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2" r:id="rId2"/>
    <p:sldMasterId id="2147483679" r:id="rId3"/>
    <p:sldMasterId id="2147483701" r:id="rId4"/>
    <p:sldMasterId id="2147483710" r:id="rId5"/>
  </p:sldMasterIdLst>
  <p:notesMasterIdLst>
    <p:notesMasterId r:id="rId47"/>
  </p:notesMasterIdLst>
  <p:handoutMasterIdLst>
    <p:handoutMasterId r:id="rId48"/>
  </p:handoutMasterIdLst>
  <p:sldIdLst>
    <p:sldId id="1543" r:id="rId6"/>
    <p:sldId id="1520" r:id="rId7"/>
    <p:sldId id="1546" r:id="rId8"/>
    <p:sldId id="280" r:id="rId9"/>
    <p:sldId id="1486" r:id="rId10"/>
    <p:sldId id="1493" r:id="rId11"/>
    <p:sldId id="1489" r:id="rId12"/>
    <p:sldId id="1575" r:id="rId13"/>
    <p:sldId id="1550" r:id="rId14"/>
    <p:sldId id="1551" r:id="rId15"/>
    <p:sldId id="1580" r:id="rId16"/>
    <p:sldId id="1552" r:id="rId17"/>
    <p:sldId id="1576" r:id="rId18"/>
    <p:sldId id="1557" r:id="rId19"/>
    <p:sldId id="1577" r:id="rId20"/>
    <p:sldId id="1447" r:id="rId21"/>
    <p:sldId id="1470" r:id="rId22"/>
    <p:sldId id="1472" r:id="rId23"/>
    <p:sldId id="1558" r:id="rId24"/>
    <p:sldId id="1560" r:id="rId25"/>
    <p:sldId id="1561" r:id="rId26"/>
    <p:sldId id="1578" r:id="rId27"/>
    <p:sldId id="1564" r:id="rId28"/>
    <p:sldId id="1565" r:id="rId29"/>
    <p:sldId id="1567" r:id="rId30"/>
    <p:sldId id="1566" r:id="rId31"/>
    <p:sldId id="1426" r:id="rId32"/>
    <p:sldId id="1579" r:id="rId33"/>
    <p:sldId id="1569" r:id="rId34"/>
    <p:sldId id="1571" r:id="rId35"/>
    <p:sldId id="1570" r:id="rId36"/>
    <p:sldId id="1475" r:id="rId37"/>
    <p:sldId id="938" r:id="rId38"/>
    <p:sldId id="1410" r:id="rId39"/>
    <p:sldId id="1485" r:id="rId40"/>
    <p:sldId id="1409" r:id="rId41"/>
    <p:sldId id="1503" r:id="rId42"/>
    <p:sldId id="1502" r:id="rId43"/>
    <p:sldId id="1504" r:id="rId44"/>
    <p:sldId id="1436" r:id="rId45"/>
    <p:sldId id="1443" r:id="rId4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0"/>
    <a:srgbClr val="0046D0"/>
    <a:srgbClr val="FFFFFF"/>
    <a:srgbClr val="3F86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0AED05-574C-4A9C-9952-F96DE65EC082}" v="5" dt="2023-03-29T21:24:10.5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30" autoAdjust="0"/>
    <p:restoredTop sz="94579" autoAdjust="0"/>
  </p:normalViewPr>
  <p:slideViewPr>
    <p:cSldViewPr snapToObjects="1" showGuides="1">
      <p:cViewPr varScale="1">
        <p:scale>
          <a:sx n="80" d="100"/>
          <a:sy n="80" d="100"/>
        </p:scale>
        <p:origin x="984" y="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microsoft.com/office/2016/11/relationships/changesInfo" Target="changesInfos/changesInfo1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3.xml"/><Relationship Id="rId51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van Karpov" userId="D+/poITT3gCuvZilNJyU4Q1fKWy7GxdhrZpzM0oljL8=" providerId="None" clId="Web-{6D0AED05-574C-4A9C-9952-F96DE65EC082}"/>
    <pc:docChg chg="modSld">
      <pc:chgData name="Ivan Karpov" userId="D+/poITT3gCuvZilNJyU4Q1fKWy7GxdhrZpzM0oljL8=" providerId="None" clId="Web-{6D0AED05-574C-4A9C-9952-F96DE65EC082}" dt="2023-03-29T21:24:08.779" v="1" actId="1076"/>
      <pc:docMkLst>
        <pc:docMk/>
      </pc:docMkLst>
      <pc:sldChg chg="modSp">
        <pc:chgData name="Ivan Karpov" userId="D+/poITT3gCuvZilNJyU4Q1fKWy7GxdhrZpzM0oljL8=" providerId="None" clId="Web-{6D0AED05-574C-4A9C-9952-F96DE65EC082}" dt="2023-03-29T21:24:08.779" v="1" actId="1076"/>
        <pc:sldMkLst>
          <pc:docMk/>
          <pc:sldMk cId="1368997113" sldId="1485"/>
        </pc:sldMkLst>
        <pc:picChg chg="mod">
          <ac:chgData name="Ivan Karpov" userId="D+/poITT3gCuvZilNJyU4Q1fKWy7GxdhrZpzM0oljL8=" providerId="None" clId="Web-{6D0AED05-574C-4A9C-9952-F96DE65EC082}" dt="2023-03-29T21:24:08.779" v="1" actId="1076"/>
          <ac:picMkLst>
            <pc:docMk/>
            <pc:sldMk cId="1368997113" sldId="1485"/>
            <ac:picMk id="9" creationId="{0E5ACCFD-A5BE-3260-57FB-1B83BCE17B54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21/06/2023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21/06/2023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5719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3837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967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393A5D-14D6-4646-84B9-A0E78F83D06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3325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4297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7489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6822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7077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6599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23154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377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829598" y="532588"/>
            <a:ext cx="1492818" cy="1477815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305991" y="2571750"/>
            <a:ext cx="8532019" cy="1614949"/>
          </a:xfrm>
        </p:spPr>
        <p:txBody>
          <a:bodyPr anchor="t" anchorCtr="0"/>
          <a:lstStyle>
            <a:lvl1pPr algn="l">
              <a:defRPr sz="37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305991" y="4275189"/>
            <a:ext cx="8532020" cy="602840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62081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/>
              <a:buChar char="•"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2nd Muon Collider Community Meeting, 2021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2339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userDrawn="1">
  <p:cSld name="Last slide"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305991" y="4647304"/>
            <a:ext cx="85320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sz="1350"/>
              <a:t>home.cern</a:t>
            </a:r>
            <a:endParaRPr lang="en-US" sz="135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923928" y="1683648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2077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302" y="1626785"/>
            <a:ext cx="189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1076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78462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0143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598" y="532588"/>
            <a:ext cx="1492818" cy="147781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5991" y="2571750"/>
            <a:ext cx="8532019" cy="1614949"/>
          </a:xfrm>
        </p:spPr>
        <p:txBody>
          <a:bodyPr anchor="t" anchorCtr="0"/>
          <a:lstStyle>
            <a:lvl1pPr algn="l">
              <a:defRPr sz="37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5991" y="4275190"/>
            <a:ext cx="8532020" cy="602840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2395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8616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88" indent="-196454"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50" indent="-195263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56" indent="-202406">
              <a:buSzPct val="100000"/>
              <a:buFont typeface="Arial" panose="020B0604020202020204" pitchFamily="34" charset="0"/>
              <a:buChar char="•"/>
              <a:tabLst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4311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1" y="1079897"/>
            <a:ext cx="8532019" cy="3570684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1797768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2485"/>
            <a:ext cx="9144000" cy="4763691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6710" y="-39350"/>
            <a:ext cx="3087290" cy="477811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100">
                <a:solidFill>
                  <a:schemeClr val="bg1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575">
                <a:solidFill>
                  <a:schemeClr val="bg1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bg1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292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4198"/>
            <a:ext cx="4212431" cy="34563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94199"/>
            <a:ext cx="4208860" cy="34563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050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4212431" cy="501253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5991" y="1820465"/>
            <a:ext cx="4212431" cy="2821782"/>
          </a:xfrm>
        </p:spPr>
        <p:txBody>
          <a:bodyPr/>
          <a:lstStyle>
            <a:lvl1pPr marL="243000" indent="-243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03724"/>
            <a:ext cx="4212450" cy="491726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20465"/>
            <a:ext cx="4208860" cy="2821782"/>
          </a:xfrm>
        </p:spPr>
        <p:txBody>
          <a:bodyPr/>
          <a:lstStyle>
            <a:lvl1pPr marL="243000" indent="-243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0656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4212431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421243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8" y="0"/>
            <a:ext cx="4518422" cy="473849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3736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421243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9" y="1194198"/>
            <a:ext cx="4212431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625579" y="2977278"/>
            <a:ext cx="4212431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5686299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278130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56710" y="1194198"/>
            <a:ext cx="2781300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3511" y="2977278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194447" y="1194198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194447" y="2983512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8268010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4212431" cy="501253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03724"/>
            <a:ext cx="4212450" cy="491726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1815704"/>
            <a:ext cx="4212431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629151" y="1815704"/>
            <a:ext cx="4212431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04707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2781301" cy="501253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56710" y="1203724"/>
            <a:ext cx="2784890" cy="491726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1815704"/>
            <a:ext cx="278130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56710" y="1812132"/>
            <a:ext cx="278489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190385" y="1200921"/>
            <a:ext cx="2781301" cy="501253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190386" y="1822427"/>
            <a:ext cx="278130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4415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087290" y="1201033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087290" y="20493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2456" y="3808894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038" y="12010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6174291" y="3808894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174291" y="12010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9777425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9582" y="1194197"/>
            <a:ext cx="8532018" cy="192293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3220642"/>
            <a:ext cx="2781300" cy="14299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1" y="3220642"/>
            <a:ext cx="2749153" cy="14299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1" y="3220642"/>
            <a:ext cx="2777349" cy="14299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622916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194197"/>
            <a:ext cx="9144000" cy="220940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3220642"/>
            <a:ext cx="2781300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1" y="3220642"/>
            <a:ext cx="2749153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1" y="3220642"/>
            <a:ext cx="2777349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747844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1282304"/>
            <a:ext cx="8532019" cy="2139553"/>
          </a:xfrm>
        </p:spPr>
        <p:txBody>
          <a:bodyPr anchor="b"/>
          <a:lstStyle>
            <a:lvl1pPr>
              <a:defRPr sz="3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0" y="3442098"/>
            <a:ext cx="853202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accent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183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9329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0070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305991" y="4647304"/>
            <a:ext cx="85320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sz="1350" dirty="0" err="1"/>
              <a:t>home.cern</a:t>
            </a:r>
            <a:endParaRPr lang="en-US" sz="13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23928" y="1683648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55836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30705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02888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78479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53129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990101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1A5EA0-6D61-43B6-9F8A-109D27B5F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C5E59-7DA3-4BF6-9E6C-700B5DDA68EC}" type="datetimeFigureOut">
              <a:rPr lang="en-GB" smtClean="0"/>
              <a:t>21/06/2023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553848-04A0-495A-9BC9-26144EC23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01EAA-C177-4FA3-9D7C-2C6922175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879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36247"/>
            <a:ext cx="252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5734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D9C78-41B2-4F56-8F9E-12C6E54C21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335723-2E52-47AA-9E97-B5B58D7ABD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C9BE1A-5304-4509-8898-C37942FB3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4AB23-702E-46ED-BAB1-B99B73921780}" type="datetime1">
              <a:rPr lang="en-GB" smtClean="0"/>
              <a:t>21/06/2023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F906B3-8C3A-449D-8A06-2D61FB626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673A64-270A-42ED-A588-09267D57E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1307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8846D-ACF0-4011-B59F-D250C1FCE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0C920F-EEFE-41B5-A7D8-9FEBBD337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BC9C90-4B0B-47EB-A247-14F615292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02955-594A-41E2-950F-30D4B644F70A}" type="datetime1">
              <a:rPr lang="en-GB" smtClean="0"/>
              <a:t>21/06/2023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4931B4-A76F-48E6-AA65-AC11695C8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FCC6D-8602-4CC7-85B4-E9736502A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77783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DD0E8-D1AB-496F-B86F-3C28ED5CD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9826E4-7474-4DCA-9AE1-2DDAF9C51D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4E0272-FAD8-48E0-ADE2-6D6A43179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08B4-1CE0-4414-A5E3-3DAE19CFD764}" type="datetime1">
              <a:rPr lang="en-GB" smtClean="0"/>
              <a:t>21/06/2023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B7CD90-00B3-447F-9DED-E05EBC45E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03EB5-8140-4400-9850-EB1174F42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65036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57592-7C86-482E-B479-C57190541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578B6E-968C-4473-A702-3FB94892AE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2428CF-CCFD-4191-8449-77B22C2ADF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A4A8F2-37AE-434F-8863-CD6B6CFD5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05639-B3AD-4445-8811-D91394223C48}" type="datetime1">
              <a:rPr lang="en-GB" smtClean="0"/>
              <a:t>21/06/2023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A12EB0-69A4-452E-AD6C-4C06775C7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3BFC61-88C7-4484-A866-DBB54DA15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54825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B4175-50C8-4F65-8C7A-DA79543E1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75699C-EAED-4AE4-A4E9-02F6A893BA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81F0F1-E50D-4317-88B9-E092655971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0CB160-28E5-4BB8-9ED6-9FDD4F9D1B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67BF1B-5B05-4092-A64B-3BAA83E0A9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3253CF-0CD0-4BF8-A045-1E27F18FD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7D70-C094-45BD-8769-9C895172FDB7}" type="datetime1">
              <a:rPr lang="en-GB" smtClean="0"/>
              <a:t>21/06/2023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BC4D47-2C83-4A21-AC2A-510015242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71836-4EBC-4A6D-829C-93772FBF2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73756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3DF98-F324-414E-9158-805FD4BB0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86056-84A9-43FC-AB50-A791DE558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45B7E-C3B0-430B-BDB6-2C4843059EE3}" type="datetime1">
              <a:rPr lang="en-GB" smtClean="0"/>
              <a:t>21/06/2023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CA4254-F1B3-4B91-A2BF-575C97B6C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1EA25E-4021-4624-8C5F-82B89F8E0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60710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1A5EA0-6D61-43B6-9F8A-109D27B5F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64E45-F6B7-4B62-A9FB-992418F95F96}" type="datetime1">
              <a:rPr lang="en-GB" smtClean="0"/>
              <a:t>21/06/2023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553848-04A0-495A-9BC9-26144EC23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01EAA-C177-4FA3-9D7C-2C6922175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77458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0CB9B-864B-402A-9FE8-172C1E9E0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B1AB53-3AEA-4571-AA01-8F85EDB9F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BBE63-C854-4AE9-AA1C-AB5FDD1A4D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A2FCDF-7C56-4113-BC00-AEC4A45B5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602F5-1868-45C6-AA9F-38EB9D1D1AE9}" type="datetime1">
              <a:rPr lang="en-GB" smtClean="0"/>
              <a:t>21/06/2023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8834D9-927E-4BC3-ADC7-F6334F11F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A8C82D-1B61-4D69-BAA7-791821691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87749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8A7EF-F622-4A4A-AA49-DFD04A165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794E78-5557-4E6B-AEAA-82FD34E59A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595FEF-C124-4913-876A-6F17DCB4F0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EAEE80-4D6D-4F04-A7A2-09DC66A98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87989-8836-4842-870A-A318C290EE7F}" type="datetime1">
              <a:rPr lang="en-GB" smtClean="0"/>
              <a:t>21/06/2023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D94280-F6B7-47A9-9A0A-08342D542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6CFA30-65C7-4BCC-9FA0-313358449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03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36247"/>
            <a:ext cx="252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6179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C41BC-8AA7-455C-8F9F-F26A9EE76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BC2EE0-CA12-401A-A38C-229EF739A9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55A305-9605-44B6-9DAD-2EC1E4D15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966B8-2806-4145-8BB1-817121110068}" type="datetime1">
              <a:rPr lang="en-GB" smtClean="0"/>
              <a:t>21/06/2023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EF9DA3-867A-447D-9744-BB556CA6F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4432F8-A88D-4638-A3D1-ABF83AECD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5323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90B42C-68BA-4C94-B060-AEC847AF34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498DF3-53D8-45A1-B437-96868F7250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30275F-9F4E-4D66-BE92-12155045F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C7D21-4129-4D91-ADDF-7A95D4928A18}" type="datetime1">
              <a:rPr lang="en-GB" smtClean="0"/>
              <a:t>21/06/2023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669AC-0692-4518-8EB1-600BA1261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481516-579A-4F90-A24C-791058122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291491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36247"/>
            <a:ext cx="252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3548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10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image" Target="../media/image6.png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theme" Target="../theme/theme3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7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9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  <p:sldLayoutId id="2147483678" r:id="rId5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  <p:sldLayoutId id="2147483674" r:id="rId5"/>
    <p:sldLayoutId id="2147483675" r:id="rId6"/>
    <p:sldLayoutId id="2147483676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6998"/>
            <a:ext cx="9144000" cy="4065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2" y="1194197"/>
            <a:ext cx="8532018" cy="34563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30575" y="4763139"/>
            <a:ext cx="1156717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30659" y="4767263"/>
            <a:ext cx="510941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94447" y="4767263"/>
            <a:ext cx="492916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Felix Schuderer | Peak Detected Schottky</a:t>
            </a:r>
          </a:p>
        </p:txBody>
      </p:sp>
    </p:spTree>
    <p:extLst>
      <p:ext uri="{BB962C8B-B14F-4D97-AF65-F5344CB8AC3E}">
        <p14:creationId xmlns:p14="http://schemas.microsoft.com/office/powerpoint/2010/main" val="253545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  <p:sldLayoutId id="2147483697" r:id="rId18"/>
    <p:sldLayoutId id="2147483698" r:id="rId19"/>
    <p:sldLayoutId id="2147483699" r:id="rId20"/>
    <p:sldLayoutId id="2147483700" r:id="rId21"/>
    <p:sldLayoutId id="2147483709" r:id="rId22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1350"/>
        </a:spcBef>
        <a:spcAft>
          <a:spcPts val="300"/>
        </a:spcAft>
        <a:buFont typeface="Arial"/>
        <a:buNone/>
        <a:tabLst/>
        <a:defRPr sz="1575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242888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charset="0"/>
        <a:buChar char="•"/>
        <a:tabLst/>
        <a:defRPr sz="135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75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2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686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A3B154-B7AA-4F93-B52F-46F27FA65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1FFBD6-73EE-46ED-B2EA-897535B0A0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3147-C738-4B1A-8606-BC78ACFA1E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E6E7D-D80D-4546-AEC5-0488711773F3}" type="datetime1">
              <a:rPr lang="en-GB" smtClean="0"/>
              <a:t>21/06/2023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2D4DA5-8CE2-43D5-BCA5-A535F0B655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Fabian Batsch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B42881-5257-4B87-BE03-D57FD5E380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47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9.jpeg"/><Relationship Id="rId5" Type="http://schemas.openxmlformats.org/officeDocument/2006/relationships/image" Target="../media/image4.jpe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1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29.png"/><Relationship Id="rId4" Type="http://schemas.openxmlformats.org/officeDocument/2006/relationships/image" Target="../media/image24.png"/><Relationship Id="rId9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1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26.png"/><Relationship Id="rId11" Type="http://schemas.openxmlformats.org/officeDocument/2006/relationships/image" Target="../media/image32.png"/><Relationship Id="rId5" Type="http://schemas.openxmlformats.org/officeDocument/2006/relationships/image" Target="../media/image25.png"/><Relationship Id="rId10" Type="http://schemas.openxmlformats.org/officeDocument/2006/relationships/image" Target="../media/image29.png"/><Relationship Id="rId4" Type="http://schemas.openxmlformats.org/officeDocument/2006/relationships/image" Target="../media/image24.png"/><Relationship Id="rId9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34.png"/><Relationship Id="rId5" Type="http://schemas.openxmlformats.org/officeDocument/2006/relationships/hyperlink" Target="https://indico.cern.ch/event/973753/contributions/4100198/attachments/2143992/3613246/Linac%20and%20RLA.pdf" TargetMode="Externa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slideLayout" Target="../slideLayouts/slideLayout36.xml"/><Relationship Id="rId7" Type="http://schemas.openxmlformats.org/officeDocument/2006/relationships/image" Target="../media/image36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5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11.pn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11.pn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11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7" Type="http://schemas.openxmlformats.org/officeDocument/2006/relationships/image" Target="../media/image50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49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6.xml"/><Relationship Id="rId5" Type="http://schemas.openxmlformats.org/officeDocument/2006/relationships/hyperlink" Target="https://inspirehep.net/files/246565fbf4498a1246965a1e761a2b9d" TargetMode="External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accelconf.web.cern.ch/SRF93/papers/srf93g04.pdf" TargetMode="External"/><Relationship Id="rId7" Type="http://schemas.openxmlformats.org/officeDocument/2006/relationships/image" Target="../media/image53.png"/><Relationship Id="rId2" Type="http://schemas.openxmlformats.org/officeDocument/2006/relationships/hyperlink" Target="https://abci.kek.jp/abci.htm" TargetMode="Externa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11.png"/><Relationship Id="rId5" Type="http://schemas.openxmlformats.org/officeDocument/2006/relationships/image" Target="../media/image54.png"/><Relationship Id="rId4" Type="http://schemas.openxmlformats.org/officeDocument/2006/relationships/hyperlink" Target="https://accelconf.web.cern.ch/p05/papers/tppt056.pdf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59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abci.kek.jp/abci.htm" TargetMode="Externa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61.png"/><Relationship Id="rId5" Type="http://schemas.openxmlformats.org/officeDocument/2006/relationships/hyperlink" Target="https://indico.cern.ch/event/1250075/contributions/5343500/" TargetMode="External"/><Relationship Id="rId4" Type="http://schemas.openxmlformats.org/officeDocument/2006/relationships/image" Target="../media/image60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6.xml"/><Relationship Id="rId6" Type="http://schemas.openxmlformats.org/officeDocument/2006/relationships/hyperlink" Target="https://cds.cern.ch/record/2776785/files/CERN-THESIS-2020-358.pdf" TargetMode="External"/><Relationship Id="rId5" Type="http://schemas.openxmlformats.org/officeDocument/2006/relationships/image" Target="../media/image63.png"/><Relationship Id="rId4" Type="http://schemas.openxmlformats.org/officeDocument/2006/relationships/hyperlink" Target="https://accelconf.web.cern.ch/SRF2005/papers/thp46.pdf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2762/" TargetMode="External"/><Relationship Id="rId7" Type="http://schemas.openxmlformats.org/officeDocument/2006/relationships/hyperlink" Target="https://indico.cern.ch/event/1175126/contributions/5025349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64.png"/><Relationship Id="rId5" Type="http://schemas.openxmlformats.org/officeDocument/2006/relationships/image" Target="../media/image11.png"/><Relationship Id="rId4" Type="http://schemas.openxmlformats.org/officeDocument/2006/relationships/hyperlink" Target="https://indico.cern.ch/event/1271455/contributions/5407015/attachments/2651139/4590237/Parameters_may_2023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map.fnal.gov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6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6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blond.web.cern.ch/" TargetMode="External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hyperlink" Target="https://github.com/blond-admin/BLonD" TargetMode="External"/><Relationship Id="rId4" Type="http://schemas.openxmlformats.org/officeDocument/2006/relationships/hyperlink" Target="http://blond-admin.github.io/BLonD/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7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desy.de/~dohlus/2013/2013.07.ASTRA_cavity_wakes/wake_files/tesla2003-19.pdf" TargetMode="External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hyperlink" Target="https://inspirehep.net/files/246565fbf4498a1246965a1e761a2b9d" TargetMode="Externa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10" Type="http://schemas.openxmlformats.org/officeDocument/2006/relationships/image" Target="../media/image78.png"/><Relationship Id="rId4" Type="http://schemas.openxmlformats.org/officeDocument/2006/relationships/image" Target="../media/image74.png"/><Relationship Id="rId9" Type="http://schemas.openxmlformats.org/officeDocument/2006/relationships/image" Target="../media/image11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microsoft.com/office/2007/relationships/media" Target="../media/media4.mp4"/><Relationship Id="rId7" Type="http://schemas.openxmlformats.org/officeDocument/2006/relationships/image" Target="../media/image79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11.png"/><Relationship Id="rId5" Type="http://schemas.openxmlformats.org/officeDocument/2006/relationships/slideLayout" Target="../slideLayouts/slideLayout36.xml"/><Relationship Id="rId4" Type="http://schemas.openxmlformats.org/officeDocument/2006/relationships/video" Target="../media/media4.mp4"/><Relationship Id="rId9" Type="http://schemas.openxmlformats.org/officeDocument/2006/relationships/image" Target="../media/image570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microsoft.com/office/2007/relationships/media" Target="../media/media6.mp4"/><Relationship Id="rId7" Type="http://schemas.openxmlformats.org/officeDocument/2006/relationships/image" Target="../media/image81.png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6" Type="http://schemas.openxmlformats.org/officeDocument/2006/relationships/image" Target="../media/image11.png"/><Relationship Id="rId5" Type="http://schemas.openxmlformats.org/officeDocument/2006/relationships/slideLayout" Target="../slideLayouts/slideLayout36.xml"/><Relationship Id="rId10" Type="http://schemas.openxmlformats.org/officeDocument/2006/relationships/image" Target="../media/image570.png"/><Relationship Id="rId4" Type="http://schemas.openxmlformats.org/officeDocument/2006/relationships/video" Target="../media/media6.mp4"/><Relationship Id="rId9" Type="http://schemas.openxmlformats.org/officeDocument/2006/relationships/image" Target="../media/image600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microsoft.com/office/2007/relationships/media" Target="../media/media8.mp4"/><Relationship Id="rId7" Type="http://schemas.openxmlformats.org/officeDocument/2006/relationships/image" Target="../media/image83.png"/><Relationship Id="rId12" Type="http://schemas.openxmlformats.org/officeDocument/2006/relationships/image" Target="../media/image87.png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6" Type="http://schemas.openxmlformats.org/officeDocument/2006/relationships/image" Target="../media/image11.png"/><Relationship Id="rId11" Type="http://schemas.openxmlformats.org/officeDocument/2006/relationships/image" Target="../media/image86.png"/><Relationship Id="rId5" Type="http://schemas.openxmlformats.org/officeDocument/2006/relationships/slideLayout" Target="../slideLayouts/slideLayout36.xml"/><Relationship Id="rId10" Type="http://schemas.openxmlformats.org/officeDocument/2006/relationships/image" Target="../media/image85.png"/><Relationship Id="rId4" Type="http://schemas.openxmlformats.org/officeDocument/2006/relationships/video" Target="../media/media8.mp4"/><Relationship Id="rId9" Type="http://schemas.openxmlformats.org/officeDocument/2006/relationships/image" Target="../media/image8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175126/contributions/5024249/" TargetMode="External"/><Relationship Id="rId1" Type="http://schemas.openxmlformats.org/officeDocument/2006/relationships/slideLayout" Target="../slideLayouts/slideLayout3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hep.net/files/246565fbf4498a1246965a1e761a2b9d" TargetMode="External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17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indico.cern.ch/event/1175126/contributions/5024249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hyperlink" Target="https://cernbox.cern.ch/index.php/s/I9VpITncUeCBtiz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ab/abstract/10.1103/PhysRevAccelBeams.22.081002" TargetMode="External"/><Relationship Id="rId7" Type="http://schemas.openxmlformats.org/officeDocument/2006/relationships/hyperlink" Target="https://journals.aps.org/prab/abstract/10.1103/PhysRevSTAB.3.092001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11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Relationship Id="rId6" Type="http://schemas.openxmlformats.org/officeDocument/2006/relationships/hyperlink" Target="https://cernbox.cern.ch/index.php/s/lvooRxgtE8pZQ4j" TargetMode="External"/><Relationship Id="rId5" Type="http://schemas.openxmlformats.org/officeDocument/2006/relationships/image" Target="../media/image20.png"/><Relationship Id="rId10" Type="http://schemas.openxmlformats.org/officeDocument/2006/relationships/image" Target="../media/image23.png"/><Relationship Id="rId4" Type="http://schemas.openxmlformats.org/officeDocument/2006/relationships/hyperlink" Target="https://muoncollider.web.cern.ch/" TargetMode="External"/><Relationship Id="rId9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D94D656-6E36-BAA9-470B-AE30C26D59D5}"/>
              </a:ext>
            </a:extLst>
          </p:cNvPr>
          <p:cNvSpPr/>
          <p:nvPr/>
        </p:nvSpPr>
        <p:spPr>
          <a:xfrm>
            <a:off x="0" y="4640547"/>
            <a:ext cx="9144000" cy="5101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3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4">
            <a:alphaModFix amt="72000"/>
          </a:blip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>
          <a:xfrm>
            <a:off x="2040631" y="451836"/>
            <a:ext cx="5062733" cy="857250"/>
          </a:xfrm>
        </p:spPr>
        <p:txBody>
          <a:bodyPr/>
          <a:lstStyle/>
          <a:p>
            <a:pPr algn="ctr"/>
            <a:r>
              <a:rPr lang="en-GB" sz="3200" u="sng" dirty="0">
                <a:solidFill>
                  <a:schemeClr val="tx2"/>
                </a:solidFill>
              </a:rPr>
              <a:t>Longitudinal tracking studies for the entire RCS chain </a:t>
            </a:r>
            <a:endParaRPr lang="en-GB" sz="3200" dirty="0">
              <a:solidFill>
                <a:schemeClr val="tx2"/>
              </a:solidFill>
            </a:endParaRPr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536574" y="2182911"/>
            <a:ext cx="6070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2000" b="1" i="1" u="sng" dirty="0">
                <a:solidFill>
                  <a:schemeClr val="tx2"/>
                </a:solidFill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Fabian Batsch</a:t>
            </a:r>
            <a:r>
              <a:rPr lang="en-US" sz="2000" b="1" i="1" dirty="0">
                <a:solidFill>
                  <a:schemeClr val="tx2"/>
                </a:solidFill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, Rama </a:t>
            </a:r>
            <a:r>
              <a:rPr lang="en-US" sz="2000" b="1" i="1" dirty="0" err="1">
                <a:solidFill>
                  <a:schemeClr val="tx2"/>
                </a:solidFill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Calaga</a:t>
            </a:r>
            <a:r>
              <a:rPr lang="en-US" sz="2000" b="1" i="1" dirty="0">
                <a:solidFill>
                  <a:schemeClr val="tx2"/>
                </a:solidFill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br>
              <a:rPr lang="en-US" sz="2000" b="1" i="1" dirty="0">
                <a:solidFill>
                  <a:schemeClr val="tx2"/>
                </a:solidFill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000" b="1" i="1" dirty="0">
                <a:solidFill>
                  <a:schemeClr val="tx2"/>
                </a:solidFill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Heiko </a:t>
            </a:r>
            <a:r>
              <a:rPr lang="en-US" sz="2000" b="1" i="1" dirty="0" err="1">
                <a:solidFill>
                  <a:schemeClr val="tx2"/>
                </a:solidFill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Damerau</a:t>
            </a:r>
            <a:r>
              <a:rPr lang="en-US" sz="2000" b="1" i="1" dirty="0">
                <a:solidFill>
                  <a:schemeClr val="tx2"/>
                </a:solidFill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, Ivan Karpov </a:t>
            </a:r>
            <a:endParaRPr lang="en-GB" sz="2000" b="1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ZoneTexte 10">
            <a:extLst>
              <a:ext uri="{FF2B5EF4-FFF2-40B4-BE49-F238E27FC236}">
                <a16:creationId xmlns:a16="http://schemas.microsoft.com/office/drawing/2014/main" id="{725E2892-B0A2-E685-64CD-0CA7CF471AF8}"/>
              </a:ext>
            </a:extLst>
          </p:cNvPr>
          <p:cNvSpPr txBox="1"/>
          <p:nvPr/>
        </p:nvSpPr>
        <p:spPr>
          <a:xfrm>
            <a:off x="1799691" y="3060068"/>
            <a:ext cx="55446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2000" b="1" i="1" u="sng" dirty="0">
                <a:solidFill>
                  <a:schemeClr val="tx2"/>
                </a:solidFill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Acknowledgements</a:t>
            </a:r>
            <a:r>
              <a:rPr lang="en-US" sz="2000" b="1" i="1" dirty="0">
                <a:solidFill>
                  <a:schemeClr val="tx2"/>
                </a:solidFill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: David Amorim, Scott Berg, </a:t>
            </a:r>
            <a:r>
              <a:rPr lang="en-US" sz="2000" b="1" i="1" dirty="0" err="1">
                <a:solidFill>
                  <a:schemeClr val="tx2"/>
                </a:solidFill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Fulvio</a:t>
            </a:r>
            <a:r>
              <a:rPr lang="en-US" sz="2000" b="1" i="1" dirty="0">
                <a:solidFill>
                  <a:schemeClr val="tx2"/>
                </a:solidFill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US" sz="2000" b="1" i="1" dirty="0" err="1">
                <a:solidFill>
                  <a:schemeClr val="tx2"/>
                </a:solidFill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Boattini</a:t>
            </a:r>
            <a:r>
              <a:rPr lang="en-US" sz="2000" b="1" i="1" dirty="0">
                <a:solidFill>
                  <a:schemeClr val="tx2"/>
                </a:solidFill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, Luca </a:t>
            </a:r>
            <a:r>
              <a:rPr lang="en-US" sz="2000" b="1" i="1" dirty="0" err="1">
                <a:solidFill>
                  <a:schemeClr val="tx2"/>
                </a:solidFill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Bottura</a:t>
            </a:r>
            <a:r>
              <a:rPr lang="en-US" sz="2000" b="1" i="1" dirty="0">
                <a:solidFill>
                  <a:schemeClr val="tx2"/>
                </a:solidFill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, Christian Carli, Antoine </a:t>
            </a:r>
            <a:r>
              <a:rPr lang="en-US" sz="2000" b="1" i="1" dirty="0" err="1">
                <a:solidFill>
                  <a:schemeClr val="tx2"/>
                </a:solidFill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Chancé</a:t>
            </a:r>
            <a:r>
              <a:rPr lang="en-US" sz="2000" b="1" i="1" dirty="0">
                <a:solidFill>
                  <a:schemeClr val="tx2"/>
                </a:solidFill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000" b="1" i="1" dirty="0" err="1">
                <a:solidFill>
                  <a:schemeClr val="tx2"/>
                </a:solidFill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Alexej</a:t>
            </a:r>
            <a:r>
              <a:rPr lang="en-US" sz="2000" b="1" i="1" dirty="0">
                <a:solidFill>
                  <a:schemeClr val="tx2"/>
                </a:solidFill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US" sz="2000" b="1" i="1" dirty="0" err="1">
                <a:solidFill>
                  <a:schemeClr val="tx2"/>
                </a:solidFill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Grudiev</a:t>
            </a:r>
            <a:r>
              <a:rPr lang="en-US" sz="2000" b="1" i="1" dirty="0">
                <a:solidFill>
                  <a:schemeClr val="tx2"/>
                </a:solidFill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, Elias </a:t>
            </a:r>
            <a:r>
              <a:rPr lang="en-US" sz="2000" b="1" i="1" dirty="0" err="1">
                <a:solidFill>
                  <a:schemeClr val="tx2"/>
                </a:solidFill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Metral</a:t>
            </a:r>
            <a:r>
              <a:rPr lang="en-US" sz="2000" b="1" i="1" dirty="0">
                <a:solidFill>
                  <a:schemeClr val="tx2"/>
                </a:solidFill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, Ursula Van </a:t>
            </a:r>
            <a:r>
              <a:rPr lang="en-US" sz="2000" b="1" i="1" dirty="0" err="1">
                <a:solidFill>
                  <a:schemeClr val="tx2"/>
                </a:solidFill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Rienen</a:t>
            </a:r>
            <a:r>
              <a:rPr lang="en-US" sz="2000" b="1" i="1" dirty="0">
                <a:solidFill>
                  <a:schemeClr val="tx2"/>
                </a:solidFill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, Daniel Schulte, </a:t>
            </a:r>
            <a:r>
              <a:rPr lang="en-US" sz="2000" b="1" i="1" dirty="0" err="1">
                <a:solidFill>
                  <a:schemeClr val="tx2"/>
                </a:solidFill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Sosoho</a:t>
            </a:r>
            <a:r>
              <a:rPr lang="en-US" sz="2000" b="1" i="1" dirty="0">
                <a:solidFill>
                  <a:schemeClr val="tx2"/>
                </a:solidFill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-Abasi </a:t>
            </a:r>
            <a:r>
              <a:rPr lang="en-US" sz="2000" b="1" i="1" dirty="0" err="1">
                <a:solidFill>
                  <a:schemeClr val="tx2"/>
                </a:solidFill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Udongwo</a:t>
            </a:r>
            <a:endParaRPr lang="en-GB" sz="2000" b="1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6DE65C1-6F8B-AA9B-97B9-B33B66889DE2}"/>
              </a:ext>
            </a:extLst>
          </p:cNvPr>
          <p:cNvSpPr txBox="1"/>
          <p:nvPr/>
        </p:nvSpPr>
        <p:spPr>
          <a:xfrm>
            <a:off x="0" y="4860554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IMCC Annual Meeting, Orsay, 21/6/2023</a:t>
            </a:r>
            <a:endParaRPr lang="en-GB" sz="1400" dirty="0">
              <a:solidFill>
                <a:schemeClr val="bg1"/>
              </a:solidFill>
            </a:endParaRPr>
          </a:p>
        </p:txBody>
      </p:sp>
      <p:grpSp>
        <p:nvGrpSpPr>
          <p:cNvPr id="14" name="Group 11">
            <a:extLst>
              <a:ext uri="{FF2B5EF4-FFF2-40B4-BE49-F238E27FC236}">
                <a16:creationId xmlns:a16="http://schemas.microsoft.com/office/drawing/2014/main" id="{53AF9805-D3A5-D998-AB67-4D251F4F385C}"/>
              </a:ext>
            </a:extLst>
          </p:cNvPr>
          <p:cNvGrpSpPr/>
          <p:nvPr/>
        </p:nvGrpSpPr>
        <p:grpSpPr>
          <a:xfrm>
            <a:off x="107504" y="4755063"/>
            <a:ext cx="2686411" cy="329738"/>
            <a:chOff x="251640" y="4424756"/>
            <a:chExt cx="6434280" cy="666364"/>
          </a:xfrm>
        </p:grpSpPr>
        <p:sp>
          <p:nvSpPr>
            <p:cNvPr id="15" name="Rectangle 12">
              <a:extLst>
                <a:ext uri="{FF2B5EF4-FFF2-40B4-BE49-F238E27FC236}">
                  <a16:creationId xmlns:a16="http://schemas.microsoft.com/office/drawing/2014/main" id="{5BA8F2EC-A4CA-E5F2-7FFB-9347F41E1C1E}"/>
                </a:ext>
              </a:extLst>
            </p:cNvPr>
            <p:cNvSpPr/>
            <p:nvPr/>
          </p:nvSpPr>
          <p:spPr>
            <a:xfrm>
              <a:off x="251640" y="4424760"/>
              <a:ext cx="6434280" cy="666360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4A87FF"/>
              </a:solidFill>
              <a:rou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/>
          </p:style>
        </p:sp>
        <p:grpSp>
          <p:nvGrpSpPr>
            <p:cNvPr id="16" name="Group 13">
              <a:extLst>
                <a:ext uri="{FF2B5EF4-FFF2-40B4-BE49-F238E27FC236}">
                  <a16:creationId xmlns:a16="http://schemas.microsoft.com/office/drawing/2014/main" id="{E3B99C12-DF29-5B1A-A68A-D1E543AED025}"/>
                </a:ext>
              </a:extLst>
            </p:cNvPr>
            <p:cNvGrpSpPr/>
            <p:nvPr/>
          </p:nvGrpSpPr>
          <p:grpSpPr>
            <a:xfrm>
              <a:off x="251640" y="4424756"/>
              <a:ext cx="6434280" cy="662402"/>
              <a:chOff x="251640" y="4424756"/>
              <a:chExt cx="6434280" cy="662402"/>
            </a:xfrm>
          </p:grpSpPr>
          <p:pic>
            <p:nvPicPr>
              <p:cNvPr id="17" name="Picture 14">
                <a:extLst>
                  <a:ext uri="{FF2B5EF4-FFF2-40B4-BE49-F238E27FC236}">
                    <a16:creationId xmlns:a16="http://schemas.microsoft.com/office/drawing/2014/main" id="{1C028A14-88D3-462D-D12B-12D65B0B3289}"/>
                  </a:ext>
                </a:extLst>
              </p:cNvPr>
              <p:cNvPicPr/>
              <p:nvPr/>
            </p:nvPicPr>
            <p:blipFill>
              <a:blip r:embed="rId6"/>
              <a:stretch/>
            </p:blipFill>
            <p:spPr>
              <a:xfrm>
                <a:off x="251640" y="4424762"/>
                <a:ext cx="1087775" cy="660238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18" name="Titre 6">
                <a:extLst>
                  <a:ext uri="{FF2B5EF4-FFF2-40B4-BE49-F238E27FC236}">
                    <a16:creationId xmlns:a16="http://schemas.microsoft.com/office/drawing/2014/main" id="{AB230ED7-63E2-BDED-8D52-67A0AA66B0A6}"/>
                  </a:ext>
                </a:extLst>
              </p:cNvPr>
              <p:cNvSpPr/>
              <p:nvPr/>
            </p:nvSpPr>
            <p:spPr>
              <a:xfrm>
                <a:off x="1339413" y="4424756"/>
                <a:ext cx="3839545" cy="662402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/>
            </p:style>
            <p:txBody>
              <a:bodyPr lIns="0" tIns="0" rIns="0" bIns="0" anchor="ctr">
                <a:noAutofit/>
              </a:bodyPr>
              <a:lstStyle/>
              <a:p>
                <a:pPr algn="ctr"/>
                <a:r>
                  <a:rPr lang="fr-FR" sz="740" b="0" strike="noStrike" spc="-1" dirty="0" err="1">
                    <a:solidFill>
                      <a:srgbClr val="000000"/>
                    </a:solidFill>
                    <a:latin typeface="Arial"/>
                    <a:ea typeface="DejaVu Sans"/>
                  </a:rPr>
                  <a:t>Funded</a:t>
                </a:r>
                <a:r>
                  <a:rPr lang="fr-FR" sz="740" b="0" strike="noStrike" spc="-1" dirty="0">
                    <a:solidFill>
                      <a:srgbClr val="000000"/>
                    </a:solidFill>
                    <a:latin typeface="Arial"/>
                    <a:ea typeface="DejaVu Sans"/>
                  </a:rPr>
                  <a:t> by the </a:t>
                </a:r>
                <a:r>
                  <a:rPr lang="fr-FR" sz="740" b="0" strike="noStrike" spc="-1" dirty="0" err="1">
                    <a:solidFill>
                      <a:srgbClr val="000000"/>
                    </a:solidFill>
                    <a:latin typeface="Arial"/>
                    <a:ea typeface="DejaVu Sans"/>
                  </a:rPr>
                  <a:t>European</a:t>
                </a:r>
                <a:r>
                  <a:rPr lang="fr-FR" sz="740" b="0" strike="noStrike" spc="-1" dirty="0">
                    <a:solidFill>
                      <a:srgbClr val="000000"/>
                    </a:solidFill>
                    <a:latin typeface="Arial"/>
                    <a:ea typeface="DejaVu Sans"/>
                  </a:rPr>
                  <a:t> Union </a:t>
                </a:r>
                <a:r>
                  <a:rPr lang="fr-FR" sz="740" b="0" strike="noStrike" spc="-1" dirty="0" err="1">
                    <a:solidFill>
                      <a:srgbClr val="000000"/>
                    </a:solidFill>
                    <a:latin typeface="Arial"/>
                    <a:ea typeface="DejaVu Sans"/>
                  </a:rPr>
                  <a:t>under</a:t>
                </a:r>
                <a:r>
                  <a:rPr lang="fr-FR" sz="740" b="0" strike="noStrike" spc="-1" dirty="0">
                    <a:solidFill>
                      <a:srgbClr val="000000"/>
                    </a:solidFill>
                    <a:latin typeface="Arial"/>
                    <a:ea typeface="DejaVu Sans"/>
                  </a:rPr>
                  <a:t> Grant Agreement n.101094300</a:t>
                </a:r>
                <a:endParaRPr lang="en-US" sz="740" b="0" strike="noStrike" spc="-1" dirty="0">
                  <a:latin typeface="Arial"/>
                </a:endParaRPr>
              </a:p>
            </p:txBody>
          </p:sp>
          <p:pic>
            <p:nvPicPr>
              <p:cNvPr id="19" name="Picture 16">
                <a:extLst>
                  <a:ext uri="{FF2B5EF4-FFF2-40B4-BE49-F238E27FC236}">
                    <a16:creationId xmlns:a16="http://schemas.microsoft.com/office/drawing/2014/main" id="{9F3AE68A-F0C7-E998-26B5-3C34EC38F8E5}"/>
                  </a:ext>
                </a:extLst>
              </p:cNvPr>
              <p:cNvPicPr/>
              <p:nvPr/>
            </p:nvPicPr>
            <p:blipFill>
              <a:blip r:embed="rId7"/>
              <a:stretch/>
            </p:blipFill>
            <p:spPr>
              <a:xfrm>
                <a:off x="5178960" y="4424758"/>
                <a:ext cx="1506960" cy="660239"/>
              </a:xfrm>
              <a:prstGeom prst="rect">
                <a:avLst/>
              </a:prstGeom>
              <a:ln w="0">
                <a:noFill/>
              </a:ln>
            </p:spPr>
          </p:pic>
        </p:grpSp>
      </p:grpSp>
      <p:pic>
        <p:nvPicPr>
          <p:cNvPr id="6" name="Image 85" descr="MCC-inernational-finalV01.png">
            <a:extLst>
              <a:ext uri="{FF2B5EF4-FFF2-40B4-BE49-F238E27FC236}">
                <a16:creationId xmlns:a16="http://schemas.microsoft.com/office/drawing/2014/main" id="{704873C9-4639-97D5-7D48-77E5BE4248C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998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63272" cy="3536156"/>
          </a:xfrm>
        </p:spPr>
        <p:txBody>
          <a:bodyPr/>
          <a:lstStyle/>
          <a:p>
            <a:pPr marL="214313" indent="-214313" algn="just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1600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The tails must be defined. Equal FWHM bunch lengths but different tail definitions give different encircling emittances: </a:t>
            </a:r>
          </a:p>
          <a:p>
            <a:pPr marL="214313" indent="-214313" algn="just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14313" indent="-214313" algn="just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14313" indent="-214313" algn="just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14313" indent="-214313" algn="just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14313" indent="-214313" algn="just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14313" indent="-214313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14313" indent="-214313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1600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Tails increase </a:t>
            </a:r>
            <a:r>
              <a:rPr lang="en-US" sz="1600" b="1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e</a:t>
            </a:r>
            <a:r>
              <a:rPr lang="en-US" sz="16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</a:t>
            </a:r>
            <a:r>
              <a:rPr lang="en-GB" sz="1600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by factor of 2</a:t>
            </a:r>
          </a:p>
          <a:p>
            <a:pPr marL="0" indent="0">
              <a:spcBef>
                <a:spcPts val="450"/>
              </a:spcBef>
              <a:spcAft>
                <a:spcPts val="300"/>
              </a:spcAft>
              <a:buNone/>
              <a:tabLst>
                <a:tab pos="0" algn="l"/>
              </a:tabLst>
            </a:pPr>
            <a:r>
              <a:rPr lang="en-GB" sz="1600" b="1" spc="-1" dirty="0">
                <a:solidFill>
                  <a:schemeClr val="accent5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</a:t>
            </a:r>
            <a:r>
              <a:rPr lang="en-GB" sz="1600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GB" sz="1600" b="1" spc="-1" dirty="0">
                <a:solidFill>
                  <a:schemeClr val="accent5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Increased voltage requirements</a:t>
            </a:r>
            <a:br>
              <a:rPr lang="en-GB" sz="1600" b="1" spc="-1" dirty="0">
                <a:solidFill>
                  <a:schemeClr val="accent5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</a:br>
            <a:r>
              <a:rPr lang="en-GB" sz="1600" b="1" spc="-1" dirty="0">
                <a:solidFill>
                  <a:schemeClr val="accent5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	   to increase bucket area</a:t>
            </a:r>
          </a:p>
          <a:p>
            <a:pPr marL="214313" indent="-214313" algn="just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0046D812-0609-5BA4-F210-811B02C7C51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9" name="Title 3">
            <a:extLst>
              <a:ext uri="{FF2B5EF4-FFF2-40B4-BE49-F238E27FC236}">
                <a16:creationId xmlns:a16="http://schemas.microsoft.com/office/drawing/2014/main" id="{3C125A48-5D77-CEF1-1463-787136621981}"/>
              </a:ext>
            </a:extLst>
          </p:cNvPr>
          <p:cNvSpPr txBox="1">
            <a:spLocks/>
          </p:cNvSpPr>
          <p:nvPr/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The longitudinal profile definition</a:t>
            </a:r>
            <a:endParaRPr lang="en-GB" dirty="0"/>
          </a:p>
        </p:txBody>
      </p:sp>
      <p:pic>
        <p:nvPicPr>
          <p:cNvPr id="21" name="Picture 20" descr="Chart&#10;&#10;Description automatically generated">
            <a:extLst>
              <a:ext uri="{FF2B5EF4-FFF2-40B4-BE49-F238E27FC236}">
                <a16:creationId xmlns:a16="http://schemas.microsoft.com/office/drawing/2014/main" id="{951D540D-1037-4EAB-57F1-F78A9C1F35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0734" y="3550687"/>
            <a:ext cx="2188490" cy="1399132"/>
          </a:xfrm>
          <a:prstGeom prst="rect">
            <a:avLst/>
          </a:prstGeom>
        </p:spPr>
      </p:pic>
      <p:pic>
        <p:nvPicPr>
          <p:cNvPr id="22" name="Picture 21" descr="A picture containing chart&#10;&#10;Description automatically generated">
            <a:extLst>
              <a:ext uri="{FF2B5EF4-FFF2-40B4-BE49-F238E27FC236}">
                <a16:creationId xmlns:a16="http://schemas.microsoft.com/office/drawing/2014/main" id="{5549BF48-7FA5-0701-895D-B5B5632654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0734" y="1949810"/>
            <a:ext cx="2188490" cy="1376554"/>
          </a:xfrm>
          <a:prstGeom prst="rect">
            <a:avLst/>
          </a:prstGeom>
        </p:spPr>
      </p:pic>
      <p:pic>
        <p:nvPicPr>
          <p:cNvPr id="26" name="Picture 25" descr="Chart&#10;&#10;Description automatically generated">
            <a:extLst>
              <a:ext uri="{FF2B5EF4-FFF2-40B4-BE49-F238E27FC236}">
                <a16:creationId xmlns:a16="http://schemas.microsoft.com/office/drawing/2014/main" id="{80F56486-1CFA-B67C-84D7-2E2CA308DD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653" y="3537994"/>
            <a:ext cx="2188490" cy="1399132"/>
          </a:xfrm>
          <a:prstGeom prst="rect">
            <a:avLst/>
          </a:prstGeom>
        </p:spPr>
      </p:pic>
      <p:pic>
        <p:nvPicPr>
          <p:cNvPr id="28" name="Picture 27" descr="Chart, line chart, histogram&#10;&#10;Description automatically generated">
            <a:extLst>
              <a:ext uri="{FF2B5EF4-FFF2-40B4-BE49-F238E27FC236}">
                <a16:creationId xmlns:a16="http://schemas.microsoft.com/office/drawing/2014/main" id="{10CCE3B5-4709-425B-F6CB-2441102D295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768" y="2157901"/>
            <a:ext cx="2417488" cy="1580591"/>
          </a:xfrm>
          <a:prstGeom prst="rect">
            <a:avLst/>
          </a:prstGeom>
        </p:spPr>
      </p:pic>
      <p:pic>
        <p:nvPicPr>
          <p:cNvPr id="30" name="Picture 29" descr="A picture containing chart&#10;&#10;Description automatically generated">
            <a:extLst>
              <a:ext uri="{FF2B5EF4-FFF2-40B4-BE49-F238E27FC236}">
                <a16:creationId xmlns:a16="http://schemas.microsoft.com/office/drawing/2014/main" id="{34658DEA-045C-1B8E-15C6-BA2C4D3B1B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653" y="1949810"/>
            <a:ext cx="2188490" cy="1376554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C51BCD8C-30F6-4678-96E9-B4E24CCB754D}"/>
              </a:ext>
            </a:extLst>
          </p:cNvPr>
          <p:cNvSpPr txBox="1"/>
          <p:nvPr/>
        </p:nvSpPr>
        <p:spPr>
          <a:xfrm>
            <a:off x="2884229" y="1979499"/>
            <a:ext cx="1258477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50" b="1" dirty="0">
                <a:latin typeface="Segoe UI" panose="020B0502040204020203" pitchFamily="34" charset="0"/>
              </a:rPr>
              <a:t>µ = 0.5, </a:t>
            </a:r>
            <a:r>
              <a:rPr lang="en-US" sz="1050" b="1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t</a:t>
            </a:r>
            <a:r>
              <a:rPr lang="en-US" sz="105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</a:t>
            </a:r>
            <a:r>
              <a:rPr lang="en-US" sz="1050" b="1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GB" sz="1050" b="1" dirty="0">
                <a:latin typeface="Segoe UI" panose="020B0502040204020203" pitchFamily="34" charset="0"/>
              </a:rPr>
              <a:t>= 4</a:t>
            </a:r>
            <a:r>
              <a:rPr lang="en-US" sz="1050" b="1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US" sz="1050" b="1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105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</a:t>
            </a:r>
            <a:endParaRPr lang="en-GB" sz="1050" b="1" dirty="0">
              <a:latin typeface="Segoe UI" panose="020B0502040204020203" pitchFamily="34" charset="0"/>
            </a:endParaRPr>
          </a:p>
          <a:p>
            <a:r>
              <a:rPr lang="en-GB" sz="1050" b="1" dirty="0">
                <a:solidFill>
                  <a:srgbClr val="0F0FFF"/>
                </a:solidFill>
                <a:latin typeface="Segoe UI" panose="020B0502040204020203" pitchFamily="34" charset="0"/>
              </a:rPr>
              <a:t>µ = 1 </a:t>
            </a:r>
            <a:r>
              <a:rPr lang="en-GB" sz="1050" b="1" dirty="0">
                <a:solidFill>
                  <a:srgbClr val="0F0FFF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(parabolic)</a:t>
            </a:r>
          </a:p>
          <a:p>
            <a:r>
              <a:rPr lang="en-GB" sz="1050" b="1" dirty="0">
                <a:solidFill>
                  <a:srgbClr val="00B050"/>
                </a:solidFill>
                <a:latin typeface="Segoe UI" panose="020B0502040204020203" pitchFamily="34" charset="0"/>
              </a:rPr>
              <a:t>µ = 2</a:t>
            </a:r>
          </a:p>
          <a:p>
            <a:r>
              <a:rPr lang="en-GB" sz="1050" b="1" dirty="0">
                <a:solidFill>
                  <a:srgbClr val="FF0000"/>
                </a:solidFill>
                <a:latin typeface="Segoe UI" panose="020B0502040204020203" pitchFamily="34" charset="0"/>
              </a:rPr>
              <a:t>µ = 3</a:t>
            </a:r>
            <a:endParaRPr lang="en-GB" sz="1050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0D9AAEB-DC07-03FF-90F4-C0DEC222D0C5}"/>
              </a:ext>
            </a:extLst>
          </p:cNvPr>
          <p:cNvSpPr txBox="1"/>
          <p:nvPr/>
        </p:nvSpPr>
        <p:spPr>
          <a:xfrm>
            <a:off x="4468246" y="1960571"/>
            <a:ext cx="97726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/>
              <a:t>FWHM, </a:t>
            </a:r>
          </a:p>
          <a:p>
            <a:r>
              <a:rPr lang="de-DE" sz="1050" dirty="0"/>
              <a:t>µ = 1 </a:t>
            </a:r>
            <a:endParaRPr lang="en-GB" sz="105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513ACE-EAD3-5EBB-47DC-645B1B3478A4}"/>
              </a:ext>
            </a:extLst>
          </p:cNvPr>
          <p:cNvSpPr txBox="1"/>
          <p:nvPr/>
        </p:nvSpPr>
        <p:spPr>
          <a:xfrm>
            <a:off x="4467962" y="3542553"/>
            <a:ext cx="97726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/>
              <a:t>FWHM,</a:t>
            </a:r>
          </a:p>
          <a:p>
            <a:r>
              <a:rPr lang="de-DE" sz="1050" dirty="0"/>
              <a:t>µ = 2.5</a:t>
            </a:r>
            <a:endParaRPr lang="en-GB" sz="105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3874564-5BBB-97B4-470F-15DFB2A04715}"/>
              </a:ext>
            </a:extLst>
          </p:cNvPr>
          <p:cNvSpPr txBox="1"/>
          <p:nvPr/>
        </p:nvSpPr>
        <p:spPr>
          <a:xfrm>
            <a:off x="6750973" y="1949833"/>
            <a:ext cx="112935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 err="1"/>
              <a:t>Encircling</a:t>
            </a:r>
            <a:r>
              <a:rPr lang="de-DE" sz="1050" dirty="0"/>
              <a:t> , </a:t>
            </a:r>
          </a:p>
          <a:p>
            <a:r>
              <a:rPr lang="de-DE" sz="1050" dirty="0"/>
              <a:t>µ = 1 </a:t>
            </a:r>
            <a:endParaRPr lang="en-GB" sz="105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78D906-5027-1C51-E568-82EA4212D54D}"/>
              </a:ext>
            </a:extLst>
          </p:cNvPr>
          <p:cNvSpPr txBox="1"/>
          <p:nvPr/>
        </p:nvSpPr>
        <p:spPr>
          <a:xfrm>
            <a:off x="6732117" y="3542553"/>
            <a:ext cx="97726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/>
              <a:t>4</a:t>
            </a:r>
            <a:r>
              <a:rPr lang="de-DE" sz="1050" dirty="0">
                <a:latin typeface="Symbol" panose="05050102010706020507" pitchFamily="18" charset="2"/>
              </a:rPr>
              <a:t>s</a:t>
            </a:r>
            <a:r>
              <a:rPr lang="de-DE" sz="1050" dirty="0"/>
              <a:t>, </a:t>
            </a:r>
          </a:p>
          <a:p>
            <a:r>
              <a:rPr lang="de-DE" sz="1050" dirty="0"/>
              <a:t>µ = 2.5 </a:t>
            </a:r>
            <a:endParaRPr lang="en-GB" sz="10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6EE3820-5A11-F667-BA78-4E2274DFBACD}"/>
              </a:ext>
            </a:extLst>
          </p:cNvPr>
          <p:cNvSpPr txBox="1"/>
          <p:nvPr/>
        </p:nvSpPr>
        <p:spPr>
          <a:xfrm>
            <a:off x="4906103" y="1737385"/>
            <a:ext cx="128587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1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e</a:t>
            </a:r>
            <a:r>
              <a:rPr lang="en-US" sz="105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</a:t>
            </a:r>
            <a:r>
              <a:rPr lang="en-US" sz="105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= </a:t>
            </a:r>
            <a:r>
              <a:rPr lang="en-US" sz="1050" b="1" spc="-1" dirty="0">
                <a:cs typeface="Mangal" panose="02040503050203030202" pitchFamily="18" charset="0"/>
                <a:sym typeface="Wingdings" panose="05000000000000000000" pitchFamily="2" charset="2"/>
              </a:rPr>
              <a:t>0.22 e</a:t>
            </a:r>
            <a:r>
              <a:rPr lang="en-US" sz="105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Vs</a:t>
            </a:r>
            <a:endParaRPr lang="en-GB" sz="105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EE2D003-A89B-E0F0-4FAC-98AA255188A9}"/>
              </a:ext>
            </a:extLst>
          </p:cNvPr>
          <p:cNvSpPr txBox="1"/>
          <p:nvPr/>
        </p:nvSpPr>
        <p:spPr>
          <a:xfrm>
            <a:off x="6789046" y="1741770"/>
            <a:ext cx="212447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1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e</a:t>
            </a:r>
            <a:r>
              <a:rPr lang="en-US" sz="105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</a:t>
            </a:r>
            <a:r>
              <a:rPr lang="en-US" sz="105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= </a:t>
            </a:r>
            <a:r>
              <a:rPr lang="en-US" sz="1050" b="1" spc="-1" dirty="0">
                <a:cs typeface="Mangal" panose="02040503050203030202" pitchFamily="18" charset="0"/>
                <a:sym typeface="Wingdings" panose="05000000000000000000" pitchFamily="2" charset="2"/>
              </a:rPr>
              <a:t>0.31 e</a:t>
            </a:r>
            <a:r>
              <a:rPr lang="en-US" sz="105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Vs, </a:t>
            </a:r>
            <a:r>
              <a:rPr lang="en-US" sz="1050" b="1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4s</a:t>
            </a:r>
            <a:r>
              <a:rPr lang="en-US" sz="1050" b="1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 </a:t>
            </a:r>
            <a:r>
              <a:rPr lang="en-GB" sz="1050" b="1" dirty="0">
                <a:latin typeface="Segoe UI" panose="020B0502040204020203" pitchFamily="34" charset="0"/>
              </a:rPr>
              <a:t>= 0.16ps</a:t>
            </a:r>
            <a:r>
              <a:rPr lang="en-US" sz="105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endParaRPr lang="en-GB" sz="1050" b="1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0346554-ABC3-07A6-4A34-5ADCB1D7464B}"/>
              </a:ext>
            </a:extLst>
          </p:cNvPr>
          <p:cNvSpPr txBox="1"/>
          <p:nvPr/>
        </p:nvSpPr>
        <p:spPr>
          <a:xfrm>
            <a:off x="6789045" y="3316643"/>
            <a:ext cx="203142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1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e</a:t>
            </a:r>
            <a:r>
              <a:rPr lang="en-US" sz="105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</a:t>
            </a:r>
            <a:r>
              <a:rPr lang="en-US" sz="105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= </a:t>
            </a:r>
            <a:r>
              <a:rPr lang="en-US" sz="1050" b="1" spc="-1" dirty="0">
                <a:cs typeface="Mangal" panose="02040503050203030202" pitchFamily="18" charset="0"/>
                <a:sym typeface="Wingdings" panose="05000000000000000000" pitchFamily="2" charset="2"/>
              </a:rPr>
              <a:t>0.69 e</a:t>
            </a:r>
            <a:r>
              <a:rPr lang="en-US" sz="105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Vs , 4</a:t>
            </a:r>
            <a:r>
              <a:rPr lang="en-US" sz="1050" b="1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1050" b="1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</a:t>
            </a:r>
            <a:r>
              <a:rPr lang="en-US" sz="1050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GB" sz="1050" b="1" dirty="0">
                <a:latin typeface="Segoe UI" panose="020B0502040204020203" pitchFamily="34" charset="0"/>
              </a:rPr>
              <a:t>= 0.20ps</a:t>
            </a:r>
            <a:r>
              <a:rPr lang="en-US" sz="105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endParaRPr lang="en-GB" sz="1050" b="1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F6DCE78-0764-0FB6-0051-8EF963D54F60}"/>
              </a:ext>
            </a:extLst>
          </p:cNvPr>
          <p:cNvSpPr txBox="1"/>
          <p:nvPr/>
        </p:nvSpPr>
        <p:spPr>
          <a:xfrm>
            <a:off x="4906103" y="3313077"/>
            <a:ext cx="128587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1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e</a:t>
            </a:r>
            <a:r>
              <a:rPr lang="en-US" sz="105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</a:t>
            </a:r>
            <a:r>
              <a:rPr lang="en-US" sz="105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= </a:t>
            </a:r>
            <a:r>
              <a:rPr lang="en-US" sz="1050" b="1" spc="-1" dirty="0">
                <a:cs typeface="Mangal" panose="02040503050203030202" pitchFamily="18" charset="0"/>
                <a:sym typeface="Wingdings" panose="05000000000000000000" pitchFamily="2" charset="2"/>
              </a:rPr>
              <a:t>0.22 e</a:t>
            </a:r>
            <a:r>
              <a:rPr lang="en-US" sz="105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Vs</a:t>
            </a:r>
            <a:endParaRPr lang="en-GB" sz="105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D98C032-F57C-E661-F1CC-091D9A9982D1}"/>
              </a:ext>
            </a:extLst>
          </p:cNvPr>
          <p:cNvSpPr txBox="1"/>
          <p:nvPr/>
        </p:nvSpPr>
        <p:spPr>
          <a:xfrm>
            <a:off x="6276569" y="3251333"/>
            <a:ext cx="98298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i="1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f</a:t>
            </a:r>
            <a:r>
              <a:rPr lang="en-US" sz="900" b="1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90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= 30°</a:t>
            </a:r>
            <a:endParaRPr lang="en-GB" sz="9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E8A484B-D6B5-4783-B890-21437511D54D}"/>
                  </a:ext>
                </a:extLst>
              </p:cNvPr>
              <p:cNvSpPr txBox="1"/>
              <p:nvPr/>
            </p:nvSpPr>
            <p:spPr>
              <a:xfrm>
                <a:off x="2597294" y="2775670"/>
                <a:ext cx="1870952" cy="4733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00" b="1" i="1" spc="-1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cs typeface="Mangal" panose="02040503050203030202" pitchFamily="18" charset="0"/>
                          <a:sym typeface="Wingdings" panose="05000000000000000000" pitchFamily="2" charset="2"/>
                        </a:rPr>
                        <m:t>𝝀</m:t>
                      </m:r>
                      <m:r>
                        <a:rPr lang="en-US" sz="900" b="1" i="1" spc="-1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cs typeface="Mangal" panose="02040503050203030202" pitchFamily="18" charset="0"/>
                          <a:sym typeface="Wingdings" panose="05000000000000000000" pitchFamily="2" charset="2"/>
                        </a:rPr>
                        <m:t>(</m:t>
                      </m:r>
                      <m:r>
                        <a:rPr lang="en-US" sz="900" b="1" i="1" spc="-1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cs typeface="Mangal" panose="02040503050203030202" pitchFamily="18" charset="0"/>
                          <a:sym typeface="Wingdings" panose="05000000000000000000" pitchFamily="2" charset="2"/>
                        </a:rPr>
                        <m:t>𝝉</m:t>
                      </m:r>
                      <m:r>
                        <a:rPr lang="en-US" sz="900" b="1" i="1" spc="-1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cs typeface="Mangal" panose="02040503050203030202" pitchFamily="18" charset="0"/>
                          <a:sym typeface="Wingdings" panose="05000000000000000000" pitchFamily="2" charset="2"/>
                        </a:rPr>
                        <m:t>)</m:t>
                      </m:r>
                      <m:r>
                        <a:rPr lang="en-US" sz="900" b="1" spc="-1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cs typeface="Mangal" panose="02040503050203030202" pitchFamily="18" charset="0"/>
                          <a:sym typeface="Wingdings" panose="05000000000000000000" pitchFamily="2" charset="2"/>
                        </a:rPr>
                        <m:t>=</m:t>
                      </m:r>
                      <m:sSub>
                        <m:sSubPr>
                          <m:ctrlPr>
                            <a:rPr lang="en-US" sz="900" b="1" i="1" spc="-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cs typeface="Mangal" panose="02040503050203030202" pitchFamily="18" charset="0"/>
                              <a:sym typeface="Wingdings" panose="05000000000000000000" pitchFamily="2" charset="2"/>
                            </a:rPr>
                          </m:ctrlPr>
                        </m:sSubPr>
                        <m:e>
                          <m:r>
                            <a:rPr lang="en-US" sz="900" b="1" i="1" spc="-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cs typeface="Mangal" panose="02040503050203030202" pitchFamily="18" charset="0"/>
                              <a:sym typeface="Wingdings" panose="05000000000000000000" pitchFamily="2" charset="2"/>
                            </a:rPr>
                            <m:t>𝝀</m:t>
                          </m:r>
                        </m:e>
                        <m:sub>
                          <m:r>
                            <a:rPr lang="en-US" sz="900" b="1" i="1" spc="-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cs typeface="Mangal" panose="02040503050203030202" pitchFamily="18" charset="0"/>
                              <a:sym typeface="Wingdings" panose="05000000000000000000" pitchFamily="2" charset="2"/>
                            </a:rPr>
                            <m:t>𝟎</m:t>
                          </m:r>
                        </m:sub>
                      </m:sSub>
                      <m:sSup>
                        <m:sSupPr>
                          <m:ctrlPr>
                            <a:rPr lang="en-US" sz="900" b="1" i="1" spc="-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cs typeface="Mangal" panose="02040503050203030202" pitchFamily="18" charset="0"/>
                              <a:sym typeface="Wingdings" panose="05000000000000000000" pitchFamily="2" charset="2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900" b="1" i="1" spc="-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cs typeface="Mangal" panose="02040503050203030202" pitchFamily="18" charset="0"/>
                                  <a:sym typeface="Wingdings" panose="05000000000000000000" pitchFamily="2" charset="2"/>
                                </a:rPr>
                              </m:ctrlPr>
                            </m:dPr>
                            <m:e>
                              <m:r>
                                <a:rPr lang="en-US" sz="900" b="1" i="1" spc="-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cs typeface="Mangal" panose="02040503050203030202" pitchFamily="18" charset="0"/>
                                  <a:sym typeface="Wingdings" panose="05000000000000000000" pitchFamily="2" charset="2"/>
                                </a:rPr>
                                <m:t>𝟏</m:t>
                              </m:r>
                              <m:r>
                                <a:rPr lang="en-US" sz="900" b="1" i="1" spc="-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cs typeface="Mangal" panose="02040503050203030202" pitchFamily="18" charset="0"/>
                                  <a:sym typeface="Wingdings" panose="05000000000000000000" pitchFamily="2" charset="2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900" b="1" i="1" spc="-1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cs typeface="Mangal" panose="02040503050203030202" pitchFamily="18" charset="0"/>
                                      <a:sym typeface="Wingdings" panose="05000000000000000000" pitchFamily="2" charset="2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900" b="1" i="1" spc="-1">
                                          <a:solidFill>
                                            <a:srgbClr val="2F2F2F"/>
                                          </a:solidFill>
                                          <a:latin typeface="Cambria Math" panose="02040503050406030204" pitchFamily="18" charset="0"/>
                                          <a:cs typeface="Mangal" panose="02040503050203030202" pitchFamily="18" charset="0"/>
                                          <a:sym typeface="Wingdings" panose="05000000000000000000" pitchFamily="2" charset="2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900" b="1" i="1" spc="-1">
                                              <a:solidFill>
                                                <a:srgbClr val="2F2F2F"/>
                                              </a:solidFill>
                                              <a:latin typeface="Cambria Math" panose="02040503050406030204" pitchFamily="18" charset="0"/>
                                              <a:cs typeface="Mangal" panose="02040503050203030202" pitchFamily="18" charset="0"/>
                                              <a:sym typeface="Wingdings" panose="05000000000000000000" pitchFamily="2" charset="2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900" b="1" i="1" spc="-1">
                                              <a:solidFill>
                                                <a:srgbClr val="2F2F2F"/>
                                              </a:solidFill>
                                              <a:latin typeface="Cambria Math" panose="02040503050406030204" pitchFamily="18" charset="0"/>
                                              <a:cs typeface="Mangal" panose="02040503050203030202" pitchFamily="18" charset="0"/>
                                              <a:sym typeface="Wingdings" panose="05000000000000000000" pitchFamily="2" charset="2"/>
                                            </a:rPr>
                                            <m:t>𝝉</m:t>
                                          </m:r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sz="900" b="1" i="1" spc="-1">
                                                  <a:solidFill>
                                                    <a:srgbClr val="2F2F2F"/>
                                                  </a:solidFill>
                                                  <a:latin typeface="Cambria Math" panose="02040503050406030204" pitchFamily="18" charset="0"/>
                                                  <a:cs typeface="Mangal" panose="02040503050203030202" pitchFamily="18" charset="0"/>
                                                  <a:sym typeface="Wingdings" panose="05000000000000000000" pitchFamily="2" charset="2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900" b="1" i="1" spc="-1">
                                                  <a:solidFill>
                                                    <a:srgbClr val="2F2F2F"/>
                                                  </a:solidFill>
                                                  <a:latin typeface="Cambria Math" panose="02040503050406030204" pitchFamily="18" charset="0"/>
                                                  <a:cs typeface="Mangal" panose="02040503050203030202" pitchFamily="18" charset="0"/>
                                                  <a:sym typeface="Wingdings" panose="05000000000000000000" pitchFamily="2" charset="2"/>
                                                </a:rPr>
                                                <m:t>𝝉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900" b="1" i="1" spc="-1">
                                                  <a:solidFill>
                                                    <a:srgbClr val="2F2F2F"/>
                                                  </a:solidFill>
                                                  <a:latin typeface="Cambria Math" panose="02040503050406030204" pitchFamily="18" charset="0"/>
                                                  <a:cs typeface="Mangal" panose="02040503050203030202" pitchFamily="18" charset="0"/>
                                                  <a:sym typeface="Wingdings" panose="05000000000000000000" pitchFamily="2" charset="2"/>
                                                </a:rPr>
                                                <m:t>𝒍</m:t>
                                              </m:r>
                                              <m:r>
                                                <a:rPr lang="en-US" sz="900" b="1" i="1" spc="-1">
                                                  <a:solidFill>
                                                    <a:srgbClr val="2F2F2F"/>
                                                  </a:solidFill>
                                                  <a:latin typeface="Cambria Math" panose="02040503050406030204" pitchFamily="18" charset="0"/>
                                                  <a:cs typeface="Mangal" panose="02040503050203030202" pitchFamily="18" charset="0"/>
                                                  <a:sym typeface="Wingdings" panose="05000000000000000000" pitchFamily="2" charset="2"/>
                                                </a:rPr>
                                                <m:t> 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US" sz="900" b="1" i="1" spc="-1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cs typeface="Mangal" panose="02040503050203030202" pitchFamily="18" charset="0"/>
                                      <a:sym typeface="Wingdings" panose="05000000000000000000" pitchFamily="2" charset="2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900" b="1" i="1" spc="-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cs typeface="Mangal" panose="02040503050203030202" pitchFamily="18" charset="0"/>
                              <a:sym typeface="Wingdings" panose="05000000000000000000" pitchFamily="2" charset="2"/>
                            </a:rPr>
                            <m:t>𝝁</m:t>
                          </m:r>
                        </m:sup>
                      </m:sSup>
                      <m:r>
                        <a:rPr lang="en-US" sz="900" b="1" i="1" spc="-1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cs typeface="Mangal" panose="02040503050203030202" pitchFamily="18" charset="0"/>
                          <a:sym typeface="Wingdings" panose="05000000000000000000" pitchFamily="2" charset="2"/>
                        </a:rPr>
                        <m:t> </m:t>
                      </m:r>
                    </m:oMath>
                  </m:oMathPara>
                </a14:m>
                <a:endParaRPr lang="en-GB" sz="900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E8A484B-D6B5-4783-B890-21437511D5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7294" y="2775670"/>
                <a:ext cx="1870952" cy="47333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Box 48">
            <a:extLst>
              <a:ext uri="{FF2B5EF4-FFF2-40B4-BE49-F238E27FC236}">
                <a16:creationId xmlns:a16="http://schemas.microsoft.com/office/drawing/2014/main" id="{6C0D30AB-CE88-EA2D-9DB8-FA74D4EAEA17}"/>
              </a:ext>
            </a:extLst>
          </p:cNvPr>
          <p:cNvSpPr txBox="1"/>
          <p:nvPr/>
        </p:nvSpPr>
        <p:spPr>
          <a:xfrm>
            <a:off x="3196617" y="3199037"/>
            <a:ext cx="12515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cs typeface="Segoe UI" panose="020B0502040204020203" pitchFamily="34" charset="0"/>
              </a:rPr>
              <a:t>(^</a:t>
            </a:r>
            <a:r>
              <a:rPr lang="en-GB" sz="900" baseline="30000" dirty="0">
                <a:cs typeface="Segoe UI" panose="020B0502040204020203" pitchFamily="34" charset="0"/>
              </a:rPr>
              <a:t>(µ</a:t>
            </a:r>
            <a:r>
              <a:rPr lang="en-US" sz="900" baseline="30000" dirty="0"/>
              <a:t>+1/2) </a:t>
            </a:r>
            <a:r>
              <a:rPr lang="en-US" sz="900" dirty="0"/>
              <a:t>in </a:t>
            </a:r>
            <a:r>
              <a:rPr lang="en-US" sz="900" dirty="0" err="1"/>
              <a:t>BLonD</a:t>
            </a:r>
            <a:r>
              <a:rPr lang="en-US" sz="900" dirty="0"/>
              <a:t>)</a:t>
            </a:r>
            <a:endParaRPr lang="en-GB" sz="900" dirty="0"/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F63E5496-593D-1B56-CE95-9E3979E55ED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50169" y="3439973"/>
            <a:ext cx="1056732" cy="3559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F080B21-A635-E9D0-38E6-9F688ABEDE5B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  <p:sp>
        <p:nvSpPr>
          <p:cNvPr id="35" name="Slide Number Placeholder 2">
            <a:extLst>
              <a:ext uri="{FF2B5EF4-FFF2-40B4-BE49-F238E27FC236}">
                <a16:creationId xmlns:a16="http://schemas.microsoft.com/office/drawing/2014/main" id="{F49D3AFC-E237-6EB0-370C-DD1EFE1D6D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8468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63272" cy="3536156"/>
          </a:xfrm>
        </p:spPr>
        <p:txBody>
          <a:bodyPr/>
          <a:lstStyle/>
          <a:p>
            <a:pPr marL="214313" indent="-214313" algn="just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1600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The tails must be defined. Equal FWHM bunch lengths but different tail definitions give different encircling emittances: </a:t>
            </a:r>
          </a:p>
          <a:p>
            <a:pPr marL="214313" indent="-214313" algn="just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14313" indent="-214313" algn="just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14313" indent="-214313" algn="just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14313" indent="-214313" algn="just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14313" indent="-214313" algn="just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14313" indent="-214313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14313" indent="-214313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1600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Tails increase </a:t>
            </a:r>
            <a:r>
              <a:rPr lang="en-US" sz="1600" b="1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e</a:t>
            </a:r>
            <a:r>
              <a:rPr lang="en-US" sz="16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</a:t>
            </a:r>
            <a:r>
              <a:rPr lang="en-GB" sz="1600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by factor of 2</a:t>
            </a:r>
          </a:p>
          <a:p>
            <a:pPr marL="0" indent="0">
              <a:spcBef>
                <a:spcPts val="450"/>
              </a:spcBef>
              <a:spcAft>
                <a:spcPts val="300"/>
              </a:spcAft>
              <a:buNone/>
              <a:tabLst>
                <a:tab pos="0" algn="l"/>
              </a:tabLst>
            </a:pPr>
            <a:r>
              <a:rPr lang="en-GB" sz="1600" b="1" spc="-1" dirty="0">
                <a:solidFill>
                  <a:schemeClr val="accent5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</a:t>
            </a:r>
            <a:r>
              <a:rPr lang="en-GB" sz="1600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GB" sz="1600" b="1" spc="-1" dirty="0">
                <a:solidFill>
                  <a:schemeClr val="accent5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Increased voltage requirements</a:t>
            </a:r>
            <a:br>
              <a:rPr lang="en-GB" sz="1600" b="1" spc="-1" dirty="0">
                <a:solidFill>
                  <a:schemeClr val="accent5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</a:br>
            <a:r>
              <a:rPr lang="en-GB" sz="1600" b="1" spc="-1" dirty="0">
                <a:solidFill>
                  <a:schemeClr val="accent5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	   to increase bucket area</a:t>
            </a:r>
          </a:p>
          <a:p>
            <a:pPr marL="214313" indent="-214313" algn="just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0046D812-0609-5BA4-F210-811B02C7C51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9" name="Title 3">
            <a:extLst>
              <a:ext uri="{FF2B5EF4-FFF2-40B4-BE49-F238E27FC236}">
                <a16:creationId xmlns:a16="http://schemas.microsoft.com/office/drawing/2014/main" id="{3C125A48-5D77-CEF1-1463-787136621981}"/>
              </a:ext>
            </a:extLst>
          </p:cNvPr>
          <p:cNvSpPr txBox="1">
            <a:spLocks/>
          </p:cNvSpPr>
          <p:nvPr/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The longitudinal profile definition</a:t>
            </a:r>
            <a:endParaRPr lang="en-GB" dirty="0"/>
          </a:p>
        </p:txBody>
      </p:sp>
      <p:pic>
        <p:nvPicPr>
          <p:cNvPr id="21" name="Picture 20" descr="Chart&#10;&#10;Description automatically generated">
            <a:extLst>
              <a:ext uri="{FF2B5EF4-FFF2-40B4-BE49-F238E27FC236}">
                <a16:creationId xmlns:a16="http://schemas.microsoft.com/office/drawing/2014/main" id="{951D540D-1037-4EAB-57F1-F78A9C1F35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0734" y="3550687"/>
            <a:ext cx="2188490" cy="1399132"/>
          </a:xfrm>
          <a:prstGeom prst="rect">
            <a:avLst/>
          </a:prstGeom>
        </p:spPr>
      </p:pic>
      <p:pic>
        <p:nvPicPr>
          <p:cNvPr id="22" name="Picture 21" descr="A picture containing chart&#10;&#10;Description automatically generated">
            <a:extLst>
              <a:ext uri="{FF2B5EF4-FFF2-40B4-BE49-F238E27FC236}">
                <a16:creationId xmlns:a16="http://schemas.microsoft.com/office/drawing/2014/main" id="{5549BF48-7FA5-0701-895D-B5B5632654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0734" y="1949810"/>
            <a:ext cx="2188490" cy="1376554"/>
          </a:xfrm>
          <a:prstGeom prst="rect">
            <a:avLst/>
          </a:prstGeom>
        </p:spPr>
      </p:pic>
      <p:pic>
        <p:nvPicPr>
          <p:cNvPr id="26" name="Picture 25" descr="Chart&#10;&#10;Description automatically generated">
            <a:extLst>
              <a:ext uri="{FF2B5EF4-FFF2-40B4-BE49-F238E27FC236}">
                <a16:creationId xmlns:a16="http://schemas.microsoft.com/office/drawing/2014/main" id="{80F56486-1CFA-B67C-84D7-2E2CA308DD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653" y="3537994"/>
            <a:ext cx="2188490" cy="1399132"/>
          </a:xfrm>
          <a:prstGeom prst="rect">
            <a:avLst/>
          </a:prstGeom>
        </p:spPr>
      </p:pic>
      <p:pic>
        <p:nvPicPr>
          <p:cNvPr id="28" name="Picture 27" descr="Chart, line chart, histogram&#10;&#10;Description automatically generated">
            <a:extLst>
              <a:ext uri="{FF2B5EF4-FFF2-40B4-BE49-F238E27FC236}">
                <a16:creationId xmlns:a16="http://schemas.microsoft.com/office/drawing/2014/main" id="{10CCE3B5-4709-425B-F6CB-2441102D295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768" y="2157901"/>
            <a:ext cx="2417488" cy="1580591"/>
          </a:xfrm>
          <a:prstGeom prst="rect">
            <a:avLst/>
          </a:prstGeom>
        </p:spPr>
      </p:pic>
      <p:pic>
        <p:nvPicPr>
          <p:cNvPr id="30" name="Picture 29" descr="A picture containing chart&#10;&#10;Description automatically generated">
            <a:extLst>
              <a:ext uri="{FF2B5EF4-FFF2-40B4-BE49-F238E27FC236}">
                <a16:creationId xmlns:a16="http://schemas.microsoft.com/office/drawing/2014/main" id="{34658DEA-045C-1B8E-15C6-BA2C4D3B1B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653" y="1949810"/>
            <a:ext cx="2188490" cy="1376554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C51BCD8C-30F6-4678-96E9-B4E24CCB754D}"/>
              </a:ext>
            </a:extLst>
          </p:cNvPr>
          <p:cNvSpPr txBox="1"/>
          <p:nvPr/>
        </p:nvSpPr>
        <p:spPr>
          <a:xfrm>
            <a:off x="2884229" y="1979499"/>
            <a:ext cx="1258477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50" b="1" dirty="0">
                <a:latin typeface="Segoe UI" panose="020B0502040204020203" pitchFamily="34" charset="0"/>
              </a:rPr>
              <a:t>µ = 0.5, </a:t>
            </a:r>
            <a:r>
              <a:rPr lang="en-US" sz="1050" b="1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t</a:t>
            </a:r>
            <a:r>
              <a:rPr lang="en-US" sz="105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</a:t>
            </a:r>
            <a:r>
              <a:rPr lang="en-US" sz="1050" b="1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GB" sz="1050" b="1" dirty="0">
                <a:latin typeface="Segoe UI" panose="020B0502040204020203" pitchFamily="34" charset="0"/>
              </a:rPr>
              <a:t>= 4</a:t>
            </a:r>
            <a:r>
              <a:rPr lang="en-US" sz="1050" b="1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US" sz="1050" b="1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105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</a:t>
            </a:r>
            <a:endParaRPr lang="en-GB" sz="1050" b="1" dirty="0">
              <a:latin typeface="Segoe UI" panose="020B0502040204020203" pitchFamily="34" charset="0"/>
            </a:endParaRPr>
          </a:p>
          <a:p>
            <a:r>
              <a:rPr lang="en-GB" sz="1050" b="1" dirty="0">
                <a:solidFill>
                  <a:srgbClr val="0F0FFF"/>
                </a:solidFill>
                <a:latin typeface="Segoe UI" panose="020B0502040204020203" pitchFamily="34" charset="0"/>
              </a:rPr>
              <a:t>µ = 1 </a:t>
            </a:r>
            <a:r>
              <a:rPr lang="en-GB" sz="1050" b="1" dirty="0">
                <a:solidFill>
                  <a:srgbClr val="0F0FFF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(parabolic)</a:t>
            </a:r>
          </a:p>
          <a:p>
            <a:r>
              <a:rPr lang="en-GB" sz="1050" b="1" dirty="0">
                <a:solidFill>
                  <a:srgbClr val="00B050"/>
                </a:solidFill>
                <a:latin typeface="Segoe UI" panose="020B0502040204020203" pitchFamily="34" charset="0"/>
              </a:rPr>
              <a:t>µ = 2</a:t>
            </a:r>
          </a:p>
          <a:p>
            <a:r>
              <a:rPr lang="en-GB" sz="1050" b="1" dirty="0">
                <a:solidFill>
                  <a:srgbClr val="FF0000"/>
                </a:solidFill>
                <a:latin typeface="Segoe UI" panose="020B0502040204020203" pitchFamily="34" charset="0"/>
              </a:rPr>
              <a:t>µ = 3</a:t>
            </a:r>
            <a:endParaRPr lang="en-GB" sz="1050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0D9AAEB-DC07-03FF-90F4-C0DEC222D0C5}"/>
              </a:ext>
            </a:extLst>
          </p:cNvPr>
          <p:cNvSpPr txBox="1"/>
          <p:nvPr/>
        </p:nvSpPr>
        <p:spPr>
          <a:xfrm>
            <a:off x="4468246" y="1960571"/>
            <a:ext cx="97726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/>
              <a:t>FWHM, </a:t>
            </a:r>
          </a:p>
          <a:p>
            <a:r>
              <a:rPr lang="de-DE" sz="1050" dirty="0"/>
              <a:t>µ = 1 </a:t>
            </a:r>
            <a:endParaRPr lang="en-GB" sz="105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513ACE-EAD3-5EBB-47DC-645B1B3478A4}"/>
              </a:ext>
            </a:extLst>
          </p:cNvPr>
          <p:cNvSpPr txBox="1"/>
          <p:nvPr/>
        </p:nvSpPr>
        <p:spPr>
          <a:xfrm>
            <a:off x="4467962" y="3542553"/>
            <a:ext cx="97726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/>
              <a:t>FWHM,</a:t>
            </a:r>
          </a:p>
          <a:p>
            <a:r>
              <a:rPr lang="de-DE" sz="1050" dirty="0"/>
              <a:t>µ = 2.5</a:t>
            </a:r>
            <a:endParaRPr lang="en-GB" sz="105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3874564-5BBB-97B4-470F-15DFB2A04715}"/>
              </a:ext>
            </a:extLst>
          </p:cNvPr>
          <p:cNvSpPr txBox="1"/>
          <p:nvPr/>
        </p:nvSpPr>
        <p:spPr>
          <a:xfrm>
            <a:off x="6750973" y="1949833"/>
            <a:ext cx="112935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 err="1"/>
              <a:t>Encircling</a:t>
            </a:r>
            <a:r>
              <a:rPr lang="de-DE" sz="1050" dirty="0"/>
              <a:t> , </a:t>
            </a:r>
          </a:p>
          <a:p>
            <a:r>
              <a:rPr lang="de-DE" sz="1050" dirty="0"/>
              <a:t>µ = 1 </a:t>
            </a:r>
            <a:endParaRPr lang="en-GB" sz="105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78D906-5027-1C51-E568-82EA4212D54D}"/>
              </a:ext>
            </a:extLst>
          </p:cNvPr>
          <p:cNvSpPr txBox="1"/>
          <p:nvPr/>
        </p:nvSpPr>
        <p:spPr>
          <a:xfrm>
            <a:off x="6732117" y="3542553"/>
            <a:ext cx="97726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/>
              <a:t>4</a:t>
            </a:r>
            <a:r>
              <a:rPr lang="de-DE" sz="1050" dirty="0">
                <a:latin typeface="Symbol" panose="05050102010706020507" pitchFamily="18" charset="2"/>
              </a:rPr>
              <a:t>s</a:t>
            </a:r>
            <a:r>
              <a:rPr lang="de-DE" sz="1050" dirty="0"/>
              <a:t>, </a:t>
            </a:r>
          </a:p>
          <a:p>
            <a:r>
              <a:rPr lang="de-DE" sz="1050" dirty="0"/>
              <a:t>µ = 2.5 </a:t>
            </a:r>
            <a:endParaRPr lang="en-GB" sz="10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6EE3820-5A11-F667-BA78-4E2274DFBACD}"/>
              </a:ext>
            </a:extLst>
          </p:cNvPr>
          <p:cNvSpPr txBox="1"/>
          <p:nvPr/>
        </p:nvSpPr>
        <p:spPr>
          <a:xfrm>
            <a:off x="4906103" y="1737385"/>
            <a:ext cx="128587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1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e</a:t>
            </a:r>
            <a:r>
              <a:rPr lang="en-US" sz="105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</a:t>
            </a:r>
            <a:r>
              <a:rPr lang="en-US" sz="105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= </a:t>
            </a:r>
            <a:r>
              <a:rPr lang="en-US" sz="1050" b="1" spc="-1" dirty="0">
                <a:cs typeface="Mangal" panose="02040503050203030202" pitchFamily="18" charset="0"/>
                <a:sym typeface="Wingdings" panose="05000000000000000000" pitchFamily="2" charset="2"/>
              </a:rPr>
              <a:t>0.22 e</a:t>
            </a:r>
            <a:r>
              <a:rPr lang="en-US" sz="105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Vs</a:t>
            </a:r>
            <a:endParaRPr lang="en-GB" sz="105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EE2D003-A89B-E0F0-4FAC-98AA255188A9}"/>
              </a:ext>
            </a:extLst>
          </p:cNvPr>
          <p:cNvSpPr txBox="1"/>
          <p:nvPr/>
        </p:nvSpPr>
        <p:spPr>
          <a:xfrm>
            <a:off x="6789046" y="1741770"/>
            <a:ext cx="212447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1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e</a:t>
            </a:r>
            <a:r>
              <a:rPr lang="en-US" sz="105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</a:t>
            </a:r>
            <a:r>
              <a:rPr lang="en-US" sz="105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= </a:t>
            </a:r>
            <a:r>
              <a:rPr lang="en-US" sz="1050" b="1" spc="-1" dirty="0">
                <a:cs typeface="Mangal" panose="02040503050203030202" pitchFamily="18" charset="0"/>
                <a:sym typeface="Wingdings" panose="05000000000000000000" pitchFamily="2" charset="2"/>
              </a:rPr>
              <a:t>0.31 e</a:t>
            </a:r>
            <a:r>
              <a:rPr lang="en-US" sz="105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Vs, </a:t>
            </a:r>
            <a:r>
              <a:rPr lang="en-US" sz="1050" b="1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4s</a:t>
            </a:r>
            <a:r>
              <a:rPr lang="en-US" sz="1050" b="1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 </a:t>
            </a:r>
            <a:r>
              <a:rPr lang="en-GB" sz="1050" b="1" dirty="0">
                <a:latin typeface="Segoe UI" panose="020B0502040204020203" pitchFamily="34" charset="0"/>
              </a:rPr>
              <a:t>= 0.16ps</a:t>
            </a:r>
            <a:r>
              <a:rPr lang="en-US" sz="105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endParaRPr lang="en-GB" sz="1050" b="1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0346554-ABC3-07A6-4A34-5ADCB1D7464B}"/>
              </a:ext>
            </a:extLst>
          </p:cNvPr>
          <p:cNvSpPr txBox="1"/>
          <p:nvPr/>
        </p:nvSpPr>
        <p:spPr>
          <a:xfrm>
            <a:off x="6789045" y="3316643"/>
            <a:ext cx="203142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1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e</a:t>
            </a:r>
            <a:r>
              <a:rPr lang="en-US" sz="105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</a:t>
            </a:r>
            <a:r>
              <a:rPr lang="en-US" sz="105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= </a:t>
            </a:r>
            <a:r>
              <a:rPr lang="en-US" sz="1050" b="1" spc="-1" dirty="0">
                <a:cs typeface="Mangal" panose="02040503050203030202" pitchFamily="18" charset="0"/>
                <a:sym typeface="Wingdings" panose="05000000000000000000" pitchFamily="2" charset="2"/>
              </a:rPr>
              <a:t>0.69 e</a:t>
            </a:r>
            <a:r>
              <a:rPr lang="en-US" sz="105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Vs , 4</a:t>
            </a:r>
            <a:r>
              <a:rPr lang="en-US" sz="1050" b="1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1050" b="1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</a:t>
            </a:r>
            <a:r>
              <a:rPr lang="en-US" sz="1050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GB" sz="1050" b="1" dirty="0">
                <a:latin typeface="Segoe UI" panose="020B0502040204020203" pitchFamily="34" charset="0"/>
              </a:rPr>
              <a:t>= 0.20ps</a:t>
            </a:r>
            <a:r>
              <a:rPr lang="en-US" sz="105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endParaRPr lang="en-GB" sz="1050" b="1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F6DCE78-0764-0FB6-0051-8EF963D54F60}"/>
              </a:ext>
            </a:extLst>
          </p:cNvPr>
          <p:cNvSpPr txBox="1"/>
          <p:nvPr/>
        </p:nvSpPr>
        <p:spPr>
          <a:xfrm>
            <a:off x="4906103" y="3313077"/>
            <a:ext cx="128587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1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e</a:t>
            </a:r>
            <a:r>
              <a:rPr lang="en-US" sz="105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</a:t>
            </a:r>
            <a:r>
              <a:rPr lang="en-US" sz="105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= </a:t>
            </a:r>
            <a:r>
              <a:rPr lang="en-US" sz="1050" b="1" spc="-1" dirty="0">
                <a:cs typeface="Mangal" panose="02040503050203030202" pitchFamily="18" charset="0"/>
                <a:sym typeface="Wingdings" panose="05000000000000000000" pitchFamily="2" charset="2"/>
              </a:rPr>
              <a:t>0.22 e</a:t>
            </a:r>
            <a:r>
              <a:rPr lang="en-US" sz="105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Vs</a:t>
            </a:r>
            <a:endParaRPr lang="en-GB" sz="105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D98C032-F57C-E661-F1CC-091D9A9982D1}"/>
              </a:ext>
            </a:extLst>
          </p:cNvPr>
          <p:cNvSpPr txBox="1"/>
          <p:nvPr/>
        </p:nvSpPr>
        <p:spPr>
          <a:xfrm>
            <a:off x="6276569" y="3251333"/>
            <a:ext cx="98298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i="1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f</a:t>
            </a:r>
            <a:r>
              <a:rPr lang="en-US" sz="900" b="1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90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= 30°</a:t>
            </a:r>
            <a:endParaRPr lang="en-GB" sz="9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E8A484B-D6B5-4783-B890-21437511D54D}"/>
                  </a:ext>
                </a:extLst>
              </p:cNvPr>
              <p:cNvSpPr txBox="1"/>
              <p:nvPr/>
            </p:nvSpPr>
            <p:spPr>
              <a:xfrm>
                <a:off x="2597294" y="2775670"/>
                <a:ext cx="1870952" cy="4733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00" b="1" i="1" spc="-1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cs typeface="Mangal" panose="02040503050203030202" pitchFamily="18" charset="0"/>
                          <a:sym typeface="Wingdings" panose="05000000000000000000" pitchFamily="2" charset="2"/>
                        </a:rPr>
                        <m:t>𝝀</m:t>
                      </m:r>
                      <m:r>
                        <a:rPr lang="en-US" sz="900" b="1" i="1" spc="-1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cs typeface="Mangal" panose="02040503050203030202" pitchFamily="18" charset="0"/>
                          <a:sym typeface="Wingdings" panose="05000000000000000000" pitchFamily="2" charset="2"/>
                        </a:rPr>
                        <m:t>(</m:t>
                      </m:r>
                      <m:r>
                        <a:rPr lang="en-US" sz="900" b="1" i="1" spc="-1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cs typeface="Mangal" panose="02040503050203030202" pitchFamily="18" charset="0"/>
                          <a:sym typeface="Wingdings" panose="05000000000000000000" pitchFamily="2" charset="2"/>
                        </a:rPr>
                        <m:t>𝝉</m:t>
                      </m:r>
                      <m:r>
                        <a:rPr lang="en-US" sz="900" b="1" i="1" spc="-1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cs typeface="Mangal" panose="02040503050203030202" pitchFamily="18" charset="0"/>
                          <a:sym typeface="Wingdings" panose="05000000000000000000" pitchFamily="2" charset="2"/>
                        </a:rPr>
                        <m:t>)</m:t>
                      </m:r>
                      <m:r>
                        <a:rPr lang="en-US" sz="900" b="1" spc="-1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cs typeface="Mangal" panose="02040503050203030202" pitchFamily="18" charset="0"/>
                          <a:sym typeface="Wingdings" panose="05000000000000000000" pitchFamily="2" charset="2"/>
                        </a:rPr>
                        <m:t>=</m:t>
                      </m:r>
                      <m:sSub>
                        <m:sSubPr>
                          <m:ctrlPr>
                            <a:rPr lang="en-US" sz="900" b="1" i="1" spc="-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cs typeface="Mangal" panose="02040503050203030202" pitchFamily="18" charset="0"/>
                              <a:sym typeface="Wingdings" panose="05000000000000000000" pitchFamily="2" charset="2"/>
                            </a:rPr>
                          </m:ctrlPr>
                        </m:sSubPr>
                        <m:e>
                          <m:r>
                            <a:rPr lang="en-US" sz="900" b="1" i="1" spc="-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cs typeface="Mangal" panose="02040503050203030202" pitchFamily="18" charset="0"/>
                              <a:sym typeface="Wingdings" panose="05000000000000000000" pitchFamily="2" charset="2"/>
                            </a:rPr>
                            <m:t>𝝀</m:t>
                          </m:r>
                        </m:e>
                        <m:sub>
                          <m:r>
                            <a:rPr lang="en-US" sz="900" b="1" i="1" spc="-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cs typeface="Mangal" panose="02040503050203030202" pitchFamily="18" charset="0"/>
                              <a:sym typeface="Wingdings" panose="05000000000000000000" pitchFamily="2" charset="2"/>
                            </a:rPr>
                            <m:t>𝟎</m:t>
                          </m:r>
                        </m:sub>
                      </m:sSub>
                      <m:sSup>
                        <m:sSupPr>
                          <m:ctrlPr>
                            <a:rPr lang="en-US" sz="900" b="1" i="1" spc="-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cs typeface="Mangal" panose="02040503050203030202" pitchFamily="18" charset="0"/>
                              <a:sym typeface="Wingdings" panose="05000000000000000000" pitchFamily="2" charset="2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900" b="1" i="1" spc="-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cs typeface="Mangal" panose="02040503050203030202" pitchFamily="18" charset="0"/>
                                  <a:sym typeface="Wingdings" panose="05000000000000000000" pitchFamily="2" charset="2"/>
                                </a:rPr>
                              </m:ctrlPr>
                            </m:dPr>
                            <m:e>
                              <m:r>
                                <a:rPr lang="en-US" sz="900" b="1" i="1" spc="-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cs typeface="Mangal" panose="02040503050203030202" pitchFamily="18" charset="0"/>
                                  <a:sym typeface="Wingdings" panose="05000000000000000000" pitchFamily="2" charset="2"/>
                                </a:rPr>
                                <m:t>𝟏</m:t>
                              </m:r>
                              <m:r>
                                <a:rPr lang="en-US" sz="900" b="1" i="1" spc="-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cs typeface="Mangal" panose="02040503050203030202" pitchFamily="18" charset="0"/>
                                  <a:sym typeface="Wingdings" panose="05000000000000000000" pitchFamily="2" charset="2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900" b="1" i="1" spc="-1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cs typeface="Mangal" panose="02040503050203030202" pitchFamily="18" charset="0"/>
                                      <a:sym typeface="Wingdings" panose="05000000000000000000" pitchFamily="2" charset="2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900" b="1" i="1" spc="-1">
                                          <a:solidFill>
                                            <a:srgbClr val="2F2F2F"/>
                                          </a:solidFill>
                                          <a:latin typeface="Cambria Math" panose="02040503050406030204" pitchFamily="18" charset="0"/>
                                          <a:cs typeface="Mangal" panose="02040503050203030202" pitchFamily="18" charset="0"/>
                                          <a:sym typeface="Wingdings" panose="05000000000000000000" pitchFamily="2" charset="2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900" b="1" i="1" spc="-1">
                                              <a:solidFill>
                                                <a:srgbClr val="2F2F2F"/>
                                              </a:solidFill>
                                              <a:latin typeface="Cambria Math" panose="02040503050406030204" pitchFamily="18" charset="0"/>
                                              <a:cs typeface="Mangal" panose="02040503050203030202" pitchFamily="18" charset="0"/>
                                              <a:sym typeface="Wingdings" panose="05000000000000000000" pitchFamily="2" charset="2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900" b="1" i="1" spc="-1">
                                              <a:solidFill>
                                                <a:srgbClr val="2F2F2F"/>
                                              </a:solidFill>
                                              <a:latin typeface="Cambria Math" panose="02040503050406030204" pitchFamily="18" charset="0"/>
                                              <a:cs typeface="Mangal" panose="02040503050203030202" pitchFamily="18" charset="0"/>
                                              <a:sym typeface="Wingdings" panose="05000000000000000000" pitchFamily="2" charset="2"/>
                                            </a:rPr>
                                            <m:t>𝝉</m:t>
                                          </m:r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sz="900" b="1" i="1" spc="-1">
                                                  <a:solidFill>
                                                    <a:srgbClr val="2F2F2F"/>
                                                  </a:solidFill>
                                                  <a:latin typeface="Cambria Math" panose="02040503050406030204" pitchFamily="18" charset="0"/>
                                                  <a:cs typeface="Mangal" panose="02040503050203030202" pitchFamily="18" charset="0"/>
                                                  <a:sym typeface="Wingdings" panose="05000000000000000000" pitchFamily="2" charset="2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900" b="1" i="1" spc="-1">
                                                  <a:solidFill>
                                                    <a:srgbClr val="2F2F2F"/>
                                                  </a:solidFill>
                                                  <a:latin typeface="Cambria Math" panose="02040503050406030204" pitchFamily="18" charset="0"/>
                                                  <a:cs typeface="Mangal" panose="02040503050203030202" pitchFamily="18" charset="0"/>
                                                  <a:sym typeface="Wingdings" panose="05000000000000000000" pitchFamily="2" charset="2"/>
                                                </a:rPr>
                                                <m:t>𝝉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900" b="1" i="1" spc="-1">
                                                  <a:solidFill>
                                                    <a:srgbClr val="2F2F2F"/>
                                                  </a:solidFill>
                                                  <a:latin typeface="Cambria Math" panose="02040503050406030204" pitchFamily="18" charset="0"/>
                                                  <a:cs typeface="Mangal" panose="02040503050203030202" pitchFamily="18" charset="0"/>
                                                  <a:sym typeface="Wingdings" panose="05000000000000000000" pitchFamily="2" charset="2"/>
                                                </a:rPr>
                                                <m:t>𝒍</m:t>
                                              </m:r>
                                              <m:r>
                                                <a:rPr lang="en-US" sz="900" b="1" i="1" spc="-1">
                                                  <a:solidFill>
                                                    <a:srgbClr val="2F2F2F"/>
                                                  </a:solidFill>
                                                  <a:latin typeface="Cambria Math" panose="02040503050406030204" pitchFamily="18" charset="0"/>
                                                  <a:cs typeface="Mangal" panose="02040503050203030202" pitchFamily="18" charset="0"/>
                                                  <a:sym typeface="Wingdings" panose="05000000000000000000" pitchFamily="2" charset="2"/>
                                                </a:rPr>
                                                <m:t> 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US" sz="900" b="1" i="1" spc="-1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cs typeface="Mangal" panose="02040503050203030202" pitchFamily="18" charset="0"/>
                                      <a:sym typeface="Wingdings" panose="05000000000000000000" pitchFamily="2" charset="2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900" b="1" i="1" spc="-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cs typeface="Mangal" panose="02040503050203030202" pitchFamily="18" charset="0"/>
                              <a:sym typeface="Wingdings" panose="05000000000000000000" pitchFamily="2" charset="2"/>
                            </a:rPr>
                            <m:t>𝝁</m:t>
                          </m:r>
                        </m:sup>
                      </m:sSup>
                      <m:r>
                        <a:rPr lang="en-US" sz="900" b="1" i="1" spc="-1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cs typeface="Mangal" panose="02040503050203030202" pitchFamily="18" charset="0"/>
                          <a:sym typeface="Wingdings" panose="05000000000000000000" pitchFamily="2" charset="2"/>
                        </a:rPr>
                        <m:t> </m:t>
                      </m:r>
                    </m:oMath>
                  </m:oMathPara>
                </a14:m>
                <a:endParaRPr lang="en-GB" sz="900" dirty="0"/>
              </a:p>
            </p:txBody>
          </p:sp>
        </mc:Choice>
        <mc:Fallback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E8A484B-D6B5-4783-B890-21437511D5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7294" y="2775670"/>
                <a:ext cx="1870952" cy="47333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Box 48">
            <a:extLst>
              <a:ext uri="{FF2B5EF4-FFF2-40B4-BE49-F238E27FC236}">
                <a16:creationId xmlns:a16="http://schemas.microsoft.com/office/drawing/2014/main" id="{6C0D30AB-CE88-EA2D-9DB8-FA74D4EAEA17}"/>
              </a:ext>
            </a:extLst>
          </p:cNvPr>
          <p:cNvSpPr txBox="1"/>
          <p:nvPr/>
        </p:nvSpPr>
        <p:spPr>
          <a:xfrm>
            <a:off x="3196617" y="3199037"/>
            <a:ext cx="12515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cs typeface="Segoe UI" panose="020B0502040204020203" pitchFamily="34" charset="0"/>
              </a:rPr>
              <a:t>(^</a:t>
            </a:r>
            <a:r>
              <a:rPr lang="en-GB" sz="900" baseline="30000" dirty="0">
                <a:cs typeface="Segoe UI" panose="020B0502040204020203" pitchFamily="34" charset="0"/>
              </a:rPr>
              <a:t>(µ</a:t>
            </a:r>
            <a:r>
              <a:rPr lang="en-US" sz="900" baseline="30000" dirty="0"/>
              <a:t>+1/2) </a:t>
            </a:r>
            <a:r>
              <a:rPr lang="en-US" sz="900" dirty="0"/>
              <a:t>in </a:t>
            </a:r>
            <a:r>
              <a:rPr lang="en-US" sz="900" dirty="0" err="1"/>
              <a:t>BLonD</a:t>
            </a:r>
            <a:r>
              <a:rPr lang="en-US" sz="900" dirty="0"/>
              <a:t>)</a:t>
            </a:r>
            <a:endParaRPr lang="en-GB" sz="900" dirty="0"/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F63E5496-593D-1B56-CE95-9E3979E55ED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50169" y="3439973"/>
            <a:ext cx="1056732" cy="3559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F080B21-A635-E9D0-38E6-9F688ABEDE5B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  <p:sp>
        <p:nvSpPr>
          <p:cNvPr id="35" name="Slide Number Placeholder 2">
            <a:extLst>
              <a:ext uri="{FF2B5EF4-FFF2-40B4-BE49-F238E27FC236}">
                <a16:creationId xmlns:a16="http://schemas.microsoft.com/office/drawing/2014/main" id="{F49D3AFC-E237-6EB0-370C-DD1EFE1D6D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06904DA-CFB8-B5CC-B4CD-87D3E5AA1379}"/>
              </a:ext>
            </a:extLst>
          </p:cNvPr>
          <p:cNvGrpSpPr/>
          <p:nvPr/>
        </p:nvGrpSpPr>
        <p:grpSpPr>
          <a:xfrm>
            <a:off x="5127357" y="2396316"/>
            <a:ext cx="2752969" cy="1864037"/>
            <a:chOff x="9073271" y="484373"/>
            <a:chExt cx="2752969" cy="1864037"/>
          </a:xfrm>
        </p:grpSpPr>
        <p:pic>
          <p:nvPicPr>
            <p:cNvPr id="3" name="Picture 2" descr="A picture containing text, screenshot, colorfulness, circle&#10;&#10;Description automatically generated">
              <a:extLst>
                <a:ext uri="{FF2B5EF4-FFF2-40B4-BE49-F238E27FC236}">
                  <a16:creationId xmlns:a16="http://schemas.microsoft.com/office/drawing/2014/main" id="{D0175415-2507-73D6-82A8-6F1B08F182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68"/>
            <a:stretch/>
          </p:blipFill>
          <p:spPr>
            <a:xfrm>
              <a:off x="9073271" y="484373"/>
              <a:ext cx="2752969" cy="1864037"/>
            </a:xfrm>
            <a:prstGeom prst="rect">
              <a:avLst/>
            </a:prstGeom>
            <a:ln>
              <a:solidFill>
                <a:schemeClr val="accent5"/>
              </a:solidFill>
            </a:ln>
          </p:spPr>
        </p:pic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C56F5B9-15CC-197F-5076-22ABD69C538A}"/>
                </a:ext>
              </a:extLst>
            </p:cNvPr>
            <p:cNvCxnSpPr>
              <a:cxnSpLocks/>
            </p:cNvCxnSpPr>
            <p:nvPr/>
          </p:nvCxnSpPr>
          <p:spPr>
            <a:xfrm>
              <a:off x="11826240" y="488183"/>
              <a:ext cx="0" cy="1546714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3137E04-A2B7-1BC7-CEE2-490D2B119818}"/>
                </a:ext>
              </a:extLst>
            </p:cNvPr>
            <p:cNvSpPr txBox="1"/>
            <p:nvPr/>
          </p:nvSpPr>
          <p:spPr>
            <a:xfrm>
              <a:off x="9407939" y="484373"/>
              <a:ext cx="24183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i="1" spc="-1" dirty="0">
                  <a:solidFill>
                    <a:srgbClr val="171717"/>
                  </a:solidFill>
                  <a:latin typeface="Symbol" panose="05050102010706020507" pitchFamily="18" charset="2"/>
                  <a:cs typeface="Mangal" panose="02040503050203030202" pitchFamily="18" charset="0"/>
                  <a:sym typeface="Wingdings" panose="05000000000000000000" pitchFamily="2" charset="2"/>
                </a:rPr>
                <a:t>f</a:t>
              </a:r>
              <a:r>
                <a:rPr lang="en-US" sz="1100" b="1" spc="-1" baseline="-25000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s</a:t>
              </a:r>
              <a:r>
                <a:rPr lang="en-US" sz="1100" b="1" spc="-1" dirty="0"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 = 45°, used in simulations:</a:t>
              </a:r>
              <a:endParaRPr lang="en-GB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934124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63272" cy="3536156"/>
          </a:xfrm>
        </p:spPr>
        <p:txBody>
          <a:bodyPr/>
          <a:lstStyle/>
          <a:p>
            <a:pPr marL="214313" indent="-214313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160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From the dynamics point-of-view, muons behave more like protons</a:t>
            </a:r>
            <a:br>
              <a:rPr lang="en-GB" sz="1600" b="1" spc="-1" dirty="0">
                <a:solidFill>
                  <a:schemeClr val="accent5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</a:br>
            <a:r>
              <a:rPr lang="en-GB" sz="1600" b="1" spc="-1" dirty="0">
                <a:solidFill>
                  <a:schemeClr val="accent5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 Chose </a:t>
            </a:r>
            <a:r>
              <a:rPr lang="en-GB" sz="1600" b="1" i="1" spc="-1" dirty="0">
                <a:solidFill>
                  <a:schemeClr val="accent5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m</a:t>
            </a:r>
            <a:r>
              <a:rPr lang="en-GB" sz="1600" b="1" spc="-1" dirty="0">
                <a:solidFill>
                  <a:schemeClr val="accent5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= 2.5 for now:</a:t>
            </a:r>
          </a:p>
          <a:p>
            <a:pPr marL="214313" indent="-214313" algn="just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1600" b="1" spc="-1" dirty="0">
                <a:solidFill>
                  <a:schemeClr val="accent5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The longitudinal profile after cooling would be an important input</a:t>
            </a:r>
          </a:p>
          <a:p>
            <a:pPr marL="214313" indent="-214313" algn="just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1600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Side note: examples for muons exist </a:t>
            </a:r>
            <a:r>
              <a:rPr lang="en-GB" sz="1600" b="1" spc="-1" dirty="0">
                <a:solidFill>
                  <a:schemeClr val="accent1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but</a:t>
            </a:r>
            <a:r>
              <a:rPr lang="en-GB" sz="1600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GB" sz="1600" b="1" u="sng" spc="-1" dirty="0">
                <a:solidFill>
                  <a:schemeClr val="accent1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not</a:t>
            </a:r>
            <a:r>
              <a:rPr lang="en-GB" sz="1600" b="1" spc="-1" dirty="0">
                <a:solidFill>
                  <a:schemeClr val="accent1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for a collider</a:t>
            </a:r>
            <a:r>
              <a:rPr lang="en-GB" sz="1600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application:</a:t>
            </a:r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0046D812-0609-5BA4-F210-811B02C7C51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9" name="Title 3">
            <a:extLst>
              <a:ext uri="{FF2B5EF4-FFF2-40B4-BE49-F238E27FC236}">
                <a16:creationId xmlns:a16="http://schemas.microsoft.com/office/drawing/2014/main" id="{3C125A48-5D77-CEF1-1463-787136621981}"/>
              </a:ext>
            </a:extLst>
          </p:cNvPr>
          <p:cNvSpPr txBox="1">
            <a:spLocks/>
          </p:cNvSpPr>
          <p:nvPr/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The longitudinal profile definition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080B21-A635-E9D0-38E6-9F688ABEDE5B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  <p:sp>
        <p:nvSpPr>
          <p:cNvPr id="35" name="Slide Number Placeholder 2">
            <a:extLst>
              <a:ext uri="{FF2B5EF4-FFF2-40B4-BE49-F238E27FC236}">
                <a16:creationId xmlns:a16="http://schemas.microsoft.com/office/drawing/2014/main" id="{F49D3AFC-E237-6EB0-370C-DD1EFE1D6D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755123A-F36B-1589-942A-F70FC3FE9F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856" y="2722940"/>
            <a:ext cx="2511000" cy="1882832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ACD98ED-9944-60F7-66A7-ECD8FC37ACDC}"/>
              </a:ext>
            </a:extLst>
          </p:cNvPr>
          <p:cNvSpPr txBox="1"/>
          <p:nvPr/>
        </p:nvSpPr>
        <p:spPr>
          <a:xfrm>
            <a:off x="6660232" y="4443958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Mangal" panose="02040503050203030202" pitchFamily="18" charset="0"/>
                <a:cs typeface="Mangal" panose="02040503050203030202" pitchFamily="18" charset="0"/>
              </a:rPr>
              <a:t>[</a:t>
            </a:r>
            <a:r>
              <a:rPr lang="en-US" sz="1000" dirty="0">
                <a:latin typeface="Mangal" panose="02040503050203030202" pitchFamily="18" charset="0"/>
                <a:cs typeface="Mangal" panose="02040503050203030202" pitchFamily="18" charset="0"/>
                <a:hlinkClick r:id="rId5"/>
              </a:rPr>
              <a:t>source</a:t>
            </a:r>
            <a:r>
              <a:rPr lang="en-US" sz="1000" dirty="0">
                <a:latin typeface="Mangal" panose="02040503050203030202" pitchFamily="18" charset="0"/>
                <a:cs typeface="Mangal" panose="02040503050203030202" pitchFamily="18" charset="0"/>
              </a:rPr>
              <a:t>]</a:t>
            </a:r>
            <a:endParaRPr lang="en-GB" sz="1000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926E1-290D-86DD-FFFD-63309EE21C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8545" y="2752951"/>
            <a:ext cx="2511000" cy="1836377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F8FA1A-9D08-D6B4-82FE-B5F0A07D6DE7}"/>
              </a:ext>
            </a:extLst>
          </p:cNvPr>
          <p:cNvSpPr txBox="1"/>
          <p:nvPr/>
        </p:nvSpPr>
        <p:spPr>
          <a:xfrm>
            <a:off x="6840554" y="3466043"/>
            <a:ext cx="1763894" cy="246221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e</a:t>
            </a:r>
            <a:r>
              <a:rPr lang="en-US" sz="10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</a:t>
            </a:r>
            <a:r>
              <a:rPr lang="en-US" sz="10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</a:t>
            </a:r>
            <a:r>
              <a:rPr lang="en-US" sz="100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=</a:t>
            </a:r>
            <a:r>
              <a:rPr lang="en-US" sz="1000" b="1" spc="-1" dirty="0" err="1"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bg</a:t>
            </a:r>
            <a:r>
              <a:rPr lang="en-US" sz="1000" b="1" spc="-1" dirty="0"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*</a:t>
            </a:r>
            <a:r>
              <a:rPr lang="en-US" sz="1000" b="1" spc="-1" dirty="0" err="1"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1000" b="1" spc="-1" baseline="-25000" dirty="0" err="1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z</a:t>
            </a:r>
            <a:r>
              <a:rPr lang="en-US" sz="1000" b="1" spc="-1" dirty="0"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 * </a:t>
            </a:r>
            <a:r>
              <a:rPr lang="en-US" sz="1000" b="1" spc="-1" dirty="0" err="1"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1000" b="1" spc="-1" baseline="-25000" dirty="0" err="1"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D</a:t>
            </a:r>
            <a:r>
              <a:rPr lang="en-US" sz="1000" b="1" spc="-1" baseline="-25000" dirty="0" err="1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p</a:t>
            </a:r>
            <a:r>
              <a:rPr lang="en-US" sz="1000" b="1" spc="-1" baseline="-25000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/p</a:t>
            </a:r>
            <a:r>
              <a:rPr lang="en-US" sz="100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= 24 mm</a:t>
            </a:r>
            <a:endParaRPr lang="en-GB" sz="1000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3D7D17C-4811-15C9-939D-62AA6B80B3D6}"/>
              </a:ext>
            </a:extLst>
          </p:cNvPr>
          <p:cNvGrpSpPr/>
          <p:nvPr/>
        </p:nvGrpSpPr>
        <p:grpSpPr>
          <a:xfrm>
            <a:off x="7737650" y="1201492"/>
            <a:ext cx="1365870" cy="938210"/>
            <a:chOff x="9073271" y="484373"/>
            <a:chExt cx="2752969" cy="1864037"/>
          </a:xfrm>
        </p:grpSpPr>
        <p:pic>
          <p:nvPicPr>
            <p:cNvPr id="10" name="Picture 9" descr="A picture containing text, screenshot, colorfulness, circle&#10;&#10;Description automatically generated">
              <a:extLst>
                <a:ext uri="{FF2B5EF4-FFF2-40B4-BE49-F238E27FC236}">
                  <a16:creationId xmlns:a16="http://schemas.microsoft.com/office/drawing/2014/main" id="{79370877-F6E7-21D6-196F-9019ED4F6B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68"/>
            <a:stretch/>
          </p:blipFill>
          <p:spPr>
            <a:xfrm>
              <a:off x="9073271" y="484373"/>
              <a:ext cx="2752969" cy="1864037"/>
            </a:xfrm>
            <a:prstGeom prst="rect">
              <a:avLst/>
            </a:prstGeom>
            <a:ln>
              <a:solidFill>
                <a:schemeClr val="accent5"/>
              </a:solidFill>
            </a:ln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C87A08C-81F0-D8F9-B599-1829E2C944D6}"/>
                </a:ext>
              </a:extLst>
            </p:cNvPr>
            <p:cNvCxnSpPr>
              <a:cxnSpLocks/>
            </p:cNvCxnSpPr>
            <p:nvPr/>
          </p:nvCxnSpPr>
          <p:spPr>
            <a:xfrm>
              <a:off x="11826240" y="488183"/>
              <a:ext cx="0" cy="1546714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226C726E-B1B7-F009-2FED-A1C12742EDE4}"/>
              </a:ext>
            </a:extLst>
          </p:cNvPr>
          <p:cNvSpPr txBox="1"/>
          <p:nvPr/>
        </p:nvSpPr>
        <p:spPr>
          <a:xfrm>
            <a:off x="7596336" y="985206"/>
            <a:ext cx="1719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Mangal" panose="02040503050203030202" pitchFamily="18" charset="0"/>
                <a:cs typeface="Mangal" panose="02040503050203030202" pitchFamily="18" charset="0"/>
              </a:rPr>
              <a:t>Bucket at injection in RCS1</a:t>
            </a:r>
            <a:endParaRPr lang="en-GB" sz="800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4022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87846" y="1276350"/>
            <a:ext cx="7489354" cy="353615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1600" b="1" dirty="0">
                <a:latin typeface="+mj-lt"/>
              </a:rPr>
              <a:t>Longitudinal emittance definitions</a:t>
            </a:r>
          </a:p>
          <a:p>
            <a:pPr>
              <a:lnSpc>
                <a:spcPct val="150000"/>
              </a:lnSpc>
            </a:pPr>
            <a:r>
              <a:rPr lang="en-GB" sz="1600" b="1" dirty="0">
                <a:latin typeface="+mj-lt"/>
              </a:rPr>
              <a:t>Bunch length during acceleration</a:t>
            </a:r>
          </a:p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chemeClr val="accent5"/>
                </a:solidFill>
                <a:latin typeface="+mj-lt"/>
              </a:rPr>
              <a:t>Synchronous phase optimization</a:t>
            </a:r>
            <a:endParaRPr lang="en-GB" sz="1200" b="1" dirty="0">
              <a:solidFill>
                <a:schemeClr val="accent5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chemeClr val="accent5"/>
                </a:solidFill>
                <a:latin typeface="+mj-lt"/>
              </a:rPr>
              <a:t>Beam-induced voltages and HOM power estimates</a:t>
            </a:r>
          </a:p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rgbClr val="92D050"/>
                </a:solidFill>
                <a:latin typeface="+mj-lt"/>
              </a:rPr>
              <a:t>Outlook </a:t>
            </a:r>
          </a:p>
          <a:p>
            <a:pPr lvl="1">
              <a:lnSpc>
                <a:spcPct val="150000"/>
              </a:lnSpc>
            </a:pPr>
            <a:r>
              <a:rPr lang="en-GB" sz="1600" b="1" dirty="0">
                <a:solidFill>
                  <a:srgbClr val="92D050"/>
                </a:solidFill>
                <a:latin typeface="+mj-lt"/>
              </a:rPr>
              <a:t>emittance growth and budget</a:t>
            </a:r>
          </a:p>
          <a:p>
            <a:pPr lvl="1">
              <a:lnSpc>
                <a:spcPct val="150000"/>
              </a:lnSpc>
            </a:pPr>
            <a:r>
              <a:rPr lang="en-GB" sz="1600" b="1" dirty="0">
                <a:solidFill>
                  <a:srgbClr val="92D050"/>
                </a:solidFill>
                <a:latin typeface="+mj-lt"/>
              </a:rPr>
              <a:t>multi-turn effects and induced voltages calculations</a:t>
            </a:r>
          </a:p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chemeClr val="accent2"/>
                </a:solidFill>
                <a:latin typeface="+mj-lt"/>
              </a:rPr>
              <a:t>Summary</a:t>
            </a:r>
          </a:p>
          <a:p>
            <a:endParaRPr lang="en-GB" sz="1600" b="1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8723CAA1-174E-1F03-3544-CFB17E17155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7589F6F-892E-D543-3FDB-AA9159F616A9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5ADB61C9-DEEF-FDB3-E6D1-ABA9EFBB6D26}"/>
              </a:ext>
            </a:extLst>
          </p:cNvPr>
          <p:cNvSpPr/>
          <p:nvPr/>
        </p:nvSpPr>
        <p:spPr>
          <a:xfrm>
            <a:off x="971600" y="1756282"/>
            <a:ext cx="3384376" cy="360040"/>
          </a:xfrm>
          <a:prstGeom prst="flowChartAlternateProcess">
            <a:avLst/>
          </a:prstGeom>
          <a:noFill/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4955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6275040" cy="3536156"/>
          </a:xfrm>
        </p:spPr>
        <p:txBody>
          <a:bodyPr/>
          <a:lstStyle/>
          <a:p>
            <a:pPr marL="214313" indent="-214313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160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In the 1.5 </a:t>
            </a:r>
            <a:r>
              <a:rPr lang="en-GB" sz="1600" b="1" spc="-1" dirty="0" err="1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TeV</a:t>
            </a:r>
            <a:r>
              <a:rPr lang="en-GB" sz="160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collider, bunch length </a:t>
            </a:r>
            <a:r>
              <a:rPr lang="en-US" sz="1600" b="1" spc="-1" dirty="0" err="1"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1600" b="1" spc="-1" baseline="-25000" dirty="0" err="1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z</a:t>
            </a:r>
            <a:r>
              <a:rPr lang="en-US" sz="1600" b="1" spc="-1" baseline="-25000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GB" sz="160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= 5 mm</a:t>
            </a:r>
          </a:p>
          <a:p>
            <a:pPr marL="214313" indent="-214313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dirty="0">
                <a:latin typeface="Mangal" panose="02040503050203030202" pitchFamily="18" charset="0"/>
                <a:cs typeface="Mangal" panose="02040503050203030202" pitchFamily="18" charset="0"/>
              </a:rPr>
              <a:t>In simulations, the bunch length at injection in RCS1 </a:t>
            </a:r>
            <a:br>
              <a:rPr lang="en-US" sz="1600" b="1" dirty="0">
                <a:latin typeface="Mangal" panose="02040503050203030202" pitchFamily="18" charset="0"/>
                <a:cs typeface="Mangal" panose="02040503050203030202" pitchFamily="18" charset="0"/>
              </a:rPr>
            </a:br>
            <a:r>
              <a:rPr lang="en-US" sz="1600" b="1" spc="-1" dirty="0" err="1"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1600" b="1" spc="-1" baseline="-25000" dirty="0" err="1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z</a:t>
            </a:r>
            <a:r>
              <a:rPr lang="en-US" sz="1600" b="1" spc="-1" baseline="-25000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GB" sz="160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= 13 mm</a:t>
            </a:r>
            <a:endParaRPr lang="en-GB" sz="1600" b="1" dirty="0"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14313" indent="-214313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1600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The 1 sigma bunch length decreases during acceleration in all 3 RCs:</a:t>
            </a:r>
          </a:p>
          <a:p>
            <a:pPr marL="214313" indent="-214313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14313" indent="-214313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14313" indent="-214313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14313" indent="-214313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14313" indent="-214313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1600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Final bunch length is </a:t>
            </a:r>
            <a:r>
              <a:rPr lang="en-US" sz="1600" b="1" spc="-1" dirty="0" err="1">
                <a:solidFill>
                  <a:schemeClr val="accent5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1600" b="1" spc="-1" baseline="-25000" dirty="0" err="1">
                <a:solidFill>
                  <a:schemeClr val="accent5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z</a:t>
            </a:r>
            <a:r>
              <a:rPr lang="en-US" sz="1600" b="1" spc="-1" baseline="-25000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GB" sz="1600" b="1" spc="-1" dirty="0">
                <a:solidFill>
                  <a:schemeClr val="accent5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&lt; 7 mm</a:t>
            </a:r>
            <a:r>
              <a:rPr lang="en-GB" sz="1600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, bunch rotation might be required</a:t>
            </a:r>
          </a:p>
          <a:p>
            <a:pPr marL="214313" indent="-214313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14313" indent="-214313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0046D812-0609-5BA4-F210-811B02C7C51B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9" name="Title 3">
            <a:extLst>
              <a:ext uri="{FF2B5EF4-FFF2-40B4-BE49-F238E27FC236}">
                <a16:creationId xmlns:a16="http://schemas.microsoft.com/office/drawing/2014/main" id="{3C125A48-5D77-CEF1-1463-787136621981}"/>
              </a:ext>
            </a:extLst>
          </p:cNvPr>
          <p:cNvSpPr txBox="1">
            <a:spLocks/>
          </p:cNvSpPr>
          <p:nvPr/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Bunch lengths during acceleration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080B21-A635-E9D0-38E6-9F688ABEDE5B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  <p:sp>
        <p:nvSpPr>
          <p:cNvPr id="35" name="Slide Number Placeholder 2">
            <a:extLst>
              <a:ext uri="{FF2B5EF4-FFF2-40B4-BE49-F238E27FC236}">
                <a16:creationId xmlns:a16="http://schemas.microsoft.com/office/drawing/2014/main" id="{F49D3AFC-E237-6EB0-370C-DD1EFE1D6D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15" name="ezgif.com-gif-maker(6)">
            <a:hlinkClick r:id="" action="ppaction://media"/>
            <a:extLst>
              <a:ext uri="{FF2B5EF4-FFF2-40B4-BE49-F238E27FC236}">
                <a16:creationId xmlns:a16="http://schemas.microsoft.com/office/drawing/2014/main" id="{D11E3827-3FDD-93E6-88C1-30DADB23F02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/>
          <a:stretch/>
        </p:blipFill>
        <p:spPr>
          <a:xfrm>
            <a:off x="6588224" y="1043378"/>
            <a:ext cx="2192077" cy="1594024"/>
          </a:xfrm>
          <a:prstGeom prst="rect">
            <a:avLst/>
          </a:prstGeom>
        </p:spPr>
      </p:pic>
      <p:pic>
        <p:nvPicPr>
          <p:cNvPr id="16" name="Picture 15" descr="Chart, line chart&#10;&#10;Description automatically generated">
            <a:extLst>
              <a:ext uri="{FF2B5EF4-FFF2-40B4-BE49-F238E27FC236}">
                <a16:creationId xmlns:a16="http://schemas.microsoft.com/office/drawing/2014/main" id="{BA0DF89E-03B8-59F7-9192-3DCF7687C9C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2895026"/>
            <a:ext cx="1861761" cy="1260900"/>
          </a:xfrm>
          <a:prstGeom prst="rect">
            <a:avLst/>
          </a:prstGeom>
        </p:spPr>
      </p:pic>
      <p:pic>
        <p:nvPicPr>
          <p:cNvPr id="17" name="Picture 16" descr="Chart, line chart&#10;&#10;Description automatically generated">
            <a:extLst>
              <a:ext uri="{FF2B5EF4-FFF2-40B4-BE49-F238E27FC236}">
                <a16:creationId xmlns:a16="http://schemas.microsoft.com/office/drawing/2014/main" id="{09F7F335-4A40-843C-CAD4-74165B2716A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4088" y="2895027"/>
            <a:ext cx="1757064" cy="1260900"/>
          </a:xfrm>
          <a:prstGeom prst="rect">
            <a:avLst/>
          </a:prstGeom>
        </p:spPr>
      </p:pic>
      <p:pic>
        <p:nvPicPr>
          <p:cNvPr id="18" name="Picture 17" descr="Chart&#10;&#10;Description automatically generated">
            <a:extLst>
              <a:ext uri="{FF2B5EF4-FFF2-40B4-BE49-F238E27FC236}">
                <a16:creationId xmlns:a16="http://schemas.microsoft.com/office/drawing/2014/main" id="{79E5C421-7881-7A44-12B2-C6D3D2DD6A2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492" y="2859782"/>
            <a:ext cx="1819440" cy="125682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8B69A63-91D9-4EF9-C42F-2EE3697A9A53}"/>
              </a:ext>
            </a:extLst>
          </p:cNvPr>
          <p:cNvSpPr txBox="1"/>
          <p:nvPr/>
        </p:nvSpPr>
        <p:spPr>
          <a:xfrm>
            <a:off x="1619672" y="2859782"/>
            <a:ext cx="640871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RCS1						RCS2				  		 RCS3</a:t>
            </a:r>
            <a:endParaRPr lang="en-GB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2FE29B-8444-9CE5-B722-FB32D83E4584}"/>
              </a:ext>
            </a:extLst>
          </p:cNvPr>
          <p:cNvSpPr txBox="1"/>
          <p:nvPr/>
        </p:nvSpPr>
        <p:spPr>
          <a:xfrm>
            <a:off x="7848600" y="3069272"/>
            <a:ext cx="1384815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>
                <a:latin typeface="Mangal" panose="02040503050203030202" pitchFamily="18" charset="0"/>
                <a:cs typeface="Mangal" panose="02040503050203030202" pitchFamily="18" charset="0"/>
              </a:rPr>
              <a:t>Note: initial </a:t>
            </a:r>
            <a:r>
              <a:rPr lang="de-DE" sz="1050" dirty="0" err="1">
                <a:latin typeface="Mangal" panose="02040503050203030202" pitchFamily="18" charset="0"/>
                <a:cs typeface="Mangal" panose="02040503050203030202" pitchFamily="18" charset="0"/>
              </a:rPr>
              <a:t>variations</a:t>
            </a:r>
            <a:r>
              <a:rPr lang="de-DE" sz="1050" dirty="0">
                <a:latin typeface="Mangal" panose="02040503050203030202" pitchFamily="18" charset="0"/>
                <a:cs typeface="Mangal" panose="02040503050203030202" pitchFamily="18" charset="0"/>
              </a:rPr>
              <a:t> due </a:t>
            </a:r>
            <a:r>
              <a:rPr lang="de-DE" sz="1050" dirty="0" err="1">
                <a:latin typeface="Mangal" panose="02040503050203030202" pitchFamily="18" charset="0"/>
                <a:cs typeface="Mangal" panose="02040503050203030202" pitchFamily="18" charset="0"/>
              </a:rPr>
              <a:t>to</a:t>
            </a:r>
            <a:r>
              <a:rPr lang="de-DE" sz="1050" dirty="0">
                <a:latin typeface="Mangal" panose="02040503050203030202" pitchFamily="18" charset="0"/>
                <a:cs typeface="Mangal" panose="02040503050203030202" pitchFamily="18" charset="0"/>
              </a:rPr>
              <a:t> </a:t>
            </a:r>
            <a:r>
              <a:rPr lang="de-DE" sz="1050" dirty="0" err="1">
                <a:latin typeface="Mangal" panose="02040503050203030202" pitchFamily="18" charset="0"/>
                <a:cs typeface="Mangal" panose="02040503050203030202" pitchFamily="18" charset="0"/>
              </a:rPr>
              <a:t>mismatched</a:t>
            </a:r>
            <a:r>
              <a:rPr lang="de-DE" sz="1050" dirty="0">
                <a:latin typeface="Mangal" panose="02040503050203030202" pitchFamily="18" charset="0"/>
                <a:cs typeface="Mangal" panose="02040503050203030202" pitchFamily="18" charset="0"/>
              </a:rPr>
              <a:t> </a:t>
            </a:r>
            <a:r>
              <a:rPr lang="de-DE" sz="1050" dirty="0" err="1">
                <a:latin typeface="Mangal" panose="02040503050203030202" pitchFamily="18" charset="0"/>
                <a:cs typeface="Mangal" panose="02040503050203030202" pitchFamily="18" charset="0"/>
              </a:rPr>
              <a:t>bunch</a:t>
            </a:r>
            <a:endParaRPr lang="en-GB" sz="1050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838273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87846" y="1276350"/>
            <a:ext cx="7489354" cy="353615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1600" b="1" dirty="0">
                <a:latin typeface="+mj-lt"/>
              </a:rPr>
              <a:t>Longitudinal emittance definitions</a:t>
            </a:r>
          </a:p>
          <a:p>
            <a:pPr>
              <a:lnSpc>
                <a:spcPct val="150000"/>
              </a:lnSpc>
            </a:pPr>
            <a:r>
              <a:rPr lang="en-GB" sz="1600" b="1" dirty="0">
                <a:latin typeface="+mj-lt"/>
              </a:rPr>
              <a:t>Bunch length during acceleration</a:t>
            </a:r>
          </a:p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chemeClr val="accent5"/>
                </a:solidFill>
                <a:latin typeface="+mj-lt"/>
              </a:rPr>
              <a:t>Synchronous phase optimization</a:t>
            </a:r>
            <a:endParaRPr lang="en-GB" sz="1200" b="1" dirty="0">
              <a:solidFill>
                <a:schemeClr val="accent5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chemeClr val="accent5"/>
                </a:solidFill>
                <a:latin typeface="+mj-lt"/>
              </a:rPr>
              <a:t>Beam-induced voltages and HOM power estimates</a:t>
            </a:r>
          </a:p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rgbClr val="92D050"/>
                </a:solidFill>
                <a:latin typeface="+mj-lt"/>
              </a:rPr>
              <a:t>Outlook </a:t>
            </a:r>
          </a:p>
          <a:p>
            <a:pPr lvl="1">
              <a:lnSpc>
                <a:spcPct val="150000"/>
              </a:lnSpc>
            </a:pPr>
            <a:r>
              <a:rPr lang="en-GB" sz="1600" b="1" dirty="0">
                <a:solidFill>
                  <a:srgbClr val="92D050"/>
                </a:solidFill>
                <a:latin typeface="+mj-lt"/>
              </a:rPr>
              <a:t>emittance growth and budget</a:t>
            </a:r>
          </a:p>
          <a:p>
            <a:pPr lvl="1">
              <a:lnSpc>
                <a:spcPct val="150000"/>
              </a:lnSpc>
            </a:pPr>
            <a:r>
              <a:rPr lang="en-GB" sz="1600" b="1" dirty="0">
                <a:solidFill>
                  <a:srgbClr val="92D050"/>
                </a:solidFill>
                <a:latin typeface="+mj-lt"/>
              </a:rPr>
              <a:t>multi-turn effects and induced voltages calculations</a:t>
            </a:r>
          </a:p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chemeClr val="accent2"/>
                </a:solidFill>
                <a:latin typeface="+mj-lt"/>
              </a:rPr>
              <a:t>Summary</a:t>
            </a:r>
          </a:p>
          <a:p>
            <a:endParaRPr lang="en-GB" sz="1600" b="1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8723CAA1-174E-1F03-3544-CFB17E17155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7589F6F-892E-D543-3FDB-AA9159F616A9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5ADB61C9-DEEF-FDB3-E6D1-ABA9EFBB6D26}"/>
              </a:ext>
            </a:extLst>
          </p:cNvPr>
          <p:cNvSpPr/>
          <p:nvPr/>
        </p:nvSpPr>
        <p:spPr>
          <a:xfrm>
            <a:off x="876139" y="2180716"/>
            <a:ext cx="3456384" cy="360040"/>
          </a:xfrm>
          <a:prstGeom prst="flowChartAlternateProcess">
            <a:avLst/>
          </a:prstGeom>
          <a:noFill/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39458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6" name="Content Placeholder 1">
                <a:extLst>
                  <a:ext uri="{FF2B5EF4-FFF2-40B4-BE49-F238E27FC236}">
                    <a16:creationId xmlns:a16="http://schemas.microsoft.com/office/drawing/2014/main" id="{61024A8E-273C-9C3A-DC3F-EF6D1424DFF2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457200" y="1276350"/>
                <a:ext cx="8435280" cy="3536156"/>
              </a:xfrm>
            </p:spPr>
            <p:txBody>
              <a:bodyPr/>
              <a:lstStyle/>
              <a:p>
                <a:pPr>
                  <a:lnSpc>
                    <a:spcPct val="150000"/>
                  </a:lnSpc>
                </a:pPr>
                <a:r>
                  <a:rPr lang="en-US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Bucket filling factor defines stable phase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𝝓</m:t>
                        </m:r>
                      </m:e>
                      <m:sub>
                        <m: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sz="1400" b="1" spc="-1" baseline="-25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</a:t>
                </a:r>
                <a:endParaRPr lang="en-US" sz="14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The synchronous phase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𝝓</m:t>
                        </m:r>
                      </m:e>
                      <m:sub>
                        <m: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sz="1400" b="1" spc="-1" baseline="-25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</a:t>
                </a:r>
                <a:r>
                  <a:rPr lang="en-US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itself direct</a:t>
                </a:r>
                <a:r>
                  <a:rPr lang="en-GB" sz="1400" b="1" dirty="0" err="1">
                    <a:latin typeface="Mangal" panose="02040503050203030202" pitchFamily="18" charset="0"/>
                    <a:cs typeface="Mangal" panose="02040503050203030202" pitchFamily="18" charset="0"/>
                  </a:rPr>
                  <a:t>ly</a:t>
                </a:r>
                <a:r>
                  <a:rPr lang="en-GB" sz="1400" b="1" dirty="0">
                    <a:latin typeface="Mangal" panose="02040503050203030202" pitchFamily="18" charset="0"/>
                    <a:cs typeface="Mangal" panose="02040503050203030202" pitchFamily="18" charset="0"/>
                  </a:rPr>
                  <a:t> impacts the main RF requirements: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sz="1400" b="1" dirty="0">
                    <a:latin typeface="Mangal" panose="02040503050203030202" pitchFamily="18" charset="0"/>
                    <a:cs typeface="Mangal" panose="02040503050203030202" pitchFamily="18" charset="0"/>
                  </a:rPr>
                  <a:t>Energy gain of the synchronous particle  </a:t>
                </a:r>
                <a14:m>
                  <m:oMath xmlns:m="http://schemas.openxmlformats.org/officeDocument/2006/math">
                    <m:r>
                      <a:rPr lang="en-US" sz="1400" b="1" i="0" spc="-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𝚫</m:t>
                    </m:r>
                    <m:sSub>
                      <m:sSubPr>
                        <m:ctrlPr>
                          <a:rPr lang="en-US" sz="1400" b="1" i="1" spc="-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400" b="1" i="1" spc="-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𝑬</m:t>
                        </m:r>
                      </m:e>
                      <m:sub>
                        <m:r>
                          <a:rPr lang="en-US" sz="1400" b="1" i="1" spc="-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𝒔</m:t>
                        </m:r>
                      </m:sub>
                    </m:sSub>
                    <m:r>
                      <a:rPr lang="en-US" sz="1400" b="1" i="1" spc="-1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=</m:t>
                    </m:r>
                    <m:sSub>
                      <m:sSubPr>
                        <m:ctrlPr>
                          <a:rPr lang="en-US" sz="1400" b="1" i="1" spc="-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400" b="1" i="1" spc="-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𝑽</m:t>
                        </m:r>
                      </m:e>
                      <m:sub>
                        <m:r>
                          <a:rPr lang="en-US" sz="1400" b="1" i="1" spc="-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𝑹𝑭</m:t>
                        </m:r>
                      </m:sub>
                    </m:sSub>
                    <m:r>
                      <a:rPr lang="en-US" sz="1400" b="1" i="1" spc="-1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∗</m:t>
                    </m:r>
                    <m:r>
                      <a:rPr lang="en-US" sz="1400" b="1" i="0" spc="-1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𝐬𝐢𝐧</m:t>
                    </m:r>
                    <m:sSub>
                      <m:sSubPr>
                        <m:ctrlPr>
                          <a:rPr lang="en-US" sz="1400" b="1" i="1" spc="-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400" b="1" i="1" spc="-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 </m:t>
                        </m:r>
                        <m:r>
                          <a:rPr lang="en-US" sz="1400" b="1" i="1" spc="-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𝝓</m:t>
                        </m:r>
                      </m:e>
                      <m:sub>
                        <m:r>
                          <a:rPr lang="en-US" sz="1400" b="1" i="1" spc="-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𝒔</m:t>
                        </m:r>
                      </m:sub>
                    </m:sSub>
                    <m:r>
                      <a:rPr lang="en-US" sz="1400" b="1" i="1" spc="-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sz="1400" b="1" i="1" spc="-1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r>
                  <a:rPr lang="en-GB" sz="1400" b="1" dirty="0">
                    <a:latin typeface="Mangal" panose="02040503050203030202" pitchFamily="18" charset="0"/>
                    <a:cs typeface="Mangal" panose="02040503050203030202" pitchFamily="18" charset="0"/>
                  </a:rPr>
                  <a:t>14.75 GeV per turn.</a:t>
                </a:r>
                <a:br>
                  <a:rPr lang="en-GB" sz="1400" b="1" dirty="0">
                    <a:latin typeface="Mangal" panose="02040503050203030202" pitchFamily="18" charset="0"/>
                    <a:cs typeface="Mangal" panose="02040503050203030202" pitchFamily="18" charset="0"/>
                  </a:rPr>
                </a:br>
                <a:r>
                  <a:rPr lang="en-GB" sz="1400" b="1" dirty="0">
                    <a:latin typeface="Mangal" panose="02040503050203030202" pitchFamily="18" charset="0"/>
                    <a:cs typeface="Mangal" panose="02040503050203030202" pitchFamily="18" charset="0"/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𝝓</m:t>
                        </m:r>
                      </m:e>
                      <m:sub>
                        <m:r>
                          <a:rPr lang="en-US" sz="14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𝒔</m:t>
                        </m:r>
                      </m:sub>
                    </m:sSub>
                    <m:r>
                      <a:rPr lang="en-US" sz="14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sz="14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𝟒𝟓</m:t>
                    </m:r>
                    <m:r>
                      <a:rPr lang="de-DE" sz="14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°</m:t>
                    </m:r>
                  </m:oMath>
                </a14:m>
                <a:r>
                  <a:rPr lang="en-GB" sz="1400" b="1" dirty="0"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</a:t>
                </a:r>
                <a:r>
                  <a:rPr lang="en-GB" sz="1400" b="1" dirty="0">
                    <a:latin typeface="Mangal" panose="02040503050203030202" pitchFamily="18" charset="0"/>
                    <a:cs typeface="Mangal" panose="02040503050203030202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𝑽</m:t>
                        </m:r>
                      </m:e>
                      <m:sub>
                        <m: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𝑹𝑭</m:t>
                        </m:r>
                      </m:sub>
                    </m:sSub>
                    <m:r>
                      <a:rPr lang="en-US" sz="1400" b="1" i="0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sz="1400" b="1" i="0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𝟐𝟏</m:t>
                    </m:r>
                  </m:oMath>
                </a14:m>
                <a:r>
                  <a:rPr lang="en-GB" sz="1400" b="1" dirty="0">
                    <a:latin typeface="Mangal" panose="02040503050203030202" pitchFamily="18" charset="0"/>
                    <a:cs typeface="Mangal" panose="02040503050203030202" pitchFamily="18" charset="0"/>
                  </a:rPr>
                  <a:t> GV, </a:t>
                </a:r>
                <a:r>
                  <a:rPr lang="en-US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i.e., large overvoltage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The bunch length changes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𝝓</m:t>
                        </m:r>
                      </m:e>
                      <m:sub>
                        <m:r>
                          <a:rPr lang="en-US" sz="14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, which affects the HOM power to a small extend</a:t>
                </a:r>
                <a:endParaRPr lang="en-GB" sz="1400" b="1" dirty="0"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à"/>
                </a:pPr>
                <a:r>
                  <a:rPr lang="en-GB" sz="1400" b="1" dirty="0">
                    <a:latin typeface="Mangal" panose="02040503050203030202" pitchFamily="18" charset="0"/>
                    <a:cs typeface="Mangal" panose="02040503050203030202" pitchFamily="18" charset="0"/>
                  </a:rPr>
                  <a:t>Increase the synchronous phase and consequently reduce bucket area to possibly decrease </a:t>
                </a:r>
                <a:r>
                  <a:rPr lang="en-GB" sz="1400" b="1" i="1" dirty="0">
                    <a:latin typeface="Mangal" panose="02040503050203030202" pitchFamily="18" charset="0"/>
                    <a:cs typeface="Mangal" panose="02040503050203030202" pitchFamily="18" charset="0"/>
                  </a:rPr>
                  <a:t>V</a:t>
                </a:r>
                <a:r>
                  <a:rPr lang="en-GB" sz="1400" b="1" baseline="-25000" dirty="0">
                    <a:latin typeface="Mangal" panose="02040503050203030202" pitchFamily="18" charset="0"/>
                    <a:cs typeface="Mangal" panose="02040503050203030202" pitchFamily="18" charset="0"/>
                  </a:rPr>
                  <a:t>RF</a:t>
                </a:r>
                <a:endParaRPr lang="en-US" sz="14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>
                  <a:lnSpc>
                    <a:spcPct val="200000"/>
                  </a:lnSpc>
                  <a:buFont typeface="Wingdings" panose="05000000000000000000" pitchFamily="2" charset="2"/>
                  <a:buChar char="à"/>
                </a:pPr>
                <a:endParaRPr lang="en-GB" sz="1400" b="1" dirty="0">
                  <a:latin typeface="Mangal" panose="02040503050203030202" pitchFamily="18" charset="0"/>
                  <a:cs typeface="Mangal" panose="02040503050203030202" pitchFamily="18" charset="0"/>
                </a:endParaRPr>
              </a:p>
            </p:txBody>
          </p:sp>
        </mc:Choice>
        <mc:Fallback xmlns="">
          <p:sp>
            <p:nvSpPr>
              <p:cNvPr id="46" name="Content Placeholder 1">
                <a:extLst>
                  <a:ext uri="{FF2B5EF4-FFF2-40B4-BE49-F238E27FC236}">
                    <a16:creationId xmlns:a16="http://schemas.microsoft.com/office/drawing/2014/main" id="{61024A8E-273C-9C3A-DC3F-EF6D1424DF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457200" y="1276350"/>
                <a:ext cx="8435280" cy="3536156"/>
              </a:xfrm>
              <a:blipFill>
                <a:blip r:embed="rId2"/>
                <a:stretch>
                  <a:fillRect l="-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8723CAA1-174E-1F03-3544-CFB17E17155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7589F6F-892E-D543-3FDB-AA9159F616A9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0C72C449-5012-4D56-A4DC-BC9CD63524D9}"/>
              </a:ext>
            </a:extLst>
          </p:cNvPr>
          <p:cNvSpPr txBox="1">
            <a:spLocks/>
          </p:cNvSpPr>
          <p:nvPr/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GB" dirty="0"/>
              <a:t>The synchronous phase and its influence</a:t>
            </a:r>
          </a:p>
        </p:txBody>
      </p:sp>
    </p:spTree>
    <p:extLst>
      <p:ext uri="{BB962C8B-B14F-4D97-AF65-F5344CB8AC3E}">
        <p14:creationId xmlns:p14="http://schemas.microsoft.com/office/powerpoint/2010/main" val="35444180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6" name="Content Placeholder 1">
                <a:extLst>
                  <a:ext uri="{FF2B5EF4-FFF2-40B4-BE49-F238E27FC236}">
                    <a16:creationId xmlns:a16="http://schemas.microsoft.com/office/drawing/2014/main" id="{61024A8E-273C-9C3A-DC3F-EF6D1424DFF2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457200" y="1276350"/>
                <a:ext cx="8686800" cy="3536156"/>
              </a:xfrm>
            </p:spPr>
            <p:txBody>
              <a:bodyPr/>
              <a:lstStyle/>
              <a:p>
                <a:pPr>
                  <a:lnSpc>
                    <a:spcPct val="150000"/>
                  </a:lnSpc>
                </a:pPr>
                <a:r>
                  <a:rPr lang="en-US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Independent of the cavity frequency or RCS, the overvoltage in the RF voltage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pc="-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1400" b="1" i="1" spc="-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1400" b="1" i="1" spc="-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400" b="1" i="1" spc="-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𝑹𝑭</m:t>
                            </m:r>
                          </m:sub>
                        </m:sSub>
                        <m:r>
                          <a:rPr lang="en-US" sz="1400" b="1" i="1" spc="-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=</m:t>
                        </m:r>
                        <m:r>
                          <a:rPr lang="en-US" sz="1400" b="1" i="0" spc="-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𝚫</m:t>
                        </m:r>
                        <m:sSub>
                          <m:sSubPr>
                            <m:ctrlPr>
                              <a:rPr lang="en-US" sz="1400" b="1" i="1" spc="-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1400" b="1" i="1" spc="-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𝑬</m:t>
                            </m:r>
                          </m:e>
                          <m:sub>
                            <m:r>
                              <a:rPr lang="en-US" sz="1400" b="1" i="0" spc="-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𝐬</m:t>
                            </m:r>
                          </m:sub>
                        </m:sSub>
                        <m:r>
                          <a:rPr lang="en-US" sz="1400" b="1" i="1" spc="-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/</m:t>
                        </m:r>
                        <m:r>
                          <a:rPr lang="en-US" sz="1400" b="1" i="0" spc="-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𝐬𝐢𝐧</m:t>
                        </m:r>
                        <m:r>
                          <a:rPr lang="en-US" sz="1400" b="1" i="1" spc="-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(</m:t>
                        </m:r>
                        <m:r>
                          <a:rPr lang="en-US" sz="1400" b="1" i="1" spc="-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𝝓</m:t>
                        </m:r>
                      </m:e>
                      <m:sub>
                        <m:r>
                          <a:rPr lang="en-US" sz="1400" b="1" i="1" spc="-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𝒔</m:t>
                        </m:r>
                      </m:sub>
                    </m:sSub>
                    <m:r>
                      <a:rPr lang="en-US" sz="1400" b="1" i="1" spc="-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r>
                  <a:rPr lang="en-US" sz="1400" b="1" dirty="0">
                    <a:latin typeface="+mj-lt"/>
                  </a:rPr>
                  <a:t>, compared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𝝓</m:t>
                        </m:r>
                      </m:e>
                      <m:sub>
                        <m: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𝒔</m:t>
                        </m:r>
                      </m:sub>
                    </m:sSub>
                    <m:r>
                      <a:rPr lang="en-US" sz="1400" b="1" i="1" spc="-1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sz="1400" b="1" i="1" spc="-1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𝟒𝟓</m:t>
                    </m:r>
                    <m:r>
                      <a:rPr lang="de-DE" sz="1400" b="1" i="1" spc="-1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°</m:t>
                    </m:r>
                  </m:oMath>
                </a14:m>
                <a:r>
                  <a:rPr lang="en-US" sz="1400" b="1" dirty="0">
                    <a:latin typeface="+mj-lt"/>
                  </a:rPr>
                  <a:t> is:</a:t>
                </a:r>
              </a:p>
              <a:p>
                <a:pPr>
                  <a:lnSpc>
                    <a:spcPct val="150000"/>
                  </a:lnSpc>
                </a:pPr>
                <a:endParaRPr lang="en-US" sz="1400" b="1" dirty="0">
                  <a:latin typeface="+mj-lt"/>
                </a:endParaRPr>
              </a:p>
            </p:txBody>
          </p:sp>
        </mc:Choice>
        <mc:Fallback xmlns="">
          <p:sp>
            <p:nvSpPr>
              <p:cNvPr id="46" name="Content Placeholder 1">
                <a:extLst>
                  <a:ext uri="{FF2B5EF4-FFF2-40B4-BE49-F238E27FC236}">
                    <a16:creationId xmlns:a16="http://schemas.microsoft.com/office/drawing/2014/main" id="{61024A8E-273C-9C3A-DC3F-EF6D1424DF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457200" y="1276350"/>
                <a:ext cx="8686800" cy="3536156"/>
              </a:xfrm>
              <a:blipFill>
                <a:blip r:embed="rId2"/>
                <a:stretch>
                  <a:fillRect l="-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>
                <a:latin typeface="Arial Narrow" panose="020B0606020202030204" pitchFamily="34" charset="0"/>
              </a:rPr>
              <a:t>Over-voltages due to </a:t>
            </a:r>
            <a:r>
              <a:rPr lang="en-US" sz="2800" b="1" i="1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f</a:t>
            </a:r>
            <a:r>
              <a:rPr lang="en-US" sz="2800" b="1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589F6F-892E-D543-3FDB-AA9159F616A9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A1B2334-D262-050E-2E8D-3EC94E960D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2190" y="2437232"/>
            <a:ext cx="3668581" cy="2506069"/>
          </a:xfrm>
          <a:prstGeom prst="rect">
            <a:avLst/>
          </a:prstGeom>
        </p:spPr>
      </p:pic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B8734983-BF15-8F8E-75F2-22FA68F965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416" y="2443458"/>
            <a:ext cx="3773397" cy="250606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9884DEF-8B41-8E29-7C65-0FEB7101BA58}"/>
              </a:ext>
            </a:extLst>
          </p:cNvPr>
          <p:cNvSpPr txBox="1"/>
          <p:nvPr/>
        </p:nvSpPr>
        <p:spPr>
          <a:xfrm>
            <a:off x="1303000" y="2090760"/>
            <a:ext cx="2291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Mangal" panose="02040503050203030202" pitchFamily="18" charset="0"/>
                <a:cs typeface="Mangal" panose="02040503050203030202" pitchFamily="18" charset="0"/>
              </a:rPr>
              <a:t>Relative change in </a:t>
            </a:r>
            <a:r>
              <a:rPr lang="en-US" sz="1400" i="1" dirty="0">
                <a:latin typeface="Mangal" panose="02040503050203030202" pitchFamily="18" charset="0"/>
                <a:cs typeface="Mangal" panose="02040503050203030202" pitchFamily="18" charset="0"/>
              </a:rPr>
              <a:t>V</a:t>
            </a:r>
            <a:r>
              <a:rPr lang="en-US" sz="1400" baseline="-25000" dirty="0">
                <a:latin typeface="Mangal" panose="02040503050203030202" pitchFamily="18" charset="0"/>
                <a:cs typeface="Mangal" panose="02040503050203030202" pitchFamily="18" charset="0"/>
              </a:rPr>
              <a:t>RF</a:t>
            </a:r>
            <a:endParaRPr lang="en-GB" sz="1400" baseline="-25000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134CA0-EEA2-C40B-4EBE-3ACD8FC5AE22}"/>
              </a:ext>
            </a:extLst>
          </p:cNvPr>
          <p:cNvSpPr txBox="1"/>
          <p:nvPr/>
        </p:nvSpPr>
        <p:spPr>
          <a:xfrm>
            <a:off x="5570494" y="2090761"/>
            <a:ext cx="2291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Mangal" panose="02040503050203030202" pitchFamily="18" charset="0"/>
                <a:cs typeface="Mangal" panose="02040503050203030202" pitchFamily="18" charset="0"/>
              </a:rPr>
              <a:t>Absolute change in </a:t>
            </a:r>
            <a:r>
              <a:rPr lang="en-US" sz="1400" i="1" dirty="0">
                <a:latin typeface="Mangal" panose="02040503050203030202" pitchFamily="18" charset="0"/>
                <a:cs typeface="Mangal" panose="02040503050203030202" pitchFamily="18" charset="0"/>
              </a:rPr>
              <a:t>V</a:t>
            </a:r>
            <a:r>
              <a:rPr lang="en-US" sz="1400" baseline="-25000" dirty="0">
                <a:latin typeface="Mangal" panose="02040503050203030202" pitchFamily="18" charset="0"/>
                <a:cs typeface="Mangal" panose="02040503050203030202" pitchFamily="18" charset="0"/>
              </a:rPr>
              <a:t>RF</a:t>
            </a:r>
            <a:endParaRPr lang="en-GB" sz="1400" baseline="-25000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8723CAA1-174E-1F03-3544-CFB17E17155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9023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6" name="Content Placeholder 1">
                <a:extLst>
                  <a:ext uri="{FF2B5EF4-FFF2-40B4-BE49-F238E27FC236}">
                    <a16:creationId xmlns:a16="http://schemas.microsoft.com/office/drawing/2014/main" id="{61024A8E-273C-9C3A-DC3F-EF6D1424DFF2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457200" y="1276350"/>
                <a:ext cx="8686800" cy="3536156"/>
              </a:xfrm>
            </p:spPr>
            <p:txBody>
              <a:bodyPr/>
              <a:lstStyle/>
              <a:p>
                <a:pPr>
                  <a:lnSpc>
                    <a:spcPct val="150000"/>
                  </a:lnSpc>
                </a:pPr>
                <a:r>
                  <a:rPr lang="en-US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Independent of the cavity frequency or RCS, the overvoltage in the RF voltage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pc="-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1400" b="1" i="1" spc="-1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1400" b="1" i="1" spc="-1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400" b="1" i="1" spc="-1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𝑹𝑭</m:t>
                            </m:r>
                          </m:sub>
                        </m:sSub>
                        <m:r>
                          <a:rPr lang="en-US" sz="1400" b="1" i="1" spc="-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=</m:t>
                        </m:r>
                        <m:r>
                          <a:rPr lang="en-US" sz="1400" b="1" spc="-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𝚫</m:t>
                        </m:r>
                        <m:sSub>
                          <m:sSubPr>
                            <m:ctrlPr>
                              <a:rPr lang="en-US" sz="1400" b="1" i="1" spc="-1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1400" b="1" i="1" spc="-1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𝑬</m:t>
                            </m:r>
                          </m:e>
                          <m:sub>
                            <m:r>
                              <a:rPr lang="en-US" sz="1400" b="1" spc="-1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𝐬</m:t>
                            </m:r>
                          </m:sub>
                        </m:sSub>
                        <m:r>
                          <a:rPr lang="en-US" sz="1400" b="1" i="1" spc="-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/</m:t>
                        </m:r>
                        <m:r>
                          <a:rPr lang="en-US" sz="1400" b="1" spc="-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𝐬𝐢𝐧</m:t>
                        </m:r>
                        <m:r>
                          <a:rPr lang="en-US" sz="1400" b="1" i="1" spc="-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(</m:t>
                        </m:r>
                        <m:r>
                          <a:rPr lang="en-US" sz="1400" b="1" i="1" spc="-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𝝓</m:t>
                        </m:r>
                      </m:e>
                      <m:sub>
                        <m:r>
                          <a:rPr lang="en-US" sz="1400" b="1" i="1" spc="-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𝒔</m:t>
                        </m:r>
                      </m:sub>
                    </m:sSub>
                    <m:r>
                      <a:rPr lang="en-US" sz="1400" b="1" i="1" spc="-1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r>
                  <a:rPr lang="en-US" sz="1400" b="1" dirty="0">
                    <a:latin typeface="+mj-lt"/>
                  </a:rPr>
                  <a:t>, compared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𝝓</m:t>
                        </m:r>
                      </m:e>
                      <m:sub>
                        <m: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𝒔</m:t>
                        </m:r>
                      </m:sub>
                    </m:sSub>
                    <m:r>
                      <a:rPr lang="en-US" sz="1400" b="1" i="1" spc="-1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sz="1400" b="1" i="1" spc="-1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𝟒𝟓</m:t>
                    </m:r>
                    <m:r>
                      <a:rPr lang="de-DE" sz="1400" b="1" i="1" spc="-1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°</m:t>
                    </m:r>
                  </m:oMath>
                </a14:m>
                <a:r>
                  <a:rPr lang="en-US" sz="1400" b="1" dirty="0">
                    <a:latin typeface="+mj-lt"/>
                  </a:rPr>
                  <a:t> is:</a:t>
                </a:r>
              </a:p>
              <a:p>
                <a:pPr>
                  <a:lnSpc>
                    <a:spcPct val="150000"/>
                  </a:lnSpc>
                </a:pPr>
                <a:endParaRPr lang="en-US" sz="1400" b="1" dirty="0">
                  <a:latin typeface="+mj-lt"/>
                </a:endParaRPr>
              </a:p>
            </p:txBody>
          </p:sp>
        </mc:Choice>
        <mc:Fallback xmlns="">
          <p:sp>
            <p:nvSpPr>
              <p:cNvPr id="46" name="Content Placeholder 1">
                <a:extLst>
                  <a:ext uri="{FF2B5EF4-FFF2-40B4-BE49-F238E27FC236}">
                    <a16:creationId xmlns:a16="http://schemas.microsoft.com/office/drawing/2014/main" id="{61024A8E-273C-9C3A-DC3F-EF6D1424DF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457200" y="1276350"/>
                <a:ext cx="8686800" cy="3536156"/>
              </a:xfrm>
              <a:blipFill>
                <a:blip r:embed="rId2"/>
                <a:stretch>
                  <a:fillRect l="-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589F6F-892E-D543-3FDB-AA9159F616A9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A1B2334-D262-050E-2E8D-3EC94E960DA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707374" y="2399130"/>
            <a:ext cx="3773397" cy="25124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8734983-BF15-8F8E-75F2-22FA68F965F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56416" y="2455988"/>
            <a:ext cx="3773397" cy="24810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9884DEF-8B41-8E29-7C65-0FEB7101BA58}"/>
              </a:ext>
            </a:extLst>
          </p:cNvPr>
          <p:cNvSpPr txBox="1"/>
          <p:nvPr/>
        </p:nvSpPr>
        <p:spPr>
          <a:xfrm>
            <a:off x="1303000" y="2090760"/>
            <a:ext cx="2291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Mangal" panose="02040503050203030202" pitchFamily="18" charset="0"/>
                <a:cs typeface="Mangal" panose="02040503050203030202" pitchFamily="18" charset="0"/>
              </a:rPr>
              <a:t>Relative change in </a:t>
            </a:r>
            <a:r>
              <a:rPr lang="en-US" sz="1400" i="1" dirty="0">
                <a:latin typeface="Mangal" panose="02040503050203030202" pitchFamily="18" charset="0"/>
                <a:cs typeface="Mangal" panose="02040503050203030202" pitchFamily="18" charset="0"/>
              </a:rPr>
              <a:t>V</a:t>
            </a:r>
            <a:r>
              <a:rPr lang="en-US" sz="1400" baseline="-25000" dirty="0">
                <a:latin typeface="Mangal" panose="02040503050203030202" pitchFamily="18" charset="0"/>
                <a:cs typeface="Mangal" panose="02040503050203030202" pitchFamily="18" charset="0"/>
              </a:rPr>
              <a:t>RF</a:t>
            </a:r>
            <a:endParaRPr lang="en-GB" sz="1400" baseline="-25000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134CA0-EEA2-C40B-4EBE-3ACD8FC5AE22}"/>
              </a:ext>
            </a:extLst>
          </p:cNvPr>
          <p:cNvSpPr txBox="1"/>
          <p:nvPr/>
        </p:nvSpPr>
        <p:spPr>
          <a:xfrm>
            <a:off x="5570494" y="2090761"/>
            <a:ext cx="2291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Mangal" panose="02040503050203030202" pitchFamily="18" charset="0"/>
                <a:cs typeface="Mangal" panose="02040503050203030202" pitchFamily="18" charset="0"/>
              </a:rPr>
              <a:t>Absolute change in </a:t>
            </a:r>
            <a:r>
              <a:rPr lang="en-US" sz="1400" i="1" dirty="0">
                <a:latin typeface="Mangal" panose="02040503050203030202" pitchFamily="18" charset="0"/>
                <a:cs typeface="Mangal" panose="02040503050203030202" pitchFamily="18" charset="0"/>
              </a:rPr>
              <a:t>V</a:t>
            </a:r>
            <a:r>
              <a:rPr lang="en-US" sz="1400" baseline="-25000" dirty="0">
                <a:latin typeface="Mangal" panose="02040503050203030202" pitchFamily="18" charset="0"/>
                <a:cs typeface="Mangal" panose="02040503050203030202" pitchFamily="18" charset="0"/>
              </a:rPr>
              <a:t>RF</a:t>
            </a:r>
            <a:endParaRPr lang="en-GB" sz="1400" baseline="-25000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D5595B-25C9-4DF8-F8B1-106E78DFAAB6}"/>
              </a:ext>
            </a:extLst>
          </p:cNvPr>
          <p:cNvSpPr txBox="1"/>
          <p:nvPr/>
        </p:nvSpPr>
        <p:spPr>
          <a:xfrm>
            <a:off x="3059832" y="2571750"/>
            <a:ext cx="1368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Mangal" panose="02040503050203030202" pitchFamily="18" charset="0"/>
                <a:cs typeface="Mangal" panose="02040503050203030202" pitchFamily="18" charset="0"/>
              </a:rPr>
              <a:t>zoomed</a:t>
            </a:r>
            <a:endParaRPr lang="en-GB" sz="1400" baseline="-25000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A2AB701-C48D-F224-8E04-6D639877196D}"/>
              </a:ext>
            </a:extLst>
          </p:cNvPr>
          <p:cNvSpPr txBox="1"/>
          <p:nvPr/>
        </p:nvSpPr>
        <p:spPr>
          <a:xfrm>
            <a:off x="7315047" y="2493667"/>
            <a:ext cx="951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Mangal" panose="02040503050203030202" pitchFamily="18" charset="0"/>
                <a:cs typeface="Mangal" panose="02040503050203030202" pitchFamily="18" charset="0"/>
              </a:rPr>
              <a:t>zoomed</a:t>
            </a:r>
            <a:endParaRPr lang="en-GB" sz="1400" baseline="-25000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8723CAA1-174E-1F03-3544-CFB17E17155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14" name="Title 3">
            <a:extLst>
              <a:ext uri="{FF2B5EF4-FFF2-40B4-BE49-F238E27FC236}">
                <a16:creationId xmlns:a16="http://schemas.microsoft.com/office/drawing/2014/main" id="{A0AFF325-C10B-9507-AAB3-0AF4CD670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</p:spPr>
        <p:txBody>
          <a:bodyPr/>
          <a:lstStyle/>
          <a:p>
            <a:r>
              <a:rPr lang="en-GB" sz="2800" b="1" dirty="0">
                <a:latin typeface="Arial Narrow" panose="020B0606020202030204" pitchFamily="34" charset="0"/>
              </a:rPr>
              <a:t>Over-voltages due to </a:t>
            </a:r>
            <a:r>
              <a:rPr lang="en-US" sz="2800" b="1" i="1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f</a:t>
            </a:r>
            <a:r>
              <a:rPr lang="en-US" sz="2800" b="1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endParaRPr lang="en-GB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ECE45AF-9B61-8767-F61B-AA75FAC7C8BB}"/>
              </a:ext>
            </a:extLst>
          </p:cNvPr>
          <p:cNvCxnSpPr>
            <a:cxnSpLocks/>
          </p:cNvCxnSpPr>
          <p:nvPr/>
        </p:nvCxnSpPr>
        <p:spPr>
          <a:xfrm flipV="1">
            <a:off x="6516216" y="2455988"/>
            <a:ext cx="0" cy="2059978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A63F645-F010-66FE-7B4C-6176D8344C7E}"/>
              </a:ext>
            </a:extLst>
          </p:cNvPr>
          <p:cNvCxnSpPr>
            <a:cxnSpLocks/>
          </p:cNvCxnSpPr>
          <p:nvPr/>
        </p:nvCxnSpPr>
        <p:spPr>
          <a:xfrm flipV="1">
            <a:off x="2253600" y="2455988"/>
            <a:ext cx="0" cy="2059978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5ACFC0D-992A-9670-3623-8B8C3C815FAA}"/>
              </a:ext>
            </a:extLst>
          </p:cNvPr>
          <p:cNvCxnSpPr>
            <a:cxnSpLocks/>
          </p:cNvCxnSpPr>
          <p:nvPr/>
        </p:nvCxnSpPr>
        <p:spPr>
          <a:xfrm flipV="1">
            <a:off x="1465200" y="2455988"/>
            <a:ext cx="0" cy="2059978"/>
          </a:xfrm>
          <a:prstGeom prst="line">
            <a:avLst/>
          </a:prstGeom>
          <a:ln>
            <a:solidFill>
              <a:schemeClr val="accent5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ABCE8A5-5782-5F82-F163-BC10F2D236A3}"/>
              </a:ext>
            </a:extLst>
          </p:cNvPr>
          <p:cNvCxnSpPr>
            <a:cxnSpLocks/>
          </p:cNvCxnSpPr>
          <p:nvPr/>
        </p:nvCxnSpPr>
        <p:spPr>
          <a:xfrm flipV="1">
            <a:off x="5752800" y="2455988"/>
            <a:ext cx="0" cy="2059978"/>
          </a:xfrm>
          <a:prstGeom prst="line">
            <a:avLst/>
          </a:prstGeom>
          <a:ln>
            <a:solidFill>
              <a:schemeClr val="accent5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445EBC7-DE83-46BC-6640-38942B56C7FA}"/>
              </a:ext>
            </a:extLst>
          </p:cNvPr>
          <p:cNvCxnSpPr>
            <a:cxnSpLocks/>
          </p:cNvCxnSpPr>
          <p:nvPr/>
        </p:nvCxnSpPr>
        <p:spPr>
          <a:xfrm>
            <a:off x="1547664" y="3003798"/>
            <a:ext cx="648072" cy="576064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7A47BAC-A9DE-FCB7-75EA-58C82E7492E7}"/>
              </a:ext>
            </a:extLst>
          </p:cNvPr>
          <p:cNvCxnSpPr>
            <a:cxnSpLocks/>
          </p:cNvCxnSpPr>
          <p:nvPr/>
        </p:nvCxnSpPr>
        <p:spPr>
          <a:xfrm>
            <a:off x="5868144" y="3240000"/>
            <a:ext cx="594000" cy="36004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53479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199" y="1276350"/>
            <a:ext cx="8168661" cy="3536156"/>
          </a:xfrm>
        </p:spPr>
        <p:txBody>
          <a:bodyPr/>
          <a:lstStyle/>
          <a:p>
            <a:pPr marL="214313" indent="-214313" algn="just" defTabSz="685800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Bucket areas for each RCS:</a:t>
            </a:r>
          </a:p>
          <a:p>
            <a:pPr marL="214313" indent="-214313" algn="just" defTabSz="685800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14313" indent="-214313" algn="just" defTabSz="685800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14313" indent="-214313" algn="just" defTabSz="685800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14313" indent="-214313" algn="just" defTabSz="685800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14313" indent="-214313" algn="just" defTabSz="685800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14313" indent="-214313" algn="just" defTabSz="685800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14313" indent="-214313" algn="just" defTabSz="685800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14313" indent="-214313" algn="just" defTabSz="685800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Intensity effects decrease the bucket area slightly</a:t>
            </a:r>
          </a:p>
          <a:p>
            <a:pPr marL="214313" indent="-214313" defTabSz="685800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Relaxed voltage requirements and longer bunches (reduces HOM power)</a:t>
            </a:r>
          </a:p>
          <a:p>
            <a:pPr marL="214313" indent="-214313" algn="just" defTabSz="685800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dirty="0">
              <a:solidFill>
                <a:prstClr val="black"/>
              </a:solidFill>
              <a:latin typeface="Calibri Light" panose="020F0302020204030204"/>
            </a:endParaRPr>
          </a:p>
          <a:p>
            <a:pPr marL="214313" indent="-214313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3C125A48-5D77-CEF1-1463-787136621981}"/>
              </a:ext>
            </a:extLst>
          </p:cNvPr>
          <p:cNvSpPr txBox="1">
            <a:spLocks/>
          </p:cNvSpPr>
          <p:nvPr/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Synchronous phase optimization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080B21-A635-E9D0-38E6-9F688ABEDE5B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  <p:sp>
        <p:nvSpPr>
          <p:cNvPr id="35" name="Slide Number Placeholder 2">
            <a:extLst>
              <a:ext uri="{FF2B5EF4-FFF2-40B4-BE49-F238E27FC236}">
                <a16:creationId xmlns:a16="http://schemas.microsoft.com/office/drawing/2014/main" id="{F49D3AFC-E237-6EB0-370C-DD1EFE1D6D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19</a:t>
            </a:fld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4FB597-FCBB-4C97-31A2-D88232BD9F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25738" y="1898614"/>
            <a:ext cx="2449698" cy="18881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AF36107-2737-A5C7-7BAB-6E7CAE88AB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8139" y="1898614"/>
            <a:ext cx="2449698" cy="18881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48FA9C5-3DDD-F795-16A1-C6FCCF3E88B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33337" y="1936793"/>
            <a:ext cx="2507377" cy="1849951"/>
          </a:xfrm>
          <a:prstGeom prst="rect">
            <a:avLst/>
          </a:prstGeom>
        </p:spPr>
      </p:pic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0046D812-0609-5BA4-F210-811B02C7C51B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5D03F10-725F-35C7-1521-BA819D5A1DB1}"/>
              </a:ext>
            </a:extLst>
          </p:cNvPr>
          <p:cNvSpPr txBox="1"/>
          <p:nvPr/>
        </p:nvSpPr>
        <p:spPr>
          <a:xfrm>
            <a:off x="1185640" y="1659794"/>
            <a:ext cx="69584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RCS1						RCS2				  		 RCS3</a:t>
            </a:r>
            <a:endParaRPr lang="en-GB" sz="1200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E0B265D-BA6A-600F-4087-31CB8D3831F3}"/>
              </a:ext>
            </a:extLst>
          </p:cNvPr>
          <p:cNvCxnSpPr>
            <a:cxnSpLocks/>
          </p:cNvCxnSpPr>
          <p:nvPr/>
        </p:nvCxnSpPr>
        <p:spPr>
          <a:xfrm>
            <a:off x="843837" y="2906738"/>
            <a:ext cx="2124000" cy="0"/>
          </a:xfrm>
          <a:prstGeom prst="line">
            <a:avLst/>
          </a:prstGeom>
          <a:ln w="1905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A00CEDA-5D6E-7DBF-1050-F28030B12456}"/>
              </a:ext>
            </a:extLst>
          </p:cNvPr>
          <p:cNvCxnSpPr>
            <a:cxnSpLocks/>
          </p:cNvCxnSpPr>
          <p:nvPr/>
        </p:nvCxnSpPr>
        <p:spPr>
          <a:xfrm>
            <a:off x="3651436" y="3187538"/>
            <a:ext cx="2124000" cy="0"/>
          </a:xfrm>
          <a:prstGeom prst="line">
            <a:avLst/>
          </a:prstGeom>
          <a:ln w="1905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16D6F4C-2526-44B3-8975-A9274101D720}"/>
              </a:ext>
            </a:extLst>
          </p:cNvPr>
          <p:cNvCxnSpPr>
            <a:cxnSpLocks/>
          </p:cNvCxnSpPr>
          <p:nvPr/>
        </p:nvCxnSpPr>
        <p:spPr>
          <a:xfrm>
            <a:off x="6516714" y="3248738"/>
            <a:ext cx="2124000" cy="0"/>
          </a:xfrm>
          <a:prstGeom prst="line">
            <a:avLst/>
          </a:prstGeom>
          <a:ln w="1905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F1F818E-31D4-E81E-7FBE-AA35DFF03105}"/>
                  </a:ext>
                </a:extLst>
              </p:cNvPr>
              <p:cNvSpPr txBox="1"/>
              <p:nvPr/>
            </p:nvSpPr>
            <p:spPr>
              <a:xfrm>
                <a:off x="1843428" y="2720186"/>
                <a:ext cx="1222289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8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8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sz="800" b="0" i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π</m:t>
                        </m:r>
                        <m:r>
                          <a:rPr lang="en-US" sz="8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en-US" sz="8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8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8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sz="8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8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8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  <m:r>
                      <a:rPr lang="en-US" sz="8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=0.31</m:t>
                    </m:r>
                  </m:oMath>
                </a14:m>
                <a:r>
                  <a:rPr lang="en-US" sz="800" dirty="0">
                    <a:solidFill>
                      <a:schemeClr val="accent1"/>
                    </a:solidFill>
                  </a:rPr>
                  <a:t> eVs </a:t>
                </a:r>
                <a:endParaRPr lang="en-GB" sz="8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F1F818E-31D4-E81E-7FBE-AA35DFF031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3428" y="2720186"/>
                <a:ext cx="1222289" cy="215444"/>
              </a:xfrm>
              <a:prstGeom prst="rect">
                <a:avLst/>
              </a:prstGeom>
              <a:blipFill>
                <a:blip r:embed="rId7"/>
                <a:stretch>
                  <a:fillRect b="-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C6CA66A-152C-95F7-93EF-9E1E34417C40}"/>
                  </a:ext>
                </a:extLst>
              </p:cNvPr>
              <p:cNvSpPr txBox="1"/>
              <p:nvPr/>
            </p:nvSpPr>
            <p:spPr>
              <a:xfrm>
                <a:off x="3920771" y="3026716"/>
                <a:ext cx="629816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0" lang="en-US" sz="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3645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0.31</m:t>
                    </m:r>
                  </m:oMath>
                </a14:m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3645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eVs </a:t>
                </a:r>
                <a:endParaRPr lang="en-GB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C6CA66A-152C-95F7-93EF-9E1E34417C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0771" y="3026716"/>
                <a:ext cx="629816" cy="215444"/>
              </a:xfrm>
              <a:prstGeom prst="rect">
                <a:avLst/>
              </a:prstGeom>
              <a:blipFill>
                <a:blip r:embed="rId8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B4DF623-3973-16E7-2403-E18AD6EFCBDB}"/>
                  </a:ext>
                </a:extLst>
              </p:cNvPr>
              <p:cNvSpPr txBox="1"/>
              <p:nvPr/>
            </p:nvSpPr>
            <p:spPr>
              <a:xfrm>
                <a:off x="6516714" y="3071394"/>
                <a:ext cx="629816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0" lang="en-US" sz="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3645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0.31</m:t>
                    </m:r>
                  </m:oMath>
                </a14:m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3645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eVs </a:t>
                </a:r>
                <a:endParaRPr lang="en-GB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B4DF623-3973-16E7-2403-E18AD6EFCB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6714" y="3071394"/>
                <a:ext cx="629816" cy="215444"/>
              </a:xfrm>
              <a:prstGeom prst="rect">
                <a:avLst/>
              </a:prstGeom>
              <a:blipFill>
                <a:blip r:embed="rId8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5795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6" grpId="0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87846" y="1276350"/>
            <a:ext cx="7489354" cy="353615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1600" b="1" dirty="0">
                <a:latin typeface="+mj-lt"/>
              </a:rPr>
              <a:t>Longitudinal emittance definitions</a:t>
            </a:r>
          </a:p>
          <a:p>
            <a:pPr>
              <a:lnSpc>
                <a:spcPct val="150000"/>
              </a:lnSpc>
            </a:pPr>
            <a:r>
              <a:rPr lang="en-GB" sz="1600" b="1" dirty="0">
                <a:latin typeface="+mj-lt"/>
              </a:rPr>
              <a:t>Bunch length during acceleration</a:t>
            </a:r>
          </a:p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chemeClr val="accent5"/>
                </a:solidFill>
                <a:latin typeface="+mj-lt"/>
              </a:rPr>
              <a:t>Synchronous phase optimization</a:t>
            </a:r>
            <a:endParaRPr lang="en-GB" sz="1200" b="1" dirty="0">
              <a:solidFill>
                <a:schemeClr val="accent5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chemeClr val="accent5"/>
                </a:solidFill>
                <a:latin typeface="+mj-lt"/>
              </a:rPr>
              <a:t>Beam-induced voltages and HOM power estimates</a:t>
            </a:r>
          </a:p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rgbClr val="92D050"/>
                </a:solidFill>
                <a:latin typeface="+mj-lt"/>
              </a:rPr>
              <a:t>Outlook </a:t>
            </a:r>
          </a:p>
          <a:p>
            <a:pPr lvl="1">
              <a:lnSpc>
                <a:spcPct val="150000"/>
              </a:lnSpc>
            </a:pPr>
            <a:r>
              <a:rPr lang="en-GB" sz="1600" b="1" dirty="0">
                <a:solidFill>
                  <a:srgbClr val="92D050"/>
                </a:solidFill>
                <a:latin typeface="+mj-lt"/>
              </a:rPr>
              <a:t>emittance growth and budget</a:t>
            </a:r>
          </a:p>
          <a:p>
            <a:pPr lvl="1">
              <a:lnSpc>
                <a:spcPct val="150000"/>
              </a:lnSpc>
            </a:pPr>
            <a:r>
              <a:rPr lang="en-GB" sz="1600" b="1" dirty="0">
                <a:solidFill>
                  <a:srgbClr val="92D050"/>
                </a:solidFill>
                <a:latin typeface="+mj-lt"/>
              </a:rPr>
              <a:t>multi-turn effects and induced voltages calculations</a:t>
            </a:r>
          </a:p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chemeClr val="accent2"/>
                </a:solidFill>
                <a:latin typeface="+mj-lt"/>
              </a:rPr>
              <a:t>Summary</a:t>
            </a:r>
          </a:p>
          <a:p>
            <a:endParaRPr lang="en-GB" sz="1600" b="1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8723CAA1-174E-1F03-3544-CFB17E17155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7589F6F-892E-D543-3FDB-AA9159F616A9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2833083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7931224" cy="3536156"/>
          </a:xfrm>
        </p:spPr>
        <p:txBody>
          <a:bodyPr/>
          <a:lstStyle/>
          <a:p>
            <a:pPr marL="214313" indent="-214313" algn="just" defTabSz="685800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Possibility to use the muon loss as a criteria </a:t>
            </a:r>
          </a:p>
          <a:p>
            <a:pPr marL="214313" indent="-214313" algn="just" defTabSz="685800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The beam losses increase gradually with the shrinking bucket</a:t>
            </a:r>
          </a:p>
          <a:p>
            <a:pPr marL="0" indent="0" algn="just" defTabSz="685800">
              <a:spcBef>
                <a:spcPts val="450"/>
              </a:spcBef>
              <a:spcAft>
                <a:spcPts val="300"/>
              </a:spcAft>
              <a:buNone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 Used single bunch for </a:t>
            </a:r>
            <a:r>
              <a:rPr lang="en-US" sz="1600" b="1" i="1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f</a:t>
            </a:r>
            <a:r>
              <a:rPr lang="en-US" sz="1600" b="1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1600" b="1" spc="-1" dirty="0">
                <a:solidFill>
                  <a:prstClr val="black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= 45</a:t>
            </a:r>
            <a:r>
              <a:rPr lang="de-DE" sz="1600" b="1" spc="-1" dirty="0">
                <a:solidFill>
                  <a:prstClr val="black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°</a:t>
            </a:r>
            <a:r>
              <a:rPr lang="en-US" sz="1600" b="1" spc="-1" dirty="0">
                <a:solidFill>
                  <a:prstClr val="black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and “injected” it in all cases to avoid </a:t>
            </a:r>
            <a:br>
              <a:rPr lang="en-US" sz="1600" b="1" spc="-1" dirty="0">
                <a:solidFill>
                  <a:prstClr val="black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</a:br>
            <a:r>
              <a:rPr lang="en-US" sz="1600" b="1" spc="-1" dirty="0">
                <a:solidFill>
                  <a:prstClr val="black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  that the matching routine shrinks the bunch:</a:t>
            </a: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14313" indent="-214313" algn="just" defTabSz="685800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dirty="0">
              <a:solidFill>
                <a:prstClr val="black"/>
              </a:solidFill>
              <a:latin typeface="Calibri Light" panose="020F0302020204030204"/>
            </a:endParaRPr>
          </a:p>
          <a:p>
            <a:pPr marL="214313" indent="-214313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3C125A48-5D77-CEF1-1463-787136621981}"/>
              </a:ext>
            </a:extLst>
          </p:cNvPr>
          <p:cNvSpPr txBox="1">
            <a:spLocks/>
          </p:cNvSpPr>
          <p:nvPr/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Synchronous phase optimization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080B21-A635-E9D0-38E6-9F688ABEDE5B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  <p:sp>
        <p:nvSpPr>
          <p:cNvPr id="35" name="Slide Number Placeholder 2">
            <a:extLst>
              <a:ext uri="{FF2B5EF4-FFF2-40B4-BE49-F238E27FC236}">
                <a16:creationId xmlns:a16="http://schemas.microsoft.com/office/drawing/2014/main" id="{F49D3AFC-E237-6EB0-370C-DD1EFE1D6D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20</a:t>
            </a:fld>
            <a:endParaRPr lang="en-GB" dirty="0"/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0046D812-0609-5BA4-F210-811B02C7C51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6AD5B90-829A-E53E-F284-4A6537BD5B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59632" y="2633295"/>
            <a:ext cx="2952328" cy="230383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23BB47E-892F-869F-C166-8619B4D7E2E7}"/>
              </a:ext>
            </a:extLst>
          </p:cNvPr>
          <p:cNvSpPr txBox="1"/>
          <p:nvPr/>
        </p:nvSpPr>
        <p:spPr>
          <a:xfrm>
            <a:off x="4850488" y="2782818"/>
            <a:ext cx="381642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Between</a:t>
            </a:r>
            <a:r>
              <a:rPr lang="en-US" sz="1400" b="1" i="1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 f</a:t>
            </a:r>
            <a:r>
              <a:rPr lang="en-US" sz="1400" b="1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1400" b="1" spc="-1" dirty="0">
                <a:solidFill>
                  <a:prstClr val="black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= 50</a:t>
            </a:r>
            <a:r>
              <a:rPr lang="de-DE" sz="1400" b="1" spc="-1" dirty="0">
                <a:solidFill>
                  <a:prstClr val="black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°</a:t>
            </a:r>
            <a:r>
              <a:rPr lang="en-US" sz="1400" b="1" spc="-1" dirty="0">
                <a:solidFill>
                  <a:prstClr val="black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and 55 seems to be the limit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b="1" spc="-1" dirty="0">
                <a:solidFill>
                  <a:prstClr val="black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Further studies to come after optimization of the RF voltage and ramping </a:t>
            </a:r>
            <a:endParaRPr lang="en-GB" sz="1400" baseline="-25000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0423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7931224" cy="3536156"/>
          </a:xfrm>
        </p:spPr>
        <p:txBody>
          <a:bodyPr/>
          <a:lstStyle/>
          <a:p>
            <a:pPr marL="214313" indent="-214313" algn="just" defTabSz="685800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The same scan can be repeated for nonlinear ramping function</a:t>
            </a: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Example of an older simulation for RCS 1,</a:t>
            </a:r>
            <a:r>
              <a:rPr lang="en-US" sz="11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</a:t>
            </a:r>
            <a:r>
              <a:rPr lang="en-US" sz="1600" b="1" i="1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f</a:t>
            </a:r>
            <a:r>
              <a:rPr lang="en-US" sz="1600" b="1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160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= 57.5°, input emittance 0.1 eVs</a:t>
            </a:r>
            <a:r>
              <a:rPr lang="en-US" sz="11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:</a:t>
            </a:r>
          </a:p>
          <a:p>
            <a:pPr marL="0" indent="0" algn="just">
              <a:spcBef>
                <a:spcPts val="600"/>
              </a:spcBef>
              <a:spcAft>
                <a:spcPts val="400"/>
              </a:spcAft>
              <a:buNone/>
              <a:tabLst>
                <a:tab pos="0" algn="l"/>
              </a:tabLst>
            </a:pPr>
            <a:endParaRPr lang="en-US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0" indent="0" algn="just">
              <a:spcBef>
                <a:spcPts val="600"/>
              </a:spcBef>
              <a:spcAft>
                <a:spcPts val="400"/>
              </a:spcAft>
              <a:buNone/>
              <a:tabLst>
                <a:tab pos="0" algn="l"/>
              </a:tabLst>
            </a:pPr>
            <a:endParaRPr lang="en-US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0" indent="0" algn="just">
              <a:spcBef>
                <a:spcPts val="600"/>
              </a:spcBef>
              <a:spcAft>
                <a:spcPts val="400"/>
              </a:spcAft>
              <a:buNone/>
              <a:tabLst>
                <a:tab pos="0" algn="l"/>
              </a:tabLst>
            </a:pPr>
            <a:endParaRPr lang="en-US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0" indent="0" algn="just">
              <a:spcBef>
                <a:spcPts val="600"/>
              </a:spcBef>
              <a:spcAft>
                <a:spcPts val="400"/>
              </a:spcAft>
              <a:buNone/>
              <a:tabLst>
                <a:tab pos="0" algn="l"/>
              </a:tabLst>
            </a:pPr>
            <a:endParaRPr lang="en-US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0" indent="0" algn="just">
              <a:spcBef>
                <a:spcPts val="600"/>
              </a:spcBef>
              <a:spcAft>
                <a:spcPts val="400"/>
              </a:spcAft>
              <a:buNone/>
              <a:tabLst>
                <a:tab pos="0" algn="l"/>
              </a:tabLst>
            </a:pPr>
            <a:endParaRPr lang="en-US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0" indent="0" algn="just">
              <a:spcBef>
                <a:spcPts val="600"/>
              </a:spcBef>
              <a:spcAft>
                <a:spcPts val="400"/>
              </a:spcAft>
              <a:buNone/>
              <a:tabLst>
                <a:tab pos="0" algn="l"/>
              </a:tabLst>
            </a:pPr>
            <a:endParaRPr lang="en-US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This study will be repeated with updated values </a:t>
            </a:r>
            <a:r>
              <a:rPr lang="en-US" sz="1600" b="1" spc="-1" dirty="0">
                <a:solidFill>
                  <a:prstClr val="black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after optimization of the RF voltage and ramping </a:t>
            </a: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0" indent="0" algn="just" defTabSz="685800">
              <a:spcBef>
                <a:spcPts val="450"/>
              </a:spcBef>
              <a:spcAft>
                <a:spcPts val="300"/>
              </a:spcAft>
              <a:buNone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14313" indent="-214313" algn="just" defTabSz="685800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14313" indent="-214313" algn="just" defTabSz="685800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14313" indent="-214313" algn="just" defTabSz="685800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14313" indent="-214313" algn="just" defTabSz="685800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14313" indent="-214313" algn="just" defTabSz="685800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14313" indent="-214313" algn="just" defTabSz="685800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14313" indent="-214313" algn="just" defTabSz="685800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dirty="0">
              <a:solidFill>
                <a:prstClr val="black"/>
              </a:solidFill>
              <a:latin typeface="Calibri Light" panose="020F0302020204030204"/>
            </a:endParaRPr>
          </a:p>
          <a:p>
            <a:pPr marL="214313" indent="-214313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3C125A48-5D77-CEF1-1463-787136621981}"/>
              </a:ext>
            </a:extLst>
          </p:cNvPr>
          <p:cNvSpPr txBox="1">
            <a:spLocks/>
          </p:cNvSpPr>
          <p:nvPr/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Synchronous phase for nonlinear ramping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080B21-A635-E9D0-38E6-9F688ABEDE5B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  <p:sp>
        <p:nvSpPr>
          <p:cNvPr id="35" name="Slide Number Placeholder 2">
            <a:extLst>
              <a:ext uri="{FF2B5EF4-FFF2-40B4-BE49-F238E27FC236}">
                <a16:creationId xmlns:a16="http://schemas.microsoft.com/office/drawing/2014/main" id="{F49D3AFC-E237-6EB0-370C-DD1EFE1D6D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21</a:t>
            </a:fld>
            <a:endParaRPr lang="en-GB" dirty="0"/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0046D812-0609-5BA4-F210-811B02C7C51B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pic>
        <p:nvPicPr>
          <p:cNvPr id="2" name="ezgif.com-gif-maker(3)">
            <a:hlinkClick r:id="" action="ppaction://media"/>
            <a:extLst>
              <a:ext uri="{FF2B5EF4-FFF2-40B4-BE49-F238E27FC236}">
                <a16:creationId xmlns:a16="http://schemas.microsoft.com/office/drawing/2014/main" id="{FD8E4C7E-1585-E363-1B9C-189B4DFFCD7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51911" y="2153189"/>
            <a:ext cx="2742913" cy="199457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E0C734D-831F-13F8-A905-4D2E2CF45F5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255" y="2292786"/>
            <a:ext cx="2664296" cy="185498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1C04930-F7E1-B3B1-DE40-C3A0313B8AF5}"/>
              </a:ext>
            </a:extLst>
          </p:cNvPr>
          <p:cNvSpPr txBox="1"/>
          <p:nvPr/>
        </p:nvSpPr>
        <p:spPr>
          <a:xfrm>
            <a:off x="6832218" y="3019673"/>
            <a:ext cx="203276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just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>
                <a:srgbClr val="FF3645"/>
              </a:buClr>
              <a:buSzTx/>
              <a:tabLst>
                <a:tab pos="0" algn="l"/>
              </a:tabLst>
              <a:defRPr/>
            </a:pPr>
            <a:r>
              <a:rPr kumimoji="0" lang="en-US" sz="1100" b="1" i="0" u="none" strike="noStrike" kern="1200" cap="none" spc="-1" normalizeH="0" baseline="0" noProof="0" dirty="0">
                <a:ln>
                  <a:noFill/>
                </a:ln>
                <a:solidFill>
                  <a:srgbClr val="171717"/>
                </a:solidFill>
                <a:effectLst/>
                <a:uLnTx/>
                <a:uFillTx/>
                <a:latin typeface="Mangal" panose="02040503050203030202" pitchFamily="18" charset="0"/>
                <a:ea typeface="+mn-ea"/>
                <a:cs typeface="Mangal" panose="02040503050203030202" pitchFamily="18" charset="0"/>
                <a:sym typeface="Wingdings" panose="05000000000000000000" pitchFamily="2" charset="2"/>
              </a:rPr>
              <a:t> 54% of the bunch lost</a:t>
            </a:r>
            <a:endParaRPr kumimoji="0" lang="en-GB" sz="1100" b="1" i="0" u="none" strike="noStrike" kern="1200" cap="none" spc="-1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Mangal" panose="02040503050203030202" pitchFamily="18" charset="0"/>
              <a:ea typeface="+mn-ea"/>
              <a:cs typeface="Mangal" panose="02040503050203030202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76255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87846" y="1276350"/>
            <a:ext cx="7489354" cy="353615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1600" b="1" dirty="0">
                <a:latin typeface="+mj-lt"/>
              </a:rPr>
              <a:t>Longitudinal emittance definitions</a:t>
            </a:r>
          </a:p>
          <a:p>
            <a:pPr>
              <a:lnSpc>
                <a:spcPct val="150000"/>
              </a:lnSpc>
            </a:pPr>
            <a:r>
              <a:rPr lang="en-GB" sz="1600" b="1" dirty="0">
                <a:latin typeface="+mj-lt"/>
              </a:rPr>
              <a:t>Bunch length during acceleration</a:t>
            </a:r>
          </a:p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chemeClr val="accent5"/>
                </a:solidFill>
                <a:latin typeface="+mj-lt"/>
              </a:rPr>
              <a:t>Synchronous phase optimization</a:t>
            </a:r>
            <a:endParaRPr lang="en-GB" sz="1200" b="1" dirty="0">
              <a:solidFill>
                <a:schemeClr val="accent5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chemeClr val="accent5"/>
                </a:solidFill>
                <a:latin typeface="+mj-lt"/>
              </a:rPr>
              <a:t>Beam-induced voltages and HOM power estimates</a:t>
            </a:r>
          </a:p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rgbClr val="92D050"/>
                </a:solidFill>
                <a:latin typeface="+mj-lt"/>
              </a:rPr>
              <a:t>Outlook </a:t>
            </a:r>
          </a:p>
          <a:p>
            <a:pPr lvl="1">
              <a:lnSpc>
                <a:spcPct val="150000"/>
              </a:lnSpc>
            </a:pPr>
            <a:r>
              <a:rPr lang="en-GB" sz="1600" b="1" dirty="0">
                <a:solidFill>
                  <a:srgbClr val="92D050"/>
                </a:solidFill>
                <a:latin typeface="+mj-lt"/>
              </a:rPr>
              <a:t>emittance growth and budget</a:t>
            </a:r>
          </a:p>
          <a:p>
            <a:pPr lvl="1">
              <a:lnSpc>
                <a:spcPct val="150000"/>
              </a:lnSpc>
            </a:pPr>
            <a:r>
              <a:rPr lang="en-GB" sz="1600" b="1" dirty="0">
                <a:solidFill>
                  <a:srgbClr val="92D050"/>
                </a:solidFill>
                <a:latin typeface="+mj-lt"/>
              </a:rPr>
              <a:t>multi-turn effects and induced voltages calculations</a:t>
            </a:r>
          </a:p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chemeClr val="accent2"/>
                </a:solidFill>
                <a:latin typeface="+mj-lt"/>
              </a:rPr>
              <a:t>Summary</a:t>
            </a:r>
          </a:p>
          <a:p>
            <a:endParaRPr lang="en-GB" sz="1600" b="1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8723CAA1-174E-1F03-3544-CFB17E17155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7589F6F-892E-D543-3FDB-AA9159F616A9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5ADB61C9-DEEF-FDB3-E6D1-ABA9EFBB6D26}"/>
              </a:ext>
            </a:extLst>
          </p:cNvPr>
          <p:cNvSpPr/>
          <p:nvPr/>
        </p:nvSpPr>
        <p:spPr>
          <a:xfrm>
            <a:off x="971600" y="2571750"/>
            <a:ext cx="5040560" cy="360040"/>
          </a:xfrm>
          <a:prstGeom prst="flowChartAlternateProcess">
            <a:avLst/>
          </a:prstGeom>
          <a:noFill/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543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6" name="Content Placeholder 1">
                <a:extLst>
                  <a:ext uri="{FF2B5EF4-FFF2-40B4-BE49-F238E27FC236}">
                    <a16:creationId xmlns:a16="http://schemas.microsoft.com/office/drawing/2014/main" id="{61024A8E-273C-9C3A-DC3F-EF6D1424DFF2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457200" y="1276350"/>
                <a:ext cx="8219256" cy="3536156"/>
              </a:xfrm>
            </p:spPr>
            <p:txBody>
              <a:bodyPr/>
              <a:lstStyle/>
              <a:p>
                <a:pPr marL="285750" indent="-285750" algn="just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en-GB" sz="1400" b="1" dirty="0">
                    <a:solidFill>
                      <a:schemeClr val="accent5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Question of possibly high HOM power for the TESLA cavity raised during collaboration meeting</a:t>
                </a:r>
              </a:p>
              <a:p>
                <a:pPr marL="285750" indent="-285750" algn="just">
                  <a:lnSpc>
                    <a:spcPct val="250000"/>
                  </a:lnSpc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en-GB" sz="1400" b="1" dirty="0">
                    <a:latin typeface="Mangal" panose="02040503050203030202" pitchFamily="18" charset="0"/>
                    <a:cs typeface="Mangal" panose="02040503050203030202" pitchFamily="18" charset="0"/>
                  </a:rPr>
                  <a:t>HOM power in TESLA / ILC 1.3 GHz cavity calculated in two ways:</a:t>
                </a:r>
              </a:p>
              <a:p>
                <a:pPr algn="just">
                  <a:spcBef>
                    <a:spcPts val="600"/>
                  </a:spcBef>
                  <a:spcAft>
                    <a:spcPts val="400"/>
                  </a:spcAft>
                  <a:buClrTx/>
                  <a:buFont typeface="+mj-lt"/>
                  <a:buAutoNum type="arabicPeriod"/>
                  <a:tabLst>
                    <a:tab pos="0" algn="l"/>
                  </a:tabLst>
                </a:pPr>
                <a:r>
                  <a:rPr lang="en-US" sz="1400" b="1" spc="-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From power loss through loss factor </a:t>
                </a:r>
                <a:r>
                  <a:rPr lang="en-US" sz="1400" b="1" i="1" spc="-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k</a:t>
                </a:r>
                <a:r>
                  <a:rPr lang="en-US" sz="1400" b="1" spc="-1" baseline="-2500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||</a:t>
                </a:r>
                <a:r>
                  <a:rPr lang="en-US" sz="1400" b="1" spc="-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</a:t>
                </a:r>
                <a:r>
                  <a:rPr lang="en-GB" sz="1400" b="1" spc="-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from </a:t>
                </a:r>
                <a:r>
                  <a:rPr lang="en-GB" sz="14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approximated wake potentials in macro-particle tracking simulations (</a:t>
                </a:r>
                <a:r>
                  <a:rPr lang="en-GB" sz="1400" b="1" spc="-1" dirty="0" err="1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BLonD</a:t>
                </a:r>
                <a:r>
                  <a:rPr lang="en-GB" sz="14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), </a:t>
                </a:r>
                <a:r>
                  <a:rPr lang="en-GB" sz="1400" b="1" spc="-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containing the information about all HOM</a:t>
                </a:r>
                <a:r>
                  <a:rPr lang="en-GB" sz="14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:</a:t>
                </a:r>
                <a:endParaRPr lang="en-US" sz="1400" b="1" spc="-1" dirty="0">
                  <a:solidFill>
                    <a:srgbClr val="2F2F2F"/>
                  </a:solidFill>
                  <a:latin typeface="Cambria Math" panose="02040503050406030204" pitchFamily="18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  <a:p>
                <a:pPr marL="0" indent="0"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400"/>
                  </a:spcAft>
                  <a:buNone/>
                  <a:tabLst>
                    <a:tab pos="0" algn="l"/>
                  </a:tabLst>
                </a:pPr>
                <a:r>
                  <a:rPr lang="en-US" sz="1400" b="1" spc="-1" dirty="0">
                    <a:solidFill>
                      <a:srgbClr val="2F2F2F"/>
                    </a:solidFill>
                    <a:cs typeface="Mangal" panose="02040503050203030202" pitchFamily="18" charset="0"/>
                    <a:sym typeface="Wingdings" panose="05000000000000000000" pitchFamily="2" charset="2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4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𝒌</m:t>
                        </m:r>
                      </m:e>
                      <m:sub>
                        <m: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||</m:t>
                        </m:r>
                      </m:sub>
                    </m:sSub>
                    <m:r>
                      <a:rPr lang="en-US" sz="1400" b="1" spc="-1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sz="1400" b="1" i="1" spc="-1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∫</m:t>
                    </m:r>
                    <m:r>
                      <a:rPr lang="en-US" sz="1400" b="1" i="1" spc="-1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𝝀</m:t>
                    </m:r>
                    <m:d>
                      <m:dPr>
                        <m:ctrlP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𝒕</m:t>
                        </m:r>
                      </m:e>
                    </m:d>
                    <m:sSub>
                      <m:sSubPr>
                        <m:ctrlP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𝑾</m:t>
                        </m:r>
                      </m:e>
                      <m:sub>
                        <m: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||</m:t>
                        </m:r>
                        <m:r>
                          <a:rPr lang="en-US" sz="14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,</m:t>
                        </m:r>
                        <m:r>
                          <a:rPr lang="en-US" sz="14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𝑺𝑹</m:t>
                        </m:r>
                      </m:sub>
                    </m:sSub>
                    <m:d>
                      <m:dPr>
                        <m:ctrlP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𝒕</m:t>
                        </m:r>
                      </m:e>
                    </m:d>
                    <m:r>
                      <a:rPr lang="en-US" sz="14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𝒅𝒕</m:t>
                    </m:r>
                  </m:oMath>
                </a14:m>
                <a:r>
                  <a:rPr lang="en-GB" sz="14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, with bunch charge density </a:t>
                </a:r>
                <a14:m>
                  <m:oMath xmlns:m="http://schemas.openxmlformats.org/officeDocument/2006/math">
                    <m:r>
                      <a:rPr lang="en-US" sz="1400" b="1" i="1" spc="-1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𝝀</m:t>
                    </m:r>
                    <m:d>
                      <m:dPr>
                        <m:ctrlPr>
                          <a:rPr lang="en-US" sz="14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sz="14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𝒕</m:t>
                        </m:r>
                      </m:e>
                    </m:d>
                  </m:oMath>
                </a14:m>
                <a:endParaRPr lang="en-GB" sz="1400" b="1" spc="-1" dirty="0">
                  <a:solidFill>
                    <a:srgbClr val="2F2F2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  <a:p>
                <a:pPr marL="0" indent="0"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400"/>
                  </a:spcAft>
                  <a:buNone/>
                  <a:tabLst>
                    <a:tab pos="0" algn="l"/>
                  </a:tabLst>
                </a:pPr>
                <a:r>
                  <a:rPr lang="en-GB" sz="14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𝑷</m:t>
                        </m:r>
                      </m:e>
                      <m:sub>
                        <m:r>
                          <a:rPr lang="en-US" sz="16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𝑯𝑶𝑴</m:t>
                        </m:r>
                      </m:sub>
                    </m:sSub>
                    <m:r>
                      <a:rPr lang="en-US" sz="1600" b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=</m:t>
                    </m:r>
                    <m:sSub>
                      <m:sSubPr>
                        <m:ctrlPr>
                          <a:rPr lang="en-US" sz="16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𝒌</m:t>
                        </m:r>
                      </m:e>
                      <m:sub>
                        <m:r>
                          <a:rPr lang="en-US" sz="16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||</m:t>
                        </m:r>
                      </m:sub>
                    </m:sSub>
                    <m:r>
                      <a:rPr lang="en-US" sz="16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∗</m:t>
                    </m:r>
                    <m:f>
                      <m:fPr>
                        <m:ctrlPr>
                          <a:rPr lang="en-US" sz="16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600" b="1" i="1" spc="-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sz="1600" b="1" i="1" spc="-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𝑸</m:t>
                            </m:r>
                          </m:e>
                          <m:sup>
                            <m:r>
                              <a:rPr lang="en-US" sz="1600" b="1" i="1" spc="-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sz="1600" b="1" i="1" spc="-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1600" b="1" i="1" spc="-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𝑻</m:t>
                            </m:r>
                          </m:e>
                          <m:sub>
                            <m:r>
                              <a:rPr lang="en-US" sz="1600" b="1" i="0" spc="-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𝐁</m:t>
                            </m:r>
                          </m:sub>
                        </m:sSub>
                      </m:den>
                    </m:f>
                    <m:r>
                      <a:rPr lang="en-US" sz="16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r>
                  <a:rPr lang="en-US" sz="14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with bunch charge </a:t>
                </a:r>
                <a:r>
                  <a:rPr lang="en-US" sz="1400" b="1" i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Q</a:t>
                </a:r>
                <a:r>
                  <a:rPr lang="en-US" sz="14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and bunch spacing </a:t>
                </a:r>
                <a:r>
                  <a:rPr lang="en-US" sz="1400" b="1" i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T</a:t>
                </a:r>
                <a:r>
                  <a:rPr lang="en-US" sz="1400" b="1" spc="-1" baseline="-25000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B</a:t>
                </a:r>
                <a:r>
                  <a:rPr lang="en-US" sz="14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=</a:t>
                </a:r>
                <a:r>
                  <a:rPr lang="en-US" sz="1400" b="1" i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T</a:t>
                </a:r>
                <a:r>
                  <a:rPr lang="en-US" sz="1400" b="1" spc="-1" baseline="-25000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rev</a:t>
                </a:r>
              </a:p>
              <a:p>
                <a:pPr marL="0" indent="0" algn="just">
                  <a:spcBef>
                    <a:spcPts val="600"/>
                  </a:spcBef>
                  <a:spcAft>
                    <a:spcPts val="400"/>
                  </a:spcAft>
                  <a:buNone/>
                  <a:tabLst>
                    <a:tab pos="0" algn="l"/>
                  </a:tabLst>
                </a:pPr>
                <a:endParaRPr lang="en-US" sz="1400" b="1" spc="-1" dirty="0">
                  <a:solidFill>
                    <a:srgbClr val="2F2F2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  <a:p>
                <a:pPr marL="0" indent="0" algn="just">
                  <a:lnSpc>
                    <a:spcPct val="200000"/>
                  </a:lnSpc>
                  <a:spcBef>
                    <a:spcPts val="600"/>
                  </a:spcBef>
                  <a:spcAft>
                    <a:spcPts val="400"/>
                  </a:spcAft>
                  <a:buNone/>
                  <a:tabLst>
                    <a:tab pos="0" algn="l"/>
                  </a:tabLst>
                </a:pPr>
                <a:r>
                  <a:rPr lang="en-US" sz="12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		</a:t>
                </a:r>
                <a:r>
                  <a:rPr lang="en-GB" sz="12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			</a:t>
                </a:r>
              </a:p>
            </p:txBody>
          </p:sp>
        </mc:Choice>
        <mc:Fallback xmlns="">
          <p:sp>
            <p:nvSpPr>
              <p:cNvPr id="46" name="Content Placeholder 1">
                <a:extLst>
                  <a:ext uri="{FF2B5EF4-FFF2-40B4-BE49-F238E27FC236}">
                    <a16:creationId xmlns:a16="http://schemas.microsoft.com/office/drawing/2014/main" id="{61024A8E-273C-9C3A-DC3F-EF6D1424DF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457200" y="1276350"/>
                <a:ext cx="8219256" cy="3536156"/>
              </a:xfrm>
              <a:blipFill>
                <a:blip r:embed="rId2"/>
                <a:stretch>
                  <a:fillRect l="-74" t="-172" r="-2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Beam-induced power losses</a:t>
            </a:r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8723CAA1-174E-1F03-3544-CFB17E17155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33E65EF-624F-2A49-47F8-73629A7F9BC8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B78B90C-6558-B10C-A59B-9C0755A35F05}"/>
              </a:ext>
            </a:extLst>
          </p:cNvPr>
          <p:cNvCxnSpPr/>
          <p:nvPr/>
        </p:nvCxnSpPr>
        <p:spPr>
          <a:xfrm>
            <a:off x="1329639" y="3554695"/>
            <a:ext cx="0" cy="216024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F41BE5B7-9CBD-89B0-57F4-F673C42E66DD}"/>
              </a:ext>
            </a:extLst>
          </p:cNvPr>
          <p:cNvGrpSpPr/>
          <p:nvPr/>
        </p:nvGrpSpPr>
        <p:grpSpPr>
          <a:xfrm>
            <a:off x="7260783" y="3172174"/>
            <a:ext cx="1632833" cy="1083682"/>
            <a:chOff x="7625652" y="827235"/>
            <a:chExt cx="2491114" cy="1774878"/>
          </a:xfrm>
        </p:grpSpPr>
        <p:pic>
          <p:nvPicPr>
            <p:cNvPr id="6" name="Picture 5" descr="Chart, line chart&#10;&#10;Description automatically generated">
              <a:extLst>
                <a:ext uri="{FF2B5EF4-FFF2-40B4-BE49-F238E27FC236}">
                  <a16:creationId xmlns:a16="http://schemas.microsoft.com/office/drawing/2014/main" id="{7ED66CBE-CD2F-9596-983F-658202D2014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5652" y="827235"/>
              <a:ext cx="2491114" cy="1652816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6346754-D4D3-C6B7-013D-990B122C1A84}"/>
                </a:ext>
              </a:extLst>
            </p:cNvPr>
            <p:cNvSpPr txBox="1"/>
            <p:nvPr/>
          </p:nvSpPr>
          <p:spPr>
            <a:xfrm>
              <a:off x="8884272" y="2330805"/>
              <a:ext cx="658091" cy="27130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750" dirty="0"/>
                <a:t>t/4</a:t>
              </a:r>
              <a:r>
                <a:rPr lang="en-US" sz="750" dirty="0">
                  <a:latin typeface="Symbol" panose="05050102010706020507" pitchFamily="18" charset="2"/>
                </a:rPr>
                <a:t>s</a:t>
              </a:r>
              <a:r>
                <a:rPr lang="en-US" sz="750" baseline="-25000" dirty="0"/>
                <a:t>t</a:t>
              </a:r>
              <a:endParaRPr lang="en-GB" sz="750" baseline="-25000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8F79DA9-38A4-6D9B-4B0D-B811D7FA3768}"/>
              </a:ext>
            </a:extLst>
          </p:cNvPr>
          <p:cNvSpPr txBox="1"/>
          <p:nvPr/>
        </p:nvSpPr>
        <p:spPr>
          <a:xfrm>
            <a:off x="7501688" y="4245742"/>
            <a:ext cx="149319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1" spc="-1" dirty="0">
                <a:solidFill>
                  <a:srgbClr val="2F2F2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short-range </a:t>
            </a:r>
            <a:r>
              <a:rPr lang="en-GB" sz="800" b="1" spc="-1" dirty="0" err="1">
                <a:solidFill>
                  <a:srgbClr val="2F2F2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wakefield</a:t>
            </a:r>
            <a:r>
              <a:rPr lang="en-GB" sz="800" b="1" spc="-1" dirty="0">
                <a:solidFill>
                  <a:srgbClr val="2F2F2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sz="8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[</a:t>
            </a:r>
            <a:r>
              <a:rPr lang="en-GB" sz="8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5" tooltip="https://inspirehep.net/files/246565fbf4498a1246965a1e761a2b9d"/>
              </a:rPr>
              <a:t>ref</a:t>
            </a:r>
            <a:r>
              <a:rPr lang="en-GB" sz="8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, see appendix for details]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4377489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6" name="Content Placeholder 1">
                <a:extLst>
                  <a:ext uri="{FF2B5EF4-FFF2-40B4-BE49-F238E27FC236}">
                    <a16:creationId xmlns:a16="http://schemas.microsoft.com/office/drawing/2014/main" id="{61024A8E-273C-9C3A-DC3F-EF6D1424DFF2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457200" y="1276350"/>
                <a:ext cx="4762872" cy="3536156"/>
              </a:xfrm>
            </p:spPr>
            <p:txBody>
              <a:bodyPr/>
              <a:lstStyle/>
              <a:p>
                <a:pPr algn="just">
                  <a:spcBef>
                    <a:spcPts val="600"/>
                  </a:spcBef>
                  <a:spcAft>
                    <a:spcPts val="400"/>
                  </a:spcAft>
                  <a:buClrTx/>
                  <a:buFont typeface="+mj-lt"/>
                  <a:buAutoNum type="arabicPeriod" startAt="2"/>
                  <a:tabLst>
                    <a:tab pos="0" algn="l"/>
                  </a:tabLst>
                </a:pPr>
                <a:r>
                  <a:rPr lang="en-US" sz="14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Using </a:t>
                </a:r>
                <a:r>
                  <a:rPr lang="en-GB" sz="14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the output of </a:t>
                </a:r>
                <a:r>
                  <a:rPr lang="en-US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hlinkClick r:id="rId2"/>
                  </a:rPr>
                  <a:t>ABCI</a:t>
                </a:r>
                <a:r>
                  <a:rPr lang="en-US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code</a:t>
                </a:r>
                <a:r>
                  <a:rPr lang="en-GB" sz="14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for detailed RF structure and</a:t>
                </a:r>
                <a:r>
                  <a:rPr lang="en-US" sz="14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an approximation</a:t>
                </a:r>
                <a:r>
                  <a:rPr lang="en-GB" sz="14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for short Gaussian bunches to compute loss factor</a:t>
                </a:r>
              </a:p>
              <a:p>
                <a:pPr marL="0" indent="0" algn="just">
                  <a:spcBef>
                    <a:spcPts val="600"/>
                  </a:spcBef>
                  <a:spcAft>
                    <a:spcPts val="400"/>
                  </a:spcAft>
                  <a:buNone/>
                  <a:tabLst>
                    <a:tab pos="0" algn="l"/>
                  </a:tabLst>
                </a:pPr>
                <a:r>
                  <a:rPr lang="en-GB" sz="14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𝒌</m:t>
                        </m:r>
                      </m:e>
                      <m:sub>
                        <m: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||</m:t>
                        </m:r>
                      </m:sub>
                    </m:sSub>
                    <m:r>
                      <a:rPr lang="en-US" sz="1400" b="1" i="1" spc="-1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400" b="1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</m:ctrlPr>
                          </m:fPr>
                          <m:num>
                            <m:r>
                              <a:rPr lang="en-US" sz="1400" b="1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𝑹</m:t>
                            </m:r>
                          </m:num>
                          <m:den>
                            <m:r>
                              <a:rPr lang="en-US" sz="1400" b="1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𝑸</m:t>
                            </m:r>
                          </m:den>
                        </m:f>
                      </m:e>
                    </m:d>
                    <m:f>
                      <m:fPr>
                        <m:ctrlP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400" b="1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1400" b="1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𝝎</m:t>
                            </m:r>
                          </m:e>
                          <m:sub>
                            <m:r>
                              <a:rPr lang="en-US" sz="1400" b="1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𝒓</m:t>
                            </m:r>
                          </m:sub>
                        </m:sSub>
                      </m:num>
                      <m:den>
                        <m: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𝟐</m:t>
                        </m:r>
                      </m:den>
                    </m:f>
                    <m:r>
                      <a:rPr lang="en-US" sz="14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∗</m:t>
                    </m:r>
                    <m:sSup>
                      <m:sSupPr>
                        <m:ctrlPr>
                          <a:rPr lang="en-US" sz="14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14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𝒆</m:t>
                        </m:r>
                      </m:e>
                      <m:sup>
                        <m:r>
                          <a:rPr lang="en-US" sz="14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sSup>
                          <m:sSupPr>
                            <m:ctrlPr>
                              <a:rPr lang="en-US" sz="1400" b="1" i="1" spc="-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400" b="1" i="1" spc="-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  <a:cs typeface="Mangal" panose="02040503050203030202" pitchFamily="18" charset="0"/>
                                    <a:sym typeface="Wingdings" panose="05000000000000000000" pitchFamily="2" charset="2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400" b="1" i="1" spc="-1" smtClean="0">
                                        <a:solidFill>
                                          <a:srgbClr val="2F2F2F"/>
                                        </a:solidFill>
                                        <a:latin typeface="Cambria Math" panose="02040503050406030204" pitchFamily="18" charset="0"/>
                                        <a:cs typeface="Mangal" panose="02040503050203030202" pitchFamily="18" charset="0"/>
                                        <a:sym typeface="Wingdings" panose="05000000000000000000" pitchFamily="2" charset="2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1" i="1" spc="-1" smtClean="0">
                                        <a:solidFill>
                                          <a:srgbClr val="2F2F2F"/>
                                        </a:solidFill>
                                        <a:latin typeface="Cambria Math" panose="02040503050406030204" pitchFamily="18" charset="0"/>
                                        <a:cs typeface="Mangal" panose="02040503050203030202" pitchFamily="18" charset="0"/>
                                        <a:sym typeface="Wingdings" panose="05000000000000000000" pitchFamily="2" charset="2"/>
                                      </a:rPr>
                                      <m:t>𝝎</m:t>
                                    </m:r>
                                  </m:e>
                                  <m:sub>
                                    <m:r>
                                      <a:rPr lang="en-US" sz="1400" b="1" i="1" spc="-1" smtClean="0">
                                        <a:solidFill>
                                          <a:srgbClr val="2F2F2F"/>
                                        </a:solidFill>
                                        <a:latin typeface="Cambria Math" panose="02040503050406030204" pitchFamily="18" charset="0"/>
                                        <a:cs typeface="Mangal" panose="02040503050203030202" pitchFamily="18" charset="0"/>
                                        <a:sym typeface="Wingdings" panose="05000000000000000000" pitchFamily="2" charset="2"/>
                                      </a:rPr>
                                      <m:t>𝒓</m:t>
                                    </m:r>
                                  </m:sub>
                                </m:sSub>
                                <m:r>
                                  <a:rPr lang="en-US" sz="1400" b="1" i="1" spc="-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  <a:cs typeface="Mangal" panose="02040503050203030202" pitchFamily="18" charset="0"/>
                                    <a:sym typeface="Wingdings" panose="05000000000000000000" pitchFamily="2" charset="2"/>
                                  </a:rPr>
                                  <m:t>𝝈</m:t>
                                </m:r>
                              </m:e>
                            </m:d>
                          </m:e>
                          <m:sup>
                            <m:r>
                              <a:rPr lang="en-US" sz="1400" b="1" i="1" spc="-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𝟐</m:t>
                            </m:r>
                          </m:sup>
                        </m:sSup>
                      </m:sup>
                    </m:sSup>
                  </m:oMath>
                </a14:m>
                <a:r>
                  <a:rPr lang="en-GB" sz="14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400" b="1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1400" b="1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𝝎</m:t>
                            </m:r>
                          </m:e>
                          <m:sub>
                            <m:r>
                              <a:rPr lang="en-US" sz="1400" b="1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𝒓</m:t>
                            </m:r>
                          </m:sub>
                        </m:sSub>
                      </m:num>
                      <m:den>
                        <m: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GB" sz="14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for </a:t>
                </a:r>
                <a:r>
                  <a:rPr lang="en-GB" sz="1400" b="1" spc="-1" dirty="0" err="1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Linac</a:t>
                </a:r>
                <a:r>
                  <a:rPr lang="en-GB" sz="14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norm) 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en-GB" sz="14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This gives the loss factor per mode, </a:t>
                </a:r>
                <a:br>
                  <a:rPr lang="en-GB" sz="14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</a:br>
                <a:r>
                  <a:rPr lang="en-US" sz="1400" b="1" dirty="0">
                    <a:latin typeface="Mangal" panose="02040503050203030202" pitchFamily="18" charset="0"/>
                    <a:cs typeface="Mangal" panose="02040503050203030202" pitchFamily="18" charset="0"/>
                  </a:rPr>
                  <a:t>for longitudinal modes, see </a:t>
                </a:r>
                <a:r>
                  <a:rPr lang="en-US" sz="1400" b="1" dirty="0">
                    <a:latin typeface="Mangal" panose="02040503050203030202" pitchFamily="18" charset="0"/>
                    <a:cs typeface="Mangal" panose="02040503050203030202" pitchFamily="18" charset="0"/>
                    <a:hlinkClick r:id="rId3"/>
                  </a:rPr>
                  <a:t>here</a:t>
                </a:r>
                <a:r>
                  <a:rPr lang="en-US" sz="1400" b="1" dirty="0">
                    <a:latin typeface="Mangal" panose="02040503050203030202" pitchFamily="18" charset="0"/>
                    <a:cs typeface="Mangal" panose="02040503050203030202" pitchFamily="18" charset="0"/>
                  </a:rPr>
                  <a:t> (TESLA) &amp; </a:t>
                </a:r>
                <a:r>
                  <a:rPr lang="en-US" sz="1400" b="1" dirty="0">
                    <a:latin typeface="Mangal" panose="02040503050203030202" pitchFamily="18" charset="0"/>
                    <a:cs typeface="Mangal" panose="02040503050203030202" pitchFamily="18" charset="0"/>
                    <a:hlinkClick r:id="rId4"/>
                  </a:rPr>
                  <a:t>paper</a:t>
                </a:r>
                <a:r>
                  <a:rPr lang="en-US" sz="1400" b="1" dirty="0">
                    <a:latin typeface="Mangal" panose="02040503050203030202" pitchFamily="18" charset="0"/>
                    <a:cs typeface="Mangal" panose="02040503050203030202" pitchFamily="18" charset="0"/>
                  </a:rPr>
                  <a:t> (ILC LL)</a:t>
                </a:r>
                <a:endParaRPr lang="en-GB" sz="1200" b="1" spc="-1" dirty="0">
                  <a:solidFill>
                    <a:srgbClr val="2F2F2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  <a:p>
                <a:pPr algn="just">
                  <a:spcBef>
                    <a:spcPts val="6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endParaRPr lang="en-GB" sz="1100" b="1" spc="-1" dirty="0">
                  <a:solidFill>
                    <a:srgbClr val="2F2F2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  <a:p>
                <a:pPr algn="just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à"/>
                  <a:tabLst>
                    <a:tab pos="0" algn="l"/>
                  </a:tabLst>
                </a:pPr>
                <a:r>
                  <a:rPr lang="en-GB" sz="14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Total HOM loss factor is sum over all HOMs: </a:t>
                </a:r>
              </a:p>
              <a:p>
                <a:pPr marL="0" indent="0" algn="just">
                  <a:spcBef>
                    <a:spcPts val="600"/>
                  </a:spcBef>
                  <a:spcAft>
                    <a:spcPts val="400"/>
                  </a:spcAft>
                  <a:buNone/>
                  <a:tabLst>
                    <a:tab pos="0" algn="l"/>
                  </a:tabLst>
                </a:pPr>
                <a:r>
                  <a:rPr lang="en-US" sz="1200" b="1" spc="-1" dirty="0">
                    <a:solidFill>
                      <a:srgbClr val="2F2F2F"/>
                    </a:solidFill>
                    <a:cs typeface="Mangal" panose="02040503050203030202" pitchFamily="18" charset="0"/>
                    <a:sym typeface="Wingdings" panose="05000000000000000000" pitchFamily="2" charset="2"/>
                  </a:rPr>
                  <a:t>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𝒌</m:t>
                        </m:r>
                      </m:e>
                      <m:sub>
                        <m:r>
                          <a:rPr lang="en-US" sz="16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||</m:t>
                        </m:r>
                      </m:sub>
                    </m:sSub>
                    <m:r>
                      <a:rPr lang="en-US" sz="1600" b="1" i="1" spc="-1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sz="16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∑</m:t>
                    </m:r>
                    <m:sSub>
                      <m:sSubPr>
                        <m:ctrlPr>
                          <a:rPr lang="en-US" sz="16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𝒌</m:t>
                        </m:r>
                      </m:e>
                      <m:sub>
                        <m:r>
                          <a:rPr lang="en-US" sz="16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||,</m:t>
                        </m:r>
                        <m:r>
                          <a:rPr lang="en-US" sz="1600" b="1" i="0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𝐢</m:t>
                        </m:r>
                      </m:sub>
                    </m:sSub>
                    <m:r>
                      <a:rPr lang="en-US" sz="16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r>
                  <a:rPr lang="en-GB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,</a:t>
                </a:r>
                <a:r>
                  <a:rPr lang="en-GB" sz="16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𝑷</m:t>
                        </m:r>
                      </m:e>
                      <m:sub>
                        <m:r>
                          <a:rPr lang="en-US" sz="16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𝑯𝑶𝑴</m:t>
                        </m:r>
                      </m:sub>
                    </m:sSub>
                    <m:r>
                      <a:rPr lang="en-US" sz="1600" b="1" spc="-1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=</m:t>
                    </m:r>
                    <m:sSub>
                      <m:sSubPr>
                        <m:ctrlPr>
                          <a:rPr lang="en-US" sz="16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𝒌</m:t>
                        </m:r>
                      </m:e>
                      <m:sub>
                        <m:r>
                          <a:rPr lang="en-US" sz="16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||</m:t>
                        </m:r>
                      </m:sub>
                    </m:sSub>
                    <m:r>
                      <a:rPr lang="en-US" sz="1600" b="1" i="1" spc="-1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∗</m:t>
                    </m:r>
                    <m:f>
                      <m:fPr>
                        <m:ctrlPr>
                          <a:rPr lang="en-US" sz="16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600" b="1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sz="1600" b="1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𝑸</m:t>
                            </m:r>
                          </m:e>
                          <m:sup>
                            <m:r>
                              <a:rPr lang="en-US" sz="1600" b="1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sz="1600" b="1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1600" b="1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𝑻</m:t>
                            </m:r>
                          </m:e>
                          <m:sub>
                            <m:r>
                              <a:rPr lang="en-US" sz="1600" b="1" i="0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𝐁</m:t>
                            </m:r>
                          </m:sub>
                        </m:sSub>
                      </m:den>
                    </m:f>
                    <m:r>
                      <a:rPr lang="en-US" sz="1600" b="1" i="1" spc="-1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r>
                  <a:rPr lang="en-GB" sz="16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  <a:endParaRPr lang="en-GB" sz="1200" b="1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6" name="Content Placeholder 1">
                <a:extLst>
                  <a:ext uri="{FF2B5EF4-FFF2-40B4-BE49-F238E27FC236}">
                    <a16:creationId xmlns:a16="http://schemas.microsoft.com/office/drawing/2014/main" id="{61024A8E-273C-9C3A-DC3F-EF6D1424DF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457200" y="1276350"/>
                <a:ext cx="4762872" cy="3536156"/>
              </a:xfrm>
              <a:blipFill>
                <a:blip r:embed="rId5"/>
                <a:stretch>
                  <a:fillRect l="-1280" t="-2586" r="-3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Beam-induced power from mode analysis</a:t>
            </a:r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8723CAA1-174E-1F03-3544-CFB17E17155A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33E65EF-624F-2A49-47F8-73629A7F9BC8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9836EF-80A1-E64F-14A0-FCE7C7C8FD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03387" y="1528863"/>
            <a:ext cx="3496148" cy="28694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3A1DCA3-657D-7F5D-F05E-DE5CDA526ECD}"/>
              </a:ext>
            </a:extLst>
          </p:cNvPr>
          <p:cNvSpPr txBox="1"/>
          <p:nvPr/>
        </p:nvSpPr>
        <p:spPr>
          <a:xfrm>
            <a:off x="5617421" y="4334537"/>
            <a:ext cx="268837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dirty="0"/>
              <a:t>From</a:t>
            </a:r>
          </a:p>
          <a:p>
            <a:r>
              <a:rPr lang="en-GB" sz="600" dirty="0"/>
              <a:t>“Higher order mode coupler for TESLA”, J. </a:t>
            </a:r>
            <a:r>
              <a:rPr lang="en-GB" sz="600" dirty="0" err="1"/>
              <a:t>Sekutowisz</a:t>
            </a:r>
            <a:endParaRPr lang="en-GB" sz="6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99D9905-7BCA-10A9-9450-3C4C5AF604B7}"/>
              </a:ext>
            </a:extLst>
          </p:cNvPr>
          <p:cNvCxnSpPr>
            <a:cxnSpLocks/>
          </p:cNvCxnSpPr>
          <p:nvPr/>
        </p:nvCxnSpPr>
        <p:spPr>
          <a:xfrm>
            <a:off x="4260621" y="2647602"/>
            <a:ext cx="1247483" cy="2121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0FFA9A57-AD03-508A-05D1-824218F6DC4B}"/>
              </a:ext>
            </a:extLst>
          </p:cNvPr>
          <p:cNvSpPr/>
          <p:nvPr/>
        </p:nvSpPr>
        <p:spPr>
          <a:xfrm>
            <a:off x="5940152" y="3147815"/>
            <a:ext cx="1112734" cy="21248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601CF71-3063-A9EB-32CD-727BB0B792C9}"/>
              </a:ext>
            </a:extLst>
          </p:cNvPr>
          <p:cNvSpPr/>
          <p:nvPr/>
        </p:nvSpPr>
        <p:spPr>
          <a:xfrm>
            <a:off x="5940152" y="3898834"/>
            <a:ext cx="1112734" cy="222520"/>
          </a:xfrm>
          <a:prstGeom prst="rect">
            <a:avLst/>
          </a:prstGeom>
          <a:noFill/>
          <a:ln w="19050">
            <a:solidFill>
              <a:srgbClr val="0F0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68717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6" name="Content Placeholder 1">
                <a:extLst>
                  <a:ext uri="{FF2B5EF4-FFF2-40B4-BE49-F238E27FC236}">
                    <a16:creationId xmlns:a16="http://schemas.microsoft.com/office/drawing/2014/main" id="{61024A8E-273C-9C3A-DC3F-EF6D1424DFF2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457199" y="1276350"/>
                <a:ext cx="5122911" cy="3536156"/>
              </a:xfrm>
            </p:spPr>
            <p:txBody>
              <a:bodyPr/>
              <a:lstStyle/>
              <a:p>
                <a:pPr marL="285750" indent="-285750" algn="just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en-US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Parameters in </a:t>
                </a:r>
                <a:r>
                  <a:rPr lang="en-US" sz="1400" b="1" spc="-1" dirty="0" err="1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BLonD</a:t>
                </a:r>
                <a:r>
                  <a:rPr lang="en-US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: </a:t>
                </a:r>
                <a:r>
                  <a:rPr lang="en-US" sz="1400" b="1" i="1" spc="-1" dirty="0" err="1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n</a:t>
                </a:r>
                <a:r>
                  <a:rPr lang="en-US" sz="1400" b="1" spc="-1" baseline="-25000" dirty="0" err="1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RF</a:t>
                </a:r>
                <a:r>
                  <a:rPr lang="en-US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= 32 RF stations, 696 cavities, 90% survival, initial bunch length </a:t>
                </a:r>
                <a:r>
                  <a:rPr lang="en-US" sz="1400" b="1" spc="-1" dirty="0" err="1">
                    <a:solidFill>
                      <a:srgbClr val="171717"/>
                    </a:solidFill>
                    <a:latin typeface="Symbol" panose="05050102010706020507" pitchFamily="18" charset="2"/>
                    <a:cs typeface="Mangal" panose="02040503050203030202" pitchFamily="18" charset="0"/>
                  </a:rPr>
                  <a:t>s</a:t>
                </a:r>
                <a:r>
                  <a:rPr lang="en-US" sz="1400" b="1" spc="-1" baseline="-25000" dirty="0" err="1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z</a:t>
                </a:r>
                <a:r>
                  <a:rPr lang="en-US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= 13 mm, </a:t>
                </a:r>
                <a:r>
                  <a:rPr lang="en-US" sz="1400" b="1" u="sng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1 bunch</a:t>
                </a:r>
                <a:r>
                  <a:rPr lang="en-US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, single-turn effects</a:t>
                </a:r>
              </a:p>
              <a:p>
                <a:pPr algn="just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à"/>
                  <a:tabLst>
                    <a:tab pos="0" algn="l"/>
                  </a:tabLst>
                </a:pPr>
                <a:r>
                  <a:rPr lang="en-US" sz="1400" b="1" spc="-1" dirty="0">
                    <a:solidFill>
                      <a:srgbClr val="2F2F2F"/>
                    </a:solidFill>
                    <a:cs typeface="Mangal" panose="02040503050203030202" pitchFamily="18" charset="0"/>
                    <a:sym typeface="Wingdings" panose="05000000000000000000" pitchFamily="2" charset="2"/>
                  </a:rPr>
                  <a:t>E.g.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4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𝒌</m:t>
                        </m:r>
                      </m:e>
                      <m:sub>
                        <m: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||</m:t>
                        </m:r>
                        <m:r>
                          <a:rPr lang="en-US" sz="14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,</m:t>
                        </m:r>
                        <m:r>
                          <a:rPr lang="en-US" sz="14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𝑺𝑹</m:t>
                        </m:r>
                      </m:sub>
                    </m:sSub>
                    <m:r>
                      <a:rPr lang="en-US" sz="1400" b="1" spc="-1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sz="1400" b="1" i="1" spc="-1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∫</m:t>
                    </m:r>
                    <m:r>
                      <a:rPr lang="en-US" sz="1400" b="1" i="1" spc="-1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𝝀</m:t>
                    </m:r>
                    <m:d>
                      <m:dPr>
                        <m:ctrlP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𝒕</m:t>
                        </m:r>
                      </m:e>
                    </m:d>
                    <m:sSub>
                      <m:sSubPr>
                        <m:ctrlP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𝑾</m:t>
                        </m:r>
                      </m:e>
                      <m:sub>
                        <m: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||</m:t>
                        </m:r>
                        <m:r>
                          <a:rPr lang="en-US" sz="14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,</m:t>
                        </m:r>
                        <m:r>
                          <a:rPr lang="en-US" sz="14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𝑺𝑹</m:t>
                        </m:r>
                      </m:sub>
                    </m:sSub>
                    <m:d>
                      <m:dPr>
                        <m:ctrlP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𝒕</m:t>
                        </m:r>
                      </m:e>
                    </m:d>
                    <m:r>
                      <a:rPr lang="en-US" sz="14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𝒅𝒕</m:t>
                    </m:r>
                  </m:oMath>
                </a14:m>
                <a:r>
                  <a:rPr lang="en-US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= -2.11 V/</a:t>
                </a:r>
                <a:r>
                  <a:rPr lang="en-US" sz="1400" b="1" spc="-1" dirty="0" err="1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pC</a:t>
                </a:r>
                <a:endParaRPr lang="en-US" sz="14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à"/>
                  <a:tabLst>
                    <a:tab pos="0" algn="l"/>
                  </a:tabLst>
                </a:pPr>
                <a:r>
                  <a:rPr lang="en-US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The HOM power loss per cavity reaches </a:t>
                </a:r>
                <a:r>
                  <a:rPr lang="en-US" sz="1400" b="1" spc="-1" dirty="0">
                    <a:solidFill>
                      <a:srgbClr val="0F0FFF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10.4 kW</a:t>
                </a:r>
              </a:p>
              <a:p>
                <a:pPr marL="0" indent="0" algn="just">
                  <a:spcBef>
                    <a:spcPts val="600"/>
                  </a:spcBef>
                  <a:spcAft>
                    <a:spcPts val="400"/>
                  </a:spcAft>
                  <a:buNone/>
                  <a:tabLst>
                    <a:tab pos="0" algn="l"/>
                  </a:tabLst>
                </a:pPr>
                <a:r>
                  <a:rPr lang="en-GB" sz="16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  <a:endParaRPr lang="en-GB" sz="1200" b="1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6" name="Content Placeholder 1">
                <a:extLst>
                  <a:ext uri="{FF2B5EF4-FFF2-40B4-BE49-F238E27FC236}">
                    <a16:creationId xmlns:a16="http://schemas.microsoft.com/office/drawing/2014/main" id="{61024A8E-273C-9C3A-DC3F-EF6D1424DF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457199" y="1276350"/>
                <a:ext cx="5122911" cy="3536156"/>
              </a:xfrm>
              <a:blipFill>
                <a:blip r:embed="rId2"/>
                <a:stretch>
                  <a:fillRect l="-119" t="-172" r="-3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Beam-induced power losses: results</a:t>
            </a:r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8723CAA1-174E-1F03-3544-CFB17E17155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33E65EF-624F-2A49-47F8-73629A7F9BC8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78FB39CA-A347-B353-D692-37C5955FD3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4125" y="1312643"/>
            <a:ext cx="2462792" cy="160313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DDB8FF3-7C94-66CC-7611-08AC19B9F1A2}"/>
              </a:ext>
            </a:extLst>
          </p:cNvPr>
          <p:cNvSpPr txBox="1"/>
          <p:nvPr/>
        </p:nvSpPr>
        <p:spPr>
          <a:xfrm>
            <a:off x="838201" y="2696491"/>
            <a:ext cx="4572000" cy="219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r>
              <a:rPr lang="en-US" sz="788" b="1" spc="-1" dirty="0">
                <a:solidFill>
                  <a:srgbClr val="1717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(Bunch population </a:t>
            </a:r>
            <a:r>
              <a:rPr lang="en-US" sz="788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2.54x10</a:t>
            </a:r>
            <a:r>
              <a:rPr lang="en-US" sz="788" b="1" spc="-1" baseline="30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12</a:t>
            </a:r>
            <a:r>
              <a:rPr lang="en-US" sz="788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, </a:t>
            </a:r>
            <a:r>
              <a:rPr lang="en-US" sz="788" b="1" i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</a:t>
            </a:r>
            <a:r>
              <a:rPr lang="en-US" sz="788" b="1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rev</a:t>
            </a:r>
            <a:r>
              <a:rPr lang="en-US" sz="788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= 20 </a:t>
            </a:r>
            <a:r>
              <a:rPr lang="en-GB" sz="825" b="1" dirty="0">
                <a:latin typeface="Segoe UI" panose="020B0502040204020203" pitchFamily="34" charset="0"/>
              </a:rPr>
              <a:t>µs </a:t>
            </a:r>
            <a:r>
              <a:rPr lang="en-GB" sz="825" b="1" dirty="0">
                <a:latin typeface="Segoe UI" panose="020B0502040204020203" pitchFamily="34" charset="0"/>
                <a:sym typeface="Wingdings" panose="05000000000000000000" pitchFamily="2" charset="2"/>
              </a:rPr>
              <a:t> </a:t>
            </a:r>
            <a:r>
              <a:rPr lang="en-GB" sz="825" b="1" i="1" dirty="0">
                <a:latin typeface="Segoe UI" panose="020B0502040204020203" pitchFamily="34" charset="0"/>
                <a:sym typeface="Wingdings" panose="05000000000000000000" pitchFamily="2" charset="2"/>
              </a:rPr>
              <a:t>I</a:t>
            </a:r>
            <a:r>
              <a:rPr lang="en-GB" sz="825" b="1" dirty="0">
                <a:latin typeface="Segoe UI" panose="020B0502040204020203" pitchFamily="34" charset="0"/>
                <a:sym typeface="Wingdings" panose="05000000000000000000" pitchFamily="2" charset="2"/>
              </a:rPr>
              <a:t> = 20.4 </a:t>
            </a:r>
            <a:r>
              <a:rPr lang="en-GB" sz="825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mA as upper estimate)</a:t>
            </a:r>
            <a:endParaRPr lang="en-GB" sz="788" b="1" spc="-1" dirty="0">
              <a:solidFill>
                <a:srgbClr val="2F2F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9D4854DC-7A5C-C9F6-0117-5FDFE8338F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89" y="3324040"/>
            <a:ext cx="1867678" cy="1407751"/>
          </a:xfrm>
          <a:prstGeom prst="rect">
            <a:avLst/>
          </a:prstGeom>
        </p:spPr>
      </p:pic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459FF6EE-45A2-5737-7FF6-37EC1BFB343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33" y="3328882"/>
            <a:ext cx="2250371" cy="1466947"/>
          </a:xfrm>
          <a:prstGeom prst="rect">
            <a:avLst/>
          </a:prstGeom>
        </p:spPr>
      </p:pic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851896B9-A20F-6E39-E815-F5BDD6E1AA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576" y="3320437"/>
            <a:ext cx="2166244" cy="146694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42CA60A-505B-D3CE-3BD0-7314CFD0FE64}"/>
              </a:ext>
            </a:extLst>
          </p:cNvPr>
          <p:cNvSpPr txBox="1"/>
          <p:nvPr/>
        </p:nvSpPr>
        <p:spPr>
          <a:xfrm>
            <a:off x="1043608" y="3065498"/>
            <a:ext cx="69584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RCS1						RCS2				  		 RCS3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8894410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199" y="1276350"/>
            <a:ext cx="5122911" cy="3536156"/>
          </a:xfrm>
        </p:spPr>
        <p:txBody>
          <a:bodyPr/>
          <a:lstStyle/>
          <a:p>
            <a:pPr marL="257175" marR="0" lvl="0" indent="-257175" algn="just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300"/>
              </a:spcAft>
              <a:buClrTx/>
              <a:buSzTx/>
              <a:buFont typeface="+mj-lt"/>
              <a:buAutoNum type="arabicPeriod"/>
              <a:tabLst>
                <a:tab pos="0" algn="l"/>
              </a:tabLst>
              <a:defRPr/>
            </a:pPr>
            <a:r>
              <a:rPr kumimoji="0" lang="en-US" sz="1200" b="1" i="0" u="none" strike="noStrike" kern="1200" cap="none" spc="-1" normalizeH="0" baseline="0" noProof="0" dirty="0">
                <a:ln>
                  <a:noFill/>
                </a:ln>
                <a:solidFill>
                  <a:srgbClr val="17171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From HOMs from </a:t>
            </a:r>
            <a:r>
              <a:rPr kumimoji="0" lang="en-US" sz="1200" b="1" i="0" u="none" strike="noStrike" kern="1200" cap="none" spc="-1" normalizeH="0" baseline="0" noProof="0" dirty="0">
                <a:ln>
                  <a:noFill/>
                </a:ln>
                <a:solidFill>
                  <a:srgbClr val="17171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2"/>
              </a:rPr>
              <a:t>ABCI</a:t>
            </a:r>
            <a:r>
              <a:rPr kumimoji="0" lang="en-US" sz="1200" b="1" i="0" u="none" strike="noStrike" kern="1200" cap="none" spc="-1" normalizeH="0" baseline="0" noProof="0" dirty="0">
                <a:ln>
                  <a:noFill/>
                </a:ln>
                <a:solidFill>
                  <a:srgbClr val="17171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(ABCI file from S.-A. </a:t>
            </a:r>
            <a:r>
              <a:rPr kumimoji="0" lang="en-US" sz="1200" b="1" i="0" u="none" strike="noStrike" kern="1200" cap="none" spc="-1" normalizeH="0" baseline="0" noProof="0" dirty="0" err="1">
                <a:ln>
                  <a:noFill/>
                </a:ln>
                <a:solidFill>
                  <a:srgbClr val="17171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Udongwo</a:t>
            </a:r>
            <a:r>
              <a:rPr kumimoji="0" lang="en-US" sz="1200" b="1" i="0" u="none" strike="noStrike" kern="1200" cap="none" spc="-1" normalizeH="0" baseline="0" noProof="0" dirty="0">
                <a:ln>
                  <a:noFill/>
                </a:ln>
                <a:solidFill>
                  <a:srgbClr val="17171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):</a:t>
            </a:r>
            <a:br>
              <a:rPr lang="en-US" sz="1200" b="1" spc="-1" dirty="0">
                <a:solidFill>
                  <a:srgbClr val="171717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b="1" spc="-1" dirty="0">
                <a:solidFill>
                  <a:srgbClr val="1717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RCS1:</a:t>
            </a:r>
            <a:endParaRPr kumimoji="0" lang="en-US" sz="1200" b="1" i="0" u="none" strike="noStrike" kern="1200" cap="none" spc="-1" normalizeH="0" baseline="0" noProof="0" dirty="0">
              <a:ln>
                <a:noFill/>
              </a:ln>
              <a:solidFill>
                <a:srgbClr val="17171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Beam-induced power losses: results</a:t>
            </a:r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8723CAA1-174E-1F03-3544-CFB17E17155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33E65EF-624F-2A49-47F8-73629A7F9BC8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  <p:pic>
        <p:nvPicPr>
          <p:cNvPr id="13" name="Picture 12" descr="Chart, box and whisker chart&#10;&#10;Description automatically generated">
            <a:extLst>
              <a:ext uri="{FF2B5EF4-FFF2-40B4-BE49-F238E27FC236}">
                <a16:creationId xmlns:a16="http://schemas.microsoft.com/office/drawing/2014/main" id="{4E2516B6-AA4C-CB69-DE3F-FF1B31ACC95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6" t="7011" r="5968"/>
          <a:stretch/>
        </p:blipFill>
        <p:spPr>
          <a:xfrm>
            <a:off x="971600" y="1790640"/>
            <a:ext cx="3782093" cy="3000402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7449A23-B0FA-7250-56B0-A90325DB7A59}"/>
              </a:ext>
            </a:extLst>
          </p:cNvPr>
          <p:cNvCxnSpPr>
            <a:cxnSpLocks/>
          </p:cNvCxnSpPr>
          <p:nvPr/>
        </p:nvCxnSpPr>
        <p:spPr>
          <a:xfrm flipH="1" flipV="1">
            <a:off x="2133414" y="3265188"/>
            <a:ext cx="815553" cy="17722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2A1FAC9-781A-CDD5-2B10-CF9EC6181751}"/>
              </a:ext>
            </a:extLst>
          </p:cNvPr>
          <p:cNvSpPr txBox="1"/>
          <p:nvPr/>
        </p:nvSpPr>
        <p:spPr>
          <a:xfrm>
            <a:off x="2948966" y="3442414"/>
            <a:ext cx="1517516" cy="73866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/>
              <a:t>First two “strong” monopole HOM’s already contribute with 4.7 kW</a:t>
            </a:r>
            <a:endParaRPr lang="en-GB" sz="105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2B3269D-629B-E8CA-B94A-B929893E9A0E}"/>
              </a:ext>
            </a:extLst>
          </p:cNvPr>
          <p:cNvCxnSpPr>
            <a:cxnSpLocks/>
          </p:cNvCxnSpPr>
          <p:nvPr/>
        </p:nvCxnSpPr>
        <p:spPr>
          <a:xfrm flipH="1" flipV="1">
            <a:off x="2520607" y="2733223"/>
            <a:ext cx="266084" cy="171790"/>
          </a:xfrm>
          <a:prstGeom prst="straightConnector1">
            <a:avLst/>
          </a:prstGeom>
          <a:ln w="19050">
            <a:solidFill>
              <a:srgbClr val="0F0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96B9797-4ABA-6865-DD80-36BBBC269AC3}"/>
              </a:ext>
            </a:extLst>
          </p:cNvPr>
          <p:cNvSpPr txBox="1"/>
          <p:nvPr/>
        </p:nvSpPr>
        <p:spPr>
          <a:xfrm rot="16200000">
            <a:off x="1249175" y="3661344"/>
            <a:ext cx="113185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rgbClr val="00B050"/>
                </a:solidFill>
              </a:rPr>
              <a:t>fundamental mode, 2 V/</a:t>
            </a:r>
            <a:r>
              <a:rPr lang="en-US" sz="1050" b="1" dirty="0" err="1">
                <a:solidFill>
                  <a:srgbClr val="00B050"/>
                </a:solidFill>
              </a:rPr>
              <a:t>pC</a:t>
            </a:r>
            <a:endParaRPr lang="en-GB" sz="1050" b="1" dirty="0">
              <a:solidFill>
                <a:srgbClr val="00B050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3BB98B3-5913-CB92-F125-33AFE0B37388}"/>
              </a:ext>
            </a:extLst>
          </p:cNvPr>
          <p:cNvCxnSpPr>
            <a:cxnSpLocks/>
          </p:cNvCxnSpPr>
          <p:nvPr/>
        </p:nvCxnSpPr>
        <p:spPr>
          <a:xfrm>
            <a:off x="1476771" y="3243918"/>
            <a:ext cx="359169" cy="0"/>
          </a:xfrm>
          <a:prstGeom prst="line">
            <a:avLst/>
          </a:prstGeom>
          <a:ln w="1905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DF30911-021C-C7DC-EE24-E82F9519B9B7}"/>
              </a:ext>
            </a:extLst>
          </p:cNvPr>
          <p:cNvCxnSpPr>
            <a:cxnSpLocks/>
          </p:cNvCxnSpPr>
          <p:nvPr/>
        </p:nvCxnSpPr>
        <p:spPr>
          <a:xfrm flipV="1">
            <a:off x="2133413" y="3239537"/>
            <a:ext cx="2551454" cy="3689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ECF3C70-DA38-CAFD-3D7A-A6D1B91AC21C}"/>
              </a:ext>
            </a:extLst>
          </p:cNvPr>
          <p:cNvCxnSpPr>
            <a:cxnSpLocks/>
          </p:cNvCxnSpPr>
          <p:nvPr/>
        </p:nvCxnSpPr>
        <p:spPr>
          <a:xfrm flipV="1">
            <a:off x="1576283" y="3239537"/>
            <a:ext cx="8320" cy="1039901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C23D407-0A4D-5BA6-F88A-AE36D23A7BC8}"/>
              </a:ext>
            </a:extLst>
          </p:cNvPr>
          <p:cNvCxnSpPr>
            <a:cxnSpLocks/>
          </p:cNvCxnSpPr>
          <p:nvPr/>
        </p:nvCxnSpPr>
        <p:spPr>
          <a:xfrm flipV="1">
            <a:off x="3992917" y="2397079"/>
            <a:ext cx="0" cy="84245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4FC1F97-225D-9221-A78D-FA60B2D0BE08}"/>
              </a:ext>
            </a:extLst>
          </p:cNvPr>
          <p:cNvSpPr txBox="1"/>
          <p:nvPr/>
        </p:nvSpPr>
        <p:spPr>
          <a:xfrm>
            <a:off x="3440217" y="2774173"/>
            <a:ext cx="120622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/>
              <a:t>HOMs  1.5 V/</a:t>
            </a:r>
            <a:r>
              <a:rPr lang="en-US" sz="1050" b="1" dirty="0" err="1"/>
              <a:t>pC</a:t>
            </a:r>
            <a:endParaRPr lang="en-GB" sz="105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3A403E2-D9A3-3DDB-FC71-1EE695599BCC}"/>
              </a:ext>
            </a:extLst>
          </p:cNvPr>
          <p:cNvSpPr txBox="1"/>
          <p:nvPr/>
        </p:nvSpPr>
        <p:spPr>
          <a:xfrm>
            <a:off x="5593606" y="3072334"/>
            <a:ext cx="248359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F0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1.5 V/</a:t>
            </a:r>
            <a:r>
              <a:rPr lang="en-US" sz="1200" b="1" dirty="0" err="1">
                <a:solidFill>
                  <a:srgbClr val="0F0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pC</a:t>
            </a:r>
            <a:r>
              <a:rPr lang="en-US" sz="1200" b="1" dirty="0">
                <a:solidFill>
                  <a:srgbClr val="0F0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results in 7.9 kW</a:t>
            </a:r>
          </a:p>
          <a:p>
            <a:r>
              <a:rPr lang="en-US" sz="1200" b="1" dirty="0">
                <a:solidFill>
                  <a:srgbClr val="0F0F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Consistent with </a:t>
            </a:r>
            <a:r>
              <a:rPr lang="en-US" sz="1200" b="1" dirty="0" err="1">
                <a:solidFill>
                  <a:srgbClr val="0F0F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BLonD</a:t>
            </a:r>
            <a:endParaRPr lang="en-GB" sz="1200" b="1" dirty="0">
              <a:solidFill>
                <a:srgbClr val="0F0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875642-5C5E-5BB6-BCBE-9248D094191F}"/>
              </a:ext>
            </a:extLst>
          </p:cNvPr>
          <p:cNvSpPr txBox="1"/>
          <p:nvPr/>
        </p:nvSpPr>
        <p:spPr>
          <a:xfrm>
            <a:off x="2191574" y="2873034"/>
            <a:ext cx="120622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rgbClr val="0F0FFF"/>
                </a:solidFill>
              </a:rPr>
              <a:t>TM012</a:t>
            </a:r>
            <a:endParaRPr lang="en-GB" sz="1050" b="1" dirty="0">
              <a:solidFill>
                <a:srgbClr val="0F0FFF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05D8050-593B-F8A2-88D5-B2D4C7E70278}"/>
              </a:ext>
            </a:extLst>
          </p:cNvPr>
          <p:cNvSpPr txBox="1"/>
          <p:nvPr/>
        </p:nvSpPr>
        <p:spPr>
          <a:xfrm rot="696230">
            <a:off x="4363058" y="1887695"/>
            <a:ext cx="3258602" cy="646331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Mangal" panose="02040503050203030202" pitchFamily="18" charset="0"/>
                <a:cs typeface="Mangal" panose="02040503050203030202" pitchFamily="18" charset="0"/>
              </a:rPr>
              <a:t>See talk by </a:t>
            </a:r>
            <a:r>
              <a:rPr lang="en-US" sz="1200" dirty="0" err="1">
                <a:latin typeface="Mangal" panose="02040503050203030202" pitchFamily="18" charset="0"/>
                <a:cs typeface="Mangal" panose="02040503050203030202" pitchFamily="18" charset="0"/>
              </a:rPr>
              <a:t>Sosoho</a:t>
            </a:r>
            <a:r>
              <a:rPr lang="en-US" sz="1200" dirty="0">
                <a:latin typeface="Mangal" panose="02040503050203030202" pitchFamily="18" charset="0"/>
                <a:cs typeface="Mangal" panose="02040503050203030202" pitchFamily="18" charset="0"/>
              </a:rPr>
              <a:t> U. [</a:t>
            </a:r>
            <a:r>
              <a:rPr lang="en-US" sz="1200" dirty="0">
                <a:latin typeface="Mangal" panose="02040503050203030202" pitchFamily="18" charset="0"/>
                <a:cs typeface="Mangal" panose="02040503050203030202" pitchFamily="18" charset="0"/>
                <a:hlinkClick r:id="rId5"/>
              </a:rPr>
              <a:t>link</a:t>
            </a:r>
            <a:r>
              <a:rPr lang="en-US" sz="1200" dirty="0">
                <a:latin typeface="Mangal" panose="02040503050203030202" pitchFamily="18" charset="0"/>
                <a:cs typeface="Mangal" panose="02040503050203030202" pitchFamily="18" charset="0"/>
              </a:rPr>
              <a:t>], detailed studies of 1.3 GHz cavity types, structures, HOMs, other frequencies</a:t>
            </a:r>
            <a:endParaRPr lang="en-GB" sz="1200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02652CF6-2629-5296-D774-B9332BAF66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47174" y="175834"/>
            <a:ext cx="1368670" cy="1115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3695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03597"/>
            <a:ext cx="8305800" cy="3700588"/>
          </a:xfrm>
        </p:spPr>
        <p:txBody>
          <a:bodyPr/>
          <a:lstStyle/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The induced power is very large, up to 10 kW for RCS1&amp;2 </a:t>
            </a:r>
            <a:r>
              <a:rPr lang="en-US" sz="1400" b="1" u="sng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per bunch</a:t>
            </a:r>
            <a:r>
              <a:rPr lang="en-US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and cavity </a:t>
            </a:r>
          </a:p>
          <a:p>
            <a:pPr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à"/>
              <a:tabLst>
                <a:tab pos="0" algn="l"/>
              </a:tabLst>
            </a:pPr>
            <a:r>
              <a:rPr lang="en-US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Bunch crossings inside the cavity increases power up to 4 times, </a:t>
            </a:r>
            <a:r>
              <a:rPr lang="en-US" sz="1400" b="1" spc="-1" dirty="0">
                <a:solidFill>
                  <a:schemeClr val="accent5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to be avoided</a:t>
            </a:r>
          </a:p>
          <a:p>
            <a:pPr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400" b="1" spc="-1" dirty="0">
                <a:solidFill>
                  <a:schemeClr val="accent1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Central question: What is the CW value?</a:t>
            </a:r>
            <a:br>
              <a:rPr lang="en-US" sz="1400" b="1" spc="-1" dirty="0">
                <a:solidFill>
                  <a:schemeClr val="accent1"/>
                </a:solidFill>
                <a:latin typeface="Mangal" panose="02040503050203030202" pitchFamily="18" charset="0"/>
                <a:cs typeface="Mangal" panose="02040503050203030202" pitchFamily="18" charset="0"/>
              </a:rPr>
            </a:br>
            <a:r>
              <a:rPr lang="en-US" sz="1400" b="1" spc="-1" dirty="0">
                <a:latin typeface="Mangal" panose="02040503050203030202" pitchFamily="18" charset="0"/>
                <a:cs typeface="Mangal" panose="02040503050203030202" pitchFamily="18" charset="0"/>
              </a:rPr>
              <a:t>10kW over 0.3 to 2.4 </a:t>
            </a:r>
            <a:r>
              <a:rPr lang="en-US" sz="1400" b="1" spc="-1" dirty="0" err="1">
                <a:latin typeface="Mangal" panose="02040503050203030202" pitchFamily="18" charset="0"/>
                <a:cs typeface="Mangal" panose="02040503050203030202" pitchFamily="18" charset="0"/>
              </a:rPr>
              <a:t>ms</a:t>
            </a:r>
            <a:r>
              <a:rPr lang="en-US" sz="1400" b="1" spc="-1" dirty="0">
                <a:latin typeface="Mangal" panose="02040503050203030202" pitchFamily="18" charset="0"/>
                <a:cs typeface="Mangal" panose="02040503050203030202" pitchFamily="18" charset="0"/>
              </a:rPr>
              <a:t> correspond to which CW power in 5Hz operation?</a:t>
            </a:r>
          </a:p>
          <a:p>
            <a:pPr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Example: HOM power absorber capacity limit is 1 kW, 3-4 kW under </a:t>
            </a:r>
            <a:r>
              <a:rPr lang="en-GB" sz="1400" b="1" spc="-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development </a:t>
            </a:r>
            <a:br>
              <a:rPr lang="en-GB" sz="1400" b="1" spc="-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</a:br>
            <a:r>
              <a:rPr lang="en-GB" sz="1400" b="1" spc="-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 </a:t>
            </a:r>
            <a:r>
              <a:rPr lang="en-GB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up to 20 kW per cavity estimate</a:t>
            </a: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lnSpc>
                <a:spcPct val="30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à"/>
              <a:tabLst>
                <a:tab pos="0" algn="l"/>
              </a:tabLst>
            </a:pPr>
            <a:r>
              <a:rPr lang="en-GB" sz="1400" b="1" spc="-1" dirty="0">
                <a:solidFill>
                  <a:schemeClr val="accent5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Detailed studies on HOM and high-capacity power absorbers </a:t>
            </a:r>
            <a:br>
              <a:rPr lang="en-GB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</a:br>
            <a:r>
              <a:rPr lang="en-GB" sz="14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(or larger iris, </a:t>
            </a:r>
            <a:r>
              <a:rPr lang="en-GB" sz="1400" spc="-1" dirty="0" err="1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wakefields</a:t>
            </a:r>
            <a:r>
              <a:rPr lang="en-GB" sz="1400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scale with 1/</a:t>
            </a:r>
            <a:r>
              <a:rPr lang="en-GB" sz="1400" i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a</a:t>
            </a:r>
            <a:r>
              <a:rPr lang="de-DE" sz="1400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², </a:t>
            </a:r>
            <a:r>
              <a:rPr lang="de-DE" sz="1400" i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a</a:t>
            </a:r>
            <a:r>
              <a:rPr lang="de-DE" sz="1400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de-DE" sz="1400" spc="-1" dirty="0" err="1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the</a:t>
            </a:r>
            <a:r>
              <a:rPr lang="en-GB" sz="1400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de-DE" sz="1400" spc="-1" dirty="0" err="1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iris</a:t>
            </a:r>
            <a:r>
              <a:rPr lang="de-DE" sz="1400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US" sz="1400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radius</a:t>
            </a:r>
            <a:r>
              <a:rPr lang="de-DE" sz="1400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)</a:t>
            </a:r>
          </a:p>
          <a:p>
            <a:pPr marL="0" indent="0" algn="just">
              <a:spcBef>
                <a:spcPts val="600"/>
              </a:spcBef>
              <a:spcAft>
                <a:spcPts val="400"/>
              </a:spcAft>
              <a:buNone/>
              <a:tabLst>
                <a:tab pos="0" algn="l"/>
              </a:tabLst>
            </a:pPr>
            <a:endParaRPr lang="en-GB" sz="1400" b="1" spc="-1" dirty="0"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27</a:t>
            </a:fld>
            <a:endParaRPr lang="en-GB" dirty="0"/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8723CAA1-174E-1F03-3544-CFB17E17155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0F9DED-97D5-2BE6-331D-40CB20FCA88A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3D0E2D-A370-69DF-2879-A2A74A787B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0532" y="3127937"/>
            <a:ext cx="1378308" cy="118317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3412944-DA86-F78D-F5BE-898CD0714CA5}"/>
              </a:ext>
            </a:extLst>
          </p:cNvPr>
          <p:cNvSpPr txBox="1"/>
          <p:nvPr/>
        </p:nvSpPr>
        <p:spPr>
          <a:xfrm>
            <a:off x="4355976" y="4020461"/>
            <a:ext cx="124736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0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from [</a:t>
            </a:r>
            <a:r>
              <a:rPr lang="en-GB" sz="1000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4"/>
              </a:rPr>
              <a:t>R.Rimmer</a:t>
            </a:r>
            <a:r>
              <a:rPr lang="en-GB" sz="10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]</a:t>
            </a:r>
            <a:endParaRPr lang="en-US" sz="10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8F26841-210C-E31D-9C5C-DEA1C7F38B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5032" y="3128846"/>
            <a:ext cx="1470944" cy="11138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8008B9E-D6A8-D017-6005-6F5D402342B9}"/>
              </a:ext>
            </a:extLst>
          </p:cNvPr>
          <p:cNvSpPr txBox="1"/>
          <p:nvPr/>
        </p:nvSpPr>
        <p:spPr>
          <a:xfrm>
            <a:off x="5518092" y="3509638"/>
            <a:ext cx="2559107" cy="2462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Mangal" panose="02040503050203030202" pitchFamily="18" charset="0"/>
                <a:cs typeface="Mangal" panose="02040503050203030202" pitchFamily="18" charset="0"/>
              </a:rPr>
              <a:t>See e.g. also </a:t>
            </a:r>
            <a:r>
              <a:rPr lang="en-US" sz="1000" dirty="0">
                <a:latin typeface="Mangal" panose="02040503050203030202" pitchFamily="18" charset="0"/>
                <a:cs typeface="Mangal" panose="02040503050203030202" pitchFamily="18" charset="0"/>
                <a:hlinkClick r:id="rId6"/>
              </a:rPr>
              <a:t>PhD thesis</a:t>
            </a:r>
            <a:r>
              <a:rPr lang="en-US" sz="1000" dirty="0">
                <a:latin typeface="Mangal" panose="02040503050203030202" pitchFamily="18" charset="0"/>
                <a:cs typeface="Mangal" panose="02040503050203030202" pitchFamily="18" charset="0"/>
              </a:rPr>
              <a:t> by S. Zadeh</a:t>
            </a:r>
            <a:endParaRPr lang="en-GB" sz="1000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3C07FD3E-A623-4C39-7808-498AFCA9D2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</p:spPr>
        <p:txBody>
          <a:bodyPr/>
          <a:lstStyle/>
          <a:p>
            <a:r>
              <a:rPr lang="en-GB" dirty="0"/>
              <a:t>Beam-induced power losses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A074A50-CAAB-1A24-5ED8-8615AD33EE77}"/>
              </a:ext>
            </a:extLst>
          </p:cNvPr>
          <p:cNvSpPr/>
          <p:nvPr/>
        </p:nvSpPr>
        <p:spPr>
          <a:xfrm>
            <a:off x="838200" y="1851670"/>
            <a:ext cx="7238999" cy="553273"/>
          </a:xfrm>
          <a:prstGeom prst="roundRect">
            <a:avLst/>
          </a:prstGeom>
          <a:noFill/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003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87846" y="1276350"/>
            <a:ext cx="7489354" cy="353615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1600" b="1" dirty="0">
                <a:latin typeface="+mj-lt"/>
              </a:rPr>
              <a:t>Longitudinal emittance definitions</a:t>
            </a:r>
          </a:p>
          <a:p>
            <a:pPr>
              <a:lnSpc>
                <a:spcPct val="150000"/>
              </a:lnSpc>
            </a:pPr>
            <a:r>
              <a:rPr lang="en-GB" sz="1600" b="1" dirty="0">
                <a:latin typeface="+mj-lt"/>
              </a:rPr>
              <a:t>Bunch length during acceleration</a:t>
            </a:r>
          </a:p>
          <a:p>
            <a:pPr>
              <a:lnSpc>
                <a:spcPct val="150000"/>
              </a:lnSpc>
            </a:pPr>
            <a:r>
              <a:rPr lang="en-GB" sz="1600" b="1" dirty="0">
                <a:latin typeface="+mj-lt"/>
              </a:rPr>
              <a:t>Synchronous phase optimization</a:t>
            </a:r>
            <a:endParaRPr lang="en-GB" sz="1200" b="1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GB" sz="1600" b="1" dirty="0">
                <a:latin typeface="+mj-lt"/>
              </a:rPr>
              <a:t>Beam-induced voltages and HOM power estimates</a:t>
            </a:r>
          </a:p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rgbClr val="92D050"/>
                </a:solidFill>
                <a:latin typeface="+mj-lt"/>
              </a:rPr>
              <a:t>Outlook </a:t>
            </a:r>
          </a:p>
          <a:p>
            <a:pPr lvl="1">
              <a:lnSpc>
                <a:spcPct val="150000"/>
              </a:lnSpc>
            </a:pPr>
            <a:r>
              <a:rPr lang="en-GB" sz="1600" b="1" dirty="0">
                <a:solidFill>
                  <a:srgbClr val="92D050"/>
                </a:solidFill>
                <a:latin typeface="+mj-lt"/>
              </a:rPr>
              <a:t>emittance growth and budget</a:t>
            </a:r>
          </a:p>
          <a:p>
            <a:pPr lvl="1">
              <a:lnSpc>
                <a:spcPct val="150000"/>
              </a:lnSpc>
            </a:pPr>
            <a:r>
              <a:rPr lang="en-GB" sz="1600" b="1" dirty="0">
                <a:solidFill>
                  <a:srgbClr val="92D050"/>
                </a:solidFill>
                <a:latin typeface="+mj-lt"/>
              </a:rPr>
              <a:t>multi-turn effects and induced voltages calculations</a:t>
            </a:r>
          </a:p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chemeClr val="accent2"/>
                </a:solidFill>
                <a:latin typeface="+mj-lt"/>
              </a:rPr>
              <a:t>Summary</a:t>
            </a:r>
          </a:p>
          <a:p>
            <a:endParaRPr lang="en-GB" sz="1600" b="1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8723CAA1-174E-1F03-3544-CFB17E17155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7589F6F-892E-D543-3FDB-AA9159F616A9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5ADB61C9-DEEF-FDB3-E6D1-ABA9EFBB6D26}"/>
              </a:ext>
            </a:extLst>
          </p:cNvPr>
          <p:cNvSpPr/>
          <p:nvPr/>
        </p:nvSpPr>
        <p:spPr>
          <a:xfrm>
            <a:off x="899592" y="3003798"/>
            <a:ext cx="5688632" cy="1195182"/>
          </a:xfrm>
          <a:prstGeom prst="flowChartAlternateProcess">
            <a:avLst/>
          </a:prstGeom>
          <a:noFill/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1230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03597"/>
            <a:ext cx="8305800" cy="3619043"/>
          </a:xfrm>
        </p:spPr>
        <p:txBody>
          <a:bodyPr/>
          <a:lstStyle/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The emittance budget was discussed in the </a:t>
            </a:r>
            <a:r>
              <a:rPr lang="en-US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3"/>
              </a:rPr>
              <a:t>Accelerator design meeting</a:t>
            </a:r>
            <a:r>
              <a:rPr lang="en-US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, see </a:t>
            </a:r>
            <a:r>
              <a:rPr lang="en-US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4"/>
              </a:rPr>
              <a:t>talk</a:t>
            </a:r>
            <a:r>
              <a:rPr lang="en-US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by </a:t>
            </a:r>
            <a:br>
              <a:rPr lang="en-US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</a:br>
            <a:r>
              <a:rPr lang="en-US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D. Schulte:</a:t>
            </a: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20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à"/>
              <a:tabLst>
                <a:tab pos="0" algn="l"/>
              </a:tabLst>
            </a:pPr>
            <a:r>
              <a:rPr lang="en-GB" sz="1400" b="1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Challenge assuming 4</a:t>
            </a:r>
            <a:r>
              <a:rPr lang="en-GB" sz="1400" b="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% per RCS and beam transfers</a:t>
            </a:r>
          </a:p>
          <a:p>
            <a:pPr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à"/>
              <a:tabLst>
                <a:tab pos="0" algn="l"/>
              </a:tabLst>
            </a:pPr>
            <a:r>
              <a:rPr lang="en-GB" sz="1400" b="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Beam transfer possible source of emittance growth</a:t>
            </a:r>
            <a:br>
              <a:rPr lang="en-GB" sz="1400" b="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</a:br>
            <a:endParaRPr lang="en-GB" sz="1400" b="1" dirty="0"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à"/>
              <a:tabLst>
                <a:tab pos="0" algn="l"/>
              </a:tabLst>
            </a:pPr>
            <a:endParaRPr lang="en-GB" sz="1400" b="1" dirty="0"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à"/>
              <a:tabLst>
                <a:tab pos="0" algn="l"/>
              </a:tabLst>
            </a:pPr>
            <a:r>
              <a:rPr lang="en-GB" sz="1400" b="1" dirty="0">
                <a:solidFill>
                  <a:schemeClr val="accent5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Beam transfer optimized with ramping functions after </a:t>
            </a:r>
            <a:br>
              <a:rPr lang="en-GB" sz="1400" b="1" dirty="0">
                <a:solidFill>
                  <a:schemeClr val="accent5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</a:br>
            <a:r>
              <a:rPr lang="en-GB" sz="1400" b="1" dirty="0">
                <a:solidFill>
                  <a:schemeClr val="accent5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the HOM and multi-turn/bunch effects are determined</a:t>
            </a: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400" b="1" spc="-1" dirty="0"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29</a:t>
            </a:fld>
            <a:endParaRPr lang="en-GB" dirty="0"/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8723CAA1-174E-1F03-3544-CFB17E17155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0F9DED-97D5-2BE6-331D-40CB20FCA88A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3C07FD3E-A623-4C39-7808-498AFCA9D2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</p:spPr>
        <p:txBody>
          <a:bodyPr/>
          <a:lstStyle/>
          <a:p>
            <a:r>
              <a:rPr lang="en-GB" dirty="0"/>
              <a:t>Emittance budget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181D360-AB24-F9D9-43DD-1C1AB62335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8677917"/>
              </p:ext>
            </p:extLst>
          </p:nvPr>
        </p:nvGraphicFramePr>
        <p:xfrm>
          <a:off x="1911265" y="1563638"/>
          <a:ext cx="4172903" cy="129540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5703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87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38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5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Rel. </a:t>
                      </a:r>
                      <a:r>
                        <a:rPr lang="en-US" sz="1100" dirty="0" err="1">
                          <a:latin typeface="Calibri"/>
                          <a:cs typeface="Calibri"/>
                        </a:rPr>
                        <a:t>emittance</a:t>
                      </a:r>
                      <a:r>
                        <a:rPr lang="en-US" sz="1100" dirty="0">
                          <a:latin typeface="Calibri"/>
                          <a:cs typeface="Calibri"/>
                        </a:rPr>
                        <a:t> blow-up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Relative tolerance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Relative luminosity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0.1%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0.999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0.99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5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10%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0.9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507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100%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FC530DEE-9768-8CE2-B88D-CB8D4BB0C617}"/>
              </a:ext>
            </a:extLst>
          </p:cNvPr>
          <p:cNvSpPr txBox="1"/>
          <p:nvPr/>
        </p:nvSpPr>
        <p:spPr>
          <a:xfrm>
            <a:off x="6245967" y="1931363"/>
            <a:ext cx="26201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2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angal" panose="02040503050203030202" pitchFamily="18" charset="0"/>
                <a:cs typeface="Mangal" panose="02040503050203030202" pitchFamily="18" charset="0"/>
              </a:rPr>
              <a:t>“Would assume </a:t>
            </a:r>
            <a:r>
              <a:rPr kumimoji="0" lang="en-US" sz="12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angal" panose="02040503050203030202" pitchFamily="18" charset="0"/>
                <a:cs typeface="Mangal" panose="02040503050203030202" pitchFamily="18" charset="0"/>
              </a:rPr>
              <a:t>a total budget of 10% </a:t>
            </a:r>
            <a:r>
              <a:rPr kumimoji="0" lang="en-US" sz="12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angal" panose="02040503050203030202" pitchFamily="18" charset="0"/>
                <a:cs typeface="Mangal" panose="02040503050203030202" pitchFamily="18" charset="0"/>
              </a:rPr>
              <a:t>(most relaxed acceptable tolerance)”</a:t>
            </a:r>
            <a:endParaRPr lang="en-GB" sz="1400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837EFA8-89F4-BA2F-7AD0-0371206981E4}"/>
              </a:ext>
            </a:extLst>
          </p:cNvPr>
          <p:cNvSpPr/>
          <p:nvPr/>
        </p:nvSpPr>
        <p:spPr>
          <a:xfrm>
            <a:off x="1945461" y="2365200"/>
            <a:ext cx="3200966" cy="21248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0AF9919-6527-0AD3-C863-920F2BAEA7E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32821"/>
          <a:stretch/>
        </p:blipFill>
        <p:spPr>
          <a:xfrm>
            <a:off x="5997272" y="2931790"/>
            <a:ext cx="3024336" cy="1354265"/>
          </a:xfrm>
          <a:prstGeom prst="rect">
            <a:avLst/>
          </a:prstGeom>
          <a:ln w="12700">
            <a:solidFill>
              <a:schemeClr val="accent5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97BB383-DBE7-29F0-6EF5-CA5B7636BF92}"/>
              </a:ext>
            </a:extLst>
          </p:cNvPr>
          <p:cNvSpPr txBox="1"/>
          <p:nvPr/>
        </p:nvSpPr>
        <p:spPr>
          <a:xfrm>
            <a:off x="3669420" y="3608922"/>
            <a:ext cx="34300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>
                <a:srgbClr val="FF3645"/>
              </a:buClr>
              <a:buSzTx/>
              <a:tabLst>
                <a:tab pos="0" algn="l"/>
              </a:tabLst>
              <a:defRPr/>
            </a:pPr>
            <a:r>
              <a:rPr kumimoji="0" lang="en-GB" sz="11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angal" panose="02040503050203030202" pitchFamily="18" charset="0"/>
                <a:ea typeface="+mn-ea"/>
                <a:cs typeface="Mangal" panose="02040503050203030202" pitchFamily="18" charset="0"/>
                <a:sym typeface="Wingdings" panose="05000000000000000000" pitchFamily="2" charset="2"/>
              </a:rPr>
              <a:t>See last annual meeting: [</a:t>
            </a:r>
            <a:r>
              <a:rPr kumimoji="0" lang="en-GB" sz="11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angal" panose="02040503050203030202" pitchFamily="18" charset="0"/>
                <a:ea typeface="+mn-ea"/>
                <a:cs typeface="Mangal" panose="02040503050203030202" pitchFamily="18" charset="0"/>
                <a:sym typeface="Wingdings" panose="05000000000000000000" pitchFamily="2" charset="2"/>
                <a:hlinkClick r:id="rId7"/>
              </a:rPr>
              <a:t>link</a:t>
            </a:r>
            <a:r>
              <a:rPr kumimoji="0" lang="en-GB" sz="11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angal" panose="02040503050203030202" pitchFamily="18" charset="0"/>
                <a:ea typeface="+mn-ea"/>
                <a:cs typeface="Mangal" panose="02040503050203030202" pitchFamily="18" charset="0"/>
                <a:sym typeface="Wingdings" panose="05000000000000000000" pitchFamily="2" charset="2"/>
              </a:rPr>
              <a:t>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9644CF-AE80-7DEF-6864-518454648F9E}"/>
              </a:ext>
            </a:extLst>
          </p:cNvPr>
          <p:cNvSpPr txBox="1"/>
          <p:nvPr/>
        </p:nvSpPr>
        <p:spPr>
          <a:xfrm>
            <a:off x="69188" y="2042034"/>
            <a:ext cx="17953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>
                <a:solidFill>
                  <a:schemeClr val="accent1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For</a:t>
            </a:r>
            <a:r>
              <a:rPr lang="de-DE" sz="1200" dirty="0">
                <a:solidFill>
                  <a:schemeClr val="accent1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</a:t>
            </a:r>
            <a:r>
              <a:rPr lang="de-DE" sz="1200" dirty="0" err="1">
                <a:solidFill>
                  <a:schemeClr val="accent1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the</a:t>
            </a:r>
            <a:r>
              <a:rPr lang="de-DE" sz="1200" dirty="0">
                <a:solidFill>
                  <a:schemeClr val="accent1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</a:t>
            </a:r>
            <a:r>
              <a:rPr lang="de-DE" sz="1200" dirty="0" err="1">
                <a:solidFill>
                  <a:schemeClr val="accent1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entire</a:t>
            </a:r>
            <a:r>
              <a:rPr lang="de-DE" sz="1200" dirty="0">
                <a:solidFill>
                  <a:schemeClr val="accent1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5-GeV-to-1.5-TV </a:t>
            </a:r>
            <a:r>
              <a:rPr lang="de-DE" sz="1200" dirty="0" err="1">
                <a:solidFill>
                  <a:schemeClr val="accent1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acceleration</a:t>
            </a:r>
            <a:r>
              <a:rPr lang="de-DE" sz="1200" dirty="0">
                <a:solidFill>
                  <a:schemeClr val="accent1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</a:t>
            </a:r>
            <a:r>
              <a:rPr lang="de-DE" sz="1200" dirty="0" err="1">
                <a:solidFill>
                  <a:schemeClr val="accent1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chain</a:t>
            </a:r>
            <a:r>
              <a:rPr lang="de-DE" sz="1200" dirty="0">
                <a:solidFill>
                  <a:schemeClr val="accent1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!</a:t>
            </a:r>
            <a:endParaRPr lang="en-GB" sz="1200" dirty="0">
              <a:solidFill>
                <a:schemeClr val="accent1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103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63272" cy="353615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600" b="1" dirty="0">
                <a:latin typeface="+mj-lt"/>
              </a:rPr>
              <a:t>Base for the work is the US </a:t>
            </a:r>
            <a:r>
              <a:rPr lang="en-US" sz="1600" b="1" dirty="0">
                <a:latin typeface="+mj-lt"/>
                <a:hlinkClick r:id="rId2"/>
              </a:rPr>
              <a:t>Muon Accelerator Program</a:t>
            </a:r>
            <a:r>
              <a:rPr lang="en-US" sz="1600" b="1" dirty="0">
                <a:latin typeface="+mj-lt"/>
              </a:rPr>
              <a:t> (MAP)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+mj-lt"/>
              </a:rPr>
              <a:t>High energy complex consist of a chain of rapid cycling synchrotrons (RCS)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Reminder on design baselines</a:t>
            </a:r>
            <a:endParaRPr lang="en-GB" dirty="0"/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0046D812-0609-5BA4-F210-811B02C7C51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F080B21-A635-E9D0-38E6-9F688ABEDE5B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A2BFF96-8100-B6CA-5A7F-37D661A90B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847" y="2259847"/>
            <a:ext cx="7747395" cy="1876751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F20952F-EAC6-62FE-5ABF-EA0576D66AFD}"/>
              </a:ext>
            </a:extLst>
          </p:cNvPr>
          <p:cNvSpPr/>
          <p:nvPr/>
        </p:nvSpPr>
        <p:spPr>
          <a:xfrm>
            <a:off x="7396646" y="3477404"/>
            <a:ext cx="720080" cy="432792"/>
          </a:xfrm>
          <a:custGeom>
            <a:avLst/>
            <a:gdLst>
              <a:gd name="connsiteX0" fmla="*/ 0 w 720080"/>
              <a:gd name="connsiteY0" fmla="*/ 72133 h 432792"/>
              <a:gd name="connsiteX1" fmla="*/ 72133 w 720080"/>
              <a:gd name="connsiteY1" fmla="*/ 0 h 432792"/>
              <a:gd name="connsiteX2" fmla="*/ 647947 w 720080"/>
              <a:gd name="connsiteY2" fmla="*/ 0 h 432792"/>
              <a:gd name="connsiteX3" fmla="*/ 720080 w 720080"/>
              <a:gd name="connsiteY3" fmla="*/ 72133 h 432792"/>
              <a:gd name="connsiteX4" fmla="*/ 720080 w 720080"/>
              <a:gd name="connsiteY4" fmla="*/ 360659 h 432792"/>
              <a:gd name="connsiteX5" fmla="*/ 647947 w 720080"/>
              <a:gd name="connsiteY5" fmla="*/ 432792 h 432792"/>
              <a:gd name="connsiteX6" fmla="*/ 72133 w 720080"/>
              <a:gd name="connsiteY6" fmla="*/ 432792 h 432792"/>
              <a:gd name="connsiteX7" fmla="*/ 0 w 720080"/>
              <a:gd name="connsiteY7" fmla="*/ 360659 h 432792"/>
              <a:gd name="connsiteX8" fmla="*/ 0 w 720080"/>
              <a:gd name="connsiteY8" fmla="*/ 72133 h 432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20080" h="432792" extrusionOk="0">
                <a:moveTo>
                  <a:pt x="0" y="72133"/>
                </a:moveTo>
                <a:cubicBezTo>
                  <a:pt x="-1477" y="32030"/>
                  <a:pt x="30949" y="-7727"/>
                  <a:pt x="72133" y="0"/>
                </a:cubicBezTo>
                <a:cubicBezTo>
                  <a:pt x="323559" y="-32818"/>
                  <a:pt x="455226" y="23679"/>
                  <a:pt x="647947" y="0"/>
                </a:cubicBezTo>
                <a:cubicBezTo>
                  <a:pt x="680191" y="-955"/>
                  <a:pt x="715525" y="29119"/>
                  <a:pt x="720080" y="72133"/>
                </a:cubicBezTo>
                <a:cubicBezTo>
                  <a:pt x="739658" y="153048"/>
                  <a:pt x="698705" y="249456"/>
                  <a:pt x="720080" y="360659"/>
                </a:cubicBezTo>
                <a:cubicBezTo>
                  <a:pt x="715245" y="396153"/>
                  <a:pt x="691939" y="429643"/>
                  <a:pt x="647947" y="432792"/>
                </a:cubicBezTo>
                <a:cubicBezTo>
                  <a:pt x="500016" y="449706"/>
                  <a:pt x="281456" y="383025"/>
                  <a:pt x="72133" y="432792"/>
                </a:cubicBezTo>
                <a:cubicBezTo>
                  <a:pt x="41555" y="430816"/>
                  <a:pt x="-2504" y="393405"/>
                  <a:pt x="0" y="360659"/>
                </a:cubicBezTo>
                <a:cubicBezTo>
                  <a:pt x="-14362" y="295458"/>
                  <a:pt x="31380" y="207484"/>
                  <a:pt x="0" y="72133"/>
                </a:cubicBezTo>
                <a:close/>
              </a:path>
            </a:pathLst>
          </a:custGeom>
          <a:noFill/>
          <a:ln w="28575">
            <a:extLst>
              <a:ext uri="{C807C97D-BFC1-408E-A445-0C87EB9F89A2}">
                <ask:lineSketchStyleProps xmlns:ask="http://schemas.microsoft.com/office/drawing/2018/sketchyshapes" sd="1657085645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E21BDA9-6EA1-4091-A13D-2332E3D17A6E}"/>
              </a:ext>
            </a:extLst>
          </p:cNvPr>
          <p:cNvSpPr/>
          <p:nvPr/>
        </p:nvSpPr>
        <p:spPr>
          <a:xfrm rot="326650">
            <a:off x="5873385" y="2570888"/>
            <a:ext cx="1396939" cy="1478280"/>
          </a:xfrm>
          <a:custGeom>
            <a:avLst/>
            <a:gdLst>
              <a:gd name="connsiteX0" fmla="*/ 0 w 1396939"/>
              <a:gd name="connsiteY0" fmla="*/ 0 h 1478280"/>
              <a:gd name="connsiteX1" fmla="*/ 451677 w 1396939"/>
              <a:gd name="connsiteY1" fmla="*/ 14783 h 1478280"/>
              <a:gd name="connsiteX2" fmla="*/ 889384 w 1396939"/>
              <a:gd name="connsiteY2" fmla="*/ 29108 h 1478280"/>
              <a:gd name="connsiteX3" fmla="*/ 1396939 w 1396939"/>
              <a:gd name="connsiteY3" fmla="*/ 45720 h 1478280"/>
              <a:gd name="connsiteX4" fmla="*/ 1304014 w 1396939"/>
              <a:gd name="connsiteY4" fmla="*/ 401676 h 1478280"/>
              <a:gd name="connsiteX5" fmla="*/ 1198835 w 1396939"/>
              <a:gd name="connsiteY5" fmla="*/ 804570 h 1478280"/>
              <a:gd name="connsiteX6" fmla="*/ 1090592 w 1396939"/>
              <a:gd name="connsiteY6" fmla="*/ 1219200 h 1478280"/>
              <a:gd name="connsiteX7" fmla="*/ 1072211 w 1396939"/>
              <a:gd name="connsiteY7" fmla="*/ 1478280 h 1478280"/>
              <a:gd name="connsiteX8" fmla="*/ 722977 w 1396939"/>
              <a:gd name="connsiteY8" fmla="*/ 1468120 h 1478280"/>
              <a:gd name="connsiteX9" fmla="*/ 594311 w 1396939"/>
              <a:gd name="connsiteY9" fmla="*/ 1193800 h 1478280"/>
              <a:gd name="connsiteX10" fmla="*/ 104157 w 1396939"/>
              <a:gd name="connsiteY10" fmla="*/ 1153160 h 1478280"/>
              <a:gd name="connsiteX11" fmla="*/ 54162 w 1396939"/>
              <a:gd name="connsiteY11" fmla="*/ 599643 h 1478280"/>
              <a:gd name="connsiteX12" fmla="*/ 0 w 1396939"/>
              <a:gd name="connsiteY12" fmla="*/ 0 h 147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96939" h="1478280" fill="none" extrusionOk="0">
                <a:moveTo>
                  <a:pt x="0" y="0"/>
                </a:moveTo>
                <a:cubicBezTo>
                  <a:pt x="144645" y="-38891"/>
                  <a:pt x="353285" y="61546"/>
                  <a:pt x="451677" y="14783"/>
                </a:cubicBezTo>
                <a:cubicBezTo>
                  <a:pt x="550069" y="-31980"/>
                  <a:pt x="720063" y="34257"/>
                  <a:pt x="889384" y="29108"/>
                </a:cubicBezTo>
                <a:cubicBezTo>
                  <a:pt x="1058705" y="23959"/>
                  <a:pt x="1229601" y="67809"/>
                  <a:pt x="1396939" y="45720"/>
                </a:cubicBezTo>
                <a:cubicBezTo>
                  <a:pt x="1392469" y="174338"/>
                  <a:pt x="1323505" y="218165"/>
                  <a:pt x="1304014" y="401676"/>
                </a:cubicBezTo>
                <a:cubicBezTo>
                  <a:pt x="1284523" y="585187"/>
                  <a:pt x="1206959" y="632965"/>
                  <a:pt x="1198835" y="804570"/>
                </a:cubicBezTo>
                <a:cubicBezTo>
                  <a:pt x="1190711" y="976175"/>
                  <a:pt x="1092099" y="1087803"/>
                  <a:pt x="1090592" y="1219200"/>
                </a:cubicBezTo>
                <a:cubicBezTo>
                  <a:pt x="1113054" y="1273597"/>
                  <a:pt x="1047539" y="1405056"/>
                  <a:pt x="1072211" y="1478280"/>
                </a:cubicBezTo>
                <a:cubicBezTo>
                  <a:pt x="992897" y="1479946"/>
                  <a:pt x="860486" y="1430565"/>
                  <a:pt x="722977" y="1468120"/>
                </a:cubicBezTo>
                <a:cubicBezTo>
                  <a:pt x="671335" y="1403809"/>
                  <a:pt x="662343" y="1276844"/>
                  <a:pt x="594311" y="1193800"/>
                </a:cubicBezTo>
                <a:cubicBezTo>
                  <a:pt x="453594" y="1206474"/>
                  <a:pt x="248354" y="1116005"/>
                  <a:pt x="104157" y="1153160"/>
                </a:cubicBezTo>
                <a:cubicBezTo>
                  <a:pt x="19656" y="896004"/>
                  <a:pt x="83369" y="869106"/>
                  <a:pt x="54162" y="599643"/>
                </a:cubicBezTo>
                <a:cubicBezTo>
                  <a:pt x="24954" y="330180"/>
                  <a:pt x="37560" y="121882"/>
                  <a:pt x="0" y="0"/>
                </a:cubicBezTo>
                <a:close/>
              </a:path>
              <a:path w="1396939" h="1478280" stroke="0" extrusionOk="0">
                <a:moveTo>
                  <a:pt x="0" y="0"/>
                </a:moveTo>
                <a:cubicBezTo>
                  <a:pt x="212092" y="-841"/>
                  <a:pt x="316997" y="60188"/>
                  <a:pt x="423738" y="13868"/>
                </a:cubicBezTo>
                <a:cubicBezTo>
                  <a:pt x="530479" y="-32452"/>
                  <a:pt x="783411" y="48275"/>
                  <a:pt x="889384" y="29108"/>
                </a:cubicBezTo>
                <a:cubicBezTo>
                  <a:pt x="995357" y="9941"/>
                  <a:pt x="1144042" y="57707"/>
                  <a:pt x="1396939" y="45720"/>
                </a:cubicBezTo>
                <a:cubicBezTo>
                  <a:pt x="1377223" y="168735"/>
                  <a:pt x="1296490" y="266046"/>
                  <a:pt x="1304014" y="401676"/>
                </a:cubicBezTo>
                <a:cubicBezTo>
                  <a:pt x="1311537" y="537306"/>
                  <a:pt x="1235114" y="596796"/>
                  <a:pt x="1211088" y="757631"/>
                </a:cubicBezTo>
                <a:cubicBezTo>
                  <a:pt x="1187063" y="918466"/>
                  <a:pt x="1087429" y="1033441"/>
                  <a:pt x="1090592" y="1219200"/>
                </a:cubicBezTo>
                <a:cubicBezTo>
                  <a:pt x="1104752" y="1281644"/>
                  <a:pt x="1075143" y="1399731"/>
                  <a:pt x="1072211" y="1478280"/>
                </a:cubicBezTo>
                <a:cubicBezTo>
                  <a:pt x="940331" y="1493192"/>
                  <a:pt x="804707" y="1463548"/>
                  <a:pt x="722977" y="1468120"/>
                </a:cubicBezTo>
                <a:cubicBezTo>
                  <a:pt x="679070" y="1399916"/>
                  <a:pt x="652016" y="1254288"/>
                  <a:pt x="594311" y="1193800"/>
                </a:cubicBezTo>
                <a:cubicBezTo>
                  <a:pt x="395362" y="1213443"/>
                  <a:pt x="212277" y="1138944"/>
                  <a:pt x="104157" y="1153160"/>
                </a:cubicBezTo>
                <a:cubicBezTo>
                  <a:pt x="79680" y="1022314"/>
                  <a:pt x="87756" y="795348"/>
                  <a:pt x="53120" y="588112"/>
                </a:cubicBezTo>
                <a:cubicBezTo>
                  <a:pt x="18484" y="380876"/>
                  <a:pt x="27274" y="255781"/>
                  <a:pt x="0" y="0"/>
                </a:cubicBezTo>
                <a:close/>
              </a:path>
            </a:pathLst>
          </a:custGeom>
          <a:solidFill>
            <a:schemeClr val="bg1">
              <a:alpha val="59000"/>
            </a:schemeClr>
          </a:solidFill>
          <a:ln w="28575">
            <a:extLst>
              <a:ext uri="{C807C97D-BFC1-408E-A445-0C87EB9F89A2}">
                <ask:lineSketchStyleProps xmlns:ask="http://schemas.microsoft.com/office/drawing/2018/sketchyshapes" sd="1883832024">
                  <a:custGeom>
                    <a:avLst/>
                    <a:gdLst>
                      <a:gd name="connsiteX0" fmla="*/ 0 w 1158240"/>
                      <a:gd name="connsiteY0" fmla="*/ 0 h 1478280"/>
                      <a:gd name="connsiteX1" fmla="*/ 1158240 w 1158240"/>
                      <a:gd name="connsiteY1" fmla="*/ 45720 h 1478280"/>
                      <a:gd name="connsiteX2" fmla="*/ 904240 w 1158240"/>
                      <a:gd name="connsiteY2" fmla="*/ 1219200 h 1478280"/>
                      <a:gd name="connsiteX3" fmla="*/ 889000 w 1158240"/>
                      <a:gd name="connsiteY3" fmla="*/ 1478280 h 1478280"/>
                      <a:gd name="connsiteX4" fmla="*/ 599440 w 1158240"/>
                      <a:gd name="connsiteY4" fmla="*/ 1468120 h 1478280"/>
                      <a:gd name="connsiteX5" fmla="*/ 492760 w 1158240"/>
                      <a:gd name="connsiteY5" fmla="*/ 1193800 h 1478280"/>
                      <a:gd name="connsiteX6" fmla="*/ 86360 w 1158240"/>
                      <a:gd name="connsiteY6" fmla="*/ 1153160 h 1478280"/>
                      <a:gd name="connsiteX7" fmla="*/ 0 w 1158240"/>
                      <a:gd name="connsiteY7" fmla="*/ 0 h 14782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8240" h="1478280">
                        <a:moveTo>
                          <a:pt x="0" y="0"/>
                        </a:moveTo>
                        <a:lnTo>
                          <a:pt x="1158240" y="45720"/>
                        </a:lnTo>
                        <a:lnTo>
                          <a:pt x="904240" y="1219200"/>
                        </a:lnTo>
                        <a:lnTo>
                          <a:pt x="889000" y="1478280"/>
                        </a:lnTo>
                        <a:lnTo>
                          <a:pt x="599440" y="1468120"/>
                        </a:lnTo>
                        <a:lnTo>
                          <a:pt x="492760" y="1193800"/>
                        </a:lnTo>
                        <a:lnTo>
                          <a:pt x="86360" y="115316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DACBBF3-F204-E35A-3E85-14BCBD6D489E}"/>
              </a:ext>
            </a:extLst>
          </p:cNvPr>
          <p:cNvSpPr txBox="1"/>
          <p:nvPr/>
        </p:nvSpPr>
        <p:spPr>
          <a:xfrm>
            <a:off x="4283968" y="4496221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</a:rPr>
              <a:t>Part of interest for us</a:t>
            </a:r>
            <a:endParaRPr lang="en-GB" sz="1400" b="1" dirty="0">
              <a:solidFill>
                <a:schemeClr val="accent3"/>
              </a:solidFill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50D4E27-EEEF-6C38-35B0-CCA57D64B50E}"/>
              </a:ext>
            </a:extLst>
          </p:cNvPr>
          <p:cNvCxnSpPr>
            <a:cxnSpLocks/>
            <a:endCxn id="16" idx="4"/>
          </p:cNvCxnSpPr>
          <p:nvPr/>
        </p:nvCxnSpPr>
        <p:spPr>
          <a:xfrm flipV="1">
            <a:off x="6400700" y="4038045"/>
            <a:ext cx="126389" cy="5764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8E8568D-7F46-D576-0855-CA6FF8695B6B}"/>
              </a:ext>
            </a:extLst>
          </p:cNvPr>
          <p:cNvSpPr txBox="1"/>
          <p:nvPr/>
        </p:nvSpPr>
        <p:spPr>
          <a:xfrm>
            <a:off x="7047073" y="4128249"/>
            <a:ext cx="15307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FF0000"/>
                </a:solidFill>
              </a:rPr>
              <a:t>1 bunch per beam</a:t>
            </a:r>
            <a:endParaRPr lang="en-GB" sz="1050" dirty="0">
              <a:solidFill>
                <a:srgbClr val="FF0000"/>
              </a:solidFill>
            </a:endParaRPr>
          </a:p>
        </p:txBody>
      </p:sp>
      <p:sp>
        <p:nvSpPr>
          <p:cNvPr id="35" name="Slide Number Placeholder 2">
            <a:extLst>
              <a:ext uri="{FF2B5EF4-FFF2-40B4-BE49-F238E27FC236}">
                <a16:creationId xmlns:a16="http://schemas.microsoft.com/office/drawing/2014/main" id="{F49D3AFC-E237-6EB0-370C-DD1EFE1D6D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4127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03597"/>
            <a:ext cx="7283152" cy="3619043"/>
          </a:xfrm>
        </p:spPr>
        <p:txBody>
          <a:bodyPr/>
          <a:lstStyle/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Multi-turn effects computational challenge</a:t>
            </a: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We compute the induced voltages only for the bucket one turn later</a:t>
            </a: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Currently implementing this in our code, together with an improved calculation of the induced voltages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30</a:t>
            </a:fld>
            <a:endParaRPr lang="en-GB" dirty="0"/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8723CAA1-174E-1F03-3544-CFB17E17155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0F9DED-97D5-2BE6-331D-40CB20FCA88A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3C07FD3E-A623-4C39-7808-498AFCA9D2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</p:spPr>
        <p:txBody>
          <a:bodyPr/>
          <a:lstStyle/>
          <a:p>
            <a:r>
              <a:rPr lang="en-GB" dirty="0"/>
              <a:t>Multiturn effects and mode analysis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E667C5F-A982-D30A-DF85-EB0B68BDB48A}"/>
              </a:ext>
            </a:extLst>
          </p:cNvPr>
          <p:cNvGrpSpPr/>
          <p:nvPr/>
        </p:nvGrpSpPr>
        <p:grpSpPr>
          <a:xfrm>
            <a:off x="4506822" y="2022134"/>
            <a:ext cx="2494070" cy="1800728"/>
            <a:chOff x="1043608" y="1906642"/>
            <a:chExt cx="2376264" cy="1675702"/>
          </a:xfrm>
        </p:grpSpPr>
        <p:pic>
          <p:nvPicPr>
            <p:cNvPr id="15" name="Picture 14" descr="A picture containing text, line, parallel&#10;&#10;Description automatically generated">
              <a:extLst>
                <a:ext uri="{FF2B5EF4-FFF2-40B4-BE49-F238E27FC236}">
                  <a16:creationId xmlns:a16="http://schemas.microsoft.com/office/drawing/2014/main" id="{830444C8-544C-1B4E-79BD-182E8CE970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43608" y="1977896"/>
              <a:ext cx="2376264" cy="1604448"/>
            </a:xfrm>
            <a:prstGeom prst="rect">
              <a:avLst/>
            </a:prstGeom>
          </p:spPr>
        </p:pic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0EAA517-7119-FDB1-B242-11D81AE238D3}"/>
                </a:ext>
              </a:extLst>
            </p:cNvPr>
            <p:cNvSpPr/>
            <p:nvPr/>
          </p:nvSpPr>
          <p:spPr>
            <a:xfrm>
              <a:off x="1378800" y="1906642"/>
              <a:ext cx="144016" cy="1385188"/>
            </a:xfrm>
            <a:prstGeom prst="ellipse">
              <a:avLst/>
            </a:prstGeom>
            <a:noFill/>
            <a:ln w="190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Arc 8">
            <a:extLst>
              <a:ext uri="{FF2B5EF4-FFF2-40B4-BE49-F238E27FC236}">
                <a16:creationId xmlns:a16="http://schemas.microsoft.com/office/drawing/2014/main" id="{279470FF-E8C3-C899-AA0E-8BCDEFF12338}"/>
              </a:ext>
            </a:extLst>
          </p:cNvPr>
          <p:cNvSpPr/>
          <p:nvPr/>
        </p:nvSpPr>
        <p:spPr>
          <a:xfrm rot="388737">
            <a:off x="2463131" y="1906642"/>
            <a:ext cx="2448272" cy="521092"/>
          </a:xfrm>
          <a:prstGeom prst="arc">
            <a:avLst>
              <a:gd name="adj1" fmla="val 10974815"/>
              <a:gd name="adj2" fmla="val 21410516"/>
            </a:avLst>
          </a:prstGeom>
          <a:ln w="190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23EA163-5C27-E653-9291-FD7EC5906344}"/>
              </a:ext>
            </a:extLst>
          </p:cNvPr>
          <p:cNvGrpSpPr/>
          <p:nvPr/>
        </p:nvGrpSpPr>
        <p:grpSpPr>
          <a:xfrm>
            <a:off x="850288" y="1977896"/>
            <a:ext cx="2736304" cy="1783142"/>
            <a:chOff x="3851920" y="1868728"/>
            <a:chExt cx="2736304" cy="1783142"/>
          </a:xfrm>
        </p:grpSpPr>
        <p:pic>
          <p:nvPicPr>
            <p:cNvPr id="5" name="Picture 4" descr="A graph of a function&#10;&#10;Description automatically generated with low confidence">
              <a:extLst>
                <a:ext uri="{FF2B5EF4-FFF2-40B4-BE49-F238E27FC236}">
                  <a16:creationId xmlns:a16="http://schemas.microsoft.com/office/drawing/2014/main" id="{D35273CC-41E2-A650-DB11-3A96A7191FD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00943" y="1977896"/>
              <a:ext cx="2376264" cy="1602499"/>
            </a:xfrm>
            <a:prstGeom prst="rect">
              <a:avLst/>
            </a:prstGeom>
          </p:spPr>
        </p:pic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3CDCC2AF-3060-E255-FA2B-402A01FD4EBA}"/>
                </a:ext>
              </a:extLst>
            </p:cNvPr>
            <p:cNvSpPr/>
            <p:nvPr/>
          </p:nvSpPr>
          <p:spPr>
            <a:xfrm>
              <a:off x="3851920" y="1868728"/>
              <a:ext cx="2736304" cy="1783142"/>
            </a:xfrm>
            <a:prstGeom prst="roundRect">
              <a:avLst/>
            </a:prstGeom>
            <a:noFill/>
            <a:ln w="2222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2807302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03597"/>
            <a:ext cx="8305800" cy="3619043"/>
          </a:xfrm>
        </p:spPr>
        <p:txBody>
          <a:bodyPr/>
          <a:lstStyle/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Improved calculation of the induced voltages needed:</a:t>
            </a: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K. Bane formulism only valid for short bunches with respect to the cavity cell</a:t>
            </a: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We will not differentiate between short-range (K. Bane) and long-range effects, but use the mode analysis of ABCI and resonator models of the first 10 main HOMs: </a:t>
            </a: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Add contributions from each mode, and later from the counterrotating bunches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31</a:t>
            </a:fld>
            <a:endParaRPr lang="en-GB" dirty="0"/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8723CAA1-174E-1F03-3544-CFB17E17155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0F9DED-97D5-2BE6-331D-40CB20FCA88A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3C07FD3E-A623-4C39-7808-498AFCA9D2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</p:spPr>
        <p:txBody>
          <a:bodyPr/>
          <a:lstStyle/>
          <a:p>
            <a:r>
              <a:rPr lang="en-GB" dirty="0"/>
              <a:t>Multiturn effects and mode analysis</a:t>
            </a:r>
          </a:p>
        </p:txBody>
      </p:sp>
      <p:pic>
        <p:nvPicPr>
          <p:cNvPr id="16" name="Picture 15" descr="Chart, box and whisker chart&#10;&#10;Description automatically generated">
            <a:extLst>
              <a:ext uri="{FF2B5EF4-FFF2-40B4-BE49-F238E27FC236}">
                <a16:creationId xmlns:a16="http://schemas.microsoft.com/office/drawing/2014/main" id="{6B823B01-CABC-0826-D0CD-582100733A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6" t="7011" r="5968"/>
          <a:stretch/>
        </p:blipFill>
        <p:spPr>
          <a:xfrm>
            <a:off x="906554" y="2765895"/>
            <a:ext cx="2906481" cy="230576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23DFCD0-30EC-50C1-9493-31A6E4AA49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7635" y="2840358"/>
            <a:ext cx="2645955" cy="2156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5307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6" name="Content Placeholder 1">
                <a:extLst>
                  <a:ext uri="{FF2B5EF4-FFF2-40B4-BE49-F238E27FC236}">
                    <a16:creationId xmlns:a16="http://schemas.microsoft.com/office/drawing/2014/main" id="{61024A8E-273C-9C3A-DC3F-EF6D1424DFF2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457200" y="1276350"/>
                <a:ext cx="7931224" cy="3536156"/>
              </a:xfrm>
            </p:spPr>
            <p:txBody>
              <a:bodyPr/>
              <a:lstStyle/>
              <a:p>
                <a:pPr marL="285750" indent="-285750"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en-US" sz="1400" b="1" spc="-1" dirty="0"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Challenging target for longitudinal emittance, its budget and its growth</a:t>
                </a:r>
              </a:p>
              <a:p>
                <a:pPr marL="285750" indent="-285750"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en-US" sz="1400" b="1" spc="-1" dirty="0"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Bunch length after acceleration below 7 mm to be expected</a:t>
                </a:r>
              </a:p>
              <a:p>
                <a:pPr marL="285750" indent="-285750">
                  <a:lnSpc>
                    <a:spcPct val="150000"/>
                  </a:lnSpc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en-US" sz="1400" b="1" spc="-1" dirty="0"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Emittance after cooling and </a:t>
                </a:r>
                <a:r>
                  <a:rPr lang="en-US" sz="1400" b="1" spc="-1" dirty="0" err="1"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linac</a:t>
                </a:r>
                <a:r>
                  <a:rPr lang="en-US" sz="1400" b="1" spc="-1" dirty="0"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systems is essential input</a:t>
                </a:r>
              </a:p>
              <a:p>
                <a:pPr marL="285750" indent="-285750"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en-US" sz="1400" b="1" spc="-1" dirty="0"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Synchronous phase baseline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𝝓</m:t>
                        </m:r>
                      </m:e>
                      <m:sub>
                        <m:r>
                          <a:rPr lang="en-US" sz="14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𝒔</m:t>
                        </m:r>
                      </m:sub>
                    </m:sSub>
                    <m:r>
                      <a:rPr lang="en-US" sz="14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sz="14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𝟒𝟓</m:t>
                    </m:r>
                    <m:r>
                      <a:rPr lang="de-DE" sz="14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°</m:t>
                    </m:r>
                  </m:oMath>
                </a14:m>
                <a:endParaRPr lang="en-US" sz="1400" b="1" spc="-1" dirty="0">
                  <a:solidFill>
                    <a:srgbClr val="2F2F2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  <a:p>
                <a:pPr marL="285750" indent="-285750"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en-US" sz="1400" b="1" spc="-1" dirty="0"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HOM power losses are on the 10 kW range during acceleration  CW level estimates and HOM coupler development important</a:t>
                </a:r>
              </a:p>
              <a:p>
                <a:pPr marL="285750" indent="-285750"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en-US" sz="1400" b="1" spc="-1" dirty="0"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Working on a new calculation of the induced voltages and multiturn effects</a:t>
                </a:r>
              </a:p>
              <a:p>
                <a:pPr marL="285750" indent="-285750"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endParaRPr lang="en-US" sz="1400" b="1" spc="-1" dirty="0"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46" name="Content Placeholder 1">
                <a:extLst>
                  <a:ext uri="{FF2B5EF4-FFF2-40B4-BE49-F238E27FC236}">
                    <a16:creationId xmlns:a16="http://schemas.microsoft.com/office/drawing/2014/main" id="{61024A8E-273C-9C3A-DC3F-EF6D1424DF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457200" y="1276350"/>
                <a:ext cx="7931224" cy="3536156"/>
              </a:xfrm>
              <a:blipFill>
                <a:blip r:embed="rId2"/>
                <a:stretch>
                  <a:fillRect l="-77" r="-2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32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+mj-lt"/>
              </a:rPr>
              <a:t>Summary</a:t>
            </a:r>
            <a:endParaRPr lang="en-GB" dirty="0"/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8723CAA1-174E-1F03-3544-CFB17E17155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0F9DED-97D5-2BE6-331D-40CB20FCA88A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0582343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5FE03185-2997-4E73-8CCB-7FC6A6BEF0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" b="335"/>
          <a:stretch/>
        </p:blipFill>
        <p:spPr>
          <a:xfrm>
            <a:off x="3292769" y="1287160"/>
            <a:ext cx="2558462" cy="2565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2538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33094A5-0F18-44BD-8030-282D2259E9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214" t="16024" r="30197" b="14818"/>
          <a:stretch/>
        </p:blipFill>
        <p:spPr>
          <a:xfrm>
            <a:off x="5944120" y="1635646"/>
            <a:ext cx="2777057" cy="2806189"/>
          </a:xfrm>
          <a:prstGeom prst="rect">
            <a:avLst/>
          </a:prstGeom>
        </p:spPr>
      </p:pic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49382" y="1276350"/>
            <a:ext cx="5274746" cy="3536156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2000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3"/>
              </a:rPr>
              <a:t>BLonD</a:t>
            </a:r>
            <a:r>
              <a:rPr lang="en-GB" sz="20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: macro-particle tracking code, developed at CERN since 2014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20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Links: </a:t>
            </a:r>
            <a:r>
              <a:rPr lang="en-GB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4"/>
              </a:rPr>
              <a:t>documentation</a:t>
            </a:r>
            <a:r>
              <a:rPr lang="en-GB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and </a:t>
            </a:r>
            <a:r>
              <a:rPr lang="en-GB" sz="1600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5"/>
              </a:rPr>
              <a:t>github</a:t>
            </a:r>
            <a:endParaRPr lang="en-GB" sz="16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2000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MuC</a:t>
            </a:r>
            <a:r>
              <a:rPr lang="en-GB" sz="20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-specific to multiple RF stations &amp; muon decay</a:t>
            </a:r>
            <a:endParaRPr lang="en-GB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150000"/>
              </a:lnSpc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20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Studies of today with only one bunch, 2</a:t>
            </a:r>
            <a:r>
              <a:rPr lang="en-GB" sz="2000" b="1" spc="-1" baseline="30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nd</a:t>
            </a:r>
            <a:r>
              <a:rPr lang="en-GB" sz="20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to follow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BLonD</a:t>
            </a:r>
            <a:r>
              <a:rPr lang="en-US" dirty="0"/>
              <a:t> code</a:t>
            </a:r>
            <a:br>
              <a:rPr lang="en-US" dirty="0"/>
            </a:br>
            <a:r>
              <a:rPr lang="en-GB" sz="12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(</a:t>
            </a:r>
            <a:r>
              <a:rPr lang="en-GB" sz="1200" dirty="0"/>
              <a:t>Beam Longitudinal Dynamics code)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1D9B79-2819-23A2-2E28-23CCD97FD64D}"/>
              </a:ext>
            </a:extLst>
          </p:cNvPr>
          <p:cNvSpPr txBox="1"/>
          <p:nvPr/>
        </p:nvSpPr>
        <p:spPr>
          <a:xfrm>
            <a:off x="7096173" y="4237477"/>
            <a:ext cx="165894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/>
              <a:t>From </a:t>
            </a:r>
            <a:r>
              <a:rPr lang="en-US" sz="750" dirty="0" err="1"/>
              <a:t>BLonD</a:t>
            </a:r>
            <a:r>
              <a:rPr lang="en-US" sz="750" dirty="0"/>
              <a:t> documentation</a:t>
            </a:r>
            <a:endParaRPr lang="en-GB" sz="750" dirty="0"/>
          </a:p>
        </p:txBody>
      </p:sp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A934F6B8-EF4E-814B-39D9-D5D7BB07E539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37672A5-5FFA-E2C9-CE92-A1A57D31D46F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4634663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xtShape 1"/>
          <p:cNvSpPr txBox="1"/>
          <p:nvPr/>
        </p:nvSpPr>
        <p:spPr>
          <a:xfrm>
            <a:off x="290901" y="894921"/>
            <a:ext cx="8259713" cy="376280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14313" indent="-214313" algn="just" defTabSz="685800"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35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The beam losses increase gradually with the shrinking bucket</a:t>
            </a:r>
          </a:p>
          <a:p>
            <a:pPr algn="just" defTabSz="685800">
              <a:lnSpc>
                <a:spcPct val="15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r>
              <a:rPr lang="en-US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 Used single bunch for </a:t>
            </a:r>
            <a:r>
              <a:rPr lang="en-US" sz="1200" b="1" i="1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f</a:t>
            </a:r>
            <a:r>
              <a:rPr lang="en-US" sz="1200" b="1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1200" b="1" spc="-1" dirty="0">
                <a:solidFill>
                  <a:prstClr val="black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= 45</a:t>
            </a:r>
            <a:r>
              <a:rPr lang="de-DE" sz="1200" b="1" spc="-1" dirty="0">
                <a:solidFill>
                  <a:prstClr val="black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°</a:t>
            </a:r>
            <a:r>
              <a:rPr lang="en-US" sz="1200" b="1" spc="-1" dirty="0">
                <a:solidFill>
                  <a:prstClr val="black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and “injected” it in all cases to avoid that the matching routine shrinks the bunch, </a:t>
            </a:r>
            <a:r>
              <a:rPr lang="en-US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		</a:t>
            </a:r>
          </a:p>
          <a:p>
            <a:pPr algn="just" defTabSz="685800">
              <a:lnSpc>
                <a:spcPct val="15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US" sz="12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 defTabSz="685800">
              <a:lnSpc>
                <a:spcPct val="15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US" sz="12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 defTabSz="685800">
              <a:lnSpc>
                <a:spcPct val="15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US" sz="12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 defTabSz="685800">
              <a:lnSpc>
                <a:spcPct val="15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US" sz="12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 defTabSz="685800">
              <a:lnSpc>
                <a:spcPct val="15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US" sz="12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 defTabSz="685800">
              <a:lnSpc>
                <a:spcPct val="15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US" sz="12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</p:txBody>
      </p:sp>
      <p:sp>
        <p:nvSpPr>
          <p:cNvPr id="779" name="TextShape 2"/>
          <p:cNvSpPr txBox="1"/>
          <p:nvPr/>
        </p:nvSpPr>
        <p:spPr>
          <a:xfrm>
            <a:off x="305910" y="280261"/>
            <a:ext cx="6683234" cy="44285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defTabSz="685800">
              <a:lnSpc>
                <a:spcPct val="90000"/>
              </a:lnSpc>
            </a:pPr>
            <a:r>
              <a:rPr lang="en-US" sz="2700" b="1" spc="-1" dirty="0">
                <a:solidFill>
                  <a:srgbClr val="0033A0"/>
                </a:solidFill>
                <a:latin typeface="Arial"/>
              </a:rPr>
              <a:t>Extra</a:t>
            </a:r>
            <a:endParaRPr lang="en-US" sz="2700" spc="-1" dirty="0">
              <a:solidFill>
                <a:srgbClr val="0033A0"/>
              </a:solidFill>
              <a:latin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014B04-DCA9-D9F9-E5C5-99DC5C07C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8215" y="1945280"/>
            <a:ext cx="3861062" cy="30129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EB29AE4-7022-D282-373C-C04A5ECAA2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72225" y="2008386"/>
            <a:ext cx="3910211" cy="2955804"/>
          </a:xfrm>
          <a:prstGeom prst="rect">
            <a:avLst/>
          </a:prstGeom>
        </p:spPr>
      </p:pic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2945FD6A-9FD7-4F9C-CA94-704FE6B19D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506" y="4767117"/>
            <a:ext cx="302405" cy="310271"/>
          </a:xfrm>
          <a:prstGeom prst="rect">
            <a:avLst/>
          </a:prstGeom>
        </p:spPr>
      </p:pic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1C34FA25-F83B-A592-0E73-B1BB1EC918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9224" y="4767117"/>
            <a:ext cx="310271" cy="310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1267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xtShape 1"/>
          <p:cNvSpPr txBox="1"/>
          <p:nvPr/>
        </p:nvSpPr>
        <p:spPr>
          <a:xfrm>
            <a:off x="276087" y="1203598"/>
            <a:ext cx="4707394" cy="327557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r>
              <a:rPr lang="en-GB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Based on K. Bane et al., ‘</a:t>
            </a:r>
            <a:r>
              <a:rPr lang="en-GB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2" tooltip="https://inspirehep.net/files/246565fbf4498a1246965a1e761a2b9d"/>
              </a:rPr>
              <a:t>Calculation of the short-range longitudinal wakefields in the NLC </a:t>
            </a:r>
            <a:r>
              <a:rPr lang="en-GB" sz="1200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2" tooltip="https://inspirehep.net/files/246565fbf4498a1246965a1e761a2b9d"/>
              </a:rPr>
              <a:t>linac</a:t>
            </a:r>
            <a:r>
              <a:rPr lang="en-GB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’, ICAP98, 1998</a:t>
            </a:r>
          </a:p>
          <a:p>
            <a:pPr>
              <a:lnSpc>
                <a:spcPct val="25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r>
              <a:rPr lang="en-GB" sz="105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The longitudinal wake function is given by:</a:t>
            </a: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r>
              <a:rPr lang="en-GB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One can approximate this by a semi-analytically expression, valid for small bunch length </a:t>
            </a:r>
            <a:r>
              <a:rPr lang="en-GB" sz="1200" b="1" i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s</a:t>
            </a:r>
            <a:r>
              <a:rPr lang="en-GB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and </a:t>
            </a:r>
            <a:r>
              <a:rPr lang="en-GB" sz="1200" b="1" i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s/L </a:t>
            </a:r>
            <a:r>
              <a:rPr lang="en-GB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&lt; 0.15:</a:t>
            </a: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15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r>
              <a:rPr lang="en-US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The parameters for the Tesla cavity</a:t>
            </a:r>
            <a:r>
              <a:rPr lang="en-GB" sz="1200" b="1" spc="-1" baseline="30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1</a:t>
            </a:r>
            <a:r>
              <a:rPr lang="en-US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gives long. wake functions on the order of 30</a:t>
            </a:r>
            <a:r>
              <a:rPr lang="en-US" sz="9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</a:t>
            </a:r>
            <a:r>
              <a:rPr lang="en-US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V/</a:t>
            </a:r>
            <a:r>
              <a:rPr lang="en-US" sz="1200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pC</a:t>
            </a:r>
            <a:r>
              <a:rPr lang="en-US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/m: </a:t>
            </a:r>
            <a:endParaRPr lang="en-GB" sz="12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US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780" name="TextShape 3"/>
          <p:cNvSpPr txBox="1"/>
          <p:nvPr/>
        </p:nvSpPr>
        <p:spPr>
          <a:xfrm>
            <a:off x="1930500" y="4763070"/>
            <a:ext cx="1156410" cy="27351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76E532-CE05-4509-86CB-7C93E1362D18}" type="datetime3">
              <a:rPr lang="en-US" sz="750" spc="-1">
                <a:solidFill>
                  <a:srgbClr val="FFFFFF"/>
                </a:solidFill>
                <a:latin typeface="Arial"/>
              </a:rPr>
              <a:t>21 June 2023</a:t>
            </a:fld>
            <a:endParaRPr lang="en-GB" sz="750" spc="-1">
              <a:latin typeface="Times New Roman"/>
            </a:endParaRPr>
          </a:p>
        </p:txBody>
      </p:sp>
      <p:sp>
        <p:nvSpPr>
          <p:cNvPr id="782" name="TextShape 5"/>
          <p:cNvSpPr txBox="1"/>
          <p:nvPr/>
        </p:nvSpPr>
        <p:spPr>
          <a:xfrm>
            <a:off x="8473455" y="4767390"/>
            <a:ext cx="510570" cy="27351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750" spc="-1">
                <a:solidFill>
                  <a:srgbClr val="FFFFFF"/>
                </a:solidFill>
                <a:latin typeface="Arial"/>
              </a:rPr>
              <a:t>36</a:t>
            </a:fld>
            <a:endParaRPr lang="en-GB" sz="750" spc="-1">
              <a:latin typeface="Times New Roman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B27333-87FF-4BDF-8411-26B2A382F1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521" t="36070" r="29204" b="3878"/>
          <a:stretch/>
        </p:blipFill>
        <p:spPr>
          <a:xfrm>
            <a:off x="276086" y="2572968"/>
            <a:ext cx="1964715" cy="413741"/>
          </a:xfrm>
          <a:prstGeom prst="rect">
            <a:avLst/>
          </a:prstGeom>
          <a:solidFill>
            <a:srgbClr val="FF0000"/>
          </a:solidFill>
          <a:ln w="12700">
            <a:solidFill>
              <a:srgbClr val="FF0000"/>
            </a:solidFill>
            <a:prstDash val="sysDash"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758A2CF-14DC-450A-BD2E-84527B188A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4524" y="2574805"/>
            <a:ext cx="1319353" cy="413741"/>
          </a:xfrm>
          <a:prstGeom prst="rect">
            <a:avLst/>
          </a:prstGeom>
          <a:ln w="12700">
            <a:solidFill>
              <a:srgbClr val="FF0000"/>
            </a:solidFill>
            <a:prstDash val="sysDash"/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C3F4596-F704-421E-A091-99C1190822B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856" t="2837" r="19710"/>
          <a:stretch/>
        </p:blipFill>
        <p:spPr>
          <a:xfrm>
            <a:off x="632047" y="3573444"/>
            <a:ext cx="2492153" cy="15013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75DC9FF-E1CA-4710-9AEB-964C805A2B1D}"/>
              </a:ext>
            </a:extLst>
          </p:cNvPr>
          <p:cNvSpPr txBox="1"/>
          <p:nvPr/>
        </p:nvSpPr>
        <p:spPr>
          <a:xfrm>
            <a:off x="3159406" y="4207065"/>
            <a:ext cx="10152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F0FFF"/>
                </a:solidFill>
              </a:rPr>
              <a:t>L= 115.4 mm</a:t>
            </a:r>
          </a:p>
          <a:p>
            <a:r>
              <a:rPr lang="en-US" sz="1050" dirty="0">
                <a:solidFill>
                  <a:srgbClr val="0F0FFF"/>
                </a:solidFill>
              </a:rPr>
              <a:t>g= 82 mm</a:t>
            </a:r>
          </a:p>
          <a:p>
            <a:r>
              <a:rPr lang="en-US" sz="1050" dirty="0">
                <a:solidFill>
                  <a:srgbClr val="0F0FFF"/>
                </a:solidFill>
              </a:rPr>
              <a:t>a= 35 mm</a:t>
            </a:r>
          </a:p>
          <a:p>
            <a:r>
              <a:rPr lang="en-US" sz="1050" dirty="0">
                <a:solidFill>
                  <a:srgbClr val="0F0FFF"/>
                </a:solidFill>
              </a:rPr>
              <a:t>b= 103.3 mm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58EA6E3-939E-4721-A202-3B71FCBB0659}"/>
              </a:ext>
            </a:extLst>
          </p:cNvPr>
          <p:cNvGrpSpPr/>
          <p:nvPr/>
        </p:nvGrpSpPr>
        <p:grpSpPr>
          <a:xfrm>
            <a:off x="276086" y="1604287"/>
            <a:ext cx="3251498" cy="520484"/>
            <a:chOff x="359916" y="2385036"/>
            <a:chExt cx="4335330" cy="69397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89E923D-4FC5-4A2B-A5E8-1399E96A28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41671"/>
            <a:stretch/>
          </p:blipFill>
          <p:spPr>
            <a:xfrm>
              <a:off x="368115" y="2385036"/>
              <a:ext cx="4327131" cy="693978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D2918B8D-9E53-40B0-AEF7-F1DA985C3DA6}"/>
                </a:ext>
              </a:extLst>
            </p:cNvPr>
            <p:cNvSpPr/>
            <p:nvPr/>
          </p:nvSpPr>
          <p:spPr>
            <a:xfrm>
              <a:off x="359916" y="2385036"/>
              <a:ext cx="3562380" cy="583128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1584ACA-4A07-4EEA-944E-E5CDDB185CA4}"/>
                </a:ext>
              </a:extLst>
            </p:cNvPr>
            <p:cNvCxnSpPr/>
            <p:nvPr/>
          </p:nvCxnSpPr>
          <p:spPr>
            <a:xfrm>
              <a:off x="1666875" y="2659380"/>
              <a:ext cx="51435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937FB6A4-7871-429B-9A28-E07353B838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07202" y="964705"/>
            <a:ext cx="3743325" cy="247888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91E61F0-C89E-4074-A909-DA5493CFA2DC}"/>
              </a:ext>
            </a:extLst>
          </p:cNvPr>
          <p:cNvSpPr txBox="1"/>
          <p:nvPr/>
        </p:nvSpPr>
        <p:spPr>
          <a:xfrm>
            <a:off x="5701560" y="3619745"/>
            <a:ext cx="33754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 </a:t>
            </a:r>
            <a:r>
              <a:rPr lang="en-US" sz="1400" dirty="0" err="1"/>
              <a:t>BLonD</a:t>
            </a:r>
            <a:r>
              <a:rPr lang="en-US" sz="1400" dirty="0"/>
              <a:t> code convolutes this wake function with the beam profile to obtain the induced voltage</a:t>
            </a:r>
            <a:endParaRPr lang="en-GB" sz="1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EE0B4C9-4585-491E-8C6B-80D75A5B2460}"/>
              </a:ext>
            </a:extLst>
          </p:cNvPr>
          <p:cNvSpPr txBox="1"/>
          <p:nvPr/>
        </p:nvSpPr>
        <p:spPr>
          <a:xfrm>
            <a:off x="4984838" y="4567817"/>
            <a:ext cx="4572000" cy="209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r>
              <a:rPr lang="en-GB" sz="825" spc="-1" baseline="30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1</a:t>
            </a:r>
            <a:r>
              <a:rPr lang="en-GB" sz="825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Wakefield studies for the Tesla cavity shown in </a:t>
            </a:r>
            <a:r>
              <a:rPr lang="en-GB" sz="825" dirty="0">
                <a:latin typeface="Times New Roman" panose="02020603050405020304" pitchFamily="18" charset="0"/>
                <a:hlinkClick r:id="rId8"/>
              </a:rPr>
              <a:t>TESLA Report 2003-19</a:t>
            </a:r>
            <a:r>
              <a:rPr lang="en-GB" sz="825" dirty="0">
                <a:latin typeface="Times New Roman" panose="02020603050405020304" pitchFamily="18" charset="0"/>
              </a:rPr>
              <a:t> </a:t>
            </a:r>
            <a:endParaRPr lang="en-GB" sz="825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40BC12-CA91-9972-298D-3CF3B94220F5}"/>
              </a:ext>
            </a:extLst>
          </p:cNvPr>
          <p:cNvSpPr txBox="1"/>
          <p:nvPr/>
        </p:nvSpPr>
        <p:spPr>
          <a:xfrm>
            <a:off x="3776292" y="3361425"/>
            <a:ext cx="1526044" cy="769441"/>
          </a:xfrm>
          <a:prstGeom prst="rect">
            <a:avLst/>
          </a:prstGeom>
          <a:noFill/>
          <a:ln w="19050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de-DE" sz="1100" b="1" dirty="0" err="1">
                <a:solidFill>
                  <a:schemeClr val="accent5"/>
                </a:solidFill>
              </a:rPr>
              <a:t>Adjusting</a:t>
            </a:r>
            <a:r>
              <a:rPr lang="de-DE" sz="1100" b="1" dirty="0">
                <a:solidFill>
                  <a:schemeClr val="accent5"/>
                </a:solidFill>
              </a:rPr>
              <a:t> </a:t>
            </a:r>
            <a:r>
              <a:rPr lang="de-DE" sz="1100" b="1" dirty="0" err="1">
                <a:solidFill>
                  <a:schemeClr val="accent5"/>
                </a:solidFill>
              </a:rPr>
              <a:t>inner</a:t>
            </a:r>
            <a:r>
              <a:rPr lang="de-DE" sz="1100" b="1" dirty="0">
                <a:solidFill>
                  <a:schemeClr val="accent5"/>
                </a:solidFill>
              </a:rPr>
              <a:t> </a:t>
            </a:r>
            <a:r>
              <a:rPr lang="de-DE" sz="1100" b="1" dirty="0" err="1">
                <a:solidFill>
                  <a:schemeClr val="accent5"/>
                </a:solidFill>
              </a:rPr>
              <a:t>diameter</a:t>
            </a:r>
            <a:r>
              <a:rPr lang="de-DE" sz="1100" b="1" dirty="0">
                <a:solidFill>
                  <a:schemeClr val="accent5"/>
                </a:solidFill>
              </a:rPr>
              <a:t> </a:t>
            </a:r>
            <a:r>
              <a:rPr lang="de-DE" sz="1100" b="1" dirty="0" err="1">
                <a:solidFill>
                  <a:schemeClr val="accent5"/>
                </a:solidFill>
              </a:rPr>
              <a:t>can</a:t>
            </a:r>
            <a:r>
              <a:rPr lang="de-DE" sz="1100" b="1" dirty="0">
                <a:solidFill>
                  <a:schemeClr val="accent5"/>
                </a:solidFill>
              </a:rPr>
              <a:t> </a:t>
            </a:r>
            <a:r>
              <a:rPr lang="de-DE" sz="1100" b="1" dirty="0" err="1">
                <a:solidFill>
                  <a:schemeClr val="accent5"/>
                </a:solidFill>
              </a:rPr>
              <a:t>be</a:t>
            </a:r>
            <a:r>
              <a:rPr lang="de-DE" sz="1100" b="1" dirty="0">
                <a:solidFill>
                  <a:schemeClr val="accent5"/>
                </a:solidFill>
              </a:rPr>
              <a:t> a powerful </a:t>
            </a:r>
            <a:r>
              <a:rPr lang="de-DE" sz="1100" b="1" dirty="0" err="1">
                <a:solidFill>
                  <a:schemeClr val="accent5"/>
                </a:solidFill>
              </a:rPr>
              <a:t>tool</a:t>
            </a:r>
            <a:r>
              <a:rPr lang="de-DE" sz="1100" b="1" dirty="0">
                <a:solidFill>
                  <a:schemeClr val="accent5"/>
                </a:solidFill>
              </a:rPr>
              <a:t> </a:t>
            </a:r>
            <a:r>
              <a:rPr lang="de-DE" sz="1100" b="1" dirty="0" err="1">
                <a:solidFill>
                  <a:schemeClr val="accent5"/>
                </a:solidFill>
              </a:rPr>
              <a:t>to</a:t>
            </a:r>
            <a:r>
              <a:rPr lang="de-DE" sz="1100" b="1" dirty="0">
                <a:solidFill>
                  <a:schemeClr val="accent5"/>
                </a:solidFill>
              </a:rPr>
              <a:t> </a:t>
            </a:r>
            <a:r>
              <a:rPr lang="de-DE" sz="1100" b="1" dirty="0" err="1">
                <a:solidFill>
                  <a:schemeClr val="accent5"/>
                </a:solidFill>
              </a:rPr>
              <a:t>mitigate</a:t>
            </a:r>
            <a:r>
              <a:rPr lang="de-DE" sz="1100" b="1" dirty="0">
                <a:solidFill>
                  <a:schemeClr val="accent5"/>
                </a:solidFill>
              </a:rPr>
              <a:t> </a:t>
            </a:r>
            <a:r>
              <a:rPr lang="de-DE" sz="1100" b="1" dirty="0" err="1">
                <a:solidFill>
                  <a:schemeClr val="accent5"/>
                </a:solidFill>
              </a:rPr>
              <a:t>wakefields</a:t>
            </a:r>
            <a:r>
              <a:rPr lang="de-DE" sz="1100" b="1" dirty="0">
                <a:solidFill>
                  <a:schemeClr val="accent5"/>
                </a:solidFill>
              </a:rPr>
              <a:t>! </a:t>
            </a:r>
            <a:endParaRPr lang="en-GB" sz="1100" b="1" dirty="0">
              <a:solidFill>
                <a:schemeClr val="accent5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CB3E46B-2452-CC55-E96D-8377C5BD03FF}"/>
              </a:ext>
            </a:extLst>
          </p:cNvPr>
          <p:cNvCxnSpPr>
            <a:cxnSpLocks/>
          </p:cNvCxnSpPr>
          <p:nvPr/>
        </p:nvCxnSpPr>
        <p:spPr>
          <a:xfrm flipH="1" flipV="1">
            <a:off x="1115616" y="2931790"/>
            <a:ext cx="2668261" cy="687955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13" name="Picture 12" descr="Logo, company name&#10;&#10;Description automatically generated">
            <a:extLst>
              <a:ext uri="{FF2B5EF4-FFF2-40B4-BE49-F238E27FC236}">
                <a16:creationId xmlns:a16="http://schemas.microsoft.com/office/drawing/2014/main" id="{C564EC33-2E5D-6A03-4F76-DB6083A9B5D0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23" name="Slide Number Placeholder 2">
            <a:extLst>
              <a:ext uri="{FF2B5EF4-FFF2-40B4-BE49-F238E27FC236}">
                <a16:creationId xmlns:a16="http://schemas.microsoft.com/office/drawing/2014/main" id="{68A64AAC-A261-86F3-49C1-B278B85FFBD0}"/>
              </a:ext>
            </a:extLst>
          </p:cNvPr>
          <p:cNvSpPr txBox="1">
            <a:spLocks/>
          </p:cNvSpPr>
          <p:nvPr/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74172A1-1CBF-0B40-9234-7D4D80EC19EA}" type="slidenum">
              <a:rPr lang="en-GB" sz="1100" b="1" smtClean="0">
                <a:solidFill>
                  <a:schemeClr val="bg1"/>
                </a:solidFill>
              </a:rPr>
              <a:pPr algn="r"/>
              <a:t>36</a:t>
            </a:fld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506D21-7347-27E0-8F93-4DB7AD6F28B7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5A8C37EC-EC58-C7BD-C580-16814524EC43}"/>
              </a:ext>
            </a:extLst>
          </p:cNvPr>
          <p:cNvSpPr txBox="1">
            <a:spLocks/>
          </p:cNvSpPr>
          <p:nvPr/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Induced voltages: Short-range </a:t>
            </a:r>
            <a:r>
              <a:rPr lang="en-US" dirty="0" err="1"/>
              <a:t>wakefields</a:t>
            </a:r>
            <a:endParaRPr lang="en-US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D4670F1C-3E2F-F234-7AB0-FB6ACC6739D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03026" y="1087957"/>
            <a:ext cx="800100" cy="15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845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4" grpId="0"/>
      <p:bldP spid="29" grpId="0"/>
      <p:bldP spid="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49382" y="1276350"/>
            <a:ext cx="8305800" cy="3536156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1600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The induced voltage from the short-range </a:t>
            </a:r>
            <a:r>
              <a:rPr lang="en-GB" sz="1600" strike="noStrike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wakefield</a:t>
            </a:r>
            <a:r>
              <a:rPr lang="en-GB" sz="1600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is as large as 1.5 MV per cavity, i.e., also 1.5 MV/m</a:t>
            </a:r>
            <a:endParaRPr lang="en-GB" sz="16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The total induced voltage per turn is around 400 MV, thus 3-4% of the accelerating voltage</a:t>
            </a:r>
          </a:p>
          <a:p>
            <a:pPr marL="457200" lvl="1" indent="0">
              <a:spcBef>
                <a:spcPts val="6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pt-BR" sz="11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	</a:t>
            </a:r>
            <a:endParaRPr lang="en-US" sz="1600" b="1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Induced voltages: Short-range </a:t>
            </a:r>
            <a:r>
              <a:rPr lang="en-US" dirty="0" err="1"/>
              <a:t>wakefields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85A621-2FCE-7F60-F338-C12D7A1A46C4}"/>
              </a:ext>
            </a:extLst>
          </p:cNvPr>
          <p:cNvSpPr txBox="1"/>
          <p:nvPr/>
        </p:nvSpPr>
        <p:spPr>
          <a:xfrm>
            <a:off x="8172271" y="4558773"/>
            <a:ext cx="116582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From design report</a:t>
            </a:r>
            <a:endParaRPr kumimoji="0" lang="en-GB" sz="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3" name="Picture 12" descr="Logo, company name&#10;&#10;Description automatically generated">
            <a:extLst>
              <a:ext uri="{FF2B5EF4-FFF2-40B4-BE49-F238E27FC236}">
                <a16:creationId xmlns:a16="http://schemas.microsoft.com/office/drawing/2014/main" id="{2F224E2A-5CA1-CEF0-7B77-7F4D958C5D9C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450B9B07-6CF1-C899-267D-010CC9F898C7}"/>
              </a:ext>
            </a:extLst>
          </p:cNvPr>
          <p:cNvGrpSpPr/>
          <p:nvPr/>
        </p:nvGrpSpPr>
        <p:grpSpPr>
          <a:xfrm>
            <a:off x="859915" y="2494389"/>
            <a:ext cx="6901823" cy="2272133"/>
            <a:chOff x="582547" y="3667838"/>
            <a:chExt cx="6901823" cy="2272133"/>
          </a:xfrm>
        </p:grpSpPr>
        <p:pic>
          <p:nvPicPr>
            <p:cNvPr id="6" name="phasespace">
              <a:hlinkClick r:id="" action="ppaction://media"/>
              <a:extLst>
                <a:ext uri="{FF2B5EF4-FFF2-40B4-BE49-F238E27FC236}">
                  <a16:creationId xmlns:a16="http://schemas.microsoft.com/office/drawing/2014/main" id="{B513D32A-63D9-700C-C9FF-056A8C5ED333}"/>
                </a:ext>
              </a:extLst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7"/>
            <a:stretch>
              <a:fillRect/>
            </a:stretch>
          </p:blipFill>
          <p:spPr>
            <a:xfrm>
              <a:off x="582547" y="3667838"/>
              <a:ext cx="3221931" cy="2272133"/>
            </a:xfrm>
            <a:prstGeom prst="rect">
              <a:avLst/>
            </a:prstGeom>
          </p:spPr>
        </p:pic>
        <p:pic>
          <p:nvPicPr>
            <p:cNvPr id="7" name="indvolt">
              <a:hlinkClick r:id="" action="ppaction://media"/>
              <a:extLst>
                <a:ext uri="{FF2B5EF4-FFF2-40B4-BE49-F238E27FC236}">
                  <a16:creationId xmlns:a16="http://schemas.microsoft.com/office/drawing/2014/main" id="{E544A9AF-FFD7-9CBA-3FF7-15450AF9D503}"/>
                </a:ext>
              </a:extLst>
            </p:cNvPr>
            <p:cNvPicPr>
              <a:picLocks noChangeAspect="1"/>
            </p:cNvPicPr>
            <p:nvPr>
              <a:videoFile r:link="rId4"/>
              <p:extLst>
                <p:ext uri="{DAA4B4D4-6D71-4841-9C94-3DE7FCFB9230}">
                  <p14:media xmlns:p14="http://schemas.microsoft.com/office/powerpoint/2010/main" r:embed="rId3"/>
                </p:ext>
              </p:extLst>
            </p:nvPr>
          </p:nvPicPr>
          <p:blipFill>
            <a:blip r:embed="rId8"/>
            <a:stretch>
              <a:fillRect/>
            </a:stretch>
          </p:blipFill>
          <p:spPr>
            <a:xfrm>
              <a:off x="4198672" y="3701400"/>
              <a:ext cx="3285698" cy="2238571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EF852AF-4F36-91F9-AC2D-62240C10BEE6}"/>
                  </a:ext>
                </a:extLst>
              </p:cNvPr>
              <p:cNvSpPr txBox="1"/>
              <p:nvPr/>
            </p:nvSpPr>
            <p:spPr>
              <a:xfrm>
                <a:off x="2915033" y="4783236"/>
                <a:ext cx="40967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Mangal" panose="02040503050203030202" pitchFamily="18" charset="0"/>
                    <a:cs typeface="Mangal" panose="02040503050203030202" pitchFamily="18" charset="0"/>
                  </a:rPr>
                  <a:t>Simulation for RCS1,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 spc="-1" smtClean="0"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200" b="1" i="1" spc="-1" smtClean="0"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𝒏</m:t>
                        </m:r>
                      </m:e>
                      <m:sub>
                        <m:r>
                          <a:rPr lang="en-US" sz="1200" b="1" i="0" spc="-1" smtClean="0"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𝐑𝐅</m:t>
                        </m:r>
                      </m:sub>
                    </m:sSub>
                    <m:r>
                      <a:rPr lang="en-US" sz="1200" b="1" i="1" spc="-1"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sz="1200" b="1" i="1" spc="-1" smtClean="0"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𝟒𝟖</m:t>
                    </m:r>
                    <m:r>
                      <a:rPr lang="en-US" sz="1200" b="1" i="1" spc="-1" smtClean="0"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, </m:t>
                    </m:r>
                    <m:sSub>
                      <m:sSubPr>
                        <m:ctrlPr>
                          <a:rPr kumimoji="0" lang="en-US" sz="1200" b="1" i="1" u="none" strike="noStrike" kern="1200" cap="none" spc="-1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kumimoji="0" lang="en-US" sz="1200" b="1" i="1" u="none" strike="noStrike" kern="1200" cap="none" spc="-1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𝜺</m:t>
                        </m:r>
                      </m:e>
                      <m:sub>
                        <m:r>
                          <a:rPr kumimoji="0" lang="en-US" sz="1200" b="1" i="1" u="none" strike="noStrike" kern="1200" cap="none" spc="-1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𝑳</m:t>
                        </m:r>
                      </m:sub>
                    </m:sSub>
                    <m:r>
                      <a:rPr kumimoji="0" lang="en-US" sz="1200" b="1" i="1" u="none" strike="noStrike" kern="1200" cap="none" spc="-1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=</m:t>
                    </m:r>
                  </m:oMath>
                </a14:m>
                <a:r>
                  <a:rPr lang="en-US" sz="1200" dirty="0">
                    <a:latin typeface="Mangal" panose="02040503050203030202" pitchFamily="18" charset="0"/>
                    <a:cs typeface="Mangal" panose="02040503050203030202" pitchFamily="18" charset="0"/>
                  </a:rPr>
                  <a:t> 0.1 eVs </a:t>
                </a:r>
                <a:endParaRPr lang="en-GB" sz="1200" dirty="0">
                  <a:latin typeface="Mangal" panose="02040503050203030202" pitchFamily="18" charset="0"/>
                  <a:cs typeface="Mangal" panose="02040503050203030202" pitchFamily="18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EF852AF-4F36-91F9-AC2D-62240C10BE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033" y="4783236"/>
                <a:ext cx="4096704" cy="276999"/>
              </a:xfrm>
              <a:prstGeom prst="rect">
                <a:avLst/>
              </a:prstGeom>
              <a:blipFill>
                <a:blip r:embed="rId9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4357227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49382" y="1276350"/>
            <a:ext cx="5850810" cy="3536156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1600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The induced voltage from fundamental beam loading for a single turn is 1.5 MV per cavity 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So far for a single turn</a:t>
            </a:r>
            <a:endParaRPr lang="en-GB" sz="1600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Induced voltages: Long-range </a:t>
            </a:r>
            <a:r>
              <a:rPr lang="en-US" dirty="0" err="1"/>
              <a:t>wakefields</a:t>
            </a:r>
            <a:endParaRPr lang="en-US" dirty="0"/>
          </a:p>
        </p:txBody>
      </p:sp>
      <p:pic>
        <p:nvPicPr>
          <p:cNvPr id="13" name="Picture 12" descr="Logo, company name&#10;&#10;Description automatically generated">
            <a:extLst>
              <a:ext uri="{FF2B5EF4-FFF2-40B4-BE49-F238E27FC236}">
                <a16:creationId xmlns:a16="http://schemas.microsoft.com/office/drawing/2014/main" id="{2F224E2A-5CA1-CEF0-7B77-7F4D958C5D9C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pic>
        <p:nvPicPr>
          <p:cNvPr id="2" name="indVolt">
            <a:hlinkClick r:id="" action="ppaction://media"/>
            <a:extLst>
              <a:ext uri="{FF2B5EF4-FFF2-40B4-BE49-F238E27FC236}">
                <a16:creationId xmlns:a16="http://schemas.microsoft.com/office/drawing/2014/main" id="{AF048B7E-607E-2068-AF6B-5E85D0BB831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572000" y="2530398"/>
            <a:ext cx="3169798" cy="2236124"/>
          </a:xfrm>
          <a:prstGeom prst="rect">
            <a:avLst/>
          </a:prstGeom>
        </p:spPr>
      </p:pic>
      <p:pic>
        <p:nvPicPr>
          <p:cNvPr id="8" name="phasespacee">
            <a:hlinkClick r:id="" action="ppaction://media"/>
            <a:extLst>
              <a:ext uri="{FF2B5EF4-FFF2-40B4-BE49-F238E27FC236}">
                <a16:creationId xmlns:a16="http://schemas.microsoft.com/office/drawing/2014/main" id="{C6D46160-8575-57F4-7879-E3423066E0B2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82101" y="2494389"/>
            <a:ext cx="3221931" cy="22721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A5FA89A-4995-F5B9-ABC3-C3F58490576A}"/>
                  </a:ext>
                </a:extLst>
              </p:cNvPr>
              <p:cNvSpPr txBox="1"/>
              <p:nvPr/>
            </p:nvSpPr>
            <p:spPr>
              <a:xfrm>
                <a:off x="6206865" y="1007740"/>
                <a:ext cx="2487753" cy="1384995"/>
              </a:xfrm>
              <a:prstGeom prst="rect">
                <a:avLst/>
              </a:prstGeom>
              <a:noFill/>
              <a:ln w="12700">
                <a:solidFill>
                  <a:srgbClr val="0033A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defTabSz="914400"/>
                <a:r>
                  <a:rPr lang="pt-BR" sz="1400" dirty="0">
                    <a:solidFill>
                      <a:prstClr val="black"/>
                    </a:solidFill>
                    <a:latin typeface="Calibri" panose="020F0502020204030204"/>
                  </a:rPr>
                  <a:t>Important cavity parameters :</a:t>
                </a:r>
              </a:p>
              <a:p>
                <a:pPr defTabSz="914400"/>
                <a:r>
                  <a:rPr lang="pt-BR" sz="1400" dirty="0">
                    <a:solidFill>
                      <a:prstClr val="black"/>
                    </a:solidFill>
                    <a:latin typeface="Calibri" panose="020F0502020204030204"/>
                  </a:rPr>
                  <a:t>Gradient in cavity: 30MV/m</a:t>
                </a:r>
              </a:p>
              <a:p>
                <a:pPr defTabSz="914400"/>
                <a:r>
                  <a:rPr lang="pt-BR" sz="1400" i="1" dirty="0">
                    <a:solidFill>
                      <a:prstClr val="black"/>
                    </a:solidFill>
                    <a:latin typeface="Calibri" panose="020F0502020204030204"/>
                  </a:rPr>
                  <a:t>L</a:t>
                </a:r>
                <a:r>
                  <a:rPr lang="pt-BR" sz="1400" dirty="0">
                    <a:solidFill>
                      <a:prstClr val="black"/>
                    </a:solidFill>
                    <a:latin typeface="Calibri" panose="020F0502020204030204"/>
                  </a:rPr>
                  <a:t>=1.04m</a:t>
                </a:r>
              </a:p>
              <a:p>
                <a:pPr defTabSz="914400"/>
                <a:r>
                  <a:rPr lang="pt-BR" sz="1400" i="1" dirty="0">
                    <a:solidFill>
                      <a:prstClr val="black"/>
                    </a:solidFill>
                    <a:latin typeface="Calibri" panose="020F0502020204030204"/>
                  </a:rPr>
                  <a:t>R/Q</a:t>
                </a:r>
                <a:r>
                  <a:rPr lang="pt-BR" sz="1400" dirty="0">
                    <a:solidFill>
                      <a:prstClr val="black"/>
                    </a:solidFill>
                    <a:latin typeface="Calibri" panose="020F0502020204030204"/>
                  </a:rPr>
                  <a:t> = 518 </a:t>
                </a:r>
                <a:r>
                  <a:rPr lang="el-GR" sz="1400" dirty="0">
                    <a:solidFill>
                      <a:prstClr val="black"/>
                    </a:solidFill>
                    <a:latin typeface="Calibri" panose="020F0502020204030204"/>
                  </a:rPr>
                  <a:t>Ω</a:t>
                </a:r>
                <a:endParaRPr lang="pt-BR" sz="140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defTabSz="914400"/>
                <a14:m>
                  <m:oMath xmlns:m="http://schemas.openxmlformats.org/officeDocument/2006/math">
                    <m:r>
                      <a:rPr lang="en-US" sz="1400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𝛥</m:t>
                    </m:r>
                  </m:oMath>
                </a14:m>
                <a:r>
                  <a:rPr lang="pt-BR" sz="1400" i="1" dirty="0">
                    <a:solidFill>
                      <a:prstClr val="black"/>
                    </a:solidFill>
                    <a:latin typeface="Calibri" panose="020F0502020204030204"/>
                  </a:rPr>
                  <a:t>f</a:t>
                </a:r>
                <a:r>
                  <a:rPr lang="pt-BR" sz="1400" dirty="0">
                    <a:solidFill>
                      <a:prstClr val="black"/>
                    </a:solidFill>
                    <a:latin typeface="Calibri" panose="020F0502020204030204"/>
                  </a:rPr>
                  <a:t> = 320 Hz</a:t>
                </a:r>
              </a:p>
              <a:p>
                <a:pPr defTabSz="914400"/>
                <a:r>
                  <a:rPr lang="pt-BR" sz="1400" i="1" dirty="0">
                    <a:solidFill>
                      <a:prstClr val="black"/>
                    </a:solidFill>
                    <a:latin typeface="Calibri" panose="020F0502020204030204"/>
                  </a:rPr>
                  <a:t>Q</a:t>
                </a:r>
                <a:r>
                  <a:rPr lang="pt-BR" sz="1400" baseline="-25000" dirty="0">
                    <a:solidFill>
                      <a:prstClr val="black"/>
                    </a:solidFill>
                    <a:latin typeface="Calibri" panose="020F0502020204030204"/>
                  </a:rPr>
                  <a:t>L</a:t>
                </a:r>
                <a:r>
                  <a:rPr lang="pt-BR" sz="1400" dirty="0">
                    <a:solidFill>
                      <a:prstClr val="black"/>
                    </a:solidFill>
                    <a:latin typeface="Calibri" panose="020F0502020204030204"/>
                  </a:rPr>
                  <a:t>=2.2e6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A5FA89A-4995-F5B9-ABC3-C3F5849057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6865" y="1007740"/>
                <a:ext cx="2487753" cy="1384995"/>
              </a:xfrm>
              <a:prstGeom prst="rect">
                <a:avLst/>
              </a:prstGeom>
              <a:blipFill>
                <a:blip r:embed="rId9"/>
                <a:stretch>
                  <a:fillRect l="-488" b="-3043"/>
                </a:stretch>
              </a:blipFill>
              <a:ln w="12700">
                <a:solidFill>
                  <a:srgbClr val="0033A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ight Brace 17">
            <a:extLst>
              <a:ext uri="{FF2B5EF4-FFF2-40B4-BE49-F238E27FC236}">
                <a16:creationId xmlns:a16="http://schemas.microsoft.com/office/drawing/2014/main" id="{B18E88E3-DADE-176D-88CD-EC45CB4AEE04}"/>
              </a:ext>
            </a:extLst>
          </p:cNvPr>
          <p:cNvSpPr/>
          <p:nvPr/>
        </p:nvSpPr>
        <p:spPr>
          <a:xfrm>
            <a:off x="7194807" y="1944238"/>
            <a:ext cx="100693" cy="411126"/>
          </a:xfrm>
          <a:prstGeom prst="rightBrac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2273459-67A8-773A-81CA-0E8E7A71FDF4}"/>
              </a:ext>
            </a:extLst>
          </p:cNvPr>
          <p:cNvSpPr/>
          <p:nvPr/>
        </p:nvSpPr>
        <p:spPr>
          <a:xfrm>
            <a:off x="7271947" y="1881980"/>
            <a:ext cx="14462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pt-BR" sz="1400" dirty="0">
                <a:solidFill>
                  <a:prstClr val="black"/>
                </a:solidFill>
                <a:latin typeface="Calibri" panose="020F0502020204030204"/>
              </a:rPr>
              <a:t>for beam loading compensation</a:t>
            </a:r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C5541C5-35C2-F5CD-89FA-CF5F32B16C1E}"/>
                  </a:ext>
                </a:extLst>
              </p:cNvPr>
              <p:cNvSpPr txBox="1"/>
              <p:nvPr/>
            </p:nvSpPr>
            <p:spPr>
              <a:xfrm>
                <a:off x="2915033" y="4783236"/>
                <a:ext cx="40967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Mangal" panose="02040503050203030202" pitchFamily="18" charset="0"/>
                    <a:cs typeface="Mangal" panose="02040503050203030202" pitchFamily="18" charset="0"/>
                  </a:rPr>
                  <a:t>Simulation for RCS1,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 spc="-1" smtClean="0"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200" b="1" i="1" spc="-1" smtClean="0"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𝒏</m:t>
                        </m:r>
                      </m:e>
                      <m:sub>
                        <m:r>
                          <a:rPr lang="en-US" sz="1200" b="1" i="0" spc="-1" smtClean="0"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𝐑𝐅</m:t>
                        </m:r>
                      </m:sub>
                    </m:sSub>
                    <m:r>
                      <a:rPr lang="en-US" sz="1200" b="1" i="1" spc="-1"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sz="1200" b="1" i="1" spc="-1" smtClean="0"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𝟒𝟖</m:t>
                    </m:r>
                    <m:r>
                      <a:rPr lang="en-US" sz="1200" b="1" i="1" spc="-1" smtClean="0"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, </m:t>
                    </m:r>
                    <m:sSub>
                      <m:sSubPr>
                        <m:ctrlPr>
                          <a:rPr kumimoji="0" lang="en-US" sz="1200" b="1" i="1" u="none" strike="noStrike" kern="1200" cap="none" spc="-1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kumimoji="0" lang="en-US" sz="1200" b="1" i="1" u="none" strike="noStrike" kern="1200" cap="none" spc="-1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𝜺</m:t>
                        </m:r>
                      </m:e>
                      <m:sub>
                        <m:r>
                          <a:rPr kumimoji="0" lang="en-US" sz="1200" b="1" i="1" u="none" strike="noStrike" kern="1200" cap="none" spc="-1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𝑳</m:t>
                        </m:r>
                      </m:sub>
                    </m:sSub>
                    <m:r>
                      <a:rPr kumimoji="0" lang="en-US" sz="1200" b="1" i="1" u="none" strike="noStrike" kern="1200" cap="none" spc="-1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=</m:t>
                    </m:r>
                  </m:oMath>
                </a14:m>
                <a:r>
                  <a:rPr lang="en-US" sz="1200" dirty="0">
                    <a:latin typeface="Mangal" panose="02040503050203030202" pitchFamily="18" charset="0"/>
                    <a:cs typeface="Mangal" panose="02040503050203030202" pitchFamily="18" charset="0"/>
                  </a:rPr>
                  <a:t> 0.1 eVs </a:t>
                </a:r>
                <a:endParaRPr lang="en-GB" sz="1200" dirty="0">
                  <a:latin typeface="Mangal" panose="02040503050203030202" pitchFamily="18" charset="0"/>
                  <a:cs typeface="Mangal" panose="02040503050203030202" pitchFamily="18" charset="0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C5541C5-35C2-F5CD-89FA-CF5F32B16C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033" y="4783236"/>
                <a:ext cx="4096704" cy="276999"/>
              </a:xfrm>
              <a:prstGeom prst="rect">
                <a:avLst/>
              </a:prstGeom>
              <a:blipFill>
                <a:blip r:embed="rId10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8858003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video>
              <p:cMediaNode vol="80000">
                <p:cTn id="3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49382" y="1276350"/>
            <a:ext cx="8443098" cy="3536156"/>
          </a:xfrm>
        </p:spPr>
        <p:txBody>
          <a:bodyPr/>
          <a:lstStyle/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Both effects combined: total induced voltage in a cavity is around 2.2 MV per cavity / per meter, i.e. 10-11% of the RF voltage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Induced voltages: Combined </a:t>
            </a:r>
            <a:r>
              <a:rPr lang="en-US" dirty="0" err="1"/>
              <a:t>wakefields</a:t>
            </a:r>
            <a:endParaRPr lang="en-US" dirty="0"/>
          </a:p>
        </p:txBody>
      </p:sp>
      <p:pic>
        <p:nvPicPr>
          <p:cNvPr id="13" name="Picture 12" descr="Logo, company name&#10;&#10;Description automatically generated">
            <a:extLst>
              <a:ext uri="{FF2B5EF4-FFF2-40B4-BE49-F238E27FC236}">
                <a16:creationId xmlns:a16="http://schemas.microsoft.com/office/drawing/2014/main" id="{2F224E2A-5CA1-CEF0-7B77-7F4D958C5D9C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51A4B1F-5517-7AFB-33C2-F37B7911EF07}"/>
              </a:ext>
            </a:extLst>
          </p:cNvPr>
          <p:cNvSpPr txBox="1"/>
          <p:nvPr/>
        </p:nvSpPr>
        <p:spPr>
          <a:xfrm>
            <a:off x="865589" y="3243945"/>
            <a:ext cx="8063735" cy="2916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  <a:defRPr/>
            </a:pPr>
            <a:r>
              <a:rPr lang="en-GB" sz="14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Total induced voltage    =   </a:t>
            </a: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171717"/>
                </a:solidFill>
                <a:effectLst/>
                <a:uLnTx/>
                <a:uFillTx/>
                <a:latin typeface="Mangal" panose="02040503050203030202" pitchFamily="18" charset="0"/>
                <a:ea typeface="+mn-ea"/>
                <a:cs typeface="Mangal" panose="02040503050203030202" pitchFamily="18" charset="0"/>
              </a:rPr>
              <a:t>short-range </a:t>
            </a:r>
            <a:r>
              <a:rPr kumimoji="0" lang="en-GB" sz="1400" b="0" i="0" u="none" strike="noStrike" kern="1200" cap="none" spc="-1" normalizeH="0" baseline="0" noProof="0" dirty="0" err="1">
                <a:ln>
                  <a:noFill/>
                </a:ln>
                <a:solidFill>
                  <a:srgbClr val="171717"/>
                </a:solidFill>
                <a:effectLst/>
                <a:uLnTx/>
                <a:uFillTx/>
                <a:latin typeface="Mangal" panose="02040503050203030202" pitchFamily="18" charset="0"/>
                <a:ea typeface="+mn-ea"/>
                <a:cs typeface="Mangal" panose="02040503050203030202" pitchFamily="18" charset="0"/>
              </a:rPr>
              <a:t>wakefield</a:t>
            </a: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171717"/>
                </a:solidFill>
                <a:effectLst/>
                <a:uLnTx/>
                <a:uFillTx/>
                <a:latin typeface="Mangal" panose="02040503050203030202" pitchFamily="18" charset="0"/>
                <a:ea typeface="+mn-ea"/>
                <a:cs typeface="Mangal" panose="02040503050203030202" pitchFamily="18" charset="0"/>
              </a:rPr>
              <a:t>	   +   long-range </a:t>
            </a:r>
            <a:r>
              <a:rPr kumimoji="0" lang="en-GB" sz="1400" b="0" i="0" u="none" strike="noStrike" kern="1200" cap="none" spc="-1" normalizeH="0" baseline="0" noProof="0" dirty="0" err="1">
                <a:ln>
                  <a:noFill/>
                </a:ln>
                <a:solidFill>
                  <a:srgbClr val="171717"/>
                </a:solidFill>
                <a:effectLst/>
                <a:uLnTx/>
                <a:uFillTx/>
                <a:latin typeface="Mangal" panose="02040503050203030202" pitchFamily="18" charset="0"/>
                <a:ea typeface="+mn-ea"/>
                <a:cs typeface="Mangal" panose="02040503050203030202" pitchFamily="18" charset="0"/>
              </a:rPr>
              <a:t>wakefield</a:t>
            </a:r>
            <a:endParaRPr kumimoji="0" lang="en-GB" sz="1400" b="0" i="0" u="none" strike="noStrike" kern="1200" cap="none" spc="-1" normalizeH="0" baseline="0" noProof="0" dirty="0">
              <a:ln>
                <a:noFill/>
              </a:ln>
              <a:solidFill>
                <a:srgbClr val="171717"/>
              </a:solidFill>
              <a:effectLst/>
              <a:uLnTx/>
              <a:uFillTx/>
              <a:latin typeface="Mangal" panose="02040503050203030202" pitchFamily="18" charset="0"/>
              <a:ea typeface="+mn-ea"/>
              <a:cs typeface="Mangal" panose="02040503050203030202" pitchFamily="18" charset="0"/>
            </a:endParaRPr>
          </a:p>
        </p:txBody>
      </p:sp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EB650734-900C-EDD2-5607-1E9B715D438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918" y="1841160"/>
            <a:ext cx="1965332" cy="13831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FFCF5EF-05C7-F692-6611-6FFE15EF4099}"/>
              </a:ext>
            </a:extLst>
          </p:cNvPr>
          <p:cNvSpPr txBox="1"/>
          <p:nvPr/>
        </p:nvSpPr>
        <p:spPr>
          <a:xfrm>
            <a:off x="7247038" y="1599313"/>
            <a:ext cx="11016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RF voltage</a:t>
            </a:r>
          </a:p>
          <a:p>
            <a:r>
              <a:rPr lang="en-US" sz="800" dirty="0">
                <a:solidFill>
                  <a:srgbClr val="FF0000"/>
                </a:solidFill>
              </a:rPr>
              <a:t>Induced voltage</a:t>
            </a:r>
          </a:p>
          <a:p>
            <a:r>
              <a:rPr lang="en-US" sz="800" dirty="0">
                <a:solidFill>
                  <a:srgbClr val="0F0FFF"/>
                </a:solidFill>
              </a:rPr>
              <a:t>Total voltage</a:t>
            </a:r>
            <a:endParaRPr lang="en-GB" sz="800" dirty="0">
              <a:solidFill>
                <a:srgbClr val="0F0FFF"/>
              </a:solidFill>
            </a:endParaRPr>
          </a:p>
        </p:txBody>
      </p:sp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D4CE3A0D-23F4-9585-EE7C-5D86B323390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160" y="3576039"/>
            <a:ext cx="2027192" cy="1345011"/>
          </a:xfrm>
          <a:prstGeom prst="rect">
            <a:avLst/>
          </a:prstGeom>
        </p:spPr>
      </p:pic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EFC065EF-740B-118D-9A53-91909D99802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950" y="3588883"/>
            <a:ext cx="1926250" cy="1359131"/>
          </a:xfrm>
          <a:prstGeom prst="rect">
            <a:avLst/>
          </a:prstGeom>
        </p:spPr>
      </p:pic>
      <p:pic>
        <p:nvPicPr>
          <p:cNvPr id="11" name="indvolt">
            <a:hlinkClick r:id="" action="ppaction://media"/>
            <a:extLst>
              <a:ext uri="{FF2B5EF4-FFF2-40B4-BE49-F238E27FC236}">
                <a16:creationId xmlns:a16="http://schemas.microsoft.com/office/drawing/2014/main" id="{AF429AB3-AFE0-52FF-E3D9-848D75037DE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734782" y="3616955"/>
            <a:ext cx="1814404" cy="1279967"/>
          </a:xfrm>
          <a:prstGeom prst="rect">
            <a:avLst/>
          </a:prstGeom>
        </p:spPr>
      </p:pic>
      <p:pic>
        <p:nvPicPr>
          <p:cNvPr id="12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9CAB9640-D59E-59E2-43EC-545C3481BDF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61451" y="1906031"/>
            <a:ext cx="1925770" cy="128882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C89BB15-32A2-0EB1-C628-1AC0DC420E8A}"/>
              </a:ext>
            </a:extLst>
          </p:cNvPr>
          <p:cNvSpPr txBox="1"/>
          <p:nvPr/>
        </p:nvSpPr>
        <p:spPr>
          <a:xfrm>
            <a:off x="3718568" y="1906031"/>
            <a:ext cx="637408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b="1" i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n</a:t>
            </a:r>
            <a:r>
              <a:rPr lang="en-GB" sz="7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RF</a:t>
            </a:r>
            <a:r>
              <a:rPr lang="en-GB" sz="7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= 48 </a:t>
            </a:r>
            <a:endParaRPr lang="en-GB" sz="700" dirty="0"/>
          </a:p>
        </p:txBody>
      </p:sp>
      <p:pic>
        <p:nvPicPr>
          <p:cNvPr id="15" name="ezgif.com-gif-maker(1)">
            <a:hlinkClick r:id="" action="ppaction://media"/>
            <a:extLst>
              <a:ext uri="{FF2B5EF4-FFF2-40B4-BE49-F238E27FC236}">
                <a16:creationId xmlns:a16="http://schemas.microsoft.com/office/drawing/2014/main" id="{D10C9D0C-097E-74B2-DC65-AB143F03332C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01670" y="1872265"/>
            <a:ext cx="1893002" cy="133496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36619C5-49C8-7230-8AC6-BAF07E30CD49}"/>
              </a:ext>
            </a:extLst>
          </p:cNvPr>
          <p:cNvSpPr txBox="1"/>
          <p:nvPr/>
        </p:nvSpPr>
        <p:spPr>
          <a:xfrm>
            <a:off x="899592" y="1925568"/>
            <a:ext cx="637408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b="1" i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n</a:t>
            </a:r>
            <a:r>
              <a:rPr lang="en-GB" sz="7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RF</a:t>
            </a:r>
            <a:r>
              <a:rPr lang="en-GB" sz="7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= 48 </a:t>
            </a:r>
            <a:endParaRPr lang="en-GB" sz="7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0DE0672-E98B-C1F0-4F30-678CDBE1D97A}"/>
              </a:ext>
            </a:extLst>
          </p:cNvPr>
          <p:cNvSpPr txBox="1"/>
          <p:nvPr/>
        </p:nvSpPr>
        <p:spPr>
          <a:xfrm rot="16200000">
            <a:off x="3062984" y="4000327"/>
            <a:ext cx="689013" cy="2616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50" i="1" dirty="0" err="1"/>
              <a:t>V</a:t>
            </a:r>
            <a:r>
              <a:rPr lang="en-US" sz="1050" i="1" baseline="-25000" dirty="0" err="1"/>
              <a:t>i</a:t>
            </a:r>
            <a:r>
              <a:rPr lang="en-US" sz="1050" baseline="-25000" dirty="0" err="1"/>
              <a:t>nd</a:t>
            </a:r>
            <a:r>
              <a:rPr lang="en-US" sz="1050" dirty="0"/>
              <a:t> (V)</a:t>
            </a:r>
            <a:endParaRPr lang="en-GB" sz="10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7A9BDB6-DA10-0A49-29EB-8FFCF9811540}"/>
              </a:ext>
            </a:extLst>
          </p:cNvPr>
          <p:cNvSpPr txBox="1"/>
          <p:nvPr/>
        </p:nvSpPr>
        <p:spPr>
          <a:xfrm rot="16200000">
            <a:off x="5812525" y="4052314"/>
            <a:ext cx="689013" cy="2616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50" i="1" dirty="0" err="1"/>
              <a:t>V</a:t>
            </a:r>
            <a:r>
              <a:rPr lang="en-US" sz="1050" i="1" baseline="-25000" dirty="0" err="1"/>
              <a:t>i</a:t>
            </a:r>
            <a:r>
              <a:rPr lang="en-US" sz="1050" baseline="-25000" dirty="0" err="1"/>
              <a:t>nd</a:t>
            </a:r>
            <a:r>
              <a:rPr lang="en-US" sz="1050" dirty="0"/>
              <a:t> (V)</a:t>
            </a:r>
            <a:endParaRPr lang="en-GB" sz="105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AA9A7F6-AE90-20B6-514F-56D4D2D18620}"/>
              </a:ext>
            </a:extLst>
          </p:cNvPr>
          <p:cNvSpPr txBox="1"/>
          <p:nvPr/>
        </p:nvSpPr>
        <p:spPr>
          <a:xfrm rot="16200000">
            <a:off x="390276" y="3974249"/>
            <a:ext cx="689013" cy="2616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50" i="1" dirty="0" err="1"/>
              <a:t>V</a:t>
            </a:r>
            <a:r>
              <a:rPr lang="en-US" sz="1050" i="1" baseline="-25000" dirty="0" err="1"/>
              <a:t>i</a:t>
            </a:r>
            <a:r>
              <a:rPr lang="en-US" sz="1050" baseline="-25000" dirty="0" err="1"/>
              <a:t>nd</a:t>
            </a:r>
            <a:r>
              <a:rPr lang="en-US" sz="1050" dirty="0"/>
              <a:t> (V)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05776514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video>
              <p:cMediaNode vol="80000">
                <p:cTn id="3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sz="1600" b="1" dirty="0">
                <a:latin typeface="Mangal" panose="02040503050203030202" pitchFamily="18" charset="0"/>
                <a:cs typeface="Mangal" panose="02040503050203030202" pitchFamily="18" charset="0"/>
              </a:rPr>
              <a:t>Installed voltages in lepton rings:</a:t>
            </a:r>
          </a:p>
          <a:p>
            <a:endParaRPr lang="en-US" sz="1600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pPr marL="0" indent="0">
              <a:lnSpc>
                <a:spcPct val="150000"/>
              </a:lnSpc>
              <a:buNone/>
              <a:tabLst>
                <a:tab pos="3322638" algn="l"/>
              </a:tabLst>
            </a:pPr>
            <a:r>
              <a:rPr lang="en-US" sz="1600" dirty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   </a:t>
            </a:r>
            <a:r>
              <a:rPr lang="en-US" sz="1600" b="1" dirty="0">
                <a:solidFill>
                  <a:srgbClr val="FF000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Even</a:t>
            </a:r>
            <a:r>
              <a:rPr lang="en-US" sz="1600" dirty="0">
                <a:solidFill>
                  <a:srgbClr val="FF000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</a:t>
            </a:r>
            <a:r>
              <a:rPr lang="en-US" sz="1600" b="1" dirty="0">
                <a:solidFill>
                  <a:srgbClr val="FF000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more RF voltage </a:t>
            </a:r>
            <a:r>
              <a:rPr lang="en-US" sz="1600" b="1" dirty="0">
                <a:latin typeface="Mangal" panose="02040503050203030202" pitchFamily="18" charset="0"/>
                <a:cs typeface="Mangal" panose="02040503050203030202" pitchFamily="18" charset="0"/>
              </a:rPr>
              <a:t>than any other circular collider</a:t>
            </a:r>
          </a:p>
          <a:p>
            <a:pPr marL="0" indent="0">
              <a:buNone/>
              <a:tabLst>
                <a:tab pos="3322638" algn="l"/>
              </a:tabLst>
            </a:pPr>
            <a:r>
              <a:rPr lang="en-US" sz="1600" b="1" dirty="0">
                <a:solidFill>
                  <a:srgbClr val="FF0000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  </a:t>
            </a:r>
            <a:r>
              <a:rPr lang="en-US" sz="1600" b="1" dirty="0">
                <a:solidFill>
                  <a:srgbClr val="FF000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Much fewer turns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RF challenges: Voltage</a:t>
            </a:r>
            <a:endParaRPr lang="en-GB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C26EF50-ED8A-269E-B86E-1C34F4A81AB3}"/>
              </a:ext>
            </a:extLst>
          </p:cNvPr>
          <p:cNvGraphicFramePr>
            <a:graphicFrameLocks noGrp="1"/>
          </p:cNvGraphicFramePr>
          <p:nvPr/>
        </p:nvGraphicFramePr>
        <p:xfrm>
          <a:off x="905934" y="1757428"/>
          <a:ext cx="7632848" cy="2133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534958">
                  <a:extLst>
                    <a:ext uri="{9D8B030D-6E8A-4147-A177-3AD203B41FA5}">
                      <a16:colId xmlns:a16="http://schemas.microsoft.com/office/drawing/2014/main" val="2501970494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301702581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1078524597"/>
                    </a:ext>
                  </a:extLst>
                </a:gridCol>
                <a:gridCol w="1361586">
                  <a:extLst>
                    <a:ext uri="{9D8B030D-6E8A-4147-A177-3AD203B41FA5}">
                      <a16:colId xmlns:a16="http://schemas.microsoft.com/office/drawing/2014/main" val="2056293376"/>
                    </a:ext>
                  </a:extLst>
                </a:gridCol>
              </a:tblGrid>
              <a:tr h="265698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RCS1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LEP2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FCC-</a:t>
                      </a:r>
                      <a:r>
                        <a:rPr lang="en-US" sz="1400" dirty="0" err="1"/>
                        <a:t>ee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9191306"/>
                  </a:ext>
                </a:extLst>
              </a:tr>
              <a:tr h="265698">
                <a:tc>
                  <a:txBody>
                    <a:bodyPr/>
                    <a:lstStyle/>
                    <a:p>
                      <a:r>
                        <a:rPr lang="en-US" sz="1400" dirty="0"/>
                        <a:t>Circumference, 2</a:t>
                      </a:r>
                      <a:r>
                        <a:rPr lang="en-US" sz="1400" dirty="0"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US" sz="1400" i="1" dirty="0"/>
                        <a:t>R</a:t>
                      </a:r>
                      <a:r>
                        <a:rPr lang="en-US" sz="1400" i="0" dirty="0"/>
                        <a:t> [m]</a:t>
                      </a:r>
                      <a:endParaRPr lang="en-GB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5990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26658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91106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9592197"/>
                  </a:ext>
                </a:extLst>
              </a:tr>
              <a:tr h="265698">
                <a:tc>
                  <a:txBody>
                    <a:bodyPr/>
                    <a:lstStyle/>
                    <a:p>
                      <a:r>
                        <a:rPr lang="en-US" sz="1400" dirty="0"/>
                        <a:t>Energy factor, </a:t>
                      </a:r>
                      <a:r>
                        <a:rPr lang="en-US" sz="1400" i="1" dirty="0" err="1"/>
                        <a:t>E</a:t>
                      </a:r>
                      <a:r>
                        <a:rPr lang="en-US" sz="1400" baseline="-25000" dirty="0" err="1"/>
                        <a:t>ej</a:t>
                      </a:r>
                      <a:r>
                        <a:rPr lang="en-US" sz="1400" dirty="0"/>
                        <a:t>/</a:t>
                      </a:r>
                      <a:r>
                        <a:rPr lang="en-US" sz="1400" i="1" dirty="0" err="1"/>
                        <a:t>E</a:t>
                      </a:r>
                      <a:r>
                        <a:rPr lang="en-US" sz="1400" baseline="-25000" dirty="0" err="1"/>
                        <a:t>inj</a:t>
                      </a:r>
                      <a:endParaRPr lang="en-GB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n/a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7566296"/>
                  </a:ext>
                </a:extLst>
              </a:tr>
              <a:tr h="265698">
                <a:tc>
                  <a:txBody>
                    <a:bodyPr/>
                    <a:lstStyle/>
                    <a:p>
                      <a:r>
                        <a:rPr lang="en-US" sz="1400" dirty="0"/>
                        <a:t>Repetition rate, </a:t>
                      </a:r>
                      <a:r>
                        <a:rPr lang="en-US" sz="1400" i="1" dirty="0" err="1"/>
                        <a:t>f</a:t>
                      </a:r>
                      <a:r>
                        <a:rPr lang="en-US" sz="1400" baseline="-25000" dirty="0" err="1"/>
                        <a:t>rep</a:t>
                      </a:r>
                      <a:r>
                        <a:rPr lang="en-US" sz="1400" dirty="0"/>
                        <a:t> [Hz]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 (</a:t>
                      </a:r>
                      <a:r>
                        <a:rPr lang="en-US" sz="1400" dirty="0" err="1"/>
                        <a:t>asym</a:t>
                      </a:r>
                      <a:r>
                        <a:rPr lang="en-US" sz="1400" dirty="0"/>
                        <a:t>.)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Slow (min.)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n/a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3083363"/>
                  </a:ext>
                </a:extLst>
              </a:tr>
              <a:tr h="265698">
                <a:tc>
                  <a:txBody>
                    <a:bodyPr/>
                    <a:lstStyle/>
                    <a:p>
                      <a:r>
                        <a:rPr lang="en-US" sz="1400" dirty="0"/>
                        <a:t>Number of turns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few 10</a:t>
                      </a:r>
                      <a:r>
                        <a:rPr lang="en-US" sz="1400" baseline="30000" dirty="0"/>
                        <a:t>8</a:t>
                      </a:r>
                      <a:endParaRPr lang="en-GB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</a:t>
                      </a:r>
                      <a:r>
                        <a:rPr lang="en-US" sz="1400" baseline="30000" dirty="0"/>
                        <a:t>8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3211139"/>
                  </a:ext>
                </a:extLst>
              </a:tr>
              <a:tr h="265698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Max. RF voltage, </a:t>
                      </a:r>
                      <a:r>
                        <a:rPr lang="en-US" sz="1400" i="1" dirty="0">
                          <a:solidFill>
                            <a:srgbClr val="C00000"/>
                          </a:solidFill>
                        </a:rPr>
                        <a:t>V</a:t>
                      </a:r>
                      <a:r>
                        <a:rPr lang="en-US" sz="1400" baseline="-25000" dirty="0">
                          <a:solidFill>
                            <a:srgbClr val="C00000"/>
                          </a:solidFill>
                        </a:rPr>
                        <a:t>RF</a:t>
                      </a:r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 [GV]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21</a:t>
                      </a:r>
                      <a:endParaRPr lang="en-GB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3.6</a:t>
                      </a:r>
                      <a:endParaRPr lang="en-GB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11.3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8661258"/>
                  </a:ext>
                </a:extLst>
              </a:tr>
              <a:tr h="265698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Energy gain per turn, </a:t>
                      </a:r>
                      <a:r>
                        <a:rPr lang="en-US" sz="1400" dirty="0">
                          <a:solidFill>
                            <a:srgbClr val="C00000"/>
                          </a:solidFill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1400" i="1" dirty="0">
                          <a:solidFill>
                            <a:srgbClr val="C00000"/>
                          </a:solidFill>
                        </a:rPr>
                        <a:t>E</a:t>
                      </a:r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 [GeV]</a:t>
                      </a:r>
                      <a:endParaRPr lang="en-GB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14.8</a:t>
                      </a:r>
                      <a:endParaRPr lang="en-GB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3.49</a:t>
                      </a:r>
                      <a:endParaRPr lang="en-GB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10</a:t>
                      </a:r>
                      <a:endParaRPr lang="en-GB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9053461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F4410A28-F9C9-9075-AEE3-DC2DCF2054D4}"/>
              </a:ext>
            </a:extLst>
          </p:cNvPr>
          <p:cNvSpPr/>
          <p:nvPr/>
        </p:nvSpPr>
        <p:spPr>
          <a:xfrm>
            <a:off x="879314" y="2969245"/>
            <a:ext cx="7639787" cy="921783"/>
          </a:xfrm>
          <a:prstGeom prst="rect">
            <a:avLst/>
          </a:prstGeom>
          <a:noFill/>
          <a:ln w="38100">
            <a:solidFill>
              <a:schemeClr val="accent1">
                <a:shade val="95000"/>
                <a:satMod val="10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364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4A7378-091C-2AFE-D869-C1B64E6D5627}"/>
              </a:ext>
            </a:extLst>
          </p:cNvPr>
          <p:cNvSpPr txBox="1"/>
          <p:nvPr/>
        </p:nvSpPr>
        <p:spPr>
          <a:xfrm>
            <a:off x="6615249" y="1449979"/>
            <a:ext cx="1923533" cy="26161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296"/>
                </a:solidFill>
                <a:effectLst/>
                <a:uLnTx/>
                <a:uFillTx/>
                <a:latin typeface="Mangal" panose="02040503050203030202" pitchFamily="18" charset="0"/>
                <a:cs typeface="Mangal" panose="02040503050203030202" pitchFamily="18" charset="0"/>
              </a:rPr>
              <a:t>From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296"/>
                </a:solidFill>
                <a:effectLst/>
                <a:uLnTx/>
                <a:uFillTx/>
                <a:latin typeface="Mangal" panose="02040503050203030202" pitchFamily="18" charset="0"/>
                <a:cs typeface="Mangal" panose="02040503050203030202" pitchFamily="18" charset="0"/>
                <a:hlinkClick r:id="rId2"/>
              </a:rPr>
              <a:t>talk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296"/>
                </a:solidFill>
                <a:effectLst/>
                <a:uLnTx/>
                <a:uFillTx/>
                <a:latin typeface="Mangal" panose="02040503050203030202" pitchFamily="18" charset="0"/>
                <a:cs typeface="Mangal" panose="02040503050203030202" pitchFamily="18" charset="0"/>
              </a:rPr>
              <a:t> by H.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3296"/>
                </a:solidFill>
                <a:effectLst/>
                <a:uLnTx/>
                <a:uFillTx/>
                <a:latin typeface="Mangal" panose="02040503050203030202" pitchFamily="18" charset="0"/>
                <a:cs typeface="Mangal" panose="02040503050203030202" pitchFamily="18" charset="0"/>
              </a:rPr>
              <a:t>Damerau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296"/>
                </a:solidFill>
                <a:effectLst/>
                <a:uLnTx/>
                <a:uFillTx/>
                <a:latin typeface="Mangal" panose="02040503050203030202" pitchFamily="18" charset="0"/>
                <a:cs typeface="Mangal" panose="02040503050203030202" pitchFamily="18" charset="0"/>
              </a:rPr>
              <a:t> 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3296"/>
              </a:solidFill>
              <a:effectLst/>
              <a:uLnTx/>
              <a:uFillTx/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02782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4DA8FB7-4919-D56A-881F-C709DCFD096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86431" y="2571750"/>
            <a:ext cx="3880397" cy="23815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6" name="Content Placeholder 1">
                <a:extLst>
                  <a:ext uri="{FF2B5EF4-FFF2-40B4-BE49-F238E27FC236}">
                    <a16:creationId xmlns:a16="http://schemas.microsoft.com/office/drawing/2014/main" id="{61024A8E-273C-9C3A-DC3F-EF6D1424DFF2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457200" y="1276350"/>
                <a:ext cx="8219256" cy="3536156"/>
              </a:xfrm>
            </p:spPr>
            <p:txBody>
              <a:bodyPr/>
              <a:lstStyle/>
              <a:p>
                <a:pPr marL="285750" indent="-285750" algn="just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en-US" sz="14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The geometry of the cavity defines all HOM, i.e. for single-bunch cases, the short-range wakefield from K. Bane </a:t>
                </a:r>
                <a:r>
                  <a:rPr lang="en-GB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[</a:t>
                </a:r>
                <a:r>
                  <a:rPr lang="en-GB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hlinkClick r:id="rId3" tooltip="https://inspirehep.net/files/246565fbf4498a1246965a1e761a2b9d"/>
                  </a:rPr>
                  <a:t>ref</a:t>
                </a:r>
                <a:r>
                  <a:rPr lang="en-GB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, see appendix for details] </a:t>
                </a:r>
                <a:r>
                  <a:rPr lang="en-US" sz="14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includes these, but not the long-range fundamental mode</a:t>
                </a:r>
              </a:p>
              <a:p>
                <a:pPr marL="0" indent="0" algn="just">
                  <a:spcBef>
                    <a:spcPts val="600"/>
                  </a:spcBef>
                  <a:spcAft>
                    <a:spcPts val="400"/>
                  </a:spcAft>
                  <a:buNone/>
                  <a:tabLst>
                    <a:tab pos="0" algn="l"/>
                  </a:tabLst>
                </a:pPr>
                <a:r>
                  <a:rPr lang="en-US" sz="14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		 Use </a:t>
                </a:r>
                <a:r>
                  <a:rPr lang="en-GB" sz="14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short-range</a:t>
                </a:r>
                <a:r>
                  <a:rPr lang="en-US" sz="14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wake potential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𝑾</m:t>
                        </m:r>
                      </m:e>
                      <m:sub>
                        <m: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||,</m:t>
                        </m:r>
                        <m:r>
                          <a:rPr lang="en-US" sz="14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𝑺𝑹</m:t>
                        </m:r>
                      </m:sub>
                    </m:sSub>
                  </m:oMath>
                </a14:m>
                <a:r>
                  <a:rPr lang="en-US" sz="14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to compute power</a:t>
                </a:r>
              </a:p>
              <a:p>
                <a:pPr marL="0" indent="0" algn="just">
                  <a:lnSpc>
                    <a:spcPct val="200000"/>
                  </a:lnSpc>
                  <a:spcBef>
                    <a:spcPts val="600"/>
                  </a:spcBef>
                  <a:spcAft>
                    <a:spcPts val="400"/>
                  </a:spcAft>
                  <a:buNone/>
                  <a:tabLst>
                    <a:tab pos="0" algn="l"/>
                  </a:tabLst>
                </a:pPr>
                <a:r>
                  <a:rPr lang="en-US" sz="12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		</a:t>
                </a:r>
                <a:r>
                  <a:rPr lang="en-GB" sz="1200" b="1" dirty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			</a:t>
                </a:r>
              </a:p>
            </p:txBody>
          </p:sp>
        </mc:Choice>
        <mc:Fallback xmlns="">
          <p:sp>
            <p:nvSpPr>
              <p:cNvPr id="46" name="Content Placeholder 1">
                <a:extLst>
                  <a:ext uri="{FF2B5EF4-FFF2-40B4-BE49-F238E27FC236}">
                    <a16:creationId xmlns:a16="http://schemas.microsoft.com/office/drawing/2014/main" id="{61024A8E-273C-9C3A-DC3F-EF6D1424DF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457200" y="1276350"/>
                <a:ext cx="8219256" cy="3536156"/>
              </a:xfrm>
              <a:blipFill>
                <a:blip r:embed="rId4"/>
                <a:stretch>
                  <a:fillRect l="-74" t="-172" r="-2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40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Beam-induced power with </a:t>
            </a:r>
            <a:r>
              <a:rPr lang="en-GB" dirty="0" err="1"/>
              <a:t>BLonD</a:t>
            </a:r>
            <a:endParaRPr lang="en-GB" dirty="0"/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8723CAA1-174E-1F03-3544-CFB17E17155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33E65EF-624F-2A49-47F8-73629A7F9BC8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5772D6-6AFE-6532-0339-6F0AEBC0D387}"/>
              </a:ext>
            </a:extLst>
          </p:cNvPr>
          <p:cNvSpPr txBox="1"/>
          <p:nvPr/>
        </p:nvSpPr>
        <p:spPr>
          <a:xfrm>
            <a:off x="4652690" y="2571750"/>
            <a:ext cx="3519710" cy="19971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u="sng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Plot shows:</a:t>
            </a:r>
          </a:p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rgbClr val="3F86B7"/>
                </a:solidFill>
              </a:rPr>
              <a:t>bunch charge density, </a:t>
            </a:r>
            <a:r>
              <a:rPr lang="en-US" sz="1200" b="1" dirty="0">
                <a:solidFill>
                  <a:srgbClr val="3F86B7"/>
                </a:solidFill>
                <a:latin typeface="Symbol" panose="05050102010706020507" pitchFamily="18" charset="2"/>
              </a:rPr>
              <a:t>s </a:t>
            </a:r>
            <a:r>
              <a:rPr lang="en-US" sz="1200" b="1" dirty="0">
                <a:solidFill>
                  <a:srgbClr val="3F86B7"/>
                </a:solidFill>
              </a:rPr>
              <a:t>= 6.6mm</a:t>
            </a:r>
          </a:p>
          <a:p>
            <a:pPr>
              <a:lnSpc>
                <a:spcPct val="150000"/>
              </a:lnSpc>
            </a:pPr>
            <a:r>
              <a:rPr lang="en-US" sz="1200" b="1" i="1" dirty="0" err="1">
                <a:solidFill>
                  <a:schemeClr val="accent5"/>
                </a:solidFill>
              </a:rPr>
              <a:t>U</a:t>
            </a:r>
            <a:r>
              <a:rPr lang="en-US" sz="1200" b="1" baseline="-25000" dirty="0" err="1">
                <a:solidFill>
                  <a:schemeClr val="accent5"/>
                </a:solidFill>
              </a:rPr>
              <a:t>ind</a:t>
            </a:r>
            <a:r>
              <a:rPr lang="en-US" sz="1200" b="1" dirty="0">
                <a:solidFill>
                  <a:schemeClr val="accent5"/>
                </a:solidFill>
              </a:rPr>
              <a:t>, short-range</a:t>
            </a:r>
          </a:p>
          <a:p>
            <a:pPr>
              <a:lnSpc>
                <a:spcPct val="150000"/>
              </a:lnSpc>
            </a:pPr>
            <a:r>
              <a:rPr lang="en-US" sz="1200" b="1" i="1" dirty="0" err="1"/>
              <a:t>U</a:t>
            </a:r>
            <a:r>
              <a:rPr lang="en-US" sz="1200" b="1" baseline="-25000" dirty="0" err="1"/>
              <a:t>ind</a:t>
            </a:r>
            <a:r>
              <a:rPr lang="en-US" sz="1200" b="1" dirty="0"/>
              <a:t>, fundamental mode</a:t>
            </a:r>
          </a:p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Total </a:t>
            </a:r>
            <a:r>
              <a:rPr lang="en-US" sz="1200" b="1" i="1" dirty="0" err="1">
                <a:solidFill>
                  <a:schemeClr val="accent1"/>
                </a:solidFill>
              </a:rPr>
              <a:t>U</a:t>
            </a:r>
            <a:r>
              <a:rPr lang="en-US" sz="1200" b="1" baseline="-25000" dirty="0" err="1">
                <a:solidFill>
                  <a:schemeClr val="accent1"/>
                </a:solidFill>
              </a:rPr>
              <a:t>ind</a:t>
            </a:r>
            <a:endParaRPr lang="en-US" sz="1200" b="1" baseline="-25000" dirty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rgbClr val="00B050"/>
                </a:solidFill>
              </a:rPr>
              <a:t>Wake potential from ABCI</a:t>
            </a:r>
          </a:p>
          <a:p>
            <a:pPr>
              <a:lnSpc>
                <a:spcPct val="150000"/>
              </a:lnSpc>
            </a:pPr>
            <a:r>
              <a:rPr lang="en-US" sz="1200" dirty="0"/>
              <a:t>(for RCS1, </a:t>
            </a:r>
            <a:r>
              <a:rPr lang="en-US" sz="1200" i="1" dirty="0" err="1"/>
              <a:t>n</a:t>
            </a:r>
            <a:r>
              <a:rPr lang="en-US" sz="1200" baseline="-25000" dirty="0" err="1"/>
              <a:t>RF</a:t>
            </a:r>
            <a:r>
              <a:rPr lang="en-US" sz="1200" dirty="0"/>
              <a:t> = 32, parameter in appendix)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0370033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</p:spPr>
        <p:txBody>
          <a:bodyPr/>
          <a:lstStyle/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Some RCS parameter that change with the FCC-</a:t>
            </a:r>
            <a:r>
              <a:rPr lang="en-US" sz="1400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ee</a:t>
            </a:r>
            <a:r>
              <a:rPr lang="en-US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5-cell cavity:</a:t>
            </a: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endParaRPr lang="en-US" sz="1400" b="1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41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+mj-lt"/>
              </a:rPr>
              <a:t>Studies for 801.58 MHz cavities</a:t>
            </a:r>
            <a:endParaRPr lang="en-GB" dirty="0"/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8723CAA1-174E-1F03-3544-CFB17E17155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0F9DED-97D5-2BE6-331D-40CB20FCA88A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52C0AA0-92F0-D728-7059-4025DDF9BAFF}"/>
              </a:ext>
            </a:extLst>
          </p:cNvPr>
          <p:cNvGraphicFramePr>
            <a:graphicFrameLocks noGrp="1"/>
          </p:cNvGraphicFramePr>
          <p:nvPr/>
        </p:nvGraphicFramePr>
        <p:xfrm>
          <a:off x="862491" y="1749174"/>
          <a:ext cx="4891876" cy="289332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227580">
                  <a:extLst>
                    <a:ext uri="{9D8B030D-6E8A-4147-A177-3AD203B41FA5}">
                      <a16:colId xmlns:a16="http://schemas.microsoft.com/office/drawing/2014/main" val="3482701898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92335071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507602873"/>
                    </a:ext>
                  </a:extLst>
                </a:gridCol>
              </a:tblGrid>
              <a:tr h="3214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dirty="0"/>
                        <a:t>TESLA/ILC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dirty="0"/>
                        <a:t>FCC-</a:t>
                      </a:r>
                      <a:r>
                        <a:rPr lang="en-US" sz="1200" dirty="0" err="1"/>
                        <a:t>ee</a:t>
                      </a: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8959189"/>
                  </a:ext>
                </a:extLst>
              </a:tr>
              <a:tr h="3214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dirty="0">
                          <a:latin typeface="+mj-lt"/>
                        </a:rPr>
                        <a:t>Frequency </a:t>
                      </a:r>
                      <a:r>
                        <a:rPr lang="en-US" sz="1200" i="1" dirty="0" err="1">
                          <a:latin typeface="+mj-lt"/>
                        </a:rPr>
                        <a:t>f</a:t>
                      </a:r>
                      <a:r>
                        <a:rPr lang="en-US" sz="1200" baseline="-25000" dirty="0" err="1">
                          <a:latin typeface="+mj-lt"/>
                        </a:rPr>
                        <a:t>RF</a:t>
                      </a:r>
                      <a:r>
                        <a:rPr lang="en-US" sz="1200" baseline="0" dirty="0">
                          <a:latin typeface="+mj-lt"/>
                        </a:rPr>
                        <a:t> [MHz]</a:t>
                      </a:r>
                      <a:endParaRPr lang="en-GB" sz="1200" baseline="-25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dirty="0">
                          <a:latin typeface="+mj-lt"/>
                        </a:rPr>
                        <a:t>1300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dirty="0">
                          <a:latin typeface="+mj-lt"/>
                        </a:rPr>
                        <a:t>801.58</a:t>
                      </a:r>
                      <a:endParaRPr lang="en-GB" sz="1200" baseline="300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5693739"/>
                  </a:ext>
                </a:extLst>
              </a:tr>
              <a:tr h="321480">
                <a:tc>
                  <a:txBody>
                    <a:bodyPr/>
                    <a:lstStyle/>
                    <a:p>
                      <a:r>
                        <a:rPr lang="en-US" sz="1200" baseline="0" dirty="0">
                          <a:latin typeface="+mj-lt"/>
                        </a:rPr>
                        <a:t>Cells</a:t>
                      </a:r>
                      <a:endParaRPr lang="en-GB" sz="1200" baseline="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aseline="0" dirty="0">
                          <a:latin typeface="+mj-lt"/>
                        </a:rPr>
                        <a:t>9</a:t>
                      </a:r>
                      <a:endParaRPr lang="en-GB" sz="1200" baseline="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aseline="0" dirty="0">
                          <a:latin typeface="+mj-lt"/>
                        </a:rPr>
                        <a:t>5</a:t>
                      </a:r>
                      <a:endParaRPr lang="en-GB" sz="1200" baseline="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2163830"/>
                  </a:ext>
                </a:extLst>
              </a:tr>
              <a:tr h="321480">
                <a:tc>
                  <a:txBody>
                    <a:bodyPr/>
                    <a:lstStyle/>
                    <a:p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Active length </a:t>
                      </a:r>
                      <a:r>
                        <a:rPr lang="en-GB" sz="1200" i="1" u="sng" kern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L</a:t>
                      </a:r>
                      <a:r>
                        <a:rPr lang="en-US" sz="1200" baseline="-25000" dirty="0">
                          <a:latin typeface="+mj-lt"/>
                        </a:rPr>
                        <a:t>active  </a:t>
                      </a:r>
                      <a:r>
                        <a:rPr lang="en-US" sz="1200" baseline="0" dirty="0">
                          <a:latin typeface="+mj-lt"/>
                        </a:rPr>
                        <a:t>[mm]</a:t>
                      </a:r>
                      <a:endParaRPr lang="en-GB" sz="1200" baseline="-250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j-lt"/>
                        </a:rPr>
                        <a:t>1038</a:t>
                      </a:r>
                      <a:endParaRPr lang="en-GB" sz="12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aseline="0" dirty="0">
                          <a:latin typeface="+mj-lt"/>
                        </a:rPr>
                        <a:t>935</a:t>
                      </a:r>
                      <a:endParaRPr lang="en-GB" sz="1200" baseline="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9586655"/>
                  </a:ext>
                </a:extLst>
              </a:tr>
              <a:tr h="321480">
                <a:tc>
                  <a:txBody>
                    <a:bodyPr/>
                    <a:lstStyle/>
                    <a:p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Cavity length </a:t>
                      </a:r>
                      <a:r>
                        <a:rPr lang="en-GB" sz="1200" i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L</a:t>
                      </a:r>
                      <a:r>
                        <a:rPr lang="en-US" sz="1200" baseline="-25000" dirty="0" err="1">
                          <a:latin typeface="+mj-lt"/>
                        </a:rPr>
                        <a:t>cav</a:t>
                      </a:r>
                      <a:r>
                        <a:rPr lang="en-US" sz="1200" baseline="-25000" dirty="0">
                          <a:latin typeface="+mj-lt"/>
                        </a:rPr>
                        <a:t>  </a:t>
                      </a:r>
                      <a:r>
                        <a:rPr lang="en-US" sz="1200" baseline="0" dirty="0">
                          <a:latin typeface="+mj-lt"/>
                        </a:rPr>
                        <a:t>[mm]</a:t>
                      </a:r>
                      <a:endParaRPr lang="en-GB" sz="1200" baseline="-250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j-lt"/>
                        </a:rPr>
                        <a:t>1276</a:t>
                      </a:r>
                      <a:endParaRPr lang="en-GB" sz="12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aseline="0" dirty="0">
                          <a:latin typeface="+mj-lt"/>
                        </a:rPr>
                        <a:t>1291</a:t>
                      </a:r>
                      <a:endParaRPr lang="en-GB" sz="1200" baseline="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07985072"/>
                  </a:ext>
                </a:extLst>
              </a:tr>
              <a:tr h="3214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dirty="0">
                          <a:latin typeface="+mj-lt"/>
                          <a:cs typeface="Arial" panose="020B0604020202020204" pitchFamily="34" charset="0"/>
                        </a:rPr>
                        <a:t>Gradient [MV/m]</a:t>
                      </a:r>
                      <a:endParaRPr lang="en-GB" sz="1200" baseline="-250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dirty="0">
                          <a:latin typeface="+mj-lt"/>
                        </a:rPr>
                        <a:t>30 (conservative)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aseline="0" dirty="0">
                          <a:latin typeface="+mj-lt"/>
                        </a:rPr>
                        <a:t>25</a:t>
                      </a:r>
                      <a:endParaRPr lang="en-GB" sz="1200" baseline="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609938"/>
                  </a:ext>
                </a:extLst>
              </a:tr>
              <a:tr h="3214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+mj-lt"/>
                          <a:cs typeface="Arial" panose="020B0604020202020204" pitchFamily="34" charset="0"/>
                        </a:rPr>
                        <a:t>Number of cavities RCS1</a:t>
                      </a:r>
                      <a:endParaRPr lang="en-GB" sz="1200" baseline="-250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dirty="0">
                          <a:latin typeface="+mj-lt"/>
                        </a:rPr>
                        <a:t>696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aseline="0" dirty="0">
                          <a:latin typeface="+mj-lt"/>
                        </a:rPr>
                        <a:t>835</a:t>
                      </a:r>
                      <a:endParaRPr lang="en-GB" sz="1200" baseline="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0788902"/>
                  </a:ext>
                </a:extLst>
              </a:tr>
              <a:tr h="3214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dirty="0">
                          <a:latin typeface="+mj-lt"/>
                        </a:rPr>
                        <a:t>Straight length RCS1</a:t>
                      </a:r>
                      <a:endParaRPr lang="en-GB" sz="1200" baseline="-25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+mj-lt"/>
                        </a:rPr>
                        <a:t>2334</a:t>
                      </a:r>
                      <a:endParaRPr lang="en-GB" sz="1200" baseline="30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dirty="0">
                          <a:latin typeface="+mj-lt"/>
                        </a:rPr>
                        <a:t>2334</a:t>
                      </a:r>
                      <a:endParaRPr lang="en-GB" sz="1200" baseline="300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360243"/>
                  </a:ext>
                </a:extLst>
              </a:tr>
              <a:tr h="3214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+mj-lt"/>
                        </a:rPr>
                        <a:t>Straight length with RF</a:t>
                      </a:r>
                      <a:endParaRPr lang="en-GB" sz="1200" b="1" baseline="-25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+mj-lt"/>
                        </a:rPr>
                        <a:t>38 %</a:t>
                      </a:r>
                      <a:endParaRPr lang="en-GB" sz="1200" b="1" baseline="30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1" dirty="0">
                          <a:latin typeface="+mj-lt"/>
                        </a:rPr>
                        <a:t>46 %</a:t>
                      </a:r>
                      <a:endParaRPr lang="en-GB" sz="1200" b="1" baseline="300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2208484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475353A1-977C-2CFF-0F44-4A1B493E43ED}"/>
              </a:ext>
            </a:extLst>
          </p:cNvPr>
          <p:cNvSpPr txBox="1"/>
          <p:nvPr/>
        </p:nvSpPr>
        <p:spPr>
          <a:xfrm>
            <a:off x="5760198" y="2934637"/>
            <a:ext cx="3062573" cy="7117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46% instead of 38% use of straight section, feasible!</a:t>
            </a:r>
            <a:endParaRPr lang="en-GB" sz="1400" b="1" spc="-1" dirty="0">
              <a:solidFill>
                <a:srgbClr val="0F0FF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15234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</p:spPr>
        <p:txBody>
          <a:bodyPr/>
          <a:lstStyle/>
          <a:p>
            <a:r>
              <a:rPr lang="en-GB" sz="1600" b="1" dirty="0">
                <a:latin typeface="+mj-lt"/>
              </a:rPr>
              <a:t>High bunch charge and current:</a:t>
            </a:r>
          </a:p>
          <a:p>
            <a:endParaRPr lang="en-GB" sz="1600" b="1" dirty="0">
              <a:latin typeface="+mj-lt"/>
            </a:endParaRPr>
          </a:p>
          <a:p>
            <a:endParaRPr lang="en-GB" sz="1600" b="1" dirty="0">
              <a:latin typeface="+mj-lt"/>
            </a:endParaRPr>
          </a:p>
          <a:p>
            <a:endParaRPr lang="en-GB" sz="1600" b="1" dirty="0">
              <a:latin typeface="+mj-lt"/>
            </a:endParaRPr>
          </a:p>
          <a:p>
            <a:pPr>
              <a:lnSpc>
                <a:spcPct val="150000"/>
              </a:lnSpc>
            </a:pPr>
            <a:endParaRPr lang="en-GB" sz="1600" b="1" dirty="0">
              <a:latin typeface="+mj-lt"/>
            </a:endParaRPr>
          </a:p>
          <a:p>
            <a:endParaRPr lang="en-GB" sz="1600" b="1" dirty="0">
              <a:latin typeface="+mj-lt"/>
            </a:endParaRPr>
          </a:p>
          <a:p>
            <a:endParaRPr lang="en-GB" sz="1600" b="1" dirty="0">
              <a:latin typeface="+mj-lt"/>
            </a:endParaRPr>
          </a:p>
          <a:p>
            <a:r>
              <a:rPr lang="en-US" sz="1600" b="1" dirty="0">
                <a:latin typeface="+mj-lt"/>
              </a:rPr>
              <a:t>Average beam current more than three tim</a:t>
            </a:r>
            <a:r>
              <a:rPr lang="en-US" sz="1600" b="1" dirty="0">
                <a:latin typeface="+mn-lt"/>
              </a:rPr>
              <a:t>es (2</a:t>
            </a:r>
            <a:r>
              <a:rPr lang="en-US" sz="1600" b="1" dirty="0">
                <a:latin typeface="+mn-lt"/>
                <a:sym typeface="Symbol" panose="05050102010706020507" pitchFamily="18" charset="2"/>
              </a:rPr>
              <a:t>) above ILC</a:t>
            </a:r>
            <a:endParaRPr lang="en-US" sz="1600" b="1" dirty="0"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+mn-lt"/>
              </a:rPr>
              <a:t>V</a:t>
            </a:r>
            <a:r>
              <a:rPr lang="en-US" sz="1600" b="1" dirty="0">
                <a:latin typeface="+mj-lt"/>
              </a:rPr>
              <a:t>ery strong transient beam loading</a:t>
            </a:r>
          </a:p>
          <a:p>
            <a:pPr>
              <a:lnSpc>
                <a:spcPct val="150000"/>
              </a:lnSpc>
            </a:pPr>
            <a:r>
              <a:rPr lang="en-GB" sz="1600" b="1" dirty="0">
                <a:latin typeface="+mj-lt"/>
              </a:rPr>
              <a:t>During first turn in RCS1 energy gain is about 20% of beam energy</a:t>
            </a:r>
            <a:endParaRPr lang="en-US" sz="1600" b="1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RF challenges: Intensity</a:t>
            </a:r>
            <a:endParaRPr lang="en-GB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EA636C-38F9-07AA-F209-629B0FA41DC3}"/>
              </a:ext>
            </a:extLst>
          </p:cNvPr>
          <p:cNvSpPr txBox="1"/>
          <p:nvPr/>
        </p:nvSpPr>
        <p:spPr>
          <a:xfrm>
            <a:off x="6550976" y="1428412"/>
            <a:ext cx="1923533" cy="26161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296"/>
                </a:solidFill>
                <a:effectLst/>
                <a:uLnTx/>
                <a:uFillTx/>
                <a:latin typeface="Mangal"/>
                <a:ea typeface="+mn-ea"/>
                <a:cs typeface="+mn-cs"/>
              </a:rPr>
              <a:t>From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296"/>
                </a:solidFill>
                <a:effectLst/>
                <a:uLnTx/>
                <a:uFillTx/>
                <a:latin typeface="Mangal"/>
                <a:ea typeface="+mn-ea"/>
                <a:cs typeface="+mn-cs"/>
                <a:hlinkClick r:id="rId2"/>
              </a:rPr>
              <a:t>talk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296"/>
                </a:solidFill>
                <a:effectLst/>
                <a:uLnTx/>
                <a:uFillTx/>
                <a:latin typeface="Mangal"/>
                <a:ea typeface="+mn-ea"/>
                <a:cs typeface="+mn-cs"/>
              </a:rPr>
              <a:t> by H.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3296"/>
                </a:solidFill>
                <a:effectLst/>
                <a:uLnTx/>
                <a:uFillTx/>
                <a:latin typeface="Mangal"/>
                <a:ea typeface="+mn-ea"/>
                <a:cs typeface="+mn-cs"/>
              </a:rPr>
              <a:t>Damerau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296"/>
                </a:solidFill>
                <a:effectLst/>
                <a:uLnTx/>
                <a:uFillTx/>
                <a:latin typeface="Mangal"/>
                <a:ea typeface="+mn-ea"/>
                <a:cs typeface="+mn-cs"/>
              </a:rPr>
              <a:t> 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3296"/>
              </a:solidFill>
              <a:effectLst/>
              <a:uLnTx/>
              <a:uFillTx/>
              <a:latin typeface="Mangal"/>
              <a:ea typeface="+mn-ea"/>
              <a:cs typeface="+mn-cs"/>
            </a:endParaRPr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0046D812-0609-5BA4-F210-811B02C7C51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F080B21-A635-E9D0-38E6-9F688ABEDE5B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angal"/>
                <a:ea typeface="+mn-ea"/>
                <a:cs typeface="+mn-cs"/>
              </a:rPr>
              <a:t>F. Batsch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angal"/>
              <a:ea typeface="+mn-ea"/>
              <a:cs typeface="+mn-cs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A6013CB-3962-9A5D-2D09-0E31333732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5895685"/>
              </p:ext>
            </p:extLst>
          </p:nvPr>
        </p:nvGraphicFramePr>
        <p:xfrm>
          <a:off x="898090" y="1714046"/>
          <a:ext cx="7576419" cy="15240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039916">
                  <a:extLst>
                    <a:ext uri="{9D8B030D-6E8A-4147-A177-3AD203B41FA5}">
                      <a16:colId xmlns:a16="http://schemas.microsoft.com/office/drawing/2014/main" val="3482701898"/>
                    </a:ext>
                  </a:extLst>
                </a:gridCol>
                <a:gridCol w="2011030">
                  <a:extLst>
                    <a:ext uri="{9D8B030D-6E8A-4147-A177-3AD203B41FA5}">
                      <a16:colId xmlns:a16="http://schemas.microsoft.com/office/drawing/2014/main" val="923350711"/>
                    </a:ext>
                  </a:extLst>
                </a:gridCol>
                <a:gridCol w="2525473">
                  <a:extLst>
                    <a:ext uri="{9D8B030D-6E8A-4147-A177-3AD203B41FA5}">
                      <a16:colId xmlns:a16="http://schemas.microsoft.com/office/drawing/2014/main" val="1507602873"/>
                    </a:ext>
                  </a:extLst>
                </a:gridCol>
              </a:tblGrid>
              <a:tr h="302633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ILC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RCS1 (and RCS2)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8959189"/>
                  </a:ext>
                </a:extLst>
              </a:tr>
              <a:tr h="302633">
                <a:tc>
                  <a:txBody>
                    <a:bodyPr/>
                    <a:lstStyle/>
                    <a:p>
                      <a:r>
                        <a:rPr lang="en-US" sz="1400" b="0" dirty="0"/>
                        <a:t>Number of bunches, </a:t>
                      </a:r>
                      <a:r>
                        <a:rPr lang="en-US" sz="1400" b="0" i="1" dirty="0" err="1"/>
                        <a:t>n</a:t>
                      </a:r>
                      <a:r>
                        <a:rPr lang="en-US" sz="1400" b="0" baseline="-25000" dirty="0" err="1"/>
                        <a:t>b</a:t>
                      </a:r>
                      <a:endParaRPr lang="en-GB" sz="1400" b="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1312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>
                          <a:latin typeface="+mn-lt"/>
                        </a:rPr>
                        <a:t>1 each </a:t>
                      </a:r>
                      <a:r>
                        <a:rPr lang="en-US" sz="1400" b="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400" b="0" baseline="30000" dirty="0"/>
                        <a:t>+</a:t>
                      </a:r>
                      <a:r>
                        <a:rPr lang="en-US" sz="1400" b="0" baseline="0" dirty="0"/>
                        <a:t> and </a:t>
                      </a:r>
                      <a:r>
                        <a:rPr lang="en-US" sz="1400" b="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400" b="0" baseline="30000" dirty="0"/>
                        <a:t>-</a:t>
                      </a:r>
                      <a:endParaRPr lang="en-GB" sz="1400" b="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5693739"/>
                  </a:ext>
                </a:extLst>
              </a:tr>
              <a:tr h="302633">
                <a:tc>
                  <a:txBody>
                    <a:bodyPr/>
                    <a:lstStyle/>
                    <a:p>
                      <a:r>
                        <a:rPr lang="en-US" sz="1400" b="0" dirty="0"/>
                        <a:t>Bunch spacing, </a:t>
                      </a:r>
                      <a:r>
                        <a:rPr lang="en-US" sz="1400" b="0" dirty="0">
                          <a:latin typeface="Symbol" panose="05050102010706020507" pitchFamily="18" charset="2"/>
                        </a:rPr>
                        <a:t>t</a:t>
                      </a:r>
                      <a:r>
                        <a:rPr lang="en-US" sz="1400" b="0" baseline="-25000" dirty="0"/>
                        <a:t>bs</a:t>
                      </a:r>
                      <a:endParaRPr lang="en-GB" sz="1400" b="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554 ns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1" baseline="0" dirty="0"/>
                        <a:t>T</a:t>
                      </a:r>
                      <a:r>
                        <a:rPr lang="en-US" sz="1400" b="0" baseline="-25000" dirty="0"/>
                        <a:t>rev</a:t>
                      </a:r>
                      <a:r>
                        <a:rPr lang="en-US" sz="1400" b="0" baseline="0" dirty="0"/>
                        <a:t> = 20 </a:t>
                      </a:r>
                      <a:r>
                        <a:rPr lang="en-US" sz="1400" b="0" baseline="0" dirty="0" err="1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400" b="0" baseline="0" dirty="0" err="1"/>
                        <a:t>s</a:t>
                      </a:r>
                      <a:endParaRPr lang="en-GB" sz="1400" b="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3609938"/>
                  </a:ext>
                </a:extLst>
              </a:tr>
              <a:tr h="302633">
                <a:tc>
                  <a:txBody>
                    <a:bodyPr/>
                    <a:lstStyle/>
                    <a:p>
                      <a:r>
                        <a:rPr lang="en-US" sz="1400" b="0" dirty="0"/>
                        <a:t>Bunch intensity, </a:t>
                      </a:r>
                      <a:r>
                        <a:rPr lang="en-US" sz="1400" b="0" i="1" dirty="0"/>
                        <a:t>N</a:t>
                      </a:r>
                      <a:r>
                        <a:rPr lang="en-US" sz="1400" b="0" baseline="-25000" dirty="0"/>
                        <a:t>b</a:t>
                      </a:r>
                      <a:endParaRPr lang="en-GB" sz="1400" b="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2</a:t>
                      </a:r>
                      <a:r>
                        <a:rPr lang="en-US" sz="1100" b="0" dirty="0"/>
                        <a:t>∙</a:t>
                      </a:r>
                      <a:r>
                        <a:rPr lang="en-US" sz="1400" b="0" dirty="0"/>
                        <a:t>10</a:t>
                      </a:r>
                      <a:r>
                        <a:rPr lang="en-US" sz="1400" b="0" baseline="30000" dirty="0"/>
                        <a:t>10</a:t>
                      </a:r>
                      <a:r>
                        <a:rPr lang="en-US" sz="1400" b="0" dirty="0"/>
                        <a:t> p/b</a:t>
                      </a:r>
                      <a:endParaRPr lang="en-GB" sz="1400" b="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2.7 (2.5)</a:t>
                      </a:r>
                      <a:r>
                        <a:rPr lang="en-US" sz="1100" b="0" dirty="0"/>
                        <a:t>∙</a:t>
                      </a:r>
                      <a:r>
                        <a:rPr lang="en-US" sz="1400" b="0" dirty="0"/>
                        <a:t>10</a:t>
                      </a:r>
                      <a:r>
                        <a:rPr lang="en-US" sz="1400" b="0" baseline="30000" dirty="0"/>
                        <a:t>12</a:t>
                      </a:r>
                      <a:r>
                        <a:rPr lang="en-US" sz="1400" b="0" dirty="0"/>
                        <a:t> p/b</a:t>
                      </a:r>
                      <a:endParaRPr lang="en-GB" sz="1400" b="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60243"/>
                  </a:ext>
                </a:extLst>
              </a:tr>
              <a:tr h="302633">
                <a:tc>
                  <a:txBody>
                    <a:bodyPr/>
                    <a:lstStyle/>
                    <a:p>
                      <a:r>
                        <a:rPr lang="en-US" sz="1400" b="0" dirty="0"/>
                        <a:t>Average beam current, </a:t>
                      </a:r>
                      <a:r>
                        <a:rPr lang="en-US" sz="1400" b="0" i="1" dirty="0" err="1"/>
                        <a:t>I</a:t>
                      </a:r>
                      <a:r>
                        <a:rPr lang="en-US" sz="1400" b="0" baseline="-25000" dirty="0" err="1"/>
                        <a:t>b</a:t>
                      </a:r>
                      <a:endParaRPr lang="en-GB" sz="1400" b="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5.8 mA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2 </a:t>
                      </a:r>
                      <a:r>
                        <a:rPr lang="en-US" sz="1100" b="0" dirty="0"/>
                        <a:t>x</a:t>
                      </a:r>
                      <a:r>
                        <a:rPr lang="en-US" sz="1400" b="0" dirty="0">
                          <a:sym typeface="Symbol" panose="05050102010706020507" pitchFamily="18" charset="2"/>
                        </a:rPr>
                        <a:t> </a:t>
                      </a:r>
                      <a:r>
                        <a:rPr lang="en-US" sz="1400" b="0" dirty="0"/>
                        <a:t>20 mA</a:t>
                      </a:r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2208484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4795CD00-7B0E-658C-7E88-B9F272E48E0D}"/>
              </a:ext>
            </a:extLst>
          </p:cNvPr>
          <p:cNvSpPr/>
          <p:nvPr/>
        </p:nvSpPr>
        <p:spPr>
          <a:xfrm>
            <a:off x="5940152" y="2643759"/>
            <a:ext cx="1656183" cy="594288"/>
          </a:xfrm>
          <a:prstGeom prst="rect">
            <a:avLst/>
          </a:prstGeom>
          <a:noFill/>
          <a:ln w="38100">
            <a:solidFill>
              <a:schemeClr val="accent1">
                <a:shade val="95000"/>
                <a:satMod val="10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364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0652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C073D30D-F111-FBEF-AED3-A800D694D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4922" y="1678165"/>
            <a:ext cx="2474706" cy="1631439"/>
          </a:xfrm>
          <a:prstGeom prst="rect">
            <a:avLst/>
          </a:prstGeom>
        </p:spPr>
      </p:pic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>
                <a:latin typeface="Mangal" panose="02040503050203030202" pitchFamily="18" charset="0"/>
                <a:cs typeface="Mangal" panose="02040503050203030202" pitchFamily="18" charset="0"/>
              </a:rPr>
              <a:t>Detailed parameter table: </a:t>
            </a:r>
            <a:r>
              <a:rPr lang="en-US" sz="1600" b="1" dirty="0">
                <a:latin typeface="+mj-lt"/>
                <a:hlinkClick r:id="rId4"/>
              </a:rPr>
              <a:t>https://cernbox.cern.ch/index.php/s/I9VpITncUeCBtiz</a:t>
            </a:r>
            <a:endParaRPr lang="en-US" sz="1600" b="1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parameter table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5">
                <a:extLst>
                  <a:ext uri="{FF2B5EF4-FFF2-40B4-BE49-F238E27FC236}">
                    <a16:creationId xmlns:a16="http://schemas.microsoft.com/office/drawing/2014/main" id="{785D24A7-18E9-1E52-BA1E-4EED781508A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2929948"/>
                  </p:ext>
                </p:extLst>
              </p:nvPr>
            </p:nvGraphicFramePr>
            <p:xfrm>
              <a:off x="271684" y="1662933"/>
              <a:ext cx="5963437" cy="3368040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2239961">
                      <a:extLst>
                        <a:ext uri="{9D8B030D-6E8A-4147-A177-3AD203B41FA5}">
                          <a16:colId xmlns:a16="http://schemas.microsoft.com/office/drawing/2014/main" val="2501970494"/>
                        </a:ext>
                      </a:extLst>
                    </a:gridCol>
                    <a:gridCol w="1283018">
                      <a:extLst>
                        <a:ext uri="{9D8B030D-6E8A-4147-A177-3AD203B41FA5}">
                          <a16:colId xmlns:a16="http://schemas.microsoft.com/office/drawing/2014/main" val="3017025813"/>
                        </a:ext>
                      </a:extLst>
                    </a:gridCol>
                    <a:gridCol w="1244918">
                      <a:extLst>
                        <a:ext uri="{9D8B030D-6E8A-4147-A177-3AD203B41FA5}">
                          <a16:colId xmlns:a16="http://schemas.microsoft.com/office/drawing/2014/main" val="1078524597"/>
                        </a:ext>
                      </a:extLst>
                    </a:gridCol>
                    <a:gridCol w="1195540">
                      <a:extLst>
                        <a:ext uri="{9D8B030D-6E8A-4147-A177-3AD203B41FA5}">
                          <a16:colId xmlns:a16="http://schemas.microsoft.com/office/drawing/2014/main" val="2056293376"/>
                        </a:ext>
                      </a:extLst>
                    </a:gridCol>
                  </a:tblGrid>
                  <a:tr h="253285">
                    <a:tc>
                      <a:txBody>
                        <a:bodyPr/>
                        <a:lstStyle/>
                        <a:p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RCS1</a:t>
                          </a:r>
                          <a:r>
                            <a:rPr lang="en-US" sz="1100" dirty="0">
                              <a:sym typeface="Wingdings" panose="05000000000000000000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314 GeV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RCS2</a:t>
                          </a:r>
                          <a:r>
                            <a:rPr lang="en-US" sz="1100" dirty="0">
                              <a:sym typeface="Wingdings" panose="05000000000000000000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750 GeV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RCS3</a:t>
                          </a:r>
                          <a:r>
                            <a:rPr lang="en-US" sz="1100" dirty="0">
                              <a:sym typeface="Wingdings" panose="05000000000000000000" pitchFamily="2" charset="2"/>
                            </a:rPr>
                            <a:t>1.5 </a:t>
                          </a:r>
                          <a:r>
                            <a:rPr lang="en-US" sz="1100" dirty="0" err="1">
                              <a:sym typeface="Wingdings" panose="05000000000000000000" pitchFamily="2" charset="2"/>
                            </a:rPr>
                            <a:t>TeV</a:t>
                          </a:r>
                          <a:endParaRPr lang="en-GB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59191306"/>
                      </a:ext>
                    </a:extLst>
                  </a:tr>
                  <a:tr h="253285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Circumference, 2</a:t>
                          </a:r>
                          <a:r>
                            <a:rPr lang="en-US" sz="1100" dirty="0">
                              <a:latin typeface="Symbol" panose="05050102010706020507" pitchFamily="18" charset="2"/>
                            </a:rPr>
                            <a:t>p</a:t>
                          </a:r>
                          <a:r>
                            <a:rPr lang="en-US" sz="1100" i="1" dirty="0"/>
                            <a:t>R</a:t>
                          </a:r>
                          <a:r>
                            <a:rPr lang="en-US" sz="1100" i="0" dirty="0"/>
                            <a:t> [m]</a:t>
                          </a:r>
                          <a:endParaRPr lang="en-GB" sz="11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5990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5590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10700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89592197"/>
                      </a:ext>
                    </a:extLst>
                  </a:tr>
                  <a:tr h="253285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Energy factor, </a:t>
                          </a:r>
                          <a:r>
                            <a:rPr lang="en-US" sz="1100" i="1" dirty="0" err="1"/>
                            <a:t>E</a:t>
                          </a:r>
                          <a:r>
                            <a:rPr lang="en-US" sz="1100" baseline="-25000" dirty="0" err="1"/>
                            <a:t>ej</a:t>
                          </a:r>
                          <a:r>
                            <a:rPr lang="en-US" sz="1100" dirty="0"/>
                            <a:t>/</a:t>
                          </a:r>
                          <a:r>
                            <a:rPr lang="en-US" sz="1100" i="1" dirty="0" err="1"/>
                            <a:t>E</a:t>
                          </a:r>
                          <a:r>
                            <a:rPr lang="en-US" sz="1100" baseline="-25000" dirty="0" err="1"/>
                            <a:t>inj</a:t>
                          </a:r>
                          <a:endParaRPr lang="en-GB" sz="110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5.0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2.4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2.0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77566296"/>
                      </a:ext>
                    </a:extLst>
                  </a:tr>
                  <a:tr h="253285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Repetition rate, </a:t>
                          </a:r>
                          <a:r>
                            <a:rPr lang="en-US" sz="1100" i="1" dirty="0" err="1"/>
                            <a:t>f</a:t>
                          </a:r>
                          <a:r>
                            <a:rPr lang="en-US" sz="1100" baseline="-25000" dirty="0" err="1"/>
                            <a:t>rep</a:t>
                          </a:r>
                          <a:r>
                            <a:rPr lang="en-US" sz="1100" dirty="0"/>
                            <a:t> [Hz]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5 (</a:t>
                          </a:r>
                          <a:r>
                            <a:rPr lang="en-US" sz="1100" dirty="0" err="1"/>
                            <a:t>asym</a:t>
                          </a:r>
                          <a:r>
                            <a:rPr lang="en-US" sz="1100" dirty="0"/>
                            <a:t>.)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5 (</a:t>
                          </a:r>
                          <a:r>
                            <a:rPr lang="en-US" sz="1100" dirty="0" err="1"/>
                            <a:t>asym</a:t>
                          </a:r>
                          <a:r>
                            <a:rPr lang="en-US" sz="1100" dirty="0"/>
                            <a:t>.)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5 (</a:t>
                          </a:r>
                          <a:r>
                            <a:rPr lang="en-US" sz="1100" dirty="0" err="1"/>
                            <a:t>asym</a:t>
                          </a:r>
                          <a:r>
                            <a:rPr lang="en-US" sz="1100" dirty="0"/>
                            <a:t>.)</a:t>
                          </a:r>
                          <a:endParaRPr lang="en-GB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83083363"/>
                      </a:ext>
                    </a:extLst>
                  </a:tr>
                  <a:tr h="253285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Number of bunches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1</a:t>
                          </a:r>
                          <a:r>
                            <a:rPr lang="en-US" sz="1100" dirty="0">
                              <a:latin typeface="Symbol" panose="05050102010706020507" pitchFamily="18" charset="2"/>
                            </a:rPr>
                            <a:t>m</a:t>
                          </a:r>
                          <a:r>
                            <a:rPr lang="en-US" sz="1100" baseline="30000" dirty="0"/>
                            <a:t>+</a:t>
                          </a:r>
                          <a:r>
                            <a:rPr lang="en-US" sz="1100" dirty="0"/>
                            <a:t>, 1</a:t>
                          </a:r>
                          <a:r>
                            <a:rPr lang="en-US" sz="1100" dirty="0">
                              <a:latin typeface="Symbol" panose="05050102010706020507" pitchFamily="18" charset="2"/>
                            </a:rPr>
                            <a:t>m</a:t>
                          </a:r>
                          <a:r>
                            <a:rPr lang="en-US" sz="1100" baseline="30000" dirty="0"/>
                            <a:t>-</a:t>
                          </a:r>
                          <a:endParaRPr lang="en-GB" sz="110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/>
                            <a:t>1</a:t>
                          </a:r>
                          <a:r>
                            <a:rPr lang="en-US" sz="1100" dirty="0">
                              <a:latin typeface="Symbol" panose="05050102010706020507" pitchFamily="18" charset="2"/>
                            </a:rPr>
                            <a:t>m</a:t>
                          </a:r>
                          <a:r>
                            <a:rPr lang="en-US" sz="1100" baseline="30000" dirty="0"/>
                            <a:t>+</a:t>
                          </a:r>
                          <a:r>
                            <a:rPr lang="en-US" sz="1100" dirty="0"/>
                            <a:t>, 1</a:t>
                          </a:r>
                          <a:r>
                            <a:rPr lang="en-US" sz="1100" dirty="0">
                              <a:latin typeface="Symbol" panose="05050102010706020507" pitchFamily="18" charset="2"/>
                            </a:rPr>
                            <a:t>m</a:t>
                          </a:r>
                          <a:r>
                            <a:rPr lang="en-US" sz="1100" baseline="30000" dirty="0"/>
                            <a:t>-</a:t>
                          </a:r>
                          <a:endParaRPr lang="en-GB" sz="110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/>
                            <a:t>1</a:t>
                          </a:r>
                          <a:r>
                            <a:rPr lang="en-US" sz="1100" dirty="0">
                              <a:latin typeface="Symbol" panose="05050102010706020507" pitchFamily="18" charset="2"/>
                            </a:rPr>
                            <a:t>m</a:t>
                          </a:r>
                          <a:r>
                            <a:rPr lang="en-US" sz="1100" baseline="30000" dirty="0"/>
                            <a:t>+</a:t>
                          </a:r>
                          <a:r>
                            <a:rPr lang="en-US" sz="1100" dirty="0"/>
                            <a:t>, 1</a:t>
                          </a:r>
                          <a:r>
                            <a:rPr lang="en-US" sz="1100" dirty="0">
                              <a:latin typeface="Symbol" panose="05050102010706020507" pitchFamily="18" charset="2"/>
                            </a:rPr>
                            <a:t>m</a:t>
                          </a:r>
                          <a:r>
                            <a:rPr lang="en-US" sz="1100" baseline="30000" dirty="0"/>
                            <a:t>-</a:t>
                          </a:r>
                          <a:endParaRPr lang="en-GB" sz="1100" baseline="30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550630"/>
                      </a:ext>
                    </a:extLst>
                  </a:tr>
                  <a:tr h="253285"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accent1"/>
                              </a:solidFill>
                            </a:rPr>
                            <a:t>Bunch population</a:t>
                          </a:r>
                          <a:endParaRPr lang="en-GB" sz="11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tx1"/>
                              </a:solidFill>
                            </a:rPr>
                            <a:t>&gt;2.5</a:t>
                          </a:r>
                          <a:r>
                            <a:rPr lang="en-US" sz="1100" b="1" dirty="0">
                              <a:solidFill>
                                <a:schemeClr val="tx1"/>
                              </a:solidFill>
                            </a:rPr>
                            <a:t>∙</a:t>
                          </a:r>
                          <a:r>
                            <a:rPr lang="en-US" sz="1100" dirty="0">
                              <a:solidFill>
                                <a:schemeClr val="tx1"/>
                              </a:solidFill>
                            </a:rPr>
                            <a:t>10</a:t>
                          </a:r>
                          <a:r>
                            <a:rPr lang="en-US" sz="1100" baseline="30000" dirty="0">
                              <a:solidFill>
                                <a:schemeClr val="tx1"/>
                              </a:solidFill>
                            </a:rPr>
                            <a:t>12</a:t>
                          </a:r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tx1"/>
                              </a:solidFill>
                            </a:rPr>
                            <a:t>&gt;2.3</a:t>
                          </a:r>
                          <a:r>
                            <a:rPr lang="en-US" sz="1100" b="1" dirty="0">
                              <a:solidFill>
                                <a:schemeClr val="tx1"/>
                              </a:solidFill>
                            </a:rPr>
                            <a:t>∙</a:t>
                          </a:r>
                          <a:r>
                            <a:rPr lang="en-US" sz="1100" dirty="0">
                              <a:solidFill>
                                <a:schemeClr val="tx1"/>
                              </a:solidFill>
                            </a:rPr>
                            <a:t>10</a:t>
                          </a:r>
                          <a:r>
                            <a:rPr lang="en-US" sz="1100" baseline="30000" dirty="0">
                              <a:solidFill>
                                <a:schemeClr val="tx1"/>
                              </a:solidFill>
                            </a:rPr>
                            <a:t>12</a:t>
                          </a:r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tx1"/>
                              </a:solidFill>
                            </a:rPr>
                            <a:t>2.2</a:t>
                          </a:r>
                          <a:r>
                            <a:rPr lang="en-US" sz="1100" b="1" dirty="0">
                              <a:solidFill>
                                <a:schemeClr val="tx1"/>
                              </a:solidFill>
                            </a:rPr>
                            <a:t>∙</a:t>
                          </a:r>
                          <a:r>
                            <a:rPr lang="en-US" sz="1100" dirty="0">
                              <a:solidFill>
                                <a:schemeClr val="tx1"/>
                              </a:solidFill>
                            </a:rPr>
                            <a:t>10</a:t>
                          </a:r>
                          <a:r>
                            <a:rPr lang="en-US" sz="1100" baseline="30000" dirty="0">
                              <a:solidFill>
                                <a:schemeClr val="tx1"/>
                              </a:solidFill>
                            </a:rPr>
                            <a:t>12</a:t>
                          </a:r>
                          <a:endParaRPr lang="en-GB" sz="1100" baseline="30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86307250"/>
                      </a:ext>
                    </a:extLst>
                  </a:tr>
                  <a:tr h="253285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Survival rate per ring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90%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90%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90%</a:t>
                          </a:r>
                          <a:endParaRPr lang="en-GB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9649310"/>
                      </a:ext>
                    </a:extLst>
                  </a:tr>
                  <a:tr h="253285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Acceleration time [</a:t>
                          </a:r>
                          <a:r>
                            <a:rPr lang="en-US" sz="1100" dirty="0" err="1"/>
                            <a:t>ms</a:t>
                          </a:r>
                          <a:r>
                            <a:rPr lang="en-US" sz="1100" dirty="0"/>
                            <a:t>]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0.34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baseline="0" dirty="0"/>
                            <a:t>1.04</a:t>
                          </a:r>
                          <a:endParaRPr lang="en-GB" sz="1100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2.37</a:t>
                          </a:r>
                          <a:endParaRPr lang="en-GB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5827653"/>
                      </a:ext>
                    </a:extLst>
                  </a:tr>
                  <a:tr h="253285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Number of turns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17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55</a:t>
                          </a:r>
                          <a:endParaRPr lang="en-GB" sz="110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66</a:t>
                          </a:r>
                          <a:endParaRPr lang="en-GB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21337306"/>
                      </a:ext>
                    </a:extLst>
                  </a:tr>
                  <a:tr h="253285"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rgbClr val="FF0000"/>
                              </a:solidFill>
                            </a:rPr>
                            <a:t>Energy gain per turn, </a:t>
                          </a:r>
                          <a:r>
                            <a:rPr lang="en-US" sz="1100" dirty="0">
                              <a:solidFill>
                                <a:srgbClr val="FF0000"/>
                              </a:solidFill>
                              <a:latin typeface="Symbol" panose="05050102010706020507" pitchFamily="18" charset="2"/>
                            </a:rPr>
                            <a:t>D</a:t>
                          </a:r>
                          <a:r>
                            <a:rPr lang="en-US" sz="1100" i="1" dirty="0">
                              <a:solidFill>
                                <a:srgbClr val="FF0000"/>
                              </a:solidFill>
                            </a:rPr>
                            <a:t>E</a:t>
                          </a:r>
                          <a:r>
                            <a:rPr lang="en-US" sz="1100" dirty="0">
                              <a:solidFill>
                                <a:srgbClr val="FF0000"/>
                              </a:solidFill>
                            </a:rPr>
                            <a:t> [GeV]</a:t>
                          </a:r>
                          <a:endParaRPr lang="en-GB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tx1"/>
                              </a:solidFill>
                            </a:rPr>
                            <a:t>14.8</a:t>
                          </a:r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tx1"/>
                              </a:solidFill>
                            </a:rPr>
                            <a:t>7.9</a:t>
                          </a:r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>
                              <a:solidFill>
                                <a:schemeClr val="tx1"/>
                              </a:solidFill>
                            </a:rPr>
                            <a:t>11.4</a:t>
                          </a:r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24663253"/>
                      </a:ext>
                    </a:extLst>
                  </a:tr>
                  <a:tr h="253285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100" b="1" i="1" spc="-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cs typeface="Mangal" panose="02040503050203030202" pitchFamily="18" charset="0"/>
                                      <a:sym typeface="Wingdings" panose="05000000000000000000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b="1" i="1" spc="-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cs typeface="Mangal" panose="02040503050203030202" pitchFamily="18" charset="0"/>
                                      <a:sym typeface="Wingdings" panose="05000000000000000000" pitchFamily="2" charset="2"/>
                                    </a:rPr>
                                    <m:t>𝑮</m:t>
                                  </m:r>
                                </m:e>
                                <m:sub>
                                  <m:r>
                                    <a:rPr lang="en-US" sz="1100" b="1" i="0" spc="-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cs typeface="Mangal" panose="02040503050203030202" pitchFamily="18" charset="0"/>
                                      <a:sym typeface="Wingdings" panose="05000000000000000000" pitchFamily="2" charset="2"/>
                                    </a:rPr>
                                    <m:t>𝐚𝐜𝐜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100" b="1" dirty="0">
                              <a:solidFill>
                                <a:schemeClr val="accent1"/>
                              </a:solidFill>
                            </a:rPr>
                            <a:t> </a:t>
                          </a:r>
                          <a:r>
                            <a:rPr lang="en-US" sz="1100" dirty="0">
                              <a:solidFill>
                                <a:srgbClr val="FF0000"/>
                              </a:solidFill>
                            </a:rPr>
                            <a:t>for survival [MV/m]</a:t>
                          </a:r>
                          <a:endParaRPr lang="en-GB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tx1"/>
                              </a:solidFill>
                            </a:rPr>
                            <a:t>2.4</a:t>
                          </a:r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tx1"/>
                              </a:solidFill>
                            </a:rPr>
                            <a:t>1.3</a:t>
                          </a:r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>
                              <a:solidFill>
                                <a:schemeClr val="tx1"/>
                              </a:solidFill>
                            </a:rPr>
                            <a:t>1.1</a:t>
                          </a:r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81320848"/>
                      </a:ext>
                    </a:extLst>
                  </a:tr>
                  <a:tr h="253285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Acc. field in RF cavity [MV/m]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tx1"/>
                              </a:solidFill>
                            </a:rPr>
                            <a:t>30 (45 optimistic)</a:t>
                          </a:r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baseline="0" dirty="0">
                              <a:solidFill>
                                <a:schemeClr val="tx1"/>
                              </a:solidFill>
                            </a:rPr>
                            <a:t>30</a:t>
                          </a:r>
                          <a:endParaRPr lang="en-GB" sz="1100" baseline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tx1"/>
                              </a:solidFill>
                            </a:rPr>
                            <a:t>30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93211139"/>
                      </a:ext>
                    </a:extLst>
                  </a:tr>
                  <a:tr h="253285"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rgbClr val="FF0000"/>
                              </a:solidFill>
                            </a:rPr>
                            <a:t>Max.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100" b="1" i="1" spc="-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cs typeface="Mangal" panose="02040503050203030202" pitchFamily="18" charset="0"/>
                                      <a:sym typeface="Wingdings" panose="05000000000000000000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b="1" i="1" spc="-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cs typeface="Mangal" panose="02040503050203030202" pitchFamily="18" charset="0"/>
                                      <a:sym typeface="Wingdings" panose="05000000000000000000" pitchFamily="2" charset="2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lang="en-US" sz="1100" b="1" i="0" spc="-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cs typeface="Mangal" panose="02040503050203030202" pitchFamily="18" charset="0"/>
                                      <a:sym typeface="Wingdings" panose="05000000000000000000" pitchFamily="2" charset="2"/>
                                    </a:rPr>
                                    <m:t>𝐑𝐅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100" dirty="0">
                              <a:solidFill>
                                <a:srgbClr val="FF0000"/>
                              </a:solidFill>
                            </a:rPr>
                            <a:t> for </a:t>
                          </a:r>
                          <a:r>
                            <a:rPr lang="en-US" sz="1100" i="1" baseline="0" dirty="0">
                              <a:solidFill>
                                <a:schemeClr val="accent1"/>
                              </a:solidFill>
                              <a:latin typeface="Symbol" panose="05050102010706020507" pitchFamily="18" charset="2"/>
                            </a:rPr>
                            <a:t>f</a:t>
                          </a:r>
                          <a:r>
                            <a:rPr lang="en-US" sz="1100" baseline="-25000" dirty="0">
                              <a:solidFill>
                                <a:schemeClr val="accent1"/>
                              </a:solidFill>
                            </a:rPr>
                            <a:t>s</a:t>
                          </a:r>
                          <a:r>
                            <a:rPr lang="en-US" sz="1100" dirty="0">
                              <a:solidFill>
                                <a:schemeClr val="accent1"/>
                              </a:solidFill>
                            </a:rPr>
                            <a:t>=45</a:t>
                          </a:r>
                          <a:r>
                            <a:rPr lang="de-DE" sz="1100" dirty="0">
                              <a:solidFill>
                                <a:schemeClr val="accent1"/>
                              </a:solidFill>
                            </a:rPr>
                            <a:t>°</a:t>
                          </a:r>
                          <a:r>
                            <a:rPr lang="en-US" sz="1100" dirty="0">
                              <a:solidFill>
                                <a:schemeClr val="accent1"/>
                              </a:solidFill>
                            </a:rPr>
                            <a:t> </a:t>
                          </a:r>
                          <a:r>
                            <a:rPr lang="en-US" sz="1100" dirty="0">
                              <a:solidFill>
                                <a:srgbClr val="FF0000"/>
                              </a:solidFill>
                            </a:rPr>
                            <a:t>[GV]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rgbClr val="FF0000"/>
                              </a:solidFill>
                            </a:rPr>
                            <a:t>20.9</a:t>
                          </a:r>
                          <a:endParaRPr lang="en-GB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rgbClr val="FF0000"/>
                              </a:solidFill>
                            </a:rPr>
                            <a:t>11.2</a:t>
                          </a:r>
                          <a:endParaRPr lang="en-GB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rgbClr val="FF0000"/>
                              </a:solidFill>
                            </a:rPr>
                            <a:t>16.1</a:t>
                          </a:r>
                          <a:endParaRPr lang="en-GB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4866125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5">
                <a:extLst>
                  <a:ext uri="{FF2B5EF4-FFF2-40B4-BE49-F238E27FC236}">
                    <a16:creationId xmlns:a16="http://schemas.microsoft.com/office/drawing/2014/main" id="{785D24A7-18E9-1E52-BA1E-4EED781508A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2929948"/>
                  </p:ext>
                </p:extLst>
              </p:nvPr>
            </p:nvGraphicFramePr>
            <p:xfrm>
              <a:off x="271684" y="1662933"/>
              <a:ext cx="5963437" cy="3368040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2239961">
                      <a:extLst>
                        <a:ext uri="{9D8B030D-6E8A-4147-A177-3AD203B41FA5}">
                          <a16:colId xmlns:a16="http://schemas.microsoft.com/office/drawing/2014/main" val="2501970494"/>
                        </a:ext>
                      </a:extLst>
                    </a:gridCol>
                    <a:gridCol w="1283018">
                      <a:extLst>
                        <a:ext uri="{9D8B030D-6E8A-4147-A177-3AD203B41FA5}">
                          <a16:colId xmlns:a16="http://schemas.microsoft.com/office/drawing/2014/main" val="3017025813"/>
                        </a:ext>
                      </a:extLst>
                    </a:gridCol>
                    <a:gridCol w="1244918">
                      <a:extLst>
                        <a:ext uri="{9D8B030D-6E8A-4147-A177-3AD203B41FA5}">
                          <a16:colId xmlns:a16="http://schemas.microsoft.com/office/drawing/2014/main" val="1078524597"/>
                        </a:ext>
                      </a:extLst>
                    </a:gridCol>
                    <a:gridCol w="1195540">
                      <a:extLst>
                        <a:ext uri="{9D8B030D-6E8A-4147-A177-3AD203B41FA5}">
                          <a16:colId xmlns:a16="http://schemas.microsoft.com/office/drawing/2014/main" val="2056293376"/>
                        </a:ext>
                      </a:extLst>
                    </a:gridCol>
                  </a:tblGrid>
                  <a:tr h="259080">
                    <a:tc>
                      <a:txBody>
                        <a:bodyPr/>
                        <a:lstStyle/>
                        <a:p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RCS1</a:t>
                          </a:r>
                          <a:r>
                            <a:rPr lang="en-US" sz="1100" dirty="0">
                              <a:sym typeface="Wingdings" panose="05000000000000000000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314 GeV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RCS2</a:t>
                          </a:r>
                          <a:r>
                            <a:rPr lang="en-US" sz="1100" dirty="0">
                              <a:sym typeface="Wingdings" panose="05000000000000000000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750 GeV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RCS3</a:t>
                          </a:r>
                          <a:r>
                            <a:rPr lang="en-US" sz="1100" dirty="0">
                              <a:sym typeface="Wingdings" panose="05000000000000000000" pitchFamily="2" charset="2"/>
                            </a:rPr>
                            <a:t>1.5 </a:t>
                          </a:r>
                          <a:r>
                            <a:rPr lang="en-US" sz="1100" dirty="0" err="1">
                              <a:sym typeface="Wingdings" panose="05000000000000000000" pitchFamily="2" charset="2"/>
                            </a:rPr>
                            <a:t>TeV</a:t>
                          </a:r>
                          <a:endParaRPr lang="en-GB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59191306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Circumference, 2</a:t>
                          </a:r>
                          <a:r>
                            <a:rPr lang="en-US" sz="1100" dirty="0">
                              <a:latin typeface="Symbol" panose="05050102010706020507" pitchFamily="18" charset="2"/>
                            </a:rPr>
                            <a:t>p</a:t>
                          </a:r>
                          <a:r>
                            <a:rPr lang="en-US" sz="1100" i="1" dirty="0"/>
                            <a:t>R</a:t>
                          </a:r>
                          <a:r>
                            <a:rPr lang="en-US" sz="1100" i="0" dirty="0"/>
                            <a:t> [m]</a:t>
                          </a:r>
                          <a:endParaRPr lang="en-GB" sz="11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5990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5590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10700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89592197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Energy factor, </a:t>
                          </a:r>
                          <a:r>
                            <a:rPr lang="en-US" sz="1100" i="1" dirty="0" err="1"/>
                            <a:t>E</a:t>
                          </a:r>
                          <a:r>
                            <a:rPr lang="en-US" sz="1100" baseline="-25000" dirty="0" err="1"/>
                            <a:t>ej</a:t>
                          </a:r>
                          <a:r>
                            <a:rPr lang="en-US" sz="1100" dirty="0"/>
                            <a:t>/</a:t>
                          </a:r>
                          <a:r>
                            <a:rPr lang="en-US" sz="1100" i="1" dirty="0" err="1"/>
                            <a:t>E</a:t>
                          </a:r>
                          <a:r>
                            <a:rPr lang="en-US" sz="1100" baseline="-25000" dirty="0" err="1"/>
                            <a:t>inj</a:t>
                          </a:r>
                          <a:endParaRPr lang="en-GB" sz="110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5.0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2.4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2.0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77566296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Repetition rate, </a:t>
                          </a:r>
                          <a:r>
                            <a:rPr lang="en-US" sz="1100" i="1" dirty="0" err="1"/>
                            <a:t>f</a:t>
                          </a:r>
                          <a:r>
                            <a:rPr lang="en-US" sz="1100" baseline="-25000" dirty="0" err="1"/>
                            <a:t>rep</a:t>
                          </a:r>
                          <a:r>
                            <a:rPr lang="en-US" sz="1100" dirty="0"/>
                            <a:t> [Hz]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5 (</a:t>
                          </a:r>
                          <a:r>
                            <a:rPr lang="en-US" sz="1100" dirty="0" err="1"/>
                            <a:t>asym</a:t>
                          </a:r>
                          <a:r>
                            <a:rPr lang="en-US" sz="1100" dirty="0"/>
                            <a:t>.)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5 (</a:t>
                          </a:r>
                          <a:r>
                            <a:rPr lang="en-US" sz="1100" dirty="0" err="1"/>
                            <a:t>asym</a:t>
                          </a:r>
                          <a:r>
                            <a:rPr lang="en-US" sz="1100" dirty="0"/>
                            <a:t>.)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5 (</a:t>
                          </a:r>
                          <a:r>
                            <a:rPr lang="en-US" sz="1100" dirty="0" err="1"/>
                            <a:t>asym</a:t>
                          </a:r>
                          <a:r>
                            <a:rPr lang="en-US" sz="1100" dirty="0"/>
                            <a:t>.)</a:t>
                          </a:r>
                          <a:endParaRPr lang="en-GB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83083363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Number of bunches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1</a:t>
                          </a:r>
                          <a:r>
                            <a:rPr lang="en-US" sz="1100" dirty="0">
                              <a:latin typeface="Symbol" panose="05050102010706020507" pitchFamily="18" charset="2"/>
                            </a:rPr>
                            <a:t>m</a:t>
                          </a:r>
                          <a:r>
                            <a:rPr lang="en-US" sz="1100" baseline="30000" dirty="0"/>
                            <a:t>+</a:t>
                          </a:r>
                          <a:r>
                            <a:rPr lang="en-US" sz="1100" dirty="0"/>
                            <a:t>, 1</a:t>
                          </a:r>
                          <a:r>
                            <a:rPr lang="en-US" sz="1100" dirty="0">
                              <a:latin typeface="Symbol" panose="05050102010706020507" pitchFamily="18" charset="2"/>
                            </a:rPr>
                            <a:t>m</a:t>
                          </a:r>
                          <a:r>
                            <a:rPr lang="en-US" sz="1100" baseline="30000" dirty="0"/>
                            <a:t>-</a:t>
                          </a:r>
                          <a:endParaRPr lang="en-GB" sz="110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/>
                            <a:t>1</a:t>
                          </a:r>
                          <a:r>
                            <a:rPr lang="en-US" sz="1100" dirty="0">
                              <a:latin typeface="Symbol" panose="05050102010706020507" pitchFamily="18" charset="2"/>
                            </a:rPr>
                            <a:t>m</a:t>
                          </a:r>
                          <a:r>
                            <a:rPr lang="en-US" sz="1100" baseline="30000" dirty="0"/>
                            <a:t>+</a:t>
                          </a:r>
                          <a:r>
                            <a:rPr lang="en-US" sz="1100" dirty="0"/>
                            <a:t>, 1</a:t>
                          </a:r>
                          <a:r>
                            <a:rPr lang="en-US" sz="1100" dirty="0">
                              <a:latin typeface="Symbol" panose="05050102010706020507" pitchFamily="18" charset="2"/>
                            </a:rPr>
                            <a:t>m</a:t>
                          </a:r>
                          <a:r>
                            <a:rPr lang="en-US" sz="1100" baseline="30000" dirty="0"/>
                            <a:t>-</a:t>
                          </a:r>
                          <a:endParaRPr lang="en-GB" sz="110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/>
                            <a:t>1</a:t>
                          </a:r>
                          <a:r>
                            <a:rPr lang="en-US" sz="1100" dirty="0">
                              <a:latin typeface="Symbol" panose="05050102010706020507" pitchFamily="18" charset="2"/>
                            </a:rPr>
                            <a:t>m</a:t>
                          </a:r>
                          <a:r>
                            <a:rPr lang="en-US" sz="1100" baseline="30000" dirty="0"/>
                            <a:t>+</a:t>
                          </a:r>
                          <a:r>
                            <a:rPr lang="en-US" sz="1100" dirty="0"/>
                            <a:t>, 1</a:t>
                          </a:r>
                          <a:r>
                            <a:rPr lang="en-US" sz="1100" dirty="0">
                              <a:latin typeface="Symbol" panose="05050102010706020507" pitchFamily="18" charset="2"/>
                            </a:rPr>
                            <a:t>m</a:t>
                          </a:r>
                          <a:r>
                            <a:rPr lang="en-US" sz="1100" baseline="30000" dirty="0"/>
                            <a:t>-</a:t>
                          </a:r>
                          <a:endParaRPr lang="en-GB" sz="1100" baseline="30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550630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accent1"/>
                              </a:solidFill>
                            </a:rPr>
                            <a:t>Bunch population</a:t>
                          </a:r>
                          <a:endParaRPr lang="en-GB" sz="11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tx1"/>
                              </a:solidFill>
                            </a:rPr>
                            <a:t>&gt;2.5</a:t>
                          </a:r>
                          <a:r>
                            <a:rPr lang="en-US" sz="1100" b="1" dirty="0">
                              <a:solidFill>
                                <a:schemeClr val="tx1"/>
                              </a:solidFill>
                            </a:rPr>
                            <a:t>∙</a:t>
                          </a:r>
                          <a:r>
                            <a:rPr lang="en-US" sz="1100" dirty="0">
                              <a:solidFill>
                                <a:schemeClr val="tx1"/>
                              </a:solidFill>
                            </a:rPr>
                            <a:t>10</a:t>
                          </a:r>
                          <a:r>
                            <a:rPr lang="en-US" sz="1100" baseline="30000" dirty="0">
                              <a:solidFill>
                                <a:schemeClr val="tx1"/>
                              </a:solidFill>
                            </a:rPr>
                            <a:t>12</a:t>
                          </a:r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tx1"/>
                              </a:solidFill>
                            </a:rPr>
                            <a:t>&gt;2.3</a:t>
                          </a:r>
                          <a:r>
                            <a:rPr lang="en-US" sz="1100" b="1" dirty="0">
                              <a:solidFill>
                                <a:schemeClr val="tx1"/>
                              </a:solidFill>
                            </a:rPr>
                            <a:t>∙</a:t>
                          </a:r>
                          <a:r>
                            <a:rPr lang="en-US" sz="1100" dirty="0">
                              <a:solidFill>
                                <a:schemeClr val="tx1"/>
                              </a:solidFill>
                            </a:rPr>
                            <a:t>10</a:t>
                          </a:r>
                          <a:r>
                            <a:rPr lang="en-US" sz="1100" baseline="30000" dirty="0">
                              <a:solidFill>
                                <a:schemeClr val="tx1"/>
                              </a:solidFill>
                            </a:rPr>
                            <a:t>12</a:t>
                          </a:r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tx1"/>
                              </a:solidFill>
                            </a:rPr>
                            <a:t>2.2</a:t>
                          </a:r>
                          <a:r>
                            <a:rPr lang="en-US" sz="1100" b="1" dirty="0">
                              <a:solidFill>
                                <a:schemeClr val="tx1"/>
                              </a:solidFill>
                            </a:rPr>
                            <a:t>∙</a:t>
                          </a:r>
                          <a:r>
                            <a:rPr lang="en-US" sz="1100" dirty="0">
                              <a:solidFill>
                                <a:schemeClr val="tx1"/>
                              </a:solidFill>
                            </a:rPr>
                            <a:t>10</a:t>
                          </a:r>
                          <a:r>
                            <a:rPr lang="en-US" sz="1100" baseline="30000" dirty="0">
                              <a:solidFill>
                                <a:schemeClr val="tx1"/>
                              </a:solidFill>
                            </a:rPr>
                            <a:t>12</a:t>
                          </a:r>
                          <a:endParaRPr lang="en-GB" sz="1100" baseline="30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86307250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Survival rate per ring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90%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90%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90%</a:t>
                          </a:r>
                          <a:endParaRPr lang="en-GB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9649310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Acceleration time [</a:t>
                          </a:r>
                          <a:r>
                            <a:rPr lang="en-US" sz="1100" dirty="0" err="1"/>
                            <a:t>ms</a:t>
                          </a:r>
                          <a:r>
                            <a:rPr lang="en-US" sz="1100" dirty="0"/>
                            <a:t>]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0.34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baseline="0" dirty="0"/>
                            <a:t>1.04</a:t>
                          </a:r>
                          <a:endParaRPr lang="en-GB" sz="1100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2.37</a:t>
                          </a:r>
                          <a:endParaRPr lang="en-GB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5827653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Number of turns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17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55</a:t>
                          </a:r>
                          <a:endParaRPr lang="en-GB" sz="110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66</a:t>
                          </a:r>
                          <a:endParaRPr lang="en-GB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21337306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rgbClr val="FF0000"/>
                              </a:solidFill>
                            </a:rPr>
                            <a:t>Energy gain per turn, </a:t>
                          </a:r>
                          <a:r>
                            <a:rPr lang="en-US" sz="1100" dirty="0">
                              <a:solidFill>
                                <a:srgbClr val="FF0000"/>
                              </a:solidFill>
                              <a:latin typeface="Symbol" panose="05050102010706020507" pitchFamily="18" charset="2"/>
                            </a:rPr>
                            <a:t>D</a:t>
                          </a:r>
                          <a:r>
                            <a:rPr lang="en-US" sz="1100" i="1" dirty="0">
                              <a:solidFill>
                                <a:srgbClr val="FF0000"/>
                              </a:solidFill>
                            </a:rPr>
                            <a:t>E</a:t>
                          </a:r>
                          <a:r>
                            <a:rPr lang="en-US" sz="1100" dirty="0">
                              <a:solidFill>
                                <a:srgbClr val="FF0000"/>
                              </a:solidFill>
                            </a:rPr>
                            <a:t> [GeV]</a:t>
                          </a:r>
                          <a:endParaRPr lang="en-GB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tx1"/>
                              </a:solidFill>
                            </a:rPr>
                            <a:t>14.8</a:t>
                          </a:r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tx1"/>
                              </a:solidFill>
                            </a:rPr>
                            <a:t>7.9</a:t>
                          </a:r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>
                              <a:solidFill>
                                <a:schemeClr val="tx1"/>
                              </a:solidFill>
                            </a:rPr>
                            <a:t>11.4</a:t>
                          </a:r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24663253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72" t="-993023" r="-167120" b="-2116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tx1"/>
                              </a:solidFill>
                            </a:rPr>
                            <a:t>2.4</a:t>
                          </a:r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tx1"/>
                              </a:solidFill>
                            </a:rPr>
                            <a:t>1.3</a:t>
                          </a:r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>
                              <a:solidFill>
                                <a:schemeClr val="tx1"/>
                              </a:solidFill>
                            </a:rPr>
                            <a:t>1.1</a:t>
                          </a:r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81320848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Acc. field in RF cavity [MV/m]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tx1"/>
                              </a:solidFill>
                            </a:rPr>
                            <a:t>30 (45 optimistic)</a:t>
                          </a:r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baseline="0" dirty="0">
                              <a:solidFill>
                                <a:schemeClr val="tx1"/>
                              </a:solidFill>
                            </a:rPr>
                            <a:t>30</a:t>
                          </a:r>
                          <a:endParaRPr lang="en-GB" sz="1100" baseline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tx1"/>
                              </a:solidFill>
                            </a:rPr>
                            <a:t>30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93211139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72" t="-1190698" r="-167120" b="-139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rgbClr val="FF0000"/>
                              </a:solidFill>
                            </a:rPr>
                            <a:t>20.9</a:t>
                          </a:r>
                          <a:endParaRPr lang="en-GB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rgbClr val="FF0000"/>
                              </a:solidFill>
                            </a:rPr>
                            <a:t>11.2</a:t>
                          </a:r>
                          <a:endParaRPr lang="en-GB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rgbClr val="FF0000"/>
                              </a:solidFill>
                            </a:rPr>
                            <a:t>16.1</a:t>
                          </a:r>
                          <a:endParaRPr lang="en-GB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4866125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72AE246D-0EBE-2F3E-741A-C2197220D2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2200" y="3329681"/>
            <a:ext cx="2477428" cy="1546325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8C23AF4-E9F7-A944-FBAE-9A4C799CD190}"/>
              </a:ext>
            </a:extLst>
          </p:cNvPr>
          <p:cNvCxnSpPr/>
          <p:nvPr/>
        </p:nvCxnSpPr>
        <p:spPr>
          <a:xfrm>
            <a:off x="6444208" y="1635646"/>
            <a:ext cx="648072" cy="1406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429FEA57-C9ED-C117-4C1B-6A3261727B04}"/>
              </a:ext>
            </a:extLst>
          </p:cNvPr>
          <p:cNvSpPr/>
          <p:nvPr/>
        </p:nvSpPr>
        <p:spPr>
          <a:xfrm>
            <a:off x="249336" y="3507854"/>
            <a:ext cx="6013889" cy="216262"/>
          </a:xfrm>
          <a:prstGeom prst="rect">
            <a:avLst/>
          </a:prstGeom>
          <a:noFill/>
          <a:ln w="38100">
            <a:solidFill>
              <a:schemeClr val="accent1">
                <a:shade val="95000"/>
                <a:satMod val="10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0ACAC06-DC05-6A94-2B04-7B5945376661}"/>
              </a:ext>
            </a:extLst>
          </p:cNvPr>
          <p:cNvSpPr/>
          <p:nvPr/>
        </p:nvSpPr>
        <p:spPr>
          <a:xfrm>
            <a:off x="262362" y="2980486"/>
            <a:ext cx="5963437" cy="216262"/>
          </a:xfrm>
          <a:prstGeom prst="rect">
            <a:avLst/>
          </a:prstGeom>
          <a:noFill/>
          <a:ln w="38100">
            <a:solidFill>
              <a:schemeClr val="accent1">
                <a:shade val="95000"/>
                <a:satMod val="10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0F8BBA-B0F9-7750-46D5-A052EE228908}"/>
              </a:ext>
            </a:extLst>
          </p:cNvPr>
          <p:cNvSpPr/>
          <p:nvPr/>
        </p:nvSpPr>
        <p:spPr>
          <a:xfrm>
            <a:off x="249580" y="3994467"/>
            <a:ext cx="6058366" cy="519834"/>
          </a:xfrm>
          <a:prstGeom prst="rect">
            <a:avLst/>
          </a:prstGeom>
          <a:noFill/>
          <a:ln w="38100">
            <a:solidFill>
              <a:schemeClr val="accent1">
                <a:shade val="95000"/>
                <a:satMod val="10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8246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276F3F2-44DD-46B6-BD13-9DF6C03B00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91" r="1997"/>
          <a:stretch/>
        </p:blipFill>
        <p:spPr>
          <a:xfrm>
            <a:off x="6624155" y="1599548"/>
            <a:ext cx="2484349" cy="29960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6" name="Content Placeholder 1">
                <a:extLst>
                  <a:ext uri="{FF2B5EF4-FFF2-40B4-BE49-F238E27FC236}">
                    <a16:creationId xmlns:a16="http://schemas.microsoft.com/office/drawing/2014/main" id="{61024A8E-273C-9C3A-DC3F-EF6D1424DFF2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449382" y="1276350"/>
                <a:ext cx="8305800" cy="3536156"/>
              </a:xfrm>
            </p:spPr>
            <p:txBody>
              <a:bodyPr/>
              <a:lstStyle/>
              <a:p>
                <a:r>
                  <a:rPr lang="en-US" sz="1500" b="1" dirty="0">
                    <a:latin typeface="+mj-lt"/>
                  </a:rPr>
                  <a:t>Relevant beam parameter</a:t>
                </a:r>
              </a:p>
              <a:p>
                <a:pPr lvl="1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en-US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Bunch population &gt;2.2</a:t>
                </a: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∙</a:t>
                </a:r>
                <a:r>
                  <a:rPr lang="en-US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10</a:t>
                </a:r>
                <a:r>
                  <a:rPr lang="en-US" sz="1400" b="1" spc="-1" baseline="30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12</a:t>
                </a:r>
                <a:r>
                  <a:rPr lang="en-US" sz="14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 large intensity effects</a:t>
                </a:r>
                <a:endParaRPr lang="en-US" sz="1400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 lvl="1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pt-BR" sz="1400" b="1" i="1" spc="-1" dirty="0">
                    <a:solidFill>
                      <a:schemeClr val="accent5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I</a:t>
                </a:r>
                <a:r>
                  <a:rPr lang="pt-BR" sz="1400" b="1" spc="-1" baseline="-25000" dirty="0">
                    <a:solidFill>
                      <a:schemeClr val="accent5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b</a:t>
                </a:r>
                <a:r>
                  <a:rPr lang="pt-BR" sz="1400" b="1" spc="-1" dirty="0">
                    <a:solidFill>
                      <a:schemeClr val="accent5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= 20.4</a:t>
                </a:r>
                <a:r>
                  <a:rPr lang="pt-BR" sz="500" b="1" spc="-1" dirty="0">
                    <a:solidFill>
                      <a:schemeClr val="accent5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</a:t>
                </a:r>
                <a:r>
                  <a:rPr lang="pt-BR" sz="1400" b="1" spc="-1" dirty="0">
                    <a:solidFill>
                      <a:schemeClr val="accent5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/</a:t>
                </a:r>
                <a:r>
                  <a:rPr lang="pt-BR" sz="500" b="1" spc="-1" dirty="0">
                    <a:solidFill>
                      <a:schemeClr val="accent5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</a:t>
                </a:r>
                <a:r>
                  <a:rPr lang="pt-BR" sz="1400" b="1" spc="-1" dirty="0">
                    <a:solidFill>
                      <a:schemeClr val="accent5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18.8</a:t>
                </a:r>
                <a:r>
                  <a:rPr lang="pt-BR" sz="500" b="1" spc="-1" dirty="0">
                    <a:solidFill>
                      <a:schemeClr val="accent5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</a:t>
                </a:r>
                <a:r>
                  <a:rPr lang="pt-BR" sz="1400" b="1" spc="-1" dirty="0">
                    <a:solidFill>
                      <a:schemeClr val="accent5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/</a:t>
                </a:r>
                <a:r>
                  <a:rPr lang="pt-BR" sz="500" b="1" spc="-1" dirty="0">
                    <a:solidFill>
                      <a:schemeClr val="accent5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</a:t>
                </a:r>
                <a:r>
                  <a:rPr lang="pt-BR" sz="1400" b="1" spc="-1" dirty="0">
                    <a:solidFill>
                      <a:schemeClr val="accent5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10.0</a:t>
                </a:r>
                <a:r>
                  <a:rPr lang="pt-BR" sz="1050" b="1" spc="-1" dirty="0">
                    <a:solidFill>
                      <a:schemeClr val="accent5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</a:t>
                </a:r>
                <a:r>
                  <a:rPr lang="pt-BR" sz="1400" b="1" spc="-1" dirty="0">
                    <a:solidFill>
                      <a:schemeClr val="accent5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mA</a:t>
                </a:r>
                <a:r>
                  <a:rPr lang="pt-BR" sz="1100" spc="-1" dirty="0">
                    <a:solidFill>
                      <a:schemeClr val="accent5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</a:t>
                </a:r>
                <a:r>
                  <a:rPr lang="pt-BR" sz="1400" spc="-1" dirty="0">
                    <a:solidFill>
                      <a:schemeClr val="accent5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in</a:t>
                </a:r>
                <a:r>
                  <a:rPr lang="pt-BR" sz="1200" spc="-1" dirty="0">
                    <a:solidFill>
                      <a:schemeClr val="accent5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</a:t>
                </a:r>
                <a:r>
                  <a:rPr lang="pt-BR" sz="1400" spc="-1" dirty="0">
                    <a:solidFill>
                      <a:schemeClr val="accent5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RCS1/2/3 </a:t>
                </a:r>
                <a:r>
                  <a:rPr lang="pt-BR" sz="1400" b="1" spc="-1" dirty="0">
                    <a:solidFill>
                      <a:schemeClr val="accent1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</a:t>
                </a:r>
                <a:r>
                  <a:rPr lang="pt-BR" sz="1400" b="1" spc="-1" dirty="0">
                    <a:solidFill>
                      <a:schemeClr val="accent5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</a:t>
                </a:r>
                <a:r>
                  <a:rPr lang="pt-BR" sz="1400" b="1" spc="-1" dirty="0">
                    <a:solidFill>
                      <a:schemeClr val="accent1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2x430 kW per cavity</a:t>
                </a:r>
                <a:endParaRPr lang="pt-BR" sz="1400" b="1" spc="-1" dirty="0">
                  <a:solidFill>
                    <a:schemeClr val="accent1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 lvl="1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pt-BR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700 / 370 / 530 cavities</a:t>
                </a:r>
                <a:r>
                  <a:rPr lang="pt-BR" sz="14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distributed over </a:t>
                </a:r>
                <a:r>
                  <a:rPr lang="pt-BR" sz="1400" i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n</a:t>
                </a:r>
                <a:r>
                  <a:rPr lang="pt-BR" sz="1400" spc="-1" baseline="-25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RF</a:t>
                </a:r>
                <a:r>
                  <a:rPr lang="pt-BR" sz="14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RF stations</a:t>
                </a:r>
              </a:p>
              <a:p>
                <a:pPr lvl="1">
                  <a:lnSpc>
                    <a:spcPct val="200000"/>
                  </a:lnSpc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pt-BR" sz="1400" b="1" i="1" spc="-1" dirty="0">
                    <a:solidFill>
                      <a:srgbClr val="171717"/>
                    </a:solidFill>
                    <a:latin typeface="Symbol" panose="05050102010706020507" pitchFamily="18" charset="2"/>
                    <a:cs typeface="Mangal" panose="02040503050203030202" pitchFamily="18" charset="0"/>
                  </a:rPr>
                  <a:t>f</a:t>
                </a:r>
                <a:r>
                  <a:rPr lang="pt-BR" sz="1400" b="1" spc="-1" baseline="-25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s</a:t>
                </a:r>
                <a:r>
                  <a:rPr lang="pt-BR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= 45</a:t>
                </a:r>
                <a:r>
                  <a:rPr lang="de-DE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° </a:t>
                </a:r>
                <a:r>
                  <a:rPr lang="de-DE" sz="12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(</a:t>
                </a:r>
                <a:r>
                  <a:rPr lang="de-DE" sz="1200" spc="-1" dirty="0" err="1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above</a:t>
                </a:r>
                <a:r>
                  <a:rPr lang="de-DE" sz="12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</a:t>
                </a:r>
                <a:r>
                  <a:rPr lang="de-DE" sz="1200" spc="-1" dirty="0" err="1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transition</a:t>
                </a:r>
                <a:r>
                  <a:rPr lang="de-DE" sz="12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: </a:t>
                </a:r>
                <a:r>
                  <a:rPr lang="de-DE" sz="1400" spc="-1" dirty="0" err="1">
                    <a:solidFill>
                      <a:srgbClr val="171717"/>
                    </a:solidFill>
                    <a:latin typeface="Symbol" panose="05050102010706020507" pitchFamily="18" charset="2"/>
                    <a:cs typeface="Mangal" panose="02040503050203030202" pitchFamily="18" charset="0"/>
                  </a:rPr>
                  <a:t>g</a:t>
                </a:r>
                <a:r>
                  <a:rPr lang="de-DE" sz="1200" spc="-1" baseline="-25000" dirty="0" err="1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tr</a:t>
                </a:r>
                <a:r>
                  <a:rPr lang="de-DE" sz="1200" spc="-1" baseline="-25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</a:t>
                </a:r>
                <a:r>
                  <a:rPr lang="de-DE" sz="12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= 20.41, 600 &lt; </a:t>
                </a:r>
                <a:r>
                  <a:rPr lang="de-DE" sz="1600" spc="-1" dirty="0">
                    <a:solidFill>
                      <a:srgbClr val="171717"/>
                    </a:solidFill>
                    <a:latin typeface="Symbol" panose="05050102010706020507" pitchFamily="18" charset="2"/>
                    <a:cs typeface="Mangal" panose="02040503050203030202" pitchFamily="18" charset="0"/>
                  </a:rPr>
                  <a:t>g </a:t>
                </a:r>
                <a:r>
                  <a:rPr lang="de-DE" sz="12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&lt; 14200</a:t>
                </a:r>
                <a:r>
                  <a:rPr lang="de-DE" sz="11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)</a:t>
                </a:r>
                <a:endParaRPr lang="pt-BR" sz="1100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 indent="-285750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pt-BR" sz="15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Cavity parameter </a:t>
                </a:r>
                <a:r>
                  <a:rPr lang="pt-BR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(9 cells,</a:t>
                </a:r>
                <a:r>
                  <a:rPr lang="pt-BR" sz="1400" b="1" i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L</a:t>
                </a:r>
                <a:r>
                  <a:rPr lang="pt-BR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=1.06 m)</a:t>
                </a:r>
                <a:r>
                  <a:rPr lang="pt-BR" sz="14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:</a:t>
                </a:r>
                <a:endParaRPr lang="pt-BR" sz="14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 lvl="1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pt-BR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Harmonic number </a:t>
                </a:r>
                <a:r>
                  <a:rPr lang="pt-BR" sz="1400" b="1" i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h</a:t>
                </a:r>
                <a:r>
                  <a:rPr lang="pt-BR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= 25957 to 46367</a:t>
                </a:r>
              </a:p>
              <a:p>
                <a:pPr lvl="1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pt-BR" sz="1400" b="1" i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R/Q</a:t>
                </a:r>
                <a:r>
                  <a:rPr lang="pt-BR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= 518 </a:t>
                </a:r>
                <a:r>
                  <a:rPr lang="pt-BR" sz="1400" b="1" spc="-1" dirty="0">
                    <a:solidFill>
                      <a:srgbClr val="171717"/>
                    </a:solidFill>
                    <a:latin typeface="Symbol" panose="05050102010706020507" pitchFamily="18" charset="2"/>
                    <a:ea typeface="Segoe UI Symbol" panose="020B0502040204020203" pitchFamily="34" charset="0"/>
                    <a:cs typeface="Mangal" panose="02040503050203030202" pitchFamily="18" charset="0"/>
                  </a:rPr>
                  <a:t>W</a:t>
                </a:r>
                <a:r>
                  <a:rPr lang="pt-BR" sz="1400" spc="-1" dirty="0">
                    <a:solidFill>
                      <a:srgbClr val="171717"/>
                    </a:solidFill>
                    <a:latin typeface="Symbol" panose="05050102010706020507" pitchFamily="18" charset="2"/>
                    <a:ea typeface="Segoe UI Symbol" panose="020B0502040204020203" pitchFamily="34" charset="0"/>
                    <a:cs typeface="Mangal" panose="02040503050203030202" pitchFamily="18" charset="0"/>
                  </a:rPr>
                  <a:t>, </a:t>
                </a:r>
                <a:r>
                  <a:rPr lang="pt-BR" sz="14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total </a:t>
                </a:r>
                <a:r>
                  <a:rPr lang="pt-BR" sz="1400" i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R</a:t>
                </a:r>
                <a:r>
                  <a:rPr lang="pt-BR" sz="1400" spc="-1" baseline="-25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s</a:t>
                </a:r>
                <a:r>
                  <a:rPr lang="pt-BR" sz="14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= 306 </a:t>
                </a:r>
                <a:r>
                  <a:rPr lang="pt-BR" sz="1400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</a:t>
                </a:r>
                <a:r>
                  <a:rPr lang="pt-BR" sz="1400" spc="-1" dirty="0">
                    <a:solidFill>
                      <a:srgbClr val="171717"/>
                    </a:solidFill>
                    <a:latin typeface="Symbol" panose="05050102010706020507" pitchFamily="18" charset="2"/>
                    <a:ea typeface="Segoe UI Symbol" panose="020B0502040204020203" pitchFamily="34" charset="0"/>
                    <a:cs typeface="Mangal" panose="02040503050203030202" pitchFamily="18" charset="0"/>
                  </a:rPr>
                  <a:t>W</a:t>
                </a:r>
                <a:endParaRPr lang="pt-BR" sz="1400" spc="-1" dirty="0">
                  <a:solidFill>
                    <a:srgbClr val="171717"/>
                  </a:solidFill>
                  <a:latin typeface="Mangal" panose="02040503050203030202" pitchFamily="18" charset="0"/>
                  <a:ea typeface="Segoe UI Symbol" panose="020B0502040204020203" pitchFamily="34" charset="0"/>
                  <a:cs typeface="Mangal" panose="02040503050203030202" pitchFamily="18" charset="0"/>
                </a:endParaRPr>
              </a:p>
              <a:p>
                <a:pPr lvl="1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pt-BR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ea typeface="Segoe UI Symbol" panose="020B0502040204020203" pitchFamily="34" charset="0"/>
                    <a:cs typeface="Mangal" panose="02040503050203030202" pitchFamily="18" charset="0"/>
                  </a:rPr>
                  <a:t>Gradient of structure 30 MV/m</a:t>
                </a:r>
                <a:endParaRPr lang="pt-BR" sz="1400" b="1" spc="-1" dirty="0">
                  <a:solidFill>
                    <a:srgbClr val="171717"/>
                  </a:solidFill>
                  <a:latin typeface="Symbol" panose="05050102010706020507" pitchFamily="18" charset="2"/>
                  <a:ea typeface="Segoe UI Symbol" panose="020B0502040204020203" pitchFamily="34" charset="0"/>
                  <a:cs typeface="Mangal" panose="02040503050203030202" pitchFamily="18" charset="0"/>
                </a:endParaRPr>
              </a:p>
              <a:p>
                <a:pPr lvl="1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pt-BR" sz="1400" b="1" i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Q</a:t>
                </a:r>
                <a:r>
                  <a:rPr lang="pt-BR" sz="1400" b="1" spc="-1" baseline="-25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L</a:t>
                </a:r>
                <a:r>
                  <a:rPr lang="pt-BR" sz="1400" b="1" i="1" spc="-1" baseline="-25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</a:t>
                </a:r>
                <a:r>
                  <a:rPr lang="pt-BR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= 2.2e6</a:t>
                </a:r>
                <a:r>
                  <a:rPr lang="pt-BR" sz="12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</a:t>
                </a:r>
                <a:r>
                  <a:rPr lang="pt-BR" sz="14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(for beam loading compensation with </a:t>
                </a:r>
                <a14:m>
                  <m:oMath xmlns:m="http://schemas.openxmlformats.org/officeDocument/2006/math">
                    <m:r>
                      <a:rPr lang="en-US" sz="1400" i="1" dirty="0">
                        <a:latin typeface="Cambria Math" panose="02040503050406030204" pitchFamily="18" charset="0"/>
                      </a:rPr>
                      <m:t>𝛥</m:t>
                    </m:r>
                  </m:oMath>
                </a14:m>
                <a:r>
                  <a:rPr lang="pt-BR" sz="1400" i="1" dirty="0"/>
                  <a:t>f</a:t>
                </a:r>
                <a:r>
                  <a:rPr lang="pt-BR" sz="1400" dirty="0"/>
                  <a:t> = 320 Hz, [</a:t>
                </a:r>
                <a:r>
                  <a:rPr lang="pt-BR" sz="1400" dirty="0">
                    <a:hlinkClick r:id="rId3"/>
                  </a:rPr>
                  <a:t>ref</a:t>
                </a:r>
                <a:r>
                  <a:rPr lang="pt-BR" sz="1400" dirty="0"/>
                  <a:t>]</a:t>
                </a:r>
                <a:r>
                  <a:rPr lang="pt-BR" sz="14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) </a:t>
                </a:r>
              </a:p>
              <a:p>
                <a:pPr marL="457200" lvl="1" indent="0">
                  <a:spcBef>
                    <a:spcPts val="600"/>
                  </a:spcBef>
                  <a:spcAft>
                    <a:spcPts val="400"/>
                  </a:spcAft>
                  <a:buNone/>
                  <a:tabLst>
                    <a:tab pos="0" algn="l"/>
                  </a:tabLst>
                </a:pPr>
                <a:r>
                  <a:rPr lang="pt-BR" sz="11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	</a:t>
                </a:r>
                <a:endParaRPr lang="en-US" sz="1600" b="1" dirty="0">
                  <a:latin typeface="+mj-lt"/>
                </a:endParaRPr>
              </a:p>
            </p:txBody>
          </p:sp>
        </mc:Choice>
        <mc:Fallback xmlns="">
          <p:sp>
            <p:nvSpPr>
              <p:cNvPr id="46" name="Content Placeholder 1">
                <a:extLst>
                  <a:ext uri="{FF2B5EF4-FFF2-40B4-BE49-F238E27FC236}">
                    <a16:creationId xmlns:a16="http://schemas.microsoft.com/office/drawing/2014/main" id="{61024A8E-273C-9C3A-DC3F-EF6D1424DF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449382" y="1276350"/>
                <a:ext cx="8305800" cy="3536156"/>
              </a:xfrm>
              <a:blipFill>
                <a:blip r:embed="rId4"/>
                <a:stretch>
                  <a:fillRect l="-220" t="-345" b="-44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1.3 GHz TESLA cavity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28B896D-1302-2E35-078B-E48EAFCAEC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0232" y="262443"/>
            <a:ext cx="2304256" cy="94115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485A621-2FCE-7F60-F338-C12D7A1A46C4}"/>
              </a:ext>
            </a:extLst>
          </p:cNvPr>
          <p:cNvSpPr txBox="1"/>
          <p:nvPr/>
        </p:nvSpPr>
        <p:spPr>
          <a:xfrm>
            <a:off x="8172271" y="4558773"/>
            <a:ext cx="116582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From design report</a:t>
            </a:r>
            <a:endParaRPr kumimoji="0" lang="en-GB" sz="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3" name="Picture 12" descr="Logo, company name&#10;&#10;Description automatically generated">
            <a:extLst>
              <a:ext uri="{FF2B5EF4-FFF2-40B4-BE49-F238E27FC236}">
                <a16:creationId xmlns:a16="http://schemas.microsoft.com/office/drawing/2014/main" id="{2F224E2A-5CA1-CEF0-7B77-7F4D958C5D9C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BD2CF98-61D9-E185-3B14-8897A62B6D34}"/>
              </a:ext>
            </a:extLst>
          </p:cNvPr>
          <p:cNvSpPr txBox="1"/>
          <p:nvPr/>
        </p:nvSpPr>
        <p:spPr>
          <a:xfrm>
            <a:off x="1176919" y="2526164"/>
            <a:ext cx="158417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(with </a:t>
            </a:r>
            <a:r>
              <a:rPr kumimoji="0" lang="en-GB" sz="11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</a:t>
            </a:r>
            <a:r>
              <a:rPr kumimoji="0" lang="en-GB" sz="11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acc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30 MV/m)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5EDC79-F701-BEC6-F4A9-A64C54D0422B}"/>
              </a:ext>
            </a:extLst>
          </p:cNvPr>
          <p:cNvSpPr txBox="1"/>
          <p:nvPr/>
        </p:nvSpPr>
        <p:spPr>
          <a:xfrm>
            <a:off x="7463924" y="1229615"/>
            <a:ext cx="164458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dirty="0">
                <a:latin typeface="Mangal" panose="02040503050203030202" pitchFamily="18" charset="0"/>
                <a:cs typeface="Mangal" panose="02040503050203030202" pitchFamily="18" charset="0"/>
              </a:rPr>
              <a:t>(From </a:t>
            </a:r>
            <a:r>
              <a:rPr lang="en-GB" sz="900" b="1" dirty="0">
                <a:latin typeface="Mangal" panose="02040503050203030202" pitchFamily="18" charset="0"/>
                <a:cs typeface="Mangal" panose="02040503050203030202" pitchFamily="18" charset="0"/>
                <a:hlinkClick r:id="rId7"/>
              </a:rPr>
              <a:t>design report</a:t>
            </a:r>
            <a:r>
              <a:rPr lang="en-US" sz="900" b="1" dirty="0">
                <a:latin typeface="Mangal" panose="02040503050203030202" pitchFamily="18" charset="0"/>
                <a:cs typeface="Mangal" panose="02040503050203030202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24708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87846" y="1276350"/>
            <a:ext cx="7489354" cy="353615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1600" b="1" dirty="0">
                <a:latin typeface="+mj-lt"/>
              </a:rPr>
              <a:t>Longitudinal emittance definitions</a:t>
            </a:r>
          </a:p>
          <a:p>
            <a:pPr>
              <a:lnSpc>
                <a:spcPct val="150000"/>
              </a:lnSpc>
            </a:pPr>
            <a:r>
              <a:rPr lang="en-GB" sz="1600" b="1" dirty="0">
                <a:latin typeface="+mj-lt"/>
              </a:rPr>
              <a:t>Bunch length during acceleration</a:t>
            </a:r>
          </a:p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chemeClr val="accent5"/>
                </a:solidFill>
                <a:latin typeface="+mj-lt"/>
              </a:rPr>
              <a:t>Synchronous phase optimization</a:t>
            </a:r>
            <a:endParaRPr lang="en-GB" sz="1200" b="1" dirty="0">
              <a:solidFill>
                <a:schemeClr val="accent5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chemeClr val="accent5"/>
                </a:solidFill>
                <a:latin typeface="+mj-lt"/>
              </a:rPr>
              <a:t>Beam-induced voltages and HOM power estimates</a:t>
            </a:r>
          </a:p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rgbClr val="92D050"/>
                </a:solidFill>
                <a:latin typeface="+mj-lt"/>
              </a:rPr>
              <a:t>Outlook </a:t>
            </a:r>
          </a:p>
          <a:p>
            <a:pPr lvl="1">
              <a:lnSpc>
                <a:spcPct val="150000"/>
              </a:lnSpc>
            </a:pPr>
            <a:r>
              <a:rPr lang="en-GB" sz="1600" b="1" dirty="0">
                <a:solidFill>
                  <a:srgbClr val="92D050"/>
                </a:solidFill>
                <a:latin typeface="+mj-lt"/>
              </a:rPr>
              <a:t>emittance growth and budget</a:t>
            </a:r>
          </a:p>
          <a:p>
            <a:pPr lvl="1">
              <a:lnSpc>
                <a:spcPct val="150000"/>
              </a:lnSpc>
            </a:pPr>
            <a:r>
              <a:rPr lang="en-GB" sz="1600" b="1" dirty="0">
                <a:solidFill>
                  <a:srgbClr val="92D050"/>
                </a:solidFill>
                <a:latin typeface="+mj-lt"/>
              </a:rPr>
              <a:t>multi-turn effects and induced voltages calculations</a:t>
            </a:r>
          </a:p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chemeClr val="accent2"/>
                </a:solidFill>
                <a:latin typeface="+mj-lt"/>
              </a:rPr>
              <a:t>Summary</a:t>
            </a:r>
          </a:p>
          <a:p>
            <a:endParaRPr lang="en-GB" sz="1600" b="1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8723CAA1-174E-1F03-3544-CFB17E17155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7589F6F-892E-D543-3FDB-AA9159F616A9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5ADB61C9-DEEF-FDB3-E6D1-ABA9EFBB6D26}"/>
              </a:ext>
            </a:extLst>
          </p:cNvPr>
          <p:cNvSpPr/>
          <p:nvPr/>
        </p:nvSpPr>
        <p:spPr>
          <a:xfrm>
            <a:off x="971600" y="1347614"/>
            <a:ext cx="3456384" cy="360040"/>
          </a:xfrm>
          <a:prstGeom prst="flowChartAlternateProcess">
            <a:avLst/>
          </a:prstGeom>
          <a:noFill/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13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>
            <a:extLst>
              <a:ext uri="{FF2B5EF4-FFF2-40B4-BE49-F238E27FC236}">
                <a16:creationId xmlns:a16="http://schemas.microsoft.com/office/drawing/2014/main" id="{B2819B07-8568-468D-CD44-5F6957E86C14}"/>
              </a:ext>
            </a:extLst>
          </p:cNvPr>
          <p:cNvSpPr/>
          <p:nvPr/>
        </p:nvSpPr>
        <p:spPr>
          <a:xfrm>
            <a:off x="3485049" y="2687567"/>
            <a:ext cx="610320" cy="238691"/>
          </a:xfrm>
          <a:prstGeom prst="rect">
            <a:avLst/>
          </a:prstGeom>
          <a:pattFill prst="ltDnDiag">
            <a:fgClr>
              <a:srgbClr val="0F0FFF"/>
            </a:fgClr>
            <a:bgClr>
              <a:srgbClr val="FF9E9E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noFill/>
              </a:rPr>
              <a:t>tyh@fdg.com</a:t>
            </a:r>
          </a:p>
        </p:txBody>
      </p:sp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63272" cy="3536156"/>
          </a:xfrm>
        </p:spPr>
        <p:txBody>
          <a:bodyPr/>
          <a:lstStyle/>
          <a:p>
            <a:pPr marL="214313" indent="-214313" algn="just">
              <a:lnSpc>
                <a:spcPct val="150000"/>
              </a:lnSpc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Different definitions of the longitudinal emittance and different units co-exist:</a:t>
            </a:r>
          </a:p>
          <a:p>
            <a:pPr marL="0" indent="0" algn="just">
              <a:lnSpc>
                <a:spcPct val="150000"/>
              </a:lnSpc>
              <a:spcBef>
                <a:spcPts val="450"/>
              </a:spcBef>
              <a:spcAft>
                <a:spcPts val="300"/>
              </a:spcAft>
              <a:buNone/>
              <a:tabLst>
                <a:tab pos="0" algn="l"/>
              </a:tabLst>
            </a:pPr>
            <a:r>
              <a:rPr lang="en-US" sz="1600" b="1" spc="-1" dirty="0"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						</a:t>
            </a:r>
            <a:r>
              <a:rPr lang="en-US" sz="1600" b="1" spc="-1" dirty="0">
                <a:solidFill>
                  <a:srgbClr val="FF0000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Encircling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, 1</a:t>
            </a:r>
            <a:r>
              <a:rPr lang="en-US" sz="1600" b="1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, </a:t>
            </a:r>
            <a:r>
              <a:rPr lang="en-US" sz="1600" b="1" spc="-1" dirty="0">
                <a:solidFill>
                  <a:srgbClr val="2F528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4</a:t>
            </a:r>
            <a:r>
              <a:rPr lang="en-US" sz="1600" b="1" spc="-1" dirty="0">
                <a:solidFill>
                  <a:srgbClr val="2F528F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, FWHM,…</a:t>
            </a:r>
          </a:p>
          <a:p>
            <a:pPr marL="0" indent="0" algn="just">
              <a:lnSpc>
                <a:spcPct val="150000"/>
              </a:lnSpc>
              <a:spcBef>
                <a:spcPts val="450"/>
              </a:spcBef>
              <a:spcAft>
                <a:spcPts val="300"/>
              </a:spcAft>
              <a:buNone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0" indent="0" algn="just">
              <a:lnSpc>
                <a:spcPct val="150000"/>
              </a:lnSpc>
              <a:spcBef>
                <a:spcPts val="450"/>
              </a:spcBef>
              <a:spcAft>
                <a:spcPts val="300"/>
              </a:spcAft>
              <a:buNone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0" indent="0" algn="just">
              <a:lnSpc>
                <a:spcPct val="150000"/>
              </a:lnSpc>
              <a:spcBef>
                <a:spcPts val="450"/>
              </a:spcBef>
              <a:spcAft>
                <a:spcPts val="300"/>
              </a:spcAft>
              <a:buNone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lnSpc>
                <a:spcPct val="15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[eV-s], [MeV-m], [mm] can be converted converted: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emittance</a:t>
            </a:r>
            <a:endParaRPr lang="en-GB" dirty="0"/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0046D812-0609-5BA4-F210-811B02C7C51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F080B21-A635-E9D0-38E6-9F688ABEDE5B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  <p:sp>
        <p:nvSpPr>
          <p:cNvPr id="35" name="Slide Number Placeholder 2">
            <a:extLst>
              <a:ext uri="{FF2B5EF4-FFF2-40B4-BE49-F238E27FC236}">
                <a16:creationId xmlns:a16="http://schemas.microsoft.com/office/drawing/2014/main" id="{F49D3AFC-E237-6EB0-370C-DD1EFE1D6D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DD7D32D-E634-A31A-8C05-AA5C8E2F58C0}"/>
                  </a:ext>
                </a:extLst>
              </p:cNvPr>
              <p:cNvSpPr txBox="1"/>
              <p:nvPr/>
            </p:nvSpPr>
            <p:spPr>
              <a:xfrm>
                <a:off x="3478624" y="2296975"/>
                <a:ext cx="2965584" cy="12988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1200" b="1" dirty="0">
                    <a:latin typeface="+mj-lt"/>
                  </a:rPr>
                  <a:t>Parameter table from </a:t>
                </a:r>
                <a:r>
                  <a:rPr lang="en-GB" sz="1200" b="1" dirty="0">
                    <a:latin typeface="+mj-lt"/>
                    <a:hlinkClick r:id="rId4"/>
                  </a:rPr>
                  <a:t>webpage</a:t>
                </a:r>
                <a:r>
                  <a:rPr lang="en-GB" sz="1200" b="1" dirty="0">
                    <a:latin typeface="+mj-lt"/>
                  </a:rPr>
                  <a:t>:</a:t>
                </a:r>
                <a:endParaRPr lang="en-US" sz="1200" i="1" dirty="0">
                  <a:solidFill>
                    <a:schemeClr val="accent1"/>
                  </a:solidFill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=7.5</m:t>
                    </m:r>
                  </m:oMath>
                </a14:m>
                <a:r>
                  <a:rPr lang="en-US" sz="1400" dirty="0">
                    <a:solidFill>
                      <a:schemeClr val="tx1"/>
                    </a:solidFill>
                  </a:rPr>
                  <a:t> MeVm </a:t>
                </a:r>
                <a:r>
                  <a:rPr lang="de-DE" sz="1400" b="1" dirty="0">
                    <a:solidFill>
                      <a:schemeClr val="tx1"/>
                    </a:solidFill>
                  </a:rPr>
                  <a:t>≙ </a:t>
                </a:r>
                <a:r>
                  <a:rPr lang="en-US" sz="1400" dirty="0">
                    <a:solidFill>
                      <a:schemeClr val="tx1"/>
                    </a:solidFill>
                  </a:rPr>
                  <a:t>0.025 eVs  </a:t>
                </a:r>
                <a:br>
                  <a:rPr lang="en-US" sz="1400" dirty="0">
                    <a:solidFill>
                      <a:schemeClr val="tx1"/>
                    </a:solidFill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→ 4</m:t>
                        </m:r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π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=0.31</m:t>
                    </m:r>
                  </m:oMath>
                </a14:m>
                <a:r>
                  <a:rPr lang="en-US" sz="1400" dirty="0">
                    <a:solidFill>
                      <a:schemeClr val="tx1"/>
                    </a:solidFill>
                  </a:rPr>
                  <a:t> eVs </a:t>
                </a:r>
                <a:r>
                  <a:rPr lang="en-US" sz="1400" b="1" dirty="0">
                    <a:solidFill>
                      <a:schemeClr val="tx1"/>
                    </a:solidFill>
                  </a:rPr>
                  <a:t>for </a:t>
                </a:r>
                <a:br>
                  <a:rPr lang="en-US" sz="1400" b="1" dirty="0">
                    <a:solidFill>
                      <a:schemeClr val="tx1"/>
                    </a:solidFill>
                  </a:rPr>
                </a:br>
                <a:r>
                  <a:rPr lang="en-US" sz="1400" b="1" dirty="0">
                    <a:solidFill>
                      <a:schemeClr val="tx1"/>
                    </a:solidFill>
                  </a:rPr>
                  <a:t>4</a:t>
                </a:r>
                <a14:m>
                  <m:oMath xmlns:m="http://schemas.openxmlformats.org/officeDocument/2006/math">
                    <m:r>
                      <a:rPr lang="en-US" sz="1400" b="1" i="1">
                        <a:latin typeface="Cambria Math" panose="02040503050406030204" pitchFamily="18" charset="0"/>
                      </a:rPr>
                      <m:t>𝝈</m:t>
                    </m:r>
                    <m:r>
                      <a:rPr lang="en-US" sz="1400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400" b="1" dirty="0">
                    <a:solidFill>
                      <a:schemeClr val="tx1"/>
                    </a:solidFill>
                  </a:rPr>
                  <a:t>ellipse</a:t>
                </a:r>
                <a:endParaRPr lang="en-GB" sz="1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DD7D32D-E634-A31A-8C05-AA5C8E2F58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8624" y="2296975"/>
                <a:ext cx="2965584" cy="1298882"/>
              </a:xfrm>
              <a:prstGeom prst="rect">
                <a:avLst/>
              </a:prstGeom>
              <a:blipFill>
                <a:blip r:embed="rId5"/>
                <a:stretch>
                  <a:fillRect l="-617" b="-37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43">
            <a:extLst>
              <a:ext uri="{FF2B5EF4-FFF2-40B4-BE49-F238E27FC236}">
                <a16:creationId xmlns:a16="http://schemas.microsoft.com/office/drawing/2014/main" id="{AB7D1E63-802A-6FD1-55BF-2BED39661B05}"/>
              </a:ext>
            </a:extLst>
          </p:cNvPr>
          <p:cNvSpPr txBox="1"/>
          <p:nvPr/>
        </p:nvSpPr>
        <p:spPr>
          <a:xfrm>
            <a:off x="1288185" y="4714643"/>
            <a:ext cx="250202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/>
              <a:t>[see </a:t>
            </a:r>
            <a:r>
              <a:rPr lang="en-GB" sz="900" dirty="0">
                <a:hlinkClick r:id="rId6"/>
              </a:rPr>
              <a:t>technical note</a:t>
            </a:r>
            <a:r>
              <a:rPr lang="en-GB" sz="900" dirty="0"/>
              <a:t> on unit conversion]</a:t>
            </a:r>
            <a:endParaRPr lang="en-GB" sz="14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A5B42D9-66C0-DBBC-B494-C16EF90B7AED}"/>
              </a:ext>
            </a:extLst>
          </p:cNvPr>
          <p:cNvGrpSpPr/>
          <p:nvPr/>
        </p:nvGrpSpPr>
        <p:grpSpPr>
          <a:xfrm>
            <a:off x="587847" y="1918534"/>
            <a:ext cx="2584133" cy="1516380"/>
            <a:chOff x="552451" y="2357120"/>
            <a:chExt cx="3445510" cy="202184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9B53592-4371-B509-7C9D-0E214691938F}"/>
                </a:ext>
              </a:extLst>
            </p:cNvPr>
            <p:cNvSpPr/>
            <p:nvPr/>
          </p:nvSpPr>
          <p:spPr>
            <a:xfrm>
              <a:off x="552451" y="2357120"/>
              <a:ext cx="3445510" cy="2021840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28575">
              <a:solidFill>
                <a:srgbClr val="FF00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 dirty="0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A37BA6B-1F64-92EB-D6C4-96B5EB381DB2}"/>
                </a:ext>
              </a:extLst>
            </p:cNvPr>
            <p:cNvCxnSpPr>
              <a:cxnSpLocks/>
              <a:endCxn id="20" idx="6"/>
            </p:cNvCxnSpPr>
            <p:nvPr/>
          </p:nvCxnSpPr>
          <p:spPr>
            <a:xfrm flipV="1">
              <a:off x="2283163" y="3369062"/>
              <a:ext cx="1507880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1081427-687C-1C25-ED31-AD74B3094FCC}"/>
                </a:ext>
              </a:extLst>
            </p:cNvPr>
            <p:cNvSpPr/>
            <p:nvPr/>
          </p:nvSpPr>
          <p:spPr>
            <a:xfrm>
              <a:off x="2281103" y="2952751"/>
              <a:ext cx="756000" cy="418091"/>
            </a:xfrm>
            <a:prstGeom prst="rect">
              <a:avLst/>
            </a:prstGeom>
            <a:pattFill prst="ltDnDiag">
              <a:fgClr>
                <a:srgbClr val="0F0FFF"/>
              </a:fgClr>
              <a:bgClr>
                <a:srgbClr val="FF9E9E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350" dirty="0">
                  <a:noFill/>
                </a:rPr>
                <a:t>tyh@fdg.com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CA79F7E-3E76-EADA-D5D7-0F6A5ACBB5A0}"/>
                </a:ext>
              </a:extLst>
            </p:cNvPr>
            <p:cNvCxnSpPr>
              <a:cxnSpLocks/>
              <a:endCxn id="20" idx="0"/>
            </p:cNvCxnSpPr>
            <p:nvPr/>
          </p:nvCxnSpPr>
          <p:spPr>
            <a:xfrm flipV="1">
              <a:off x="2273529" y="2500058"/>
              <a:ext cx="0" cy="872196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BA86073-E49F-AA5D-13C5-18F965DDFD37}"/>
                </a:ext>
              </a:extLst>
            </p:cNvPr>
            <p:cNvCxnSpPr>
              <a:cxnSpLocks/>
              <a:endCxn id="20" idx="0"/>
            </p:cNvCxnSpPr>
            <p:nvPr/>
          </p:nvCxnSpPr>
          <p:spPr>
            <a:xfrm flipV="1">
              <a:off x="2273529" y="2500058"/>
              <a:ext cx="0" cy="452692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70CCFBB-3090-9855-9976-E6AA00ED80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83163" y="3373660"/>
              <a:ext cx="756000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4D80E811-5D77-859A-F169-A22217C84356}"/>
                </a:ext>
              </a:extLst>
            </p:cNvPr>
            <p:cNvSpPr/>
            <p:nvPr/>
          </p:nvSpPr>
          <p:spPr>
            <a:xfrm>
              <a:off x="1529222" y="2949944"/>
              <a:ext cx="1507881" cy="86900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 dirty="0">
                <a:solidFill>
                  <a:schemeClr val="tx1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45D845F-0342-EB85-5D7E-47AB5C584434}"/>
                </a:ext>
              </a:extLst>
            </p:cNvPr>
            <p:cNvSpPr txBox="1"/>
            <p:nvPr/>
          </p:nvSpPr>
          <p:spPr>
            <a:xfrm>
              <a:off x="2519997" y="3333284"/>
              <a:ext cx="497840" cy="2923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25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1</a:t>
              </a:r>
              <a:r>
                <a:rPr lang="en-US" sz="825" b="1" spc="-1" dirty="0">
                  <a:solidFill>
                    <a:srgbClr val="171717"/>
                  </a:solidFill>
                  <a:latin typeface="Symbol" panose="05050102010706020507" pitchFamily="18" charset="2"/>
                  <a:cs typeface="Mangal" panose="02040503050203030202" pitchFamily="18" charset="0"/>
                  <a:sym typeface="Wingdings" panose="05000000000000000000" pitchFamily="2" charset="2"/>
                </a:rPr>
                <a:t>s</a:t>
              </a:r>
              <a:r>
                <a:rPr lang="en-US" sz="825" b="1" spc="-1" baseline="-25000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t</a:t>
              </a:r>
              <a:endParaRPr lang="en-GB" sz="825" baseline="-25000" dirty="0"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F2E6DE2-190B-D9DE-4ED6-F0CA64D9DE5A}"/>
                </a:ext>
              </a:extLst>
            </p:cNvPr>
            <p:cNvSpPr txBox="1"/>
            <p:nvPr/>
          </p:nvSpPr>
          <p:spPr>
            <a:xfrm>
              <a:off x="3167518" y="3363015"/>
              <a:ext cx="497840" cy="2923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25" b="1" spc="-1" dirty="0">
                  <a:solidFill>
                    <a:srgbClr val="2F528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2</a:t>
              </a:r>
              <a:r>
                <a:rPr lang="en-US" sz="825" b="1" spc="-1" dirty="0">
                  <a:solidFill>
                    <a:srgbClr val="2F528F"/>
                  </a:solidFill>
                  <a:latin typeface="Symbol" panose="05050102010706020507" pitchFamily="18" charset="2"/>
                  <a:cs typeface="Mangal" panose="02040503050203030202" pitchFamily="18" charset="0"/>
                  <a:sym typeface="Wingdings" panose="05000000000000000000" pitchFamily="2" charset="2"/>
                </a:rPr>
                <a:t>s</a:t>
              </a:r>
              <a:r>
                <a:rPr lang="en-US" sz="825" b="1" spc="-1" baseline="-25000" dirty="0">
                  <a:solidFill>
                    <a:srgbClr val="2F528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t</a:t>
              </a:r>
              <a:endParaRPr lang="en-GB" sz="825" baseline="-25000" dirty="0">
                <a:solidFill>
                  <a:srgbClr val="2F528F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3BD1C52-7AF6-63A1-7753-C022AE4CDE7C}"/>
                </a:ext>
              </a:extLst>
            </p:cNvPr>
            <p:cNvSpPr txBox="1"/>
            <p:nvPr/>
          </p:nvSpPr>
          <p:spPr>
            <a:xfrm rot="16200000">
              <a:off x="1884473" y="2987383"/>
              <a:ext cx="497840" cy="2923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25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1</a:t>
              </a:r>
              <a:r>
                <a:rPr lang="en-US" sz="825" b="1" spc="-1" dirty="0">
                  <a:solidFill>
                    <a:srgbClr val="171717"/>
                  </a:solidFill>
                  <a:latin typeface="Symbol" panose="05050102010706020507" pitchFamily="18" charset="2"/>
                  <a:cs typeface="Mangal" panose="02040503050203030202" pitchFamily="18" charset="0"/>
                  <a:sym typeface="Wingdings" panose="05000000000000000000" pitchFamily="2" charset="2"/>
                </a:rPr>
                <a:t>s</a:t>
              </a:r>
              <a:r>
                <a:rPr lang="en-US" sz="825" b="1" spc="-1" baseline="-25000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E</a:t>
              </a:r>
              <a:endParaRPr lang="en-GB" sz="825" baseline="-25000" dirty="0"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E2523C0-CAD0-47A3-F986-BA64C430B3EC}"/>
                </a:ext>
              </a:extLst>
            </p:cNvPr>
            <p:cNvSpPr txBox="1"/>
            <p:nvPr/>
          </p:nvSpPr>
          <p:spPr>
            <a:xfrm rot="16200000">
              <a:off x="1888800" y="2563536"/>
              <a:ext cx="497840" cy="2923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25" b="1" spc="-1" dirty="0">
                  <a:solidFill>
                    <a:srgbClr val="2F528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2</a:t>
              </a:r>
              <a:r>
                <a:rPr lang="en-US" sz="825" b="1" spc="-1" dirty="0">
                  <a:solidFill>
                    <a:srgbClr val="2F528F"/>
                  </a:solidFill>
                  <a:latin typeface="Symbol" panose="05050102010706020507" pitchFamily="18" charset="2"/>
                  <a:cs typeface="Mangal" panose="02040503050203030202" pitchFamily="18" charset="0"/>
                  <a:sym typeface="Wingdings" panose="05000000000000000000" pitchFamily="2" charset="2"/>
                </a:rPr>
                <a:t>s</a:t>
              </a:r>
              <a:r>
                <a:rPr lang="en-US" sz="825" b="1" spc="-1" baseline="-25000" dirty="0">
                  <a:solidFill>
                    <a:srgbClr val="2F528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rPr>
                <a:t>E</a:t>
              </a:r>
              <a:endParaRPr lang="en-GB" sz="825" baseline="-25000" dirty="0">
                <a:solidFill>
                  <a:srgbClr val="2F528F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8A20977-8EE0-5F1D-FC83-82D6EAF8A5E9}"/>
                </a:ext>
              </a:extLst>
            </p:cNvPr>
            <p:cNvSpPr/>
            <p:nvPr/>
          </p:nvSpPr>
          <p:spPr>
            <a:xfrm>
              <a:off x="756014" y="2500058"/>
              <a:ext cx="3035029" cy="1738008"/>
            </a:xfrm>
            <a:prstGeom prst="ellipse">
              <a:avLst/>
            </a:prstGeom>
            <a:noFill/>
            <a:ln w="28575">
              <a:solidFill>
                <a:srgbClr val="0033A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 dirty="0"/>
            </a:p>
          </p:txBody>
        </p:sp>
      </p:grp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D1D0F760-6C09-F774-1F41-3403E482C7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076765"/>
              </p:ext>
            </p:extLst>
          </p:nvPr>
        </p:nvGraphicFramePr>
        <p:xfrm>
          <a:off x="6156478" y="1850914"/>
          <a:ext cx="2838572" cy="16733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4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31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61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44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53775"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latin typeface="Calibri"/>
                          <a:cs typeface="Calibri"/>
                        </a:rPr>
                        <a:t>Parameter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latin typeface="Calibri"/>
                          <a:cs typeface="Calibri"/>
                        </a:rPr>
                        <a:t>Unit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3 </a:t>
                      </a:r>
                      <a:r>
                        <a:rPr lang="en-US" sz="7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 </a:t>
                      </a:r>
                      <a:r>
                        <a:rPr lang="en-US" sz="7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3775"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>
                          <a:latin typeface="Calibri"/>
                          <a:cs typeface="Calibri"/>
                        </a:rPr>
                        <a:t>L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700" b="1" baseline="30000" dirty="0">
                          <a:latin typeface="Calibri"/>
                          <a:cs typeface="Calibri"/>
                        </a:rPr>
                        <a:t>34</a:t>
                      </a:r>
                      <a:r>
                        <a:rPr lang="en-US" sz="700" b="1" baseline="0" dirty="0">
                          <a:latin typeface="Calibri"/>
                          <a:cs typeface="Calibri"/>
                        </a:rPr>
                        <a:t> cm</a:t>
                      </a:r>
                      <a:r>
                        <a:rPr lang="en-US" sz="700" b="1" baseline="30000" dirty="0">
                          <a:latin typeface="Calibri"/>
                          <a:cs typeface="Calibri"/>
                        </a:rPr>
                        <a:t>-2</a:t>
                      </a:r>
                      <a:r>
                        <a:rPr lang="en-US" sz="700" b="1" baseline="0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lang="en-US" sz="700" b="1" baseline="30000" dirty="0">
                          <a:latin typeface="Calibri"/>
                          <a:cs typeface="Calibri"/>
                        </a:rPr>
                        <a:t>-1</a:t>
                      </a:r>
                      <a:endParaRPr lang="en-US" sz="700" b="1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>
                          <a:latin typeface="Calibri"/>
                          <a:cs typeface="Calibri"/>
                        </a:rPr>
                        <a:t>20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3775"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N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700" baseline="300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12</a:t>
                      </a:r>
                      <a:endParaRPr lang="en-US" sz="7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2.2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3775">
                <a:tc>
                  <a:txBody>
                    <a:bodyPr/>
                    <a:lstStyle/>
                    <a:p>
                      <a:pPr algn="ctr"/>
                      <a:r>
                        <a:rPr lang="en-US" sz="700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lang="en-US" sz="700" baseline="-25000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endParaRPr lang="en-US" sz="7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Hz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strike="noStrike" baseline="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lang="en-US" sz="700" strike="sngStrike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3775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&lt;B&gt; (average)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7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2457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ε</a:t>
                      </a:r>
                      <a:r>
                        <a:rPr lang="en-US" sz="7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lang="en-US" sz="700" baseline="-250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700" baseline="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(norm, 1σ</a:t>
                      </a:r>
                      <a:r>
                        <a:rPr lang="en-US" sz="700" baseline="-250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z</a:t>
                      </a:r>
                      <a:r>
                        <a:rPr lang="en-US" sz="7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700" baseline="-250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lang="en-US" sz="700" baseline="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)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MeV 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3775">
                <a:tc>
                  <a:txBody>
                    <a:bodyPr/>
                    <a:lstStyle/>
                    <a:p>
                      <a:pPr algn="ctr"/>
                      <a:r>
                        <a:rPr lang="en-US" sz="7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7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lang="en-US" sz="700" baseline="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/ E</a:t>
                      </a:r>
                      <a:endParaRPr lang="en-US" sz="7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%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3775">
                <a:tc>
                  <a:txBody>
                    <a:bodyPr/>
                    <a:lstStyle/>
                    <a:p>
                      <a:pPr algn="ctr"/>
                      <a:r>
                        <a:rPr lang="en-US" sz="7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7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z</a:t>
                      </a:r>
                      <a:endParaRPr lang="en-US" sz="7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3BCCB3C-3D28-5A1F-4E70-643169B26084}"/>
              </a:ext>
            </a:extLst>
          </p:cNvPr>
          <p:cNvSpPr/>
          <p:nvPr/>
        </p:nvSpPr>
        <p:spPr>
          <a:xfrm>
            <a:off x="6156478" y="2892246"/>
            <a:ext cx="2816666" cy="191887"/>
          </a:xfrm>
          <a:prstGeom prst="roundRect">
            <a:avLst/>
          </a:prstGeom>
          <a:noFill/>
          <a:ln w="19050">
            <a:solidFill>
              <a:schemeClr val="accent5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C668A41-033A-54EE-D684-8DE5B270898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5881" y="4090111"/>
            <a:ext cx="1698749" cy="413695"/>
          </a:xfrm>
          <a:prstGeom prst="rect">
            <a:avLst/>
          </a:prstGeom>
          <a:ln>
            <a:noFill/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4436A33-A429-0FA2-2089-B8E9A7681D6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85049" y="4083918"/>
            <a:ext cx="2173902" cy="413695"/>
          </a:xfrm>
          <a:prstGeom prst="rect">
            <a:avLst/>
          </a:prstGeom>
          <a:ln>
            <a:noFill/>
          </a:ln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1AA72363-F8B8-A6A3-7ED7-B375359495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95936" y="4690105"/>
            <a:ext cx="1150628" cy="148591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BB64E511-3A45-FF29-D86C-0BE629A1BE6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26440" y="4168618"/>
            <a:ext cx="2475335" cy="286321"/>
          </a:xfrm>
          <a:prstGeom prst="rect">
            <a:avLst/>
          </a:prstGeom>
          <a:ln>
            <a:noFill/>
          </a:ln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46DBCC12-BF69-C27A-17DE-C85DA0685793}"/>
              </a:ext>
            </a:extLst>
          </p:cNvPr>
          <p:cNvSpPr/>
          <p:nvPr/>
        </p:nvSpPr>
        <p:spPr>
          <a:xfrm>
            <a:off x="6286723" y="4206754"/>
            <a:ext cx="2533749" cy="40478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061757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Custom 2">
      <a:majorFont>
        <a:latin typeface="Mangal"/>
        <a:ea typeface=""/>
        <a:cs typeface=""/>
      </a:majorFont>
      <a:minorFont>
        <a:latin typeface="Mangal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4.xml><?xml version="1.0" encoding="utf-8"?>
<a:theme xmlns:a="http://schemas.openxmlformats.org/drawingml/2006/main" name="2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31125</TotalTime>
  <Words>3270</Words>
  <Application>Microsoft Office PowerPoint</Application>
  <PresentationFormat>On-screen Show (16:9)</PresentationFormat>
  <Paragraphs>662</Paragraphs>
  <Slides>41</Slides>
  <Notes>11</Notes>
  <HiddenSlides>0</HiddenSlides>
  <MMClips>8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41</vt:i4>
      </vt:variant>
    </vt:vector>
  </HeadingPairs>
  <TitlesOfParts>
    <vt:vector size="56" baseType="lpstr">
      <vt:lpstr>Arial</vt:lpstr>
      <vt:lpstr>Arial Narrow</vt:lpstr>
      <vt:lpstr>Calibri</vt:lpstr>
      <vt:lpstr>Calibri Light</vt:lpstr>
      <vt:lpstr>Cambria Math</vt:lpstr>
      <vt:lpstr>Mangal</vt:lpstr>
      <vt:lpstr>Segoe UI</vt:lpstr>
      <vt:lpstr>Symbol</vt:lpstr>
      <vt:lpstr>Times New Roman</vt:lpstr>
      <vt:lpstr>Wingdings</vt:lpstr>
      <vt:lpstr>IMCC - 1</vt:lpstr>
      <vt:lpstr>1_IMCC - 1</vt:lpstr>
      <vt:lpstr>Office Theme</vt:lpstr>
      <vt:lpstr>2_IMCC - 1</vt:lpstr>
      <vt:lpstr>1_Office Theme</vt:lpstr>
      <vt:lpstr>Longitudinal tracking studies for the entire RCS chain </vt:lpstr>
      <vt:lpstr>Outline</vt:lpstr>
      <vt:lpstr>Reminder on design baselines</vt:lpstr>
      <vt:lpstr>The RF challenges: Voltage</vt:lpstr>
      <vt:lpstr>The RF challenges: Intensity</vt:lpstr>
      <vt:lpstr>General parameter table</vt:lpstr>
      <vt:lpstr>The 1.3 GHz TESLA cavity</vt:lpstr>
      <vt:lpstr>Outline</vt:lpstr>
      <vt:lpstr>Longitudinal emittance</vt:lpstr>
      <vt:lpstr>PowerPoint Presentation</vt:lpstr>
      <vt:lpstr>PowerPoint Presentation</vt:lpstr>
      <vt:lpstr>PowerPoint Presentation</vt:lpstr>
      <vt:lpstr>Outline</vt:lpstr>
      <vt:lpstr>PowerPoint Presentation</vt:lpstr>
      <vt:lpstr>Outline</vt:lpstr>
      <vt:lpstr>PowerPoint Presentation</vt:lpstr>
      <vt:lpstr>Over-voltages due to fs</vt:lpstr>
      <vt:lpstr>Over-voltages due to fs</vt:lpstr>
      <vt:lpstr>PowerPoint Presentation</vt:lpstr>
      <vt:lpstr>PowerPoint Presentation</vt:lpstr>
      <vt:lpstr>PowerPoint Presentation</vt:lpstr>
      <vt:lpstr>Outline</vt:lpstr>
      <vt:lpstr>Beam-induced power losses</vt:lpstr>
      <vt:lpstr>Beam-induced power from mode analysis</vt:lpstr>
      <vt:lpstr>Beam-induced power losses: results</vt:lpstr>
      <vt:lpstr>Beam-induced power losses: results</vt:lpstr>
      <vt:lpstr>Beam-induced power losses</vt:lpstr>
      <vt:lpstr>Outline</vt:lpstr>
      <vt:lpstr>Emittance budget</vt:lpstr>
      <vt:lpstr>Multiturn effects and mode analysis</vt:lpstr>
      <vt:lpstr>Multiturn effects and mode analysis</vt:lpstr>
      <vt:lpstr>Summary</vt:lpstr>
      <vt:lpstr>PowerPoint Presentation</vt:lpstr>
      <vt:lpstr>The BLonD code (Beam Longitudinal Dynamics code)</vt:lpstr>
      <vt:lpstr>PowerPoint Presentation</vt:lpstr>
      <vt:lpstr>PowerPoint Presentation</vt:lpstr>
      <vt:lpstr>Induced voltages: Short-range wakefields</vt:lpstr>
      <vt:lpstr>Induced voltages: Long-range wakefields</vt:lpstr>
      <vt:lpstr>Induced voltages: Combined wakefields</vt:lpstr>
      <vt:lpstr>Beam-induced power with BLonD</vt:lpstr>
      <vt:lpstr>Studies for 801.58 MHz cavities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Fabian Batsch</cp:lastModifiedBy>
  <cp:revision>1023</cp:revision>
  <dcterms:created xsi:type="dcterms:W3CDTF">2021-05-17T12:13:58Z</dcterms:created>
  <dcterms:modified xsi:type="dcterms:W3CDTF">2023-06-21T07:48:59Z</dcterms:modified>
</cp:coreProperties>
</file>