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23"/>
  </p:notesMasterIdLst>
  <p:handoutMasterIdLst>
    <p:handoutMasterId r:id="rId24"/>
  </p:handoutMasterIdLst>
  <p:sldIdLst>
    <p:sldId id="290" r:id="rId3"/>
    <p:sldId id="291" r:id="rId4"/>
    <p:sldId id="261" r:id="rId5"/>
    <p:sldId id="267" r:id="rId6"/>
    <p:sldId id="268" r:id="rId7"/>
    <p:sldId id="271" r:id="rId8"/>
    <p:sldId id="279" r:id="rId9"/>
    <p:sldId id="273" r:id="rId10"/>
    <p:sldId id="280" r:id="rId11"/>
    <p:sldId id="274" r:id="rId12"/>
    <p:sldId id="277" r:id="rId13"/>
    <p:sldId id="289" r:id="rId14"/>
    <p:sldId id="292" r:id="rId15"/>
    <p:sldId id="275" r:id="rId16"/>
    <p:sldId id="276" r:id="rId17"/>
    <p:sldId id="294" r:id="rId18"/>
    <p:sldId id="293" r:id="rId19"/>
    <p:sldId id="286" r:id="rId20"/>
    <p:sldId id="287" r:id="rId21"/>
    <p:sldId id="257" r:id="rId2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91" autoAdjust="0"/>
    <p:restoredTop sz="95761" autoAdjust="0"/>
  </p:normalViewPr>
  <p:slideViewPr>
    <p:cSldViewPr snapToObjects="1" showGuides="1">
      <p:cViewPr varScale="1">
        <p:scale>
          <a:sx n="134" d="100"/>
          <a:sy n="134" d="100"/>
        </p:scale>
        <p:origin x="984" y="1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20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15563B-3105-440C-A3E9-9F6D36EC25F9}" type="doc">
      <dgm:prSet loTypeId="urn:microsoft.com/office/officeart/2005/8/layout/hierarchy1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803781-3B54-449D-BC0E-B5195A0447A6}">
      <dgm:prSet/>
      <dgm:spPr/>
      <dgm:t>
        <a:bodyPr/>
        <a:lstStyle/>
        <a:p>
          <a:r>
            <a:rPr lang="en-GB" dirty="0"/>
            <a:t>ICOOL</a:t>
          </a:r>
          <a:endParaRPr lang="en-US" dirty="0"/>
        </a:p>
      </dgm:t>
    </dgm:pt>
    <dgm:pt modelId="{225F5509-1791-4EBC-A699-7BEC99CC2F23}" type="parTrans" cxnId="{D213E4A1-507C-4C0E-BC61-5D8D2BCC5C42}">
      <dgm:prSet/>
      <dgm:spPr/>
      <dgm:t>
        <a:bodyPr/>
        <a:lstStyle/>
        <a:p>
          <a:endParaRPr lang="en-US"/>
        </a:p>
      </dgm:t>
    </dgm:pt>
    <dgm:pt modelId="{D0A97ACC-D9B9-4022-9636-1143D91707C7}" type="sibTrans" cxnId="{D213E4A1-507C-4C0E-BC61-5D8D2BCC5C42}">
      <dgm:prSet/>
      <dgm:spPr/>
      <dgm:t>
        <a:bodyPr/>
        <a:lstStyle/>
        <a:p>
          <a:endParaRPr lang="en-US"/>
        </a:p>
      </dgm:t>
    </dgm:pt>
    <dgm:pt modelId="{43156300-CCCA-4A3D-8E10-B8C8F0228C53}">
      <dgm:prSet/>
      <dgm:spPr/>
      <dgm:t>
        <a:bodyPr/>
        <a:lstStyle/>
        <a:p>
          <a:r>
            <a:rPr lang="en-GB" dirty="0"/>
            <a:t>G4Beamline</a:t>
          </a:r>
        </a:p>
      </dgm:t>
    </dgm:pt>
    <dgm:pt modelId="{CC17D771-9FFD-47F5-A69E-CB14693D964E}" type="parTrans" cxnId="{26CD5E1B-1BA4-4C60-844B-565CA0501413}">
      <dgm:prSet/>
      <dgm:spPr/>
      <dgm:t>
        <a:bodyPr/>
        <a:lstStyle/>
        <a:p>
          <a:endParaRPr lang="en-US"/>
        </a:p>
      </dgm:t>
    </dgm:pt>
    <dgm:pt modelId="{9266E418-4DE5-4997-A76A-5269EE13AEF3}" type="sibTrans" cxnId="{26CD5E1B-1BA4-4C60-844B-565CA0501413}">
      <dgm:prSet/>
      <dgm:spPr/>
      <dgm:t>
        <a:bodyPr/>
        <a:lstStyle/>
        <a:p>
          <a:endParaRPr lang="en-US"/>
        </a:p>
      </dgm:t>
    </dgm:pt>
    <dgm:pt modelId="{911799C9-D76C-4B0B-B785-9F9D2CDA0BBD}">
      <dgm:prSet/>
      <dgm:spPr/>
      <dgm:t>
        <a:bodyPr/>
        <a:lstStyle/>
        <a:p>
          <a:r>
            <a:rPr lang="en-GB"/>
            <a:t>RF-Track</a:t>
          </a:r>
          <a:endParaRPr lang="en-US"/>
        </a:p>
      </dgm:t>
    </dgm:pt>
    <dgm:pt modelId="{3B910BE2-EBDE-4FEC-AE5F-0C2D13CA8029}" type="parTrans" cxnId="{17EE805E-DA64-448A-8B4B-022873944600}">
      <dgm:prSet/>
      <dgm:spPr/>
      <dgm:t>
        <a:bodyPr/>
        <a:lstStyle/>
        <a:p>
          <a:endParaRPr lang="en-US"/>
        </a:p>
      </dgm:t>
    </dgm:pt>
    <dgm:pt modelId="{7C810015-CD17-4B2B-BB5C-445C96765AC5}" type="sibTrans" cxnId="{17EE805E-DA64-448A-8B4B-022873944600}">
      <dgm:prSet/>
      <dgm:spPr/>
      <dgm:t>
        <a:bodyPr/>
        <a:lstStyle/>
        <a:p>
          <a:endParaRPr lang="en-US"/>
        </a:p>
      </dgm:t>
    </dgm:pt>
    <dgm:pt modelId="{86A43401-A645-8849-9840-B6F34C4215FD}" type="pres">
      <dgm:prSet presAssocID="{E315563B-3105-440C-A3E9-9F6D36EC25F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420FCCC-438C-3244-9B6D-9F11F6F0416D}" type="pres">
      <dgm:prSet presAssocID="{25803781-3B54-449D-BC0E-B5195A0447A6}" presName="hierRoot1" presStyleCnt="0"/>
      <dgm:spPr/>
    </dgm:pt>
    <dgm:pt modelId="{52D57FB2-A317-2C43-961E-DD1C1DDCC3BD}" type="pres">
      <dgm:prSet presAssocID="{25803781-3B54-449D-BC0E-B5195A0447A6}" presName="composite" presStyleCnt="0"/>
      <dgm:spPr/>
    </dgm:pt>
    <dgm:pt modelId="{7948992A-F226-0D4A-82B8-6B4DB1577A4D}" type="pres">
      <dgm:prSet presAssocID="{25803781-3B54-449D-BC0E-B5195A0447A6}" presName="background" presStyleLbl="node0" presStyleIdx="0" presStyleCnt="3"/>
      <dgm:spPr/>
    </dgm:pt>
    <dgm:pt modelId="{E3873A7F-F718-974B-AEB2-2E53027AFEF6}" type="pres">
      <dgm:prSet presAssocID="{25803781-3B54-449D-BC0E-B5195A0447A6}" presName="text" presStyleLbl="fgAcc0" presStyleIdx="0" presStyleCnt="3">
        <dgm:presLayoutVars>
          <dgm:chPref val="3"/>
        </dgm:presLayoutVars>
      </dgm:prSet>
      <dgm:spPr/>
    </dgm:pt>
    <dgm:pt modelId="{19038D62-B052-0D4A-BC23-8BCF72529E8C}" type="pres">
      <dgm:prSet presAssocID="{25803781-3B54-449D-BC0E-B5195A0447A6}" presName="hierChild2" presStyleCnt="0"/>
      <dgm:spPr/>
    </dgm:pt>
    <dgm:pt modelId="{10D13EF9-A87F-F642-9BB3-B16CE02C0AB4}" type="pres">
      <dgm:prSet presAssocID="{43156300-CCCA-4A3D-8E10-B8C8F0228C53}" presName="hierRoot1" presStyleCnt="0"/>
      <dgm:spPr/>
    </dgm:pt>
    <dgm:pt modelId="{B7E0CA53-C7B0-D840-B899-33413BF6442C}" type="pres">
      <dgm:prSet presAssocID="{43156300-CCCA-4A3D-8E10-B8C8F0228C53}" presName="composite" presStyleCnt="0"/>
      <dgm:spPr/>
    </dgm:pt>
    <dgm:pt modelId="{E732C398-6668-4540-ADF9-7DAB957EC186}" type="pres">
      <dgm:prSet presAssocID="{43156300-CCCA-4A3D-8E10-B8C8F0228C53}" presName="background" presStyleLbl="node0" presStyleIdx="1" presStyleCnt="3"/>
      <dgm:spPr/>
    </dgm:pt>
    <dgm:pt modelId="{04FD59EC-1FEE-8B4F-BCB5-054F3BEEC211}" type="pres">
      <dgm:prSet presAssocID="{43156300-CCCA-4A3D-8E10-B8C8F0228C53}" presName="text" presStyleLbl="fgAcc0" presStyleIdx="1" presStyleCnt="3">
        <dgm:presLayoutVars>
          <dgm:chPref val="3"/>
        </dgm:presLayoutVars>
      </dgm:prSet>
      <dgm:spPr/>
    </dgm:pt>
    <dgm:pt modelId="{E19DB4D6-E272-EE4D-B47B-597AAA09A4A1}" type="pres">
      <dgm:prSet presAssocID="{43156300-CCCA-4A3D-8E10-B8C8F0228C53}" presName="hierChild2" presStyleCnt="0"/>
      <dgm:spPr/>
    </dgm:pt>
    <dgm:pt modelId="{4330128A-0C73-004D-A7E3-3ED6CC7FC67B}" type="pres">
      <dgm:prSet presAssocID="{911799C9-D76C-4B0B-B785-9F9D2CDA0BBD}" presName="hierRoot1" presStyleCnt="0"/>
      <dgm:spPr/>
    </dgm:pt>
    <dgm:pt modelId="{74FCA73C-ADCD-854E-853B-493D5E14B541}" type="pres">
      <dgm:prSet presAssocID="{911799C9-D76C-4B0B-B785-9F9D2CDA0BBD}" presName="composite" presStyleCnt="0"/>
      <dgm:spPr/>
    </dgm:pt>
    <dgm:pt modelId="{49D3453C-CEC7-7941-BA86-FACD65778211}" type="pres">
      <dgm:prSet presAssocID="{911799C9-D76C-4B0B-B785-9F9D2CDA0BBD}" presName="background" presStyleLbl="node0" presStyleIdx="2" presStyleCnt="3"/>
      <dgm:spPr/>
    </dgm:pt>
    <dgm:pt modelId="{57F95E66-6536-FE42-8B10-4809C042691B}" type="pres">
      <dgm:prSet presAssocID="{911799C9-D76C-4B0B-B785-9F9D2CDA0BBD}" presName="text" presStyleLbl="fgAcc0" presStyleIdx="2" presStyleCnt="3">
        <dgm:presLayoutVars>
          <dgm:chPref val="3"/>
        </dgm:presLayoutVars>
      </dgm:prSet>
      <dgm:spPr/>
    </dgm:pt>
    <dgm:pt modelId="{94287669-B726-AD45-8487-93BCF34AB9A9}" type="pres">
      <dgm:prSet presAssocID="{911799C9-D76C-4B0B-B785-9F9D2CDA0BBD}" presName="hierChild2" presStyleCnt="0"/>
      <dgm:spPr/>
    </dgm:pt>
  </dgm:ptLst>
  <dgm:cxnLst>
    <dgm:cxn modelId="{26CD5E1B-1BA4-4C60-844B-565CA0501413}" srcId="{E315563B-3105-440C-A3E9-9F6D36EC25F9}" destId="{43156300-CCCA-4A3D-8E10-B8C8F0228C53}" srcOrd="1" destOrd="0" parTransId="{CC17D771-9FFD-47F5-A69E-CB14693D964E}" sibTransId="{9266E418-4DE5-4997-A76A-5269EE13AEF3}"/>
    <dgm:cxn modelId="{17EE805E-DA64-448A-8B4B-022873944600}" srcId="{E315563B-3105-440C-A3E9-9F6D36EC25F9}" destId="{911799C9-D76C-4B0B-B785-9F9D2CDA0BBD}" srcOrd="2" destOrd="0" parTransId="{3B910BE2-EBDE-4FEC-AE5F-0C2D13CA8029}" sibTransId="{7C810015-CD17-4B2B-BB5C-445C96765AC5}"/>
    <dgm:cxn modelId="{612C9E63-5122-384D-A480-33E6D48E1A50}" type="presOf" srcId="{43156300-CCCA-4A3D-8E10-B8C8F0228C53}" destId="{04FD59EC-1FEE-8B4F-BCB5-054F3BEEC211}" srcOrd="0" destOrd="0" presId="urn:microsoft.com/office/officeart/2005/8/layout/hierarchy1"/>
    <dgm:cxn modelId="{D213E4A1-507C-4C0E-BC61-5D8D2BCC5C42}" srcId="{E315563B-3105-440C-A3E9-9F6D36EC25F9}" destId="{25803781-3B54-449D-BC0E-B5195A0447A6}" srcOrd="0" destOrd="0" parTransId="{225F5509-1791-4EBC-A699-7BEC99CC2F23}" sibTransId="{D0A97ACC-D9B9-4022-9636-1143D91707C7}"/>
    <dgm:cxn modelId="{C545EEAD-5BEA-404C-A199-C4F5D7B23D91}" type="presOf" srcId="{E315563B-3105-440C-A3E9-9F6D36EC25F9}" destId="{86A43401-A645-8849-9840-B6F34C4215FD}" srcOrd="0" destOrd="0" presId="urn:microsoft.com/office/officeart/2005/8/layout/hierarchy1"/>
    <dgm:cxn modelId="{15D808E7-F7F4-1E4C-B01D-203DD89FEFF2}" type="presOf" srcId="{25803781-3B54-449D-BC0E-B5195A0447A6}" destId="{E3873A7F-F718-974B-AEB2-2E53027AFEF6}" srcOrd="0" destOrd="0" presId="urn:microsoft.com/office/officeart/2005/8/layout/hierarchy1"/>
    <dgm:cxn modelId="{6A8C20E8-A5DC-0844-824E-11C16331C345}" type="presOf" srcId="{911799C9-D76C-4B0B-B785-9F9D2CDA0BBD}" destId="{57F95E66-6536-FE42-8B10-4809C042691B}" srcOrd="0" destOrd="0" presId="urn:microsoft.com/office/officeart/2005/8/layout/hierarchy1"/>
    <dgm:cxn modelId="{DF815E21-4815-9C4B-B909-04801DCBD225}" type="presParOf" srcId="{86A43401-A645-8849-9840-B6F34C4215FD}" destId="{D420FCCC-438C-3244-9B6D-9F11F6F0416D}" srcOrd="0" destOrd="0" presId="urn:microsoft.com/office/officeart/2005/8/layout/hierarchy1"/>
    <dgm:cxn modelId="{43E72A2F-C0F8-CF41-A95D-91C95E9ECF48}" type="presParOf" srcId="{D420FCCC-438C-3244-9B6D-9F11F6F0416D}" destId="{52D57FB2-A317-2C43-961E-DD1C1DDCC3BD}" srcOrd="0" destOrd="0" presId="urn:microsoft.com/office/officeart/2005/8/layout/hierarchy1"/>
    <dgm:cxn modelId="{60CBDD62-8401-D64E-9530-E56104A038FD}" type="presParOf" srcId="{52D57FB2-A317-2C43-961E-DD1C1DDCC3BD}" destId="{7948992A-F226-0D4A-82B8-6B4DB1577A4D}" srcOrd="0" destOrd="0" presId="urn:microsoft.com/office/officeart/2005/8/layout/hierarchy1"/>
    <dgm:cxn modelId="{98454AE4-4C54-FD47-81BA-1D32D3C7A818}" type="presParOf" srcId="{52D57FB2-A317-2C43-961E-DD1C1DDCC3BD}" destId="{E3873A7F-F718-974B-AEB2-2E53027AFEF6}" srcOrd="1" destOrd="0" presId="urn:microsoft.com/office/officeart/2005/8/layout/hierarchy1"/>
    <dgm:cxn modelId="{660D6DF0-6EEB-C74F-AD81-241ABC4851D9}" type="presParOf" srcId="{D420FCCC-438C-3244-9B6D-9F11F6F0416D}" destId="{19038D62-B052-0D4A-BC23-8BCF72529E8C}" srcOrd="1" destOrd="0" presId="urn:microsoft.com/office/officeart/2005/8/layout/hierarchy1"/>
    <dgm:cxn modelId="{E0D055D6-4253-2247-BDC2-5CE9765B095C}" type="presParOf" srcId="{86A43401-A645-8849-9840-B6F34C4215FD}" destId="{10D13EF9-A87F-F642-9BB3-B16CE02C0AB4}" srcOrd="1" destOrd="0" presId="urn:microsoft.com/office/officeart/2005/8/layout/hierarchy1"/>
    <dgm:cxn modelId="{FAD006A5-CD81-544C-9E12-5590799800AD}" type="presParOf" srcId="{10D13EF9-A87F-F642-9BB3-B16CE02C0AB4}" destId="{B7E0CA53-C7B0-D840-B899-33413BF6442C}" srcOrd="0" destOrd="0" presId="urn:microsoft.com/office/officeart/2005/8/layout/hierarchy1"/>
    <dgm:cxn modelId="{7136FD2A-CCB6-204E-9AC4-A86FDEAB6435}" type="presParOf" srcId="{B7E0CA53-C7B0-D840-B899-33413BF6442C}" destId="{E732C398-6668-4540-ADF9-7DAB957EC186}" srcOrd="0" destOrd="0" presId="urn:microsoft.com/office/officeart/2005/8/layout/hierarchy1"/>
    <dgm:cxn modelId="{5676A40A-31B9-7349-90D0-42C5691F4DD1}" type="presParOf" srcId="{B7E0CA53-C7B0-D840-B899-33413BF6442C}" destId="{04FD59EC-1FEE-8B4F-BCB5-054F3BEEC211}" srcOrd="1" destOrd="0" presId="urn:microsoft.com/office/officeart/2005/8/layout/hierarchy1"/>
    <dgm:cxn modelId="{A6A13AAB-D6EF-E54A-A035-B254B0A5A260}" type="presParOf" srcId="{10D13EF9-A87F-F642-9BB3-B16CE02C0AB4}" destId="{E19DB4D6-E272-EE4D-B47B-597AAA09A4A1}" srcOrd="1" destOrd="0" presId="urn:microsoft.com/office/officeart/2005/8/layout/hierarchy1"/>
    <dgm:cxn modelId="{BC2D1FAE-2EEE-8E48-8556-AE42425E785A}" type="presParOf" srcId="{86A43401-A645-8849-9840-B6F34C4215FD}" destId="{4330128A-0C73-004D-A7E3-3ED6CC7FC67B}" srcOrd="2" destOrd="0" presId="urn:microsoft.com/office/officeart/2005/8/layout/hierarchy1"/>
    <dgm:cxn modelId="{BF51624F-8016-1D44-91D7-EB0B062EB9FD}" type="presParOf" srcId="{4330128A-0C73-004D-A7E3-3ED6CC7FC67B}" destId="{74FCA73C-ADCD-854E-853B-493D5E14B541}" srcOrd="0" destOrd="0" presId="urn:microsoft.com/office/officeart/2005/8/layout/hierarchy1"/>
    <dgm:cxn modelId="{D8C8DC0C-F12E-414A-8C4B-1118860D6C2D}" type="presParOf" srcId="{74FCA73C-ADCD-854E-853B-493D5E14B541}" destId="{49D3453C-CEC7-7941-BA86-FACD65778211}" srcOrd="0" destOrd="0" presId="urn:microsoft.com/office/officeart/2005/8/layout/hierarchy1"/>
    <dgm:cxn modelId="{99C4158F-03FD-C545-A36C-43C2F95AA1C6}" type="presParOf" srcId="{74FCA73C-ADCD-854E-853B-493D5E14B541}" destId="{57F95E66-6536-FE42-8B10-4809C042691B}" srcOrd="1" destOrd="0" presId="urn:microsoft.com/office/officeart/2005/8/layout/hierarchy1"/>
    <dgm:cxn modelId="{97B7483A-4557-3545-908C-280A580F90C9}" type="presParOf" srcId="{4330128A-0C73-004D-A7E3-3ED6CC7FC67B}" destId="{94287669-B726-AD45-8487-93BCF34AB9A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4C8729-3C85-AA46-A94A-5AA3E642EB8C}" type="doc">
      <dgm:prSet loTypeId="urn:microsoft.com/office/officeart/2005/8/layout/hProcess9" loCatId="process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33B1180-6E03-DE40-B46E-B08F0BAA0AA2}">
      <dgm:prSet/>
      <dgm:spPr/>
      <dgm:t>
        <a:bodyPr/>
        <a:lstStyle/>
        <a:p>
          <a:r>
            <a:rPr lang="en-US"/>
            <a:t>Energy loss</a:t>
          </a:r>
          <a:endParaRPr lang="de-AT"/>
        </a:p>
      </dgm:t>
    </dgm:pt>
    <dgm:pt modelId="{B198FE21-D7E2-5A4B-A3BA-5B3CE1DA0F71}" type="parTrans" cxnId="{B305FC9A-1989-B549-8EC1-1D4D5CFD6C83}">
      <dgm:prSet/>
      <dgm:spPr/>
      <dgm:t>
        <a:bodyPr/>
        <a:lstStyle/>
        <a:p>
          <a:endParaRPr lang="de-DE"/>
        </a:p>
      </dgm:t>
    </dgm:pt>
    <dgm:pt modelId="{0B1B8835-69B9-154F-8821-D839189D2E62}" type="sibTrans" cxnId="{B305FC9A-1989-B549-8EC1-1D4D5CFD6C83}">
      <dgm:prSet/>
      <dgm:spPr/>
      <dgm:t>
        <a:bodyPr/>
        <a:lstStyle/>
        <a:p>
          <a:endParaRPr lang="de-DE"/>
        </a:p>
      </dgm:t>
    </dgm:pt>
    <dgm:pt modelId="{9FAB9D74-1B65-4342-B83B-1A0155D3E00A}">
      <dgm:prSet/>
      <dgm:spPr/>
      <dgm:t>
        <a:bodyPr/>
        <a:lstStyle/>
        <a:p>
          <a:r>
            <a:rPr lang="en-US" dirty="0"/>
            <a:t>Energy straggling</a:t>
          </a:r>
          <a:endParaRPr lang="de-AT" dirty="0"/>
        </a:p>
      </dgm:t>
    </dgm:pt>
    <dgm:pt modelId="{B6F596C4-5534-7044-9DF4-F09D9C4240AE}" type="parTrans" cxnId="{FAD2088F-FE70-BF4B-874A-F5CB1B8B5210}">
      <dgm:prSet/>
      <dgm:spPr/>
      <dgm:t>
        <a:bodyPr/>
        <a:lstStyle/>
        <a:p>
          <a:endParaRPr lang="de-DE"/>
        </a:p>
      </dgm:t>
    </dgm:pt>
    <dgm:pt modelId="{624E8B1E-7E17-7E46-91ED-3499C0C25C25}" type="sibTrans" cxnId="{FAD2088F-FE70-BF4B-874A-F5CB1B8B5210}">
      <dgm:prSet/>
      <dgm:spPr/>
      <dgm:t>
        <a:bodyPr/>
        <a:lstStyle/>
        <a:p>
          <a:endParaRPr lang="de-DE"/>
        </a:p>
      </dgm:t>
    </dgm:pt>
    <dgm:pt modelId="{5704D70C-1DB5-5540-AB4C-8A2476F37EC1}">
      <dgm:prSet/>
      <dgm:spPr/>
      <dgm:t>
        <a:bodyPr/>
        <a:lstStyle/>
        <a:p>
          <a:r>
            <a:rPr lang="en-US" dirty="0"/>
            <a:t>Multiple Coulomb scattering</a:t>
          </a:r>
          <a:endParaRPr lang="de-AT" dirty="0"/>
        </a:p>
      </dgm:t>
    </dgm:pt>
    <dgm:pt modelId="{55A692FC-27B4-F34D-9E7B-A5CEF0C25C9F}" type="parTrans" cxnId="{E9026430-4A10-D24A-9800-DAD05FBEF417}">
      <dgm:prSet/>
      <dgm:spPr/>
      <dgm:t>
        <a:bodyPr/>
        <a:lstStyle/>
        <a:p>
          <a:endParaRPr lang="de-DE"/>
        </a:p>
      </dgm:t>
    </dgm:pt>
    <dgm:pt modelId="{B12FCAFA-145F-3A42-B885-CDCB1E601ED4}" type="sibTrans" cxnId="{E9026430-4A10-D24A-9800-DAD05FBEF417}">
      <dgm:prSet/>
      <dgm:spPr/>
      <dgm:t>
        <a:bodyPr/>
        <a:lstStyle/>
        <a:p>
          <a:endParaRPr lang="de-DE"/>
        </a:p>
      </dgm:t>
    </dgm:pt>
    <dgm:pt modelId="{A4D83AFA-1310-CA44-9ACF-D897796E5190}" type="pres">
      <dgm:prSet presAssocID="{AA4C8729-3C85-AA46-A94A-5AA3E642EB8C}" presName="CompostProcess" presStyleCnt="0">
        <dgm:presLayoutVars>
          <dgm:dir/>
          <dgm:resizeHandles val="exact"/>
        </dgm:presLayoutVars>
      </dgm:prSet>
      <dgm:spPr/>
    </dgm:pt>
    <dgm:pt modelId="{BCACF80B-4A8C-1944-8B42-152584E69FCB}" type="pres">
      <dgm:prSet presAssocID="{AA4C8729-3C85-AA46-A94A-5AA3E642EB8C}" presName="arrow" presStyleLbl="bgShp" presStyleIdx="0" presStyleCnt="1"/>
      <dgm:spPr/>
    </dgm:pt>
    <dgm:pt modelId="{42E3FEF3-4208-B049-BD7C-D75353067E33}" type="pres">
      <dgm:prSet presAssocID="{AA4C8729-3C85-AA46-A94A-5AA3E642EB8C}" presName="linearProcess" presStyleCnt="0"/>
      <dgm:spPr/>
    </dgm:pt>
    <dgm:pt modelId="{BDD4D7CA-A0DE-9247-BA9C-F31EA028B210}" type="pres">
      <dgm:prSet presAssocID="{A33B1180-6E03-DE40-B46E-B08F0BAA0AA2}" presName="textNode" presStyleLbl="node1" presStyleIdx="0" presStyleCnt="3" custLinFactNeighborX="36516" custLinFactNeighborY="4523">
        <dgm:presLayoutVars>
          <dgm:bulletEnabled val="1"/>
        </dgm:presLayoutVars>
      </dgm:prSet>
      <dgm:spPr/>
    </dgm:pt>
    <dgm:pt modelId="{E042C251-109B-F54A-98A1-7CC2070159C9}" type="pres">
      <dgm:prSet presAssocID="{0B1B8835-69B9-154F-8821-D839189D2E62}" presName="sibTrans" presStyleCnt="0"/>
      <dgm:spPr/>
    </dgm:pt>
    <dgm:pt modelId="{B3FBE469-0749-7145-B694-AE90CFAADB33}" type="pres">
      <dgm:prSet presAssocID="{9FAB9D74-1B65-4342-B83B-1A0155D3E00A}" presName="textNode" presStyleLbl="node1" presStyleIdx="1" presStyleCnt="3">
        <dgm:presLayoutVars>
          <dgm:bulletEnabled val="1"/>
        </dgm:presLayoutVars>
      </dgm:prSet>
      <dgm:spPr/>
    </dgm:pt>
    <dgm:pt modelId="{DEEE8E15-6D38-5F48-BBDB-1A0693AF2F74}" type="pres">
      <dgm:prSet presAssocID="{624E8B1E-7E17-7E46-91ED-3499C0C25C25}" presName="sibTrans" presStyleCnt="0"/>
      <dgm:spPr/>
    </dgm:pt>
    <dgm:pt modelId="{3A84AD42-12BA-824D-ADF3-C0F82BB077DC}" type="pres">
      <dgm:prSet presAssocID="{5704D70C-1DB5-5540-AB4C-8A2476F37EC1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49F8BC01-CAC2-B646-9187-5A8DDB0D1350}" type="presOf" srcId="{9FAB9D74-1B65-4342-B83B-1A0155D3E00A}" destId="{B3FBE469-0749-7145-B694-AE90CFAADB33}" srcOrd="0" destOrd="0" presId="urn:microsoft.com/office/officeart/2005/8/layout/hProcess9"/>
    <dgm:cxn modelId="{640A5D16-FF23-B140-AC9E-5CFF5FE9E3DC}" type="presOf" srcId="{5704D70C-1DB5-5540-AB4C-8A2476F37EC1}" destId="{3A84AD42-12BA-824D-ADF3-C0F82BB077DC}" srcOrd="0" destOrd="0" presId="urn:microsoft.com/office/officeart/2005/8/layout/hProcess9"/>
    <dgm:cxn modelId="{E9026430-4A10-D24A-9800-DAD05FBEF417}" srcId="{AA4C8729-3C85-AA46-A94A-5AA3E642EB8C}" destId="{5704D70C-1DB5-5540-AB4C-8A2476F37EC1}" srcOrd="2" destOrd="0" parTransId="{55A692FC-27B4-F34D-9E7B-A5CEF0C25C9F}" sibTransId="{B12FCAFA-145F-3A42-B885-CDCB1E601ED4}"/>
    <dgm:cxn modelId="{25FCE969-D853-704A-B438-D12B403FE47D}" type="presOf" srcId="{A33B1180-6E03-DE40-B46E-B08F0BAA0AA2}" destId="{BDD4D7CA-A0DE-9247-BA9C-F31EA028B210}" srcOrd="0" destOrd="0" presId="urn:microsoft.com/office/officeart/2005/8/layout/hProcess9"/>
    <dgm:cxn modelId="{FAD2088F-FE70-BF4B-874A-F5CB1B8B5210}" srcId="{AA4C8729-3C85-AA46-A94A-5AA3E642EB8C}" destId="{9FAB9D74-1B65-4342-B83B-1A0155D3E00A}" srcOrd="1" destOrd="0" parTransId="{B6F596C4-5534-7044-9DF4-F09D9C4240AE}" sibTransId="{624E8B1E-7E17-7E46-91ED-3499C0C25C25}"/>
    <dgm:cxn modelId="{B305FC9A-1989-B549-8EC1-1D4D5CFD6C83}" srcId="{AA4C8729-3C85-AA46-A94A-5AA3E642EB8C}" destId="{A33B1180-6E03-DE40-B46E-B08F0BAA0AA2}" srcOrd="0" destOrd="0" parTransId="{B198FE21-D7E2-5A4B-A3BA-5B3CE1DA0F71}" sibTransId="{0B1B8835-69B9-154F-8821-D839189D2E62}"/>
    <dgm:cxn modelId="{1589D8E7-4B70-C04F-9E6E-559D77B52A89}" type="presOf" srcId="{AA4C8729-3C85-AA46-A94A-5AA3E642EB8C}" destId="{A4D83AFA-1310-CA44-9ACF-D897796E5190}" srcOrd="0" destOrd="0" presId="urn:microsoft.com/office/officeart/2005/8/layout/hProcess9"/>
    <dgm:cxn modelId="{10BEED7A-8BF7-AF4F-B6D6-F83CCD850DA7}" type="presParOf" srcId="{A4D83AFA-1310-CA44-9ACF-D897796E5190}" destId="{BCACF80B-4A8C-1944-8B42-152584E69FCB}" srcOrd="0" destOrd="0" presId="urn:microsoft.com/office/officeart/2005/8/layout/hProcess9"/>
    <dgm:cxn modelId="{B7042FF4-55E1-DE48-8BBC-D020B3E0F062}" type="presParOf" srcId="{A4D83AFA-1310-CA44-9ACF-D897796E5190}" destId="{42E3FEF3-4208-B049-BD7C-D75353067E33}" srcOrd="1" destOrd="0" presId="urn:microsoft.com/office/officeart/2005/8/layout/hProcess9"/>
    <dgm:cxn modelId="{8627C774-00F2-674C-94DB-F3BBC9F2A236}" type="presParOf" srcId="{42E3FEF3-4208-B049-BD7C-D75353067E33}" destId="{BDD4D7CA-A0DE-9247-BA9C-F31EA028B210}" srcOrd="0" destOrd="0" presId="urn:microsoft.com/office/officeart/2005/8/layout/hProcess9"/>
    <dgm:cxn modelId="{C48A4CFC-F1B1-BE4F-92DC-B92DD24E9AA3}" type="presParOf" srcId="{42E3FEF3-4208-B049-BD7C-D75353067E33}" destId="{E042C251-109B-F54A-98A1-7CC2070159C9}" srcOrd="1" destOrd="0" presId="urn:microsoft.com/office/officeart/2005/8/layout/hProcess9"/>
    <dgm:cxn modelId="{5A981105-B32D-3842-9000-C358DA8105DE}" type="presParOf" srcId="{42E3FEF3-4208-B049-BD7C-D75353067E33}" destId="{B3FBE469-0749-7145-B694-AE90CFAADB33}" srcOrd="2" destOrd="0" presId="urn:microsoft.com/office/officeart/2005/8/layout/hProcess9"/>
    <dgm:cxn modelId="{FC5561D7-F9D9-EA43-A77C-2CE060811246}" type="presParOf" srcId="{42E3FEF3-4208-B049-BD7C-D75353067E33}" destId="{DEEE8E15-6D38-5F48-BBDB-1A0693AF2F74}" srcOrd="3" destOrd="0" presId="urn:microsoft.com/office/officeart/2005/8/layout/hProcess9"/>
    <dgm:cxn modelId="{94643CEE-0E8C-A047-99E3-32AAB732835E}" type="presParOf" srcId="{42E3FEF3-4208-B049-BD7C-D75353067E33}" destId="{3A84AD42-12BA-824D-ADF3-C0F82BB077DC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48001E7-3642-AB45-8DCC-8C21F8D361A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de-DE"/>
        </a:p>
      </dgm:t>
    </dgm:pt>
    <dgm:pt modelId="{B5777D7D-7986-2940-85DF-4790FA010296}">
      <dgm:prSet/>
      <dgm:spPr/>
      <dgm:t>
        <a:bodyPr/>
        <a:lstStyle/>
        <a:p>
          <a:r>
            <a:rPr lang="en-US" dirty="0"/>
            <a:t>Energy loss of muons depends on:</a:t>
          </a:r>
          <a:endParaRPr lang="de-AT" dirty="0"/>
        </a:p>
      </dgm:t>
    </dgm:pt>
    <dgm:pt modelId="{C7030DB1-337D-FE4C-9CEA-C2A008E7DEA5}" type="parTrans" cxnId="{920345B7-345E-8E48-B5E4-C2BF2CFB4C75}">
      <dgm:prSet/>
      <dgm:spPr/>
      <dgm:t>
        <a:bodyPr/>
        <a:lstStyle/>
        <a:p>
          <a:endParaRPr lang="de-DE"/>
        </a:p>
      </dgm:t>
    </dgm:pt>
    <dgm:pt modelId="{AE72303D-2A6F-C14D-A2C3-8C25F1396FD7}" type="sibTrans" cxnId="{920345B7-345E-8E48-B5E4-C2BF2CFB4C75}">
      <dgm:prSet/>
      <dgm:spPr/>
      <dgm:t>
        <a:bodyPr/>
        <a:lstStyle/>
        <a:p>
          <a:endParaRPr lang="de-DE"/>
        </a:p>
      </dgm:t>
    </dgm:pt>
    <dgm:pt modelId="{CBCB084C-35A4-2745-A104-62D59DBC671D}">
      <dgm:prSet/>
      <dgm:spPr/>
      <dgm:t>
        <a:bodyPr/>
        <a:lstStyle/>
        <a:p>
          <a:r>
            <a:rPr lang="en-US" dirty="0"/>
            <a:t>Energy of the particle</a:t>
          </a:r>
          <a:endParaRPr lang="de-AT" dirty="0"/>
        </a:p>
      </dgm:t>
    </dgm:pt>
    <dgm:pt modelId="{4C473713-4614-2B47-9C7F-DDBF0CE1AC12}" type="parTrans" cxnId="{2B9A538D-764F-594A-BC67-73D7C40C015C}">
      <dgm:prSet/>
      <dgm:spPr/>
      <dgm:t>
        <a:bodyPr/>
        <a:lstStyle/>
        <a:p>
          <a:endParaRPr lang="de-DE"/>
        </a:p>
      </dgm:t>
    </dgm:pt>
    <dgm:pt modelId="{10C33CB1-39AC-5A49-9994-370ACEE614B7}" type="sibTrans" cxnId="{2B9A538D-764F-594A-BC67-73D7C40C015C}">
      <dgm:prSet/>
      <dgm:spPr/>
      <dgm:t>
        <a:bodyPr/>
        <a:lstStyle/>
        <a:p>
          <a:endParaRPr lang="de-DE"/>
        </a:p>
      </dgm:t>
    </dgm:pt>
    <dgm:pt modelId="{8FDFAE18-C51F-E14C-88E8-26A586E9A076}">
      <dgm:prSet/>
      <dgm:spPr/>
      <dgm:t>
        <a:bodyPr/>
        <a:lstStyle/>
        <a:p>
          <a:r>
            <a:rPr lang="en-US" dirty="0"/>
            <a:t>Material properties</a:t>
          </a:r>
          <a:endParaRPr lang="de-AT" dirty="0"/>
        </a:p>
      </dgm:t>
    </dgm:pt>
    <dgm:pt modelId="{B23446D4-B470-C845-8CFB-AA6104A26EB6}" type="parTrans" cxnId="{CAD6D329-DFAF-594C-A142-B0E16B3D5A1B}">
      <dgm:prSet/>
      <dgm:spPr/>
      <dgm:t>
        <a:bodyPr/>
        <a:lstStyle/>
        <a:p>
          <a:endParaRPr lang="de-DE"/>
        </a:p>
      </dgm:t>
    </dgm:pt>
    <dgm:pt modelId="{024C74CD-363D-3E47-9538-33FE33272BE1}" type="sibTrans" cxnId="{CAD6D329-DFAF-594C-A142-B0E16B3D5A1B}">
      <dgm:prSet/>
      <dgm:spPr/>
      <dgm:t>
        <a:bodyPr/>
        <a:lstStyle/>
        <a:p>
          <a:endParaRPr lang="de-DE"/>
        </a:p>
      </dgm:t>
    </dgm:pt>
    <dgm:pt modelId="{69DBB549-323C-214A-9ADD-441409839E4A}">
      <dgm:prSet/>
      <dgm:spPr/>
      <dgm:t>
        <a:bodyPr/>
        <a:lstStyle/>
        <a:p>
          <a:r>
            <a:rPr lang="en-US"/>
            <a:t>Path length </a:t>
          </a:r>
          <a:endParaRPr lang="de-AT"/>
        </a:p>
      </dgm:t>
    </dgm:pt>
    <dgm:pt modelId="{B8007987-A223-0749-9EF8-D177913A88CF}" type="parTrans" cxnId="{62F348D5-7F03-6640-89F1-36092CAB98F2}">
      <dgm:prSet/>
      <dgm:spPr/>
      <dgm:t>
        <a:bodyPr/>
        <a:lstStyle/>
        <a:p>
          <a:endParaRPr lang="de-DE"/>
        </a:p>
      </dgm:t>
    </dgm:pt>
    <dgm:pt modelId="{5F891FEB-D8D8-1943-81F8-6A4E960C70DD}" type="sibTrans" cxnId="{62F348D5-7F03-6640-89F1-36092CAB98F2}">
      <dgm:prSet/>
      <dgm:spPr/>
      <dgm:t>
        <a:bodyPr/>
        <a:lstStyle/>
        <a:p>
          <a:endParaRPr lang="de-DE"/>
        </a:p>
      </dgm:t>
    </dgm:pt>
    <dgm:pt modelId="{444A6C73-77FB-ED4E-BBA6-D994051115AF}" type="pres">
      <dgm:prSet presAssocID="{548001E7-3642-AB45-8DCC-8C21F8D361A4}" presName="Name0" presStyleCnt="0">
        <dgm:presLayoutVars>
          <dgm:dir/>
          <dgm:animLvl val="lvl"/>
          <dgm:resizeHandles val="exact"/>
        </dgm:presLayoutVars>
      </dgm:prSet>
      <dgm:spPr/>
    </dgm:pt>
    <dgm:pt modelId="{1E56C3CF-D3C0-BD4A-AD43-A911CF915DD4}" type="pres">
      <dgm:prSet presAssocID="{B5777D7D-7986-2940-85DF-4790FA010296}" presName="linNode" presStyleCnt="0"/>
      <dgm:spPr/>
    </dgm:pt>
    <dgm:pt modelId="{A49EE554-9E5E-D849-8193-475764AC4E18}" type="pres">
      <dgm:prSet presAssocID="{B5777D7D-7986-2940-85DF-4790FA010296}" presName="parentText" presStyleLbl="node1" presStyleIdx="0" presStyleCnt="1" custLinFactNeighborX="-355" custLinFactNeighborY="1567">
        <dgm:presLayoutVars>
          <dgm:chMax val="1"/>
          <dgm:bulletEnabled val="1"/>
        </dgm:presLayoutVars>
      </dgm:prSet>
      <dgm:spPr/>
    </dgm:pt>
    <dgm:pt modelId="{8CD6EFA0-F873-7D4F-B102-2316034FA63C}" type="pres">
      <dgm:prSet presAssocID="{B5777D7D-7986-2940-85DF-4790FA010296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CAD6D329-DFAF-594C-A142-B0E16B3D5A1B}" srcId="{B5777D7D-7986-2940-85DF-4790FA010296}" destId="{8FDFAE18-C51F-E14C-88E8-26A586E9A076}" srcOrd="1" destOrd="0" parTransId="{B23446D4-B470-C845-8CFB-AA6104A26EB6}" sibTransId="{024C74CD-363D-3E47-9538-33FE33272BE1}"/>
    <dgm:cxn modelId="{34256836-295D-5F48-A050-93A54D3BC363}" type="presOf" srcId="{69DBB549-323C-214A-9ADD-441409839E4A}" destId="{8CD6EFA0-F873-7D4F-B102-2316034FA63C}" srcOrd="0" destOrd="2" presId="urn:microsoft.com/office/officeart/2005/8/layout/vList5"/>
    <dgm:cxn modelId="{0A88F052-D713-7440-847A-069B145F911A}" type="presOf" srcId="{8FDFAE18-C51F-E14C-88E8-26A586E9A076}" destId="{8CD6EFA0-F873-7D4F-B102-2316034FA63C}" srcOrd="0" destOrd="1" presId="urn:microsoft.com/office/officeart/2005/8/layout/vList5"/>
    <dgm:cxn modelId="{2B9A538D-764F-594A-BC67-73D7C40C015C}" srcId="{B5777D7D-7986-2940-85DF-4790FA010296}" destId="{CBCB084C-35A4-2745-A104-62D59DBC671D}" srcOrd="0" destOrd="0" parTransId="{4C473713-4614-2B47-9C7F-DDBF0CE1AC12}" sibTransId="{10C33CB1-39AC-5A49-9994-370ACEE614B7}"/>
    <dgm:cxn modelId="{3E585397-BD56-7C47-9FE3-92774CEF8774}" type="presOf" srcId="{CBCB084C-35A4-2745-A104-62D59DBC671D}" destId="{8CD6EFA0-F873-7D4F-B102-2316034FA63C}" srcOrd="0" destOrd="0" presId="urn:microsoft.com/office/officeart/2005/8/layout/vList5"/>
    <dgm:cxn modelId="{AB560498-BF9F-6547-AFF9-9D05D1E0731D}" type="presOf" srcId="{548001E7-3642-AB45-8DCC-8C21F8D361A4}" destId="{444A6C73-77FB-ED4E-BBA6-D994051115AF}" srcOrd="0" destOrd="0" presId="urn:microsoft.com/office/officeart/2005/8/layout/vList5"/>
    <dgm:cxn modelId="{920345B7-345E-8E48-B5E4-C2BF2CFB4C75}" srcId="{548001E7-3642-AB45-8DCC-8C21F8D361A4}" destId="{B5777D7D-7986-2940-85DF-4790FA010296}" srcOrd="0" destOrd="0" parTransId="{C7030DB1-337D-FE4C-9CEA-C2A008E7DEA5}" sibTransId="{AE72303D-2A6F-C14D-A2C3-8C25F1396FD7}"/>
    <dgm:cxn modelId="{62F348D5-7F03-6640-89F1-36092CAB98F2}" srcId="{B5777D7D-7986-2940-85DF-4790FA010296}" destId="{69DBB549-323C-214A-9ADD-441409839E4A}" srcOrd="2" destOrd="0" parTransId="{B8007987-A223-0749-9EF8-D177913A88CF}" sibTransId="{5F891FEB-D8D8-1943-81F8-6A4E960C70DD}"/>
    <dgm:cxn modelId="{EA21C3F7-2ACF-0D45-A388-74D98F80A710}" type="presOf" srcId="{B5777D7D-7986-2940-85DF-4790FA010296}" destId="{A49EE554-9E5E-D849-8193-475764AC4E18}" srcOrd="0" destOrd="0" presId="urn:microsoft.com/office/officeart/2005/8/layout/vList5"/>
    <dgm:cxn modelId="{34FD8DAF-2802-7C4F-84F6-C516C6342BE3}" type="presParOf" srcId="{444A6C73-77FB-ED4E-BBA6-D994051115AF}" destId="{1E56C3CF-D3C0-BD4A-AD43-A911CF915DD4}" srcOrd="0" destOrd="0" presId="urn:microsoft.com/office/officeart/2005/8/layout/vList5"/>
    <dgm:cxn modelId="{0026B125-9F7D-564D-9D2D-48DBE8B6779A}" type="presParOf" srcId="{1E56C3CF-D3C0-BD4A-AD43-A911CF915DD4}" destId="{A49EE554-9E5E-D849-8193-475764AC4E18}" srcOrd="0" destOrd="0" presId="urn:microsoft.com/office/officeart/2005/8/layout/vList5"/>
    <dgm:cxn modelId="{1B3B8D7F-FAC9-D54E-AF08-342B0F8BEDCF}" type="presParOf" srcId="{1E56C3CF-D3C0-BD4A-AD43-A911CF915DD4}" destId="{8CD6EFA0-F873-7D4F-B102-2316034FA63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14E3BF6-121E-0F4D-A1AC-E2A779154F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91C72D8-F4A1-F84E-96A5-FF35A138DF7C}">
      <dgm:prSet/>
      <dgm:spPr/>
      <dgm:t>
        <a:bodyPr/>
        <a:lstStyle/>
        <a:p>
          <a:r>
            <a:rPr lang="de-AT" dirty="0"/>
            <a:t>Energy </a:t>
          </a:r>
          <a:r>
            <a:rPr lang="de-AT" dirty="0" err="1"/>
            <a:t>losses</a:t>
          </a:r>
          <a:r>
            <a:rPr lang="de-AT" dirty="0"/>
            <a:t> follow Bethe Bloch </a:t>
          </a:r>
          <a:r>
            <a:rPr lang="de-AT" dirty="0" err="1"/>
            <a:t>Equation</a:t>
          </a:r>
          <a:endParaRPr lang="de-AT" dirty="0"/>
        </a:p>
      </dgm:t>
    </dgm:pt>
    <dgm:pt modelId="{05677949-B839-F048-8BE9-B7534F4CA5B1}" type="parTrans" cxnId="{EFB7FA68-7653-2E4C-A0E1-48BECA7472CC}">
      <dgm:prSet/>
      <dgm:spPr/>
      <dgm:t>
        <a:bodyPr/>
        <a:lstStyle/>
        <a:p>
          <a:endParaRPr lang="de-DE"/>
        </a:p>
      </dgm:t>
    </dgm:pt>
    <dgm:pt modelId="{87D202C2-EAA3-4E42-A678-4A016E26CE3E}" type="sibTrans" cxnId="{EFB7FA68-7653-2E4C-A0E1-48BECA7472CC}">
      <dgm:prSet/>
      <dgm:spPr/>
      <dgm:t>
        <a:bodyPr/>
        <a:lstStyle/>
        <a:p>
          <a:endParaRPr lang="de-DE"/>
        </a:p>
      </dgm:t>
    </dgm:pt>
    <dgm:pt modelId="{4A848F65-22E5-9947-AD7E-2862B198DB8D}" type="pres">
      <dgm:prSet presAssocID="{C14E3BF6-121E-0F4D-A1AC-E2A779154FCF}" presName="linear" presStyleCnt="0">
        <dgm:presLayoutVars>
          <dgm:animLvl val="lvl"/>
          <dgm:resizeHandles val="exact"/>
        </dgm:presLayoutVars>
      </dgm:prSet>
      <dgm:spPr/>
    </dgm:pt>
    <dgm:pt modelId="{5650E3EF-4FEC-624A-B11F-BA685D716742}" type="pres">
      <dgm:prSet presAssocID="{391C72D8-F4A1-F84E-96A5-FF35A138DF7C}" presName="parentText" presStyleLbl="node1" presStyleIdx="0" presStyleCnt="1" custLinFactNeighborX="785" custLinFactNeighborY="9757">
        <dgm:presLayoutVars>
          <dgm:chMax val="0"/>
          <dgm:bulletEnabled val="1"/>
        </dgm:presLayoutVars>
      </dgm:prSet>
      <dgm:spPr/>
    </dgm:pt>
  </dgm:ptLst>
  <dgm:cxnLst>
    <dgm:cxn modelId="{F4A64E17-6930-BA4A-B734-8226399AAEDB}" type="presOf" srcId="{C14E3BF6-121E-0F4D-A1AC-E2A779154FCF}" destId="{4A848F65-22E5-9947-AD7E-2862B198DB8D}" srcOrd="0" destOrd="0" presId="urn:microsoft.com/office/officeart/2005/8/layout/vList2"/>
    <dgm:cxn modelId="{EFB7FA68-7653-2E4C-A0E1-48BECA7472CC}" srcId="{C14E3BF6-121E-0F4D-A1AC-E2A779154FCF}" destId="{391C72D8-F4A1-F84E-96A5-FF35A138DF7C}" srcOrd="0" destOrd="0" parTransId="{05677949-B839-F048-8BE9-B7534F4CA5B1}" sibTransId="{87D202C2-EAA3-4E42-A678-4A016E26CE3E}"/>
    <dgm:cxn modelId="{227D24D1-83F2-CC4D-B85C-B0F973B41961}" type="presOf" srcId="{391C72D8-F4A1-F84E-96A5-FF35A138DF7C}" destId="{5650E3EF-4FEC-624A-B11F-BA685D716742}" srcOrd="0" destOrd="0" presId="urn:microsoft.com/office/officeart/2005/8/layout/vList2"/>
    <dgm:cxn modelId="{9AC97B90-0F16-BC40-AEC9-6923D8D2FAF3}" type="presParOf" srcId="{4A848F65-22E5-9947-AD7E-2862B198DB8D}" destId="{5650E3EF-4FEC-624A-B11F-BA685D71674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4E3BF6-121E-0F4D-A1AC-E2A779154F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91C72D8-F4A1-F84E-96A5-FF35A138DF7C}">
      <dgm:prSet/>
      <dgm:spPr/>
      <dgm:t>
        <a:bodyPr/>
        <a:lstStyle/>
        <a:p>
          <a:r>
            <a:rPr lang="en-US" noProof="0" dirty="0"/>
            <a:t>Programs have similar values for energy loss through material </a:t>
          </a:r>
        </a:p>
      </dgm:t>
    </dgm:pt>
    <dgm:pt modelId="{05677949-B839-F048-8BE9-B7534F4CA5B1}" type="parTrans" cxnId="{EFB7FA68-7653-2E4C-A0E1-48BECA7472CC}">
      <dgm:prSet/>
      <dgm:spPr/>
      <dgm:t>
        <a:bodyPr/>
        <a:lstStyle/>
        <a:p>
          <a:endParaRPr lang="de-DE"/>
        </a:p>
      </dgm:t>
    </dgm:pt>
    <dgm:pt modelId="{87D202C2-EAA3-4E42-A678-4A016E26CE3E}" type="sibTrans" cxnId="{EFB7FA68-7653-2E4C-A0E1-48BECA7472CC}">
      <dgm:prSet/>
      <dgm:spPr/>
      <dgm:t>
        <a:bodyPr/>
        <a:lstStyle/>
        <a:p>
          <a:endParaRPr lang="de-DE"/>
        </a:p>
      </dgm:t>
    </dgm:pt>
    <dgm:pt modelId="{4A848F65-22E5-9947-AD7E-2862B198DB8D}" type="pres">
      <dgm:prSet presAssocID="{C14E3BF6-121E-0F4D-A1AC-E2A779154FCF}" presName="linear" presStyleCnt="0">
        <dgm:presLayoutVars>
          <dgm:animLvl val="lvl"/>
          <dgm:resizeHandles val="exact"/>
        </dgm:presLayoutVars>
      </dgm:prSet>
      <dgm:spPr/>
    </dgm:pt>
    <dgm:pt modelId="{5650E3EF-4FEC-624A-B11F-BA685D716742}" type="pres">
      <dgm:prSet presAssocID="{391C72D8-F4A1-F84E-96A5-FF35A138DF7C}" presName="parentText" presStyleLbl="node1" presStyleIdx="0" presStyleCnt="1" custLinFactY="100000" custLinFactNeighborX="1330" custLinFactNeighborY="107721">
        <dgm:presLayoutVars>
          <dgm:chMax val="0"/>
          <dgm:bulletEnabled val="1"/>
        </dgm:presLayoutVars>
      </dgm:prSet>
      <dgm:spPr/>
    </dgm:pt>
  </dgm:ptLst>
  <dgm:cxnLst>
    <dgm:cxn modelId="{F4A64E17-6930-BA4A-B734-8226399AAEDB}" type="presOf" srcId="{C14E3BF6-121E-0F4D-A1AC-E2A779154FCF}" destId="{4A848F65-22E5-9947-AD7E-2862B198DB8D}" srcOrd="0" destOrd="0" presId="urn:microsoft.com/office/officeart/2005/8/layout/vList2"/>
    <dgm:cxn modelId="{EFB7FA68-7653-2E4C-A0E1-48BECA7472CC}" srcId="{C14E3BF6-121E-0F4D-A1AC-E2A779154FCF}" destId="{391C72D8-F4A1-F84E-96A5-FF35A138DF7C}" srcOrd="0" destOrd="0" parTransId="{05677949-B839-F048-8BE9-B7534F4CA5B1}" sibTransId="{87D202C2-EAA3-4E42-A678-4A016E26CE3E}"/>
    <dgm:cxn modelId="{227D24D1-83F2-CC4D-B85C-B0F973B41961}" type="presOf" srcId="{391C72D8-F4A1-F84E-96A5-FF35A138DF7C}" destId="{5650E3EF-4FEC-624A-B11F-BA685D716742}" srcOrd="0" destOrd="0" presId="urn:microsoft.com/office/officeart/2005/8/layout/vList2"/>
    <dgm:cxn modelId="{9AC97B90-0F16-BC40-AEC9-6923D8D2FAF3}" type="presParOf" srcId="{4A848F65-22E5-9947-AD7E-2862B198DB8D}" destId="{5650E3EF-4FEC-624A-B11F-BA685D71674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2942F4-E2C8-2B49-8091-2221620DE17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64FD2D9-4C7C-3849-A769-C8D92BA3C69A}">
      <dgm:prSet/>
      <dgm:spPr/>
      <dgm:t>
        <a:bodyPr/>
        <a:lstStyle/>
        <a:p>
          <a:r>
            <a:rPr lang="en-US" noProof="0" dirty="0"/>
            <a:t>Heave</a:t>
          </a:r>
          <a:r>
            <a:rPr lang="en-US" baseline="0" noProof="0" dirty="0"/>
            <a:t> charged particles in matter can collide directly with electrons: this leads to a stochastic growth of the energy spread</a:t>
          </a:r>
          <a:endParaRPr lang="en-US" noProof="0" dirty="0"/>
        </a:p>
      </dgm:t>
    </dgm:pt>
    <dgm:pt modelId="{33B15E08-04E3-C142-8878-CC765974061C}" type="parTrans" cxnId="{C96D1950-146C-904E-A9DD-226542B24E95}">
      <dgm:prSet/>
      <dgm:spPr/>
      <dgm:t>
        <a:bodyPr/>
        <a:lstStyle/>
        <a:p>
          <a:endParaRPr lang="de-DE"/>
        </a:p>
      </dgm:t>
    </dgm:pt>
    <dgm:pt modelId="{197BFA76-9FE9-1D43-8821-FC0DF47F87EA}" type="sibTrans" cxnId="{C96D1950-146C-904E-A9DD-226542B24E95}">
      <dgm:prSet/>
      <dgm:spPr/>
      <dgm:t>
        <a:bodyPr/>
        <a:lstStyle/>
        <a:p>
          <a:endParaRPr lang="de-DE"/>
        </a:p>
      </dgm:t>
    </dgm:pt>
    <dgm:pt modelId="{EF17D667-7445-C948-956E-B5F276E8B9F8}">
      <dgm:prSet/>
      <dgm:spPr/>
      <dgm:t>
        <a:bodyPr/>
        <a:lstStyle/>
        <a:p>
          <a:r>
            <a:rPr lang="en-US" noProof="0" dirty="0"/>
            <a:t>Plot: 100 MeV mean energy and 5.05 MeV spread: RF-Track data in in good agreement with ICOOL and G4Bl</a:t>
          </a:r>
        </a:p>
      </dgm:t>
    </dgm:pt>
    <dgm:pt modelId="{59FAC4A6-2273-CF47-8E0A-D3DC01C7B3C4}" type="parTrans" cxnId="{5AFFD5ED-4CD7-9640-BCFC-EFF6ABF01EA5}">
      <dgm:prSet/>
      <dgm:spPr/>
      <dgm:t>
        <a:bodyPr/>
        <a:lstStyle/>
        <a:p>
          <a:endParaRPr lang="de-DE"/>
        </a:p>
      </dgm:t>
    </dgm:pt>
    <dgm:pt modelId="{401415CA-CD2E-5446-8222-1D4E2200621B}" type="sibTrans" cxnId="{5AFFD5ED-4CD7-9640-BCFC-EFF6ABF01EA5}">
      <dgm:prSet/>
      <dgm:spPr/>
      <dgm:t>
        <a:bodyPr/>
        <a:lstStyle/>
        <a:p>
          <a:endParaRPr lang="de-DE"/>
        </a:p>
      </dgm:t>
    </dgm:pt>
    <dgm:pt modelId="{F0419360-4C7D-4B4E-ACC6-1C65164E5996}" type="pres">
      <dgm:prSet presAssocID="{BA2942F4-E2C8-2B49-8091-2221620DE178}" presName="linear" presStyleCnt="0">
        <dgm:presLayoutVars>
          <dgm:animLvl val="lvl"/>
          <dgm:resizeHandles val="exact"/>
        </dgm:presLayoutVars>
      </dgm:prSet>
      <dgm:spPr/>
    </dgm:pt>
    <dgm:pt modelId="{67F8E1DE-492A-CC47-BD9E-A04703E56214}" type="pres">
      <dgm:prSet presAssocID="{964FD2D9-4C7C-3849-A769-C8D92BA3C69A}" presName="parentText" presStyleLbl="node1" presStyleIdx="0" presStyleCnt="2" custScaleY="98177">
        <dgm:presLayoutVars>
          <dgm:chMax val="0"/>
          <dgm:bulletEnabled val="1"/>
        </dgm:presLayoutVars>
      </dgm:prSet>
      <dgm:spPr/>
    </dgm:pt>
    <dgm:pt modelId="{ADD7D831-C8B0-E443-B12B-9186A4AB2DC4}" type="pres">
      <dgm:prSet presAssocID="{197BFA76-9FE9-1D43-8821-FC0DF47F87EA}" presName="spacer" presStyleCnt="0"/>
      <dgm:spPr/>
    </dgm:pt>
    <dgm:pt modelId="{0E8A3572-0DE6-9C46-AD5D-A2FF5BFFD07B}" type="pres">
      <dgm:prSet presAssocID="{EF17D667-7445-C948-956E-B5F276E8B9F8}" presName="parentText" presStyleLbl="node1" presStyleIdx="1" presStyleCnt="2" custScaleY="105615">
        <dgm:presLayoutVars>
          <dgm:chMax val="0"/>
          <dgm:bulletEnabled val="1"/>
        </dgm:presLayoutVars>
      </dgm:prSet>
      <dgm:spPr/>
    </dgm:pt>
  </dgm:ptLst>
  <dgm:cxnLst>
    <dgm:cxn modelId="{C96D1950-146C-904E-A9DD-226542B24E95}" srcId="{BA2942F4-E2C8-2B49-8091-2221620DE178}" destId="{964FD2D9-4C7C-3849-A769-C8D92BA3C69A}" srcOrd="0" destOrd="0" parTransId="{33B15E08-04E3-C142-8878-CC765974061C}" sibTransId="{197BFA76-9FE9-1D43-8821-FC0DF47F87EA}"/>
    <dgm:cxn modelId="{83507B6D-5F27-664C-8E8C-8DF8D1F944B3}" type="presOf" srcId="{EF17D667-7445-C948-956E-B5F276E8B9F8}" destId="{0E8A3572-0DE6-9C46-AD5D-A2FF5BFFD07B}" srcOrd="0" destOrd="0" presId="urn:microsoft.com/office/officeart/2005/8/layout/vList2"/>
    <dgm:cxn modelId="{A2AE8EA6-5C36-754A-9DD0-F658EF1953F4}" type="presOf" srcId="{BA2942F4-E2C8-2B49-8091-2221620DE178}" destId="{F0419360-4C7D-4B4E-ACC6-1C65164E5996}" srcOrd="0" destOrd="0" presId="urn:microsoft.com/office/officeart/2005/8/layout/vList2"/>
    <dgm:cxn modelId="{0DE778A8-1CC0-D244-B4AC-E29FD6CBD1E0}" type="presOf" srcId="{964FD2D9-4C7C-3849-A769-C8D92BA3C69A}" destId="{67F8E1DE-492A-CC47-BD9E-A04703E56214}" srcOrd="0" destOrd="0" presId="urn:microsoft.com/office/officeart/2005/8/layout/vList2"/>
    <dgm:cxn modelId="{5AFFD5ED-4CD7-9640-BCFC-EFF6ABF01EA5}" srcId="{BA2942F4-E2C8-2B49-8091-2221620DE178}" destId="{EF17D667-7445-C948-956E-B5F276E8B9F8}" srcOrd="1" destOrd="0" parTransId="{59FAC4A6-2273-CF47-8E0A-D3DC01C7B3C4}" sibTransId="{401415CA-CD2E-5446-8222-1D4E2200621B}"/>
    <dgm:cxn modelId="{CD99DD6E-5639-E045-B57B-27928EECC2AD}" type="presParOf" srcId="{F0419360-4C7D-4B4E-ACC6-1C65164E5996}" destId="{67F8E1DE-492A-CC47-BD9E-A04703E56214}" srcOrd="0" destOrd="0" presId="urn:microsoft.com/office/officeart/2005/8/layout/vList2"/>
    <dgm:cxn modelId="{3C6029D3-EEC9-4744-A9AD-E8F23444CFB4}" type="presParOf" srcId="{F0419360-4C7D-4B4E-ACC6-1C65164E5996}" destId="{ADD7D831-C8B0-E443-B12B-9186A4AB2DC4}" srcOrd="1" destOrd="0" presId="urn:microsoft.com/office/officeart/2005/8/layout/vList2"/>
    <dgm:cxn modelId="{69B85588-4AA4-6843-91DF-395D1CB4EF61}" type="presParOf" srcId="{F0419360-4C7D-4B4E-ACC6-1C65164E5996}" destId="{0E8A3572-0DE6-9C46-AD5D-A2FF5BFFD07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FD1FC12-B96A-4940-92CC-F28951732DB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258F162-A028-1845-9213-8F8CB127A2A4}">
      <dgm:prSet/>
      <dgm:spPr/>
      <dgm:t>
        <a:bodyPr/>
        <a:lstStyle/>
        <a:p>
          <a:r>
            <a:rPr lang="en-US" dirty="0"/>
            <a:t>Liquid hydrogen (LH)</a:t>
          </a:r>
          <a:endParaRPr lang="de-AT" dirty="0"/>
        </a:p>
      </dgm:t>
    </dgm:pt>
    <dgm:pt modelId="{4628CF01-D07B-6A4E-A885-5D3A0371A505}" type="parTrans" cxnId="{C00FFC27-F095-EE4A-8AAD-1964567DB668}">
      <dgm:prSet/>
      <dgm:spPr/>
      <dgm:t>
        <a:bodyPr/>
        <a:lstStyle/>
        <a:p>
          <a:endParaRPr lang="de-DE"/>
        </a:p>
      </dgm:t>
    </dgm:pt>
    <dgm:pt modelId="{541180F5-4B55-074F-A241-AC7CAA7A8748}" type="sibTrans" cxnId="{C00FFC27-F095-EE4A-8AAD-1964567DB668}">
      <dgm:prSet/>
      <dgm:spPr/>
      <dgm:t>
        <a:bodyPr/>
        <a:lstStyle/>
        <a:p>
          <a:endParaRPr lang="de-DE"/>
        </a:p>
      </dgm:t>
    </dgm:pt>
    <dgm:pt modelId="{D0086ECF-9B01-814C-894B-520FC60C7F1C}">
      <dgm:prSet/>
      <dgm:spPr/>
      <dgm:t>
        <a:bodyPr/>
        <a:lstStyle/>
        <a:p>
          <a:r>
            <a:rPr lang="en-US" dirty="0"/>
            <a:t>Low beam energy </a:t>
          </a:r>
          <a:endParaRPr lang="de-AT" dirty="0"/>
        </a:p>
      </dgm:t>
    </dgm:pt>
    <dgm:pt modelId="{D1917C9F-D1B9-794B-AEBA-397FA2722173}" type="parTrans" cxnId="{3002C5E0-6514-EA46-BEE0-234329DEC34F}">
      <dgm:prSet/>
      <dgm:spPr/>
      <dgm:t>
        <a:bodyPr/>
        <a:lstStyle/>
        <a:p>
          <a:endParaRPr lang="de-DE"/>
        </a:p>
      </dgm:t>
    </dgm:pt>
    <dgm:pt modelId="{886C8364-6019-2E42-99F8-4302F405FC37}" type="sibTrans" cxnId="{3002C5E0-6514-EA46-BEE0-234329DEC34F}">
      <dgm:prSet/>
      <dgm:spPr/>
      <dgm:t>
        <a:bodyPr/>
        <a:lstStyle/>
        <a:p>
          <a:endParaRPr lang="de-DE"/>
        </a:p>
      </dgm:t>
    </dgm:pt>
    <dgm:pt modelId="{91F5EDD8-696F-1142-B4B2-F9B02032F28D}">
      <dgm:prSet/>
      <dgm:spPr/>
      <dgm:t>
        <a:bodyPr/>
        <a:lstStyle/>
        <a:p>
          <a:r>
            <a:rPr lang="en-US" dirty="0"/>
            <a:t>High magnetic solenoid field</a:t>
          </a:r>
          <a:endParaRPr lang="de-AT" dirty="0"/>
        </a:p>
      </dgm:t>
    </dgm:pt>
    <dgm:pt modelId="{164C341F-B156-894D-9CB0-8B93C0EB2002}" type="parTrans" cxnId="{4AB21957-F030-A242-9A19-99660FED62BB}">
      <dgm:prSet/>
      <dgm:spPr/>
      <dgm:t>
        <a:bodyPr/>
        <a:lstStyle/>
        <a:p>
          <a:endParaRPr lang="de-DE"/>
        </a:p>
      </dgm:t>
    </dgm:pt>
    <dgm:pt modelId="{90E6FE5A-8C3A-8543-915F-E626075C8E6A}" type="sibTrans" cxnId="{4AB21957-F030-A242-9A19-99660FED62BB}">
      <dgm:prSet/>
      <dgm:spPr/>
      <dgm:t>
        <a:bodyPr/>
        <a:lstStyle/>
        <a:p>
          <a:endParaRPr lang="de-DE"/>
        </a:p>
      </dgm:t>
    </dgm:pt>
    <dgm:pt modelId="{86875627-D8AD-F14E-9016-A01014B1B7C5}" type="pres">
      <dgm:prSet presAssocID="{3FD1FC12-B96A-4940-92CC-F28951732DB3}" presName="linear" presStyleCnt="0">
        <dgm:presLayoutVars>
          <dgm:animLvl val="lvl"/>
          <dgm:resizeHandles val="exact"/>
        </dgm:presLayoutVars>
      </dgm:prSet>
      <dgm:spPr/>
    </dgm:pt>
    <dgm:pt modelId="{73A123C6-C452-244D-A84F-2C9903017216}" type="pres">
      <dgm:prSet presAssocID="{F258F162-A028-1845-9213-8F8CB127A2A4}" presName="parentText" presStyleLbl="node1" presStyleIdx="0" presStyleCnt="3" custLinFactNeighborX="27041" custLinFactNeighborY="-45956">
        <dgm:presLayoutVars>
          <dgm:chMax val="0"/>
          <dgm:bulletEnabled val="1"/>
        </dgm:presLayoutVars>
      </dgm:prSet>
      <dgm:spPr/>
    </dgm:pt>
    <dgm:pt modelId="{38C54358-0A03-8A42-927F-C347C4B32B26}" type="pres">
      <dgm:prSet presAssocID="{541180F5-4B55-074F-A241-AC7CAA7A8748}" presName="spacer" presStyleCnt="0"/>
      <dgm:spPr/>
    </dgm:pt>
    <dgm:pt modelId="{B17057F4-F1F1-4641-81B0-1B4157A07BDA}" type="pres">
      <dgm:prSet presAssocID="{D0086ECF-9B01-814C-894B-520FC60C7F1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503EC2F-0ED5-4446-AF54-7062FAB2B4B6}" type="pres">
      <dgm:prSet presAssocID="{886C8364-6019-2E42-99F8-4302F405FC37}" presName="spacer" presStyleCnt="0"/>
      <dgm:spPr/>
    </dgm:pt>
    <dgm:pt modelId="{DAE18039-32B8-844F-BC84-0FBB6BEDBB9D}" type="pres">
      <dgm:prSet presAssocID="{91F5EDD8-696F-1142-B4B2-F9B02032F28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A2F01E16-829F-A14A-985A-ED2CB739A40F}" type="presOf" srcId="{3FD1FC12-B96A-4940-92CC-F28951732DB3}" destId="{86875627-D8AD-F14E-9016-A01014B1B7C5}" srcOrd="0" destOrd="0" presId="urn:microsoft.com/office/officeart/2005/8/layout/vList2"/>
    <dgm:cxn modelId="{31D5EE17-5489-3649-A444-E2281DC2B047}" type="presOf" srcId="{F258F162-A028-1845-9213-8F8CB127A2A4}" destId="{73A123C6-C452-244D-A84F-2C9903017216}" srcOrd="0" destOrd="0" presId="urn:microsoft.com/office/officeart/2005/8/layout/vList2"/>
    <dgm:cxn modelId="{C00FFC27-F095-EE4A-8AAD-1964567DB668}" srcId="{3FD1FC12-B96A-4940-92CC-F28951732DB3}" destId="{F258F162-A028-1845-9213-8F8CB127A2A4}" srcOrd="0" destOrd="0" parTransId="{4628CF01-D07B-6A4E-A885-5D3A0371A505}" sibTransId="{541180F5-4B55-074F-A241-AC7CAA7A8748}"/>
    <dgm:cxn modelId="{4AB21957-F030-A242-9A19-99660FED62BB}" srcId="{3FD1FC12-B96A-4940-92CC-F28951732DB3}" destId="{91F5EDD8-696F-1142-B4B2-F9B02032F28D}" srcOrd="2" destOrd="0" parTransId="{164C341F-B156-894D-9CB0-8B93C0EB2002}" sibTransId="{90E6FE5A-8C3A-8543-915F-E626075C8E6A}"/>
    <dgm:cxn modelId="{C27CEA62-FED2-374A-9C58-14B1E26F8E60}" type="presOf" srcId="{91F5EDD8-696F-1142-B4B2-F9B02032F28D}" destId="{DAE18039-32B8-844F-BC84-0FBB6BEDBB9D}" srcOrd="0" destOrd="0" presId="urn:microsoft.com/office/officeart/2005/8/layout/vList2"/>
    <dgm:cxn modelId="{CCC2166D-0DC5-E441-BCAB-87341572329B}" type="presOf" srcId="{D0086ECF-9B01-814C-894B-520FC60C7F1C}" destId="{B17057F4-F1F1-4641-81B0-1B4157A07BDA}" srcOrd="0" destOrd="0" presId="urn:microsoft.com/office/officeart/2005/8/layout/vList2"/>
    <dgm:cxn modelId="{3002C5E0-6514-EA46-BEE0-234329DEC34F}" srcId="{3FD1FC12-B96A-4940-92CC-F28951732DB3}" destId="{D0086ECF-9B01-814C-894B-520FC60C7F1C}" srcOrd="1" destOrd="0" parTransId="{D1917C9F-D1B9-794B-AEBA-397FA2722173}" sibTransId="{886C8364-6019-2E42-99F8-4302F405FC37}"/>
    <dgm:cxn modelId="{65CE69AE-8D3D-334C-A2C1-AB6F97B749C7}" type="presParOf" srcId="{86875627-D8AD-F14E-9016-A01014B1B7C5}" destId="{73A123C6-C452-244D-A84F-2C9903017216}" srcOrd="0" destOrd="0" presId="urn:microsoft.com/office/officeart/2005/8/layout/vList2"/>
    <dgm:cxn modelId="{AA54BC93-DD42-2847-AD12-797764934C9D}" type="presParOf" srcId="{86875627-D8AD-F14E-9016-A01014B1B7C5}" destId="{38C54358-0A03-8A42-927F-C347C4B32B26}" srcOrd="1" destOrd="0" presId="urn:microsoft.com/office/officeart/2005/8/layout/vList2"/>
    <dgm:cxn modelId="{63935871-01CB-A545-872C-B73EB80FE8C2}" type="presParOf" srcId="{86875627-D8AD-F14E-9016-A01014B1B7C5}" destId="{B17057F4-F1F1-4641-81B0-1B4157A07BDA}" srcOrd="2" destOrd="0" presId="urn:microsoft.com/office/officeart/2005/8/layout/vList2"/>
    <dgm:cxn modelId="{282C86F0-29CC-7148-8877-97A6F229546A}" type="presParOf" srcId="{86875627-D8AD-F14E-9016-A01014B1B7C5}" destId="{9503EC2F-0ED5-4446-AF54-7062FAB2B4B6}" srcOrd="3" destOrd="0" presId="urn:microsoft.com/office/officeart/2005/8/layout/vList2"/>
    <dgm:cxn modelId="{9BFD0809-8CDE-EB45-B367-332B52BD3C4A}" type="presParOf" srcId="{86875627-D8AD-F14E-9016-A01014B1B7C5}" destId="{DAE18039-32B8-844F-BC84-0FBB6BEDBB9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48992A-F226-0D4A-82B8-6B4DB1577A4D}">
      <dsp:nvSpPr>
        <dsp:cNvPr id="0" name=""/>
        <dsp:cNvSpPr/>
      </dsp:nvSpPr>
      <dsp:spPr>
        <a:xfrm>
          <a:off x="0" y="251152"/>
          <a:ext cx="2336006" cy="1483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3873A7F-F718-974B-AEB2-2E53027AFEF6}">
      <dsp:nvSpPr>
        <dsp:cNvPr id="0" name=""/>
        <dsp:cNvSpPr/>
      </dsp:nvSpPr>
      <dsp:spPr>
        <a:xfrm>
          <a:off x="259556" y="497731"/>
          <a:ext cx="2336006" cy="14833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 dirty="0"/>
            <a:t>ICOOL</a:t>
          </a:r>
          <a:endParaRPr lang="en-US" sz="2900" kern="1200" dirty="0"/>
        </a:p>
      </dsp:txBody>
      <dsp:txXfrm>
        <a:off x="303002" y="541177"/>
        <a:ext cx="2249114" cy="1396471"/>
      </dsp:txXfrm>
    </dsp:sp>
    <dsp:sp modelId="{E732C398-6668-4540-ADF9-7DAB957EC186}">
      <dsp:nvSpPr>
        <dsp:cNvPr id="0" name=""/>
        <dsp:cNvSpPr/>
      </dsp:nvSpPr>
      <dsp:spPr>
        <a:xfrm>
          <a:off x="2855118" y="251152"/>
          <a:ext cx="2336006" cy="1483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4FD59EC-1FEE-8B4F-BCB5-054F3BEEC211}">
      <dsp:nvSpPr>
        <dsp:cNvPr id="0" name=""/>
        <dsp:cNvSpPr/>
      </dsp:nvSpPr>
      <dsp:spPr>
        <a:xfrm>
          <a:off x="3114675" y="497731"/>
          <a:ext cx="2336006" cy="14833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 dirty="0"/>
            <a:t>G4Beamline</a:t>
          </a:r>
        </a:p>
      </dsp:txBody>
      <dsp:txXfrm>
        <a:off x="3158121" y="541177"/>
        <a:ext cx="2249114" cy="1396471"/>
      </dsp:txXfrm>
    </dsp:sp>
    <dsp:sp modelId="{49D3453C-CEC7-7941-BA86-FACD65778211}">
      <dsp:nvSpPr>
        <dsp:cNvPr id="0" name=""/>
        <dsp:cNvSpPr/>
      </dsp:nvSpPr>
      <dsp:spPr>
        <a:xfrm>
          <a:off x="5710237" y="251152"/>
          <a:ext cx="2336006" cy="1483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7F95E66-6536-FE42-8B10-4809C042691B}">
      <dsp:nvSpPr>
        <dsp:cNvPr id="0" name=""/>
        <dsp:cNvSpPr/>
      </dsp:nvSpPr>
      <dsp:spPr>
        <a:xfrm>
          <a:off x="5969793" y="497731"/>
          <a:ext cx="2336006" cy="14833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900" kern="1200"/>
            <a:t>RF-Track</a:t>
          </a:r>
          <a:endParaRPr lang="en-US" sz="2900" kern="1200"/>
        </a:p>
      </dsp:txBody>
      <dsp:txXfrm>
        <a:off x="6013239" y="541177"/>
        <a:ext cx="2249114" cy="13964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ACF80B-4A8C-1944-8B42-152584E69FCB}">
      <dsp:nvSpPr>
        <dsp:cNvPr id="0" name=""/>
        <dsp:cNvSpPr/>
      </dsp:nvSpPr>
      <dsp:spPr>
        <a:xfrm>
          <a:off x="654451" y="0"/>
          <a:ext cx="7417113" cy="2880321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400500" extrusionH="63500" contourW="12700" prstMaterial="matte">
          <a:contourClr>
            <a:schemeClr val="lt1">
              <a:tint val="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D4D7CA-A0DE-9247-BA9C-F31EA028B210}">
      <dsp:nvSpPr>
        <dsp:cNvPr id="0" name=""/>
        <dsp:cNvSpPr/>
      </dsp:nvSpPr>
      <dsp:spPr>
        <a:xfrm>
          <a:off x="57471" y="916207"/>
          <a:ext cx="2808686" cy="11521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Energy loss</a:t>
          </a:r>
          <a:endParaRPr lang="de-AT" sz="2500" kern="1200"/>
        </a:p>
      </dsp:txBody>
      <dsp:txXfrm>
        <a:off x="113713" y="972449"/>
        <a:ext cx="2696202" cy="1039644"/>
      </dsp:txXfrm>
    </dsp:sp>
    <dsp:sp modelId="{B3FBE469-0749-7145-B694-AE90CFAADB33}">
      <dsp:nvSpPr>
        <dsp:cNvPr id="0" name=""/>
        <dsp:cNvSpPr/>
      </dsp:nvSpPr>
      <dsp:spPr>
        <a:xfrm>
          <a:off x="2958664" y="864096"/>
          <a:ext cx="2808686" cy="11521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Energy straggling</a:t>
          </a:r>
          <a:endParaRPr lang="de-AT" sz="2500" kern="1200" dirty="0"/>
        </a:p>
      </dsp:txBody>
      <dsp:txXfrm>
        <a:off x="3014906" y="920338"/>
        <a:ext cx="2696202" cy="1039644"/>
      </dsp:txXfrm>
    </dsp:sp>
    <dsp:sp modelId="{3A84AD42-12BA-824D-ADF3-C0F82BB077DC}">
      <dsp:nvSpPr>
        <dsp:cNvPr id="0" name=""/>
        <dsp:cNvSpPr/>
      </dsp:nvSpPr>
      <dsp:spPr>
        <a:xfrm>
          <a:off x="5913068" y="864096"/>
          <a:ext cx="2808686" cy="11521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Multiple Coulomb scattering</a:t>
          </a:r>
          <a:endParaRPr lang="de-AT" sz="2500" kern="1200" dirty="0"/>
        </a:p>
      </dsp:txBody>
      <dsp:txXfrm>
        <a:off x="5969310" y="920338"/>
        <a:ext cx="2696202" cy="10396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D6EFA0-F873-7D4F-B102-2316034FA63C}">
      <dsp:nvSpPr>
        <dsp:cNvPr id="0" name=""/>
        <dsp:cNvSpPr/>
      </dsp:nvSpPr>
      <dsp:spPr>
        <a:xfrm rot="5400000">
          <a:off x="2212967" y="-667176"/>
          <a:ext cx="960263" cy="253468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Energy of the particle</a:t>
          </a:r>
          <a:endParaRPr lang="de-AT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Material properties</a:t>
          </a:r>
          <a:endParaRPr lang="de-AT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/>
            <a:t>Path length </a:t>
          </a:r>
          <a:endParaRPr lang="de-AT" sz="1800" kern="1200"/>
        </a:p>
      </dsp:txBody>
      <dsp:txXfrm rot="-5400000">
        <a:off x="1425758" y="166909"/>
        <a:ext cx="2487805" cy="866511"/>
      </dsp:txXfrm>
    </dsp:sp>
    <dsp:sp modelId="{A49EE554-9E5E-D849-8193-475764AC4E18}">
      <dsp:nvSpPr>
        <dsp:cNvPr id="0" name=""/>
        <dsp:cNvSpPr/>
      </dsp:nvSpPr>
      <dsp:spPr>
        <a:xfrm>
          <a:off x="0" y="0"/>
          <a:ext cx="1425758" cy="12003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Energy loss of muons depends on:</a:t>
          </a:r>
          <a:endParaRPr lang="de-AT" sz="1700" kern="1200" dirty="0"/>
        </a:p>
      </dsp:txBody>
      <dsp:txXfrm>
        <a:off x="58595" y="58595"/>
        <a:ext cx="1308568" cy="10831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50E3EF-4FEC-624A-B11F-BA685D716742}">
      <dsp:nvSpPr>
        <dsp:cNvPr id="0" name=""/>
        <dsp:cNvSpPr/>
      </dsp:nvSpPr>
      <dsp:spPr>
        <a:xfrm>
          <a:off x="0" y="7829"/>
          <a:ext cx="3960440" cy="8494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2200" kern="1200" dirty="0"/>
            <a:t>Energy </a:t>
          </a:r>
          <a:r>
            <a:rPr lang="de-AT" sz="2200" kern="1200" dirty="0" err="1"/>
            <a:t>losses</a:t>
          </a:r>
          <a:r>
            <a:rPr lang="de-AT" sz="2200" kern="1200" dirty="0"/>
            <a:t> follow Bethe Bloch </a:t>
          </a:r>
          <a:r>
            <a:rPr lang="de-AT" sz="2200" kern="1200" dirty="0" err="1"/>
            <a:t>Equation</a:t>
          </a:r>
          <a:endParaRPr lang="de-AT" sz="2200" kern="1200" dirty="0"/>
        </a:p>
      </dsp:txBody>
      <dsp:txXfrm>
        <a:off x="41465" y="49294"/>
        <a:ext cx="3877510" cy="76649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50E3EF-4FEC-624A-B11F-BA685D716742}">
      <dsp:nvSpPr>
        <dsp:cNvPr id="0" name=""/>
        <dsp:cNvSpPr/>
      </dsp:nvSpPr>
      <dsp:spPr>
        <a:xfrm>
          <a:off x="0" y="85049"/>
          <a:ext cx="3960440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noProof="0" dirty="0"/>
            <a:t>Programs have similar values for energy loss through material </a:t>
          </a:r>
        </a:p>
      </dsp:txBody>
      <dsp:txXfrm>
        <a:off x="37696" y="122745"/>
        <a:ext cx="3885048" cy="69680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F8E1DE-492A-CC47-BD9E-A04703E56214}">
      <dsp:nvSpPr>
        <dsp:cNvPr id="0" name=""/>
        <dsp:cNvSpPr/>
      </dsp:nvSpPr>
      <dsp:spPr>
        <a:xfrm>
          <a:off x="0" y="171929"/>
          <a:ext cx="4179575" cy="1309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noProof="0" dirty="0"/>
            <a:t>Heave</a:t>
          </a:r>
          <a:r>
            <a:rPr lang="en-US" sz="1900" kern="1200" baseline="0" noProof="0" dirty="0"/>
            <a:t> charged particles in matter can collide directly with electrons: this leads to a stochastic growth of the energy spread</a:t>
          </a:r>
          <a:endParaRPr lang="en-US" sz="1900" kern="1200" noProof="0" dirty="0"/>
        </a:p>
      </dsp:txBody>
      <dsp:txXfrm>
        <a:off x="63924" y="235853"/>
        <a:ext cx="4051727" cy="1181636"/>
      </dsp:txXfrm>
    </dsp:sp>
    <dsp:sp modelId="{0E8A3572-0DE6-9C46-AD5D-A2FF5BFFD07B}">
      <dsp:nvSpPr>
        <dsp:cNvPr id="0" name=""/>
        <dsp:cNvSpPr/>
      </dsp:nvSpPr>
      <dsp:spPr>
        <a:xfrm>
          <a:off x="0" y="1539013"/>
          <a:ext cx="4179575" cy="14086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noProof="0" dirty="0"/>
            <a:t>Plot: 100 MeV mean energy and 5.05 MeV spread: RF-Track data in in good agreement with ICOOL and G4Bl</a:t>
          </a:r>
        </a:p>
      </dsp:txBody>
      <dsp:txXfrm>
        <a:off x="68767" y="1607780"/>
        <a:ext cx="4042041" cy="127115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A123C6-C452-244D-A84F-2C9903017216}">
      <dsp:nvSpPr>
        <dsp:cNvPr id="0" name=""/>
        <dsp:cNvSpPr/>
      </dsp:nvSpPr>
      <dsp:spPr>
        <a:xfrm>
          <a:off x="0" y="197090"/>
          <a:ext cx="2532856" cy="35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Liquid hydrogen (LH)</a:t>
          </a:r>
          <a:endParaRPr lang="de-AT" sz="1500" kern="1200" dirty="0"/>
        </a:p>
      </dsp:txBody>
      <dsp:txXfrm>
        <a:off x="17134" y="214224"/>
        <a:ext cx="2498588" cy="316732"/>
      </dsp:txXfrm>
    </dsp:sp>
    <dsp:sp modelId="{B17057F4-F1F1-4641-81B0-1B4157A07BDA}">
      <dsp:nvSpPr>
        <dsp:cNvPr id="0" name=""/>
        <dsp:cNvSpPr/>
      </dsp:nvSpPr>
      <dsp:spPr>
        <a:xfrm>
          <a:off x="0" y="611143"/>
          <a:ext cx="2532856" cy="35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Low beam energy </a:t>
          </a:r>
          <a:endParaRPr lang="de-AT" sz="1500" kern="1200" dirty="0"/>
        </a:p>
      </dsp:txBody>
      <dsp:txXfrm>
        <a:off x="17134" y="628277"/>
        <a:ext cx="2498588" cy="316732"/>
      </dsp:txXfrm>
    </dsp:sp>
    <dsp:sp modelId="{DAE18039-32B8-844F-BC84-0FBB6BEDBB9D}">
      <dsp:nvSpPr>
        <dsp:cNvPr id="0" name=""/>
        <dsp:cNvSpPr/>
      </dsp:nvSpPr>
      <dsp:spPr>
        <a:xfrm>
          <a:off x="0" y="1005343"/>
          <a:ext cx="2532856" cy="35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High magnetic solenoid field</a:t>
          </a:r>
          <a:endParaRPr lang="de-AT" sz="1500" kern="1200" dirty="0"/>
        </a:p>
      </dsp:txBody>
      <dsp:txXfrm>
        <a:off x="17134" y="1022477"/>
        <a:ext cx="2498588" cy="3167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20/06/2023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20/06/2023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4.emf"/><Relationship Id="rId7" Type="http://schemas.openxmlformats.org/officeDocument/2006/relationships/image" Target="../media/image23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Relationship Id="rId9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28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7" Type="http://schemas.openxmlformats.org/officeDocument/2006/relationships/image" Target="../media/image27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32.tiff"/><Relationship Id="rId4" Type="http://schemas.openxmlformats.org/officeDocument/2006/relationships/image" Target="../media/image31.tif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image" Target="../media/image4.emf"/><Relationship Id="rId7" Type="http://schemas.openxmlformats.org/officeDocument/2006/relationships/diagramLayout" Target="../diagrams/layout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diagramData" Target="../diagrams/data7.xml"/><Relationship Id="rId5" Type="http://schemas.openxmlformats.org/officeDocument/2006/relationships/image" Target="../media/image34.emf"/><Relationship Id="rId10" Type="http://schemas.microsoft.com/office/2007/relationships/diagramDrawing" Target="../diagrams/drawing7.xml"/><Relationship Id="rId4" Type="http://schemas.openxmlformats.org/officeDocument/2006/relationships/image" Target="../media/image33.emf"/><Relationship Id="rId9" Type="http://schemas.openxmlformats.org/officeDocument/2006/relationships/diagramColors" Target="../diagrams/colors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10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39.png"/><Relationship Id="rId7" Type="http://schemas.openxmlformats.org/officeDocument/2006/relationships/image" Target="../media/image4.em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1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hyperlink" Target="https://indico.cern.ch/event/1250075/contributions/5357365/" TargetMode="External"/><Relationship Id="rId5" Type="http://schemas.openxmlformats.org/officeDocument/2006/relationships/diagramColors" Target="../diagrams/colors1.xml"/><Relationship Id="rId10" Type="http://schemas.openxmlformats.org/officeDocument/2006/relationships/image" Target="../media/image4.emf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13" Type="http://schemas.openxmlformats.org/officeDocument/2006/relationships/diagramColors" Target="../diagrams/colors4.xml"/><Relationship Id="rId18" Type="http://schemas.openxmlformats.org/officeDocument/2006/relationships/diagramColors" Target="../diagrams/colors5.xml"/><Relationship Id="rId3" Type="http://schemas.openxmlformats.org/officeDocument/2006/relationships/diagramLayout" Target="../diagrams/layout3.xml"/><Relationship Id="rId21" Type="http://schemas.openxmlformats.org/officeDocument/2006/relationships/image" Target="../media/image15.svg"/><Relationship Id="rId7" Type="http://schemas.openxmlformats.org/officeDocument/2006/relationships/image" Target="../media/image3.jpeg"/><Relationship Id="rId12" Type="http://schemas.openxmlformats.org/officeDocument/2006/relationships/diagramQuickStyle" Target="../diagrams/quickStyle4.xml"/><Relationship Id="rId17" Type="http://schemas.openxmlformats.org/officeDocument/2006/relationships/diagramQuickStyle" Target="../diagrams/quickStyle5.xml"/><Relationship Id="rId2" Type="http://schemas.openxmlformats.org/officeDocument/2006/relationships/diagramData" Target="../diagrams/data3.xml"/><Relationship Id="rId16" Type="http://schemas.openxmlformats.org/officeDocument/2006/relationships/diagramLayout" Target="../diagrams/layout5.xm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diagramLayout" Target="../diagrams/layout4.xml"/><Relationship Id="rId5" Type="http://schemas.openxmlformats.org/officeDocument/2006/relationships/diagramColors" Target="../diagrams/colors3.xml"/><Relationship Id="rId15" Type="http://schemas.openxmlformats.org/officeDocument/2006/relationships/diagramData" Target="../diagrams/data5.xml"/><Relationship Id="rId10" Type="http://schemas.openxmlformats.org/officeDocument/2006/relationships/diagramData" Target="../diagrams/data4.xml"/><Relationship Id="rId19" Type="http://schemas.microsoft.com/office/2007/relationships/diagramDrawing" Target="../diagrams/drawing5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3.emf"/><Relationship Id="rId14" Type="http://schemas.microsoft.com/office/2007/relationships/diagramDrawing" Target="../diagrams/drawing4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6.emf"/><Relationship Id="rId7" Type="http://schemas.openxmlformats.org/officeDocument/2006/relationships/diagramColors" Target="../diagrams/colors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10" Type="http://schemas.openxmlformats.org/officeDocument/2006/relationships/image" Target="../media/image15.svg"/><Relationship Id="rId4" Type="http://schemas.openxmlformats.org/officeDocument/2006/relationships/diagramData" Target="../diagrams/data6.xml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1494" y="4215830"/>
            <a:ext cx="838200" cy="838200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E0000AF7-2F22-8475-23DC-AB91A30EC8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06" y="4215831"/>
            <a:ext cx="838200" cy="83820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999ED836-8729-AF9B-CC5D-EFFDD72C4393}"/>
              </a:ext>
            </a:extLst>
          </p:cNvPr>
          <p:cNvSpPr txBox="1"/>
          <p:nvPr/>
        </p:nvSpPr>
        <p:spPr>
          <a:xfrm>
            <a:off x="226209" y="3717845"/>
            <a:ext cx="8676166" cy="64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u="sng" dirty="0"/>
              <a:t>Bernd Stechauner</a:t>
            </a:r>
            <a:r>
              <a:rPr lang="en-US" sz="1600" i="1" baseline="30000" dirty="0"/>
              <a:t>1,2</a:t>
            </a:r>
            <a:r>
              <a:rPr lang="en-US" sz="1600" i="1" dirty="0"/>
              <a:t>, </a:t>
            </a:r>
            <a:r>
              <a:rPr lang="en-US" sz="1600" b="1" i="1" dirty="0"/>
              <a:t>Jose Ferreira Somoza</a:t>
            </a:r>
            <a:r>
              <a:rPr lang="en-US" sz="1600" i="1" baseline="30000" dirty="0"/>
              <a:t>2</a:t>
            </a:r>
            <a:r>
              <a:rPr lang="en-US" sz="1600" i="1" dirty="0"/>
              <a:t>,</a:t>
            </a:r>
            <a:r>
              <a:rPr lang="en-US" sz="1600" b="1" i="1" dirty="0"/>
              <a:t> Elena Fol</a:t>
            </a:r>
            <a:r>
              <a:rPr lang="en-US" sz="1600" i="1" baseline="30000" dirty="0"/>
              <a:t>2</a:t>
            </a:r>
            <a:r>
              <a:rPr lang="en-US" sz="1600" b="1" i="1" dirty="0"/>
              <a:t>, Andrea Latina</a:t>
            </a:r>
            <a:r>
              <a:rPr lang="en-US" sz="1600" i="1" baseline="30000" dirty="0"/>
              <a:t>2</a:t>
            </a:r>
            <a:r>
              <a:rPr lang="en-US" sz="1600" b="1" i="1" dirty="0"/>
              <a:t>, Chris Rogers</a:t>
            </a:r>
            <a:r>
              <a:rPr lang="en-US" sz="1600" i="1" baseline="30000" dirty="0"/>
              <a:t>3</a:t>
            </a:r>
            <a:r>
              <a:rPr lang="en-US" sz="1600" b="1" i="1" baseline="30000" dirty="0"/>
              <a:t>,</a:t>
            </a:r>
            <a:r>
              <a:rPr lang="en-US" sz="1600" b="1" i="1" dirty="0"/>
              <a:t> Daniel Schulte</a:t>
            </a:r>
            <a:r>
              <a:rPr lang="en-US" sz="1600" i="1" baseline="30000" dirty="0"/>
              <a:t>2 </a:t>
            </a:r>
            <a:r>
              <a:rPr lang="en-US" sz="1600" i="1" dirty="0"/>
              <a:t>&amp; </a:t>
            </a:r>
            <a:r>
              <a:rPr lang="en-US" sz="1600" b="1" i="1" dirty="0"/>
              <a:t>Jochen Schieck</a:t>
            </a:r>
            <a:r>
              <a:rPr lang="en-US" sz="1600" b="1" i="1" baseline="30000" dirty="0"/>
              <a:t>1,4</a:t>
            </a:r>
            <a:endParaRPr lang="en-US" sz="1600" b="1" i="1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2B7C0F9-ED4B-2BA6-FC9C-471BC9A951ED}"/>
              </a:ext>
            </a:extLst>
          </p:cNvPr>
          <p:cNvSpPr txBox="1"/>
          <p:nvPr/>
        </p:nvSpPr>
        <p:spPr>
          <a:xfrm>
            <a:off x="2550135" y="4322562"/>
            <a:ext cx="3673250" cy="13203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aseline="30000" dirty="0"/>
              <a:t>1</a:t>
            </a:r>
            <a:r>
              <a:rPr lang="en-US" sz="1200" dirty="0"/>
              <a:t>University of Technology, Vienna</a:t>
            </a:r>
          </a:p>
          <a:p>
            <a:pPr algn="ctr"/>
            <a:r>
              <a:rPr lang="en-US" sz="1200" baseline="30000" dirty="0"/>
              <a:t>2</a:t>
            </a:r>
            <a:r>
              <a:rPr lang="en-US" sz="1200" dirty="0"/>
              <a:t>CERN, Geneva</a:t>
            </a:r>
          </a:p>
          <a:p>
            <a:pPr algn="ctr"/>
            <a:r>
              <a:rPr lang="en-US" sz="1200" baseline="30000" dirty="0"/>
              <a:t>3</a:t>
            </a:r>
            <a:r>
              <a:rPr lang="en-US" sz="1200" dirty="0"/>
              <a:t>STFC Rutherford Appleton Laboratory, </a:t>
            </a:r>
            <a:r>
              <a:rPr lang="de-AT" sz="1200" dirty="0" err="1"/>
              <a:t>Didcot</a:t>
            </a:r>
            <a:endParaRPr lang="de-AT" sz="1200" dirty="0"/>
          </a:p>
          <a:p>
            <a:pPr algn="ctr"/>
            <a:r>
              <a:rPr lang="de-AT" sz="1200" baseline="30000" dirty="0"/>
              <a:t>4</a:t>
            </a:r>
            <a:r>
              <a:rPr lang="de-AT" sz="1200" dirty="0"/>
              <a:t>Institute </a:t>
            </a:r>
            <a:r>
              <a:rPr lang="de-AT" sz="1200" dirty="0" err="1"/>
              <a:t>of</a:t>
            </a:r>
            <a:r>
              <a:rPr lang="de-AT" sz="1200" dirty="0"/>
              <a:t> High Energy Physics (HEHPY), Vienna</a:t>
            </a:r>
            <a:endParaRPr lang="en-US" sz="1200" dirty="0"/>
          </a:p>
          <a:p>
            <a:pPr algn="ctr"/>
            <a:endParaRPr lang="en-US" sz="1200" dirty="0"/>
          </a:p>
          <a:p>
            <a:pPr algn="ctr"/>
            <a:endParaRPr lang="en-US" sz="1200" dirty="0"/>
          </a:p>
        </p:txBody>
      </p:sp>
      <p:sp>
        <p:nvSpPr>
          <p:cNvPr id="6" name="Titre 81">
            <a:extLst>
              <a:ext uri="{FF2B5EF4-FFF2-40B4-BE49-F238E27FC236}">
                <a16:creationId xmlns:a16="http://schemas.microsoft.com/office/drawing/2014/main" id="{A8803A29-6081-EF8B-7A61-127DFAE2F5DB}"/>
              </a:ext>
            </a:extLst>
          </p:cNvPr>
          <p:cNvSpPr txBox="1">
            <a:spLocks/>
          </p:cNvSpPr>
          <p:nvPr/>
        </p:nvSpPr>
        <p:spPr>
          <a:xfrm>
            <a:off x="174292" y="1491630"/>
            <a:ext cx="8424936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3200" u="sng" dirty="0"/>
              <a:t>Final cooling optimal path and code comparison</a:t>
            </a:r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511B020A-04AC-F5F5-5C13-197008708A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11200" y="0"/>
            <a:ext cx="772001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Grafik 8" descr="Ein Bild, das Text, Schrift, Grafiken, Grafikdesign enthält.&#10;&#10;Automatisch generierte Beschreibung">
            <a:extLst>
              <a:ext uri="{FF2B5EF4-FFF2-40B4-BE49-F238E27FC236}">
                <a16:creationId xmlns:a16="http://schemas.microsoft.com/office/drawing/2014/main" id="{ED6D46E5-5968-0647-DDD0-36C673FC16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0523" y="2236798"/>
            <a:ext cx="2787538" cy="1379132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644EC42-1C79-BEDA-BD58-576B2E8146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707188" y="75946"/>
            <a:ext cx="1257300" cy="838200"/>
          </a:xfrm>
          <a:prstGeom prst="rect">
            <a:avLst/>
          </a:prstGeom>
        </p:spPr>
      </p:pic>
      <p:sp>
        <p:nvSpPr>
          <p:cNvPr id="12" name="Titre 81">
            <a:extLst>
              <a:ext uri="{FF2B5EF4-FFF2-40B4-BE49-F238E27FC236}">
                <a16:creationId xmlns:a16="http://schemas.microsoft.com/office/drawing/2014/main" id="{BB754A3E-DC51-57A6-DA1C-C15D38C8A1D0}"/>
              </a:ext>
            </a:extLst>
          </p:cNvPr>
          <p:cNvSpPr txBox="1">
            <a:spLocks/>
          </p:cNvSpPr>
          <p:nvPr/>
        </p:nvSpPr>
        <p:spPr>
          <a:xfrm>
            <a:off x="1173392" y="75946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International MUON Collider Collaboration</a:t>
            </a:r>
            <a:br>
              <a:rPr lang="en-US" dirty="0"/>
            </a:br>
            <a:r>
              <a:rPr lang="en-US" dirty="0"/>
              <a:t>Annual Meeting, Orsay, France 21.06.2023</a:t>
            </a:r>
            <a:br>
              <a:rPr lang="en-US" dirty="0"/>
            </a:br>
            <a:endParaRPr lang="en-GB" dirty="0"/>
          </a:p>
        </p:txBody>
      </p:sp>
      <p:pic>
        <p:nvPicPr>
          <p:cNvPr id="13" name="Grafik 12" descr="Ein Bild, das Karte enthält.&#10;&#10;Automatisch generierte Beschreibung mit mittlerer Zuverlässigkeit">
            <a:extLst>
              <a:ext uri="{FF2B5EF4-FFF2-40B4-BE49-F238E27FC236}">
                <a16:creationId xmlns:a16="http://schemas.microsoft.com/office/drawing/2014/main" id="{59FC7485-3DA7-7584-5341-5A7F5A2A08A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3069" t="13635" r="21218" b="14531"/>
          <a:stretch/>
        </p:blipFill>
        <p:spPr>
          <a:xfrm>
            <a:off x="-794" y="0"/>
            <a:ext cx="1340371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360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1A7B7AA-E95B-A311-CD5B-424335E95B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74172A1-1CBF-0B40-9234-7D4D80EC19EA}" type="slidenum">
              <a:rPr lang="en-GB" smtClean="0"/>
              <a:pPr>
                <a:lnSpc>
                  <a:spcPct val="90000"/>
                </a:lnSpc>
                <a:spcAft>
                  <a:spcPts val="600"/>
                </a:spcAft>
              </a:pPr>
              <a:t>10</a:t>
            </a:fld>
            <a:endParaRPr lang="en-GB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D572C89-7223-7E1F-23A9-F23C69F96E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  <p:sp>
        <p:nvSpPr>
          <p:cNvPr id="26" name="Textplatzhalter 25">
            <a:extLst>
              <a:ext uri="{FF2B5EF4-FFF2-40B4-BE49-F238E27FC236}">
                <a16:creationId xmlns:a16="http://schemas.microsoft.com/office/drawing/2014/main" id="{241A0D06-837B-9753-4C29-A0EF7FCA4BE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3686376"/>
            <a:ext cx="8388424" cy="1367653"/>
          </a:xfrm>
        </p:spPr>
        <p:txBody>
          <a:bodyPr/>
          <a:lstStyle/>
          <a:p>
            <a:r>
              <a:rPr lang="en-US" sz="2400" dirty="0"/>
              <a:t>Tails: hard scattering effects from the absorber’s nuclei</a:t>
            </a:r>
          </a:p>
          <a:p>
            <a:r>
              <a:rPr lang="en-US" sz="2400" dirty="0"/>
              <a:t>ICOOL particle displacements are not Gaussian anymore</a:t>
            </a:r>
          </a:p>
          <a:p>
            <a:r>
              <a:rPr lang="en-US" sz="2400" dirty="0"/>
              <a:t>For very low Z, Highland over-estimates scattering </a:t>
            </a: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B7ECDF31-694C-548C-2F38-4CACECF7D2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9008" y="635000"/>
            <a:ext cx="5426086" cy="3083736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287A3111-50B6-0BC6-DC8D-5983D823D712}"/>
              </a:ext>
            </a:extLst>
          </p:cNvPr>
          <p:cNvSpPr/>
          <p:nvPr/>
        </p:nvSpPr>
        <p:spPr>
          <a:xfrm>
            <a:off x="1171270" y="2214632"/>
            <a:ext cx="288032" cy="28398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71AF449-A77F-3BEC-AA8E-8D81003E16EF}"/>
              </a:ext>
            </a:extLst>
          </p:cNvPr>
          <p:cNvSpPr/>
          <p:nvPr/>
        </p:nvSpPr>
        <p:spPr>
          <a:xfrm>
            <a:off x="1185988" y="2727699"/>
            <a:ext cx="288032" cy="28398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5B3B944-8501-68FC-B6DD-38EC1E00A65F}"/>
              </a:ext>
            </a:extLst>
          </p:cNvPr>
          <p:cNvSpPr/>
          <p:nvPr/>
        </p:nvSpPr>
        <p:spPr>
          <a:xfrm>
            <a:off x="1819342" y="2214631"/>
            <a:ext cx="288032" cy="28398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7F06F9A-3BFB-33E8-323A-E5A113C942B4}"/>
              </a:ext>
            </a:extLst>
          </p:cNvPr>
          <p:cNvSpPr/>
          <p:nvPr/>
        </p:nvSpPr>
        <p:spPr>
          <a:xfrm>
            <a:off x="1819342" y="2726935"/>
            <a:ext cx="288032" cy="28398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E6B9097-AA66-3681-D916-6F570A861CC2}"/>
              </a:ext>
            </a:extLst>
          </p:cNvPr>
          <p:cNvSpPr/>
          <p:nvPr/>
        </p:nvSpPr>
        <p:spPr>
          <a:xfrm>
            <a:off x="1898156" y="2648782"/>
            <a:ext cx="144016" cy="156306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E373B181-60C1-E8C0-338A-E78DCDE95E09}"/>
              </a:ext>
            </a:extLst>
          </p:cNvPr>
          <p:cNvCxnSpPr>
            <a:cxnSpLocks/>
          </p:cNvCxnSpPr>
          <p:nvPr/>
        </p:nvCxnSpPr>
        <p:spPr>
          <a:xfrm flipV="1">
            <a:off x="2035746" y="2391355"/>
            <a:ext cx="307416" cy="2965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B752F22F-D489-BCEA-5878-3CD00F3F681F}"/>
              </a:ext>
            </a:extLst>
          </p:cNvPr>
          <p:cNvCxnSpPr>
            <a:cxnSpLocks/>
          </p:cNvCxnSpPr>
          <p:nvPr/>
        </p:nvCxnSpPr>
        <p:spPr>
          <a:xfrm>
            <a:off x="1572352" y="2392908"/>
            <a:ext cx="325804" cy="3020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itel 3">
            <a:extLst>
              <a:ext uri="{FF2B5EF4-FFF2-40B4-BE49-F238E27FC236}">
                <a16:creationId xmlns:a16="http://schemas.microsoft.com/office/drawing/2014/main" id="{F82749C0-EA34-FD7E-9829-5DF03F8CA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</p:spPr>
        <p:txBody>
          <a:bodyPr/>
          <a:lstStyle/>
          <a:p>
            <a:r>
              <a:rPr lang="en-US" dirty="0"/>
              <a:t>Scattering profile analysis of liquid H</a:t>
            </a:r>
            <a:r>
              <a:rPr lang="en-US" baseline="-25000" dirty="0"/>
              <a:t>2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49D327C-8800-F3E7-43A6-A201A1E5DC67}"/>
              </a:ext>
            </a:extLst>
          </p:cNvPr>
          <p:cNvSpPr/>
          <p:nvPr/>
        </p:nvSpPr>
        <p:spPr>
          <a:xfrm>
            <a:off x="621294" y="2214631"/>
            <a:ext cx="288032" cy="28398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552B033-7891-85A3-F844-249156D37198}"/>
              </a:ext>
            </a:extLst>
          </p:cNvPr>
          <p:cNvSpPr/>
          <p:nvPr/>
        </p:nvSpPr>
        <p:spPr>
          <a:xfrm>
            <a:off x="636012" y="2727698"/>
            <a:ext cx="288032" cy="28398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28CC19C-0633-8167-184F-A882233A96AD}"/>
              </a:ext>
            </a:extLst>
          </p:cNvPr>
          <p:cNvSpPr/>
          <p:nvPr/>
        </p:nvSpPr>
        <p:spPr>
          <a:xfrm>
            <a:off x="1171270" y="1758777"/>
            <a:ext cx="288032" cy="28398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385B497-979C-1C62-5230-4F5624AFC228}"/>
              </a:ext>
            </a:extLst>
          </p:cNvPr>
          <p:cNvSpPr/>
          <p:nvPr/>
        </p:nvSpPr>
        <p:spPr>
          <a:xfrm>
            <a:off x="621294" y="1758776"/>
            <a:ext cx="288032" cy="28398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5B12DF3-8608-AC2C-26AA-7AB69B145D36}"/>
              </a:ext>
            </a:extLst>
          </p:cNvPr>
          <p:cNvSpPr/>
          <p:nvPr/>
        </p:nvSpPr>
        <p:spPr>
          <a:xfrm>
            <a:off x="1815252" y="1757158"/>
            <a:ext cx="288032" cy="28398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48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4" grpId="0" animBg="1"/>
      <p:bldP spid="20" grpId="0" animBg="1"/>
      <p:bldP spid="2" grpId="0" animBg="1"/>
      <p:bldP spid="4" grpId="0" animBg="1"/>
      <p:bldP spid="7" grpId="0" animBg="1"/>
      <p:bldP spid="10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3333DBA-303F-6D24-38AD-758125D6B5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0954E37-1E81-6BA4-971B-594D45F88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progresses on RF-Track</a:t>
            </a:r>
          </a:p>
        </p:txBody>
      </p:sp>
      <p:pic>
        <p:nvPicPr>
          <p:cNvPr id="5" name="Image 84" descr="MCC-LogoCERN.jpg">
            <a:extLst>
              <a:ext uri="{FF2B5EF4-FFF2-40B4-BE49-F238E27FC236}">
                <a16:creationId xmlns:a16="http://schemas.microsoft.com/office/drawing/2014/main" id="{4C493A10-1CDE-9824-2A78-55CC4A669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8384" y="77366"/>
            <a:ext cx="838200" cy="8382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2F9FCB1-70C5-E516-7F3C-D2490FBB80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0CA9C7E-F343-24E0-CD5F-5E6C20DA12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0230" y="2571750"/>
            <a:ext cx="2548138" cy="211478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8CA78FB-FDB9-85AF-9C42-3BD8F44CA5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7619" y="4747015"/>
            <a:ext cx="1172319" cy="207598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00961CDC-09D2-D060-D5D6-B1724253FC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3307" y="4369208"/>
            <a:ext cx="3736765" cy="218766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34D2F867-F391-5B7F-B6FE-7F309C463D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6737" y="4747015"/>
            <a:ext cx="1227271" cy="207598"/>
          </a:xfrm>
          <a:prstGeom prst="rect">
            <a:avLst/>
          </a:prstGeom>
        </p:spPr>
      </p:pic>
      <p:sp>
        <p:nvSpPr>
          <p:cNvPr id="14" name="Textplatzhalter 25">
            <a:extLst>
              <a:ext uri="{FF2B5EF4-FFF2-40B4-BE49-F238E27FC236}">
                <a16:creationId xmlns:a16="http://schemas.microsoft.com/office/drawing/2014/main" id="{8AE0C921-35F1-0720-093D-1FB4900D12C2}"/>
              </a:ext>
            </a:extLst>
          </p:cNvPr>
          <p:cNvSpPr txBox="1">
            <a:spLocks/>
          </p:cNvSpPr>
          <p:nvPr/>
        </p:nvSpPr>
        <p:spPr>
          <a:xfrm>
            <a:off x="144306" y="1152661"/>
            <a:ext cx="8388424" cy="184200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Testing scattering theory for low Z-materials: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/>
              <a:t>Usually with screening potential Z(Z+1)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/>
              <a:t>But hydrogen has a single electron [5]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/>
              <a:t>un-screened potentials: lower scattering due to a smaller radiation length</a:t>
            </a:r>
            <a:endParaRPr lang="en-US" sz="2000" baseline="30000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D995E19-ADC0-C5ED-0AF2-0D333602F3B2}"/>
              </a:ext>
            </a:extLst>
          </p:cNvPr>
          <p:cNvSpPr txBox="1"/>
          <p:nvPr/>
        </p:nvSpPr>
        <p:spPr>
          <a:xfrm>
            <a:off x="4110087" y="150828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platzhalter 25">
                <a:extLst>
                  <a:ext uri="{FF2B5EF4-FFF2-40B4-BE49-F238E27FC236}">
                    <a16:creationId xmlns:a16="http://schemas.microsoft.com/office/drawing/2014/main" id="{6D983E25-DD6A-43EF-23BD-288912723BC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4306" y="2695209"/>
                <a:ext cx="6552728" cy="1493862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tx1"/>
                    </a:solidFill>
                    <a:latin typeface="Arial Narrow"/>
                    <a:ea typeface="+mn-ea"/>
                    <a:cs typeface="Arial Narrow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dirty="0"/>
                  <a:t>Hard scattering tails: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sz="2000" dirty="0"/>
                  <a:t>Gaussian mixture model [6,7]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sz="2000" dirty="0"/>
                  <a:t>A core Gaussian describes multiple Coulomb scattering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US" sz="2000" dirty="0"/>
                  <a:t>A second Gaussian with a</a:t>
                </a:r>
                <a14:m>
                  <m:oMath xmlns:m="http://schemas.openxmlformats.org/officeDocument/2006/math">
                    <m:r>
                      <a:rPr lang="de-AT" sz="2000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de-AT" sz="2000" b="0" i="1" baseline="-2500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de-AT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sz="200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de-AT" sz="2000" i="1" baseline="-2500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000" dirty="0"/>
                  <a:t> describes the tails</a:t>
                </a:r>
              </a:p>
            </p:txBody>
          </p:sp>
        </mc:Choice>
        <mc:Fallback xmlns="">
          <p:sp>
            <p:nvSpPr>
              <p:cNvPr id="17" name="Textplatzhalter 25">
                <a:extLst>
                  <a:ext uri="{FF2B5EF4-FFF2-40B4-BE49-F238E27FC236}">
                    <a16:creationId xmlns:a16="http://schemas.microsoft.com/office/drawing/2014/main" id="{6D983E25-DD6A-43EF-23BD-288912723B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306" y="2695209"/>
                <a:ext cx="6552728" cy="1493862"/>
              </a:xfrm>
              <a:prstGeom prst="rect">
                <a:avLst/>
              </a:prstGeom>
              <a:blipFill>
                <a:blip r:embed="rId8"/>
                <a:stretch>
                  <a:fillRect l="-1354" t="-3390" b="-118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hteck 18">
            <a:extLst>
              <a:ext uri="{FF2B5EF4-FFF2-40B4-BE49-F238E27FC236}">
                <a16:creationId xmlns:a16="http://schemas.microsoft.com/office/drawing/2014/main" id="{BBE9035A-C110-E3C8-15AB-13D5D1D043DC}"/>
              </a:ext>
            </a:extLst>
          </p:cNvPr>
          <p:cNvSpPr/>
          <p:nvPr/>
        </p:nvSpPr>
        <p:spPr>
          <a:xfrm>
            <a:off x="6084458" y="1451297"/>
            <a:ext cx="2448272" cy="69949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79567078-15A8-98E5-844B-3D936853A7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40496" y="1540376"/>
            <a:ext cx="2176518" cy="510314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C8032F07-DCAE-2C84-1AB0-C76D169036AE}"/>
              </a:ext>
            </a:extLst>
          </p:cNvPr>
          <p:cNvSpPr txBox="1"/>
          <p:nvPr/>
        </p:nvSpPr>
        <p:spPr>
          <a:xfrm>
            <a:off x="6320611" y="1059582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Radiation length</a:t>
            </a:r>
          </a:p>
        </p:txBody>
      </p:sp>
    </p:spTree>
    <p:extLst>
      <p:ext uri="{BB962C8B-B14F-4D97-AF65-F5344CB8AC3E}">
        <p14:creationId xmlns:p14="http://schemas.microsoft.com/office/powerpoint/2010/main" val="19201575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3333DBA-303F-6D24-38AD-758125D6B5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0954E37-1E81-6BA4-971B-594D45F88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RF-Track can be helpful </a:t>
            </a:r>
            <a:r>
              <a:rPr lang="en-US" u="sng" dirty="0" err="1"/>
              <a:t>fo</a:t>
            </a:r>
            <a:r>
              <a:rPr lang="en-US" u="sng" dirty="0"/>
              <a:t>:</a:t>
            </a:r>
            <a:br>
              <a:rPr lang="en-US" u="sng" dirty="0"/>
            </a:br>
            <a:r>
              <a:rPr lang="en-US" dirty="0"/>
              <a:t>Find the recipe for final cooling</a:t>
            </a:r>
          </a:p>
        </p:txBody>
      </p:sp>
      <p:pic>
        <p:nvPicPr>
          <p:cNvPr id="5" name="Image 84" descr="MCC-LogoCERN.jpg">
            <a:extLst>
              <a:ext uri="{FF2B5EF4-FFF2-40B4-BE49-F238E27FC236}">
                <a16:creationId xmlns:a16="http://schemas.microsoft.com/office/drawing/2014/main" id="{4C493A10-1CDE-9824-2A78-55CC4A669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2F9FCB1-70C5-E516-7F3C-D2490FBB80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  <p:pic>
        <p:nvPicPr>
          <p:cNvPr id="2" name="Grafik 1" descr="Kessel mit einfarbiger Füllung">
            <a:extLst>
              <a:ext uri="{FF2B5EF4-FFF2-40B4-BE49-F238E27FC236}">
                <a16:creationId xmlns:a16="http://schemas.microsoft.com/office/drawing/2014/main" id="{4389F65E-0242-1659-0B7F-AC8C423D89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11315" y="1491630"/>
            <a:ext cx="2103872" cy="210387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47EC7B59-0B9D-47ED-0CB5-06F2960CABB5}"/>
              </a:ext>
            </a:extLst>
          </p:cNvPr>
          <p:cNvSpPr txBox="1"/>
          <p:nvPr/>
        </p:nvSpPr>
        <p:spPr>
          <a:xfrm>
            <a:off x="169283" y="2773950"/>
            <a:ext cx="24080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Energy spread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2A21473-92AE-39D4-AAD5-D5138373E1E7}"/>
              </a:ext>
            </a:extLst>
          </p:cNvPr>
          <p:cNvSpPr txBox="1"/>
          <p:nvPr/>
        </p:nvSpPr>
        <p:spPr>
          <a:xfrm>
            <a:off x="617275" y="2106439"/>
            <a:ext cx="2199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Initial Energy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7307F39-2E67-0909-FF90-C95425769D63}"/>
              </a:ext>
            </a:extLst>
          </p:cNvPr>
          <p:cNvSpPr txBox="1"/>
          <p:nvPr/>
        </p:nvSpPr>
        <p:spPr>
          <a:xfrm>
            <a:off x="169283" y="1446534"/>
            <a:ext cx="2560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Absorber length</a:t>
            </a:r>
          </a:p>
        </p:txBody>
      </p:sp>
      <p:sp>
        <p:nvSpPr>
          <p:cNvPr id="10" name="Pfeil nach rechts 9">
            <a:extLst>
              <a:ext uri="{FF2B5EF4-FFF2-40B4-BE49-F238E27FC236}">
                <a16:creationId xmlns:a16="http://schemas.microsoft.com/office/drawing/2014/main" id="{DF948338-F049-1744-31F0-4AB9C0ECC2FD}"/>
              </a:ext>
            </a:extLst>
          </p:cNvPr>
          <p:cNvSpPr/>
          <p:nvPr/>
        </p:nvSpPr>
        <p:spPr>
          <a:xfrm>
            <a:off x="2729599" y="1567534"/>
            <a:ext cx="732088" cy="301215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feil nach rechts 10">
            <a:extLst>
              <a:ext uri="{FF2B5EF4-FFF2-40B4-BE49-F238E27FC236}">
                <a16:creationId xmlns:a16="http://schemas.microsoft.com/office/drawing/2014/main" id="{ECAAE099-284C-8212-E25E-76D517EE6377}"/>
              </a:ext>
            </a:extLst>
          </p:cNvPr>
          <p:cNvSpPr/>
          <p:nvPr/>
        </p:nvSpPr>
        <p:spPr>
          <a:xfrm>
            <a:off x="2815023" y="2202901"/>
            <a:ext cx="732088" cy="301215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feil nach rechts 11">
            <a:extLst>
              <a:ext uri="{FF2B5EF4-FFF2-40B4-BE49-F238E27FC236}">
                <a16:creationId xmlns:a16="http://schemas.microsoft.com/office/drawing/2014/main" id="{A060FF9B-6440-BBED-CB73-C1F040706519}"/>
              </a:ext>
            </a:extLst>
          </p:cNvPr>
          <p:cNvSpPr/>
          <p:nvPr/>
        </p:nvSpPr>
        <p:spPr>
          <a:xfrm>
            <a:off x="5615187" y="2104293"/>
            <a:ext cx="732088" cy="301215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172D0A06-A35D-6E98-C3DE-62C8288821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2897" y="1908199"/>
            <a:ext cx="1477442" cy="747515"/>
          </a:xfrm>
          <a:prstGeom prst="rect">
            <a:avLst/>
          </a:prstGeom>
        </p:spPr>
      </p:pic>
      <p:sp>
        <p:nvSpPr>
          <p:cNvPr id="14" name="Pfeil nach rechts 13">
            <a:extLst>
              <a:ext uri="{FF2B5EF4-FFF2-40B4-BE49-F238E27FC236}">
                <a16:creationId xmlns:a16="http://schemas.microsoft.com/office/drawing/2014/main" id="{465DBD5D-35B5-9BB2-EB56-8B480306021C}"/>
              </a:ext>
            </a:extLst>
          </p:cNvPr>
          <p:cNvSpPr/>
          <p:nvPr/>
        </p:nvSpPr>
        <p:spPr>
          <a:xfrm>
            <a:off x="2656824" y="2854174"/>
            <a:ext cx="808942" cy="301215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2FBAE5A6-80D1-BA4C-A773-837DAA4805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14402" y="3552563"/>
            <a:ext cx="2262054" cy="714809"/>
          </a:xfrm>
          <a:prstGeom prst="rect">
            <a:avLst/>
          </a:prstGeom>
        </p:spPr>
      </p:pic>
      <p:sp>
        <p:nvSpPr>
          <p:cNvPr id="16" name="Pfeil nach rechts 15">
            <a:extLst>
              <a:ext uri="{FF2B5EF4-FFF2-40B4-BE49-F238E27FC236}">
                <a16:creationId xmlns:a16="http://schemas.microsoft.com/office/drawing/2014/main" id="{39355A43-4113-2CFD-BCC7-F5B2FAF59299}"/>
              </a:ext>
            </a:extLst>
          </p:cNvPr>
          <p:cNvSpPr/>
          <p:nvPr/>
        </p:nvSpPr>
        <p:spPr>
          <a:xfrm rot="5400000">
            <a:off x="7242445" y="3013225"/>
            <a:ext cx="732088" cy="301215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286306B-2E9C-C155-398A-D33EF0CD7BA0}"/>
              </a:ext>
            </a:extLst>
          </p:cNvPr>
          <p:cNvSpPr txBox="1"/>
          <p:nvPr/>
        </p:nvSpPr>
        <p:spPr>
          <a:xfrm>
            <a:off x="277650" y="3421629"/>
            <a:ext cx="2198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Solenoid field</a:t>
            </a:r>
          </a:p>
        </p:txBody>
      </p:sp>
      <p:sp>
        <p:nvSpPr>
          <p:cNvPr id="18" name="Pfeil nach rechts 17">
            <a:extLst>
              <a:ext uri="{FF2B5EF4-FFF2-40B4-BE49-F238E27FC236}">
                <a16:creationId xmlns:a16="http://schemas.microsoft.com/office/drawing/2014/main" id="{371F609C-CBBC-42D1-0BC7-003B46A08909}"/>
              </a:ext>
            </a:extLst>
          </p:cNvPr>
          <p:cNvSpPr/>
          <p:nvPr/>
        </p:nvSpPr>
        <p:spPr>
          <a:xfrm>
            <a:off x="2765191" y="3501853"/>
            <a:ext cx="808942" cy="301215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435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3333DBA-303F-6D24-38AD-758125D6B5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0954E37-1E81-6BA4-971B-594D45F88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with ICOOL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28B555C0-B431-DDF8-85C0-04C458AD17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0348" y="807764"/>
            <a:ext cx="3863170" cy="3527971"/>
          </a:xfrm>
          <a:prstGeom prst="rect">
            <a:avLst/>
          </a:prstGeom>
        </p:spPr>
      </p:pic>
      <p:sp>
        <p:nvSpPr>
          <p:cNvPr id="31" name="Textplatzhalter 25">
            <a:extLst>
              <a:ext uri="{FF2B5EF4-FFF2-40B4-BE49-F238E27FC236}">
                <a16:creationId xmlns:a16="http://schemas.microsoft.com/office/drawing/2014/main" id="{4BDB19B2-7B5E-7893-E52B-A6995B67D139}"/>
              </a:ext>
            </a:extLst>
          </p:cNvPr>
          <p:cNvSpPr txBox="1">
            <a:spLocks/>
          </p:cNvSpPr>
          <p:nvPr/>
        </p:nvSpPr>
        <p:spPr>
          <a:xfrm>
            <a:off x="385539" y="1177605"/>
            <a:ext cx="7119318" cy="125074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u="sng" dirty="0"/>
              <a:t>Constant</a:t>
            </a:r>
            <a:r>
              <a:rPr lang="en-US" sz="1800" dirty="0"/>
              <a:t> solenoid field, e.g. 40T</a:t>
            </a:r>
          </a:p>
          <a:p>
            <a:r>
              <a:rPr lang="en-US" sz="1800" u="sng" dirty="0"/>
              <a:t>Constant</a:t>
            </a:r>
            <a:r>
              <a:rPr lang="en-US" sz="1800" dirty="0"/>
              <a:t> longitudinal parameters</a:t>
            </a:r>
          </a:p>
          <a:p>
            <a:r>
              <a:rPr lang="en-US" sz="1800" dirty="0"/>
              <a:t>Scan over initial </a:t>
            </a:r>
            <a:r>
              <a:rPr lang="en-US" sz="1800" dirty="0" err="1"/>
              <a:t>Ekin</a:t>
            </a:r>
            <a:r>
              <a:rPr lang="en-US" sz="1800" dirty="0"/>
              <a:t> for different trans. emittances</a:t>
            </a: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29CA8E68-D0D6-8D53-DB7A-6DB5AAE1F1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39" y="2216265"/>
            <a:ext cx="3565292" cy="2673969"/>
          </a:xfrm>
          <a:prstGeom prst="rect">
            <a:avLst/>
          </a:prstGeom>
        </p:spPr>
      </p:pic>
      <p:pic>
        <p:nvPicPr>
          <p:cNvPr id="33" name="Grafik 32" descr="Ein Bild, das Text, Diagramm, Reihe, Screenshot enthält.&#10;&#10;Automatisch generierte Beschreibung">
            <a:extLst>
              <a:ext uri="{FF2B5EF4-FFF2-40B4-BE49-F238E27FC236}">
                <a16:creationId xmlns:a16="http://schemas.microsoft.com/office/drawing/2014/main" id="{D35A465D-E966-BE4C-6D84-C00B61BFC9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542" y="2190862"/>
            <a:ext cx="3565292" cy="2673968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77137B7D-43E6-5D58-688A-FF519C7C79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2944" y="2230216"/>
            <a:ext cx="3565292" cy="2673969"/>
          </a:xfrm>
          <a:prstGeom prst="rect">
            <a:avLst/>
          </a:prstGeom>
        </p:spPr>
      </p:pic>
      <p:pic>
        <p:nvPicPr>
          <p:cNvPr id="35" name="Image 84" descr="MCC-LogoCERN.jpg">
            <a:extLst>
              <a:ext uri="{FF2B5EF4-FFF2-40B4-BE49-F238E27FC236}">
                <a16:creationId xmlns:a16="http://schemas.microsoft.com/office/drawing/2014/main" id="{98A4F31B-9128-C707-6F2F-FC2EB525B1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7200" y="7072"/>
            <a:ext cx="838200" cy="838200"/>
          </a:xfrm>
          <a:prstGeom prst="rect">
            <a:avLst/>
          </a:prstGeom>
        </p:spPr>
      </p:pic>
      <p:sp>
        <p:nvSpPr>
          <p:cNvPr id="37" name="Textfeld 36">
            <a:extLst>
              <a:ext uri="{FF2B5EF4-FFF2-40B4-BE49-F238E27FC236}">
                <a16:creationId xmlns:a16="http://schemas.microsoft.com/office/drawing/2014/main" id="{2557C456-51BE-4A2C-0A7E-3DD55934F911}"/>
              </a:ext>
            </a:extLst>
          </p:cNvPr>
          <p:cNvSpPr txBox="1"/>
          <p:nvPr/>
        </p:nvSpPr>
        <p:spPr>
          <a:xfrm>
            <a:off x="5098236" y="658950"/>
            <a:ext cx="2802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! Decay losses were not included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827B8A04-A0F6-100D-5F5E-2D680630D59F}"/>
              </a:ext>
            </a:extLst>
          </p:cNvPr>
          <p:cNvSpPr txBox="1"/>
          <p:nvPr/>
        </p:nvSpPr>
        <p:spPr>
          <a:xfrm>
            <a:off x="4800837" y="4299883"/>
            <a:ext cx="4403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ICOOL</a:t>
            </a:r>
            <a:r>
              <a:rPr lang="en-US" dirty="0"/>
              <a:t>: very time-consuming simulations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59AFAF0D-F702-3610-1A63-2A7CB16A8D09}"/>
              </a:ext>
            </a:extLst>
          </p:cNvPr>
          <p:cNvSpPr/>
          <p:nvPr/>
        </p:nvSpPr>
        <p:spPr>
          <a:xfrm>
            <a:off x="3883979" y="1164335"/>
            <a:ext cx="983709" cy="64635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310A3E8-73DE-5469-176A-8FBE0A3525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8832" y="1286147"/>
            <a:ext cx="905304" cy="458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95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59C3F98-E8ED-030E-3F86-CAED1ADC0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</p:spPr>
        <p:txBody>
          <a:bodyPr>
            <a:normAutofit/>
          </a:bodyPr>
          <a:lstStyle/>
          <a:p>
            <a:r>
              <a:rPr lang="en-US" dirty="0"/>
              <a:t>Last cooling cell in the final cooling section</a:t>
            </a: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AE8876F3-69A1-A3F3-B1E1-2600E0BBA2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95936" y="1153430"/>
            <a:ext cx="5112567" cy="1341874"/>
          </a:xfrm>
        </p:spPr>
        <p:txBody>
          <a:bodyPr/>
          <a:lstStyle/>
          <a:p>
            <a:r>
              <a:rPr lang="en-US" sz="1800" dirty="0"/>
              <a:t>Transverse target emittance of 25 microns is achieved in the last cooling cell</a:t>
            </a:r>
          </a:p>
          <a:p>
            <a:r>
              <a:rPr lang="en-US" sz="1800" dirty="0"/>
              <a:t>Equilibrium emittance estimates the required parameters </a:t>
            </a:r>
          </a:p>
          <a:p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9ACB830-4D51-664B-4AD9-AE6ED84DE1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74172A1-1CBF-0B40-9234-7D4D80EC19EA}" type="slidenum">
              <a:rPr lang="en-GB" smtClean="0"/>
              <a:pPr>
                <a:lnSpc>
                  <a:spcPct val="90000"/>
                </a:lnSpc>
                <a:spcAft>
                  <a:spcPts val="600"/>
                </a:spcAft>
              </a:pPr>
              <a:t>14</a:t>
            </a:fld>
            <a:endParaRPr lang="en-GB"/>
          </a:p>
        </p:txBody>
      </p:sp>
      <p:pic>
        <p:nvPicPr>
          <p:cNvPr id="7" name="Image 84" descr="MCC-LogoCERN.jpg">
            <a:extLst>
              <a:ext uri="{FF2B5EF4-FFF2-40B4-BE49-F238E27FC236}">
                <a16:creationId xmlns:a16="http://schemas.microsoft.com/office/drawing/2014/main" id="{CB7D20A6-DEEA-4999-A906-F1625660F7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224EB17-AA34-CB47-B0C5-9D184E293C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540ABC27-FFF1-C4CB-A76E-7C0A9161A4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7" y="1258763"/>
            <a:ext cx="4043661" cy="2690791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0D4E1A58-3D93-A5F4-0990-035D9030E8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4835" y="3519464"/>
            <a:ext cx="3877218" cy="1384721"/>
          </a:xfrm>
          <a:prstGeom prst="rect">
            <a:avLst/>
          </a:prstGeom>
        </p:spPr>
      </p:pic>
      <p:graphicFrame>
        <p:nvGraphicFramePr>
          <p:cNvPr id="19" name="Diagramm 18">
            <a:extLst>
              <a:ext uri="{FF2B5EF4-FFF2-40B4-BE49-F238E27FC236}">
                <a16:creationId xmlns:a16="http://schemas.microsoft.com/office/drawing/2014/main" id="{7FA047AF-121A-F807-5CE8-B4F270EB6C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7812103"/>
              </p:ext>
            </p:extLst>
          </p:nvPr>
        </p:nvGraphicFramePr>
        <p:xfrm>
          <a:off x="5963444" y="2000315"/>
          <a:ext cx="2532856" cy="15732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F3273772-282F-13C9-2749-89D5B35A83D7}"/>
              </a:ext>
            </a:extLst>
          </p:cNvPr>
          <p:cNvSpPr txBox="1"/>
          <p:nvPr/>
        </p:nvSpPr>
        <p:spPr>
          <a:xfrm>
            <a:off x="3851920" y="3286222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MeV to 5 MeV</a:t>
            </a:r>
          </a:p>
        </p:txBody>
      </p:sp>
    </p:spTree>
    <p:extLst>
      <p:ext uri="{BB962C8B-B14F-4D97-AF65-F5344CB8AC3E}">
        <p14:creationId xmlns:p14="http://schemas.microsoft.com/office/powerpoint/2010/main" val="2726445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9ACB830-4D51-664B-4AD9-AE6ED84DE1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59C3F98-E8ED-030E-3F86-CAED1ADC0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 problematics at very low beam sizes </a:t>
            </a:r>
          </a:p>
        </p:txBody>
      </p:sp>
      <p:pic>
        <p:nvPicPr>
          <p:cNvPr id="10" name="Picture 14">
            <a:extLst>
              <a:ext uri="{FF2B5EF4-FFF2-40B4-BE49-F238E27FC236}">
                <a16:creationId xmlns:a16="http://schemas.microsoft.com/office/drawing/2014/main" id="{8B28FE21-AB02-56E2-DD70-962D5352D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635000"/>
            <a:ext cx="6053578" cy="4247601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2C6B3815-4710-14A9-58AA-BF9619420DFB}"/>
              </a:ext>
            </a:extLst>
          </p:cNvPr>
          <p:cNvSpPr txBox="1"/>
          <p:nvPr/>
        </p:nvSpPr>
        <p:spPr>
          <a:xfrm>
            <a:off x="13727" y="4774168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800" b="1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J Ferreira Somoza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BDB8DB5-80B0-0E5B-F6AF-AB7B4C7CE5B1}"/>
              </a:ext>
            </a:extLst>
          </p:cNvPr>
          <p:cNvSpPr txBox="1"/>
          <p:nvPr/>
        </p:nvSpPr>
        <p:spPr>
          <a:xfrm>
            <a:off x="13727" y="1470821"/>
            <a:ext cx="326212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Contradictory requirements: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/>
              <a:t>High density to limit the length of the superconducting solenoid (&lt;50 cm)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dirty="0"/>
              <a:t>Low density to limit the pressure increase after power deposition and allow the use of thin windows</a:t>
            </a:r>
          </a:p>
          <a:p>
            <a:pPr marL="285750" indent="-285750">
              <a:buFont typeface="Wingdings" pitchFamily="2" charset="2"/>
              <a:buChar char="§"/>
            </a:pPr>
            <a:endParaRPr lang="en-GB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90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9ACB830-4D51-664B-4AD9-AE6ED84DE1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59C3F98-E8ED-030E-3F86-CAED1ADC0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 problematics </a:t>
            </a:r>
          </a:p>
        </p:txBody>
      </p:sp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424C2576-117A-8DE3-0A58-349D274500EC}"/>
              </a:ext>
            </a:extLst>
          </p:cNvPr>
          <p:cNvGraphicFramePr>
            <a:graphicFrameLocks noGrp="1"/>
          </p:cNvGraphicFramePr>
          <p:nvPr/>
        </p:nvGraphicFramePr>
        <p:xfrm>
          <a:off x="251521" y="1203599"/>
          <a:ext cx="8424937" cy="3384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3328">
                  <a:extLst>
                    <a:ext uri="{9D8B030D-6E8A-4147-A177-3AD203B41FA5}">
                      <a16:colId xmlns:a16="http://schemas.microsoft.com/office/drawing/2014/main" val="3938808098"/>
                    </a:ext>
                  </a:extLst>
                </a:gridCol>
                <a:gridCol w="906192">
                  <a:extLst>
                    <a:ext uri="{9D8B030D-6E8A-4147-A177-3AD203B41FA5}">
                      <a16:colId xmlns:a16="http://schemas.microsoft.com/office/drawing/2014/main" val="3270695179"/>
                    </a:ext>
                  </a:extLst>
                </a:gridCol>
                <a:gridCol w="814516">
                  <a:extLst>
                    <a:ext uri="{9D8B030D-6E8A-4147-A177-3AD203B41FA5}">
                      <a16:colId xmlns:a16="http://schemas.microsoft.com/office/drawing/2014/main" val="2488292705"/>
                    </a:ext>
                  </a:extLst>
                </a:gridCol>
                <a:gridCol w="884165">
                  <a:extLst>
                    <a:ext uri="{9D8B030D-6E8A-4147-A177-3AD203B41FA5}">
                      <a16:colId xmlns:a16="http://schemas.microsoft.com/office/drawing/2014/main" val="2895405568"/>
                    </a:ext>
                  </a:extLst>
                </a:gridCol>
                <a:gridCol w="1833368">
                  <a:extLst>
                    <a:ext uri="{9D8B030D-6E8A-4147-A177-3AD203B41FA5}">
                      <a16:colId xmlns:a16="http://schemas.microsoft.com/office/drawing/2014/main" val="3783687882"/>
                    </a:ext>
                  </a:extLst>
                </a:gridCol>
                <a:gridCol w="1833368">
                  <a:extLst>
                    <a:ext uri="{9D8B030D-6E8A-4147-A177-3AD203B41FA5}">
                      <a16:colId xmlns:a16="http://schemas.microsoft.com/office/drawing/2014/main" val="3809627249"/>
                    </a:ext>
                  </a:extLst>
                </a:gridCol>
              </a:tblGrid>
              <a:tr h="1171516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H</a:t>
                      </a:r>
                      <a:r>
                        <a:rPr lang="en-GB" sz="1400" baseline="-250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</a:t>
                      </a:r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 Absorber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2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Wingdings" panose="05000000000000000000" pitchFamily="2" charset="2"/>
                        </a:rPr>
                        <a:t>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Max P (bar)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Max T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P assuming power deposited  in 3×</a:t>
                      </a:r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400" baseline="-250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Symbol" panose="05050102010706020507" pitchFamily="18" charset="2"/>
                        </a:rPr>
                        <a:t>RMS</a:t>
                      </a:r>
                      <a:r>
                        <a:rPr lang="en-GB" sz="1400" baseline="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Symbol" panose="05050102010706020507" pitchFamily="18" charset="2"/>
                        </a:rPr>
                        <a:t> (bar)</a:t>
                      </a:r>
                      <a:endParaRPr lang="en-GB" sz="14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02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K assuming power deposited  in 3×</a:t>
                      </a:r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400" baseline="-250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Symbol" panose="05050102010706020507" pitchFamily="18" charset="2"/>
                        </a:rPr>
                        <a:t>RMS</a:t>
                      </a:r>
                      <a:r>
                        <a:rPr lang="en-GB" sz="1400" baseline="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Symbol" panose="05050102010706020507" pitchFamily="18" charset="2"/>
                        </a:rPr>
                        <a:t> (K)</a:t>
                      </a:r>
                      <a:endParaRPr lang="en-GB" sz="14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2458655"/>
                  </a:ext>
                </a:extLst>
              </a:tr>
              <a:tr h="44257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RT@1bar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502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Wingdings" panose="05000000000000000000" pitchFamily="2" charset="2"/>
                        </a:rPr>
                        <a:t>124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5678679"/>
                  </a:ext>
                </a:extLst>
              </a:tr>
              <a:tr h="44257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Wingdings" panose="05000000000000000000" pitchFamily="2" charset="2"/>
                        </a:rPr>
                        <a:t>RT@4bar </a:t>
                      </a:r>
                      <a:endParaRPr lang="en-GB" sz="14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Wingdings" panose="05000000000000000000" pitchFamily="2" charset="2"/>
                        </a:rPr>
                        <a:t>31 m</a:t>
                      </a:r>
                      <a:endParaRPr lang="en-GB" sz="14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4.18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2451700"/>
                  </a:ext>
                </a:extLst>
              </a:tr>
              <a:tr h="44257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Wingdings" panose="05000000000000000000" pitchFamily="2" charset="2"/>
                        </a:rPr>
                        <a:t>20.3K@1bar vapor</a:t>
                      </a:r>
                      <a:endParaRPr lang="en-GB" sz="14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Wingdings" panose="05000000000000000000" pitchFamily="2" charset="2"/>
                        </a:rPr>
                        <a:t>8 m</a:t>
                      </a:r>
                      <a:endParaRPr lang="en-GB" sz="14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8335411"/>
                  </a:ext>
                </a:extLst>
              </a:tr>
              <a:tr h="44257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Wingdings" panose="05000000000000000000" pitchFamily="2" charset="2"/>
                        </a:rPr>
                        <a:t>26.1K@4bar vapor</a:t>
                      </a:r>
                      <a:endParaRPr lang="en-GB" sz="14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Wingdings" panose="05000000000000000000" pitchFamily="2" charset="2"/>
                        </a:rPr>
                        <a:t>2.1 m</a:t>
                      </a:r>
                      <a:endParaRPr lang="en-GB" sz="14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29.2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600514"/>
                  </a:ext>
                </a:extLst>
              </a:tr>
              <a:tr h="442572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  <a:sym typeface="Wingdings" panose="05000000000000000000" pitchFamily="2" charset="2"/>
                        </a:rPr>
                        <a:t>20.3K@1bar liquid </a:t>
                      </a:r>
                      <a:endParaRPr lang="en-GB" sz="1400" dirty="0">
                        <a:latin typeface="JuliaMono" panose="020B0609060300020004" pitchFamily="49" charset="0"/>
                        <a:ea typeface="JuliaMono" panose="020B0609060300020004" pitchFamily="49" charset="0"/>
                        <a:cs typeface="JuliaMono" panose="020B06090603000200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15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833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125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>
                          <a:latin typeface="JuliaMono" panose="020B0609060300020004" pitchFamily="49" charset="0"/>
                          <a:ea typeface="JuliaMono" panose="020B0609060300020004" pitchFamily="49" charset="0"/>
                          <a:cs typeface="JuliaMono" panose="020B0609060300020004" pitchFamily="49" charset="0"/>
                        </a:rPr>
                        <a:t>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0687462"/>
                  </a:ext>
                </a:extLst>
              </a:tr>
            </a:tbl>
          </a:graphicData>
        </a:graphic>
      </p:graphicFrame>
      <p:sp>
        <p:nvSpPr>
          <p:cNvPr id="2" name="Textfeld 1">
            <a:extLst>
              <a:ext uri="{FF2B5EF4-FFF2-40B4-BE49-F238E27FC236}">
                <a16:creationId xmlns:a16="http://schemas.microsoft.com/office/drawing/2014/main" id="{8A2D3C73-5CEA-E872-1334-9A633C26F85C}"/>
              </a:ext>
            </a:extLst>
          </p:cNvPr>
          <p:cNvSpPr txBox="1"/>
          <p:nvPr/>
        </p:nvSpPr>
        <p:spPr>
          <a:xfrm>
            <a:off x="225062" y="4587975"/>
            <a:ext cx="4570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Acknowledgement to </a:t>
            </a:r>
            <a:r>
              <a:rPr lang="de-AT" sz="1800" b="1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J Ferreira Somoza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B70D3C4-3BAD-5926-8E25-5EDB5EE25E99}"/>
              </a:ext>
            </a:extLst>
          </p:cNvPr>
          <p:cNvSpPr txBox="1"/>
          <p:nvPr/>
        </p:nvSpPr>
        <p:spPr>
          <a:xfrm>
            <a:off x="1187624" y="834267"/>
            <a:ext cx="5112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kin</a:t>
            </a:r>
            <a:r>
              <a:rPr lang="en-US" dirty="0"/>
              <a:t> </a:t>
            </a:r>
            <a:r>
              <a:rPr lang="en-US" dirty="0" err="1"/>
              <a:t>depositon</a:t>
            </a:r>
            <a:r>
              <a:rPr lang="en-US" dirty="0"/>
              <a:t> example : From 20 MeV to 5 MeV</a:t>
            </a:r>
          </a:p>
        </p:txBody>
      </p:sp>
    </p:spTree>
    <p:extLst>
      <p:ext uri="{BB962C8B-B14F-4D97-AF65-F5344CB8AC3E}">
        <p14:creationId xmlns:p14="http://schemas.microsoft.com/office/powerpoint/2010/main" val="8821609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9ACB830-4D51-664B-4AD9-AE6ED84DE1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59C3F98-E8ED-030E-3F86-CAED1ADC0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 absorber alternatives</a:t>
            </a:r>
          </a:p>
        </p:txBody>
      </p:sp>
      <p:pic>
        <p:nvPicPr>
          <p:cNvPr id="7" name="Image 84" descr="MCC-LogoCERN.jpg">
            <a:extLst>
              <a:ext uri="{FF2B5EF4-FFF2-40B4-BE49-F238E27FC236}">
                <a16:creationId xmlns:a16="http://schemas.microsoft.com/office/drawing/2014/main" id="{EE337BBF-21C5-C1B9-71A4-5E45A50A9A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51470"/>
            <a:ext cx="838200" cy="8382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C0AF4C11-124D-DA6C-8BD3-D5AB69DFF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27734"/>
            <a:ext cx="4896544" cy="2448272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8997BDE9-11BF-2F70-66FC-55CB6C38FB1A}"/>
              </a:ext>
            </a:extLst>
          </p:cNvPr>
          <p:cNvSpPr/>
          <p:nvPr/>
        </p:nvSpPr>
        <p:spPr>
          <a:xfrm>
            <a:off x="683568" y="1995686"/>
            <a:ext cx="720080" cy="43204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EA68EAFC-3DC4-CE59-97D7-BE5EDFBA2E74}"/>
              </a:ext>
            </a:extLst>
          </p:cNvPr>
          <p:cNvSpPr/>
          <p:nvPr/>
        </p:nvSpPr>
        <p:spPr>
          <a:xfrm>
            <a:off x="1403648" y="1995686"/>
            <a:ext cx="720080" cy="43204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  <a:highlight>
                <a:srgbClr val="FFFF00"/>
              </a:highlight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18838AAD-AEB7-22B3-FD6B-D7784CF463F5}"/>
              </a:ext>
            </a:extLst>
          </p:cNvPr>
          <p:cNvSpPr/>
          <p:nvPr/>
        </p:nvSpPr>
        <p:spPr>
          <a:xfrm>
            <a:off x="2123728" y="1995686"/>
            <a:ext cx="720080" cy="4320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C5C92200-1DA7-1BEE-A04B-CA610A0E8B88}"/>
              </a:ext>
            </a:extLst>
          </p:cNvPr>
          <p:cNvSpPr/>
          <p:nvPr/>
        </p:nvSpPr>
        <p:spPr>
          <a:xfrm>
            <a:off x="2843808" y="1996455"/>
            <a:ext cx="720080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063A6177-688A-6CA1-8A28-3B425467A5C1}"/>
              </a:ext>
            </a:extLst>
          </p:cNvPr>
          <p:cNvSpPr/>
          <p:nvPr/>
        </p:nvSpPr>
        <p:spPr>
          <a:xfrm>
            <a:off x="3563888" y="1997224"/>
            <a:ext cx="720080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3DD5F7A-5ADB-7EC0-CEA3-E7590058A429}"/>
              </a:ext>
            </a:extLst>
          </p:cNvPr>
          <p:cNvSpPr txBox="1"/>
          <p:nvPr/>
        </p:nvSpPr>
        <p:spPr>
          <a:xfrm rot="16200000">
            <a:off x="-236933" y="2027044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MeV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D951BA3-789A-5AEF-4042-B9013EC3F062}"/>
              </a:ext>
            </a:extLst>
          </p:cNvPr>
          <p:cNvSpPr txBox="1"/>
          <p:nvPr/>
        </p:nvSpPr>
        <p:spPr>
          <a:xfrm>
            <a:off x="2005608" y="1625970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Absorber</a:t>
            </a:r>
          </a:p>
        </p:txBody>
      </p:sp>
      <p:sp>
        <p:nvSpPr>
          <p:cNvPr id="24" name="Pfeil nach unten 23">
            <a:extLst>
              <a:ext uri="{FF2B5EF4-FFF2-40B4-BE49-F238E27FC236}">
                <a16:creationId xmlns:a16="http://schemas.microsoft.com/office/drawing/2014/main" id="{D7C6CFE4-7870-49E8-EC65-FADBD5D78138}"/>
              </a:ext>
            </a:extLst>
          </p:cNvPr>
          <p:cNvSpPr/>
          <p:nvPr/>
        </p:nvSpPr>
        <p:spPr>
          <a:xfrm rot="16200000">
            <a:off x="380609" y="2096241"/>
            <a:ext cx="288032" cy="2730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217C2F3B-CE30-85F4-E10C-C973BEAEF9CA}"/>
              </a:ext>
            </a:extLst>
          </p:cNvPr>
          <p:cNvSpPr txBox="1"/>
          <p:nvPr/>
        </p:nvSpPr>
        <p:spPr>
          <a:xfrm>
            <a:off x="3182144" y="2681956"/>
            <a:ext cx="11233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Initial T = 27K</a:t>
            </a:r>
          </a:p>
        </p:txBody>
      </p:sp>
      <p:pic>
        <p:nvPicPr>
          <p:cNvPr id="2" name="Picture 18">
            <a:extLst>
              <a:ext uri="{FF2B5EF4-FFF2-40B4-BE49-F238E27FC236}">
                <a16:creationId xmlns:a16="http://schemas.microsoft.com/office/drawing/2014/main" id="{6B270333-F9A1-C5C0-2310-3415F4A6C7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984" y="2067694"/>
            <a:ext cx="4580681" cy="287277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5DE14589-C833-A79B-51FC-3829C9194AE0}"/>
              </a:ext>
            </a:extLst>
          </p:cNvPr>
          <p:cNvSpPr txBox="1"/>
          <p:nvPr/>
        </p:nvSpPr>
        <p:spPr>
          <a:xfrm rot="16200000">
            <a:off x="4383922" y="2041841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 MeV</a:t>
            </a:r>
          </a:p>
        </p:txBody>
      </p:sp>
      <p:sp>
        <p:nvSpPr>
          <p:cNvPr id="9" name="Pfeil nach unten 8">
            <a:extLst>
              <a:ext uri="{FF2B5EF4-FFF2-40B4-BE49-F238E27FC236}">
                <a16:creationId xmlns:a16="http://schemas.microsoft.com/office/drawing/2014/main" id="{F0F65FA5-D2C9-2D81-57FA-E0E8DA01C44F}"/>
              </a:ext>
            </a:extLst>
          </p:cNvPr>
          <p:cNvSpPr/>
          <p:nvPr/>
        </p:nvSpPr>
        <p:spPr>
          <a:xfrm rot="16200000">
            <a:off x="4359417" y="2075652"/>
            <a:ext cx="288032" cy="2730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FEBB131-F9C9-FBF2-5D54-919663ECF5BF}"/>
              </a:ext>
            </a:extLst>
          </p:cNvPr>
          <p:cNvSpPr txBox="1"/>
          <p:nvPr/>
        </p:nvSpPr>
        <p:spPr>
          <a:xfrm>
            <a:off x="5074421" y="987574"/>
            <a:ext cx="400952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sz="1600" dirty="0"/>
              <a:t>How to decouple the window from the absorber? Temperature gradient?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600" dirty="0"/>
              <a:t>Window temperature warmer to produce H</a:t>
            </a:r>
            <a:r>
              <a:rPr lang="en-GB" sz="1600" baseline="-25000" dirty="0"/>
              <a:t>2</a:t>
            </a:r>
            <a:r>
              <a:rPr lang="en-GB" sz="1600" dirty="0"/>
              <a:t> bubble?</a:t>
            </a:r>
          </a:p>
          <a:p>
            <a:endParaRPr lang="en-US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1A1E1D2-6F3F-CCB7-259C-A8CF2D91F20E}"/>
              </a:ext>
            </a:extLst>
          </p:cNvPr>
          <p:cNvSpPr txBox="1"/>
          <p:nvPr/>
        </p:nvSpPr>
        <p:spPr>
          <a:xfrm>
            <a:off x="252944" y="1281962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Analytical estimation from [9]: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086E58E-6B08-21FC-2B64-72519BB7EA3E}"/>
              </a:ext>
            </a:extLst>
          </p:cNvPr>
          <p:cNvSpPr txBox="1"/>
          <p:nvPr/>
        </p:nvSpPr>
        <p:spPr>
          <a:xfrm>
            <a:off x="5232630" y="1995686"/>
            <a:ext cx="3587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Acknowledgement to </a:t>
            </a:r>
            <a:r>
              <a:rPr lang="de-AT" sz="1400" b="1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J Ferreira Somoza</a:t>
            </a:r>
            <a:endParaRPr lang="en-US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158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3333DBA-303F-6D24-38AD-758125D6B5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50954E37-1E81-6BA4-971B-594D45F88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pic>
        <p:nvPicPr>
          <p:cNvPr id="5" name="Image 84" descr="MCC-LogoCERN.jpg">
            <a:extLst>
              <a:ext uri="{FF2B5EF4-FFF2-40B4-BE49-F238E27FC236}">
                <a16:creationId xmlns:a16="http://schemas.microsoft.com/office/drawing/2014/main" id="{4C493A10-1CDE-9824-2A78-55CC4A6696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2F9FCB1-70C5-E516-7F3C-D2490FBB80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  <p:sp>
        <p:nvSpPr>
          <p:cNvPr id="8" name="Textplatzhalter 25">
            <a:extLst>
              <a:ext uri="{FF2B5EF4-FFF2-40B4-BE49-F238E27FC236}">
                <a16:creationId xmlns:a16="http://schemas.microsoft.com/office/drawing/2014/main" id="{F06FD7D8-F5CE-27B4-B919-2656D71523BB}"/>
              </a:ext>
            </a:extLst>
          </p:cNvPr>
          <p:cNvSpPr txBox="1">
            <a:spLocks/>
          </p:cNvSpPr>
          <p:nvPr/>
        </p:nvSpPr>
        <p:spPr>
          <a:xfrm>
            <a:off x="377788" y="1152661"/>
            <a:ext cx="8388424" cy="378446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Ionization cooling simulations with RF-Track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Energy loss and straggling of muons: RF-Track shows good results in comparison to ICOOL and G4Beamline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For low-Z materials: RF-Track overestimates the scattering angle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Under development: testing new scattering dynamics with liquid H</a:t>
            </a:r>
            <a:r>
              <a:rPr lang="en-US" sz="2000" baseline="-25000" dirty="0"/>
              <a:t>2</a:t>
            </a:r>
            <a:r>
              <a:rPr lang="en-US" sz="2000" dirty="0"/>
              <a:t>, Gauss mixture model for hard scattering effects</a:t>
            </a:r>
          </a:p>
          <a:p>
            <a:pPr marL="514350" indent="-457200"/>
            <a:r>
              <a:rPr lang="en-US" sz="2400" dirty="0"/>
              <a:t>Optimal path estimation for each final cooling cell</a:t>
            </a:r>
          </a:p>
          <a:p>
            <a:pPr marL="514350" indent="-457200"/>
            <a:r>
              <a:rPr lang="en-US" sz="2400" dirty="0"/>
              <a:t>Thermodynamic studies for absorbers 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853B228-F6B8-BA00-6B9A-0783D98CC085}"/>
              </a:ext>
            </a:extLst>
          </p:cNvPr>
          <p:cNvSpPr txBox="1"/>
          <p:nvPr/>
        </p:nvSpPr>
        <p:spPr>
          <a:xfrm>
            <a:off x="6797683" y="3437587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Goal: simulate it </a:t>
            </a:r>
          </a:p>
          <a:p>
            <a:r>
              <a:rPr lang="en-US" dirty="0">
                <a:solidFill>
                  <a:srgbClr val="FF0000"/>
                </a:solidFill>
              </a:rPr>
              <a:t>with RF-Track</a:t>
            </a:r>
          </a:p>
        </p:txBody>
      </p:sp>
      <p:sp>
        <p:nvSpPr>
          <p:cNvPr id="7" name="Geschweifte Klammer rechts 6">
            <a:extLst>
              <a:ext uri="{FF2B5EF4-FFF2-40B4-BE49-F238E27FC236}">
                <a16:creationId xmlns:a16="http://schemas.microsoft.com/office/drawing/2014/main" id="{F20A3FDA-C206-42C5-1A1A-E2F59C340971}"/>
              </a:ext>
            </a:extLst>
          </p:cNvPr>
          <p:cNvSpPr/>
          <p:nvPr/>
        </p:nvSpPr>
        <p:spPr>
          <a:xfrm>
            <a:off x="6516216" y="3435846"/>
            <a:ext cx="216024" cy="64807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5219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7B6E54A-935B-574F-9BE1-97DABB93061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815680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/>
              <a:t>[1] 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R. Fernow, "COOL: a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simulation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code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ionization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cool-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ing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muon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beams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", </a:t>
            </a:r>
            <a:r>
              <a:rPr lang="de-AT" sz="12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Proc</a:t>
            </a:r>
            <a:r>
              <a:rPr lang="de-AT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AT" sz="12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1999 </a:t>
            </a:r>
            <a:r>
              <a:rPr lang="de-AT" sz="12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r>
              <a:rPr lang="de-AT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r>
              <a:rPr lang="de-AT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Conference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New York, NY, USA, 1999, pp. 3020-3022 vol.5, doi:10.1109/PAC.1999.792132.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[2] 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T.J. Roberts, "G4beamline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simulation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program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matter-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dominated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beamline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", IEEE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Conference (PAC), Albuquerque, NM, USA, 2007, pp. 3468-3470, 2007,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doi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10.1109/PAC.2007.4440461.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[3]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A.Latina,</a:t>
            </a:r>
            <a:r>
              <a:rPr lang="de-AT" sz="12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  <a:r>
              <a:rPr lang="de-AT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-TRACK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https://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gitlab.cern.ch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alatina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/rf-track-2.0. </a:t>
            </a:r>
          </a:p>
          <a:p>
            <a:pPr marL="0" indent="0">
              <a:buNone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[4] 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Stechauner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, "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tracking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codes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beam-matter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interaction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", in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Proc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. IPAC'23,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Venezia.doi:https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doi.org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/10.18429/JACoW-14th International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Conference-MOPL165</a:t>
            </a:r>
          </a:p>
          <a:p>
            <a:pPr marL="0" indent="0">
              <a:buNone/>
            </a:pP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[5] A. Wade et. al. Ab initio liquid hydrogen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muon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simulations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ELMS. Journal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Physics G-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Physics - J PHYS G-NUCL PARTICLE PHYS. 34. 679-685.</a:t>
            </a:r>
            <a:endParaRPr lang="de-AT" sz="1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[6]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H. Bichsel P. Saxon, "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calculational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methods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straggling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thin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absorbers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", </a:t>
            </a:r>
            <a:r>
              <a:rPr lang="de-AT" sz="1200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Physical</a:t>
            </a:r>
            <a:r>
              <a:rPr lang="de-AT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review A, vol. 11</a:t>
            </a:r>
            <a:r>
              <a:rPr lang="de-AT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1975, doi:10.1103/PhysRevA.11.1286. </a:t>
            </a:r>
          </a:p>
          <a:p>
            <a:pPr marL="0" indent="0">
              <a:buNone/>
            </a:pP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[7] R.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Früwirth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Mixture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models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multiple scattering: computation and simulation, Comp. Phys. Comm. 141 (2001) 230-246</a:t>
            </a:r>
          </a:p>
          <a:p>
            <a:pPr marL="0" indent="0">
              <a:buNone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[8] R.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Frühwirth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On the modelling of core and tails of multiple scattering by Gaussian mixture,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Instr. &amp; Meth. in Phys.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Reas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A 456 (2001) 369-389</a:t>
            </a:r>
          </a:p>
          <a:p>
            <a:pPr marL="0" indent="0">
              <a:buNone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[9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Stechauner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, "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Thermodynamic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characteristics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hydrogen in an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ionization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channel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muon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colliders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", in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Proc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. IPAC'23,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Venezia.doi:https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://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doi.org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/10.18429/JACoW-14th International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Particle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200" dirty="0" err="1"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r>
              <a:rPr lang="de-AT" sz="1200" dirty="0">
                <a:latin typeface="Arial" panose="020B0604020202020204" pitchFamily="34" charset="0"/>
                <a:cs typeface="Arial" panose="020B0604020202020204" pitchFamily="34" charset="0"/>
              </a:rPr>
              <a:t> Conference-MOPL163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2CA3CE6-183A-0B7C-8D5B-8572160502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BDE4EF1-317C-0598-D47D-F9F28DB78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 list</a:t>
            </a:r>
          </a:p>
        </p:txBody>
      </p:sp>
    </p:spTree>
    <p:extLst>
      <p:ext uri="{BB962C8B-B14F-4D97-AF65-F5344CB8AC3E}">
        <p14:creationId xmlns:p14="http://schemas.microsoft.com/office/powerpoint/2010/main" val="3274378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Final cooling: an overview</a:t>
            </a:r>
          </a:p>
        </p:txBody>
      </p:sp>
      <p:pic>
        <p:nvPicPr>
          <p:cNvPr id="3" name="Image 84" descr="MCC-LogoCERN.jpg">
            <a:extLst>
              <a:ext uri="{FF2B5EF4-FFF2-40B4-BE49-F238E27FC236}">
                <a16:creationId xmlns:a16="http://schemas.microsoft.com/office/drawing/2014/main" id="{BF1081EB-EFA8-1AFD-9F92-7D47C2FA0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BEC7B7D-46F9-DAB8-C7C3-5A66722E8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9091" y="903356"/>
            <a:ext cx="5793229" cy="2244458"/>
          </a:xfrm>
          <a:prstGeom prst="rect">
            <a:avLst/>
          </a:prstGeom>
        </p:spPr>
      </p:pic>
      <p:sp>
        <p:nvSpPr>
          <p:cNvPr id="13" name="Ring 12">
            <a:extLst>
              <a:ext uri="{FF2B5EF4-FFF2-40B4-BE49-F238E27FC236}">
                <a16:creationId xmlns:a16="http://schemas.microsoft.com/office/drawing/2014/main" id="{F25C0AA5-98D3-9F0B-337D-51348FAF3D6E}"/>
              </a:ext>
            </a:extLst>
          </p:cNvPr>
          <p:cNvSpPr/>
          <p:nvPr/>
        </p:nvSpPr>
        <p:spPr>
          <a:xfrm rot="5400000">
            <a:off x="4361747" y="1785431"/>
            <a:ext cx="996572" cy="288033"/>
          </a:xfrm>
          <a:prstGeom prst="donut">
            <a:avLst>
              <a:gd name="adj" fmla="val 3120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42432D55-FD21-D891-124E-F2B285F9C542}"/>
              </a:ext>
            </a:extLst>
          </p:cNvPr>
          <p:cNvSpPr/>
          <p:nvPr/>
        </p:nvSpPr>
        <p:spPr>
          <a:xfrm>
            <a:off x="644750" y="3426962"/>
            <a:ext cx="8159824" cy="14239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2D3F6F9F-070B-365F-BF86-476A8CEA23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776" y="3571154"/>
            <a:ext cx="7772400" cy="1182658"/>
          </a:xfrm>
          <a:prstGeom prst="rect">
            <a:avLst/>
          </a:prstGeom>
        </p:spPr>
      </p:pic>
      <p:sp>
        <p:nvSpPr>
          <p:cNvPr id="18" name="Pfeil nach unten 17">
            <a:extLst>
              <a:ext uri="{FF2B5EF4-FFF2-40B4-BE49-F238E27FC236}">
                <a16:creationId xmlns:a16="http://schemas.microsoft.com/office/drawing/2014/main" id="{461C2A26-CA0C-2D9E-545B-9BDE597C00B5}"/>
              </a:ext>
            </a:extLst>
          </p:cNvPr>
          <p:cNvSpPr/>
          <p:nvPr/>
        </p:nvSpPr>
        <p:spPr>
          <a:xfrm>
            <a:off x="4724976" y="2275937"/>
            <a:ext cx="288033" cy="1082006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05FE037-B0B9-E1DE-2868-033785401649}"/>
              </a:ext>
            </a:extLst>
          </p:cNvPr>
          <p:cNvSpPr txBox="1"/>
          <p:nvPr/>
        </p:nvSpPr>
        <p:spPr>
          <a:xfrm>
            <a:off x="4907459" y="2922498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Single final cooling cell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0A49F95-A1DB-556B-BFC2-9A8FF7685C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9444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">
            <a:extLst>
              <a:ext uri="{FF2B5EF4-FFF2-40B4-BE49-F238E27FC236}">
                <a16:creationId xmlns:a16="http://schemas.microsoft.com/office/drawing/2014/main" id="{511B020A-04AC-F5F5-5C13-197008708A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11200" y="0"/>
            <a:ext cx="772001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" name="Grafik 15" descr="Ein Bild, das Wasser, draußen, Gras, Natur enthält.&#10;&#10;Automatisch generierte Beschreibung">
            <a:extLst>
              <a:ext uri="{FF2B5EF4-FFF2-40B4-BE49-F238E27FC236}">
                <a16:creationId xmlns:a16="http://schemas.microsoft.com/office/drawing/2014/main" id="{9A9F5B94-C8E3-D01F-A5F6-F42FF7147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3420" y="-1819858"/>
            <a:ext cx="9001744" cy="9144000"/>
          </a:xfrm>
          <a:prstGeom prst="rect">
            <a:avLst/>
          </a:prstGeom>
        </p:spPr>
      </p:pic>
      <p:pic>
        <p:nvPicPr>
          <p:cNvPr id="21" name="Image 7" descr="MUON-SlideGraph-LogoBkgnd2.png">
            <a:extLst>
              <a:ext uri="{FF2B5EF4-FFF2-40B4-BE49-F238E27FC236}">
                <a16:creationId xmlns:a16="http://schemas.microsoft.com/office/drawing/2014/main" id="{8A7CF73F-32EC-901E-740C-72C106549F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94" y="2540"/>
            <a:ext cx="9144000" cy="5140960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7D92E9D4-B116-06AF-6A5A-777D5C2918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28383" y="4341752"/>
            <a:ext cx="1031479" cy="687653"/>
          </a:xfrm>
          <a:prstGeom prst="rect">
            <a:avLst/>
          </a:prstGeom>
        </p:spPr>
      </p:pic>
      <p:pic>
        <p:nvPicPr>
          <p:cNvPr id="24" name="Grafik 23" descr="Ein Bild, das Karte enthält.&#10;&#10;Automatisch generierte Beschreibung mit mittlerer Zuverlässigkeit">
            <a:extLst>
              <a:ext uri="{FF2B5EF4-FFF2-40B4-BE49-F238E27FC236}">
                <a16:creationId xmlns:a16="http://schemas.microsoft.com/office/drawing/2014/main" id="{B646D6A8-167D-C8B1-51C9-A76E7435D1B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069" t="13635" r="21218" b="14531"/>
          <a:stretch/>
        </p:blipFill>
        <p:spPr>
          <a:xfrm>
            <a:off x="-794" y="0"/>
            <a:ext cx="1340371" cy="1296144"/>
          </a:xfrm>
          <a:prstGeom prst="rect">
            <a:avLst/>
          </a:prstGeom>
        </p:spPr>
      </p:pic>
      <p:sp>
        <p:nvSpPr>
          <p:cNvPr id="2" name="ZoneTexte 10">
            <a:extLst>
              <a:ext uri="{FF2B5EF4-FFF2-40B4-BE49-F238E27FC236}">
                <a16:creationId xmlns:a16="http://schemas.microsoft.com/office/drawing/2014/main" id="{590ACFEF-3218-652C-B097-8F4B27729D38}"/>
              </a:ext>
            </a:extLst>
          </p:cNvPr>
          <p:cNvSpPr txBox="1"/>
          <p:nvPr/>
        </p:nvSpPr>
        <p:spPr>
          <a:xfrm>
            <a:off x="1691680" y="249098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>
                <a:latin typeface="Arial Narrow"/>
                <a:cs typeface="Arial Narrow"/>
              </a:rPr>
              <a:t>Thank</a:t>
            </a:r>
            <a:r>
              <a:rPr lang="fr-FR" sz="3200" b="1" i="1" dirty="0"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latin typeface="Arial Narrow"/>
                <a:cs typeface="Arial Narrow"/>
              </a:rPr>
              <a:t>you</a:t>
            </a:r>
            <a:r>
              <a:rPr lang="fr-FR" sz="3200" b="1" i="1" dirty="0">
                <a:latin typeface="Arial Narrow"/>
                <a:cs typeface="Arial Narrow"/>
              </a:rPr>
              <a:t> for </a:t>
            </a:r>
            <a:r>
              <a:rPr lang="fr-FR" sz="3200" b="1" i="1" dirty="0" err="1">
                <a:latin typeface="Arial Narrow"/>
                <a:cs typeface="Arial Narrow"/>
              </a:rPr>
              <a:t>your</a:t>
            </a:r>
            <a:r>
              <a:rPr lang="fr-FR" sz="3200" b="1" i="1" dirty="0">
                <a:latin typeface="Arial Narrow"/>
                <a:cs typeface="Arial Narrow"/>
              </a:rPr>
              <a:t> attention</a:t>
            </a:r>
            <a:endParaRPr lang="en-GB" sz="3200" b="1" i="1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2DF57BD-4F57-42E5-3062-12CB94C90E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550" y="4219853"/>
            <a:ext cx="813598" cy="813598"/>
          </a:xfrm>
          <a:prstGeom prst="rect">
            <a:avLst/>
          </a:prstGeom>
        </p:spPr>
      </p:pic>
      <p:pic>
        <p:nvPicPr>
          <p:cNvPr id="4" name="Image 84" descr="MCC-LogoCERN.jpg">
            <a:extLst>
              <a:ext uri="{FF2B5EF4-FFF2-40B4-BE49-F238E27FC236}">
                <a16:creationId xmlns:a16="http://schemas.microsoft.com/office/drawing/2014/main" id="{D07E439A-F1D6-9006-800A-E8F08D4473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54467" y="122385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185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pic>
        <p:nvPicPr>
          <p:cNvPr id="3" name="Image 84" descr="MCC-LogoCERN.jpg">
            <a:extLst>
              <a:ext uri="{FF2B5EF4-FFF2-40B4-BE49-F238E27FC236}">
                <a16:creationId xmlns:a16="http://schemas.microsoft.com/office/drawing/2014/main" id="{BF1081EB-EFA8-1AFD-9F92-7D47C2FA0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8D13387-E256-3689-7DEE-CE51F57818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  <p:sp>
        <p:nvSpPr>
          <p:cNvPr id="9" name="Textplatzhalter 25">
            <a:extLst>
              <a:ext uri="{FF2B5EF4-FFF2-40B4-BE49-F238E27FC236}">
                <a16:creationId xmlns:a16="http://schemas.microsoft.com/office/drawing/2014/main" id="{381DAD47-597D-226A-5CDB-77540BCE0F1D}"/>
              </a:ext>
            </a:extLst>
          </p:cNvPr>
          <p:cNvSpPr txBox="1">
            <a:spLocks noGrp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Code comparison for ionization cooling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RF-Track vs ICOOL / G4Beamline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Physics implementations: overview &amp; current status</a:t>
            </a:r>
          </a:p>
          <a:p>
            <a:pPr marL="457200" lvl="1" indent="0">
              <a:buNone/>
            </a:pPr>
            <a:endParaRPr lang="en-US" sz="2000" dirty="0"/>
          </a:p>
          <a:p>
            <a:pPr marL="514350" indent="-457200">
              <a:buFont typeface="Wingdings" pitchFamily="2" charset="2"/>
              <a:buChar char="§"/>
            </a:pPr>
            <a:r>
              <a:rPr lang="en-US" sz="2400" dirty="0"/>
              <a:t>Optimal initial beam and machine parameters for final cooling</a:t>
            </a:r>
          </a:p>
          <a:p>
            <a:pPr marL="57150" indent="0">
              <a:buNone/>
            </a:pPr>
            <a:endParaRPr lang="en-US" sz="2400" dirty="0"/>
          </a:p>
          <a:p>
            <a:pPr marL="514350" indent="-457200">
              <a:buFont typeface="Wingdings" pitchFamily="2" charset="2"/>
              <a:buChar char="§"/>
            </a:pPr>
            <a:r>
              <a:rPr lang="en-US" sz="2400" dirty="0"/>
              <a:t>Thermodynamical aspects of hydrogen absorbers</a:t>
            </a:r>
          </a:p>
          <a:p>
            <a:pPr marL="457200" lvl="1" indent="0">
              <a:buNone/>
            </a:pPr>
            <a:r>
              <a:rPr lang="en-US" sz="2000" dirty="0"/>
              <a:t>							</a:t>
            </a:r>
          </a:p>
          <a:p>
            <a:pPr marL="457200" lvl="1" indent="0">
              <a:buNone/>
            </a:pPr>
            <a:r>
              <a:rPr lang="en-US" sz="2400" dirty="0"/>
              <a:t>	</a:t>
            </a:r>
            <a:endParaRPr lang="en-US" sz="2400" baseline="-25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74172A1-1CBF-0B40-9234-7D4D80EC19EA}" type="slidenum">
              <a:rPr lang="en-GB" smtClean="0"/>
              <a:pPr>
                <a:lnSpc>
                  <a:spcPct val="90000"/>
                </a:lnSpc>
                <a:spcAft>
                  <a:spcPts val="600"/>
                </a:spcAft>
              </a:pPr>
              <a:t>4</a:t>
            </a:fld>
            <a:endParaRPr lang="en-GB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</p:spPr>
        <p:txBody>
          <a:bodyPr>
            <a:normAutofit/>
          </a:bodyPr>
          <a:lstStyle/>
          <a:p>
            <a:r>
              <a:rPr lang="en-GB" dirty="0"/>
              <a:t>Simulation tools for Ionization Cooling (IC)</a:t>
            </a:r>
          </a:p>
        </p:txBody>
      </p:sp>
      <p:graphicFrame>
        <p:nvGraphicFramePr>
          <p:cNvPr id="7" name="Espace réservé du contenu 1">
            <a:extLst>
              <a:ext uri="{FF2B5EF4-FFF2-40B4-BE49-F238E27FC236}">
                <a16:creationId xmlns:a16="http://schemas.microsoft.com/office/drawing/2014/main" id="{0034F5CA-E41F-AF22-DA9D-C0C68C2A251A}"/>
              </a:ext>
            </a:extLst>
          </p:cNvPr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70045204"/>
              </p:ext>
            </p:extLst>
          </p:nvPr>
        </p:nvGraphicFramePr>
        <p:xfrm>
          <a:off x="419100" y="923303"/>
          <a:ext cx="8305800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Grafik 8" descr="Neu mit einfarbiger Füllung">
            <a:extLst>
              <a:ext uri="{FF2B5EF4-FFF2-40B4-BE49-F238E27FC236}">
                <a16:creationId xmlns:a16="http://schemas.microsoft.com/office/drawing/2014/main" id="{F48576D9-D9C1-4A3E-F632-A5A5FBFD53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050183" y="2305093"/>
            <a:ext cx="914729" cy="914729"/>
          </a:xfrm>
          <a:prstGeom prst="rect">
            <a:avLst/>
          </a:prstGeom>
        </p:spPr>
      </p:pic>
      <p:pic>
        <p:nvPicPr>
          <p:cNvPr id="10" name="Image 84" descr="MCC-LogoCERN.jpg">
            <a:extLst>
              <a:ext uri="{FF2B5EF4-FFF2-40B4-BE49-F238E27FC236}">
                <a16:creationId xmlns:a16="http://schemas.microsoft.com/office/drawing/2014/main" id="{4C700ED5-30EC-B9FC-FB85-E4EBEB8809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74F8755-5404-1411-A080-70851D30F93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446BD5DD-3125-D012-CCBE-EA4DBA787BD8}"/>
              </a:ext>
            </a:extLst>
          </p:cNvPr>
          <p:cNvSpPr txBox="1"/>
          <p:nvPr/>
        </p:nvSpPr>
        <p:spPr>
          <a:xfrm>
            <a:off x="2555776" y="139217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[1]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4BB009A-B44A-51DE-85D4-3C63901B1CD8}"/>
              </a:ext>
            </a:extLst>
          </p:cNvPr>
          <p:cNvSpPr txBox="1"/>
          <p:nvPr/>
        </p:nvSpPr>
        <p:spPr>
          <a:xfrm>
            <a:off x="5375442" y="139217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[2]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580D490-EF78-BFAB-D9A9-CC6AAE77727E}"/>
              </a:ext>
            </a:extLst>
          </p:cNvPr>
          <p:cNvSpPr txBox="1"/>
          <p:nvPr/>
        </p:nvSpPr>
        <p:spPr>
          <a:xfrm>
            <a:off x="8255762" y="139217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[3]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049A528-C7D7-19C8-ABF0-2FCD16DDADC5}"/>
              </a:ext>
            </a:extLst>
          </p:cNvPr>
          <p:cNvSpPr txBox="1"/>
          <p:nvPr/>
        </p:nvSpPr>
        <p:spPr>
          <a:xfrm>
            <a:off x="535724" y="3291204"/>
            <a:ext cx="85080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ICOOL &amp; G4Beamline (G4Bl) used for IC simulations in the past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IMCC started to use RF-Track as a third option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en-US" dirty="0"/>
              <a:t>Student-friendly program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en-US" dirty="0"/>
              <a:t>Fast simulation tool, collective effects included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en-US" dirty="0"/>
              <a:t>More info. from E. </a:t>
            </a:r>
            <a:r>
              <a:rPr lang="en-US" dirty="0" err="1"/>
              <a:t>Fol’s</a:t>
            </a:r>
            <a:r>
              <a:rPr lang="en-US" dirty="0"/>
              <a:t> talk</a:t>
            </a:r>
            <a:r>
              <a:rPr lang="en-US" sz="1400" dirty="0"/>
              <a:t>: </a:t>
            </a:r>
            <a:r>
              <a:rPr lang="en-US" sz="1400" dirty="0">
                <a:hlinkClick r:id="rId11"/>
              </a:rPr>
              <a:t>https://indico.cern.ch/event/1250075/contributions/5357365/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03054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295400" y="418356"/>
            <a:ext cx="6781800" cy="857250"/>
          </a:xfrm>
        </p:spPr>
        <p:txBody>
          <a:bodyPr/>
          <a:lstStyle/>
          <a:p>
            <a:r>
              <a:rPr lang="en-GB" dirty="0"/>
              <a:t>Physics processes implementation in RF-Track</a:t>
            </a:r>
          </a:p>
        </p:txBody>
      </p:sp>
      <p:graphicFrame>
        <p:nvGraphicFramePr>
          <p:cNvPr id="9" name="Inhaltsplatzhalter 8">
            <a:extLst>
              <a:ext uri="{FF2B5EF4-FFF2-40B4-BE49-F238E27FC236}">
                <a16:creationId xmlns:a16="http://schemas.microsoft.com/office/drawing/2014/main" id="{FA77327F-0BD5-EEFF-8A3E-A65CE2D78515}"/>
              </a:ext>
            </a:extLst>
          </p:cNvPr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78471980"/>
              </p:ext>
            </p:extLst>
          </p:nvPr>
        </p:nvGraphicFramePr>
        <p:xfrm>
          <a:off x="323528" y="1491630"/>
          <a:ext cx="8726016" cy="2880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Image 84" descr="MCC-LogoCERN.jpg">
            <a:extLst>
              <a:ext uri="{FF2B5EF4-FFF2-40B4-BE49-F238E27FC236}">
                <a16:creationId xmlns:a16="http://schemas.microsoft.com/office/drawing/2014/main" id="{84883FDC-57CA-2FBC-22C8-F5565264FF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AAC707FE-337A-70AF-099F-383DCF11AAB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969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D5095A7-51BF-3A03-8240-A928151F81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E60F254-E6CC-D1C4-6B64-FC6870CA2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loss in matter in RF-Track [4]</a:t>
            </a:r>
          </a:p>
        </p:txBody>
      </p:sp>
      <p:graphicFrame>
        <p:nvGraphicFramePr>
          <p:cNvPr id="15" name="Diagramm 14">
            <a:extLst>
              <a:ext uri="{FF2B5EF4-FFF2-40B4-BE49-F238E27FC236}">
                <a16:creationId xmlns:a16="http://schemas.microsoft.com/office/drawing/2014/main" id="{1A1BD10F-F261-7F45-BCFA-B542685082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0972531"/>
              </p:ext>
            </p:extLst>
          </p:nvPr>
        </p:nvGraphicFramePr>
        <p:xfrm>
          <a:off x="144306" y="2859782"/>
          <a:ext cx="3960440" cy="1200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" name="Image 84" descr="MCC-LogoCERN.jpg">
            <a:extLst>
              <a:ext uri="{FF2B5EF4-FFF2-40B4-BE49-F238E27FC236}">
                <a16:creationId xmlns:a16="http://schemas.microsoft.com/office/drawing/2014/main" id="{483531A7-E0CA-F86B-7E99-797DD92DAC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87796" y="131556"/>
            <a:ext cx="838200" cy="8382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0D318210-9FB4-C248-CFE8-255872F3C9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8EF2090D-39A6-9256-B825-1853C8885D90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9"/>
          <a:stretch>
            <a:fillRect/>
          </a:stretch>
        </p:blipFill>
        <p:spPr>
          <a:xfrm>
            <a:off x="4273827" y="1094278"/>
            <a:ext cx="4752169" cy="3289963"/>
          </a:xfrm>
        </p:spPr>
      </p:pic>
      <p:graphicFrame>
        <p:nvGraphicFramePr>
          <p:cNvPr id="10" name="Diagramm 9">
            <a:extLst>
              <a:ext uri="{FF2B5EF4-FFF2-40B4-BE49-F238E27FC236}">
                <a16:creationId xmlns:a16="http://schemas.microsoft.com/office/drawing/2014/main" id="{915332C2-925C-9B9D-5A30-4D7FDC9146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6736144"/>
              </p:ext>
            </p:extLst>
          </p:nvPr>
        </p:nvGraphicFramePr>
        <p:xfrm>
          <a:off x="173995" y="1871656"/>
          <a:ext cx="3960440" cy="857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714BE834-4A12-7E90-6F8E-F8DE3A7E58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6304376"/>
              </p:ext>
            </p:extLst>
          </p:nvPr>
        </p:nvGraphicFramePr>
        <p:xfrm>
          <a:off x="1033177" y="4090764"/>
          <a:ext cx="3960440" cy="857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7029CD62-1B35-6868-5F7A-52BCA8B6EF3C}"/>
              </a:ext>
            </a:extLst>
          </p:cNvPr>
          <p:cNvSpPr/>
          <p:nvPr/>
        </p:nvSpPr>
        <p:spPr>
          <a:xfrm>
            <a:off x="2195736" y="858534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8F43ABE-2608-2A77-C93B-1F7237C86620}"/>
              </a:ext>
            </a:extLst>
          </p:cNvPr>
          <p:cNvSpPr/>
          <p:nvPr/>
        </p:nvSpPr>
        <p:spPr>
          <a:xfrm>
            <a:off x="3491880" y="1219975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2A56606-25E2-8D8B-E228-EB0DE9ABD58F}"/>
              </a:ext>
            </a:extLst>
          </p:cNvPr>
          <p:cNvSpPr/>
          <p:nvPr/>
        </p:nvSpPr>
        <p:spPr>
          <a:xfrm>
            <a:off x="2411760" y="1667102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F8054BF-6C41-9357-9D28-6D8140CE7BA8}"/>
              </a:ext>
            </a:extLst>
          </p:cNvPr>
          <p:cNvSpPr/>
          <p:nvPr/>
        </p:nvSpPr>
        <p:spPr>
          <a:xfrm>
            <a:off x="3013397" y="1510721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56B12A4-23BE-2AB9-2E7B-A41026C97B7C}"/>
              </a:ext>
            </a:extLst>
          </p:cNvPr>
          <p:cNvSpPr/>
          <p:nvPr/>
        </p:nvSpPr>
        <p:spPr>
          <a:xfrm>
            <a:off x="3049278" y="1036720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78112BE-F26F-CA63-90E9-29659D48D8FD}"/>
              </a:ext>
            </a:extLst>
          </p:cNvPr>
          <p:cNvSpPr/>
          <p:nvPr/>
        </p:nvSpPr>
        <p:spPr>
          <a:xfrm>
            <a:off x="2006001" y="941855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1CE8712-8961-8D46-1089-F06384E6A8E6}"/>
              </a:ext>
            </a:extLst>
          </p:cNvPr>
          <p:cNvSpPr/>
          <p:nvPr/>
        </p:nvSpPr>
        <p:spPr>
          <a:xfrm>
            <a:off x="3632446" y="814955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0A46FAA-BB23-3717-A4D8-97AE269E8005}"/>
              </a:ext>
            </a:extLst>
          </p:cNvPr>
          <p:cNvSpPr/>
          <p:nvPr/>
        </p:nvSpPr>
        <p:spPr>
          <a:xfrm>
            <a:off x="2942105" y="843558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5B721AC-8E81-650F-CD1F-1B6AC816B034}"/>
              </a:ext>
            </a:extLst>
          </p:cNvPr>
          <p:cNvSpPr/>
          <p:nvPr/>
        </p:nvSpPr>
        <p:spPr>
          <a:xfrm>
            <a:off x="2699792" y="794409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15EEED7-C1ED-B819-0703-59FC82476527}"/>
              </a:ext>
            </a:extLst>
          </p:cNvPr>
          <p:cNvSpPr/>
          <p:nvPr/>
        </p:nvSpPr>
        <p:spPr>
          <a:xfrm>
            <a:off x="2457479" y="1172081"/>
            <a:ext cx="117727" cy="141506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8EDADC77-4DEB-6A36-040D-4FF9BA9F2060}"/>
              </a:ext>
            </a:extLst>
          </p:cNvPr>
          <p:cNvCxnSpPr>
            <a:cxnSpLocks/>
          </p:cNvCxnSpPr>
          <p:nvPr/>
        </p:nvCxnSpPr>
        <p:spPr>
          <a:xfrm>
            <a:off x="2575206" y="1242834"/>
            <a:ext cx="51979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ihandform 26">
            <a:extLst>
              <a:ext uri="{FF2B5EF4-FFF2-40B4-BE49-F238E27FC236}">
                <a16:creationId xmlns:a16="http://schemas.microsoft.com/office/drawing/2014/main" id="{6A809D77-0EB1-F5DD-D890-DEF0D8C15A6E}"/>
              </a:ext>
            </a:extLst>
          </p:cNvPr>
          <p:cNvSpPr/>
          <p:nvPr/>
        </p:nvSpPr>
        <p:spPr>
          <a:xfrm rot="13792697">
            <a:off x="2170239" y="1020574"/>
            <a:ext cx="391082" cy="55149"/>
          </a:xfrm>
          <a:custGeom>
            <a:avLst/>
            <a:gdLst>
              <a:gd name="connsiteX0" fmla="*/ 0 w 951263"/>
              <a:gd name="connsiteY0" fmla="*/ 194790 h 200200"/>
              <a:gd name="connsiteX1" fmla="*/ 119034 w 951263"/>
              <a:gd name="connsiteY1" fmla="*/ 6 h 200200"/>
              <a:gd name="connsiteX2" fmla="*/ 232658 w 951263"/>
              <a:gd name="connsiteY2" fmla="*/ 200200 h 200200"/>
              <a:gd name="connsiteX3" fmla="*/ 340871 w 951263"/>
              <a:gd name="connsiteY3" fmla="*/ 6 h 200200"/>
              <a:gd name="connsiteX4" fmla="*/ 443673 w 951263"/>
              <a:gd name="connsiteY4" fmla="*/ 194790 h 200200"/>
              <a:gd name="connsiteX5" fmla="*/ 535654 w 951263"/>
              <a:gd name="connsiteY5" fmla="*/ 5417 h 200200"/>
              <a:gd name="connsiteX6" fmla="*/ 622225 w 951263"/>
              <a:gd name="connsiteY6" fmla="*/ 194790 h 200200"/>
              <a:gd name="connsiteX7" fmla="*/ 725027 w 951263"/>
              <a:gd name="connsiteY7" fmla="*/ 5417 h 200200"/>
              <a:gd name="connsiteX8" fmla="*/ 811597 w 951263"/>
              <a:gd name="connsiteY8" fmla="*/ 194790 h 200200"/>
              <a:gd name="connsiteX9" fmla="*/ 860293 w 951263"/>
              <a:gd name="connsiteY9" fmla="*/ 102809 h 200200"/>
              <a:gd name="connsiteX10" fmla="*/ 941453 w 951263"/>
              <a:gd name="connsiteY10" fmla="*/ 75755 h 200200"/>
              <a:gd name="connsiteX11" fmla="*/ 946864 w 951263"/>
              <a:gd name="connsiteY11" fmla="*/ 81166 h 2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1263" h="200200">
                <a:moveTo>
                  <a:pt x="0" y="194790"/>
                </a:moveTo>
                <a:cubicBezTo>
                  <a:pt x="40129" y="96947"/>
                  <a:pt x="80258" y="-896"/>
                  <a:pt x="119034" y="6"/>
                </a:cubicBezTo>
                <a:cubicBezTo>
                  <a:pt x="157810" y="908"/>
                  <a:pt x="195685" y="200200"/>
                  <a:pt x="232658" y="200200"/>
                </a:cubicBezTo>
                <a:cubicBezTo>
                  <a:pt x="269631" y="200200"/>
                  <a:pt x="305702" y="908"/>
                  <a:pt x="340871" y="6"/>
                </a:cubicBezTo>
                <a:cubicBezTo>
                  <a:pt x="376040" y="-896"/>
                  <a:pt x="411209" y="193888"/>
                  <a:pt x="443673" y="194790"/>
                </a:cubicBezTo>
                <a:cubicBezTo>
                  <a:pt x="476137" y="195692"/>
                  <a:pt x="505895" y="5417"/>
                  <a:pt x="535654" y="5417"/>
                </a:cubicBezTo>
                <a:cubicBezTo>
                  <a:pt x="565413" y="5417"/>
                  <a:pt x="590663" y="194790"/>
                  <a:pt x="622225" y="194790"/>
                </a:cubicBezTo>
                <a:cubicBezTo>
                  <a:pt x="653787" y="194790"/>
                  <a:pt x="693465" y="5417"/>
                  <a:pt x="725027" y="5417"/>
                </a:cubicBezTo>
                <a:cubicBezTo>
                  <a:pt x="756589" y="5417"/>
                  <a:pt x="789053" y="178558"/>
                  <a:pt x="811597" y="194790"/>
                </a:cubicBezTo>
                <a:cubicBezTo>
                  <a:pt x="834141" y="211022"/>
                  <a:pt x="838650" y="122648"/>
                  <a:pt x="860293" y="102809"/>
                </a:cubicBezTo>
                <a:cubicBezTo>
                  <a:pt x="881936" y="82970"/>
                  <a:pt x="927025" y="79362"/>
                  <a:pt x="941453" y="75755"/>
                </a:cubicBezTo>
                <a:cubicBezTo>
                  <a:pt x="955881" y="72148"/>
                  <a:pt x="951372" y="76657"/>
                  <a:pt x="946864" y="81166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ihandform 27">
            <a:extLst>
              <a:ext uri="{FF2B5EF4-FFF2-40B4-BE49-F238E27FC236}">
                <a16:creationId xmlns:a16="http://schemas.microsoft.com/office/drawing/2014/main" id="{6B5CDB36-D0C0-C0F1-E972-416287D84864}"/>
              </a:ext>
            </a:extLst>
          </p:cNvPr>
          <p:cNvSpPr/>
          <p:nvPr/>
        </p:nvSpPr>
        <p:spPr>
          <a:xfrm rot="16830789">
            <a:off x="2272078" y="1445539"/>
            <a:ext cx="370800" cy="71106"/>
          </a:xfrm>
          <a:custGeom>
            <a:avLst/>
            <a:gdLst>
              <a:gd name="connsiteX0" fmla="*/ 0 w 951263"/>
              <a:gd name="connsiteY0" fmla="*/ 194790 h 200200"/>
              <a:gd name="connsiteX1" fmla="*/ 119034 w 951263"/>
              <a:gd name="connsiteY1" fmla="*/ 6 h 200200"/>
              <a:gd name="connsiteX2" fmla="*/ 232658 w 951263"/>
              <a:gd name="connsiteY2" fmla="*/ 200200 h 200200"/>
              <a:gd name="connsiteX3" fmla="*/ 340871 w 951263"/>
              <a:gd name="connsiteY3" fmla="*/ 6 h 200200"/>
              <a:gd name="connsiteX4" fmla="*/ 443673 w 951263"/>
              <a:gd name="connsiteY4" fmla="*/ 194790 h 200200"/>
              <a:gd name="connsiteX5" fmla="*/ 535654 w 951263"/>
              <a:gd name="connsiteY5" fmla="*/ 5417 h 200200"/>
              <a:gd name="connsiteX6" fmla="*/ 622225 w 951263"/>
              <a:gd name="connsiteY6" fmla="*/ 194790 h 200200"/>
              <a:gd name="connsiteX7" fmla="*/ 725027 w 951263"/>
              <a:gd name="connsiteY7" fmla="*/ 5417 h 200200"/>
              <a:gd name="connsiteX8" fmla="*/ 811597 w 951263"/>
              <a:gd name="connsiteY8" fmla="*/ 194790 h 200200"/>
              <a:gd name="connsiteX9" fmla="*/ 860293 w 951263"/>
              <a:gd name="connsiteY9" fmla="*/ 102809 h 200200"/>
              <a:gd name="connsiteX10" fmla="*/ 941453 w 951263"/>
              <a:gd name="connsiteY10" fmla="*/ 75755 h 200200"/>
              <a:gd name="connsiteX11" fmla="*/ 946864 w 951263"/>
              <a:gd name="connsiteY11" fmla="*/ 81166 h 2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1263" h="200200">
                <a:moveTo>
                  <a:pt x="0" y="194790"/>
                </a:moveTo>
                <a:cubicBezTo>
                  <a:pt x="40129" y="96947"/>
                  <a:pt x="80258" y="-896"/>
                  <a:pt x="119034" y="6"/>
                </a:cubicBezTo>
                <a:cubicBezTo>
                  <a:pt x="157810" y="908"/>
                  <a:pt x="195685" y="200200"/>
                  <a:pt x="232658" y="200200"/>
                </a:cubicBezTo>
                <a:cubicBezTo>
                  <a:pt x="269631" y="200200"/>
                  <a:pt x="305702" y="908"/>
                  <a:pt x="340871" y="6"/>
                </a:cubicBezTo>
                <a:cubicBezTo>
                  <a:pt x="376040" y="-896"/>
                  <a:pt x="411209" y="193888"/>
                  <a:pt x="443673" y="194790"/>
                </a:cubicBezTo>
                <a:cubicBezTo>
                  <a:pt x="476137" y="195692"/>
                  <a:pt x="505895" y="5417"/>
                  <a:pt x="535654" y="5417"/>
                </a:cubicBezTo>
                <a:cubicBezTo>
                  <a:pt x="565413" y="5417"/>
                  <a:pt x="590663" y="194790"/>
                  <a:pt x="622225" y="194790"/>
                </a:cubicBezTo>
                <a:cubicBezTo>
                  <a:pt x="653787" y="194790"/>
                  <a:pt x="693465" y="5417"/>
                  <a:pt x="725027" y="5417"/>
                </a:cubicBezTo>
                <a:cubicBezTo>
                  <a:pt x="756589" y="5417"/>
                  <a:pt x="789053" y="178558"/>
                  <a:pt x="811597" y="194790"/>
                </a:cubicBezTo>
                <a:cubicBezTo>
                  <a:pt x="834141" y="211022"/>
                  <a:pt x="838650" y="122648"/>
                  <a:pt x="860293" y="102809"/>
                </a:cubicBezTo>
                <a:cubicBezTo>
                  <a:pt x="881936" y="82970"/>
                  <a:pt x="927025" y="79362"/>
                  <a:pt x="941453" y="75755"/>
                </a:cubicBezTo>
                <a:cubicBezTo>
                  <a:pt x="955881" y="72148"/>
                  <a:pt x="951372" y="76657"/>
                  <a:pt x="946864" y="81166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ihandform 28">
            <a:extLst>
              <a:ext uri="{FF2B5EF4-FFF2-40B4-BE49-F238E27FC236}">
                <a16:creationId xmlns:a16="http://schemas.microsoft.com/office/drawing/2014/main" id="{D71B9838-9423-990F-E0BA-4E0DBAA9B8FB}"/>
              </a:ext>
            </a:extLst>
          </p:cNvPr>
          <p:cNvSpPr/>
          <p:nvPr/>
        </p:nvSpPr>
        <p:spPr>
          <a:xfrm rot="17739880">
            <a:off x="2432458" y="994585"/>
            <a:ext cx="391082" cy="55149"/>
          </a:xfrm>
          <a:custGeom>
            <a:avLst/>
            <a:gdLst>
              <a:gd name="connsiteX0" fmla="*/ 0 w 951263"/>
              <a:gd name="connsiteY0" fmla="*/ 194790 h 200200"/>
              <a:gd name="connsiteX1" fmla="*/ 119034 w 951263"/>
              <a:gd name="connsiteY1" fmla="*/ 6 h 200200"/>
              <a:gd name="connsiteX2" fmla="*/ 232658 w 951263"/>
              <a:gd name="connsiteY2" fmla="*/ 200200 h 200200"/>
              <a:gd name="connsiteX3" fmla="*/ 340871 w 951263"/>
              <a:gd name="connsiteY3" fmla="*/ 6 h 200200"/>
              <a:gd name="connsiteX4" fmla="*/ 443673 w 951263"/>
              <a:gd name="connsiteY4" fmla="*/ 194790 h 200200"/>
              <a:gd name="connsiteX5" fmla="*/ 535654 w 951263"/>
              <a:gd name="connsiteY5" fmla="*/ 5417 h 200200"/>
              <a:gd name="connsiteX6" fmla="*/ 622225 w 951263"/>
              <a:gd name="connsiteY6" fmla="*/ 194790 h 200200"/>
              <a:gd name="connsiteX7" fmla="*/ 725027 w 951263"/>
              <a:gd name="connsiteY7" fmla="*/ 5417 h 200200"/>
              <a:gd name="connsiteX8" fmla="*/ 811597 w 951263"/>
              <a:gd name="connsiteY8" fmla="*/ 194790 h 200200"/>
              <a:gd name="connsiteX9" fmla="*/ 860293 w 951263"/>
              <a:gd name="connsiteY9" fmla="*/ 102809 h 200200"/>
              <a:gd name="connsiteX10" fmla="*/ 941453 w 951263"/>
              <a:gd name="connsiteY10" fmla="*/ 75755 h 200200"/>
              <a:gd name="connsiteX11" fmla="*/ 946864 w 951263"/>
              <a:gd name="connsiteY11" fmla="*/ 81166 h 2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1263" h="200200">
                <a:moveTo>
                  <a:pt x="0" y="194790"/>
                </a:moveTo>
                <a:cubicBezTo>
                  <a:pt x="40129" y="96947"/>
                  <a:pt x="80258" y="-896"/>
                  <a:pt x="119034" y="6"/>
                </a:cubicBezTo>
                <a:cubicBezTo>
                  <a:pt x="157810" y="908"/>
                  <a:pt x="195685" y="200200"/>
                  <a:pt x="232658" y="200200"/>
                </a:cubicBezTo>
                <a:cubicBezTo>
                  <a:pt x="269631" y="200200"/>
                  <a:pt x="305702" y="908"/>
                  <a:pt x="340871" y="6"/>
                </a:cubicBezTo>
                <a:cubicBezTo>
                  <a:pt x="376040" y="-896"/>
                  <a:pt x="411209" y="193888"/>
                  <a:pt x="443673" y="194790"/>
                </a:cubicBezTo>
                <a:cubicBezTo>
                  <a:pt x="476137" y="195692"/>
                  <a:pt x="505895" y="5417"/>
                  <a:pt x="535654" y="5417"/>
                </a:cubicBezTo>
                <a:cubicBezTo>
                  <a:pt x="565413" y="5417"/>
                  <a:pt x="590663" y="194790"/>
                  <a:pt x="622225" y="194790"/>
                </a:cubicBezTo>
                <a:cubicBezTo>
                  <a:pt x="653787" y="194790"/>
                  <a:pt x="693465" y="5417"/>
                  <a:pt x="725027" y="5417"/>
                </a:cubicBezTo>
                <a:cubicBezTo>
                  <a:pt x="756589" y="5417"/>
                  <a:pt x="789053" y="178558"/>
                  <a:pt x="811597" y="194790"/>
                </a:cubicBezTo>
                <a:cubicBezTo>
                  <a:pt x="834141" y="211022"/>
                  <a:pt x="838650" y="122648"/>
                  <a:pt x="860293" y="102809"/>
                </a:cubicBezTo>
                <a:cubicBezTo>
                  <a:pt x="881936" y="82970"/>
                  <a:pt x="927025" y="79362"/>
                  <a:pt x="941453" y="75755"/>
                </a:cubicBezTo>
                <a:cubicBezTo>
                  <a:pt x="955881" y="72148"/>
                  <a:pt x="951372" y="76657"/>
                  <a:pt x="946864" y="81166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BE9FF9A-7EEF-BC5E-BC49-3AC4833B5EB9}"/>
              </a:ext>
            </a:extLst>
          </p:cNvPr>
          <p:cNvSpPr/>
          <p:nvPr/>
        </p:nvSpPr>
        <p:spPr>
          <a:xfrm>
            <a:off x="1988096" y="1560869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E344DE3-7252-1C06-34DB-A36DEFE0C220}"/>
              </a:ext>
            </a:extLst>
          </p:cNvPr>
          <p:cNvSpPr/>
          <p:nvPr/>
        </p:nvSpPr>
        <p:spPr>
          <a:xfrm>
            <a:off x="2078009" y="1275606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FEC581C-1703-BC30-3C68-A5C98E983C00}"/>
              </a:ext>
            </a:extLst>
          </p:cNvPr>
          <p:cNvSpPr txBox="1"/>
          <p:nvPr/>
        </p:nvSpPr>
        <p:spPr>
          <a:xfrm>
            <a:off x="3096856" y="829524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e</a:t>
            </a:r>
            <a:r>
              <a:rPr lang="en-US" sz="1400" baseline="30000" dirty="0">
                <a:solidFill>
                  <a:srgbClr val="0070C0"/>
                </a:solidFill>
              </a:rPr>
              <a:t>-</a:t>
            </a:r>
            <a:r>
              <a:rPr lang="en-US" sz="1400" dirty="0">
                <a:solidFill>
                  <a:srgbClr val="0070C0"/>
                </a:solidFill>
              </a:rPr>
              <a:t> gas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5461541E-FBF5-7710-28F2-DC36850BFB2F}"/>
              </a:ext>
            </a:extLst>
          </p:cNvPr>
          <p:cNvSpPr/>
          <p:nvPr/>
        </p:nvSpPr>
        <p:spPr>
          <a:xfrm>
            <a:off x="3563888" y="1589927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DBB2ABB-62EE-105A-05E5-A5D3E7C8A004}"/>
              </a:ext>
            </a:extLst>
          </p:cNvPr>
          <p:cNvSpPr/>
          <p:nvPr/>
        </p:nvSpPr>
        <p:spPr>
          <a:xfrm>
            <a:off x="3275856" y="771550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C990C00F-17FB-83B2-05F2-B494EF057AE8}"/>
              </a:ext>
            </a:extLst>
          </p:cNvPr>
          <p:cNvSpPr txBox="1"/>
          <p:nvPr/>
        </p:nvSpPr>
        <p:spPr>
          <a:xfrm>
            <a:off x="2479565" y="1192164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muon</a:t>
            </a:r>
          </a:p>
        </p:txBody>
      </p:sp>
      <p:pic>
        <p:nvPicPr>
          <p:cNvPr id="38" name="Grafik 37" descr="Häkchen mit einfarbiger Füllung">
            <a:extLst>
              <a:ext uri="{FF2B5EF4-FFF2-40B4-BE49-F238E27FC236}">
                <a16:creationId xmlns:a16="http://schemas.microsoft.com/office/drawing/2014/main" id="{037ECDA5-D4EC-3D07-0DA2-2FDB1F7460E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7620000" y="395769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9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6B109B3-CDA3-2367-F38A-AA713657D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7F0B864-A459-DFF5-B743-B84348CA6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straggling in RF-Track [4]</a:t>
            </a:r>
          </a:p>
        </p:txBody>
      </p:sp>
      <p:pic>
        <p:nvPicPr>
          <p:cNvPr id="8" name="Image 84" descr="MCC-LogoCERN.jpg">
            <a:extLst>
              <a:ext uri="{FF2B5EF4-FFF2-40B4-BE49-F238E27FC236}">
                <a16:creationId xmlns:a16="http://schemas.microsoft.com/office/drawing/2014/main" id="{7F87A03C-B915-D248-8A2D-F7B07F7714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847C83B-00F2-AC1C-7376-B07E135918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848" y="1396330"/>
            <a:ext cx="4610152" cy="3191644"/>
          </a:xfrm>
          <a:prstGeom prst="rect">
            <a:avLst/>
          </a:prstGeom>
        </p:spPr>
      </p:pic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28ED8596-8E48-6493-4F31-C4F0268931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7689183"/>
              </p:ext>
            </p:extLst>
          </p:nvPr>
        </p:nvGraphicFramePr>
        <p:xfrm>
          <a:off x="179512" y="1921471"/>
          <a:ext cx="4179575" cy="3119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Oval 1">
            <a:extLst>
              <a:ext uri="{FF2B5EF4-FFF2-40B4-BE49-F238E27FC236}">
                <a16:creationId xmlns:a16="http://schemas.microsoft.com/office/drawing/2014/main" id="{D322DCF5-DB78-B917-3CDD-C8D3A26F199C}"/>
              </a:ext>
            </a:extLst>
          </p:cNvPr>
          <p:cNvSpPr/>
          <p:nvPr/>
        </p:nvSpPr>
        <p:spPr>
          <a:xfrm>
            <a:off x="1265130" y="1182807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6F0A5B9-7045-2DDF-3420-589C0608656B}"/>
              </a:ext>
            </a:extLst>
          </p:cNvPr>
          <p:cNvSpPr/>
          <p:nvPr/>
        </p:nvSpPr>
        <p:spPr>
          <a:xfrm>
            <a:off x="2030929" y="1437292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3ED3C6D-D708-4165-943C-1186514B7A8D}"/>
              </a:ext>
            </a:extLst>
          </p:cNvPr>
          <p:cNvSpPr/>
          <p:nvPr/>
        </p:nvSpPr>
        <p:spPr>
          <a:xfrm>
            <a:off x="1481154" y="1732582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CAB1570-9946-1DD3-0802-4F2EC1DD636A}"/>
              </a:ext>
            </a:extLst>
          </p:cNvPr>
          <p:cNvSpPr/>
          <p:nvPr/>
        </p:nvSpPr>
        <p:spPr>
          <a:xfrm>
            <a:off x="1947470" y="1728038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E8AD881-0C77-4A69-7182-A930184E8FB6}"/>
              </a:ext>
            </a:extLst>
          </p:cNvPr>
          <p:cNvSpPr/>
          <p:nvPr/>
        </p:nvSpPr>
        <p:spPr>
          <a:xfrm>
            <a:off x="1983351" y="1254037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9D77E54-F203-DF7A-9ED8-AE1448759BC2}"/>
              </a:ext>
            </a:extLst>
          </p:cNvPr>
          <p:cNvSpPr/>
          <p:nvPr/>
        </p:nvSpPr>
        <p:spPr>
          <a:xfrm>
            <a:off x="1049106" y="1326823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FD29056-2E13-3993-EEF0-B6AEF3F1C843}"/>
              </a:ext>
            </a:extLst>
          </p:cNvPr>
          <p:cNvSpPr/>
          <p:nvPr/>
        </p:nvSpPr>
        <p:spPr>
          <a:xfrm>
            <a:off x="2246953" y="1228526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31B8E62-9DAE-2CAC-A246-19E6553FC277}"/>
              </a:ext>
            </a:extLst>
          </p:cNvPr>
          <p:cNvSpPr/>
          <p:nvPr/>
        </p:nvSpPr>
        <p:spPr>
          <a:xfrm>
            <a:off x="1876178" y="1060875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AC4B738-D58C-47F1-876A-10FDFB230FFC}"/>
              </a:ext>
            </a:extLst>
          </p:cNvPr>
          <p:cNvSpPr/>
          <p:nvPr/>
        </p:nvSpPr>
        <p:spPr>
          <a:xfrm>
            <a:off x="1633865" y="1011726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16D289F-73E8-2ADF-679E-E2E1CB36051D}"/>
              </a:ext>
            </a:extLst>
          </p:cNvPr>
          <p:cNvSpPr/>
          <p:nvPr/>
        </p:nvSpPr>
        <p:spPr>
          <a:xfrm>
            <a:off x="1391552" y="1389398"/>
            <a:ext cx="117727" cy="141506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AA353FD4-8DFB-FF9E-4DC4-D8AAFF22471C}"/>
              </a:ext>
            </a:extLst>
          </p:cNvPr>
          <p:cNvCxnSpPr>
            <a:cxnSpLocks/>
          </p:cNvCxnSpPr>
          <p:nvPr/>
        </p:nvCxnSpPr>
        <p:spPr>
          <a:xfrm>
            <a:off x="1509279" y="1460151"/>
            <a:ext cx="51979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826205C0-9F25-32DB-06B0-D4BAF186A4EE}"/>
              </a:ext>
            </a:extLst>
          </p:cNvPr>
          <p:cNvSpPr/>
          <p:nvPr/>
        </p:nvSpPr>
        <p:spPr>
          <a:xfrm>
            <a:off x="1121114" y="1732582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F9B46CC-5DB4-6520-F316-0C20ABE3CFCC}"/>
              </a:ext>
            </a:extLst>
          </p:cNvPr>
          <p:cNvSpPr/>
          <p:nvPr/>
        </p:nvSpPr>
        <p:spPr>
          <a:xfrm>
            <a:off x="1121114" y="1492923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A2AAF5D-C963-62F8-DE58-217E83F413E0}"/>
              </a:ext>
            </a:extLst>
          </p:cNvPr>
          <p:cNvSpPr txBox="1"/>
          <p:nvPr/>
        </p:nvSpPr>
        <p:spPr>
          <a:xfrm>
            <a:off x="1287989" y="1088553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e</a:t>
            </a:r>
            <a:r>
              <a:rPr lang="en-US" sz="1400" baseline="30000" dirty="0">
                <a:solidFill>
                  <a:srgbClr val="0070C0"/>
                </a:solidFill>
              </a:rPr>
              <a:t>-</a:t>
            </a:r>
            <a:r>
              <a:rPr lang="en-US" sz="1400" dirty="0">
                <a:solidFill>
                  <a:srgbClr val="0070C0"/>
                </a:solidFill>
              </a:rPr>
              <a:t> gas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78347CA-ED64-3E39-53FA-EDA2D66975A7}"/>
              </a:ext>
            </a:extLst>
          </p:cNvPr>
          <p:cNvSpPr/>
          <p:nvPr/>
        </p:nvSpPr>
        <p:spPr>
          <a:xfrm>
            <a:off x="2246953" y="1588566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0F713E7-2951-93D6-73BF-D3AC13ABCF9F}"/>
              </a:ext>
            </a:extLst>
          </p:cNvPr>
          <p:cNvSpPr/>
          <p:nvPr/>
        </p:nvSpPr>
        <p:spPr>
          <a:xfrm>
            <a:off x="2209929" y="988867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72235E3-C3A1-2A62-6E8B-BEFF81718798}"/>
              </a:ext>
            </a:extLst>
          </p:cNvPr>
          <p:cNvSpPr txBox="1"/>
          <p:nvPr/>
        </p:nvSpPr>
        <p:spPr>
          <a:xfrm>
            <a:off x="1413638" y="1409481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muon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C03A821-9F15-13C0-FD9A-E752E3143758}"/>
              </a:ext>
            </a:extLst>
          </p:cNvPr>
          <p:cNvSpPr/>
          <p:nvPr/>
        </p:nvSpPr>
        <p:spPr>
          <a:xfrm>
            <a:off x="2942105" y="1189552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A1CD3D7-8B19-4675-D102-FD51C5664016}"/>
              </a:ext>
            </a:extLst>
          </p:cNvPr>
          <p:cNvSpPr/>
          <p:nvPr/>
        </p:nvSpPr>
        <p:spPr>
          <a:xfrm>
            <a:off x="3878209" y="1301895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0011DDC-B837-729F-A1CF-8E5A80A64320}"/>
              </a:ext>
            </a:extLst>
          </p:cNvPr>
          <p:cNvSpPr/>
          <p:nvPr/>
        </p:nvSpPr>
        <p:spPr>
          <a:xfrm>
            <a:off x="2943424" y="1739327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EFD2D04-642B-8D5A-2963-9ADE7181643C}"/>
              </a:ext>
            </a:extLst>
          </p:cNvPr>
          <p:cNvSpPr/>
          <p:nvPr/>
        </p:nvSpPr>
        <p:spPr>
          <a:xfrm>
            <a:off x="3409740" y="1734783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6CD5448-1848-E3F6-98BE-66593BDEC114}"/>
              </a:ext>
            </a:extLst>
          </p:cNvPr>
          <p:cNvSpPr/>
          <p:nvPr/>
        </p:nvSpPr>
        <p:spPr>
          <a:xfrm>
            <a:off x="3445621" y="1260782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8CA1091-013E-1625-B5A2-701C05C3CE59}"/>
              </a:ext>
            </a:extLst>
          </p:cNvPr>
          <p:cNvSpPr/>
          <p:nvPr/>
        </p:nvSpPr>
        <p:spPr>
          <a:xfrm>
            <a:off x="2726081" y="1157879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D657BF5-5D61-A015-8CBD-DEE2DF66EAB7}"/>
              </a:ext>
            </a:extLst>
          </p:cNvPr>
          <p:cNvSpPr/>
          <p:nvPr/>
        </p:nvSpPr>
        <p:spPr>
          <a:xfrm>
            <a:off x="3709223" y="1235271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F094471-AB2B-3E91-9AC9-8DB2AD34A95F}"/>
              </a:ext>
            </a:extLst>
          </p:cNvPr>
          <p:cNvSpPr/>
          <p:nvPr/>
        </p:nvSpPr>
        <p:spPr>
          <a:xfrm>
            <a:off x="3338448" y="1067620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3EAA4B3-B434-C408-A889-5DD5D8599784}"/>
              </a:ext>
            </a:extLst>
          </p:cNvPr>
          <p:cNvSpPr/>
          <p:nvPr/>
        </p:nvSpPr>
        <p:spPr>
          <a:xfrm>
            <a:off x="3096135" y="1018471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A7F6DCA-1924-0B2C-0344-2CA9089A94EC}"/>
              </a:ext>
            </a:extLst>
          </p:cNvPr>
          <p:cNvSpPr/>
          <p:nvPr/>
        </p:nvSpPr>
        <p:spPr>
          <a:xfrm>
            <a:off x="3347864" y="1396143"/>
            <a:ext cx="117727" cy="141506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A2A37386-4E63-6813-8588-64D5826CE4CC}"/>
              </a:ext>
            </a:extLst>
          </p:cNvPr>
          <p:cNvCxnSpPr>
            <a:cxnSpLocks/>
          </p:cNvCxnSpPr>
          <p:nvPr/>
        </p:nvCxnSpPr>
        <p:spPr>
          <a:xfrm>
            <a:off x="3465591" y="1466896"/>
            <a:ext cx="51979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83A3677D-ADD7-BEBE-98F3-4FC82D74DAA1}"/>
              </a:ext>
            </a:extLst>
          </p:cNvPr>
          <p:cNvSpPr/>
          <p:nvPr/>
        </p:nvSpPr>
        <p:spPr>
          <a:xfrm>
            <a:off x="2627784" y="1707654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C957D2F7-ECB7-E279-9C6F-98F5D47433D5}"/>
              </a:ext>
            </a:extLst>
          </p:cNvPr>
          <p:cNvSpPr/>
          <p:nvPr/>
        </p:nvSpPr>
        <p:spPr>
          <a:xfrm>
            <a:off x="2798089" y="1445911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A2679BF-5154-578A-1E45-0CDE4F5DB01E}"/>
              </a:ext>
            </a:extLst>
          </p:cNvPr>
          <p:cNvSpPr/>
          <p:nvPr/>
        </p:nvSpPr>
        <p:spPr>
          <a:xfrm>
            <a:off x="3709223" y="1595311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C1A4231-4243-5AAE-D577-60C35F68501F}"/>
              </a:ext>
            </a:extLst>
          </p:cNvPr>
          <p:cNvSpPr/>
          <p:nvPr/>
        </p:nvSpPr>
        <p:spPr>
          <a:xfrm>
            <a:off x="3672199" y="995612"/>
            <a:ext cx="45719" cy="45719"/>
          </a:xfrm>
          <a:prstGeom prst="ellipse">
            <a:avLst/>
          </a:prstGeom>
          <a:solidFill>
            <a:schemeClr val="accent4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464C48F8-A4BC-2BEF-6240-A6533EA92106}"/>
              </a:ext>
            </a:extLst>
          </p:cNvPr>
          <p:cNvCxnSpPr>
            <a:stCxn id="28" idx="6"/>
          </p:cNvCxnSpPr>
          <p:nvPr/>
        </p:nvCxnSpPr>
        <p:spPr>
          <a:xfrm flipV="1">
            <a:off x="3923928" y="1157879"/>
            <a:ext cx="648072" cy="16687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49">
            <a:extLst>
              <a:ext uri="{FF2B5EF4-FFF2-40B4-BE49-F238E27FC236}">
                <a16:creationId xmlns:a16="http://schemas.microsoft.com/office/drawing/2014/main" id="{78B4A911-8833-4BA9-2AF4-C097C3047EBC}"/>
              </a:ext>
            </a:extLst>
          </p:cNvPr>
          <p:cNvCxnSpPr>
            <a:cxnSpLocks/>
          </p:cNvCxnSpPr>
          <p:nvPr/>
        </p:nvCxnSpPr>
        <p:spPr>
          <a:xfrm>
            <a:off x="2411760" y="771550"/>
            <a:ext cx="0" cy="86948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Textfeld 50">
            <a:extLst>
              <a:ext uri="{FF2B5EF4-FFF2-40B4-BE49-F238E27FC236}">
                <a16:creationId xmlns:a16="http://schemas.microsoft.com/office/drawing/2014/main" id="{3269ED2E-D8B6-9B23-CE75-CF67FC9245B5}"/>
              </a:ext>
            </a:extLst>
          </p:cNvPr>
          <p:cNvSpPr txBox="1"/>
          <p:nvPr/>
        </p:nvSpPr>
        <p:spPr>
          <a:xfrm>
            <a:off x="1544871" y="615849"/>
            <a:ext cx="301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</a:t>
            </a:r>
            <a:r>
              <a:rPr lang="en-US" sz="1400" baseline="-25000" dirty="0"/>
              <a:t>1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DB67227C-7581-ED57-B3C0-5DF12BCB64CD}"/>
              </a:ext>
            </a:extLst>
          </p:cNvPr>
          <p:cNvSpPr txBox="1"/>
          <p:nvPr/>
        </p:nvSpPr>
        <p:spPr>
          <a:xfrm>
            <a:off x="3141854" y="611340"/>
            <a:ext cx="301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</a:t>
            </a:r>
            <a:r>
              <a:rPr lang="en-US" sz="1400" baseline="-25000" dirty="0"/>
              <a:t>2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987F5729-893C-2FAC-E315-E5117A77DD72}"/>
              </a:ext>
            </a:extLst>
          </p:cNvPr>
          <p:cNvSpPr txBox="1"/>
          <p:nvPr/>
        </p:nvSpPr>
        <p:spPr>
          <a:xfrm>
            <a:off x="2103996" y="1678252"/>
            <a:ext cx="6062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</a:t>
            </a:r>
            <a:r>
              <a:rPr lang="en-US" sz="1400" baseline="-25000" dirty="0"/>
              <a:t>1 </a:t>
            </a:r>
            <a:r>
              <a:rPr lang="en-US" sz="1400" dirty="0"/>
              <a:t>&lt; t</a:t>
            </a:r>
            <a:r>
              <a:rPr lang="en-US" sz="1400" baseline="-25000" dirty="0"/>
              <a:t>2</a:t>
            </a:r>
          </a:p>
        </p:txBody>
      </p:sp>
      <p:pic>
        <p:nvPicPr>
          <p:cNvPr id="56" name="Grafik 55" descr="Häkchen mit einfarbiger Füllung">
            <a:extLst>
              <a:ext uri="{FF2B5EF4-FFF2-40B4-BE49-F238E27FC236}">
                <a16:creationId xmlns:a16="http://schemas.microsoft.com/office/drawing/2014/main" id="{BBBD4199-AAB0-E1BA-BDB1-9F5B1F29DF1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668344" y="307580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460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FC4AF56-448C-B65F-896A-70085DDC0B8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26807" y="1020538"/>
            <a:ext cx="8305800" cy="3536156"/>
          </a:xfrm>
        </p:spPr>
        <p:txBody>
          <a:bodyPr/>
          <a:lstStyle/>
          <a:p>
            <a:r>
              <a:rPr lang="en-US" sz="2400" dirty="0"/>
              <a:t>Charged particles are deflected by the nuclei inside material</a:t>
            </a:r>
          </a:p>
          <a:p>
            <a:r>
              <a:rPr lang="en-US" sz="2400" dirty="0"/>
              <a:t>A rms scattering angle is given by the </a:t>
            </a:r>
            <a:r>
              <a:rPr lang="en-US" sz="2400" b="1" dirty="0">
                <a:solidFill>
                  <a:srgbClr val="FF0000"/>
                </a:solidFill>
              </a:rPr>
              <a:t>Highland</a:t>
            </a:r>
            <a:r>
              <a:rPr lang="en-US" sz="2400" dirty="0"/>
              <a:t> formula</a:t>
            </a:r>
          </a:p>
          <a:p>
            <a:r>
              <a:rPr lang="en-US" sz="2400" dirty="0"/>
              <a:t>RF-Track: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Muon deflection follows Gaussian number generator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The std of the Gaussian follows Highland without log-term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D46C15B-862C-BDEB-3BAF-49EC12AF6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509BBD5-75AA-264C-2B9B-86A027B74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Coulomb scattering</a:t>
            </a:r>
          </a:p>
        </p:txBody>
      </p:sp>
      <p:pic>
        <p:nvPicPr>
          <p:cNvPr id="7" name="Grafik 6" descr="Ein Bild, das Diagramm, Plan enthält.&#10;&#10;Automatisch generierte Beschreibung">
            <a:extLst>
              <a:ext uri="{FF2B5EF4-FFF2-40B4-BE49-F238E27FC236}">
                <a16:creationId xmlns:a16="http://schemas.microsoft.com/office/drawing/2014/main" id="{C48F5263-B3EA-52A7-3232-FF459B291D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0295" y="3798363"/>
            <a:ext cx="4127500" cy="7874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1C09254-89BC-4E72-3F6F-55174D829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166A84D0-66A8-D5E0-884C-84BA7BF858D2}"/>
              </a:ext>
            </a:extLst>
          </p:cNvPr>
          <p:cNvSpPr txBox="1"/>
          <p:nvPr/>
        </p:nvSpPr>
        <p:spPr>
          <a:xfrm>
            <a:off x="7443222" y="148903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[4]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5C1323A-3DBA-0753-D609-5878624FC81C}"/>
              </a:ext>
            </a:extLst>
          </p:cNvPr>
          <p:cNvSpPr/>
          <p:nvPr/>
        </p:nvSpPr>
        <p:spPr>
          <a:xfrm>
            <a:off x="5963903" y="3778985"/>
            <a:ext cx="288032" cy="28398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F6E2358-6A41-B810-8F99-3575812EB6F6}"/>
              </a:ext>
            </a:extLst>
          </p:cNvPr>
          <p:cNvSpPr/>
          <p:nvPr/>
        </p:nvSpPr>
        <p:spPr>
          <a:xfrm>
            <a:off x="6611975" y="3778985"/>
            <a:ext cx="288032" cy="28398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6CF6744-3329-B203-9940-4CEE7952251B}"/>
              </a:ext>
            </a:extLst>
          </p:cNvPr>
          <p:cNvSpPr/>
          <p:nvPr/>
        </p:nvSpPr>
        <p:spPr>
          <a:xfrm>
            <a:off x="5951145" y="4291288"/>
            <a:ext cx="288032" cy="28398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1483138-26F5-A738-6113-0A42288717C8}"/>
              </a:ext>
            </a:extLst>
          </p:cNvPr>
          <p:cNvSpPr/>
          <p:nvPr/>
        </p:nvSpPr>
        <p:spPr>
          <a:xfrm>
            <a:off x="6626693" y="4292052"/>
            <a:ext cx="288032" cy="28398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233243E-94F0-EBA7-2E3B-E660FB13593F}"/>
              </a:ext>
            </a:extLst>
          </p:cNvPr>
          <p:cNvSpPr/>
          <p:nvPr/>
        </p:nvSpPr>
        <p:spPr>
          <a:xfrm>
            <a:off x="5963903" y="3283094"/>
            <a:ext cx="288032" cy="28398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A48123A-A300-A88A-F777-1A4045FC6DAF}"/>
              </a:ext>
            </a:extLst>
          </p:cNvPr>
          <p:cNvSpPr/>
          <p:nvPr/>
        </p:nvSpPr>
        <p:spPr>
          <a:xfrm>
            <a:off x="7260047" y="3778984"/>
            <a:ext cx="288032" cy="28398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CF55F50-E8F9-A85B-273F-1B51902414CB}"/>
              </a:ext>
            </a:extLst>
          </p:cNvPr>
          <p:cNvSpPr/>
          <p:nvPr/>
        </p:nvSpPr>
        <p:spPr>
          <a:xfrm>
            <a:off x="7260047" y="4291288"/>
            <a:ext cx="288032" cy="28398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F10064F-1CC3-11FA-1094-2B5C75CBD6E8}"/>
              </a:ext>
            </a:extLst>
          </p:cNvPr>
          <p:cNvSpPr/>
          <p:nvPr/>
        </p:nvSpPr>
        <p:spPr>
          <a:xfrm>
            <a:off x="6611975" y="3283094"/>
            <a:ext cx="288032" cy="28398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90B4C06-07E2-8127-BED4-8D391788FDF3}"/>
              </a:ext>
            </a:extLst>
          </p:cNvPr>
          <p:cNvSpPr/>
          <p:nvPr/>
        </p:nvSpPr>
        <p:spPr>
          <a:xfrm>
            <a:off x="7260047" y="3283094"/>
            <a:ext cx="288032" cy="28398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ihandform 19">
            <a:extLst>
              <a:ext uri="{FF2B5EF4-FFF2-40B4-BE49-F238E27FC236}">
                <a16:creationId xmlns:a16="http://schemas.microsoft.com/office/drawing/2014/main" id="{04B86A98-A7F4-519D-033C-910410B5F475}"/>
              </a:ext>
            </a:extLst>
          </p:cNvPr>
          <p:cNvSpPr/>
          <p:nvPr/>
        </p:nvSpPr>
        <p:spPr>
          <a:xfrm>
            <a:off x="5470843" y="3545677"/>
            <a:ext cx="2596055" cy="1292773"/>
          </a:xfrm>
          <a:custGeom>
            <a:avLst/>
            <a:gdLst>
              <a:gd name="connsiteX0" fmla="*/ 0 w 2596055"/>
              <a:gd name="connsiteY0" fmla="*/ 0 h 1292773"/>
              <a:gd name="connsiteX1" fmla="*/ 798786 w 2596055"/>
              <a:gd name="connsiteY1" fmla="*/ 157655 h 1292773"/>
              <a:gd name="connsiteX2" fmla="*/ 998483 w 2596055"/>
              <a:gd name="connsiteY2" fmla="*/ 588580 h 1292773"/>
              <a:gd name="connsiteX3" fmla="*/ 1366345 w 2596055"/>
              <a:gd name="connsiteY3" fmla="*/ 693683 h 1292773"/>
              <a:gd name="connsiteX4" fmla="*/ 1786758 w 2596055"/>
              <a:gd name="connsiteY4" fmla="*/ 1019504 h 1292773"/>
              <a:gd name="connsiteX5" fmla="*/ 2175641 w 2596055"/>
              <a:gd name="connsiteY5" fmla="*/ 1166649 h 1292773"/>
              <a:gd name="connsiteX6" fmla="*/ 2596055 w 2596055"/>
              <a:gd name="connsiteY6" fmla="*/ 1292773 h 1292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6055" h="1292773">
                <a:moveTo>
                  <a:pt x="0" y="0"/>
                </a:moveTo>
                <a:cubicBezTo>
                  <a:pt x="316186" y="29779"/>
                  <a:pt x="632372" y="59558"/>
                  <a:pt x="798786" y="157655"/>
                </a:cubicBezTo>
                <a:cubicBezTo>
                  <a:pt x="965200" y="255752"/>
                  <a:pt x="903890" y="499242"/>
                  <a:pt x="998483" y="588580"/>
                </a:cubicBezTo>
                <a:cubicBezTo>
                  <a:pt x="1093076" y="677918"/>
                  <a:pt x="1234966" y="621862"/>
                  <a:pt x="1366345" y="693683"/>
                </a:cubicBezTo>
                <a:cubicBezTo>
                  <a:pt x="1497724" y="765504"/>
                  <a:pt x="1651875" y="940676"/>
                  <a:pt x="1786758" y="1019504"/>
                </a:cubicBezTo>
                <a:cubicBezTo>
                  <a:pt x="1921641" y="1098332"/>
                  <a:pt x="2040758" y="1121104"/>
                  <a:pt x="2175641" y="1166649"/>
                </a:cubicBezTo>
                <a:cubicBezTo>
                  <a:pt x="2310524" y="1212194"/>
                  <a:pt x="2453289" y="1252483"/>
                  <a:pt x="2596055" y="1292773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5EBC0D18-B6D8-51A3-3689-DB7ED81A3C14}"/>
              </a:ext>
            </a:extLst>
          </p:cNvPr>
          <p:cNvSpPr txBox="1"/>
          <p:nvPr/>
        </p:nvSpPr>
        <p:spPr>
          <a:xfrm>
            <a:off x="6323943" y="3527352"/>
            <a:ext cx="1428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Absorber nuclei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5FBA1CFC-9A06-3DFC-0B5C-1DE25C6A63DB}"/>
              </a:ext>
            </a:extLst>
          </p:cNvPr>
          <p:cNvCxnSpPr>
            <a:cxnSpLocks/>
          </p:cNvCxnSpPr>
          <p:nvPr/>
        </p:nvCxnSpPr>
        <p:spPr>
          <a:xfrm>
            <a:off x="7476071" y="4671755"/>
            <a:ext cx="288318" cy="920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8725B3D7-F3D2-7A50-02AC-1A9AE03122E7}"/>
              </a:ext>
            </a:extLst>
          </p:cNvPr>
          <p:cNvSpPr/>
          <p:nvPr/>
        </p:nvSpPr>
        <p:spPr>
          <a:xfrm>
            <a:off x="7332055" y="4593602"/>
            <a:ext cx="144016" cy="156306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Image 84" descr="MCC-LogoCERN.jpg">
            <a:extLst>
              <a:ext uri="{FF2B5EF4-FFF2-40B4-BE49-F238E27FC236}">
                <a16:creationId xmlns:a16="http://schemas.microsoft.com/office/drawing/2014/main" id="{B991D719-B301-A9B1-5A1C-90ED1A104A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6898" y="147165"/>
            <a:ext cx="838200" cy="838200"/>
          </a:xfrm>
          <a:prstGeom prst="rect">
            <a:avLst/>
          </a:prstGeom>
        </p:spPr>
      </p:pic>
      <p:sp>
        <p:nvSpPr>
          <p:cNvPr id="31" name="Kreuz 30">
            <a:extLst>
              <a:ext uri="{FF2B5EF4-FFF2-40B4-BE49-F238E27FC236}">
                <a16:creationId xmlns:a16="http://schemas.microsoft.com/office/drawing/2014/main" id="{6ACDD6E4-D3DC-4E0A-8012-2E39FBDAD683}"/>
              </a:ext>
            </a:extLst>
          </p:cNvPr>
          <p:cNvSpPr/>
          <p:nvPr/>
        </p:nvSpPr>
        <p:spPr>
          <a:xfrm rot="18711974">
            <a:off x="4096323" y="3748598"/>
            <a:ext cx="839451" cy="838882"/>
          </a:xfrm>
          <a:prstGeom prst="plus">
            <a:avLst>
              <a:gd name="adj" fmla="val 449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410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0" grpId="0" animBg="1"/>
      <p:bldP spid="21" grpId="0"/>
      <p:bldP spid="25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3AF5D10F-E4A6-8451-4653-E4F6F13A71C1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295507" y="1131169"/>
            <a:ext cx="8092505" cy="3240360"/>
          </a:xfr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D46C15B-862C-BDEB-3BAF-49EC12AF6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7509BBD5-75AA-264C-2B9B-86A027B74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Coulomb scattering benchmarking [4]</a:t>
            </a:r>
          </a:p>
        </p:txBody>
      </p:sp>
      <p:pic>
        <p:nvPicPr>
          <p:cNvPr id="7" name="Image 84" descr="MCC-LogoCERN.jpg">
            <a:extLst>
              <a:ext uri="{FF2B5EF4-FFF2-40B4-BE49-F238E27FC236}">
                <a16:creationId xmlns:a16="http://schemas.microsoft.com/office/drawing/2014/main" id="{EF25F478-BB85-0A78-3842-7F6D6CE0B4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206375"/>
            <a:ext cx="838200" cy="8382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E86BC2B-2267-1DCA-B6EE-5BEF59E3CA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4306" y="4371529"/>
            <a:ext cx="682501" cy="68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113288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1184</Words>
  <Application>Microsoft Macintosh PowerPoint</Application>
  <PresentationFormat>Bildschirmpräsentation (16:9)</PresentationFormat>
  <Paragraphs>184</Paragraphs>
  <Slides>20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20</vt:i4>
      </vt:variant>
    </vt:vector>
  </HeadingPairs>
  <TitlesOfParts>
    <vt:vector size="28" baseType="lpstr">
      <vt:lpstr>Arial</vt:lpstr>
      <vt:lpstr>Arial Narrow</vt:lpstr>
      <vt:lpstr>Calibri</vt:lpstr>
      <vt:lpstr>Cambria Math</vt:lpstr>
      <vt:lpstr>JuliaMono</vt:lpstr>
      <vt:lpstr>Wingdings</vt:lpstr>
      <vt:lpstr>IMCC - 1</vt:lpstr>
      <vt:lpstr>1_IMCC - 1</vt:lpstr>
      <vt:lpstr>PowerPoint-Präsentation</vt:lpstr>
      <vt:lpstr>Final cooling: an overview</vt:lpstr>
      <vt:lpstr>Outline</vt:lpstr>
      <vt:lpstr>Simulation tools for Ionization Cooling (IC)</vt:lpstr>
      <vt:lpstr>Physics processes implementation in RF-Track</vt:lpstr>
      <vt:lpstr>Energy loss in matter in RF-Track [4]</vt:lpstr>
      <vt:lpstr>Energy straggling in RF-Track [4]</vt:lpstr>
      <vt:lpstr>Multiple Coulomb scattering</vt:lpstr>
      <vt:lpstr>Multiple Coulomb scattering benchmarking [4]</vt:lpstr>
      <vt:lpstr>Scattering profile analysis of liquid H2</vt:lpstr>
      <vt:lpstr>Current progresses on RF-Track</vt:lpstr>
      <vt:lpstr>RF-Track can be helpful fo: Find the recipe for final cooling</vt:lpstr>
      <vt:lpstr>Results with ICOOL</vt:lpstr>
      <vt:lpstr>Last cooling cell in the final cooling section</vt:lpstr>
      <vt:lpstr>LH problematics at very low beam sizes </vt:lpstr>
      <vt:lpstr>LH problematics </vt:lpstr>
      <vt:lpstr>LH absorber alternatives</vt:lpstr>
      <vt:lpstr>Conclusion</vt:lpstr>
      <vt:lpstr>Reference list</vt:lpstr>
      <vt:lpstr>PowerPoint-Präsentation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Bernd Stechauner</cp:lastModifiedBy>
  <cp:revision>228</cp:revision>
  <dcterms:created xsi:type="dcterms:W3CDTF">2021-05-17T12:13:58Z</dcterms:created>
  <dcterms:modified xsi:type="dcterms:W3CDTF">2023-06-20T22:10:06Z</dcterms:modified>
</cp:coreProperties>
</file>