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1004" r:id="rId3"/>
    <p:sldId id="904" r:id="rId4"/>
    <p:sldId id="998" r:id="rId5"/>
    <p:sldId id="1000" r:id="rId6"/>
    <p:sldId id="1005" r:id="rId7"/>
    <p:sldId id="1002" r:id="rId8"/>
    <p:sldId id="1006" r:id="rId9"/>
    <p:sldId id="1007" r:id="rId10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39"/>
    <p:restoredTop sz="99632" autoAdjust="0"/>
  </p:normalViewPr>
  <p:slideViewPr>
    <p:cSldViewPr snapToGrid="0" snapToObjects="1">
      <p:cViewPr varScale="1">
        <p:scale>
          <a:sx n="112" d="100"/>
          <a:sy n="112" d="100"/>
        </p:scale>
        <p:origin x="1328" y="208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49" y="721901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  <a:noFill/>
        </p:spPr>
        <p:txBody>
          <a:bodyPr vert="horz" lIns="100381" tIns="50191" rIns="100381" bIns="50191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322" y="2052002"/>
            <a:ext cx="6135958" cy="1902778"/>
          </a:xfrm>
        </p:spPr>
        <p:txBody>
          <a:bodyPr>
            <a:normAutofit/>
          </a:bodyPr>
          <a:lstStyle/>
          <a:p>
            <a:r>
              <a:rPr lang="en-US" sz="3600" dirty="0"/>
              <a:t>Muon Collider </a:t>
            </a:r>
            <a:br>
              <a:rPr lang="en-US" sz="3600" dirty="0"/>
            </a:br>
            <a:r>
              <a:rPr lang="en-US" sz="3600" dirty="0"/>
              <a:t>Magnet Technology Options</a:t>
            </a:r>
            <a:br>
              <a:rPr lang="en-US" sz="3600" dirty="0"/>
            </a:br>
            <a:r>
              <a:rPr lang="en-US" sz="3600" dirty="0"/>
              <a:t>Internal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5943600"/>
            <a:ext cx="7034213" cy="762011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/>
              <a:t>L. </a:t>
            </a:r>
            <a:r>
              <a:rPr lang="en-US" sz="1800" dirty="0" err="1"/>
              <a:t>Bottura</a:t>
            </a:r>
            <a:r>
              <a:rPr lang="en-US" sz="1800" dirty="0"/>
              <a:t>, L. </a:t>
            </a:r>
            <a:r>
              <a:rPr lang="en-US" sz="1800" dirty="0" err="1"/>
              <a:t>Quettier</a:t>
            </a:r>
            <a:r>
              <a:rPr lang="en-US" sz="1800" dirty="0"/>
              <a:t> and S. </a:t>
            </a:r>
            <a:r>
              <a:rPr lang="en-US" sz="1800" dirty="0" err="1"/>
              <a:t>Fabbri</a:t>
            </a:r>
            <a:r>
              <a:rPr lang="en-US" sz="1800" dirty="0"/>
              <a:t>, </a:t>
            </a:r>
          </a:p>
          <a:p>
            <a:r>
              <a:rPr lang="en-US" sz="1800" dirty="0"/>
              <a:t>on behalf of the </a:t>
            </a:r>
            <a:r>
              <a:rPr lang="en-US" sz="1800" dirty="0" err="1"/>
              <a:t>MuCol</a:t>
            </a:r>
            <a:r>
              <a:rPr lang="en-US" sz="1800" dirty="0"/>
              <a:t> Task Leaders and the Muons Magnets Working Group</a:t>
            </a:r>
          </a:p>
          <a:p>
            <a:r>
              <a:rPr lang="en-US" sz="1800" dirty="0"/>
              <a:t>21/6/2023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>
            <a:normAutofit/>
          </a:bodyPr>
          <a:lstStyle/>
          <a:p>
            <a:r>
              <a:rPr lang="en-US" dirty="0"/>
              <a:t>Scope of the review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AC0232-1AC9-CE29-ABC5-B83B12B48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Muon Collider study aims at preparing a </a:t>
            </a:r>
            <a:r>
              <a:rPr lang="en-US" b="1" dirty="0"/>
              <a:t>(pre)conceptual design </a:t>
            </a:r>
            <a:r>
              <a:rPr lang="en-US" dirty="0"/>
              <a:t>for the next iteration of the European Strategy (2025-2027), which will include a consistent accelerator complex design</a:t>
            </a:r>
          </a:p>
          <a:p>
            <a:r>
              <a:rPr lang="en-US" dirty="0"/>
              <a:t>The present baseline poses significant challenges and calls for </a:t>
            </a:r>
            <a:r>
              <a:rPr lang="en-US" b="1" dirty="0"/>
              <a:t>advances in magnet technology</a:t>
            </a:r>
          </a:p>
          <a:p>
            <a:r>
              <a:rPr lang="en-US" dirty="0"/>
              <a:t>We have formulated a </a:t>
            </a:r>
            <a:r>
              <a:rPr lang="en-US" i="1" dirty="0"/>
              <a:t>plan of action</a:t>
            </a:r>
            <a:r>
              <a:rPr lang="en-US" dirty="0"/>
              <a:t>, and selected specific solutions that appear to be </a:t>
            </a:r>
            <a:r>
              <a:rPr lang="en-US" b="1" dirty="0"/>
              <a:t>attractive for the muon collider, but not only</a:t>
            </a:r>
            <a:endParaRPr lang="en-CH" b="1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4100" dirty="0">
                <a:solidFill>
                  <a:srgbClr val="FF0000"/>
                </a:solidFill>
              </a:rPr>
              <a:t>W</a:t>
            </a:r>
            <a:r>
              <a:rPr lang="en-CH" sz="4100" dirty="0">
                <a:solidFill>
                  <a:srgbClr val="FF0000"/>
                </a:solidFill>
              </a:rPr>
              <a:t>e are presently at the beginning of this work, and we wish to have your opinion on the plan and the choices taken for the study</a:t>
            </a:r>
            <a:endParaRPr lang="en-US" sz="4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28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>
            <a:normAutofit/>
          </a:bodyPr>
          <a:lstStyle/>
          <a:p>
            <a:r>
              <a:rPr lang="en-US" dirty="0"/>
              <a:t>Questions to the experts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EB35D9-1A46-9A8C-7C1C-3BD93D6C9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760236"/>
            <a:ext cx="9043988" cy="502918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Q1: Are all critical magnet systems identified, including the true performance drivers, with no missing area ?</a:t>
            </a:r>
            <a:endParaRPr lang="en-CH" dirty="0"/>
          </a:p>
          <a:p>
            <a:pPr lvl="0"/>
            <a:r>
              <a:rPr lang="en-US" dirty="0"/>
              <a:t>Q2: Is the evaluation of technology options complete and appropriate ? Specifically, are there viable options that have not been considered, or not evaluated correctly ?</a:t>
            </a:r>
            <a:endParaRPr lang="en-CH" dirty="0"/>
          </a:p>
          <a:p>
            <a:pPr lvl="0"/>
            <a:r>
              <a:rPr lang="en-US" dirty="0"/>
              <a:t>Q3: Are the selection of options to be studied in detail, and the ranking of priorities, justified and appropriate for the objectives of a pre-conceptual report, due by end 2025 ?</a:t>
            </a:r>
            <a:endParaRPr lang="en-CH" dirty="0"/>
          </a:p>
          <a:p>
            <a:pPr lvl="0"/>
            <a:r>
              <a:rPr lang="en-US" dirty="0"/>
              <a:t>Q4: Is the work program proposed matching the above ambitions ?</a:t>
            </a:r>
          </a:p>
          <a:p>
            <a:pPr lvl="0"/>
            <a:endParaRPr lang="en-US" dirty="0"/>
          </a:p>
          <a:p>
            <a:pPr marL="0" lvl="0" indent="0" algn="ctr">
              <a:buNone/>
            </a:pPr>
            <a:r>
              <a:rPr lang="en-US" sz="4100" dirty="0">
                <a:solidFill>
                  <a:srgbClr val="FF0000"/>
                </a:solidFill>
              </a:rPr>
              <a:t>The result will be a report that we can release as part of the study (both IMCC and </a:t>
            </a:r>
            <a:r>
              <a:rPr lang="en-US" sz="4100" dirty="0" err="1">
                <a:solidFill>
                  <a:srgbClr val="FF0000"/>
                </a:solidFill>
              </a:rPr>
              <a:t>MuCol</a:t>
            </a:r>
            <a:r>
              <a:rPr lang="en-US" sz="41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8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66" y="3573"/>
            <a:ext cx="9035423" cy="663124"/>
          </a:xfrm>
        </p:spPr>
        <p:txBody>
          <a:bodyPr>
            <a:normAutofit fontScale="90000"/>
          </a:bodyPr>
          <a:lstStyle/>
          <a:p>
            <a:r>
              <a:rPr lang="en-US" dirty="0"/>
              <a:t>Muon Collider magnet “specs”</a:t>
            </a:r>
            <a:endParaRPr lang="en-US" i="1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24483" b="50107"/>
          <a:stretch/>
        </p:blipFill>
        <p:spPr>
          <a:xfrm>
            <a:off x="1270660" y="2814473"/>
            <a:ext cx="7581425" cy="2483335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3152897" y="3452503"/>
            <a:ext cx="2834430" cy="3808512"/>
            <a:chOff x="2868992" y="3138364"/>
            <a:chExt cx="2579196" cy="346556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2868992" y="4839539"/>
              <a:ext cx="2579196" cy="17643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Final Cooling solenoids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Field: &gt; 40 T (ideally 60 T)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Bore: 50 mm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Length: </a:t>
              </a:r>
              <a:r>
                <a:rPr lang="en-US">
                  <a:solidFill>
                    <a:srgbClr val="FF0000"/>
                  </a:solidFill>
                </a:rPr>
                <a:t>≈ 500 mm (x 17)</a:t>
              </a:r>
            </a:p>
            <a:p>
              <a:r>
                <a:rPr lang="en-US">
                  <a:solidFill>
                    <a:srgbClr val="FF0000"/>
                  </a:solidFill>
                </a:rPr>
                <a:t>Radiation </a:t>
              </a:r>
              <a:r>
                <a:rPr lang="en-US" dirty="0">
                  <a:solidFill>
                    <a:srgbClr val="FF0000"/>
                  </a:solidFill>
                </a:rPr>
                <a:t>heat: TBD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dose: TBD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3924548" y="313836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7402826" y="3917094"/>
            <a:ext cx="540533" cy="2953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19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02468" y="890263"/>
            <a:ext cx="2744727" cy="4462596"/>
            <a:chOff x="93241" y="806846"/>
            <a:chExt cx="2497571" cy="406075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93241" y="806846"/>
              <a:ext cx="2497571" cy="1764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Target solenoids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Field: 20 T… 2T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Bore: 1200 mm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Length: 18 m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heat: ≈ 4.1 kW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dose: 80 </a:t>
              </a:r>
              <a:r>
                <a:rPr lang="en-US" dirty="0" err="1">
                  <a:solidFill>
                    <a:srgbClr val="FF0000"/>
                  </a:solidFill>
                </a:rPr>
                <a:t>MGy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1127529" y="3158376"/>
              <a:ext cx="987078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6872790" y="2849877"/>
            <a:ext cx="3293146" cy="4379785"/>
            <a:chOff x="6253910" y="2590001"/>
            <a:chExt cx="2996607" cy="39853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6253910" y="4811008"/>
              <a:ext cx="2996607" cy="1764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Collider ring magnets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Field: 16 T peak (IR 20 T)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Bore: 150 mm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Length: 10 m … 15 m (x 700)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heat load: ≈ 5 W/m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dose: ≈ 20…40 </a:t>
              </a:r>
              <a:r>
                <a:rPr lang="en-US" dirty="0" err="1">
                  <a:solidFill>
                    <a:srgbClr val="FF0000"/>
                  </a:solidFill>
                </a:rPr>
                <a:t>MGy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6711050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5565998" y="603849"/>
            <a:ext cx="3332105" cy="4152313"/>
            <a:chOff x="5064796" y="546221"/>
            <a:chExt cx="3032058" cy="377841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064796" y="546221"/>
              <a:ext cx="3032058" cy="2044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Accelerator magnets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Field: ±1.8 T (NC), &lt; 10 T (SC)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Rate: 400 Hz (NC), SS (SC)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Bore: 100 mm(H) x 30 mm(V)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Length: 3 m … 5 m (x 1500)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heat: ≈ 3 W/m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dose: TBD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5204646" y="296520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6117F03-DCF3-5097-CA6D-E855B611E140}"/>
              </a:ext>
            </a:extLst>
          </p:cNvPr>
          <p:cNvGrpSpPr/>
          <p:nvPr/>
        </p:nvGrpSpPr>
        <p:grpSpPr>
          <a:xfrm>
            <a:off x="2362427" y="907030"/>
            <a:ext cx="3399463" cy="4414994"/>
            <a:chOff x="3110799" y="580559"/>
            <a:chExt cx="3093346" cy="401743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9B7E43-D0C6-2F1F-5F46-66E6081E59AA}"/>
                </a:ext>
              </a:extLst>
            </p:cNvPr>
            <p:cNvSpPr txBox="1"/>
            <p:nvPr/>
          </p:nvSpPr>
          <p:spPr>
            <a:xfrm>
              <a:off x="3715564" y="580559"/>
              <a:ext cx="2488581" cy="17643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6D Cooling solenoids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Field: 4 T … 19 T 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Bore: 90 mm … 600 mm 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Length: 1 km (x 2)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heat: TBD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Radiation dose: TBD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F2FB7B-C49A-CA4B-1D60-40B53EE561AC}"/>
                </a:ext>
              </a:extLst>
            </p:cNvPr>
            <p:cNvSpPr/>
            <p:nvPr/>
          </p:nvSpPr>
          <p:spPr>
            <a:xfrm>
              <a:off x="3110799" y="2398861"/>
              <a:ext cx="1728983" cy="2199133"/>
            </a:xfrm>
            <a:prstGeom prst="roundRect">
              <a:avLst>
                <a:gd name="adj" fmla="val 8417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7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6" y="0"/>
            <a:ext cx="9043987" cy="665018"/>
          </a:xfrm>
        </p:spPr>
        <p:txBody>
          <a:bodyPr>
            <a:normAutofit fontScale="90000"/>
          </a:bodyPr>
          <a:lstStyle/>
          <a:p>
            <a:r>
              <a:rPr lang="en-US" dirty="0"/>
              <a:t>Muon Collider magnet “catalog”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965C04-7D8A-BC44-A4E3-6FE12131D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5646307"/>
            <a:ext cx="9043988" cy="14788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</a:t>
            </a:r>
            <a:r>
              <a:rPr lang="en-CH" dirty="0"/>
              <a:t>his is a first step towards building the machine configuration, as necessary to have the basis for a calculation of cost and p</a:t>
            </a:r>
            <a:r>
              <a:rPr lang="en-US" dirty="0" err="1"/>
              <a:t>ower</a:t>
            </a:r>
            <a:endParaRPr lang="en-CH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F5A1434-3C4C-AA98-6A47-B43F33DB6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306A7-6CC9-73D3-1909-56D5BDB160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1" t="8108" r="7563" b="37652"/>
          <a:stretch/>
        </p:blipFill>
        <p:spPr>
          <a:xfrm>
            <a:off x="88550" y="1014332"/>
            <a:ext cx="9871774" cy="439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82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3" y="21180"/>
            <a:ext cx="9043987" cy="663075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 organization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97EB90-C06C-EF80-3417-5C9A7F22A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6017" y="4411980"/>
            <a:ext cx="4861408" cy="265252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magnet work packages of IMCC and </a:t>
            </a:r>
            <a:r>
              <a:rPr lang="en-US" dirty="0" err="1"/>
              <a:t>MuCol</a:t>
            </a:r>
            <a:r>
              <a:rPr lang="en-US" dirty="0"/>
              <a:t> </a:t>
            </a:r>
            <a:r>
              <a:rPr lang="en-US" b="1" dirty="0"/>
              <a:t>are in essence the same</a:t>
            </a:r>
            <a:r>
              <a:rPr lang="en-US" dirty="0"/>
              <a:t>, with identical tasks and workplan. </a:t>
            </a:r>
          </a:p>
          <a:p>
            <a:r>
              <a:rPr lang="en-US" dirty="0"/>
              <a:t>Activities are followed-up mainly through the “muons magnets Working Group” (</a:t>
            </a:r>
            <a:r>
              <a:rPr lang="en-US" dirty="0" err="1"/>
              <a:t>mmWG</a:t>
            </a:r>
            <a:r>
              <a:rPr lang="en-US" dirty="0"/>
              <a:t>) </a:t>
            </a:r>
            <a:endParaRPr lang="en-CH" dirty="0"/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 descr="organigramme">
            <a:extLst>
              <a:ext uri="{FF2B5EF4-FFF2-40B4-BE49-F238E27FC236}">
                <a16:creationId xmlns:a16="http://schemas.microsoft.com/office/drawing/2014/main" id="{6A971F37-30E4-2B52-7A40-84B6C94B1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87" y="1759458"/>
            <a:ext cx="4631621" cy="470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FCDB5F-38A1-2D92-DBA4-411CDA0DD1CE}"/>
              </a:ext>
            </a:extLst>
          </p:cNvPr>
          <p:cNvSpPr txBox="1"/>
          <p:nvPr/>
        </p:nvSpPr>
        <p:spPr>
          <a:xfrm>
            <a:off x="47862" y="1345808"/>
            <a:ext cx="5398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400" dirty="0"/>
              <a:t>International Muon Collider Collaboration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8704C8-B0E8-5BD7-27CF-038720621095}"/>
              </a:ext>
            </a:extLst>
          </p:cNvPr>
          <p:cNvSpPr txBox="1"/>
          <p:nvPr/>
        </p:nvSpPr>
        <p:spPr>
          <a:xfrm>
            <a:off x="6709410" y="1359348"/>
            <a:ext cx="3106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/>
              <a:t>MuCol EU Design Study</a:t>
            </a:r>
          </a:p>
        </p:txBody>
      </p:sp>
      <p:pic>
        <p:nvPicPr>
          <p:cNvPr id="1028" name="Picture 4" descr="Organisation of MuCol">
            <a:extLst>
              <a:ext uri="{FF2B5EF4-FFF2-40B4-BE49-F238E27FC236}">
                <a16:creationId xmlns:a16="http://schemas.microsoft.com/office/drawing/2014/main" id="{95752717-D84C-8966-DFA7-311D74295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984" y="1625229"/>
            <a:ext cx="5563441" cy="265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3C3CEF3-EB7F-DB37-3493-EC4E26C49059}"/>
              </a:ext>
            </a:extLst>
          </p:cNvPr>
          <p:cNvCxnSpPr/>
          <p:nvPr/>
        </p:nvCxnSpPr>
        <p:spPr>
          <a:xfrm flipH="1">
            <a:off x="3501183" y="2790101"/>
            <a:ext cx="767081" cy="0"/>
          </a:xfrm>
          <a:prstGeom prst="straightConnector1">
            <a:avLst/>
          </a:prstGeom>
          <a:ln w="9525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8EF3A298-81B5-0F1A-4BB0-251071DB9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039" y="1244685"/>
            <a:ext cx="1005371" cy="115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uCol: training on detector design and physics performance tools (5-6 July  2023): Overview · Indico">
            <a:extLst>
              <a:ext uri="{FF2B5EF4-FFF2-40B4-BE49-F238E27FC236}">
                <a16:creationId xmlns:a16="http://schemas.microsoft.com/office/drawing/2014/main" id="{D88B7ED1-5641-F3C2-BCA4-FB40D94D9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87" y="1801307"/>
            <a:ext cx="1559878" cy="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F0CB71E-73C3-8FEB-7D54-0CAF6157BFC3}"/>
              </a:ext>
            </a:extLst>
          </p:cNvPr>
          <p:cNvSpPr/>
          <p:nvPr/>
        </p:nvSpPr>
        <p:spPr>
          <a:xfrm>
            <a:off x="2160270" y="4686300"/>
            <a:ext cx="834390" cy="42291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0A829E8-27EE-8E99-4E88-B519AB10AD20}"/>
              </a:ext>
            </a:extLst>
          </p:cNvPr>
          <p:cNvSpPr/>
          <p:nvPr/>
        </p:nvSpPr>
        <p:spPr>
          <a:xfrm>
            <a:off x="8162650" y="3181350"/>
            <a:ext cx="1129940" cy="56769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69A91510-0E1D-43C8-A098-B1FE7074DC90}"/>
              </a:ext>
            </a:extLst>
          </p:cNvPr>
          <p:cNvCxnSpPr>
            <a:cxnSpLocks/>
            <a:stCxn id="13" idx="1"/>
            <a:endCxn id="12" idx="3"/>
          </p:cNvCxnSpPr>
          <p:nvPr/>
        </p:nvCxnSpPr>
        <p:spPr>
          <a:xfrm rot="10800000" flipV="1">
            <a:off x="2994660" y="3465195"/>
            <a:ext cx="5167990" cy="1432560"/>
          </a:xfrm>
          <a:prstGeom prst="bentConnector3">
            <a:avLst>
              <a:gd name="adj1" fmla="val 6238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33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466" y="3573"/>
            <a:ext cx="9035423" cy="663124"/>
          </a:xfrm>
        </p:spPr>
        <p:txBody>
          <a:bodyPr>
            <a:normAutofit fontScale="90000"/>
          </a:bodyPr>
          <a:lstStyle/>
          <a:p>
            <a:r>
              <a:rPr lang="en-US" dirty="0"/>
              <a:t>Muon Collider magnet “team”</a:t>
            </a:r>
            <a:endParaRPr lang="en-US" i="1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24483" b="50107"/>
          <a:stretch/>
        </p:blipFill>
        <p:spPr>
          <a:xfrm>
            <a:off x="1270660" y="3340253"/>
            <a:ext cx="7581425" cy="2483335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3780766" y="821112"/>
            <a:ext cx="1280607" cy="5035540"/>
            <a:chOff x="3440322" y="265489"/>
            <a:chExt cx="1165291" cy="458209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3440322" y="265489"/>
              <a:ext cx="1165291" cy="2324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CERN</a:t>
              </a:r>
            </a:p>
            <a:p>
              <a:pPr algn="r"/>
              <a:r>
                <a:rPr lang="en-US" dirty="0">
                  <a:solidFill>
                    <a:srgbClr val="FF0000"/>
                  </a:solidFill>
                </a:rPr>
                <a:t>INFN</a:t>
              </a:r>
            </a:p>
            <a:p>
              <a:pPr algn="r"/>
              <a:r>
                <a:rPr lang="en-US" dirty="0">
                  <a:solidFill>
                    <a:srgbClr val="FF0000"/>
                  </a:solidFill>
                </a:rPr>
                <a:t>CEA</a:t>
              </a:r>
            </a:p>
            <a:p>
              <a:pPr algn="r"/>
              <a:r>
                <a:rPr lang="en-US" dirty="0">
                  <a:solidFill>
                    <a:srgbClr val="FF0000"/>
                  </a:solidFill>
                </a:rPr>
                <a:t>CNRS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PSI</a:t>
              </a:r>
            </a:p>
            <a:p>
              <a:pPr algn="r"/>
              <a:r>
                <a:rPr lang="en-US" dirty="0" err="1">
                  <a:solidFill>
                    <a:srgbClr val="FF0000"/>
                  </a:solidFill>
                </a:rPr>
                <a:t>UniGE</a:t>
              </a:r>
              <a:endParaRPr lang="en-US" dirty="0">
                <a:solidFill>
                  <a:srgbClr val="FF0000"/>
                </a:solidFill>
              </a:endParaRPr>
            </a:p>
            <a:p>
              <a:pPr algn="r"/>
              <a:r>
                <a:rPr lang="en-US" dirty="0">
                  <a:solidFill>
                    <a:srgbClr val="FF0000"/>
                  </a:solidFill>
                </a:rPr>
                <a:t>SO’TON</a:t>
              </a:r>
            </a:p>
            <a:p>
              <a:pPr algn="r"/>
              <a:r>
                <a:rPr lang="en-US" dirty="0" err="1">
                  <a:solidFill>
                    <a:srgbClr val="FF0000"/>
                  </a:solidFill>
                </a:rPr>
                <a:t>uniTwente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3924548" y="313836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7402826" y="4442874"/>
            <a:ext cx="540533" cy="2953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19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551290" y="2291527"/>
            <a:ext cx="1811137" cy="3587112"/>
            <a:chOff x="501648" y="1603495"/>
            <a:chExt cx="1648049" cy="326410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501648" y="1603495"/>
              <a:ext cx="1648049" cy="924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CERN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F4E (Barcelona)</a:t>
              </a:r>
            </a:p>
            <a:p>
              <a:r>
                <a:rPr lang="en-US" dirty="0">
                  <a:solidFill>
                    <a:schemeClr val="bg1">
                      <a:lumMod val="75000"/>
                    </a:schemeClr>
                  </a:solidFill>
                </a:rPr>
                <a:t>F4E (</a:t>
              </a:r>
              <a:r>
                <a:rPr lang="en-US" dirty="0" err="1">
                  <a:solidFill>
                    <a:schemeClr val="bg1">
                      <a:lumMod val="75000"/>
                    </a:schemeClr>
                  </a:solidFill>
                </a:rPr>
                <a:t>Garching</a:t>
              </a:r>
              <a:r>
                <a:rPr lang="en-US" dirty="0">
                  <a:solidFill>
                    <a:schemeClr val="bg1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1127529" y="3158376"/>
              <a:ext cx="987078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7375166" y="2009557"/>
            <a:ext cx="1274321" cy="3483124"/>
            <a:chOff x="6711050" y="1346914"/>
            <a:chExt cx="1159572" cy="316948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6949759" y="1346914"/>
              <a:ext cx="752960" cy="1204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INFN</a:t>
              </a:r>
            </a:p>
            <a:p>
              <a:r>
                <a:rPr lang="en-US" dirty="0" err="1">
                  <a:solidFill>
                    <a:srgbClr val="FF0000"/>
                  </a:solidFill>
                </a:rPr>
                <a:t>UniMI</a:t>
              </a:r>
              <a:endParaRPr lang="en-US" dirty="0">
                <a:solidFill>
                  <a:srgbClr val="FF0000"/>
                </a:solidFill>
              </a:endParaRPr>
            </a:p>
            <a:p>
              <a:r>
                <a:rPr lang="en-US" dirty="0">
                  <a:solidFill>
                    <a:srgbClr val="FF0000"/>
                  </a:solidFill>
                </a:rPr>
                <a:t>CERN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TUT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6711050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5719686" y="2014569"/>
            <a:ext cx="1501370" cy="3267370"/>
            <a:chOff x="5204646" y="1351476"/>
            <a:chExt cx="1366176" cy="297315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271970" y="1351476"/>
              <a:ext cx="1231527" cy="1204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CERN</a:t>
              </a:r>
            </a:p>
            <a:p>
              <a:r>
                <a:rPr lang="en-US" dirty="0" err="1">
                  <a:solidFill>
                    <a:srgbClr val="FF0000"/>
                  </a:solidFill>
                </a:rPr>
                <a:t>UniBO</a:t>
              </a:r>
              <a:endParaRPr lang="en-US" dirty="0">
                <a:solidFill>
                  <a:srgbClr val="FF0000"/>
                </a:solidFill>
              </a:endParaRPr>
            </a:p>
            <a:p>
              <a:r>
                <a:rPr lang="en-US" dirty="0" err="1">
                  <a:solidFill>
                    <a:srgbClr val="FF0000"/>
                  </a:solidFill>
                </a:rPr>
                <a:t>TUDa</a:t>
              </a:r>
              <a:endParaRPr lang="en-US" dirty="0">
                <a:solidFill>
                  <a:srgbClr val="FF0000"/>
                </a:solidFill>
              </a:endParaRPr>
            </a:p>
            <a:p>
              <a:r>
                <a:rPr lang="en-US" dirty="0" err="1">
                  <a:solidFill>
                    <a:srgbClr val="FF0000"/>
                  </a:solidFill>
                </a:rPr>
                <a:t>UniTwente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5204646" y="296520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6117F03-DCF3-5097-CA6D-E855B611E140}"/>
              </a:ext>
            </a:extLst>
          </p:cNvPr>
          <p:cNvGrpSpPr/>
          <p:nvPr/>
        </p:nvGrpSpPr>
        <p:grpSpPr>
          <a:xfrm>
            <a:off x="2362427" y="2014569"/>
            <a:ext cx="1900083" cy="3833233"/>
            <a:chOff x="3110799" y="1109933"/>
            <a:chExt cx="1728983" cy="348806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9B7E43-D0C6-2F1F-5F46-66E6081E59AA}"/>
                </a:ext>
              </a:extLst>
            </p:cNvPr>
            <p:cNvSpPr txBox="1"/>
            <p:nvPr/>
          </p:nvSpPr>
          <p:spPr>
            <a:xfrm>
              <a:off x="3598810" y="1109933"/>
              <a:ext cx="752958" cy="1204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INFN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CERN</a:t>
              </a:r>
            </a:p>
            <a:p>
              <a:r>
                <a:rPr lang="en-US" dirty="0" err="1">
                  <a:solidFill>
                    <a:srgbClr val="FF0000"/>
                  </a:solidFill>
                </a:rPr>
                <a:t>UniMI</a:t>
              </a:r>
              <a:endParaRPr lang="en-US" dirty="0">
                <a:solidFill>
                  <a:srgbClr val="FF0000"/>
                </a:solidFill>
              </a:endParaRPr>
            </a:p>
            <a:p>
              <a:r>
                <a:rPr lang="en-US" dirty="0">
                  <a:solidFill>
                    <a:srgbClr val="FF0000"/>
                  </a:solidFill>
                </a:rPr>
                <a:t>KIT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F2FB7B-C49A-CA4B-1D60-40B53EE561AC}"/>
                </a:ext>
              </a:extLst>
            </p:cNvPr>
            <p:cNvSpPr/>
            <p:nvPr/>
          </p:nvSpPr>
          <p:spPr>
            <a:xfrm>
              <a:off x="3110799" y="2398861"/>
              <a:ext cx="1728983" cy="2199133"/>
            </a:xfrm>
            <a:prstGeom prst="roundRect">
              <a:avLst>
                <a:gd name="adj" fmla="val 8417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798"/>
            </a:p>
          </p:txBody>
        </p:sp>
      </p:grp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378E755-0AEE-ECD4-93A6-FF9384E8E818}"/>
              </a:ext>
            </a:extLst>
          </p:cNvPr>
          <p:cNvGrpSpPr/>
          <p:nvPr/>
        </p:nvGrpSpPr>
        <p:grpSpPr>
          <a:xfrm>
            <a:off x="1270660" y="5958872"/>
            <a:ext cx="7523015" cy="972302"/>
            <a:chOff x="1270660" y="5958872"/>
            <a:chExt cx="7523015" cy="97230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B4786E1-DB64-4DCA-325E-B51838AC45D7}"/>
                </a:ext>
              </a:extLst>
            </p:cNvPr>
            <p:cNvGrpSpPr/>
            <p:nvPr/>
          </p:nvGrpSpPr>
          <p:grpSpPr>
            <a:xfrm>
              <a:off x="1270660" y="5973615"/>
              <a:ext cx="3637575" cy="957559"/>
              <a:chOff x="1270660" y="5973615"/>
              <a:chExt cx="3637575" cy="957559"/>
            </a:xfrm>
          </p:grpSpPr>
          <p:sp>
            <p:nvSpPr>
              <p:cNvPr id="9" name="Left Brace 8">
                <a:extLst>
                  <a:ext uri="{FF2B5EF4-FFF2-40B4-BE49-F238E27FC236}">
                    <a16:creationId xmlns:a16="http://schemas.microsoft.com/office/drawing/2014/main" id="{FFE09986-265E-4063-01C6-E4EDE7DCFBFD}"/>
                  </a:ext>
                </a:extLst>
              </p:cNvPr>
              <p:cNvSpPr/>
              <p:nvPr/>
            </p:nvSpPr>
            <p:spPr>
              <a:xfrm rot="16200000">
                <a:off x="2906886" y="4337389"/>
                <a:ext cx="365124" cy="3637575"/>
              </a:xfrm>
              <a:prstGeom prst="leftBrace">
                <a:avLst>
                  <a:gd name="adj1" fmla="val 50711"/>
                  <a:gd name="adj2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D38EC1-5888-816C-56AA-E834EBF39A7E}"/>
                  </a:ext>
                </a:extLst>
              </p:cNvPr>
              <p:cNvSpPr txBox="1"/>
              <p:nvPr/>
            </p:nvSpPr>
            <p:spPr>
              <a:xfrm>
                <a:off x="2416445" y="6407954"/>
                <a:ext cx="134601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2800" dirty="0">
                    <a:solidFill>
                      <a:schemeClr val="accent1"/>
                    </a:solidFill>
                  </a:rPr>
                  <a:t>Task 7.2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F877D2B-D2CB-63DA-774D-8C23DA5DF829}"/>
                </a:ext>
              </a:extLst>
            </p:cNvPr>
            <p:cNvGrpSpPr/>
            <p:nvPr/>
          </p:nvGrpSpPr>
          <p:grpSpPr>
            <a:xfrm>
              <a:off x="4905674" y="5962623"/>
              <a:ext cx="2448000" cy="968551"/>
              <a:chOff x="1270662" y="5973614"/>
              <a:chExt cx="2448000" cy="968551"/>
            </a:xfrm>
          </p:grpSpPr>
          <p:sp>
            <p:nvSpPr>
              <p:cNvPr id="15" name="Left Brace 14">
                <a:extLst>
                  <a:ext uri="{FF2B5EF4-FFF2-40B4-BE49-F238E27FC236}">
                    <a16:creationId xmlns:a16="http://schemas.microsoft.com/office/drawing/2014/main" id="{BC72E23A-8338-7EAB-7144-CF2F9E750C5C}"/>
                  </a:ext>
                </a:extLst>
              </p:cNvPr>
              <p:cNvSpPr/>
              <p:nvPr/>
            </p:nvSpPr>
            <p:spPr>
              <a:xfrm rot="16200000">
                <a:off x="2312100" y="4932176"/>
                <a:ext cx="365124" cy="2448000"/>
              </a:xfrm>
              <a:prstGeom prst="leftBrace">
                <a:avLst>
                  <a:gd name="adj1" fmla="val 50711"/>
                  <a:gd name="adj2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2263ECB-DF24-C60D-DAED-1981C20F0559}"/>
                  </a:ext>
                </a:extLst>
              </p:cNvPr>
              <p:cNvSpPr txBox="1"/>
              <p:nvPr/>
            </p:nvSpPr>
            <p:spPr>
              <a:xfrm>
                <a:off x="1821658" y="6418945"/>
                <a:ext cx="13460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2800" dirty="0">
                    <a:solidFill>
                      <a:schemeClr val="accent1"/>
                    </a:solidFill>
                  </a:rPr>
                  <a:t>Task 7.3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EED2F69-60E5-4CC5-3E8A-36D98F3D7586}"/>
                </a:ext>
              </a:extLst>
            </p:cNvPr>
            <p:cNvGrpSpPr/>
            <p:nvPr/>
          </p:nvGrpSpPr>
          <p:grpSpPr>
            <a:xfrm>
              <a:off x="7353675" y="5958872"/>
              <a:ext cx="1440000" cy="952049"/>
              <a:chOff x="1270663" y="5973613"/>
              <a:chExt cx="1440000" cy="952049"/>
            </a:xfrm>
          </p:grpSpPr>
          <p:sp>
            <p:nvSpPr>
              <p:cNvPr id="18" name="Left Brace 17">
                <a:extLst>
                  <a:ext uri="{FF2B5EF4-FFF2-40B4-BE49-F238E27FC236}">
                    <a16:creationId xmlns:a16="http://schemas.microsoft.com/office/drawing/2014/main" id="{2CCACF8C-359A-0786-0908-78FCEF728D1D}"/>
                  </a:ext>
                </a:extLst>
              </p:cNvPr>
              <p:cNvSpPr/>
              <p:nvPr/>
            </p:nvSpPr>
            <p:spPr>
              <a:xfrm rot="16200000">
                <a:off x="1808101" y="5436175"/>
                <a:ext cx="365124" cy="1440000"/>
              </a:xfrm>
              <a:prstGeom prst="leftBrace">
                <a:avLst>
                  <a:gd name="adj1" fmla="val 50711"/>
                  <a:gd name="adj2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FECEE46-A1D2-8A0E-0802-E3E30C7B85FC}"/>
                  </a:ext>
                </a:extLst>
              </p:cNvPr>
              <p:cNvSpPr txBox="1"/>
              <p:nvPr/>
            </p:nvSpPr>
            <p:spPr>
              <a:xfrm>
                <a:off x="1317659" y="6402442"/>
                <a:ext cx="13460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2800" dirty="0">
                    <a:solidFill>
                      <a:schemeClr val="accent1"/>
                    </a:solidFill>
                  </a:rPr>
                  <a:t>Task 7.4</a:t>
                </a:r>
              </a:p>
            </p:txBody>
          </p:sp>
        </p:grpSp>
      </p:grpSp>
      <p:pic>
        <p:nvPicPr>
          <p:cNvPr id="21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F7DBF57A-6C30-118F-C2A6-BCD4B391A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0" y="5847802"/>
            <a:ext cx="1005371" cy="115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4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808" y="-6986"/>
            <a:ext cx="9043987" cy="684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plan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597D7DF-B105-44A0-75BB-BA93017CF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6209" y="1074420"/>
            <a:ext cx="5580223" cy="614394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</a:t>
            </a:r>
            <a:r>
              <a:rPr lang="en-CH" dirty="0"/>
              <a:t>ctivities have been defined, discussed and listed</a:t>
            </a:r>
          </a:p>
          <a:p>
            <a:r>
              <a:rPr lang="en-US" dirty="0"/>
              <a:t>D</a:t>
            </a:r>
            <a:r>
              <a:rPr lang="en-CH" dirty="0"/>
              <a:t>eliverables</a:t>
            </a:r>
          </a:p>
          <a:p>
            <a:pPr lvl="1"/>
            <a:r>
              <a:rPr lang="en-US" dirty="0"/>
              <a:t>D7.1 – January 2026: Preliminary report on muon collider magnets </a:t>
            </a:r>
          </a:p>
          <a:p>
            <a:pPr lvl="1"/>
            <a:r>
              <a:rPr lang="en-US" dirty="0"/>
              <a:t>D7.2 – January 2027: Consolidated report on muon collider complex magnets</a:t>
            </a:r>
            <a:endParaRPr lang="en-CH" dirty="0"/>
          </a:p>
          <a:p>
            <a:r>
              <a:rPr lang="en-US" dirty="0"/>
              <a:t>M</a:t>
            </a:r>
            <a:r>
              <a:rPr lang="en-CH" dirty="0"/>
              <a:t>ilestones</a:t>
            </a:r>
          </a:p>
          <a:p>
            <a:pPr lvl="1"/>
            <a:r>
              <a:rPr lang="en-US" dirty="0"/>
              <a:t>M7.1 – March 2024: Report on solenoids and TPL experiments </a:t>
            </a:r>
          </a:p>
          <a:p>
            <a:pPr lvl="1"/>
            <a:r>
              <a:rPr lang="en-US" dirty="0"/>
              <a:t>M7.2 – March 2025: Report on RCS and HCS configurations </a:t>
            </a:r>
          </a:p>
          <a:p>
            <a:pPr lvl="1"/>
            <a:r>
              <a:rPr lang="en-US" dirty="0"/>
              <a:t>M7.3 – October 2025: Workshop on ultra-high-field solenoids </a:t>
            </a:r>
          </a:p>
          <a:p>
            <a:pPr lvl="1"/>
            <a:r>
              <a:rPr lang="en-US" dirty="0"/>
              <a:t>M7.4 – December 2025: Report on HTS fast-cycled magnets</a:t>
            </a:r>
          </a:p>
          <a:p>
            <a:pPr lvl="1"/>
            <a:r>
              <a:rPr lang="en-US" dirty="0"/>
              <a:t>M7.5 – January 2026: Report on high-field collider magnet design</a:t>
            </a:r>
          </a:p>
          <a:p>
            <a:pPr lvl="1"/>
            <a:r>
              <a:rPr lang="en-US" dirty="0"/>
              <a:t>M7.6 – February 2026: Report on solenoid conceptual design </a:t>
            </a:r>
          </a:p>
          <a:p>
            <a:pPr lvl="1"/>
            <a:r>
              <a:rPr lang="en-US" dirty="0"/>
              <a:t>M7.7 – September 2026: Workshop on high-field collider magnets </a:t>
            </a:r>
          </a:p>
          <a:p>
            <a:pPr lvl="1"/>
            <a:r>
              <a:rPr lang="en-US" dirty="0"/>
              <a:t>M7.8 – November 2026: Report on footprint, power and cost model </a:t>
            </a:r>
          </a:p>
          <a:p>
            <a:pPr lvl="1"/>
            <a:r>
              <a:rPr lang="en-US" dirty="0"/>
              <a:t>M7.9– November 2026: Report on R&amp;D and impact</a:t>
            </a:r>
          </a:p>
          <a:p>
            <a:endParaRPr lang="en-CH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F5A1434-3C4C-AA98-6A47-B43F33DB6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A66C86-BBCA-F34D-7D30-C259C4C5A8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0" r="37173" b="9091"/>
          <a:stretch/>
        </p:blipFill>
        <p:spPr>
          <a:xfrm>
            <a:off x="125730" y="-3916"/>
            <a:ext cx="3840480" cy="750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316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>
            <a:normAutofit/>
          </a:bodyPr>
          <a:lstStyle/>
          <a:p>
            <a:r>
              <a:rPr lang="en-US" dirty="0"/>
              <a:t>Logistics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597D7DF-B105-44A0-75BB-BA93017CF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760236"/>
            <a:ext cx="9043988" cy="497855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Open presentation session</a:t>
            </a:r>
          </a:p>
          <a:p>
            <a:pPr lvl="1"/>
            <a:r>
              <a:rPr lang="en-US" dirty="0"/>
              <a:t>Wednesday 21 June, 8:30-12:30</a:t>
            </a:r>
          </a:p>
          <a:p>
            <a:pPr lvl="1"/>
            <a:r>
              <a:rPr lang="en-US" dirty="0"/>
              <a:t>Pierre Lehmann Auditorium - B. 200 - </a:t>
            </a:r>
            <a:r>
              <a:rPr lang="en-US" dirty="0" err="1"/>
              <a:t>IJCLab</a:t>
            </a:r>
            <a:r>
              <a:rPr lang="en-US" dirty="0"/>
              <a:t> Orsay </a:t>
            </a:r>
          </a:p>
          <a:p>
            <a:r>
              <a:rPr lang="en-US" dirty="0"/>
              <a:t>Panel closed session</a:t>
            </a:r>
          </a:p>
          <a:p>
            <a:pPr lvl="1"/>
            <a:r>
              <a:rPr lang="en-US" dirty="0"/>
              <a:t>Wednesday 21 June, 14:00-17:30</a:t>
            </a:r>
          </a:p>
          <a:p>
            <a:pPr lvl="1"/>
            <a:r>
              <a:rPr lang="en-US" dirty="0"/>
              <a:t>Salle </a:t>
            </a:r>
            <a:r>
              <a:rPr lang="en-US" dirty="0" err="1"/>
              <a:t>Bleue</a:t>
            </a:r>
            <a:r>
              <a:rPr lang="en-US" dirty="0"/>
              <a:t> - B. 200 - </a:t>
            </a:r>
            <a:r>
              <a:rPr lang="en-US" dirty="0" err="1"/>
              <a:t>IJCLab</a:t>
            </a:r>
            <a:r>
              <a:rPr lang="en-US" dirty="0"/>
              <a:t> Orsay </a:t>
            </a:r>
          </a:p>
          <a:p>
            <a:r>
              <a:rPr lang="en-US" dirty="0"/>
              <a:t>Report and discussion at </a:t>
            </a:r>
            <a:r>
              <a:rPr lang="en-US" dirty="0" err="1"/>
              <a:t>mmWG</a:t>
            </a:r>
            <a:r>
              <a:rPr lang="en-US" dirty="0"/>
              <a:t>, comments and outstanding questions</a:t>
            </a:r>
          </a:p>
          <a:p>
            <a:pPr lvl="1"/>
            <a:r>
              <a:rPr lang="en-US" dirty="0"/>
              <a:t>Thursday 6 July, 15:00</a:t>
            </a:r>
          </a:p>
          <a:p>
            <a:pPr lvl="1"/>
            <a:r>
              <a:rPr lang="en-US" dirty="0"/>
              <a:t>Virtual meeting</a:t>
            </a:r>
          </a:p>
          <a:p>
            <a:r>
              <a:rPr lang="en-US" dirty="0"/>
              <a:t>Open debrief at IMCC Design Meeting</a:t>
            </a:r>
          </a:p>
          <a:p>
            <a:pPr lvl="1"/>
            <a:r>
              <a:rPr lang="en-US" dirty="0"/>
              <a:t>Monday TBD, 16:00</a:t>
            </a:r>
          </a:p>
          <a:p>
            <a:pPr lvl="1"/>
            <a:r>
              <a:rPr lang="en-US" dirty="0"/>
              <a:t>Virtual meeting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F5A1434-3C4C-AA98-6A47-B43F33DB6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5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197040</TotalTime>
  <Words>795</Words>
  <Application>Microsoft Macintosh PowerPoint</Application>
  <PresentationFormat>Custom</PresentationFormat>
  <Paragraphs>122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Muon Collider  Magnet Technology Options Internal Review</vt:lpstr>
      <vt:lpstr>Scope of the review</vt:lpstr>
      <vt:lpstr>Questions to the experts</vt:lpstr>
      <vt:lpstr>Muon Collider magnet “specs”</vt:lpstr>
      <vt:lpstr>Muon Collider magnet “catalog”</vt:lpstr>
      <vt:lpstr>Project organization</vt:lpstr>
      <vt:lpstr>Muon Collider magnet “team”</vt:lpstr>
      <vt:lpstr>The plan</vt:lpstr>
      <vt:lpstr>Logistics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Luca Bottura</cp:lastModifiedBy>
  <cp:revision>863</cp:revision>
  <cp:lastPrinted>2022-02-14T17:43:59Z</cp:lastPrinted>
  <dcterms:created xsi:type="dcterms:W3CDTF">2019-06-07T07:36:38Z</dcterms:created>
  <dcterms:modified xsi:type="dcterms:W3CDTF">2023-06-21T07:19:11Z</dcterms:modified>
</cp:coreProperties>
</file>