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999" r:id="rId4"/>
    <p:sldId id="1001" r:id="rId5"/>
    <p:sldId id="1002" r:id="rId6"/>
    <p:sldId id="1006" r:id="rId7"/>
    <p:sldId id="1008" r:id="rId8"/>
    <p:sldId id="1009" r:id="rId9"/>
    <p:sldId id="1007" r:id="rId10"/>
    <p:sldId id="1005" r:id="rId11"/>
    <p:sldId id="1003" r:id="rId12"/>
  </p:sldIdLst>
  <p:sldSz cx="10048875" cy="75438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1512"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27" name="PlaceHolder 2"/>
          <p:cNvSpPr>
            <a:spLocks noGrp="1"/>
          </p:cNvSpPr>
          <p:nvPr>
            <p:ph type="body"/>
          </p:nvPr>
        </p:nvSpPr>
        <p:spPr>
          <a:xfrm>
            <a:off x="361080" y="950040"/>
            <a:ext cx="918504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28" name="PlaceHolder 3"/>
          <p:cNvSpPr>
            <a:spLocks noGrp="1"/>
          </p:cNvSpPr>
          <p:nvPr>
            <p:ph type="body"/>
          </p:nvPr>
        </p:nvSpPr>
        <p:spPr>
          <a:xfrm>
            <a:off x="361080" y="3973680"/>
            <a:ext cx="918504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30" name="PlaceHolder 2"/>
          <p:cNvSpPr>
            <a:spLocks noGrp="1"/>
          </p:cNvSpPr>
          <p:nvPr>
            <p:ph type="body"/>
          </p:nvPr>
        </p:nvSpPr>
        <p:spPr>
          <a:xfrm>
            <a:off x="36108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31" name="PlaceHolder 3"/>
          <p:cNvSpPr>
            <a:spLocks noGrp="1"/>
          </p:cNvSpPr>
          <p:nvPr>
            <p:ph type="body"/>
          </p:nvPr>
        </p:nvSpPr>
        <p:spPr>
          <a:xfrm>
            <a:off x="506772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32" name="PlaceHolder 4"/>
          <p:cNvSpPr>
            <a:spLocks noGrp="1"/>
          </p:cNvSpPr>
          <p:nvPr>
            <p:ph type="body"/>
          </p:nvPr>
        </p:nvSpPr>
        <p:spPr>
          <a:xfrm>
            <a:off x="361080" y="397368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33" name="PlaceHolder 5"/>
          <p:cNvSpPr>
            <a:spLocks noGrp="1"/>
          </p:cNvSpPr>
          <p:nvPr>
            <p:ph type="body"/>
          </p:nvPr>
        </p:nvSpPr>
        <p:spPr>
          <a:xfrm>
            <a:off x="5067720" y="397368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35" name="PlaceHolder 2"/>
          <p:cNvSpPr>
            <a:spLocks noGrp="1"/>
          </p:cNvSpPr>
          <p:nvPr>
            <p:ph type="body"/>
          </p:nvPr>
        </p:nvSpPr>
        <p:spPr>
          <a:xfrm>
            <a:off x="361080" y="95004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36" name="PlaceHolder 3"/>
          <p:cNvSpPr>
            <a:spLocks noGrp="1"/>
          </p:cNvSpPr>
          <p:nvPr>
            <p:ph type="body"/>
          </p:nvPr>
        </p:nvSpPr>
        <p:spPr>
          <a:xfrm>
            <a:off x="3466800" y="95004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37" name="PlaceHolder 4"/>
          <p:cNvSpPr>
            <a:spLocks noGrp="1"/>
          </p:cNvSpPr>
          <p:nvPr>
            <p:ph type="body"/>
          </p:nvPr>
        </p:nvSpPr>
        <p:spPr>
          <a:xfrm>
            <a:off x="6572520" y="95004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38" name="PlaceHolder 5"/>
          <p:cNvSpPr>
            <a:spLocks noGrp="1"/>
          </p:cNvSpPr>
          <p:nvPr>
            <p:ph type="body"/>
          </p:nvPr>
        </p:nvSpPr>
        <p:spPr>
          <a:xfrm>
            <a:off x="361080" y="397368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39" name="PlaceHolder 6"/>
          <p:cNvSpPr>
            <a:spLocks noGrp="1"/>
          </p:cNvSpPr>
          <p:nvPr>
            <p:ph type="body"/>
          </p:nvPr>
        </p:nvSpPr>
        <p:spPr>
          <a:xfrm>
            <a:off x="3466800" y="397368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40" name="PlaceHolder 7"/>
          <p:cNvSpPr>
            <a:spLocks noGrp="1"/>
          </p:cNvSpPr>
          <p:nvPr>
            <p:ph type="body"/>
          </p:nvPr>
        </p:nvSpPr>
        <p:spPr>
          <a:xfrm>
            <a:off x="6572520" y="397368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47" name="PlaceHolder 2"/>
          <p:cNvSpPr>
            <a:spLocks noGrp="1"/>
          </p:cNvSpPr>
          <p:nvPr>
            <p:ph type="subTitle"/>
          </p:nvPr>
        </p:nvSpPr>
        <p:spPr>
          <a:xfrm>
            <a:off x="361080" y="950040"/>
            <a:ext cx="9185040" cy="57884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49" name="PlaceHolder 2"/>
          <p:cNvSpPr>
            <a:spLocks noGrp="1"/>
          </p:cNvSpPr>
          <p:nvPr>
            <p:ph type="body"/>
          </p:nvPr>
        </p:nvSpPr>
        <p:spPr>
          <a:xfrm>
            <a:off x="361080" y="950040"/>
            <a:ext cx="9185040" cy="57884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51" name="PlaceHolder 2"/>
          <p:cNvSpPr>
            <a:spLocks noGrp="1"/>
          </p:cNvSpPr>
          <p:nvPr>
            <p:ph type="body"/>
          </p:nvPr>
        </p:nvSpPr>
        <p:spPr>
          <a:xfrm>
            <a:off x="361080" y="950040"/>
            <a:ext cx="4482000" cy="57884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52" name="PlaceHolder 3"/>
          <p:cNvSpPr>
            <a:spLocks noGrp="1"/>
          </p:cNvSpPr>
          <p:nvPr>
            <p:ph type="body"/>
          </p:nvPr>
        </p:nvSpPr>
        <p:spPr>
          <a:xfrm>
            <a:off x="5067720" y="950040"/>
            <a:ext cx="4482000" cy="57884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361080" y="0"/>
            <a:ext cx="8738640" cy="37310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56" name="PlaceHolder 2"/>
          <p:cNvSpPr>
            <a:spLocks noGrp="1"/>
          </p:cNvSpPr>
          <p:nvPr>
            <p:ph type="body"/>
          </p:nvPr>
        </p:nvSpPr>
        <p:spPr>
          <a:xfrm>
            <a:off x="36108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57" name="PlaceHolder 3"/>
          <p:cNvSpPr>
            <a:spLocks noGrp="1"/>
          </p:cNvSpPr>
          <p:nvPr>
            <p:ph type="body"/>
          </p:nvPr>
        </p:nvSpPr>
        <p:spPr>
          <a:xfrm>
            <a:off x="5067720" y="950040"/>
            <a:ext cx="4482000" cy="57884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58" name="PlaceHolder 4"/>
          <p:cNvSpPr>
            <a:spLocks noGrp="1"/>
          </p:cNvSpPr>
          <p:nvPr>
            <p:ph type="body"/>
          </p:nvPr>
        </p:nvSpPr>
        <p:spPr>
          <a:xfrm>
            <a:off x="361080" y="397368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6" name="PlaceHolder 2"/>
          <p:cNvSpPr>
            <a:spLocks noGrp="1"/>
          </p:cNvSpPr>
          <p:nvPr>
            <p:ph type="subTitle"/>
          </p:nvPr>
        </p:nvSpPr>
        <p:spPr>
          <a:xfrm>
            <a:off x="361080" y="950040"/>
            <a:ext cx="9185040" cy="57884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60" name="PlaceHolder 2"/>
          <p:cNvSpPr>
            <a:spLocks noGrp="1"/>
          </p:cNvSpPr>
          <p:nvPr>
            <p:ph type="body"/>
          </p:nvPr>
        </p:nvSpPr>
        <p:spPr>
          <a:xfrm>
            <a:off x="361080" y="950040"/>
            <a:ext cx="4482000" cy="57884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61" name="PlaceHolder 3"/>
          <p:cNvSpPr>
            <a:spLocks noGrp="1"/>
          </p:cNvSpPr>
          <p:nvPr>
            <p:ph type="body"/>
          </p:nvPr>
        </p:nvSpPr>
        <p:spPr>
          <a:xfrm>
            <a:off x="506772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62" name="PlaceHolder 4"/>
          <p:cNvSpPr>
            <a:spLocks noGrp="1"/>
          </p:cNvSpPr>
          <p:nvPr>
            <p:ph type="body"/>
          </p:nvPr>
        </p:nvSpPr>
        <p:spPr>
          <a:xfrm>
            <a:off x="5067720" y="397368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64" name="PlaceHolder 2"/>
          <p:cNvSpPr>
            <a:spLocks noGrp="1"/>
          </p:cNvSpPr>
          <p:nvPr>
            <p:ph type="body"/>
          </p:nvPr>
        </p:nvSpPr>
        <p:spPr>
          <a:xfrm>
            <a:off x="36108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65" name="PlaceHolder 3"/>
          <p:cNvSpPr>
            <a:spLocks noGrp="1"/>
          </p:cNvSpPr>
          <p:nvPr>
            <p:ph type="body"/>
          </p:nvPr>
        </p:nvSpPr>
        <p:spPr>
          <a:xfrm>
            <a:off x="506772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66" name="PlaceHolder 4"/>
          <p:cNvSpPr>
            <a:spLocks noGrp="1"/>
          </p:cNvSpPr>
          <p:nvPr>
            <p:ph type="body"/>
          </p:nvPr>
        </p:nvSpPr>
        <p:spPr>
          <a:xfrm>
            <a:off x="361080" y="3973680"/>
            <a:ext cx="918504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68" name="PlaceHolder 2"/>
          <p:cNvSpPr>
            <a:spLocks noGrp="1"/>
          </p:cNvSpPr>
          <p:nvPr>
            <p:ph type="body"/>
          </p:nvPr>
        </p:nvSpPr>
        <p:spPr>
          <a:xfrm>
            <a:off x="361080" y="950040"/>
            <a:ext cx="918504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69" name="PlaceHolder 3"/>
          <p:cNvSpPr>
            <a:spLocks noGrp="1"/>
          </p:cNvSpPr>
          <p:nvPr>
            <p:ph type="body"/>
          </p:nvPr>
        </p:nvSpPr>
        <p:spPr>
          <a:xfrm>
            <a:off x="361080" y="3973680"/>
            <a:ext cx="918504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71" name="PlaceHolder 2"/>
          <p:cNvSpPr>
            <a:spLocks noGrp="1"/>
          </p:cNvSpPr>
          <p:nvPr>
            <p:ph type="body"/>
          </p:nvPr>
        </p:nvSpPr>
        <p:spPr>
          <a:xfrm>
            <a:off x="36108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72" name="PlaceHolder 3"/>
          <p:cNvSpPr>
            <a:spLocks noGrp="1"/>
          </p:cNvSpPr>
          <p:nvPr>
            <p:ph type="body"/>
          </p:nvPr>
        </p:nvSpPr>
        <p:spPr>
          <a:xfrm>
            <a:off x="506772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73" name="PlaceHolder 4"/>
          <p:cNvSpPr>
            <a:spLocks noGrp="1"/>
          </p:cNvSpPr>
          <p:nvPr>
            <p:ph type="body"/>
          </p:nvPr>
        </p:nvSpPr>
        <p:spPr>
          <a:xfrm>
            <a:off x="361080" y="397368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74" name="PlaceHolder 5"/>
          <p:cNvSpPr>
            <a:spLocks noGrp="1"/>
          </p:cNvSpPr>
          <p:nvPr>
            <p:ph type="body"/>
          </p:nvPr>
        </p:nvSpPr>
        <p:spPr>
          <a:xfrm>
            <a:off x="5067720" y="397368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76" name="PlaceHolder 2"/>
          <p:cNvSpPr>
            <a:spLocks noGrp="1"/>
          </p:cNvSpPr>
          <p:nvPr>
            <p:ph type="body"/>
          </p:nvPr>
        </p:nvSpPr>
        <p:spPr>
          <a:xfrm>
            <a:off x="361080" y="95004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77" name="PlaceHolder 3"/>
          <p:cNvSpPr>
            <a:spLocks noGrp="1"/>
          </p:cNvSpPr>
          <p:nvPr>
            <p:ph type="body"/>
          </p:nvPr>
        </p:nvSpPr>
        <p:spPr>
          <a:xfrm>
            <a:off x="3466800" y="95004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78" name="PlaceHolder 4"/>
          <p:cNvSpPr>
            <a:spLocks noGrp="1"/>
          </p:cNvSpPr>
          <p:nvPr>
            <p:ph type="body"/>
          </p:nvPr>
        </p:nvSpPr>
        <p:spPr>
          <a:xfrm>
            <a:off x="6572520" y="95004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79" name="PlaceHolder 5"/>
          <p:cNvSpPr>
            <a:spLocks noGrp="1"/>
          </p:cNvSpPr>
          <p:nvPr>
            <p:ph type="body"/>
          </p:nvPr>
        </p:nvSpPr>
        <p:spPr>
          <a:xfrm>
            <a:off x="361080" y="397368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80" name="PlaceHolder 6"/>
          <p:cNvSpPr>
            <a:spLocks noGrp="1"/>
          </p:cNvSpPr>
          <p:nvPr>
            <p:ph type="body"/>
          </p:nvPr>
        </p:nvSpPr>
        <p:spPr>
          <a:xfrm>
            <a:off x="3466800" y="397368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81" name="PlaceHolder 7"/>
          <p:cNvSpPr>
            <a:spLocks noGrp="1"/>
          </p:cNvSpPr>
          <p:nvPr>
            <p:ph type="body"/>
          </p:nvPr>
        </p:nvSpPr>
        <p:spPr>
          <a:xfrm>
            <a:off x="6572520" y="3973680"/>
            <a:ext cx="29574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3956" y="6901181"/>
            <a:ext cx="10048875" cy="745067"/>
          </a:xfrm>
          <a:prstGeom prst="rect">
            <a:avLst/>
          </a:prstGeom>
        </p:spPr>
      </p:pic>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a:xfrm>
            <a:off x="0" y="7208521"/>
            <a:ext cx="1396822" cy="293370"/>
          </a:xfrm>
        </p:spPr>
        <p:txBody>
          <a:bodyPr/>
          <a:lstStyle/>
          <a:p>
            <a:r>
              <a:rPr lang="de-CH"/>
              <a:t>D. Schulte</a:t>
            </a:r>
            <a:endParaRPr lang="en-US"/>
          </a:p>
        </p:txBody>
      </p:sp>
      <p:sp>
        <p:nvSpPr>
          <p:cNvPr id="5" name="Footer Placeholder 4"/>
          <p:cNvSpPr>
            <a:spLocks noGrp="1"/>
          </p:cNvSpPr>
          <p:nvPr>
            <p:ph type="ftr" sz="quarter" idx="11"/>
          </p:nvPr>
        </p:nvSpPr>
        <p:spPr>
          <a:xfrm>
            <a:off x="1409649" y="7219014"/>
            <a:ext cx="4605735" cy="282893"/>
          </a:xfrm>
        </p:spPr>
        <p:txBody>
          <a:bodyPr/>
          <a:lstStyle>
            <a:lvl1pPr algn="l">
              <a:defRPr/>
            </a:lvl1pPr>
          </a:lstStyle>
          <a:p>
            <a:r>
              <a:rPr lang="en-US"/>
              <a:t>Muon Beams Panel, September 30, 2021</a:t>
            </a:r>
            <a:endParaRPr lang="en-US" dirty="0"/>
          </a:p>
        </p:txBody>
      </p:sp>
      <p:sp>
        <p:nvSpPr>
          <p:cNvPr id="6" name="Slide Number Placeholder 5"/>
          <p:cNvSpPr>
            <a:spLocks noGrp="1"/>
          </p:cNvSpPr>
          <p:nvPr>
            <p:ph type="sldNum" sz="quarter" idx="12"/>
          </p:nvPr>
        </p:nvSpPr>
        <p:spPr>
          <a:xfrm>
            <a:off x="8764859" y="7219015"/>
            <a:ext cx="446616" cy="282893"/>
          </a:xfrm>
        </p:spPr>
        <p:txBody>
          <a:bodyPr/>
          <a:lstStyle/>
          <a:p>
            <a:fld id="{3478A56A-6164-B14D-A8F7-980D09C4DD92}" type="slidenum">
              <a:rPr lang="en-US" smtClean="0"/>
              <a:pPr/>
              <a:t>‹#›</a:t>
            </a:fld>
            <a:endParaRPr lang="en-US"/>
          </a:p>
        </p:txBody>
      </p:sp>
    </p:spTree>
    <p:extLst>
      <p:ext uri="{BB962C8B-B14F-4D97-AF65-F5344CB8AC3E}">
        <p14:creationId xmlns:p14="http://schemas.microsoft.com/office/powerpoint/2010/main" val="27187948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8" name="PlaceHolder 2"/>
          <p:cNvSpPr>
            <a:spLocks noGrp="1"/>
          </p:cNvSpPr>
          <p:nvPr>
            <p:ph type="body"/>
          </p:nvPr>
        </p:nvSpPr>
        <p:spPr>
          <a:xfrm>
            <a:off x="361080" y="950040"/>
            <a:ext cx="9185040" cy="57884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10" name="PlaceHolder 2"/>
          <p:cNvSpPr>
            <a:spLocks noGrp="1"/>
          </p:cNvSpPr>
          <p:nvPr>
            <p:ph type="body"/>
          </p:nvPr>
        </p:nvSpPr>
        <p:spPr>
          <a:xfrm>
            <a:off x="361080" y="950040"/>
            <a:ext cx="4482000" cy="57884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11" name="PlaceHolder 3"/>
          <p:cNvSpPr>
            <a:spLocks noGrp="1"/>
          </p:cNvSpPr>
          <p:nvPr>
            <p:ph type="body"/>
          </p:nvPr>
        </p:nvSpPr>
        <p:spPr>
          <a:xfrm>
            <a:off x="5067720" y="950040"/>
            <a:ext cx="4482000" cy="57884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361080" y="0"/>
            <a:ext cx="8738640" cy="3731040"/>
          </a:xfrm>
          <a:prstGeom prst="rect">
            <a:avLst/>
          </a:prstGeom>
        </p:spPr>
        <p:txBody>
          <a:bodyPr lIns="0" tIns="0" rIns="0" bIns="0" anchor="ctr">
            <a:noAutofit/>
          </a:bodyP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15" name="PlaceHolder 2"/>
          <p:cNvSpPr>
            <a:spLocks noGrp="1"/>
          </p:cNvSpPr>
          <p:nvPr>
            <p:ph type="body"/>
          </p:nvPr>
        </p:nvSpPr>
        <p:spPr>
          <a:xfrm>
            <a:off x="36108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16" name="PlaceHolder 3"/>
          <p:cNvSpPr>
            <a:spLocks noGrp="1"/>
          </p:cNvSpPr>
          <p:nvPr>
            <p:ph type="body"/>
          </p:nvPr>
        </p:nvSpPr>
        <p:spPr>
          <a:xfrm>
            <a:off x="5067720" y="950040"/>
            <a:ext cx="4482000" cy="57884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17" name="PlaceHolder 4"/>
          <p:cNvSpPr>
            <a:spLocks noGrp="1"/>
          </p:cNvSpPr>
          <p:nvPr>
            <p:ph type="body"/>
          </p:nvPr>
        </p:nvSpPr>
        <p:spPr>
          <a:xfrm>
            <a:off x="361080" y="397368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19" name="PlaceHolder 2"/>
          <p:cNvSpPr>
            <a:spLocks noGrp="1"/>
          </p:cNvSpPr>
          <p:nvPr>
            <p:ph type="body"/>
          </p:nvPr>
        </p:nvSpPr>
        <p:spPr>
          <a:xfrm>
            <a:off x="361080" y="950040"/>
            <a:ext cx="4482000" cy="57884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20" name="PlaceHolder 3"/>
          <p:cNvSpPr>
            <a:spLocks noGrp="1"/>
          </p:cNvSpPr>
          <p:nvPr>
            <p:ph type="body"/>
          </p:nvPr>
        </p:nvSpPr>
        <p:spPr>
          <a:xfrm>
            <a:off x="506772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21" name="PlaceHolder 4"/>
          <p:cNvSpPr>
            <a:spLocks noGrp="1"/>
          </p:cNvSpPr>
          <p:nvPr>
            <p:ph type="body"/>
          </p:nvPr>
        </p:nvSpPr>
        <p:spPr>
          <a:xfrm>
            <a:off x="5067720" y="397368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361080" y="0"/>
            <a:ext cx="8738640" cy="804600"/>
          </a:xfrm>
          <a:prstGeom prst="rect">
            <a:avLst/>
          </a:prstGeom>
        </p:spPr>
        <p:txBody>
          <a:bodyPr lIns="0" tIns="0" rIns="0" bIns="0" anchor="ctr">
            <a:noAutofit/>
          </a:bodyPr>
          <a:lstStyle/>
          <a:p>
            <a:endParaRPr lang="en-US" sz="2000" b="0" strike="noStrike" spc="-1">
              <a:solidFill>
                <a:srgbClr val="000000"/>
              </a:solidFill>
              <a:latin typeface="Calibri"/>
            </a:endParaRPr>
          </a:p>
        </p:txBody>
      </p:sp>
      <p:sp>
        <p:nvSpPr>
          <p:cNvPr id="23" name="PlaceHolder 2"/>
          <p:cNvSpPr>
            <a:spLocks noGrp="1"/>
          </p:cNvSpPr>
          <p:nvPr>
            <p:ph type="body"/>
          </p:nvPr>
        </p:nvSpPr>
        <p:spPr>
          <a:xfrm>
            <a:off x="36108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24" name="PlaceHolder 3"/>
          <p:cNvSpPr>
            <a:spLocks noGrp="1"/>
          </p:cNvSpPr>
          <p:nvPr>
            <p:ph type="body"/>
          </p:nvPr>
        </p:nvSpPr>
        <p:spPr>
          <a:xfrm>
            <a:off x="5067720" y="950040"/>
            <a:ext cx="4482000" cy="2760840"/>
          </a:xfrm>
          <a:prstGeom prst="rect">
            <a:avLst/>
          </a:prstGeom>
        </p:spPr>
        <p:txBody>
          <a:bodyPr lIns="0" tIns="0" rIns="0" bIns="0">
            <a:normAutofit/>
          </a:bodyPr>
          <a:lstStyle/>
          <a:p>
            <a:endParaRPr lang="en-US" sz="3500" b="0" strike="noStrike" spc="-1">
              <a:solidFill>
                <a:srgbClr val="000000"/>
              </a:solidFill>
              <a:latin typeface="Calibri"/>
            </a:endParaRPr>
          </a:p>
        </p:txBody>
      </p:sp>
      <p:sp>
        <p:nvSpPr>
          <p:cNvPr id="25" name="PlaceHolder 4"/>
          <p:cNvSpPr>
            <a:spLocks noGrp="1"/>
          </p:cNvSpPr>
          <p:nvPr>
            <p:ph type="body"/>
          </p:nvPr>
        </p:nvSpPr>
        <p:spPr>
          <a:xfrm>
            <a:off x="361080" y="3973680"/>
            <a:ext cx="9185040" cy="2760840"/>
          </a:xfrm>
          <a:prstGeom prst="rect">
            <a:avLst/>
          </a:prstGeom>
        </p:spPr>
        <p:txBody>
          <a:bodyPr lIns="0" tIns="0" rIns="0" bIns="0">
            <a:normAutofit/>
          </a:bodyPr>
          <a:lstStyle/>
          <a:p>
            <a:endParaRPr lang="en-US" sz="35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4.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1.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Image 85" descr="MCC-inernational-finalV01.png"/>
          <p:cNvPicPr/>
          <p:nvPr/>
        </p:nvPicPr>
        <p:blipFill>
          <a:blip r:embed="rId14"/>
          <a:stretch/>
        </p:blipFill>
        <p:spPr>
          <a:xfrm>
            <a:off x="9099720" y="0"/>
            <a:ext cx="948600" cy="949680"/>
          </a:xfrm>
          <a:prstGeom prst="rect">
            <a:avLst/>
          </a:prstGeom>
          <a:ln w="0">
            <a:noFill/>
          </a:ln>
        </p:spPr>
      </p:pic>
      <p:sp>
        <p:nvSpPr>
          <p:cNvPr id="6" name="PlaceHolder 1"/>
          <p:cNvSpPr>
            <a:spLocks noGrp="1"/>
          </p:cNvSpPr>
          <p:nvPr>
            <p:ph type="title"/>
          </p:nvPr>
        </p:nvSpPr>
        <p:spPr>
          <a:xfrm>
            <a:off x="753840" y="2343600"/>
            <a:ext cx="8541360" cy="1616760"/>
          </a:xfrm>
          <a:prstGeom prst="rect">
            <a:avLst/>
          </a:prstGeom>
        </p:spPr>
        <p:txBody>
          <a:bodyPr lIns="100440" tIns="50040" rIns="100440" bIns="50040" anchor="ctr">
            <a:noAutofit/>
          </a:bodyPr>
          <a:lstStyle/>
          <a:p>
            <a:pPr algn="ctr">
              <a:lnSpc>
                <a:spcPct val="100000"/>
              </a:lnSpc>
            </a:pPr>
            <a:r>
              <a:rPr lang="de-DE" sz="4900" b="0" strike="noStrike" spc="-1">
                <a:solidFill>
                  <a:srgbClr val="000000"/>
                </a:solidFill>
                <a:latin typeface="Calibri"/>
              </a:rPr>
              <a:t>Click to edit Master title style</a:t>
            </a:r>
            <a:endParaRPr lang="en-US" sz="4900" b="0" strike="noStrike" spc="-1">
              <a:solidFill>
                <a:srgbClr val="000000"/>
              </a:solidFill>
              <a:latin typeface="Calibri"/>
            </a:endParaRPr>
          </a:p>
        </p:txBody>
      </p:sp>
      <p:pic>
        <p:nvPicPr>
          <p:cNvPr id="2" name="Image 7" descr="MUON-SlideGraph-LogoBkgnd2.png"/>
          <p:cNvPicPr/>
          <p:nvPr/>
        </p:nvPicPr>
        <p:blipFill>
          <a:blip r:embed="rId15"/>
          <a:stretch/>
        </p:blipFill>
        <p:spPr>
          <a:xfrm>
            <a:off x="0" y="107640"/>
            <a:ext cx="10048680" cy="5654520"/>
          </a:xfrm>
          <a:prstGeom prst="rect">
            <a:avLst/>
          </a:prstGeom>
          <a:ln w="0">
            <a:noFill/>
          </a:ln>
        </p:spPr>
      </p:pic>
      <p:pic>
        <p:nvPicPr>
          <p:cNvPr id="3" name="Image 85" descr="MCC-inernational-finalV01.png"/>
          <p:cNvPicPr/>
          <p:nvPr/>
        </p:nvPicPr>
        <p:blipFill>
          <a:blip r:embed="rId16"/>
          <a:stretch/>
        </p:blipFill>
        <p:spPr>
          <a:xfrm>
            <a:off x="8806680" y="0"/>
            <a:ext cx="1241640" cy="1243080"/>
          </a:xfrm>
          <a:prstGeom prst="rect">
            <a:avLst/>
          </a:prstGeom>
          <a:ln w="0">
            <a:noFill/>
          </a:ln>
        </p:spPr>
      </p:pic>
      <p:sp>
        <p:nvSpPr>
          <p:cNvPr id="4" name="PlaceHolder 2"/>
          <p:cNvSpPr>
            <a:spLocks noGrp="1"/>
          </p:cNvSpPr>
          <p:nvPr>
            <p:ph type="body"/>
          </p:nvPr>
        </p:nvSpPr>
        <p:spPr>
          <a:xfrm>
            <a:off x="502200" y="1765080"/>
            <a:ext cx="9043560" cy="437472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500" b="0" strike="noStrike" spc="-1">
                <a:solidFill>
                  <a:srgbClr val="000000"/>
                </a:solidFill>
                <a:latin typeface="Calibri"/>
              </a:rPr>
              <a:t>Click to edit the outline text format</a:t>
            </a:r>
          </a:p>
          <a:p>
            <a:pPr marL="864000" lvl="1" indent="-324000">
              <a:spcBef>
                <a:spcPts val="1134"/>
              </a:spcBef>
              <a:buClr>
                <a:srgbClr val="000000"/>
              </a:buClr>
              <a:buSzPct val="75000"/>
              <a:buFont typeface="Symbol" charset="2"/>
              <a:buChar char=""/>
            </a:pPr>
            <a:r>
              <a:rPr lang="en-US" sz="2600" b="0" strike="noStrike" spc="-1">
                <a:solidFill>
                  <a:srgbClr val="000000"/>
                </a:solidFill>
                <a:latin typeface="Calibri"/>
              </a:rPr>
              <a:t>Second Outline Level</a:t>
            </a:r>
          </a:p>
          <a:p>
            <a:pPr marL="1296000" lvl="2" indent="-288000">
              <a:spcBef>
                <a:spcPts val="850"/>
              </a:spcBef>
              <a:buClr>
                <a:srgbClr val="000000"/>
              </a:buClr>
              <a:buSzPct val="45000"/>
              <a:buFont typeface="Wingdings" charset="2"/>
              <a:buChar char=""/>
            </a:pPr>
            <a:r>
              <a:rPr lang="en-US" sz="2200" b="0" strike="noStrike" spc="-1">
                <a:solidFill>
                  <a:srgbClr val="000000"/>
                </a:solidFill>
                <a:latin typeface="Calibri"/>
              </a:rPr>
              <a:t>Third Outline Level</a:t>
            </a:r>
          </a:p>
          <a:p>
            <a:pPr marL="1728000" lvl="3" indent="-216000">
              <a:spcBef>
                <a:spcPts val="567"/>
              </a:spcBef>
              <a:buClr>
                <a:srgbClr val="000000"/>
              </a:buClr>
              <a:buSzPct val="75000"/>
              <a:buFont typeface="Symbol" charset="2"/>
              <a:buChar char=""/>
            </a:pPr>
            <a:r>
              <a:rPr lang="en-US" sz="2200" b="0" strike="noStrike" spc="-1">
                <a:solidFill>
                  <a:srgbClr val="000000"/>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1" name="Image 85" descr="MCC-inernational-finalV01.png"/>
          <p:cNvPicPr/>
          <p:nvPr/>
        </p:nvPicPr>
        <p:blipFill>
          <a:blip r:embed="rId15"/>
          <a:stretch/>
        </p:blipFill>
        <p:spPr>
          <a:xfrm>
            <a:off x="9099720" y="0"/>
            <a:ext cx="948600" cy="949680"/>
          </a:xfrm>
          <a:prstGeom prst="rect">
            <a:avLst/>
          </a:prstGeom>
          <a:ln w="0">
            <a:noFill/>
          </a:ln>
        </p:spPr>
      </p:pic>
      <p:pic>
        <p:nvPicPr>
          <p:cNvPr id="42" name="Image 8" descr="MUON-Slide-graphBase-pagebottom.jpg"/>
          <p:cNvPicPr/>
          <p:nvPr/>
        </p:nvPicPr>
        <p:blipFill>
          <a:blip r:embed="rId16"/>
          <a:stretch/>
        </p:blipFill>
        <p:spPr>
          <a:xfrm>
            <a:off x="0" y="6901200"/>
            <a:ext cx="10048680" cy="642240"/>
          </a:xfrm>
          <a:prstGeom prst="rect">
            <a:avLst/>
          </a:prstGeom>
          <a:ln w="0">
            <a:noFill/>
          </a:ln>
        </p:spPr>
      </p:pic>
      <p:sp>
        <p:nvSpPr>
          <p:cNvPr id="43" name="PlaceHolder 1"/>
          <p:cNvSpPr>
            <a:spLocks noGrp="1"/>
          </p:cNvSpPr>
          <p:nvPr>
            <p:ph type="title"/>
          </p:nvPr>
        </p:nvSpPr>
        <p:spPr>
          <a:xfrm>
            <a:off x="361080" y="0"/>
            <a:ext cx="8738640" cy="804600"/>
          </a:xfrm>
          <a:prstGeom prst="rect">
            <a:avLst/>
          </a:prstGeom>
        </p:spPr>
        <p:txBody>
          <a:bodyPr lIns="100440" tIns="50040" rIns="100440" bIns="50040" anchor="ctr">
            <a:noAutofit/>
          </a:bodyPr>
          <a:lstStyle/>
          <a:p>
            <a:pPr algn="ctr">
              <a:lnSpc>
                <a:spcPct val="100000"/>
              </a:lnSpc>
            </a:pPr>
            <a:r>
              <a:rPr lang="de-DE" sz="4900" b="0" strike="noStrike" spc="-1">
                <a:solidFill>
                  <a:srgbClr val="000000"/>
                </a:solidFill>
                <a:latin typeface="Calibri"/>
              </a:rPr>
              <a:t>Click to edit Master title style</a:t>
            </a:r>
            <a:endParaRPr lang="en-US" sz="4900" b="0" strike="noStrike" spc="-1">
              <a:solidFill>
                <a:srgbClr val="000000"/>
              </a:solidFill>
              <a:latin typeface="Calibri"/>
            </a:endParaRPr>
          </a:p>
        </p:txBody>
      </p:sp>
      <p:sp>
        <p:nvSpPr>
          <p:cNvPr id="44" name="PlaceHolder 2"/>
          <p:cNvSpPr>
            <a:spLocks noGrp="1"/>
          </p:cNvSpPr>
          <p:nvPr>
            <p:ph type="body"/>
          </p:nvPr>
        </p:nvSpPr>
        <p:spPr>
          <a:xfrm>
            <a:off x="361080" y="950040"/>
            <a:ext cx="9185040" cy="5788440"/>
          </a:xfrm>
          <a:prstGeom prst="rect">
            <a:avLst/>
          </a:prstGeom>
        </p:spPr>
        <p:txBody>
          <a:bodyPr lIns="100440" tIns="50040" rIns="100440" bIns="50040">
            <a:noAutofit/>
          </a:bodyPr>
          <a:lstStyle/>
          <a:p>
            <a:pPr marL="376560" indent="-376200">
              <a:lnSpc>
                <a:spcPct val="100000"/>
              </a:lnSpc>
              <a:spcBef>
                <a:spcPts val="700"/>
              </a:spcBef>
              <a:buClr>
                <a:srgbClr val="000000"/>
              </a:buClr>
              <a:buFont typeface="Arial"/>
              <a:buChar char="•"/>
            </a:pPr>
            <a:r>
              <a:rPr lang="de-DE" sz="3500" b="0" strike="noStrike" spc="-1">
                <a:solidFill>
                  <a:srgbClr val="000000"/>
                </a:solidFill>
                <a:latin typeface="Calibri"/>
              </a:rPr>
              <a:t>Click to edit Master text styles</a:t>
            </a:r>
            <a:endParaRPr lang="en-US" sz="3500" b="0" strike="noStrike" spc="-1">
              <a:solidFill>
                <a:srgbClr val="000000"/>
              </a:solidFill>
              <a:latin typeface="Calibri"/>
            </a:endParaRPr>
          </a:p>
          <a:p>
            <a:pPr marL="815760" lvl="1" indent="-313200">
              <a:lnSpc>
                <a:spcPct val="100000"/>
              </a:lnSpc>
              <a:spcBef>
                <a:spcPts val="621"/>
              </a:spcBef>
              <a:buClr>
                <a:srgbClr val="000000"/>
              </a:buClr>
              <a:buFont typeface="Arial"/>
              <a:buChar char="–"/>
            </a:pPr>
            <a:r>
              <a:rPr lang="de-DE" sz="3100" b="0" strike="noStrike" spc="-1">
                <a:solidFill>
                  <a:srgbClr val="000000"/>
                </a:solidFill>
                <a:latin typeface="Calibri"/>
              </a:rPr>
              <a:t>Second level</a:t>
            </a:r>
            <a:endParaRPr lang="en-US" sz="3100" b="0" strike="noStrike" spc="-1">
              <a:solidFill>
                <a:srgbClr val="000000"/>
              </a:solidFill>
              <a:latin typeface="Calibri"/>
            </a:endParaRPr>
          </a:p>
          <a:p>
            <a:pPr marL="1254960" lvl="2" indent="-250560">
              <a:lnSpc>
                <a:spcPct val="100000"/>
              </a:lnSpc>
              <a:spcBef>
                <a:spcPts val="519"/>
              </a:spcBef>
              <a:buClr>
                <a:srgbClr val="000000"/>
              </a:buClr>
              <a:buFont typeface="Arial"/>
              <a:buChar char="•"/>
            </a:pPr>
            <a:r>
              <a:rPr lang="de-DE" sz="2600" b="0" strike="noStrike" spc="-1">
                <a:solidFill>
                  <a:srgbClr val="000000"/>
                </a:solidFill>
                <a:latin typeface="Calibri"/>
              </a:rPr>
              <a:t>Third level</a:t>
            </a:r>
            <a:endParaRPr lang="en-US" sz="2600" b="0" strike="noStrike" spc="-1">
              <a:solidFill>
                <a:srgbClr val="000000"/>
              </a:solidFill>
              <a:latin typeface="Calibri"/>
            </a:endParaRPr>
          </a:p>
          <a:p>
            <a:pPr marL="1756800" lvl="3" indent="-250560">
              <a:lnSpc>
                <a:spcPct val="100000"/>
              </a:lnSpc>
              <a:spcBef>
                <a:spcPts val="439"/>
              </a:spcBef>
              <a:buClr>
                <a:srgbClr val="000000"/>
              </a:buClr>
              <a:buFont typeface="Arial"/>
              <a:buChar char="–"/>
            </a:pPr>
            <a:r>
              <a:rPr lang="de-DE" sz="2200" b="0" strike="noStrike" spc="-1">
                <a:solidFill>
                  <a:srgbClr val="000000"/>
                </a:solidFill>
                <a:latin typeface="Calibri"/>
              </a:rPr>
              <a:t>Fourth level</a:t>
            </a:r>
            <a:endParaRPr lang="en-US" sz="2200" b="0" strike="noStrike" spc="-1">
              <a:solidFill>
                <a:srgbClr val="000000"/>
              </a:solidFill>
              <a:latin typeface="Calibri"/>
            </a:endParaRPr>
          </a:p>
          <a:p>
            <a:pPr marL="2258640" lvl="4" indent="-250560">
              <a:lnSpc>
                <a:spcPct val="100000"/>
              </a:lnSpc>
              <a:spcBef>
                <a:spcPts val="439"/>
              </a:spcBef>
              <a:buClr>
                <a:srgbClr val="000000"/>
              </a:buClr>
              <a:buFont typeface="Arial"/>
              <a:buChar char="»"/>
            </a:pPr>
            <a:r>
              <a:rPr lang="de-DE" sz="2200" b="0" strike="noStrike" spc="-1">
                <a:solidFill>
                  <a:srgbClr val="000000"/>
                </a:solidFill>
                <a:latin typeface="Calibri"/>
              </a:rPr>
              <a:t>Fifth level</a:t>
            </a:r>
            <a:endParaRPr lang="en-US" sz="2200" b="0" strike="noStrike" spc="-1">
              <a:solidFill>
                <a:srgbClr val="000000"/>
              </a:solidFill>
              <a:latin typeface="Calibri"/>
            </a:endParaRPr>
          </a:p>
        </p:txBody>
      </p:sp>
      <p:sp>
        <p:nvSpPr>
          <p:cNvPr id="45" name="PlaceHolder 3"/>
          <p:cNvSpPr>
            <a:spLocks noGrp="1"/>
          </p:cNvSpPr>
          <p:nvPr>
            <p:ph type="sldNum"/>
          </p:nvPr>
        </p:nvSpPr>
        <p:spPr>
          <a:xfrm>
            <a:off x="8764920" y="7219080"/>
            <a:ext cx="446400" cy="282600"/>
          </a:xfrm>
          <a:prstGeom prst="rect">
            <a:avLst/>
          </a:prstGeom>
        </p:spPr>
        <p:txBody>
          <a:bodyPr lIns="90000" tIns="45000" rIns="90000" bIns="45000">
            <a:noAutofit/>
          </a:bodyPr>
          <a:lstStyle/>
          <a:p>
            <a:pPr>
              <a:lnSpc>
                <a:spcPct val="100000"/>
              </a:lnSpc>
            </a:pPr>
            <a:fld id="{3B7D7963-77FC-4E75-BA95-EFAB4AF257F6}" type="slidenum">
              <a:rPr lang="en-US" sz="1600" b="0" strike="noStrike" spc="-1">
                <a:solidFill>
                  <a:srgbClr val="BFBFBF"/>
                </a:solidFill>
                <a:latin typeface="Calibri"/>
              </a:rPr>
              <a:t>‹#›</a:t>
            </a:fld>
            <a:endParaRPr lang="en-GB" sz="16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5.png"/><Relationship Id="rId1" Type="http://schemas.openxmlformats.org/officeDocument/2006/relationships/slideLayout" Target="../slideLayouts/slideLayout25.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image" Target="../media/image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itle 1"/>
          <p:cNvSpPr txBox="1"/>
          <p:nvPr/>
        </p:nvSpPr>
        <p:spPr>
          <a:xfrm>
            <a:off x="1603080" y="2258640"/>
            <a:ext cx="6842160" cy="2661840"/>
          </a:xfrm>
          <a:prstGeom prst="rect">
            <a:avLst/>
          </a:prstGeom>
          <a:noFill/>
          <a:ln w="0">
            <a:noFill/>
          </a:ln>
        </p:spPr>
        <p:txBody>
          <a:bodyPr lIns="100440" tIns="50040" rIns="100440" bIns="50040" anchor="ctr">
            <a:normAutofit/>
          </a:bodyPr>
          <a:lstStyle/>
          <a:p>
            <a:pPr algn="ctr">
              <a:lnSpc>
                <a:spcPct val="100000"/>
              </a:lnSpc>
            </a:pPr>
            <a:r>
              <a:rPr lang="en-US" sz="4400" b="0" strike="noStrike" spc="-1" dirty="0">
                <a:solidFill>
                  <a:srgbClr val="000000"/>
                </a:solidFill>
                <a:latin typeface="Calibri"/>
              </a:rPr>
              <a:t>Technology options for the accelerator powering</a:t>
            </a:r>
            <a:br>
              <a:rPr dirty="0"/>
            </a:br>
            <a:endParaRPr lang="en-US" sz="4400" b="0" strike="noStrike" spc="-1" dirty="0">
              <a:solidFill>
                <a:srgbClr val="000000"/>
              </a:solidFill>
              <a:latin typeface="Calibri"/>
            </a:endParaRPr>
          </a:p>
        </p:txBody>
      </p:sp>
      <p:sp>
        <p:nvSpPr>
          <p:cNvPr id="83" name="Slide Number Placeholder 4"/>
          <p:cNvSpPr txBox="1"/>
          <p:nvPr/>
        </p:nvSpPr>
        <p:spPr>
          <a:xfrm>
            <a:off x="9099720" y="7306200"/>
            <a:ext cx="446400" cy="282600"/>
          </a:xfrm>
          <a:prstGeom prst="rect">
            <a:avLst/>
          </a:prstGeom>
          <a:noFill/>
          <a:ln w="0">
            <a:noFill/>
          </a:ln>
        </p:spPr>
        <p:txBody>
          <a:bodyPr lIns="90000" tIns="45000" rIns="90000" bIns="45000">
            <a:noAutofit/>
          </a:bodyPr>
          <a:lstStyle/>
          <a:p>
            <a:pPr>
              <a:lnSpc>
                <a:spcPct val="100000"/>
              </a:lnSpc>
            </a:pPr>
            <a:fld id="{D51F3A57-4487-44C1-92D7-8A4AE4979736}" type="slidenum">
              <a:rPr lang="en-US" sz="1600" b="0" strike="noStrike" spc="-1">
                <a:solidFill>
                  <a:srgbClr val="BFBFBF"/>
                </a:solidFill>
                <a:latin typeface="Calibri"/>
              </a:rPr>
              <a:t>1</a:t>
            </a:fld>
            <a:endParaRPr lang="en-GB" sz="1600" b="0" strike="noStrike" spc="-1">
              <a:latin typeface="Times New Roman"/>
            </a:endParaRPr>
          </a:p>
        </p:txBody>
      </p:sp>
      <p:sp>
        <p:nvSpPr>
          <p:cNvPr id="84" name="Subtitle 2"/>
          <p:cNvSpPr txBox="1"/>
          <p:nvPr/>
        </p:nvSpPr>
        <p:spPr>
          <a:xfrm>
            <a:off x="3746160" y="4239360"/>
            <a:ext cx="2911320" cy="572400"/>
          </a:xfrm>
          <a:prstGeom prst="rect">
            <a:avLst/>
          </a:prstGeom>
          <a:solidFill>
            <a:srgbClr val="FFFFFF"/>
          </a:solidFill>
          <a:ln w="0">
            <a:noFill/>
          </a:ln>
        </p:spPr>
        <p:txBody>
          <a:bodyPr lIns="100440" tIns="50040" rIns="100440" bIns="50040">
            <a:normAutofit fontScale="88000" lnSpcReduction="20000"/>
          </a:bodyPr>
          <a:lstStyle/>
          <a:p>
            <a:pPr algn="ctr">
              <a:lnSpc>
                <a:spcPct val="100000"/>
              </a:lnSpc>
              <a:spcBef>
                <a:spcPts val="360"/>
              </a:spcBef>
              <a:tabLst>
                <a:tab pos="0" algn="l"/>
              </a:tabLst>
            </a:pPr>
            <a:r>
              <a:rPr lang="en-US" sz="1800" b="1" strike="noStrike" spc="-1">
                <a:solidFill>
                  <a:srgbClr val="000000"/>
                </a:solidFill>
                <a:latin typeface="Calibri"/>
              </a:rPr>
              <a:t>F. Boattini D. Aguglia</a:t>
            </a:r>
            <a:endParaRPr lang="en-GB" sz="1800" b="0" strike="noStrike" spc="-1">
              <a:latin typeface="Arial"/>
            </a:endParaRPr>
          </a:p>
          <a:p>
            <a:pPr algn="ctr">
              <a:lnSpc>
                <a:spcPct val="100000"/>
              </a:lnSpc>
              <a:spcBef>
                <a:spcPts val="360"/>
              </a:spcBef>
              <a:tabLst>
                <a:tab pos="0" algn="l"/>
              </a:tabLst>
            </a:pPr>
            <a:r>
              <a:rPr lang="en-US" sz="1800" b="1" strike="noStrike" spc="-1">
                <a:solidFill>
                  <a:srgbClr val="000000"/>
                </a:solidFill>
                <a:latin typeface="Calibri"/>
              </a:rPr>
              <a:t>21.June.23</a:t>
            </a:r>
            <a:endParaRPr lang="en-GB" sz="1800" b="0" strike="noStrike" spc="-1">
              <a:latin typeface="Arial"/>
            </a:endParaRPr>
          </a:p>
          <a:p>
            <a:pPr>
              <a:lnSpc>
                <a:spcPct val="100000"/>
              </a:lnSpc>
              <a:spcBef>
                <a:spcPts val="360"/>
              </a:spcBef>
              <a:tabLst>
                <a:tab pos="0" algn="l"/>
              </a:tabLst>
            </a:pPr>
            <a:endParaRPr lang="en-GB" sz="1800" b="0" strike="noStrike" spc="-1">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243CB0F-1DED-A6A7-CD17-966DF7E6F7DC}"/>
              </a:ext>
            </a:extLst>
          </p:cNvPr>
          <p:cNvPicPr>
            <a:picLocks noChangeAspect="1"/>
          </p:cNvPicPr>
          <p:nvPr/>
        </p:nvPicPr>
        <p:blipFill>
          <a:blip r:embed="rId2"/>
          <a:stretch>
            <a:fillRect/>
          </a:stretch>
        </p:blipFill>
        <p:spPr>
          <a:xfrm>
            <a:off x="5848377" y="153395"/>
            <a:ext cx="2492983" cy="1842450"/>
          </a:xfrm>
          <a:prstGeom prst="rect">
            <a:avLst/>
          </a:prstGeom>
          <a:ln w="12700">
            <a:solidFill>
              <a:srgbClr val="FF0000"/>
            </a:solidFill>
          </a:ln>
        </p:spPr>
      </p:pic>
      <p:sp>
        <p:nvSpPr>
          <p:cNvPr id="3" name="TextBox 2">
            <a:extLst>
              <a:ext uri="{FF2B5EF4-FFF2-40B4-BE49-F238E27FC236}">
                <a16:creationId xmlns:a16="http://schemas.microsoft.com/office/drawing/2014/main" id="{BB88ADE1-C07F-6FAA-B1AB-43C469F1980C}"/>
              </a:ext>
            </a:extLst>
          </p:cNvPr>
          <p:cNvSpPr txBox="1"/>
          <p:nvPr/>
        </p:nvSpPr>
        <p:spPr>
          <a:xfrm>
            <a:off x="159703" y="2225323"/>
            <a:ext cx="9185238" cy="1815882"/>
          </a:xfrm>
          <a:prstGeom prst="rect">
            <a:avLst/>
          </a:prstGeom>
          <a:noFill/>
        </p:spPr>
        <p:txBody>
          <a:bodyPr wrap="square">
            <a:spAutoFit/>
          </a:bodyPr>
          <a:lstStyle/>
          <a:p>
            <a:r>
              <a:rPr lang="en-US" sz="1400" b="1" dirty="0">
                <a:effectLst/>
                <a:latin typeface="Calibri" panose="020F0502020204030204" pitchFamily="34" charset="0"/>
                <a:ea typeface="Calibri" panose="020F0502020204030204" pitchFamily="34" charset="0"/>
                <a:cs typeface="Arial" panose="020B0604020202020204" pitchFamily="34" charset="0"/>
              </a:rPr>
              <a:t>Task3.2: Superconducting magnets</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Arial" panose="020B0604020202020204" pitchFamily="34" charset="0"/>
              </a:rPr>
              <a:t>Study suitable geometries and materials for fields in the hypothesis of magnetic fields in the range of 8…10T. Look at impact on accelerator layout (e.g. limiting maximum to 8 T), aperture and winding options (e.g. rectangular vs. round aperture). Basic 2D electromagnetic design </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marL="457200" marR="0">
              <a:spcBef>
                <a:spcPts val="0"/>
              </a:spcBef>
              <a:spcAft>
                <a:spcPts val="0"/>
              </a:spcAft>
            </a:pPr>
            <a:r>
              <a:rPr lang="it-CH" sz="14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Who: L. Bottura (CERN), S. Fabbri (CERN), M.Breschi (UNIBO)</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marL="342900" indent="-342900">
              <a:buFont typeface="Symbol" panose="05050102010706020507" pitchFamily="18" charset="2"/>
              <a:buChar char=""/>
            </a:pPr>
            <a:r>
              <a:rPr lang="en-US" sz="1400" dirty="0">
                <a:latin typeface="Calibri" panose="020F0502020204030204" pitchFamily="34" charset="0"/>
                <a:cs typeface="Arial" panose="020B0604020202020204" pitchFamily="34" charset="0"/>
              </a:rPr>
              <a:t>HTS option for fast pulsed dipoles. Scoping studies for dB/dt in the range of 300T/s and </a:t>
            </a:r>
            <a:r>
              <a:rPr lang="en-US" sz="1400" dirty="0" err="1">
                <a:latin typeface="Calibri" panose="020F0502020204030204" pitchFamily="34" charset="0"/>
                <a:cs typeface="Arial" panose="020B0604020202020204" pitchFamily="34" charset="0"/>
              </a:rPr>
              <a:t>Bgap</a:t>
            </a:r>
            <a:r>
              <a:rPr lang="en-US" sz="1400" dirty="0">
                <a:latin typeface="Calibri" panose="020F0502020204030204" pitchFamily="34" charset="0"/>
                <a:cs typeface="Arial" panose="020B0604020202020204" pitchFamily="34" charset="0"/>
              </a:rPr>
              <a:t> &gt; 2T</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marL="457200" marR="0">
              <a:spcBef>
                <a:spcPts val="0"/>
              </a:spcBef>
              <a:spcAft>
                <a:spcPts val="0"/>
              </a:spcAft>
            </a:pPr>
            <a:r>
              <a:rPr lang="it-CH" sz="14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Who: A. Kario, H. Ten Kate (TWENTE), FNAL cooperation </a:t>
            </a:r>
          </a:p>
          <a:p>
            <a:pPr marL="457200" marR="0">
              <a:spcBef>
                <a:spcPts val="0"/>
              </a:spcBef>
              <a:spcAft>
                <a:spcPts val="0"/>
              </a:spcAft>
            </a:pPr>
            <a:r>
              <a:rPr lang="en-US" sz="14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When: to be defined. Possibly for the next IMCC?</a:t>
            </a:r>
            <a:endParaRPr lang="en-GB"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Title 1">
            <a:extLst>
              <a:ext uri="{FF2B5EF4-FFF2-40B4-BE49-F238E27FC236}">
                <a16:creationId xmlns:a16="http://schemas.microsoft.com/office/drawing/2014/main" id="{BE768A93-2091-3486-0DFB-89511FA54CAF}"/>
              </a:ext>
            </a:extLst>
          </p:cNvPr>
          <p:cNvSpPr txBox="1">
            <a:spLocks/>
          </p:cNvSpPr>
          <p:nvPr/>
        </p:nvSpPr>
        <p:spPr>
          <a:xfrm>
            <a:off x="524466" y="3573"/>
            <a:ext cx="9035423" cy="663124"/>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Task3 working plan</a:t>
            </a:r>
            <a:endParaRPr lang="en-US" i="1" dirty="0"/>
          </a:p>
        </p:txBody>
      </p:sp>
      <p:pic>
        <p:nvPicPr>
          <p:cNvPr id="5" name="Picture 4">
            <a:extLst>
              <a:ext uri="{FF2B5EF4-FFF2-40B4-BE49-F238E27FC236}">
                <a16:creationId xmlns:a16="http://schemas.microsoft.com/office/drawing/2014/main" id="{81A66B06-BD07-F98D-2F7A-5CCFA31AF11B}"/>
              </a:ext>
            </a:extLst>
          </p:cNvPr>
          <p:cNvPicPr>
            <a:picLocks noChangeAspect="1"/>
          </p:cNvPicPr>
          <p:nvPr/>
        </p:nvPicPr>
        <p:blipFill rotWithShape="1">
          <a:blip r:embed="rId3"/>
          <a:srcRect l="24483" b="50107"/>
          <a:stretch/>
        </p:blipFill>
        <p:spPr>
          <a:xfrm>
            <a:off x="159703" y="568997"/>
            <a:ext cx="4207343" cy="1378137"/>
          </a:xfrm>
          <a:prstGeom prst="rect">
            <a:avLst/>
          </a:prstGeom>
        </p:spPr>
      </p:pic>
      <p:sp>
        <p:nvSpPr>
          <p:cNvPr id="8" name="Rounded Rectangle 32">
            <a:extLst>
              <a:ext uri="{FF2B5EF4-FFF2-40B4-BE49-F238E27FC236}">
                <a16:creationId xmlns:a16="http://schemas.microsoft.com/office/drawing/2014/main" id="{8B586E80-5FD6-105B-CC02-9D4805F1E393}"/>
              </a:ext>
            </a:extLst>
          </p:cNvPr>
          <p:cNvSpPr/>
          <p:nvPr/>
        </p:nvSpPr>
        <p:spPr>
          <a:xfrm>
            <a:off x="2137809" y="568996"/>
            <a:ext cx="1501370" cy="1378138"/>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501915" rtl="0" eaLnBrk="1" latinLnBrk="0" hangingPunct="1">
              <a:defRPr sz="2000" kern="1200">
                <a:solidFill>
                  <a:schemeClr val="lt1"/>
                </a:solidFill>
                <a:latin typeface="+mn-lt"/>
                <a:ea typeface="+mn-ea"/>
                <a:cs typeface="+mn-cs"/>
              </a:defRPr>
            </a:lvl1pPr>
            <a:lvl2pPr marL="501915" algn="l" defTabSz="501915" rtl="0" eaLnBrk="1" latinLnBrk="0" hangingPunct="1">
              <a:defRPr sz="2000" kern="1200">
                <a:solidFill>
                  <a:schemeClr val="lt1"/>
                </a:solidFill>
                <a:latin typeface="+mn-lt"/>
                <a:ea typeface="+mn-ea"/>
                <a:cs typeface="+mn-cs"/>
              </a:defRPr>
            </a:lvl2pPr>
            <a:lvl3pPr marL="1003828" algn="l" defTabSz="501915" rtl="0" eaLnBrk="1" latinLnBrk="0" hangingPunct="1">
              <a:defRPr sz="2000" kern="1200">
                <a:solidFill>
                  <a:schemeClr val="lt1"/>
                </a:solidFill>
                <a:latin typeface="+mn-lt"/>
                <a:ea typeface="+mn-ea"/>
                <a:cs typeface="+mn-cs"/>
              </a:defRPr>
            </a:lvl3pPr>
            <a:lvl4pPr marL="1505744" algn="l" defTabSz="501915" rtl="0" eaLnBrk="1" latinLnBrk="0" hangingPunct="1">
              <a:defRPr sz="2000" kern="1200">
                <a:solidFill>
                  <a:schemeClr val="lt1"/>
                </a:solidFill>
                <a:latin typeface="+mn-lt"/>
                <a:ea typeface="+mn-ea"/>
                <a:cs typeface="+mn-cs"/>
              </a:defRPr>
            </a:lvl4pPr>
            <a:lvl5pPr marL="2007654" algn="l" defTabSz="501915" rtl="0" eaLnBrk="1" latinLnBrk="0" hangingPunct="1">
              <a:defRPr sz="2000" kern="1200">
                <a:solidFill>
                  <a:schemeClr val="lt1"/>
                </a:solidFill>
                <a:latin typeface="+mn-lt"/>
                <a:ea typeface="+mn-ea"/>
                <a:cs typeface="+mn-cs"/>
              </a:defRPr>
            </a:lvl5pPr>
            <a:lvl6pPr marL="2509567" algn="l" defTabSz="501915" rtl="0" eaLnBrk="1" latinLnBrk="0" hangingPunct="1">
              <a:defRPr sz="2000" kern="1200">
                <a:solidFill>
                  <a:schemeClr val="lt1"/>
                </a:solidFill>
                <a:latin typeface="+mn-lt"/>
                <a:ea typeface="+mn-ea"/>
                <a:cs typeface="+mn-cs"/>
              </a:defRPr>
            </a:lvl6pPr>
            <a:lvl7pPr marL="3011485" algn="l" defTabSz="501915" rtl="0" eaLnBrk="1" latinLnBrk="0" hangingPunct="1">
              <a:defRPr sz="2000" kern="1200">
                <a:solidFill>
                  <a:schemeClr val="lt1"/>
                </a:solidFill>
                <a:latin typeface="+mn-lt"/>
                <a:ea typeface="+mn-ea"/>
                <a:cs typeface="+mn-cs"/>
              </a:defRPr>
            </a:lvl7pPr>
            <a:lvl8pPr marL="3513397" algn="l" defTabSz="501915" rtl="0" eaLnBrk="1" latinLnBrk="0" hangingPunct="1">
              <a:defRPr sz="2000" kern="1200">
                <a:solidFill>
                  <a:schemeClr val="lt1"/>
                </a:solidFill>
                <a:latin typeface="+mn-lt"/>
                <a:ea typeface="+mn-ea"/>
                <a:cs typeface="+mn-cs"/>
              </a:defRPr>
            </a:lvl8pPr>
            <a:lvl9pPr marL="4015309" algn="l" defTabSz="501915" rtl="0" eaLnBrk="1" latinLnBrk="0" hangingPunct="1">
              <a:defRPr sz="2000" kern="1200">
                <a:solidFill>
                  <a:schemeClr val="lt1"/>
                </a:solidFill>
                <a:latin typeface="+mn-lt"/>
                <a:ea typeface="+mn-ea"/>
                <a:cs typeface="+mn-cs"/>
              </a:defRPr>
            </a:lvl9pPr>
          </a:lstStyle>
          <a:p>
            <a:pPr algn="ctr"/>
            <a:endParaRPr lang="en-CH" sz="1600"/>
          </a:p>
        </p:txBody>
      </p:sp>
      <p:cxnSp>
        <p:nvCxnSpPr>
          <p:cNvPr id="11" name="Straight Connector 10">
            <a:extLst>
              <a:ext uri="{FF2B5EF4-FFF2-40B4-BE49-F238E27FC236}">
                <a16:creationId xmlns:a16="http://schemas.microsoft.com/office/drawing/2014/main" id="{03BEFFD5-807B-7D45-E37C-75278E046BE6}"/>
              </a:ext>
            </a:extLst>
          </p:cNvPr>
          <p:cNvCxnSpPr>
            <a:cxnSpLocks/>
            <a:stCxn id="8" idx="3"/>
            <a:endCxn id="9" idx="1"/>
          </p:cNvCxnSpPr>
          <p:nvPr/>
        </p:nvCxnSpPr>
        <p:spPr>
          <a:xfrm flipV="1">
            <a:off x="3639179" y="1074620"/>
            <a:ext cx="2209198" cy="18344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86048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Rounded Corners 25">
            <a:extLst>
              <a:ext uri="{FF2B5EF4-FFF2-40B4-BE49-F238E27FC236}">
                <a16:creationId xmlns:a16="http://schemas.microsoft.com/office/drawing/2014/main" id="{0E50525B-5F07-BE3E-88B2-E588BC6E6DCE}"/>
              </a:ext>
            </a:extLst>
          </p:cNvPr>
          <p:cNvSpPr/>
          <p:nvPr/>
        </p:nvSpPr>
        <p:spPr>
          <a:xfrm>
            <a:off x="173551" y="754442"/>
            <a:ext cx="3537058" cy="3441527"/>
          </a:xfrm>
          <a:prstGeom prst="roundRect">
            <a:avLst/>
          </a:prstGeom>
          <a:solidFill>
            <a:schemeClr val="accent1">
              <a:alpha val="4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Slide Number Placeholder 9">
            <a:extLst>
              <a:ext uri="{FF2B5EF4-FFF2-40B4-BE49-F238E27FC236}">
                <a16:creationId xmlns:a16="http://schemas.microsoft.com/office/drawing/2014/main" id="{847BE45E-762B-FF46-BB5A-ACF9EF9A9290}"/>
              </a:ext>
            </a:extLst>
          </p:cNvPr>
          <p:cNvSpPr>
            <a:spLocks noGrp="1"/>
          </p:cNvSpPr>
          <p:nvPr>
            <p:ph type="sldNum" sz="quarter" idx="12"/>
          </p:nvPr>
        </p:nvSpPr>
        <p:spPr>
          <a:xfrm>
            <a:off x="8764859" y="7219015"/>
            <a:ext cx="446616" cy="282893"/>
          </a:xfrm>
        </p:spPr>
        <p:txBody>
          <a:bodyPr/>
          <a:lstStyle/>
          <a:p>
            <a:fld id="{3478A56A-6164-B14D-A8F7-980D09C4DD92}" type="slidenum">
              <a:rPr lang="en-US" smtClean="0"/>
              <a:pPr/>
              <a:t>2</a:t>
            </a:fld>
            <a:endParaRPr lang="en-US"/>
          </a:p>
        </p:txBody>
      </p:sp>
      <p:pic>
        <p:nvPicPr>
          <p:cNvPr id="8" name="Picture 7">
            <a:extLst>
              <a:ext uri="{FF2B5EF4-FFF2-40B4-BE49-F238E27FC236}">
                <a16:creationId xmlns:a16="http://schemas.microsoft.com/office/drawing/2014/main" id="{48A3298E-0292-9A0C-7156-4021D7457C6E}"/>
              </a:ext>
            </a:extLst>
          </p:cNvPr>
          <p:cNvPicPr>
            <a:picLocks noChangeAspect="1"/>
          </p:cNvPicPr>
          <p:nvPr/>
        </p:nvPicPr>
        <p:blipFill>
          <a:blip r:embed="rId2"/>
          <a:stretch>
            <a:fillRect/>
          </a:stretch>
        </p:blipFill>
        <p:spPr>
          <a:xfrm>
            <a:off x="368598" y="2922551"/>
            <a:ext cx="3152670" cy="1091234"/>
          </a:xfrm>
          <a:prstGeom prst="rect">
            <a:avLst/>
          </a:prstGeom>
        </p:spPr>
      </p:pic>
      <p:pic>
        <p:nvPicPr>
          <p:cNvPr id="9" name="Picture 8">
            <a:extLst>
              <a:ext uri="{FF2B5EF4-FFF2-40B4-BE49-F238E27FC236}">
                <a16:creationId xmlns:a16="http://schemas.microsoft.com/office/drawing/2014/main" id="{F30FA74A-6C36-A1E3-FDCC-9063F7444BAE}"/>
              </a:ext>
            </a:extLst>
          </p:cNvPr>
          <p:cNvPicPr>
            <a:picLocks noChangeAspect="1"/>
          </p:cNvPicPr>
          <p:nvPr/>
        </p:nvPicPr>
        <p:blipFill rotWithShape="1">
          <a:blip r:embed="rId3"/>
          <a:srcRect l="24483" b="50107"/>
          <a:stretch/>
        </p:blipFill>
        <p:spPr>
          <a:xfrm>
            <a:off x="173551" y="4730092"/>
            <a:ext cx="7581425" cy="2483335"/>
          </a:xfrm>
          <a:prstGeom prst="rect">
            <a:avLst/>
          </a:prstGeom>
        </p:spPr>
      </p:pic>
      <p:sp>
        <p:nvSpPr>
          <p:cNvPr id="10" name="Oval 9">
            <a:extLst>
              <a:ext uri="{FF2B5EF4-FFF2-40B4-BE49-F238E27FC236}">
                <a16:creationId xmlns:a16="http://schemas.microsoft.com/office/drawing/2014/main" id="{BC16D9C5-6152-B2CD-D367-A8FA0C5E10C9}"/>
              </a:ext>
            </a:extLst>
          </p:cNvPr>
          <p:cNvSpPr/>
          <p:nvPr/>
        </p:nvSpPr>
        <p:spPr>
          <a:xfrm>
            <a:off x="5024437" y="5115338"/>
            <a:ext cx="395702" cy="278295"/>
          </a:xfrm>
          <a:prstGeom prst="ellipse">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Connector 12">
            <a:extLst>
              <a:ext uri="{FF2B5EF4-FFF2-40B4-BE49-F238E27FC236}">
                <a16:creationId xmlns:a16="http://schemas.microsoft.com/office/drawing/2014/main" id="{8561AEFB-86C4-A05E-B450-41C875500FEB}"/>
              </a:ext>
            </a:extLst>
          </p:cNvPr>
          <p:cNvCxnSpPr>
            <a:cxnSpLocks/>
            <a:stCxn id="10" idx="0"/>
            <a:endCxn id="26" idx="2"/>
          </p:cNvCxnSpPr>
          <p:nvPr/>
        </p:nvCxnSpPr>
        <p:spPr>
          <a:xfrm flipH="1" flipV="1">
            <a:off x="1942080" y="4195969"/>
            <a:ext cx="3280208" cy="919369"/>
          </a:xfrm>
          <a:prstGeom prst="line">
            <a:avLst/>
          </a:prstGeom>
        </p:spPr>
        <p:style>
          <a:lnRef idx="1">
            <a:schemeClr val="accent1"/>
          </a:lnRef>
          <a:fillRef idx="0">
            <a:schemeClr val="accent1"/>
          </a:fillRef>
          <a:effectRef idx="0">
            <a:schemeClr val="accent1"/>
          </a:effectRef>
          <a:fontRef idx="minor">
            <a:schemeClr val="tx1"/>
          </a:fontRef>
        </p:style>
      </p:cxnSp>
      <p:pic>
        <p:nvPicPr>
          <p:cNvPr id="18" name="Picture 17" descr="A picture containing diagram, plan, line, technical drawing&#10;&#10;Description automatically generated">
            <a:extLst>
              <a:ext uri="{FF2B5EF4-FFF2-40B4-BE49-F238E27FC236}">
                <a16:creationId xmlns:a16="http://schemas.microsoft.com/office/drawing/2014/main" id="{281B73FA-5928-2F78-D3EC-DAEE7D945066}"/>
              </a:ext>
              <a:ext uri="{C183D7F6-B498-43B3-948B-1728B52AA6E4}">
                <adec:decorative xmlns:adec="http://schemas.microsoft.com/office/drawing/2017/decorative" val="0"/>
              </a:ext>
            </a:extLst>
          </p:cNvPr>
          <p:cNvPicPr>
            <a:picLocks noChangeAspect="1"/>
          </p:cNvPicPr>
          <p:nvPr/>
        </p:nvPicPr>
        <p:blipFill>
          <a:blip r:embed="rId4">
            <a:alphaModFix amt="85000"/>
            <a:extLst>
              <a:ext uri="{28A0092B-C50C-407E-A947-70E740481C1C}">
                <a14:useLocalDpi xmlns:a14="http://schemas.microsoft.com/office/drawing/2010/main" val="0"/>
              </a:ext>
            </a:extLst>
          </a:blip>
          <a:stretch>
            <a:fillRect/>
          </a:stretch>
        </p:blipFill>
        <p:spPr>
          <a:xfrm>
            <a:off x="239466" y="898021"/>
            <a:ext cx="3008246" cy="1696055"/>
          </a:xfrm>
          <a:prstGeom prst="rect">
            <a:avLst/>
          </a:prstGeom>
          <a:pattFill prst="pct5">
            <a:fgClr>
              <a:srgbClr val="FFFFFF"/>
            </a:fgClr>
            <a:bgClr>
              <a:schemeClr val="bg1"/>
            </a:bgClr>
          </a:pattFill>
        </p:spPr>
      </p:pic>
      <p:cxnSp>
        <p:nvCxnSpPr>
          <p:cNvPr id="20" name="Straight Connector 19">
            <a:extLst>
              <a:ext uri="{FF2B5EF4-FFF2-40B4-BE49-F238E27FC236}">
                <a16:creationId xmlns:a16="http://schemas.microsoft.com/office/drawing/2014/main" id="{FA13AEEF-E379-4F29-6FB6-DF4CCFF555D9}"/>
              </a:ext>
            </a:extLst>
          </p:cNvPr>
          <p:cNvCxnSpPr>
            <a:cxnSpLocks/>
            <a:stCxn id="18" idx="2"/>
          </p:cNvCxnSpPr>
          <p:nvPr/>
        </p:nvCxnSpPr>
        <p:spPr>
          <a:xfrm flipH="1">
            <a:off x="1577006" y="2594076"/>
            <a:ext cx="166583" cy="9021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F7BF66-BB96-9060-70AF-2329EE5AA66D}"/>
              </a:ext>
            </a:extLst>
          </p:cNvPr>
          <p:cNvCxnSpPr>
            <a:cxnSpLocks/>
          </p:cNvCxnSpPr>
          <p:nvPr/>
        </p:nvCxnSpPr>
        <p:spPr>
          <a:xfrm>
            <a:off x="2226362" y="2477158"/>
            <a:ext cx="537644" cy="9461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7" name="Picture 26">
            <a:extLst>
              <a:ext uri="{FF2B5EF4-FFF2-40B4-BE49-F238E27FC236}">
                <a16:creationId xmlns:a16="http://schemas.microsoft.com/office/drawing/2014/main" id="{744A2798-9B8D-E2CB-B1B3-4350BD08DB51}"/>
              </a:ext>
            </a:extLst>
          </p:cNvPr>
          <p:cNvPicPr>
            <a:picLocks noChangeAspect="1"/>
          </p:cNvPicPr>
          <p:nvPr/>
        </p:nvPicPr>
        <p:blipFill>
          <a:blip r:embed="rId5"/>
          <a:stretch>
            <a:fillRect/>
          </a:stretch>
        </p:blipFill>
        <p:spPr>
          <a:xfrm>
            <a:off x="3838993" y="1640340"/>
            <a:ext cx="3436709" cy="2539915"/>
          </a:xfrm>
          <a:prstGeom prst="rect">
            <a:avLst/>
          </a:prstGeom>
        </p:spPr>
      </p:pic>
      <p:sp>
        <p:nvSpPr>
          <p:cNvPr id="28" name="Title 1">
            <a:extLst>
              <a:ext uri="{FF2B5EF4-FFF2-40B4-BE49-F238E27FC236}">
                <a16:creationId xmlns:a16="http://schemas.microsoft.com/office/drawing/2014/main" id="{4B712E82-7939-CCB5-AD83-7ECF826A97F2}"/>
              </a:ext>
            </a:extLst>
          </p:cNvPr>
          <p:cNvSpPr>
            <a:spLocks noGrp="1"/>
          </p:cNvSpPr>
          <p:nvPr>
            <p:ph type="title"/>
          </p:nvPr>
        </p:nvSpPr>
        <p:spPr>
          <a:xfrm>
            <a:off x="524466" y="3573"/>
            <a:ext cx="9035423" cy="663124"/>
          </a:xfrm>
        </p:spPr>
        <p:txBody>
          <a:bodyPr>
            <a:normAutofit fontScale="90000"/>
          </a:bodyPr>
          <a:lstStyle/>
          <a:p>
            <a:r>
              <a:rPr lang="en-US" sz="4000" dirty="0"/>
              <a:t>Critical systems and main- specifications</a:t>
            </a:r>
            <a:endParaRPr lang="en-US" i="1" dirty="0"/>
          </a:p>
        </p:txBody>
      </p:sp>
      <p:sp>
        <p:nvSpPr>
          <p:cNvPr id="4" name="TextBox 3">
            <a:extLst>
              <a:ext uri="{FF2B5EF4-FFF2-40B4-BE49-F238E27FC236}">
                <a16:creationId xmlns:a16="http://schemas.microsoft.com/office/drawing/2014/main" id="{4EF93E0F-D517-E0F1-919F-FBBAAB4C2219}"/>
              </a:ext>
            </a:extLst>
          </p:cNvPr>
          <p:cNvSpPr txBox="1"/>
          <p:nvPr/>
        </p:nvSpPr>
        <p:spPr>
          <a:xfrm>
            <a:off x="3964263" y="698586"/>
            <a:ext cx="5029200" cy="646331"/>
          </a:xfrm>
          <a:prstGeom prst="rect">
            <a:avLst/>
          </a:prstGeom>
          <a:noFill/>
        </p:spPr>
        <p:txBody>
          <a:bodyPr wrap="square">
            <a:spAutoFit/>
          </a:bodyPr>
          <a:lstStyle/>
          <a:p>
            <a:r>
              <a:rPr lang="en-GB" kern="100" dirty="0">
                <a:latin typeface="Calibri" panose="020F0502020204030204" pitchFamily="34" charset="0"/>
                <a:ea typeface="Calibri" panose="020F0502020204030204" pitchFamily="34" charset="0"/>
                <a:cs typeface="Arial" panose="020B0604020202020204" pitchFamily="34" charset="0"/>
              </a:rPr>
              <a:t>The powering system is very interlinked with the resistive magnets design</a:t>
            </a:r>
            <a:r>
              <a:rPr lang="en-GB" sz="1800" kern="100" dirty="0">
                <a:effectLst/>
                <a:latin typeface="Calibri" panose="020F0502020204030204" pitchFamily="34" charset="0"/>
                <a:ea typeface="Calibri" panose="020F0502020204030204" pitchFamily="34" charset="0"/>
                <a:cs typeface="Arial" panose="020B0604020202020204" pitchFamily="34" charset="0"/>
              </a:rPr>
              <a:t> </a:t>
            </a:r>
            <a:endParaRPr lang="en-GB" dirty="0"/>
          </a:p>
        </p:txBody>
      </p:sp>
      <p:sp>
        <p:nvSpPr>
          <p:cNvPr id="5" name="TextBox 4">
            <a:extLst>
              <a:ext uri="{FF2B5EF4-FFF2-40B4-BE49-F238E27FC236}">
                <a16:creationId xmlns:a16="http://schemas.microsoft.com/office/drawing/2014/main" id="{32DF4CCE-2D34-E114-6CEC-149AC043B977}"/>
              </a:ext>
            </a:extLst>
          </p:cNvPr>
          <p:cNvSpPr txBox="1"/>
          <p:nvPr/>
        </p:nvSpPr>
        <p:spPr>
          <a:xfrm>
            <a:off x="7275702" y="1555874"/>
            <a:ext cx="2773173" cy="2585323"/>
          </a:xfrm>
          <a:prstGeom prst="rect">
            <a:avLst/>
          </a:prstGeom>
          <a:noFill/>
        </p:spPr>
        <p:txBody>
          <a:bodyPr wrap="square">
            <a:spAutoFit/>
          </a:bodyPr>
          <a:lstStyle/>
          <a:p>
            <a:r>
              <a:rPr lang="en-GB" kern="100" dirty="0">
                <a:latin typeface="Calibri" panose="020F0502020204030204" pitchFamily="34" charset="0"/>
                <a:ea typeface="Calibri" panose="020F0502020204030204" pitchFamily="34" charset="0"/>
                <a:cs typeface="Arial" panose="020B0604020202020204" pitchFamily="34" charset="0"/>
              </a:rPr>
              <a:t>The key performance drivers are directly related to the total energy and power to be delivered to the magnets, but also to the tracking accuracy that will have to be guarantee.</a:t>
            </a:r>
          </a:p>
          <a:p>
            <a:r>
              <a:rPr lang="en-GB" kern="100" dirty="0">
                <a:latin typeface="Calibri" panose="020F0502020204030204" pitchFamily="34" charset="0"/>
                <a:cs typeface="Arial" panose="020B0604020202020204" pitchFamily="34" charset="0"/>
              </a:rPr>
              <a:t>This input should come from the beam studies</a:t>
            </a:r>
            <a:endParaRPr lang="en-GB" dirty="0"/>
          </a:p>
        </p:txBody>
      </p:sp>
    </p:spTree>
    <p:extLst>
      <p:ext uri="{BB962C8B-B14F-4D97-AF65-F5344CB8AC3E}">
        <p14:creationId xmlns:p14="http://schemas.microsoft.com/office/powerpoint/2010/main" val="352501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9">
            <a:extLst>
              <a:ext uri="{FF2B5EF4-FFF2-40B4-BE49-F238E27FC236}">
                <a16:creationId xmlns:a16="http://schemas.microsoft.com/office/drawing/2014/main" id="{5AC75958-7B79-E21C-0C23-E928E07E6879}"/>
              </a:ext>
            </a:extLst>
          </p:cNvPr>
          <p:cNvGraphicFramePr>
            <a:graphicFrameLocks noGrp="1"/>
          </p:cNvGraphicFramePr>
          <p:nvPr>
            <p:ph idx="1"/>
            <p:extLst>
              <p:ext uri="{D42A27DB-BD31-4B8C-83A1-F6EECF244321}">
                <p14:modId xmlns:p14="http://schemas.microsoft.com/office/powerpoint/2010/main" val="3872005826"/>
              </p:ext>
            </p:extLst>
          </p:nvPr>
        </p:nvGraphicFramePr>
        <p:xfrm>
          <a:off x="186956" y="883064"/>
          <a:ext cx="9710442" cy="6497320"/>
        </p:xfrm>
        <a:graphic>
          <a:graphicData uri="http://schemas.openxmlformats.org/drawingml/2006/table">
            <a:tbl>
              <a:tblPr firstRow="1" bandRow="1">
                <a:tableStyleId>{5C22544A-7EE6-4342-B048-85BDC9FD1C3A}</a:tableStyleId>
              </a:tblPr>
              <a:tblGrid>
                <a:gridCol w="2043550">
                  <a:extLst>
                    <a:ext uri="{9D8B030D-6E8A-4147-A177-3AD203B41FA5}">
                      <a16:colId xmlns:a16="http://schemas.microsoft.com/office/drawing/2014/main" val="1780479763"/>
                    </a:ext>
                  </a:extLst>
                </a:gridCol>
                <a:gridCol w="4258372">
                  <a:extLst>
                    <a:ext uri="{9D8B030D-6E8A-4147-A177-3AD203B41FA5}">
                      <a16:colId xmlns:a16="http://schemas.microsoft.com/office/drawing/2014/main" val="469322868"/>
                    </a:ext>
                  </a:extLst>
                </a:gridCol>
                <a:gridCol w="3408520">
                  <a:extLst>
                    <a:ext uri="{9D8B030D-6E8A-4147-A177-3AD203B41FA5}">
                      <a16:colId xmlns:a16="http://schemas.microsoft.com/office/drawing/2014/main" val="1029315819"/>
                    </a:ext>
                  </a:extLst>
                </a:gridCol>
              </a:tblGrid>
              <a:tr h="370840">
                <a:tc>
                  <a:txBody>
                    <a:bodyPr/>
                    <a:lstStyle/>
                    <a:p>
                      <a:r>
                        <a:rPr lang="en-CH" sz="1800" dirty="0"/>
                        <a:t>Technology</a:t>
                      </a:r>
                    </a:p>
                  </a:txBody>
                  <a:tcPr/>
                </a:tc>
                <a:tc>
                  <a:txBody>
                    <a:bodyPr/>
                    <a:lstStyle/>
                    <a:p>
                      <a:r>
                        <a:rPr lang="en-CH" sz="1800" dirty="0"/>
                        <a:t>Pro’s</a:t>
                      </a:r>
                    </a:p>
                  </a:txBody>
                  <a:tcPr/>
                </a:tc>
                <a:tc>
                  <a:txBody>
                    <a:bodyPr/>
                    <a:lstStyle/>
                    <a:p>
                      <a:r>
                        <a:rPr lang="en-CH" sz="1800" dirty="0"/>
                        <a:t>Con’s</a:t>
                      </a:r>
                    </a:p>
                  </a:txBody>
                  <a:tcPr/>
                </a:tc>
                <a:extLst>
                  <a:ext uri="{0D108BD9-81ED-4DB2-BD59-A6C34878D82A}">
                    <a16:rowId xmlns:a16="http://schemas.microsoft.com/office/drawing/2014/main" val="2792067444"/>
                  </a:ext>
                </a:extLst>
              </a:tr>
              <a:tr h="370840">
                <a:tc>
                  <a:txBody>
                    <a:bodyPr/>
                    <a:lstStyle/>
                    <a:p>
                      <a:r>
                        <a:rPr lang="en-US" sz="1800" dirty="0"/>
                        <a:t>Full Wave resonance powering scheme</a:t>
                      </a:r>
                      <a:endParaRPr lang="en-CH" sz="1800" dirty="0"/>
                    </a:p>
                  </a:txBody>
                  <a:tcPr/>
                </a:tc>
                <a:tc>
                  <a:txBody>
                    <a:bodyPr/>
                    <a:lstStyle/>
                    <a:p>
                      <a:r>
                        <a:rPr lang="en-US" sz="1800" dirty="0"/>
                        <a:t>Minimization of storage energy</a:t>
                      </a:r>
                    </a:p>
                    <a:p>
                      <a:r>
                        <a:rPr lang="en-US" sz="1800" dirty="0"/>
                        <a:t>Power electronics based on thyristors. Example (with smaller power) available in the literature.</a:t>
                      </a:r>
                    </a:p>
                    <a:p>
                      <a:endParaRPr lang="en-CH" sz="1800" dirty="0"/>
                    </a:p>
                  </a:txBody>
                  <a:tcPr/>
                </a:tc>
                <a:tc>
                  <a:txBody>
                    <a:bodyPr/>
                    <a:lstStyle/>
                    <a:p>
                      <a:r>
                        <a:rPr lang="en-US" sz="1800" dirty="0"/>
                        <a:t>Low energy density in capacitor dimensioning</a:t>
                      </a:r>
                    </a:p>
                    <a:p>
                      <a:r>
                        <a:rPr lang="en-US" sz="1800" dirty="0"/>
                        <a:t>Low versatility towards changing of the operating conditions. </a:t>
                      </a:r>
                    </a:p>
                    <a:p>
                      <a:r>
                        <a:rPr lang="en-US" sz="1800" dirty="0"/>
                        <a:t>The control of the inter-sector tracking is more complicated.</a:t>
                      </a:r>
                    </a:p>
                    <a:p>
                      <a:r>
                        <a:rPr lang="en-US" sz="1800" dirty="0"/>
                        <a:t>Higher saturation of magnet is in general required</a:t>
                      </a:r>
                      <a:endParaRPr lang="en-CH" sz="1800" dirty="0"/>
                    </a:p>
                  </a:txBody>
                  <a:tcPr/>
                </a:tc>
                <a:extLst>
                  <a:ext uri="{0D108BD9-81ED-4DB2-BD59-A6C34878D82A}">
                    <a16:rowId xmlns:a16="http://schemas.microsoft.com/office/drawing/2014/main" val="4121233567"/>
                  </a:ext>
                </a:extLst>
              </a:tr>
              <a:tr h="370840">
                <a:tc>
                  <a:txBody>
                    <a:bodyPr/>
                    <a:lstStyle/>
                    <a:p>
                      <a:r>
                        <a:rPr lang="en-US" sz="1800" dirty="0"/>
                        <a:t>Commutated resonance powering scheme</a:t>
                      </a:r>
                      <a:endParaRPr lang="en-CH" sz="1800" dirty="0"/>
                    </a:p>
                  </a:txBody>
                  <a:tcPr/>
                </a:tc>
                <a:tc>
                  <a:txBody>
                    <a:bodyPr/>
                    <a:lstStyle/>
                    <a:p>
                      <a:pPr marL="0" marR="0" lvl="0" indent="0" algn="l" defTabSz="501915" rtl="0" eaLnBrk="1" fontAlgn="auto" latinLnBrk="0" hangingPunct="1">
                        <a:lnSpc>
                          <a:spcPct val="100000"/>
                        </a:lnSpc>
                        <a:spcBef>
                          <a:spcPts val="0"/>
                        </a:spcBef>
                        <a:spcAft>
                          <a:spcPts val="0"/>
                        </a:spcAft>
                        <a:buClrTx/>
                        <a:buSzTx/>
                        <a:buFontTx/>
                        <a:buNone/>
                        <a:tabLst/>
                        <a:defRPr/>
                      </a:pPr>
                      <a:r>
                        <a:rPr lang="en-US" sz="1800" dirty="0"/>
                        <a:t>Unipolar only capacitor excitation. Higher energy density</a:t>
                      </a:r>
                    </a:p>
                    <a:p>
                      <a:pPr marL="0" marR="0" lvl="0" indent="0" algn="l" defTabSz="501915" rtl="0" eaLnBrk="1" fontAlgn="auto" latinLnBrk="0" hangingPunct="1">
                        <a:lnSpc>
                          <a:spcPct val="100000"/>
                        </a:lnSpc>
                        <a:spcBef>
                          <a:spcPts val="0"/>
                        </a:spcBef>
                        <a:spcAft>
                          <a:spcPts val="0"/>
                        </a:spcAft>
                        <a:buClrTx/>
                        <a:buSzTx/>
                        <a:buFontTx/>
                        <a:buNone/>
                        <a:tabLst/>
                        <a:defRPr/>
                      </a:pPr>
                      <a:r>
                        <a:rPr lang="en-US" sz="1800" dirty="0"/>
                        <a:t>More versatile schema with possibility to modify the </a:t>
                      </a:r>
                      <a:r>
                        <a:rPr lang="en-US" sz="1800" dirty="0" err="1"/>
                        <a:t>Bref</a:t>
                      </a:r>
                      <a:r>
                        <a:rPr lang="en-US" sz="1800" dirty="0"/>
                        <a:t> shape within a range.</a:t>
                      </a:r>
                    </a:p>
                    <a:p>
                      <a:pPr marL="0" marR="0" lvl="0" indent="0" algn="l" defTabSz="501915" rtl="0" eaLnBrk="1" fontAlgn="auto" latinLnBrk="0" hangingPunct="1">
                        <a:lnSpc>
                          <a:spcPct val="100000"/>
                        </a:lnSpc>
                        <a:spcBef>
                          <a:spcPts val="0"/>
                        </a:spcBef>
                        <a:spcAft>
                          <a:spcPts val="0"/>
                        </a:spcAft>
                        <a:buClrTx/>
                        <a:buSzTx/>
                        <a:buFontTx/>
                        <a:buNone/>
                        <a:tabLst/>
                        <a:defRPr/>
                      </a:pPr>
                      <a:r>
                        <a:rPr lang="en-US" sz="1800" dirty="0"/>
                        <a:t>No inductive energy store components are required</a:t>
                      </a:r>
                      <a:endParaRPr lang="en-CH" sz="1800" dirty="0"/>
                    </a:p>
                  </a:txBody>
                  <a:tcPr/>
                </a:tc>
                <a:tc>
                  <a:txBody>
                    <a:bodyPr/>
                    <a:lstStyle/>
                    <a:p>
                      <a:pPr marL="0" marR="0" lvl="0" indent="0" algn="l" defTabSz="501915" rtl="0" eaLnBrk="1" fontAlgn="auto" latinLnBrk="0" hangingPunct="1">
                        <a:lnSpc>
                          <a:spcPct val="100000"/>
                        </a:lnSpc>
                        <a:spcBef>
                          <a:spcPts val="0"/>
                        </a:spcBef>
                        <a:spcAft>
                          <a:spcPts val="0"/>
                        </a:spcAft>
                        <a:buClrTx/>
                        <a:buSzTx/>
                        <a:buFontTx/>
                        <a:buNone/>
                        <a:tabLst/>
                        <a:defRPr/>
                      </a:pPr>
                      <a:r>
                        <a:rPr lang="en-US" sz="1800" dirty="0"/>
                        <a:t>Important R&amp;D for the development of an IGBT/IGCT based switching leg.</a:t>
                      </a:r>
                    </a:p>
                    <a:p>
                      <a:pPr marL="0" marR="0" lvl="0" indent="0" algn="l" defTabSz="501915" rtl="0" eaLnBrk="1" fontAlgn="auto" latinLnBrk="0" hangingPunct="1">
                        <a:lnSpc>
                          <a:spcPct val="100000"/>
                        </a:lnSpc>
                        <a:spcBef>
                          <a:spcPts val="0"/>
                        </a:spcBef>
                        <a:spcAft>
                          <a:spcPts val="0"/>
                        </a:spcAft>
                        <a:buClrTx/>
                        <a:buSzTx/>
                        <a:buFontTx/>
                        <a:buNone/>
                        <a:tabLst/>
                        <a:defRPr/>
                      </a:pPr>
                      <a:r>
                        <a:rPr lang="en-US" sz="1800" dirty="0"/>
                        <a:t>Possibly higher losses on magnets (depending upon final layout)</a:t>
                      </a:r>
                      <a:endParaRPr lang="en-CH" sz="1800" dirty="0"/>
                    </a:p>
                  </a:txBody>
                  <a:tcPr/>
                </a:tc>
                <a:extLst>
                  <a:ext uri="{0D108BD9-81ED-4DB2-BD59-A6C34878D82A}">
                    <a16:rowId xmlns:a16="http://schemas.microsoft.com/office/drawing/2014/main" val="3062548269"/>
                  </a:ext>
                </a:extLst>
              </a:tr>
              <a:tr h="370840">
                <a:tc>
                  <a:txBody>
                    <a:bodyPr/>
                    <a:lstStyle/>
                    <a:p>
                      <a:r>
                        <a:rPr lang="en-US" sz="1800" dirty="0"/>
                        <a:t>Capacitor as storage elements</a:t>
                      </a:r>
                      <a:endParaRPr lang="en-CH" sz="1800" dirty="0"/>
                    </a:p>
                  </a:txBody>
                  <a:tcPr/>
                </a:tc>
                <a:tc>
                  <a:txBody>
                    <a:bodyPr/>
                    <a:lstStyle/>
                    <a:p>
                      <a:r>
                        <a:rPr lang="en-US" sz="1800" dirty="0"/>
                        <a:t>Very fast discharge and very high current peaks are possible, particularly in plastic capacitors</a:t>
                      </a:r>
                      <a:endParaRPr lang="en-CH" sz="1800" dirty="0"/>
                    </a:p>
                  </a:txBody>
                  <a:tcPr/>
                </a:tc>
                <a:tc>
                  <a:txBody>
                    <a:bodyPr/>
                    <a:lstStyle/>
                    <a:p>
                      <a:r>
                        <a:rPr lang="en-US" sz="1800" dirty="0"/>
                        <a:t>Particularly with voltage polarity reversal, the correct energy density is difficult to estimate.</a:t>
                      </a:r>
                      <a:endParaRPr lang="en-CH" sz="1800" dirty="0"/>
                    </a:p>
                  </a:txBody>
                  <a:tcPr/>
                </a:tc>
                <a:extLst>
                  <a:ext uri="{0D108BD9-81ED-4DB2-BD59-A6C34878D82A}">
                    <a16:rowId xmlns:a16="http://schemas.microsoft.com/office/drawing/2014/main" val="3894564804"/>
                  </a:ext>
                </a:extLst>
              </a:tr>
              <a:tr h="370840">
                <a:tc>
                  <a:txBody>
                    <a:bodyPr/>
                    <a:lstStyle/>
                    <a:p>
                      <a:r>
                        <a:rPr lang="en-US" sz="1800" dirty="0">
                          <a:solidFill>
                            <a:srgbClr val="FF0000"/>
                          </a:solidFill>
                        </a:rPr>
                        <a:t>Spatial harmonic distribution</a:t>
                      </a:r>
                      <a:endParaRPr lang="en-CH" sz="1800" dirty="0">
                        <a:solidFill>
                          <a:srgbClr val="FF0000"/>
                        </a:solidFill>
                      </a:endParaRPr>
                    </a:p>
                  </a:txBody>
                  <a:tcPr/>
                </a:tc>
                <a:tc>
                  <a:txBody>
                    <a:bodyPr/>
                    <a:lstStyle/>
                    <a:p>
                      <a:r>
                        <a:rPr lang="en-US" sz="1800" dirty="0">
                          <a:solidFill>
                            <a:srgbClr val="FF0000"/>
                          </a:solidFill>
                        </a:rPr>
                        <a:t>Simpler pure sinusoidal discharge</a:t>
                      </a:r>
                      <a:endParaRPr lang="en-CH" sz="1800" dirty="0">
                        <a:solidFill>
                          <a:srgbClr val="FF0000"/>
                        </a:solidFill>
                      </a:endParaRPr>
                    </a:p>
                  </a:txBody>
                  <a:tcPr/>
                </a:tc>
                <a:tc>
                  <a:txBody>
                    <a:bodyPr/>
                    <a:lstStyle/>
                    <a:p>
                      <a:pPr marL="0" marR="0" lvl="0" indent="0" algn="l" defTabSz="501915" rtl="0" eaLnBrk="1" fontAlgn="auto" latinLnBrk="0" hangingPunct="1">
                        <a:lnSpc>
                          <a:spcPct val="100000"/>
                        </a:lnSpc>
                        <a:spcBef>
                          <a:spcPts val="0"/>
                        </a:spcBef>
                        <a:spcAft>
                          <a:spcPts val="0"/>
                        </a:spcAft>
                        <a:buClrTx/>
                        <a:buSzTx/>
                        <a:buFontTx/>
                        <a:buNone/>
                        <a:tabLst/>
                        <a:defRPr/>
                      </a:pPr>
                      <a:r>
                        <a:rPr lang="en-US" sz="1800" dirty="0">
                          <a:solidFill>
                            <a:srgbClr val="FF0000"/>
                          </a:solidFill>
                        </a:rPr>
                        <a:t>Not clear how we should consider the integral field at different harmonics</a:t>
                      </a:r>
                      <a:endParaRPr lang="en-CH" sz="1800" dirty="0">
                        <a:solidFill>
                          <a:srgbClr val="FF0000"/>
                        </a:solidFill>
                      </a:endParaRPr>
                    </a:p>
                  </a:txBody>
                  <a:tcPr/>
                </a:tc>
                <a:extLst>
                  <a:ext uri="{0D108BD9-81ED-4DB2-BD59-A6C34878D82A}">
                    <a16:rowId xmlns:a16="http://schemas.microsoft.com/office/drawing/2014/main" val="2770941312"/>
                  </a:ext>
                </a:extLst>
              </a:tr>
            </a:tbl>
          </a:graphicData>
        </a:graphic>
      </p:graphicFrame>
      <p:sp>
        <p:nvSpPr>
          <p:cNvPr id="5" name="Title 1">
            <a:extLst>
              <a:ext uri="{FF2B5EF4-FFF2-40B4-BE49-F238E27FC236}">
                <a16:creationId xmlns:a16="http://schemas.microsoft.com/office/drawing/2014/main" id="{69947F42-3D6D-5854-6C41-2C1D4869C728}"/>
              </a:ext>
            </a:extLst>
          </p:cNvPr>
          <p:cNvSpPr>
            <a:spLocks noGrp="1"/>
          </p:cNvSpPr>
          <p:nvPr>
            <p:ph type="title"/>
          </p:nvPr>
        </p:nvSpPr>
        <p:spPr>
          <a:xfrm>
            <a:off x="524466" y="3573"/>
            <a:ext cx="9035423" cy="663124"/>
          </a:xfrm>
        </p:spPr>
        <p:txBody>
          <a:bodyPr>
            <a:normAutofit/>
          </a:bodyPr>
          <a:lstStyle/>
          <a:p>
            <a:r>
              <a:rPr lang="en-US" sz="4000" dirty="0"/>
              <a:t>Evaluation of technology options</a:t>
            </a:r>
            <a:endParaRPr lang="en-US" i="1" dirty="0"/>
          </a:p>
        </p:txBody>
      </p:sp>
    </p:spTree>
    <p:extLst>
      <p:ext uri="{BB962C8B-B14F-4D97-AF65-F5344CB8AC3E}">
        <p14:creationId xmlns:p14="http://schemas.microsoft.com/office/powerpoint/2010/main" val="19467742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7B499-67D0-1E7B-CCF5-9C0F2EA7D4F4}"/>
              </a:ext>
            </a:extLst>
          </p:cNvPr>
          <p:cNvSpPr txBox="1">
            <a:spLocks/>
          </p:cNvSpPr>
          <p:nvPr/>
        </p:nvSpPr>
        <p:spPr>
          <a:xfrm>
            <a:off x="524466" y="3573"/>
            <a:ext cx="9035423" cy="663124"/>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Selected options and priorities ranking</a:t>
            </a:r>
            <a:endParaRPr lang="en-US" i="1" dirty="0"/>
          </a:p>
        </p:txBody>
      </p:sp>
      <p:sp>
        <p:nvSpPr>
          <p:cNvPr id="3" name="Title 1">
            <a:extLst>
              <a:ext uri="{FF2B5EF4-FFF2-40B4-BE49-F238E27FC236}">
                <a16:creationId xmlns:a16="http://schemas.microsoft.com/office/drawing/2014/main" id="{60268E38-E5BC-5139-1E10-555F0306E62F}"/>
              </a:ext>
            </a:extLst>
          </p:cNvPr>
          <p:cNvSpPr txBox="1">
            <a:spLocks/>
          </p:cNvSpPr>
          <p:nvPr/>
        </p:nvSpPr>
        <p:spPr>
          <a:xfrm>
            <a:off x="502443" y="805689"/>
            <a:ext cx="9043988" cy="66312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Presently both power schemes will be studied until the preliminary calculations will clearly reveal the best one in terms of cost and control capability;</a:t>
            </a:r>
            <a:endParaRPr lang="en-CH" sz="2000" dirty="0"/>
          </a:p>
        </p:txBody>
      </p:sp>
      <p:pic>
        <p:nvPicPr>
          <p:cNvPr id="9" name="Picture 8" descr="A picture containing diagram, text, technical drawing, plan&#10;&#10;Description automatically generated">
            <a:extLst>
              <a:ext uri="{FF2B5EF4-FFF2-40B4-BE49-F238E27FC236}">
                <a16:creationId xmlns:a16="http://schemas.microsoft.com/office/drawing/2014/main" id="{6F63C273-2F01-243C-4950-A215372D4BB8}"/>
              </a:ext>
            </a:extLst>
          </p:cNvPr>
          <p:cNvPicPr>
            <a:picLocks noChangeAspect="1"/>
          </p:cNvPicPr>
          <p:nvPr/>
        </p:nvPicPr>
        <p:blipFill>
          <a:blip r:embed="rId2"/>
          <a:stretch>
            <a:fillRect/>
          </a:stretch>
        </p:blipFill>
        <p:spPr>
          <a:xfrm>
            <a:off x="196330" y="1726900"/>
            <a:ext cx="3781688" cy="3300506"/>
          </a:xfrm>
          <a:prstGeom prst="rect">
            <a:avLst/>
          </a:prstGeom>
        </p:spPr>
      </p:pic>
      <p:pic>
        <p:nvPicPr>
          <p:cNvPr id="10" name="Picture 9" descr="A picture containing diagram, text, line, plan&#10;&#10;Description automatically generated">
            <a:extLst>
              <a:ext uri="{FF2B5EF4-FFF2-40B4-BE49-F238E27FC236}">
                <a16:creationId xmlns:a16="http://schemas.microsoft.com/office/drawing/2014/main" id="{59D9EA92-813B-3430-1775-C7485EB77CBC}"/>
              </a:ext>
            </a:extLst>
          </p:cNvPr>
          <p:cNvPicPr>
            <a:picLocks noChangeAspect="1"/>
          </p:cNvPicPr>
          <p:nvPr/>
        </p:nvPicPr>
        <p:blipFill>
          <a:blip r:embed="rId3"/>
          <a:stretch>
            <a:fillRect/>
          </a:stretch>
        </p:blipFill>
        <p:spPr>
          <a:xfrm>
            <a:off x="4372016" y="2405568"/>
            <a:ext cx="5061946" cy="2124560"/>
          </a:xfrm>
          <a:prstGeom prst="rect">
            <a:avLst/>
          </a:prstGeom>
        </p:spPr>
      </p:pic>
    </p:spTree>
    <p:extLst>
      <p:ext uri="{BB962C8B-B14F-4D97-AF65-F5344CB8AC3E}">
        <p14:creationId xmlns:p14="http://schemas.microsoft.com/office/powerpoint/2010/main" val="2808010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7B499-67D0-1E7B-CCF5-9C0F2EA7D4F4}"/>
              </a:ext>
            </a:extLst>
          </p:cNvPr>
          <p:cNvSpPr txBox="1">
            <a:spLocks/>
          </p:cNvSpPr>
          <p:nvPr/>
        </p:nvSpPr>
        <p:spPr>
          <a:xfrm>
            <a:off x="524466" y="3573"/>
            <a:ext cx="9035423" cy="663124"/>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Selected options and priorities ranking</a:t>
            </a:r>
            <a:endParaRPr lang="en-US" i="1" dirty="0"/>
          </a:p>
        </p:txBody>
      </p:sp>
      <p:sp>
        <p:nvSpPr>
          <p:cNvPr id="3" name="Title 1">
            <a:extLst>
              <a:ext uri="{FF2B5EF4-FFF2-40B4-BE49-F238E27FC236}">
                <a16:creationId xmlns:a16="http://schemas.microsoft.com/office/drawing/2014/main" id="{60268E38-E5BC-5139-1E10-555F0306E62F}"/>
              </a:ext>
            </a:extLst>
          </p:cNvPr>
          <p:cNvSpPr txBox="1">
            <a:spLocks/>
          </p:cNvSpPr>
          <p:nvPr/>
        </p:nvSpPr>
        <p:spPr>
          <a:xfrm>
            <a:off x="502443" y="805689"/>
            <a:ext cx="9043988" cy="66312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Presently both power schemes will be studied until the preliminary calculations will clearly reveal the best one in terms of cost and control capability;</a:t>
            </a:r>
            <a:endParaRPr lang="en-CH" sz="2000" dirty="0"/>
          </a:p>
        </p:txBody>
      </p:sp>
      <p:sp>
        <p:nvSpPr>
          <p:cNvPr id="4" name="Title 1">
            <a:extLst>
              <a:ext uri="{FF2B5EF4-FFF2-40B4-BE49-F238E27FC236}">
                <a16:creationId xmlns:a16="http://schemas.microsoft.com/office/drawing/2014/main" id="{0B2EC499-CADA-F53A-7493-7A8F1C1EF9B5}"/>
              </a:ext>
            </a:extLst>
          </p:cNvPr>
          <p:cNvSpPr txBox="1">
            <a:spLocks/>
          </p:cNvSpPr>
          <p:nvPr/>
        </p:nvSpPr>
        <p:spPr>
          <a:xfrm>
            <a:off x="502441" y="1634066"/>
            <a:ext cx="9043988" cy="125730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Circuital simulation will be carried on to better frame the control problem.</a:t>
            </a:r>
          </a:p>
          <a:p>
            <a:r>
              <a:rPr lang="en-US" sz="2000" dirty="0"/>
              <a:t>To this goal it is of paramount importance to have an idea of the accuracy that will be required. This input should come form the physics studies.</a:t>
            </a:r>
            <a:endParaRPr lang="en-CH" sz="2000" dirty="0"/>
          </a:p>
        </p:txBody>
      </p:sp>
      <p:pic>
        <p:nvPicPr>
          <p:cNvPr id="9" name="Picture 8" descr="A picture containing diagram, technical drawing, plan&#10;&#10;Description automatically generated">
            <a:extLst>
              <a:ext uri="{FF2B5EF4-FFF2-40B4-BE49-F238E27FC236}">
                <a16:creationId xmlns:a16="http://schemas.microsoft.com/office/drawing/2014/main" id="{171B5D21-48C0-8DA9-8CFE-917D40CBE9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466" y="3056619"/>
            <a:ext cx="3356786" cy="4004534"/>
          </a:xfrm>
          <a:prstGeom prst="rect">
            <a:avLst/>
          </a:prstGeom>
        </p:spPr>
      </p:pic>
      <p:grpSp>
        <p:nvGrpSpPr>
          <p:cNvPr id="5" name="Group 4">
            <a:extLst>
              <a:ext uri="{FF2B5EF4-FFF2-40B4-BE49-F238E27FC236}">
                <a16:creationId xmlns:a16="http://schemas.microsoft.com/office/drawing/2014/main" id="{31D51B46-5345-8A29-6F3E-E1379C0F4530}"/>
              </a:ext>
            </a:extLst>
          </p:cNvPr>
          <p:cNvGrpSpPr/>
          <p:nvPr/>
        </p:nvGrpSpPr>
        <p:grpSpPr>
          <a:xfrm>
            <a:off x="4716562" y="2891366"/>
            <a:ext cx="4266073" cy="3846745"/>
            <a:chOff x="4541516" y="1127168"/>
            <a:chExt cx="4520803" cy="4378156"/>
          </a:xfrm>
        </p:grpSpPr>
        <p:pic>
          <p:nvPicPr>
            <p:cNvPr id="6" name="Picture 5" descr="A picture containing diagram, text, circle, line&#10;&#10;Description automatically generated">
              <a:extLst>
                <a:ext uri="{FF2B5EF4-FFF2-40B4-BE49-F238E27FC236}">
                  <a16:creationId xmlns:a16="http://schemas.microsoft.com/office/drawing/2014/main" id="{2564F7FA-D856-2F01-F498-11D1B96A3F48}"/>
                </a:ext>
              </a:extLst>
            </p:cNvPr>
            <p:cNvPicPr>
              <a:picLocks noChangeAspect="1"/>
            </p:cNvPicPr>
            <p:nvPr/>
          </p:nvPicPr>
          <p:blipFill>
            <a:blip r:embed="rId3"/>
            <a:stretch>
              <a:fillRect/>
            </a:stretch>
          </p:blipFill>
          <p:spPr>
            <a:xfrm>
              <a:off x="4541516" y="1127168"/>
              <a:ext cx="4520803" cy="4378156"/>
            </a:xfrm>
            <a:prstGeom prst="rect">
              <a:avLst/>
            </a:prstGeom>
          </p:spPr>
        </p:pic>
        <p:cxnSp>
          <p:nvCxnSpPr>
            <p:cNvPr id="7" name="Straight Arrow Connector 6">
              <a:extLst>
                <a:ext uri="{FF2B5EF4-FFF2-40B4-BE49-F238E27FC236}">
                  <a16:creationId xmlns:a16="http://schemas.microsoft.com/office/drawing/2014/main" id="{E2A01D56-90FB-CBE9-910F-CD7307761FBF}"/>
                </a:ext>
              </a:extLst>
            </p:cNvPr>
            <p:cNvCxnSpPr/>
            <p:nvPr/>
          </p:nvCxnSpPr>
          <p:spPr>
            <a:xfrm flipH="1">
              <a:off x="7287163" y="1918094"/>
              <a:ext cx="479425"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F1A2AF3A-94E5-7DD7-D835-68FF8E87F7A0}"/>
                </a:ext>
              </a:extLst>
            </p:cNvPr>
            <p:cNvSpPr txBox="1"/>
            <p:nvPr/>
          </p:nvSpPr>
          <p:spPr>
            <a:xfrm>
              <a:off x="7366745" y="1654509"/>
              <a:ext cx="520493" cy="338554"/>
            </a:xfrm>
            <a:prstGeom prst="rect">
              <a:avLst/>
            </a:prstGeom>
            <a:noFill/>
            <a:ln>
              <a:noFill/>
            </a:ln>
          </p:spPr>
          <p:txBody>
            <a:bodyPr wrap="square" rtlCol="0">
              <a:spAutoFit/>
            </a:bodyPr>
            <a:lstStyle/>
            <a:p>
              <a:r>
                <a:rPr lang="en-US" sz="1600" dirty="0"/>
                <a:t>i6</a:t>
              </a:r>
              <a:endParaRPr lang="en-GB" sz="1600" dirty="0"/>
            </a:p>
          </p:txBody>
        </p:sp>
        <p:cxnSp>
          <p:nvCxnSpPr>
            <p:cNvPr id="10" name="Straight Arrow Connector 9">
              <a:extLst>
                <a:ext uri="{FF2B5EF4-FFF2-40B4-BE49-F238E27FC236}">
                  <a16:creationId xmlns:a16="http://schemas.microsoft.com/office/drawing/2014/main" id="{4567C73A-8A4F-A929-9094-E920D84244D6}"/>
                </a:ext>
              </a:extLst>
            </p:cNvPr>
            <p:cNvCxnSpPr>
              <a:cxnSpLocks/>
            </p:cNvCxnSpPr>
            <p:nvPr/>
          </p:nvCxnSpPr>
          <p:spPr>
            <a:xfrm>
              <a:off x="7090313" y="1381519"/>
              <a:ext cx="0" cy="36830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FE32C563-EBAA-EDED-EB79-53964D06262C}"/>
                </a:ext>
              </a:extLst>
            </p:cNvPr>
            <p:cNvSpPr txBox="1"/>
            <p:nvPr/>
          </p:nvSpPr>
          <p:spPr>
            <a:xfrm>
              <a:off x="7090313" y="1381459"/>
              <a:ext cx="520493" cy="338554"/>
            </a:xfrm>
            <a:prstGeom prst="rect">
              <a:avLst/>
            </a:prstGeom>
            <a:noFill/>
            <a:ln>
              <a:noFill/>
            </a:ln>
          </p:spPr>
          <p:txBody>
            <a:bodyPr wrap="square" rtlCol="0">
              <a:spAutoFit/>
            </a:bodyPr>
            <a:lstStyle/>
            <a:p>
              <a:r>
                <a:rPr lang="en-US" sz="1600" dirty="0"/>
                <a:t>i5</a:t>
              </a:r>
              <a:endParaRPr lang="en-GB" sz="1600" dirty="0"/>
            </a:p>
          </p:txBody>
        </p:sp>
        <p:cxnSp>
          <p:nvCxnSpPr>
            <p:cNvPr id="12" name="Straight Arrow Connector 11">
              <a:extLst>
                <a:ext uri="{FF2B5EF4-FFF2-40B4-BE49-F238E27FC236}">
                  <a16:creationId xmlns:a16="http://schemas.microsoft.com/office/drawing/2014/main" id="{5D7BF153-27D2-BF01-15A4-C52570344A30}"/>
                </a:ext>
              </a:extLst>
            </p:cNvPr>
            <p:cNvCxnSpPr>
              <a:cxnSpLocks/>
            </p:cNvCxnSpPr>
            <p:nvPr/>
          </p:nvCxnSpPr>
          <p:spPr>
            <a:xfrm>
              <a:off x="5511413" y="1682913"/>
              <a:ext cx="446087"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4BB8A7E4-233D-0EE2-8B9A-87E90A116C1B}"/>
                </a:ext>
              </a:extLst>
            </p:cNvPr>
            <p:cNvSpPr txBox="1"/>
            <p:nvPr/>
          </p:nvSpPr>
          <p:spPr>
            <a:xfrm>
              <a:off x="5437007" y="1381260"/>
              <a:ext cx="520493" cy="338554"/>
            </a:xfrm>
            <a:prstGeom prst="rect">
              <a:avLst/>
            </a:prstGeom>
            <a:noFill/>
            <a:ln>
              <a:noFill/>
            </a:ln>
          </p:spPr>
          <p:txBody>
            <a:bodyPr wrap="square" rtlCol="0">
              <a:spAutoFit/>
            </a:bodyPr>
            <a:lstStyle/>
            <a:p>
              <a:r>
                <a:rPr lang="en-US" sz="1600" dirty="0"/>
                <a:t>i4</a:t>
              </a:r>
              <a:endParaRPr lang="en-GB" sz="1600" dirty="0"/>
            </a:p>
          </p:txBody>
        </p:sp>
        <p:cxnSp>
          <p:nvCxnSpPr>
            <p:cNvPr id="14" name="Straight Arrow Connector 13">
              <a:extLst>
                <a:ext uri="{FF2B5EF4-FFF2-40B4-BE49-F238E27FC236}">
                  <a16:creationId xmlns:a16="http://schemas.microsoft.com/office/drawing/2014/main" id="{670CC1A8-7E67-1320-88C2-015A40D0CD55}"/>
                </a:ext>
              </a:extLst>
            </p:cNvPr>
            <p:cNvCxnSpPr>
              <a:cxnSpLocks/>
            </p:cNvCxnSpPr>
            <p:nvPr/>
          </p:nvCxnSpPr>
          <p:spPr>
            <a:xfrm>
              <a:off x="4983436" y="2856939"/>
              <a:ext cx="309562"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0C6FDEA2-3F0D-8573-0FAA-5B2D47E489D1}"/>
                </a:ext>
              </a:extLst>
            </p:cNvPr>
            <p:cNvSpPr txBox="1"/>
            <p:nvPr/>
          </p:nvSpPr>
          <p:spPr>
            <a:xfrm>
              <a:off x="4777424" y="2518385"/>
              <a:ext cx="520493" cy="338554"/>
            </a:xfrm>
            <a:prstGeom prst="rect">
              <a:avLst/>
            </a:prstGeom>
            <a:noFill/>
            <a:ln>
              <a:noFill/>
            </a:ln>
          </p:spPr>
          <p:txBody>
            <a:bodyPr wrap="square" rtlCol="0">
              <a:spAutoFit/>
            </a:bodyPr>
            <a:lstStyle/>
            <a:p>
              <a:r>
                <a:rPr lang="en-US" sz="1600" dirty="0"/>
                <a:t>i3</a:t>
              </a:r>
              <a:endParaRPr lang="en-GB" sz="1600" dirty="0"/>
            </a:p>
          </p:txBody>
        </p:sp>
        <p:cxnSp>
          <p:nvCxnSpPr>
            <p:cNvPr id="16" name="Straight Arrow Connector 15">
              <a:extLst>
                <a:ext uri="{FF2B5EF4-FFF2-40B4-BE49-F238E27FC236}">
                  <a16:creationId xmlns:a16="http://schemas.microsoft.com/office/drawing/2014/main" id="{16740032-A500-849D-29BF-D65ADF6167C7}"/>
                </a:ext>
              </a:extLst>
            </p:cNvPr>
            <p:cNvCxnSpPr/>
            <p:nvPr/>
          </p:nvCxnSpPr>
          <p:spPr>
            <a:xfrm flipH="1">
              <a:off x="7807656" y="2856939"/>
              <a:ext cx="479425"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8836892E-24DB-A714-1CA4-19B00FA85E57}"/>
                </a:ext>
              </a:extLst>
            </p:cNvPr>
            <p:cNvSpPr txBox="1"/>
            <p:nvPr/>
          </p:nvSpPr>
          <p:spPr>
            <a:xfrm>
              <a:off x="8230138" y="2636312"/>
              <a:ext cx="520493" cy="338554"/>
            </a:xfrm>
            <a:prstGeom prst="rect">
              <a:avLst/>
            </a:prstGeom>
            <a:noFill/>
            <a:ln>
              <a:noFill/>
            </a:ln>
          </p:spPr>
          <p:txBody>
            <a:bodyPr wrap="square" rtlCol="0">
              <a:spAutoFit/>
            </a:bodyPr>
            <a:lstStyle/>
            <a:p>
              <a:r>
                <a:rPr lang="en-US" sz="1600" dirty="0"/>
                <a:t>i7</a:t>
              </a:r>
              <a:endParaRPr lang="en-GB" sz="1600" dirty="0"/>
            </a:p>
          </p:txBody>
        </p:sp>
        <p:cxnSp>
          <p:nvCxnSpPr>
            <p:cNvPr id="18" name="Straight Arrow Connector 17">
              <a:extLst>
                <a:ext uri="{FF2B5EF4-FFF2-40B4-BE49-F238E27FC236}">
                  <a16:creationId xmlns:a16="http://schemas.microsoft.com/office/drawing/2014/main" id="{179F02DF-F244-44B7-928E-B9ED0943783B}"/>
                </a:ext>
              </a:extLst>
            </p:cNvPr>
            <p:cNvCxnSpPr/>
            <p:nvPr/>
          </p:nvCxnSpPr>
          <p:spPr>
            <a:xfrm flipH="1">
              <a:off x="7807656" y="3866866"/>
              <a:ext cx="479425"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6543CAB1-020D-5A59-A51A-B58AB5BD1218}"/>
                </a:ext>
              </a:extLst>
            </p:cNvPr>
            <p:cNvSpPr txBox="1"/>
            <p:nvPr/>
          </p:nvSpPr>
          <p:spPr>
            <a:xfrm>
              <a:off x="8274535" y="3707337"/>
              <a:ext cx="520493" cy="513239"/>
            </a:xfrm>
            <a:prstGeom prst="rect">
              <a:avLst/>
            </a:prstGeom>
            <a:noFill/>
            <a:ln>
              <a:noFill/>
            </a:ln>
          </p:spPr>
          <p:txBody>
            <a:bodyPr wrap="square" rtlCol="0">
              <a:spAutoFit/>
            </a:bodyPr>
            <a:lstStyle/>
            <a:p>
              <a:r>
                <a:rPr lang="en-US" sz="1600" dirty="0"/>
                <a:t>in</a:t>
              </a:r>
              <a:endParaRPr lang="en-GB" sz="1600" dirty="0"/>
            </a:p>
          </p:txBody>
        </p:sp>
        <p:cxnSp>
          <p:nvCxnSpPr>
            <p:cNvPr id="20" name="Straight Arrow Connector 19">
              <a:extLst>
                <a:ext uri="{FF2B5EF4-FFF2-40B4-BE49-F238E27FC236}">
                  <a16:creationId xmlns:a16="http://schemas.microsoft.com/office/drawing/2014/main" id="{CE8D080A-11FB-92F0-FC2E-72DC601BA36B}"/>
                </a:ext>
              </a:extLst>
            </p:cNvPr>
            <p:cNvCxnSpPr>
              <a:cxnSpLocks/>
            </p:cNvCxnSpPr>
            <p:nvPr/>
          </p:nvCxnSpPr>
          <p:spPr>
            <a:xfrm>
              <a:off x="6223331" y="4718004"/>
              <a:ext cx="0" cy="36830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7DF6E72F-22A7-93A6-4CBC-5E8ED23FF286}"/>
                </a:ext>
              </a:extLst>
            </p:cNvPr>
            <p:cNvSpPr txBox="1"/>
            <p:nvPr/>
          </p:nvSpPr>
          <p:spPr>
            <a:xfrm>
              <a:off x="6159066" y="4635454"/>
              <a:ext cx="570132" cy="513239"/>
            </a:xfrm>
            <a:prstGeom prst="rect">
              <a:avLst/>
            </a:prstGeom>
            <a:noFill/>
            <a:ln>
              <a:noFill/>
            </a:ln>
          </p:spPr>
          <p:txBody>
            <a:bodyPr wrap="square" rtlCol="0">
              <a:spAutoFit/>
            </a:bodyPr>
            <a:lstStyle/>
            <a:p>
              <a:r>
                <a:rPr lang="en-US" sz="1600" dirty="0"/>
                <a:t>i1</a:t>
              </a:r>
              <a:endParaRPr lang="en-GB" sz="1600" dirty="0"/>
            </a:p>
          </p:txBody>
        </p:sp>
        <p:sp>
          <p:nvSpPr>
            <p:cNvPr id="22" name="TextBox 21">
              <a:extLst>
                <a:ext uri="{FF2B5EF4-FFF2-40B4-BE49-F238E27FC236}">
                  <a16:creationId xmlns:a16="http://schemas.microsoft.com/office/drawing/2014/main" id="{48233B3D-1BC2-0E90-E7E6-7DD922E345B2}"/>
                </a:ext>
              </a:extLst>
            </p:cNvPr>
            <p:cNvSpPr txBox="1"/>
            <p:nvPr/>
          </p:nvSpPr>
          <p:spPr>
            <a:xfrm>
              <a:off x="4931944" y="3874199"/>
              <a:ext cx="520493" cy="338554"/>
            </a:xfrm>
            <a:prstGeom prst="rect">
              <a:avLst/>
            </a:prstGeom>
            <a:noFill/>
            <a:ln>
              <a:noFill/>
            </a:ln>
          </p:spPr>
          <p:txBody>
            <a:bodyPr wrap="square" rtlCol="0">
              <a:spAutoFit/>
            </a:bodyPr>
            <a:lstStyle/>
            <a:p>
              <a:r>
                <a:rPr lang="en-US" sz="1600" dirty="0"/>
                <a:t>i2</a:t>
              </a:r>
              <a:endParaRPr lang="en-GB" sz="1600" dirty="0"/>
            </a:p>
          </p:txBody>
        </p:sp>
        <p:cxnSp>
          <p:nvCxnSpPr>
            <p:cNvPr id="23" name="Straight Arrow Connector 22">
              <a:extLst>
                <a:ext uri="{FF2B5EF4-FFF2-40B4-BE49-F238E27FC236}">
                  <a16:creationId xmlns:a16="http://schemas.microsoft.com/office/drawing/2014/main" id="{CF83EA40-B41B-DB67-6E88-7E220E8F3BC4}"/>
                </a:ext>
              </a:extLst>
            </p:cNvPr>
            <p:cNvCxnSpPr>
              <a:cxnSpLocks/>
            </p:cNvCxnSpPr>
            <p:nvPr/>
          </p:nvCxnSpPr>
          <p:spPr>
            <a:xfrm flipV="1">
              <a:off x="5297917" y="3887396"/>
              <a:ext cx="0" cy="35033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34283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7B499-67D0-1E7B-CCF5-9C0F2EA7D4F4}"/>
              </a:ext>
            </a:extLst>
          </p:cNvPr>
          <p:cNvSpPr txBox="1">
            <a:spLocks/>
          </p:cNvSpPr>
          <p:nvPr/>
        </p:nvSpPr>
        <p:spPr>
          <a:xfrm>
            <a:off x="524466" y="3573"/>
            <a:ext cx="9035423" cy="663124"/>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Selected options and priorities ranking</a:t>
            </a:r>
            <a:endParaRPr lang="en-US" i="1" dirty="0"/>
          </a:p>
        </p:txBody>
      </p:sp>
      <p:sp>
        <p:nvSpPr>
          <p:cNvPr id="3" name="Title 1">
            <a:extLst>
              <a:ext uri="{FF2B5EF4-FFF2-40B4-BE49-F238E27FC236}">
                <a16:creationId xmlns:a16="http://schemas.microsoft.com/office/drawing/2014/main" id="{60268E38-E5BC-5139-1E10-555F0306E62F}"/>
              </a:ext>
            </a:extLst>
          </p:cNvPr>
          <p:cNvSpPr txBox="1">
            <a:spLocks/>
          </p:cNvSpPr>
          <p:nvPr/>
        </p:nvSpPr>
        <p:spPr>
          <a:xfrm>
            <a:off x="502443" y="805689"/>
            <a:ext cx="9043988" cy="66312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Presently both power schemes will be studied until the preliminary calculations will clearly reveal the best one in terms of cost and control capability;</a:t>
            </a:r>
            <a:endParaRPr lang="en-CH" sz="2000" dirty="0"/>
          </a:p>
        </p:txBody>
      </p:sp>
      <p:sp>
        <p:nvSpPr>
          <p:cNvPr id="4" name="Title 1">
            <a:extLst>
              <a:ext uri="{FF2B5EF4-FFF2-40B4-BE49-F238E27FC236}">
                <a16:creationId xmlns:a16="http://schemas.microsoft.com/office/drawing/2014/main" id="{0B2EC499-CADA-F53A-7493-7A8F1C1EF9B5}"/>
              </a:ext>
            </a:extLst>
          </p:cNvPr>
          <p:cNvSpPr txBox="1">
            <a:spLocks/>
          </p:cNvSpPr>
          <p:nvPr/>
        </p:nvSpPr>
        <p:spPr>
          <a:xfrm>
            <a:off x="502441" y="1634066"/>
            <a:ext cx="9043988" cy="125730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Circuital simulation will be carried on to better frame the control problem.</a:t>
            </a:r>
          </a:p>
          <a:p>
            <a:r>
              <a:rPr lang="en-US" sz="2000" dirty="0"/>
              <a:t>To this goal it is of paramount importance to have an idea of the accuracy that will be required. This input should come form the physics studies.</a:t>
            </a:r>
            <a:endParaRPr lang="en-CH" sz="2000" dirty="0"/>
          </a:p>
        </p:txBody>
      </p:sp>
      <p:sp>
        <p:nvSpPr>
          <p:cNvPr id="5" name="Title 1">
            <a:extLst>
              <a:ext uri="{FF2B5EF4-FFF2-40B4-BE49-F238E27FC236}">
                <a16:creationId xmlns:a16="http://schemas.microsoft.com/office/drawing/2014/main" id="{0E5085F4-55C3-A48B-6FAB-D9D679A13038}"/>
              </a:ext>
            </a:extLst>
          </p:cNvPr>
          <p:cNvSpPr txBox="1">
            <a:spLocks/>
          </p:cNvSpPr>
          <p:nvPr/>
        </p:nvSpPr>
        <p:spPr>
          <a:xfrm>
            <a:off x="502441" y="2833217"/>
            <a:ext cx="9043988" cy="187089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Simplified magnet models for the calculation of the losses and the electric equivalents are under design. The use of machine learning techniques are under discussion as a mean to determine losses model of the magnets. Magnet models will be progressively employed in powering-magnets </a:t>
            </a:r>
            <a:r>
              <a:rPr lang="en-US" sz="2000" dirty="0" err="1"/>
              <a:t>optimizators</a:t>
            </a:r>
            <a:r>
              <a:rPr lang="en-US" sz="2000" dirty="0"/>
              <a:t> that will guide the final technical choices for both the systems. </a:t>
            </a:r>
          </a:p>
          <a:p>
            <a:endParaRPr lang="en-CH" sz="2000" dirty="0"/>
          </a:p>
        </p:txBody>
      </p:sp>
      <p:sp>
        <p:nvSpPr>
          <p:cNvPr id="6" name="Title 1">
            <a:extLst>
              <a:ext uri="{FF2B5EF4-FFF2-40B4-BE49-F238E27FC236}">
                <a16:creationId xmlns:a16="http://schemas.microsoft.com/office/drawing/2014/main" id="{2D826D1B-78C4-3B72-A58F-2965AFF8235E}"/>
              </a:ext>
            </a:extLst>
          </p:cNvPr>
          <p:cNvSpPr txBox="1">
            <a:spLocks/>
          </p:cNvSpPr>
          <p:nvPr/>
        </p:nvSpPr>
        <p:spPr>
          <a:xfrm>
            <a:off x="502441" y="4680964"/>
            <a:ext cx="9043988" cy="5854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Design of the IGCT/Thyristors switch shall proceed as the final power scheme layout becomes better defined </a:t>
            </a:r>
            <a:endParaRPr lang="en-CH" sz="2000" dirty="0"/>
          </a:p>
        </p:txBody>
      </p:sp>
      <p:pic>
        <p:nvPicPr>
          <p:cNvPr id="10" name="Picture 9" descr="A picture containing diagram, text, line, plan&#10;&#10;Description automatically generated">
            <a:extLst>
              <a:ext uri="{FF2B5EF4-FFF2-40B4-BE49-F238E27FC236}">
                <a16:creationId xmlns:a16="http://schemas.microsoft.com/office/drawing/2014/main" id="{20648935-9D99-C7C0-7709-9869B8EA97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0936" y="5456064"/>
            <a:ext cx="2823429" cy="1393333"/>
          </a:xfrm>
          <a:prstGeom prst="rect">
            <a:avLst/>
          </a:prstGeom>
        </p:spPr>
      </p:pic>
      <p:sp>
        <p:nvSpPr>
          <p:cNvPr id="11" name="Rectangle: Rounded Corners 10">
            <a:extLst>
              <a:ext uri="{FF2B5EF4-FFF2-40B4-BE49-F238E27FC236}">
                <a16:creationId xmlns:a16="http://schemas.microsoft.com/office/drawing/2014/main" id="{50E1E1EB-9724-D3D0-0543-592721F3C637}"/>
              </a:ext>
            </a:extLst>
          </p:cNvPr>
          <p:cNvSpPr/>
          <p:nvPr/>
        </p:nvSpPr>
        <p:spPr>
          <a:xfrm>
            <a:off x="6239435" y="5346551"/>
            <a:ext cx="763793" cy="170944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6411893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7B499-67D0-1E7B-CCF5-9C0F2EA7D4F4}"/>
              </a:ext>
            </a:extLst>
          </p:cNvPr>
          <p:cNvSpPr txBox="1">
            <a:spLocks/>
          </p:cNvSpPr>
          <p:nvPr/>
        </p:nvSpPr>
        <p:spPr>
          <a:xfrm>
            <a:off x="524466" y="3573"/>
            <a:ext cx="9035423" cy="663124"/>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Selected options and priorities ranking</a:t>
            </a:r>
            <a:endParaRPr lang="en-US" i="1" dirty="0"/>
          </a:p>
        </p:txBody>
      </p:sp>
      <p:sp>
        <p:nvSpPr>
          <p:cNvPr id="3" name="Title 1">
            <a:extLst>
              <a:ext uri="{FF2B5EF4-FFF2-40B4-BE49-F238E27FC236}">
                <a16:creationId xmlns:a16="http://schemas.microsoft.com/office/drawing/2014/main" id="{60268E38-E5BC-5139-1E10-555F0306E62F}"/>
              </a:ext>
            </a:extLst>
          </p:cNvPr>
          <p:cNvSpPr txBox="1">
            <a:spLocks/>
          </p:cNvSpPr>
          <p:nvPr/>
        </p:nvSpPr>
        <p:spPr>
          <a:xfrm>
            <a:off x="502443" y="805689"/>
            <a:ext cx="9043988" cy="66312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Presently both power schemes will be studied until the preliminary calculations will clearly reveal the best one in terms of cost and control capability;</a:t>
            </a:r>
            <a:endParaRPr lang="en-CH" sz="2000" dirty="0"/>
          </a:p>
        </p:txBody>
      </p:sp>
      <p:sp>
        <p:nvSpPr>
          <p:cNvPr id="4" name="Title 1">
            <a:extLst>
              <a:ext uri="{FF2B5EF4-FFF2-40B4-BE49-F238E27FC236}">
                <a16:creationId xmlns:a16="http://schemas.microsoft.com/office/drawing/2014/main" id="{0B2EC499-CADA-F53A-7493-7A8F1C1EF9B5}"/>
              </a:ext>
            </a:extLst>
          </p:cNvPr>
          <p:cNvSpPr txBox="1">
            <a:spLocks/>
          </p:cNvSpPr>
          <p:nvPr/>
        </p:nvSpPr>
        <p:spPr>
          <a:xfrm>
            <a:off x="502441" y="1634066"/>
            <a:ext cx="9043988" cy="125730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Circuital simulation will be carried on to better frame the control problem.</a:t>
            </a:r>
          </a:p>
          <a:p>
            <a:r>
              <a:rPr lang="en-US" sz="2000" dirty="0"/>
              <a:t>To this goal it is of paramount importance to have an idea of the accuracy that will be required. This input should come form the physics studies.</a:t>
            </a:r>
            <a:endParaRPr lang="en-CH" sz="2000" dirty="0"/>
          </a:p>
        </p:txBody>
      </p:sp>
      <p:sp>
        <p:nvSpPr>
          <p:cNvPr id="5" name="Title 1">
            <a:extLst>
              <a:ext uri="{FF2B5EF4-FFF2-40B4-BE49-F238E27FC236}">
                <a16:creationId xmlns:a16="http://schemas.microsoft.com/office/drawing/2014/main" id="{0E5085F4-55C3-A48B-6FAB-D9D679A13038}"/>
              </a:ext>
            </a:extLst>
          </p:cNvPr>
          <p:cNvSpPr txBox="1">
            <a:spLocks/>
          </p:cNvSpPr>
          <p:nvPr/>
        </p:nvSpPr>
        <p:spPr>
          <a:xfrm>
            <a:off x="502441" y="2833217"/>
            <a:ext cx="9043988" cy="187089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Simplified magnet models for the calculation of the losses and the electric equivalents are under design. The use of machine learning techniques are under discussion as a mean to determine losses model of the magnets. Magnet models will be progressively employed in powering-magnets </a:t>
            </a:r>
            <a:r>
              <a:rPr lang="en-US" sz="2000" dirty="0" err="1"/>
              <a:t>optimizators</a:t>
            </a:r>
            <a:r>
              <a:rPr lang="en-US" sz="2000" dirty="0"/>
              <a:t> that will guide the final technical choices for both the systems. </a:t>
            </a:r>
          </a:p>
          <a:p>
            <a:endParaRPr lang="en-CH" sz="2000" dirty="0"/>
          </a:p>
        </p:txBody>
      </p:sp>
      <p:sp>
        <p:nvSpPr>
          <p:cNvPr id="6" name="Title 1">
            <a:extLst>
              <a:ext uri="{FF2B5EF4-FFF2-40B4-BE49-F238E27FC236}">
                <a16:creationId xmlns:a16="http://schemas.microsoft.com/office/drawing/2014/main" id="{2D826D1B-78C4-3B72-A58F-2965AFF8235E}"/>
              </a:ext>
            </a:extLst>
          </p:cNvPr>
          <p:cNvSpPr txBox="1">
            <a:spLocks/>
          </p:cNvSpPr>
          <p:nvPr/>
        </p:nvSpPr>
        <p:spPr>
          <a:xfrm>
            <a:off x="502441" y="4680964"/>
            <a:ext cx="9043988" cy="5854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Design of the IGCT/Thyristors switch shall proceed as the final power scheme layout becomes better defined </a:t>
            </a:r>
            <a:endParaRPr lang="en-CH" sz="2000" dirty="0"/>
          </a:p>
        </p:txBody>
      </p:sp>
      <p:sp>
        <p:nvSpPr>
          <p:cNvPr id="7" name="Title 1">
            <a:extLst>
              <a:ext uri="{FF2B5EF4-FFF2-40B4-BE49-F238E27FC236}">
                <a16:creationId xmlns:a16="http://schemas.microsoft.com/office/drawing/2014/main" id="{6916B9A0-28E9-3B12-0AF0-7D11C9EB444E}"/>
              </a:ext>
            </a:extLst>
          </p:cNvPr>
          <p:cNvSpPr txBox="1">
            <a:spLocks/>
          </p:cNvSpPr>
          <p:nvPr/>
        </p:nvSpPr>
        <p:spPr>
          <a:xfrm>
            <a:off x="524466" y="5702756"/>
            <a:ext cx="9043988" cy="5854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In parallel to all above, magnetic material characterization tests should be organized. Methodology under discussion</a:t>
            </a:r>
          </a:p>
        </p:txBody>
      </p:sp>
      <p:pic>
        <p:nvPicPr>
          <p:cNvPr id="9" name="Picture 8">
            <a:extLst>
              <a:ext uri="{FF2B5EF4-FFF2-40B4-BE49-F238E27FC236}">
                <a16:creationId xmlns:a16="http://schemas.microsoft.com/office/drawing/2014/main" id="{65F0BA59-63FC-D2FE-4DED-6FB2CBC294B0}"/>
              </a:ext>
            </a:extLst>
          </p:cNvPr>
          <p:cNvPicPr>
            <a:picLocks noChangeAspect="1"/>
          </p:cNvPicPr>
          <p:nvPr/>
        </p:nvPicPr>
        <p:blipFill>
          <a:blip r:embed="rId2"/>
          <a:stretch>
            <a:fillRect/>
          </a:stretch>
        </p:blipFill>
        <p:spPr>
          <a:xfrm>
            <a:off x="289561" y="509961"/>
            <a:ext cx="9555479" cy="4756439"/>
          </a:xfrm>
          <a:prstGeom prst="rect">
            <a:avLst/>
          </a:prstGeom>
        </p:spPr>
      </p:pic>
      <p:sp>
        <p:nvSpPr>
          <p:cNvPr id="8" name="Title 1">
            <a:extLst>
              <a:ext uri="{FF2B5EF4-FFF2-40B4-BE49-F238E27FC236}">
                <a16:creationId xmlns:a16="http://schemas.microsoft.com/office/drawing/2014/main" id="{CE2F28A8-58C0-9E40-AA9E-583079942877}"/>
              </a:ext>
            </a:extLst>
          </p:cNvPr>
          <p:cNvSpPr txBox="1">
            <a:spLocks/>
          </p:cNvSpPr>
          <p:nvPr/>
        </p:nvSpPr>
        <p:spPr>
          <a:xfrm>
            <a:off x="289561" y="4548899"/>
            <a:ext cx="4734876" cy="436356"/>
          </a:xfrm>
          <a:prstGeom prst="rect">
            <a:avLst/>
          </a:prstGeom>
          <a:solidFill>
            <a:schemeClr val="bg1"/>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highlight>
                  <a:srgbClr val="FFFF00"/>
                </a:highlight>
              </a:rPr>
              <a:t>Courtesy of Marco Buzio and his team</a:t>
            </a:r>
          </a:p>
        </p:txBody>
      </p:sp>
    </p:spTree>
    <p:extLst>
      <p:ext uri="{BB962C8B-B14F-4D97-AF65-F5344CB8AC3E}">
        <p14:creationId xmlns:p14="http://schemas.microsoft.com/office/powerpoint/2010/main" val="1765906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F7B499-67D0-1E7B-CCF5-9C0F2EA7D4F4}"/>
              </a:ext>
            </a:extLst>
          </p:cNvPr>
          <p:cNvSpPr txBox="1">
            <a:spLocks/>
          </p:cNvSpPr>
          <p:nvPr/>
        </p:nvSpPr>
        <p:spPr>
          <a:xfrm>
            <a:off x="524466" y="3573"/>
            <a:ext cx="9035423" cy="663124"/>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Selected options and priorities ranking</a:t>
            </a:r>
            <a:endParaRPr lang="en-US" i="1" dirty="0"/>
          </a:p>
        </p:txBody>
      </p:sp>
      <p:sp>
        <p:nvSpPr>
          <p:cNvPr id="3" name="Title 1">
            <a:extLst>
              <a:ext uri="{FF2B5EF4-FFF2-40B4-BE49-F238E27FC236}">
                <a16:creationId xmlns:a16="http://schemas.microsoft.com/office/drawing/2014/main" id="{60268E38-E5BC-5139-1E10-555F0306E62F}"/>
              </a:ext>
            </a:extLst>
          </p:cNvPr>
          <p:cNvSpPr txBox="1">
            <a:spLocks/>
          </p:cNvSpPr>
          <p:nvPr/>
        </p:nvSpPr>
        <p:spPr>
          <a:xfrm>
            <a:off x="502443" y="805689"/>
            <a:ext cx="9043988" cy="66312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Presently both power schemes will be studied until the preliminary calculations will clearly reveal the best one in terms of cost and control capability;</a:t>
            </a:r>
            <a:endParaRPr lang="en-CH" sz="2000" dirty="0"/>
          </a:p>
        </p:txBody>
      </p:sp>
      <p:sp>
        <p:nvSpPr>
          <p:cNvPr id="4" name="Title 1">
            <a:extLst>
              <a:ext uri="{FF2B5EF4-FFF2-40B4-BE49-F238E27FC236}">
                <a16:creationId xmlns:a16="http://schemas.microsoft.com/office/drawing/2014/main" id="{0B2EC499-CADA-F53A-7493-7A8F1C1EF9B5}"/>
              </a:ext>
            </a:extLst>
          </p:cNvPr>
          <p:cNvSpPr txBox="1">
            <a:spLocks/>
          </p:cNvSpPr>
          <p:nvPr/>
        </p:nvSpPr>
        <p:spPr>
          <a:xfrm>
            <a:off x="502441" y="1634066"/>
            <a:ext cx="9043988" cy="125730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Circuital simulation will be carried on to better frame the control problem.</a:t>
            </a:r>
          </a:p>
          <a:p>
            <a:r>
              <a:rPr lang="en-US" sz="2000" dirty="0"/>
              <a:t>To this goal it is of paramount importance to have an idea of the accuracy that will be required. This input should come form the physics studies.</a:t>
            </a:r>
            <a:endParaRPr lang="en-CH" sz="2000" dirty="0"/>
          </a:p>
        </p:txBody>
      </p:sp>
      <p:sp>
        <p:nvSpPr>
          <p:cNvPr id="5" name="Title 1">
            <a:extLst>
              <a:ext uri="{FF2B5EF4-FFF2-40B4-BE49-F238E27FC236}">
                <a16:creationId xmlns:a16="http://schemas.microsoft.com/office/drawing/2014/main" id="{0E5085F4-55C3-A48B-6FAB-D9D679A13038}"/>
              </a:ext>
            </a:extLst>
          </p:cNvPr>
          <p:cNvSpPr txBox="1">
            <a:spLocks/>
          </p:cNvSpPr>
          <p:nvPr/>
        </p:nvSpPr>
        <p:spPr>
          <a:xfrm>
            <a:off x="502441" y="2833217"/>
            <a:ext cx="9043988" cy="187089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Simplified magnet models for the calculation of the losses and the electric equivalents are under design. The use of machine learning techniques are under discussion as a mean to determine losses model of the magnets. Magnet models will be progressively employed in powering-magnets </a:t>
            </a:r>
            <a:r>
              <a:rPr lang="en-US" sz="2000" dirty="0" err="1"/>
              <a:t>optimizators</a:t>
            </a:r>
            <a:r>
              <a:rPr lang="en-US" sz="2000" dirty="0"/>
              <a:t> that will guide the final technical choices for both the systems. </a:t>
            </a:r>
          </a:p>
          <a:p>
            <a:endParaRPr lang="en-CH" sz="2000" dirty="0"/>
          </a:p>
        </p:txBody>
      </p:sp>
      <p:sp>
        <p:nvSpPr>
          <p:cNvPr id="6" name="Title 1">
            <a:extLst>
              <a:ext uri="{FF2B5EF4-FFF2-40B4-BE49-F238E27FC236}">
                <a16:creationId xmlns:a16="http://schemas.microsoft.com/office/drawing/2014/main" id="{2D826D1B-78C4-3B72-A58F-2965AFF8235E}"/>
              </a:ext>
            </a:extLst>
          </p:cNvPr>
          <p:cNvSpPr txBox="1">
            <a:spLocks/>
          </p:cNvSpPr>
          <p:nvPr/>
        </p:nvSpPr>
        <p:spPr>
          <a:xfrm>
            <a:off x="502441" y="4680964"/>
            <a:ext cx="9043988" cy="5854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Design of the IGCT/Thyristors switch shall proceed as the final power scheme layout becomes better defined </a:t>
            </a:r>
            <a:endParaRPr lang="en-CH" sz="2000" dirty="0"/>
          </a:p>
        </p:txBody>
      </p:sp>
      <p:sp>
        <p:nvSpPr>
          <p:cNvPr id="7" name="Title 1">
            <a:extLst>
              <a:ext uri="{FF2B5EF4-FFF2-40B4-BE49-F238E27FC236}">
                <a16:creationId xmlns:a16="http://schemas.microsoft.com/office/drawing/2014/main" id="{6916B9A0-28E9-3B12-0AF0-7D11C9EB444E}"/>
              </a:ext>
            </a:extLst>
          </p:cNvPr>
          <p:cNvSpPr txBox="1">
            <a:spLocks/>
          </p:cNvSpPr>
          <p:nvPr/>
        </p:nvSpPr>
        <p:spPr>
          <a:xfrm>
            <a:off x="524466" y="5702756"/>
            <a:ext cx="9043988" cy="5854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000" dirty="0"/>
              <a:t>In parallel to all above, magnetic material characterization tests should be organized. Methodology under discussion</a:t>
            </a:r>
          </a:p>
        </p:txBody>
      </p:sp>
    </p:spTree>
    <p:extLst>
      <p:ext uri="{BB962C8B-B14F-4D97-AF65-F5344CB8AC3E}">
        <p14:creationId xmlns:p14="http://schemas.microsoft.com/office/powerpoint/2010/main" val="3188419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243CB0F-1DED-A6A7-CD17-966DF7E6F7DC}"/>
              </a:ext>
            </a:extLst>
          </p:cNvPr>
          <p:cNvPicPr>
            <a:picLocks noChangeAspect="1"/>
          </p:cNvPicPr>
          <p:nvPr/>
        </p:nvPicPr>
        <p:blipFill>
          <a:blip r:embed="rId2"/>
          <a:stretch>
            <a:fillRect/>
          </a:stretch>
        </p:blipFill>
        <p:spPr>
          <a:xfrm>
            <a:off x="5848377" y="153395"/>
            <a:ext cx="2492983" cy="1842450"/>
          </a:xfrm>
          <a:prstGeom prst="rect">
            <a:avLst/>
          </a:prstGeom>
          <a:ln w="12700">
            <a:solidFill>
              <a:srgbClr val="FF0000"/>
            </a:solidFill>
          </a:ln>
        </p:spPr>
      </p:pic>
      <p:sp>
        <p:nvSpPr>
          <p:cNvPr id="3" name="TextBox 2">
            <a:extLst>
              <a:ext uri="{FF2B5EF4-FFF2-40B4-BE49-F238E27FC236}">
                <a16:creationId xmlns:a16="http://schemas.microsoft.com/office/drawing/2014/main" id="{BB88ADE1-C07F-6FAA-B1AB-43C469F1980C}"/>
              </a:ext>
            </a:extLst>
          </p:cNvPr>
          <p:cNvSpPr txBox="1"/>
          <p:nvPr/>
        </p:nvSpPr>
        <p:spPr>
          <a:xfrm>
            <a:off x="159703" y="2225323"/>
            <a:ext cx="9185238" cy="5201424"/>
          </a:xfrm>
          <a:prstGeom prst="rect">
            <a:avLst/>
          </a:prstGeom>
          <a:noFill/>
        </p:spPr>
        <p:txBody>
          <a:bodyPr wrap="square">
            <a:spAutoFit/>
          </a:bodyPr>
          <a:lstStyle/>
          <a:p>
            <a:pPr marR="0" lvl="0">
              <a:spcBef>
                <a:spcPts val="0"/>
              </a:spcBef>
              <a:spcAft>
                <a:spcPts val="0"/>
              </a:spcAft>
            </a:pPr>
            <a:r>
              <a:rPr lang="en-US" sz="1600" b="1" dirty="0">
                <a:effectLst/>
                <a:latin typeface="Calibri" panose="020F0502020204030204" pitchFamily="34" charset="0"/>
                <a:ea typeface="Calibri" panose="020F0502020204030204" pitchFamily="34" charset="0"/>
                <a:cs typeface="Arial" panose="020B0604020202020204" pitchFamily="34" charset="0"/>
              </a:rPr>
              <a:t>Task3.1: Resistive magnets and power system</a:t>
            </a:r>
          </a:p>
          <a:p>
            <a:pPr marL="342900" marR="0" lvl="0" indent="-342900">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Arial" panose="020B0604020202020204" pitchFamily="34" charset="0"/>
              </a:rPr>
              <a:t>Optimal design of resistive dipoles and quadrupole with emphasis on minimization of energy content and losses.  Basic effect of the vacuum chamber should be considered. Simplified analytical model will also developed to be used within the full optimization </a:t>
            </a:r>
          </a:p>
          <a:p>
            <a:pPr marL="800100" lvl="1" indent="-342900">
              <a:buFont typeface="Symbol" panose="05050102010706020507" pitchFamily="18" charset="2"/>
              <a:buChar char=""/>
            </a:pPr>
            <a:r>
              <a:rPr lang="en-US" sz="1400" dirty="0">
                <a:solidFill>
                  <a:srgbClr val="4472C4"/>
                </a:solidFill>
                <a:latin typeface="Calibri" panose="020F0502020204030204" pitchFamily="34" charset="0"/>
                <a:cs typeface="Arial" panose="020B0604020202020204" pitchFamily="34" charset="0"/>
              </a:rPr>
              <a:t>Who: (UNIBO: M. Breschi). </a:t>
            </a:r>
            <a:r>
              <a:rPr lang="en-US" sz="14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When: first version January 2024; draft final version September 2025; final study results September 2026</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marL="457200" marR="0">
              <a:spcBef>
                <a:spcPts val="0"/>
              </a:spcBef>
              <a:spcAft>
                <a:spcPts val="0"/>
              </a:spcAft>
            </a:pPr>
            <a:r>
              <a:rPr lang="en-US" sz="7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 </a:t>
            </a:r>
            <a:endParaRPr lang="en-GB" sz="7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Arial" panose="020B0604020202020204" pitchFamily="34" charset="0"/>
              </a:rPr>
              <a:t>Analysis of magnet optimized designs with 2D and 3D time dependent FEM simulations. These models will focus on most promising design options and address important calculations as losses, field quality, electrodynamic effects, saturation effects </a:t>
            </a:r>
            <a:r>
              <a:rPr lang="en-US" sz="1400" dirty="0" err="1">
                <a:effectLst/>
                <a:latin typeface="Calibri" panose="020F0502020204030204" pitchFamily="34" charset="0"/>
                <a:ea typeface="Calibri" panose="020F0502020204030204" pitchFamily="34" charset="0"/>
                <a:cs typeface="Arial" panose="020B0604020202020204" pitchFamily="34" charset="0"/>
              </a:rPr>
              <a:t>etc</a:t>
            </a:r>
            <a:r>
              <a:rPr lang="en-US" sz="1400" dirty="0">
                <a:effectLst/>
                <a:latin typeface="Calibri" panose="020F0502020204030204" pitchFamily="34" charset="0"/>
                <a:ea typeface="Calibri" panose="020F0502020204030204" pitchFamily="34" charset="0"/>
                <a:cs typeface="Arial" panose="020B0604020202020204" pitchFamily="34" charset="0"/>
              </a:rPr>
              <a:t>… </a:t>
            </a:r>
          </a:p>
          <a:p>
            <a:pPr marL="800100" lvl="1" indent="-342900">
              <a:buFont typeface="Symbol" panose="05050102010706020507" pitchFamily="18" charset="2"/>
              <a:buChar char=""/>
            </a:pPr>
            <a:r>
              <a:rPr lang="en-US" sz="1400" dirty="0">
                <a:solidFill>
                  <a:srgbClr val="4472C4"/>
                </a:solidFill>
                <a:latin typeface="Calibri" panose="020F0502020204030204" pitchFamily="34" charset="0"/>
                <a:ea typeface="Calibri" panose="020F0502020204030204" pitchFamily="34" charset="0"/>
                <a:cs typeface="Arial" panose="020B0604020202020204" pitchFamily="34" charset="0"/>
              </a:rPr>
              <a:t>Who </a:t>
            </a:r>
            <a:r>
              <a:rPr lang="en-US" sz="14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a:t>
            </a:r>
            <a:r>
              <a:rPr lang="en-US" sz="1400" dirty="0" err="1">
                <a:solidFill>
                  <a:srgbClr val="4472C4"/>
                </a:solidFill>
                <a:effectLst/>
                <a:latin typeface="Calibri" panose="020F0502020204030204" pitchFamily="34" charset="0"/>
                <a:ea typeface="Calibri" panose="020F0502020204030204" pitchFamily="34" charset="0"/>
                <a:cs typeface="Arial" panose="020B0604020202020204" pitchFamily="34" charset="0"/>
              </a:rPr>
              <a:t>TUDa</a:t>
            </a:r>
            <a:r>
              <a:rPr lang="en-US" sz="1400" dirty="0">
                <a:solidFill>
                  <a:srgbClr val="4472C4"/>
                </a:solidFill>
                <a:latin typeface="Calibri" panose="020F0502020204030204" pitchFamily="34" charset="0"/>
                <a:ea typeface="Calibri" panose="020F0502020204030204" pitchFamily="34" charset="0"/>
                <a:cs typeface="Arial" panose="020B0604020202020204" pitchFamily="34" charset="0"/>
              </a:rPr>
              <a:t> </a:t>
            </a:r>
            <a:r>
              <a:rPr lang="en-US" sz="14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H. De Gersem). When: first version January 2024; draft final version September 2025; final study results September 2026 </a:t>
            </a:r>
          </a:p>
          <a:p>
            <a:pPr lvl="1"/>
            <a:r>
              <a:rPr lang="en-US" sz="11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 </a:t>
            </a:r>
            <a:endParaRPr lang="en-GB" sz="6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Arial" panose="020B0604020202020204" pitchFamily="34" charset="0"/>
              </a:rPr>
              <a:t>Integrated power system / magnets optimization to minimize the total power requirements / cost and land occupation (CERN, LNCMI). Evaluation of different powering concepts based on full wave and/or switched resonance.</a:t>
            </a:r>
          </a:p>
          <a:p>
            <a:pPr marL="800100" lvl="1" indent="-342900">
              <a:buFont typeface="Symbol" panose="05050102010706020507" pitchFamily="18" charset="2"/>
              <a:buChar char=""/>
            </a:pPr>
            <a:r>
              <a:rPr lang="en-US" sz="14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Who: F. Boattini (CERN), J. Beard (LNCMI). When: first version mid 2024; updated version mid 2025; final study results September 2026</a:t>
            </a:r>
            <a:endParaRPr lang="en-GB" sz="1400" dirty="0">
              <a:effectLst/>
              <a:latin typeface="Calibri" panose="020F0502020204030204" pitchFamily="34" charset="0"/>
              <a:ea typeface="Calibri" panose="020F0502020204030204" pitchFamily="34" charset="0"/>
              <a:cs typeface="Arial" panose="020B0604020202020204" pitchFamily="34" charset="0"/>
            </a:endParaRPr>
          </a:p>
          <a:p>
            <a:pPr marL="457200" marR="0">
              <a:spcBef>
                <a:spcPts val="0"/>
              </a:spcBef>
              <a:spcAft>
                <a:spcPts val="0"/>
              </a:spcAft>
            </a:pPr>
            <a:r>
              <a:rPr lang="en-US" sz="800" dirty="0">
                <a:effectLst/>
                <a:latin typeface="Calibri" panose="020F0502020204030204" pitchFamily="34" charset="0"/>
                <a:ea typeface="Calibri" panose="020F0502020204030204" pitchFamily="34" charset="0"/>
                <a:cs typeface="Arial" panose="020B0604020202020204" pitchFamily="34" charset="0"/>
              </a:rPr>
              <a:t> </a:t>
            </a:r>
            <a:endParaRPr lang="en-GB" sz="800" dirty="0">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US" sz="1400" dirty="0">
                <a:effectLst/>
                <a:latin typeface="Calibri" panose="020F0502020204030204" pitchFamily="34" charset="0"/>
                <a:ea typeface="Calibri" panose="020F0502020204030204" pitchFamily="34" charset="0"/>
                <a:cs typeface="Arial" panose="020B0604020202020204" pitchFamily="34" charset="0"/>
              </a:rPr>
              <a:t>Cost and power estimate</a:t>
            </a:r>
            <a:endParaRPr lang="en-GB" sz="1400" dirty="0">
              <a:latin typeface="Calibri" panose="020F0502020204030204" pitchFamily="34" charset="0"/>
              <a:ea typeface="Calibri" panose="020F0502020204030204" pitchFamily="34" charset="0"/>
              <a:cs typeface="Arial" panose="020B0604020202020204" pitchFamily="34" charset="0"/>
            </a:endParaRPr>
          </a:p>
          <a:p>
            <a:pPr marL="800100" lvl="1" indent="-342900">
              <a:buFont typeface="Symbol" panose="05050102010706020507" pitchFamily="18" charset="2"/>
              <a:buChar char=""/>
            </a:pPr>
            <a:r>
              <a:rPr lang="it-CH" sz="14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Who: F. Boattini (CERN), M. Breschi (UNIBO), H. De Gersem (TUDa), L. Bottura (CERN), S. Fabbri (CERN), L. Quettier (CEA)</a:t>
            </a:r>
            <a:r>
              <a:rPr lang="en-GB" sz="1400" dirty="0">
                <a:latin typeface="Calibri" panose="020F0502020204030204" pitchFamily="34" charset="0"/>
                <a:ea typeface="Calibri" panose="020F0502020204030204" pitchFamily="34" charset="0"/>
                <a:cs typeface="Arial" panose="020B0604020202020204" pitchFamily="34" charset="0"/>
              </a:rPr>
              <a:t>. </a:t>
            </a:r>
            <a:r>
              <a:rPr lang="en-US" sz="14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When: draft version June 2025; final version June 2027</a:t>
            </a:r>
          </a:p>
          <a:p>
            <a:pPr marL="800100" lvl="1" indent="-342900">
              <a:buFont typeface="Symbol" panose="05050102010706020507" pitchFamily="18" charset="2"/>
              <a:buChar char=""/>
            </a:pPr>
            <a:endParaRPr lang="en-US" sz="600" dirty="0">
              <a:solidFill>
                <a:srgbClr val="4472C4"/>
              </a:solidFill>
              <a:effectLst/>
              <a:latin typeface="Calibri" panose="020F0502020204030204" pitchFamily="34" charset="0"/>
              <a:ea typeface="Calibri" panose="020F0502020204030204" pitchFamily="34" charset="0"/>
              <a:cs typeface="Arial" panose="020B0604020202020204" pitchFamily="34" charset="0"/>
            </a:endParaRPr>
          </a:p>
          <a:p>
            <a:pPr marL="342900" marR="0" lvl="0" indent="-342900">
              <a:spcBef>
                <a:spcPts val="0"/>
              </a:spcBef>
              <a:spcAft>
                <a:spcPts val="0"/>
              </a:spcAft>
              <a:buFont typeface="Symbol" panose="05050102010706020507" pitchFamily="18" charset="2"/>
              <a:buChar char=""/>
            </a:pPr>
            <a:r>
              <a:rPr lang="en-GB" sz="1400" dirty="0">
                <a:latin typeface="Calibri" panose="020F0502020204030204" pitchFamily="34" charset="0"/>
                <a:ea typeface="Calibri" panose="020F0502020204030204" pitchFamily="34" charset="0"/>
                <a:cs typeface="Arial" panose="020B0604020202020204" pitchFamily="34" charset="0"/>
              </a:rPr>
              <a:t>Testing of soft magnetic material at high frequency and high magnetic field. The study will help modelling the resistive magnets</a:t>
            </a:r>
          </a:p>
          <a:p>
            <a:pPr marL="800100" lvl="1" indent="-342900">
              <a:buFont typeface="Symbol" panose="05050102010706020507" pitchFamily="18" charset="2"/>
              <a:buChar char=""/>
            </a:pPr>
            <a:r>
              <a:rPr lang="it-CH" sz="14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Who: </a:t>
            </a:r>
            <a:r>
              <a:rPr lang="en-US" sz="1400" dirty="0">
                <a:solidFill>
                  <a:srgbClr val="4472C4"/>
                </a:solidFill>
                <a:effectLst/>
                <a:latin typeface="Calibri" panose="020F0502020204030204" pitchFamily="34" charset="0"/>
                <a:ea typeface="Calibri" panose="020F0502020204030204" pitchFamily="34" charset="0"/>
                <a:cs typeface="Arial" panose="020B0604020202020204" pitchFamily="34" charset="0"/>
              </a:rPr>
              <a:t>The team is under formation</a:t>
            </a:r>
            <a:endParaRPr lang="en-GB" sz="14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4" name="Title 1">
            <a:extLst>
              <a:ext uri="{FF2B5EF4-FFF2-40B4-BE49-F238E27FC236}">
                <a16:creationId xmlns:a16="http://schemas.microsoft.com/office/drawing/2014/main" id="{BE768A93-2091-3486-0DFB-89511FA54CAF}"/>
              </a:ext>
            </a:extLst>
          </p:cNvPr>
          <p:cNvSpPr txBox="1">
            <a:spLocks/>
          </p:cNvSpPr>
          <p:nvPr/>
        </p:nvSpPr>
        <p:spPr>
          <a:xfrm>
            <a:off x="524466" y="3573"/>
            <a:ext cx="9035423" cy="663124"/>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00" dirty="0"/>
              <a:t>Task3 working plan</a:t>
            </a:r>
            <a:endParaRPr lang="en-US" i="1" dirty="0"/>
          </a:p>
        </p:txBody>
      </p:sp>
      <p:pic>
        <p:nvPicPr>
          <p:cNvPr id="5" name="Picture 4">
            <a:extLst>
              <a:ext uri="{FF2B5EF4-FFF2-40B4-BE49-F238E27FC236}">
                <a16:creationId xmlns:a16="http://schemas.microsoft.com/office/drawing/2014/main" id="{81A66B06-BD07-F98D-2F7A-5CCFA31AF11B}"/>
              </a:ext>
            </a:extLst>
          </p:cNvPr>
          <p:cNvPicPr>
            <a:picLocks noChangeAspect="1"/>
          </p:cNvPicPr>
          <p:nvPr/>
        </p:nvPicPr>
        <p:blipFill rotWithShape="1">
          <a:blip r:embed="rId3"/>
          <a:srcRect l="24483" b="50107"/>
          <a:stretch/>
        </p:blipFill>
        <p:spPr>
          <a:xfrm>
            <a:off x="159703" y="568997"/>
            <a:ext cx="4207343" cy="1378137"/>
          </a:xfrm>
          <a:prstGeom prst="rect">
            <a:avLst/>
          </a:prstGeom>
        </p:spPr>
      </p:pic>
      <p:sp>
        <p:nvSpPr>
          <p:cNvPr id="8" name="Rounded Rectangle 32">
            <a:extLst>
              <a:ext uri="{FF2B5EF4-FFF2-40B4-BE49-F238E27FC236}">
                <a16:creationId xmlns:a16="http://schemas.microsoft.com/office/drawing/2014/main" id="{8B586E80-5FD6-105B-CC02-9D4805F1E393}"/>
              </a:ext>
            </a:extLst>
          </p:cNvPr>
          <p:cNvSpPr/>
          <p:nvPr/>
        </p:nvSpPr>
        <p:spPr>
          <a:xfrm>
            <a:off x="2137809" y="568996"/>
            <a:ext cx="1501370" cy="1378138"/>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501915" rtl="0" eaLnBrk="1" latinLnBrk="0" hangingPunct="1">
              <a:defRPr sz="2000" kern="1200">
                <a:solidFill>
                  <a:schemeClr val="lt1"/>
                </a:solidFill>
                <a:latin typeface="+mn-lt"/>
                <a:ea typeface="+mn-ea"/>
                <a:cs typeface="+mn-cs"/>
              </a:defRPr>
            </a:lvl1pPr>
            <a:lvl2pPr marL="501915" algn="l" defTabSz="501915" rtl="0" eaLnBrk="1" latinLnBrk="0" hangingPunct="1">
              <a:defRPr sz="2000" kern="1200">
                <a:solidFill>
                  <a:schemeClr val="lt1"/>
                </a:solidFill>
                <a:latin typeface="+mn-lt"/>
                <a:ea typeface="+mn-ea"/>
                <a:cs typeface="+mn-cs"/>
              </a:defRPr>
            </a:lvl2pPr>
            <a:lvl3pPr marL="1003828" algn="l" defTabSz="501915" rtl="0" eaLnBrk="1" latinLnBrk="0" hangingPunct="1">
              <a:defRPr sz="2000" kern="1200">
                <a:solidFill>
                  <a:schemeClr val="lt1"/>
                </a:solidFill>
                <a:latin typeface="+mn-lt"/>
                <a:ea typeface="+mn-ea"/>
                <a:cs typeface="+mn-cs"/>
              </a:defRPr>
            </a:lvl3pPr>
            <a:lvl4pPr marL="1505744" algn="l" defTabSz="501915" rtl="0" eaLnBrk="1" latinLnBrk="0" hangingPunct="1">
              <a:defRPr sz="2000" kern="1200">
                <a:solidFill>
                  <a:schemeClr val="lt1"/>
                </a:solidFill>
                <a:latin typeface="+mn-lt"/>
                <a:ea typeface="+mn-ea"/>
                <a:cs typeface="+mn-cs"/>
              </a:defRPr>
            </a:lvl4pPr>
            <a:lvl5pPr marL="2007654" algn="l" defTabSz="501915" rtl="0" eaLnBrk="1" latinLnBrk="0" hangingPunct="1">
              <a:defRPr sz="2000" kern="1200">
                <a:solidFill>
                  <a:schemeClr val="lt1"/>
                </a:solidFill>
                <a:latin typeface="+mn-lt"/>
                <a:ea typeface="+mn-ea"/>
                <a:cs typeface="+mn-cs"/>
              </a:defRPr>
            </a:lvl5pPr>
            <a:lvl6pPr marL="2509567" algn="l" defTabSz="501915" rtl="0" eaLnBrk="1" latinLnBrk="0" hangingPunct="1">
              <a:defRPr sz="2000" kern="1200">
                <a:solidFill>
                  <a:schemeClr val="lt1"/>
                </a:solidFill>
                <a:latin typeface="+mn-lt"/>
                <a:ea typeface="+mn-ea"/>
                <a:cs typeface="+mn-cs"/>
              </a:defRPr>
            </a:lvl6pPr>
            <a:lvl7pPr marL="3011485" algn="l" defTabSz="501915" rtl="0" eaLnBrk="1" latinLnBrk="0" hangingPunct="1">
              <a:defRPr sz="2000" kern="1200">
                <a:solidFill>
                  <a:schemeClr val="lt1"/>
                </a:solidFill>
                <a:latin typeface="+mn-lt"/>
                <a:ea typeface="+mn-ea"/>
                <a:cs typeface="+mn-cs"/>
              </a:defRPr>
            </a:lvl7pPr>
            <a:lvl8pPr marL="3513397" algn="l" defTabSz="501915" rtl="0" eaLnBrk="1" latinLnBrk="0" hangingPunct="1">
              <a:defRPr sz="2000" kern="1200">
                <a:solidFill>
                  <a:schemeClr val="lt1"/>
                </a:solidFill>
                <a:latin typeface="+mn-lt"/>
                <a:ea typeface="+mn-ea"/>
                <a:cs typeface="+mn-cs"/>
              </a:defRPr>
            </a:lvl8pPr>
            <a:lvl9pPr marL="4015309" algn="l" defTabSz="501915" rtl="0" eaLnBrk="1" latinLnBrk="0" hangingPunct="1">
              <a:defRPr sz="2000" kern="1200">
                <a:solidFill>
                  <a:schemeClr val="lt1"/>
                </a:solidFill>
                <a:latin typeface="+mn-lt"/>
                <a:ea typeface="+mn-ea"/>
                <a:cs typeface="+mn-cs"/>
              </a:defRPr>
            </a:lvl9pPr>
          </a:lstStyle>
          <a:p>
            <a:pPr algn="ctr"/>
            <a:endParaRPr lang="en-CH" sz="1600"/>
          </a:p>
        </p:txBody>
      </p:sp>
      <p:cxnSp>
        <p:nvCxnSpPr>
          <p:cNvPr id="11" name="Straight Connector 10">
            <a:extLst>
              <a:ext uri="{FF2B5EF4-FFF2-40B4-BE49-F238E27FC236}">
                <a16:creationId xmlns:a16="http://schemas.microsoft.com/office/drawing/2014/main" id="{03BEFFD5-807B-7D45-E37C-75278E046BE6}"/>
              </a:ext>
            </a:extLst>
          </p:cNvPr>
          <p:cNvCxnSpPr>
            <a:cxnSpLocks/>
            <a:stCxn id="8" idx="3"/>
            <a:endCxn id="9" idx="1"/>
          </p:cNvCxnSpPr>
          <p:nvPr/>
        </p:nvCxnSpPr>
        <p:spPr>
          <a:xfrm flipV="1">
            <a:off x="3639179" y="1074620"/>
            <a:ext cx="2209198" cy="18344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31928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196263</TotalTime>
  <Words>1281</Words>
  <Application>Microsoft Office PowerPoint</Application>
  <PresentationFormat>Custom</PresentationFormat>
  <Paragraphs>90</Paragraphs>
  <Slides>10</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10</vt:i4>
      </vt:variant>
    </vt:vector>
  </HeadingPairs>
  <TitlesOfParts>
    <vt:vector size="17" baseType="lpstr">
      <vt:lpstr>Arial</vt:lpstr>
      <vt:lpstr>Calibri</vt:lpstr>
      <vt:lpstr>Symbol</vt:lpstr>
      <vt:lpstr>Times New Roman</vt:lpstr>
      <vt:lpstr>Wingdings</vt:lpstr>
      <vt:lpstr>Office Theme</vt:lpstr>
      <vt:lpstr>Office Theme</vt:lpstr>
      <vt:lpstr>PowerPoint Presentation</vt:lpstr>
      <vt:lpstr>Critical systems and main- specifications</vt:lpstr>
      <vt:lpstr>Evaluation of technology options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Daniel Schulte</dc:creator>
  <dc:description/>
  <cp:lastModifiedBy>Fulvio Boattini</cp:lastModifiedBy>
  <cp:revision>922</cp:revision>
  <cp:lastPrinted>2021-09-29T09:15:00Z</cp:lastPrinted>
  <dcterms:created xsi:type="dcterms:W3CDTF">2019-06-07T07:36:38Z</dcterms:created>
  <dcterms:modified xsi:type="dcterms:W3CDTF">2023-06-21T07:58:45Z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1</vt:i4>
  </property>
  <property fmtid="{D5CDD505-2E9C-101B-9397-08002B2CF9AE}" pid="3" name="PresentationFormat">
    <vt:lpwstr>Custom</vt:lpwstr>
  </property>
  <property fmtid="{D5CDD505-2E9C-101B-9397-08002B2CF9AE}" pid="4" name="Slides">
    <vt:i4>17</vt:i4>
  </property>
</Properties>
</file>