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86" r:id="rId2"/>
    <p:sldId id="257" r:id="rId3"/>
    <p:sldId id="287" r:id="rId4"/>
    <p:sldId id="288" r:id="rId5"/>
    <p:sldId id="290" r:id="rId6"/>
    <p:sldId id="291" r:id="rId7"/>
    <p:sldId id="259" r:id="rId8"/>
    <p:sldId id="260" r:id="rId9"/>
    <p:sldId id="261" r:id="rId10"/>
    <p:sldId id="293" r:id="rId11"/>
    <p:sldId id="266" r:id="rId12"/>
    <p:sldId id="267" r:id="rId13"/>
    <p:sldId id="271" r:id="rId14"/>
    <p:sldId id="272" r:id="rId15"/>
    <p:sldId id="273" r:id="rId16"/>
    <p:sldId id="276" r:id="rId17"/>
    <p:sldId id="277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375889"/>
              <a:satOff val="-9195"/>
              <a:lumOff val="-14901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7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39D60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hueOff val="708446"/>
              <a:satOff val="-4821"/>
              <a:lumOff val="-14251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-113918"/>
              <a:satOff val="19024"/>
              <a:lumOff val="19749"/>
              <a:alpha val="35000"/>
            </a:scheme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AA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6"/>
              <a:satOff val="13972"/>
              <a:lumOff val="-24493"/>
            </a:scheme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4"/>
              <a:satOff val="6343"/>
              <a:lumOff val="-1396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6635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9C3BA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79" autoAdjust="0"/>
    <p:restoredTop sz="94674"/>
  </p:normalViewPr>
  <p:slideViewPr>
    <p:cSldViewPr snapToGrid="0">
      <p:cViewPr>
        <p:scale>
          <a:sx n="60" d="100"/>
          <a:sy n="60" d="100"/>
        </p:scale>
        <p:origin x="592" y="-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BE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BD12209-7685-47FC-AA60-B0FD86A17DB2}" type="slidenum">
              <a:rPr lang="en-GB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93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"/>
          <p:cNvSpPr/>
          <p:nvPr/>
        </p:nvSpPr>
        <p:spPr>
          <a:xfrm>
            <a:off x="43965" y="9124557"/>
            <a:ext cx="12916870" cy="57944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37502" y="9218380"/>
            <a:ext cx="342901" cy="406401"/>
          </a:xfrm>
          <a:prstGeom prst="rect">
            <a:avLst/>
          </a:prstGeom>
        </p:spPr>
        <p:txBody>
          <a:bodyPr lIns="50800" tIns="50800" rIns="50800" bIns="50800"/>
          <a:lstStyle>
            <a:lvl1pPr algn="ctr" defTabSz="584200">
              <a:defRPr b="1">
                <a:solidFill>
                  <a:schemeClr val="accent4">
                    <a:hueOff val="254533"/>
                    <a:satOff val="20019"/>
                    <a:lumOff val="9426"/>
                  </a:schemeClr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6" name="/ 17"/>
          <p:cNvSpPr txBox="1"/>
          <p:nvPr/>
        </p:nvSpPr>
        <p:spPr>
          <a:xfrm>
            <a:off x="7028326" y="9216787"/>
            <a:ext cx="102656" cy="394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 b="1">
                <a:solidFill>
                  <a:schemeClr val="accent4">
                    <a:hueOff val="254533"/>
                    <a:satOff val="20019"/>
                    <a:lumOff val="9426"/>
                  </a:schemeClr>
                </a:solidFill>
              </a:defRPr>
            </a:lvl1pPr>
          </a:lstStyle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"/>
          <p:cNvSpPr/>
          <p:nvPr/>
        </p:nvSpPr>
        <p:spPr>
          <a:xfrm>
            <a:off x="43965" y="9124557"/>
            <a:ext cx="12916870" cy="57944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37502" y="9218380"/>
            <a:ext cx="342901" cy="406401"/>
          </a:xfrm>
          <a:prstGeom prst="rect">
            <a:avLst/>
          </a:prstGeom>
        </p:spPr>
        <p:txBody>
          <a:bodyPr lIns="50800" tIns="50800" rIns="50800" bIns="50800"/>
          <a:lstStyle>
            <a:lvl1pPr algn="ctr" defTabSz="584200">
              <a:defRPr b="1">
                <a:solidFill>
                  <a:schemeClr val="accent4">
                    <a:hueOff val="254533"/>
                    <a:satOff val="20019"/>
                    <a:lumOff val="9426"/>
                  </a:schemeClr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78" y="2596445"/>
            <a:ext cx="5683200" cy="5555819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9067" y="2596445"/>
            <a:ext cx="5683200" cy="5555819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809669" y="8882098"/>
            <a:ext cx="544891" cy="408315"/>
          </a:xfrm>
        </p:spPr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94080" y="1"/>
            <a:ext cx="1" cy="1815263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35437" y="686735"/>
            <a:ext cx="11216640" cy="1112686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96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809669" y="8882098"/>
            <a:ext cx="544891" cy="408315"/>
          </a:xfrm>
        </p:spPr>
        <p:txBody>
          <a:bodyPr/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94080" y="1"/>
            <a:ext cx="1" cy="1815263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35437" y="686735"/>
            <a:ext cx="11216640" cy="1112686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95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924726" y="1945600"/>
            <a:ext cx="11185994" cy="5835961"/>
          </a:xfrm>
        </p:spPr>
        <p:txBody>
          <a:bodyPr/>
          <a:lstStyle>
            <a:lvl1pPr marL="0" indent="0" algn="l">
              <a:buNone/>
              <a:defRPr sz="2133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94080" y="665600"/>
            <a:ext cx="11216640" cy="672859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40" b="1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776" y="8596897"/>
            <a:ext cx="1830613" cy="6424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4080" y="8720052"/>
            <a:ext cx="2926080" cy="519289"/>
          </a:xfrm>
        </p:spPr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57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1" y="-1"/>
            <a:ext cx="13004802" cy="1361441"/>
          </a:xfrm>
          <a:prstGeom prst="rect">
            <a:avLst/>
          </a:prstGeom>
          <a:solidFill>
            <a:srgbClr val="0F5494"/>
          </a:solidFill>
          <a:ln w="12700">
            <a:solidFill>
              <a:srgbClr val="0F5494"/>
            </a:solidFill>
          </a:ln>
        </p:spPr>
        <p:txBody>
          <a:bodyPr lIns="65023" tIns="65023" rIns="65023" bIns="65023" anchor="ctr"/>
          <a:lstStyle/>
          <a:p>
            <a:pPr defTabSz="650240">
              <a:def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" name="Rectangle"/>
          <p:cNvSpPr/>
          <p:nvPr/>
        </p:nvSpPr>
        <p:spPr>
          <a:xfrm>
            <a:off x="6062133" y="9471377"/>
            <a:ext cx="869245" cy="282223"/>
          </a:xfrm>
          <a:prstGeom prst="rect">
            <a:avLst/>
          </a:prstGeom>
          <a:solidFill>
            <a:srgbClr val="133176"/>
          </a:solidFill>
          <a:ln w="12700">
            <a:solidFill>
              <a:srgbClr val="133176"/>
            </a:solidFill>
          </a:ln>
          <a:effectLst>
            <a:outerShdw blurRad="50800" dist="25400" dir="5400000" rotWithShape="0">
              <a:srgbClr val="808080">
                <a:alpha val="34997"/>
              </a:srgbClr>
            </a:outerShdw>
          </a:effectLst>
        </p:spPr>
        <p:txBody>
          <a:bodyPr lIns="65023" tIns="65023" rIns="65023" bIns="65023" anchor="ctr"/>
          <a:lstStyle/>
          <a:p>
            <a:pPr defTabSz="650240">
              <a:defRPr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4" name="LOGO CE_Vertical_EN_NEG_quadri_HR" descr="LOGO CE_Vertical_EN_NEG_quadri_HR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8640" y="368017"/>
            <a:ext cx="2043290" cy="1429175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 anchor="ctr"/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7539" y="8882098"/>
            <a:ext cx="397021" cy="389270"/>
          </a:xfrm>
          <a:prstGeom prst="rect">
            <a:avLst/>
          </a:prstGeom>
          <a:ln w="12700">
            <a:miter lim="400000"/>
          </a:ln>
        </p:spPr>
        <p:txBody>
          <a:bodyPr wrap="none" lIns="65023" tIns="65023" rIns="65023" bIns="65023">
            <a:spAutoFit/>
          </a:bodyPr>
          <a:lstStyle>
            <a:lvl1pPr algn="r" defTabSz="130048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/>
  <p:txStyles>
    <p:titleStyle>
      <a:lvl1pPr marL="510257" marR="0" indent="-5102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1pPr>
      <a:lvl2pPr marL="510257" marR="0" indent="-5102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2pPr>
      <a:lvl3pPr marL="510257" marR="0" indent="-5102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3pPr>
      <a:lvl4pPr marL="510257" marR="0" indent="-5102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4pPr>
      <a:lvl5pPr marL="510257" marR="0" indent="-5102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5pPr>
      <a:lvl6pPr marL="510257" marR="0" indent="-53057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6pPr>
      <a:lvl7pPr marL="510257" marR="0" indent="404142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7pPr>
      <a:lvl8pPr marL="510257" marR="0" indent="861342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8pPr>
      <a:lvl9pPr marL="510257" marR="0" indent="1318542" algn="l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1" i="0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9pPr>
    </p:titleStyle>
    <p:bodyStyle>
      <a:lvl1pPr marL="485775" marR="0" indent="-485775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»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1pPr>
      <a:lvl2pPr marL="942975" marR="0" indent="-485775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•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2pPr>
      <a:lvl3pPr marL="0" marR="0" indent="9144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Tx/>
        <a:buFontTx/>
        <a:buNone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3pPr>
      <a:lvl4pPr marL="1760220" marR="0" indent="-38862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–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4pPr>
      <a:lvl5pPr marL="2260600" marR="0" indent="-4318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»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5pPr>
      <a:lvl6pPr marL="2717800" marR="0" indent="-4318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6pPr>
      <a:lvl7pPr marL="3175000" marR="0" indent="-4318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7pPr>
      <a:lvl8pPr marL="3632200" marR="0" indent="-4318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8pPr>
      <a:lvl9pPr marL="4089400" marR="0" indent="-431800" algn="l" defTabSz="130048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Tx/>
        <a:buChar char=""/>
        <a:tabLst/>
        <a:defRPr sz="3400" b="0" i="1" u="none" strike="noStrike" cap="none" spc="0" baseline="0">
          <a:solidFill>
            <a:srgbClr val="0F5494"/>
          </a:solidFill>
          <a:uFillTx/>
          <a:latin typeface="Verdana"/>
          <a:ea typeface="Verdana"/>
          <a:cs typeface="Verdana"/>
          <a:sym typeface="Verdana"/>
        </a:defRPr>
      </a:lvl9pPr>
    </p:bodyStyle>
    <p:otherStyle>
      <a:lvl1pPr marL="0" marR="0" indent="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130048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.europa.eu/en/web/who-is-who/organization/-/organization/RTD/COM_CRF_230018" TargetMode="External"/><Relationship Id="rId2" Type="http://schemas.openxmlformats.org/officeDocument/2006/relationships/hyperlink" Target="https://op.europa.eu/en/web/who-is-who/organization/-/organization/RTD/RTD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eeting with EC RTD.A.3 office,…"/>
          <p:cNvSpPr txBox="1"/>
          <p:nvPr/>
        </p:nvSpPr>
        <p:spPr>
          <a:xfrm>
            <a:off x="324867" y="142001"/>
            <a:ext cx="5988044" cy="6899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500"/>
              </a:spcBef>
              <a:defRPr sz="1700" i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 smtClean="0"/>
              <a:t>IMCC </a:t>
            </a:r>
            <a:r>
              <a:rPr lang="fr-FR" dirty="0" err="1" smtClean="0"/>
              <a:t>Annual</a:t>
            </a:r>
            <a:r>
              <a:rPr lang="fr-FR" dirty="0" smtClean="0"/>
              <a:t> Meeting 2023</a:t>
            </a:r>
            <a:endParaRPr dirty="0"/>
          </a:p>
          <a:p>
            <a:pPr algn="l" defTabSz="457200">
              <a:spcBef>
                <a:spcPts val="500"/>
              </a:spcBef>
              <a:defRPr sz="1700" i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 smtClean="0"/>
              <a:t>Orsay</a:t>
            </a:r>
            <a:r>
              <a:rPr dirty="0" smtClean="0"/>
              <a:t> </a:t>
            </a:r>
            <a:endParaRPr dirty="0"/>
          </a:p>
        </p:txBody>
      </p:sp>
      <p:sp>
        <p:nvSpPr>
          <p:cNvPr id="30" name="An introduction to the TIARA Collaboration"/>
          <p:cNvSpPr txBox="1"/>
          <p:nvPr/>
        </p:nvSpPr>
        <p:spPr>
          <a:xfrm>
            <a:off x="3857657" y="3801733"/>
            <a:ext cx="8624708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spcBef>
                <a:spcPts val="1200"/>
              </a:spcBef>
              <a:defRPr sz="4400" b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FR" dirty="0"/>
              <a:t>The </a:t>
            </a:r>
            <a:r>
              <a:rPr lang="fr-FR" dirty="0" err="1"/>
              <a:t>next</a:t>
            </a:r>
            <a:r>
              <a:rPr lang="fr-FR" dirty="0"/>
              <a:t> EU </a:t>
            </a:r>
            <a:r>
              <a:rPr lang="fr-FR" dirty="0" err="1"/>
              <a:t>opportunities</a:t>
            </a:r>
            <a:r>
              <a:rPr dirty="0" smtClean="0"/>
              <a:t> </a:t>
            </a:r>
            <a:endParaRPr dirty="0"/>
          </a:p>
        </p:txBody>
      </p:sp>
      <p:sp>
        <p:nvSpPr>
          <p:cNvPr id="31" name="Eugenio Nappi, Maurizio Vretenar,…"/>
          <p:cNvSpPr txBox="1"/>
          <p:nvPr/>
        </p:nvSpPr>
        <p:spPr>
          <a:xfrm>
            <a:off x="8083612" y="7225881"/>
            <a:ext cx="4635376" cy="91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 defTabSz="457200">
              <a:spcBef>
                <a:spcPts val="300"/>
              </a:spcBef>
              <a:defRPr sz="1600" i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 smtClean="0"/>
              <a:t>Pierre </a:t>
            </a:r>
            <a:r>
              <a:rPr lang="fr-FR" dirty="0" err="1" smtClean="0"/>
              <a:t>Vedrine</a:t>
            </a:r>
            <a:endParaRPr lang="fr-FR" dirty="0" smtClean="0"/>
          </a:p>
          <a:p>
            <a:pPr algn="r" defTabSz="457200">
              <a:spcBef>
                <a:spcPts val="300"/>
              </a:spcBef>
              <a:defRPr sz="1600" i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dirty="0" smtClean="0"/>
              <a:t>On </a:t>
            </a:r>
            <a:r>
              <a:rPr lang="fr-FR" dirty="0" err="1" smtClean="0"/>
              <a:t>behalf</a:t>
            </a:r>
            <a:r>
              <a:rPr lang="fr-FR" dirty="0" smtClean="0"/>
              <a:t> of TIARA</a:t>
            </a:r>
            <a:r>
              <a:rPr dirty="0" smtClean="0"/>
              <a:t>, </a:t>
            </a:r>
            <a:endParaRPr dirty="0"/>
          </a:p>
          <a:p>
            <a:pPr algn="r" defTabSz="457200">
              <a:spcBef>
                <a:spcPts val="300"/>
              </a:spcBef>
              <a:defRPr sz="1600" i="1">
                <a:solidFill>
                  <a:srgbClr val="30497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2023-06-</a:t>
            </a:r>
            <a:r>
              <a:rPr lang="fr-FR" dirty="0" smtClean="0"/>
              <a:t>22</a:t>
            </a:r>
            <a:endParaRPr dirty="0"/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79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pic>
        <p:nvPicPr>
          <p:cNvPr id="33" name="Image 1" descr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62" y="5795426"/>
            <a:ext cx="5549126" cy="3302604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https://indico.cern.ch/event/1270982/timetable/?view=standard"/>
          <p:cNvSpPr txBox="1"/>
          <p:nvPr/>
        </p:nvSpPr>
        <p:spPr>
          <a:xfrm>
            <a:off x="357426" y="907780"/>
            <a:ext cx="102657" cy="374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766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7203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41688" y="9218380"/>
            <a:ext cx="334529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571500" y="2394432"/>
            <a:ext cx="118999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HORIZON-INFRA-2024-TECH-01-01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R&amp;D for the next generation of scientific instrumentation, tools, methods, solutions for RI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budget estimate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62 MEUR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EU contribution per proposal: 5…10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MEUR</a:t>
            </a: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Eligibility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Consortia must include at least 3 different research infrastructures, each of them being an ESFRI infrastructure, and/or a European Research Infrastructures Consortium (ERIC) or another research infrastructure of European interest</a:t>
            </a:r>
          </a:p>
          <a:p>
            <a:pPr algn="l"/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Two presentations in the last TIARA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meeting in June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HTS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Technologies for Future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ESFRIs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(CERN, EMFL, ESRF, EXFEL, GSI/FAIR, ESS + institutes)</a:t>
            </a:r>
          </a:p>
          <a:p>
            <a:pPr marL="342900" indent="-342900" algn="l">
              <a:buFontTx/>
              <a:buChar char="-"/>
            </a:pPr>
            <a:endParaRPr lang="en-U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Towards 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International Network For Multi-physics Modelling, Machine learning and Model-based Control in Accelerator Sciences and </a:t>
            </a:r>
            <a:r>
              <a:rPr lang="en-US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Technologies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CERN,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SPIRAL2,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ESRF, EXFEL, GSI/FAIR, ESS + institutes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Accelerator Science and Technology…"/>
          <p:cNvSpPr txBox="1"/>
          <p:nvPr/>
        </p:nvSpPr>
        <p:spPr>
          <a:xfrm>
            <a:off x="483142" y="1178172"/>
            <a:ext cx="1340868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2.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3</a:t>
            </a:r>
            <a:r>
              <a:rPr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. </a:t>
            </a:r>
            <a:r>
              <a:rPr lang="en-US" dirty="0"/>
              <a:t>Proposals for the 2023-2024 Work </a:t>
            </a:r>
            <a:r>
              <a:rPr lang="en-US" dirty="0" err="1"/>
              <a:t>Programme</a:t>
            </a:r>
            <a:endParaRPr sz="2800" b="1" dirty="0">
              <a:solidFill>
                <a:srgbClr val="371A94"/>
              </a:solidFill>
              <a:uFill>
                <a:solidFill>
                  <a:srgbClr val="371A94"/>
                </a:solidFill>
              </a:uFill>
              <a:latin typeface="Calibri"/>
              <a:ea typeface="Calibri"/>
              <a:cs typeface="Calibri"/>
              <a:sym typeface="Verdana"/>
            </a:endParaRPr>
          </a:p>
        </p:txBody>
      </p:sp>
      <p:sp>
        <p:nvSpPr>
          <p:cNvPr id="6" name="1. Introduction"/>
          <p:cNvSpPr txBox="1"/>
          <p:nvPr/>
        </p:nvSpPr>
        <p:spPr>
          <a:xfrm>
            <a:off x="176231" y="256955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024709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41688" y="9218380"/>
            <a:ext cx="334529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157" name="INFRA-INNOV Coordinator´s Meeting 07 Nov 2022."/>
          <p:cNvSpPr txBox="1"/>
          <p:nvPr/>
        </p:nvSpPr>
        <p:spPr>
          <a:xfrm>
            <a:off x="437540" y="1341823"/>
            <a:ext cx="10090125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 smtClean="0"/>
              <a:t>3. 1 </a:t>
            </a:r>
            <a:r>
              <a:rPr dirty="0" smtClean="0"/>
              <a:t>INFRA-INNOV </a:t>
            </a:r>
            <a:r>
              <a:rPr dirty="0"/>
              <a:t>Coordinator´s Meeting 07 Nov 2022. </a:t>
            </a:r>
          </a:p>
        </p:txBody>
      </p:sp>
      <p:sp>
        <p:nvSpPr>
          <p:cNvPr id="158" name="Background: The advanced communities addressed in the call INFRAINNOV-04-2020 agreed to implement a joint “RI Co-Innovation Platform” and will have an on-going exchange on overlapping topics."/>
          <p:cNvSpPr txBox="1"/>
          <p:nvPr/>
        </p:nvSpPr>
        <p:spPr>
          <a:xfrm>
            <a:off x="491520" y="3888165"/>
            <a:ext cx="1161131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 dirty="0"/>
              <a:t>Background</a:t>
            </a:r>
            <a:r>
              <a:rPr dirty="0"/>
              <a:t>: The advanced communities addressed in the call INFRAINNOV-04-2020 </a:t>
            </a:r>
            <a:r>
              <a:rPr u="sng" dirty="0"/>
              <a:t>agreed to implement a joint “RI Co-Innovation Platform” </a:t>
            </a:r>
            <a:r>
              <a:rPr dirty="0"/>
              <a:t>and will have an on-going exchange on overlapping topics. </a:t>
            </a:r>
          </a:p>
        </p:txBody>
      </p:sp>
      <p:sp>
        <p:nvSpPr>
          <p:cNvPr id="160" name="Accelerator Science and Technology…"/>
          <p:cNvSpPr txBox="1"/>
          <p:nvPr/>
        </p:nvSpPr>
        <p:spPr>
          <a:xfrm>
            <a:off x="602167" y="564082"/>
            <a:ext cx="13408688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3</a:t>
            </a:r>
            <a:r>
              <a:rPr dirty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Infrastructure  </a:t>
            </a:r>
            <a:r>
              <a:rPr lang="fr-FR" dirty="0" err="1"/>
              <a:t>Work</a:t>
            </a:r>
            <a:r>
              <a:rPr lang="fr-FR" dirty="0"/>
              <a:t> Programme 25+.</a:t>
            </a:r>
            <a:endParaRPr dirty="0"/>
          </a:p>
        </p:txBody>
      </p:sp>
      <p:graphicFrame>
        <p:nvGraphicFramePr>
          <p:cNvPr id="161" name="Table 1"/>
          <p:cNvGraphicFramePr/>
          <p:nvPr>
            <p:extLst>
              <p:ext uri="{D42A27DB-BD31-4B8C-83A1-F6EECF244321}">
                <p14:modId xmlns:p14="http://schemas.microsoft.com/office/powerpoint/2010/main" val="3351845500"/>
              </p:ext>
            </p:extLst>
          </p:nvPr>
        </p:nvGraphicFramePr>
        <p:xfrm>
          <a:off x="867925" y="1835248"/>
          <a:ext cx="7531099" cy="170962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3934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76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938">
                <a:tc gridSpan="2"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Participants</a:t>
                      </a:r>
                    </a:p>
                  </a:txBody>
                  <a:tcPr marT="0" marB="0" horzOverflow="overflow"/>
                </a:tc>
                <a:tc hMerge="1">
                  <a:txBody>
                    <a:bodyPr/>
                    <a:lstStyle/>
                    <a:p>
                      <a:endParaRPr lang="en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900"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Elke Plönjes, Annika Thies, Julia Hauk, Elena Hengstmann</a:t>
                      </a: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LEAPS-INNOV</a:t>
                      </a: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976"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Svetlomir</a:t>
                      </a:r>
                      <a:r>
                        <a:rPr sz="16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r>
                        <a:rPr sz="16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Stavrev</a:t>
                      </a:r>
                      <a:r>
                        <a:rPr sz="16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Paolo </a:t>
                      </a:r>
                      <a:r>
                        <a:rPr sz="1600" dirty="0" err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Giacomelli</a:t>
                      </a:r>
                      <a:endParaRPr sz="16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AIDA-Innova</a:t>
                      </a: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938"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Maurizio Vretenar, Mauro Morandin</a:t>
                      </a: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I.FAST</a:t>
                      </a: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938"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Jose M. Perez</a:t>
                      </a: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TIARA</a:t>
                      </a: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4938"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Marcello Losasso</a:t>
                      </a: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CERN, KTT</a:t>
                      </a: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2" name="It was agreed that the WP2023/24 reads difficult and they might need to decide to focus on the WP 2025+. The 3 project coordinators agree it would make sense to lobby for the HE WP 2025+ and push for innovation back in the WP.…"/>
          <p:cNvSpPr txBox="1"/>
          <p:nvPr/>
        </p:nvSpPr>
        <p:spPr>
          <a:xfrm>
            <a:off x="475065" y="4695153"/>
            <a:ext cx="11890418" cy="360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It was agreed that the WP2023/24 reads difficult and they might need to </a:t>
            </a:r>
            <a:r>
              <a:rPr dirty="0">
                <a:solidFill>
                  <a:srgbClr val="FF0000"/>
                </a:solidFill>
              </a:rPr>
              <a:t>decide to focus on the WP 2025+. </a:t>
            </a:r>
            <a:r>
              <a:rPr dirty="0"/>
              <a:t>The 3 project coordinators agree it would make sense to lobby for the HE WP 2025+ and push for innovation back in the WP.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It was suggested from TIARA that </a:t>
            </a:r>
            <a:r>
              <a:rPr u="sng" dirty="0"/>
              <a:t>spring/summer 2023 would be a good timing for lobbying the EC</a:t>
            </a:r>
            <a:r>
              <a:rPr dirty="0"/>
              <a:t>. By that time, it would be expected them to have settled some key ideas.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It was suggested we </a:t>
            </a:r>
            <a:r>
              <a:rPr u="sng" dirty="0"/>
              <a:t>all speak one message</a:t>
            </a:r>
            <a:r>
              <a:rPr dirty="0"/>
              <a:t>: try to be very clear that we want the communities concise (clearly against fewer money and merging into a too broad community). We need to be careful to avoid the impression of being the same community.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It was suggested to </a:t>
            </a:r>
            <a:r>
              <a:rPr u="sng" dirty="0"/>
              <a:t>mobilize the voice of our industry</a:t>
            </a:r>
            <a:r>
              <a:rPr dirty="0"/>
              <a:t>. It would be now a good timing for building a forum for our communities and industry.  The impression from the last BSBF event is that many companies are involved in the 3 communities. </a:t>
            </a:r>
          </a:p>
        </p:txBody>
      </p:sp>
      <p:sp>
        <p:nvSpPr>
          <p:cNvPr id="2" name="Rectangle 1"/>
          <p:cNvSpPr/>
          <p:nvPr/>
        </p:nvSpPr>
        <p:spPr>
          <a:xfrm>
            <a:off x="7378700" y="2364529"/>
            <a:ext cx="65024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Advanced European Infrastructures for Detectors at Accelerators</a:t>
            </a:r>
            <a:endParaRPr lang="fr-FR" sz="1200" dirty="0"/>
          </a:p>
        </p:txBody>
      </p:sp>
      <p:sp>
        <p:nvSpPr>
          <p:cNvPr id="3" name="Rectangle 2"/>
          <p:cNvSpPr/>
          <p:nvPr/>
        </p:nvSpPr>
        <p:spPr>
          <a:xfrm>
            <a:off x="7276465" y="2065205"/>
            <a:ext cx="65024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League of European Accelerator-based Photon Sources </a:t>
            </a:r>
            <a:endParaRPr lang="fr-FR" sz="1200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165" name="INFRA-INNOV Coordinator´s Meeting 20 Feb 2023."/>
          <p:cNvSpPr txBox="1"/>
          <p:nvPr/>
        </p:nvSpPr>
        <p:spPr>
          <a:xfrm>
            <a:off x="760233" y="1168394"/>
            <a:ext cx="10090124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 smtClean="0"/>
              <a:t>3.1 </a:t>
            </a:r>
            <a:r>
              <a:rPr dirty="0" smtClean="0"/>
              <a:t>INFRA-INNOV </a:t>
            </a:r>
            <a:r>
              <a:rPr dirty="0"/>
              <a:t>Coordinator´s </a:t>
            </a:r>
            <a:r>
              <a:rPr dirty="0" smtClean="0"/>
              <a:t>Meeting</a:t>
            </a:r>
            <a:r>
              <a:rPr lang="fr-FR" dirty="0" smtClean="0"/>
              <a:t>s</a:t>
            </a:r>
            <a:r>
              <a:rPr dirty="0" smtClean="0"/>
              <a:t> </a:t>
            </a:r>
            <a:r>
              <a:rPr dirty="0"/>
              <a:t>20 </a:t>
            </a:r>
            <a:r>
              <a:rPr dirty="0" smtClean="0"/>
              <a:t>Feb</a:t>
            </a:r>
            <a:r>
              <a:rPr lang="fr-FR" dirty="0" smtClean="0"/>
              <a:t> &amp; 26 May</a:t>
            </a:r>
            <a:r>
              <a:rPr dirty="0" smtClean="0"/>
              <a:t> </a:t>
            </a:r>
            <a:r>
              <a:rPr dirty="0"/>
              <a:t>2023. </a:t>
            </a:r>
          </a:p>
        </p:txBody>
      </p:sp>
      <p:sp>
        <p:nvSpPr>
          <p:cNvPr id="166" name="Consolidation of the considerations in the previous meeting"/>
          <p:cNvSpPr txBox="1"/>
          <p:nvPr/>
        </p:nvSpPr>
        <p:spPr>
          <a:xfrm>
            <a:off x="528067" y="1764730"/>
            <a:ext cx="116113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400"/>
              </a:spcBef>
              <a:defRPr sz="26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b="0"/>
            </a:pPr>
            <a:r>
              <a:rPr sz="2400" b="1" dirty="0"/>
              <a:t>Consolidation of the considerations in the previous meeting</a:t>
            </a:r>
          </a:p>
        </p:txBody>
      </p:sp>
      <p:sp>
        <p:nvSpPr>
          <p:cNvPr id="169" name="The three communities agree on recommending use INFRATECH 2023-24 for specific R&amp;D needs on the most relevant topics to the communities,…"/>
          <p:cNvSpPr txBox="1"/>
          <p:nvPr/>
        </p:nvSpPr>
        <p:spPr>
          <a:xfrm>
            <a:off x="891461" y="2224218"/>
            <a:ext cx="10223295" cy="1066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28600" indent="-228600" algn="l" defTabSz="228600">
              <a:spcBef>
                <a:spcPts val="2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The three communities agree on recommending</a:t>
            </a:r>
            <a:r>
              <a:rPr sz="2000" dirty="0">
                <a:solidFill>
                  <a:srgbClr val="FF0000"/>
                </a:solidFill>
              </a:rPr>
              <a:t> use INFRATECH 2023-24 for specific R&amp;D </a:t>
            </a:r>
            <a:r>
              <a:rPr sz="2000" dirty="0"/>
              <a:t>needs on the most relevant topics to the communities, </a:t>
            </a:r>
          </a:p>
          <a:p>
            <a:pPr marL="228600" indent="-228600" algn="l" defTabSz="228600">
              <a:spcBef>
                <a:spcPts val="2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>
                <a:solidFill>
                  <a:srgbClr val="FF0000"/>
                </a:solidFill>
              </a:rPr>
              <a:t>leaving innovation-oriented integrated approaches to 2025+ </a:t>
            </a:r>
            <a:r>
              <a:rPr sz="2000" dirty="0"/>
              <a:t>(one per community)  </a:t>
            </a:r>
          </a:p>
        </p:txBody>
      </p:sp>
      <p:sp>
        <p:nvSpPr>
          <p:cNvPr id="170" name="Possible options for actions 2025+ were discussed, preparing the ground towards jumping from project-based to program-based actions:"/>
          <p:cNvSpPr txBox="1"/>
          <p:nvPr/>
        </p:nvSpPr>
        <p:spPr>
          <a:xfrm>
            <a:off x="528066" y="3352899"/>
            <a:ext cx="1161130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400"/>
              </a:spcBef>
              <a:defRPr sz="26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 dirty="0"/>
              <a:t>Possible options for actions 2025+ were discussed, preparing the ground towards jumping from project-based to program-based actions:   </a:t>
            </a:r>
          </a:p>
        </p:txBody>
      </p:sp>
      <p:sp>
        <p:nvSpPr>
          <p:cNvPr id="171" name="Co-fund projects were discussed as a possible option (actually, a reality alredy in our projects).…"/>
          <p:cNvSpPr txBox="1"/>
          <p:nvPr/>
        </p:nvSpPr>
        <p:spPr>
          <a:xfrm>
            <a:off x="891461" y="4218890"/>
            <a:ext cx="12240339" cy="1692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marL="215899" indent="-215899" algn="l" defTabSz="228600">
              <a:spcBef>
                <a:spcPts val="1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Co-fund projects were discussed as a possible option (actually, a reality </a:t>
            </a:r>
            <a:r>
              <a:rPr sz="2000" dirty="0" smtClean="0"/>
              <a:t>already </a:t>
            </a:r>
            <a:r>
              <a:rPr sz="2000" dirty="0"/>
              <a:t>in our projects).  </a:t>
            </a:r>
          </a:p>
          <a:p>
            <a:pPr marL="215899" indent="-215899" algn="l" defTabSz="228600">
              <a:spcBef>
                <a:spcPts val="1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Acceptable co-fund level and types of co-fund preliminary discussed.  </a:t>
            </a:r>
          </a:p>
          <a:p>
            <a:pPr marL="215899" indent="-215899" algn="l" defTabSz="228600">
              <a:spcBef>
                <a:spcPts val="1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The possibility (and difficulties) of leveraging co-funding via </a:t>
            </a:r>
            <a:r>
              <a:rPr lang="fr-FR" sz="2000" dirty="0" err="1" smtClean="0"/>
              <a:t>matching</a:t>
            </a:r>
            <a:r>
              <a:rPr sz="2000" dirty="0" smtClean="0"/>
              <a:t> </a:t>
            </a:r>
            <a:r>
              <a:rPr sz="2000" dirty="0"/>
              <a:t>funds</a:t>
            </a:r>
          </a:p>
          <a:p>
            <a:pPr marL="215899" indent="-215899" algn="l" defTabSz="228600">
              <a:spcBef>
                <a:spcPts val="1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Viability subject to a minimum budget: talked about 10 M€ per community for 4 years. </a:t>
            </a:r>
          </a:p>
          <a:p>
            <a:pPr marL="215899" indent="-215899" algn="l" defTabSz="228600">
              <a:spcBef>
                <a:spcPts val="100"/>
              </a:spcBef>
              <a:buSzPct val="100000"/>
              <a:buChar char="•"/>
              <a:defRPr sz="21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Should the communities want to prepare themselves towards real </a:t>
            </a:r>
            <a:r>
              <a:rPr sz="2000" dirty="0" err="1"/>
              <a:t>Cofunded</a:t>
            </a:r>
            <a:r>
              <a:rPr sz="2000" dirty="0"/>
              <a:t> European </a:t>
            </a:r>
            <a:r>
              <a:rPr sz="2000" dirty="0" err="1"/>
              <a:t>Partneships</a:t>
            </a:r>
            <a:r>
              <a:rPr sz="2000" dirty="0"/>
              <a:t> in the next FP?</a:t>
            </a:r>
          </a:p>
        </p:txBody>
      </p:sp>
      <p:sp>
        <p:nvSpPr>
          <p:cNvPr id="172" name="Discuss these aspects within the three communities along the next months, for reaching to an agreed position.…"/>
          <p:cNvSpPr txBox="1"/>
          <p:nvPr/>
        </p:nvSpPr>
        <p:spPr>
          <a:xfrm>
            <a:off x="528066" y="6349084"/>
            <a:ext cx="11999039" cy="3129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marL="228600" indent="-228600" algn="l" defTabSz="228600"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Discuss these aspects within the three communities along the next months, for reaching to an agreed position.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Next meetings with EC: the three communities to prepare a common </a:t>
            </a:r>
            <a:r>
              <a:rPr sz="2000" dirty="0" err="1" smtClean="0"/>
              <a:t>ap</a:t>
            </a:r>
            <a:r>
              <a:rPr lang="fr-FR" sz="2000" dirty="0" smtClean="0"/>
              <a:t>p</a:t>
            </a:r>
            <a:r>
              <a:rPr sz="2000" dirty="0" smtClean="0"/>
              <a:t>roach </a:t>
            </a:r>
            <a:r>
              <a:rPr sz="2000" dirty="0"/>
              <a:t>in around two months and a common position paper by September.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>
                <a:solidFill>
                  <a:srgbClr val="FF0000"/>
                </a:solidFill>
              </a:rPr>
              <a:t>The three communities must be seen by EC as well coordinated communities, but with different roadmaps</a:t>
            </a:r>
            <a:r>
              <a:rPr sz="2000" dirty="0"/>
              <a:t>, showing no evident added value if merged into an unified frame</a:t>
            </a:r>
            <a:r>
              <a:rPr sz="2000" dirty="0" smtClean="0"/>
              <a:t>.</a:t>
            </a:r>
            <a:endParaRPr lang="fr-FR" sz="2000" dirty="0" smtClean="0"/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/>
              <a:t>A relevant objective of our community: the continuation of an integrated, innovation-oriented project. 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US" sz="2000" dirty="0"/>
              <a:t>It seems not advisable to use the call HORIZON-INFRA-2024-TECH-01-01: R&amp;D for the next generation of scientific instrumentation, tools, methods, solutions for RI upgrade for  a continuation of ARIES and IFAST. </a:t>
            </a:r>
          </a:p>
          <a:p>
            <a:pPr marL="228600" indent="-228600" algn="l" defTabSz="228600">
              <a:spcBef>
                <a:spcPts val="400"/>
              </a:spcBef>
              <a:buSzPct val="100000"/>
              <a:buChar char="•"/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000" dirty="0"/>
          </a:p>
        </p:txBody>
      </p:sp>
      <p:sp>
        <p:nvSpPr>
          <p:cNvPr id="173" name="Agreements"/>
          <p:cNvSpPr txBox="1"/>
          <p:nvPr/>
        </p:nvSpPr>
        <p:spPr>
          <a:xfrm>
            <a:off x="528066" y="5940429"/>
            <a:ext cx="440583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400"/>
              </a:spcBef>
              <a:defRPr sz="26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 dirty="0"/>
              <a:t>Agreements </a:t>
            </a:r>
          </a:p>
        </p:txBody>
      </p:sp>
      <p:sp>
        <p:nvSpPr>
          <p:cNvPr id="11" name="Accelerator Science and Technology…"/>
          <p:cNvSpPr txBox="1"/>
          <p:nvPr/>
        </p:nvSpPr>
        <p:spPr>
          <a:xfrm>
            <a:off x="602167" y="564082"/>
            <a:ext cx="13408688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3</a:t>
            </a:r>
            <a:r>
              <a:rPr dirty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Infrastructure  </a:t>
            </a:r>
            <a:r>
              <a:rPr lang="fr-FR" dirty="0" err="1"/>
              <a:t>Work</a:t>
            </a:r>
            <a:r>
              <a:rPr lang="fr-FR" dirty="0"/>
              <a:t> Programme 25+.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50" name="Meeting with Michael Arentoft, head of Open Science and Research Infrastructures Unit (RTD.A.4) the day June 5, 2013"/>
          <p:cNvSpPr txBox="1"/>
          <p:nvPr/>
        </p:nvSpPr>
        <p:spPr>
          <a:xfrm>
            <a:off x="635281" y="2854289"/>
            <a:ext cx="1214734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100"/>
              </a:spcBef>
              <a:defRPr sz="23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2000"/>
            </a:pPr>
            <a:r>
              <a:rPr sz="2300" dirty="0"/>
              <a:t>Meeting with Michael </a:t>
            </a:r>
            <a:r>
              <a:rPr sz="2300" dirty="0" err="1"/>
              <a:t>Arentoft</a:t>
            </a:r>
            <a:r>
              <a:rPr sz="2300" dirty="0"/>
              <a:t>, head of Open Science and Research Infrastructures Unit (RTD.A.4) the day June 5, 2013 </a:t>
            </a:r>
          </a:p>
        </p:txBody>
      </p:sp>
      <p:sp>
        <p:nvSpPr>
          <p:cNvPr id="51" name="Directorate-General for Research and Innovation…"/>
          <p:cNvSpPr txBox="1"/>
          <p:nvPr/>
        </p:nvSpPr>
        <p:spPr>
          <a:xfrm>
            <a:off x="507641" y="1667539"/>
            <a:ext cx="12274983" cy="1051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228600">
              <a:spcBef>
                <a:spcPts val="100"/>
              </a:spcBef>
              <a:defRPr sz="1600">
                <a:solidFill>
                  <a:srgbClr val="000000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>
                <a:hlinkClick r:id="rId2"/>
              </a:rPr>
              <a:t>Directorate-General for Research and Innovation </a:t>
            </a:r>
          </a:p>
          <a:p>
            <a:pPr lvl="3" algn="l" defTabSz="228600">
              <a:spcBef>
                <a:spcPts val="100"/>
              </a:spcBef>
              <a:defRPr sz="1600">
                <a:solidFill>
                  <a:srgbClr val="000000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       </a:t>
            </a:r>
            <a:r>
              <a:rPr sz="2000" dirty="0">
                <a:hlinkClick r:id="rId3"/>
              </a:rPr>
              <a:t>ERA &amp; Innovation </a:t>
            </a:r>
            <a:r>
              <a:rPr sz="2000" dirty="0"/>
              <a:t> (</a:t>
            </a:r>
            <a:r>
              <a:rPr sz="2000" dirty="0" err="1"/>
              <a:t>Ms</a:t>
            </a:r>
            <a:r>
              <a:rPr sz="2000" dirty="0"/>
              <a:t> Anna PANAGOPOULOU) </a:t>
            </a:r>
          </a:p>
          <a:p>
            <a:pPr algn="l" defTabSz="228600">
              <a:spcBef>
                <a:spcPts val="100"/>
              </a:spcBef>
              <a:defRPr sz="1600">
                <a:solidFill>
                  <a:srgbClr val="000000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              Open Science and Research Infrastructures (RTD.A.4)</a:t>
            </a:r>
          </a:p>
        </p:txBody>
      </p:sp>
      <p:sp>
        <p:nvSpPr>
          <p:cNvPr id="52" name="Attendees…"/>
          <p:cNvSpPr txBox="1"/>
          <p:nvPr/>
        </p:nvSpPr>
        <p:spPr>
          <a:xfrm>
            <a:off x="571460" y="3818641"/>
            <a:ext cx="4147469" cy="300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38" algn="l" defTabSz="228600">
              <a:spcBef>
                <a:spcPts val="100"/>
              </a:spcBef>
              <a:defRPr sz="27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Attendees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Michael </a:t>
            </a:r>
            <a:r>
              <a:rPr dirty="0" err="1"/>
              <a:t>Arentoft</a:t>
            </a:r>
            <a:r>
              <a:rPr dirty="0"/>
              <a:t> (Head of Unit) 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Patricia </a:t>
            </a:r>
            <a:r>
              <a:rPr dirty="0" err="1"/>
              <a:t>Postigo</a:t>
            </a:r>
            <a:endParaRPr dirty="0"/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René Martins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/>
              <a:t>Dejan</a:t>
            </a:r>
            <a:r>
              <a:rPr dirty="0"/>
              <a:t> </a:t>
            </a:r>
            <a:r>
              <a:rPr dirty="0" err="1"/>
              <a:t>Duvorsek</a:t>
            </a:r>
            <a:r>
              <a:rPr dirty="0"/>
              <a:t> 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Eugenio Nappi 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Maurizio Vretenar </a:t>
            </a:r>
          </a:p>
          <a:p>
            <a:pPr marL="292100" indent="-292100" algn="l" defTabSz="228600">
              <a:spcBef>
                <a:spcPts val="100"/>
              </a:spcBef>
              <a:buSzPct val="100000"/>
              <a:buChar char="•"/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Jose M. Perez</a:t>
            </a:r>
          </a:p>
        </p:txBody>
      </p:sp>
      <p:sp>
        <p:nvSpPr>
          <p:cNvPr id="53" name="Meeting Outline:…"/>
          <p:cNvSpPr txBox="1"/>
          <p:nvPr/>
        </p:nvSpPr>
        <p:spPr>
          <a:xfrm>
            <a:off x="803495" y="6676991"/>
            <a:ext cx="8091252" cy="229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10938" algn="l" defTabSz="228600">
              <a:spcBef>
                <a:spcPts val="100"/>
              </a:spcBef>
              <a:defRPr sz="27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Meeting Outline: </a:t>
            </a:r>
          </a:p>
          <a:p>
            <a:pPr algn="l" defTabSz="228600">
              <a:spcBef>
                <a:spcPts val="100"/>
              </a:spcBef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1.     Introduction  </a:t>
            </a:r>
          </a:p>
          <a:p>
            <a:pPr algn="l" defTabSz="228600">
              <a:spcBef>
                <a:spcPts val="100"/>
              </a:spcBef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2.     A description of our community </a:t>
            </a:r>
          </a:p>
          <a:p>
            <a:pPr algn="l" defTabSz="228600">
              <a:spcBef>
                <a:spcPts val="100"/>
              </a:spcBef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3.     Discussion about the short-term plans of the ASc&amp;T Community.</a:t>
            </a:r>
          </a:p>
          <a:p>
            <a:pPr algn="l" defTabSz="228600">
              <a:spcBef>
                <a:spcPts val="100"/>
              </a:spcBef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4.     Discussion about the Mid-term plans. </a:t>
            </a:r>
          </a:p>
        </p:txBody>
      </p:sp>
      <p:sp>
        <p:nvSpPr>
          <p:cNvPr id="9" name="1. Introduction"/>
          <p:cNvSpPr txBox="1"/>
          <p:nvPr/>
        </p:nvSpPr>
        <p:spPr>
          <a:xfrm>
            <a:off x="237054" y="43658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629225" y="790244"/>
            <a:ext cx="7959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3.2. </a:t>
            </a:r>
            <a:r>
              <a:rPr lang="fr-FR"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Considerations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for HORIZON-INFRA-2025+  </a:t>
            </a:r>
          </a:p>
        </p:txBody>
      </p:sp>
    </p:spTree>
    <p:extLst>
      <p:ext uri="{BB962C8B-B14F-4D97-AF65-F5344CB8AC3E}">
        <p14:creationId xmlns:p14="http://schemas.microsoft.com/office/powerpoint/2010/main" val="1981536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79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6" name="4. Our aspiration as community"/>
          <p:cNvSpPr txBox="1"/>
          <p:nvPr/>
        </p:nvSpPr>
        <p:spPr>
          <a:xfrm>
            <a:off x="4191485" y="1418183"/>
            <a:ext cx="44307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9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800" b="1" i="1" u="sng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Our aspiration as community</a:t>
            </a:r>
          </a:p>
        </p:txBody>
      </p:sp>
      <p:grpSp>
        <p:nvGrpSpPr>
          <p:cNvPr id="68" name="Group"/>
          <p:cNvGrpSpPr/>
          <p:nvPr/>
        </p:nvGrpSpPr>
        <p:grpSpPr>
          <a:xfrm>
            <a:off x="301464" y="1762875"/>
            <a:ext cx="12210742" cy="7455504"/>
            <a:chOff x="0" y="0"/>
            <a:chExt cx="12210741" cy="7455503"/>
          </a:xfrm>
        </p:grpSpPr>
        <p:sp>
          <p:nvSpPr>
            <p:cNvPr id="58" name="Rectangle"/>
            <p:cNvSpPr/>
            <p:nvPr/>
          </p:nvSpPr>
          <p:spPr>
            <a:xfrm>
              <a:off x="0" y="72156"/>
              <a:ext cx="12210742" cy="73833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blurRad="25400" dist="33948" dir="2700000" rotWithShape="0">
                      <a:srgbClr val="3B3936"/>
                    </a:outerShdw>
                  </a:effectLst>
                </a:defRPr>
              </a:pPr>
              <a:endParaRPr/>
            </a:p>
          </p:txBody>
        </p:sp>
        <p:sp>
          <p:nvSpPr>
            <p:cNvPr id="59" name="As consolidated community, we think we have demonstrated:"/>
            <p:cNvSpPr txBox="1"/>
            <p:nvPr/>
          </p:nvSpPr>
          <p:spPr>
            <a:xfrm>
              <a:off x="627756" y="2270420"/>
              <a:ext cx="11085800" cy="149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35207" algn="just" defTabSz="228600">
                <a:spcBef>
                  <a:spcPts val="100"/>
                </a:spcBef>
                <a:defRPr sz="1500" b="1" i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Times Roman"/>
                  <a:ea typeface="Times Roman"/>
                  <a:cs typeface="Times Roman"/>
                  <a:sym typeface="Times Roman"/>
                </a:defRPr>
              </a:pPr>
              <a:r>
                <a:t>The more than 50 European research institutions and companies contributing to R&amp;D on particle accelerator technologies strongly support the establishment of </a:t>
              </a:r>
              <a:r>
                <a:rPr sz="1600">
                  <a:solidFill>
                    <a:schemeClr val="accent5">
                      <a:hueOff val="-411174"/>
                      <a:satOff val="4030"/>
                      <a:lumOff val="-29867"/>
                    </a:schemeClr>
                  </a:solidFill>
                </a:rPr>
                <a:t>Pilot INFRA-TECH calls for the 2025/27 Research Infrastructure Work Programme, oriented towards low-TRL (technological Readiness Level) exploratory technology developments with strong co-innovation content with industry</a:t>
              </a:r>
              <a:r>
                <a:t>. A call in this direction will lay the basis for an evolution of accelerator-based Research Infrastructures towards supporting and enlarging their wide user community in a sustainable way, enhancing at the same time their impact on society and on industrial production technologies at the global level, contributing to  policies and strategic priorities of the European Union.</a:t>
              </a:r>
            </a:p>
          </p:txBody>
        </p:sp>
        <p:grpSp>
          <p:nvGrpSpPr>
            <p:cNvPr id="62" name="Group"/>
            <p:cNvGrpSpPr/>
            <p:nvPr/>
          </p:nvGrpSpPr>
          <p:grpSpPr>
            <a:xfrm>
              <a:off x="589932" y="515546"/>
              <a:ext cx="10030591" cy="1733749"/>
              <a:chOff x="0" y="0"/>
              <a:chExt cx="10030590" cy="1733748"/>
            </a:xfrm>
          </p:grpSpPr>
          <p:sp>
            <p:nvSpPr>
              <p:cNvPr id="60" name="After it, our community will need a new flag-ship project, a generator and incubator of innovation for all the activities that are not mature enough to go to an INFRA-TECH call."/>
              <p:cNvSpPr txBox="1"/>
              <p:nvPr/>
            </p:nvSpPr>
            <p:spPr>
              <a:xfrm>
                <a:off x="35052" y="451048"/>
                <a:ext cx="9995539" cy="12827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>
                <a:lvl1pPr marL="35207" algn="l" defTabSz="228600">
                  <a:spcBef>
                    <a:spcPts val="100"/>
                  </a:spcBef>
                  <a:defRPr sz="25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dirty="0"/>
                  <a:t>After it, our community will need a new flag-ship project, a generator and incubator of innovation for all the activities that are not mature enough to go to an INFRA-TECH call.  </a:t>
                </a:r>
              </a:p>
            </p:txBody>
          </p:sp>
          <p:sp>
            <p:nvSpPr>
              <p:cNvPr id="61" name="IFAST concludes in April 2025"/>
              <p:cNvSpPr txBox="1"/>
              <p:nvPr/>
            </p:nvSpPr>
            <p:spPr>
              <a:xfrm>
                <a:off x="0" y="0"/>
                <a:ext cx="4051441" cy="4953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 marL="35207" algn="l" defTabSz="228600">
                  <a:spcBef>
                    <a:spcPts val="100"/>
                  </a:spcBef>
                  <a:defRPr sz="25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t>IFAST concludes in April 2025 </a:t>
                </a:r>
              </a:p>
            </p:txBody>
          </p:sp>
        </p:grpSp>
        <p:sp>
          <p:nvSpPr>
            <p:cNvPr id="63" name="WP 2025-2027"/>
            <p:cNvSpPr txBox="1"/>
            <p:nvPr/>
          </p:nvSpPr>
          <p:spPr>
            <a:xfrm>
              <a:off x="185431" y="-1"/>
              <a:ext cx="2486498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81000" indent="-381000" algn="l" defTabSz="228600">
                <a:spcBef>
                  <a:spcPts val="100"/>
                </a:spcBef>
                <a:defRPr sz="3100" b="1">
                  <a:solidFill>
                    <a:schemeClr val="accent5">
                      <a:hueOff val="-411174"/>
                      <a:satOff val="4030"/>
                      <a:lumOff val="-29867"/>
                    </a:schemeClr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WP 2025-2027</a:t>
              </a:r>
            </a:p>
          </p:txBody>
        </p:sp>
        <p:sp>
          <p:nvSpPr>
            <p:cNvPr id="64" name="Next Framework Program"/>
            <p:cNvSpPr txBox="1"/>
            <p:nvPr/>
          </p:nvSpPr>
          <p:spPr>
            <a:xfrm>
              <a:off x="113624" y="3972331"/>
              <a:ext cx="4392520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81000" indent="-381000" algn="l" defTabSz="228600">
                <a:spcBef>
                  <a:spcPts val="100"/>
                </a:spcBef>
                <a:defRPr sz="3100" b="1">
                  <a:solidFill>
                    <a:schemeClr val="accent5">
                      <a:hueOff val="-411174"/>
                      <a:satOff val="4030"/>
                      <a:lumOff val="-29867"/>
                    </a:schemeClr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Next Framework Program </a:t>
              </a:r>
            </a:p>
          </p:txBody>
        </p:sp>
        <p:grpSp>
          <p:nvGrpSpPr>
            <p:cNvPr id="67" name="Group"/>
            <p:cNvGrpSpPr/>
            <p:nvPr/>
          </p:nvGrpSpPr>
          <p:grpSpPr>
            <a:xfrm>
              <a:off x="201413" y="4571170"/>
              <a:ext cx="11807915" cy="2724551"/>
              <a:chOff x="0" y="0"/>
              <a:chExt cx="11807914" cy="2724549"/>
            </a:xfrm>
          </p:grpSpPr>
          <p:sp>
            <p:nvSpPr>
              <p:cNvPr id="65" name="Long-term collaboration frames (&gt; 5 years).…"/>
              <p:cNvSpPr txBox="1"/>
              <p:nvPr/>
            </p:nvSpPr>
            <p:spPr>
              <a:xfrm>
                <a:off x="374553" y="870349"/>
                <a:ext cx="11433362" cy="1854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marL="263807" indent="-228600" algn="l" defTabSz="228600">
                  <a:spcBef>
                    <a:spcPts val="100"/>
                  </a:spcBef>
                  <a:buSzPct val="100000"/>
                  <a:buChar char="•"/>
                  <a:defRPr sz="22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Long-term collaboration frames (&gt; 5 years). </a:t>
                </a:r>
              </a:p>
              <a:p>
                <a:pPr marL="263807" indent="-228600" algn="l" defTabSz="228600">
                  <a:spcBef>
                    <a:spcPts val="100"/>
                  </a:spcBef>
                  <a:buSzPct val="100000"/>
                  <a:buChar char="•"/>
                  <a:defRPr sz="22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Open consortia for design studies, research and development, co-innovation, technological infrastructures map consolidation, E&amp;T, Outreach. </a:t>
                </a:r>
              </a:p>
              <a:p>
                <a:pPr marL="263807" indent="-228600" algn="l" defTabSz="228600">
                  <a:spcBef>
                    <a:spcPts val="100"/>
                  </a:spcBef>
                  <a:buSzPct val="100000"/>
                  <a:buChar char="•"/>
                  <a:defRPr sz="22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Serving Technological Platforms at high and low TRL </a:t>
                </a:r>
              </a:p>
              <a:p>
                <a:pPr marL="263807" indent="-228600" algn="l" defTabSz="228600">
                  <a:spcBef>
                    <a:spcPts val="100"/>
                  </a:spcBef>
                  <a:buSzPct val="100000"/>
                  <a:buChar char="•"/>
                  <a:defRPr sz="22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 dirty="0"/>
                  <a:t>In close synergy with Industry   </a:t>
                </a:r>
              </a:p>
            </p:txBody>
          </p:sp>
          <p:sp>
            <p:nvSpPr>
              <p:cNvPr id="66" name="Ideally: via a Co-Funded European Partnership.…"/>
              <p:cNvSpPr txBox="1"/>
              <p:nvPr/>
            </p:nvSpPr>
            <p:spPr>
              <a:xfrm>
                <a:off x="0" y="0"/>
                <a:ext cx="11419879" cy="889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t">
                <a:spAutoFit/>
              </a:bodyPr>
              <a:lstStyle>
                <a:lvl1pPr indent="106553" algn="l" defTabSz="228600">
                  <a:spcBef>
                    <a:spcPts val="100"/>
                  </a:spcBef>
                  <a:defRPr sz="2600" b="1">
                    <a:solidFill>
                      <a:srgbClr val="371A94"/>
                    </a:solidFill>
                    <a:uFill>
                      <a:solidFill>
                        <a:srgbClr val="371A94"/>
                      </a:solidFill>
                    </a:u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dirty="0"/>
                  <a:t>Aspiration: An approach more efficient than </a:t>
                </a:r>
                <a:r>
                  <a:rPr lang="fr-FR" dirty="0" err="1" smtClean="0"/>
                  <a:t>just</a:t>
                </a:r>
                <a:r>
                  <a:rPr lang="fr-FR" dirty="0" smtClean="0"/>
                  <a:t> </a:t>
                </a:r>
                <a:r>
                  <a:rPr dirty="0" smtClean="0"/>
                  <a:t>coordination </a:t>
                </a:r>
                <a:r>
                  <a:rPr dirty="0"/>
                  <a:t>via single proposals to different calls   </a:t>
                </a:r>
              </a:p>
            </p:txBody>
          </p:sp>
        </p:grpSp>
      </p:grpSp>
      <p:sp>
        <p:nvSpPr>
          <p:cNvPr id="69" name="Rectangle"/>
          <p:cNvSpPr/>
          <p:nvPr/>
        </p:nvSpPr>
        <p:spPr>
          <a:xfrm>
            <a:off x="3162591" y="-60950"/>
            <a:ext cx="5224687" cy="2780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0" name="Rectangle"/>
          <p:cNvSpPr/>
          <p:nvPr/>
        </p:nvSpPr>
        <p:spPr>
          <a:xfrm>
            <a:off x="1969" y="-78102"/>
            <a:ext cx="3172017" cy="298500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1" name="Rectangle"/>
          <p:cNvSpPr/>
          <p:nvPr/>
        </p:nvSpPr>
        <p:spPr>
          <a:xfrm>
            <a:off x="8388894" y="-17851"/>
            <a:ext cx="4559874" cy="23079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2" name="Accelerator Science and Technology…"/>
          <p:cNvSpPr txBox="1"/>
          <p:nvPr/>
        </p:nvSpPr>
        <p:spPr>
          <a:xfrm>
            <a:off x="235416" y="215995"/>
            <a:ext cx="13408688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  <p:sp>
        <p:nvSpPr>
          <p:cNvPr id="20" name="1. Introduction"/>
          <p:cNvSpPr txBox="1"/>
          <p:nvPr/>
        </p:nvSpPr>
        <p:spPr>
          <a:xfrm>
            <a:off x="0" y="194871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27315" y="756892"/>
            <a:ext cx="79599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3.2. </a:t>
            </a:r>
            <a:r>
              <a:rPr lang="fr-FR"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Considerations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for HORIZON-INFRA-2025+  </a:t>
            </a:r>
          </a:p>
        </p:txBody>
      </p:sp>
    </p:spTree>
    <p:extLst>
      <p:ext uri="{BB962C8B-B14F-4D97-AF65-F5344CB8AC3E}">
        <p14:creationId xmlns:p14="http://schemas.microsoft.com/office/powerpoint/2010/main" val="2769856776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76" name="Rectangle"/>
          <p:cNvSpPr/>
          <p:nvPr/>
        </p:nvSpPr>
        <p:spPr>
          <a:xfrm>
            <a:off x="3162591" y="-60950"/>
            <a:ext cx="5224687" cy="27803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7" name="Rectangle"/>
          <p:cNvSpPr/>
          <p:nvPr/>
        </p:nvSpPr>
        <p:spPr>
          <a:xfrm>
            <a:off x="1969" y="-78102"/>
            <a:ext cx="3172017" cy="298500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8" name="Rectangle"/>
          <p:cNvSpPr/>
          <p:nvPr/>
        </p:nvSpPr>
        <p:spPr>
          <a:xfrm>
            <a:off x="8388894" y="-17851"/>
            <a:ext cx="4559874" cy="23079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79" name="Rectangle"/>
          <p:cNvSpPr/>
          <p:nvPr/>
        </p:nvSpPr>
        <p:spPr>
          <a:xfrm>
            <a:off x="361518" y="1400904"/>
            <a:ext cx="12281764" cy="7635021"/>
          </a:xfrm>
          <a:prstGeom prst="rect">
            <a:avLst/>
          </a:prstGeom>
          <a:noFill/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80" name="Rectangle 2"/>
          <p:cNvSpPr txBox="1"/>
          <p:nvPr/>
        </p:nvSpPr>
        <p:spPr>
          <a:xfrm>
            <a:off x="154766" y="1635884"/>
            <a:ext cx="12084304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800" i="1" u="sng" dirty="0">
                <a:solidFill>
                  <a:srgbClr val="371A94"/>
                </a:solidFill>
                <a:sym typeface="Palatino"/>
              </a:rPr>
              <a:t>Preliminary ideas on how to implement our roadmap in the next FP</a:t>
            </a:r>
            <a:r>
              <a:rPr i="1" u="sng" dirty="0"/>
              <a:t>.  </a:t>
            </a:r>
          </a:p>
        </p:txBody>
      </p:sp>
      <p:sp>
        <p:nvSpPr>
          <p:cNvPr id="81" name="Text Box 24"/>
          <p:cNvSpPr txBox="1"/>
          <p:nvPr/>
        </p:nvSpPr>
        <p:spPr>
          <a:xfrm>
            <a:off x="7827840" y="7936440"/>
            <a:ext cx="4656749" cy="977901"/>
          </a:xfrm>
          <a:prstGeom prst="rect">
            <a:avLst/>
          </a:prstGeom>
          <a:solidFill>
            <a:schemeClr val="accent2">
              <a:hueOff val="-602737"/>
              <a:satOff val="7170"/>
              <a:lumOff val="1411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marL="0" indent="0" algn="r" defTabSz="228600">
              <a:spcBef>
                <a:spcPts val="100"/>
              </a:spcBef>
              <a:defRPr sz="19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 We have experience for managing this model: we have implemented such model in projects like ARIES and IFAST.</a:t>
            </a:r>
          </a:p>
        </p:txBody>
      </p:sp>
      <p:grpSp>
        <p:nvGrpSpPr>
          <p:cNvPr id="84" name="Group"/>
          <p:cNvGrpSpPr/>
          <p:nvPr/>
        </p:nvGrpSpPr>
        <p:grpSpPr>
          <a:xfrm>
            <a:off x="567553" y="4671492"/>
            <a:ext cx="11795893" cy="2213901"/>
            <a:chOff x="0" y="0"/>
            <a:chExt cx="11795892" cy="2213900"/>
          </a:xfrm>
        </p:grpSpPr>
        <p:sp>
          <p:nvSpPr>
            <p:cNvPr id="82" name="Text Box 24"/>
            <p:cNvSpPr txBox="1"/>
            <p:nvPr/>
          </p:nvSpPr>
          <p:spPr>
            <a:xfrm>
              <a:off x="2779" y="0"/>
              <a:ext cx="11793114" cy="1282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0" indent="0" algn="l" defTabSz="228600">
                <a:spcBef>
                  <a:spcPts val="100"/>
                </a:spcBef>
                <a:defRPr sz="25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dirty="0"/>
                <a:t>The Integrated </a:t>
              </a:r>
              <a:r>
                <a:rPr dirty="0" err="1"/>
                <a:t>Programme</a:t>
              </a:r>
              <a:r>
                <a:rPr dirty="0"/>
                <a:t> could be recognized by the EC via an (open) consortium agreement, or any other coordination structure suitable to implement an integrated roadmap. </a:t>
              </a:r>
            </a:p>
          </p:txBody>
        </p:sp>
        <p:sp>
          <p:nvSpPr>
            <p:cNvPr id="83" name="Within the Integrated Programme actions, we should launch projects at any adequate time (“open call” mode) and decide funding level."/>
            <p:cNvSpPr txBox="1"/>
            <p:nvPr/>
          </p:nvSpPr>
          <p:spPr>
            <a:xfrm>
              <a:off x="0" y="1324900"/>
              <a:ext cx="11239590" cy="88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0" indent="0" algn="l" defTabSz="228600">
                <a:spcBef>
                  <a:spcPts val="100"/>
                </a:spcBef>
                <a:defRPr sz="25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dirty="0"/>
                <a:t>Within the Integrated </a:t>
              </a:r>
              <a:r>
                <a:rPr dirty="0" err="1"/>
                <a:t>Programme</a:t>
              </a:r>
              <a:r>
                <a:rPr dirty="0"/>
                <a:t> actions, we should launch projects at any adequate time (“open call” mode) and decide funding level. </a:t>
              </a:r>
            </a:p>
          </p:txBody>
        </p:sp>
      </p:grpSp>
      <p:sp>
        <p:nvSpPr>
          <p:cNvPr id="85" name="TIARA can take the role of organizing this consortium, and help finding suitable fund management and operation schemes."/>
          <p:cNvSpPr txBox="1"/>
          <p:nvPr/>
        </p:nvSpPr>
        <p:spPr>
          <a:xfrm>
            <a:off x="600616" y="7065362"/>
            <a:ext cx="1123959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0" indent="0" algn="l" defTabSz="228600">
              <a:spcBef>
                <a:spcPts val="100"/>
              </a:spcBef>
              <a:defRPr sz="25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TIARA can take </a:t>
            </a:r>
            <a:r>
              <a:rPr dirty="0">
                <a:solidFill>
                  <a:schemeClr val="accent5">
                    <a:hueOff val="-411174"/>
                    <a:satOff val="4030"/>
                    <a:lumOff val="-29867"/>
                  </a:schemeClr>
                </a:solidFill>
              </a:rPr>
              <a:t>the role of organizing this consortium</a:t>
            </a:r>
            <a:r>
              <a:rPr dirty="0"/>
              <a:t>, and help finding </a:t>
            </a:r>
            <a:r>
              <a:rPr dirty="0">
                <a:solidFill>
                  <a:schemeClr val="accent5">
                    <a:hueOff val="-411174"/>
                    <a:satOff val="4030"/>
                    <a:lumOff val="-29867"/>
                  </a:schemeClr>
                </a:solidFill>
              </a:rPr>
              <a:t>suitable fund management and operation schemes</a:t>
            </a:r>
            <a:r>
              <a:rPr dirty="0"/>
              <a:t>. </a:t>
            </a:r>
          </a:p>
        </p:txBody>
      </p:sp>
      <p:grpSp>
        <p:nvGrpSpPr>
          <p:cNvPr id="88" name="Group"/>
          <p:cNvGrpSpPr/>
          <p:nvPr/>
        </p:nvGrpSpPr>
        <p:grpSpPr>
          <a:xfrm>
            <a:off x="518218" y="2163140"/>
            <a:ext cx="12094455" cy="2466152"/>
            <a:chOff x="0" y="0"/>
            <a:chExt cx="12094454" cy="2466151"/>
          </a:xfrm>
          <a:noFill/>
        </p:grpSpPr>
        <p:sp>
          <p:nvSpPr>
            <p:cNvPr id="86" name="Text Box 24"/>
            <p:cNvSpPr txBox="1"/>
            <p:nvPr/>
          </p:nvSpPr>
          <p:spPr>
            <a:xfrm>
              <a:off x="10150" y="967551"/>
              <a:ext cx="12084305" cy="14986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marL="228600" indent="-228600" algn="l" defTabSz="228600">
                <a:spcBef>
                  <a:spcPts val="100"/>
                </a:spcBef>
                <a:buSzPct val="100000"/>
                <a:buChar char="•"/>
                <a:defRPr sz="22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over 7 years: instead of funding specific INFRA-X projects, address the needs of </a:t>
              </a:r>
              <a:r>
                <a:rPr dirty="0" err="1"/>
                <a:t>ASc&amp;T</a:t>
              </a:r>
              <a:r>
                <a:rPr dirty="0"/>
                <a:t> at large. </a:t>
              </a:r>
            </a:p>
            <a:p>
              <a:pPr marL="228600" indent="-228600" algn="l" defTabSz="228600">
                <a:spcBef>
                  <a:spcPts val="100"/>
                </a:spcBef>
                <a:buSzPct val="100000"/>
                <a:buChar char="•"/>
                <a:defRPr sz="22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Estimated yearly budget: ~20 M€/year  (140 M€ over 7 years). </a:t>
              </a:r>
            </a:p>
            <a:p>
              <a:pPr marL="228600" indent="-228600" algn="l" defTabSz="228600">
                <a:spcBef>
                  <a:spcPts val="100"/>
                </a:spcBef>
                <a:buSzPct val="100000"/>
                <a:buChar char="•"/>
                <a:defRPr sz="22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dirty="0"/>
                <a:t>Matching funds by institutes to be defined (TIARA will take the responsibility of agreeing with institutions and Member States).</a:t>
              </a:r>
            </a:p>
          </p:txBody>
        </p:sp>
        <p:sp>
          <p:nvSpPr>
            <p:cNvPr id="87" name="Ideally, the next European Framework Programme should support  an Integrated Programme:"/>
            <p:cNvSpPr txBox="1"/>
            <p:nvPr/>
          </p:nvSpPr>
          <p:spPr>
            <a:xfrm>
              <a:off x="0" y="0"/>
              <a:ext cx="11239589" cy="88900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marL="0" indent="0" algn="l" defTabSz="228600">
                <a:spcBef>
                  <a:spcPts val="100"/>
                </a:spcBef>
                <a:defRPr sz="2500" b="1">
                  <a:solidFill>
                    <a:srgbClr val="371A94"/>
                  </a:solidFill>
                  <a:uFill>
                    <a:solidFill>
                      <a:srgbClr val="371A94"/>
                    </a:solidFill>
                  </a:u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Ideally, the next European Framework Programme should support  an Integrated Programme: </a:t>
              </a:r>
            </a:p>
          </p:txBody>
        </p:sp>
      </p:grpSp>
      <p:sp>
        <p:nvSpPr>
          <p:cNvPr id="18" name="1. Introduction"/>
          <p:cNvSpPr txBox="1"/>
          <p:nvPr/>
        </p:nvSpPr>
        <p:spPr>
          <a:xfrm>
            <a:off x="178259" y="506990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528368" y="1081578"/>
            <a:ext cx="7299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3.2. </a:t>
            </a:r>
            <a:r>
              <a:rPr lang="fr-FR"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Considerations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for HORIZON-INFRA-2025+  </a:t>
            </a:r>
          </a:p>
        </p:txBody>
      </p:sp>
    </p:spTree>
    <p:extLst>
      <p:ext uri="{BB962C8B-B14F-4D97-AF65-F5344CB8AC3E}">
        <p14:creationId xmlns:p14="http://schemas.microsoft.com/office/powerpoint/2010/main" val="2051412917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107" name="The concept co-fund commented from our side arose an important discussion. The three co-found formats possible in the current Framework Programme were briefly described (co-programmed -with and without strong involvement of the industry-, joint undertaki"/>
          <p:cNvSpPr txBox="1"/>
          <p:nvPr/>
        </p:nvSpPr>
        <p:spPr>
          <a:xfrm>
            <a:off x="884926" y="3948622"/>
            <a:ext cx="11773051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57200">
              <a:spcBef>
                <a:spcPts val="400"/>
              </a:spcBef>
              <a:defRPr sz="1966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b="1" dirty="0">
                <a:solidFill>
                  <a:srgbClr val="0070C0"/>
                </a:solidFill>
              </a:rPr>
              <a:t>The concept co-fund commented from our side arose an important discussion</a:t>
            </a:r>
            <a:r>
              <a:rPr dirty="0"/>
              <a:t>. The three co-found formats possible in the current Framework </a:t>
            </a:r>
            <a:r>
              <a:rPr dirty="0" err="1"/>
              <a:t>Programme</a:t>
            </a:r>
            <a:r>
              <a:rPr dirty="0"/>
              <a:t> were briefly described (co-programmed -with and without strong involvement of the industry-, joint undertaking and co-funded). </a:t>
            </a:r>
          </a:p>
        </p:txBody>
      </p:sp>
      <p:sp>
        <p:nvSpPr>
          <p:cNvPr id="108" name="Specifically, partnerships were not recommended to us.…"/>
          <p:cNvSpPr txBox="1"/>
          <p:nvPr/>
        </p:nvSpPr>
        <p:spPr>
          <a:xfrm>
            <a:off x="576905" y="6664867"/>
            <a:ext cx="12264093" cy="196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indent="279287" algn="l" defTabSz="228600">
              <a:spcBef>
                <a:spcPts val="100"/>
              </a:spcBef>
              <a:defRPr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Specifically, partnerships were not recommended to us. </a:t>
            </a:r>
          </a:p>
          <a:p>
            <a:pPr indent="279287" algn="l" defTabSz="228600">
              <a:spcBef>
                <a:spcPts val="100"/>
              </a:spcBef>
              <a:defRPr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It was clear to them that the partnership model introduces a relevant complexity in terms of management. </a:t>
            </a:r>
          </a:p>
          <a:p>
            <a:pPr indent="279287" algn="l" defTabSz="228600">
              <a:spcBef>
                <a:spcPts val="100"/>
              </a:spcBef>
              <a:defRPr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They suggested that  the model of grants (integrated, long-term -7 years-) as sufficient for us (what is in complete agreement with us !!)  </a:t>
            </a:r>
          </a:p>
        </p:txBody>
      </p:sp>
      <p:sp>
        <p:nvSpPr>
          <p:cNvPr id="109" name="The concept &quot;open&quot; (open-consortia) was not very well received by EC. An open consortium can be too complex to manage. We specified that the concept open to us described a consortium in which a small number of modifications in the partner list should be "/>
          <p:cNvSpPr txBox="1"/>
          <p:nvPr/>
        </p:nvSpPr>
        <p:spPr>
          <a:xfrm>
            <a:off x="884926" y="2816771"/>
            <a:ext cx="1164805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57200">
              <a:spcBef>
                <a:spcPts val="400"/>
              </a:spcBef>
              <a:defRPr sz="1966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b="1" dirty="0">
                <a:solidFill>
                  <a:srgbClr val="0070C0"/>
                </a:solidFill>
              </a:rPr>
              <a:t>The concept "open" (open-consortia) was not very well received by EC</a:t>
            </a:r>
            <a:r>
              <a:rPr dirty="0"/>
              <a:t>. An open consortium can be too complex to manage. We specified that the concept open to us described a consortium in which a small number of modifications in the partner list should be requested. This clarified our view, in agreement with EC.  </a:t>
            </a:r>
          </a:p>
        </p:txBody>
      </p:sp>
      <p:sp>
        <p:nvSpPr>
          <p:cNvPr id="110" name="4. Our aspiration as community"/>
          <p:cNvSpPr txBox="1"/>
          <p:nvPr/>
        </p:nvSpPr>
        <p:spPr>
          <a:xfrm>
            <a:off x="135059" y="1260253"/>
            <a:ext cx="9946634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8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i="1" u="sng" dirty="0">
                <a:solidFill>
                  <a:srgbClr val="371A94"/>
                </a:solidFill>
                <a:sym typeface="Palatino"/>
              </a:rPr>
              <a:t>Specific discussion about formats for an integrated </a:t>
            </a:r>
            <a:r>
              <a:rPr sz="2700" i="1" u="sng" dirty="0">
                <a:solidFill>
                  <a:srgbClr val="371A94"/>
                </a:solidFill>
                <a:sym typeface="Palatino"/>
              </a:rPr>
              <a:t>coordi</a:t>
            </a:r>
            <a:r>
              <a:rPr sz="2700" i="1" u="sng" dirty="0">
                <a:solidFill>
                  <a:srgbClr val="371A94"/>
                </a:solidFill>
              </a:rPr>
              <a:t>nation</a:t>
            </a:r>
          </a:p>
        </p:txBody>
      </p:sp>
      <p:sp>
        <p:nvSpPr>
          <p:cNvPr id="112" name="Formats for an integrated coordination: large consortia vs co-funded partnerships"/>
          <p:cNvSpPr txBox="1"/>
          <p:nvPr/>
        </p:nvSpPr>
        <p:spPr>
          <a:xfrm>
            <a:off x="208228" y="1796330"/>
            <a:ext cx="11400557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7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defRPr sz="3300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</a:defRPr>
            </a:pPr>
            <a:r>
              <a:rPr sz="2500" dirty="0">
                <a:solidFill>
                  <a:srgbClr val="371A94"/>
                </a:solidFill>
              </a:rPr>
              <a:t>Formats for an integrated coordination: large consortia vs co-funded partnerships  </a:t>
            </a:r>
          </a:p>
        </p:txBody>
      </p:sp>
      <p:sp>
        <p:nvSpPr>
          <p:cNvPr id="113" name="We clearly proposed large consortium agreements for covering our integrated roadmap."/>
          <p:cNvSpPr txBox="1"/>
          <p:nvPr/>
        </p:nvSpPr>
        <p:spPr>
          <a:xfrm>
            <a:off x="401995" y="2303765"/>
            <a:ext cx="11511165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5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 b="0" dirty="0"/>
              <a:t>We clearly proposed large consortium agreements for covering our integrated roadmap</a:t>
            </a:r>
            <a:r>
              <a:rPr dirty="0"/>
              <a:t>. </a:t>
            </a:r>
          </a:p>
        </p:txBody>
      </p:sp>
      <p:sp>
        <p:nvSpPr>
          <p:cNvPr id="114" name="A discussion between partnerships versus large-dimension grants was open."/>
          <p:cNvSpPr txBox="1"/>
          <p:nvPr/>
        </p:nvSpPr>
        <p:spPr>
          <a:xfrm>
            <a:off x="208228" y="5932379"/>
            <a:ext cx="966578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120014" indent="-67842" algn="just" defTabSz="457200">
              <a:spcBef>
                <a:spcPts val="400"/>
              </a:spcBef>
              <a:defRPr sz="2166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 dirty="0">
                <a:solidFill>
                  <a:srgbClr val="FF0000"/>
                </a:solidFill>
              </a:rPr>
              <a:t>A discussion between partnerships versus large-dimension grants was open</a:t>
            </a:r>
            <a:r>
              <a:rPr sz="2400" dirty="0"/>
              <a:t>.</a:t>
            </a:r>
          </a:p>
        </p:txBody>
      </p:sp>
      <p:sp>
        <p:nvSpPr>
          <p:cNvPr id="115" name="A clarification about co-funding was given: we did not mean co-funded compromises between EC and Member States programs, but in-kind contributions."/>
          <p:cNvSpPr txBox="1"/>
          <p:nvPr/>
        </p:nvSpPr>
        <p:spPr>
          <a:xfrm>
            <a:off x="822427" y="5067033"/>
            <a:ext cx="1177305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 defTabSz="457200">
              <a:spcBef>
                <a:spcPts val="400"/>
              </a:spcBef>
              <a:defRPr sz="1966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 clarification about co-funding was given: </a:t>
            </a:r>
            <a:r>
              <a:rPr b="1" dirty="0">
                <a:solidFill>
                  <a:srgbClr val="0070C0"/>
                </a:solidFill>
              </a:rPr>
              <a:t>we did not mean co-funded compromises between EC and Member States programs</a:t>
            </a:r>
            <a:r>
              <a:rPr dirty="0"/>
              <a:t>, but in-kind contributions. </a:t>
            </a:r>
          </a:p>
        </p:txBody>
      </p:sp>
      <p:sp>
        <p:nvSpPr>
          <p:cNvPr id="12" name="1. Introduction"/>
          <p:cNvSpPr txBox="1"/>
          <p:nvPr/>
        </p:nvSpPr>
        <p:spPr>
          <a:xfrm>
            <a:off x="129417" y="148979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01995" y="785108"/>
            <a:ext cx="7745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3.2. </a:t>
            </a:r>
            <a:r>
              <a:rPr lang="fr-FR"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Considerations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for HORIZON-INFRA-2025+  </a:t>
            </a:r>
          </a:p>
        </p:txBody>
      </p:sp>
    </p:spTree>
    <p:extLst>
      <p:ext uri="{BB962C8B-B14F-4D97-AF65-F5344CB8AC3E}">
        <p14:creationId xmlns:p14="http://schemas.microsoft.com/office/powerpoint/2010/main" val="1937720232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 dirty="0"/>
          </a:p>
        </p:txBody>
      </p:sp>
      <p:sp>
        <p:nvSpPr>
          <p:cNvPr id="118" name="A common meeting in Brussels is schedulled on July 13.…"/>
          <p:cNvSpPr txBox="1"/>
          <p:nvPr/>
        </p:nvSpPr>
        <p:spPr>
          <a:xfrm>
            <a:off x="588898" y="6258700"/>
            <a:ext cx="11475418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279287" algn="l" defTabSz="228600">
              <a:spcBef>
                <a:spcPts val="100"/>
              </a:spcBef>
              <a:defRPr sz="23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A common meeting in Brussels is </a:t>
            </a:r>
            <a:r>
              <a:rPr dirty="0" smtClean="0"/>
              <a:t>scheduled </a:t>
            </a:r>
            <a:r>
              <a:rPr dirty="0"/>
              <a:t>on July 13. </a:t>
            </a:r>
          </a:p>
          <a:p>
            <a:pPr indent="279287" algn="l" defTabSz="228600">
              <a:spcBef>
                <a:spcPts val="100"/>
              </a:spcBef>
              <a:defRPr sz="23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They are open and interested in what we are going to propose, since exploiting the “innovation potential of RI’s” is in their agenda for the WP25+. </a:t>
            </a:r>
          </a:p>
        </p:txBody>
      </p:sp>
      <p:sp>
        <p:nvSpPr>
          <p:cNvPr id="119" name="They give us an advice: the three consolidated communities plus Astronomy/Astrophysics to be recognized as the BIG SCIENCE communities, as a clear differentiation versus other communities classically engaged on INFRATECH."/>
          <p:cNvSpPr txBox="1"/>
          <p:nvPr/>
        </p:nvSpPr>
        <p:spPr>
          <a:xfrm>
            <a:off x="633589" y="7456763"/>
            <a:ext cx="11270010" cy="143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228600">
              <a:spcBef>
                <a:spcPts val="100"/>
              </a:spcBef>
              <a:defRPr sz="21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They give us an advice: the three consolidated communities plus Astronomy/Astrophysics to be recognized as the BIG SCIENCE communities, as a clear differentiation versus other communities classically engaged on INFRATECH. </a:t>
            </a:r>
          </a:p>
        </p:txBody>
      </p:sp>
      <p:sp>
        <p:nvSpPr>
          <p:cNvPr id="121" name="WP 2025-2027"/>
          <p:cNvSpPr txBox="1"/>
          <p:nvPr/>
        </p:nvSpPr>
        <p:spPr>
          <a:xfrm>
            <a:off x="334538" y="4790683"/>
            <a:ext cx="227305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8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800" b="1" i="1" u="sng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WP 2025-2027</a:t>
            </a:r>
          </a:p>
        </p:txBody>
      </p:sp>
      <p:sp>
        <p:nvSpPr>
          <p:cNvPr id="122" name="TIARA expressed its interest to take the role of organizing this consortium, being keen to help finding suitable fund management and operation schemes."/>
          <p:cNvSpPr txBox="1"/>
          <p:nvPr/>
        </p:nvSpPr>
        <p:spPr>
          <a:xfrm>
            <a:off x="570174" y="3820646"/>
            <a:ext cx="11183110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279287" algn="l" defTabSz="228600">
              <a:spcBef>
                <a:spcPts val="100"/>
              </a:spcBef>
              <a:defRPr sz="25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TIARA expressed its interest to take the role of organizing this consortium, being keen to help finding suitable fund management and operation schemes. </a:t>
            </a:r>
          </a:p>
        </p:txBody>
      </p:sp>
      <p:sp>
        <p:nvSpPr>
          <p:cNvPr id="123" name="4. Our aspiration as community"/>
          <p:cNvSpPr txBox="1"/>
          <p:nvPr/>
        </p:nvSpPr>
        <p:spPr>
          <a:xfrm>
            <a:off x="334538" y="1778275"/>
            <a:ext cx="9722213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28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381000" lvl="1" indent="-381000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800" b="1" i="1" u="sng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Specific conclusion about formats for an integrated coordination</a:t>
            </a:r>
          </a:p>
        </p:txBody>
      </p:sp>
      <p:sp>
        <p:nvSpPr>
          <p:cNvPr id="124" name="The position in favor of the model of grants instead of partnership is a major change in the messages from the head of Unit…"/>
          <p:cNvSpPr txBox="1"/>
          <p:nvPr/>
        </p:nvSpPr>
        <p:spPr>
          <a:xfrm>
            <a:off x="334538" y="2320235"/>
            <a:ext cx="11270010" cy="1500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indent="279287" algn="l" defTabSz="228600">
              <a:spcBef>
                <a:spcPts val="100"/>
              </a:spcBef>
              <a:defRPr sz="25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The position in favor of the model of </a:t>
            </a:r>
            <a:r>
              <a:rPr lang="fr-FR" dirty="0" smtClean="0"/>
              <a:t>long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dirty="0" smtClean="0"/>
              <a:t>grants </a:t>
            </a:r>
            <a:r>
              <a:rPr dirty="0"/>
              <a:t>instead of partnership is a major change in the messages from the head of Unit </a:t>
            </a:r>
          </a:p>
          <a:p>
            <a:pPr indent="279287" algn="l" defTabSz="228600">
              <a:spcBef>
                <a:spcPts val="100"/>
              </a:spcBef>
              <a:defRPr sz="22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sz="2000" dirty="0"/>
              <a:t>(Please, remember the position of the former head of Unit regarding a wide partnership for all the instrumentation </a:t>
            </a:r>
            <a:r>
              <a:rPr sz="2000" dirty="0" smtClean="0"/>
              <a:t>communities) </a:t>
            </a:r>
            <a:endParaRPr sz="2000" dirty="0"/>
          </a:p>
        </p:txBody>
      </p:sp>
      <p:sp>
        <p:nvSpPr>
          <p:cNvPr id="125" name="The interest of the three INFRA-INNOV communities (Accelerators, LEAPS and Detectors) to discuss a specific call for WP2025-27)"/>
          <p:cNvSpPr txBox="1"/>
          <p:nvPr/>
        </p:nvSpPr>
        <p:spPr>
          <a:xfrm>
            <a:off x="334538" y="5402389"/>
            <a:ext cx="1197225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279287" algn="l" defTabSz="228600">
              <a:spcBef>
                <a:spcPts val="100"/>
              </a:spcBef>
              <a:defRPr sz="23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 The interest of the three INFRA-INNOV communities (Accelerators, LEAPS and Detectors) to discuss a specific call for </a:t>
            </a:r>
            <a:r>
              <a:rPr dirty="0" smtClean="0"/>
              <a:t>WP</a:t>
            </a:r>
            <a:r>
              <a:rPr lang="fr-FR" dirty="0" smtClean="0"/>
              <a:t> </a:t>
            </a:r>
            <a:r>
              <a:rPr dirty="0" smtClean="0"/>
              <a:t>2025-27</a:t>
            </a:r>
            <a:endParaRPr dirty="0"/>
          </a:p>
        </p:txBody>
      </p:sp>
      <p:sp>
        <p:nvSpPr>
          <p:cNvPr id="11" name="1. Introduction"/>
          <p:cNvSpPr txBox="1"/>
          <p:nvPr/>
        </p:nvSpPr>
        <p:spPr>
          <a:xfrm>
            <a:off x="135059" y="246365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2" name="Rectangle 1"/>
          <p:cNvSpPr/>
          <p:nvPr/>
        </p:nvSpPr>
        <p:spPr>
          <a:xfrm>
            <a:off x="408946" y="884910"/>
            <a:ext cx="82392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3.2. </a:t>
            </a:r>
            <a:r>
              <a:rPr lang="fr-FR"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Considerations</a:t>
            </a:r>
            <a:r>
              <a:rPr lang="fr-FR"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for HORIZON-INFRA-2025+  </a:t>
            </a:r>
          </a:p>
        </p:txBody>
      </p:sp>
    </p:spTree>
    <p:extLst>
      <p:ext uri="{BB962C8B-B14F-4D97-AF65-F5344CB8AC3E}">
        <p14:creationId xmlns:p14="http://schemas.microsoft.com/office/powerpoint/2010/main" val="3261337104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79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49" name="Rectangle"/>
          <p:cNvSpPr/>
          <p:nvPr/>
        </p:nvSpPr>
        <p:spPr>
          <a:xfrm>
            <a:off x="1969" y="-78102"/>
            <a:ext cx="13000863" cy="298500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chemeClr val="accent1">
                    <a:hueOff val="-113918"/>
                    <a:satOff val="19024"/>
                    <a:lumOff val="19749"/>
                  </a:schemeClr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50" name="Outline"/>
          <p:cNvSpPr txBox="1"/>
          <p:nvPr/>
        </p:nvSpPr>
        <p:spPr>
          <a:xfrm>
            <a:off x="436389" y="628919"/>
            <a:ext cx="2081485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43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Outline</a:t>
            </a:r>
          </a:p>
        </p:txBody>
      </p:sp>
      <p:sp>
        <p:nvSpPr>
          <p:cNvPr id="51" name="1. Introduction"/>
          <p:cNvSpPr txBox="1"/>
          <p:nvPr/>
        </p:nvSpPr>
        <p:spPr>
          <a:xfrm>
            <a:off x="626126" y="4838784"/>
            <a:ext cx="9475351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3</a:t>
            </a:r>
            <a:r>
              <a:rPr dirty="0" smtClean="0"/>
              <a:t>. </a:t>
            </a:r>
            <a:r>
              <a:rPr lang="fr-FR" dirty="0" err="1" smtClean="0"/>
              <a:t>Research</a:t>
            </a:r>
            <a:r>
              <a:rPr lang="fr-FR" dirty="0" smtClean="0"/>
              <a:t> </a:t>
            </a:r>
            <a:r>
              <a:rPr lang="fr-FR" dirty="0" err="1" smtClean="0"/>
              <a:t>Infrastrucuture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Programme 2025+</a:t>
            </a:r>
            <a:endParaRPr dirty="0"/>
          </a:p>
        </p:txBody>
      </p:sp>
      <p:sp>
        <p:nvSpPr>
          <p:cNvPr id="52" name="Accelerator Science and Technology…"/>
          <p:cNvSpPr txBox="1"/>
          <p:nvPr/>
        </p:nvSpPr>
        <p:spPr>
          <a:xfrm>
            <a:off x="1622065" y="5450342"/>
            <a:ext cx="10809422" cy="920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 smtClean="0"/>
              <a:t>3</a:t>
            </a:r>
            <a:r>
              <a:rPr dirty="0" smtClean="0"/>
              <a:t>.</a:t>
            </a:r>
            <a:r>
              <a:rPr lang="fr-FR" dirty="0"/>
              <a:t>1</a:t>
            </a:r>
            <a:r>
              <a:rPr dirty="0" smtClean="0"/>
              <a:t>. </a:t>
            </a:r>
            <a:r>
              <a:rPr dirty="0"/>
              <a:t>INFRA-INNOV coordinators meetings </a:t>
            </a:r>
          </a:p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 smtClean="0"/>
              <a:t>3.2</a:t>
            </a:r>
            <a:r>
              <a:rPr dirty="0" smtClean="0"/>
              <a:t>. </a:t>
            </a:r>
            <a:r>
              <a:rPr dirty="0"/>
              <a:t>Considerations for HORIZON-INFRA-2025+  </a:t>
            </a:r>
          </a:p>
        </p:txBody>
      </p:sp>
      <p:sp>
        <p:nvSpPr>
          <p:cNvPr id="56" name="1. Introduction"/>
          <p:cNvSpPr txBox="1"/>
          <p:nvPr/>
        </p:nvSpPr>
        <p:spPr>
          <a:xfrm>
            <a:off x="626126" y="1721455"/>
            <a:ext cx="3505768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1</a:t>
            </a:r>
            <a:r>
              <a:rPr dirty="0" smtClean="0"/>
              <a:t>.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TIARA ?</a:t>
            </a:r>
            <a:endParaRPr dirty="0"/>
          </a:p>
        </p:txBody>
      </p:sp>
      <p:sp>
        <p:nvSpPr>
          <p:cNvPr id="8" name="1. Introduction"/>
          <p:cNvSpPr txBox="1"/>
          <p:nvPr/>
        </p:nvSpPr>
        <p:spPr>
          <a:xfrm>
            <a:off x="626126" y="2749549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  <p:sp>
        <p:nvSpPr>
          <p:cNvPr id="9" name="Accelerator Science and Technology…"/>
          <p:cNvSpPr txBox="1"/>
          <p:nvPr/>
        </p:nvSpPr>
        <p:spPr>
          <a:xfrm>
            <a:off x="1622065" y="3361107"/>
            <a:ext cx="10809422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8100" tIns="38100" rIns="38100" bIns="38100">
            <a:spAutoFit/>
          </a:bodyPr>
          <a:lstStyle/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/>
              <a:t>2</a:t>
            </a:r>
            <a:r>
              <a:rPr dirty="0" smtClean="0"/>
              <a:t>.</a:t>
            </a:r>
            <a:r>
              <a:rPr lang="fr-FR" dirty="0" smtClean="0"/>
              <a:t>1</a:t>
            </a:r>
            <a:r>
              <a:rPr dirty="0" smtClean="0"/>
              <a:t> </a:t>
            </a:r>
            <a:r>
              <a:rPr lang="en-US" dirty="0"/>
              <a:t>Research Infrastructures in Horizon Europe</a:t>
            </a:r>
            <a:endParaRPr lang="fr-FR" dirty="0" smtClean="0"/>
          </a:p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/>
              <a:t>2</a:t>
            </a:r>
            <a:r>
              <a:rPr lang="fr-FR" dirty="0" smtClean="0"/>
              <a:t>.2 </a:t>
            </a:r>
            <a:r>
              <a:rPr dirty="0" smtClean="0"/>
              <a:t>The </a:t>
            </a:r>
            <a:r>
              <a:rPr dirty="0"/>
              <a:t>HORIZON-INFRA-2023-2024 Work </a:t>
            </a:r>
            <a:r>
              <a:rPr dirty="0" err="1"/>
              <a:t>Programme</a:t>
            </a:r>
            <a:r>
              <a:rPr dirty="0"/>
              <a:t>  </a:t>
            </a:r>
          </a:p>
          <a:p>
            <a:pPr lvl="1" algn="l" defTabSz="228600">
              <a:spcBef>
                <a:spcPts val="100"/>
              </a:spcBef>
              <a:defRPr sz="27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dirty="0"/>
              <a:t>2</a:t>
            </a:r>
            <a:r>
              <a:rPr dirty="0" smtClean="0"/>
              <a:t>.3.</a:t>
            </a:r>
            <a:r>
              <a:rPr lang="fr-FR" dirty="0" smtClean="0"/>
              <a:t> </a:t>
            </a:r>
            <a:r>
              <a:rPr lang="en-US" dirty="0"/>
              <a:t>Proposals for the 2023-2024 Work </a:t>
            </a:r>
            <a:r>
              <a:rPr lang="en-US" dirty="0" err="1"/>
              <a:t>Programme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3048" y="389744"/>
            <a:ext cx="12263622" cy="8692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2238" indent="-742950" algn="l" defTabSz="228600">
              <a:spcBef>
                <a:spcPts val="100"/>
              </a:spcBef>
              <a:buAutoNum type="arabicPeriod"/>
            </a:pPr>
            <a:r>
              <a:rPr lang="en-US" sz="3600" b="1" dirty="0" smtClean="0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Test </a:t>
            </a:r>
            <a:r>
              <a:rPr lang="en-US" sz="3600" b="1" dirty="0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Infrastructure and Accelerator Research Area (TIARA</a:t>
            </a:r>
            <a:r>
              <a:rPr lang="en-US" sz="3600" b="1" dirty="0" smtClean="0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279288" algn="l" defTabSz="228600">
              <a:spcBef>
                <a:spcPts val="100"/>
              </a:spcBef>
            </a:pPr>
            <a:endParaRPr lang="en-US" sz="3600" b="1" dirty="0">
              <a:solidFill>
                <a:schemeClr val="accent5">
                  <a:hueOff val="-375889"/>
                  <a:satOff val="-9195"/>
                  <a:lumOff val="-14901"/>
                </a:schemeClr>
              </a:solidFill>
              <a:uFill>
                <a:solidFill>
                  <a:srgbClr val="371A94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algn="l" fontAlgn="base"/>
            <a:r>
              <a:rPr lang="en-US" sz="1800" dirty="0">
                <a:solidFill>
                  <a:srgbClr val="666666"/>
                </a:solidFill>
                <a:latin typeface="Open Sans"/>
              </a:rPr>
              <a:t>The main objective of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TIARA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, a </a:t>
            </a:r>
            <a:r>
              <a:rPr lang="en-US" sz="1800" i="1" u="sng" dirty="0">
                <a:solidFill>
                  <a:srgbClr val="666666"/>
                </a:solidFill>
                <a:latin typeface="Open Sans"/>
              </a:rPr>
              <a:t>Consortium of European Research Institutions 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operating significant R&amp;D Infrastructures in the European Particle Accelerator Research Area, 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 </a:t>
            </a: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is to :</a:t>
            </a:r>
          </a:p>
          <a:p>
            <a:pPr marL="285750" indent="-285750" algn="l" fontAlgn="base">
              <a:buFontTx/>
              <a:buChar char="-"/>
            </a:pP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create 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a dedicated structure to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exchange </a:t>
            </a: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expertise</a:t>
            </a:r>
          </a:p>
          <a:p>
            <a:pPr marL="285750" indent="-285750" algn="l" fontAlgn="base">
              <a:buFontTx/>
              <a:buChar char="-"/>
            </a:pP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facilitate 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and support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the setting-up of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joint </a:t>
            </a: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R&amp;D </a:t>
            </a:r>
            <a:r>
              <a:rPr lang="en-US" sz="1800" b="1" dirty="0" err="1" smtClean="0">
                <a:solidFill>
                  <a:srgbClr val="666666"/>
                </a:solidFill>
                <a:latin typeface="Open Sans"/>
              </a:rPr>
              <a:t>programmes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and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 education and </a:t>
            </a: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training</a:t>
            </a:r>
          </a:p>
          <a:p>
            <a:pPr algn="l" fontAlgn="base"/>
            <a:r>
              <a:rPr lang="en-US" sz="1800" dirty="0">
                <a:solidFill>
                  <a:srgbClr val="666666"/>
                </a:solidFill>
                <a:latin typeface="Open Sans"/>
              </a:rPr>
              <a:t> in the field of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Accelerator Science and Technology in Europe</a:t>
            </a: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.</a:t>
            </a:r>
          </a:p>
          <a:p>
            <a:pPr algn="l" fontAlgn="base"/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/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These 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activities include but are no limited to the following</a:t>
            </a: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:</a:t>
            </a:r>
          </a:p>
          <a:p>
            <a:pPr algn="l" fontAlgn="base"/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666666"/>
                </a:solidFill>
                <a:latin typeface="Open Sans"/>
              </a:rPr>
              <a:t>Provision of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scientific and technical guidance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and advice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for cooperative R&amp;D toward future Accelerator Science and Technology</a:t>
            </a: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;</a:t>
            </a:r>
          </a:p>
          <a:p>
            <a:pPr algn="l" fontAlgn="base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666666"/>
                </a:solidFill>
                <a:latin typeface="Open Sans"/>
              </a:rPr>
              <a:t>Promotion and facilitation of cooperation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concerning accelerator R&amp;D activities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for the benefit of the accelerator developers and the accelerator-user communities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, so as to contribute to the development of innovation and state-of-the-art</a:t>
            </a: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;</a:t>
            </a:r>
          </a:p>
          <a:p>
            <a:pPr algn="l" fontAlgn="base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666666"/>
                </a:solidFill>
                <a:latin typeface="Open Sans"/>
              </a:rPr>
              <a:t>Provision of support to the scientific communities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,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including those within industry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,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for accessing equipment, facilities and accelerator systems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at accelerator R&amp;D facilities at a European level</a:t>
            </a:r>
            <a:r>
              <a:rPr lang="en-US" sz="1800" dirty="0" smtClean="0">
                <a:solidFill>
                  <a:srgbClr val="666666"/>
                </a:solidFill>
                <a:latin typeface="Open Sans"/>
              </a:rPr>
              <a:t>;</a:t>
            </a:r>
          </a:p>
          <a:p>
            <a:pPr algn="l" fontAlgn="base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666666"/>
                </a:solidFill>
                <a:latin typeface="Open Sans"/>
              </a:rPr>
              <a:t>Facilitation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of the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upgrading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of existing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accelerator R&amp;D facilitie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s and the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development of new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accelerator R&amp;D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infrastructures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by the Parties with a view to the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efficient realization of joint R&amp;D projects</a:t>
            </a:r>
            <a:r>
              <a:rPr lang="en-US" sz="1800" b="1" dirty="0" smtClean="0">
                <a:solidFill>
                  <a:srgbClr val="666666"/>
                </a:solidFill>
                <a:latin typeface="Open Sans"/>
              </a:rPr>
              <a:t>;</a:t>
            </a:r>
          </a:p>
          <a:p>
            <a:pPr algn="l" fontAlgn="base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  <a:latin typeface="Open Sans"/>
              </a:rPr>
              <a:t>Facilitation of applications</a:t>
            </a:r>
            <a:r>
              <a:rPr lang="en-US" sz="1800" dirty="0">
                <a:solidFill>
                  <a:srgbClr val="FF0000"/>
                </a:solidFill>
                <a:latin typeface="Open Sans"/>
              </a:rPr>
              <a:t> by the Parties </a:t>
            </a:r>
            <a:r>
              <a:rPr lang="en-US" sz="1800" b="1" dirty="0">
                <a:solidFill>
                  <a:srgbClr val="FF0000"/>
                </a:solidFill>
                <a:latin typeface="Open Sans"/>
              </a:rPr>
              <a:t>for grants or external funding</a:t>
            </a:r>
            <a:r>
              <a:rPr lang="en-US" sz="1800" dirty="0">
                <a:solidFill>
                  <a:srgbClr val="FF0000"/>
                </a:solidFill>
                <a:latin typeface="Open Sans"/>
              </a:rPr>
              <a:t> from the European Commission and other International Organizations</a:t>
            </a:r>
            <a:r>
              <a:rPr lang="en-US" sz="1800" dirty="0" smtClean="0">
                <a:solidFill>
                  <a:srgbClr val="FF0000"/>
                </a:solidFill>
                <a:latin typeface="Open Sans"/>
              </a:rPr>
              <a:t>;</a:t>
            </a:r>
          </a:p>
          <a:p>
            <a:pPr algn="l" fontAlgn="base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666666"/>
              </a:solidFill>
              <a:latin typeface="Open Sans"/>
            </a:endParaRPr>
          </a:p>
          <a:p>
            <a:pPr algn="l" fontAlgn="base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666666"/>
                </a:solidFill>
                <a:latin typeface="Open Sans"/>
              </a:rPr>
              <a:t>Taking all actions necessary for the achievement of the purpose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 including, but not limited to, conferences, education, training course seminars workshops, focus groups, study tours, proposal preparation, project reviewing, surveys, publishing and software tools, </a:t>
            </a:r>
            <a:r>
              <a:rPr lang="en-US" sz="1800" b="1" dirty="0">
                <a:solidFill>
                  <a:srgbClr val="666666"/>
                </a:solidFill>
                <a:latin typeface="Open Sans"/>
              </a:rPr>
              <a:t>as well as promotion of innovation through collaboration with industry</a:t>
            </a:r>
            <a:r>
              <a:rPr lang="en-US" sz="1800" dirty="0">
                <a:solidFill>
                  <a:srgbClr val="666666"/>
                </a:solidFill>
                <a:latin typeface="Open San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73192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17214" y="1153360"/>
            <a:ext cx="11664950" cy="504825"/>
          </a:xfrm>
        </p:spPr>
        <p:txBody>
          <a:bodyPr/>
          <a:lstStyle/>
          <a:p>
            <a:pPr marL="0" indent="0" defTabSz="228600" rtl="0" hangingPunct="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800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2.1 Research Infrastructures in Horizon Europe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1886" y="2160376"/>
            <a:ext cx="11832800" cy="5261209"/>
            <a:chOff x="611188" y="2737173"/>
            <a:chExt cx="8234684" cy="3212107"/>
          </a:xfrm>
        </p:grpSpPr>
        <p:sp>
          <p:nvSpPr>
            <p:cNvPr id="7" name="Rectangle 6"/>
            <p:cNvSpPr/>
            <p:nvPr/>
          </p:nvSpPr>
          <p:spPr>
            <a:xfrm>
              <a:off x="611188" y="2737173"/>
              <a:ext cx="8234684" cy="3212107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defTabSz="487695" hangingPunct="1">
                <a:defRPr/>
              </a:pPr>
              <a:endParaRPr lang="en-GB" sz="3413" kern="1200">
                <a:solidFill>
                  <a:srgbClr val="F8A907"/>
                </a:solidFill>
                <a:latin typeface="Arial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91390" y="5091132"/>
              <a:ext cx="8045726" cy="714132"/>
              <a:chOff x="727022" y="5091132"/>
              <a:chExt cx="8045726" cy="714132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763588" y="5091132"/>
                <a:ext cx="8009160" cy="714132"/>
              </a:xfrm>
              <a:prstGeom prst="rect">
                <a:avLst/>
              </a:prstGeom>
              <a:solidFill>
                <a:srgbClr val="024EA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87695" hangingPunct="1">
                  <a:defRPr/>
                </a:pPr>
                <a:endParaRPr lang="en-GB" sz="2560" kern="12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27022" y="5140774"/>
                <a:ext cx="8017172" cy="236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920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Widening Participation and Strengthening the European Research Area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43017" y="5451389"/>
              <a:ext cx="7748397" cy="202926"/>
              <a:chOff x="944350" y="5451389"/>
              <a:chExt cx="7748397" cy="202926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4854098" y="5451389"/>
                <a:ext cx="3838649" cy="19663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Reforming and Enhancing the European R&amp;I system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44350" y="5457679"/>
                <a:ext cx="3794687" cy="19663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Widening participation and spreading excellence</a:t>
                </a:r>
                <a:endParaRPr lang="en-GB" sz="1493" kern="1200" dirty="0">
                  <a:solidFill>
                    <a:srgbClr val="0E4194"/>
                  </a:solidFill>
                  <a:latin typeface="Arial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27956" y="2850353"/>
              <a:ext cx="2443150" cy="2136285"/>
              <a:chOff x="727956" y="2829356"/>
              <a:chExt cx="2443150" cy="213628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727956" y="2829356"/>
                <a:ext cx="2443150" cy="2136285"/>
              </a:xfrm>
              <a:prstGeom prst="rect">
                <a:avLst/>
              </a:prstGeom>
              <a:solidFill>
                <a:srgbClr val="024B9C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87695" hangingPunct="1">
                  <a:defRPr/>
                </a:pPr>
                <a:endParaRPr lang="en-GB" sz="2560" kern="12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75455" y="2888630"/>
                <a:ext cx="2180060" cy="377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920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Pillar 1</a:t>
                </a:r>
              </a:p>
              <a:p>
                <a:pPr defTabSz="975390" hangingPunct="1">
                  <a:defRPr/>
                </a:pPr>
                <a:r>
                  <a:rPr lang="en-GB" sz="1493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Excellent Science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75455" y="3557736"/>
                <a:ext cx="2180060" cy="196636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493" kern="1200" dirty="0">
                    <a:solidFill>
                      <a:srgbClr val="0E4194"/>
                    </a:solidFill>
                    <a:latin typeface="Arial"/>
                  </a:rPr>
                  <a:t>European Research Council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87609" y="3978505"/>
                <a:ext cx="2167906" cy="19663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Marie </a:t>
                </a:r>
                <a:r>
                  <a:rPr lang="en-GB" sz="1493" kern="1200" dirty="0" err="1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Skłodowska</a:t>
                </a:r>
                <a:r>
                  <a:rPr lang="en-GB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-Curie Actions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70988" y="4366086"/>
                <a:ext cx="2157085" cy="21675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707" kern="1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Arial" charset="0"/>
                    <a:ea typeface="+mn-ea"/>
                    <a:cs typeface="+mn-cs"/>
                  </a:rPr>
                  <a:t>Research </a:t>
                </a:r>
                <a:r>
                  <a:rPr lang="en-GB" sz="1707" kern="1200" dirty="0" smtClean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Arial" charset="0"/>
                    <a:ea typeface="+mn-ea"/>
                    <a:cs typeface="+mn-cs"/>
                  </a:rPr>
                  <a:t>Infrastructures</a:t>
                </a:r>
                <a:endParaRPr lang="en-GB" sz="1707" kern="12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6273148" y="2852646"/>
              <a:ext cx="2456450" cy="2154180"/>
              <a:chOff x="6316298" y="2822700"/>
              <a:chExt cx="2456450" cy="215418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316298" y="2822700"/>
                <a:ext cx="2456450" cy="2154180"/>
              </a:xfrm>
              <a:prstGeom prst="rect">
                <a:avLst/>
              </a:prstGeom>
              <a:solidFill>
                <a:srgbClr val="024B9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87695" hangingPunct="1">
                  <a:defRPr/>
                </a:pPr>
                <a:endParaRPr lang="en-GB" sz="2560" kern="12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414979" y="2890855"/>
                <a:ext cx="2219585" cy="3770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920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Pillar 3</a:t>
                </a:r>
              </a:p>
              <a:p>
                <a:pPr defTabSz="975390" hangingPunct="1">
                  <a:defRPr/>
                </a:pPr>
                <a:r>
                  <a:rPr lang="en-GB" sz="1493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Innovative Europe</a:t>
                </a: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6414978" y="3558812"/>
                <a:ext cx="2234727" cy="1127421"/>
                <a:chOff x="6414978" y="3546112"/>
                <a:chExt cx="2234727" cy="1127421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6414978" y="3546112"/>
                  <a:ext cx="2219586" cy="196636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defTabSz="975390" hangingPunct="1">
                    <a:defRPr/>
                  </a:pPr>
                  <a:r>
                    <a:rPr lang="en-GB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  <a:t>European Innovation Council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6423098" y="3875849"/>
                  <a:ext cx="2226607" cy="336899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defTabSz="975390" hangingPunct="1">
                    <a:defRPr/>
                  </a:pPr>
                  <a:r>
                    <a:rPr lang="en-GB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  <a:t>European innovation </a:t>
                  </a:r>
                </a:p>
                <a:p>
                  <a:pPr defTabSz="975390" hangingPunct="1">
                    <a:defRPr/>
                  </a:pPr>
                  <a:r>
                    <a:rPr lang="en-GB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  <a:t>ecosystems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431219" y="4336634"/>
                  <a:ext cx="2210366" cy="336899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square" rtlCol="0">
                  <a:spAutoFit/>
                </a:bodyPr>
                <a:lstStyle/>
                <a:p>
                  <a:pPr defTabSz="975390" hangingPunct="1">
                    <a:defRPr/>
                  </a:pPr>
                  <a:r>
                    <a:rPr lang="en-US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  <a:t>European Institute of Innovation </a:t>
                  </a:r>
                  <a:br>
                    <a:rPr lang="en-US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</a:br>
                  <a:r>
                    <a:rPr lang="en-US" sz="1493" kern="1200" dirty="0">
                      <a:solidFill>
                        <a:srgbClr val="0E4194"/>
                      </a:solidFill>
                      <a:latin typeface="Arial" charset="0"/>
                      <a:ea typeface="+mn-ea"/>
                      <a:cs typeface="+mn-cs"/>
                    </a:rPr>
                    <a:t>and Technology</a:t>
                  </a:r>
                  <a:endParaRPr lang="en-GB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3307627" y="2852645"/>
              <a:ext cx="2849247" cy="2154181"/>
              <a:chOff x="3360887" y="2822699"/>
              <a:chExt cx="2849247" cy="2154181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3360887" y="2822699"/>
                <a:ext cx="2849247" cy="2154181"/>
              </a:xfrm>
              <a:prstGeom prst="rect">
                <a:avLst/>
              </a:prstGeom>
              <a:solidFill>
                <a:srgbClr val="024B9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87695" hangingPunct="1">
                  <a:defRPr/>
                </a:pPr>
                <a:endParaRPr lang="en-GB" sz="2560" kern="12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595099" y="2852936"/>
                <a:ext cx="2479197" cy="517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920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Pillar 2</a:t>
                </a:r>
              </a:p>
              <a:p>
                <a:pPr defTabSz="975390" hangingPunct="1">
                  <a:defRPr/>
                </a:pPr>
                <a:r>
                  <a:rPr lang="en-GB" sz="1493" b="1" kern="1200" dirty="0">
                    <a:solidFill>
                      <a:srgbClr val="FFFFFF"/>
                    </a:solidFill>
                    <a:latin typeface="Arial" charset="0"/>
                    <a:ea typeface="+mn-ea"/>
                    <a:cs typeface="+mn-cs"/>
                  </a:rPr>
                  <a:t>Global Challenges and European Industrial Competitiveness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595099" y="3467954"/>
                <a:ext cx="2479197" cy="131874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Health</a:t>
                </a:r>
              </a:p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GB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Culture, Creativity and Inclusive Society </a:t>
                </a:r>
              </a:p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Civil Security for Society</a:t>
                </a:r>
              </a:p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Digital, Industry and Space</a:t>
                </a:r>
              </a:p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Climate, Energy and Mobility</a:t>
                </a:r>
              </a:p>
              <a:p>
                <a:pPr marL="382705" indent="-182886" algn="l" defTabSz="975390" hangingPunct="1">
                  <a:buClr>
                    <a:srgbClr val="0E4194"/>
                  </a:buClr>
                  <a:buFont typeface="Arial" panose="020B0604020202020204" pitchFamily="34" charset="0"/>
                  <a:buChar char="•"/>
                  <a:defRPr/>
                </a:pP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Food, </a:t>
                </a:r>
                <a:r>
                  <a:rPr lang="en-US" sz="1493" kern="1200" dirty="0" err="1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Bioeconomy</a:t>
                </a:r>
                <a:r>
                  <a:rPr lang="en-US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, Natural Resources, Agriculture and Environment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95099" y="4724778"/>
                <a:ext cx="2479197" cy="19663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493" kern="1200" dirty="0">
                    <a:solidFill>
                      <a:srgbClr val="1EC08A">
                        <a:lumMod val="75000"/>
                      </a:srgbClr>
                    </a:solidFill>
                    <a:latin typeface="Arial" charset="0"/>
                    <a:ea typeface="+mn-ea"/>
                    <a:cs typeface="+mn-cs"/>
                  </a:rPr>
                  <a:t>Joint Research Centre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3121366" y="4067962"/>
                <a:ext cx="1164064" cy="224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75390" hangingPunct="1">
                  <a:defRPr/>
                </a:pPr>
                <a:r>
                  <a:rPr lang="en-GB" sz="1493" kern="1200" dirty="0">
                    <a:solidFill>
                      <a:srgbClr val="0E4194"/>
                    </a:solidFill>
                    <a:latin typeface="Arial" charset="0"/>
                    <a:ea typeface="+mn-ea"/>
                    <a:cs typeface="+mn-cs"/>
                  </a:rPr>
                  <a:t>Clusters</a:t>
                </a:r>
              </a:p>
            </p:txBody>
          </p:sp>
        </p:grpSp>
      </p:grpSp>
      <p:sp>
        <p:nvSpPr>
          <p:cNvPr id="33" name="1. Introduction"/>
          <p:cNvSpPr txBox="1"/>
          <p:nvPr/>
        </p:nvSpPr>
        <p:spPr>
          <a:xfrm>
            <a:off x="819675" y="247956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18975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77838" y="2953657"/>
            <a:ext cx="12037060" cy="394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84012" indent="-382705" algn="l">
              <a:spcAft>
                <a:spcPts val="1280"/>
              </a:spcAft>
              <a:buFont typeface="Wingdings" panose="05000000000000000000" pitchFamily="2" charset="2"/>
              <a:buChar char="Ø"/>
            </a:pPr>
            <a:r>
              <a:rPr lang="en-US" altLang="en-US" sz="2133" b="1" dirty="0">
                <a:solidFill>
                  <a:srgbClr val="000000"/>
                </a:solidFill>
                <a:latin typeface="Arial" panose="020B0604020202020204" pitchFamily="34" charset="0"/>
              </a:rPr>
              <a:t>INFRASERV: </a:t>
            </a:r>
            <a:r>
              <a:rPr lang="en-US" altLang="en-US" sz="2133" dirty="0">
                <a:solidFill>
                  <a:srgbClr val="000000"/>
                </a:solidFill>
                <a:latin typeface="Arial" panose="020B0604020202020204" pitchFamily="34" charset="0"/>
              </a:rPr>
              <a:t>RI services to support health research, accelerate the green and digital transformation, and advance frontier knowledge</a:t>
            </a:r>
          </a:p>
          <a:p>
            <a:pPr marL="384012" indent="-382705" algn="l">
              <a:spcAft>
                <a:spcPts val="1280"/>
              </a:spcAft>
              <a:buFont typeface="Wingdings" panose="05000000000000000000" pitchFamily="2" charset="2"/>
              <a:buChar char="Ø"/>
            </a:pPr>
            <a:r>
              <a:rPr lang="en-US" altLang="en-US" sz="2133" b="1" dirty="0">
                <a:solidFill>
                  <a:srgbClr val="0070C0"/>
                </a:solidFill>
                <a:latin typeface="Arial" panose="020B0604020202020204" pitchFamily="34" charset="0"/>
              </a:rPr>
              <a:t>INFRATECH</a:t>
            </a:r>
            <a:r>
              <a:rPr lang="en-US" altLang="en-US" sz="2133" dirty="0">
                <a:solidFill>
                  <a:srgbClr val="0070C0"/>
                </a:solidFill>
                <a:latin typeface="Arial" panose="020B0604020202020204" pitchFamily="34" charset="0"/>
              </a:rPr>
              <a:t>: Next generation of scientific instrumentation, tools and methods and advanced digital solutions </a:t>
            </a:r>
            <a:endParaRPr lang="en-US" altLang="en-US" sz="2560" i="1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84012" indent="-382705" algn="l">
              <a:spcAft>
                <a:spcPts val="1280"/>
              </a:spcAft>
              <a:buFont typeface="Wingdings" panose="05000000000000000000" pitchFamily="2" charset="2"/>
              <a:buChar char="Ø"/>
            </a:pPr>
            <a:r>
              <a:rPr lang="en-US" altLang="en-US" sz="1920" b="1" dirty="0">
                <a:solidFill>
                  <a:srgbClr val="0070C0"/>
                </a:solidFill>
                <a:latin typeface="Arial" panose="020B0604020202020204" pitchFamily="34" charset="0"/>
              </a:rPr>
              <a:t>INFRADEV: </a:t>
            </a:r>
            <a:r>
              <a:rPr lang="en-US" sz="1920" dirty="0">
                <a:solidFill>
                  <a:srgbClr val="0070C0"/>
                </a:solidFill>
                <a:latin typeface="Arial" panose="020B0604020202020204" pitchFamily="34" charset="0"/>
              </a:rPr>
              <a:t>Developing, consolidating and </a:t>
            </a:r>
            <a:r>
              <a:rPr lang="en-US" sz="1920" dirty="0" err="1">
                <a:solidFill>
                  <a:srgbClr val="0070C0"/>
                </a:solidFill>
                <a:latin typeface="Arial" panose="020B0604020202020204" pitchFamily="34" charset="0"/>
              </a:rPr>
              <a:t>optimising</a:t>
            </a:r>
            <a:r>
              <a:rPr lang="en-US" sz="1920" dirty="0">
                <a:solidFill>
                  <a:srgbClr val="0070C0"/>
                </a:solidFill>
                <a:latin typeface="Arial" panose="020B0604020202020204" pitchFamily="34" charset="0"/>
              </a:rPr>
              <a:t> the European RI landscape, maintaining global leadership-Research Infrastructure Concept Development- provision of integrated RIs services to enable R&amp;I addressing major societal challenges</a:t>
            </a:r>
            <a:endParaRPr lang="en-US" sz="256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384012" indent="-382705" algn="l">
              <a:spcAft>
                <a:spcPts val="1280"/>
              </a:spcAft>
              <a:buFont typeface="Wingdings" panose="05000000000000000000" pitchFamily="2" charset="2"/>
              <a:buChar char="Ø"/>
            </a:pPr>
            <a:r>
              <a:rPr lang="en-US" altLang="en-US" sz="2133" b="1" dirty="0">
                <a:solidFill>
                  <a:srgbClr val="000000"/>
                </a:solidFill>
                <a:latin typeface="Arial" panose="020B0604020202020204" pitchFamily="34" charset="0"/>
              </a:rPr>
              <a:t>INFRAEOSC: </a:t>
            </a:r>
            <a:r>
              <a:rPr lang="en-US" altLang="en-US" sz="2133" dirty="0">
                <a:solidFill>
                  <a:srgbClr val="000000"/>
                </a:solidFill>
                <a:latin typeface="Arial" panose="020B0604020202020204" pitchFamily="34" charset="0"/>
              </a:rPr>
              <a:t>Enabling an operational, open and FAIR EOSC ecosystem</a:t>
            </a:r>
          </a:p>
          <a:p>
            <a:pPr marL="384012" indent="-382705" algn="l">
              <a:spcAft>
                <a:spcPts val="1280"/>
              </a:spcAft>
              <a:buFont typeface="Wingdings" panose="05000000000000000000" pitchFamily="2" charset="2"/>
              <a:buChar char="Ø"/>
            </a:pPr>
            <a:r>
              <a:rPr lang="en-US" altLang="en-US" sz="2133" b="1" dirty="0">
                <a:solidFill>
                  <a:srgbClr val="000000"/>
                </a:solidFill>
                <a:latin typeface="Arial" panose="020B0604020202020204" pitchFamily="34" charset="0"/>
              </a:rPr>
              <a:t>INFRANET: </a:t>
            </a:r>
            <a:r>
              <a:rPr lang="en-US" altLang="en-US" sz="2133" dirty="0">
                <a:solidFill>
                  <a:srgbClr val="000000"/>
                </a:solidFill>
                <a:latin typeface="Arial" panose="020B0604020202020204" pitchFamily="34" charset="0"/>
              </a:rPr>
              <a:t>Network connectivity in Research and Education – Enabling collaboration without boundaries</a:t>
            </a:r>
            <a:endParaRPr lang="en-GB" altLang="en-US" sz="2133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 idx="4294967295"/>
          </p:nvPr>
        </p:nvSpPr>
        <p:spPr>
          <a:xfrm>
            <a:off x="1103480" y="1405772"/>
            <a:ext cx="11587162" cy="1200150"/>
          </a:xfrm>
        </p:spPr>
        <p:txBody>
          <a:bodyPr/>
          <a:lstStyle/>
          <a:p>
            <a:pPr algn="ctr"/>
            <a:r>
              <a:rPr lang="en-IE" sz="3413" dirty="0">
                <a:ea typeface="Verdana" panose="020B0604030504040204" pitchFamily="34" charset="0"/>
              </a:rPr>
              <a:t/>
            </a:r>
            <a:br>
              <a:rPr lang="en-IE" sz="3413" dirty="0">
                <a:ea typeface="Verdana" panose="020B0604030504040204" pitchFamily="34" charset="0"/>
              </a:rPr>
            </a:br>
            <a:r>
              <a:rPr lang="en-IE" sz="3413" i="1" dirty="0">
                <a:solidFill>
                  <a:schemeClr val="accent1"/>
                </a:solidFill>
                <a:ea typeface="Verdana" panose="020B0604030504040204" pitchFamily="34" charset="0"/>
              </a:rPr>
              <a:t>Destinations</a:t>
            </a:r>
            <a:endParaRPr lang="en-GB" sz="3413" i="1" dirty="0">
              <a:solidFill>
                <a:schemeClr val="accent1"/>
              </a:solidFill>
              <a:ea typeface="Verdana" panose="020B0604030504040204" pitchFamily="34" charset="0"/>
            </a:endParaRPr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117214" y="1153360"/>
            <a:ext cx="11664950" cy="504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 anchor="ctr"/>
          <a:lstStyle>
            <a:lvl1pPr marL="510257" marR="0" indent="-5102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1pPr>
            <a:lvl2pPr marL="510257" marR="0" indent="-5102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2pPr>
            <a:lvl3pPr marL="510257" marR="0" indent="-5102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3pPr>
            <a:lvl4pPr marL="510257" marR="0" indent="-5102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4pPr>
            <a:lvl5pPr marL="510257" marR="0" indent="-5102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5pPr>
            <a:lvl6pPr marL="510257" marR="0" indent="-53057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6pPr>
            <a:lvl7pPr marL="510257" marR="0" indent="404142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7pPr>
            <a:lvl8pPr marL="510257" marR="0" indent="861342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8pPr>
            <a:lvl9pPr marL="510257" marR="0" indent="1318542" algn="l" defTabSz="130048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200" b="1" i="0" u="none" strike="noStrike" cap="none" spc="0" baseline="0">
                <a:solidFill>
                  <a:srgbClr val="0F5494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indent="0" defTabSz="228600" rtl="0" hangingPunct="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2800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2.1 Research Infrastructures Work programme 2021-2022</a:t>
            </a:r>
            <a:endParaRPr lang="en-GB" sz="2800" dirty="0">
              <a:solidFill>
                <a:srgbClr val="371A94"/>
              </a:solidFill>
              <a:uFill>
                <a:solidFill>
                  <a:srgbClr val="371A94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1. Introduction"/>
          <p:cNvSpPr txBox="1"/>
          <p:nvPr/>
        </p:nvSpPr>
        <p:spPr>
          <a:xfrm>
            <a:off x="819675" y="247956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76320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8644" y="842991"/>
            <a:ext cx="11215688" cy="561975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2800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cs typeface="Calibri"/>
              </a:rPr>
              <a:t>2</a:t>
            </a:r>
            <a:r>
              <a:rPr lang="en-US" sz="2800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.1 </a:t>
            </a:r>
            <a:r>
              <a:rPr lang="en-US" sz="2800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Projects (HORIZON-INFRA-2022-DEV-01-01</a:t>
            </a:r>
            <a:r>
              <a:rPr lang="en-US" sz="3200" dirty="0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</a:rPr>
              <a:t>)</a:t>
            </a:r>
            <a:endParaRPr lang="en-GB" sz="3200" dirty="0">
              <a:solidFill>
                <a:schemeClr val="accent5">
                  <a:hueOff val="-375889"/>
                  <a:satOff val="-9195"/>
                  <a:lumOff val="-14901"/>
                </a:schemeClr>
              </a:solidFill>
              <a:uFill>
                <a:solidFill>
                  <a:srgbClr val="371A94"/>
                </a:solidFill>
              </a:uFill>
              <a:latin typeface="Calibri"/>
              <a:ea typeface="Calibri"/>
              <a:cs typeface="Calibri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1036319" y="2370125"/>
            <a:ext cx="11519417" cy="5523887"/>
          </a:xfrm>
          <a:prstGeom prst="rect">
            <a:avLst/>
          </a:prstGeom>
        </p:spPr>
        <p:txBody>
          <a:bodyPr vert="horz" lIns="97536" tIns="48768" rIns="97536" bIns="48768" rtlCol="0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spcAft>
                <a:spcPts val="0"/>
              </a:spcAft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sz="18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71" lvl="1" indent="-365771" algn="just">
              <a:spcBef>
                <a:spcPts val="128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IE" sz="2133" b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86FF34C5-9564-4453-9F1B-919347470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696269"/>
              </p:ext>
            </p:extLst>
          </p:nvPr>
        </p:nvGraphicFramePr>
        <p:xfrm>
          <a:off x="777086" y="2213618"/>
          <a:ext cx="11569909" cy="586409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85018">
                  <a:extLst>
                    <a:ext uri="{9D8B030D-6E8A-4147-A177-3AD203B41FA5}">
                      <a16:colId xmlns:a16="http://schemas.microsoft.com/office/drawing/2014/main" val="3704065265"/>
                    </a:ext>
                  </a:extLst>
                </a:gridCol>
                <a:gridCol w="9184891">
                  <a:extLst>
                    <a:ext uri="{9D8B030D-6E8A-4147-A177-3AD203B41FA5}">
                      <a16:colId xmlns:a16="http://schemas.microsoft.com/office/drawing/2014/main" val="1281763694"/>
                    </a:ext>
                  </a:extLst>
                </a:gridCol>
              </a:tblGrid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500" u="none" strike="noStrike" dirty="0">
                          <a:effectLst/>
                        </a:rPr>
                        <a:t>Project Acronym</a:t>
                      </a:r>
                      <a:endParaRPr lang="en-IE" sz="15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500" u="none" strike="noStrike" dirty="0">
                          <a:effectLst/>
                        </a:rPr>
                        <a:t>Project Title</a:t>
                      </a:r>
                      <a:endParaRPr lang="en-IE" sz="15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4290666121"/>
                  </a:ext>
                </a:extLst>
              </a:tr>
              <a:tr h="465328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u="none" strike="noStrike" dirty="0">
                          <a:effectLst/>
                        </a:rPr>
                        <a:t>ARGOS-CDS</a:t>
                      </a:r>
                      <a:endParaRPr lang="en-IE" sz="1700" b="0" i="0" u="none" strike="noStrike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kern="1200" dirty="0">
                          <a:effectLst/>
                        </a:rPr>
                        <a:t>ARGOS Conceptual Design Study: Designing a next-generation radio facility for multi-messenger astronomy</a:t>
                      </a:r>
                      <a:endParaRPr lang="en-US" sz="15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619251255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u="none" strike="noStrike" dirty="0">
                          <a:effectLst/>
                        </a:rPr>
                        <a:t>DAESY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kern="1200" dirty="0" err="1">
                          <a:effectLst/>
                        </a:rPr>
                        <a:t>DAta</a:t>
                      </a:r>
                      <a:r>
                        <a:rPr lang="en-US" sz="1500" kern="1200" dirty="0">
                          <a:effectLst/>
                        </a:rPr>
                        <a:t> and services for the Earth </a:t>
                      </a:r>
                      <a:r>
                        <a:rPr lang="en-US" sz="1500" kern="1200" dirty="0" err="1">
                          <a:effectLst/>
                        </a:rPr>
                        <a:t>SYstem</a:t>
                      </a:r>
                      <a:r>
                        <a:rPr lang="en-US" sz="1500" kern="1200" dirty="0">
                          <a:effectLst/>
                        </a:rPr>
                        <a:t> science</a:t>
                      </a:r>
                      <a:endParaRPr lang="en-US" sz="15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611683388"/>
                  </a:ext>
                </a:extLst>
              </a:tr>
              <a:tr h="514131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 err="1">
                          <a:effectLst/>
                        </a:rPr>
                        <a:t>ESSnuSBplus</a:t>
                      </a:r>
                      <a:endParaRPr lang="en-IE" sz="1700" b="0" i="0" u="none" strike="noStrike" dirty="0">
                        <a:solidFill>
                          <a:srgbClr val="0356B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kern="1200" dirty="0">
                          <a:effectLst/>
                        </a:rPr>
                        <a:t>Study of the use of the ESS facility to accurately measure the neutrino cross-sections for </a:t>
                      </a:r>
                      <a:r>
                        <a:rPr lang="en-US" sz="1500" kern="1200" dirty="0" err="1">
                          <a:effectLst/>
                        </a:rPr>
                        <a:t>ESSnuSB</a:t>
                      </a:r>
                      <a:r>
                        <a:rPr lang="en-US" sz="1500" kern="1200" dirty="0">
                          <a:effectLst/>
                        </a:rPr>
                        <a:t> leptonic CP violation measurements and to perform sterile neutrino searches and </a:t>
                      </a:r>
                      <a:r>
                        <a:rPr lang="en-US" sz="1500" kern="1200" dirty="0" err="1">
                          <a:effectLst/>
                        </a:rPr>
                        <a:t>astroparticle</a:t>
                      </a:r>
                      <a:r>
                        <a:rPr lang="en-US" sz="1500" kern="1200" dirty="0">
                          <a:effectLst/>
                        </a:rPr>
                        <a:t> physics</a:t>
                      </a:r>
                      <a:endParaRPr lang="en-US" sz="1500" b="1" i="0" u="none" strike="noStrike" dirty="0">
                        <a:solidFill>
                          <a:srgbClr val="0356B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440657097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Euro GO-SHIP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kern="1200" dirty="0">
                          <a:effectLst/>
                        </a:rPr>
                        <a:t> </a:t>
                      </a:r>
                      <a:r>
                        <a:rPr lang="en-US" sz="1700" kern="1200" dirty="0">
                          <a:effectLst/>
                        </a:rPr>
                        <a:t>Developing a Research Infrastructure concept to support European hydrography</a:t>
                      </a:r>
                      <a:endParaRPr lang="en-US" sz="17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1005344215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 err="1">
                          <a:effectLst/>
                        </a:rPr>
                        <a:t>EuroFAANG</a:t>
                      </a:r>
                      <a:endParaRPr lang="en-IE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effectLst/>
                        </a:rPr>
                        <a:t>A European infrastructure for farmed animal genotype to phenotype research</a:t>
                      </a:r>
                      <a:endParaRPr 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2181172079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u="none" strike="noStrike" dirty="0">
                          <a:effectLst/>
                        </a:rPr>
                        <a:t>MDDB</a:t>
                      </a:r>
                      <a:endParaRPr lang="en-IE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effectLst/>
                        </a:rPr>
                        <a:t>Molecular Dynamics Data Bank. The European Repository for </a:t>
                      </a:r>
                      <a:r>
                        <a:rPr lang="en-US" sz="1700" kern="1200" dirty="0" err="1">
                          <a:effectLst/>
                        </a:rPr>
                        <a:t>Biosimulation</a:t>
                      </a:r>
                      <a:r>
                        <a:rPr lang="en-US" sz="1700" kern="1200" dirty="0">
                          <a:effectLst/>
                        </a:rPr>
                        <a:t> Data</a:t>
                      </a:r>
                      <a:endParaRPr 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3302126502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 err="1">
                          <a:solidFill>
                            <a:srgbClr val="FF0000"/>
                          </a:solidFill>
                          <a:effectLst/>
                        </a:rPr>
                        <a:t>MuCol</a:t>
                      </a:r>
                      <a:endParaRPr lang="en-IE" sz="1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solidFill>
                            <a:srgbClr val="FF0000"/>
                          </a:solidFill>
                          <a:effectLst/>
                        </a:rPr>
                        <a:t>A Design Study for a Muon Collider complex at 10+ </a:t>
                      </a:r>
                      <a:r>
                        <a:rPr lang="en-US" sz="1700" kern="1200" dirty="0" err="1">
                          <a:solidFill>
                            <a:srgbClr val="FF0000"/>
                          </a:solidFill>
                          <a:effectLst/>
                        </a:rPr>
                        <a:t>TeV</a:t>
                      </a:r>
                      <a:r>
                        <a:rPr lang="en-US" sz="1700" kern="1200" dirty="0">
                          <a:solidFill>
                            <a:srgbClr val="FF0000"/>
                          </a:solidFill>
                          <a:effectLst/>
                        </a:rPr>
                        <a:t> center of mass</a:t>
                      </a:r>
                      <a:endParaRPr lang="en-US" sz="17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2660555153"/>
                  </a:ext>
                </a:extLst>
              </a:tr>
              <a:tr h="514131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PRESTO</a:t>
                      </a:r>
                      <a:endParaRPr lang="en-IE" sz="1700" b="0" i="0" u="none" strike="noStrike" dirty="0">
                        <a:solidFill>
                          <a:srgbClr val="0356B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kern="1200" dirty="0">
                          <a:effectLst/>
                        </a:rPr>
                        <a:t>Pathfinder facility for a new class of precision-physics storage rings Pathfinder facility for a new class of </a:t>
                      </a:r>
                      <a:r>
                        <a:rPr lang="en-US" sz="1500" kern="1200" dirty="0" err="1">
                          <a:effectLst/>
                        </a:rPr>
                        <a:t>PREcision</a:t>
                      </a:r>
                      <a:r>
                        <a:rPr lang="en-US" sz="1500" kern="1200" dirty="0">
                          <a:effectLst/>
                        </a:rPr>
                        <a:t>-physics </a:t>
                      </a:r>
                      <a:r>
                        <a:rPr lang="en-US" sz="1500" kern="1200" dirty="0" err="1">
                          <a:effectLst/>
                        </a:rPr>
                        <a:t>STOrage</a:t>
                      </a:r>
                      <a:r>
                        <a:rPr lang="en-US" sz="1500" kern="1200" dirty="0">
                          <a:effectLst/>
                        </a:rPr>
                        <a:t> rings</a:t>
                      </a:r>
                      <a:endParaRPr lang="en-US" sz="1500" b="1" i="0" u="none" strike="noStrike" dirty="0">
                        <a:solidFill>
                          <a:srgbClr val="0356B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150204888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PRO-GRACE</a:t>
                      </a:r>
                      <a:endParaRPr lang="en-IE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effectLst/>
                        </a:rPr>
                        <a:t>Promoting a Plant Genetic Resource Community for Europe</a:t>
                      </a:r>
                      <a:endParaRPr lang="en-US" sz="17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2583709163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RITIFI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Research Infrastructure Technology Infrastructure For Impact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1842532636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STRAITS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effectLst/>
                        </a:rPr>
                        <a:t>Strategic Infrastructure for improved animal Tracking in European Seas</a:t>
                      </a:r>
                      <a:endParaRPr lang="en-US" sz="1700" b="1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34565388"/>
                  </a:ext>
                </a:extLst>
              </a:tr>
              <a:tr h="437050">
                <a:tc>
                  <a:txBody>
                    <a:bodyPr/>
                    <a:lstStyle/>
                    <a:p>
                      <a:pPr algn="l" fontAlgn="b"/>
                      <a:r>
                        <a:rPr lang="en-IE" sz="1700" kern="1200" dirty="0">
                          <a:effectLst/>
                        </a:rPr>
                        <a:t>WST</a:t>
                      </a:r>
                      <a:endParaRPr lang="en-IE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kern="1200" dirty="0">
                          <a:effectLst/>
                        </a:rPr>
                        <a:t>The Wide Field Spectroscopic Telescope</a:t>
                      </a:r>
                      <a:endParaRPr lang="en-US" sz="1700" b="0" i="0" u="none" strike="noStrike" dirty="0">
                        <a:solidFill>
                          <a:srgbClr val="33333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160" marR="10160" marT="10160" marB="0" anchor="ctr"/>
                </a:tc>
                <a:extLst>
                  <a:ext uri="{0D108BD9-81ED-4DB2-BD59-A6C34878D82A}">
                    <a16:rowId xmlns:a16="http://schemas.microsoft.com/office/drawing/2014/main" val="2392734807"/>
                  </a:ext>
                </a:extLst>
              </a:tr>
            </a:tbl>
          </a:graphicData>
        </a:graphic>
      </p:graphicFrame>
      <p:sp>
        <p:nvSpPr>
          <p:cNvPr id="5" name="1. Introduction"/>
          <p:cNvSpPr txBox="1"/>
          <p:nvPr/>
        </p:nvSpPr>
        <p:spPr>
          <a:xfrm>
            <a:off x="819675" y="247956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3224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79" name="Expected dates:…"/>
          <p:cNvSpPr txBox="1"/>
          <p:nvPr/>
        </p:nvSpPr>
        <p:spPr>
          <a:xfrm>
            <a:off x="644378" y="2442471"/>
            <a:ext cx="11611311" cy="7694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 smtClean="0"/>
              <a:t>Public</a:t>
            </a:r>
            <a:r>
              <a:rPr dirty="0"/>
              <a:t>: 25 Nov.; Publish, 28 Nov..</a:t>
            </a:r>
          </a:p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Call Opening: December 2023.</a:t>
            </a:r>
          </a:p>
        </p:txBody>
      </p:sp>
      <p:grpSp>
        <p:nvGrpSpPr>
          <p:cNvPr id="85" name="Group"/>
          <p:cNvGrpSpPr/>
          <p:nvPr/>
        </p:nvGrpSpPr>
        <p:grpSpPr>
          <a:xfrm>
            <a:off x="170947" y="3800854"/>
            <a:ext cx="12330389" cy="3680866"/>
            <a:chOff x="-38296" y="-467826"/>
            <a:chExt cx="12330388" cy="3680864"/>
          </a:xfrm>
        </p:grpSpPr>
        <p:sp>
          <p:nvSpPr>
            <p:cNvPr id="81" name="DESTINATION – DEVELOPING, CONSOLIDATING AND OPTIMISING THE EUROPEAN RESEARCH INFRASTRUCTURES LANDSCAPE, MAINTAINING GLOBAL LEADERSHIP (INFRADEV)"/>
            <p:cNvSpPr/>
            <p:nvPr/>
          </p:nvSpPr>
          <p:spPr>
            <a:xfrm>
              <a:off x="193019" y="-467826"/>
              <a:ext cx="1194434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l" defTabSz="457200">
                <a:spcBef>
                  <a:spcPts val="1200"/>
                </a:spcBef>
                <a:defRPr sz="1866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rPr dirty="0"/>
                <a:t>DESTINATION – DEVELOPING, CONSOLIDATING AND OPTIMISING THE EUROPEAN RESEARCH INFRASTRUCTURES LANDSCAPE, MAINTAINING GLOBAL LEADERSHIP (INFRADEV)</a:t>
              </a:r>
            </a:p>
          </p:txBody>
        </p:sp>
        <p:grpSp>
          <p:nvGrpSpPr>
            <p:cNvPr id="84" name="Group"/>
            <p:cNvGrpSpPr/>
            <p:nvPr/>
          </p:nvGrpSpPr>
          <p:grpSpPr>
            <a:xfrm>
              <a:off x="-38296" y="2105840"/>
              <a:ext cx="12330388" cy="1107198"/>
              <a:chOff x="-38296" y="1286612"/>
              <a:chExt cx="12330387" cy="1107197"/>
            </a:xfrm>
          </p:grpSpPr>
          <p:sp>
            <p:nvSpPr>
              <p:cNvPr id="82" name="Rounded Rectangle"/>
              <p:cNvSpPr/>
              <p:nvPr/>
            </p:nvSpPr>
            <p:spPr>
              <a:xfrm>
                <a:off x="-38296" y="1847708"/>
                <a:ext cx="12330387" cy="546101"/>
              </a:xfrm>
              <a:prstGeom prst="roundRect">
                <a:avLst>
                  <a:gd name="adj" fmla="val 34884"/>
                </a:avLst>
              </a:prstGeom>
              <a:blipFill rotWithShape="1">
                <a:blip r:embed="rId2">
                  <a:alphaModFix amt="27514"/>
                </a:blip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blurRad="25400" dist="33948" dir="2700000" rotWithShape="0">
                        <a:srgbClr val="3B3936"/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3" name="Call - Developing, consolidating and optimising the European research infrastructures landscape, maintaining global leadership (2023)…"/>
              <p:cNvSpPr/>
              <p:nvPr/>
            </p:nvSpPr>
            <p:spPr>
              <a:xfrm>
                <a:off x="268615" y="1286612"/>
                <a:ext cx="11944348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algn="l" defTabSz="457200">
                  <a:spcBef>
                    <a:spcPts val="600"/>
                  </a:spcBef>
                  <a:defRPr sz="1600" b="1">
                    <a:solidFill>
                      <a:srgbClr val="000000"/>
                    </a:solidFill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rPr dirty="0"/>
                  <a:t>Call - Developing, consolidating and </a:t>
                </a:r>
                <a:r>
                  <a:rPr dirty="0" err="1"/>
                  <a:t>optimising</a:t>
                </a:r>
                <a:r>
                  <a:rPr dirty="0"/>
                  <a:t> the European research infrastructures landscape, maintaining global leadership (2023) 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HORIZON-INFRA-2023-DEV-01-01: Concept development for a research infrastructure to manage, integrate and sustain large medical cohort studies 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HORIZON-INFRA-2023-DEV-01-02: Early phase implementation of ESFRI Projects which entered the ESFRI Roadmap in 2018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HORIZON-INFRA-2023-DEV-01-03: Consolidation of the RI landscape – Individual support for evolution and long-term sustainability of pan-European research infrastructures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HORIZON-INFRA-2023-DEV-01-04: Consolidation of the RI landscape – development of complementarities, synergies and/or integration between a set of pan- European research infrastructures 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HORIZON-INFRA-2023-DEV-01-05: Preparation of common strategies for future development of RI technologies and services within broad RI communities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HORIZON-INFRA-2023-DEV-01-06: Strengthen the bilateral cooperation on research infrastructures with Latin America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HORIZON-INFRA-2023-DEV-01-07: Strengthening the international dimension of ESFRI and/or ERIC research infrastructures</a:t>
                </a:r>
              </a:p>
              <a:p>
                <a:pPr algn="l" defTabSz="457200">
                  <a:spcBef>
                    <a:spcPts val="600"/>
                  </a:spcBef>
                  <a:defRPr sz="160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dirty="0"/>
                  <a:t>HORIZON-INFRA-2023-DEV-01-08: Preparatory phase of new ESFRI research infrastructure projects</a:t>
                </a:r>
                <a:endParaRPr sz="1200" dirty="0">
                  <a:latin typeface="Times Roman"/>
                  <a:ea typeface="Times Roman"/>
                  <a:cs typeface="Times Roman"/>
                  <a:sym typeface="Times Roman"/>
                </a:endParaRPr>
              </a:p>
            </p:txBody>
          </p:sp>
        </p:grpSp>
      </p:grpSp>
      <p:sp>
        <p:nvSpPr>
          <p:cNvPr id="90" name="Accelerator Science and Technology…"/>
          <p:cNvSpPr txBox="1"/>
          <p:nvPr/>
        </p:nvSpPr>
        <p:spPr>
          <a:xfrm>
            <a:off x="477858" y="1582810"/>
            <a:ext cx="1340868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2.</a:t>
            </a:r>
            <a:r>
              <a:rPr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. The HORIZON-INFRA-2023-2024 Work </a:t>
            </a:r>
            <a:r>
              <a:rPr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Programme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  </a:t>
            </a:r>
          </a:p>
        </p:txBody>
      </p:sp>
      <p:sp>
        <p:nvSpPr>
          <p:cNvPr id="12" name="1. Introduction"/>
          <p:cNvSpPr txBox="1"/>
          <p:nvPr/>
        </p:nvSpPr>
        <p:spPr>
          <a:xfrm>
            <a:off x="170947" y="661593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94" name="Dates:…"/>
          <p:cNvSpPr txBox="1"/>
          <p:nvPr/>
        </p:nvSpPr>
        <p:spPr>
          <a:xfrm>
            <a:off x="681418" y="2048270"/>
            <a:ext cx="11611311" cy="11176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/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Dates:  </a:t>
            </a:r>
          </a:p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Public: 25 Nov.; Publish, 28 Nov..</a:t>
            </a:r>
          </a:p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Call Opening: December 2023.</a:t>
            </a:r>
          </a:p>
        </p:txBody>
      </p:sp>
      <p:sp>
        <p:nvSpPr>
          <p:cNvPr id="96" name="DESTINATION – DEVELOPING, CONSOLIDATING AND OPTIMISING THE EUROPEAN RESEARCH INFRASTRUCTURES LANDSCAPE, MAINTAINING GLOBAL LEADERSHIP (INFRADEV)"/>
          <p:cNvSpPr txBox="1"/>
          <p:nvPr/>
        </p:nvSpPr>
        <p:spPr>
          <a:xfrm>
            <a:off x="530226" y="3640881"/>
            <a:ext cx="1138057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66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DESTINATION – DEVELOPING, CONSOLIDATING AND OPTIMISING THE EUROPEAN RESEARCH INFRASTRUCTURES LANDSCAPE, MAINTAINING GLOBAL LEADERSHIP (INFRADEV)</a:t>
            </a:r>
          </a:p>
        </p:txBody>
      </p:sp>
      <p:sp>
        <p:nvSpPr>
          <p:cNvPr id="97" name="Rounded Rectangle"/>
          <p:cNvSpPr/>
          <p:nvPr/>
        </p:nvSpPr>
        <p:spPr>
          <a:xfrm>
            <a:off x="66183" y="4882012"/>
            <a:ext cx="12408391" cy="419101"/>
          </a:xfrm>
          <a:prstGeom prst="roundRect">
            <a:avLst>
              <a:gd name="adj" fmla="val 45455"/>
            </a:avLst>
          </a:prstGeom>
          <a:blipFill>
            <a:blip r:embed="rId2">
              <a:alphaModFix amt="27514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98" name="Call - Developing, consolidating and optimising the European research infrastructures landscape, maintaining global leadership (2024)…"/>
          <p:cNvSpPr txBox="1"/>
          <p:nvPr/>
        </p:nvSpPr>
        <p:spPr>
          <a:xfrm>
            <a:off x="530226" y="4447826"/>
            <a:ext cx="11944348" cy="16804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600"/>
              </a:spcBef>
              <a:defRPr sz="1600" b="1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dirty="0"/>
              <a:t>Call - Developing, consolidating and </a:t>
            </a:r>
            <a:r>
              <a:rPr dirty="0" err="1"/>
              <a:t>optimising</a:t>
            </a:r>
            <a:r>
              <a:rPr dirty="0"/>
              <a:t> the European research infrastructures landscape, maintaining global leadership (2024)  </a:t>
            </a:r>
          </a:p>
          <a:p>
            <a:pPr algn="l" defTabSz="457200">
              <a:spcBef>
                <a:spcPts val="1400"/>
              </a:spcBef>
              <a:defRPr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HORIZON-INFRA-2024-DEV-01-01: Research infrastructure concept development</a:t>
            </a:r>
          </a:p>
          <a:p>
            <a:pPr algn="l" defTabSz="457200">
              <a:spcBef>
                <a:spcPts val="1400"/>
              </a:spcBef>
              <a:defRPr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HORIZON-INFRA-2024-DEV-01-02: Strengthen the bilateral cooperation on research infrastructures with Africa</a:t>
            </a:r>
          </a:p>
          <a:p>
            <a:pPr algn="l" defTabSz="457200">
              <a:spcBef>
                <a:spcPts val="1400"/>
              </a:spcBef>
              <a:defRPr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HORIZON-INFRA-2024-DEV-01-03: Consolidation of the RI landscape – Individual support for evolution, long term sustainability and emerging needs of pan-European research infrastructures</a:t>
            </a:r>
          </a:p>
        </p:txBody>
      </p:sp>
      <p:sp>
        <p:nvSpPr>
          <p:cNvPr id="13" name="Accelerator Science and Technology…"/>
          <p:cNvSpPr txBox="1"/>
          <p:nvPr/>
        </p:nvSpPr>
        <p:spPr>
          <a:xfrm>
            <a:off x="477858" y="1582810"/>
            <a:ext cx="1340868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2.</a:t>
            </a:r>
            <a:r>
              <a:rPr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. The HORIZON-INFRA-2023-2024 Work </a:t>
            </a:r>
            <a:r>
              <a:rPr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Programme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  </a:t>
            </a:r>
          </a:p>
        </p:txBody>
      </p:sp>
      <p:sp>
        <p:nvSpPr>
          <p:cNvPr id="14" name="1. Introduction"/>
          <p:cNvSpPr txBox="1"/>
          <p:nvPr/>
        </p:nvSpPr>
        <p:spPr>
          <a:xfrm>
            <a:off x="170947" y="661593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ounded Rectangle"/>
          <p:cNvSpPr/>
          <p:nvPr/>
        </p:nvSpPr>
        <p:spPr>
          <a:xfrm>
            <a:off x="486041" y="5365944"/>
            <a:ext cx="11726743" cy="1421979"/>
          </a:xfrm>
          <a:prstGeom prst="roundRect">
            <a:avLst>
              <a:gd name="adj" fmla="val 9596"/>
            </a:avLst>
          </a:prstGeom>
          <a:blipFill>
            <a:blip r:embed="rId2">
              <a:alphaModFix amt="27514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blurRad="25400" dist="33948" dir="2700000" rotWithShape="0">
                    <a:srgbClr val="3B3936"/>
                  </a:outerShdw>
                </a:effectLst>
              </a:defRPr>
            </a:pPr>
            <a:endParaRPr/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94652" y="9218380"/>
            <a:ext cx="228601" cy="406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06" name="DESTINATION – NEXT GENERATION OF SCIENTIFIC INSTRUMENTATION, TOOLS AND METHODS AND ADVANCED DIGITAL SOLUTIONS (INFRATECH)"/>
          <p:cNvSpPr txBox="1"/>
          <p:nvPr/>
        </p:nvSpPr>
        <p:spPr>
          <a:xfrm>
            <a:off x="601475" y="3671928"/>
            <a:ext cx="11611309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1866" b="1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DESTINATION – NEXT GENERATION OF SCIENTIFIC INSTRUMENTATION, TOOLS AND METHODS AND ADVANCED DIGITAL SOLUTIONS (INFRATECH) </a:t>
            </a:r>
          </a:p>
        </p:txBody>
      </p:sp>
      <p:sp>
        <p:nvSpPr>
          <p:cNvPr id="107" name="Call - Next generation of scientific instrumentation, tools, methods, and advanced digital solutions for RIs (2024)…"/>
          <p:cNvSpPr txBox="1"/>
          <p:nvPr/>
        </p:nvSpPr>
        <p:spPr>
          <a:xfrm>
            <a:off x="637181" y="4684913"/>
            <a:ext cx="11192615" cy="393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800" b="1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dirty="0"/>
              <a:t>Call - Next generation of scientific instrumentation, tools, methods, and advanced digital solutions for RIs (2024)</a:t>
            </a:r>
            <a:endParaRPr sz="1400" b="0" dirty="0"/>
          </a:p>
          <a:p>
            <a:pPr algn="l" defTabSz="457200">
              <a:spcBef>
                <a:spcPts val="1200"/>
              </a:spcBef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HORIZON-INFRA-2024-TECH-01-01: R&amp;D for the next generation of scientific instrumentation, tools, methods, solutions for RI upgrade</a:t>
            </a:r>
          </a:p>
          <a:p>
            <a:pPr algn="l" defTabSz="457200">
              <a:spcBef>
                <a:spcPts val="1200"/>
              </a:spcBef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HORIZON-INFRA-2024-TECH-01-02: New technologies and solutions for reducing the environmental and climate footprint of RIs</a:t>
            </a:r>
          </a:p>
          <a:p>
            <a:pPr algn="l" defTabSz="457200">
              <a:spcBef>
                <a:spcPts val="1200"/>
              </a:spcBef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HORIZON-INFRA-2024-TECH-01-03: Development of tools, solutions, modules to enable R&amp;I on the social aspects of the green transition</a:t>
            </a:r>
          </a:p>
          <a:p>
            <a:pPr algn="l" defTabSz="457200">
              <a:spcBef>
                <a:spcPts val="1200"/>
              </a:spcBef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HORIZON-INFRA-2024-TECH-01-04: New digital twins for Destination Earth</a:t>
            </a:r>
          </a:p>
          <a:p>
            <a:pPr algn="l" defTabSz="457200">
              <a:spcBef>
                <a:spcPts val="1200"/>
              </a:spcBef>
              <a:defRPr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dirty="0"/>
              <a:t>HORIZON-INFRA-2024-TECH-01-05: AR/VR-empowered digital twins for modelling complex phenomena in new RI application areas</a:t>
            </a:r>
            <a:endParaRPr sz="14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10" name="Dates:…"/>
          <p:cNvSpPr txBox="1"/>
          <p:nvPr/>
        </p:nvSpPr>
        <p:spPr>
          <a:xfrm>
            <a:off x="696746" y="2227143"/>
            <a:ext cx="11611309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Dates:  </a:t>
            </a:r>
          </a:p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Public: 25 Nov.; Publish, 28 Nov..</a:t>
            </a:r>
          </a:p>
          <a:p>
            <a:pPr algn="l" defTabSz="228600">
              <a:spcBef>
                <a:spcPts val="400"/>
              </a:spcBef>
              <a:defRPr sz="200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Call Opening: December 2023.</a:t>
            </a:r>
          </a:p>
        </p:txBody>
      </p:sp>
      <p:sp>
        <p:nvSpPr>
          <p:cNvPr id="10" name="Accelerator Science and Technology…"/>
          <p:cNvSpPr txBox="1"/>
          <p:nvPr/>
        </p:nvSpPr>
        <p:spPr>
          <a:xfrm>
            <a:off x="477858" y="1582810"/>
            <a:ext cx="1340868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1" algn="l" defTabSz="228600">
              <a:spcBef>
                <a:spcPts val="100"/>
              </a:spcBef>
              <a:defRPr sz="2800" b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2.</a:t>
            </a:r>
            <a:r>
              <a:rPr sz="2800" b="1" dirty="0" smtClean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2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. The HORIZON-INFRA-2023-2024 Work </a:t>
            </a:r>
            <a:r>
              <a:rPr sz="2800" b="1" dirty="0" err="1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Programme</a:t>
            </a:r>
            <a:r>
              <a:rPr sz="2800" b="1" dirty="0">
                <a:solidFill>
                  <a:srgbClr val="371A94"/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Verdana"/>
              </a:rPr>
              <a:t>  </a:t>
            </a:r>
          </a:p>
        </p:txBody>
      </p:sp>
      <p:sp>
        <p:nvSpPr>
          <p:cNvPr id="11" name="1. Introduction"/>
          <p:cNvSpPr txBox="1"/>
          <p:nvPr/>
        </p:nvSpPr>
        <p:spPr>
          <a:xfrm>
            <a:off x="170947" y="661593"/>
            <a:ext cx="10026784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81000" indent="-101712" algn="l" defTabSz="228600">
              <a:spcBef>
                <a:spcPts val="100"/>
              </a:spcBef>
              <a:defRPr sz="3200" b="1">
                <a:solidFill>
                  <a:schemeClr val="accent5">
                    <a:hueOff val="-375889"/>
                    <a:satOff val="-9195"/>
                    <a:lumOff val="-14901"/>
                  </a:schemeClr>
                </a:solidFill>
                <a:uFill>
                  <a:solidFill>
                    <a:srgbClr val="371A94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fr-FR" dirty="0"/>
              <a:t>2</a:t>
            </a:r>
            <a:r>
              <a:rPr dirty="0" smtClean="0"/>
              <a:t>. </a:t>
            </a:r>
            <a:r>
              <a:rPr lang="fr-FR" dirty="0" err="1"/>
              <a:t>Research</a:t>
            </a:r>
            <a:r>
              <a:rPr lang="fr-FR" dirty="0"/>
              <a:t> </a:t>
            </a:r>
            <a:r>
              <a:rPr lang="fr-FR" dirty="0" err="1"/>
              <a:t>Infrastrucuture</a:t>
            </a:r>
            <a:r>
              <a:rPr lang="fr-FR" dirty="0"/>
              <a:t> </a:t>
            </a:r>
            <a:r>
              <a:rPr lang="fr-FR" dirty="0" err="1"/>
              <a:t>Work</a:t>
            </a:r>
            <a:r>
              <a:rPr lang="fr-FR" dirty="0"/>
              <a:t> Programme </a:t>
            </a:r>
            <a:r>
              <a:rPr lang="fr-FR" dirty="0" smtClean="0"/>
              <a:t>2022-2024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4">
  <a:themeElements>
    <a:clrScheme name="New_Template4">
      <a:dk1>
        <a:srgbClr val="414141"/>
      </a:dk1>
      <a:lt1>
        <a:srgbClr val="004141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4">
  <a:themeElements>
    <a:clrScheme name="New_Template4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25400" dist="33948" dir="2700000" rotWithShape="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2919</Words>
  <Application>Microsoft Office PowerPoint</Application>
  <PresentationFormat>Personnalisé</PresentationFormat>
  <Paragraphs>264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8" baseType="lpstr">
      <vt:lpstr>Arial</vt:lpstr>
      <vt:lpstr>Bodoni SvtyTwo ITC TT-Book</vt:lpstr>
      <vt:lpstr>Calibri</vt:lpstr>
      <vt:lpstr>Helvetica Neue</vt:lpstr>
      <vt:lpstr>Open Sans</vt:lpstr>
      <vt:lpstr>Palatino</vt:lpstr>
      <vt:lpstr>Times New Roman</vt:lpstr>
      <vt:lpstr>Times Roman</vt:lpstr>
      <vt:lpstr>Verdana</vt:lpstr>
      <vt:lpstr>Wingdings</vt:lpstr>
      <vt:lpstr>New_Template4</vt:lpstr>
      <vt:lpstr>Présentation PowerPoint</vt:lpstr>
      <vt:lpstr>Présentation PowerPoint</vt:lpstr>
      <vt:lpstr>Présentation PowerPoint</vt:lpstr>
      <vt:lpstr>2.1 Research Infrastructures in Horizon Europe</vt:lpstr>
      <vt:lpstr> Destinations</vt:lpstr>
      <vt:lpstr> 2.1 Projects (HORIZON-INFRA-2022-DEV-01-01)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VEDRINE Pierre</dc:creator>
  <cp:lastModifiedBy>VEDRINE Pierre</cp:lastModifiedBy>
  <cp:revision>30</cp:revision>
  <dcterms:modified xsi:type="dcterms:W3CDTF">2023-06-22T07:11:40Z</dcterms:modified>
</cp:coreProperties>
</file>