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2" r:id="rId5"/>
    <p:sldMasterId id="2147483677" r:id="rId6"/>
  </p:sldMasterIdLst>
  <p:notesMasterIdLst>
    <p:notesMasterId r:id="rId33"/>
  </p:notesMasterIdLst>
  <p:handoutMasterIdLst>
    <p:handoutMasterId r:id="rId34"/>
  </p:handoutMasterIdLst>
  <p:sldIdLst>
    <p:sldId id="264" r:id="rId7"/>
    <p:sldId id="378" r:id="rId8"/>
    <p:sldId id="379" r:id="rId9"/>
    <p:sldId id="409" r:id="rId10"/>
    <p:sldId id="410" r:id="rId11"/>
    <p:sldId id="418" r:id="rId12"/>
    <p:sldId id="427" r:id="rId13"/>
    <p:sldId id="417" r:id="rId14"/>
    <p:sldId id="415" r:id="rId15"/>
    <p:sldId id="414" r:id="rId16"/>
    <p:sldId id="421" r:id="rId17"/>
    <p:sldId id="419" r:id="rId18"/>
    <p:sldId id="422" r:id="rId19"/>
    <p:sldId id="424" r:id="rId20"/>
    <p:sldId id="423" r:id="rId21"/>
    <p:sldId id="426" r:id="rId22"/>
    <p:sldId id="434" r:id="rId23"/>
    <p:sldId id="431" r:id="rId24"/>
    <p:sldId id="382" r:id="rId25"/>
    <p:sldId id="384" r:id="rId26"/>
    <p:sldId id="389" r:id="rId27"/>
    <p:sldId id="428" r:id="rId28"/>
    <p:sldId id="430" r:id="rId29"/>
    <p:sldId id="432" r:id="rId30"/>
    <p:sldId id="355" r:id="rId31"/>
    <p:sldId id="425" r:id="rId3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EC76D-DE2E-C2DA-FE98-FE66F8FFFFA5}" name="Lucchesi Donatella" initials="LD" userId="S::donatella.lucchesi@unipd.it::538be0e9-7439-430f-bf26-6b11b13e761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51" autoAdjust="0"/>
    <p:restoredTop sz="94523" autoAdjust="0"/>
  </p:normalViewPr>
  <p:slideViewPr>
    <p:cSldViewPr snapToObjects="1" showGuides="1">
      <p:cViewPr varScale="1">
        <p:scale>
          <a:sx n="110" d="100"/>
          <a:sy n="110" d="100"/>
        </p:scale>
        <p:origin x="922" y="5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heme" Target="theme/theme1.xml"/><Relationship Id="rId40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22/06/2023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22/06/2023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8250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E93A039-CF9F-4F8E-8364-0498167E887A}" type="slidenum">
              <a:t>6</a:t>
            </a:fld>
            <a:endParaRPr lang="fr-FR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75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393A5D-14D6-4646-84B9-A0E78F83D06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2221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393A5D-14D6-4646-84B9-A0E78F83D06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2181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403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180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393A5D-14D6-4646-84B9-A0E78F83D06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4886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393A5D-14D6-4646-84B9-A0E78F83D06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5217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393A5D-14D6-4646-84B9-A0E78F83D06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7566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WP5 High energy complex -- MuCol kick-off meeting 28 March 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WP5 High energy complex -- MuCol kick-off meeting 28 March 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4275189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WP5 High energy complex -- MuCol kick-off meeting 28 March 2023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8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311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1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8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228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sur l'icône pour ajouter une image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8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90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51"/>
            <a:ext cx="3733800" cy="3276601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8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167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906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4705351"/>
            <a:ext cx="9144000" cy="4381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6" y="4922057"/>
            <a:ext cx="406400" cy="192881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776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WP5 High energy complex -- MuCol kick-off meeting 28 March 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WP5 High energy complex -- MuCol kick-off meeting 28 March 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WP5 High energy complex -- MuCol kick-off meeting 28 March 2023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903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705351"/>
            <a:ext cx="9144000" cy="5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4"/>
            <a:ext cx="8229600" cy="3394472"/>
          </a:xfrm>
          <a:prstGeom prst="rect">
            <a:avLst/>
          </a:prstGeom>
        </p:spPr>
        <p:txBody>
          <a:bodyPr lIns="74258" tIns="37129" rIns="74258" bIns="37129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4914901"/>
            <a:ext cx="1271042" cy="200025"/>
          </a:xfrm>
          <a:prstGeom prst="rect">
            <a:avLst/>
          </a:prstGeom>
        </p:spPr>
        <p:txBody>
          <a:bodyPr lIns="74258" tIns="37129" rIns="74258" bIns="37129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4" y="4922048"/>
            <a:ext cx="4191001" cy="192882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                  Muon Collider Status, Annual Meeting, Orsay, June 2023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5" y="4922048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15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WP5 High energy complex -- MuCol kick-off meeting 28 March 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WP5 High energy complex -- MuCol kick-off meeting 28 March 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WP5 High energy complex -- MuCol kick-off meeting 28 March 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84" r:id="rId5"/>
    <p:sldLayoutId id="2147483685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4" r:id="rId5"/>
    <p:sldLayoutId id="2147483675" r:id="rId6"/>
    <p:sldLayoutId id="2147483676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705351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9203" y="133351"/>
            <a:ext cx="1013799" cy="101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758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18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15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15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15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50075/contributions/5357587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hyperlink" Target="https://indico.cern.ch/event/1250075/contributions/5357587/" TargetMode="External"/><Relationship Id="rId7" Type="http://schemas.openxmlformats.org/officeDocument/2006/relationships/image" Target="../media/image40.png"/><Relationship Id="rId2" Type="http://schemas.openxmlformats.org/officeDocument/2006/relationships/hyperlink" Target="https://indico.cern.ch/event/1250075/contributions/5356808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1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s://abci.kek.jp/abci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50075/contributions/5349344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hyperlink" Target="https://cernbox.cern.ch/s/U0gFmSodZA5knR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map.fnal.g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50075/contributions/5349465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51.png"/><Relationship Id="rId4" Type="http://schemas.openxmlformats.org/officeDocument/2006/relationships/hyperlink" Target="https://cernbox.cern.ch/s/U0gFmSodZA5knR8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3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hyperlink" Target="https://cernbox.cern.ch/s/U0gFmSodZA5knR8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1455/contributions/5407015/attachments/2651139/4590237/Parameters_may_2023.pdf" TargetMode="External"/><Relationship Id="rId2" Type="http://schemas.openxmlformats.org/officeDocument/2006/relationships/hyperlink" Target="https://muoncollider.web.cern.ch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s://inspirehep.net/literature/423542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s://inspirehep.net/literature/423542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IMCC Annual meeting</a:t>
            </a:r>
            <a:br>
              <a:rPr lang="en-GB" dirty="0" smtClean="0"/>
            </a:br>
            <a:r>
              <a:rPr lang="en-GB" dirty="0" smtClean="0"/>
              <a:t>21 June 2023</a:t>
            </a:r>
            <a:endParaRPr lang="en-GB" dirty="0"/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26566" y="4094710"/>
            <a:ext cx="9081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Antoine CHANCE (CEA) on behalf of the whole High-energy complex team  with great help of magnet and RF colleagues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535766" y="2027121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latin typeface="Arial Narrow"/>
                <a:cs typeface="Arial Narrow"/>
              </a:rPr>
              <a:t>From top level to RCS parameters</a:t>
            </a:r>
            <a:endParaRPr lang="en-GB" sz="3200" b="1" i="1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232444"/>
            <a:ext cx="838800" cy="8388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75" y="4455096"/>
            <a:ext cx="6468417" cy="701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743672"/>
          </a:xfrm>
        </p:spPr>
        <p:txBody>
          <a:bodyPr>
            <a:normAutofit fontScale="77500" lnSpcReduction="20000"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assume an RCS made of FODO </a:t>
            </a:r>
            <a:r>
              <a:rPr lang="fr-FR" dirty="0" err="1" smtClean="0"/>
              <a:t>cells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phase </a:t>
            </a:r>
            <a:r>
              <a:rPr lang="fr-FR" dirty="0" err="1" smtClean="0"/>
              <a:t>advances</a:t>
            </a:r>
            <a:r>
              <a:rPr lang="fr-FR" dirty="0" smtClean="0"/>
              <a:t> of 90°. 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cells</a:t>
            </a:r>
            <a:r>
              <a:rPr lang="fr-FR" dirty="0" smtClean="0"/>
              <a:t> has been </a:t>
            </a:r>
            <a:r>
              <a:rPr lang="fr-FR" dirty="0" err="1" smtClean="0"/>
              <a:t>optimized</a:t>
            </a:r>
            <a:r>
              <a:rPr lang="fr-FR" dirty="0" smtClean="0"/>
              <a:t> to </a:t>
            </a:r>
            <a:r>
              <a:rPr lang="fr-FR" dirty="0" err="1" smtClean="0"/>
              <a:t>maximize</a:t>
            </a:r>
            <a:r>
              <a:rPr lang="fr-FR" dirty="0" smtClean="0"/>
              <a:t> the arc </a:t>
            </a:r>
            <a:r>
              <a:rPr lang="fr-FR" dirty="0" err="1" smtClean="0"/>
              <a:t>filling</a:t>
            </a:r>
            <a:r>
              <a:rPr lang="fr-FR" dirty="0" smtClean="0"/>
              <a:t> ratio.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How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cells</a:t>
            </a:r>
            <a:r>
              <a:rPr lang="fr-FR" dirty="0" smtClean="0"/>
              <a:t> </a:t>
            </a:r>
            <a:r>
              <a:rPr lang="fr-FR" dirty="0" err="1" smtClean="0"/>
              <a:t>n</a:t>
            </a:r>
            <a:r>
              <a:rPr lang="fr-FR" baseline="-25000" dirty="0" err="1" smtClean="0"/>
              <a:t>c</a:t>
            </a:r>
            <a:r>
              <a:rPr lang="fr-FR" dirty="0" smtClean="0"/>
              <a:t>? How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dipoles</a:t>
            </a:r>
            <a:r>
              <a:rPr lang="fr-FR" dirty="0" smtClean="0"/>
              <a:t> per </a:t>
            </a:r>
            <a:r>
              <a:rPr lang="fr-FR" dirty="0" err="1" smtClean="0"/>
              <a:t>cell</a:t>
            </a:r>
            <a:r>
              <a:rPr lang="fr-FR" dirty="0" smtClean="0"/>
              <a:t>?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?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RCS pattern?</a:t>
            </a:r>
            <a:endParaRPr lang="fr-FR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9" y="1969937"/>
            <a:ext cx="4775331" cy="192277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299926"/>
            <a:ext cx="3566410" cy="12627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939367" y="3604124"/>
                <a:ext cx="4097958" cy="9092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𝑵𝑪</m:t>
                          </m:r>
                        </m:sub>
                      </m:sSub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2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sz="12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den>
                      </m:f>
                      <m:r>
                        <a:rPr lang="fr-FR" sz="12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𝑺𝑪</m:t>
                              </m:r>
                            </m:sub>
                          </m:s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𝑺𝑪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12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9367" y="3604124"/>
                <a:ext cx="4097958" cy="909223"/>
              </a:xfrm>
              <a:prstGeom prst="rect">
                <a:avLst/>
              </a:prstGeom>
              <a:blipFill>
                <a:blip r:embed="rId4"/>
                <a:stretch>
                  <a:fillRect b="-6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69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340118" y="1253595"/>
            <a:ext cx="4268719" cy="1478988"/>
          </a:xfrm>
        </p:spPr>
        <p:txBody>
          <a:bodyPr>
            <a:normAutofit fontScale="55000" lnSpcReduction="20000"/>
          </a:bodyPr>
          <a:lstStyle/>
          <a:p>
            <a:r>
              <a:rPr lang="fr-FR" dirty="0" smtClean="0"/>
              <a:t>In a </a:t>
            </a:r>
            <a:r>
              <a:rPr lang="fr-FR" dirty="0" err="1" smtClean="0"/>
              <a:t>hybrid</a:t>
            </a:r>
            <a:r>
              <a:rPr lang="fr-FR" dirty="0" smtClean="0"/>
              <a:t> RCS, the </a:t>
            </a:r>
            <a:r>
              <a:rPr lang="fr-FR" dirty="0" err="1" smtClean="0"/>
              <a:t>path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constant.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RF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tuning to be provided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What frequency range and tuning speed?</a:t>
            </a:r>
          </a:p>
          <a:p>
            <a:r>
              <a:rPr lang="en-US" b="1" dirty="0" err="1">
                <a:latin typeface="Symbol" panose="05050102010706020507" pitchFamily="18" charset="2"/>
              </a:rPr>
              <a:t>D</a:t>
            </a:r>
            <a:r>
              <a:rPr lang="en-US" b="1" i="1" dirty="0" err="1"/>
              <a:t>f</a:t>
            </a:r>
            <a:r>
              <a:rPr lang="en-US" b="1" dirty="0"/>
              <a:t>/</a:t>
            </a:r>
            <a:r>
              <a:rPr lang="en-US" b="1" i="1" dirty="0"/>
              <a:t>f</a:t>
            </a:r>
            <a:r>
              <a:rPr lang="en-US" b="1" dirty="0"/>
              <a:t> = </a:t>
            </a:r>
            <a:r>
              <a:rPr lang="en-US" b="1" dirty="0">
                <a:latin typeface="Symbol" panose="05050102010706020507" pitchFamily="18" charset="2"/>
              </a:rPr>
              <a:t>D</a:t>
            </a:r>
            <a:r>
              <a:rPr lang="en-US" b="1" i="1" dirty="0"/>
              <a:t>l</a:t>
            </a:r>
            <a:r>
              <a:rPr lang="en-US" b="1" dirty="0"/>
              <a:t>/(2</a:t>
            </a:r>
            <a:r>
              <a:rPr lang="en-US" b="1" dirty="0">
                <a:latin typeface="Symbol" panose="05050102010706020507" pitchFamily="18" charset="2"/>
              </a:rPr>
              <a:t>p</a:t>
            </a:r>
            <a:r>
              <a:rPr lang="en-US" b="1" i="1" dirty="0"/>
              <a:t>R</a:t>
            </a:r>
            <a:r>
              <a:rPr lang="en-US" b="1" dirty="0"/>
              <a:t>) </a:t>
            </a:r>
            <a:r>
              <a:rPr lang="en-US" b="1" dirty="0">
                <a:latin typeface="Constantia" panose="02030602050306030303" pitchFamily="18" charset="0"/>
              </a:rPr>
              <a:t>≈</a:t>
            </a:r>
            <a:r>
              <a:rPr lang="en-US" b="1" dirty="0"/>
              <a:t> 1.52 ∙ 10</a:t>
            </a:r>
            <a:r>
              <a:rPr lang="en-US" b="1" baseline="30000" dirty="0"/>
              <a:t>-6</a:t>
            </a:r>
            <a:r>
              <a:rPr lang="en-US" b="1" dirty="0">
                <a:sym typeface="Symbol" panose="05050102010706020507" pitchFamily="18" charset="2"/>
              </a:rPr>
              <a:t> </a:t>
            </a:r>
            <a:endParaRPr lang="en-US" b="1" dirty="0" smtClean="0">
              <a:sym typeface="Symbol" panose="05050102010706020507" pitchFamily="18" charset="2"/>
            </a:endParaRPr>
          </a:p>
          <a:p>
            <a:r>
              <a:rPr lang="en-US" b="1" dirty="0" smtClean="0">
                <a:sym typeface="Symbol" panose="05050102010706020507" pitchFamily="18" charset="2"/>
              </a:rPr>
              <a:t> </a:t>
            </a:r>
            <a:r>
              <a:rPr lang="en-US" b="1" dirty="0" err="1">
                <a:solidFill>
                  <a:srgbClr val="FF0000"/>
                </a:solidFill>
                <a:latin typeface="Symbol" pitchFamily="2" charset="2"/>
                <a:sym typeface="Symbol" panose="05050102010706020507" pitchFamily="18" charset="2"/>
              </a:rPr>
              <a:t>D</a:t>
            </a:r>
            <a:r>
              <a:rPr lang="en-US" b="1" i="1" dirty="0" err="1">
                <a:solidFill>
                  <a:srgbClr val="FF0000"/>
                </a:solidFill>
                <a:sym typeface="Symbol" panose="05050102010706020507" pitchFamily="18" charset="2"/>
              </a:rPr>
              <a:t>f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 ≈ 2 kHz </a:t>
            </a:r>
            <a:r>
              <a:rPr lang="en-US" b="1" dirty="0">
                <a:sym typeface="Symbol" panose="05050102010706020507" pitchFamily="18" charset="2"/>
              </a:rPr>
              <a:t> </a:t>
            </a:r>
            <a:r>
              <a:rPr lang="en-US" b="1" dirty="0" err="1">
                <a:solidFill>
                  <a:srgbClr val="FF0000"/>
                </a:solidFill>
                <a:sym typeface="Symbol" panose="05050102010706020507" pitchFamily="18" charset="2"/>
              </a:rPr>
              <a:t>d</a:t>
            </a:r>
            <a:r>
              <a:rPr lang="en-US" b="1" dirty="0" err="1">
                <a:solidFill>
                  <a:srgbClr val="FF0000"/>
                </a:solidFill>
                <a:latin typeface="Symbol" pitchFamily="2" charset="2"/>
                <a:sym typeface="Symbol" panose="05050102010706020507" pitchFamily="18" charset="2"/>
              </a:rPr>
              <a:t>D</a:t>
            </a:r>
            <a:r>
              <a:rPr lang="en-US" b="1" i="1" dirty="0" err="1">
                <a:solidFill>
                  <a:srgbClr val="FF0000"/>
                </a:solidFill>
                <a:sym typeface="Symbol" panose="05050102010706020507" pitchFamily="18" charset="2"/>
              </a:rPr>
              <a:t>f</a:t>
            </a:r>
            <a:r>
              <a:rPr lang="en-US" b="1" i="1" dirty="0">
                <a:solidFill>
                  <a:srgbClr val="FF0000"/>
                </a:solidFill>
                <a:sym typeface="Symbol" panose="05050102010706020507" pitchFamily="18" charset="2"/>
              </a:rPr>
              <a:t>/</a:t>
            </a:r>
            <a:r>
              <a:rPr lang="en-US" b="1" i="1" dirty="0" err="1">
                <a:solidFill>
                  <a:srgbClr val="FF0000"/>
                </a:solidFill>
                <a:sym typeface="Symbol" panose="05050102010706020507" pitchFamily="18" charset="2"/>
              </a:rPr>
              <a:t>dt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 ≈ 10 MHz/s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Driver for the tuner technology change.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Trajectory</a:t>
            </a:r>
            <a:r>
              <a:rPr lang="fr-FR" dirty="0" smtClean="0"/>
              <a:t> variation in a </a:t>
            </a:r>
            <a:r>
              <a:rPr lang="fr-FR" dirty="0" err="1" smtClean="0"/>
              <a:t>hybrid</a:t>
            </a:r>
            <a:r>
              <a:rPr lang="fr-FR" dirty="0" smtClean="0"/>
              <a:t> RCS?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572000" y="17483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RCS2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572000" y="378659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RCS2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982354"/>
            <a:ext cx="2880000" cy="1996581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011260"/>
            <a:ext cx="2880000" cy="1920000"/>
          </a:xfrm>
          <a:prstGeom prst="rect">
            <a:avLst/>
          </a:prstGeom>
        </p:spPr>
      </p:pic>
      <p:sp>
        <p:nvSpPr>
          <p:cNvPr id="15" name="Espace réservé du contenu 1"/>
          <p:cNvSpPr txBox="1">
            <a:spLocks/>
          </p:cNvSpPr>
          <p:nvPr/>
        </p:nvSpPr>
        <p:spPr>
          <a:xfrm>
            <a:off x="340118" y="2935301"/>
            <a:ext cx="4159874" cy="1702585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From</a:t>
            </a:r>
            <a:r>
              <a:rPr lang="fr-FR" dirty="0" smtClean="0"/>
              <a:t> injection to extraction the </a:t>
            </a:r>
            <a:r>
              <a:rPr lang="fr-FR" dirty="0" err="1" smtClean="0"/>
              <a:t>trajectory</a:t>
            </a:r>
            <a:r>
              <a:rPr lang="fr-FR" dirty="0" smtClean="0"/>
              <a:t> </a:t>
            </a:r>
            <a:r>
              <a:rPr lang="fr-FR" dirty="0" err="1" smtClean="0"/>
              <a:t>goes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inner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/>
              <a:t> to the </a:t>
            </a:r>
            <a:r>
              <a:rPr lang="fr-FR" dirty="0" err="1" smtClean="0"/>
              <a:t>outer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The </a:t>
            </a:r>
            <a:r>
              <a:rPr lang="fr-FR" dirty="0" err="1" smtClean="0">
                <a:sym typeface="Wingdings" panose="05000000000000000000" pitchFamily="2" charset="2"/>
              </a:rPr>
              <a:t>trajectory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difference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goes</a:t>
            </a:r>
            <a:r>
              <a:rPr lang="fr-FR" dirty="0" smtClean="0">
                <a:sym typeface="Wingdings" panose="05000000000000000000" pitchFamily="2" charset="2"/>
              </a:rPr>
              <a:t> up to more </a:t>
            </a:r>
            <a:r>
              <a:rPr lang="fr-FR" dirty="0" err="1" smtClean="0">
                <a:sym typeface="Wingdings" panose="05000000000000000000" pitchFamily="2" charset="2"/>
              </a:rPr>
              <a:t>than</a:t>
            </a:r>
            <a:r>
              <a:rPr lang="fr-FR" dirty="0" smtClean="0">
                <a:sym typeface="Wingdings" panose="05000000000000000000" pitchFamily="2" charset="2"/>
              </a:rPr>
              <a:t> 13 </a:t>
            </a:r>
            <a:r>
              <a:rPr lang="fr-FR" dirty="0" err="1" smtClean="0">
                <a:sym typeface="Wingdings" panose="05000000000000000000" pitchFamily="2" charset="2"/>
              </a:rPr>
              <a:t>mm.</a:t>
            </a:r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b="1" dirty="0" err="1" smtClean="0">
                <a:sym typeface="Wingdings" panose="05000000000000000000" pitchFamily="2" charset="2"/>
              </a:rPr>
              <a:t>Should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ym typeface="Wingdings" panose="05000000000000000000" pitchFamily="2" charset="2"/>
              </a:rPr>
              <a:t>be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ym typeface="Wingdings" panose="05000000000000000000" pitchFamily="2" charset="2"/>
              </a:rPr>
              <a:t>taken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ym typeface="Wingdings" panose="05000000000000000000" pitchFamily="2" charset="2"/>
              </a:rPr>
              <a:t>into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ym typeface="Wingdings" panose="05000000000000000000" pitchFamily="2" charset="2"/>
              </a:rPr>
              <a:t>account</a:t>
            </a:r>
            <a:r>
              <a:rPr lang="fr-FR" b="1" dirty="0" smtClean="0">
                <a:sym typeface="Wingdings" panose="05000000000000000000" pitchFamily="2" charset="2"/>
              </a:rPr>
              <a:t> for </a:t>
            </a:r>
            <a:r>
              <a:rPr lang="fr-FR" b="1" dirty="0" err="1" smtClean="0">
                <a:sym typeface="Wingdings" panose="05000000000000000000" pitchFamily="2" charset="2"/>
              </a:rPr>
              <a:t>field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ym typeface="Wingdings" panose="05000000000000000000" pitchFamily="2" charset="2"/>
              </a:rPr>
              <a:t>quality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ym typeface="Wingdings" panose="05000000000000000000" pitchFamily="2" charset="2"/>
              </a:rPr>
              <a:t>definition</a:t>
            </a:r>
            <a:r>
              <a:rPr lang="fr-FR" b="1" dirty="0" smtClean="0">
                <a:sym typeface="Wingdings" panose="05000000000000000000" pitchFamily="2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116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032" y="930961"/>
            <a:ext cx="2880000" cy="1920000"/>
          </a:xfr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SC </a:t>
            </a:r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66904"/>
            <a:ext cx="2880000" cy="192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31" y="925354"/>
            <a:ext cx="2880000" cy="192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536" y="933681"/>
            <a:ext cx="2880000" cy="192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00" y="2888454"/>
            <a:ext cx="2880000" cy="192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032" y="2866904"/>
            <a:ext cx="2880000" cy="19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5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78" name="TextShape 1"/>
              <p:cNvSpPr txBox="1"/>
              <p:nvPr/>
            </p:nvSpPr>
            <p:spPr>
              <a:xfrm>
                <a:off x="276087" y="1335957"/>
                <a:ext cx="4367921" cy="3488969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285750" indent="-285750"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Ramping times </a:t>
                </a:r>
                <a:r>
                  <a:rPr lang="en-GB" sz="1400" dirty="0">
                    <a:effectLst/>
                  </a:rPr>
                  <a:t>≈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cavity filling time:</a:t>
                </a:r>
              </a:p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  <a:buClr>
                    <a:schemeClr val="accent1"/>
                  </a:buClr>
                  <a:tabLst>
                    <a:tab pos="0" algn="l"/>
                  </a:tabLst>
                </a:pP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		</a:t>
                </a:r>
                <a:r>
                  <a:rPr lang="en-US" sz="1400" b="1" spc="-1" dirty="0">
                    <a:solidFill>
                      <a:srgbClr val="2F2F2F"/>
                    </a:solidFill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  <m:sub>
                        <m:r>
                          <a:rPr lang="en-US" sz="1400" b="1" i="0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𝐚𝐜𝐜</m:t>
                        </m:r>
                      </m:sub>
                    </m:sSub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𝟎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𝟑</m:t>
                    </m:r>
                    <m:r>
                      <a:rPr lang="en-US" sz="1400" b="0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sz="1400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ms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r>
                  <a:rPr lang="en-GB" sz="1400" dirty="0"/>
                  <a:t>≈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4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𝑸</m:t>
                            </m:r>
                          </m:e>
                          <m:sub>
                            <m:r>
                              <a:rPr lang="en-US" sz="14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𝑳</m:t>
                            </m:r>
                          </m:sub>
                        </m:sSub>
                      </m:num>
                      <m:den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𝝎</m:t>
                        </m:r>
                      </m:den>
                    </m:f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𝟎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𝟐𝟕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ms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Optimization problem 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between magnet powering and RF</a:t>
                </a:r>
              </a:p>
              <a:p>
                <a:pPr marL="285750" indent="-285750"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chemeClr val="accent1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Linear ramping 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 constant </a:t>
                </a:r>
                <a:r>
                  <a:rPr lang="en-US" sz="1400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V</a:t>
                </a:r>
                <a:r>
                  <a:rPr lang="en-US" sz="14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RF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  simplest RF solution, best for </a:t>
                </a:r>
                <a:r>
                  <a:rPr lang="en-US" sz="1400" spc="-1" dirty="0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  <a:sym typeface="Wingdings" panose="05000000000000000000" pitchFamily="2" charset="2"/>
                  </a:rPr>
                  <a:t>m</a:t>
                </a:r>
              </a:p>
              <a:p>
                <a:pPr marL="285750" indent="-285750"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Non-linear ramping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 decrease peak power </a:t>
                </a:r>
                <a:r>
                  <a:rPr lang="en-GB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≙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magnet powering costs significantly (see 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  <a:hlinkClick r:id="rId3"/>
                  </a:rPr>
                  <a:t>talk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by F. </a:t>
                </a:r>
                <a:r>
                  <a:rPr lang="en-US" sz="1400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Boattini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)</a:t>
                </a:r>
              </a:p>
              <a:p>
                <a:pPr marL="285750" indent="-285750"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Sinusoidal ramp function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 performance decrease of 50%</a:t>
                </a:r>
                <a:endParaRPr lang="en-GB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 Study quasi-linear ramping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by e.g. natural		     resonant discharge of e.g. two harmonics </a:t>
                </a:r>
                <a:endParaRPr lang="en-GB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US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</p:txBody>
          </p:sp>
        </mc:Choice>
        <mc:Fallback xmlns="">
          <p:sp>
            <p:nvSpPr>
              <p:cNvPr id="778" name="TextShap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087" y="1335957"/>
                <a:ext cx="4367921" cy="3488969"/>
              </a:xfrm>
              <a:prstGeom prst="rect">
                <a:avLst/>
              </a:prstGeom>
              <a:blipFill>
                <a:blip r:embed="rId4"/>
                <a:stretch>
                  <a:fillRect l="-2510" t="-2273" r="-1953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0" name="TextShape 3"/>
          <p:cNvSpPr txBox="1"/>
          <p:nvPr/>
        </p:nvSpPr>
        <p:spPr>
          <a:xfrm>
            <a:off x="1930500" y="4763070"/>
            <a:ext cx="115641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750" spc="-1">
                <a:solidFill>
                  <a:srgbClr val="FFFFFF"/>
                </a:solidFill>
                <a:latin typeface="Arial"/>
              </a:rPr>
              <a:t>22 June 2023</a:t>
            </a:fld>
            <a:endParaRPr lang="en-GB" sz="750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767390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13</a:t>
            </a:fld>
            <a:endParaRPr lang="en-GB" sz="75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/>
              <a:t>Fast </a:t>
            </a:r>
            <a:r>
              <a:rPr lang="en-US" dirty="0"/>
              <a:t>ramping considerations</a:t>
            </a:r>
          </a:p>
        </p:txBody>
      </p:sp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491DE5E5-62B9-80A4-5915-ADF80928F1E3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13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F5809B2-E64D-7048-3AC2-6FE1B0585097}"/>
              </a:ext>
            </a:extLst>
          </p:cNvPr>
          <p:cNvSpPr txBox="1"/>
          <p:nvPr/>
        </p:nvSpPr>
        <p:spPr>
          <a:xfrm>
            <a:off x="7364745" y="1422150"/>
            <a:ext cx="1584176" cy="246221"/>
          </a:xfrm>
          <a:prstGeom prst="rect">
            <a:avLst/>
          </a:prstGeom>
          <a:noFill/>
          <a:ln>
            <a:solidFill>
              <a:srgbClr val="0F0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/>
              <a:t>Function from F. </a:t>
            </a:r>
            <a:r>
              <a:rPr lang="en-US" sz="1000" dirty="0" err="1"/>
              <a:t>Boattini</a:t>
            </a:r>
            <a:endParaRPr lang="en-GB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40E0E3-974D-53A2-C13F-03EC5DC18060}"/>
              </a:ext>
            </a:extLst>
          </p:cNvPr>
          <p:cNvSpPr txBox="1"/>
          <p:nvPr/>
        </p:nvSpPr>
        <p:spPr>
          <a:xfrm>
            <a:off x="5220072" y="1443593"/>
            <a:ext cx="19442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Example for RCS3</a:t>
            </a:r>
            <a:endParaRPr lang="en-GB" sz="1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FCDB1C6-64D5-9E39-6735-F33ED50F23FA}"/>
              </a:ext>
            </a:extLst>
          </p:cNvPr>
          <p:cNvGrpSpPr>
            <a:grpSpLocks noChangeAspect="1"/>
          </p:cNvGrpSpPr>
          <p:nvPr/>
        </p:nvGrpSpPr>
        <p:grpSpPr>
          <a:xfrm>
            <a:off x="4694771" y="1678647"/>
            <a:ext cx="4324161" cy="2963984"/>
            <a:chOff x="4230749" y="1335958"/>
            <a:chExt cx="4778746" cy="3275578"/>
          </a:xfrm>
        </p:grpSpPr>
        <p:pic>
          <p:nvPicPr>
            <p:cNvPr id="20" name="Picture 19" descr="Chart, line chart&#10;&#10;Description automatically generated">
              <a:extLst>
                <a:ext uri="{FF2B5EF4-FFF2-40B4-BE49-F238E27FC236}">
                  <a16:creationId xmlns:a16="http://schemas.microsoft.com/office/drawing/2014/main" id="{8100C72E-8477-591B-6DA8-A4609AB08E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7" t="5567" r="8253"/>
            <a:stretch/>
          </p:blipFill>
          <p:spPr>
            <a:xfrm>
              <a:off x="4230749" y="1335958"/>
              <a:ext cx="4778746" cy="3275578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5A644ED-2A81-A398-F413-724FC84D4C37}"/>
                </a:ext>
              </a:extLst>
            </p:cNvPr>
            <p:cNvCxnSpPr/>
            <p:nvPr/>
          </p:nvCxnSpPr>
          <p:spPr>
            <a:xfrm flipV="1">
              <a:off x="5940152" y="2355726"/>
              <a:ext cx="0" cy="30480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7DB9B91-4116-AA0A-692B-E0515FA2F373}"/>
                </a:ext>
              </a:extLst>
            </p:cNvPr>
            <p:cNvSpPr txBox="1"/>
            <p:nvPr/>
          </p:nvSpPr>
          <p:spPr>
            <a:xfrm>
              <a:off x="5557726" y="2617734"/>
              <a:ext cx="833574" cy="280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Injection</a:t>
              </a:r>
              <a:endParaRPr lang="en-GB" sz="1050" b="1" dirty="0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0E483F1-01DD-E3E3-70DC-64687BFB5E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40152" y="2851940"/>
              <a:ext cx="0" cy="190176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3708CF4-6BC2-76C2-9BC0-98ED7AE66DED}"/>
                </a:ext>
              </a:extLst>
            </p:cNvPr>
            <p:cNvCxnSpPr/>
            <p:nvPr/>
          </p:nvCxnSpPr>
          <p:spPr>
            <a:xfrm flipV="1">
              <a:off x="7848600" y="2369626"/>
              <a:ext cx="0" cy="30480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0E86BCB-545C-25A4-8847-14A57BA04A08}"/>
                </a:ext>
              </a:extLst>
            </p:cNvPr>
            <p:cNvSpPr txBox="1"/>
            <p:nvPr/>
          </p:nvSpPr>
          <p:spPr>
            <a:xfrm>
              <a:off x="7472226" y="2631634"/>
              <a:ext cx="833574" cy="2891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Ejection</a:t>
              </a:r>
              <a:endParaRPr lang="en-GB" sz="1050" b="1" dirty="0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5BEE18F4-747A-0CFA-8C4D-252EA02482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48600" y="2865840"/>
              <a:ext cx="0" cy="190176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TextBox 3">
            <a:extLst>
              <a:ext uri="{FF2B5EF4-FFF2-40B4-BE49-F238E27FC236}">
                <a16:creationId xmlns:a16="http://schemas.microsoft.com/office/drawing/2014/main" id="{465EEC14-B33E-3BD1-7FE4-348B388628CF}"/>
              </a:ext>
            </a:extLst>
          </p:cNvPr>
          <p:cNvSpPr txBox="1"/>
          <p:nvPr/>
        </p:nvSpPr>
        <p:spPr>
          <a:xfrm>
            <a:off x="4499992" y="879591"/>
            <a:ext cx="2418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Courtesy: F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Batsch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4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Fast-ramping Magnets?</a:t>
            </a:r>
            <a:endParaRPr lang="en-US" dirty="0"/>
          </a:p>
        </p:txBody>
      </p:sp>
      <p:sp>
        <p:nvSpPr>
          <p:cNvPr id="16" name="Espace réservé du contenu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6" name="Slide Number Placeholder 9">
            <a:extLst>
              <a:ext uri="{FF2B5EF4-FFF2-40B4-BE49-F238E27FC236}">
                <a16:creationId xmlns:a16="http://schemas.microsoft.com/office/drawing/2014/main" id="{9D0494C1-546A-C54A-A107-4CB70D3C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marL="0" algn="r" defTabSz="376436" rtl="0" eaLnBrk="1" latinLnBrk="0" hangingPunct="1">
              <a:defRPr sz="97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76436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2871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9308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05741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2175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58614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35048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1482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8A56A-6164-B14D-A8F7-980D09C4DD9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DF4E25EA-6541-AC79-E09C-42F03603F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90" y="1048288"/>
            <a:ext cx="1305262" cy="945000"/>
          </a:xfrm>
          <a:prstGeom prst="rect">
            <a:avLst/>
          </a:prstGeom>
        </p:spPr>
      </p:pic>
      <p:pic>
        <p:nvPicPr>
          <p:cNvPr id="11" name="Picture 10" descr="Square&#10;&#10;Description automatically generated">
            <a:extLst>
              <a:ext uri="{FF2B5EF4-FFF2-40B4-BE49-F238E27FC236}">
                <a16:creationId xmlns:a16="http://schemas.microsoft.com/office/drawing/2014/main" id="{2AD65E06-DB27-4B17-918D-8F49CBD77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310" y="1048288"/>
            <a:ext cx="1058920" cy="945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36DF87B-CC2E-E83F-9F96-7D4692070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8782" y="1048288"/>
            <a:ext cx="1072777" cy="945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ECBC2B-34BC-DA1E-3BA6-93D4F76CC90A}"/>
              </a:ext>
            </a:extLst>
          </p:cNvPr>
          <p:cNvSpPr txBox="1"/>
          <p:nvPr/>
        </p:nvSpPr>
        <p:spPr>
          <a:xfrm>
            <a:off x="435241" y="2046574"/>
            <a:ext cx="768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5.07 kJ/m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700791-5BF0-F5F4-1971-3C8532DF4475}"/>
              </a:ext>
            </a:extLst>
          </p:cNvPr>
          <p:cNvSpPr txBox="1"/>
          <p:nvPr/>
        </p:nvSpPr>
        <p:spPr>
          <a:xfrm>
            <a:off x="1612318" y="2046574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5.65…7.14 kJ/m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1C58C7-C040-3502-BF61-A9605F6B95DB}"/>
              </a:ext>
            </a:extLst>
          </p:cNvPr>
          <p:cNvSpPr txBox="1"/>
          <p:nvPr/>
        </p:nvSpPr>
        <p:spPr>
          <a:xfrm>
            <a:off x="3134690" y="2046574"/>
            <a:ext cx="768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5.89 kJ/m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E47731-85F3-5556-8A99-8CA3540414E7}"/>
              </a:ext>
            </a:extLst>
          </p:cNvPr>
          <p:cNvSpPr txBox="1"/>
          <p:nvPr/>
        </p:nvSpPr>
        <p:spPr>
          <a:xfrm>
            <a:off x="160575" y="2262956"/>
            <a:ext cx="4039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ain challenge is management of the power in the resistive dipoles (</a:t>
            </a:r>
            <a:r>
              <a:rPr lang="en-CH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 tens of GW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Minimum stored magnetic energy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ighly efficient energy storage and recovery</a:t>
            </a:r>
          </a:p>
        </p:txBody>
      </p:sp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7A4D06B0-E473-8725-EF00-13E6C7B833A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2" t="2916" b="44748"/>
          <a:stretch/>
        </p:blipFill>
        <p:spPr>
          <a:xfrm>
            <a:off x="245318" y="3579862"/>
            <a:ext cx="1893382" cy="110799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67F0AC6-1ED7-DE5E-519F-6FA3E9E67B1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35" t="17165" r="-435" b="20333"/>
          <a:stretch/>
        </p:blipFill>
        <p:spPr>
          <a:xfrm>
            <a:off x="2077182" y="3761332"/>
            <a:ext cx="2188819" cy="105624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F3F066E-CBC9-6F72-C500-4F7DB411A198}"/>
              </a:ext>
            </a:extLst>
          </p:cNvPr>
          <p:cNvSpPr txBox="1"/>
          <p:nvPr/>
        </p:nvSpPr>
        <p:spPr>
          <a:xfrm>
            <a:off x="921020" y="3899580"/>
            <a:ext cx="1050288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HTS flat racetracks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782662-8D37-F311-3E05-13943F774D69}"/>
              </a:ext>
            </a:extLst>
          </p:cNvPr>
          <p:cNvSpPr txBox="1"/>
          <p:nvPr/>
        </p:nvSpPr>
        <p:spPr>
          <a:xfrm>
            <a:off x="-36512" y="4692260"/>
            <a:ext cx="2162772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R</a:t>
            </a:r>
            <a:r>
              <a:rPr lang="en-CH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ectangular magnet bore 100 mm x 30 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0ECF9A-99F6-63BC-3504-25C8F63745C5}"/>
              </a:ext>
            </a:extLst>
          </p:cNvPr>
          <p:cNvSpPr txBox="1"/>
          <p:nvPr/>
        </p:nvSpPr>
        <p:spPr>
          <a:xfrm>
            <a:off x="354018" y="3997684"/>
            <a:ext cx="492205" cy="45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peak field</a:t>
            </a:r>
          </a:p>
          <a:p>
            <a:pPr algn="r"/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10.4 T</a:t>
            </a:r>
            <a:endParaRPr lang="en-CH" sz="788" dirty="0">
              <a:solidFill>
                <a:schemeClr val="accent6">
                  <a:lumMod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786A1E-2EEA-1A0E-58CC-BD01488EA7A9}"/>
              </a:ext>
            </a:extLst>
          </p:cNvPr>
          <p:cNvSpPr txBox="1"/>
          <p:nvPr/>
        </p:nvSpPr>
        <p:spPr>
          <a:xfrm>
            <a:off x="2894401" y="3818309"/>
            <a:ext cx="902811" cy="456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b3 = -7.2 units</a:t>
            </a:r>
          </a:p>
          <a:p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b5 = -1.4 units</a:t>
            </a:r>
          </a:p>
          <a:p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b7 = -0.03 units</a:t>
            </a:r>
            <a:endParaRPr lang="en-CH" sz="788" dirty="0">
              <a:solidFill>
                <a:schemeClr val="accent6">
                  <a:lumMod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962983-8236-A0F4-B355-A914F062C2B3}"/>
              </a:ext>
            </a:extLst>
          </p:cNvPr>
          <p:cNvSpPr txBox="1"/>
          <p:nvPr/>
        </p:nvSpPr>
        <p:spPr>
          <a:xfrm>
            <a:off x="166690" y="3219822"/>
            <a:ext cx="39773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Simple</a:t>
            </a:r>
            <a:r>
              <a:rPr lang="en-US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HTS racetrack dipole </a:t>
            </a: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could match the beam requirements and aperture</a:t>
            </a:r>
            <a:endParaRPr lang="en-CH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7F455B-603A-F427-6FDD-F87556D0EC97}"/>
              </a:ext>
            </a:extLst>
          </p:cNvPr>
          <p:cNvSpPr txBox="1"/>
          <p:nvPr/>
        </p:nvSpPr>
        <p:spPr>
          <a:xfrm>
            <a:off x="1552205" y="638813"/>
            <a:ext cx="1154483" cy="2601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091" dirty="0"/>
              <a:t>F. Boattini et al.</a:t>
            </a:r>
          </a:p>
        </p:txBody>
      </p:sp>
      <p:pic>
        <p:nvPicPr>
          <p:cNvPr id="4" name="Picture 3" descr="A diagram of a circuit&#10;&#10;Description automatically generated with low confidence">
            <a:extLst>
              <a:ext uri="{FF2B5EF4-FFF2-40B4-BE49-F238E27FC236}">
                <a16:creationId xmlns:a16="http://schemas.microsoft.com/office/drawing/2014/main" id="{42352AB3-1ACF-1CE2-E5F1-2FB584AA9F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3881" y="1321021"/>
            <a:ext cx="2936575" cy="1684805"/>
          </a:xfrm>
          <a:prstGeom prst="rect">
            <a:avLst/>
          </a:prstGeom>
        </p:spPr>
      </p:pic>
      <p:pic>
        <p:nvPicPr>
          <p:cNvPr id="5" name="Picture 4" descr="A picture containing diagram, text, line, plan&#10;&#10;Description automatically generated">
            <a:extLst>
              <a:ext uri="{FF2B5EF4-FFF2-40B4-BE49-F238E27FC236}">
                <a16:creationId xmlns:a16="http://schemas.microsoft.com/office/drawing/2014/main" id="{B2B2B51C-9ABA-3EB9-C065-278B348DFD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43882" y="3478977"/>
            <a:ext cx="2768539" cy="130565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86E800E-09EB-0872-8B08-6E41C4A055F3}"/>
              </a:ext>
            </a:extLst>
          </p:cNvPr>
          <p:cNvSpPr txBox="1">
            <a:spLocks/>
          </p:cNvSpPr>
          <p:nvPr/>
        </p:nvSpPr>
        <p:spPr>
          <a:xfrm>
            <a:off x="4880050" y="1207343"/>
            <a:ext cx="2375048" cy="281773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Full wave resonance</a:t>
            </a:r>
          </a:p>
          <a:p>
            <a:pPr marL="0" indent="0">
              <a:buFont typeface="Arial"/>
              <a:buNone/>
            </a:pPr>
            <a:endParaRPr lang="en-US" sz="1200" b="1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4031E76-3822-3AB6-A115-00BD498836B3}"/>
              </a:ext>
            </a:extLst>
          </p:cNvPr>
          <p:cNvSpPr txBox="1">
            <a:spLocks/>
          </p:cNvSpPr>
          <p:nvPr/>
        </p:nvSpPr>
        <p:spPr>
          <a:xfrm>
            <a:off x="4861248" y="3092661"/>
            <a:ext cx="2519064" cy="281773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Commutated resonance (</a:t>
            </a:r>
            <a:r>
              <a:rPr lang="en-US" sz="1200" b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buFont typeface="Arial"/>
              <a:buNone/>
            </a:pPr>
            <a:endParaRPr lang="en-US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9F3114-F31B-E378-526C-F742B8418FE8}"/>
              </a:ext>
            </a:extLst>
          </p:cNvPr>
          <p:cNvSpPr txBox="1"/>
          <p:nvPr/>
        </p:nvSpPr>
        <p:spPr>
          <a:xfrm>
            <a:off x="4716016" y="887663"/>
            <a:ext cx="3749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Differerent power converter options investigated</a:t>
            </a:r>
          </a:p>
        </p:txBody>
      </p:sp>
    </p:spTree>
    <p:extLst>
      <p:ext uri="{BB962C8B-B14F-4D97-AF65-F5344CB8AC3E}">
        <p14:creationId xmlns:p14="http://schemas.microsoft.com/office/powerpoint/2010/main" val="328219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276350"/>
                <a:ext cx="6920998" cy="3536156"/>
              </a:xfrm>
            </p:spPr>
            <p:txBody>
              <a:bodyPr>
                <a:normAutofit fontScale="47500" lnSpcReduction="20000"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V</a:t>
                </a:r>
                <a:r>
                  <a:rPr lang="en-US" b="1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acc</a:t>
                </a:r>
                <a:r>
                  <a:rPr lang="en-US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and </a:t>
                </a:r>
                <a:r>
                  <a:rPr lang="en-US" b="1" i="1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G</a:t>
                </a:r>
                <a:r>
                  <a:rPr lang="en-US" b="1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acc</a:t>
                </a:r>
                <a:r>
                  <a:rPr lang="en-US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must be increased by 12% to achieve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pc="-1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1" i="1" spc="-1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𝝉</m:t>
                        </m:r>
                      </m:e>
                      <m:sub>
                        <m:r>
                          <a:rPr lang="en-US" b="1" spc="-1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𝐚𝐜𝐜</m:t>
                        </m:r>
                      </m:sub>
                    </m:sSub>
                  </m:oMath>
                </a14:m>
                <a:r>
                  <a:rPr lang="en-US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b="1" dirty="0"/>
                  <a:t>⇔</a:t>
                </a:r>
                <a:r>
                  <a:rPr lang="en-US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r>
                  <a:rPr lang="en-GB" b="1" dirty="0"/>
                  <a:t>≠ </a:t>
                </a:r>
                <a:r>
                  <a:rPr lang="en-US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200% as for a sine-like ramp</a:t>
                </a:r>
                <a:r>
                  <a:rPr lang="en-US" b="1" spc="-1" dirty="0" smtClean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!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b="1" spc="-1" dirty="0" smtClean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endParaRPr lang="en-US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Powering and ramping function optimization ongoing, combined with synchronous phase and RF voltage optimization (see </a:t>
                </a:r>
                <a:r>
                  <a:rPr lang="en-US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  <a:hlinkClick r:id="rId2"/>
                  </a:rPr>
                  <a:t>talk</a:t>
                </a:r>
                <a:r>
                  <a:rPr lang="en-US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by F. Batsch and </a:t>
                </a:r>
                <a:r>
                  <a:rPr lang="en-US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  <a:hlinkClick r:id="rId3"/>
                  </a:rPr>
                  <a:t>talk</a:t>
                </a:r>
                <a:r>
                  <a:rPr lang="en-US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by F. Boattini</a:t>
                </a:r>
                <a:r>
                  <a:rPr lang="en-US" spc="-1" dirty="0" smtClean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).</a:t>
                </a:r>
                <a:endParaRPr lang="en-US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276350"/>
                <a:ext cx="6920998" cy="3536156"/>
              </a:xfrm>
              <a:blipFill>
                <a:blip r:embed="rId4"/>
                <a:stretch>
                  <a:fillRect t="-12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</a:t>
            </a:r>
            <a:r>
              <a:rPr lang="en-US" dirty="0"/>
              <a:t>requirements 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5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8CACA94-F80F-5BDF-FFE2-FFF00B925DB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" t="5567" r="8253" b="49602"/>
          <a:stretch/>
        </p:blipFill>
        <p:spPr>
          <a:xfrm>
            <a:off x="7533431" y="212497"/>
            <a:ext cx="1470264" cy="487045"/>
          </a:xfrm>
          <a:prstGeom prst="rect">
            <a:avLst/>
          </a:prstGeom>
        </p:spPr>
      </p:pic>
      <p:sp>
        <p:nvSpPr>
          <p:cNvPr id="6" name="TextBox 26">
            <a:extLst>
              <a:ext uri="{FF2B5EF4-FFF2-40B4-BE49-F238E27FC236}">
                <a16:creationId xmlns:a16="http://schemas.microsoft.com/office/drawing/2014/main" id="{40B80E32-C82D-DF83-DE1D-504D3A0BEB59}"/>
              </a:ext>
            </a:extLst>
          </p:cNvPr>
          <p:cNvSpPr txBox="1"/>
          <p:nvPr/>
        </p:nvSpPr>
        <p:spPr>
          <a:xfrm>
            <a:off x="3600695" y="1799279"/>
            <a:ext cx="19442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Example for RCS3</a:t>
            </a:r>
            <a:endParaRPr lang="en-GB" sz="1400" dirty="0"/>
          </a:p>
        </p:txBody>
      </p:sp>
      <p:pic>
        <p:nvPicPr>
          <p:cNvPr id="7" name="Picture 32" descr="Chart, line chart&#10;&#10;Description automatically generated">
            <a:extLst>
              <a:ext uri="{FF2B5EF4-FFF2-40B4-BE49-F238E27FC236}">
                <a16:creationId xmlns:a16="http://schemas.microsoft.com/office/drawing/2014/main" id="{54BBF73E-EF2B-955F-EFF2-89E7D8E0CA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62" y="975402"/>
            <a:ext cx="1470263" cy="1102697"/>
          </a:xfrm>
          <a:prstGeom prst="rect">
            <a:avLst/>
          </a:prstGeom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465EEC14-B33E-3BD1-7FE4-348B388628CF}"/>
              </a:ext>
            </a:extLst>
          </p:cNvPr>
          <p:cNvSpPr txBox="1"/>
          <p:nvPr/>
        </p:nvSpPr>
        <p:spPr>
          <a:xfrm>
            <a:off x="4499992" y="879591"/>
            <a:ext cx="2418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Courtesy: F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Batsch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678" y="2009758"/>
            <a:ext cx="4959691" cy="207886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39933" y="2116636"/>
            <a:ext cx="2544435" cy="203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54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179512" y="1347614"/>
            <a:ext cx="3766368" cy="376082"/>
          </a:xfrm>
        </p:spPr>
        <p:txBody>
          <a:bodyPr>
            <a:normAutofit fontScale="47500" lnSpcReduction="20000"/>
          </a:bodyPr>
          <a:lstStyle/>
          <a:p>
            <a:r>
              <a:rPr lang="fr-FR" dirty="0" err="1" smtClean="0"/>
              <a:t>Calculations</a:t>
            </a:r>
            <a:r>
              <a:rPr lang="fr-FR" dirty="0" smtClean="0"/>
              <a:t> </a:t>
            </a:r>
            <a:r>
              <a:rPr lang="fr-FR" dirty="0" err="1" smtClean="0"/>
              <a:t>performed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WITH NO transverse offset.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Which</a:t>
            </a:r>
            <a:r>
              <a:rPr lang="fr-FR" dirty="0" smtClean="0"/>
              <a:t> RF </a:t>
            </a:r>
            <a:r>
              <a:rPr lang="fr-FR" dirty="0" err="1" smtClean="0"/>
              <a:t>impedance</a:t>
            </a:r>
            <a:r>
              <a:rPr lang="fr-FR" dirty="0" smtClean="0"/>
              <a:t>?</a:t>
            </a:r>
            <a:br>
              <a:rPr lang="fr-FR" dirty="0" smtClean="0"/>
            </a:br>
            <a:r>
              <a:rPr lang="fr-FR" dirty="0" err="1" smtClean="0"/>
              <a:t>Which</a:t>
            </a:r>
            <a:r>
              <a:rPr lang="fr-FR" dirty="0" smtClean="0"/>
              <a:t> RF structure and </a:t>
            </a:r>
            <a:r>
              <a:rPr lang="fr-FR" dirty="0" err="1" smtClean="0"/>
              <a:t>frequency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80416" y="1563638"/>
            <a:ext cx="3543512" cy="303715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971600" y="4637689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/>
              <a:t>Courtesy</a:t>
            </a:r>
            <a:r>
              <a:rPr lang="fr-FR" sz="1200" b="1" dirty="0" smtClean="0"/>
              <a:t>: David Amorim</a:t>
            </a:r>
            <a:endParaRPr lang="fr-FR" sz="1200" b="1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1079746"/>
            <a:ext cx="3158758" cy="1260391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2282081"/>
            <a:ext cx="2782458" cy="28374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674464" y="2079259"/>
            <a:ext cx="23448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Courtesy: </a:t>
            </a:r>
            <a:r>
              <a:rPr lang="en-US" sz="12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Sosoho-Abasi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Udongwo</a:t>
            </a:r>
            <a:endParaRPr lang="en-GB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1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3059832" y="1270792"/>
            <a:ext cx="5472608" cy="550396"/>
          </a:xfrm>
        </p:spPr>
        <p:txBody>
          <a:bodyPr>
            <a:normAutofit fontScale="55000" lnSpcReduction="20000"/>
          </a:bodyPr>
          <a:lstStyle/>
          <a:p>
            <a:r>
              <a:rPr lang="fr-FR" dirty="0" err="1" smtClean="0"/>
              <a:t>Example</a:t>
            </a:r>
            <a:r>
              <a:rPr lang="fr-FR" dirty="0" smtClean="0"/>
              <a:t>: </a:t>
            </a:r>
            <a:r>
              <a:rPr lang="fr-FR" dirty="0" err="1" smtClean="0"/>
              <a:t>Calculations</a:t>
            </a:r>
            <a:r>
              <a:rPr lang="fr-FR" dirty="0" smtClean="0"/>
              <a:t> </a:t>
            </a:r>
            <a:r>
              <a:rPr lang="fr-FR" dirty="0" err="1" smtClean="0"/>
              <a:t>performed</a:t>
            </a:r>
            <a:r>
              <a:rPr lang="fr-FR" dirty="0" smtClean="0"/>
              <a:t> for TESLA </a:t>
            </a:r>
            <a:r>
              <a:rPr lang="fr-FR" dirty="0" err="1" smtClean="0"/>
              <a:t>Low-loss</a:t>
            </a:r>
            <a:endParaRPr lang="fr-FR" dirty="0" smtClean="0"/>
          </a:p>
          <a:p>
            <a:r>
              <a:rPr lang="en-US" dirty="0">
                <a:sym typeface="Symbol" panose="05050102010706020507" pitchFamily="18" charset="2"/>
              </a:rPr>
              <a:t>(</a:t>
            </a:r>
            <a:r>
              <a:rPr lang="en-US" dirty="0">
                <a:sym typeface="Symbol" panose="05050102010706020507" pitchFamily="18" charset="2"/>
                <a:hlinkClick r:id="rId2"/>
              </a:rPr>
              <a:t>ABCI</a:t>
            </a:r>
            <a:r>
              <a:rPr lang="en-US" dirty="0">
                <a:sym typeface="Symbol" panose="05050102010706020507" pitchFamily="18" charset="2"/>
              </a:rPr>
              <a:t> file from S.-A. </a:t>
            </a:r>
            <a:r>
              <a:rPr lang="en-US" dirty="0" err="1">
                <a:sym typeface="Symbol" panose="05050102010706020507" pitchFamily="18" charset="2"/>
              </a:rPr>
              <a:t>Udongwo</a:t>
            </a:r>
            <a:r>
              <a:rPr lang="en-US" dirty="0">
                <a:sym typeface="Symbol" panose="05050102010706020507" pitchFamily="18" charset="2"/>
              </a:rPr>
              <a:t>)</a:t>
            </a:r>
            <a:endParaRPr lang="fr-FR" b="1" dirty="0" smtClean="0">
              <a:solidFill>
                <a:srgbClr val="FF0000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HOM power?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062800"/>
            <a:ext cx="2012127" cy="177685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719" y="2458628"/>
            <a:ext cx="5938296" cy="139293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198188" y="2009122"/>
            <a:ext cx="3691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Beam-induced</a:t>
            </a:r>
            <a:r>
              <a:rPr lang="fr-FR" dirty="0" smtClean="0"/>
              <a:t> power </a:t>
            </a:r>
            <a:r>
              <a:rPr lang="fr-FR" dirty="0" err="1" smtClean="0"/>
              <a:t>losses</a:t>
            </a:r>
            <a:endParaRPr lang="fr-FR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5220072" y="4011910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/>
              <a:t>Courtesy</a:t>
            </a:r>
            <a:r>
              <a:rPr lang="fr-FR" sz="1200" b="1" dirty="0" smtClean="0"/>
              <a:t>: Fabian Batsch</a:t>
            </a:r>
            <a:endParaRPr lang="fr-FR" sz="1200" b="1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92" y="2847678"/>
            <a:ext cx="2777832" cy="220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28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Why FFAs?</a:t>
            </a:r>
          </a:p>
          <a:p>
            <a:pPr lvl="1"/>
            <a:r>
              <a:rPr lang="en-US" dirty="0"/>
              <a:t>Time-independent magnetic fields</a:t>
            </a:r>
          </a:p>
          <a:p>
            <a:pPr lvl="1"/>
            <a:r>
              <a:rPr lang="en-US" dirty="0"/>
              <a:t>No ramp times </a:t>
            </a:r>
          </a:p>
          <a:p>
            <a:pPr lvl="1"/>
            <a:r>
              <a:rPr lang="en-US" dirty="0"/>
              <a:t>Rate of acceleration limited only by RF</a:t>
            </a:r>
          </a:p>
          <a:p>
            <a:pPr lvl="1"/>
            <a:r>
              <a:rPr lang="en-US" dirty="0"/>
              <a:t>Mitigates engineering challenges of designing and powering fast-ramping dipoles</a:t>
            </a:r>
          </a:p>
          <a:p>
            <a:pPr lvl="1"/>
            <a:r>
              <a:rPr lang="en-US" dirty="0"/>
              <a:t>All magnets can be superconducting DC </a:t>
            </a:r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At high energy, pulsed synchrotrons limited by the maximum field in </a:t>
            </a:r>
            <a:r>
              <a:rPr lang="en-US" smtClean="0"/>
              <a:t>pulsed magnets.</a:t>
            </a:r>
            <a:endParaRPr lang="en-US" dirty="0" smtClean="0"/>
          </a:p>
          <a:p>
            <a:r>
              <a:rPr lang="en-GB" sz="2400" dirty="0">
                <a:latin typeface="Arial Narrow" panose="020B0606020202030204" pitchFamily="34" charset="0"/>
              </a:rPr>
              <a:t>Limited understanding of optics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Unique coupling behaviour</a:t>
            </a:r>
          </a:p>
          <a:p>
            <a:pPr lvl="2"/>
            <a:r>
              <a:rPr lang="en-GB" sz="1800" dirty="0">
                <a:latin typeface="Arial Narrow" panose="020B0606020202030204" pitchFamily="34" charset="0"/>
              </a:rPr>
              <a:t>Dominated by skew quadrupole focussing</a:t>
            </a:r>
          </a:p>
          <a:p>
            <a:pPr lvl="2"/>
            <a:r>
              <a:rPr lang="en-GB" sz="1800" dirty="0">
                <a:latin typeface="Arial Narrow" panose="020B0606020202030204" pitchFamily="34" charset="0"/>
              </a:rPr>
              <a:t>Solenoid components in fringe fields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Nonplanar orbits</a:t>
            </a:r>
          </a:p>
          <a:p>
            <a:r>
              <a:rPr lang="en-GB" sz="2400" dirty="0">
                <a:latin typeface="Arial Narrow" panose="020B0606020202030204" pitchFamily="34" charset="0"/>
              </a:rPr>
              <a:t>Challenging </a:t>
            </a:r>
            <a:r>
              <a:rPr lang="en-GB" sz="2400" dirty="0" smtClean="0">
                <a:latin typeface="Arial Narrow" panose="020B0606020202030204" pitchFamily="34" charset="0"/>
              </a:rPr>
              <a:t>optimization</a:t>
            </a:r>
            <a:r>
              <a:rPr lang="en-US" dirty="0" smtClean="0"/>
              <a:t>: update foreseen end 2023.</a:t>
            </a:r>
          </a:p>
          <a:p>
            <a:r>
              <a:rPr lang="en-US" sz="2400" dirty="0" smtClean="0">
                <a:latin typeface="Arial Narrow" panose="020B0606020202030204" pitchFamily="34" charset="0"/>
              </a:rPr>
              <a:t>See Scott Berg’s presentation [</a:t>
            </a:r>
            <a:r>
              <a:rPr lang="en-US" sz="2400" dirty="0" smtClean="0">
                <a:latin typeface="Arial Narrow" panose="020B0606020202030204" pitchFamily="34" charset="0"/>
                <a:hlinkClick r:id="rId3"/>
              </a:rPr>
              <a:t>here</a:t>
            </a:r>
            <a:r>
              <a:rPr lang="en-US" sz="2400" dirty="0" smtClean="0">
                <a:latin typeface="Arial Narrow" panose="020B0606020202030204" pitchFamily="34" charset="0"/>
              </a:rPr>
              <a:t>]</a:t>
            </a:r>
            <a:endParaRPr lang="en-GB" sz="2400" dirty="0" smtClean="0">
              <a:latin typeface="Arial Narrow" panose="020B0606020202030204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FFA as Alternatives?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2136948" y="905431"/>
            <a:ext cx="3886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/>
              <a:t>: Max Topp-Mugglestone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0314" y="0"/>
            <a:ext cx="2334970" cy="231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D020EC69-3AFE-90DF-77A5-8B5C9D29B7F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0531" y="1662933"/>
          <a:ext cx="5963437" cy="31089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39961">
                  <a:extLst>
                    <a:ext uri="{9D8B030D-6E8A-4147-A177-3AD203B41FA5}">
                      <a16:colId xmlns:a16="http://schemas.microsoft.com/office/drawing/2014/main" val="2501970494"/>
                    </a:ext>
                  </a:extLst>
                </a:gridCol>
                <a:gridCol w="1283018">
                  <a:extLst>
                    <a:ext uri="{9D8B030D-6E8A-4147-A177-3AD203B41FA5}">
                      <a16:colId xmlns:a16="http://schemas.microsoft.com/office/drawing/2014/main" val="3017025813"/>
                    </a:ext>
                  </a:extLst>
                </a:gridCol>
                <a:gridCol w="1244918">
                  <a:extLst>
                    <a:ext uri="{9D8B030D-6E8A-4147-A177-3AD203B41FA5}">
                      <a16:colId xmlns:a16="http://schemas.microsoft.com/office/drawing/2014/main" val="1078524597"/>
                    </a:ext>
                  </a:extLst>
                </a:gridCol>
                <a:gridCol w="1195540">
                  <a:extLst>
                    <a:ext uri="{9D8B030D-6E8A-4147-A177-3AD203B41FA5}">
                      <a16:colId xmlns:a16="http://schemas.microsoft.com/office/drawing/2014/main" val="2056293376"/>
                    </a:ext>
                  </a:extLst>
                </a:gridCol>
              </a:tblGrid>
              <a:tr h="240164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RCS1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100" dirty="0"/>
                        <a:t>314 GeV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RCS2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100" dirty="0"/>
                        <a:t>750GeV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RCS3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1.5TeV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191306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Circumference, 2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US" sz="1100" i="1" dirty="0"/>
                        <a:t>R</a:t>
                      </a:r>
                      <a:r>
                        <a:rPr lang="en-US" sz="1100" i="0" dirty="0"/>
                        <a:t> [m]</a:t>
                      </a:r>
                      <a:endParaRPr lang="en-GB" sz="11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5990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5590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736051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Energy factor, </a:t>
                      </a:r>
                      <a:r>
                        <a:rPr lang="en-US" sz="1100" i="1" dirty="0" err="1"/>
                        <a:t>E</a:t>
                      </a:r>
                      <a:r>
                        <a:rPr lang="en-US" sz="1100" baseline="-25000" dirty="0" err="1"/>
                        <a:t>ej</a:t>
                      </a:r>
                      <a:r>
                        <a:rPr lang="en-US" sz="1100" dirty="0"/>
                        <a:t>/</a:t>
                      </a:r>
                      <a:r>
                        <a:rPr lang="en-US" sz="1100" i="1" dirty="0" err="1"/>
                        <a:t>E</a:t>
                      </a:r>
                      <a:r>
                        <a:rPr lang="en-US" sz="1100" baseline="-25000" dirty="0" err="1"/>
                        <a:t>inj</a:t>
                      </a:r>
                      <a:endParaRPr lang="en-GB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5.0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7566296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Repetition rate, </a:t>
                      </a:r>
                      <a:r>
                        <a:rPr lang="en-US" sz="1100" i="1" dirty="0" err="1"/>
                        <a:t>f</a:t>
                      </a:r>
                      <a:r>
                        <a:rPr lang="en-US" sz="1100" baseline="-25000" dirty="0" err="1"/>
                        <a:t>rep</a:t>
                      </a:r>
                      <a:r>
                        <a:rPr lang="en-US" sz="1100" dirty="0"/>
                        <a:t> [Hz]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083363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Number of bunches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50630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Bunch population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&gt;2.5E12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&gt;2.3E12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2.2E12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307250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Survival rate per ring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649310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accent1"/>
                          </a:solidFill>
                        </a:rPr>
                        <a:t>Acceleration time, </a:t>
                      </a:r>
                      <a:r>
                        <a:rPr lang="en-US" sz="1100" b="0" i="1" dirty="0" err="1">
                          <a:solidFill>
                            <a:schemeClr val="accent1"/>
                          </a:solidFill>
                        </a:rPr>
                        <a:t>t</a:t>
                      </a:r>
                      <a:r>
                        <a:rPr lang="en-US" sz="1100" b="0" i="0" baseline="-25000" dirty="0" err="1">
                          <a:solidFill>
                            <a:schemeClr val="accent1"/>
                          </a:solidFill>
                        </a:rPr>
                        <a:t>acc</a:t>
                      </a:r>
                      <a:r>
                        <a:rPr lang="en-US" sz="1100" b="0" dirty="0">
                          <a:solidFill>
                            <a:schemeClr val="accent1"/>
                          </a:solidFill>
                        </a:rPr>
                        <a:t> [</a:t>
                      </a:r>
                      <a:r>
                        <a:rPr lang="en-US" sz="1100" b="0" dirty="0" err="1">
                          <a:solidFill>
                            <a:schemeClr val="accent1"/>
                          </a:solidFill>
                        </a:rPr>
                        <a:t>ms</a:t>
                      </a:r>
                      <a:r>
                        <a:rPr lang="en-US" sz="1100" b="0" dirty="0">
                          <a:solidFill>
                            <a:schemeClr val="accent1"/>
                          </a:solidFill>
                        </a:rPr>
                        <a:t>]</a:t>
                      </a:r>
                      <a:endParaRPr lang="en-GB" sz="1100" b="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0.34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baseline="0" dirty="0">
                          <a:solidFill>
                            <a:schemeClr val="tx1"/>
                          </a:solidFill>
                        </a:rPr>
                        <a:t>1.04</a:t>
                      </a:r>
                      <a:endParaRPr lang="en-GB" sz="11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2.37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827653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Number of turns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en-GB" sz="11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66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337306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accent1"/>
                          </a:solidFill>
                        </a:rPr>
                        <a:t>Energy gain per turn</a:t>
                      </a:r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, </a:t>
                      </a:r>
                      <a:r>
                        <a:rPr lang="en-US" sz="1100" dirty="0">
                          <a:solidFill>
                            <a:schemeClr val="accent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100" i="1" dirty="0">
                          <a:solidFill>
                            <a:schemeClr val="accent1"/>
                          </a:solidFill>
                        </a:rPr>
                        <a:t>E</a:t>
                      </a:r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 [GeV]</a:t>
                      </a:r>
                      <a:endParaRPr lang="en-GB" sz="11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14.8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7.9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11.4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663253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Acc. gradient for survival [MV/m]</a:t>
                      </a:r>
                      <a:endParaRPr lang="en-GB" sz="11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0848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Acc. field in RF cavity [MV/m]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30 </a:t>
                      </a:r>
                      <a:r>
                        <a:rPr lang="en-US" sz="900" dirty="0"/>
                        <a:t>(45 optimistically)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/>
                        <a:t>30</a:t>
                      </a:r>
                      <a:endParaRPr lang="en-GB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211139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C073D30D-F111-FBEF-AED3-A800D694D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4922" y="1678165"/>
            <a:ext cx="2474706" cy="1631439"/>
          </a:xfrm>
          <a:prstGeom prst="rect">
            <a:avLst/>
          </a:prstGeom>
        </p:spPr>
      </p:pic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1684" y="1261949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latin typeface="+mj-lt"/>
              </a:rPr>
              <a:t>Detailed parameter table: [</a:t>
            </a:r>
            <a:r>
              <a:rPr lang="en-US" sz="1600" b="1" dirty="0">
                <a:latin typeface="+mj-lt"/>
                <a:hlinkClick r:id="rId4"/>
              </a:rPr>
              <a:t>link</a:t>
            </a:r>
            <a:r>
              <a:rPr lang="en-US" sz="1600" b="1" dirty="0">
                <a:latin typeface="+mj-lt"/>
              </a:rPr>
              <a:t>]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and </a:t>
            </a:r>
            <a:r>
              <a:rPr lang="en-US" dirty="0" smtClean="0"/>
              <a:t>tools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smtClean="0"/>
              <a:t>Table under constant evolution.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AE246D-0EBE-2F3E-741A-C2197220D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00" y="3329681"/>
            <a:ext cx="2477428" cy="154632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C15DC08-1FFF-E5B6-87AF-73862BF4BCD7}"/>
              </a:ext>
            </a:extLst>
          </p:cNvPr>
          <p:cNvSpPr/>
          <p:nvPr/>
        </p:nvSpPr>
        <p:spPr>
          <a:xfrm>
            <a:off x="2488219" y="3435846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A77A07-C526-0367-2A2D-F90AF6643642}"/>
              </a:ext>
            </a:extLst>
          </p:cNvPr>
          <p:cNvSpPr/>
          <p:nvPr/>
        </p:nvSpPr>
        <p:spPr>
          <a:xfrm>
            <a:off x="4990996" y="3435846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002BEF4-1D1E-11FE-8100-F81A43AD2502}"/>
              </a:ext>
            </a:extLst>
          </p:cNvPr>
          <p:cNvSpPr/>
          <p:nvPr/>
        </p:nvSpPr>
        <p:spPr>
          <a:xfrm>
            <a:off x="3770435" y="3416620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41A1F9C-90AA-9CFE-C04E-F22898BA2C2D}"/>
              </a:ext>
            </a:extLst>
          </p:cNvPr>
          <p:cNvSpPr/>
          <p:nvPr/>
        </p:nvSpPr>
        <p:spPr>
          <a:xfrm>
            <a:off x="2488219" y="3992981"/>
            <a:ext cx="504056" cy="268806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BA0CA79-C9CA-1405-6B78-DB73378C4196}"/>
              </a:ext>
            </a:extLst>
          </p:cNvPr>
          <p:cNvSpPr/>
          <p:nvPr/>
        </p:nvSpPr>
        <p:spPr>
          <a:xfrm>
            <a:off x="5050791" y="3992981"/>
            <a:ext cx="504056" cy="268806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F35B2FF-7698-4B46-81CF-9AB49AC475BB}"/>
              </a:ext>
            </a:extLst>
          </p:cNvPr>
          <p:cNvSpPr/>
          <p:nvPr/>
        </p:nvSpPr>
        <p:spPr>
          <a:xfrm>
            <a:off x="3709137" y="3992981"/>
            <a:ext cx="504056" cy="268806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3563AB9-A314-7FD1-A2C5-362091BCBF5A}"/>
              </a:ext>
            </a:extLst>
          </p:cNvPr>
          <p:cNvSpPr/>
          <p:nvPr/>
        </p:nvSpPr>
        <p:spPr>
          <a:xfrm>
            <a:off x="2488219" y="4243818"/>
            <a:ext cx="383320" cy="268806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EE81981-E338-2258-909A-0D06544E9BB0}"/>
              </a:ext>
            </a:extLst>
          </p:cNvPr>
          <p:cNvSpPr/>
          <p:nvPr/>
        </p:nvSpPr>
        <p:spPr>
          <a:xfrm>
            <a:off x="5050791" y="4243818"/>
            <a:ext cx="329701" cy="268806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18982EC-40FB-F4C6-FE01-90B72E69871B}"/>
              </a:ext>
            </a:extLst>
          </p:cNvPr>
          <p:cNvSpPr/>
          <p:nvPr/>
        </p:nvSpPr>
        <p:spPr>
          <a:xfrm>
            <a:off x="3796315" y="4243818"/>
            <a:ext cx="329701" cy="268806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060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89216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Base for the work is the US </a:t>
            </a:r>
            <a:r>
              <a:rPr lang="en-US" dirty="0" smtClean="0">
                <a:hlinkClick r:id="rId2"/>
              </a:rPr>
              <a:t>Muon Accelerator Program</a:t>
            </a:r>
            <a:r>
              <a:rPr lang="en-US" dirty="0" smtClean="0"/>
              <a:t> (MAP)</a:t>
            </a:r>
          </a:p>
          <a:p>
            <a:r>
              <a:rPr lang="en-US" dirty="0" smtClean="0"/>
              <a:t>High energy complex consist of a chain of rapid cycling synchrotrons (RCS)</a:t>
            </a:r>
            <a:endParaRPr lang="en-US" dirty="0"/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49D3AFC-E237-6EB0-370C-DD1EFE1D6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Reminder on design baselines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2BFF96-8100-B6CA-5A7F-37D661A90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847" y="2259847"/>
            <a:ext cx="7747395" cy="1876751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F20952F-EAC6-62FE-5ABF-EA0576D66AFD}"/>
              </a:ext>
            </a:extLst>
          </p:cNvPr>
          <p:cNvSpPr/>
          <p:nvPr/>
        </p:nvSpPr>
        <p:spPr>
          <a:xfrm>
            <a:off x="7396646" y="3477404"/>
            <a:ext cx="720080" cy="432792"/>
          </a:xfrm>
          <a:custGeom>
            <a:avLst/>
            <a:gdLst>
              <a:gd name="connsiteX0" fmla="*/ 0 w 720080"/>
              <a:gd name="connsiteY0" fmla="*/ 72133 h 432792"/>
              <a:gd name="connsiteX1" fmla="*/ 72133 w 720080"/>
              <a:gd name="connsiteY1" fmla="*/ 0 h 432792"/>
              <a:gd name="connsiteX2" fmla="*/ 647947 w 720080"/>
              <a:gd name="connsiteY2" fmla="*/ 0 h 432792"/>
              <a:gd name="connsiteX3" fmla="*/ 720080 w 720080"/>
              <a:gd name="connsiteY3" fmla="*/ 72133 h 432792"/>
              <a:gd name="connsiteX4" fmla="*/ 720080 w 720080"/>
              <a:gd name="connsiteY4" fmla="*/ 360659 h 432792"/>
              <a:gd name="connsiteX5" fmla="*/ 647947 w 720080"/>
              <a:gd name="connsiteY5" fmla="*/ 432792 h 432792"/>
              <a:gd name="connsiteX6" fmla="*/ 72133 w 720080"/>
              <a:gd name="connsiteY6" fmla="*/ 432792 h 432792"/>
              <a:gd name="connsiteX7" fmla="*/ 0 w 720080"/>
              <a:gd name="connsiteY7" fmla="*/ 360659 h 432792"/>
              <a:gd name="connsiteX8" fmla="*/ 0 w 720080"/>
              <a:gd name="connsiteY8" fmla="*/ 72133 h 432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0080" h="432792" extrusionOk="0">
                <a:moveTo>
                  <a:pt x="0" y="72133"/>
                </a:moveTo>
                <a:cubicBezTo>
                  <a:pt x="-1477" y="32030"/>
                  <a:pt x="30949" y="-7727"/>
                  <a:pt x="72133" y="0"/>
                </a:cubicBezTo>
                <a:cubicBezTo>
                  <a:pt x="323559" y="-32818"/>
                  <a:pt x="455226" y="23679"/>
                  <a:pt x="647947" y="0"/>
                </a:cubicBezTo>
                <a:cubicBezTo>
                  <a:pt x="680191" y="-955"/>
                  <a:pt x="715525" y="29119"/>
                  <a:pt x="720080" y="72133"/>
                </a:cubicBezTo>
                <a:cubicBezTo>
                  <a:pt x="739658" y="153048"/>
                  <a:pt x="698705" y="249456"/>
                  <a:pt x="720080" y="360659"/>
                </a:cubicBezTo>
                <a:cubicBezTo>
                  <a:pt x="715245" y="396153"/>
                  <a:pt x="691939" y="429643"/>
                  <a:pt x="647947" y="432792"/>
                </a:cubicBezTo>
                <a:cubicBezTo>
                  <a:pt x="500016" y="449706"/>
                  <a:pt x="281456" y="383025"/>
                  <a:pt x="72133" y="432792"/>
                </a:cubicBezTo>
                <a:cubicBezTo>
                  <a:pt x="41555" y="430816"/>
                  <a:pt x="-2504" y="393405"/>
                  <a:pt x="0" y="360659"/>
                </a:cubicBezTo>
                <a:cubicBezTo>
                  <a:pt x="-14362" y="295458"/>
                  <a:pt x="31380" y="207484"/>
                  <a:pt x="0" y="72133"/>
                </a:cubicBezTo>
                <a:close/>
              </a:path>
            </a:pathLst>
          </a:custGeom>
          <a:noFill/>
          <a:ln w="28575">
            <a:extLst>
              <a:ext uri="{C807C97D-BFC1-408E-A445-0C87EB9F89A2}">
                <ask:lineSketchStyleProps xmlns:ask="http://schemas.microsoft.com/office/drawing/2018/sketchyshapes" xmlns="" sd="1657085645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E21BDA9-6EA1-4091-A13D-2332E3D17A6E}"/>
              </a:ext>
            </a:extLst>
          </p:cNvPr>
          <p:cNvSpPr/>
          <p:nvPr/>
        </p:nvSpPr>
        <p:spPr>
          <a:xfrm rot="326650">
            <a:off x="5873385" y="2570888"/>
            <a:ext cx="1396939" cy="1478280"/>
          </a:xfrm>
          <a:custGeom>
            <a:avLst/>
            <a:gdLst>
              <a:gd name="connsiteX0" fmla="*/ 0 w 1396939"/>
              <a:gd name="connsiteY0" fmla="*/ 0 h 1478280"/>
              <a:gd name="connsiteX1" fmla="*/ 451677 w 1396939"/>
              <a:gd name="connsiteY1" fmla="*/ 14783 h 1478280"/>
              <a:gd name="connsiteX2" fmla="*/ 889384 w 1396939"/>
              <a:gd name="connsiteY2" fmla="*/ 29108 h 1478280"/>
              <a:gd name="connsiteX3" fmla="*/ 1396939 w 1396939"/>
              <a:gd name="connsiteY3" fmla="*/ 45720 h 1478280"/>
              <a:gd name="connsiteX4" fmla="*/ 1304014 w 1396939"/>
              <a:gd name="connsiteY4" fmla="*/ 401676 h 1478280"/>
              <a:gd name="connsiteX5" fmla="*/ 1198835 w 1396939"/>
              <a:gd name="connsiteY5" fmla="*/ 804570 h 1478280"/>
              <a:gd name="connsiteX6" fmla="*/ 1090592 w 1396939"/>
              <a:gd name="connsiteY6" fmla="*/ 1219200 h 1478280"/>
              <a:gd name="connsiteX7" fmla="*/ 1072211 w 1396939"/>
              <a:gd name="connsiteY7" fmla="*/ 1478280 h 1478280"/>
              <a:gd name="connsiteX8" fmla="*/ 722977 w 1396939"/>
              <a:gd name="connsiteY8" fmla="*/ 1468120 h 1478280"/>
              <a:gd name="connsiteX9" fmla="*/ 594311 w 1396939"/>
              <a:gd name="connsiteY9" fmla="*/ 1193800 h 1478280"/>
              <a:gd name="connsiteX10" fmla="*/ 104157 w 1396939"/>
              <a:gd name="connsiteY10" fmla="*/ 1153160 h 1478280"/>
              <a:gd name="connsiteX11" fmla="*/ 54162 w 1396939"/>
              <a:gd name="connsiteY11" fmla="*/ 599643 h 1478280"/>
              <a:gd name="connsiteX12" fmla="*/ 0 w 1396939"/>
              <a:gd name="connsiteY12" fmla="*/ 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96939" h="1478280" fill="none" extrusionOk="0">
                <a:moveTo>
                  <a:pt x="0" y="0"/>
                </a:moveTo>
                <a:cubicBezTo>
                  <a:pt x="144645" y="-38891"/>
                  <a:pt x="353285" y="61546"/>
                  <a:pt x="451677" y="14783"/>
                </a:cubicBezTo>
                <a:cubicBezTo>
                  <a:pt x="550069" y="-31980"/>
                  <a:pt x="720063" y="34257"/>
                  <a:pt x="889384" y="29108"/>
                </a:cubicBezTo>
                <a:cubicBezTo>
                  <a:pt x="1058705" y="23959"/>
                  <a:pt x="1229601" y="67809"/>
                  <a:pt x="1396939" y="45720"/>
                </a:cubicBezTo>
                <a:cubicBezTo>
                  <a:pt x="1392469" y="174338"/>
                  <a:pt x="1323505" y="218165"/>
                  <a:pt x="1304014" y="401676"/>
                </a:cubicBezTo>
                <a:cubicBezTo>
                  <a:pt x="1284523" y="585187"/>
                  <a:pt x="1206959" y="632965"/>
                  <a:pt x="1198835" y="804570"/>
                </a:cubicBezTo>
                <a:cubicBezTo>
                  <a:pt x="1190711" y="976175"/>
                  <a:pt x="1092099" y="1087803"/>
                  <a:pt x="1090592" y="1219200"/>
                </a:cubicBezTo>
                <a:cubicBezTo>
                  <a:pt x="1113054" y="1273597"/>
                  <a:pt x="1047539" y="1405056"/>
                  <a:pt x="1072211" y="1478280"/>
                </a:cubicBezTo>
                <a:cubicBezTo>
                  <a:pt x="992897" y="1479946"/>
                  <a:pt x="860486" y="1430565"/>
                  <a:pt x="722977" y="1468120"/>
                </a:cubicBezTo>
                <a:cubicBezTo>
                  <a:pt x="671335" y="1403809"/>
                  <a:pt x="662343" y="1276844"/>
                  <a:pt x="594311" y="1193800"/>
                </a:cubicBezTo>
                <a:cubicBezTo>
                  <a:pt x="453594" y="1206474"/>
                  <a:pt x="248354" y="1116005"/>
                  <a:pt x="104157" y="1153160"/>
                </a:cubicBezTo>
                <a:cubicBezTo>
                  <a:pt x="19656" y="896004"/>
                  <a:pt x="83369" y="869106"/>
                  <a:pt x="54162" y="599643"/>
                </a:cubicBezTo>
                <a:cubicBezTo>
                  <a:pt x="24954" y="330180"/>
                  <a:pt x="37560" y="121882"/>
                  <a:pt x="0" y="0"/>
                </a:cubicBezTo>
                <a:close/>
              </a:path>
              <a:path w="1396939" h="1478280" stroke="0" extrusionOk="0">
                <a:moveTo>
                  <a:pt x="0" y="0"/>
                </a:moveTo>
                <a:cubicBezTo>
                  <a:pt x="212092" y="-841"/>
                  <a:pt x="316997" y="60188"/>
                  <a:pt x="423738" y="13868"/>
                </a:cubicBezTo>
                <a:cubicBezTo>
                  <a:pt x="530479" y="-32452"/>
                  <a:pt x="783411" y="48275"/>
                  <a:pt x="889384" y="29108"/>
                </a:cubicBezTo>
                <a:cubicBezTo>
                  <a:pt x="995357" y="9941"/>
                  <a:pt x="1144042" y="57707"/>
                  <a:pt x="1396939" y="45720"/>
                </a:cubicBezTo>
                <a:cubicBezTo>
                  <a:pt x="1377223" y="168735"/>
                  <a:pt x="1296490" y="266046"/>
                  <a:pt x="1304014" y="401676"/>
                </a:cubicBezTo>
                <a:cubicBezTo>
                  <a:pt x="1311537" y="537306"/>
                  <a:pt x="1235114" y="596796"/>
                  <a:pt x="1211088" y="757631"/>
                </a:cubicBezTo>
                <a:cubicBezTo>
                  <a:pt x="1187063" y="918466"/>
                  <a:pt x="1087429" y="1033441"/>
                  <a:pt x="1090592" y="1219200"/>
                </a:cubicBezTo>
                <a:cubicBezTo>
                  <a:pt x="1104752" y="1281644"/>
                  <a:pt x="1075143" y="1399731"/>
                  <a:pt x="1072211" y="1478280"/>
                </a:cubicBezTo>
                <a:cubicBezTo>
                  <a:pt x="940331" y="1493192"/>
                  <a:pt x="804707" y="1463548"/>
                  <a:pt x="722977" y="1468120"/>
                </a:cubicBezTo>
                <a:cubicBezTo>
                  <a:pt x="679070" y="1399916"/>
                  <a:pt x="652016" y="1254288"/>
                  <a:pt x="594311" y="1193800"/>
                </a:cubicBezTo>
                <a:cubicBezTo>
                  <a:pt x="395362" y="1213443"/>
                  <a:pt x="212277" y="1138944"/>
                  <a:pt x="104157" y="1153160"/>
                </a:cubicBezTo>
                <a:cubicBezTo>
                  <a:pt x="79680" y="1022314"/>
                  <a:pt x="87756" y="795348"/>
                  <a:pt x="53120" y="588112"/>
                </a:cubicBezTo>
                <a:cubicBezTo>
                  <a:pt x="18484" y="380876"/>
                  <a:pt x="27274" y="255781"/>
                  <a:pt x="0" y="0"/>
                </a:cubicBezTo>
                <a:close/>
              </a:path>
            </a:pathLst>
          </a:custGeom>
          <a:solidFill>
            <a:schemeClr val="bg1">
              <a:alpha val="59000"/>
            </a:schemeClr>
          </a:solidFill>
          <a:ln w="28575">
            <a:extLst>
              <a:ext uri="{C807C97D-BFC1-408E-A445-0C87EB9F89A2}">
                <ask:lineSketchStyleProps xmlns:ask="http://schemas.microsoft.com/office/drawing/2018/sketchyshapes" xmlns="" sd="1883832024">
                  <a:custGeom>
                    <a:avLst/>
                    <a:gdLst>
                      <a:gd name="connsiteX0" fmla="*/ 0 w 1158240"/>
                      <a:gd name="connsiteY0" fmla="*/ 0 h 1478280"/>
                      <a:gd name="connsiteX1" fmla="*/ 1158240 w 1158240"/>
                      <a:gd name="connsiteY1" fmla="*/ 45720 h 1478280"/>
                      <a:gd name="connsiteX2" fmla="*/ 904240 w 1158240"/>
                      <a:gd name="connsiteY2" fmla="*/ 1219200 h 1478280"/>
                      <a:gd name="connsiteX3" fmla="*/ 889000 w 1158240"/>
                      <a:gd name="connsiteY3" fmla="*/ 1478280 h 1478280"/>
                      <a:gd name="connsiteX4" fmla="*/ 599440 w 1158240"/>
                      <a:gd name="connsiteY4" fmla="*/ 1468120 h 1478280"/>
                      <a:gd name="connsiteX5" fmla="*/ 492760 w 1158240"/>
                      <a:gd name="connsiteY5" fmla="*/ 1193800 h 1478280"/>
                      <a:gd name="connsiteX6" fmla="*/ 86360 w 1158240"/>
                      <a:gd name="connsiteY6" fmla="*/ 1153160 h 1478280"/>
                      <a:gd name="connsiteX7" fmla="*/ 0 w 1158240"/>
                      <a:gd name="connsiteY7" fmla="*/ 0 h 1478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8240" h="1478280">
                        <a:moveTo>
                          <a:pt x="0" y="0"/>
                        </a:moveTo>
                        <a:lnTo>
                          <a:pt x="1158240" y="45720"/>
                        </a:lnTo>
                        <a:lnTo>
                          <a:pt x="904240" y="1219200"/>
                        </a:lnTo>
                        <a:lnTo>
                          <a:pt x="889000" y="1478280"/>
                        </a:lnTo>
                        <a:lnTo>
                          <a:pt x="599440" y="1468120"/>
                        </a:lnTo>
                        <a:lnTo>
                          <a:pt x="492760" y="1193800"/>
                        </a:lnTo>
                        <a:lnTo>
                          <a:pt x="86360" y="115316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ACBBF3-F204-E35A-3E85-14BCBD6D489E}"/>
              </a:ext>
            </a:extLst>
          </p:cNvPr>
          <p:cNvSpPr txBox="1"/>
          <p:nvPr/>
        </p:nvSpPr>
        <p:spPr>
          <a:xfrm>
            <a:off x="4283968" y="4496221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</a:rPr>
              <a:t>Part of interest for us</a:t>
            </a:r>
            <a:endParaRPr lang="en-GB" sz="1400" b="1" dirty="0">
              <a:solidFill>
                <a:schemeClr val="accent3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50D4E27-EEEF-6C38-35B0-CCA57D64B50E}"/>
              </a:ext>
            </a:extLst>
          </p:cNvPr>
          <p:cNvCxnSpPr>
            <a:cxnSpLocks/>
            <a:endCxn id="16" idx="4"/>
          </p:cNvCxnSpPr>
          <p:nvPr/>
        </p:nvCxnSpPr>
        <p:spPr>
          <a:xfrm flipV="1">
            <a:off x="6400700" y="4038045"/>
            <a:ext cx="126389" cy="5764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8E8568D-7F46-D576-0855-CA6FF8695B6B}"/>
              </a:ext>
            </a:extLst>
          </p:cNvPr>
          <p:cNvSpPr txBox="1"/>
          <p:nvPr/>
        </p:nvSpPr>
        <p:spPr>
          <a:xfrm>
            <a:off x="7047073" y="4128249"/>
            <a:ext cx="15307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1 bunch per beam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87847" y="4227934"/>
            <a:ext cx="3696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See</a:t>
            </a:r>
            <a:r>
              <a:rPr lang="fr-FR" sz="1400" dirty="0" smtClean="0"/>
              <a:t> </a:t>
            </a:r>
            <a:r>
              <a:rPr lang="fr-FR" sz="1400" dirty="0" err="1" smtClean="0"/>
              <a:t>Batsch’s</a:t>
            </a:r>
            <a:r>
              <a:rPr lang="fr-FR" sz="1400" dirty="0" smtClean="0"/>
              <a:t> </a:t>
            </a:r>
            <a:r>
              <a:rPr lang="fr-FR" sz="1400" dirty="0" err="1" smtClean="0"/>
              <a:t>presentation</a:t>
            </a:r>
            <a:r>
              <a:rPr lang="fr-FR" sz="1400" dirty="0" smtClean="0"/>
              <a:t> of </a:t>
            </a:r>
            <a:r>
              <a:rPr lang="fr-FR" sz="1400" dirty="0" err="1" smtClean="0"/>
              <a:t>Wednesday</a:t>
            </a:r>
            <a:r>
              <a:rPr lang="fr-FR" sz="1400" dirty="0" smtClean="0"/>
              <a:t> for more </a:t>
            </a:r>
            <a:r>
              <a:rPr lang="fr-FR" sz="1400" dirty="0" err="1" smtClean="0"/>
              <a:t>details</a:t>
            </a:r>
            <a:r>
              <a:rPr lang="fr-FR" sz="1400" dirty="0" smtClean="0"/>
              <a:t> on RCS </a:t>
            </a:r>
            <a:r>
              <a:rPr lang="fr-FR" sz="1400" dirty="0" err="1" smtClean="0"/>
              <a:t>parameters</a:t>
            </a:r>
            <a:r>
              <a:rPr lang="fr-FR" sz="1400" dirty="0" smtClean="0"/>
              <a:t> [</a:t>
            </a:r>
            <a:r>
              <a:rPr lang="fr-FR" sz="1400" dirty="0" err="1" smtClean="0">
                <a:hlinkClick r:id="rId4"/>
              </a:rPr>
              <a:t>here</a:t>
            </a:r>
            <a:r>
              <a:rPr lang="fr-FR" sz="1400" dirty="0" smtClean="0"/>
              <a:t>]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47651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D020EC69-3AFE-90DF-77A5-8B5C9D29B7F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0531" y="1662933"/>
          <a:ext cx="5963437" cy="31089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39961">
                  <a:extLst>
                    <a:ext uri="{9D8B030D-6E8A-4147-A177-3AD203B41FA5}">
                      <a16:colId xmlns:a16="http://schemas.microsoft.com/office/drawing/2014/main" val="2501970494"/>
                    </a:ext>
                  </a:extLst>
                </a:gridCol>
                <a:gridCol w="1283018">
                  <a:extLst>
                    <a:ext uri="{9D8B030D-6E8A-4147-A177-3AD203B41FA5}">
                      <a16:colId xmlns:a16="http://schemas.microsoft.com/office/drawing/2014/main" val="3017025813"/>
                    </a:ext>
                  </a:extLst>
                </a:gridCol>
                <a:gridCol w="1244918">
                  <a:extLst>
                    <a:ext uri="{9D8B030D-6E8A-4147-A177-3AD203B41FA5}">
                      <a16:colId xmlns:a16="http://schemas.microsoft.com/office/drawing/2014/main" val="1078524597"/>
                    </a:ext>
                  </a:extLst>
                </a:gridCol>
                <a:gridCol w="1195540">
                  <a:extLst>
                    <a:ext uri="{9D8B030D-6E8A-4147-A177-3AD203B41FA5}">
                      <a16:colId xmlns:a16="http://schemas.microsoft.com/office/drawing/2014/main" val="2056293376"/>
                    </a:ext>
                  </a:extLst>
                </a:gridCol>
              </a:tblGrid>
              <a:tr h="240164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RCS1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100" dirty="0"/>
                        <a:t>314 GeV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RCS2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100" dirty="0"/>
                        <a:t>750GeV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RCS3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1.5TeV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191306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Circumference, 2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US" sz="1100" i="1" dirty="0"/>
                        <a:t>R</a:t>
                      </a:r>
                      <a:r>
                        <a:rPr lang="en-US" sz="1100" i="0" dirty="0"/>
                        <a:t> [m]</a:t>
                      </a:r>
                      <a:endParaRPr lang="en-GB" sz="11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5990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5590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736051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Energy factor, </a:t>
                      </a:r>
                      <a:r>
                        <a:rPr lang="en-US" sz="1100" i="1" dirty="0" err="1"/>
                        <a:t>E</a:t>
                      </a:r>
                      <a:r>
                        <a:rPr lang="en-US" sz="1100" baseline="-25000" dirty="0" err="1"/>
                        <a:t>ej</a:t>
                      </a:r>
                      <a:r>
                        <a:rPr lang="en-US" sz="1100" dirty="0"/>
                        <a:t>/</a:t>
                      </a:r>
                      <a:r>
                        <a:rPr lang="en-US" sz="1100" i="1" dirty="0" err="1"/>
                        <a:t>E</a:t>
                      </a:r>
                      <a:r>
                        <a:rPr lang="en-US" sz="1100" baseline="-25000" dirty="0" err="1"/>
                        <a:t>inj</a:t>
                      </a:r>
                      <a:endParaRPr lang="en-GB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5.0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7566296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Repetition rate, </a:t>
                      </a:r>
                      <a:r>
                        <a:rPr lang="en-US" sz="1100" i="1" dirty="0" err="1"/>
                        <a:t>f</a:t>
                      </a:r>
                      <a:r>
                        <a:rPr lang="en-US" sz="1100" baseline="-25000" dirty="0" err="1"/>
                        <a:t>rep</a:t>
                      </a:r>
                      <a:r>
                        <a:rPr lang="en-US" sz="1100" dirty="0"/>
                        <a:t> [Hz]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083363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Number of bunches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50630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Bunch population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&gt;2.5E12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&gt;2.3E12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2.2E12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307250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Survival rate per ring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649310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Acceleration time</a:t>
                      </a:r>
                      <a:r>
                        <a:rPr lang="en-US" sz="1100" b="0" dirty="0">
                          <a:solidFill>
                            <a:schemeClr val="accent1"/>
                          </a:solidFill>
                        </a:rPr>
                        <a:t>, </a:t>
                      </a:r>
                      <a:r>
                        <a:rPr lang="en-US" sz="1100" b="0" i="1" dirty="0" err="1">
                          <a:solidFill>
                            <a:schemeClr val="accent1"/>
                          </a:solidFill>
                        </a:rPr>
                        <a:t>t</a:t>
                      </a:r>
                      <a:r>
                        <a:rPr lang="en-US" sz="1100" b="0" i="0" baseline="-25000" dirty="0" err="1">
                          <a:solidFill>
                            <a:schemeClr val="accent1"/>
                          </a:solidFill>
                        </a:rPr>
                        <a:t>acc</a:t>
                      </a:r>
                      <a:r>
                        <a:rPr lang="en-US" sz="1100" b="0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[</a:t>
                      </a:r>
                      <a:r>
                        <a:rPr lang="en-US" sz="1100" dirty="0" err="1">
                          <a:solidFill>
                            <a:schemeClr val="accent1"/>
                          </a:solidFill>
                        </a:rPr>
                        <a:t>ms</a:t>
                      </a:r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]</a:t>
                      </a:r>
                      <a:endParaRPr lang="en-GB" sz="11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0.34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1.04</a:t>
                      </a:r>
                      <a:endParaRPr lang="en-GB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2.37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827653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Number of turns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en-GB" sz="11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66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337306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Energy gain per turn, </a:t>
                      </a:r>
                      <a:r>
                        <a:rPr lang="en-US" sz="1100" dirty="0">
                          <a:solidFill>
                            <a:schemeClr val="accent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100" i="1" dirty="0">
                          <a:solidFill>
                            <a:schemeClr val="accent1"/>
                          </a:solidFill>
                        </a:rPr>
                        <a:t>E</a:t>
                      </a:r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 [GeV]</a:t>
                      </a:r>
                      <a:endParaRPr lang="en-GB" sz="11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14.8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7.9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11.4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663253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Acc. gradient for survival [MV/m]</a:t>
                      </a:r>
                      <a:endParaRPr lang="en-GB" sz="11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0848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Acc. field in RF cavity [MV/m]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30 </a:t>
                      </a:r>
                      <a:r>
                        <a:rPr lang="en-US" sz="900" dirty="0"/>
                        <a:t>(45 optimistically)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/>
                        <a:t>30</a:t>
                      </a:r>
                      <a:endParaRPr lang="en-GB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211139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C073D30D-F111-FBEF-AED3-A800D694D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4922" y="1678165"/>
            <a:ext cx="2474706" cy="1631439"/>
          </a:xfrm>
          <a:prstGeom prst="rect">
            <a:avLst/>
          </a:prstGeom>
        </p:spPr>
      </p:pic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1684" y="1261949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latin typeface="+mj-lt"/>
              </a:rPr>
              <a:t>Detailed parameter table: [</a:t>
            </a:r>
            <a:r>
              <a:rPr lang="en-US" sz="1600" b="1" dirty="0">
                <a:latin typeface="+mj-lt"/>
                <a:hlinkClick r:id="rId4"/>
              </a:rPr>
              <a:t>link</a:t>
            </a:r>
            <a:r>
              <a:rPr lang="en-US" sz="1600" b="1" dirty="0">
                <a:latin typeface="+mj-lt"/>
              </a:rPr>
              <a:t>]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and tools:</a:t>
            </a:r>
            <a:br>
              <a:rPr lang="en-US" dirty="0"/>
            </a:br>
            <a:r>
              <a:rPr lang="en-US" dirty="0"/>
              <a:t>Table under constant evolution.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AE246D-0EBE-2F3E-741A-C2197220D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00" y="3329681"/>
            <a:ext cx="2477428" cy="154632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8C23AF4-E9F7-A944-FBAE-9A4C799CD190}"/>
              </a:ext>
            </a:extLst>
          </p:cNvPr>
          <p:cNvCxnSpPr>
            <a:cxnSpLocks/>
          </p:cNvCxnSpPr>
          <p:nvPr/>
        </p:nvCxnSpPr>
        <p:spPr>
          <a:xfrm>
            <a:off x="3446399" y="1459948"/>
            <a:ext cx="3501865" cy="2669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CC15DC08-1FFF-E5B6-87AF-73862BF4BCD7}"/>
              </a:ext>
            </a:extLst>
          </p:cNvPr>
          <p:cNvSpPr/>
          <p:nvPr/>
        </p:nvSpPr>
        <p:spPr>
          <a:xfrm>
            <a:off x="2488219" y="3435846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A77A07-C526-0367-2A2D-F90AF6643642}"/>
              </a:ext>
            </a:extLst>
          </p:cNvPr>
          <p:cNvSpPr/>
          <p:nvPr/>
        </p:nvSpPr>
        <p:spPr>
          <a:xfrm>
            <a:off x="4990996" y="3435846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002BEF4-1D1E-11FE-8100-F81A43AD2502}"/>
              </a:ext>
            </a:extLst>
          </p:cNvPr>
          <p:cNvSpPr/>
          <p:nvPr/>
        </p:nvSpPr>
        <p:spPr>
          <a:xfrm>
            <a:off x="3770435" y="3416620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41A1F9C-90AA-9CFE-C04E-F22898BA2C2D}"/>
              </a:ext>
            </a:extLst>
          </p:cNvPr>
          <p:cNvSpPr/>
          <p:nvPr/>
        </p:nvSpPr>
        <p:spPr>
          <a:xfrm>
            <a:off x="2488219" y="3992981"/>
            <a:ext cx="504056" cy="268806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BA0CA79-C9CA-1405-6B78-DB73378C4196}"/>
              </a:ext>
            </a:extLst>
          </p:cNvPr>
          <p:cNvSpPr/>
          <p:nvPr/>
        </p:nvSpPr>
        <p:spPr>
          <a:xfrm>
            <a:off x="5050791" y="3992981"/>
            <a:ext cx="504056" cy="268806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F35B2FF-7698-4B46-81CF-9AB49AC475BB}"/>
              </a:ext>
            </a:extLst>
          </p:cNvPr>
          <p:cNvSpPr/>
          <p:nvPr/>
        </p:nvSpPr>
        <p:spPr>
          <a:xfrm>
            <a:off x="3709137" y="3992981"/>
            <a:ext cx="504056" cy="268806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CF9D1D3-13DE-BF8C-C1E3-1B6D0097DFA1}"/>
                  </a:ext>
                </a:extLst>
              </p:cNvPr>
              <p:cNvSpPr txBox="1"/>
              <p:nvPr/>
            </p:nvSpPr>
            <p:spPr>
              <a:xfrm>
                <a:off x="261256" y="4508882"/>
                <a:ext cx="5963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Clr>
                    <a:schemeClr val="accent1"/>
                  </a:buClr>
                  <a:buFont typeface="Wingdings" panose="05000000000000000000" pitchFamily="2" charset="2"/>
                  <a:buChar char="§"/>
                </a:pPr>
                <a:r>
                  <a:rPr lang="en-US" sz="12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pc="-1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200" b="1" i="0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𝚫</m:t>
                        </m:r>
                        <m:r>
                          <a:rPr lang="en-US" sz="1200" b="1" i="0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𝐄</m:t>
                        </m:r>
                        <m:r>
                          <a:rPr lang="en-US" sz="1200" b="1" i="0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=</m:t>
                        </m:r>
                        <m:r>
                          <a:rPr lang="en-US" sz="1200" b="1" i="0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𝐕</m:t>
                        </m:r>
                      </m:e>
                      <m:sub>
                        <m:r>
                          <a:rPr lang="en-US" sz="1200" b="1" i="0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𝐑𝐅</m:t>
                        </m:r>
                      </m:sub>
                    </m:sSub>
                    <m:r>
                      <a:rPr lang="en-US" sz="1200" b="1" i="1" spc="-1" smtClean="0"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⋅</m:t>
                    </m:r>
                    <m:r>
                      <a:rPr lang="en-US" sz="1200" b="1" i="1" spc="-1" smtClean="0"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𝒄𝒐𝒔</m:t>
                    </m:r>
                    <m:r>
                      <a:rPr lang="en-US" sz="1200" b="1" i="1" spc="-1" smtClean="0"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lang="en-US" sz="1200" b="1" i="1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200" b="1" i="1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200" b="1" i="1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  <m:r>
                      <a:rPr lang="en-US" sz="1200" b="1" i="1" spc="-1" smtClean="0"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sz="1200" b="1" dirty="0">
                    <a:latin typeface="+mj-lt"/>
                  </a:rPr>
                  <a:t> </a:t>
                </a:r>
                <a:r>
                  <a:rPr lang="en-US" sz="1200" b="1" dirty="0"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 Unique RF requirements such as high synchrotron tune</a:t>
                </a:r>
                <a:endParaRPr lang="en-GB" sz="1200" dirty="0">
                  <a:latin typeface="Mangal" panose="02040503050203030202" pitchFamily="18" charset="0"/>
                  <a:cs typeface="Mangal" panose="02040503050203030202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CF9D1D3-13DE-BF8C-C1E3-1B6D0097DF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56" y="4508882"/>
                <a:ext cx="5963437" cy="461665"/>
              </a:xfrm>
              <a:prstGeom prst="rect">
                <a:avLst/>
              </a:prstGeom>
              <a:blipFill>
                <a:blip r:embed="rId6"/>
                <a:stretch>
                  <a:fillRect t="-2667"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741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D020EC69-3AFE-90DF-77A5-8B5C9D29B7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742253"/>
              </p:ext>
            </p:extLst>
          </p:nvPr>
        </p:nvGraphicFramePr>
        <p:xfrm>
          <a:off x="270531" y="1662933"/>
          <a:ext cx="5963437" cy="3368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39961">
                  <a:extLst>
                    <a:ext uri="{9D8B030D-6E8A-4147-A177-3AD203B41FA5}">
                      <a16:colId xmlns:a16="http://schemas.microsoft.com/office/drawing/2014/main" val="2501970494"/>
                    </a:ext>
                  </a:extLst>
                </a:gridCol>
                <a:gridCol w="1283018">
                  <a:extLst>
                    <a:ext uri="{9D8B030D-6E8A-4147-A177-3AD203B41FA5}">
                      <a16:colId xmlns:a16="http://schemas.microsoft.com/office/drawing/2014/main" val="3017025813"/>
                    </a:ext>
                  </a:extLst>
                </a:gridCol>
                <a:gridCol w="1244918">
                  <a:extLst>
                    <a:ext uri="{9D8B030D-6E8A-4147-A177-3AD203B41FA5}">
                      <a16:colId xmlns:a16="http://schemas.microsoft.com/office/drawing/2014/main" val="1078524597"/>
                    </a:ext>
                  </a:extLst>
                </a:gridCol>
                <a:gridCol w="1195540">
                  <a:extLst>
                    <a:ext uri="{9D8B030D-6E8A-4147-A177-3AD203B41FA5}">
                      <a16:colId xmlns:a16="http://schemas.microsoft.com/office/drawing/2014/main" val="2056293376"/>
                    </a:ext>
                  </a:extLst>
                </a:gridCol>
              </a:tblGrid>
              <a:tr h="240164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RCS1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100" dirty="0"/>
                        <a:t>314 GeV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RCS2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100" dirty="0"/>
                        <a:t>750GeV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RCS3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1.5TeV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191306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Circumference, 2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US" sz="1100" i="1" dirty="0"/>
                        <a:t>R</a:t>
                      </a:r>
                      <a:r>
                        <a:rPr lang="en-US" sz="1100" i="0" dirty="0"/>
                        <a:t> [m]</a:t>
                      </a:r>
                      <a:endParaRPr lang="en-GB" sz="11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5990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5590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736051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Energy factor, </a:t>
                      </a:r>
                      <a:r>
                        <a:rPr lang="en-US" sz="1100" i="1" dirty="0" err="1"/>
                        <a:t>E</a:t>
                      </a:r>
                      <a:r>
                        <a:rPr lang="en-US" sz="1100" baseline="-25000" dirty="0" err="1"/>
                        <a:t>ej</a:t>
                      </a:r>
                      <a:r>
                        <a:rPr lang="en-US" sz="1100" dirty="0"/>
                        <a:t>/</a:t>
                      </a:r>
                      <a:r>
                        <a:rPr lang="en-US" sz="1100" i="1" dirty="0" err="1"/>
                        <a:t>E</a:t>
                      </a:r>
                      <a:r>
                        <a:rPr lang="en-US" sz="1100" baseline="-25000" dirty="0" err="1"/>
                        <a:t>inj</a:t>
                      </a:r>
                      <a:endParaRPr lang="en-GB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5.0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7566296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Repetition rate, </a:t>
                      </a:r>
                      <a:r>
                        <a:rPr lang="en-US" sz="1100" i="1" dirty="0" err="1"/>
                        <a:t>f</a:t>
                      </a:r>
                      <a:r>
                        <a:rPr lang="en-US" sz="1100" baseline="-25000" dirty="0" err="1"/>
                        <a:t>rep</a:t>
                      </a:r>
                      <a:r>
                        <a:rPr lang="en-US" sz="1100" dirty="0"/>
                        <a:t> [Hz]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083363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Number of bunches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50630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Bunch population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&gt;2.5E12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&gt;2.3E12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2.2E12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307250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/>
                        <a:t>Survival rate per ring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649310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Acceleration time [</a:t>
                      </a:r>
                      <a:r>
                        <a:rPr lang="en-US" sz="1100" dirty="0" err="1">
                          <a:solidFill>
                            <a:schemeClr val="accent1"/>
                          </a:solidFill>
                        </a:rPr>
                        <a:t>ms</a:t>
                      </a:r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]</a:t>
                      </a:r>
                      <a:endParaRPr lang="en-GB" sz="11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0.34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1.04</a:t>
                      </a:r>
                      <a:endParaRPr lang="en-GB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2.37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827653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Number of turns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en-GB" sz="11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66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337306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Energy gain per turn,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E [GeV]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14.8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7.9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11.4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663253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Acc. gradient for survival [MV/m]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0848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Acc. field in RF cavity [MV/m]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30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(45 optimistically)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GB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211139"/>
                  </a:ext>
                </a:extLst>
              </a:tr>
              <a:tr h="240164"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accent1"/>
                          </a:solidFill>
                        </a:rPr>
                        <a:t>Ramp rate, </a:t>
                      </a:r>
                      <a:r>
                        <a:rPr lang="en-US" sz="1100" b="1" i="1" kern="1200" dirty="0" err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Ḃ</a:t>
                      </a:r>
                      <a:r>
                        <a:rPr lang="en-US" sz="1100" b="1" kern="1200" baseline="-25000" dirty="0" err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nc</a:t>
                      </a:r>
                      <a:r>
                        <a:rPr lang="en-US" sz="1100" b="1" kern="1200" baseline="-250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100" b="1" kern="1200" baseline="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[T/s</a:t>
                      </a:r>
                      <a:r>
                        <a:rPr lang="en-US" sz="1100" b="1" kern="1200" baseline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]</a:t>
                      </a:r>
                      <a:endParaRPr lang="en-US" sz="11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4199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3281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1518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661258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C073D30D-F111-FBEF-AED3-A800D694D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4922" y="1678165"/>
            <a:ext cx="2474706" cy="1631439"/>
          </a:xfrm>
          <a:prstGeom prst="rect">
            <a:avLst/>
          </a:prstGeom>
        </p:spPr>
      </p:pic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1684" y="1261949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latin typeface="Mangal" panose="02040503050203030202" pitchFamily="18" charset="0"/>
                <a:cs typeface="Mangal" panose="02040503050203030202" pitchFamily="18" charset="0"/>
              </a:rPr>
              <a:t>Detailed parameter table: [</a:t>
            </a:r>
            <a:r>
              <a:rPr lang="en-US" sz="1600" b="1" dirty="0">
                <a:latin typeface="Mangal" panose="02040503050203030202" pitchFamily="18" charset="0"/>
                <a:cs typeface="Mangal" panose="02040503050203030202" pitchFamily="18" charset="0"/>
                <a:hlinkClick r:id="rId4"/>
              </a:rPr>
              <a:t>link</a:t>
            </a:r>
            <a:r>
              <a:rPr lang="en-US" sz="1600" b="1" dirty="0">
                <a:latin typeface="Mangal" panose="02040503050203030202" pitchFamily="18" charset="0"/>
                <a:cs typeface="Mangal" panose="02040503050203030202" pitchFamily="18" charset="0"/>
              </a:rPr>
              <a:t>]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and tools:</a:t>
            </a:r>
            <a:br>
              <a:rPr lang="en-US" dirty="0"/>
            </a:br>
            <a:r>
              <a:rPr lang="en-US" dirty="0"/>
              <a:t>Table under constant evolution.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AE246D-0EBE-2F3E-741A-C2197220D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00" y="3329681"/>
            <a:ext cx="2477428" cy="154632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8C23AF4-E9F7-A944-FBAE-9A4C799CD190}"/>
              </a:ext>
            </a:extLst>
          </p:cNvPr>
          <p:cNvCxnSpPr/>
          <p:nvPr/>
        </p:nvCxnSpPr>
        <p:spPr>
          <a:xfrm>
            <a:off x="6444208" y="1635646"/>
            <a:ext cx="648072" cy="1406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D8D655F-4C93-DA98-34AE-F71AC3F9EE67}"/>
                  </a:ext>
                </a:extLst>
              </p:cNvPr>
              <p:cNvSpPr txBox="1"/>
              <p:nvPr/>
            </p:nvSpPr>
            <p:spPr>
              <a:xfrm>
                <a:off x="2531035" y="3734634"/>
                <a:ext cx="3702933" cy="106182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endParaRPr lang="en-US" sz="1400" b="1" dirty="0"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>
                  <a:lnSpc>
                    <a:spcPct val="250000"/>
                  </a:lnSpc>
                </a:pPr>
                <a:r>
                  <a:rPr lang="en-US" sz="1400" b="1" dirty="0"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Fast ramping within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𝑩</m:t>
                        </m:r>
                      </m:e>
                      <m:sub>
                        <m:r>
                          <a:rPr lang="en-US" sz="1400" b="1" i="0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𝐧𝐜</m:t>
                        </m:r>
                      </m:sub>
                    </m:sSub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400" b="0" i="1" spc="-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±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𝟏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𝟖</m:t>
                    </m:r>
                  </m:oMath>
                </a14:m>
                <a:r>
                  <a:rPr lang="en-US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 T</a:t>
                </a:r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D8D655F-4C93-DA98-34AE-F71AC3F9EE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1035" y="3734634"/>
                <a:ext cx="3702933" cy="1061829"/>
              </a:xfrm>
              <a:prstGeom prst="rect">
                <a:avLst/>
              </a:prstGeom>
              <a:blipFill>
                <a:blip r:embed="rId7"/>
                <a:stretch>
                  <a:fillRect l="-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CC15DC08-1FFF-E5B6-87AF-73862BF4BCD7}"/>
              </a:ext>
            </a:extLst>
          </p:cNvPr>
          <p:cNvSpPr/>
          <p:nvPr/>
        </p:nvSpPr>
        <p:spPr>
          <a:xfrm>
            <a:off x="2531035" y="4734519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A77A07-C526-0367-2A2D-F90AF6643642}"/>
              </a:ext>
            </a:extLst>
          </p:cNvPr>
          <p:cNvSpPr/>
          <p:nvPr/>
        </p:nvSpPr>
        <p:spPr>
          <a:xfrm>
            <a:off x="5033812" y="4734519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002BEF4-1D1E-11FE-8100-F81A43AD2502}"/>
              </a:ext>
            </a:extLst>
          </p:cNvPr>
          <p:cNvSpPr/>
          <p:nvPr/>
        </p:nvSpPr>
        <p:spPr>
          <a:xfrm>
            <a:off x="3813251" y="4715293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0EE3272-D816-54B3-205C-A94E466D4408}"/>
              </a:ext>
            </a:extLst>
          </p:cNvPr>
          <p:cNvSpPr/>
          <p:nvPr/>
        </p:nvSpPr>
        <p:spPr>
          <a:xfrm>
            <a:off x="2488219" y="3435846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2EAFBCF-D0C9-E51A-1EE6-8778D858C7B7}"/>
              </a:ext>
            </a:extLst>
          </p:cNvPr>
          <p:cNvSpPr/>
          <p:nvPr/>
        </p:nvSpPr>
        <p:spPr>
          <a:xfrm>
            <a:off x="4990996" y="3435846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C515A38-4540-4603-E2D0-15B5628CC74C}"/>
              </a:ext>
            </a:extLst>
          </p:cNvPr>
          <p:cNvSpPr/>
          <p:nvPr/>
        </p:nvSpPr>
        <p:spPr>
          <a:xfrm>
            <a:off x="3770435" y="3416620"/>
            <a:ext cx="504056" cy="340814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53DA18-1607-5586-E872-2422A69AFFEA}"/>
              </a:ext>
            </a:extLst>
          </p:cNvPr>
          <p:cNvCxnSpPr>
            <a:cxnSpLocks/>
          </p:cNvCxnSpPr>
          <p:nvPr/>
        </p:nvCxnSpPr>
        <p:spPr>
          <a:xfrm>
            <a:off x="2743200" y="3776660"/>
            <a:ext cx="0" cy="379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23C9315-4814-E787-7472-4811898D5043}"/>
              </a:ext>
            </a:extLst>
          </p:cNvPr>
          <p:cNvCxnSpPr>
            <a:cxnSpLocks/>
          </p:cNvCxnSpPr>
          <p:nvPr/>
        </p:nvCxnSpPr>
        <p:spPr>
          <a:xfrm>
            <a:off x="4014000" y="3757434"/>
            <a:ext cx="0" cy="379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6B1C72C-F5F4-2C80-6DEF-FA473D72F826}"/>
              </a:ext>
            </a:extLst>
          </p:cNvPr>
          <p:cNvCxnSpPr>
            <a:cxnSpLocks/>
          </p:cNvCxnSpPr>
          <p:nvPr/>
        </p:nvCxnSpPr>
        <p:spPr>
          <a:xfrm>
            <a:off x="5248800" y="3776660"/>
            <a:ext cx="0" cy="379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8DB5595-8FDF-D583-6DFB-B1C1DA047EAD}"/>
              </a:ext>
            </a:extLst>
          </p:cNvPr>
          <p:cNvCxnSpPr>
            <a:cxnSpLocks/>
          </p:cNvCxnSpPr>
          <p:nvPr/>
        </p:nvCxnSpPr>
        <p:spPr>
          <a:xfrm>
            <a:off x="2737650" y="4463184"/>
            <a:ext cx="0" cy="2219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CC142B3-CB23-B5F7-7650-4321AEDA3338}"/>
              </a:ext>
            </a:extLst>
          </p:cNvPr>
          <p:cNvCxnSpPr>
            <a:cxnSpLocks/>
          </p:cNvCxnSpPr>
          <p:nvPr/>
        </p:nvCxnSpPr>
        <p:spPr>
          <a:xfrm>
            <a:off x="4008450" y="4443958"/>
            <a:ext cx="0" cy="2411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B11E340-BF88-8053-1F4F-F78C641AD636}"/>
              </a:ext>
            </a:extLst>
          </p:cNvPr>
          <p:cNvCxnSpPr>
            <a:cxnSpLocks/>
          </p:cNvCxnSpPr>
          <p:nvPr/>
        </p:nvCxnSpPr>
        <p:spPr>
          <a:xfrm>
            <a:off x="5243250" y="4463184"/>
            <a:ext cx="0" cy="2772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67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507288" cy="3536156"/>
          </a:xfrm>
        </p:spPr>
        <p:txBody>
          <a:bodyPr>
            <a:normAutofit fontScale="62500" lnSpcReduction="20000"/>
          </a:bodyPr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ramping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optimum?</a:t>
            </a:r>
          </a:p>
          <a:p>
            <a:pPr lvl="1"/>
            <a:r>
              <a:rPr lang="fr-FR" b="1" dirty="0" err="1" smtClean="0">
                <a:solidFill>
                  <a:srgbClr val="FF0000"/>
                </a:solidFill>
              </a:rPr>
              <a:t>Magnet</a:t>
            </a:r>
            <a:r>
              <a:rPr lang="fr-FR" b="1" dirty="0" smtClean="0">
                <a:solidFill>
                  <a:srgbClr val="FF0000"/>
                </a:solidFill>
              </a:rPr>
              <a:t> people</a:t>
            </a:r>
            <a:r>
              <a:rPr lang="fr-FR" dirty="0" smtClean="0"/>
              <a:t>: </a:t>
            </a: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dirty="0" err="1" smtClean="0"/>
              <a:t>needs</a:t>
            </a:r>
            <a:r>
              <a:rPr lang="fr-FR" dirty="0" smtClean="0"/>
              <a:t> a lot of power. Quasi-</a:t>
            </a: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ramp</a:t>
            </a:r>
            <a:r>
              <a:rPr lang="fr-FR" dirty="0" smtClean="0"/>
              <a:t> for </a:t>
            </a:r>
            <a:r>
              <a:rPr lang="fr-FR" dirty="0" err="1" smtClean="0"/>
              <a:t>consumption</a:t>
            </a:r>
            <a:r>
              <a:rPr lang="fr-FR" dirty="0" smtClean="0"/>
              <a:t> </a:t>
            </a:r>
            <a:r>
              <a:rPr lang="fr-FR" dirty="0" err="1" smtClean="0"/>
              <a:t>minimization</a:t>
            </a:r>
            <a:r>
              <a:rPr lang="fr-FR" dirty="0" smtClean="0"/>
              <a:t>.</a:t>
            </a:r>
          </a:p>
          <a:p>
            <a:pPr lvl="1"/>
            <a:r>
              <a:rPr lang="fr-FR" b="1" dirty="0" smtClean="0">
                <a:solidFill>
                  <a:srgbClr val="FF0000"/>
                </a:solidFill>
              </a:rPr>
              <a:t>RF people</a:t>
            </a:r>
            <a:r>
              <a:rPr lang="fr-FR" dirty="0" smtClean="0"/>
              <a:t>: </a:t>
            </a:r>
            <a:r>
              <a:rPr lang="fr-FR" dirty="0" err="1" smtClean="0"/>
              <a:t>going</a:t>
            </a:r>
            <a:r>
              <a:rPr lang="fr-FR" dirty="0" smtClean="0"/>
              <a:t> </a:t>
            </a:r>
            <a:r>
              <a:rPr lang="fr-FR" dirty="0" err="1" smtClean="0"/>
              <a:t>away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 </a:t>
            </a: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ask</a:t>
            </a:r>
            <a:r>
              <a:rPr lang="fr-FR" dirty="0" smtClean="0"/>
              <a:t> for extra gradient and </a:t>
            </a:r>
            <a:r>
              <a:rPr lang="fr-FR" dirty="0" err="1" smtClean="0"/>
              <a:t>thus</a:t>
            </a:r>
            <a:r>
              <a:rPr lang="fr-FR" dirty="0" smtClean="0"/>
              <a:t> extra voltage.</a:t>
            </a:r>
          </a:p>
          <a:p>
            <a:pPr lvl="1"/>
            <a:r>
              <a:rPr lang="fr-FR" b="1" dirty="0" err="1" smtClean="0">
                <a:solidFill>
                  <a:srgbClr val="FF0000"/>
                </a:solidFill>
              </a:rPr>
              <a:t>Optics</a:t>
            </a:r>
            <a:r>
              <a:rPr lang="fr-FR" b="1" dirty="0" smtClean="0">
                <a:solidFill>
                  <a:srgbClr val="FF0000"/>
                </a:solidFill>
              </a:rPr>
              <a:t> people: </a:t>
            </a:r>
          </a:p>
          <a:p>
            <a:pPr lvl="2"/>
            <a:r>
              <a:rPr lang="fr-FR" dirty="0" smtClean="0"/>
              <a:t>Muon </a:t>
            </a:r>
            <a:r>
              <a:rPr lang="fr-FR" dirty="0" err="1" smtClean="0"/>
              <a:t>survival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mainly</a:t>
            </a:r>
            <a:r>
              <a:rPr lang="fr-FR" dirty="0" smtClean="0"/>
              <a:t> </a:t>
            </a:r>
            <a:r>
              <a:rPr lang="fr-FR" dirty="0" err="1" smtClean="0"/>
              <a:t>linked</a:t>
            </a:r>
            <a:r>
              <a:rPr lang="fr-FR" dirty="0" smtClean="0"/>
              <a:t> to the </a:t>
            </a:r>
            <a:r>
              <a:rPr lang="fr-FR" dirty="0" err="1" smtClean="0"/>
              <a:t>acceleration</a:t>
            </a:r>
            <a:r>
              <a:rPr lang="fr-FR" dirty="0" smtClean="0"/>
              <a:t> time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</a:t>
            </a: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dirty="0" err="1" smtClean="0"/>
              <a:t>shape</a:t>
            </a:r>
            <a:r>
              <a:rPr lang="fr-FR" dirty="0" smtClean="0"/>
              <a:t>.</a:t>
            </a:r>
          </a:p>
          <a:p>
            <a:pPr lvl="2"/>
            <a:r>
              <a:rPr lang="fr-FR" dirty="0" err="1" smtClean="0"/>
              <a:t>Optimization</a:t>
            </a:r>
            <a:r>
              <a:rPr lang="fr-FR" dirty="0" smtClean="0"/>
              <a:t> of the </a:t>
            </a:r>
            <a:r>
              <a:rPr lang="fr-FR" dirty="0" err="1" smtClean="0"/>
              <a:t>synchronous^phase</a:t>
            </a:r>
            <a:endParaRPr lang="fr-FR" dirty="0" smtClean="0"/>
          </a:p>
          <a:p>
            <a:pPr lvl="1"/>
            <a:r>
              <a:rPr lang="fr-FR" b="1" dirty="0" err="1" smtClean="0"/>
              <a:t>What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the </a:t>
            </a:r>
            <a:r>
              <a:rPr lang="fr-FR" b="1" dirty="0" err="1" smtClean="0"/>
              <a:t>most</a:t>
            </a:r>
            <a:r>
              <a:rPr lang="fr-FR" b="1" dirty="0" smtClean="0"/>
              <a:t> </a:t>
            </a:r>
            <a:r>
              <a:rPr lang="fr-FR" b="1" dirty="0" err="1" smtClean="0"/>
              <a:t>cost</a:t>
            </a:r>
            <a:r>
              <a:rPr lang="fr-FR" b="1" dirty="0" smtClean="0"/>
              <a:t> effective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more RF </a:t>
            </a:r>
            <a:r>
              <a:rPr lang="fr-FR" dirty="0" err="1" smtClean="0"/>
              <a:t>cavities</a:t>
            </a:r>
            <a:r>
              <a:rPr lang="fr-FR" dirty="0" smtClean="0"/>
              <a:t>/voltage and more </a:t>
            </a:r>
            <a:r>
              <a:rPr lang="fr-FR" dirty="0" err="1" smtClean="0"/>
              <a:t>powering</a:t>
            </a:r>
            <a:r>
              <a:rPr lang="fr-FR" dirty="0" smtClean="0"/>
              <a:t> power?</a:t>
            </a:r>
          </a:p>
          <a:p>
            <a:r>
              <a:rPr lang="fr-FR" dirty="0" smtClean="0"/>
              <a:t>How </a:t>
            </a:r>
            <a:r>
              <a:rPr lang="fr-FR" dirty="0" err="1" smtClean="0"/>
              <a:t>many</a:t>
            </a:r>
            <a:r>
              <a:rPr lang="fr-FR" dirty="0" smtClean="0"/>
              <a:t> power stations?</a:t>
            </a:r>
          </a:p>
          <a:p>
            <a:pPr lvl="1"/>
            <a:r>
              <a:rPr lang="fr-FR" b="1" dirty="0" smtClean="0">
                <a:solidFill>
                  <a:srgbClr val="FF0000"/>
                </a:solidFill>
              </a:rPr>
              <a:t>Longitudinal </a:t>
            </a:r>
            <a:r>
              <a:rPr lang="fr-FR" b="1" dirty="0" err="1" smtClean="0">
                <a:solidFill>
                  <a:srgbClr val="FF0000"/>
                </a:solidFill>
              </a:rPr>
              <a:t>dynamics</a:t>
            </a:r>
            <a:r>
              <a:rPr lang="fr-FR" b="1" dirty="0" smtClean="0">
                <a:solidFill>
                  <a:srgbClr val="FF0000"/>
                </a:solidFill>
              </a:rPr>
              <a:t>: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at least 32 RF stations.</a:t>
            </a:r>
          </a:p>
          <a:p>
            <a:pPr lvl="1"/>
            <a:r>
              <a:rPr lang="fr-FR" b="1" dirty="0" err="1" smtClean="0">
                <a:solidFill>
                  <a:srgbClr val="FF0000"/>
                </a:solidFill>
              </a:rPr>
              <a:t>Optics</a:t>
            </a:r>
            <a:r>
              <a:rPr lang="fr-FR" b="1" dirty="0" smtClean="0">
                <a:solidFill>
                  <a:srgbClr val="FF0000"/>
                </a:solidFill>
              </a:rPr>
              <a:t> people:</a:t>
            </a:r>
            <a:r>
              <a:rPr lang="fr-FR" dirty="0" smtClean="0"/>
              <a:t> </a:t>
            </a:r>
          </a:p>
          <a:p>
            <a:pPr lvl="2"/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/>
              <a:t>32 </a:t>
            </a:r>
            <a:r>
              <a:rPr lang="fr-FR" dirty="0" smtClean="0"/>
              <a:t>stations, the </a:t>
            </a:r>
            <a:r>
              <a:rPr lang="fr-FR" dirty="0" err="1" smtClean="0"/>
              <a:t>curvature</a:t>
            </a:r>
            <a:r>
              <a:rPr lang="fr-FR" dirty="0" smtClean="0"/>
              <a:t> radius </a:t>
            </a:r>
            <a:r>
              <a:rPr lang="fr-FR" dirty="0" err="1" smtClean="0"/>
              <a:t>vary</a:t>
            </a:r>
            <a:r>
              <a:rPr lang="fr-FR" dirty="0" smtClean="0"/>
              <a:t> by </a:t>
            </a:r>
            <a:r>
              <a:rPr lang="fr-FR" dirty="0" err="1" smtClean="0"/>
              <a:t>near</a:t>
            </a:r>
            <a:r>
              <a:rPr lang="fr-FR" dirty="0" smtClean="0"/>
              <a:t> 1% due to the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variation </a:t>
            </a:r>
            <a:r>
              <a:rPr lang="fr-FR" dirty="0" err="1" smtClean="0"/>
              <a:t>while</a:t>
            </a:r>
            <a:r>
              <a:rPr lang="fr-FR" dirty="0" smtClean="0"/>
              <a:t> running one arc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ym typeface="Wingdings" panose="05000000000000000000" pitchFamily="2" charset="2"/>
              </a:rPr>
              <a:t>Needs</a:t>
            </a:r>
            <a:r>
              <a:rPr lang="fr-FR" dirty="0" smtClean="0">
                <a:sym typeface="Wingdings" panose="05000000000000000000" pitchFamily="2" charset="2"/>
              </a:rPr>
              <a:t> more RF stations to have a </a:t>
            </a:r>
            <a:r>
              <a:rPr lang="fr-FR" dirty="0" err="1" smtClean="0">
                <a:sym typeface="Wingdings" panose="05000000000000000000" pitchFamily="2" charset="2"/>
              </a:rPr>
              <a:t>smoother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energy</a:t>
            </a:r>
            <a:r>
              <a:rPr lang="fr-FR" dirty="0" smtClean="0">
                <a:sym typeface="Wingdings" panose="05000000000000000000" pitchFamily="2" charset="2"/>
              </a:rPr>
              <a:t> variation!</a:t>
            </a:r>
          </a:p>
          <a:p>
            <a:pPr lvl="2"/>
            <a:r>
              <a:rPr lang="fr-FR" dirty="0" smtClean="0">
                <a:sym typeface="Wingdings" panose="05000000000000000000" pitchFamily="2" charset="2"/>
              </a:rPr>
              <a:t>But if </a:t>
            </a:r>
            <a:r>
              <a:rPr lang="fr-FR" dirty="0" err="1" smtClean="0">
                <a:sym typeface="Wingdings" panose="05000000000000000000" pitchFamily="2" charset="2"/>
              </a:rPr>
              <a:t>we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increase</a:t>
            </a:r>
            <a:r>
              <a:rPr lang="fr-FR" dirty="0" smtClean="0">
                <a:sym typeface="Wingdings" panose="05000000000000000000" pitchFamily="2" charset="2"/>
              </a:rPr>
              <a:t> the </a:t>
            </a:r>
            <a:r>
              <a:rPr lang="fr-FR" dirty="0" err="1" smtClean="0">
                <a:sym typeface="Wingdings" panose="05000000000000000000" pitchFamily="2" charset="2"/>
              </a:rPr>
              <a:t>number</a:t>
            </a:r>
            <a:r>
              <a:rPr lang="fr-FR" dirty="0" smtClean="0">
                <a:sym typeface="Wingdings" panose="05000000000000000000" pitchFamily="2" charset="2"/>
              </a:rPr>
              <a:t> of RF stations, </a:t>
            </a:r>
            <a:r>
              <a:rPr lang="fr-FR" dirty="0" err="1" smtClean="0">
                <a:sym typeface="Wingdings" panose="05000000000000000000" pitchFamily="2" charset="2"/>
              </a:rPr>
              <a:t>we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need</a:t>
            </a:r>
            <a:r>
              <a:rPr lang="fr-FR" dirty="0" smtClean="0">
                <a:sym typeface="Wingdings" panose="05000000000000000000" pitchFamily="2" charset="2"/>
              </a:rPr>
              <a:t> to </a:t>
            </a:r>
            <a:r>
              <a:rPr lang="fr-FR" dirty="0" err="1" smtClean="0">
                <a:sym typeface="Wingdings" panose="05000000000000000000" pitchFamily="2" charset="2"/>
              </a:rPr>
              <a:t>fully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integrate</a:t>
            </a:r>
            <a:r>
              <a:rPr lang="fr-FR" dirty="0" smtClean="0">
                <a:sym typeface="Wingdings" panose="05000000000000000000" pitchFamily="2" charset="2"/>
              </a:rPr>
              <a:t> the </a:t>
            </a:r>
            <a:r>
              <a:rPr lang="fr-FR" dirty="0" err="1" smtClean="0">
                <a:sym typeface="Wingdings" panose="05000000000000000000" pitchFamily="2" charset="2"/>
              </a:rPr>
              <a:t>cavity</a:t>
            </a:r>
            <a:r>
              <a:rPr lang="fr-FR" dirty="0" smtClean="0">
                <a:sym typeface="Wingdings" panose="05000000000000000000" pitchFamily="2" charset="2"/>
              </a:rPr>
              <a:t> in arc </a:t>
            </a:r>
            <a:r>
              <a:rPr lang="fr-FR" dirty="0" err="1" smtClean="0">
                <a:sym typeface="Wingdings" panose="05000000000000000000" pitchFamily="2" charset="2"/>
              </a:rPr>
              <a:t>cells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</a:p>
          <a:p>
            <a:pPr lvl="2"/>
            <a:r>
              <a:rPr lang="fr-FR" dirty="0" smtClean="0">
                <a:sym typeface="Wingdings" panose="05000000000000000000" pitchFamily="2" charset="2"/>
              </a:rPr>
              <a:t>Can </a:t>
            </a:r>
            <a:r>
              <a:rPr lang="fr-FR" dirty="0" err="1" smtClean="0">
                <a:sym typeface="Wingdings" panose="05000000000000000000" pitchFamily="2" charset="2"/>
              </a:rPr>
              <a:t>we</a:t>
            </a:r>
            <a:r>
              <a:rPr lang="fr-FR" dirty="0" smtClean="0">
                <a:sym typeface="Wingdings" panose="05000000000000000000" pitchFamily="2" charset="2"/>
              </a:rPr>
              <a:t> live </a:t>
            </a:r>
            <a:r>
              <a:rPr lang="fr-FR" dirty="0" err="1" smtClean="0">
                <a:sym typeface="Wingdings" panose="05000000000000000000" pitchFamily="2" charset="2"/>
              </a:rPr>
              <a:t>with</a:t>
            </a:r>
            <a:r>
              <a:rPr lang="fr-FR" dirty="0" smtClean="0">
                <a:sym typeface="Wingdings" panose="05000000000000000000" pitchFamily="2" charset="2"/>
              </a:rPr>
              <a:t> dispersion in </a:t>
            </a:r>
            <a:r>
              <a:rPr lang="fr-FR" dirty="0" err="1" smtClean="0">
                <a:sym typeface="Wingdings" panose="05000000000000000000" pitchFamily="2" charset="2"/>
              </a:rPr>
              <a:t>cavities</a:t>
            </a:r>
            <a:r>
              <a:rPr lang="fr-FR" dirty="0" smtClean="0">
                <a:sym typeface="Wingdings" panose="05000000000000000000" pitchFamily="2" charset="2"/>
              </a:rPr>
              <a:t>? If not, </a:t>
            </a:r>
            <a:r>
              <a:rPr lang="fr-FR" dirty="0" err="1" smtClean="0">
                <a:sym typeface="Wingdings" panose="05000000000000000000" pitchFamily="2" charset="2"/>
              </a:rPr>
              <a:t>need</a:t>
            </a:r>
            <a:r>
              <a:rPr lang="fr-FR" dirty="0" smtClean="0">
                <a:sym typeface="Wingdings" panose="05000000000000000000" pitchFamily="2" charset="2"/>
              </a:rPr>
              <a:t> to use multi-</a:t>
            </a:r>
            <a:r>
              <a:rPr lang="fr-FR" dirty="0" err="1" smtClean="0">
                <a:sym typeface="Wingdings" panose="05000000000000000000" pitchFamily="2" charset="2"/>
              </a:rPr>
              <a:t>bend</a:t>
            </a:r>
            <a:r>
              <a:rPr lang="fr-FR" dirty="0" smtClean="0">
                <a:sym typeface="Wingdings" panose="05000000000000000000" pitchFamily="2" charset="2"/>
              </a:rPr>
              <a:t> achromats  </a:t>
            </a:r>
            <a:r>
              <a:rPr lang="fr-FR" dirty="0" err="1" smtClean="0">
                <a:sym typeface="Wingdings" panose="05000000000000000000" pitchFamily="2" charset="2"/>
              </a:rPr>
              <a:t>very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small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momentum</a:t>
            </a:r>
            <a:r>
              <a:rPr lang="fr-FR" dirty="0" smtClean="0">
                <a:sym typeface="Wingdings" panose="05000000000000000000" pitchFamily="2" charset="2"/>
              </a:rPr>
              <a:t> compaction.</a:t>
            </a:r>
          </a:p>
          <a:p>
            <a:pPr lvl="1"/>
            <a:r>
              <a:rPr lang="fr-FR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Beam</a:t>
            </a:r>
            <a:r>
              <a:rPr lang="fr-FR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dynamics</a:t>
            </a:r>
            <a:r>
              <a:rPr lang="fr-FR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people:</a:t>
            </a:r>
          </a:p>
          <a:p>
            <a:pPr lvl="2"/>
            <a:r>
              <a:rPr lang="fr-FR" dirty="0" err="1" smtClean="0">
                <a:sym typeface="Wingdings" panose="05000000000000000000" pitchFamily="2" charset="2"/>
              </a:rPr>
              <a:t>Keep</a:t>
            </a:r>
            <a:r>
              <a:rPr lang="fr-FR" dirty="0" smtClean="0">
                <a:sym typeface="Wingdings" panose="05000000000000000000" pitchFamily="2" charset="2"/>
              </a:rPr>
              <a:t> a large </a:t>
            </a:r>
            <a:r>
              <a:rPr lang="fr-FR" dirty="0" err="1" smtClean="0">
                <a:sym typeface="Wingdings" panose="05000000000000000000" pitchFamily="2" charset="2"/>
              </a:rPr>
              <a:t>momentum</a:t>
            </a:r>
            <a:r>
              <a:rPr lang="fr-FR" dirty="0" smtClean="0">
                <a:sym typeface="Wingdings" panose="05000000000000000000" pitchFamily="2" charset="2"/>
              </a:rPr>
              <a:t> compaction for </a:t>
            </a:r>
            <a:r>
              <a:rPr lang="fr-FR" dirty="0" err="1" smtClean="0">
                <a:sym typeface="Wingdings" panose="05000000000000000000" pitchFamily="2" charset="2"/>
              </a:rPr>
              <a:t>stability</a:t>
            </a:r>
            <a:r>
              <a:rPr lang="fr-FR" dirty="0" smtClean="0">
                <a:sym typeface="Wingdings" panose="05000000000000000000" pitchFamily="2" charset="2"/>
              </a:rPr>
              <a:t>!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lot of </a:t>
            </a:r>
            <a:r>
              <a:rPr lang="fr-FR" dirty="0" err="1" smtClean="0"/>
              <a:t>fruitful</a:t>
            </a:r>
            <a:r>
              <a:rPr lang="fr-FR" dirty="0" smtClean="0"/>
              <a:t> discussions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931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507288" cy="3536156"/>
          </a:xfrm>
        </p:spPr>
        <p:txBody>
          <a:bodyPr>
            <a:normAutofit fontScale="62500" lnSpcReduction="20000"/>
          </a:bodyPr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quality</a:t>
            </a:r>
            <a:r>
              <a:rPr lang="fr-FR" dirty="0" smtClean="0"/>
              <a:t>?</a:t>
            </a:r>
          </a:p>
          <a:p>
            <a:pPr lvl="1"/>
            <a:r>
              <a:rPr lang="fr-FR" b="1" dirty="0" err="1" smtClean="0">
                <a:solidFill>
                  <a:srgbClr val="FF0000"/>
                </a:solidFill>
              </a:rPr>
              <a:t>Magnet</a:t>
            </a:r>
            <a:r>
              <a:rPr lang="fr-FR" b="1" dirty="0" smtClean="0">
                <a:solidFill>
                  <a:srgbClr val="FF0000"/>
                </a:solidFill>
              </a:rPr>
              <a:t> people</a:t>
            </a:r>
            <a:r>
              <a:rPr lang="fr-FR" dirty="0" smtClean="0"/>
              <a:t>: </a:t>
            </a:r>
          </a:p>
          <a:p>
            <a:pPr lvl="2"/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use </a:t>
            </a:r>
            <a:r>
              <a:rPr lang="fr-FR" dirty="0" err="1" smtClean="0"/>
              <a:t>harmonics</a:t>
            </a:r>
            <a:r>
              <a:rPr lang="fr-FR" dirty="0" smtClean="0"/>
              <a:t> or good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region</a:t>
            </a:r>
            <a:r>
              <a:rPr lang="fr-FR" dirty="0" smtClean="0"/>
              <a:t>? </a:t>
            </a:r>
          </a:p>
          <a:p>
            <a:pPr lvl="2"/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tolerance</a:t>
            </a:r>
            <a:r>
              <a:rPr lang="fr-FR" dirty="0" smtClean="0"/>
              <a:t> on </a:t>
            </a:r>
            <a:r>
              <a:rPr lang="fr-FR" dirty="0" err="1" smtClean="0"/>
              <a:t>dynamic</a:t>
            </a:r>
            <a:r>
              <a:rPr lang="fr-FR" dirty="0" smtClean="0"/>
              <a:t> </a:t>
            </a:r>
            <a:r>
              <a:rPr lang="fr-FR" dirty="0" err="1" smtClean="0"/>
              <a:t>errors</a:t>
            </a:r>
            <a:r>
              <a:rPr lang="fr-FR" dirty="0" smtClean="0"/>
              <a:t> (</a:t>
            </a:r>
            <a:r>
              <a:rPr lang="fr-FR" dirty="0" err="1" smtClean="0"/>
              <a:t>powering</a:t>
            </a:r>
            <a:r>
              <a:rPr lang="fr-FR" dirty="0" smtClean="0"/>
              <a:t> supplies) and </a:t>
            </a:r>
            <a:r>
              <a:rPr lang="fr-FR" dirty="0" err="1" smtClean="0"/>
              <a:t>static</a:t>
            </a:r>
            <a:r>
              <a:rPr lang="fr-FR" dirty="0" smtClean="0"/>
              <a:t> </a:t>
            </a:r>
            <a:r>
              <a:rPr lang="fr-FR" dirty="0" err="1" smtClean="0"/>
              <a:t>errors</a:t>
            </a:r>
            <a:r>
              <a:rPr lang="fr-FR" dirty="0" smtClean="0"/>
              <a:t> (</a:t>
            </a:r>
            <a:r>
              <a:rPr lang="fr-FR" dirty="0" err="1" smtClean="0"/>
              <a:t>misaligments</a:t>
            </a:r>
            <a:r>
              <a:rPr lang="fr-FR" dirty="0" smtClean="0"/>
              <a:t>)?</a:t>
            </a:r>
          </a:p>
          <a:p>
            <a:pPr lvl="1"/>
            <a:r>
              <a:rPr lang="fr-FR" b="1" dirty="0" err="1" smtClean="0">
                <a:solidFill>
                  <a:srgbClr val="FF0000"/>
                </a:solidFill>
              </a:rPr>
              <a:t>Optics</a:t>
            </a:r>
            <a:r>
              <a:rPr lang="fr-FR" b="1" dirty="0" smtClean="0">
                <a:solidFill>
                  <a:srgbClr val="FF0000"/>
                </a:solidFill>
              </a:rPr>
              <a:t> people: </a:t>
            </a:r>
          </a:p>
          <a:p>
            <a:pPr lvl="2"/>
            <a:r>
              <a:rPr lang="fr-FR" dirty="0" smtClean="0"/>
              <a:t>Massive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are </a:t>
            </a:r>
            <a:r>
              <a:rPr lang="fr-FR" dirty="0" err="1" smtClean="0"/>
              <a:t>necessary</a:t>
            </a:r>
            <a:r>
              <a:rPr lang="fr-FR" dirty="0" smtClean="0"/>
              <a:t>: to use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maps</a:t>
            </a:r>
            <a:r>
              <a:rPr lang="fr-FR" dirty="0" smtClean="0"/>
              <a:t>.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likely</a:t>
            </a:r>
            <a:r>
              <a:rPr lang="fr-FR" dirty="0" smtClean="0"/>
              <a:t> to have </a:t>
            </a:r>
            <a:r>
              <a:rPr lang="fr-FR" dirty="0" err="1" smtClean="0"/>
              <a:t>strong</a:t>
            </a:r>
            <a:r>
              <a:rPr lang="fr-FR" dirty="0" smtClean="0"/>
              <a:t> </a:t>
            </a:r>
            <a:r>
              <a:rPr lang="fr-FR" dirty="0" err="1" smtClean="0"/>
              <a:t>detuning</a:t>
            </a:r>
            <a:r>
              <a:rPr lang="fr-FR" dirty="0" smtClean="0"/>
              <a:t> of the machine </a:t>
            </a:r>
            <a:r>
              <a:rPr lang="fr-FR" dirty="0" err="1" smtClean="0"/>
              <a:t>because</a:t>
            </a:r>
            <a:r>
              <a:rPr lang="fr-FR" dirty="0" smtClean="0"/>
              <a:t> of </a:t>
            </a:r>
            <a:r>
              <a:rPr lang="fr-FR" dirty="0" err="1" smtClean="0"/>
              <a:t>misalignements</a:t>
            </a:r>
            <a:r>
              <a:rPr lang="fr-FR" dirty="0" smtClean="0"/>
              <a:t>/</a:t>
            </a:r>
            <a:r>
              <a:rPr lang="fr-FR" dirty="0" err="1" smtClean="0"/>
              <a:t>orbit</a:t>
            </a:r>
            <a:r>
              <a:rPr lang="fr-FR" dirty="0" smtClean="0"/>
              <a:t> </a:t>
            </a:r>
            <a:r>
              <a:rPr lang="fr-FR" dirty="0" err="1" smtClean="0"/>
              <a:t>errors</a:t>
            </a:r>
            <a:r>
              <a:rPr lang="fr-FR" dirty="0" smtClean="0"/>
              <a:t> in the </a:t>
            </a:r>
            <a:r>
              <a:rPr lang="fr-FR" dirty="0" err="1" smtClean="0"/>
              <a:t>sextupoles</a:t>
            </a:r>
            <a:r>
              <a:rPr lang="fr-FR" dirty="0" smtClean="0"/>
              <a:t>.</a:t>
            </a:r>
          </a:p>
          <a:p>
            <a:pPr lvl="2"/>
            <a:r>
              <a:rPr lang="fr-FR" dirty="0" err="1" smtClean="0"/>
              <a:t>Order</a:t>
            </a:r>
            <a:r>
              <a:rPr lang="fr-FR" dirty="0" smtClean="0"/>
              <a:t> of magnitude on the </a:t>
            </a:r>
            <a:r>
              <a:rPr lang="fr-FR" dirty="0" err="1" smtClean="0"/>
              <a:t>error</a:t>
            </a:r>
            <a:r>
              <a:rPr lang="fr-FR" dirty="0" smtClean="0"/>
              <a:t> </a:t>
            </a:r>
            <a:r>
              <a:rPr lang="fr-FR" dirty="0" err="1" smtClean="0"/>
              <a:t>spectrum</a:t>
            </a:r>
            <a:r>
              <a:rPr lang="fr-FR" dirty="0"/>
              <a:t>?</a:t>
            </a:r>
            <a:endParaRPr lang="fr-FR" dirty="0" smtClean="0"/>
          </a:p>
          <a:p>
            <a:pPr lvl="2"/>
            <a:r>
              <a:rPr lang="fr-FR" dirty="0" err="1" smtClean="0"/>
              <a:t>What</a:t>
            </a:r>
            <a:r>
              <a:rPr lang="fr-FR" dirty="0" smtClean="0"/>
              <a:t> are the magnitude of Eddy </a:t>
            </a:r>
            <a:r>
              <a:rPr lang="fr-FR" dirty="0" err="1" smtClean="0"/>
              <a:t>currents</a:t>
            </a:r>
            <a:r>
              <a:rPr lang="fr-FR" dirty="0" smtClean="0"/>
              <a:t>? </a:t>
            </a:r>
            <a:r>
              <a:rPr lang="fr-FR" dirty="0" err="1" smtClean="0"/>
              <a:t>Maybe</a:t>
            </a:r>
            <a:r>
              <a:rPr lang="fr-FR" dirty="0" smtClean="0"/>
              <a:t> a driver.</a:t>
            </a:r>
          </a:p>
          <a:p>
            <a:pPr lvl="2"/>
            <a:r>
              <a:rPr lang="fr-FR" dirty="0" smtClean="0"/>
              <a:t>Limitation on </a:t>
            </a:r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dipole</a:t>
            </a:r>
            <a:r>
              <a:rPr lang="fr-FR" dirty="0" smtClean="0"/>
              <a:t> correctors?</a:t>
            </a:r>
          </a:p>
          <a:p>
            <a:pPr lvl="1"/>
            <a:r>
              <a:rPr lang="fr-FR" b="1" dirty="0" err="1" smtClean="0">
                <a:solidFill>
                  <a:srgbClr val="FF0000"/>
                </a:solidFill>
              </a:rPr>
              <a:t>Beam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dynamics</a:t>
            </a:r>
            <a:r>
              <a:rPr lang="fr-FR" b="1" dirty="0" smtClean="0">
                <a:solidFill>
                  <a:srgbClr val="FF0000"/>
                </a:solidFill>
              </a:rPr>
              <a:t> people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Collective </a:t>
            </a:r>
            <a:r>
              <a:rPr lang="fr-FR" dirty="0" err="1" smtClean="0"/>
              <a:t>effects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give</a:t>
            </a:r>
            <a:r>
              <a:rPr lang="fr-FR" dirty="0" smtClean="0"/>
              <a:t> the minimum </a:t>
            </a:r>
            <a:r>
              <a:rPr lang="fr-FR" dirty="0" err="1" smtClean="0"/>
              <a:t>beam</a:t>
            </a:r>
            <a:r>
              <a:rPr lang="fr-FR" dirty="0" smtClean="0"/>
              <a:t> pipe radius.</a:t>
            </a:r>
          </a:p>
          <a:p>
            <a:r>
              <a:rPr lang="fr-FR" dirty="0" smtClean="0"/>
              <a:t>Interfaces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 smtClean="0"/>
              <a:t>/muon </a:t>
            </a:r>
            <a:r>
              <a:rPr lang="fr-FR" dirty="0" err="1" smtClean="0"/>
              <a:t>cooling</a:t>
            </a:r>
            <a:r>
              <a:rPr lang="fr-FR" dirty="0" smtClean="0"/>
              <a:t>?</a:t>
            </a:r>
          </a:p>
          <a:p>
            <a:pPr lvl="1"/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matching</a:t>
            </a:r>
            <a:r>
              <a:rPr lang="fr-FR" dirty="0" smtClean="0"/>
              <a:t> conditions to the </a:t>
            </a:r>
            <a:r>
              <a:rPr lang="fr-FR" dirty="0" err="1" smtClean="0"/>
              <a:t>colliders</a:t>
            </a:r>
            <a:r>
              <a:rPr lang="fr-FR" dirty="0" smtClean="0"/>
              <a:t> and </a:t>
            </a:r>
            <a:r>
              <a:rPr lang="fr-FR" dirty="0" err="1" smtClean="0"/>
              <a:t>between</a:t>
            </a:r>
            <a:r>
              <a:rPr lang="fr-FR" dirty="0" smtClean="0"/>
              <a:t> RCS? </a:t>
            </a:r>
            <a:r>
              <a:rPr lang="fr-FR" b="1" u="sng" dirty="0" err="1" smtClean="0">
                <a:solidFill>
                  <a:srgbClr val="FF0000"/>
                </a:solidFill>
              </a:rPr>
              <a:t>Emittance</a:t>
            </a:r>
            <a:r>
              <a:rPr lang="fr-FR" b="1" u="sng" dirty="0" smtClean="0">
                <a:solidFill>
                  <a:srgbClr val="FF0000"/>
                </a:solidFill>
              </a:rPr>
              <a:t> </a:t>
            </a:r>
            <a:r>
              <a:rPr lang="fr-FR" b="1" u="sng" dirty="0" err="1" smtClean="0">
                <a:solidFill>
                  <a:srgbClr val="FF0000"/>
                </a:solidFill>
              </a:rPr>
              <a:t>may</a:t>
            </a:r>
            <a:r>
              <a:rPr lang="fr-FR" b="1" u="sng" dirty="0" smtClean="0">
                <a:solidFill>
                  <a:srgbClr val="FF0000"/>
                </a:solidFill>
              </a:rPr>
              <a:t> </a:t>
            </a:r>
            <a:r>
              <a:rPr lang="fr-FR" b="1" u="sng" dirty="0" err="1" smtClean="0">
                <a:solidFill>
                  <a:srgbClr val="FF0000"/>
                </a:solidFill>
              </a:rPr>
              <a:t>grow</a:t>
            </a:r>
            <a:r>
              <a:rPr lang="fr-FR" b="1" u="sng" dirty="0" smtClean="0">
                <a:solidFill>
                  <a:srgbClr val="FF0000"/>
                </a:solidFill>
              </a:rPr>
              <a:t> by 90%!</a:t>
            </a:r>
          </a:p>
          <a:p>
            <a:pPr lvl="1"/>
            <a:r>
              <a:rPr lang="fr-FR" dirty="0" err="1" smtClean="0"/>
              <a:t>Needs</a:t>
            </a:r>
            <a:r>
              <a:rPr lang="fr-FR" dirty="0" smtClean="0"/>
              <a:t> </a:t>
            </a:r>
            <a:r>
              <a:rPr lang="fr-FR" dirty="0" err="1" smtClean="0"/>
              <a:t>bunch</a:t>
            </a:r>
            <a:r>
              <a:rPr lang="fr-FR" dirty="0" smtClean="0"/>
              <a:t> compression </a:t>
            </a:r>
            <a:r>
              <a:rPr lang="fr-FR" dirty="0" err="1" smtClean="0"/>
              <a:t>during</a:t>
            </a:r>
            <a:r>
              <a:rPr lang="fr-FR" dirty="0" smtClean="0"/>
              <a:t> the </a:t>
            </a:r>
            <a:r>
              <a:rPr lang="fr-FR" dirty="0" err="1" smtClean="0"/>
              <a:t>acceleration</a:t>
            </a:r>
            <a:r>
              <a:rPr lang="fr-FR" dirty="0" smtClean="0"/>
              <a:t> to </a:t>
            </a:r>
            <a:r>
              <a:rPr lang="fr-FR" dirty="0" err="1" smtClean="0"/>
              <a:t>get</a:t>
            </a:r>
            <a:r>
              <a:rPr lang="fr-FR" dirty="0" smtClean="0"/>
              <a:t> the </a:t>
            </a:r>
            <a:r>
              <a:rPr lang="fr-FR" dirty="0" err="1" smtClean="0"/>
              <a:t>collider</a:t>
            </a:r>
            <a:r>
              <a:rPr lang="fr-FR" dirty="0" smtClean="0"/>
              <a:t>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.</a:t>
            </a:r>
          </a:p>
          <a:p>
            <a:pPr lvl="1"/>
            <a:r>
              <a:rPr lang="fr-FR" dirty="0" err="1" smtClean="0"/>
              <a:t>What</a:t>
            </a:r>
            <a:r>
              <a:rPr lang="fr-FR" dirty="0" smtClean="0"/>
              <a:t> longitudinal profile </a:t>
            </a:r>
            <a:r>
              <a:rPr lang="fr-FR" dirty="0" err="1" smtClean="0"/>
              <a:t>after</a:t>
            </a:r>
            <a:r>
              <a:rPr lang="fr-FR" dirty="0" smtClean="0"/>
              <a:t> muon </a:t>
            </a:r>
            <a:r>
              <a:rPr lang="fr-FR" dirty="0" err="1" smtClean="0"/>
              <a:t>cooling</a:t>
            </a:r>
            <a:r>
              <a:rPr lang="fr-FR" dirty="0" smtClean="0"/>
              <a:t>?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lot of </a:t>
            </a:r>
            <a:r>
              <a:rPr lang="fr-FR" dirty="0" err="1" smtClean="0"/>
              <a:t>fruitful</a:t>
            </a:r>
            <a:r>
              <a:rPr lang="fr-FR" dirty="0" smtClean="0"/>
              <a:t> discussions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333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507288" cy="3536156"/>
          </a:xfrm>
        </p:spPr>
        <p:txBody>
          <a:bodyPr>
            <a:normAutofit fontScale="70000" lnSpcReduction="20000"/>
          </a:bodyPr>
          <a:lstStyle/>
          <a:p>
            <a:r>
              <a:rPr lang="fr-FR" dirty="0" err="1" smtClean="0"/>
              <a:t>Which</a:t>
            </a:r>
            <a:r>
              <a:rPr lang="fr-FR" dirty="0" smtClean="0"/>
              <a:t> transverse HOM and </a:t>
            </a:r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err="1" smtClean="0"/>
              <a:t>geometry</a:t>
            </a:r>
            <a:r>
              <a:rPr lang="fr-FR" dirty="0" smtClean="0"/>
              <a:t>?</a:t>
            </a:r>
          </a:p>
          <a:p>
            <a:pPr lvl="1"/>
            <a:r>
              <a:rPr lang="fr-FR" b="1" dirty="0" err="1" smtClean="0">
                <a:solidFill>
                  <a:srgbClr val="FF0000"/>
                </a:solidFill>
              </a:rPr>
              <a:t>Beam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dynamics</a:t>
            </a:r>
            <a:r>
              <a:rPr lang="fr-FR" b="1" dirty="0" smtClean="0">
                <a:solidFill>
                  <a:srgbClr val="FF0000"/>
                </a:solidFill>
              </a:rPr>
              <a:t>:</a:t>
            </a:r>
          </a:p>
          <a:p>
            <a:pPr lvl="2"/>
            <a:r>
              <a:rPr lang="fr-FR" dirty="0" smtClean="0"/>
              <a:t>The </a:t>
            </a:r>
            <a:r>
              <a:rPr lang="fr-FR" dirty="0" err="1" smtClean="0"/>
              <a:t>October</a:t>
            </a:r>
            <a:r>
              <a:rPr lang="fr-FR" dirty="0" smtClean="0"/>
              <a:t> </a:t>
            </a:r>
            <a:r>
              <a:rPr lang="fr-FR" dirty="0" err="1" smtClean="0"/>
              <a:t>specifications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no transverse </a:t>
            </a:r>
            <a:r>
              <a:rPr lang="fr-FR" dirty="0" err="1" smtClean="0"/>
              <a:t>cavity</a:t>
            </a:r>
            <a:r>
              <a:rPr lang="fr-FR" dirty="0" smtClean="0"/>
              <a:t> offset.</a:t>
            </a:r>
          </a:p>
          <a:p>
            <a:pPr lvl="2"/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 HOM,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a 2-turn damper. </a:t>
            </a:r>
            <a:r>
              <a:rPr lang="fr-FR" dirty="0" err="1" smtClean="0"/>
              <a:t>Otherwise</a:t>
            </a:r>
            <a:r>
              <a:rPr lang="fr-FR" dirty="0" smtClean="0"/>
              <a:t>, the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lost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a few RF </a:t>
            </a:r>
            <a:r>
              <a:rPr lang="fr-FR" dirty="0" err="1" smtClean="0"/>
              <a:t>cavities</a:t>
            </a:r>
            <a:r>
              <a:rPr lang="fr-FR" dirty="0" smtClean="0"/>
              <a:t> (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one </a:t>
            </a:r>
            <a:r>
              <a:rPr lang="fr-FR" dirty="0" err="1" smtClean="0"/>
              <a:t>turn</a:t>
            </a:r>
            <a:r>
              <a:rPr lang="fr-FR" dirty="0" smtClean="0"/>
              <a:t>!) if a transverse </a:t>
            </a:r>
            <a:r>
              <a:rPr lang="fr-FR" dirty="0" err="1" smtClean="0"/>
              <a:t>error</a:t>
            </a:r>
            <a:r>
              <a:rPr lang="fr-FR" dirty="0" smtClean="0"/>
              <a:t> of a few </a:t>
            </a:r>
            <a:r>
              <a:rPr lang="fr-FR" dirty="0" err="1" smtClean="0"/>
              <a:t>tens</a:t>
            </a:r>
            <a:r>
              <a:rPr lang="fr-FR" dirty="0" smtClean="0"/>
              <a:t> of µm. </a:t>
            </a:r>
            <a:r>
              <a:rPr lang="fr-FR" dirty="0" err="1" smtClean="0"/>
              <a:t>Work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.</a:t>
            </a:r>
          </a:p>
          <a:p>
            <a:pPr lvl="1"/>
            <a:r>
              <a:rPr lang="fr-FR" b="1" dirty="0" smtClean="0">
                <a:solidFill>
                  <a:srgbClr val="FF0000"/>
                </a:solidFill>
              </a:rPr>
              <a:t>RF people:</a:t>
            </a:r>
          </a:p>
          <a:p>
            <a:pPr lvl="2"/>
            <a:r>
              <a:rPr lang="fr-FR" dirty="0" smtClean="0"/>
              <a:t>HOM </a:t>
            </a:r>
            <a:r>
              <a:rPr lang="fr-FR" dirty="0" err="1" smtClean="0"/>
              <a:t>tolerances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probably</a:t>
            </a:r>
            <a:r>
              <a:rPr lang="fr-FR" dirty="0" smtClean="0"/>
              <a:t> </a:t>
            </a:r>
            <a:r>
              <a:rPr lang="fr-FR" dirty="0" err="1" smtClean="0"/>
              <a:t>updated</a:t>
            </a:r>
            <a:r>
              <a:rPr lang="fr-FR" dirty="0" smtClean="0"/>
              <a:t>.</a:t>
            </a:r>
          </a:p>
          <a:p>
            <a:pPr lvl="2"/>
            <a:r>
              <a:rPr lang="fr-FR" dirty="0" err="1" smtClean="0"/>
              <a:t>Comparison</a:t>
            </a:r>
            <a:r>
              <a:rPr lang="fr-FR" dirty="0" smtClean="0"/>
              <a:t> of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geometries</a:t>
            </a:r>
            <a:r>
              <a:rPr lang="fr-FR" dirty="0" smtClean="0"/>
              <a:t> and </a:t>
            </a:r>
            <a:r>
              <a:rPr lang="fr-FR" dirty="0" err="1" smtClean="0"/>
              <a:t>frequencies</a:t>
            </a:r>
            <a:r>
              <a:rPr lang="fr-FR" dirty="0" smtClean="0"/>
              <a:t> to </a:t>
            </a:r>
            <a:r>
              <a:rPr lang="fr-FR" dirty="0" err="1" smtClean="0"/>
              <a:t>handle</a:t>
            </a:r>
            <a:r>
              <a:rPr lang="fr-FR" dirty="0" smtClean="0"/>
              <a:t> HOM power and </a:t>
            </a:r>
            <a:r>
              <a:rPr lang="fr-FR" dirty="0" err="1" smtClean="0"/>
              <a:t>required</a:t>
            </a:r>
            <a:r>
              <a:rPr lang="fr-FR" dirty="0" smtClean="0"/>
              <a:t> </a:t>
            </a:r>
            <a:r>
              <a:rPr lang="fr-FR" dirty="0" err="1" smtClean="0"/>
              <a:t>impedances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Other</a:t>
            </a:r>
            <a:r>
              <a:rPr lang="fr-FR" dirty="0" smtClean="0"/>
              <a:t> topics: </a:t>
            </a:r>
            <a:r>
              <a:rPr lang="fr-FR" dirty="0" err="1" smtClean="0"/>
              <a:t>Beam</a:t>
            </a:r>
            <a:r>
              <a:rPr lang="fr-FR" dirty="0" smtClean="0"/>
              <a:t> instrumentation? </a:t>
            </a:r>
            <a:r>
              <a:rPr lang="fr-FR" dirty="0" err="1" smtClean="0"/>
              <a:t>Shielding</a:t>
            </a:r>
            <a:r>
              <a:rPr lang="fr-FR" dirty="0" smtClean="0"/>
              <a:t>? Vacuum?...</a:t>
            </a:r>
          </a:p>
          <a:p>
            <a:pPr lvl="1"/>
            <a:endParaRPr lang="fr-FR" dirty="0" smtClean="0"/>
          </a:p>
          <a:p>
            <a:r>
              <a:rPr lang="fr-FR" dirty="0" err="1" smtClean="0"/>
              <a:t>My</a:t>
            </a:r>
            <a:r>
              <a:rPr lang="fr-FR" dirty="0" smtClean="0"/>
              <a:t> final conclusion:</a:t>
            </a:r>
          </a:p>
          <a:p>
            <a:pPr lvl="1"/>
            <a:r>
              <a:rPr lang="en-US" b="1" u="sng" dirty="0">
                <a:solidFill>
                  <a:srgbClr val="FF0000"/>
                </a:solidFill>
                <a:sym typeface="Wingdings" panose="05000000000000000000" pitchFamily="2" charset="2"/>
              </a:rPr>
              <a:t>That is crucial to discuss between RF, magnet, beam dynamics, shielding, and optics people! </a:t>
            </a:r>
            <a:endParaRPr lang="en-US" b="1" u="sng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A hybrid synchrotron with so fast acceleration is really a unique (and exciting) machine!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lot of </a:t>
            </a:r>
            <a:r>
              <a:rPr lang="fr-FR" dirty="0" err="1" smtClean="0"/>
              <a:t>fruitful</a:t>
            </a:r>
            <a:r>
              <a:rPr lang="fr-FR" dirty="0" smtClean="0"/>
              <a:t> discussions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550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9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to all the team </a:t>
            </a:r>
            <a:br>
              <a:rPr lang="en-GB" dirty="0" smtClean="0"/>
            </a:br>
            <a:r>
              <a:rPr lang="en-GB" dirty="0" smtClean="0"/>
              <a:t>for the great work</a:t>
            </a:r>
            <a:endParaRPr lang="en-GB" dirty="0"/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4" y="57151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7" y="2571751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 smtClean="0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 smtClean="0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r>
              <a:rPr lang="fr-FR" sz="3200" b="1" i="1" dirty="0" smtClean="0">
                <a:solidFill>
                  <a:schemeClr val="bg1"/>
                </a:solidFill>
                <a:latin typeface="Arial Narrow"/>
                <a:cs typeface="Arial Narrow"/>
              </a:rPr>
              <a:t> for </a:t>
            </a:r>
            <a:r>
              <a:rPr lang="fr-FR" sz="3200" b="1" i="1" dirty="0" err="1" smtClean="0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3200" b="1" i="1" dirty="0" smtClean="0">
                <a:solidFill>
                  <a:schemeClr val="bg1"/>
                </a:solidFill>
                <a:latin typeface="Arial Narrow"/>
                <a:cs typeface="Arial Narrow"/>
              </a:rPr>
              <a:t> attention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992" y="224826"/>
            <a:ext cx="1026590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99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179512" y="1276350"/>
            <a:ext cx="6048672" cy="3536156"/>
          </a:xfrm>
        </p:spPr>
        <p:txBody>
          <a:bodyPr>
            <a:normAutofit fontScale="77500" lnSpcReduction="20000"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fast-ramping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dipoles</a:t>
            </a:r>
            <a:r>
              <a:rPr lang="fr-FR" dirty="0" smtClean="0"/>
              <a:t>.</a:t>
            </a:r>
          </a:p>
          <a:p>
            <a:pPr lvl="1"/>
            <a:r>
              <a:rPr lang="fr-FR" dirty="0" err="1" smtClean="0"/>
              <a:t>Repetition</a:t>
            </a:r>
            <a:r>
              <a:rPr lang="fr-FR" dirty="0" smtClean="0"/>
              <a:t> rate of 5 Hz but </a:t>
            </a:r>
            <a:r>
              <a:rPr lang="fr-FR" dirty="0" err="1" smtClean="0"/>
              <a:t>ramp</a:t>
            </a:r>
            <a:r>
              <a:rPr lang="fr-FR" dirty="0" smtClean="0"/>
              <a:t> in a few ms.</a:t>
            </a:r>
          </a:p>
          <a:p>
            <a:pPr lvl="1"/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in the </a:t>
            </a: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response</a:t>
            </a:r>
            <a:r>
              <a:rPr lang="fr-FR" dirty="0" smtClean="0"/>
              <a:t> in the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ramp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Power efficient.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SC </a:t>
            </a:r>
            <a:r>
              <a:rPr lang="fr-FR" b="1" dirty="0" err="1" smtClean="0">
                <a:solidFill>
                  <a:srgbClr val="FF0000"/>
                </a:solidFill>
              </a:rPr>
              <a:t>dipoles</a:t>
            </a:r>
            <a:r>
              <a:rPr lang="fr-FR" dirty="0" smtClean="0"/>
              <a:t> (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quite</a:t>
            </a:r>
            <a:r>
              <a:rPr lang="fr-FR" dirty="0" smtClean="0"/>
              <a:t> large aperture to manage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 smtClean="0"/>
              <a:t>).</a:t>
            </a:r>
          </a:p>
          <a:p>
            <a:pPr lvl="1"/>
            <a:r>
              <a:rPr lang="fr-FR" dirty="0" smtClean="0"/>
              <a:t>To </a:t>
            </a:r>
            <a:r>
              <a:rPr lang="fr-FR" dirty="0" err="1" smtClean="0"/>
              <a:t>increase</a:t>
            </a:r>
            <a:r>
              <a:rPr lang="fr-FR" dirty="0" smtClean="0"/>
              <a:t> the </a:t>
            </a:r>
            <a:r>
              <a:rPr lang="fr-FR" dirty="0" err="1" smtClean="0"/>
              <a:t>average</a:t>
            </a:r>
            <a:r>
              <a:rPr lang="fr-FR" dirty="0" smtClean="0"/>
              <a:t> </a:t>
            </a:r>
            <a:r>
              <a:rPr lang="fr-FR" dirty="0" err="1" smtClean="0"/>
              <a:t>bending</a:t>
            </a:r>
            <a:r>
              <a:rPr lang="fr-FR" dirty="0" smtClean="0"/>
              <a:t> </a:t>
            </a:r>
            <a:r>
              <a:rPr lang="fr-FR" dirty="0" err="1" smtClean="0"/>
              <a:t>magnets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a lot of RF </a:t>
            </a:r>
            <a:r>
              <a:rPr lang="fr-FR" b="1" dirty="0" err="1" smtClean="0">
                <a:solidFill>
                  <a:srgbClr val="FF0000"/>
                </a:solidFill>
              </a:rPr>
              <a:t>cavities</a:t>
            </a:r>
            <a:r>
              <a:rPr lang="fr-FR" dirty="0"/>
              <a:t> </a:t>
            </a:r>
            <a:r>
              <a:rPr lang="fr-FR" dirty="0" smtClean="0"/>
              <a:t>to </a:t>
            </a:r>
            <a:r>
              <a:rPr lang="fr-FR" dirty="0" err="1" smtClean="0"/>
              <a:t>accelerate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Large gradient to </a:t>
            </a:r>
            <a:r>
              <a:rPr lang="fr-FR" dirty="0" err="1" smtClean="0"/>
              <a:t>reduce</a:t>
            </a:r>
            <a:r>
              <a:rPr lang="fr-FR" dirty="0" smtClean="0"/>
              <a:t> the </a:t>
            </a:r>
            <a:r>
              <a:rPr lang="fr-FR" dirty="0" err="1" smtClean="0"/>
              <a:t>number</a:t>
            </a:r>
            <a:r>
              <a:rPr lang="fr-FR" dirty="0" smtClean="0"/>
              <a:t> and the </a:t>
            </a:r>
            <a:r>
              <a:rPr lang="fr-FR" dirty="0" err="1" smtClean="0"/>
              <a:t>footprint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Good </a:t>
            </a:r>
            <a:r>
              <a:rPr lang="fr-FR" dirty="0" err="1" smtClean="0"/>
              <a:t>quality</a:t>
            </a:r>
            <a:r>
              <a:rPr lang="fr-FR" dirty="0" smtClean="0"/>
              <a:t> factor for </a:t>
            </a:r>
            <a:r>
              <a:rPr lang="fr-FR" dirty="0" err="1" smtClean="0"/>
              <a:t>cost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Small </a:t>
            </a:r>
            <a:r>
              <a:rPr lang="fr-FR" dirty="0" err="1" smtClean="0"/>
              <a:t>impedance</a:t>
            </a:r>
            <a:r>
              <a:rPr lang="fr-FR" dirty="0" smtClean="0"/>
              <a:t> for collective </a:t>
            </a:r>
            <a:r>
              <a:rPr lang="fr-FR" dirty="0" err="1" smtClean="0"/>
              <a:t>effects</a:t>
            </a:r>
            <a:r>
              <a:rPr lang="fr-FR" dirty="0" smtClean="0"/>
              <a:t> (</a:t>
            </a:r>
            <a:r>
              <a:rPr lang="fr-FR" dirty="0" err="1" smtClean="0"/>
              <a:t>discussed</a:t>
            </a:r>
            <a:r>
              <a:rPr lang="fr-FR" dirty="0" smtClean="0"/>
              <a:t> </a:t>
            </a:r>
            <a:r>
              <a:rPr lang="fr-FR" dirty="0" err="1" smtClean="0"/>
              <a:t>later</a:t>
            </a:r>
            <a:r>
              <a:rPr lang="fr-FR" dirty="0" smtClean="0"/>
              <a:t>)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2)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driving</a:t>
            </a:r>
            <a:r>
              <a:rPr lang="fr-FR" dirty="0"/>
              <a:t> </a:t>
            </a:r>
            <a:r>
              <a:rPr lang="fr-FR" dirty="0" err="1" smtClean="0"/>
              <a:t>devices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522690"/>
            <a:ext cx="3566410" cy="12627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60032" y="915566"/>
                <a:ext cx="4097958" cy="9092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𝑵𝑪</m:t>
                          </m:r>
                        </m:sub>
                      </m:sSub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2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sz="12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den>
                      </m:f>
                      <m:r>
                        <a:rPr lang="fr-FR" sz="12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𝑺𝑪</m:t>
                              </m:r>
                            </m:sub>
                          </m:s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  <m:r>
                            <a:rPr lang="fr-FR" sz="1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1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2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𝑺𝑪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12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915566"/>
                <a:ext cx="4097958" cy="909223"/>
              </a:xfrm>
              <a:prstGeom prst="rect">
                <a:avLst/>
              </a:prstGeom>
              <a:blipFill>
                <a:blip r:embed="rId3"/>
                <a:stretch>
                  <a:fillRect b="-6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027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87610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Design oriented on reaching the performance parameter [</a:t>
            </a:r>
            <a:r>
              <a:rPr lang="en-GB" dirty="0" smtClean="0">
                <a:hlinkClick r:id="rId2"/>
              </a:rPr>
              <a:t>webpage</a:t>
            </a:r>
            <a:r>
              <a:rPr lang="en-GB" dirty="0" smtClean="0"/>
              <a:t>]</a:t>
            </a:r>
            <a:endParaRPr lang="en-US" dirty="0" smtClean="0"/>
          </a:p>
          <a:p>
            <a:r>
              <a:rPr lang="en-US" dirty="0" smtClean="0"/>
              <a:t>The relevant target parameters are: [</a:t>
            </a:r>
            <a:r>
              <a:rPr lang="en-US" dirty="0" smtClean="0">
                <a:hlinkClick r:id="rId3"/>
              </a:rPr>
              <a:t>presentation</a:t>
            </a:r>
            <a:r>
              <a:rPr lang="en-US" dirty="0" smtClean="0"/>
              <a:t> by D. Schulte]</a:t>
            </a:r>
            <a:endParaRPr lang="en-US" dirty="0"/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49D3AFC-E237-6EB0-370C-DD1EFE1D6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Reminder on design baselines</a:t>
            </a:r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C62632D-7A21-CF8F-05E6-B50AE4863E2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99592" y="2185040"/>
          <a:ext cx="4896545" cy="2511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86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62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6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86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62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 (average)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862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lang="en-US" sz="1400" baseline="-250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(norm, 1σ</a:t>
                      </a:r>
                      <a:r>
                        <a:rPr lang="en-US" sz="1400" baseline="-250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)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86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86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731DC06-7438-090A-0043-2048B5A8A88A}"/>
              </a:ext>
            </a:extLst>
          </p:cNvPr>
          <p:cNvSpPr/>
          <p:nvPr/>
        </p:nvSpPr>
        <p:spPr>
          <a:xfrm>
            <a:off x="899591" y="3147814"/>
            <a:ext cx="4896545" cy="288032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C5EA9D4-E277-0E61-07C7-1C7A1D36FB3A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5863646" y="2635380"/>
            <a:ext cx="643088" cy="671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81045D1-FAEB-2877-5248-BCAB7640192A}"/>
              </a:ext>
            </a:extLst>
          </p:cNvPr>
          <p:cNvSpPr txBox="1"/>
          <p:nvPr/>
        </p:nvSpPr>
        <p:spPr>
          <a:xfrm>
            <a:off x="6506734" y="2404547"/>
            <a:ext cx="25922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46D0"/>
                </a:solidFill>
              </a:rPr>
              <a:t>Repetition rate of 5 Hz </a:t>
            </a:r>
            <a:br>
              <a:rPr lang="en-GB" sz="1200" b="1" dirty="0">
                <a:solidFill>
                  <a:srgbClr val="0046D0"/>
                </a:solidFill>
              </a:rPr>
            </a:br>
            <a:r>
              <a:rPr lang="en-GB" sz="1100" b="1" dirty="0">
                <a:solidFill>
                  <a:srgbClr val="0046D0"/>
                </a:solidFill>
                <a:sym typeface="Wingdings" panose="05000000000000000000" pitchFamily="2" charset="2"/>
              </a:rPr>
              <a:t></a:t>
            </a:r>
            <a:r>
              <a:rPr lang="en-GB" sz="1200" b="1" dirty="0">
                <a:solidFill>
                  <a:srgbClr val="0046D0"/>
                </a:solidFill>
              </a:rPr>
              <a:t> RCS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A050ECA-1216-EA6A-3495-A7A36D68ED5A}"/>
              </a:ext>
            </a:extLst>
          </p:cNvPr>
          <p:cNvCxnSpPr>
            <a:cxnSpLocks/>
          </p:cNvCxnSpPr>
          <p:nvPr/>
        </p:nvCxnSpPr>
        <p:spPr>
          <a:xfrm>
            <a:off x="5613867" y="3910503"/>
            <a:ext cx="611101" cy="30316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3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Goal:</a:t>
            </a:r>
            <a:r>
              <a:rPr lang="fr-FR" dirty="0" smtClean="0"/>
              <a:t> </a:t>
            </a:r>
            <a:r>
              <a:rPr lang="fr-FR" dirty="0" err="1" smtClean="0"/>
              <a:t>Accelerate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5"/>
                </a:solidFill>
              </a:rPr>
              <a:t>one single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of </a:t>
            </a:r>
            <a:r>
              <a:rPr lang="fr-FR" b="1" dirty="0" smtClean="0">
                <a:solidFill>
                  <a:schemeClr val="accent5"/>
                </a:solidFill>
              </a:rPr>
              <a:t>µ+/µ-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with</a:t>
            </a:r>
            <a:r>
              <a:rPr lang="fr-FR" dirty="0" smtClean="0"/>
              <a:t> a charge of about </a:t>
            </a:r>
            <a:r>
              <a:rPr lang="fr-FR" b="1" dirty="0" smtClean="0">
                <a:solidFill>
                  <a:schemeClr val="accent5"/>
                </a:solidFill>
              </a:rPr>
              <a:t>2</a:t>
            </a:r>
            <a:r>
              <a:rPr lang="fr-FR" b="1" baseline="30000" dirty="0" smtClean="0">
                <a:solidFill>
                  <a:schemeClr val="accent5"/>
                </a:solidFill>
              </a:rPr>
              <a:t>e</a:t>
            </a:r>
            <a:r>
              <a:rPr lang="fr-FR" b="1" dirty="0" smtClean="0">
                <a:solidFill>
                  <a:schemeClr val="accent5"/>
                </a:solidFill>
              </a:rPr>
              <a:t>12 muons/</a:t>
            </a:r>
            <a:r>
              <a:rPr lang="fr-FR" b="1" dirty="0" err="1" smtClean="0">
                <a:solidFill>
                  <a:schemeClr val="accent5"/>
                </a:solidFill>
              </a:rPr>
              <a:t>bunch</a:t>
            </a:r>
            <a:r>
              <a:rPr lang="fr-FR" dirty="0" smtClean="0"/>
              <a:t>. </a:t>
            </a:r>
          </a:p>
          <a:p>
            <a:pPr lvl="1"/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b="1" dirty="0" err="1" smtClean="0">
                <a:solidFill>
                  <a:schemeClr val="accent5"/>
                </a:solidFill>
              </a:rPr>
              <a:t>repetition</a:t>
            </a:r>
            <a:r>
              <a:rPr lang="fr-FR" b="1" dirty="0" smtClean="0">
                <a:solidFill>
                  <a:schemeClr val="accent5"/>
                </a:solidFill>
              </a:rPr>
              <a:t> </a:t>
            </a:r>
            <a:r>
              <a:rPr lang="fr-FR" b="1" dirty="0" err="1" smtClean="0">
                <a:solidFill>
                  <a:schemeClr val="accent5"/>
                </a:solidFill>
              </a:rPr>
              <a:t>frequency</a:t>
            </a:r>
            <a:r>
              <a:rPr lang="fr-FR" b="1" dirty="0" smtClean="0">
                <a:solidFill>
                  <a:schemeClr val="accent5"/>
                </a:solidFill>
              </a:rPr>
              <a:t> of 5 Hz.</a:t>
            </a:r>
          </a:p>
          <a:p>
            <a:pPr lvl="1"/>
            <a:r>
              <a:rPr lang="fr-FR" dirty="0" err="1" smtClean="0"/>
              <a:t>from</a:t>
            </a:r>
            <a:r>
              <a:rPr lang="fr-FR" dirty="0" smtClean="0"/>
              <a:t> about </a:t>
            </a:r>
            <a:r>
              <a:rPr lang="fr-FR" b="1" dirty="0" smtClean="0">
                <a:solidFill>
                  <a:schemeClr val="accent5"/>
                </a:solidFill>
              </a:rPr>
              <a:t>60 </a:t>
            </a:r>
            <a:r>
              <a:rPr lang="fr-FR" b="1" dirty="0" err="1" smtClean="0">
                <a:solidFill>
                  <a:schemeClr val="accent5"/>
                </a:solidFill>
              </a:rPr>
              <a:t>GeV</a:t>
            </a:r>
            <a:r>
              <a:rPr lang="fr-FR" b="1" dirty="0" smtClean="0">
                <a:solidFill>
                  <a:schemeClr val="accent5"/>
                </a:solidFill>
              </a:rPr>
              <a:t> to 5 </a:t>
            </a:r>
            <a:r>
              <a:rPr lang="fr-FR" b="1" dirty="0" err="1" smtClean="0">
                <a:solidFill>
                  <a:schemeClr val="accent5"/>
                </a:solidFill>
              </a:rPr>
              <a:t>TeV</a:t>
            </a:r>
            <a:r>
              <a:rPr lang="fr-FR" dirty="0" smtClean="0"/>
              <a:t>. 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Figure of </a:t>
            </a:r>
            <a:r>
              <a:rPr lang="fr-FR" b="1" dirty="0" err="1" smtClean="0">
                <a:solidFill>
                  <a:srgbClr val="FF0000"/>
                </a:solidFill>
              </a:rPr>
              <a:t>merit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acceleration</a:t>
            </a:r>
            <a:r>
              <a:rPr lang="fr-FR" dirty="0" smtClean="0"/>
              <a:t> (the muons </a:t>
            </a:r>
            <a:r>
              <a:rPr lang="fr-FR" dirty="0" err="1" smtClean="0"/>
              <a:t>decay</a:t>
            </a:r>
            <a:r>
              <a:rPr lang="fr-FR" dirty="0" smtClean="0"/>
              <a:t>).</a:t>
            </a:r>
          </a:p>
          <a:p>
            <a:pPr lvl="1"/>
            <a:r>
              <a:rPr lang="fr-FR" dirty="0" err="1" smtClean="0"/>
              <a:t>Feasible</a:t>
            </a:r>
            <a:r>
              <a:rPr lang="fr-FR" dirty="0" smtClean="0"/>
              <a:t> (if possible ;-)).</a:t>
            </a:r>
          </a:p>
          <a:p>
            <a:pPr lvl="1"/>
            <a:r>
              <a:rPr lang="fr-FR" dirty="0" err="1" smtClean="0"/>
              <a:t>Cost</a:t>
            </a:r>
            <a:r>
              <a:rPr lang="fr-FR" dirty="0" smtClean="0"/>
              <a:t> efficient (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cheaper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a 100-km-long </a:t>
            </a:r>
            <a:r>
              <a:rPr lang="fr-FR" dirty="0" err="1" smtClean="0"/>
              <a:t>linac</a:t>
            </a:r>
            <a:r>
              <a:rPr lang="fr-FR" dirty="0" smtClean="0"/>
              <a:t>).</a:t>
            </a:r>
          </a:p>
          <a:p>
            <a:pPr lvl="1"/>
            <a:r>
              <a:rPr lang="fr-FR" dirty="0" smtClean="0"/>
              <a:t>Power efficient (do not use a </a:t>
            </a:r>
            <a:r>
              <a:rPr lang="fr-FR" dirty="0" err="1" smtClean="0"/>
              <a:t>nuclear</a:t>
            </a:r>
            <a:r>
              <a:rPr lang="fr-FR" dirty="0" smtClean="0"/>
              <a:t> plant to power the RCS!).</a:t>
            </a:r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Top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requirements</a:t>
            </a:r>
            <a:r>
              <a:rPr lang="fr-FR" dirty="0" smtClean="0"/>
              <a:t> for the high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complex</a:t>
            </a:r>
            <a:r>
              <a:rPr lang="fr-FR" dirty="0" smtClean="0"/>
              <a:t> (RCS)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317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/>
              <p:cNvSpPr>
                <a:spLocks noGrp="1"/>
              </p:cNvSpPr>
              <p:nvPr>
                <p:ph sz="quarter" idx="12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fr-FR" sz="1800" dirty="0" smtClean="0"/>
                  <a:t>Muons </a:t>
                </a:r>
                <a:r>
                  <a:rPr lang="fr-FR" sz="1800" dirty="0" err="1"/>
                  <a:t>decay</a:t>
                </a:r>
                <a:r>
                  <a:rPr lang="fr-FR" sz="1800" dirty="0"/>
                  <a:t> </a:t>
                </a:r>
                <a:r>
                  <a:rPr lang="fr-FR" sz="1800" dirty="0" err="1"/>
                  <a:t>very</a:t>
                </a:r>
                <a:r>
                  <a:rPr lang="fr-FR" sz="1800" dirty="0"/>
                  <a:t> </a:t>
                </a:r>
                <a:r>
                  <a:rPr lang="fr-FR" sz="1800" dirty="0" err="1"/>
                  <a:t>fast</a:t>
                </a:r>
                <a:r>
                  <a:rPr lang="fr-FR" sz="1800" dirty="0"/>
                  <a:t> (</a:t>
                </a:r>
                <a:r>
                  <a:rPr lang="fr-FR" sz="1800" dirty="0" err="1"/>
                  <a:t>Rest</a:t>
                </a:r>
                <a:r>
                  <a:rPr lang="fr-FR" sz="1800" dirty="0"/>
                  <a:t> </a:t>
                </a:r>
                <a:r>
                  <a:rPr lang="fr-FR" sz="1800" dirty="0" err="1"/>
                  <a:t>lifetime</a:t>
                </a:r>
                <a:r>
                  <a:rPr lang="fr-FR" sz="1800" dirty="0"/>
                  <a:t>: 2.2 µs</a:t>
                </a:r>
                <a:r>
                  <a:rPr lang="fr-FR" sz="1800" dirty="0" smtClean="0"/>
                  <a:t>). </a:t>
                </a:r>
                <a:endParaRPr lang="fr-FR" sz="1800" dirty="0"/>
              </a:p>
              <a:p>
                <a:r>
                  <a:rPr lang="fr-FR" sz="1800" dirty="0" err="1"/>
                  <a:t>We</a:t>
                </a:r>
                <a:r>
                  <a:rPr lang="fr-FR" sz="1800" dirty="0"/>
                  <a:t> </a:t>
                </a:r>
                <a:r>
                  <a:rPr lang="fr-FR" sz="1800" dirty="0" err="1"/>
                  <a:t>should</a:t>
                </a:r>
                <a:r>
                  <a:rPr lang="fr-FR" sz="1800" dirty="0"/>
                  <a:t> </a:t>
                </a:r>
                <a:r>
                  <a:rPr lang="fr-FR" sz="1800" dirty="0" err="1"/>
                  <a:t>accelerate</a:t>
                </a:r>
                <a:r>
                  <a:rPr lang="fr-FR" sz="1800" dirty="0"/>
                  <a:t> as </a:t>
                </a:r>
                <a:r>
                  <a:rPr lang="fr-FR" sz="1800" dirty="0" err="1"/>
                  <a:t>fast</a:t>
                </a:r>
                <a:r>
                  <a:rPr lang="fr-FR" sz="18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fr-F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fr-FR" sz="1800" dirty="0"/>
                  <a:t> as </a:t>
                </a:r>
                <a:r>
                  <a:rPr lang="fr-FR" sz="1800" dirty="0" err="1"/>
                  <a:t>low</a:t>
                </a:r>
                <a:r>
                  <a:rPr lang="fr-FR" sz="1800" dirty="0"/>
                  <a:t> as possible.</a:t>
                </a:r>
              </a:p>
              <a:p>
                <a:pPr lvl="1"/>
                <a:r>
                  <a:rPr lang="fr-FR" sz="1500" dirty="0"/>
                  <a:t>Muon </a:t>
                </a:r>
                <a:r>
                  <a:rPr lang="fr-FR" sz="1500" dirty="0" err="1"/>
                  <a:t>survival</a:t>
                </a:r>
                <a:r>
                  <a:rPr lang="fr-FR" sz="1500" dirty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500" b="1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5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5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15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𝒆𝒙𝒕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5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5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15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𝒊𝒏𝒋</m:t>
                            </m:r>
                          </m:sub>
                        </m:sSub>
                      </m:den>
                    </m:f>
                    <m:r>
                      <a:rPr lang="fr-FR" sz="1500" b="1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1500" b="1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15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1500" b="1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𝒊𝒏𝒋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fr-FR" sz="1500" b="1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15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1500" b="1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500" b="1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  <m:sub>
                                <m:r>
                                  <a:rPr lang="fr-FR" sz="1500" b="1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𝒂𝒄𝒄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1500" b="1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500" b="1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  <m:sub>
                                <m:r>
                                  <a:rPr lang="fr-FR" sz="1500" b="1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𝝁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500" b="1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  <m:sub>
                                    <m: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  <m:r>
                                  <a:rPr lang="fr-FR" sz="1500" b="1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  <m:sub>
                                    <m:r>
                                      <a:rPr lang="fr-FR" sz="15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𝒊𝒏𝒋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sup>
                    </m:sSup>
                  </m:oMath>
                </a14:m>
                <a:r>
                  <a:rPr lang="fr-FR" sz="1500" dirty="0"/>
                  <a:t> for a </a:t>
                </a:r>
                <a:r>
                  <a:rPr lang="fr-FR" sz="1500" dirty="0" err="1"/>
                  <a:t>linear</a:t>
                </a:r>
                <a:r>
                  <a:rPr lang="fr-FR" sz="1500" dirty="0"/>
                  <a:t> </a:t>
                </a:r>
                <a:r>
                  <a:rPr lang="fr-FR" sz="1500" dirty="0" err="1" smtClean="0"/>
                  <a:t>ramp</a:t>
                </a:r>
                <a:endParaRPr lang="fr-FR" sz="1500" dirty="0" smtClean="0"/>
              </a:p>
              <a:p>
                <a:pPr lvl="1"/>
                <a:r>
                  <a:rPr lang="fr-FR" sz="1500" dirty="0" smtClean="0"/>
                  <a:t>If </a:t>
                </a:r>
                <a:r>
                  <a:rPr lang="fr-FR" sz="1500" dirty="0" err="1" smtClean="0"/>
                  <a:t>we</a:t>
                </a:r>
                <a:r>
                  <a:rPr lang="fr-FR" sz="1500" dirty="0" smtClean="0"/>
                  <a:t> assume </a:t>
                </a:r>
                <a:r>
                  <a:rPr lang="fr-FR" sz="1500" dirty="0" err="1" smtClean="0"/>
                  <a:t>only</a:t>
                </a:r>
                <a:r>
                  <a:rPr lang="fr-FR" sz="1500" dirty="0" smtClean="0"/>
                  <a:t> one RCS, </a:t>
                </a:r>
                <a:r>
                  <a:rPr lang="fr-FR" sz="1500" dirty="0" err="1" smtClean="0"/>
                  <a:t>we</a:t>
                </a:r>
                <a:r>
                  <a:rPr lang="fr-FR" sz="1500" dirty="0" smtClean="0"/>
                  <a:t> </a:t>
                </a:r>
                <a:r>
                  <a:rPr lang="fr-FR" sz="1500" dirty="0" err="1" smtClean="0"/>
                  <a:t>should</a:t>
                </a:r>
                <a:r>
                  <a:rPr lang="fr-FR" sz="1500" dirty="0" smtClean="0"/>
                  <a:t>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 </m:t>
                    </m:r>
                    <m:r>
                      <m:rPr>
                        <m:nor/>
                      </m:rPr>
                      <a:rPr lang="fr-FR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ms</m:t>
                    </m:r>
                  </m:oMath>
                </a14:m>
                <a:r>
                  <a:rPr lang="fr-FR" sz="1500" dirty="0" smtClean="0"/>
                  <a:t> for a transmission of 65%.</a:t>
                </a:r>
              </a:p>
              <a:p>
                <a:pPr lvl="1"/>
                <a:r>
                  <a:rPr lang="fr-FR" sz="1500" b="1" u="sng" dirty="0" smtClean="0">
                    <a:solidFill>
                      <a:srgbClr val="FF0000"/>
                    </a:solidFill>
                  </a:rPr>
                  <a:t>The </a:t>
                </a:r>
                <a:r>
                  <a:rPr lang="fr-FR" sz="1500" b="1" u="sng" dirty="0" err="1" smtClean="0">
                    <a:solidFill>
                      <a:srgbClr val="FF0000"/>
                    </a:solidFill>
                  </a:rPr>
                  <a:t>order</a:t>
                </a:r>
                <a:r>
                  <a:rPr lang="fr-FR" sz="1500" b="1" u="sng" dirty="0" smtClean="0">
                    <a:solidFill>
                      <a:srgbClr val="FF0000"/>
                    </a:solidFill>
                  </a:rPr>
                  <a:t> of magnitude of the total </a:t>
                </a:r>
                <a:r>
                  <a:rPr lang="fr-FR" sz="1500" b="1" u="sng" dirty="0" err="1" smtClean="0">
                    <a:solidFill>
                      <a:srgbClr val="FF0000"/>
                    </a:solidFill>
                  </a:rPr>
                  <a:t>acceleration</a:t>
                </a:r>
                <a:r>
                  <a:rPr lang="fr-FR" sz="1500" b="1" u="sng" dirty="0" smtClean="0">
                    <a:solidFill>
                      <a:srgbClr val="FF0000"/>
                    </a:solidFill>
                  </a:rPr>
                  <a:t> time </a:t>
                </a:r>
                <a:r>
                  <a:rPr lang="fr-FR" sz="1500" b="1" u="sng" dirty="0" err="1" smtClean="0">
                    <a:solidFill>
                      <a:srgbClr val="FF0000"/>
                    </a:solidFill>
                  </a:rPr>
                  <a:t>is</a:t>
                </a:r>
                <a:r>
                  <a:rPr lang="fr-FR" sz="1500" b="1" u="sng" dirty="0" smtClean="0">
                    <a:solidFill>
                      <a:srgbClr val="FF0000"/>
                    </a:solidFill>
                  </a:rPr>
                  <a:t> 10 ms!</a:t>
                </a:r>
                <a:endParaRPr lang="fr-FR" sz="1500" b="1" u="sng" dirty="0">
                  <a:solidFill>
                    <a:srgbClr val="FF0000"/>
                  </a:solidFill>
                </a:endParaRPr>
              </a:p>
              <a:p>
                <a:r>
                  <a:rPr lang="fr-FR" sz="1800" dirty="0"/>
                  <a:t>To </a:t>
                </a:r>
                <a:r>
                  <a:rPr lang="fr-FR" sz="1800" dirty="0" err="1"/>
                  <a:t>decrease</a:t>
                </a:r>
                <a:r>
                  <a:rPr lang="fr-FR" sz="1800" dirty="0"/>
                  <a:t> </a:t>
                </a:r>
                <a:r>
                  <a:rPr lang="fr-FR" sz="1800" dirty="0" err="1"/>
                  <a:t>cost</a:t>
                </a:r>
                <a:r>
                  <a:rPr lang="fr-FR" sz="1800" dirty="0"/>
                  <a:t> </a:t>
                </a:r>
                <a:r>
                  <a:rPr lang="fr-FR" sz="1800" dirty="0" err="1"/>
                  <a:t>operation</a:t>
                </a:r>
                <a:r>
                  <a:rPr lang="fr-FR" sz="1800" dirty="0"/>
                  <a:t>, </a:t>
                </a:r>
                <a:r>
                  <a:rPr lang="fr-FR" sz="1800" dirty="0" err="1"/>
                  <a:t>we</a:t>
                </a:r>
                <a:r>
                  <a:rPr lang="fr-FR" sz="1800" dirty="0"/>
                  <a:t> </a:t>
                </a:r>
                <a:r>
                  <a:rPr lang="fr-FR" sz="1800" dirty="0" err="1"/>
                  <a:t>should</a:t>
                </a:r>
                <a:r>
                  <a:rPr lang="fr-FR" sz="1800" dirty="0"/>
                  <a:t>:</a:t>
                </a:r>
              </a:p>
              <a:p>
                <a:pPr lvl="1"/>
                <a:r>
                  <a:rPr lang="fr-FR" sz="1500" dirty="0" err="1"/>
                  <a:t>Minimize</a:t>
                </a:r>
                <a:r>
                  <a:rPr lang="fr-FR" sz="1500" dirty="0"/>
                  <a:t> the total voltage and </a:t>
                </a:r>
                <a:r>
                  <a:rPr lang="fr-FR" sz="1500" dirty="0" err="1"/>
                  <a:t>thus</a:t>
                </a:r>
                <a:r>
                  <a:rPr lang="fr-FR" sz="1500" dirty="0"/>
                  <a:t> </a:t>
                </a:r>
                <a:r>
                  <a:rPr lang="fr-FR" sz="1500" dirty="0" err="1"/>
                  <a:t>energy</a:t>
                </a:r>
                <a:r>
                  <a:rPr lang="fr-FR" sz="1500" dirty="0"/>
                  <a:t> gain per </a:t>
                </a:r>
                <a:r>
                  <a:rPr lang="fr-FR" sz="1500" dirty="0" err="1" smtClean="0"/>
                  <a:t>turn</a:t>
                </a:r>
                <a:r>
                  <a:rPr lang="fr-FR" sz="1500" dirty="0" smtClean="0"/>
                  <a:t>.</a:t>
                </a:r>
                <a:endParaRPr lang="fr-FR" sz="1500" dirty="0"/>
              </a:p>
              <a:p>
                <a:pPr lvl="1"/>
                <a14:m>
                  <m:oMath xmlns:m="http://schemas.openxmlformats.org/officeDocument/2006/math">
                    <m:r>
                      <a:rPr lang="fr-FR" sz="15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500" dirty="0" smtClean="0"/>
                  <a:t>RCS </a:t>
                </a:r>
                <a:r>
                  <a:rPr lang="fr-FR" sz="1500" dirty="0"/>
                  <a:t>as </a:t>
                </a:r>
                <a:r>
                  <a:rPr lang="fr-FR" sz="1500" dirty="0" err="1"/>
                  <a:t>small</a:t>
                </a:r>
                <a:r>
                  <a:rPr lang="fr-FR" sz="1500" dirty="0"/>
                  <a:t> as </a:t>
                </a:r>
                <a:r>
                  <a:rPr lang="fr-FR" sz="1500" dirty="0" smtClean="0"/>
                  <a:t>possible </a:t>
                </a:r>
                <a14:m>
                  <m:oMath xmlns:m="http://schemas.openxmlformats.org/officeDocument/2006/math">
                    <m:r>
                      <a:rPr lang="fr-FR" sz="15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500" dirty="0" smtClean="0"/>
                  <a:t>high </a:t>
                </a:r>
                <a:r>
                  <a:rPr lang="fr-FR" sz="1500" dirty="0" err="1"/>
                  <a:t>average</a:t>
                </a:r>
                <a:r>
                  <a:rPr lang="fr-FR" sz="1500" dirty="0"/>
                  <a:t> </a:t>
                </a:r>
                <a:r>
                  <a:rPr lang="fr-FR" sz="1500" dirty="0" err="1" smtClean="0"/>
                  <a:t>field</a:t>
                </a:r>
                <a:r>
                  <a:rPr lang="fr-FR" sz="1500" dirty="0" smtClean="0"/>
                  <a:t>. </a:t>
                </a:r>
                <a:endParaRPr lang="fr-FR" sz="1200" dirty="0"/>
              </a:p>
              <a:p>
                <a:pPr lvl="1"/>
                <a14:m>
                  <m:oMath xmlns:m="http://schemas.openxmlformats.org/officeDocument/2006/math">
                    <m:r>
                      <a:rPr lang="fr-FR" sz="15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500" dirty="0" err="1" smtClean="0"/>
                  <a:t>Ramp</a:t>
                </a:r>
                <a:r>
                  <a:rPr lang="fr-FR" sz="1500" dirty="0" smtClean="0"/>
                  <a:t> quasi-</a:t>
                </a:r>
                <a:r>
                  <a:rPr lang="fr-FR" sz="1500" dirty="0" err="1" smtClean="0"/>
                  <a:t>linear</a:t>
                </a:r>
                <a:r>
                  <a:rPr lang="fr-FR" sz="1500" dirty="0" smtClean="0"/>
                  <a:t> </a:t>
                </a:r>
                <a14:m>
                  <m:oMath xmlns:m="http://schemas.openxmlformats.org/officeDocument/2006/math">
                    <m:r>
                      <a:rPr lang="fr-FR" sz="15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fr-FR" sz="1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500" dirty="0" smtClean="0"/>
                  <a:t>Optimize </a:t>
                </a:r>
                <a:r>
                  <a:rPr lang="fr-FR" sz="1500" dirty="0"/>
                  <a:t>the </a:t>
                </a:r>
                <a:r>
                  <a:rPr lang="fr-FR" sz="1500" dirty="0" err="1"/>
                  <a:t>dipole</a:t>
                </a:r>
                <a:r>
                  <a:rPr lang="fr-FR" sz="1500" dirty="0"/>
                  <a:t> </a:t>
                </a:r>
                <a:r>
                  <a:rPr lang="fr-FR" sz="1500" dirty="0" err="1"/>
                  <a:t>ramp</a:t>
                </a:r>
                <a:r>
                  <a:rPr lang="fr-FR" sz="1500" dirty="0"/>
                  <a:t> to </a:t>
                </a:r>
                <a:r>
                  <a:rPr lang="fr-FR" sz="1500" dirty="0" err="1"/>
                  <a:t>minimize</a:t>
                </a:r>
                <a:r>
                  <a:rPr lang="fr-FR" sz="1500" dirty="0"/>
                  <a:t> the power </a:t>
                </a:r>
                <a:r>
                  <a:rPr lang="fr-FR" sz="1500" dirty="0" err="1"/>
                  <a:t>consumption</a:t>
                </a:r>
                <a:r>
                  <a:rPr lang="fr-FR" sz="1500" dirty="0"/>
                  <a:t>.</a:t>
                </a:r>
              </a:p>
              <a:p>
                <a:pPr lvl="1"/>
                <a:r>
                  <a:rPr lang="fr-FR" sz="1500" dirty="0" err="1" smtClean="0"/>
                  <a:t>Find</a:t>
                </a:r>
                <a:r>
                  <a:rPr lang="fr-FR" sz="1500" dirty="0" smtClean="0"/>
                  <a:t> </a:t>
                </a:r>
                <a:r>
                  <a:rPr lang="fr-FR" sz="1500" dirty="0"/>
                  <a:t>the best ratio extraction/injection ratio </a:t>
                </a:r>
                <a:r>
                  <a:rPr lang="fr-FR" sz="1500" dirty="0" err="1"/>
                  <a:t>between</a:t>
                </a:r>
                <a:r>
                  <a:rPr lang="fr-FR" sz="1500" dirty="0"/>
                  <a:t> the </a:t>
                </a:r>
                <a:r>
                  <a:rPr lang="fr-FR" sz="1500" dirty="0" err="1"/>
                  <a:t>different</a:t>
                </a:r>
                <a:r>
                  <a:rPr lang="fr-FR" sz="1500" dirty="0"/>
                  <a:t> </a:t>
                </a:r>
                <a:r>
                  <a:rPr lang="fr-FR" sz="1500" dirty="0" err="1"/>
                  <a:t>acceleration</a:t>
                </a:r>
                <a:r>
                  <a:rPr lang="fr-FR" sz="1500" dirty="0"/>
                  <a:t> stages.</a:t>
                </a:r>
              </a:p>
              <a:p>
                <a:r>
                  <a:rPr lang="fr-FR" sz="1800" b="1" dirty="0" err="1" smtClean="0">
                    <a:solidFill>
                      <a:srgbClr val="FF0000"/>
                    </a:solidFill>
                  </a:rPr>
                  <a:t>Tradeoff</a:t>
                </a:r>
                <a:r>
                  <a:rPr lang="fr-FR" sz="1800" b="1" dirty="0" smtClean="0">
                    <a:solidFill>
                      <a:srgbClr val="FF0000"/>
                    </a:solidFill>
                  </a:rPr>
                  <a:t> to </a:t>
                </a:r>
                <a:r>
                  <a:rPr lang="fr-FR" sz="1800" b="1" dirty="0" err="1" smtClean="0">
                    <a:solidFill>
                      <a:srgbClr val="FF0000"/>
                    </a:solidFill>
                  </a:rPr>
                  <a:t>find</a:t>
                </a:r>
                <a:r>
                  <a:rPr lang="fr-FR" sz="18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fr-FR" sz="1800" b="1" dirty="0" err="1" smtClean="0">
                    <a:solidFill>
                      <a:srgbClr val="FF0000"/>
                    </a:solidFill>
                  </a:rPr>
                  <a:t>between</a:t>
                </a:r>
                <a:r>
                  <a:rPr lang="fr-FR" sz="1800" b="1" dirty="0" smtClean="0">
                    <a:solidFill>
                      <a:srgbClr val="FF0000"/>
                    </a:solidFill>
                  </a:rPr>
                  <a:t> RF and </a:t>
                </a:r>
                <a:r>
                  <a:rPr lang="fr-FR" sz="1800" b="1" dirty="0" err="1" smtClean="0">
                    <a:solidFill>
                      <a:srgbClr val="FF0000"/>
                    </a:solidFill>
                  </a:rPr>
                  <a:t>dipole</a:t>
                </a:r>
                <a:r>
                  <a:rPr lang="fr-FR" sz="18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fr-FR" sz="1800" b="1" dirty="0" err="1" smtClean="0">
                    <a:solidFill>
                      <a:srgbClr val="FF0000"/>
                    </a:solidFill>
                  </a:rPr>
                  <a:t>powering</a:t>
                </a:r>
                <a:r>
                  <a:rPr lang="fr-FR" sz="18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fr-FR" sz="1800" b="1" dirty="0" err="1" smtClean="0">
                    <a:solidFill>
                      <a:srgbClr val="FF0000"/>
                    </a:solidFill>
                  </a:rPr>
                  <a:t>costs</a:t>
                </a:r>
                <a:r>
                  <a:rPr lang="fr-FR" sz="1800" dirty="0" smtClean="0"/>
                  <a:t>.</a:t>
                </a:r>
              </a:p>
            </p:txBody>
          </p:sp>
        </mc:Choice>
        <mc:Fallback xmlns="">
          <p:sp>
            <p:nvSpPr>
              <p:cNvPr id="2" name="Espace réservé du contenu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440" t="-15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How </a:t>
            </a:r>
            <a:r>
              <a:rPr lang="fr-FR" dirty="0" err="1" smtClean="0"/>
              <a:t>fast</a:t>
            </a:r>
            <a:r>
              <a:rPr lang="fr-FR" dirty="0" smtClean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207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 txBox="1">
            <a:spLocks noGrp="1"/>
          </p:cNvSpPr>
          <p:nvPr>
            <p:ph sz="quarter" idx="12"/>
          </p:nvPr>
        </p:nvSpPr>
        <p:spPr>
          <a:xfrm>
            <a:off x="342685" y="1154006"/>
            <a:ext cx="4596063" cy="3536156"/>
          </a:xfrm>
        </p:spPr>
        <p:txBody>
          <a:bodyPr>
            <a:noAutofit/>
          </a:bodyPr>
          <a:lstStyle/>
          <a:p>
            <a:pPr lvl="0" algn="l"/>
            <a:r>
              <a:rPr lang="en-US" sz="1996" dirty="0"/>
              <a:t>Example: try to</a:t>
            </a:r>
            <a:r>
              <a:rPr lang="en-US" sz="1996" b="1" dirty="0"/>
              <a:t> fit the RCS 4 in the LHC tunnel</a:t>
            </a:r>
            <a:r>
              <a:rPr lang="en-US" sz="1996" dirty="0"/>
              <a:t> (27 km), the RCS 1 and RCS 2 in the SPS tunnel (7 km)</a:t>
            </a:r>
          </a:p>
          <a:p>
            <a:pPr lvl="1" algn="l"/>
            <a:r>
              <a:rPr lang="en-US" sz="1814" dirty="0"/>
              <a:t>With stronger field magnets (16 T for the SC and 2.0 T for NC magnets)</a:t>
            </a:r>
          </a:p>
          <a:p>
            <a:pPr lvl="1" algn="l"/>
            <a:r>
              <a:rPr lang="en-US" sz="1814" dirty="0"/>
              <a:t>Preserving the beam transmission through the chain</a:t>
            </a:r>
          </a:p>
          <a:p>
            <a:pPr lvl="0" algn="l"/>
            <a:r>
              <a:rPr lang="en-US" sz="1996" dirty="0"/>
              <a:t>Reach </a:t>
            </a:r>
            <a:r>
              <a:rPr lang="en-US" sz="1996" b="1" dirty="0"/>
              <a:t>4.4 </a:t>
            </a:r>
            <a:r>
              <a:rPr lang="en-US" sz="1996" b="1" dirty="0" err="1"/>
              <a:t>TeV</a:t>
            </a:r>
            <a:r>
              <a:rPr lang="en-US" sz="1996" b="1" dirty="0"/>
              <a:t> per beam</a:t>
            </a:r>
            <a:r>
              <a:rPr lang="en-US" sz="1996" dirty="0"/>
              <a:t> after </a:t>
            </a:r>
            <a:r>
              <a:rPr lang="en-US" sz="1996" b="1" dirty="0"/>
              <a:t>rough optimization</a:t>
            </a:r>
          </a:p>
          <a:p>
            <a:pPr lvl="0" algn="l"/>
            <a:r>
              <a:rPr lang="en-US" sz="1996" dirty="0"/>
              <a:t>Similar values reached by F. Batsch with parametric study</a:t>
            </a:r>
          </a:p>
        </p:txBody>
      </p:sp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1295400" y="206375"/>
            <a:ext cx="6781800" cy="430887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What energy swing?</a:t>
            </a:r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938748" y="576016"/>
            <a:ext cx="4204526" cy="420452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ZoneTexte 5"/>
          <p:cNvSpPr txBox="1"/>
          <p:nvPr/>
        </p:nvSpPr>
        <p:spPr>
          <a:xfrm>
            <a:off x="4067944" y="4531795"/>
            <a:ext cx="22998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b="1" dirty="0" err="1"/>
              <a:t>Courtesy</a:t>
            </a:r>
            <a:r>
              <a:rPr lang="fr-FR" sz="1350" b="1" dirty="0"/>
              <a:t>: David Amorim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372122" y="62765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First test of Genetic Algorithms for accelerator parameters optimization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792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Chain of rapid cycling synchrotrons, counter-rotating m+/m- beams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b="1" dirty="0" smtClean="0">
                <a:sym typeface="Symbol" panose="05050102010706020507" pitchFamily="18" charset="2"/>
              </a:rPr>
              <a:t></a:t>
            </a:r>
            <a:r>
              <a:rPr lang="en-US" b="1" dirty="0" smtClean="0"/>
              <a:t> 60 GeV </a:t>
            </a:r>
            <a:r>
              <a:rPr lang="en-US" b="1" dirty="0" smtClean="0">
                <a:sym typeface="Symbol" panose="05050102010706020507" pitchFamily="18" charset="2"/>
              </a:rPr>
              <a:t></a:t>
            </a:r>
            <a:r>
              <a:rPr lang="en-US" b="1" dirty="0" smtClean="0"/>
              <a:t> 314 GeV </a:t>
            </a:r>
            <a:r>
              <a:rPr lang="en-US" b="1" dirty="0" smtClean="0">
                <a:sym typeface="Symbol" panose="05050102010706020507" pitchFamily="18" charset="2"/>
              </a:rPr>
              <a:t></a:t>
            </a:r>
            <a:r>
              <a:rPr lang="en-US" b="1" dirty="0" smtClean="0"/>
              <a:t> 750 GeV </a:t>
            </a:r>
            <a:r>
              <a:rPr lang="en-US" b="1" dirty="0" smtClean="0">
                <a:sym typeface="Symbol" panose="05050102010706020507" pitchFamily="18" charset="2"/>
              </a:rPr>
              <a:t></a:t>
            </a:r>
            <a:r>
              <a:rPr lang="en-US" b="1" dirty="0" smtClean="0"/>
              <a:t> 1.5 </a:t>
            </a:r>
            <a:r>
              <a:rPr lang="en-US" b="1" dirty="0" err="1" smtClean="0"/>
              <a:t>TeV</a:t>
            </a:r>
            <a:r>
              <a:rPr lang="en-US" b="1" dirty="0" smtClean="0"/>
              <a:t> </a:t>
            </a:r>
            <a:r>
              <a:rPr lang="en-US" b="1" dirty="0" smtClean="0">
                <a:sym typeface="Symbol" panose="05050102010706020507" pitchFamily="18" charset="2"/>
              </a:rPr>
              <a:t></a:t>
            </a:r>
            <a:r>
              <a:rPr lang="en-US" b="1" dirty="0" smtClean="0"/>
              <a:t> 5 </a:t>
            </a:r>
            <a:r>
              <a:rPr lang="en-US" b="1" dirty="0" err="1" smtClean="0"/>
              <a:t>TeV</a:t>
            </a:r>
            <a:endParaRPr lang="en-US" b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Hybrid RCSs have interleaved normal conducting (NC) and superconducting (SC) magnets.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This would be the first hybrid RCSs in the world!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energy swing?</a:t>
            </a:r>
            <a:endParaRPr lang="en-GB" dirty="0"/>
          </a:p>
        </p:txBody>
      </p:sp>
      <p:pic>
        <p:nvPicPr>
          <p:cNvPr id="14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CACE53B-1127-59BC-7868-C59636F0B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70" y="1851670"/>
            <a:ext cx="7802860" cy="1324839"/>
          </a:xfrm>
          <a:prstGeom prst="rect">
            <a:avLst/>
          </a:prstGeom>
        </p:spPr>
      </p:pic>
      <p:pic>
        <p:nvPicPr>
          <p:cNvPr id="15" name="Picture 14" descr="Diagram, schematic&#10;&#10;Description automatically generated">
            <a:extLst>
              <a:ext uri="{FF2B5EF4-FFF2-40B4-BE49-F238E27FC236}">
                <a16:creationId xmlns:a16="http://schemas.microsoft.com/office/drawing/2014/main" id="{92C3634A-810A-FAFE-227D-9F009F8D25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60" b="16735"/>
          <a:stretch/>
        </p:blipFill>
        <p:spPr>
          <a:xfrm>
            <a:off x="7140644" y="257364"/>
            <a:ext cx="1873112" cy="358435"/>
          </a:xfrm>
          <a:prstGeom prst="rect">
            <a:avLst/>
          </a:prstGeom>
          <a:ln w="25400"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17929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276350"/>
                <a:ext cx="6275040" cy="3536156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Number of synchrotron oscillations per turn proportional to </a:t>
                </a:r>
                <a14:m>
                  <m:oMath xmlns:m="http://schemas.openxmlformats.org/officeDocument/2006/math">
                    <m:r>
                      <a:rPr lang="en-US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√</m:t>
                    </m:r>
                    <m:sSub>
                      <m:sSubPr>
                        <m:ctrlPr>
                          <a:rPr lang="en-US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𝑽</m:t>
                        </m:r>
                      </m:e>
                      <m:sub>
                        <m:r>
                          <a:rPr lang="en-US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𝐑𝐅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Stable synchrotron oscillations and </a:t>
                </a:r>
                <a:r>
                  <a:rPr lang="en-US" dirty="0" smtClean="0"/>
                  <a:t>phase focusing </a:t>
                </a:r>
                <a:r>
                  <a:rPr lang="en-US" dirty="0"/>
                  <a:t>only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≪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endParaRPr lang="fr-FR" b="0" dirty="0" smtClean="0"/>
              </a:p>
              <a:p>
                <a:r>
                  <a:rPr lang="en-US" dirty="0" smtClean="0"/>
                  <a:t>RCSs would exceed this limit: 0.3 &lt; Qs &lt; 1.5</a:t>
                </a:r>
              </a:p>
              <a:p>
                <a:pPr lvl="1"/>
                <a:r>
                  <a:rPr lang="en-US" dirty="0" smtClean="0"/>
                  <a:t>Several </a:t>
                </a:r>
                <a:r>
                  <a:rPr lang="en-US" dirty="0"/>
                  <a:t>longitudinal kicks per turn for small Qs between stations, i.e., small Qs/</a:t>
                </a:r>
                <a:r>
                  <a:rPr lang="en-US" dirty="0" err="1"/>
                  <a:t>n</a:t>
                </a:r>
                <a:r>
                  <a:rPr lang="en-US" baseline="-25000" dirty="0" err="1"/>
                  <a:t>RF</a:t>
                </a:r>
                <a:endParaRPr lang="en-US" baseline="-25000" dirty="0"/>
              </a:p>
              <a:p>
                <a:pPr lvl="1"/>
                <a:r>
                  <a:rPr lang="en-US" dirty="0"/>
                  <a:t>Distribute RF system over </a:t>
                </a:r>
                <a:r>
                  <a:rPr lang="en-US" dirty="0" err="1"/>
                  <a:t>nRF</a:t>
                </a:r>
                <a:r>
                  <a:rPr lang="en-US" dirty="0"/>
                  <a:t> sections</a:t>
                </a:r>
              </a:p>
              <a:p>
                <a:r>
                  <a:rPr lang="en-GB" b="1" u="sng" dirty="0" err="1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n</a:t>
                </a:r>
                <a:r>
                  <a:rPr lang="en-GB" b="1" u="sng" baseline="-25000" dirty="0" err="1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RF</a:t>
                </a:r>
                <a:r>
                  <a:rPr lang="en-GB" b="1" u="sng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GB" b="1" u="sng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is an important quantity to determine</a:t>
                </a:r>
                <a:r>
                  <a:rPr lang="en-GB" b="1" u="sng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!</a:t>
                </a:r>
                <a:r>
                  <a:rPr lang="en-GB" dirty="0">
                    <a:sym typeface="Wingdings" panose="05000000000000000000" pitchFamily="2" charset="2"/>
                  </a:rPr>
                  <a:t> </a:t>
                </a:r>
                <a:endParaRPr lang="en-GB" dirty="0" smtClean="0">
                  <a:sym typeface="Wingdings" panose="05000000000000000000" pitchFamily="2" charset="2"/>
                </a:endParaRPr>
              </a:p>
              <a:p>
                <a:pPr lvl="1"/>
                <a:r>
                  <a:rPr lang="en-GB" dirty="0" smtClean="0">
                    <a:sym typeface="Wingdings" panose="05000000000000000000" pitchFamily="2" charset="2"/>
                  </a:rPr>
                  <a:t> 32 for first RCS, 24 for higher energy.</a:t>
                </a:r>
              </a:p>
              <a:p>
                <a:r>
                  <a:rPr lang="en-GB" dirty="0" err="1" smtClean="0">
                    <a:sym typeface="Wingdings" panose="05000000000000000000" pitchFamily="2" charset="2"/>
                  </a:rPr>
                  <a:t>n</a:t>
                </a:r>
                <a:r>
                  <a:rPr lang="en-GB" baseline="-25000" dirty="0" err="1" smtClean="0">
                    <a:sym typeface="Wingdings" panose="05000000000000000000" pitchFamily="2" charset="2"/>
                  </a:rPr>
                  <a:t>RF</a:t>
                </a:r>
                <a:r>
                  <a:rPr lang="en-GB" dirty="0" smtClean="0">
                    <a:sym typeface="Wingdings" panose="05000000000000000000" pitchFamily="2" charset="2"/>
                  </a:rPr>
                  <a:t> gives also the minimum number of arcs.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276350"/>
                <a:ext cx="6275040" cy="3536156"/>
              </a:xfrm>
              <a:blipFill>
                <a:blip r:embed="rId3"/>
                <a:stretch>
                  <a:fillRect l="-583" t="-18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/>
              <a:t>RCS </a:t>
            </a:r>
            <a:r>
              <a:rPr lang="fr-FR" dirty="0" err="1"/>
              <a:t>shape</a:t>
            </a:r>
            <a:r>
              <a:rPr lang="fr-FR" dirty="0"/>
              <a:t>?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4D77CE82-384E-0E47-C41B-C23EE4E35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937" y="1635646"/>
            <a:ext cx="4104456" cy="630964"/>
          </a:xfrm>
          <a:prstGeom prst="rect">
            <a:avLst/>
          </a:prstGeom>
        </p:spPr>
      </p:pic>
      <p:sp>
        <p:nvSpPr>
          <p:cNvPr id="13" name="Title 3">
            <a:extLst>
              <a:ext uri="{FF2B5EF4-FFF2-40B4-BE49-F238E27FC236}">
                <a16:creationId xmlns:a16="http://schemas.microsoft.com/office/drawing/2014/main" id="{54FFC6F8-876F-82B4-5E23-3D9F29EEA627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j-ea"/>
            </a:endParaRP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E748C9C9-1442-3508-CA2B-73F4D46EB7E6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C6D680-8742-BC85-BBDD-20F434CC62EE}"/>
              </a:ext>
            </a:extLst>
          </p:cNvPr>
          <p:cNvSpPr txBox="1"/>
          <p:nvPr/>
        </p:nvSpPr>
        <p:spPr>
          <a:xfrm>
            <a:off x="5312831" y="1797929"/>
            <a:ext cx="1429816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LHC: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</a:t>
            </a:r>
            <a:r>
              <a:rPr kumimoji="0" lang="en-US" sz="1400" b="0" u="none" strike="noStrike" kern="1200" cap="none" spc="0" normalizeH="0" baseline="-2500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=0.005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29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465EEC14-B33E-3BD1-7FE4-348B388628CF}"/>
              </a:ext>
            </a:extLst>
          </p:cNvPr>
          <p:cNvSpPr txBox="1"/>
          <p:nvPr/>
        </p:nvSpPr>
        <p:spPr>
          <a:xfrm>
            <a:off x="4499992" y="879591"/>
            <a:ext cx="2418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Courtesy: F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Batsch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95817" y="2759454"/>
            <a:ext cx="26815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(T. Suzuki,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KEK Report 96-10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400" dirty="0"/>
          </a:p>
        </p:txBody>
      </p:sp>
      <p:pic>
        <p:nvPicPr>
          <p:cNvPr id="14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2D31BC4C-D291-8C0C-6468-7CB3003DB2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2659" y="3123629"/>
            <a:ext cx="2526396" cy="1638062"/>
          </a:xfrm>
          <a:prstGeom prst="rect">
            <a:avLst/>
          </a:prstGeom>
        </p:spPr>
      </p:pic>
      <p:pic>
        <p:nvPicPr>
          <p:cNvPr id="16" name="Picture 5" descr="Diagram&#10;&#10;Description automatically generated">
            <a:extLst>
              <a:ext uri="{FF2B5EF4-FFF2-40B4-BE49-F238E27FC236}">
                <a16:creationId xmlns:a16="http://schemas.microsoft.com/office/drawing/2014/main" id="{B0203644-E823-6333-C2AA-2E9D56AF3A1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8973" y="52596"/>
            <a:ext cx="2026695" cy="202669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646296" y="1351487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/>
              <a:t>?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83300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276350"/>
                <a:ext cx="6275040" cy="3536156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Number of synchrotron oscillations per turn proportional to </a:t>
                </a:r>
                <a14:m>
                  <m:oMath xmlns:m="http://schemas.openxmlformats.org/officeDocument/2006/math">
                    <m:r>
                      <a:rPr lang="en-US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√</m:t>
                    </m:r>
                    <m:sSub>
                      <m:sSubPr>
                        <m:ctrlPr>
                          <a:rPr lang="en-US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𝑽</m:t>
                        </m:r>
                      </m:e>
                      <m:sub>
                        <m:r>
                          <a:rPr lang="en-US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𝐑𝐅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Stable synchrotron oscillations and </a:t>
                </a:r>
                <a:r>
                  <a:rPr lang="en-US" dirty="0" smtClean="0"/>
                  <a:t>phase focusing </a:t>
                </a:r>
                <a:r>
                  <a:rPr lang="en-US" dirty="0"/>
                  <a:t>only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≪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endParaRPr lang="fr-FR" b="0" dirty="0" smtClean="0"/>
              </a:p>
              <a:p>
                <a:r>
                  <a:rPr lang="en-US" dirty="0" smtClean="0"/>
                  <a:t>RCSs would exceed this limit: 0.3 &lt; Qs &lt; 1.5</a:t>
                </a:r>
              </a:p>
              <a:p>
                <a:pPr lvl="1"/>
                <a:r>
                  <a:rPr lang="en-US" dirty="0" smtClean="0"/>
                  <a:t>Several </a:t>
                </a:r>
                <a:r>
                  <a:rPr lang="en-US" dirty="0"/>
                  <a:t>longitudinal kicks per turn for small Qs between stations, i.e., small Qs/</a:t>
                </a:r>
                <a:r>
                  <a:rPr lang="en-US" dirty="0" err="1"/>
                  <a:t>n</a:t>
                </a:r>
                <a:r>
                  <a:rPr lang="en-US" baseline="-25000" dirty="0" err="1"/>
                  <a:t>RF</a:t>
                </a:r>
                <a:endParaRPr lang="en-US" baseline="-25000" dirty="0"/>
              </a:p>
              <a:p>
                <a:pPr lvl="1"/>
                <a:r>
                  <a:rPr lang="en-US" dirty="0"/>
                  <a:t>Distribute RF system over </a:t>
                </a:r>
                <a:r>
                  <a:rPr lang="en-US" dirty="0" err="1"/>
                  <a:t>nRF</a:t>
                </a:r>
                <a:r>
                  <a:rPr lang="en-US" dirty="0"/>
                  <a:t> sections</a:t>
                </a:r>
              </a:p>
              <a:p>
                <a:r>
                  <a:rPr lang="en-GB" b="1" u="sng" dirty="0" err="1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n</a:t>
                </a:r>
                <a:r>
                  <a:rPr lang="en-GB" b="1" u="sng" baseline="-25000" dirty="0" err="1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RF</a:t>
                </a:r>
                <a:r>
                  <a:rPr lang="en-GB" b="1" u="sng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GB" b="1" u="sng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is an important quantity to determine</a:t>
                </a:r>
                <a:r>
                  <a:rPr lang="en-GB" b="1" u="sng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!</a:t>
                </a:r>
                <a:r>
                  <a:rPr lang="en-GB" dirty="0">
                    <a:sym typeface="Wingdings" panose="05000000000000000000" pitchFamily="2" charset="2"/>
                  </a:rPr>
                  <a:t> </a:t>
                </a:r>
                <a:endParaRPr lang="en-GB" dirty="0" smtClean="0">
                  <a:sym typeface="Wingdings" panose="05000000000000000000" pitchFamily="2" charset="2"/>
                </a:endParaRPr>
              </a:p>
              <a:p>
                <a:pPr lvl="1"/>
                <a:r>
                  <a:rPr lang="en-GB" dirty="0" smtClean="0">
                    <a:sym typeface="Wingdings" panose="05000000000000000000" pitchFamily="2" charset="2"/>
                  </a:rPr>
                  <a:t> 32 for first RCS, 24 for higher energy.</a:t>
                </a:r>
              </a:p>
              <a:p>
                <a:r>
                  <a:rPr lang="en-GB" dirty="0" err="1" smtClean="0">
                    <a:sym typeface="Wingdings" panose="05000000000000000000" pitchFamily="2" charset="2"/>
                  </a:rPr>
                  <a:t>n</a:t>
                </a:r>
                <a:r>
                  <a:rPr lang="en-GB" baseline="-25000" dirty="0" err="1" smtClean="0">
                    <a:sym typeface="Wingdings" panose="05000000000000000000" pitchFamily="2" charset="2"/>
                  </a:rPr>
                  <a:t>RF</a:t>
                </a:r>
                <a:r>
                  <a:rPr lang="en-GB" dirty="0" smtClean="0">
                    <a:sym typeface="Wingdings" panose="05000000000000000000" pitchFamily="2" charset="2"/>
                  </a:rPr>
                  <a:t> gives also the minimum number of arcs.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276350"/>
                <a:ext cx="6275040" cy="3536156"/>
              </a:xfrm>
              <a:blipFill>
                <a:blip r:embed="rId3"/>
                <a:stretch>
                  <a:fillRect l="-583" t="-18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/>
              <a:t>RCS </a:t>
            </a:r>
            <a:r>
              <a:rPr lang="fr-FR" dirty="0" err="1"/>
              <a:t>shape</a:t>
            </a:r>
            <a:r>
              <a:rPr lang="fr-FR" dirty="0"/>
              <a:t>?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4D77CE82-384E-0E47-C41B-C23EE4E35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937" y="1635646"/>
            <a:ext cx="4104456" cy="630964"/>
          </a:xfrm>
          <a:prstGeom prst="rect">
            <a:avLst/>
          </a:prstGeom>
        </p:spPr>
      </p:pic>
      <p:sp>
        <p:nvSpPr>
          <p:cNvPr id="13" name="Title 3">
            <a:extLst>
              <a:ext uri="{FF2B5EF4-FFF2-40B4-BE49-F238E27FC236}">
                <a16:creationId xmlns:a16="http://schemas.microsoft.com/office/drawing/2014/main" id="{54FFC6F8-876F-82B4-5E23-3D9F29EEA627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j-ea"/>
            </a:endParaRP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E748C9C9-1442-3508-CA2B-73F4D46EB7E6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C6D680-8742-BC85-BBDD-20F434CC62EE}"/>
              </a:ext>
            </a:extLst>
          </p:cNvPr>
          <p:cNvSpPr txBox="1"/>
          <p:nvPr/>
        </p:nvSpPr>
        <p:spPr>
          <a:xfrm>
            <a:off x="5312831" y="1797929"/>
            <a:ext cx="1429816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LHC: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</a:t>
            </a:r>
            <a:r>
              <a:rPr kumimoji="0" lang="en-US" sz="1400" b="0" u="none" strike="noStrike" kern="1200" cap="none" spc="0" normalizeH="0" baseline="-2500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=0.005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29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465EEC14-B33E-3BD1-7FE4-348B388628CF}"/>
              </a:ext>
            </a:extLst>
          </p:cNvPr>
          <p:cNvSpPr txBox="1"/>
          <p:nvPr/>
        </p:nvSpPr>
        <p:spPr>
          <a:xfrm>
            <a:off x="4499992" y="879591"/>
            <a:ext cx="2418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Courtesy: F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Batsch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95817" y="2759454"/>
            <a:ext cx="26815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(T. Suzuki,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KEK Report 96-10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400" dirty="0"/>
          </a:p>
        </p:txBody>
      </p:sp>
      <p:pic>
        <p:nvPicPr>
          <p:cNvPr id="14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2D31BC4C-D291-8C0C-6468-7CB3003DB2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2659" y="3123629"/>
            <a:ext cx="2526396" cy="163806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871777" y="1994375"/>
            <a:ext cx="21852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 smtClean="0">
                <a:sym typeface="Wingdings" panose="05000000000000000000" pitchFamily="2" charset="2"/>
              </a:rPr>
              <a:t>32 </a:t>
            </a:r>
            <a:r>
              <a:rPr lang="en-GB" sz="1400" dirty="0">
                <a:sym typeface="Wingdings" panose="05000000000000000000" pitchFamily="2" charset="2"/>
              </a:rPr>
              <a:t>for first </a:t>
            </a:r>
            <a:r>
              <a:rPr lang="en-GB" sz="1400" dirty="0" smtClean="0">
                <a:sym typeface="Wingdings" panose="05000000000000000000" pitchFamily="2" charset="2"/>
              </a:rPr>
              <a:t>RCS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 smtClean="0">
                <a:sym typeface="Wingdings" panose="05000000000000000000" pitchFamily="2" charset="2"/>
              </a:rPr>
              <a:t>24 </a:t>
            </a:r>
            <a:r>
              <a:rPr lang="en-GB" sz="1400" dirty="0">
                <a:sym typeface="Wingdings" panose="05000000000000000000" pitchFamily="2" charset="2"/>
              </a:rPr>
              <a:t>for higher energy.</a:t>
            </a:r>
          </a:p>
        </p:txBody>
      </p:sp>
      <p:pic>
        <p:nvPicPr>
          <p:cNvPr id="18" name="Picture 13" descr="A picture containing sport&#10;&#10;Description automatically generated">
            <a:extLst>
              <a:ext uri="{FF2B5EF4-FFF2-40B4-BE49-F238E27FC236}">
                <a16:creationId xmlns:a16="http://schemas.microsoft.com/office/drawing/2014/main" id="{AD78EB7E-98D4-F858-02BA-1A33F3B63CE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6714" y="289665"/>
            <a:ext cx="1427708" cy="142770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14077" y="16139"/>
            <a:ext cx="2024047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47F2506E4E4646B744CDE35131544A" ma:contentTypeVersion="13" ma:contentTypeDescription="Create a new document." ma:contentTypeScope="" ma:versionID="14043b90b3cf8ee4c9c1203e10817731">
  <xsd:schema xmlns:xsd="http://www.w3.org/2001/XMLSchema" xmlns:xs="http://www.w3.org/2001/XMLSchema" xmlns:p="http://schemas.microsoft.com/office/2006/metadata/properties" xmlns:ns3="1e110155-a173-47cd-b891-f412286ef773" xmlns:ns4="20570098-6542-45bc-852f-3993cdce27a5" targetNamespace="http://schemas.microsoft.com/office/2006/metadata/properties" ma:root="true" ma:fieldsID="b8069b42d9b3d0382a97a7be21f6e516" ns3:_="" ns4:_="">
    <xsd:import namespace="1e110155-a173-47cd-b891-f412286ef773"/>
    <xsd:import namespace="20570098-6542-45bc-852f-3993cdce27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110155-a173-47cd-b891-f412286ef7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570098-6542-45bc-852f-3993cdce27a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BB6BCB4-0CBE-4531-B80F-C7E0BDE322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110155-a173-47cd-b891-f412286ef773"/>
    <ds:schemaRef ds:uri="20570098-6542-45bc-852f-3993cdce27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80EB92-6C56-4421-9A69-202475D9CD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9E6303-560D-4712-BEC3-A253233F4310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e110155-a173-47cd-b891-f412286ef773"/>
    <ds:schemaRef ds:uri="20570098-6542-45bc-852f-3993cdce27a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9200</TotalTime>
  <Words>2821</Words>
  <Application>Microsoft Office PowerPoint</Application>
  <PresentationFormat>Affichage à l'écran (16:9)</PresentationFormat>
  <Paragraphs>472</Paragraphs>
  <Slides>26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26</vt:i4>
      </vt:variant>
    </vt:vector>
  </HeadingPairs>
  <TitlesOfParts>
    <vt:vector size="39" baseType="lpstr">
      <vt:lpstr>Arial</vt:lpstr>
      <vt:lpstr>Arial Narrow</vt:lpstr>
      <vt:lpstr>Calibri</vt:lpstr>
      <vt:lpstr>Cambria Math</vt:lpstr>
      <vt:lpstr>Constantia</vt:lpstr>
      <vt:lpstr>Helvetica Light</vt:lpstr>
      <vt:lpstr>Mangal</vt:lpstr>
      <vt:lpstr>Symbol</vt:lpstr>
      <vt:lpstr>Times New Roman</vt:lpstr>
      <vt:lpstr>Wingdings</vt:lpstr>
      <vt:lpstr>IMCC - 1</vt:lpstr>
      <vt:lpstr>1_IMCC - 1</vt:lpstr>
      <vt:lpstr>2_IMCC - 1</vt:lpstr>
      <vt:lpstr>IMCC Annual meeting 21 June 2023</vt:lpstr>
      <vt:lpstr>Reminder on design baselines</vt:lpstr>
      <vt:lpstr>Reminder on design baselines</vt:lpstr>
      <vt:lpstr>Top level requirements for the high energy complex (RCS)</vt:lpstr>
      <vt:lpstr>How fast?</vt:lpstr>
      <vt:lpstr>What energy swing?</vt:lpstr>
      <vt:lpstr>What energy swing?</vt:lpstr>
      <vt:lpstr>What RCS shape?</vt:lpstr>
      <vt:lpstr>What RCS shape?</vt:lpstr>
      <vt:lpstr>What RCS pattern?</vt:lpstr>
      <vt:lpstr>Trajectory variation in a hybrid RCS?</vt:lpstr>
      <vt:lpstr>What SC dipole field?</vt:lpstr>
      <vt:lpstr>Présentation PowerPoint</vt:lpstr>
      <vt:lpstr>Which Fast-ramping Magnets?</vt:lpstr>
      <vt:lpstr>RF requirements ?</vt:lpstr>
      <vt:lpstr>Which RF impedance? Which RF structure and frequency?</vt:lpstr>
      <vt:lpstr>HOM power?</vt:lpstr>
      <vt:lpstr>FFA as Alternatives?</vt:lpstr>
      <vt:lpstr>Parameters and tools. Table under constant evolution.</vt:lpstr>
      <vt:lpstr>Parameters and tools: Table under constant evolution.</vt:lpstr>
      <vt:lpstr>Parameters and tools: Table under constant evolution.</vt:lpstr>
      <vt:lpstr>A lot of fruitful discussions</vt:lpstr>
      <vt:lpstr>A lot of fruitful discussions</vt:lpstr>
      <vt:lpstr>A lot of fruitful discussions</vt:lpstr>
      <vt:lpstr>Thank you to all the team  for the great work</vt:lpstr>
      <vt:lpstr>2) What driving devices?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CHANCE Antoine</cp:lastModifiedBy>
  <cp:revision>471</cp:revision>
  <dcterms:created xsi:type="dcterms:W3CDTF">2021-05-17T12:13:58Z</dcterms:created>
  <dcterms:modified xsi:type="dcterms:W3CDTF">2023-06-22T14:57:35Z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0x0101003947F2506E4E4646B744CDE35131544A</vt:lpwstr>
  </property>
</Properties>
</file>