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8"/>
  </p:notesMasterIdLst>
  <p:sldIdLst>
    <p:sldId id="304" r:id="rId3"/>
    <p:sldId id="330" r:id="rId4"/>
    <p:sldId id="386" r:id="rId5"/>
    <p:sldId id="384" r:id="rId6"/>
    <p:sldId id="311" r:id="rId7"/>
    <p:sldId id="364" r:id="rId8"/>
    <p:sldId id="391" r:id="rId9"/>
    <p:sldId id="387" r:id="rId10"/>
    <p:sldId id="365" r:id="rId11"/>
    <p:sldId id="373" r:id="rId12"/>
    <p:sldId id="376" r:id="rId13"/>
    <p:sldId id="377" r:id="rId14"/>
    <p:sldId id="374" r:id="rId15"/>
    <p:sldId id="375" r:id="rId16"/>
    <p:sldId id="366" r:id="rId17"/>
    <p:sldId id="367" r:id="rId18"/>
    <p:sldId id="388" r:id="rId19"/>
    <p:sldId id="389" r:id="rId20"/>
    <p:sldId id="390" r:id="rId21"/>
    <p:sldId id="348" r:id="rId22"/>
    <p:sldId id="305" r:id="rId23"/>
    <p:sldId id="339" r:id="rId24"/>
    <p:sldId id="385" r:id="rId25"/>
    <p:sldId id="353" r:id="rId26"/>
    <p:sldId id="342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91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D78F6-B2F5-4C92-A4F9-35B83BA99544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CB3EB-0315-48AA-BAC1-33E2B76D03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67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581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DE93A039-CF9F-4F8E-8364-0498167E887A}" type="slidenum">
              <a:t>9</a:t>
            </a:fld>
            <a:endParaRPr lang="fr-FR"/>
          </a:p>
        </p:txBody>
      </p:sp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/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2147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CDBC3FE-EB0A-4D09-BE82-B855E2739CC3}" type="slidenum">
              <a:t>10</a:t>
            </a:fld>
            <a:endParaRPr lang="fr-FR"/>
          </a:p>
        </p:txBody>
      </p:sp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/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pPr rt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173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6283D7E-432C-4BEA-91FC-1DD1C50D7AF8}" type="slidenum">
              <a:t>13</a:t>
            </a:fld>
            <a:endParaRPr lang="fr-FR"/>
          </a:p>
        </p:txBody>
      </p:sp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/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5903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5C11FCE1-4339-4231-A321-03744F45DE35}" type="slidenum">
              <a:t>14</a:t>
            </a:fld>
            <a:endParaRPr lang="fr-FR"/>
          </a:p>
        </p:txBody>
      </p:sp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/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3125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790"/>
            <a:ext cx="12192000" cy="5140960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4933" y="0"/>
            <a:ext cx="1507067" cy="11303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08400" cy="123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376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2346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967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A. Chance,     Muon Collider collaboration meeting, 11-14 October 2022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86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919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1785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7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6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6241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7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6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11785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sur l'icône pour ajouter une image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7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6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8147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1"/>
            <a:ext cx="4978400" cy="4368801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7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6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4954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1A5EA0-6D61-43B6-9F8A-109D27B5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53848-04A0-495A-9BC9-26144EC23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01EAA-C177-4FA3-9D7C-2C692217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392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933" y="6273801"/>
            <a:ext cx="12192000" cy="677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" y="6553201"/>
            <a:ext cx="1694721" cy="2667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0267" y="6562726"/>
            <a:ext cx="5588000" cy="25717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34133" y="6562727"/>
            <a:ext cx="541867" cy="257175"/>
          </a:xfrm>
        </p:spPr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7064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273801"/>
            <a:ext cx="12192000" cy="584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34142" y="6562742"/>
            <a:ext cx="541866" cy="257175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009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6888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51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20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2191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4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540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309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2101"/>
            <a:ext cx="18796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13467" y="6651626"/>
            <a:ext cx="6197600" cy="2571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40533" y="6642101"/>
            <a:ext cx="541867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1040533" y="0"/>
            <a:ext cx="1151467" cy="8636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4"/>
            <a:ext cx="1057432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7" r:id="rId12"/>
    <p:sldLayoutId id="2147483678" r:id="rId13"/>
    <p:sldLayoutId id="2147483685" r:id="rId1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6273801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2270" y="177801"/>
            <a:ext cx="1351732" cy="135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72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87" r:id="rId5"/>
    <p:sldLayoutId id="2147483688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indico.cern.ch/event/1175126/contributions/5025351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s://indico.cern.ch/category/12762/" TargetMode="External"/><Relationship Id="rId7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hyperlink" Target="https://accelconf.web.cern.ch/p05/papers/tppt056.pdf" TargetMode="External"/><Relationship Id="rId4" Type="http://schemas.openxmlformats.org/officeDocument/2006/relationships/hyperlink" Target="https://abci.kek.jp/abci.htm" TargetMode="External"/><Relationship Id="rId9" Type="http://schemas.openxmlformats.org/officeDocument/2006/relationships/hyperlink" Target="https://accelconf.web.cern.ch/SRF93/papers/srf93g04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abci.kek.jp/abci.htm" TargetMode="Externa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hyperlink" Target="https://indico.cern.ch/event/1219418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indico.cern.ch/event/1175126/contributions/5025354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box.cern.ch/index.php/s/I9VpITncUeCBtiz" TargetMode="Externa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STAB.3.092001" TargetMode="External"/><Relationship Id="rId7" Type="http://schemas.openxmlformats.org/officeDocument/2006/relationships/image" Target="../media/image4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5.png"/><Relationship Id="rId5" Type="http://schemas.openxmlformats.org/officeDocument/2006/relationships/image" Target="../media/image47.png"/><Relationship Id="rId4" Type="http://schemas.openxmlformats.org/officeDocument/2006/relationships/hyperlink" Target="https://indico.cern.ch/event/1175126/contributions/5032967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dico.cern.ch/category/14979/" TargetMode="Externa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box.cern.ch/index.php/s/I9VpITncUeCBtiz" TargetMode="Externa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indico.cern.ch/event/1175126/contributions/5025351/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index.php/s/I9VpITncUeCBtiz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indico.cern.ch/event/1175126/contributions/5025351/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indico.cern.ch/event/122356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4093106"/>
            <a:ext cx="12192000" cy="2810933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672" y="76201"/>
            <a:ext cx="1855329" cy="1855329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2496514" y="4930444"/>
            <a:ext cx="8845862" cy="173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Acknowledgements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: </a:t>
            </a:r>
          </a:p>
          <a:p>
            <a:pPr algn="r"/>
            <a:r>
              <a:rPr lang="de-DE" sz="2133" dirty="0">
                <a:solidFill>
                  <a:schemeClr val="bg1"/>
                </a:solidFill>
                <a:latin typeface="Arial Narrow"/>
                <a:cs typeface="Arial Narrow"/>
              </a:rPr>
              <a:t>F. Batsch, Christian </a:t>
            </a:r>
            <a:r>
              <a:rPr lang="de-DE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Carli, H</a:t>
            </a:r>
            <a:r>
              <a:rPr lang="de-DE" sz="2133" dirty="0">
                <a:solidFill>
                  <a:schemeClr val="bg1"/>
                </a:solidFill>
                <a:latin typeface="Arial Narrow"/>
                <a:cs typeface="Arial Narrow"/>
              </a:rPr>
              <a:t>. </a:t>
            </a:r>
            <a:r>
              <a:rPr lang="de-DE" sz="2133" dirty="0" err="1" smtClean="0">
                <a:solidFill>
                  <a:schemeClr val="bg1"/>
                </a:solidFill>
                <a:latin typeface="Arial Narrow"/>
                <a:cs typeface="Arial Narrow"/>
              </a:rPr>
              <a:t>Damerau</a:t>
            </a:r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, David </a:t>
            </a:r>
            <a:r>
              <a:rPr lang="en-GB" sz="2133" dirty="0" err="1">
                <a:solidFill>
                  <a:schemeClr val="bg1"/>
                </a:solidFill>
                <a:latin typeface="Arial Narrow"/>
                <a:cs typeface="Arial Narrow"/>
              </a:rPr>
              <a:t>Amorim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 , Kyriacos </a:t>
            </a:r>
            <a:r>
              <a:rPr lang="en-GB" sz="2133" dirty="0" err="1">
                <a:solidFill>
                  <a:schemeClr val="bg1"/>
                </a:solidFill>
                <a:latin typeface="Arial Narrow"/>
                <a:cs typeface="Arial Narrow"/>
              </a:rPr>
              <a:t>Skoufaris</a:t>
            </a:r>
            <a:r>
              <a:rPr lang="de-DE" sz="2133" dirty="0">
                <a:solidFill>
                  <a:schemeClr val="bg1"/>
                </a:solidFill>
                <a:latin typeface="Arial Narrow"/>
                <a:cs typeface="Arial Narrow"/>
              </a:rPr>
              <a:t> , </a:t>
            </a:r>
            <a:r>
              <a:rPr lang="en-GB" sz="2133" dirty="0" err="1">
                <a:solidFill>
                  <a:schemeClr val="bg1"/>
                </a:solidFill>
                <a:latin typeface="Arial Narrow"/>
                <a:cs typeface="Arial Narrow"/>
              </a:rPr>
              <a:t>Fulvio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 </a:t>
            </a:r>
            <a:r>
              <a:rPr lang="en-GB" sz="2133" dirty="0" err="1">
                <a:solidFill>
                  <a:schemeClr val="bg1"/>
                </a:solidFill>
                <a:latin typeface="Arial Narrow"/>
                <a:cs typeface="Arial Narrow"/>
              </a:rPr>
              <a:t>Boattini</a:t>
            </a:r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</a:p>
          <a:p>
            <a:pPr algn="r"/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Max </a:t>
            </a:r>
            <a:r>
              <a:rPr lang="en-GB" sz="2133" dirty="0" err="1" smtClean="0">
                <a:solidFill>
                  <a:schemeClr val="bg1"/>
                </a:solidFill>
                <a:latin typeface="Arial Narrow"/>
                <a:cs typeface="Arial Narrow"/>
              </a:rPr>
              <a:t>Topp-Mugglestone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de-DE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I</a:t>
            </a:r>
            <a:r>
              <a:rPr lang="de-DE" sz="2133" dirty="0">
                <a:solidFill>
                  <a:schemeClr val="bg1"/>
                </a:solidFill>
                <a:latin typeface="Arial Narrow"/>
                <a:cs typeface="Arial Narrow"/>
              </a:rPr>
              <a:t>. </a:t>
            </a:r>
            <a:r>
              <a:rPr lang="de-DE" sz="2133" dirty="0" err="1">
                <a:solidFill>
                  <a:schemeClr val="bg1"/>
                </a:solidFill>
                <a:latin typeface="Arial Narrow"/>
                <a:cs typeface="Arial Narrow"/>
              </a:rPr>
              <a:t>Karpov</a:t>
            </a:r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, Elias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 </a:t>
            </a:r>
            <a:r>
              <a:rPr lang="en-GB" sz="2133" dirty="0" err="1">
                <a:solidFill>
                  <a:schemeClr val="bg1"/>
                </a:solidFill>
                <a:latin typeface="Arial Narrow"/>
                <a:cs typeface="Arial Narrow"/>
              </a:rPr>
              <a:t>Metral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, Scott Berg</a:t>
            </a:r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</a:p>
          <a:p>
            <a:pPr algn="r"/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Luca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 </a:t>
            </a:r>
            <a:r>
              <a:rPr lang="en-GB" sz="2133" dirty="0" err="1" smtClean="0">
                <a:solidFill>
                  <a:schemeClr val="bg1"/>
                </a:solidFill>
                <a:latin typeface="Arial Narrow"/>
                <a:cs typeface="Arial Narrow"/>
              </a:rPr>
              <a:t>Bottura</a:t>
            </a:r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en-GB" sz="2133" dirty="0" err="1" smtClean="0">
                <a:solidFill>
                  <a:schemeClr val="bg1"/>
                </a:solidFill>
                <a:latin typeface="Arial Narrow"/>
                <a:cs typeface="Arial Narrow"/>
              </a:rPr>
              <a:t>Alexej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 </a:t>
            </a:r>
            <a:r>
              <a:rPr lang="en-GB" sz="2133" dirty="0" err="1" smtClean="0">
                <a:solidFill>
                  <a:schemeClr val="bg1"/>
                </a:solidFill>
                <a:latin typeface="Arial Narrow"/>
                <a:cs typeface="Arial Narrow"/>
              </a:rPr>
              <a:t>Grudiev</a:t>
            </a:r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Daniel </a:t>
            </a:r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Schulte</a:t>
            </a:r>
            <a:endParaRPr lang="en-GB" sz="2133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231500" y="2870780"/>
            <a:ext cx="7729000" cy="183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67" b="1" i="1" dirty="0">
                <a:latin typeface="Arial Narrow"/>
                <a:cs typeface="Arial Narrow"/>
              </a:rPr>
              <a:t>Reports of the working </a:t>
            </a:r>
            <a:r>
              <a:rPr lang="en-US" sz="4267" b="1" i="1" dirty="0" smtClean="0">
                <a:latin typeface="Arial Narrow"/>
                <a:cs typeface="Arial Narrow"/>
              </a:rPr>
              <a:t>group: Muon Acceleration</a:t>
            </a:r>
            <a:endParaRPr lang="en-US" sz="4267" b="1" i="1" dirty="0">
              <a:latin typeface="Arial Narrow"/>
            </a:endParaRPr>
          </a:p>
          <a:p>
            <a:pPr algn="ctr"/>
            <a:r>
              <a:rPr lang="en-GB" sz="2800" dirty="0">
                <a:latin typeface="Arial Narrow"/>
                <a:cs typeface="Arial Narrow"/>
              </a:rPr>
              <a:t>by Antoine Chance (CEA Paris-</a:t>
            </a:r>
            <a:r>
              <a:rPr lang="en-GB" sz="2800" dirty="0" err="1">
                <a:latin typeface="Arial Narrow"/>
                <a:cs typeface="Arial Narrow"/>
              </a:rPr>
              <a:t>Saclay</a:t>
            </a:r>
            <a:r>
              <a:rPr lang="en-GB" sz="2800" dirty="0" smtClean="0">
                <a:latin typeface="Arial Narrow"/>
                <a:cs typeface="Arial Narrow"/>
              </a:rPr>
              <a:t>)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724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 txBox="1">
            <a:spLocks noGrp="1"/>
          </p:cNvSpPr>
          <p:nvPr>
            <p:ph sz="quarter" idx="12"/>
          </p:nvPr>
        </p:nvSpPr>
        <p:spPr>
          <a:xfrm>
            <a:off x="0" y="1418167"/>
            <a:ext cx="6312569" cy="2656528"/>
          </a:xfrm>
        </p:spPr>
        <p:txBody>
          <a:bodyPr>
            <a:noAutofit/>
          </a:bodyPr>
          <a:lstStyle/>
          <a:p>
            <a:pPr>
              <a:spcBef>
                <a:spcPts val="686"/>
              </a:spcBef>
              <a:spcAft>
                <a:spcPts val="686"/>
              </a:spcAft>
              <a:buSzPct val="45000"/>
              <a:buFont typeface="OpenSymbol"/>
              <a:buChar char="●"/>
            </a:pPr>
            <a:r>
              <a:rPr lang="en-US" sz="2819" dirty="0">
                <a:solidFill>
                  <a:srgbClr val="2A6099"/>
                </a:solidFill>
              </a:rPr>
              <a:t>Cavity HOMs will create resonant </a:t>
            </a:r>
            <a:r>
              <a:rPr lang="en-US" sz="2819" dirty="0" err="1">
                <a:solidFill>
                  <a:srgbClr val="2A6099"/>
                </a:solidFill>
              </a:rPr>
              <a:t>wakefields</a:t>
            </a:r>
            <a:endParaRPr lang="en-US" sz="2819" dirty="0">
              <a:solidFill>
                <a:srgbClr val="2A6099"/>
              </a:solidFill>
            </a:endParaRPr>
          </a:p>
          <a:p>
            <a:pPr>
              <a:spcBef>
                <a:spcPts val="686"/>
              </a:spcBef>
              <a:spcAft>
                <a:spcPts val="686"/>
              </a:spcAft>
              <a:buSzPct val="45000"/>
              <a:buFont typeface="OpenSymbol"/>
              <a:buChar char="●"/>
            </a:pPr>
            <a:r>
              <a:rPr lang="en-US" sz="2819" dirty="0">
                <a:solidFill>
                  <a:srgbClr val="2A6099"/>
                </a:solidFill>
              </a:rPr>
              <a:t>Derived from simulations general stability criteria:</a:t>
            </a:r>
          </a:p>
          <a:p>
            <a:pPr lvl="1">
              <a:spcBef>
                <a:spcPts val="686"/>
              </a:spcBef>
              <a:spcAft>
                <a:spcPts val="686"/>
              </a:spcAft>
            </a:pPr>
            <a:r>
              <a:rPr lang="en-US" sz="2177" b="1" dirty="0" err="1">
                <a:solidFill>
                  <a:srgbClr val="2A6099"/>
                </a:solidFill>
              </a:rPr>
              <a:t>R</a:t>
            </a:r>
            <a:r>
              <a:rPr lang="en-US" sz="2177" b="1" baseline="-33000" dirty="0" err="1">
                <a:solidFill>
                  <a:srgbClr val="2A6099"/>
                </a:solidFill>
              </a:rPr>
              <a:t>s</a:t>
            </a:r>
            <a:r>
              <a:rPr lang="en-US" sz="2177" b="1" dirty="0">
                <a:solidFill>
                  <a:srgbClr val="2A6099"/>
                </a:solidFill>
              </a:rPr>
              <a:t> &lt; 100 [MΩ/m] * Q / f</a:t>
            </a:r>
            <a:r>
              <a:rPr lang="en-US" sz="2177" b="1" baseline="33000" dirty="0">
                <a:solidFill>
                  <a:srgbClr val="2A6099"/>
                </a:solidFill>
              </a:rPr>
              <a:t>2</a:t>
            </a:r>
            <a:r>
              <a:rPr lang="en-US" sz="2177" b="1" dirty="0">
                <a:solidFill>
                  <a:srgbClr val="2A6099"/>
                </a:solidFill>
              </a:rPr>
              <a:t> [GHz</a:t>
            </a:r>
            <a:r>
              <a:rPr lang="en-US" sz="2177" b="1" baseline="33000" dirty="0">
                <a:solidFill>
                  <a:srgbClr val="2A6099"/>
                </a:solidFill>
              </a:rPr>
              <a:t>2</a:t>
            </a:r>
            <a:r>
              <a:rPr lang="en-US" sz="2177" b="1" dirty="0" smtClean="0">
                <a:solidFill>
                  <a:srgbClr val="2A6099"/>
                </a:solidFill>
              </a:rPr>
              <a:t>] (</a:t>
            </a:r>
            <a:r>
              <a:rPr lang="en-US" sz="2177" b="1" dirty="0">
                <a:solidFill>
                  <a:srgbClr val="2A6099"/>
                </a:solidFill>
              </a:rPr>
              <a:t>single turn)</a:t>
            </a:r>
          </a:p>
          <a:p>
            <a:pPr lvl="1">
              <a:spcBef>
                <a:spcPts val="686"/>
              </a:spcBef>
              <a:spcAft>
                <a:spcPts val="686"/>
              </a:spcAft>
            </a:pPr>
            <a:r>
              <a:rPr lang="en-US" sz="2177" b="1" dirty="0" err="1">
                <a:solidFill>
                  <a:srgbClr val="2A6099"/>
                </a:solidFill>
              </a:rPr>
              <a:t>R</a:t>
            </a:r>
            <a:r>
              <a:rPr lang="en-US" sz="2177" b="1" baseline="-33000" dirty="0" err="1">
                <a:solidFill>
                  <a:srgbClr val="2A6099"/>
                </a:solidFill>
              </a:rPr>
              <a:t>s</a:t>
            </a:r>
            <a:r>
              <a:rPr lang="en-US" sz="2177" b="1" dirty="0">
                <a:solidFill>
                  <a:srgbClr val="2A6099"/>
                </a:solidFill>
              </a:rPr>
              <a:t> &lt; 10</a:t>
            </a:r>
            <a:r>
              <a:rPr lang="en-US" sz="2177" b="1" baseline="33000" dirty="0">
                <a:solidFill>
                  <a:srgbClr val="2A6099"/>
                </a:solidFill>
              </a:rPr>
              <a:t>13</a:t>
            </a:r>
            <a:r>
              <a:rPr lang="en-US" sz="2177" b="1" dirty="0">
                <a:solidFill>
                  <a:srgbClr val="2A6099"/>
                </a:solidFill>
              </a:rPr>
              <a:t> Ω/m (multi-turn)</a:t>
            </a:r>
          </a:p>
          <a:p>
            <a:pPr lvl="1">
              <a:spcBef>
                <a:spcPts val="686"/>
              </a:spcBef>
              <a:spcAft>
                <a:spcPts val="686"/>
              </a:spcAft>
              <a:buNone/>
            </a:pPr>
            <a:endParaRPr lang="en-US" sz="2419" dirty="0">
              <a:solidFill>
                <a:srgbClr val="2A6099"/>
              </a:solidFill>
            </a:endParaRPr>
          </a:p>
        </p:txBody>
      </p:sp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RCS 1: general stability criteria for RF cavity High Order Modes (HOMs)</a:t>
            </a:r>
          </a:p>
        </p:txBody>
      </p:sp>
      <p:sp>
        <p:nvSpPr>
          <p:cNvPr id="5" name="Espace réservé du texte 4"/>
          <p:cNvSpPr txBox="1">
            <a:spLocks noGrp="1"/>
          </p:cNvSpPr>
          <p:nvPr>
            <p:ph type="body" idx="4294967295"/>
          </p:nvPr>
        </p:nvSpPr>
        <p:spPr>
          <a:xfrm>
            <a:off x="0" y="3987800"/>
            <a:ext cx="6689725" cy="3136900"/>
          </a:xfrm>
        </p:spPr>
        <p:txBody>
          <a:bodyPr>
            <a:noAutofit/>
          </a:bodyPr>
          <a:lstStyle/>
          <a:p>
            <a:pPr>
              <a:spcBef>
                <a:spcPts val="686"/>
              </a:spcBef>
              <a:spcAft>
                <a:spcPts val="686"/>
              </a:spcAft>
              <a:buFont typeface="OpenSymbol"/>
            </a:pPr>
            <a:r>
              <a:rPr lang="en-US" sz="2419" dirty="0"/>
              <a:t>Example application for the most critical HOM of ILC-type cavity</a:t>
            </a:r>
          </a:p>
          <a:p>
            <a:pPr lvl="1">
              <a:spcBef>
                <a:spcPts val="686"/>
              </a:spcBef>
              <a:spcAft>
                <a:spcPts val="686"/>
              </a:spcAft>
            </a:pPr>
            <a:r>
              <a:rPr lang="en-US" sz="2177" b="1" dirty="0">
                <a:solidFill>
                  <a:srgbClr val="2A6099"/>
                </a:solidFill>
              </a:rPr>
              <a:t>[</a:t>
            </a:r>
            <a:r>
              <a:rPr lang="en-US" sz="2177" b="1" dirty="0" err="1">
                <a:solidFill>
                  <a:srgbClr val="2A6099"/>
                </a:solidFill>
              </a:rPr>
              <a:t>R</a:t>
            </a:r>
            <a:r>
              <a:rPr lang="en-US" sz="2177" b="1" baseline="-33000" dirty="0" err="1">
                <a:solidFill>
                  <a:srgbClr val="2A6099"/>
                </a:solidFill>
              </a:rPr>
              <a:t>s</a:t>
            </a:r>
            <a:r>
              <a:rPr lang="en-US" sz="2177" b="1" dirty="0">
                <a:solidFill>
                  <a:srgbClr val="2A6099"/>
                </a:solidFill>
              </a:rPr>
              <a:t>/Q]</a:t>
            </a:r>
            <a:r>
              <a:rPr lang="en-US" sz="2177" b="1" baseline="-33000" dirty="0">
                <a:solidFill>
                  <a:srgbClr val="2A6099"/>
                </a:solidFill>
              </a:rPr>
              <a:t>threshold</a:t>
            </a:r>
            <a:r>
              <a:rPr lang="en-US" sz="2177" dirty="0">
                <a:solidFill>
                  <a:srgbClr val="2A6099"/>
                </a:solidFill>
              </a:rPr>
              <a:t> = 100/2.45</a:t>
            </a:r>
            <a:r>
              <a:rPr lang="en-US" sz="2177" baseline="33000" dirty="0">
                <a:solidFill>
                  <a:srgbClr val="2A6099"/>
                </a:solidFill>
              </a:rPr>
              <a:t>2</a:t>
            </a:r>
            <a:r>
              <a:rPr lang="en-US" sz="2177" dirty="0">
                <a:solidFill>
                  <a:srgbClr val="2A6099"/>
                </a:solidFill>
              </a:rPr>
              <a:t> = </a:t>
            </a:r>
            <a:r>
              <a:rPr lang="en-US" sz="2177" b="1" dirty="0">
                <a:solidFill>
                  <a:srgbClr val="2A6099"/>
                </a:solidFill>
              </a:rPr>
              <a:t>16.7MΩ/m</a:t>
            </a:r>
          </a:p>
          <a:p>
            <a:pPr lvl="1">
              <a:spcBef>
                <a:spcPts val="686"/>
              </a:spcBef>
              <a:spcAft>
                <a:spcPts val="686"/>
              </a:spcAft>
            </a:pPr>
            <a:r>
              <a:rPr lang="en-US" sz="2177" b="1" dirty="0">
                <a:solidFill>
                  <a:srgbClr val="2A6099"/>
                </a:solidFill>
              </a:rPr>
              <a:t>[</a:t>
            </a:r>
            <a:r>
              <a:rPr lang="en-US" sz="2177" b="1" dirty="0" err="1">
                <a:solidFill>
                  <a:srgbClr val="2A6099"/>
                </a:solidFill>
              </a:rPr>
              <a:t>R</a:t>
            </a:r>
            <a:r>
              <a:rPr lang="en-US" sz="2177" b="1" baseline="-33000" dirty="0" err="1">
                <a:solidFill>
                  <a:srgbClr val="2A6099"/>
                </a:solidFill>
              </a:rPr>
              <a:t>s</a:t>
            </a:r>
            <a:r>
              <a:rPr lang="en-US" sz="2177" b="1" dirty="0">
                <a:solidFill>
                  <a:srgbClr val="2A6099"/>
                </a:solidFill>
              </a:rPr>
              <a:t>/Q]</a:t>
            </a:r>
            <a:r>
              <a:rPr lang="en-US" sz="2177" b="1" baseline="-33000" dirty="0">
                <a:solidFill>
                  <a:srgbClr val="2A6099"/>
                </a:solidFill>
              </a:rPr>
              <a:t>total</a:t>
            </a:r>
            <a:r>
              <a:rPr lang="en-US" sz="2177" dirty="0">
                <a:solidFill>
                  <a:srgbClr val="2A6099"/>
                </a:solidFill>
              </a:rPr>
              <a:t> = </a:t>
            </a:r>
            <a:r>
              <a:rPr lang="en-US" sz="2177" b="1" dirty="0">
                <a:solidFill>
                  <a:srgbClr val="2A6099"/>
                </a:solidFill>
              </a:rPr>
              <a:t>2.1 MΩ/m</a:t>
            </a:r>
          </a:p>
          <a:p>
            <a:pPr>
              <a:spcBef>
                <a:spcPts val="686"/>
              </a:spcBef>
              <a:spcAft>
                <a:spcPts val="686"/>
              </a:spcAft>
            </a:pPr>
            <a:r>
              <a:rPr lang="en-US" sz="2419" b="1" dirty="0"/>
              <a:t>HOM below the predicted stability limit by factor 8</a:t>
            </a:r>
          </a:p>
          <a:p>
            <a:pPr lvl="1">
              <a:spcBef>
                <a:spcPts val="686"/>
              </a:spcBef>
              <a:spcAft>
                <a:spcPts val="686"/>
              </a:spcAft>
              <a:buNone/>
            </a:pPr>
            <a:endParaRPr lang="en-US" sz="2419" dirty="0">
              <a:solidFill>
                <a:srgbClr val="2A6099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230592" y="1080194"/>
            <a:ext cx="6148526" cy="526991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ZoneTexte 5"/>
          <p:cNvSpPr txBox="1"/>
          <p:nvPr/>
        </p:nvSpPr>
        <p:spPr>
          <a:xfrm>
            <a:off x="1953035" y="6337154"/>
            <a:ext cx="4948166" cy="404285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fr-FR" sz="2000" dirty="0" err="1">
                <a:latin typeface="Arial Narrow" panose="020B0606020202030204" pitchFamily="34" charset="0"/>
                <a:ea typeface="Noto Sans CJK SC" pitchFamily="2"/>
                <a:cs typeface="FreeSans" pitchFamily="2"/>
              </a:rPr>
              <a:t>See</a:t>
            </a:r>
            <a:r>
              <a:rPr lang="fr-FR" sz="2000" dirty="0">
                <a:latin typeface="Arial Narrow" panose="020B0606020202030204" pitchFamily="34" charset="0"/>
                <a:ea typeface="Noto Sans CJK SC" pitchFamily="2"/>
                <a:cs typeface="FreeSans" pitchFamily="2"/>
              </a:rPr>
              <a:t> </a:t>
            </a:r>
            <a:r>
              <a:rPr lang="fr-FR" sz="2000" dirty="0" err="1">
                <a:latin typeface="Arial Narrow" panose="020B0606020202030204" pitchFamily="34" charset="0"/>
                <a:ea typeface="Noto Sans CJK SC" pitchFamily="2"/>
                <a:cs typeface="FreeSans" pitchFamily="2"/>
                <a:hlinkClick r:id="rId4"/>
              </a:rPr>
              <a:t>presentation</a:t>
            </a:r>
            <a:r>
              <a:rPr lang="fr-FR" sz="2000" dirty="0">
                <a:latin typeface="Arial Narrow" panose="020B0606020202030204" pitchFamily="34" charset="0"/>
                <a:ea typeface="Noto Sans CJK SC" pitchFamily="2"/>
                <a:cs typeface="FreeSans" pitchFamily="2"/>
                <a:hlinkClick r:id="rId4"/>
              </a:rPr>
              <a:t> at Collaboration Meeting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564076" y="6165444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David Amorim</a:t>
            </a:r>
            <a:endParaRPr lang="fr-FR" b="1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906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7C8F5DD3-A8CA-41A9-B8D9-9A67D6624D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Shape 1">
                <a:extLst>
                  <a:ext uri="{FF2B5EF4-FFF2-40B4-BE49-F238E27FC236}">
                    <a16:creationId xmlns:a16="http://schemas.microsoft.com/office/drawing/2014/main" id="{0612AAEC-29BE-4E34-BE40-59FA8B0213B9}"/>
                  </a:ext>
                </a:extLst>
              </p:cNvPr>
              <p:cNvSpPr txBox="1"/>
              <p:nvPr/>
            </p:nvSpPr>
            <p:spPr>
              <a:xfrm>
                <a:off x="407880" y="1070063"/>
                <a:ext cx="11273580" cy="471682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algn="r"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GB" b="1" u="sng" dirty="0">
                    <a:latin typeface="Arial Narrow" panose="020B0606020202030204" pitchFamily="34" charset="0"/>
                    <a:cs typeface="Arial" panose="020B0604020202020204" pitchFamily="34" charset="0"/>
                  </a:rPr>
                  <a:t>Question of HOM power for the TESLA cavity raised during collaboration meeting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GB" b="1" dirty="0"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GB" b="1" dirty="0">
                    <a:latin typeface="Arial Narrow" panose="020B0606020202030204" pitchFamily="34" charset="0"/>
                    <a:cs typeface="Arial" panose="020B0604020202020204" pitchFamily="34" charset="0"/>
                  </a:rPr>
                  <a:t> Topic of </a:t>
                </a:r>
                <a:r>
                  <a:rPr lang="en-GB" b="1" dirty="0">
                    <a:solidFill>
                      <a:srgbClr val="0F0FF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hlinkClick r:id="rId3"/>
                  </a:rPr>
                  <a:t>Accelerators Design Meeting</a:t>
                </a:r>
                <a:r>
                  <a:rPr lang="en-GB" b="1" dirty="0">
                    <a:latin typeface="Arial Narrow" panose="020B0606020202030204" pitchFamily="34" charset="0"/>
                    <a:cs typeface="Arial" panose="020B0604020202020204" pitchFamily="34" charset="0"/>
                    <a:hlinkClick r:id="rId3"/>
                  </a:rPr>
                  <a:t> </a:t>
                </a:r>
                <a:r>
                  <a:rPr lang="en-GB" b="1" dirty="0">
                    <a:latin typeface="Arial Narrow" panose="020B0606020202030204" pitchFamily="34" charset="0"/>
                    <a:cs typeface="Arial" panose="020B0604020202020204" pitchFamily="34" charset="0"/>
                  </a:rPr>
                  <a:t>on February 27</a:t>
                </a:r>
                <a:r>
                  <a:rPr lang="en-GB" b="1" baseline="30000" dirty="0">
                    <a:latin typeface="Arial Narrow" panose="020B0606020202030204" pitchFamily="34" charset="0"/>
                    <a:cs typeface="Arial" panose="020B0604020202020204" pitchFamily="34" charset="0"/>
                  </a:rPr>
                  <a:t>th</a:t>
                </a:r>
                <a:r>
                  <a:rPr lang="en-GB" b="1" dirty="0">
                    <a:latin typeface="Arial Narrow" panose="020B0606020202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GB" b="1" dirty="0"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</a:t>
                </a:r>
                <a:r>
                  <a:rPr lang="en-GB" b="1" dirty="0">
                    <a:latin typeface="Arial Narrow" panose="020B0606020202030204" pitchFamily="34" charset="0"/>
                    <a:cs typeface="Arial" panose="020B0604020202020204" pitchFamily="34" charset="0"/>
                  </a:rPr>
                  <a:t>Calculation of HOM power in TESLA / ILC 1.3 GHz cavity calculated in two ways:</a:t>
                </a:r>
              </a:p>
              <a:p>
                <a:pPr marL="342900" indent="-342900" algn="just">
                  <a:spcBef>
                    <a:spcPts val="600"/>
                  </a:spcBef>
                  <a:spcAft>
                    <a:spcPts val="400"/>
                  </a:spcAft>
                  <a:buFont typeface="+mj-lt"/>
                  <a:buAutoNum type="arabicPeriod"/>
                  <a:tabLst>
                    <a:tab pos="0" algn="l"/>
                  </a:tabLst>
                </a:pPr>
                <a:r>
                  <a:rPr lang="en-US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Calculate power loss through loss factor </a:t>
                </a:r>
                <a:r>
                  <a:rPr lang="en-US" sz="1800" b="1" i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k</a:t>
                </a:r>
                <a:r>
                  <a:rPr lang="en-US" sz="1800" b="1" spc="-1" baseline="-25000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||</a:t>
                </a:r>
                <a:r>
                  <a:rPr lang="en-US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GB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from simulations of the short-range </a:t>
                </a:r>
                <a:r>
                  <a:rPr lang="en-GB" sz="1800" b="1" spc="-1" dirty="0" err="1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wakefield</a:t>
                </a:r>
                <a:r>
                  <a:rPr lang="en-GB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containing the information about all HOM</a:t>
                </a:r>
                <a:r>
                  <a:rPr lang="en-GB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Mangal" panose="02040503050203030202" pitchFamily="18" charset="0"/>
                    <a:sym typeface="Wingdings" panose="05000000000000000000" pitchFamily="2" charset="2"/>
                  </a:rPr>
                  <a:t>:</a:t>
                </a:r>
                <a:endParaRPr lang="en-US" sz="1800" b="1" spc="-1" dirty="0">
                  <a:solidFill>
                    <a:srgbClr val="2F2F2F"/>
                  </a:solidFill>
                  <a:latin typeface="Arial Narrow" panose="020B0606020202030204" pitchFamily="34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Mangal" panose="02040503050203030202" pitchFamily="18" charset="0"/>
                    <a:sym typeface="Wingdings" panose="05000000000000000000" pitchFamily="2" charset="2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8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</m:sub>
                    </m:sSub>
                    <m:r>
                      <a:rPr lang="en-US" sz="1800" b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8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∫</m:t>
                    </m:r>
                    <m:r>
                      <a:rPr lang="en-US" sz="18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𝝀</m:t>
                    </m:r>
                    <m:d>
                      <m:dPr>
                        <m:ctrlP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𝒕</m:t>
                        </m:r>
                      </m:e>
                    </m:d>
                    <m:sSub>
                      <m:sSubPr>
                        <m:ctrlP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𝑾</m:t>
                        </m:r>
                      </m:e>
                      <m:sub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  <m:r>
                          <a:rPr lang="en-US" sz="18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,</m:t>
                        </m:r>
                        <m:r>
                          <a:rPr lang="en-US" sz="18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𝑺𝑹</m:t>
                        </m:r>
                      </m:sub>
                    </m:sSub>
                    <m:d>
                      <m:dPr>
                        <m:ctrlP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𝒕</m:t>
                        </m:r>
                      </m:e>
                    </m:d>
                    <m:r>
                      <a:rPr lang="en-US" sz="18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𝒅𝒕</m:t>
                    </m:r>
                    <m:r>
                      <a:rPr lang="en-US" sz="18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,</m:t>
                    </m:r>
                  </m:oMath>
                </a14:m>
                <a:r>
                  <a:rPr lang="en-GB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𝑾</m:t>
                        </m:r>
                      </m:e>
                      <m:sub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||,</m:t>
                        </m:r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𝑺𝑹</m:t>
                        </m:r>
                      </m:sub>
                    </m:sSub>
                  </m:oMath>
                </a14:m>
                <a:r>
                  <a:rPr lang="en-GB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the short-range wake potential </a:t>
                </a:r>
              </a:p>
              <a:p>
                <a:pPr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Mangal" panose="02040503050203030202" pitchFamily="18" charset="0"/>
                    <a:sym typeface="Wingdings" panose="05000000000000000000" pitchFamily="2" charset="2"/>
                  </a:rPr>
                  <a:t>		</a:t>
                </a:r>
                <a:r>
                  <a:rPr lang="en-US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8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𝑷</m:t>
                        </m:r>
                      </m:e>
                      <m:sub>
                        <m:r>
                          <a:rPr lang="en-US" sz="18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𝑯𝑶𝑴</m:t>
                        </m:r>
                      </m:sub>
                    </m:sSub>
                    <m:r>
                      <a:rPr lang="en-US" sz="1800" b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lang="en-US" sz="18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8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</m:sub>
                    </m:sSub>
                    <m:r>
                      <a:rPr lang="en-US" sz="18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∗</m:t>
                    </m:r>
                    <m:f>
                      <m:fPr>
                        <m:ctrlPr>
                          <a:rPr lang="en-US" sz="18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8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sz="18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𝑸</m:t>
                            </m:r>
                          </m:e>
                          <m:sup>
                            <m:r>
                              <a:rPr lang="en-US" sz="18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18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8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8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𝑩</m:t>
                            </m:r>
                          </m:sub>
                        </m:sSub>
                      </m:den>
                    </m:f>
                    <m:r>
                      <a:rPr lang="en-US" sz="18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with bunch charge </a:t>
                </a:r>
                <a:r>
                  <a:rPr lang="en-US" sz="1800" b="1" i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Q</a:t>
                </a:r>
                <a:r>
                  <a:rPr lang="en-US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and bunch spacing </a:t>
                </a:r>
                <a:r>
                  <a:rPr lang="en-US" sz="1800" b="1" i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T</a:t>
                </a:r>
                <a:r>
                  <a:rPr lang="en-US" sz="1800" b="1" spc="-1" baseline="-25000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B</a:t>
                </a:r>
                <a:r>
                  <a:rPr lang="en-US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=</a:t>
                </a:r>
                <a:r>
                  <a:rPr lang="en-US" sz="1800" b="1" i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T</a:t>
                </a:r>
                <a:r>
                  <a:rPr lang="en-US" sz="1800" b="1" spc="-1" baseline="-25000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rev</a:t>
                </a:r>
              </a:p>
              <a:p>
                <a:pPr marL="342900" indent="-342900"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buFont typeface="+mj-lt"/>
                  <a:buAutoNum type="arabicPeriod" startAt="2"/>
                  <a:tabLst>
                    <a:tab pos="0" algn="l"/>
                  </a:tabLst>
                </a:pPr>
                <a:r>
                  <a:rPr lang="en-GB" b="1" dirty="0">
                    <a:latin typeface="Arial Narrow" panose="020B0606020202030204" pitchFamily="34" charset="0"/>
                    <a:cs typeface="Arial" panose="020B0604020202020204" pitchFamily="34" charset="0"/>
                  </a:rPr>
                  <a:t>Estimation </a:t>
                </a:r>
                <a:r>
                  <a:rPr lang="en-US" sz="1800" b="1" spc="-1" dirty="0">
                    <a:solidFill>
                      <a:srgbClr val="171717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from </a:t>
                </a:r>
                <a:r>
                  <a:rPr lang="en-US" sz="1800" b="1" spc="-1" dirty="0">
                    <a:solidFill>
                      <a:srgbClr val="171717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hlinkClick r:id="rId4"/>
                  </a:rPr>
                  <a:t>ABCI</a:t>
                </a:r>
                <a:r>
                  <a:rPr lang="en-GB" b="1" dirty="0">
                    <a:latin typeface="Arial Narrow" panose="020B0606020202030204" pitchFamily="34" charset="0"/>
                    <a:cs typeface="Arial" panose="020B0604020202020204" pitchFamily="34" charset="0"/>
                  </a:rPr>
                  <a:t> simulations and the approximated loss factor for short Gaussian bunches: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Mangal" panose="02040503050203030202" pitchFamily="18" charset="0"/>
                    <a:sym typeface="Wingdings" panose="05000000000000000000" pitchFamily="2" charset="2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</m:sub>
                    </m:sSub>
                    <m:r>
                      <a:rPr lang="en-US" sz="18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=|</m:t>
                    </m:r>
                    <m:f>
                      <m:fPr>
                        <m:ctrlP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𝑹</m:t>
                        </m:r>
                      </m:num>
                      <m:den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𝑸</m:t>
                        </m:r>
                      </m:den>
                    </m:f>
                    <m:r>
                      <a:rPr lang="en-US" sz="18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|</m:t>
                    </m:r>
                    <m:f>
                      <m:fPr>
                        <m:ctrlP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8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𝝎</m:t>
                            </m:r>
                          </m:e>
                          <m:sub>
                            <m:r>
                              <a:rPr lang="en-US" sz="18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𝒓</m:t>
                            </m:r>
                          </m:sub>
                        </m:sSub>
                      </m:num>
                      <m:den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8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𝝎</m:t>
                            </m:r>
                          </m:e>
                          <m:sub>
                            <m:r>
                              <a:rPr lang="en-US" sz="18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𝒓</m:t>
                            </m:r>
                          </m:sub>
                        </m:sSub>
                      </m:num>
                      <m:den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GB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  <a:r>
                  <a:rPr lang="en-GB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for </a:t>
                </a:r>
                <a:r>
                  <a:rPr lang="en-GB" sz="1800" b="1" spc="-1" dirty="0" err="1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Linac</a:t>
                </a:r>
                <a:r>
                  <a:rPr lang="en-GB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norm)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GB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Mangal" panose="02040503050203030202" pitchFamily="18" charset="0"/>
                    <a:sym typeface="Wingdings" panose="05000000000000000000" pitchFamily="2" charset="2"/>
                  </a:rPr>
                  <a:t>	   </a:t>
                </a:r>
                <a:r>
                  <a:rPr lang="en-GB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 </a:t>
                </a:r>
                <a:r>
                  <a:rPr lang="en-GB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HOM loss factor is sum over all HOMs:</a:t>
                </a:r>
                <a:r>
                  <a:rPr lang="en-GB" sz="1800" b="1" spc="-1" dirty="0">
                    <a:solidFill>
                      <a:srgbClr val="2F2F2F"/>
                    </a:solidFill>
                    <a:latin typeface="Arial Narrow" panose="020B0606020202030204" pitchFamily="34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8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</m:sub>
                    </m:sSub>
                    <m:r>
                      <a:rPr lang="en-US" sz="18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8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∑</m:t>
                    </m:r>
                    <m:sSub>
                      <m:sSubPr>
                        <m:ctrlPr>
                          <a:rPr lang="en-US" sz="18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8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8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||,</m:t>
                        </m:r>
                        <m:r>
                          <a:rPr lang="en-US" sz="18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GB" sz="1600" b="1" dirty="0">
                    <a:latin typeface="Arial Narrow" panose="020B0606020202030204" pitchFamily="34" charset="0"/>
                    <a:cs typeface="Arial" panose="020B0604020202020204" pitchFamily="34" charset="0"/>
                  </a:rPr>
                  <a:t>		</a:t>
                </a:r>
              </a:p>
            </p:txBody>
          </p:sp>
        </mc:Choice>
        <mc:Fallback>
          <p:sp>
            <p:nvSpPr>
              <p:cNvPr id="10" name="TextShape 1">
                <a:extLst>
                  <a:ext uri="{FF2B5EF4-FFF2-40B4-BE49-F238E27FC236}">
                    <a16:creationId xmlns:a16="http://schemas.microsoft.com/office/drawing/2014/main" id="{0612AAEC-29BE-4E34-BE40-59FA8B021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80" y="1070063"/>
                <a:ext cx="11273580" cy="4716820"/>
              </a:xfrm>
              <a:prstGeom prst="rect">
                <a:avLst/>
              </a:prstGeom>
              <a:blipFill>
                <a:blip r:embed="rId5"/>
                <a:stretch>
                  <a:fillRect l="-1298" r="-1622" b="-17853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80FDC0B8-5141-4D11-836F-9DA1A9E6810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dynamics summary (1) – HOM </a:t>
            </a:r>
            <a:r>
              <a:rPr lang="en-US" dirty="0" smtClean="0"/>
              <a:t>power</a:t>
            </a:r>
            <a:endParaRPr lang="fr-FR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48866CE-D842-3FE9-F63F-B4C677710109}"/>
              </a:ext>
            </a:extLst>
          </p:cNvPr>
          <p:cNvGrpSpPr/>
          <p:nvPr/>
        </p:nvGrpSpPr>
        <p:grpSpPr>
          <a:xfrm>
            <a:off x="9281683" y="3121167"/>
            <a:ext cx="2415778" cy="1786491"/>
            <a:chOff x="7625652" y="827235"/>
            <a:chExt cx="2491114" cy="1749792"/>
          </a:xfrm>
        </p:grpSpPr>
        <p:pic>
          <p:nvPicPr>
            <p:cNvPr id="11" name="Picture 10" descr="Chart, line chart&#10;&#10;Description automatically generated">
              <a:extLst>
                <a:ext uri="{FF2B5EF4-FFF2-40B4-BE49-F238E27FC236}">
                  <a16:creationId xmlns:a16="http://schemas.microsoft.com/office/drawing/2014/main" id="{A961E062-FC5D-E695-4D4B-5B8EB95A3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5652" y="827235"/>
              <a:ext cx="2491114" cy="165281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DB6FB88-2009-9E2E-BB34-1D77FAE42F98}"/>
                </a:ext>
              </a:extLst>
            </p:cNvPr>
            <p:cNvSpPr txBox="1"/>
            <p:nvPr/>
          </p:nvSpPr>
          <p:spPr>
            <a:xfrm>
              <a:off x="8884272" y="2330806"/>
              <a:ext cx="6580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t/4</a:t>
              </a:r>
              <a:r>
                <a:rPr lang="en-US" sz="1000" dirty="0">
                  <a:latin typeface="Symbol" panose="05050102010706020507" pitchFamily="18" charset="2"/>
                </a:rPr>
                <a:t>s</a:t>
              </a:r>
              <a:r>
                <a:rPr lang="en-US" sz="1000" baseline="-25000" dirty="0"/>
                <a:t>t</a:t>
              </a:r>
              <a:endParaRPr lang="en-GB" sz="1000" baseline="-25000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C40001A8-A231-CE1C-6668-44231ED14E1E}"/>
              </a:ext>
            </a:extLst>
          </p:cNvPr>
          <p:cNvSpPr txBox="1"/>
          <p:nvPr/>
        </p:nvSpPr>
        <p:spPr>
          <a:xfrm>
            <a:off x="10734177" y="3306892"/>
            <a:ext cx="963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Short-range </a:t>
            </a:r>
            <a:r>
              <a:rPr lang="en-US" sz="1200" b="1" dirty="0" err="1"/>
              <a:t>wakefield</a:t>
            </a:r>
            <a:endParaRPr lang="en-GB" sz="12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6548C99-13B0-1411-6B80-9612937FFE5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770" t="7135" r="14443" b="35097"/>
          <a:stretch/>
        </p:blipFill>
        <p:spPr>
          <a:xfrm>
            <a:off x="6366061" y="5182639"/>
            <a:ext cx="2555906" cy="13991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30B4D7-0DD2-9ED3-4E57-25012D669FD0}"/>
              </a:ext>
            </a:extLst>
          </p:cNvPr>
          <p:cNvSpPr txBox="1"/>
          <p:nvPr/>
        </p:nvSpPr>
        <p:spPr>
          <a:xfrm>
            <a:off x="9046794" y="5202107"/>
            <a:ext cx="296586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Arial Narrow" panose="020B0606020202030204" pitchFamily="34" charset="0"/>
                <a:cs typeface="Arial" panose="020B0604020202020204" pitchFamily="34" charset="0"/>
              </a:rPr>
              <a:t>From</a:t>
            </a:r>
          </a:p>
          <a:p>
            <a:r>
              <a:rPr lang="en-GB" sz="1400" dirty="0">
                <a:latin typeface="Arial Narrow" panose="020B0606020202030204" pitchFamily="34" charset="0"/>
                <a:cs typeface="Arial" panose="020B0604020202020204" pitchFamily="34" charset="0"/>
              </a:rPr>
              <a:t>“Higher order mode coupler for TESLA”, J. </a:t>
            </a:r>
            <a:r>
              <a:rPr lang="en-GB" sz="1400" dirty="0" err="1">
                <a:latin typeface="Arial Narrow" panose="020B0606020202030204" pitchFamily="34" charset="0"/>
                <a:cs typeface="Arial" panose="020B0604020202020204" pitchFamily="34" charset="0"/>
              </a:rPr>
              <a:t>Sekutowisz</a:t>
            </a:r>
            <a:endParaRPr lang="en-GB" sz="14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 Narrow" panose="020B0606020202030204" pitchFamily="34" charset="0"/>
                <a:cs typeface="Arial" panose="020B0604020202020204" pitchFamily="34" charset="0"/>
              </a:rPr>
              <a:t>See </a:t>
            </a:r>
            <a:r>
              <a:rPr lang="en-US" sz="1400" dirty="0">
                <a:latin typeface="Arial Narrow" panose="020B0606020202030204" pitchFamily="34" charset="0"/>
                <a:cs typeface="Arial" panose="020B0604020202020204" pitchFamily="34" charset="0"/>
                <a:hlinkClick r:id="rId9"/>
              </a:rPr>
              <a:t>here</a:t>
            </a:r>
            <a:r>
              <a:rPr lang="en-US" sz="1400" dirty="0">
                <a:latin typeface="Arial Narrow" panose="020B0606020202030204" pitchFamily="34" charset="0"/>
                <a:cs typeface="Arial" panose="020B0604020202020204" pitchFamily="34" charset="0"/>
              </a:rPr>
              <a:t> (TESLA) &amp; </a:t>
            </a:r>
            <a:r>
              <a:rPr lang="en-US" sz="1400" dirty="0">
                <a:latin typeface="Arial Narrow" panose="020B0606020202030204" pitchFamily="34" charset="0"/>
                <a:cs typeface="Arial" panose="020B0604020202020204" pitchFamily="34" charset="0"/>
                <a:hlinkClick r:id="rId10"/>
              </a:rPr>
              <a:t>paper</a:t>
            </a:r>
            <a:r>
              <a:rPr lang="en-US" sz="1400" dirty="0">
                <a:latin typeface="Arial Narrow" panose="020B0606020202030204" pitchFamily="34" charset="0"/>
                <a:cs typeface="Arial" panose="020B0604020202020204" pitchFamily="34" charset="0"/>
              </a:rPr>
              <a:t> (ILC LL)</a:t>
            </a:r>
            <a:endParaRPr lang="en-GB" sz="14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4FAA107-B4AB-01C0-6940-34A353CE1D4C}"/>
              </a:ext>
            </a:extLst>
          </p:cNvPr>
          <p:cNvSpPr/>
          <p:nvPr/>
        </p:nvSpPr>
        <p:spPr>
          <a:xfrm>
            <a:off x="6576612" y="6306462"/>
            <a:ext cx="1141813" cy="269954"/>
          </a:xfrm>
          <a:prstGeom prst="rect">
            <a:avLst/>
          </a:prstGeom>
          <a:noFill/>
          <a:ln w="19050">
            <a:solidFill>
              <a:srgbClr val="0F0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ZoneTexte 17"/>
          <p:cNvSpPr txBox="1"/>
          <p:nvPr/>
        </p:nvSpPr>
        <p:spPr>
          <a:xfrm>
            <a:off x="8532492" y="743382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Fabian Batsch</a:t>
            </a:r>
            <a:endParaRPr lang="fr-FR" b="1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7114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462231" y="1511458"/>
            <a:ext cx="6847128" cy="137287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From </a:t>
            </a:r>
            <a:r>
              <a:rPr lang="en-US" b="1" spc="-1" dirty="0" err="1">
                <a:solidFill>
                  <a:srgbClr val="17171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BLonD</a:t>
            </a:r>
            <a:r>
              <a:rPr lang="en-US" b="1" spc="-1" dirty="0">
                <a:solidFill>
                  <a:srgbClr val="17171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, for the induced voltage of 1.1 MV/m per cavity, we obtain around </a:t>
            </a:r>
            <a:r>
              <a:rPr lang="en-US" b="1" spc="-1" dirty="0">
                <a:solidFill>
                  <a:srgbClr val="0F0FFF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10 kW per bunch and cavity</a:t>
            </a:r>
            <a:r>
              <a:rPr lang="en-US" b="1" spc="-1" dirty="0">
                <a:solidFill>
                  <a:srgbClr val="17171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for RCS1</a:t>
            </a:r>
            <a:r>
              <a:rPr lang="en-US" b="1" spc="-1" dirty="0" smtClean="0">
                <a:solidFill>
                  <a:srgbClr val="17171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!</a:t>
            </a: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b="1" spc="-1" dirty="0" smtClean="0">
                <a:solidFill>
                  <a:srgbClr val="17171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     (</a:t>
            </a:r>
            <a:r>
              <a:rPr lang="en-US" b="1" spc="-1" dirty="0">
                <a:solidFill>
                  <a:srgbClr val="17171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Bunch population </a:t>
            </a:r>
            <a:r>
              <a:rPr lang="en-US" b="1" spc="-1" dirty="0">
                <a:solidFill>
                  <a:srgbClr val="171717"/>
                </a:solidFill>
                <a:latin typeface="Arial Narrow" panose="020B0606020202030204" pitchFamily="34" charset="0"/>
                <a:cs typeface="Mangal" panose="02040503050203030202" pitchFamily="18" charset="0"/>
              </a:rPr>
              <a:t>2.54x10</a:t>
            </a:r>
            <a:r>
              <a:rPr lang="en-US" b="1" spc="-1" baseline="30000" dirty="0">
                <a:solidFill>
                  <a:srgbClr val="171717"/>
                </a:solidFill>
                <a:latin typeface="Arial Narrow" panose="020B0606020202030204" pitchFamily="34" charset="0"/>
                <a:cs typeface="Mangal" panose="02040503050203030202" pitchFamily="18" charset="0"/>
              </a:rPr>
              <a:t>12</a:t>
            </a:r>
            <a:r>
              <a:rPr lang="en-US" b="1" spc="-1" dirty="0" smtClean="0">
                <a:solidFill>
                  <a:srgbClr val="171717"/>
                </a:solidFill>
                <a:latin typeface="Arial Narrow" panose="020B0606020202030204" pitchFamily="34" charset="0"/>
                <a:cs typeface="Mangal" panose="02040503050203030202" pitchFamily="18" charset="0"/>
              </a:rPr>
              <a:t>, Q=407 </a:t>
            </a:r>
            <a:r>
              <a:rPr lang="en-US" b="1" spc="-1" dirty="0" err="1" smtClean="0">
                <a:solidFill>
                  <a:srgbClr val="171717"/>
                </a:solidFill>
                <a:latin typeface="Arial Narrow" panose="020B0606020202030204" pitchFamily="34" charset="0"/>
                <a:cs typeface="Mangal" panose="02040503050203030202" pitchFamily="18" charset="0"/>
              </a:rPr>
              <a:t>nC</a:t>
            </a:r>
            <a:r>
              <a:rPr lang="en-US" b="1" spc="-1" dirty="0" smtClean="0">
                <a:solidFill>
                  <a:srgbClr val="171717"/>
                </a:solidFill>
                <a:latin typeface="Arial Narrow" panose="020B0606020202030204" pitchFamily="34" charset="0"/>
                <a:cs typeface="Mangal" panose="02040503050203030202" pitchFamily="18" charset="0"/>
              </a:rPr>
              <a:t>, </a:t>
            </a:r>
            <a:r>
              <a:rPr lang="en-US" b="1" i="1" spc="-1" dirty="0">
                <a:solidFill>
                  <a:srgbClr val="171717"/>
                </a:solidFill>
                <a:latin typeface="Arial Narrow" panose="020B0606020202030204" pitchFamily="34" charset="0"/>
                <a:cs typeface="Mangal" panose="02040503050203030202" pitchFamily="18" charset="0"/>
              </a:rPr>
              <a:t>T</a:t>
            </a:r>
            <a:r>
              <a:rPr lang="en-US" b="1" spc="-1" baseline="-25000" dirty="0">
                <a:solidFill>
                  <a:srgbClr val="171717"/>
                </a:solidFill>
                <a:latin typeface="Arial Narrow" panose="020B0606020202030204" pitchFamily="34" charset="0"/>
                <a:cs typeface="Mangal" panose="02040503050203030202" pitchFamily="18" charset="0"/>
              </a:rPr>
              <a:t>rev</a:t>
            </a:r>
            <a:r>
              <a:rPr lang="en-US" b="1" spc="-1" dirty="0">
                <a:solidFill>
                  <a:srgbClr val="171717"/>
                </a:solidFill>
                <a:latin typeface="Arial Narrow" panose="020B0606020202030204" pitchFamily="34" charset="0"/>
                <a:cs typeface="Mangal" panose="02040503050203030202" pitchFamily="18" charset="0"/>
              </a:rPr>
              <a:t> = 20 </a:t>
            </a:r>
            <a:r>
              <a:rPr lang="en-GB" b="1" dirty="0">
                <a:latin typeface="Arial Narrow" panose="020B0606020202030204" pitchFamily="34" charset="0"/>
              </a:rPr>
              <a:t>µs </a:t>
            </a:r>
            <a:r>
              <a:rPr lang="en-GB" b="1" dirty="0">
                <a:latin typeface="Arial Narrow" panose="020B0606020202030204" pitchFamily="34" charset="0"/>
                <a:sym typeface="Wingdings" panose="05000000000000000000" pitchFamily="2" charset="2"/>
              </a:rPr>
              <a:t> </a:t>
            </a:r>
            <a:r>
              <a:rPr lang="en-GB" b="1" i="1" dirty="0">
                <a:latin typeface="Arial Narrow" panose="020B0606020202030204" pitchFamily="34" charset="0"/>
                <a:sym typeface="Wingdings" panose="05000000000000000000" pitchFamily="2" charset="2"/>
              </a:rPr>
              <a:t>I</a:t>
            </a:r>
            <a:r>
              <a:rPr lang="en-GB" b="1" dirty="0">
                <a:latin typeface="Arial Narrow" panose="020B0606020202030204" pitchFamily="34" charset="0"/>
                <a:sym typeface="Wingdings" panose="05000000000000000000" pitchFamily="2" charset="2"/>
              </a:rPr>
              <a:t> = 20.4 </a:t>
            </a:r>
            <a:r>
              <a:rPr lang="en-GB" b="1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</a:t>
            </a:r>
            <a:r>
              <a:rPr lang="en-GB" b="1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  <a:endParaRPr lang="en-US" b="1" spc="-1" dirty="0">
              <a:solidFill>
                <a:srgbClr val="171717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400"/>
              </a:spcAft>
              <a:buFont typeface="+mj-lt"/>
              <a:buAutoNum type="arabicPeriod" startAt="2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From HOMs from </a:t>
            </a:r>
            <a:r>
              <a:rPr lang="en-US" b="1" spc="-1" dirty="0">
                <a:solidFill>
                  <a:srgbClr val="171717"/>
                </a:solidFill>
                <a:latin typeface="Arial Narrow" panose="020B0606020202030204" pitchFamily="34" charset="0"/>
                <a:cs typeface="Arial" panose="020B0604020202020204" pitchFamily="34" charset="0"/>
                <a:hlinkClick r:id="rId2"/>
              </a:rPr>
              <a:t>ABCI</a:t>
            </a:r>
            <a:r>
              <a:rPr lang="en-US" b="1" spc="-1" dirty="0">
                <a:solidFill>
                  <a:srgbClr val="17171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 (ABCI file from S.-A. </a:t>
            </a:r>
            <a:r>
              <a:rPr lang="en-US" b="1" spc="-1" dirty="0" err="1">
                <a:solidFill>
                  <a:srgbClr val="17171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Udongwo</a:t>
            </a:r>
            <a:r>
              <a:rPr lang="en-US" b="1" spc="-1" dirty="0">
                <a:solidFill>
                  <a:srgbClr val="17171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):</a:t>
            </a: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Arial Narrow" panose="020B0606020202030204" pitchFamily="34" charset="0"/>
                <a:cs typeface="Mangal" panose="02040503050203030202" pitchFamily="18" charset="0"/>
              </a:rPr>
              <a:t> </a:t>
            </a:r>
            <a:endParaRPr lang="en-GB" sz="1600" b="1" spc="-1" dirty="0">
              <a:solidFill>
                <a:srgbClr val="2F2F2F"/>
              </a:solidFill>
              <a:latin typeface="Arial Narrow" panose="020B0606020202030204" pitchFamily="34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Arial Narrow" panose="020B0606020202030204" pitchFamily="34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Arial Narrow" panose="020B0606020202030204" pitchFamily="34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Arial Narrow" panose="020B0606020202030204" pitchFamily="34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Arial Narrow" panose="020B0606020202030204" pitchFamily="34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Arial Narrow" panose="020B0606020202030204" pitchFamily="34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Arial Narrow" panose="020B0606020202030204" pitchFamily="34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Arial Narrow" panose="020B0606020202030204" pitchFamily="34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Arial Narrow" panose="020B0606020202030204" pitchFamily="34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Arial Narrow" panose="020B0606020202030204" pitchFamily="34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Arial Narrow" panose="020B0606020202030204" pitchFamily="34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Arial Narrow" panose="020B0606020202030204" pitchFamily="34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Arial Narrow" panose="020B0606020202030204" pitchFamily="34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032051" y="4488809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12</a:t>
            </a:fld>
            <a:endParaRPr lang="en-GB" sz="1000" b="0" strike="noStrike" spc="-1">
              <a:latin typeface="Times New Roman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2188787C-1F75-59AB-2F2F-EC81D6076C0B}"/>
              </a:ext>
            </a:extLst>
          </p:cNvPr>
          <p:cNvSpPr txBox="1"/>
          <p:nvPr/>
        </p:nvSpPr>
        <p:spPr>
          <a:xfrm>
            <a:off x="6464342" y="3429000"/>
            <a:ext cx="331145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F0FFF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1.5 V/</a:t>
            </a:r>
            <a:r>
              <a:rPr lang="en-US" b="1" dirty="0" err="1">
                <a:solidFill>
                  <a:srgbClr val="0F0FFF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pC</a:t>
            </a:r>
            <a:r>
              <a:rPr lang="en-US" b="1" dirty="0">
                <a:solidFill>
                  <a:srgbClr val="0F0FFF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results in 7.9 kW!</a:t>
            </a:r>
          </a:p>
          <a:p>
            <a:r>
              <a:rPr lang="en-US" b="1" dirty="0">
                <a:solidFill>
                  <a:srgbClr val="0F0FFF"/>
                </a:solidFill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Consistent with </a:t>
            </a:r>
            <a:r>
              <a:rPr lang="en-US" b="1" dirty="0" err="1">
                <a:solidFill>
                  <a:srgbClr val="0F0FFF"/>
                </a:solidFill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BLonD</a:t>
            </a:r>
            <a:endParaRPr lang="en-GB" b="1" dirty="0">
              <a:solidFill>
                <a:srgbClr val="0F0FFF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e 9"/>
          <p:cNvGrpSpPr/>
          <p:nvPr/>
        </p:nvGrpSpPr>
        <p:grpSpPr>
          <a:xfrm>
            <a:off x="802397" y="2853221"/>
            <a:ext cx="5042791" cy="4000536"/>
            <a:chOff x="748737" y="2739286"/>
            <a:chExt cx="5042791" cy="4000536"/>
          </a:xfrm>
        </p:grpSpPr>
        <p:pic>
          <p:nvPicPr>
            <p:cNvPr id="7" name="Picture 6" descr="Chart, box and whisker chart&#10;&#10;Description automatically generated">
              <a:extLst>
                <a:ext uri="{FF2B5EF4-FFF2-40B4-BE49-F238E27FC236}">
                  <a16:creationId xmlns:a16="http://schemas.microsoft.com/office/drawing/2014/main" id="{3914E3C8-FCF4-D986-F054-60F5649661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06" t="7011" r="5968"/>
            <a:stretch/>
          </p:blipFill>
          <p:spPr>
            <a:xfrm>
              <a:off x="748737" y="2739286"/>
              <a:ext cx="5042791" cy="4000536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CDA70D2-BE30-D656-FFB9-0522E2448CB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97822" y="4705350"/>
              <a:ext cx="1087404" cy="23630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68E2B87-BBE2-5E07-1ECC-E7A67C243E69}"/>
                </a:ext>
              </a:extLst>
            </p:cNvPr>
            <p:cNvSpPr txBox="1"/>
            <p:nvPr/>
          </p:nvSpPr>
          <p:spPr>
            <a:xfrm>
              <a:off x="3385226" y="4941651"/>
              <a:ext cx="2188236" cy="73866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First two “strong” monopole HOM’s already contribute </a:t>
              </a:r>
              <a:r>
                <a:rPr lang="en-US" sz="1400" dirty="0" smtClean="0"/>
                <a:t>with 4.7 </a:t>
              </a:r>
              <a:r>
                <a:rPr lang="en-US" sz="1400" dirty="0"/>
                <a:t>kW</a:t>
              </a:r>
              <a:endParaRPr lang="en-GB" sz="1400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99EA5C7-D4BE-04DC-61C5-0A9BDD44516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14080" y="3996064"/>
              <a:ext cx="354778" cy="229053"/>
            </a:xfrm>
            <a:prstGeom prst="straightConnector1">
              <a:avLst/>
            </a:prstGeom>
            <a:ln w="19050">
              <a:solidFill>
                <a:srgbClr val="0F0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E627085-5D88-B0A8-B029-2D28CD3F391F}"/>
                </a:ext>
              </a:extLst>
            </p:cNvPr>
            <p:cNvSpPr txBox="1"/>
            <p:nvPr/>
          </p:nvSpPr>
          <p:spPr>
            <a:xfrm rot="16200000">
              <a:off x="1118838" y="5248947"/>
              <a:ext cx="15091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B050"/>
                  </a:solidFill>
                </a:rPr>
                <a:t>fundamental mode, 2 V/</a:t>
              </a:r>
              <a:r>
                <a:rPr lang="en-US" sz="1400" b="1" dirty="0" err="1">
                  <a:solidFill>
                    <a:srgbClr val="00B050"/>
                  </a:solidFill>
                </a:rPr>
                <a:t>pC</a:t>
              </a:r>
              <a:endParaRPr lang="en-GB" sz="14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5C6B9B5-BE59-F173-6FD3-E3CF544C661F}"/>
                </a:ext>
              </a:extLst>
            </p:cNvPr>
            <p:cNvCxnSpPr>
              <a:cxnSpLocks/>
            </p:cNvCxnSpPr>
            <p:nvPr/>
          </p:nvCxnSpPr>
          <p:spPr>
            <a:xfrm>
              <a:off x="1422298" y="4676991"/>
              <a:ext cx="47889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DE09F8C-4D29-8DCD-5C84-F3D824C340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97822" y="4671149"/>
              <a:ext cx="3401938" cy="4919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AAC7C88-097B-D9C7-9F4B-2D0FF29629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54981" y="4671149"/>
              <a:ext cx="11093" cy="1386535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4E88BFFC-8945-307B-D5D5-FE4802D638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77160" y="3547872"/>
              <a:ext cx="0" cy="112327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491DF0E-6ED4-F5C1-EF24-94B2DB488571}"/>
                </a:ext>
              </a:extLst>
            </p:cNvPr>
            <p:cNvSpPr txBox="1"/>
            <p:nvPr/>
          </p:nvSpPr>
          <p:spPr>
            <a:xfrm>
              <a:off x="4040226" y="4050664"/>
              <a:ext cx="16083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HOMs  1.5 V/</a:t>
              </a:r>
              <a:r>
                <a:rPr lang="en-US" sz="1400" b="1" dirty="0" err="1"/>
                <a:t>pC</a:t>
              </a:r>
              <a:endParaRPr lang="en-GB" sz="1400" b="1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A196567-8A2D-FAFB-BB12-F5A02E18D70B}"/>
                </a:ext>
              </a:extLst>
            </p:cNvPr>
            <p:cNvSpPr txBox="1"/>
            <p:nvPr/>
          </p:nvSpPr>
          <p:spPr>
            <a:xfrm>
              <a:off x="2375368" y="4182478"/>
              <a:ext cx="16083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F0FFF"/>
                  </a:solidFill>
                </a:rPr>
                <a:t>TM012</a:t>
              </a:r>
              <a:endParaRPr lang="en-GB" sz="1400" b="1" dirty="0">
                <a:solidFill>
                  <a:srgbClr val="0F0FFF"/>
                </a:solidFill>
              </a:endParaRPr>
            </a:p>
          </p:txBody>
        </p:sp>
      </p:grp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Results</a:t>
            </a:r>
            <a:r>
              <a:rPr lang="fr-FR" dirty="0"/>
              <a:t> for HOM </a:t>
            </a:r>
            <a:r>
              <a:rPr lang="fr-FR" dirty="0" smtClean="0"/>
              <a:t>power</a:t>
            </a:r>
            <a:endParaRPr lang="fr-FR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8514D12-7639-EBC0-6903-BD35FCC81F2E}"/>
              </a:ext>
            </a:extLst>
          </p:cNvPr>
          <p:cNvGrpSpPr/>
          <p:nvPr/>
        </p:nvGrpSpPr>
        <p:grpSpPr>
          <a:xfrm>
            <a:off x="7529209" y="784698"/>
            <a:ext cx="3793787" cy="2477311"/>
            <a:chOff x="5844969" y="3029278"/>
            <a:chExt cx="5867842" cy="3740572"/>
          </a:xfrm>
        </p:grpSpPr>
        <p:pic>
          <p:nvPicPr>
            <p:cNvPr id="4" name="Picture 3" descr="Chart, histogram&#10;&#10;Description automatically generated">
              <a:extLst>
                <a:ext uri="{FF2B5EF4-FFF2-40B4-BE49-F238E27FC236}">
                  <a16:creationId xmlns:a16="http://schemas.microsoft.com/office/drawing/2014/main" id="{E9A557D6-80EB-7AEB-EE88-4AE9B7BD8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4969" y="3029278"/>
              <a:ext cx="5867842" cy="3740572"/>
            </a:xfrm>
            <a:prstGeom prst="rect">
              <a:avLst/>
            </a:prstGeom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639BED2-9EA4-93A2-156C-BC83BBCD70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712811" y="3029278"/>
              <a:ext cx="0" cy="308413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D4D550A-665B-3AB2-D19E-843A9B71B9DF}"/>
              </a:ext>
            </a:extLst>
          </p:cNvPr>
          <p:cNvSpPr txBox="1"/>
          <p:nvPr/>
        </p:nvSpPr>
        <p:spPr>
          <a:xfrm>
            <a:off x="6478787" y="4287764"/>
            <a:ext cx="5275672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b="1" dirty="0">
                <a:solidFill>
                  <a:srgbClr val="0F0FFF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Large 10 kW HOM power  per </a:t>
            </a:r>
            <a:r>
              <a:rPr lang="fr-FR" b="1" dirty="0" err="1">
                <a:solidFill>
                  <a:srgbClr val="0F0FFF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bunch</a:t>
            </a:r>
            <a:r>
              <a:rPr lang="fr-FR" b="1" dirty="0">
                <a:solidFill>
                  <a:srgbClr val="0F0FFF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rgbClr val="0F0FFF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is</a:t>
            </a:r>
            <a:r>
              <a:rPr lang="fr-FR" b="1" dirty="0">
                <a:solidFill>
                  <a:srgbClr val="0F0FFF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a </a:t>
            </a:r>
            <a:r>
              <a:rPr lang="fr-FR" b="1" dirty="0" err="1">
                <a:solidFill>
                  <a:srgbClr val="0F0FFF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current</a:t>
            </a:r>
            <a:r>
              <a:rPr lang="fr-FR" b="1" dirty="0">
                <a:solidFill>
                  <a:srgbClr val="0F0FFF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rgbClr val="0F0FFF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concern</a:t>
            </a:r>
            <a:r>
              <a:rPr lang="fr-FR" b="1" dirty="0">
                <a:solidFill>
                  <a:srgbClr val="0F0FFF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fr-FR" b="1" dirty="0" err="1">
                <a:solidFill>
                  <a:srgbClr val="0F0FFF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</a:t>
            </a:r>
            <a:r>
              <a:rPr lang="fr-FR" b="1" dirty="0" err="1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xtremely</a:t>
            </a:r>
            <a:r>
              <a:rPr lang="fr-FR" b="1" dirty="0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challenging</a:t>
            </a:r>
            <a:r>
              <a:rPr lang="fr-FR" b="1" dirty="0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 to </a:t>
            </a:r>
            <a:r>
              <a:rPr lang="fr-FR" b="1" dirty="0" err="1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handle</a:t>
            </a:r>
            <a:endParaRPr lang="fr-FR" b="1" dirty="0">
              <a:solidFill>
                <a:srgbClr val="0F0FFF"/>
              </a:solidFill>
              <a:effectLst/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HOM power coupler for 3-4 kW under development </a:t>
            </a:r>
            <a:r>
              <a:rPr lang="en-GB" b="1" dirty="0">
                <a:effectLst/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b="1" dirty="0"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 up to 20 kW per cavity estimate</a:t>
            </a:r>
            <a:endParaRPr lang="fr-FR" b="1" dirty="0">
              <a:effectLst/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b="1" dirty="0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The </a:t>
            </a:r>
            <a:r>
              <a:rPr lang="fr-FR" b="1" dirty="0" err="1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present</a:t>
            </a:r>
            <a:r>
              <a:rPr lang="fr-FR" b="1" dirty="0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parameter</a:t>
            </a:r>
            <a:r>
              <a:rPr lang="fr-FR" b="1" dirty="0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 tables are </a:t>
            </a:r>
            <a:r>
              <a:rPr lang="fr-FR" b="1" dirty="0" err="1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based</a:t>
            </a:r>
            <a:r>
              <a:rPr lang="fr-FR" b="1" dirty="0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 on the ILC </a:t>
            </a:r>
            <a:r>
              <a:rPr lang="fr-FR" b="1" dirty="0" err="1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cavity</a:t>
            </a:r>
            <a:r>
              <a:rPr lang="fr-FR" b="1" dirty="0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 (1.3GHz), but a </a:t>
            </a:r>
            <a:r>
              <a:rPr lang="fr-FR" b="1" dirty="0" err="1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lower</a:t>
            </a:r>
            <a:r>
              <a:rPr lang="fr-FR" b="1" dirty="0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frequency</a:t>
            </a:r>
            <a:r>
              <a:rPr lang="fr-FR" b="1" dirty="0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, e.g. 800MHz, </a:t>
            </a:r>
            <a:r>
              <a:rPr lang="fr-FR" b="1" dirty="0" err="1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might</a:t>
            </a:r>
            <a:r>
              <a:rPr lang="fr-FR" b="1" dirty="0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be</a:t>
            </a:r>
            <a:r>
              <a:rPr lang="fr-FR" b="1" dirty="0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required</a:t>
            </a:r>
            <a:r>
              <a:rPr lang="fr-FR" b="1" dirty="0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 if the power </a:t>
            </a:r>
            <a:r>
              <a:rPr lang="fr-FR" b="1" dirty="0" err="1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cannot</a:t>
            </a:r>
            <a:r>
              <a:rPr lang="fr-FR" b="1" dirty="0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be</a:t>
            </a:r>
            <a:r>
              <a:rPr lang="fr-FR" b="1" dirty="0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handled</a:t>
            </a:r>
            <a:r>
              <a:rPr lang="fr-FR" dirty="0">
                <a:solidFill>
                  <a:srgbClr val="0F0FFF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endParaRPr lang="en-GB" b="1" dirty="0">
              <a:solidFill>
                <a:srgbClr val="0F0FFF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506989" y="985772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Fabian Batsch</a:t>
            </a:r>
            <a:endParaRPr lang="fr-FR" b="1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7724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 txBox="1">
            <a:spLocks noGrp="1"/>
          </p:cNvSpPr>
          <p:nvPr>
            <p:ph sz="quarter" idx="12"/>
          </p:nvPr>
        </p:nvSpPr>
        <p:spPr>
          <a:xfrm>
            <a:off x="0" y="1461705"/>
            <a:ext cx="6006369" cy="471487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SzPct val="45000"/>
              <a:buFont typeface="OpenSymbol"/>
              <a:buChar char="●"/>
            </a:pPr>
            <a:r>
              <a:rPr lang="en-US" sz="2819" dirty="0">
                <a:solidFill>
                  <a:srgbClr val="2A6099"/>
                </a:solidFill>
              </a:rPr>
              <a:t>Simulation with a </a:t>
            </a:r>
            <a:r>
              <a:rPr lang="en-US" sz="2819" b="1" dirty="0">
                <a:solidFill>
                  <a:srgbClr val="2A6099"/>
                </a:solidFill>
              </a:rPr>
              <a:t>factor 2</a:t>
            </a:r>
            <a:r>
              <a:rPr lang="en-US" sz="2819" dirty="0">
                <a:solidFill>
                  <a:srgbClr val="2A6099"/>
                </a:solidFill>
              </a:rPr>
              <a:t> </a:t>
            </a:r>
            <a:r>
              <a:rPr lang="en-US" sz="2819" b="1" dirty="0">
                <a:solidFill>
                  <a:srgbClr val="2A6099"/>
                </a:solidFill>
              </a:rPr>
              <a:t>on the impedance model</a:t>
            </a:r>
          </a:p>
          <a:p>
            <a:pPr lvl="1">
              <a:spcBef>
                <a:spcPts val="0"/>
              </a:spcBef>
              <a:buSzPct val="45000"/>
              <a:buFont typeface="OpenSymbol"/>
              <a:buChar char="●"/>
            </a:pPr>
            <a:endParaRPr lang="en-US" sz="2419" dirty="0">
              <a:solidFill>
                <a:srgbClr val="2A6099"/>
              </a:solidFill>
            </a:endParaRPr>
          </a:p>
          <a:p>
            <a:pPr>
              <a:spcBef>
                <a:spcPts val="0"/>
              </a:spcBef>
              <a:buSzPct val="45000"/>
              <a:buFont typeface="OpenSymbol"/>
              <a:buChar char="●"/>
            </a:pPr>
            <a:r>
              <a:rPr lang="en-US" sz="2819" dirty="0">
                <a:solidFill>
                  <a:srgbClr val="2A6099"/>
                </a:solidFill>
              </a:rPr>
              <a:t>Check the effect of chromaticity</a:t>
            </a:r>
          </a:p>
          <a:p>
            <a:pPr lvl="1">
              <a:spcBef>
                <a:spcPts val="0"/>
              </a:spcBef>
              <a:buFont typeface="OpenSymbol"/>
            </a:pPr>
            <a:r>
              <a:rPr lang="en-US" dirty="0">
                <a:solidFill>
                  <a:srgbClr val="2A6099"/>
                </a:solidFill>
              </a:rPr>
              <a:t>In particular for the </a:t>
            </a:r>
            <a:r>
              <a:rPr lang="en-US" b="1" dirty="0">
                <a:solidFill>
                  <a:srgbClr val="2A6099"/>
                </a:solidFill>
              </a:rPr>
              <a:t>natural chromaticity</a:t>
            </a:r>
            <a:r>
              <a:rPr lang="en-US" dirty="0">
                <a:solidFill>
                  <a:srgbClr val="2A6099"/>
                </a:solidFill>
              </a:rPr>
              <a:t> Q’=-Q</a:t>
            </a:r>
          </a:p>
          <a:p>
            <a:pPr lvl="1">
              <a:spcBef>
                <a:spcPts val="0"/>
              </a:spcBef>
              <a:buFont typeface="OpenSymbol"/>
            </a:pPr>
            <a:r>
              <a:rPr lang="en-US" dirty="0">
                <a:solidFill>
                  <a:srgbClr val="2A6099"/>
                </a:solidFill>
              </a:rPr>
              <a:t>Could we operate without </a:t>
            </a:r>
            <a:r>
              <a:rPr lang="en-US" dirty="0" err="1">
                <a:solidFill>
                  <a:srgbClr val="2A6099"/>
                </a:solidFill>
              </a:rPr>
              <a:t>sextupoles</a:t>
            </a:r>
            <a:r>
              <a:rPr lang="en-US" dirty="0">
                <a:solidFill>
                  <a:srgbClr val="2A6099"/>
                </a:solidFill>
              </a:rPr>
              <a:t>?</a:t>
            </a:r>
          </a:p>
          <a:p>
            <a:pPr lvl="1">
              <a:spcBef>
                <a:spcPts val="0"/>
              </a:spcBef>
              <a:buSzPct val="45000"/>
              <a:buFont typeface="OpenSymbol"/>
              <a:buChar char="●"/>
            </a:pPr>
            <a:endParaRPr lang="en-US" sz="2419" dirty="0">
              <a:solidFill>
                <a:srgbClr val="2A6099"/>
              </a:solidFill>
            </a:endParaRPr>
          </a:p>
          <a:p>
            <a:pPr>
              <a:spcBef>
                <a:spcPts val="0"/>
              </a:spcBef>
              <a:buSzPct val="45000"/>
              <a:buFont typeface="OpenSymbol"/>
              <a:buChar char="●"/>
            </a:pPr>
            <a:r>
              <a:rPr lang="en-US" sz="2819" dirty="0">
                <a:solidFill>
                  <a:srgbClr val="2A6099"/>
                </a:solidFill>
              </a:rPr>
              <a:t>Visible </a:t>
            </a:r>
            <a:r>
              <a:rPr lang="en-US" sz="2819" b="1" dirty="0">
                <a:solidFill>
                  <a:srgbClr val="2A6099"/>
                </a:solidFill>
              </a:rPr>
              <a:t>emittance growth </a:t>
            </a:r>
            <a:r>
              <a:rPr lang="en-US" sz="2819" dirty="0">
                <a:solidFill>
                  <a:srgbClr val="2A6099"/>
                </a:solidFill>
              </a:rPr>
              <a:t>and</a:t>
            </a:r>
            <a:r>
              <a:rPr lang="en-US" sz="2819" b="1" dirty="0">
                <a:solidFill>
                  <a:srgbClr val="2A6099"/>
                </a:solidFill>
              </a:rPr>
              <a:t> </a:t>
            </a:r>
            <a:r>
              <a:rPr lang="en-US" sz="2819" b="1" dirty="0" err="1">
                <a:solidFill>
                  <a:srgbClr val="2A6099"/>
                </a:solidFill>
              </a:rPr>
              <a:t>headtail</a:t>
            </a:r>
            <a:endParaRPr lang="en-US" sz="2819" b="1" dirty="0">
              <a:solidFill>
                <a:srgbClr val="2A6099"/>
              </a:solidFill>
            </a:endParaRPr>
          </a:p>
          <a:p>
            <a:pPr marL="457200" lvl="1" indent="0">
              <a:spcBef>
                <a:spcPts val="0"/>
              </a:spcBef>
              <a:buSzPct val="45000"/>
              <a:buNone/>
            </a:pPr>
            <a:r>
              <a:rPr lang="en-US" sz="2419" b="1" dirty="0">
                <a:solidFill>
                  <a:srgbClr val="2A6099"/>
                </a:solidFill>
              </a:rPr>
              <a:t>motion </a:t>
            </a:r>
            <a:r>
              <a:rPr lang="en-US" sz="2419" dirty="0">
                <a:solidFill>
                  <a:srgbClr val="2A6099"/>
                </a:solidFill>
              </a:rPr>
              <a:t>with</a:t>
            </a:r>
            <a:r>
              <a:rPr lang="en-US" sz="2419" b="1" dirty="0">
                <a:solidFill>
                  <a:srgbClr val="2A6099"/>
                </a:solidFill>
              </a:rPr>
              <a:t> Q´=-19</a:t>
            </a:r>
          </a:p>
        </p:txBody>
      </p:sp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RCS 1: Effect of chromaticity on transverse beam stability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006369" y="733626"/>
            <a:ext cx="2830011" cy="2843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006369" y="3620237"/>
            <a:ext cx="2830011" cy="284350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/>
          <p:cNvSpPr txBox="1"/>
          <p:nvPr/>
        </p:nvSpPr>
        <p:spPr>
          <a:xfrm>
            <a:off x="7415213" y="1145936"/>
            <a:ext cx="1311883" cy="466610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en-US" sz="2419" dirty="0" err="1">
                <a:latin typeface="Fira Sans" pitchFamily="34"/>
                <a:ea typeface="Fira Sans" pitchFamily="34"/>
                <a:cs typeface="Fira Sans" pitchFamily="34"/>
              </a:rPr>
              <a:t>Q’</a:t>
            </a:r>
            <a:r>
              <a:rPr lang="en-US" sz="2419" baseline="-33000" dirty="0" err="1">
                <a:latin typeface="Fira Sans" pitchFamily="34"/>
                <a:ea typeface="Fira Sans" pitchFamily="34"/>
                <a:cs typeface="Fira Sans" pitchFamily="34"/>
              </a:rPr>
              <a:t>x</a:t>
            </a:r>
            <a:r>
              <a:rPr lang="en-US" sz="2419" dirty="0">
                <a:latin typeface="Fira Sans" pitchFamily="34"/>
                <a:ea typeface="Fira Sans" pitchFamily="34"/>
                <a:cs typeface="Fira Sans" pitchFamily="34"/>
              </a:rPr>
              <a:t>=-19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8770201" y="733626"/>
            <a:ext cx="3406897" cy="2830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8770201" y="3620238"/>
            <a:ext cx="3406897" cy="28300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/>
          <p:cNvSpPr txBox="1"/>
          <p:nvPr/>
        </p:nvSpPr>
        <p:spPr>
          <a:xfrm>
            <a:off x="7586664" y="4092197"/>
            <a:ext cx="1131292" cy="466610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en-US" sz="2419" dirty="0" err="1">
                <a:latin typeface="Fira Sans" pitchFamily="34"/>
                <a:ea typeface="Fira Sans" pitchFamily="34"/>
                <a:cs typeface="Fira Sans" pitchFamily="34"/>
              </a:rPr>
              <a:t>Q’</a:t>
            </a:r>
            <a:r>
              <a:rPr lang="en-US" sz="2419" baseline="-33000" dirty="0" err="1">
                <a:latin typeface="Fira Sans" pitchFamily="34"/>
                <a:ea typeface="Fira Sans" pitchFamily="34"/>
                <a:cs typeface="Fira Sans" pitchFamily="34"/>
              </a:rPr>
              <a:t>x</a:t>
            </a:r>
            <a:r>
              <a:rPr lang="en-US" sz="2419" dirty="0">
                <a:latin typeface="Fira Sans" pitchFamily="34"/>
                <a:ea typeface="Fira Sans" pitchFamily="34"/>
                <a:cs typeface="Fira Sans" pitchFamily="34"/>
              </a:rPr>
              <a:t>=0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0729913" y="1145936"/>
            <a:ext cx="1393633" cy="466610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en-US" sz="2419" dirty="0" err="1">
                <a:latin typeface="Fira Sans" pitchFamily="34"/>
                <a:ea typeface="Fira Sans" pitchFamily="34"/>
                <a:cs typeface="Fira Sans" pitchFamily="34"/>
              </a:rPr>
              <a:t>Q’</a:t>
            </a:r>
            <a:r>
              <a:rPr lang="en-US" sz="2419" baseline="-33000" dirty="0" err="1">
                <a:latin typeface="Fira Sans" pitchFamily="34"/>
                <a:ea typeface="Fira Sans" pitchFamily="34"/>
                <a:cs typeface="Fira Sans" pitchFamily="34"/>
              </a:rPr>
              <a:t>x</a:t>
            </a:r>
            <a:r>
              <a:rPr lang="en-US" sz="2419" dirty="0">
                <a:latin typeface="Fira Sans" pitchFamily="34"/>
                <a:ea typeface="Fira Sans" pitchFamily="34"/>
                <a:cs typeface="Fira Sans" pitchFamily="34"/>
              </a:rPr>
              <a:t>=-19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1044238" y="4092197"/>
            <a:ext cx="1157243" cy="466610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en-US" sz="2419" dirty="0" err="1">
                <a:latin typeface="Fira Sans" pitchFamily="34"/>
                <a:ea typeface="Fira Sans" pitchFamily="34"/>
                <a:cs typeface="Fira Sans" pitchFamily="34"/>
              </a:rPr>
              <a:t>Q’</a:t>
            </a:r>
            <a:r>
              <a:rPr lang="en-US" sz="2419" baseline="-33000" dirty="0" err="1">
                <a:latin typeface="Fira Sans" pitchFamily="34"/>
                <a:ea typeface="Fira Sans" pitchFamily="34"/>
                <a:cs typeface="Fira Sans" pitchFamily="34"/>
              </a:rPr>
              <a:t>x</a:t>
            </a:r>
            <a:r>
              <a:rPr lang="en-US" sz="2419" dirty="0">
                <a:latin typeface="Fira Sans" pitchFamily="34"/>
                <a:ea typeface="Fira Sans" pitchFamily="34"/>
                <a:cs typeface="Fira Sans" pitchFamily="34"/>
              </a:rPr>
              <a:t>=0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45477" y="6107957"/>
            <a:ext cx="5673084" cy="404861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fr-FR" sz="2000" dirty="0" err="1">
                <a:latin typeface="Arial Narrow" panose="020B0606020202030204" pitchFamily="34" charset="0"/>
                <a:ea typeface="Noto Sans CJK SC" pitchFamily="2"/>
                <a:cs typeface="FreeSans" pitchFamily="2"/>
              </a:rPr>
              <a:t>See</a:t>
            </a:r>
            <a:r>
              <a:rPr lang="fr-FR" sz="2000" dirty="0">
                <a:latin typeface="Arial Narrow" panose="020B0606020202030204" pitchFamily="34" charset="0"/>
                <a:ea typeface="Noto Sans CJK SC" pitchFamily="2"/>
                <a:cs typeface="FreeSans" pitchFamily="2"/>
              </a:rPr>
              <a:t> </a:t>
            </a:r>
            <a:r>
              <a:rPr lang="fr-FR" sz="2000" dirty="0">
                <a:latin typeface="Arial Narrow" panose="020B0606020202030204" pitchFamily="34" charset="0"/>
                <a:ea typeface="Noto Sans CJK SC" pitchFamily="2"/>
                <a:cs typeface="FreeSans" pitchFamily="2"/>
                <a:hlinkClick r:id="rId7"/>
              </a:rPr>
              <a:t>Accelerator design meeting 21/11/2022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77196" y="5532190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David Amorim</a:t>
            </a:r>
            <a:endParaRPr lang="fr-FR" b="1" dirty="0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46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 txBox="1">
            <a:spLocks noGrp="1"/>
          </p:cNvSpPr>
          <p:nvPr>
            <p:ph sz="quarter" idx="12"/>
          </p:nvPr>
        </p:nvSpPr>
        <p:spPr>
          <a:xfrm>
            <a:off x="184818" y="1701802"/>
            <a:ext cx="5501607" cy="4129504"/>
          </a:xfrm>
        </p:spPr>
        <p:txBody>
          <a:bodyPr>
            <a:noAutofit/>
          </a:bodyPr>
          <a:lstStyle/>
          <a:p>
            <a:pPr lvl="0"/>
            <a:r>
              <a:rPr lang="en-US" sz="2400" dirty="0"/>
              <a:t>Investigate different materials for the vacuum chamber</a:t>
            </a:r>
          </a:p>
          <a:p>
            <a:pPr lvl="1"/>
            <a:r>
              <a:rPr lang="en-US" dirty="0"/>
              <a:t>Tungsten 300 K and 80 K, Copper 300 K and 80 K</a:t>
            </a:r>
          </a:p>
          <a:p>
            <a:pPr lvl="0"/>
            <a:r>
              <a:rPr lang="en-US" sz="2400" dirty="0"/>
              <a:t>Find the chamber radius such as the </a:t>
            </a:r>
            <a:r>
              <a:rPr lang="en-US" sz="2400" b="1" dirty="0"/>
              <a:t>emittance growth</a:t>
            </a:r>
            <a:r>
              <a:rPr lang="en-US" sz="2400" dirty="0"/>
              <a:t> stays </a:t>
            </a:r>
            <a:r>
              <a:rPr lang="en-US" sz="2400" b="1" dirty="0"/>
              <a:t>below 20 %</a:t>
            </a:r>
            <a:r>
              <a:rPr lang="en-US" sz="2400" dirty="0"/>
              <a:t> for different damper gains.</a:t>
            </a:r>
          </a:p>
          <a:p>
            <a:pPr lvl="0"/>
            <a:r>
              <a:rPr lang="en-US" sz="2400" dirty="0"/>
              <a:t>With </a:t>
            </a:r>
            <a:r>
              <a:rPr lang="en-US" sz="2400" b="1" dirty="0"/>
              <a:t>100-turn damper</a:t>
            </a:r>
            <a:r>
              <a:rPr lang="en-US" sz="2400" dirty="0"/>
              <a:t>: </a:t>
            </a:r>
            <a:r>
              <a:rPr lang="en-US" sz="2400" b="1" dirty="0"/>
              <a:t>17 mm radius</a:t>
            </a:r>
            <a:r>
              <a:rPr lang="en-US" sz="2400" dirty="0"/>
              <a:t> required with </a:t>
            </a:r>
            <a:r>
              <a:rPr lang="en-US" sz="2400" b="1" dirty="0"/>
              <a:t>Copper at 300 K</a:t>
            </a:r>
            <a:r>
              <a:rPr lang="en-US" sz="2400" dirty="0"/>
              <a:t>, versus </a:t>
            </a:r>
            <a:r>
              <a:rPr lang="en-US" sz="2400" b="1" dirty="0"/>
              <a:t>25 mm</a:t>
            </a:r>
            <a:r>
              <a:rPr lang="en-US" sz="2400" dirty="0"/>
              <a:t> with </a:t>
            </a:r>
            <a:r>
              <a:rPr lang="en-US" sz="2400" b="1" dirty="0"/>
              <a:t>Tungsten at 300 K</a:t>
            </a:r>
          </a:p>
        </p:txBody>
      </p:sp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>
            <a:spAutoFit/>
          </a:bodyPr>
          <a:lstStyle/>
          <a:p>
            <a:pPr lvl="0"/>
            <a:r>
              <a:rPr lang="en-US" dirty="0"/>
              <a:t>10 </a:t>
            </a:r>
            <a:r>
              <a:rPr lang="en-US" dirty="0" err="1"/>
              <a:t>TeV</a:t>
            </a:r>
            <a:r>
              <a:rPr lang="en-US" dirty="0"/>
              <a:t> collider: Minimum chamber radius achievable versus material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351984" y="1192959"/>
            <a:ext cx="7603150" cy="532216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/>
          <p:cNvSpPr txBox="1"/>
          <p:nvPr/>
        </p:nvSpPr>
        <p:spPr>
          <a:xfrm>
            <a:off x="184818" y="6194240"/>
            <a:ext cx="5052929" cy="404861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fr-FR" sz="2000" dirty="0" err="1">
                <a:latin typeface="Fira Sans" pitchFamily="34"/>
                <a:ea typeface="Noto Sans CJK SC" pitchFamily="2"/>
                <a:cs typeface="FreeSans" pitchFamily="2"/>
              </a:rPr>
              <a:t>See</a:t>
            </a:r>
            <a:r>
              <a:rPr lang="fr-FR" sz="2000" dirty="0">
                <a:latin typeface="Fira Sans" pitchFamily="34"/>
                <a:ea typeface="Noto Sans CJK SC" pitchFamily="2"/>
                <a:cs typeface="FreeSans" pitchFamily="2"/>
              </a:rPr>
              <a:t> </a:t>
            </a:r>
            <a:r>
              <a:rPr lang="fr-FR" sz="2000" dirty="0" err="1">
                <a:latin typeface="Fira Sans" pitchFamily="34"/>
                <a:ea typeface="Noto Sans CJK SC" pitchFamily="2"/>
                <a:cs typeface="FreeSans" pitchFamily="2"/>
                <a:hlinkClick r:id="rId4"/>
              </a:rPr>
              <a:t>presentation</a:t>
            </a:r>
            <a:r>
              <a:rPr lang="fr-FR" sz="2000" dirty="0">
                <a:latin typeface="Fira Sans" pitchFamily="34"/>
                <a:ea typeface="Noto Sans CJK SC" pitchFamily="2"/>
                <a:cs typeface="FreeSans" pitchFamily="2"/>
                <a:hlinkClick r:id="rId4"/>
              </a:rPr>
              <a:t> at Collaboration Meeting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285511" y="1282723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David Amorim</a:t>
            </a:r>
            <a:endParaRPr lang="fr-FR" b="1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00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2"/>
          </p:nvPr>
        </p:nvSpPr>
        <p:spPr>
          <a:xfrm>
            <a:off x="1572126" y="657644"/>
            <a:ext cx="8022052" cy="3160377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None/>
            </a:pPr>
            <a:r>
              <a:rPr lang="en-US" sz="1600" i="1" u="sng" dirty="0">
                <a:solidFill>
                  <a:prstClr val="black"/>
                </a:solidFill>
                <a:latin typeface="Arial Narrow" panose="020B0606020202030204" pitchFamily="34" charset="0"/>
                <a:cs typeface="+mn-cs"/>
              </a:rPr>
              <a:t>Preliminary results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en-US" sz="1600" dirty="0">
                <a:solidFill>
                  <a:prstClr val="black"/>
                </a:solidFill>
                <a:latin typeface="Arial Narrow" panose="020B0606020202030204" pitchFamily="34" charset="0"/>
                <a:cs typeface="+mn-cs"/>
              </a:rPr>
              <a:t>Due to the considerable level of peak power required by the acceleration stage, the best approach is to </a:t>
            </a:r>
            <a:r>
              <a:rPr lang="en-US" sz="1600" b="1" dirty="0">
                <a:solidFill>
                  <a:schemeClr val="accent5"/>
                </a:solidFill>
                <a:latin typeface="Arial Narrow" panose="020B0606020202030204" pitchFamily="34" charset="0"/>
                <a:cs typeface="+mn-cs"/>
              </a:rPr>
              <a:t>use LC discharge circuits</a:t>
            </a:r>
            <a:r>
              <a:rPr lang="en-US" sz="1600" dirty="0">
                <a:solidFill>
                  <a:prstClr val="black"/>
                </a:solidFill>
                <a:latin typeface="Arial Narrow" panose="020B0606020202030204" pitchFamily="34" charset="0"/>
                <a:cs typeface="+mn-cs"/>
              </a:rPr>
              <a:t>. Dual harmonics discharge circuits have been analyzed. They can provide </a:t>
            </a:r>
            <a:r>
              <a:rPr lang="en-US" sz="1600" b="1" dirty="0">
                <a:solidFill>
                  <a:schemeClr val="accent5"/>
                </a:solidFill>
                <a:latin typeface="Arial Narrow" panose="020B0606020202030204" pitchFamily="34" charset="0"/>
                <a:cs typeface="+mn-cs"/>
              </a:rPr>
              <a:t>close to linear </a:t>
            </a:r>
            <a:r>
              <a:rPr lang="en-US" sz="1600" b="1" dirty="0" err="1">
                <a:solidFill>
                  <a:schemeClr val="accent5"/>
                </a:solidFill>
                <a:latin typeface="Arial Narrow" panose="020B0606020202030204" pitchFamily="34" charset="0"/>
                <a:cs typeface="+mn-cs"/>
              </a:rPr>
              <a:t>Bref</a:t>
            </a:r>
            <a:r>
              <a:rPr lang="en-US" sz="1600" b="1" dirty="0">
                <a:solidFill>
                  <a:schemeClr val="accent5"/>
                </a:solidFill>
                <a:latin typeface="Arial Narrow" panose="020B0606020202030204" pitchFamily="34" charset="0"/>
                <a:cs typeface="+mn-cs"/>
              </a:rPr>
              <a:t> shapes during the acceleration</a:t>
            </a:r>
            <a:r>
              <a:rPr lang="en-US" sz="1600" dirty="0">
                <a:solidFill>
                  <a:prstClr val="black"/>
                </a:solidFill>
                <a:latin typeface="Arial Narrow" panose="020B0606020202030204" pitchFamily="34" charset="0"/>
                <a:cs typeface="+mn-cs"/>
              </a:rPr>
              <a:t>. A pure linear acceleration profile will probably be extremely expensive because of the huge correcting power that the power electronics would be called to provide via the active filter.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endParaRPr lang="en-US" sz="1400" dirty="0">
              <a:solidFill>
                <a:prstClr val="black"/>
              </a:solidFill>
              <a:latin typeface="Arial Narrow" panose="020B0606020202030204" pitchFamily="34" charset="0"/>
              <a:cs typeface="+mn-cs"/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en-US" sz="1600" dirty="0">
                <a:solidFill>
                  <a:prstClr val="black"/>
                </a:solidFill>
                <a:latin typeface="Arial Narrow" panose="020B0606020202030204" pitchFamily="34" charset="0"/>
                <a:cs typeface="+mn-cs"/>
              </a:rPr>
              <a:t>However, the total power must be divided into several sectors (~100). So many LC circuits will probably all resonate differently due to differences in the LC parameters (and temperature effects). </a:t>
            </a:r>
            <a:r>
              <a:rPr lang="en-US" sz="1600" b="1" dirty="0">
                <a:solidFill>
                  <a:schemeClr val="accent5"/>
                </a:solidFill>
                <a:latin typeface="Arial Narrow" panose="020B0606020202030204" pitchFamily="34" charset="0"/>
                <a:cs typeface="+mn-cs"/>
              </a:rPr>
              <a:t>The active filter role would then be to correct the differences among all circuits </a:t>
            </a:r>
            <a:r>
              <a:rPr lang="en-US" sz="1600" dirty="0">
                <a:solidFill>
                  <a:prstClr val="black"/>
                </a:solidFill>
                <a:latin typeface="Arial Narrow" panose="020B0606020202030204" pitchFamily="34" charset="0"/>
                <a:cs typeface="+mn-cs"/>
              </a:rPr>
              <a:t>which boils down to defining the required control accuracy</a:t>
            </a:r>
            <a:r>
              <a:rPr lang="en-US" sz="1600" dirty="0" smtClean="0">
                <a:solidFill>
                  <a:prstClr val="black"/>
                </a:solidFill>
                <a:latin typeface="Arial Narrow" panose="020B0606020202030204" pitchFamily="34" charset="0"/>
                <a:cs typeface="+mn-cs"/>
              </a:rPr>
              <a:t>.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endParaRPr lang="en-US" sz="1400" dirty="0">
              <a:solidFill>
                <a:prstClr val="black"/>
              </a:solidFill>
              <a:latin typeface="Arial Narrow" panose="020B0606020202030204" pitchFamily="34" charset="0"/>
              <a:cs typeface="+mn-cs"/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en-US" sz="1600" b="1" dirty="0" smtClean="0">
                <a:solidFill>
                  <a:schemeClr val="accent5"/>
                </a:solidFill>
                <a:latin typeface="Arial Narrow" panose="020B0606020202030204" pitchFamily="34" charset="0"/>
                <a:cs typeface="+mn-cs"/>
              </a:rPr>
              <a:t>It </a:t>
            </a:r>
            <a:r>
              <a:rPr lang="en-US" sz="1600" b="1" dirty="0">
                <a:solidFill>
                  <a:schemeClr val="accent5"/>
                </a:solidFill>
                <a:latin typeface="Arial Narrow" panose="020B0606020202030204" pitchFamily="34" charset="0"/>
                <a:cs typeface="+mn-cs"/>
              </a:rPr>
              <a:t>is important to optimize the design of the accelerating magnets and the power system together</a:t>
            </a:r>
            <a:r>
              <a:rPr lang="en-US" sz="1600" dirty="0">
                <a:solidFill>
                  <a:prstClr val="black"/>
                </a:solidFill>
                <a:latin typeface="Arial Narrow" panose="020B0606020202030204" pitchFamily="34" charset="0"/>
                <a:cs typeface="+mn-cs"/>
              </a:rPr>
              <a:t>, in order to find an optimal solution with an acceptable </a:t>
            </a:r>
            <a:r>
              <a:rPr lang="en-US" sz="1600" dirty="0" smtClean="0">
                <a:solidFill>
                  <a:prstClr val="black"/>
                </a:solidFill>
                <a:latin typeface="Arial Narrow" panose="020B0606020202030204" pitchFamily="34" charset="0"/>
                <a:cs typeface="+mn-cs"/>
              </a:rPr>
              <a:t>cost.</a:t>
            </a:r>
            <a:endParaRPr lang="en-US" sz="1600" dirty="0">
              <a:solidFill>
                <a:prstClr val="black"/>
              </a:solidFill>
              <a:latin typeface="Arial Narrow" panose="020B0606020202030204" pitchFamily="34" charset="0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A2846A-3814-FF80-A6D9-15163ECC7D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magnets and powering system status </a:t>
            </a:r>
            <a:r>
              <a:rPr lang="en-US" sz="3200" dirty="0"/>
              <a:t/>
            </a:r>
            <a:br>
              <a:rPr lang="en-US" sz="3200" dirty="0"/>
            </a:br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F604E6-A352-BEFC-AB6F-3A6DB260E9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3597" y="449180"/>
            <a:ext cx="2169380" cy="19194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041143-E74D-9297-FCE4-05DD510B0E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3597" y="4446939"/>
            <a:ext cx="1914488" cy="18511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3A0595-D041-12C0-02D9-2DF1D7836B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4178" y="2465432"/>
            <a:ext cx="2350844" cy="176365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ED3BD8-FA77-2CA6-C59D-3173C21CADB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4385" y="4128437"/>
            <a:ext cx="7947846" cy="2729563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993369" y="4457300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</a:t>
            </a:r>
            <a:r>
              <a:rPr lang="fr-FR" b="1" dirty="0"/>
              <a:t>Fulvio </a:t>
            </a:r>
            <a:r>
              <a:rPr lang="fr-FR" b="1" dirty="0" smtClean="0"/>
              <a:t>Boattini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4765135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contenu 9"/>
          <p:cNvSpPr>
            <a:spLocks noGrp="1"/>
          </p:cNvSpPr>
          <p:nvPr>
            <p:ph sz="quarter" idx="12"/>
          </p:nvPr>
        </p:nvSpPr>
        <p:spPr>
          <a:xfrm>
            <a:off x="609600" y="1340854"/>
            <a:ext cx="6285116" cy="5517146"/>
          </a:xfrm>
        </p:spPr>
        <p:txBody>
          <a:bodyPr/>
          <a:lstStyle/>
          <a:p>
            <a:r>
              <a:rPr lang="en-US" sz="1600" i="1" u="sng" dirty="0"/>
              <a:t>Resistive Magnets</a:t>
            </a:r>
          </a:p>
          <a:p>
            <a:pPr marL="0" indent="0">
              <a:buNone/>
            </a:pPr>
            <a:r>
              <a:rPr lang="en-US" sz="1600" dirty="0"/>
              <a:t>Comparison of different Dipoles designs with different steel materials (CERN/UNIBO):</a:t>
            </a:r>
          </a:p>
          <a:p>
            <a:pPr marL="0" indent="0">
              <a:buNone/>
            </a:pPr>
            <a:r>
              <a:rPr lang="en-US" sz="1600" dirty="0"/>
              <a:t>Comparison will be made based </a:t>
            </a:r>
            <a:r>
              <a:rPr lang="en-US" sz="1600" dirty="0" smtClean="0"/>
              <a:t>on:</a:t>
            </a:r>
          </a:p>
          <a:p>
            <a:pPr marL="259775" indent="-259775">
              <a:buFont typeface="Arial" panose="020B0604020202020204" pitchFamily="34" charset="0"/>
              <a:buChar char="•"/>
            </a:pPr>
            <a:r>
              <a:rPr lang="en-US" sz="1600" dirty="0"/>
              <a:t>Total NRG Vs Gap NRG ratio</a:t>
            </a:r>
          </a:p>
          <a:p>
            <a:pPr marL="259775" indent="-259775">
              <a:buFont typeface="Arial" panose="020B0604020202020204" pitchFamily="34" charset="0"/>
              <a:buChar char="•"/>
            </a:pPr>
            <a:r>
              <a:rPr lang="en-US" sz="1600" dirty="0" smtClean="0"/>
              <a:t>Losses </a:t>
            </a:r>
            <a:r>
              <a:rPr lang="en-US" sz="1600" dirty="0"/>
              <a:t>in Iron and copper</a:t>
            </a:r>
          </a:p>
          <a:p>
            <a:pPr marL="259775" indent="-259775">
              <a:buFont typeface="Arial" panose="020B0604020202020204" pitchFamily="34" charset="0"/>
              <a:buChar char="•"/>
            </a:pPr>
            <a:r>
              <a:rPr lang="en-US" sz="1600" dirty="0"/>
              <a:t>Material volume and cost</a:t>
            </a:r>
          </a:p>
          <a:p>
            <a:pPr marL="0" indent="0">
              <a:buNone/>
            </a:pPr>
            <a:r>
              <a:rPr lang="en-GB" sz="1600" dirty="0" smtClean="0"/>
              <a:t>Integrated </a:t>
            </a:r>
            <a:r>
              <a:rPr lang="en-GB" sz="1600" dirty="0"/>
              <a:t>design of magnets and power systems requires magnetic models that consider saturation of magnetic materials and hysteresis (CERN/TUD</a:t>
            </a:r>
            <a:r>
              <a:rPr lang="en-GB" sz="1600" dirty="0" smtClean="0"/>
              <a:t>)</a:t>
            </a:r>
          </a:p>
          <a:p>
            <a:pPr marL="0" indent="0">
              <a:buNone/>
            </a:pPr>
            <a:endParaRPr lang="en-GB" sz="1600" dirty="0" smtClean="0"/>
          </a:p>
          <a:p>
            <a:r>
              <a:rPr lang="en-US" sz="1600" i="1" u="sng" dirty="0"/>
              <a:t>Superconductive Magnets</a:t>
            </a:r>
          </a:p>
          <a:p>
            <a:pPr marL="0" indent="0">
              <a:buNone/>
            </a:pPr>
            <a:r>
              <a:rPr lang="en-GB" sz="1600" dirty="0"/>
              <a:t>Exploring SC magnet concepts that may profit from a rectangular aperture</a:t>
            </a:r>
            <a:endParaRPr lang="en-US" sz="1600" dirty="0"/>
          </a:p>
          <a:p>
            <a:pPr marL="259775" indent="-259775">
              <a:buFont typeface="Arial" panose="020B0604020202020204" pitchFamily="34" charset="0"/>
              <a:buChar char="•"/>
            </a:pPr>
            <a:r>
              <a:rPr lang="en-GB" sz="1600" dirty="0"/>
              <a:t>Simplify magnet design, profiting from the small aperture (30 mm x 100 mm)</a:t>
            </a:r>
          </a:p>
          <a:p>
            <a:pPr marL="259775" indent="-259775">
              <a:buFont typeface="Arial" panose="020B0604020202020204" pitchFamily="34" charset="0"/>
              <a:buChar char="•"/>
            </a:pPr>
            <a:r>
              <a:rPr lang="en-GB" sz="1600" dirty="0"/>
              <a:t>Adapt coil geometry</a:t>
            </a:r>
            <a:endParaRPr lang="en-CH" sz="1600" dirty="0"/>
          </a:p>
          <a:p>
            <a:pPr marL="259775" indent="-259775">
              <a:buFont typeface="Arial" panose="020B0604020202020204" pitchFamily="34" charset="0"/>
              <a:buChar char="•"/>
            </a:pPr>
            <a:r>
              <a:rPr lang="en-US" sz="1600" dirty="0"/>
              <a:t>A</a:t>
            </a:r>
            <a:r>
              <a:rPr lang="en-CH" sz="1600" dirty="0"/>
              <a:t>ttempt to use uniform technology through the collider complex</a:t>
            </a:r>
            <a:endParaRPr lang="en-US" sz="1600" dirty="0"/>
          </a:p>
          <a:p>
            <a:pPr marL="716066" lvl="1" indent="-259775">
              <a:buFont typeface="Arial" panose="020B0604020202020204" pitchFamily="34" charset="0"/>
              <a:buChar char="•"/>
            </a:pPr>
            <a:r>
              <a:rPr lang="en-GB" sz="1600" dirty="0"/>
              <a:t>HTS windings (for robustness)</a:t>
            </a:r>
          </a:p>
          <a:p>
            <a:pPr marL="716066" lvl="1" indent="-259775">
              <a:buFont typeface="Arial" panose="020B0604020202020204" pitchFamily="34" charset="0"/>
              <a:buChar char="•"/>
            </a:pPr>
            <a:r>
              <a:rPr lang="en-GB" sz="1600" dirty="0"/>
              <a:t>High current density (for cost reasons)</a:t>
            </a:r>
          </a:p>
          <a:p>
            <a:pPr marL="716066" lvl="1" indent="-259775">
              <a:buFont typeface="Arial" panose="020B0604020202020204" pitchFamily="34" charset="0"/>
              <a:buChar char="•"/>
            </a:pPr>
            <a:r>
              <a:rPr lang="en-GB" sz="1600" dirty="0"/>
              <a:t>Operation at high temperature (for energy efficiency)</a:t>
            </a:r>
          </a:p>
          <a:p>
            <a:pPr marL="259775" indent="-259775">
              <a:buFont typeface="Arial" panose="020B0604020202020204" pitchFamily="34" charset="0"/>
              <a:buChar char="•"/>
            </a:pPr>
            <a:r>
              <a:rPr lang="en-GB" sz="1600" dirty="0"/>
              <a:t>We need to confirm beam decay losses (average 3W/m</a:t>
            </a:r>
            <a:r>
              <a:rPr lang="en-GB" sz="1600" dirty="0" smtClean="0"/>
              <a:t>?)</a:t>
            </a: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425531-AE2D-DB92-AE79-CB824A6BC2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magnets and powering system next steps </a:t>
            </a:r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B23D95-356F-FF8E-4776-9BA91988EE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0270" y="2506436"/>
            <a:ext cx="2580464" cy="145151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6CCD0A-0343-BA9B-F792-34DC82610C8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0269" y="909430"/>
            <a:ext cx="2580465" cy="145151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6BE5747-CA9D-D660-EC96-2187100802E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716" y="4435505"/>
            <a:ext cx="2566018" cy="1981171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sp>
        <p:nvSpPr>
          <p:cNvPr id="19" name="TextBox 8">
            <a:extLst>
              <a:ext uri="{FF2B5EF4-FFF2-40B4-BE49-F238E27FC236}">
                <a16:creationId xmlns:a16="http://schemas.microsoft.com/office/drawing/2014/main" id="{CBF0AE8C-73AD-D96E-F38E-2A40626D50DE}"/>
              </a:ext>
            </a:extLst>
          </p:cNvPr>
          <p:cNvSpPr txBox="1"/>
          <p:nvPr/>
        </p:nvSpPr>
        <p:spPr>
          <a:xfrm>
            <a:off x="9555451" y="4509151"/>
            <a:ext cx="1447105" cy="875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73" dirty="0"/>
              <a:t>F</a:t>
            </a:r>
            <a:r>
              <a:rPr lang="en-CH" sz="1273" dirty="0"/>
              <a:t>lat racetracks</a:t>
            </a:r>
          </a:p>
          <a:p>
            <a:r>
              <a:rPr lang="en-CH" sz="1273" dirty="0"/>
              <a:t>12 mm tape</a:t>
            </a:r>
          </a:p>
          <a:p>
            <a:r>
              <a:rPr lang="en-CH" sz="1273" dirty="0"/>
              <a:t>J</a:t>
            </a:r>
            <a:r>
              <a:rPr lang="en-CH" sz="1273" baseline="-25000" dirty="0"/>
              <a:t>E</a:t>
            </a:r>
            <a:r>
              <a:rPr lang="en-CH" sz="1273" dirty="0"/>
              <a:t> = 650 A/mm</a:t>
            </a:r>
            <a:r>
              <a:rPr lang="en-CH" sz="1273" baseline="30000" dirty="0"/>
              <a:t>2</a:t>
            </a:r>
          </a:p>
          <a:p>
            <a:r>
              <a:rPr lang="en-CH" sz="1273" dirty="0"/>
              <a:t>B = 10 T</a:t>
            </a:r>
          </a:p>
        </p:txBody>
      </p:sp>
      <p:sp>
        <p:nvSpPr>
          <p:cNvPr id="20" name="TextBox 5">
            <a:extLst>
              <a:ext uri="{FF2B5EF4-FFF2-40B4-BE49-F238E27FC236}">
                <a16:creationId xmlns:a16="http://schemas.microsoft.com/office/drawing/2014/main" id="{695AF60D-A04D-AFF8-AAE0-5992BA0CA0C6}"/>
              </a:ext>
            </a:extLst>
          </p:cNvPr>
          <p:cNvSpPr txBox="1"/>
          <p:nvPr/>
        </p:nvSpPr>
        <p:spPr>
          <a:xfrm>
            <a:off x="9555451" y="5426090"/>
            <a:ext cx="2299027" cy="1071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73" dirty="0"/>
              <a:t>Calculations at </a:t>
            </a:r>
            <a:r>
              <a:rPr lang="en-US" sz="1273" dirty="0" err="1"/>
              <a:t>Rref</a:t>
            </a:r>
            <a:r>
              <a:rPr lang="en-US" sz="1273" dirty="0"/>
              <a:t> = 10 mm</a:t>
            </a:r>
          </a:p>
          <a:p>
            <a:r>
              <a:rPr lang="en-US" sz="1273" dirty="0"/>
              <a:t>B1 = 10.355</a:t>
            </a:r>
          </a:p>
          <a:p>
            <a:r>
              <a:rPr lang="en-US" sz="1273" dirty="0"/>
              <a:t>b3 = -7.2 units</a:t>
            </a:r>
          </a:p>
          <a:p>
            <a:r>
              <a:rPr lang="en-US" sz="1273" dirty="0"/>
              <a:t>b5 = -1.4 units</a:t>
            </a:r>
          </a:p>
          <a:p>
            <a:r>
              <a:rPr lang="en-US" sz="1273" dirty="0"/>
              <a:t>b7 = -0.03 units</a:t>
            </a:r>
          </a:p>
        </p:txBody>
      </p:sp>
      <p:pic>
        <p:nvPicPr>
          <p:cNvPr id="2" name="Immagine 4">
            <a:extLst>
              <a:ext uri="{FF2B5EF4-FFF2-40B4-BE49-F238E27FC236}">
                <a16:creationId xmlns:a16="http://schemas.microsoft.com/office/drawing/2014/main" id="{D1E184C4-6942-C233-9D7F-773FF6B7AA1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56" t="6690" r="43127" b="13909"/>
          <a:stretch/>
        </p:blipFill>
        <p:spPr>
          <a:xfrm>
            <a:off x="9625532" y="900967"/>
            <a:ext cx="1934274" cy="1318035"/>
          </a:xfrm>
          <a:prstGeom prst="rect">
            <a:avLst/>
          </a:prstGeom>
        </p:spPr>
      </p:pic>
      <p:pic>
        <p:nvPicPr>
          <p:cNvPr id="3" name="Immagine 6">
            <a:extLst>
              <a:ext uri="{FF2B5EF4-FFF2-40B4-BE49-F238E27FC236}">
                <a16:creationId xmlns:a16="http://schemas.microsoft.com/office/drawing/2014/main" id="{0495B050-E41F-BC3D-8BD0-7E4DA90E228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123" t="3417" r="26211" b="9927"/>
          <a:stretch/>
        </p:blipFill>
        <p:spPr>
          <a:xfrm>
            <a:off x="9625532" y="2506436"/>
            <a:ext cx="1969857" cy="1268943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3023590" y="1048835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</a:t>
            </a:r>
            <a:r>
              <a:rPr lang="fr-FR" b="1" dirty="0"/>
              <a:t>Fulvio </a:t>
            </a:r>
            <a:r>
              <a:rPr lang="fr-FR" b="1" dirty="0" smtClean="0"/>
              <a:t>Boattini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323455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06A0ECD-9130-4395-9E3F-252ACA4AC8F8}"/>
              </a:ext>
            </a:extLst>
          </p:cNvPr>
          <p:cNvGrpSpPr/>
          <p:nvPr/>
        </p:nvGrpSpPr>
        <p:grpSpPr>
          <a:xfrm>
            <a:off x="7105650" y="-7293"/>
            <a:ext cx="5410346" cy="3892600"/>
            <a:chOff x="-538889" y="1212476"/>
            <a:chExt cx="6316527" cy="451834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3D9679F-E9E0-4024-AF05-A74FCA1816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538889" y="1212476"/>
              <a:ext cx="6316527" cy="4421569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32A653F-DC6E-4F54-86F5-A2E4D4BC279F}"/>
                </a:ext>
              </a:extLst>
            </p:cNvPr>
            <p:cNvSpPr/>
            <p:nvPr/>
          </p:nvSpPr>
          <p:spPr>
            <a:xfrm>
              <a:off x="238124" y="1343025"/>
              <a:ext cx="752475" cy="3971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E82C540-05FE-415A-84D4-73C5A219B5DF}"/>
                </a:ext>
              </a:extLst>
            </p:cNvPr>
            <p:cNvSpPr/>
            <p:nvPr/>
          </p:nvSpPr>
          <p:spPr>
            <a:xfrm>
              <a:off x="762000" y="5153026"/>
              <a:ext cx="4238625" cy="5777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558F30-CC37-471B-8C51-A5D4D0AC2E7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09600" y="1565444"/>
            <a:ext cx="11074400" cy="4714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Why FFAs?</a:t>
            </a:r>
          </a:p>
          <a:p>
            <a:r>
              <a:rPr lang="en-GB" dirty="0"/>
              <a:t>Time-independent magnetic fields</a:t>
            </a:r>
          </a:p>
          <a:p>
            <a:pPr lvl="1"/>
            <a:r>
              <a:rPr lang="en-GB" dirty="0"/>
              <a:t>No ramp times </a:t>
            </a:r>
          </a:p>
          <a:p>
            <a:pPr lvl="2"/>
            <a:r>
              <a:rPr lang="en-GB" dirty="0"/>
              <a:t>Rate of acceleration limited only by RF</a:t>
            </a:r>
          </a:p>
          <a:p>
            <a:pPr lvl="2"/>
            <a:r>
              <a:rPr lang="en-GB" dirty="0"/>
              <a:t>Mitigates engineering challenges of designing and powering fast-ramping dipoles</a:t>
            </a:r>
          </a:p>
          <a:p>
            <a:pPr lvl="1"/>
            <a:r>
              <a:rPr lang="en-GB" dirty="0"/>
              <a:t>All magnets can be superconducting DC magnets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83ABA7-BE42-4B45-82D0-AD6F905E0D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DF2EFCC6-1FC9-B64B-9E76-32C7CEABD3A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5427DB-5093-4C82-ACB1-2B73E28C7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FFAs for muon acceleration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D74D3A89-FE4F-4BBD-9F73-846A16C5EC9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40575000"/>
                  </p:ext>
                </p:extLst>
              </p:nvPr>
            </p:nvGraphicFramePr>
            <p:xfrm>
              <a:off x="443145" y="4316817"/>
              <a:ext cx="11210494" cy="23416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605247">
                      <a:extLst>
                        <a:ext uri="{9D8B030D-6E8A-4147-A177-3AD203B41FA5}">
                          <a16:colId xmlns:a16="http://schemas.microsoft.com/office/drawing/2014/main" val="1131189687"/>
                        </a:ext>
                      </a:extLst>
                    </a:gridCol>
                    <a:gridCol w="5605247">
                      <a:extLst>
                        <a:ext uri="{9D8B030D-6E8A-4147-A177-3AD203B41FA5}">
                          <a16:colId xmlns:a16="http://schemas.microsoft.com/office/drawing/2014/main" val="25384654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err="1"/>
                            <a:t>hFFA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err="1"/>
                            <a:t>vFFA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23273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- Higher energy orbits are radial enlargements of low energy orbits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- High energy orbits are exact vertically translated copies of low energy orbits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80340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Zero chromaticity with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GB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- Zero chromaticity with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𝑚𝑧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864546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- Zero momentum compaction factor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12143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- Quasi-isochronous (fixed RF frequency)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872504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D74D3A89-FE4F-4BBD-9F73-846A16C5EC9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40575000"/>
                  </p:ext>
                </p:extLst>
              </p:nvPr>
            </p:nvGraphicFramePr>
            <p:xfrm>
              <a:off x="443145" y="4316817"/>
              <a:ext cx="11210494" cy="23416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605247">
                      <a:extLst>
                        <a:ext uri="{9D8B030D-6E8A-4147-A177-3AD203B41FA5}">
                          <a16:colId xmlns:a16="http://schemas.microsoft.com/office/drawing/2014/main" val="1131189687"/>
                        </a:ext>
                      </a:extLst>
                    </a:gridCol>
                    <a:gridCol w="5605247">
                      <a:extLst>
                        <a:ext uri="{9D8B030D-6E8A-4147-A177-3AD203B41FA5}">
                          <a16:colId xmlns:a16="http://schemas.microsoft.com/office/drawing/2014/main" val="25384654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err="1"/>
                            <a:t>hFFA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err="1"/>
                            <a:t>vFFA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2327395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- Higher energy orbits are radial enlargements of low energy orbits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- High energy orbits are exact vertically translated copies of low energy orbits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8034078"/>
                      </a:ext>
                    </a:extLst>
                  </a:tr>
                  <a:tr h="58909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109" t="-176289" r="-100435" b="-1402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100109" t="-176289" r="-435" b="-1402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864546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- Zero momentum compaction factor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12143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- Quasi-isochronous (fixed RF frequency)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872504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Rectangle 10"/>
          <p:cNvSpPr/>
          <p:nvPr/>
        </p:nvSpPr>
        <p:spPr>
          <a:xfrm>
            <a:off x="2136948" y="905431"/>
            <a:ext cx="3886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/>
              <a:t>: Max Topp-Mugglestone</a:t>
            </a:r>
          </a:p>
        </p:txBody>
      </p:sp>
    </p:spTree>
    <p:extLst>
      <p:ext uri="{BB962C8B-B14F-4D97-AF65-F5344CB8AC3E}">
        <p14:creationId xmlns:p14="http://schemas.microsoft.com/office/powerpoint/2010/main" val="30599809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163A2D-F21A-453B-9377-98D66EF8812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latin typeface="Arial Narrow" panose="020B0606020202030204" pitchFamily="34" charset="0"/>
              </a:rPr>
              <a:t>Limited </a:t>
            </a:r>
            <a:r>
              <a:rPr lang="en-GB" sz="2400" dirty="0">
                <a:latin typeface="Arial Narrow" panose="020B0606020202030204" pitchFamily="34" charset="0"/>
              </a:rPr>
              <a:t>understanding of optics</a:t>
            </a:r>
          </a:p>
          <a:p>
            <a:pPr lvl="1"/>
            <a:r>
              <a:rPr lang="en-GB" sz="2200" dirty="0">
                <a:latin typeface="Arial Narrow" panose="020B0606020202030204" pitchFamily="34" charset="0"/>
              </a:rPr>
              <a:t>Unique coupling behaviour</a:t>
            </a:r>
          </a:p>
          <a:p>
            <a:pPr lvl="2"/>
            <a:r>
              <a:rPr lang="en-GB" sz="1800" dirty="0">
                <a:latin typeface="Arial Narrow" panose="020B0606020202030204" pitchFamily="34" charset="0"/>
              </a:rPr>
              <a:t>Dominated by skew quadrupole focussing</a:t>
            </a:r>
          </a:p>
          <a:p>
            <a:pPr lvl="2"/>
            <a:r>
              <a:rPr lang="en-GB" sz="1800" dirty="0">
                <a:latin typeface="Arial Narrow" panose="020B0606020202030204" pitchFamily="34" charset="0"/>
              </a:rPr>
              <a:t>Solenoid components in fringe fields</a:t>
            </a:r>
          </a:p>
          <a:p>
            <a:pPr lvl="1"/>
            <a:r>
              <a:rPr lang="en-GB" sz="2200" dirty="0">
                <a:latin typeface="Arial Narrow" panose="020B0606020202030204" pitchFamily="34" charset="0"/>
              </a:rPr>
              <a:t>Nonplanar orbits</a:t>
            </a:r>
          </a:p>
          <a:p>
            <a:r>
              <a:rPr lang="en-GB" sz="2400" dirty="0">
                <a:latin typeface="Arial Narrow" panose="020B0606020202030204" pitchFamily="34" charset="0"/>
              </a:rPr>
              <a:t>Challenging optimisation</a:t>
            </a:r>
          </a:p>
          <a:p>
            <a:pPr marL="457200" lvl="1" indent="0">
              <a:buNone/>
            </a:pPr>
            <a:endParaRPr lang="en-GB" sz="2000" dirty="0">
              <a:latin typeface="Arial Narrow" panose="020B0606020202030204" pitchFamily="34" charset="0"/>
            </a:endParaRPr>
          </a:p>
          <a:p>
            <a:r>
              <a:rPr lang="en-GB" sz="2400" dirty="0" smtClean="0">
                <a:latin typeface="Arial Narrow" panose="020B0606020202030204" pitchFamily="34" charset="0"/>
              </a:rPr>
              <a:t>Current research field: </a:t>
            </a:r>
            <a:r>
              <a:rPr lang="en-GB" sz="2400" dirty="0">
                <a:latin typeface="Arial Narrow" panose="020B0606020202030204" pitchFamily="34" charset="0"/>
              </a:rPr>
              <a:t>develop understanding of </a:t>
            </a:r>
            <a:r>
              <a:rPr lang="en-GB" sz="2400" dirty="0" err="1">
                <a:latin typeface="Arial Narrow" panose="020B0606020202030204" pitchFamily="34" charset="0"/>
              </a:rPr>
              <a:t>vFFA</a:t>
            </a:r>
            <a:r>
              <a:rPr lang="en-GB" sz="2400" dirty="0">
                <a:latin typeface="Arial Narrow" panose="020B0606020202030204" pitchFamily="34" charset="0"/>
              </a:rPr>
              <a:t> and optimise </a:t>
            </a:r>
            <a:r>
              <a:rPr lang="en-GB" sz="2400" dirty="0" err="1">
                <a:latin typeface="Arial Narrow" panose="020B0606020202030204" pitchFamily="34" charset="0"/>
              </a:rPr>
              <a:t>vFFA</a:t>
            </a:r>
            <a:r>
              <a:rPr lang="en-GB" sz="2400" dirty="0">
                <a:latin typeface="Arial Narrow" panose="020B0606020202030204" pitchFamily="34" charset="0"/>
              </a:rPr>
              <a:t> lattice for muon </a:t>
            </a:r>
            <a:r>
              <a:rPr lang="en-GB" sz="2400" dirty="0" smtClean="0">
                <a:latin typeface="Arial Narrow" panose="020B0606020202030204" pitchFamily="34" charset="0"/>
              </a:rPr>
              <a:t>acceleration</a:t>
            </a:r>
          </a:p>
          <a:p>
            <a:pPr lvl="1"/>
            <a:r>
              <a:rPr lang="en-GB" sz="1600" dirty="0" smtClean="0">
                <a:latin typeface="Arial Narrow" panose="020B0606020202030204" pitchFamily="34" charset="0"/>
              </a:rPr>
              <a:t>Re</a:t>
            </a:r>
            <a:r>
              <a:rPr lang="en-GB" sz="1800" dirty="0" smtClean="0">
                <a:latin typeface="Arial Narrow" panose="020B0606020202030204" pitchFamily="34" charset="0"/>
              </a:rPr>
              <a:t>duce </a:t>
            </a:r>
            <a:r>
              <a:rPr lang="en-GB" sz="1800" dirty="0">
                <a:latin typeface="Arial Narrow" panose="020B0606020202030204" pitchFamily="34" charset="0"/>
              </a:rPr>
              <a:t>ring </a:t>
            </a:r>
            <a:r>
              <a:rPr lang="en-GB" sz="1800" dirty="0" smtClean="0">
                <a:latin typeface="Arial Narrow" panose="020B0606020202030204" pitchFamily="34" charset="0"/>
              </a:rPr>
              <a:t>size</a:t>
            </a:r>
          </a:p>
          <a:p>
            <a:pPr lvl="1"/>
            <a:r>
              <a:rPr lang="en-GB" sz="1800" dirty="0">
                <a:latin typeface="Arial Narrow" panose="020B0606020202030204" pitchFamily="34" charset="0"/>
              </a:rPr>
              <a:t>R</a:t>
            </a:r>
            <a:r>
              <a:rPr lang="en-GB" sz="1800" dirty="0" smtClean="0">
                <a:latin typeface="Arial Narrow" panose="020B0606020202030204" pitchFamily="34" charset="0"/>
              </a:rPr>
              <a:t>educe excursion</a:t>
            </a:r>
          </a:p>
          <a:p>
            <a:pPr lvl="1"/>
            <a:r>
              <a:rPr lang="en-GB" sz="1800" dirty="0" smtClean="0">
                <a:latin typeface="Arial Narrow" panose="020B0606020202030204" pitchFamily="34" charset="0"/>
              </a:rPr>
              <a:t>Maximise </a:t>
            </a:r>
            <a:r>
              <a:rPr lang="en-GB" sz="1800" dirty="0">
                <a:latin typeface="Arial Narrow" panose="020B0606020202030204" pitchFamily="34" charset="0"/>
              </a:rPr>
              <a:t>dynamic aperture</a:t>
            </a:r>
          </a:p>
          <a:p>
            <a:endParaRPr lang="en-GB" sz="2400" dirty="0"/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AC39BE-0534-483C-8762-E08DD8A56E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DF2EFCC6-1FC9-B64B-9E76-32C7CEABD3A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Drawback of the </a:t>
            </a:r>
            <a:r>
              <a:rPr lang="en-GB" dirty="0" err="1" smtClean="0"/>
              <a:t>vFFA</a:t>
            </a:r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13E6A4-53FD-4FBF-9C7C-996A2FE6F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2035" y="148489"/>
            <a:ext cx="3016526" cy="32399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D1716A4-82E4-48B6-88B6-00371AFADB28}"/>
              </a:ext>
            </a:extLst>
          </p:cNvPr>
          <p:cNvSpPr txBox="1"/>
          <p:nvPr/>
        </p:nvSpPr>
        <p:spPr>
          <a:xfrm>
            <a:off x="8079828" y="3469540"/>
            <a:ext cx="3771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 Narrow" panose="020B0606020202030204" pitchFamily="34" charset="0"/>
              </a:rPr>
              <a:t>Table: early </a:t>
            </a:r>
            <a:r>
              <a:rPr lang="en-GB" dirty="0" err="1">
                <a:latin typeface="Arial Narrow" panose="020B0606020202030204" pitchFamily="34" charset="0"/>
              </a:rPr>
              <a:t>vFFA</a:t>
            </a:r>
            <a:r>
              <a:rPr lang="en-GB" dirty="0">
                <a:latin typeface="Arial Narrow" panose="020B0606020202030204" pitchFamily="34" charset="0"/>
              </a:rPr>
              <a:t> muon accelerator design parameter exercise (S. Machida, 2020)</a:t>
            </a:r>
          </a:p>
        </p:txBody>
      </p:sp>
      <p:sp>
        <p:nvSpPr>
          <p:cNvPr id="10" name="Rectangle 9"/>
          <p:cNvSpPr/>
          <p:nvPr/>
        </p:nvSpPr>
        <p:spPr>
          <a:xfrm>
            <a:off x="2136948" y="905431"/>
            <a:ext cx="3886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/>
              <a:t>: Max Topp-Mugglestone</a:t>
            </a:r>
          </a:p>
        </p:txBody>
      </p:sp>
    </p:spTree>
    <p:extLst>
      <p:ext uri="{BB962C8B-B14F-4D97-AF65-F5344CB8AC3E}">
        <p14:creationId xmlns:p14="http://schemas.microsoft.com/office/powerpoint/2010/main" val="35123107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0FF364E-9ABF-4EE6-8BD0-FC1C26359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6578" y="18255"/>
            <a:ext cx="5102646" cy="378142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33E531-DA31-47C5-90D5-3FE0F382BBD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>
                <a:latin typeface="Arial Narrow" panose="020B0606020202030204" pitchFamily="34" charset="0"/>
              </a:rPr>
              <a:t>Analytic model of </a:t>
            </a:r>
            <a:r>
              <a:rPr lang="en-GB" dirty="0" err="1">
                <a:latin typeface="Arial Narrow" panose="020B0606020202030204" pitchFamily="34" charset="0"/>
              </a:rPr>
              <a:t>vFFA</a:t>
            </a:r>
            <a:r>
              <a:rPr lang="en-GB" dirty="0">
                <a:latin typeface="Arial Narrow" panose="020B0606020202030204" pitchFamily="34" charset="0"/>
              </a:rPr>
              <a:t> optics for large-ring</a:t>
            </a:r>
          </a:p>
          <a:p>
            <a:pPr marL="0" indent="0">
              <a:buNone/>
            </a:pPr>
            <a:r>
              <a:rPr lang="en-GB" dirty="0">
                <a:latin typeface="Arial Narrow" panose="020B0606020202030204" pitchFamily="34" charset="0"/>
              </a:rPr>
              <a:t>  FODO lattices has been developed</a:t>
            </a:r>
          </a:p>
          <a:p>
            <a:pPr lvl="1"/>
            <a:r>
              <a:rPr lang="en-GB" dirty="0">
                <a:latin typeface="Arial Narrow" panose="020B0606020202030204" pitchFamily="34" charset="0"/>
              </a:rPr>
              <a:t>Non-planar orbit geometry</a:t>
            </a:r>
          </a:p>
          <a:p>
            <a:pPr lvl="1"/>
            <a:r>
              <a:rPr lang="en-GB" dirty="0">
                <a:latin typeface="Arial Narrow" panose="020B0606020202030204" pitchFamily="34" charset="0"/>
              </a:rPr>
              <a:t>Parameters of closed orbit derived </a:t>
            </a:r>
          </a:p>
          <a:p>
            <a:pPr marL="457200" lvl="1" indent="0">
              <a:buNone/>
            </a:pPr>
            <a:r>
              <a:rPr lang="en-GB" dirty="0">
                <a:latin typeface="Arial Narrow" panose="020B0606020202030204" pitchFamily="34" charset="0"/>
              </a:rPr>
              <a:t>    from geometric constraints</a:t>
            </a:r>
          </a:p>
          <a:p>
            <a:pPr lvl="1"/>
            <a:r>
              <a:rPr lang="en-GB" dirty="0">
                <a:latin typeface="Arial Narrow" panose="020B0606020202030204" pitchFamily="34" charset="0"/>
              </a:rPr>
              <a:t>4d decoupled tunes and stability of</a:t>
            </a:r>
          </a:p>
          <a:p>
            <a:pPr marL="457200" lvl="1" indent="0">
              <a:buNone/>
            </a:pPr>
            <a:r>
              <a:rPr lang="en-GB" dirty="0">
                <a:latin typeface="Arial Narrow" panose="020B0606020202030204" pitchFamily="34" charset="0"/>
              </a:rPr>
              <a:t>candidate lattices can be evaluated</a:t>
            </a:r>
          </a:p>
          <a:p>
            <a:pPr marL="457200" lvl="1" indent="0">
              <a:buNone/>
            </a:pPr>
            <a:r>
              <a:rPr lang="en-GB" dirty="0">
                <a:latin typeface="Arial Narrow" panose="020B0606020202030204" pitchFamily="34" charset="0"/>
              </a:rPr>
              <a:t>without numerical simulation*</a:t>
            </a:r>
          </a:p>
          <a:p>
            <a:pPr marL="457200" lvl="1" indent="0">
              <a:buNone/>
            </a:pPr>
            <a:r>
              <a:rPr lang="da-DK" sz="1500" dirty="0">
                <a:latin typeface="Arial Narrow" panose="020B0606020202030204" pitchFamily="34" charset="0"/>
              </a:rPr>
              <a:t>Numerical crosscheck of new model is not complete!</a:t>
            </a:r>
            <a:endParaRPr lang="en-GB" sz="1500" dirty="0">
              <a:latin typeface="Arial Narrow" panose="020B0606020202030204" pitchFamily="34" charset="0"/>
            </a:endParaRPr>
          </a:p>
          <a:p>
            <a:r>
              <a:rPr lang="en-GB" dirty="0">
                <a:latin typeface="Arial Narrow" panose="020B0606020202030204" pitchFamily="34" charset="0"/>
              </a:rPr>
              <a:t>Next steps:</a:t>
            </a:r>
          </a:p>
          <a:p>
            <a:pPr lvl="1"/>
            <a:r>
              <a:rPr lang="en-GB" dirty="0">
                <a:latin typeface="Arial Narrow" panose="020B0606020202030204" pitchFamily="34" charset="0"/>
              </a:rPr>
              <a:t>Numerical benchmarking of analytic model </a:t>
            </a:r>
          </a:p>
          <a:p>
            <a:pPr lvl="1"/>
            <a:r>
              <a:rPr lang="en-GB" dirty="0">
                <a:latin typeface="Arial Narrow" panose="020B0606020202030204" pitchFamily="34" charset="0"/>
              </a:rPr>
              <a:t>Use analytic model to optimise </a:t>
            </a:r>
            <a:r>
              <a:rPr lang="en-GB" dirty="0" err="1">
                <a:latin typeface="Arial Narrow" panose="020B0606020202030204" pitchFamily="34" charset="0"/>
              </a:rPr>
              <a:t>vFFA</a:t>
            </a:r>
            <a:r>
              <a:rPr lang="en-GB" dirty="0">
                <a:latin typeface="Arial Narrow" panose="020B0606020202030204" pitchFamily="34" charset="0"/>
              </a:rPr>
              <a:t> lattices for muon acceleration</a:t>
            </a:r>
          </a:p>
          <a:p>
            <a:pPr lvl="2"/>
            <a:r>
              <a:rPr lang="en-GB" dirty="0">
                <a:latin typeface="Arial Narrow" panose="020B0606020202030204" pitchFamily="34" charset="0"/>
              </a:rPr>
              <a:t>Optimising for lowest peak B-field, lowest excursion (difference in orbit position between injection and extraction) for given energy sweep.</a:t>
            </a:r>
            <a:endParaRPr lang="da-DK" dirty="0">
              <a:latin typeface="Arial Narrow" panose="020B0606020202030204" pitchFamily="34" charset="0"/>
            </a:endParaRPr>
          </a:p>
          <a:p>
            <a:pPr lvl="2"/>
            <a:endParaRPr lang="da-DK" dirty="0">
              <a:latin typeface="Arial Narrow" panose="020B0606020202030204" pitchFamily="34" charset="0"/>
            </a:endParaRPr>
          </a:p>
          <a:p>
            <a:r>
              <a:rPr lang="da-DK" dirty="0">
                <a:latin typeface="Arial Narrow" panose="020B0606020202030204" pitchFamily="34" charset="0"/>
              </a:rPr>
              <a:t>Physical prototype of vFFA magnet due for construction 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F3A872-7145-4CE2-AF48-1659C9537D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DF2EFCC6-1FC9-B64B-9E76-32C7CEABD3A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5EA1C3-49BA-445C-8485-F1362EEBC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 of </a:t>
            </a:r>
            <a:r>
              <a:rPr lang="en-GB" dirty="0" err="1"/>
              <a:t>vFFA</a:t>
            </a:r>
            <a:r>
              <a:rPr lang="en-GB" dirty="0"/>
              <a:t> </a:t>
            </a:r>
            <a:r>
              <a:rPr lang="en-GB" dirty="0" smtClean="0"/>
              <a:t>study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BE716C-4A80-4578-9726-F9DD0407012E}"/>
              </a:ext>
            </a:extLst>
          </p:cNvPr>
          <p:cNvSpPr txBox="1"/>
          <p:nvPr/>
        </p:nvSpPr>
        <p:spPr>
          <a:xfrm>
            <a:off x="7610476" y="2782669"/>
            <a:ext cx="4141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 Narrow" panose="020B0606020202030204" pitchFamily="34" charset="0"/>
              </a:rPr>
              <a:t>Figure: 3d geometry of the closed orbit model for a </a:t>
            </a:r>
            <a:r>
              <a:rPr lang="en-GB" sz="1400" dirty="0" err="1">
                <a:latin typeface="Arial Narrow" panose="020B0606020202030204" pitchFamily="34" charset="0"/>
              </a:rPr>
              <a:t>vFFA</a:t>
            </a:r>
            <a:r>
              <a:rPr lang="en-GB" sz="1400" dirty="0">
                <a:latin typeface="Arial Narrow" panose="020B0606020202030204" pitchFamily="34" charset="0"/>
              </a:rPr>
              <a:t> FODO half-cell. The red line shows the closed orbit; the blue and green boxes represent the D and F magnets respectively. The z-axis is positioned at the machine centre</a:t>
            </a:r>
          </a:p>
        </p:txBody>
      </p:sp>
      <p:sp>
        <p:nvSpPr>
          <p:cNvPr id="9" name="Rectangle 8"/>
          <p:cNvSpPr/>
          <p:nvPr/>
        </p:nvSpPr>
        <p:spPr>
          <a:xfrm>
            <a:off x="2136948" y="905431"/>
            <a:ext cx="3886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/>
              <a:t>: Max Topp-Mugglestone</a:t>
            </a:r>
          </a:p>
        </p:txBody>
      </p:sp>
    </p:spTree>
    <p:extLst>
      <p:ext uri="{BB962C8B-B14F-4D97-AF65-F5344CB8AC3E}">
        <p14:creationId xmlns:p14="http://schemas.microsoft.com/office/powerpoint/2010/main" val="3203360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609601" y="1701801"/>
            <a:ext cx="5462336" cy="2263511"/>
          </a:xfrm>
        </p:spPr>
        <p:txBody>
          <a:bodyPr/>
          <a:lstStyle/>
          <a:p>
            <a:pPr marL="47685" indent="-211196"/>
            <a:r>
              <a:rPr lang="en-US" sz="2300" dirty="0" smtClean="0"/>
              <a:t>Pulsed </a:t>
            </a:r>
            <a:r>
              <a:rPr lang="en-US" sz="2300" dirty="0"/>
              <a:t>synchrotrons challenging</a:t>
            </a:r>
          </a:p>
          <a:p>
            <a:pPr marL="233538" lvl="1" indent="-168957"/>
            <a:r>
              <a:rPr lang="en-US" sz="2000" dirty="0"/>
              <a:t>Very fast magnet ramping (power, eddy ..)</a:t>
            </a:r>
          </a:p>
          <a:p>
            <a:pPr marL="233538" lvl="1" indent="-168957"/>
            <a:r>
              <a:rPr lang="en-US" sz="2000" dirty="0"/>
              <a:t>Orbit variations with fixed SC and </a:t>
            </a:r>
            <a:r>
              <a:rPr lang="en-US" sz="2000" dirty="0" smtClean="0"/>
              <a:t>cycled </a:t>
            </a:r>
            <a:r>
              <a:rPr lang="en-US" sz="2000" dirty="0"/>
              <a:t>NC magnets</a:t>
            </a:r>
          </a:p>
          <a:p>
            <a:pPr marL="233538" lvl="1" indent="-168957"/>
            <a:r>
              <a:rPr lang="en-US" sz="2000" dirty="0"/>
              <a:t>Circumference variations and </a:t>
            </a:r>
            <a:r>
              <a:rPr lang="en-US" sz="2000" dirty="0" smtClean="0"/>
              <a:t> longitudinal </a:t>
            </a:r>
            <a:r>
              <a:rPr lang="en-US" sz="2000" dirty="0" smtClean="0"/>
              <a:t>dynamics</a:t>
            </a:r>
          </a:p>
          <a:p>
            <a:pPr marL="233538" lvl="1" indent="-168957"/>
            <a:r>
              <a:rPr lang="en-US" sz="2000" dirty="0" smtClean="0"/>
              <a:t>Strong collective effects</a:t>
            </a:r>
            <a:endParaRPr lang="en-US" sz="20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Arial Narrow" panose="020B0606020202030204" pitchFamily="34" charset="0"/>
                <a:cs typeface="Calibri" panose="020F0502020204030204" pitchFamily="34" charset="0"/>
              </a:rPr>
              <a:t>Goal: fast acceleration (after recirculating </a:t>
            </a:r>
            <a:r>
              <a:rPr lang="en-GB" dirty="0" err="1" smtClean="0">
                <a:latin typeface="Arial Narrow" panose="020B0606020202030204" pitchFamily="34" charset="0"/>
                <a:cs typeface="Calibri" panose="020F0502020204030204" pitchFamily="34" charset="0"/>
              </a:rPr>
              <a:t>linacs</a:t>
            </a:r>
            <a:r>
              <a:rPr lang="en-GB" dirty="0" smtClean="0">
                <a:latin typeface="Arial Narrow" panose="020B0606020202030204" pitchFamily="34" charset="0"/>
                <a:cs typeface="Calibri" panose="020F0502020204030204" pitchFamily="34" charset="0"/>
              </a:rPr>
              <a:t>) </a:t>
            </a:r>
            <a:r>
              <a:rPr lang="en-GB" dirty="0">
                <a:latin typeface="Arial Narrow" panose="020B0606020202030204" pitchFamily="34" charset="0"/>
                <a:cs typeface="Calibri" panose="020F0502020204030204" pitchFamily="34" charset="0"/>
              </a:rPr>
              <a:t>to </a:t>
            </a:r>
            <a:r>
              <a:rPr lang="en-GB" dirty="0" smtClean="0">
                <a:latin typeface="Arial Narrow" panose="020B0606020202030204" pitchFamily="34" charset="0"/>
                <a:cs typeface="Calibri" panose="020F0502020204030204" pitchFamily="34" charset="0"/>
              </a:rPr>
              <a:t>collision energy</a:t>
            </a:r>
            <a:endParaRPr lang="en-GB" dirty="0">
              <a:latin typeface="Arial Narrow" panose="020B0606020202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84DB24F2-55A7-6546-A753-EB3881FE73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096" y="3965312"/>
            <a:ext cx="9609504" cy="257360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CB125F8-9158-8946-B636-72F2E8FE5D76}"/>
              </a:ext>
            </a:extLst>
          </p:cNvPr>
          <p:cNvSpPr/>
          <p:nvPr/>
        </p:nvSpPr>
        <p:spPr>
          <a:xfrm>
            <a:off x="7801784" y="4113744"/>
            <a:ext cx="1499379" cy="2226226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98"/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32208997-9578-454A-8BB4-7650EEF44692}"/>
              </a:ext>
            </a:extLst>
          </p:cNvPr>
          <p:cNvSpPr txBox="1"/>
          <p:nvPr/>
        </p:nvSpPr>
        <p:spPr>
          <a:xfrm>
            <a:off x="7403080" y="3678632"/>
            <a:ext cx="955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 Narrow" panose="020B0606020202030204" pitchFamily="34" charset="0"/>
              </a:rPr>
              <a:t>63 GeV </a:t>
            </a:r>
          </a:p>
        </p:txBody>
      </p:sp>
      <p:sp>
        <p:nvSpPr>
          <p:cNvPr id="15" name="TextBox 16">
            <a:extLst>
              <a:ext uri="{FF2B5EF4-FFF2-40B4-BE49-F238E27FC236}">
                <a16:creationId xmlns:a16="http://schemas.microsoft.com/office/drawing/2014/main" id="{915B2E7F-7CE6-2B4C-9DDD-C4305AF338B6}"/>
              </a:ext>
            </a:extLst>
          </p:cNvPr>
          <p:cNvSpPr txBox="1"/>
          <p:nvPr/>
        </p:nvSpPr>
        <p:spPr>
          <a:xfrm>
            <a:off x="8909287" y="3650159"/>
            <a:ext cx="957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Narrow" panose="020B0606020202030204" pitchFamily="34" charset="0"/>
              </a:rPr>
              <a:t>~ 5 </a:t>
            </a:r>
            <a:r>
              <a:rPr lang="en-US" sz="2000" dirty="0" err="1">
                <a:latin typeface="Arial Narrow" panose="020B0606020202030204" pitchFamily="34" charset="0"/>
              </a:rPr>
              <a:t>TeV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7" name="Content Placeholder 1"/>
          <p:cNvSpPr txBox="1">
            <a:spLocks/>
          </p:cNvSpPr>
          <p:nvPr/>
        </p:nvSpPr>
        <p:spPr>
          <a:xfrm>
            <a:off x="5964848" y="1762921"/>
            <a:ext cx="5890801" cy="18237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685" indent="-211196"/>
            <a:r>
              <a:rPr lang="en-US" sz="2300" dirty="0" smtClean="0"/>
              <a:t>FFAs (vertical) as an alternative</a:t>
            </a:r>
          </a:p>
          <a:p>
            <a:pPr marL="47685" indent="-211196"/>
            <a:r>
              <a:rPr lang="en-US" sz="2300" b="1" u="sng" dirty="0" smtClean="0"/>
              <a:t>A lot of iterations with other WGs</a:t>
            </a:r>
            <a:r>
              <a:rPr lang="en-US" sz="2300" dirty="0" smtClean="0"/>
              <a:t> on magnet design, beam loss, collective effects, radiation protection ..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2910970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196395" y="1509296"/>
            <a:ext cx="11748654" cy="4714875"/>
          </a:xfrm>
        </p:spPr>
        <p:txBody>
          <a:bodyPr/>
          <a:lstStyle/>
          <a:p>
            <a:r>
              <a:rPr lang="en-US" sz="2000" dirty="0" smtClean="0"/>
              <a:t>The main goal of this WG is to gather information (from other WGs) to get a </a:t>
            </a:r>
            <a:r>
              <a:rPr lang="en-US" sz="2000" b="1" dirty="0" smtClean="0"/>
              <a:t>coherent parameter table</a:t>
            </a:r>
            <a:r>
              <a:rPr lang="en-US" sz="2000" dirty="0" smtClean="0"/>
              <a:t> for a chain of pulsed synchrotrons or FFA. We get regular meetings in this aim.</a:t>
            </a:r>
          </a:p>
          <a:p>
            <a:r>
              <a:rPr lang="en-US" sz="2000" dirty="0" smtClean="0"/>
              <a:t>A parameter table is regularly updated here: </a:t>
            </a:r>
            <a:r>
              <a:rPr lang="en-US" sz="2000" b="1" dirty="0">
                <a:latin typeface="Arial Narrow" panose="020B0606020202030204" pitchFamily="34" charset="0"/>
                <a:hlinkClick r:id="rId2"/>
              </a:rPr>
              <a:t>https://cernbox.cern.ch/index.php/s/I9VpITncUeCBtiz</a:t>
            </a:r>
            <a:endParaRPr lang="en-US" sz="2000" dirty="0" smtClean="0"/>
          </a:p>
          <a:p>
            <a:pPr lvl="1"/>
            <a:r>
              <a:rPr lang="en-US" sz="1800" dirty="0" smtClean="0"/>
              <a:t>The current baseline has 4 RCS to go up to 5 </a:t>
            </a:r>
            <a:r>
              <a:rPr lang="en-US" sz="1800" dirty="0" err="1" smtClean="0"/>
              <a:t>TeV</a:t>
            </a:r>
            <a:r>
              <a:rPr lang="en-US" sz="1800" dirty="0" smtClean="0"/>
              <a:t> with possible reuse of LHC tunnel.</a:t>
            </a:r>
          </a:p>
          <a:p>
            <a:pPr lvl="1"/>
            <a:r>
              <a:rPr lang="en-US" sz="1800" dirty="0" smtClean="0"/>
              <a:t>Genetic algorithms are considered also to optimize the different stages (already a </a:t>
            </a:r>
            <a:r>
              <a:rPr lang="en-US" sz="1800" b="1" dirty="0" smtClean="0">
                <a:solidFill>
                  <a:srgbClr val="00B050"/>
                </a:solidFill>
              </a:rPr>
              <a:t>good agreement</a:t>
            </a:r>
            <a:r>
              <a:rPr lang="en-US" sz="1800" dirty="0" smtClean="0"/>
              <a:t> with current table).</a:t>
            </a:r>
          </a:p>
          <a:p>
            <a:r>
              <a:rPr lang="en-US" sz="2000" dirty="0" smtClean="0"/>
              <a:t>We have a margin of 8 on stability due </a:t>
            </a:r>
            <a:r>
              <a:rPr lang="en-US" sz="2000" dirty="0"/>
              <a:t>to (ILC-like</a:t>
            </a:r>
            <a:r>
              <a:rPr lang="en-US" sz="2000" dirty="0" smtClean="0"/>
              <a:t>) cavity </a:t>
            </a:r>
            <a:r>
              <a:rPr lang="en-US" sz="2000" dirty="0"/>
              <a:t>impedance.</a:t>
            </a:r>
            <a:endParaRPr lang="en-US" sz="2000" dirty="0" smtClean="0"/>
          </a:p>
          <a:p>
            <a:pPr lvl="1"/>
            <a:r>
              <a:rPr lang="en-US" sz="1800" dirty="0" smtClean="0"/>
              <a:t>Nevertheless, the HOM power is huge: </a:t>
            </a:r>
            <a:r>
              <a:rPr lang="en-US" sz="1800" b="1" dirty="0" smtClean="0">
                <a:solidFill>
                  <a:srgbClr val="FF0000"/>
                </a:solidFill>
              </a:rPr>
              <a:t>10 kW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 smtClean="0"/>
              <a:t>We will consider </a:t>
            </a:r>
            <a:r>
              <a:rPr lang="en-US" sz="1800" b="1" dirty="0" smtClean="0">
                <a:solidFill>
                  <a:schemeClr val="accent5"/>
                </a:solidFill>
              </a:rPr>
              <a:t>another frequency like 800 MHz</a:t>
            </a:r>
            <a:r>
              <a:rPr lang="en-US" sz="1800" dirty="0" smtClean="0"/>
              <a:t> to see the improvement.</a:t>
            </a:r>
          </a:p>
          <a:p>
            <a:r>
              <a:rPr lang="en-US" sz="2000" dirty="0" smtClean="0"/>
              <a:t>Stability studies show that we should correct the chromaticity in RCS1.</a:t>
            </a:r>
          </a:p>
          <a:p>
            <a:r>
              <a:rPr lang="en-US" sz="2000" dirty="0" smtClean="0"/>
              <a:t>For </a:t>
            </a:r>
            <a:r>
              <a:rPr lang="en-US" sz="2000" dirty="0"/>
              <a:t>the </a:t>
            </a:r>
            <a:r>
              <a:rPr lang="en-US" sz="2000" dirty="0" smtClean="0"/>
              <a:t>collider, resistive wall impedances require a beam screen radius of </a:t>
            </a:r>
            <a:r>
              <a:rPr lang="en-US" sz="2000" dirty="0"/>
              <a:t>17 </a:t>
            </a:r>
            <a:r>
              <a:rPr lang="en-US" sz="2000" dirty="0" smtClean="0"/>
              <a:t>mm with </a:t>
            </a:r>
            <a:r>
              <a:rPr lang="en-US" sz="2000" dirty="0"/>
              <a:t>Copper at 300 </a:t>
            </a:r>
            <a:r>
              <a:rPr lang="en-US" sz="2000" dirty="0" smtClean="0"/>
              <a:t>K against </a:t>
            </a:r>
            <a:r>
              <a:rPr lang="en-US" sz="2000" dirty="0"/>
              <a:t>25 mm with Tungsten at 300 </a:t>
            </a:r>
            <a:r>
              <a:rPr lang="en-US" sz="2000" dirty="0" smtClean="0"/>
              <a:t>K. The studies need to be updated for the acceleration chain.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Dual </a:t>
            </a:r>
            <a:r>
              <a:rPr lang="en-US" sz="2000" b="1" dirty="0">
                <a:solidFill>
                  <a:srgbClr val="00B050"/>
                </a:solidFill>
              </a:rPr>
              <a:t>harmonics discharge circuits </a:t>
            </a:r>
            <a:r>
              <a:rPr lang="en-US" sz="2000" b="1" dirty="0" smtClean="0">
                <a:solidFill>
                  <a:srgbClr val="00B050"/>
                </a:solidFill>
              </a:rPr>
              <a:t>can </a:t>
            </a:r>
            <a:r>
              <a:rPr lang="en-US" sz="2000" b="1" dirty="0">
                <a:solidFill>
                  <a:srgbClr val="00B050"/>
                </a:solidFill>
              </a:rPr>
              <a:t>provide close to linear </a:t>
            </a:r>
            <a:r>
              <a:rPr lang="en-US" sz="2000" b="1" dirty="0" err="1">
                <a:solidFill>
                  <a:srgbClr val="00B050"/>
                </a:solidFill>
              </a:rPr>
              <a:t>Bref</a:t>
            </a:r>
            <a:r>
              <a:rPr lang="en-US" sz="2000" b="1" dirty="0">
                <a:solidFill>
                  <a:srgbClr val="00B050"/>
                </a:solidFill>
              </a:rPr>
              <a:t> shapes</a:t>
            </a:r>
            <a:r>
              <a:rPr lang="en-US" sz="2000" dirty="0"/>
              <a:t> during the </a:t>
            </a:r>
            <a:r>
              <a:rPr lang="en-US" sz="2000" dirty="0" smtClean="0"/>
              <a:t>acceleration.</a:t>
            </a:r>
          </a:p>
          <a:p>
            <a:r>
              <a:rPr lang="en-US" sz="2000" dirty="0" smtClean="0"/>
              <a:t>We have first </a:t>
            </a:r>
            <a:r>
              <a:rPr lang="en-US" sz="2000" dirty="0"/>
              <a:t>d</a:t>
            </a:r>
            <a:r>
              <a:rPr lang="en-US" sz="2000" dirty="0" smtClean="0"/>
              <a:t>esign of the resistive and SC magnets. The work is on-going.</a:t>
            </a:r>
          </a:p>
          <a:p>
            <a:r>
              <a:rPr lang="en-US" sz="2000" dirty="0"/>
              <a:t>Analytic model of </a:t>
            </a:r>
            <a:r>
              <a:rPr lang="en-US" sz="2000" dirty="0" err="1"/>
              <a:t>vFFA</a:t>
            </a:r>
            <a:r>
              <a:rPr lang="en-US" sz="2000" dirty="0"/>
              <a:t> optics for </a:t>
            </a:r>
            <a:r>
              <a:rPr lang="en-US" sz="2000" dirty="0" smtClean="0"/>
              <a:t>large-ring has </a:t>
            </a:r>
            <a:r>
              <a:rPr lang="en-US" sz="2000" dirty="0"/>
              <a:t>been developed. </a:t>
            </a:r>
            <a:r>
              <a:rPr lang="en-US" sz="2000" dirty="0" smtClean="0"/>
              <a:t> The next steps are numerical benchmarking, lattice optimization and magnet </a:t>
            </a:r>
            <a:r>
              <a:rPr lang="en-US" sz="2000" dirty="0" err="1" smtClean="0"/>
              <a:t>protype</a:t>
            </a:r>
            <a:r>
              <a:rPr lang="en-US" sz="2000" dirty="0" smtClean="0"/>
              <a:t> construction.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Summary</a:t>
            </a:r>
            <a:r>
              <a:rPr lang="fr-FR" dirty="0" smtClean="0"/>
              <a:t> and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72831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931531"/>
            <a:ext cx="12192000" cy="5019603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"/>
            <a:ext cx="12192000" cy="6854613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5" name="Image 8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443418"/>
            <a:ext cx="1145552" cy="9360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672" y="76201"/>
            <a:ext cx="1855329" cy="185532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381022" y="3429001"/>
            <a:ext cx="5836356" cy="140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267" b="1" i="1" dirty="0" err="1">
                <a:solidFill>
                  <a:schemeClr val="bg1"/>
                </a:solidFill>
                <a:latin typeface="Arial Narrow"/>
                <a:cs typeface="Arial Narrow"/>
              </a:rPr>
              <a:t>Thank</a:t>
            </a:r>
            <a:r>
              <a:rPr lang="fr-FR" sz="4267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4267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</a:t>
            </a:r>
            <a:endParaRPr lang="fr-FR" sz="4267" b="1" i="1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ctr"/>
            <a:r>
              <a:rPr lang="fr-FR" sz="4267" b="1" i="1" dirty="0">
                <a:solidFill>
                  <a:schemeClr val="bg1"/>
                </a:solidFill>
                <a:latin typeface="Arial Narrow"/>
                <a:cs typeface="Arial Narrow"/>
              </a:rPr>
              <a:t>for </a:t>
            </a:r>
            <a:r>
              <a:rPr lang="fr-FR" sz="4267" b="1" i="1" dirty="0" err="1" smtClean="0">
                <a:solidFill>
                  <a:schemeClr val="bg1"/>
                </a:solidFill>
                <a:latin typeface="Arial Narrow"/>
                <a:cs typeface="Arial Narrow"/>
              </a:rPr>
              <a:t>your</a:t>
            </a:r>
            <a:r>
              <a:rPr lang="fr-FR" sz="4267" b="1" i="1" dirty="0" smtClean="0">
                <a:solidFill>
                  <a:schemeClr val="bg1"/>
                </a:solidFill>
                <a:latin typeface="Arial Narrow"/>
                <a:cs typeface="Arial Narrow"/>
              </a:rPr>
              <a:t> attention</a:t>
            </a:r>
            <a:endParaRPr lang="en-GB" sz="4267" b="1" i="1" dirty="0">
              <a:solidFill>
                <a:schemeClr val="bg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87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931531"/>
            <a:ext cx="12192000" cy="5019603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"/>
            <a:ext cx="12192000" cy="6854613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5" name="Image 8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443418"/>
            <a:ext cx="1145552" cy="9360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672" y="76201"/>
            <a:ext cx="1855329" cy="185532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381022" y="3429001"/>
            <a:ext cx="5836356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267" b="1" i="1" dirty="0" smtClean="0">
                <a:solidFill>
                  <a:schemeClr val="bg1"/>
                </a:solidFill>
                <a:latin typeface="Arial Narrow"/>
                <a:cs typeface="Arial Narrow"/>
              </a:rPr>
              <a:t>Backup</a:t>
            </a:r>
            <a:endParaRPr lang="en-GB" sz="4267" b="1" i="1" dirty="0">
              <a:solidFill>
                <a:schemeClr val="bg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162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Strong</a:t>
            </a:r>
            <a:r>
              <a:rPr lang="fr-FR" dirty="0" smtClean="0"/>
              <a:t> interaction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WPs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617622" y="1755007"/>
            <a:ext cx="2057400" cy="7858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Physics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617622" y="3666129"/>
            <a:ext cx="2057400" cy="7858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Detector and MDI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617622" y="5524608"/>
            <a:ext cx="2057400" cy="7858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Protons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7509783" y="1755008"/>
            <a:ext cx="2057400" cy="7858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Muon production and </a:t>
            </a:r>
            <a:r>
              <a:rPr lang="fr-FR" dirty="0" err="1" smtClean="0"/>
              <a:t>cooling</a:t>
            </a:r>
            <a:endParaRPr lang="fr-FR" dirty="0"/>
          </a:p>
        </p:txBody>
      </p:sp>
      <p:sp>
        <p:nvSpPr>
          <p:cNvPr id="12" name="Ellipse 11"/>
          <p:cNvSpPr/>
          <p:nvPr/>
        </p:nvSpPr>
        <p:spPr>
          <a:xfrm>
            <a:off x="5018881" y="3452019"/>
            <a:ext cx="2459038" cy="12144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Muon </a:t>
            </a:r>
            <a:r>
              <a:rPr lang="fr-FR" b="1" dirty="0" err="1" smtClean="0"/>
              <a:t>acceleration</a:t>
            </a:r>
            <a:endParaRPr lang="fr-FR" b="1" dirty="0"/>
          </a:p>
        </p:txBody>
      </p:sp>
      <p:sp>
        <p:nvSpPr>
          <p:cNvPr id="13" name="Rectangle 12"/>
          <p:cNvSpPr/>
          <p:nvPr/>
        </p:nvSpPr>
        <p:spPr>
          <a:xfrm>
            <a:off x="2915009" y="1755008"/>
            <a:ext cx="2057400" cy="7858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Collider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2915009" y="5524608"/>
            <a:ext cx="2057400" cy="7858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Magnets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7509783" y="5524608"/>
            <a:ext cx="2057400" cy="7858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RF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9813185" y="3666129"/>
            <a:ext cx="2057400" cy="7858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Beam-</a:t>
            </a:r>
            <a:r>
              <a:rPr lang="fr-FR" dirty="0" err="1" smtClean="0"/>
              <a:t>matter</a:t>
            </a:r>
            <a:r>
              <a:rPr lang="fr-FR" dirty="0" smtClean="0"/>
              <a:t> interaction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5212396" y="5524608"/>
            <a:ext cx="2057400" cy="7858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Collective effets</a:t>
            </a:r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9807170" y="1755007"/>
            <a:ext cx="2057400" cy="7858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Cooling</a:t>
            </a:r>
            <a:r>
              <a:rPr lang="fr-FR" dirty="0" smtClean="0"/>
              <a:t> </a:t>
            </a:r>
            <a:r>
              <a:rPr lang="fr-FR" dirty="0" err="1" smtClean="0"/>
              <a:t>cell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9807170" y="5524608"/>
            <a:ext cx="2057400" cy="7858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Demonstrator</a:t>
            </a:r>
            <a:endParaRPr lang="fr-FR" dirty="0"/>
          </a:p>
        </p:txBody>
      </p:sp>
      <p:cxnSp>
        <p:nvCxnSpPr>
          <p:cNvPr id="22" name="Connecteur en arc 21"/>
          <p:cNvCxnSpPr>
            <a:stCxn id="11" idx="2"/>
            <a:endCxn id="12" idx="7"/>
          </p:cNvCxnSpPr>
          <p:nvPr/>
        </p:nvCxnSpPr>
        <p:spPr>
          <a:xfrm rot="5400000">
            <a:off x="7283618" y="2375003"/>
            <a:ext cx="1089049" cy="1420682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en arc 23"/>
          <p:cNvCxnSpPr>
            <a:stCxn id="13" idx="2"/>
            <a:endCxn id="12" idx="1"/>
          </p:cNvCxnSpPr>
          <p:nvPr/>
        </p:nvCxnSpPr>
        <p:spPr>
          <a:xfrm rot="16200000" flipH="1">
            <a:off x="4116830" y="2367699"/>
            <a:ext cx="1089049" cy="1435290"/>
          </a:xfrm>
          <a:prstGeom prst="curvedConnector3">
            <a:avLst>
              <a:gd name="adj1" fmla="val 50000"/>
            </a:avLst>
          </a:prstGeom>
          <a:ln w="50800"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en arc 31"/>
          <p:cNvCxnSpPr>
            <a:stCxn id="12" idx="3"/>
            <a:endCxn id="14" idx="0"/>
          </p:cNvCxnSpPr>
          <p:nvPr/>
        </p:nvCxnSpPr>
        <p:spPr>
          <a:xfrm rot="5400000">
            <a:off x="4143353" y="4288962"/>
            <a:ext cx="1036002" cy="1435290"/>
          </a:xfrm>
          <a:prstGeom prst="curvedConnector3">
            <a:avLst>
              <a:gd name="adj1" fmla="val 50000"/>
            </a:avLst>
          </a:prstGeom>
          <a:ln w="101600"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en arc 34"/>
          <p:cNvCxnSpPr>
            <a:stCxn id="12" idx="4"/>
            <a:endCxn id="17" idx="0"/>
          </p:cNvCxnSpPr>
          <p:nvPr/>
        </p:nvCxnSpPr>
        <p:spPr>
          <a:xfrm rot="5400000">
            <a:off x="5815672" y="5091880"/>
            <a:ext cx="858152" cy="7304"/>
          </a:xfrm>
          <a:prstGeom prst="curvedConnector3">
            <a:avLst>
              <a:gd name="adj1" fmla="val 50000"/>
            </a:avLst>
          </a:prstGeom>
          <a:ln w="101600"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en arc 37"/>
          <p:cNvCxnSpPr>
            <a:stCxn id="12" idx="5"/>
            <a:endCxn id="15" idx="0"/>
          </p:cNvCxnSpPr>
          <p:nvPr/>
        </p:nvCxnSpPr>
        <p:spPr>
          <a:xfrm rot="16200000" flipH="1">
            <a:off x="7310141" y="4296266"/>
            <a:ext cx="1036002" cy="1420682"/>
          </a:xfrm>
          <a:prstGeom prst="curvedConnector3">
            <a:avLst>
              <a:gd name="adj1" fmla="val 50000"/>
            </a:avLst>
          </a:prstGeom>
          <a:ln w="101600"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en arc 45"/>
          <p:cNvCxnSpPr>
            <a:stCxn id="12" idx="6"/>
            <a:endCxn id="16" idx="1"/>
          </p:cNvCxnSpPr>
          <p:nvPr/>
        </p:nvCxnSpPr>
        <p:spPr>
          <a:xfrm flipV="1">
            <a:off x="7477919" y="4059035"/>
            <a:ext cx="2335266" cy="203"/>
          </a:xfrm>
          <a:prstGeom prst="curvedConnector3">
            <a:avLst>
              <a:gd name="adj1" fmla="val 50000"/>
            </a:avLst>
          </a:prstGeom>
          <a:ln w="50800"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32280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MuCol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err="1" smtClean="0"/>
              <a:t>Milestones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2065174" y="2693615"/>
            <a:ext cx="8163252" cy="273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388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276F3F2-44DD-46B6-BD13-9DF6C03B00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91" r="1997"/>
          <a:stretch/>
        </p:blipFill>
        <p:spPr>
          <a:xfrm>
            <a:off x="8832208" y="2132731"/>
            <a:ext cx="3312465" cy="39946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sz="2133" b="1" dirty="0">
                    <a:latin typeface="+mj-lt"/>
                  </a:rPr>
                  <a:t>Studies are based on the 1.3 GHz Tesla cavity (</a:t>
                </a:r>
                <a:r>
                  <a:rPr lang="en-US" sz="1333" b="1" dirty="0">
                    <a:latin typeface="+mj-lt"/>
                  </a:rPr>
                  <a:t>design report: </a:t>
                </a:r>
                <a:r>
                  <a:rPr lang="en-GB" sz="1333" b="1" dirty="0">
                    <a:hlinkClick r:id="rId3"/>
                  </a:rPr>
                  <a:t>Phys. Rev. ST Accel. Beams 3, 092001, 2000</a:t>
                </a:r>
                <a:r>
                  <a:rPr lang="en-US" sz="2133" b="1" dirty="0">
                    <a:latin typeface="+mj-lt"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sz="2133" b="1" dirty="0">
                    <a:latin typeface="+mj-lt"/>
                  </a:rPr>
                  <a:t>	</a:t>
                </a:r>
                <a:r>
                  <a:rPr lang="en-US" sz="2133" b="1" dirty="0">
                    <a:solidFill>
                      <a:schemeClr val="accent5"/>
                    </a:solidFill>
                    <a:latin typeface="+mj-lt"/>
                    <a:sym typeface="Wingdings" panose="05000000000000000000" pitchFamily="2" charset="2"/>
                  </a:rPr>
                  <a:t> see </a:t>
                </a:r>
                <a:r>
                  <a:rPr lang="en-US" sz="2133" b="1" dirty="0">
                    <a:solidFill>
                      <a:schemeClr val="accent5"/>
                    </a:solidFill>
                    <a:latin typeface="+mj-lt"/>
                    <a:sym typeface="Wingdings" panose="05000000000000000000" pitchFamily="2" charset="2"/>
                    <a:hlinkClick r:id="rId4"/>
                  </a:rPr>
                  <a:t>talk</a:t>
                </a:r>
                <a:r>
                  <a:rPr lang="en-US" sz="2133" b="1" dirty="0">
                    <a:solidFill>
                      <a:schemeClr val="accent5"/>
                    </a:solidFill>
                    <a:latin typeface="+mj-lt"/>
                    <a:sym typeface="Wingdings" panose="05000000000000000000" pitchFamily="2" charset="2"/>
                  </a:rPr>
                  <a:t> by A. Yamamoto</a:t>
                </a:r>
                <a:endParaRPr lang="en-US" sz="2133" b="1" dirty="0">
                  <a:solidFill>
                    <a:schemeClr val="accent5"/>
                  </a:solidFill>
                  <a:latin typeface="+mj-lt"/>
                </a:endParaRPr>
              </a:p>
              <a:p>
                <a:r>
                  <a:rPr lang="en-US" sz="2000" b="1" dirty="0">
                    <a:latin typeface="+mj-lt"/>
                  </a:rPr>
                  <a:t>Relevant beam parameter</a:t>
                </a:r>
              </a:p>
              <a:p>
                <a:pPr lvl="1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Bunch population 2.54x10</a:t>
                </a:r>
                <a:r>
                  <a:rPr lang="en-US" sz="1600" b="1" spc="-1" baseline="30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12</a:t>
                </a:r>
                <a:r>
                  <a:rPr lang="en-US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, </a:t>
                </a:r>
                <a:r>
                  <a:rPr lang="en-US" sz="2133" b="1" i="1" spc="-1" dirty="0" err="1">
                    <a:solidFill>
                      <a:srgbClr val="171717"/>
                    </a:solidFill>
                    <a:latin typeface="Symbol" panose="05050102010706020507" pitchFamily="18" charset="2"/>
                    <a:cs typeface="Mangal" panose="02040503050203030202" pitchFamily="18" charset="0"/>
                  </a:rPr>
                  <a:t>e</a:t>
                </a:r>
                <a:r>
                  <a:rPr lang="en-US" sz="1600" b="1" spc="-1" baseline="-25000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L</a:t>
                </a:r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=0.01 eVs</a:t>
                </a:r>
                <a:r>
                  <a:rPr lang="en-US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en-US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 large intensity effects</a:t>
                </a:r>
                <a:endParaRPr lang="en-US" sz="1600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6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Bunch current 20.4 / 18.8 / 10.0 mA</a:t>
                </a:r>
                <a:r>
                  <a:rPr lang="pt-BR" sz="1600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pt-BR" sz="1600" b="1" spc="-1" dirty="0">
                    <a:solidFill>
                      <a:schemeClr val="accent1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</a:t>
                </a:r>
                <a:r>
                  <a:rPr lang="pt-BR" sz="16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  <a:r>
                  <a:rPr lang="pt-BR" sz="1600" b="1" spc="-1" dirty="0">
                    <a:solidFill>
                      <a:schemeClr val="accent1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2x430 kW per cavity</a:t>
                </a:r>
                <a:endParaRPr lang="pt-BR" sz="1600" b="1" spc="-1" dirty="0">
                  <a:solidFill>
                    <a:schemeClr val="accent1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700 / 374 / 532 cavities</a:t>
                </a:r>
                <a:r>
                  <a:rPr lang="pt-BR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in ring, distributed over </a:t>
                </a:r>
                <a:r>
                  <a:rPr lang="pt-BR" sz="1600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n</a:t>
                </a:r>
                <a:r>
                  <a:rPr lang="pt-BR" sz="1600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RF</a:t>
                </a:r>
                <a:r>
                  <a:rPr lang="pt-BR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RF stations</a:t>
                </a:r>
              </a:p>
              <a:p>
                <a:pPr lvl="1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Synchronous phase 45</a:t>
                </a:r>
                <a:r>
                  <a:rPr lang="de-DE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° </a:t>
                </a:r>
                <a:r>
                  <a:rPr lang="de-DE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(</a:t>
                </a:r>
                <a:r>
                  <a:rPr lang="de-DE" sz="1600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above</a:t>
                </a:r>
                <a:r>
                  <a:rPr lang="de-DE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de-DE" sz="1600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transition</a:t>
                </a:r>
                <a:r>
                  <a:rPr lang="de-DE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: </a:t>
                </a:r>
                <a:r>
                  <a:rPr lang="de-DE" sz="1867" spc="-1" dirty="0" err="1">
                    <a:solidFill>
                      <a:srgbClr val="171717"/>
                    </a:solidFill>
                    <a:latin typeface="Symbol" panose="05050102010706020507" pitchFamily="18" charset="2"/>
                    <a:cs typeface="Mangal" panose="02040503050203030202" pitchFamily="18" charset="0"/>
                  </a:rPr>
                  <a:t>g</a:t>
                </a:r>
                <a:r>
                  <a:rPr lang="de-DE" sz="1600" spc="-1" baseline="-25000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tr</a:t>
                </a:r>
                <a:r>
                  <a:rPr lang="de-DE" sz="1600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de-DE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= 20.41, 600 &lt; </a:t>
                </a:r>
                <a:r>
                  <a:rPr lang="de-DE" sz="2133" spc="-1" dirty="0">
                    <a:solidFill>
                      <a:srgbClr val="171717"/>
                    </a:solidFill>
                    <a:latin typeface="Symbol" panose="05050102010706020507" pitchFamily="18" charset="2"/>
                    <a:cs typeface="Mangal" panose="02040503050203030202" pitchFamily="18" charset="0"/>
                  </a:rPr>
                  <a:t>g </a:t>
                </a:r>
                <a:r>
                  <a:rPr lang="de-DE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&lt; 14200</a:t>
                </a:r>
                <a:r>
                  <a:rPr lang="de-DE" sz="1467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)</a:t>
                </a:r>
                <a:endParaRPr lang="pt-BR" sz="1467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indent="-380990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20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TESLA Cavity parameter </a:t>
                </a:r>
                <a:r>
                  <a:rPr lang="pt-BR" sz="1867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(9 cells,</a:t>
                </a:r>
                <a:r>
                  <a:rPr lang="pt-BR" sz="1867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L</a:t>
                </a:r>
                <a:r>
                  <a:rPr lang="pt-BR" sz="1867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=1.06 m)</a:t>
                </a:r>
                <a:r>
                  <a:rPr lang="pt-BR" sz="1867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:</a:t>
                </a:r>
                <a:endParaRPr lang="pt-BR" sz="1867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6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f</a:t>
                </a:r>
                <a:r>
                  <a:rPr lang="pt-BR" sz="1600" b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RF</a:t>
                </a: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1.3 GHz </a:t>
                </a: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</a:t>
                </a: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harmonic number </a:t>
                </a:r>
                <a:r>
                  <a:rPr lang="pt-BR" sz="16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h</a:t>
                </a: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25957 to 46367</a:t>
                </a:r>
              </a:p>
              <a:p>
                <a:pPr lvl="1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6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R/Q</a:t>
                </a: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518 </a:t>
                </a:r>
                <a:r>
                  <a:rPr lang="pt-BR" sz="1600" b="1" spc="-1" dirty="0">
                    <a:solidFill>
                      <a:srgbClr val="171717"/>
                    </a:solidFill>
                    <a:latin typeface="Symbol" panose="05050102010706020507" pitchFamily="18" charset="2"/>
                    <a:ea typeface="Segoe UI Symbol" panose="020B0502040204020203" pitchFamily="34" charset="0"/>
                    <a:cs typeface="Mangal" panose="02040503050203030202" pitchFamily="18" charset="0"/>
                  </a:rPr>
                  <a:t>W</a:t>
                </a:r>
                <a:r>
                  <a:rPr lang="pt-BR" sz="1600" spc="-1" dirty="0">
                    <a:solidFill>
                      <a:srgbClr val="171717"/>
                    </a:solidFill>
                    <a:latin typeface="Symbol" panose="05050102010706020507" pitchFamily="18" charset="2"/>
                    <a:ea typeface="Segoe UI Symbol" panose="020B0502040204020203" pitchFamily="34" charset="0"/>
                    <a:cs typeface="Mangal" panose="02040503050203030202" pitchFamily="18" charset="0"/>
                  </a:rPr>
                  <a:t>, </a:t>
                </a:r>
                <a:r>
                  <a:rPr lang="pt-BR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total </a:t>
                </a:r>
                <a:r>
                  <a:rPr lang="pt-BR" sz="1600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</a:t>
                </a:r>
                <a:r>
                  <a:rPr lang="pt-BR" sz="1600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s</a:t>
                </a:r>
                <a:r>
                  <a:rPr lang="pt-BR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306 </a:t>
                </a:r>
                <a:r>
                  <a:rPr lang="pt-BR" sz="16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</a:t>
                </a:r>
                <a:r>
                  <a:rPr lang="pt-BR" sz="1600" spc="-1" dirty="0">
                    <a:solidFill>
                      <a:srgbClr val="171717"/>
                    </a:solidFill>
                    <a:latin typeface="Symbol" panose="05050102010706020507" pitchFamily="18" charset="2"/>
                    <a:ea typeface="Segoe UI Symbol" panose="020B0502040204020203" pitchFamily="34" charset="0"/>
                    <a:cs typeface="Mangal" panose="02040503050203030202" pitchFamily="18" charset="0"/>
                  </a:rPr>
                  <a:t>W</a:t>
                </a:r>
                <a:endParaRPr lang="pt-BR" sz="1600" spc="-1" dirty="0">
                  <a:solidFill>
                    <a:srgbClr val="171717"/>
                  </a:solidFill>
                  <a:latin typeface="Mangal" panose="02040503050203030202" pitchFamily="18" charset="0"/>
                  <a:ea typeface="Segoe UI Symbol" panose="020B0502040204020203" pitchFamily="34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ea typeface="Segoe UI Symbol" panose="020B0502040204020203" pitchFamily="34" charset="0"/>
                    <a:cs typeface="Mangal" panose="02040503050203030202" pitchFamily="18" charset="0"/>
                  </a:rPr>
                  <a:t>Gradient 30 MV/m</a:t>
                </a:r>
                <a:endParaRPr lang="pt-BR" sz="1600" b="1" spc="-1" dirty="0">
                  <a:solidFill>
                    <a:srgbClr val="171717"/>
                  </a:solidFill>
                  <a:latin typeface="Symbol" panose="05050102010706020507" pitchFamily="18" charset="2"/>
                  <a:ea typeface="Segoe UI Symbol" panose="020B0502040204020203" pitchFamily="34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6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Q</a:t>
                </a:r>
                <a:r>
                  <a:rPr lang="pt-BR" sz="1600" b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L</a:t>
                </a:r>
                <a:r>
                  <a:rPr lang="pt-BR" sz="1600" b="1" i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= 2.2e6 </a:t>
                </a:r>
                <a:r>
                  <a:rPr lang="pt-BR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(for beam loading compensation with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𝛥</m:t>
                    </m:r>
                  </m:oMath>
                </a14:m>
                <a:r>
                  <a:rPr lang="pt-BR" sz="1600" i="1" dirty="0"/>
                  <a:t>f</a:t>
                </a:r>
                <a:r>
                  <a:rPr lang="pt-BR" sz="1600" dirty="0"/>
                  <a:t> = 320 Hz</a:t>
                </a:r>
                <a:r>
                  <a:rPr lang="pt-BR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) </a:t>
                </a:r>
              </a:p>
              <a:p>
                <a:pPr marL="609585" lvl="1" indent="0">
                  <a:spcBef>
                    <a:spcPts val="800"/>
                  </a:spcBef>
                  <a:spcAft>
                    <a:spcPts val="533"/>
                  </a:spcAft>
                  <a:buNone/>
                  <a:tabLst>
                    <a:tab pos="0" algn="l"/>
                  </a:tabLst>
                </a:pPr>
                <a:r>
                  <a:rPr lang="pt-BR" sz="1467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	</a:t>
                </a:r>
                <a:endParaRPr lang="en-US" sz="2133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5"/>
                <a:stretch>
                  <a:fillRect l="-550" t="-775" b="-801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 and tools:</a:t>
            </a:r>
            <a:br>
              <a:rPr lang="en-US" dirty="0"/>
            </a:br>
            <a:r>
              <a:rPr lang="en-US" dirty="0"/>
              <a:t>RF – The TESLA cavity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8B896D-1302-2E35-078B-E48EAFCAEC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6930" y="399192"/>
            <a:ext cx="3072341" cy="12548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85A621-2FCE-7F60-F338-C12D7A1A46C4}"/>
              </a:ext>
            </a:extLst>
          </p:cNvPr>
          <p:cNvSpPr txBox="1"/>
          <p:nvPr/>
        </p:nvSpPr>
        <p:spPr>
          <a:xfrm>
            <a:off x="10896362" y="6078365"/>
            <a:ext cx="1554429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/>
              <a:t>From design report</a:t>
            </a:r>
            <a:endParaRPr lang="en-GB" sz="933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7F54C0-5C13-4AA9-0914-01B9D355A7C8}"/>
              </a:ext>
            </a:extLst>
          </p:cNvPr>
          <p:cNvSpPr txBox="1"/>
          <p:nvPr/>
        </p:nvSpPr>
        <p:spPr>
          <a:xfrm>
            <a:off x="1674781" y="1579213"/>
            <a:ext cx="2211924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/>
              <a:t>From design report</a:t>
            </a:r>
            <a:endParaRPr lang="en-GB" sz="933" dirty="0"/>
          </a:p>
        </p:txBody>
      </p: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2F224E2A-5CA1-CEF0-7B77-7F4D958C5D9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04" y="6148716"/>
            <a:ext cx="551593" cy="5515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D2CF98-61D9-E185-3B14-8897A62B6D34}"/>
              </a:ext>
            </a:extLst>
          </p:cNvPr>
          <p:cNvSpPr txBox="1"/>
          <p:nvPr/>
        </p:nvSpPr>
        <p:spPr>
          <a:xfrm>
            <a:off x="1583498" y="3955662"/>
            <a:ext cx="3313049" cy="318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67" dirty="0"/>
              <a:t>(with 30 MV/m accelerating gradient)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7571100" y="6204774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Fabian </a:t>
            </a:r>
            <a:r>
              <a:rPr lang="fr-FR" b="1" dirty="0" err="1" smtClean="0"/>
              <a:t>Batsch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5288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7F2044F-5CAA-C0E4-50C0-5AEA1C63ECB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079957" y="1148052"/>
            <a:ext cx="5612063" cy="541467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</a:t>
            </a:r>
            <a:r>
              <a:rPr lang="en-CH" dirty="0"/>
              <a:t>he </a:t>
            </a:r>
            <a:r>
              <a:rPr lang="fr-FR" dirty="0" smtClean="0"/>
              <a:t>WG « Muon </a:t>
            </a:r>
            <a:r>
              <a:rPr lang="fr-FR" dirty="0" err="1" smtClean="0"/>
              <a:t>Acceleration</a:t>
            </a:r>
            <a:r>
              <a:rPr lang="fr-FR" dirty="0" smtClean="0"/>
              <a:t> » </a:t>
            </a:r>
            <a:r>
              <a:rPr lang="fr-FR" dirty="0" err="1" smtClean="0"/>
              <a:t>is</a:t>
            </a:r>
            <a:r>
              <a:rPr lang="fr-FR" dirty="0"/>
              <a:t> </a:t>
            </a:r>
            <a:r>
              <a:rPr lang="fr-FR" dirty="0" err="1" smtClean="0"/>
              <a:t>covered</a:t>
            </a:r>
            <a:r>
              <a:rPr lang="fr-FR" dirty="0" smtClean="0"/>
              <a:t> by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tasks</a:t>
            </a:r>
            <a:r>
              <a:rPr lang="fr-FR" dirty="0" smtClean="0"/>
              <a:t> of </a:t>
            </a:r>
            <a:r>
              <a:rPr lang="fr-FR" dirty="0" err="1" smtClean="0"/>
              <a:t>MuCol</a:t>
            </a:r>
            <a:r>
              <a:rPr lang="fr-FR" dirty="0" smtClean="0"/>
              <a:t>.</a:t>
            </a:r>
            <a:endParaRPr lang="en-CH" dirty="0"/>
          </a:p>
          <a:p>
            <a:pPr marL="0" indent="0">
              <a:buNone/>
            </a:pPr>
            <a:endParaRPr lang="en-US" dirty="0"/>
          </a:p>
          <a:p>
            <a:r>
              <a:rPr lang="fr-FR" dirty="0"/>
              <a:t>This WG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focused</a:t>
            </a:r>
            <a:r>
              <a:rPr lang="fr-FR" dirty="0"/>
              <a:t> on </a:t>
            </a:r>
            <a:r>
              <a:rPr lang="fr-FR" dirty="0" err="1"/>
              <a:t>parameter</a:t>
            </a:r>
            <a:r>
              <a:rPr lang="fr-FR" dirty="0"/>
              <a:t> </a:t>
            </a:r>
            <a:r>
              <a:rPr lang="fr-FR" dirty="0" err="1"/>
              <a:t>optimization</a:t>
            </a:r>
            <a:r>
              <a:rPr lang="fr-FR" dirty="0"/>
              <a:t>, </a:t>
            </a:r>
            <a:r>
              <a:rPr lang="fr-FR" dirty="0" err="1"/>
              <a:t>optics</a:t>
            </a:r>
            <a:r>
              <a:rPr lang="fr-FR" dirty="0"/>
              <a:t> design, </a:t>
            </a:r>
            <a:r>
              <a:rPr lang="fr-FR" dirty="0" err="1" smtClean="0"/>
              <a:t>lattice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.</a:t>
            </a:r>
            <a:endParaRPr lang="en-CH" dirty="0"/>
          </a:p>
          <a:p>
            <a:endParaRPr lang="fr-FR" dirty="0" smtClean="0"/>
          </a:p>
          <a:p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r>
              <a:rPr lang="fr-FR" dirty="0" smtClean="0"/>
              <a:t> are in close interaction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WGs</a:t>
            </a:r>
            <a:r>
              <a:rPr lang="fr-FR" dirty="0" smtClean="0"/>
              <a:t>: </a:t>
            </a:r>
          </a:p>
          <a:p>
            <a:pPr lvl="1"/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Systems</a:t>
            </a:r>
            <a:r>
              <a:rPr lang="fr-FR" dirty="0" smtClean="0"/>
              <a:t> (</a:t>
            </a:r>
            <a:r>
              <a:rPr lang="fr-FR" dirty="0" err="1" smtClean="0"/>
              <a:t>pulsed</a:t>
            </a:r>
            <a:r>
              <a:rPr lang="fr-FR" dirty="0" smtClean="0"/>
              <a:t> </a:t>
            </a:r>
            <a:r>
              <a:rPr lang="fr-FR" dirty="0" err="1" smtClean="0"/>
              <a:t>magnets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RF </a:t>
            </a:r>
            <a:r>
              <a:rPr lang="fr-FR" dirty="0" err="1" smtClean="0"/>
              <a:t>systems</a:t>
            </a:r>
            <a:endParaRPr lang="fr-FR" dirty="0" smtClean="0"/>
          </a:p>
          <a:p>
            <a:pPr lvl="1"/>
            <a:r>
              <a:rPr lang="fr-FR" dirty="0" smtClean="0"/>
              <a:t>Beam-</a:t>
            </a:r>
            <a:r>
              <a:rPr lang="fr-FR" dirty="0" err="1" smtClean="0"/>
              <a:t>matter</a:t>
            </a:r>
            <a:r>
              <a:rPr lang="fr-FR" dirty="0" smtClean="0"/>
              <a:t> interaction</a:t>
            </a:r>
          </a:p>
          <a:p>
            <a:pPr lvl="1"/>
            <a:r>
              <a:rPr lang="fr-FR" dirty="0" smtClean="0"/>
              <a:t>Collective </a:t>
            </a:r>
            <a:r>
              <a:rPr lang="fr-FR" dirty="0" err="1" smtClean="0"/>
              <a:t>effects</a:t>
            </a:r>
            <a:endParaRPr lang="fr-FR" dirty="0" smtClean="0"/>
          </a:p>
          <a:p>
            <a:pPr lvl="1"/>
            <a:r>
              <a:rPr lang="fr-FR" dirty="0" err="1" smtClean="0"/>
              <a:t>Matching</a:t>
            </a:r>
            <a:r>
              <a:rPr lang="fr-FR" dirty="0" smtClean="0"/>
              <a:t> conditions </a:t>
            </a:r>
            <a:r>
              <a:rPr lang="fr-FR" dirty="0" err="1" smtClean="0"/>
              <a:t>with</a:t>
            </a:r>
            <a:r>
              <a:rPr lang="fr-FR" dirty="0" smtClean="0"/>
              <a:t> WG </a:t>
            </a:r>
            <a:r>
              <a:rPr lang="fr-FR" dirty="0" err="1" smtClean="0"/>
              <a:t>Collider</a:t>
            </a:r>
            <a:endParaRPr lang="fr-FR" dirty="0" smtClean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9C5E9-2464-6798-A8EE-0728C88A64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105F67-D5D5-7017-1569-F943B8F9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within </a:t>
            </a:r>
            <a:r>
              <a:rPr lang="en-US" dirty="0" err="1" smtClean="0"/>
              <a:t>MuCol</a:t>
            </a:r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A6C41B-C60B-6F42-801B-C9D93830747C}"/>
              </a:ext>
            </a:extLst>
          </p:cNvPr>
          <p:cNvSpPr txBox="1"/>
          <p:nvPr/>
        </p:nvSpPr>
        <p:spPr>
          <a:xfrm>
            <a:off x="1009356" y="1151376"/>
            <a:ext cx="4819944" cy="76392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r>
              <a:rPr lang="en-CH" sz="2182" dirty="0">
                <a:solidFill>
                  <a:srgbClr val="0070C0"/>
                </a:solidFill>
              </a:rPr>
              <a:t>Task 1</a:t>
            </a:r>
          </a:p>
          <a:p>
            <a:r>
              <a:rPr lang="en-CH" sz="2182" dirty="0" smtClean="0">
                <a:solidFill>
                  <a:srgbClr val="0070C0"/>
                </a:solidFill>
              </a:rPr>
              <a:t>Coordination </a:t>
            </a:r>
            <a:r>
              <a:rPr lang="en-CH" sz="2182" dirty="0">
                <a:solidFill>
                  <a:srgbClr val="0070C0"/>
                </a:solidFill>
              </a:rPr>
              <a:t>and </a:t>
            </a:r>
            <a:r>
              <a:rPr lang="fr-FR" sz="2182" dirty="0" smtClean="0">
                <a:solidFill>
                  <a:srgbClr val="0070C0"/>
                </a:solidFill>
              </a:rPr>
              <a:t>Communication</a:t>
            </a:r>
            <a:endParaRPr lang="en-CH" sz="2182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EE581D-AD58-85CA-8ACF-D46958DBF0A5}"/>
              </a:ext>
            </a:extLst>
          </p:cNvPr>
          <p:cNvSpPr txBox="1"/>
          <p:nvPr/>
        </p:nvSpPr>
        <p:spPr>
          <a:xfrm>
            <a:off x="1009355" y="2076587"/>
            <a:ext cx="4819945" cy="76392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182" dirty="0">
                <a:solidFill>
                  <a:srgbClr val="0070C0"/>
                </a:solidFill>
              </a:rPr>
              <a:t>Task 2</a:t>
            </a:r>
          </a:p>
          <a:p>
            <a:r>
              <a:rPr lang="fr-FR" sz="2182" dirty="0" err="1" smtClean="0">
                <a:solidFill>
                  <a:srgbClr val="0070C0"/>
                </a:solidFill>
              </a:rPr>
              <a:t>Collider</a:t>
            </a:r>
            <a:r>
              <a:rPr lang="fr-FR" sz="2182" dirty="0" smtClean="0">
                <a:solidFill>
                  <a:srgbClr val="0070C0"/>
                </a:solidFill>
              </a:rPr>
              <a:t> design</a:t>
            </a:r>
            <a:endParaRPr lang="en-CH" sz="2182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001732-7106-4A03-6643-58BBEAB126F9}"/>
              </a:ext>
            </a:extLst>
          </p:cNvPr>
          <p:cNvSpPr txBox="1"/>
          <p:nvPr/>
        </p:nvSpPr>
        <p:spPr>
          <a:xfrm>
            <a:off x="1009356" y="3001798"/>
            <a:ext cx="4819944" cy="763927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r>
              <a:rPr lang="en-CH" sz="2182" dirty="0">
                <a:solidFill>
                  <a:schemeClr val="bg1"/>
                </a:solidFill>
              </a:rPr>
              <a:t>Task </a:t>
            </a:r>
            <a:r>
              <a:rPr lang="en-CH" sz="2182" dirty="0" smtClean="0">
                <a:solidFill>
                  <a:schemeClr val="bg1"/>
                </a:solidFill>
              </a:rPr>
              <a:t>3</a:t>
            </a:r>
            <a:r>
              <a:rPr lang="fr-FR" sz="2182" dirty="0" smtClean="0">
                <a:solidFill>
                  <a:schemeClr val="bg1"/>
                </a:solidFill>
              </a:rPr>
              <a:t> (CEA, CERN, JAI, BNL)</a:t>
            </a:r>
            <a:endParaRPr lang="en-CH" sz="2182" dirty="0">
              <a:solidFill>
                <a:schemeClr val="bg1"/>
              </a:solidFill>
            </a:endParaRPr>
          </a:p>
          <a:p>
            <a:r>
              <a:rPr lang="en-US" sz="2182" dirty="0">
                <a:solidFill>
                  <a:schemeClr val="bg1"/>
                </a:solidFill>
              </a:rPr>
              <a:t>Pulsed synchrotron and FFA design </a:t>
            </a:r>
            <a:endParaRPr lang="en-CH" sz="2182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92E879-8DE4-1395-1F06-F6B4BCB0C704}"/>
              </a:ext>
            </a:extLst>
          </p:cNvPr>
          <p:cNvSpPr txBox="1"/>
          <p:nvPr/>
        </p:nvSpPr>
        <p:spPr>
          <a:xfrm>
            <a:off x="1009355" y="3927009"/>
            <a:ext cx="4819945" cy="69979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r>
              <a:rPr lang="en-CH" sz="2182" dirty="0">
                <a:solidFill>
                  <a:srgbClr val="0070C0"/>
                </a:solidFill>
              </a:rPr>
              <a:t>Task 4</a:t>
            </a:r>
          </a:p>
          <a:p>
            <a:r>
              <a:rPr lang="en-US" sz="2182" dirty="0">
                <a:solidFill>
                  <a:srgbClr val="0070C0"/>
                </a:solidFill>
              </a:rPr>
              <a:t>Beam </a:t>
            </a:r>
            <a:r>
              <a:rPr lang="en-US" sz="2182" dirty="0" smtClean="0">
                <a:solidFill>
                  <a:srgbClr val="0070C0"/>
                </a:solidFill>
              </a:rPr>
              <a:t>dynamics </a:t>
            </a:r>
            <a:endParaRPr lang="en-CH" sz="2182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B6B607-E068-89B1-D416-2BA2EA6F8F7C}"/>
              </a:ext>
            </a:extLst>
          </p:cNvPr>
          <p:cNvSpPr txBox="1"/>
          <p:nvPr/>
        </p:nvSpPr>
        <p:spPr>
          <a:xfrm rot="16200000">
            <a:off x="-2061730" y="3639840"/>
            <a:ext cx="5417639" cy="4281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2182" dirty="0" smtClean="0">
                <a:solidFill>
                  <a:srgbClr val="0070C0"/>
                </a:solidFill>
              </a:rPr>
              <a:t>High </a:t>
            </a:r>
            <a:r>
              <a:rPr lang="fr-FR" sz="2182" dirty="0" err="1" smtClean="0">
                <a:solidFill>
                  <a:srgbClr val="0070C0"/>
                </a:solidFill>
              </a:rPr>
              <a:t>Energy</a:t>
            </a:r>
            <a:r>
              <a:rPr lang="fr-FR" sz="2182" dirty="0" smtClean="0">
                <a:solidFill>
                  <a:srgbClr val="0070C0"/>
                </a:solidFill>
              </a:rPr>
              <a:t> </a:t>
            </a:r>
            <a:r>
              <a:rPr lang="fr-FR" sz="2182" dirty="0" err="1" smtClean="0">
                <a:solidFill>
                  <a:srgbClr val="0070C0"/>
                </a:solidFill>
              </a:rPr>
              <a:t>Complex</a:t>
            </a:r>
            <a:endParaRPr lang="en-CH" sz="2182" dirty="0">
              <a:solidFill>
                <a:srgbClr val="0070C0"/>
              </a:solidFill>
            </a:endParaRPr>
          </a:p>
        </p:txBody>
      </p:sp>
      <p:sp>
        <p:nvSpPr>
          <p:cNvPr id="13" name="TextBox 10">
            <a:extLst>
              <a:ext uri="{FF2B5EF4-FFF2-40B4-BE49-F238E27FC236}">
                <a16:creationId xmlns:a16="http://schemas.microsoft.com/office/drawing/2014/main" id="{3B92E879-8DE4-1395-1F06-F6B4BCB0C704}"/>
              </a:ext>
            </a:extLst>
          </p:cNvPr>
          <p:cNvSpPr txBox="1"/>
          <p:nvPr/>
        </p:nvSpPr>
        <p:spPr>
          <a:xfrm>
            <a:off x="1009355" y="4776433"/>
            <a:ext cx="4819945" cy="93686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Autofit/>
          </a:bodyPr>
          <a:lstStyle/>
          <a:p>
            <a:r>
              <a:rPr lang="en-CH" sz="2182" smtClean="0">
                <a:solidFill>
                  <a:srgbClr val="0070C0"/>
                </a:solidFill>
              </a:rPr>
              <a:t>Task </a:t>
            </a:r>
            <a:r>
              <a:rPr lang="fr-FR" sz="2182" smtClean="0">
                <a:solidFill>
                  <a:srgbClr val="0070C0"/>
                </a:solidFill>
              </a:rPr>
              <a:t>5</a:t>
            </a:r>
            <a:endParaRPr lang="en-CH" sz="2182" smtClean="0">
              <a:solidFill>
                <a:srgbClr val="0070C0"/>
              </a:solidFill>
            </a:endParaRPr>
          </a:p>
          <a:p>
            <a:r>
              <a:rPr lang="en-US" sz="2182" smtClean="0">
                <a:solidFill>
                  <a:srgbClr val="0070C0"/>
                </a:solidFill>
              </a:rPr>
              <a:t>MDI design and background to experiment </a:t>
            </a:r>
            <a:endParaRPr lang="en-CH" sz="2182" dirty="0">
              <a:solidFill>
                <a:srgbClr val="0070C0"/>
              </a:solidFill>
            </a:endParaRPr>
          </a:p>
        </p:txBody>
      </p:sp>
      <p:sp>
        <p:nvSpPr>
          <p:cNvPr id="14" name="TextBox 10">
            <a:extLst>
              <a:ext uri="{FF2B5EF4-FFF2-40B4-BE49-F238E27FC236}">
                <a16:creationId xmlns:a16="http://schemas.microsoft.com/office/drawing/2014/main" id="{3B92E879-8DE4-1395-1F06-F6B4BCB0C704}"/>
              </a:ext>
            </a:extLst>
          </p:cNvPr>
          <p:cNvSpPr txBox="1"/>
          <p:nvPr/>
        </p:nvSpPr>
        <p:spPr>
          <a:xfrm>
            <a:off x="1009355" y="5862927"/>
            <a:ext cx="4819945" cy="69979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r>
              <a:rPr lang="en-CH" sz="2182" dirty="0">
                <a:solidFill>
                  <a:srgbClr val="0070C0"/>
                </a:solidFill>
              </a:rPr>
              <a:t>Task </a:t>
            </a:r>
            <a:r>
              <a:rPr lang="fr-FR" sz="2182" dirty="0" smtClean="0">
                <a:solidFill>
                  <a:srgbClr val="0070C0"/>
                </a:solidFill>
              </a:rPr>
              <a:t>6</a:t>
            </a:r>
            <a:endParaRPr lang="en-CH" sz="2182" dirty="0">
              <a:solidFill>
                <a:srgbClr val="0070C0"/>
              </a:solidFill>
            </a:endParaRPr>
          </a:p>
          <a:p>
            <a:r>
              <a:rPr lang="en-US" sz="2182" dirty="0">
                <a:solidFill>
                  <a:srgbClr val="0070C0"/>
                </a:solidFill>
              </a:rPr>
              <a:t>Radiation studies for the accelerators</a:t>
            </a:r>
            <a:endParaRPr lang="en-CH" sz="2182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213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168DA9B7-5F2A-A48F-62F4-D29D371291E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6625389" cy="4714875"/>
          </a:xfrm>
        </p:spPr>
        <p:txBody>
          <a:bodyPr>
            <a:normAutofit/>
          </a:bodyPr>
          <a:lstStyle/>
          <a:p>
            <a:r>
              <a:rPr lang="fr-FR" dirty="0" smtClean="0"/>
              <a:t>14</a:t>
            </a:r>
            <a:r>
              <a:rPr lang="en-CH" dirty="0" smtClean="0"/>
              <a:t> </a:t>
            </a:r>
            <a:r>
              <a:rPr lang="en-CH" dirty="0"/>
              <a:t>meetings to date, with participants from </a:t>
            </a:r>
            <a:r>
              <a:rPr lang="en-CH" dirty="0" smtClean="0"/>
              <a:t>most </a:t>
            </a:r>
            <a:r>
              <a:rPr lang="en-CH" dirty="0"/>
              <a:t>collaborating institutes and universities</a:t>
            </a:r>
          </a:p>
          <a:p>
            <a:r>
              <a:rPr lang="en-CH" dirty="0"/>
              <a:t>Since </a:t>
            </a:r>
            <a:r>
              <a:rPr lang="fr-FR" dirty="0" err="1" smtClean="0"/>
              <a:t>February</a:t>
            </a:r>
            <a:r>
              <a:rPr lang="en-CH" dirty="0" smtClean="0"/>
              <a:t> </a:t>
            </a:r>
            <a:r>
              <a:rPr lang="fr-FR" dirty="0" smtClean="0"/>
              <a:t>2022 </a:t>
            </a:r>
            <a:r>
              <a:rPr lang="en-CH" dirty="0" smtClean="0"/>
              <a:t>we </a:t>
            </a:r>
            <a:r>
              <a:rPr lang="en-CH" dirty="0"/>
              <a:t>meet</a:t>
            </a:r>
            <a:r>
              <a:rPr lang="en-CH" dirty="0" smtClean="0"/>
              <a:t>:</a:t>
            </a:r>
          </a:p>
          <a:p>
            <a:pPr lvl="1"/>
            <a:r>
              <a:rPr lang="en-US" dirty="0" smtClean="0"/>
              <a:t>t</a:t>
            </a:r>
            <a:r>
              <a:rPr lang="en-CH" dirty="0"/>
              <a:t>o discuss in an informal setting initial ideas and options, and </a:t>
            </a:r>
          </a:p>
          <a:p>
            <a:pPr lvl="1"/>
            <a:r>
              <a:rPr lang="en-US" dirty="0" err="1"/>
              <a:t>i</a:t>
            </a:r>
            <a:r>
              <a:rPr lang="en-CH" dirty="0"/>
              <a:t>n preparation of upcoming activities, in particular the EU MuCol</a:t>
            </a:r>
          </a:p>
        </p:txBody>
      </p:sp>
      <p:sp>
        <p:nvSpPr>
          <p:cNvPr id="35" name="Slide Number Placeholder 9">
            <a:extLst>
              <a:ext uri="{FF2B5EF4-FFF2-40B4-BE49-F238E27FC236}">
                <a16:creationId xmlns:a16="http://schemas.microsoft.com/office/drawing/2014/main" id="{303D1079-57C1-CF41-AF33-A526A0D85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Muon Acceleration </a:t>
            </a:r>
            <a:r>
              <a:rPr lang="en-US" dirty="0"/>
              <a:t>WG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DA683F3-9845-BEB5-0F52-0BB7CF37D499}"/>
              </a:ext>
            </a:extLst>
          </p:cNvPr>
          <p:cNvSpPr txBox="1"/>
          <p:nvPr/>
        </p:nvSpPr>
        <p:spPr>
          <a:xfrm>
            <a:off x="1537314" y="6073860"/>
            <a:ext cx="5782236" cy="428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82" dirty="0"/>
              <a:t>S</a:t>
            </a:r>
            <a:r>
              <a:rPr lang="en-CH" sz="2182" dirty="0"/>
              <a:t>ite: </a:t>
            </a:r>
            <a:r>
              <a:rPr lang="en-US" sz="2182" dirty="0" smtClean="0">
                <a:hlinkClick r:id="rId2"/>
              </a:rPr>
              <a:t>https</a:t>
            </a:r>
            <a:r>
              <a:rPr lang="en-US" sz="2182" dirty="0">
                <a:hlinkClick r:id="rId2"/>
              </a:rPr>
              <a:t>://</a:t>
            </a:r>
            <a:r>
              <a:rPr lang="en-US" sz="2182" dirty="0" smtClean="0">
                <a:hlinkClick r:id="rId2"/>
              </a:rPr>
              <a:t>indico.cern.ch/category/14979/</a:t>
            </a:r>
            <a:endParaRPr lang="en-US" sz="2182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9550" y="1242774"/>
            <a:ext cx="4320000" cy="429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628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32DB1D18-22C6-40AD-EFF7-1ECE44AF779B}"/>
              </a:ext>
            </a:extLst>
          </p:cNvPr>
          <p:cNvGrpSpPr/>
          <p:nvPr/>
        </p:nvGrpSpPr>
        <p:grpSpPr>
          <a:xfrm>
            <a:off x="617044" y="1220755"/>
            <a:ext cx="11376587" cy="4774768"/>
            <a:chOff x="611560" y="1063625"/>
            <a:chExt cx="8532440" cy="358107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67455F-E1FE-F3AA-7B8F-D66EC4813D54}"/>
                </a:ext>
              </a:extLst>
            </p:cNvPr>
            <p:cNvSpPr/>
            <p:nvPr/>
          </p:nvSpPr>
          <p:spPr>
            <a:xfrm>
              <a:off x="1156430" y="2464882"/>
              <a:ext cx="843762" cy="843762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1600" kern="0" dirty="0">
                  <a:solidFill>
                    <a:prstClr val="white"/>
                  </a:solidFill>
                  <a:latin typeface="Calibri"/>
                </a:rPr>
                <a:t>norm.</a:t>
              </a:r>
              <a:r>
                <a:rPr lang="en-GB" sz="1600" kern="0" dirty="0">
                  <a:solidFill>
                    <a:prstClr val="white"/>
                  </a:solidFill>
                  <a:latin typeface="Calibri"/>
                </a:rPr>
                <a:t> cond. RCS</a:t>
              </a:r>
              <a:endParaRPr lang="en-US" sz="1600" kern="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86DD56C-4033-9D4F-A556-2EA34E5BD01F}"/>
                </a:ext>
              </a:extLst>
            </p:cNvPr>
            <p:cNvCxnSpPr>
              <a:cxnSpLocks/>
            </p:cNvCxnSpPr>
            <p:nvPr/>
          </p:nvCxnSpPr>
          <p:spPr>
            <a:xfrm>
              <a:off x="611560" y="2887538"/>
              <a:ext cx="544870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headEnd w="med" len="lg"/>
              <a:tailEnd type="triangle" w="med" len="lg"/>
            </a:ln>
            <a:effectLst/>
          </p:spPr>
        </p:cxn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5C7CD8B-F8E5-ABDF-3515-A8CEECD435EB}"/>
                </a:ext>
              </a:extLst>
            </p:cNvPr>
            <p:cNvGrpSpPr/>
            <p:nvPr/>
          </p:nvGrpSpPr>
          <p:grpSpPr>
            <a:xfrm>
              <a:off x="3907238" y="2121657"/>
              <a:ext cx="2074976" cy="1530213"/>
              <a:chOff x="5824500" y="1579200"/>
              <a:chExt cx="2611666" cy="1926000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EC3D35AD-B55A-D1CB-13B0-C08BE6751BF5}"/>
                  </a:ext>
                </a:extLst>
              </p:cNvPr>
              <p:cNvSpPr/>
              <p:nvPr/>
            </p:nvSpPr>
            <p:spPr>
              <a:xfrm>
                <a:off x="5824500" y="1579200"/>
                <a:ext cx="1926000" cy="19260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25400" cap="flat" cmpd="sng" algn="ctr">
                <a:solidFill>
                  <a:srgbClr val="C0504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 eaLnBrk="0" fontAlgn="base" hangingPunct="0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sz="2800" kern="0" dirty="0">
                    <a:solidFill>
                      <a:prstClr val="white"/>
                    </a:solidFill>
                    <a:latin typeface="Calibri"/>
                  </a:rPr>
                  <a:t>hybrid</a:t>
                </a:r>
                <a:br>
                  <a:rPr lang="en-US" sz="2800" kern="0" dirty="0">
                    <a:solidFill>
                      <a:prstClr val="white"/>
                    </a:solidFill>
                    <a:latin typeface="Calibri"/>
                  </a:rPr>
                </a:br>
                <a:r>
                  <a:rPr lang="en-US" sz="2800" kern="0" dirty="0">
                    <a:solidFill>
                      <a:prstClr val="white"/>
                    </a:solidFill>
                    <a:latin typeface="Calibri"/>
                  </a:rPr>
                  <a:t>RCS</a:t>
                </a:r>
                <a:r>
                  <a:rPr lang="en-GB" sz="2800" kern="0" dirty="0">
                    <a:solidFill>
                      <a:prstClr val="white"/>
                    </a:solidFill>
                    <a:latin typeface="Calibri"/>
                  </a:rPr>
                  <a:t/>
                </a:r>
                <a:br>
                  <a:rPr lang="en-GB" sz="2800" kern="0" dirty="0">
                    <a:solidFill>
                      <a:prstClr val="white"/>
                    </a:solidFill>
                    <a:latin typeface="Calibri"/>
                  </a:rPr>
                </a:br>
                <a:r>
                  <a:rPr lang="en-GB" sz="2800" kern="0" dirty="0">
                    <a:solidFill>
                      <a:prstClr val="white"/>
                    </a:solidFill>
                    <a:latin typeface="Calibri"/>
                  </a:rPr>
                  <a:t>1.5 </a:t>
                </a:r>
                <a:r>
                  <a:rPr lang="en-GB" sz="2800" kern="0" dirty="0" err="1">
                    <a:solidFill>
                      <a:prstClr val="white"/>
                    </a:solidFill>
                    <a:latin typeface="Calibri"/>
                  </a:rPr>
                  <a:t>TeV</a:t>
                </a:r>
                <a:endParaRPr lang="en-US" sz="2800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A8C972D9-63FF-15B6-3BEF-E58476D520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0366" y="2543175"/>
                <a:ext cx="68580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headEnd w="med" len="lg"/>
                <a:tailEnd type="triangle" w="med" len="lg"/>
              </a:ln>
              <a:effectLst/>
            </p:spPr>
          </p:cxnSp>
        </p:grp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EBBD1C4-5CE2-8D58-1086-1A766C486BAE}"/>
                </a:ext>
              </a:extLst>
            </p:cNvPr>
            <p:cNvCxnSpPr>
              <a:cxnSpLocks/>
            </p:cNvCxnSpPr>
            <p:nvPr/>
          </p:nvCxnSpPr>
          <p:spPr>
            <a:xfrm>
              <a:off x="2004006" y="2887538"/>
              <a:ext cx="544870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headEnd w="med" len="lg"/>
              <a:tailEnd type="triangle" w="med" len="lg"/>
            </a:ln>
            <a:effectLst/>
          </p:spPr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2AF2D93-37B9-2ABB-C07E-689517952659}"/>
                </a:ext>
              </a:extLst>
            </p:cNvPr>
            <p:cNvGrpSpPr/>
            <p:nvPr/>
          </p:nvGrpSpPr>
          <p:grpSpPr>
            <a:xfrm>
              <a:off x="2531834" y="2464882"/>
              <a:ext cx="1388632" cy="843762"/>
              <a:chOff x="4093350" y="2011200"/>
              <a:chExt cx="1747800" cy="1062000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C7760178-33A4-D5BC-C60E-B9940D889B17}"/>
                  </a:ext>
                </a:extLst>
              </p:cNvPr>
              <p:cNvSpPr/>
              <p:nvPr/>
            </p:nvSpPr>
            <p:spPr>
              <a:xfrm>
                <a:off x="4093350" y="2011200"/>
                <a:ext cx="1062000" cy="1062000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 eaLnBrk="0" fontAlgn="base" hangingPunct="0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sz="1600" kern="0" dirty="0">
                    <a:solidFill>
                      <a:prstClr val="white"/>
                    </a:solidFill>
                    <a:latin typeface="Calibri"/>
                  </a:rPr>
                  <a:t>hybrid  RCS</a:t>
                </a:r>
                <a:endParaRPr lang="en-GB" sz="1600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475AA964-7182-9178-A441-49BEECFED7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5350" y="2544600"/>
                <a:ext cx="68580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headEnd w="med" len="lg"/>
                <a:tailEnd type="triangle" w="med" len="lg"/>
              </a:ln>
              <a:effectLst/>
            </p:spPr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27025D5-A806-C255-3812-DD40DE53B699}"/>
                </a:ext>
              </a:extLst>
            </p:cNvPr>
            <p:cNvGrpSpPr/>
            <p:nvPr/>
          </p:nvGrpSpPr>
          <p:grpSpPr>
            <a:xfrm>
              <a:off x="914266" y="2198880"/>
              <a:ext cx="2663809" cy="1396580"/>
              <a:chOff x="2057400" y="1676396"/>
              <a:chExt cx="3352800" cy="1757803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6617232C-516B-F506-E9E0-ABB990D1BEE6}"/>
                  </a:ext>
                </a:extLst>
              </p:cNvPr>
              <p:cNvSpPr/>
              <p:nvPr/>
            </p:nvSpPr>
            <p:spPr>
              <a:xfrm>
                <a:off x="2057400" y="1676396"/>
                <a:ext cx="3352800" cy="1752604"/>
              </a:xfrm>
              <a:prstGeom prst="roundRect">
                <a:avLst/>
              </a:prstGeom>
              <a:noFill/>
              <a:ln w="4445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 eaLnBrk="0" fontAlgn="base" hangingPunct="0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en-GB" sz="3067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5684330-C3C1-FA54-F966-1C561042AD10}"/>
                  </a:ext>
                </a:extLst>
              </p:cNvPr>
              <p:cNvSpPr txBox="1"/>
              <p:nvPr/>
            </p:nvSpPr>
            <p:spPr>
              <a:xfrm>
                <a:off x="2384235" y="3095300"/>
                <a:ext cx="2676179" cy="338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562707" eaLnBrk="0" fontAlgn="base" hangingPunct="0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GB" sz="1733" b="1" kern="0" dirty="0">
                    <a:solidFill>
                      <a:prstClr val="black"/>
                    </a:solidFill>
                    <a:cs typeface="Arial" panose="020B0604020202020204" pitchFamily="34" charset="0"/>
                  </a:rPr>
                  <a:t>Both in the same tunnel</a:t>
                </a:r>
                <a:endParaRPr lang="en-US" sz="1733" b="1" kern="0" dirty="0">
                  <a:solidFill>
                    <a:prstClr val="black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3E4B3F7-6C18-DC0F-716B-408DFC91337A}"/>
                </a:ext>
              </a:extLst>
            </p:cNvPr>
            <p:cNvSpPr/>
            <p:nvPr/>
          </p:nvSpPr>
          <p:spPr>
            <a:xfrm>
              <a:off x="5998914" y="1331670"/>
              <a:ext cx="3109282" cy="3109284"/>
            </a:xfrm>
            <a:prstGeom prst="ellipse">
              <a:avLst/>
            </a:prstGeom>
            <a:solidFill>
              <a:srgbClr val="C0504D">
                <a:lumMod val="60000"/>
                <a:lumOff val="40000"/>
              </a:srgbClr>
            </a:solidFill>
            <a:ln w="25400" cap="flat" cmpd="sng" algn="ctr">
              <a:solidFill>
                <a:srgbClr val="C0504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2800" kern="0" dirty="0">
                  <a:solidFill>
                    <a:prstClr val="white"/>
                  </a:solidFill>
                  <a:latin typeface="Calibri"/>
                </a:rPr>
                <a:t>hybrid</a:t>
              </a:r>
              <a:br>
                <a:rPr lang="en-US" sz="2800" kern="0" dirty="0">
                  <a:solidFill>
                    <a:prstClr val="white"/>
                  </a:solidFill>
                  <a:latin typeface="Calibri"/>
                </a:rPr>
              </a:br>
              <a:r>
                <a:rPr lang="en-US" sz="2800" kern="0" dirty="0">
                  <a:solidFill>
                    <a:prstClr val="white"/>
                  </a:solidFill>
                  <a:latin typeface="Calibri"/>
                </a:rPr>
                <a:t>RCS</a:t>
              </a:r>
              <a:br>
                <a:rPr lang="en-US" sz="2800" kern="0" dirty="0">
                  <a:solidFill>
                    <a:prstClr val="white"/>
                  </a:solidFill>
                  <a:latin typeface="Calibri"/>
                </a:rPr>
              </a:br>
              <a:r>
                <a:rPr lang="en-US" sz="2800" kern="0" dirty="0">
                  <a:solidFill>
                    <a:prstClr val="white"/>
                  </a:solidFill>
                  <a:latin typeface="Calibri"/>
                </a:rPr>
                <a:t>5 </a:t>
              </a:r>
              <a:r>
                <a:rPr lang="en-US" sz="2800" kern="0" dirty="0" err="1">
                  <a:solidFill>
                    <a:prstClr val="white"/>
                  </a:solidFill>
                  <a:latin typeface="Calibri"/>
                </a:rPr>
                <a:t>TeV</a:t>
              </a:r>
              <a:endParaRPr lang="en-GB" sz="2800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1678342-F976-B108-22F7-D9AF469AEC79}"/>
                </a:ext>
              </a:extLst>
            </p:cNvPr>
            <p:cNvSpPr/>
            <p:nvPr/>
          </p:nvSpPr>
          <p:spPr>
            <a:xfrm>
              <a:off x="8305800" y="1063625"/>
              <a:ext cx="838200" cy="35361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6AE2E48-FDE2-9AF5-80FA-01C6D80ECAD9}"/>
                </a:ext>
              </a:extLst>
            </p:cNvPr>
            <p:cNvSpPr/>
            <p:nvPr/>
          </p:nvSpPr>
          <p:spPr>
            <a:xfrm>
              <a:off x="5796136" y="1118944"/>
              <a:ext cx="3347864" cy="9801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BB8C085-B65B-29A4-E67D-406DECED1B20}"/>
                </a:ext>
              </a:extLst>
            </p:cNvPr>
            <p:cNvSpPr/>
            <p:nvPr/>
          </p:nvSpPr>
          <p:spPr>
            <a:xfrm>
              <a:off x="5796136" y="3664574"/>
              <a:ext cx="3347864" cy="9801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2133" b="1" dirty="0">
                <a:latin typeface="Arial Narrow" panose="020B0606020202030204" pitchFamily="34" charset="0"/>
              </a:rPr>
              <a:t>Chain of rapid cycling synchrotrons, counter-rotating </a:t>
            </a:r>
            <a:r>
              <a:rPr lang="en-US" sz="2133" b="1" dirty="0">
                <a:latin typeface="Arial Narrow" panose="020B0606020202030204" pitchFamily="34" charset="0"/>
              </a:rPr>
              <a:t>µ</a:t>
            </a:r>
            <a:r>
              <a:rPr lang="en-US" sz="2133" b="1" baseline="30000" dirty="0" smtClean="0">
                <a:latin typeface="Arial Narrow" panose="020B0606020202030204" pitchFamily="34" charset="0"/>
              </a:rPr>
              <a:t>+</a:t>
            </a:r>
            <a:r>
              <a:rPr lang="en-US" sz="2133" b="1" dirty="0" smtClean="0">
                <a:latin typeface="Arial Narrow" panose="020B0606020202030204" pitchFamily="34" charset="0"/>
              </a:rPr>
              <a:t>/µ</a:t>
            </a:r>
            <a:r>
              <a:rPr lang="en-US" sz="2133" b="1" baseline="30000" dirty="0" smtClean="0">
                <a:latin typeface="Arial Narrow" panose="020B0606020202030204" pitchFamily="34" charset="0"/>
              </a:rPr>
              <a:t>-</a:t>
            </a:r>
            <a:r>
              <a:rPr lang="en-US" sz="2133" b="1" dirty="0" smtClean="0">
                <a:latin typeface="Arial Narrow" panose="020B0606020202030204" pitchFamily="34" charset="0"/>
              </a:rPr>
              <a:t> </a:t>
            </a:r>
            <a:r>
              <a:rPr lang="en-US" sz="2133" b="1" dirty="0">
                <a:latin typeface="Arial Narrow" panose="020B0606020202030204" pitchFamily="34" charset="0"/>
              </a:rPr>
              <a:t>beams</a:t>
            </a:r>
            <a:br>
              <a:rPr lang="en-US" sz="2133" b="1" dirty="0">
                <a:latin typeface="Arial Narrow" panose="020B0606020202030204" pitchFamily="34" charset="0"/>
              </a:rPr>
            </a:br>
            <a:r>
              <a:rPr lang="en-US" sz="2133" b="1" dirty="0">
                <a:latin typeface="Arial Narrow" panose="020B0606020202030204" pitchFamily="34" charset="0"/>
              </a:rPr>
              <a:t>        </a:t>
            </a:r>
            <a:r>
              <a:rPr lang="en-US" sz="2133" b="1" dirty="0">
                <a:latin typeface="Arial Narrow" panose="020B0606020202030204" pitchFamily="34" charset="0"/>
                <a:sym typeface="Symbol" panose="05050102010706020507" pitchFamily="18" charset="2"/>
              </a:rPr>
              <a:t></a:t>
            </a:r>
            <a:r>
              <a:rPr lang="en-US" sz="2133" b="1" dirty="0">
                <a:latin typeface="Arial Narrow" panose="020B0606020202030204" pitchFamily="34" charset="0"/>
              </a:rPr>
              <a:t> 63 GeV </a:t>
            </a:r>
            <a:r>
              <a:rPr lang="en-US" sz="2133" b="1" dirty="0">
                <a:latin typeface="Arial Narrow" panose="020B0606020202030204" pitchFamily="34" charset="0"/>
                <a:sym typeface="Symbol" panose="05050102010706020507" pitchFamily="18" charset="2"/>
              </a:rPr>
              <a:t></a:t>
            </a:r>
            <a:r>
              <a:rPr lang="en-US" sz="2133" b="1" dirty="0">
                <a:latin typeface="Arial Narrow" panose="020B0606020202030204" pitchFamily="34" charset="0"/>
              </a:rPr>
              <a:t> 0.31 </a:t>
            </a:r>
            <a:r>
              <a:rPr lang="en-US" sz="2133" b="1" dirty="0" err="1">
                <a:latin typeface="Arial Narrow" panose="020B0606020202030204" pitchFamily="34" charset="0"/>
              </a:rPr>
              <a:t>TeV</a:t>
            </a:r>
            <a:r>
              <a:rPr lang="en-US" sz="2133" b="1" dirty="0">
                <a:latin typeface="Arial Narrow" panose="020B0606020202030204" pitchFamily="34" charset="0"/>
              </a:rPr>
              <a:t> </a:t>
            </a:r>
            <a:r>
              <a:rPr lang="en-US" sz="2133" b="1" dirty="0">
                <a:latin typeface="Arial Narrow" panose="020B0606020202030204" pitchFamily="34" charset="0"/>
                <a:sym typeface="Symbol" panose="05050102010706020507" pitchFamily="18" charset="2"/>
              </a:rPr>
              <a:t></a:t>
            </a:r>
            <a:r>
              <a:rPr lang="en-US" sz="2133" b="1" dirty="0">
                <a:latin typeface="Arial Narrow" panose="020B0606020202030204" pitchFamily="34" charset="0"/>
              </a:rPr>
              <a:t> 0.75 </a:t>
            </a:r>
            <a:r>
              <a:rPr lang="en-US" sz="2133" b="1" dirty="0" err="1">
                <a:latin typeface="Arial Narrow" panose="020B0606020202030204" pitchFamily="34" charset="0"/>
              </a:rPr>
              <a:t>TeV</a:t>
            </a:r>
            <a:r>
              <a:rPr lang="en-US" sz="2133" b="1" dirty="0">
                <a:latin typeface="Arial Narrow" panose="020B0606020202030204" pitchFamily="34" charset="0"/>
              </a:rPr>
              <a:t> </a:t>
            </a:r>
            <a:r>
              <a:rPr lang="en-US" sz="2133" b="1" dirty="0">
                <a:latin typeface="Arial Narrow" panose="020B0606020202030204" pitchFamily="34" charset="0"/>
                <a:sym typeface="Symbol" panose="05050102010706020507" pitchFamily="18" charset="2"/>
              </a:rPr>
              <a:t></a:t>
            </a:r>
            <a:r>
              <a:rPr lang="en-US" sz="2133" b="1" dirty="0">
                <a:latin typeface="Arial Narrow" panose="020B0606020202030204" pitchFamily="34" charset="0"/>
              </a:rPr>
              <a:t> 1.5 </a:t>
            </a:r>
            <a:r>
              <a:rPr lang="en-US" sz="2133" b="1" dirty="0" err="1">
                <a:latin typeface="Arial Narrow" panose="020B0606020202030204" pitchFamily="34" charset="0"/>
              </a:rPr>
              <a:t>TeV</a:t>
            </a:r>
            <a:r>
              <a:rPr lang="en-US" sz="2133" b="1" dirty="0">
                <a:latin typeface="Arial Narrow" panose="020B0606020202030204" pitchFamily="34" charset="0"/>
              </a:rPr>
              <a:t> (</a:t>
            </a:r>
            <a:r>
              <a:rPr lang="en-US" sz="2133" b="1" dirty="0">
                <a:latin typeface="Arial Narrow" panose="020B0606020202030204" pitchFamily="34" charset="0"/>
                <a:sym typeface="Symbol" panose="05050102010706020507" pitchFamily="18" charset="2"/>
              </a:rPr>
              <a:t></a:t>
            </a:r>
            <a:r>
              <a:rPr lang="en-US" sz="2133" b="1" dirty="0">
                <a:latin typeface="Arial Narrow" panose="020B0606020202030204" pitchFamily="34" charset="0"/>
              </a:rPr>
              <a:t> 5 </a:t>
            </a:r>
            <a:r>
              <a:rPr lang="en-US" sz="2133" b="1" dirty="0" err="1">
                <a:latin typeface="Arial Narrow" panose="020B0606020202030204" pitchFamily="34" charset="0"/>
              </a:rPr>
              <a:t>TeV</a:t>
            </a:r>
            <a:r>
              <a:rPr lang="en-US" sz="2133" b="1" dirty="0">
                <a:latin typeface="Arial Narrow" panose="020B0606020202030204" pitchFamily="34" charset="0"/>
              </a:rPr>
              <a:t>)</a:t>
            </a:r>
          </a:p>
          <a:p>
            <a:endParaRPr lang="en-US" sz="2133" b="1" dirty="0">
              <a:latin typeface="Arial Narrow" panose="020B0606020202030204" pitchFamily="34" charset="0"/>
            </a:endParaRPr>
          </a:p>
          <a:p>
            <a:endParaRPr lang="en-US" sz="2133" b="1" dirty="0">
              <a:latin typeface="Arial Narrow" panose="020B0606020202030204" pitchFamily="34" charset="0"/>
            </a:endParaRPr>
          </a:p>
          <a:p>
            <a:endParaRPr lang="en-US" sz="2133" b="1" dirty="0">
              <a:latin typeface="Arial Narrow" panose="020B0606020202030204" pitchFamily="34" charset="0"/>
            </a:endParaRPr>
          </a:p>
          <a:p>
            <a:endParaRPr lang="en-US" sz="2133" b="1" dirty="0">
              <a:latin typeface="Arial Narrow" panose="020B0606020202030204" pitchFamily="34" charset="0"/>
            </a:endParaRPr>
          </a:p>
          <a:p>
            <a:endParaRPr lang="en-US" sz="2133" b="1" dirty="0">
              <a:latin typeface="Arial Narrow" panose="020B0606020202030204" pitchFamily="34" charset="0"/>
            </a:endParaRPr>
          </a:p>
          <a:p>
            <a:endParaRPr lang="en-US" sz="2133" b="1" dirty="0">
              <a:latin typeface="Arial Narrow" panose="020B0606020202030204" pitchFamily="34" charset="0"/>
            </a:endParaRPr>
          </a:p>
          <a:p>
            <a:r>
              <a:rPr lang="en-US" sz="2133" b="1" dirty="0">
                <a:latin typeface="Arial Narrow" panose="020B0606020202030204" pitchFamily="34" charset="0"/>
              </a:rPr>
              <a:t>Hybrid RCSs have intersecting normal conducting (NC) and superconducting (SC) </a:t>
            </a:r>
            <a:r>
              <a:rPr lang="en-US" sz="2133" b="1" dirty="0" smtClean="0">
                <a:latin typeface="Arial Narrow" panose="020B0606020202030204" pitchFamily="34" charset="0"/>
              </a:rPr>
              <a:t>magnets.</a:t>
            </a:r>
            <a:endParaRPr lang="en-US" sz="2133" b="1" dirty="0">
              <a:latin typeface="Arial Narrow" panose="020B0606020202030204" pitchFamily="34" charset="0"/>
            </a:endParaRPr>
          </a:p>
          <a:p>
            <a:r>
              <a:rPr lang="en-US" sz="2133" b="1" dirty="0">
                <a:latin typeface="Arial Narrow" panose="020B0606020202030204" pitchFamily="34" charset="0"/>
              </a:rPr>
              <a:t>The studies presented aim to determine the RF (cavity) and lattice parameter (number of RF stations, momentum compaction factor</a:t>
            </a:r>
            <a:r>
              <a:rPr lang="en-US" sz="2133" b="1" dirty="0" smtClean="0">
                <a:latin typeface="Arial Narrow" panose="020B0606020202030204" pitchFamily="34" charset="0"/>
              </a:rPr>
              <a:t>,…) </a:t>
            </a:r>
            <a:r>
              <a:rPr lang="en-US" sz="2133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 </a:t>
            </a:r>
            <a:r>
              <a:rPr lang="en-US" sz="2133" b="1" dirty="0" err="1" smtClean="0">
                <a:latin typeface="Arial Narrow" panose="020B0606020202030204" pitchFamily="34" charset="0"/>
                <a:sym typeface="Wingdings" panose="05000000000000000000" pitchFamily="2" charset="2"/>
              </a:rPr>
              <a:t>Parameteric</a:t>
            </a:r>
            <a:r>
              <a:rPr lang="en-US" sz="2133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 study</a:t>
            </a:r>
            <a:endParaRPr lang="en-US" sz="2133" b="1" dirty="0">
              <a:latin typeface="Arial Narrow" panose="020B0606020202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 Cycling Synchrotron</a:t>
            </a:r>
            <a:endParaRPr lang="en-GB" dirty="0"/>
          </a:p>
        </p:txBody>
      </p:sp>
      <p:sp>
        <p:nvSpPr>
          <p:cNvPr id="31" name="ZoneTexte 30"/>
          <p:cNvSpPr txBox="1"/>
          <p:nvPr/>
        </p:nvSpPr>
        <p:spPr>
          <a:xfrm>
            <a:off x="8007927" y="2153237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</a:t>
            </a:r>
            <a:r>
              <a:rPr lang="fr-FR" b="1" dirty="0" err="1" smtClean="0"/>
              <a:t>Heiko</a:t>
            </a:r>
            <a:r>
              <a:rPr lang="fr-FR" b="1" dirty="0" smtClean="0"/>
              <a:t> </a:t>
            </a:r>
            <a:r>
              <a:rPr lang="fr-FR" b="1" dirty="0" err="1" smtClean="0"/>
              <a:t>Damerau</a:t>
            </a:r>
            <a:endParaRPr lang="fr-FR" b="1" dirty="0"/>
          </a:p>
        </p:txBody>
      </p:sp>
      <p:sp>
        <p:nvSpPr>
          <p:cNvPr id="2" name="Rectangle 1"/>
          <p:cNvSpPr/>
          <p:nvPr/>
        </p:nvSpPr>
        <p:spPr>
          <a:xfrm>
            <a:off x="1537642" y="1309056"/>
            <a:ext cx="89271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Detailed parameter table: </a:t>
            </a:r>
            <a:r>
              <a:rPr lang="en-US" b="1" dirty="0">
                <a:latin typeface="Arial Narrow" panose="020B0606020202030204" pitchFamily="34" charset="0"/>
                <a:hlinkClick r:id="rId2"/>
              </a:rPr>
              <a:t>https://cernbox.cern.ch/index.php/s/I9VpITncUeCBtiz</a:t>
            </a:r>
            <a:endParaRPr lang="en-US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22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1DEBE942-81F3-4A22-A997-6897B074146A}" type="slidenum">
              <a:rPr lang="fr-FR" smtClean="0"/>
              <a:t>6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 lot of </a:t>
            </a:r>
            <a:r>
              <a:rPr lang="fr-FR" dirty="0" err="1" smtClean="0"/>
              <a:t>constraints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0" y="1600200"/>
                <a:ext cx="10972800" cy="4525963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r>
                  <a:rPr lang="fr-FR" sz="2400" dirty="0" smtClean="0"/>
                  <a:t>Muons </a:t>
                </a:r>
                <a:r>
                  <a:rPr lang="fr-FR" sz="2400" dirty="0" err="1" smtClean="0"/>
                  <a:t>decay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very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fast</a:t>
                </a:r>
                <a:r>
                  <a:rPr lang="fr-FR" sz="2400" dirty="0" smtClean="0"/>
                  <a:t> (</a:t>
                </a:r>
                <a:r>
                  <a:rPr lang="fr-FR" sz="2400" dirty="0" err="1" smtClean="0"/>
                  <a:t>Rest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lifetime</a:t>
                </a:r>
                <a:r>
                  <a:rPr lang="fr-FR" sz="2400" dirty="0" smtClean="0"/>
                  <a:t>: 2.2 µs): </a:t>
                </a:r>
              </a:p>
              <a:p>
                <a:r>
                  <a:rPr lang="fr-FR" sz="2400" dirty="0" err="1"/>
                  <a:t>W</a:t>
                </a:r>
                <a:r>
                  <a:rPr lang="fr-FR" sz="2400" dirty="0" err="1" smtClean="0"/>
                  <a:t>e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should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accelerate</a:t>
                </a:r>
                <a:r>
                  <a:rPr lang="fr-FR" sz="2400" dirty="0" smtClean="0"/>
                  <a:t> as </a:t>
                </a:r>
                <a:r>
                  <a:rPr lang="fr-FR" sz="2400" dirty="0" err="1" smtClean="0"/>
                  <a:t>fast</a:t>
                </a:r>
                <a:r>
                  <a:rPr lang="fr-FR" sz="2400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fr-FR" sz="2400" dirty="0" smtClean="0"/>
                  <a:t> as </a:t>
                </a:r>
                <a:r>
                  <a:rPr lang="fr-FR" sz="2400" dirty="0" err="1" smtClean="0"/>
                  <a:t>low</a:t>
                </a:r>
                <a:r>
                  <a:rPr lang="fr-FR" sz="2400" dirty="0" smtClean="0"/>
                  <a:t> as possible.</a:t>
                </a:r>
              </a:p>
              <a:p>
                <a:pPr lvl="1"/>
                <a:r>
                  <a:rPr lang="fr-FR" sz="2000" dirty="0" smtClean="0"/>
                  <a:t>Muon </a:t>
                </a:r>
                <a:r>
                  <a:rPr lang="fr-FR" sz="2000" dirty="0" err="1" smtClean="0"/>
                  <a:t>survival</a:t>
                </a:r>
                <a:r>
                  <a:rPr lang="fr-FR" sz="2000" dirty="0" smtClean="0"/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000" b="1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000" b="1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1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000" b="1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𝒆𝒙𝒕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000" b="1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1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000" b="1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𝒊𝒏𝒋</m:t>
                            </m:r>
                          </m:sub>
                        </m:sSub>
                      </m:den>
                    </m:f>
                    <m:r>
                      <a:rPr lang="fr-FR" sz="2000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2000" b="1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000" b="1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2000" b="1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2000" b="1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1" i="1" smtClean="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fr-FR" sz="2000" b="1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2000" b="1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1" i="1" smtClean="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fr-FR" sz="2000" b="1" i="1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𝒊𝒏𝒋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fr-FR" sz="2000" b="1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2000" b="1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b="1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1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𝝉</m:t>
                                </m:r>
                              </m:e>
                              <m:sub>
                                <m:r>
                                  <a:rPr lang="fr-FR" sz="2000" b="1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𝒂𝒄𝒄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b="1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1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𝝉</m:t>
                                </m:r>
                              </m:e>
                              <m:sub>
                                <m:r>
                                  <a:rPr lang="fr-FR" sz="2000" b="1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𝝁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2000" b="1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sz="2000" b="1" i="1" smtClean="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1" i="1" smtClean="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  <m:sub>
                                    <m:r>
                                      <a:rPr lang="fr-FR" sz="2000" b="1" i="1" smtClean="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  <m:r>
                                  <a:rPr lang="fr-FR" sz="2000" b="1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r-FR" sz="2000" b="1" i="1" smtClean="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1" i="1" smtClean="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  <m:sub>
                                    <m:r>
                                      <a:rPr lang="fr-FR" sz="2000" b="1" i="1" smtClean="0">
                                        <a:solidFill>
                                          <a:schemeClr val="accent4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𝒊𝒏𝒋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</m:sup>
                    </m:sSup>
                  </m:oMath>
                </a14:m>
                <a:r>
                  <a:rPr lang="fr-FR" sz="2000" dirty="0" smtClean="0"/>
                  <a:t> for a </a:t>
                </a:r>
                <a:r>
                  <a:rPr lang="fr-FR" sz="2000" dirty="0" err="1" smtClean="0"/>
                  <a:t>linear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ramp</a:t>
                </a:r>
                <a:endParaRPr lang="fr-FR" sz="2000" dirty="0" smtClean="0"/>
              </a:p>
              <a:p>
                <a:r>
                  <a:rPr lang="fr-FR" sz="2400" dirty="0" smtClean="0"/>
                  <a:t>To </a:t>
                </a:r>
                <a:r>
                  <a:rPr lang="fr-FR" sz="2400" dirty="0" err="1" smtClean="0"/>
                  <a:t>decrease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cost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operation</a:t>
                </a:r>
                <a:r>
                  <a:rPr lang="fr-FR" sz="2400" dirty="0" smtClean="0"/>
                  <a:t>, </a:t>
                </a:r>
                <a:r>
                  <a:rPr lang="fr-FR" sz="2400" dirty="0" err="1" smtClean="0"/>
                  <a:t>we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should</a:t>
                </a:r>
                <a:r>
                  <a:rPr lang="fr-FR" sz="2400" dirty="0" smtClean="0"/>
                  <a:t>:</a:t>
                </a:r>
              </a:p>
              <a:p>
                <a:pPr lvl="1"/>
                <a:r>
                  <a:rPr lang="fr-FR" sz="2000" dirty="0" err="1" smtClean="0"/>
                  <a:t>Minimize</a:t>
                </a:r>
                <a:r>
                  <a:rPr lang="fr-FR" sz="2000" dirty="0" smtClean="0"/>
                  <a:t> the total voltage and </a:t>
                </a:r>
                <a:r>
                  <a:rPr lang="fr-FR" sz="2000" dirty="0" err="1" smtClean="0"/>
                  <a:t>thus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energy</a:t>
                </a:r>
                <a:r>
                  <a:rPr lang="fr-FR" sz="2000" dirty="0" smtClean="0"/>
                  <a:t> gain per </a:t>
                </a:r>
                <a:r>
                  <a:rPr lang="fr-FR" sz="2000" dirty="0" err="1" smtClean="0"/>
                  <a:t>turn</a:t>
                </a:r>
                <a:r>
                  <a:rPr lang="fr-FR" sz="2000" dirty="0" smtClean="0"/>
                  <a:t>: </a:t>
                </a:r>
              </a:p>
              <a:p>
                <a:pPr marL="914400" lvl="2" indent="0">
                  <a:buNone/>
                </a:pPr>
                <a:r>
                  <a:rPr lang="fr-FR" sz="1800" dirty="0" err="1" smtClean="0"/>
                  <a:t>Energy</a:t>
                </a:r>
                <a:r>
                  <a:rPr lang="fr-FR" sz="1800" dirty="0" smtClean="0"/>
                  <a:t> gain: </a:t>
                </a:r>
                <a14:m>
                  <m:oMath xmlns:m="http://schemas.openxmlformats.org/officeDocument/2006/math">
                    <m:r>
                      <a:rPr lang="el-GR" sz="1800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𝜟</m:t>
                    </m:r>
                    <m:r>
                      <a:rPr lang="fr-FR" sz="1800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𝑬</m:t>
                    </m:r>
                    <m:r>
                      <a:rPr lang="fr-FR" sz="1800" b="1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1800" b="1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8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8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fr-FR" sz="18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𝒆𝒙𝒕</m:t>
                            </m:r>
                          </m:sub>
                        </m:sSub>
                        <m:r>
                          <a:rPr lang="fr-FR" sz="1800" b="1" i="1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18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8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fr-FR" sz="18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𝒊𝒏𝒋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18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8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𝝉</m:t>
                            </m:r>
                          </m:e>
                          <m:sub>
                            <m:r>
                              <a:rPr lang="fr-FR" sz="1800" b="1" i="1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𝒂𝒄𝒄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fr-FR" sz="1800" b="1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800" b="1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800" b="1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𝑳</m:t>
                            </m:r>
                          </m:e>
                          <m:sub>
                            <m:r>
                              <a:rPr lang="fr-FR" sz="1800" b="1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𝑹𝑪𝑺</m:t>
                            </m:r>
                          </m:sub>
                        </m:sSub>
                      </m:num>
                      <m:den>
                        <m:r>
                          <a:rPr lang="fr-FR" sz="1800" b="1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den>
                    </m:f>
                    <m:r>
                      <a:rPr lang="fr-FR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000" dirty="0" smtClean="0"/>
                  <a:t> </a:t>
                </a:r>
                <a14:m>
                  <m:oMath xmlns:m="http://schemas.openxmlformats.org/officeDocument/2006/math">
                    <m:r>
                      <a:rPr lang="fr-FR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fr-F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000" dirty="0" smtClean="0"/>
                  <a:t>RCS as </a:t>
                </a:r>
                <a:r>
                  <a:rPr lang="fr-FR" sz="2000" dirty="0" err="1" smtClean="0"/>
                  <a:t>small</a:t>
                </a:r>
                <a:r>
                  <a:rPr lang="fr-FR" sz="2000" dirty="0" smtClean="0"/>
                  <a:t> as possible</a:t>
                </a:r>
              </a:p>
              <a:p>
                <a:pPr lvl="1"/>
                <a:r>
                  <a:rPr lang="fr-FR" sz="2000" dirty="0" err="1" smtClean="0"/>
                  <a:t>Interest</a:t>
                </a:r>
                <a:r>
                  <a:rPr lang="fr-FR" sz="2000" dirty="0" smtClean="0"/>
                  <a:t> of a </a:t>
                </a:r>
                <a:r>
                  <a:rPr lang="fr-FR" sz="2000" dirty="0" err="1" smtClean="0"/>
                  <a:t>hybrid</a:t>
                </a:r>
                <a:r>
                  <a:rPr lang="fr-FR" sz="2000" dirty="0" smtClean="0"/>
                  <a:t> RCS: </a:t>
                </a:r>
                <a:r>
                  <a:rPr lang="fr-FR" sz="2000" dirty="0" err="1" smtClean="0"/>
                  <a:t>higher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average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field</a:t>
                </a:r>
                <a:r>
                  <a:rPr lang="fr-FR" sz="2000" dirty="0" smtClean="0"/>
                  <a:t> </a:t>
                </a:r>
                <a14:m>
                  <m:oMath xmlns:m="http://schemas.openxmlformats.org/officeDocument/2006/math">
                    <m:r>
                      <a:rPr lang="fr-FR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fr-FR" sz="2000" dirty="0" smtClean="0"/>
                  <a:t> </a:t>
                </a:r>
                <a:r>
                  <a:rPr lang="fr-FR" sz="2000" dirty="0" err="1" smtClean="0"/>
                  <a:t>smaller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synchotron</a:t>
                </a:r>
                <a:r>
                  <a:rPr lang="fr-FR" sz="2000" dirty="0" smtClean="0"/>
                  <a:t>. </a:t>
                </a:r>
              </a:p>
              <a:p>
                <a:pPr lvl="2"/>
                <a:r>
                  <a:rPr lang="fr-FR" sz="1600" dirty="0" smtClean="0"/>
                  <a:t>But </a:t>
                </a:r>
                <a:r>
                  <a:rPr lang="fr-FR" sz="1600" dirty="0" err="1" smtClean="0"/>
                  <a:t>different</a:t>
                </a:r>
                <a:r>
                  <a:rPr lang="fr-FR" sz="1600" dirty="0" smtClean="0"/>
                  <a:t> </a:t>
                </a:r>
                <a:r>
                  <a:rPr lang="fr-FR" sz="1600" dirty="0" err="1" smtClean="0"/>
                  <a:t>path</a:t>
                </a:r>
                <a:r>
                  <a:rPr lang="fr-FR" sz="1600" dirty="0" smtClean="0"/>
                  <a:t> </a:t>
                </a:r>
                <a:r>
                  <a:rPr lang="fr-FR" sz="1600" dirty="0" err="1" smtClean="0"/>
                  <a:t>lengths</a:t>
                </a:r>
                <a:r>
                  <a:rPr lang="fr-FR" sz="1600" dirty="0" smtClean="0"/>
                  <a:t> and </a:t>
                </a:r>
                <a:r>
                  <a:rPr lang="fr-FR" sz="1600" dirty="0" err="1" smtClean="0"/>
                  <a:t>orbits</a:t>
                </a:r>
                <a:r>
                  <a:rPr lang="fr-FR" sz="1600" dirty="0"/>
                  <a:t>.</a:t>
                </a:r>
                <a:endParaRPr lang="fr-FR" sz="1600" dirty="0" smtClean="0"/>
              </a:p>
              <a:p>
                <a:pPr lvl="1"/>
                <a:r>
                  <a:rPr lang="fr-FR" sz="2000" dirty="0" err="1" smtClean="0"/>
                  <a:t>Optimize</a:t>
                </a:r>
                <a:r>
                  <a:rPr lang="fr-FR" sz="2000" dirty="0" smtClean="0"/>
                  <a:t> the </a:t>
                </a:r>
                <a:r>
                  <a:rPr lang="fr-FR" sz="2000" dirty="0" err="1" smtClean="0"/>
                  <a:t>dipole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ramp</a:t>
                </a:r>
                <a:r>
                  <a:rPr lang="fr-FR" sz="2000" dirty="0" smtClean="0"/>
                  <a:t> to </a:t>
                </a:r>
                <a:r>
                  <a:rPr lang="fr-FR" sz="2000" dirty="0" err="1" smtClean="0"/>
                  <a:t>minimize</a:t>
                </a:r>
                <a:r>
                  <a:rPr lang="fr-FR" sz="2000" dirty="0" smtClean="0"/>
                  <a:t> the power </a:t>
                </a:r>
                <a:r>
                  <a:rPr lang="fr-FR" sz="2000" dirty="0" err="1" smtClean="0"/>
                  <a:t>consumption</a:t>
                </a:r>
                <a:r>
                  <a:rPr lang="fr-FR" sz="2000" dirty="0" smtClean="0"/>
                  <a:t>.</a:t>
                </a:r>
                <a:endParaRPr lang="fr-FR" sz="2000" dirty="0" smtClean="0"/>
              </a:p>
              <a:p>
                <a:r>
                  <a:rPr lang="fr-FR" sz="2400" dirty="0" err="1" smtClean="0"/>
                  <a:t>Find</a:t>
                </a:r>
                <a:r>
                  <a:rPr lang="fr-FR" sz="2400" dirty="0" smtClean="0"/>
                  <a:t> the best ratio extraction/injection ratio </a:t>
                </a:r>
                <a:r>
                  <a:rPr lang="fr-FR" sz="2400" dirty="0" err="1" smtClean="0"/>
                  <a:t>between</a:t>
                </a:r>
                <a:r>
                  <a:rPr lang="fr-FR" sz="2400" dirty="0" smtClean="0"/>
                  <a:t> the </a:t>
                </a:r>
                <a:r>
                  <a:rPr lang="fr-FR" sz="2400" dirty="0" err="1" smtClean="0"/>
                  <a:t>different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acceleration</a:t>
                </a:r>
                <a:r>
                  <a:rPr lang="fr-FR" sz="2400" dirty="0" smtClean="0"/>
                  <a:t> stages.</a:t>
                </a: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0" y="1600200"/>
                <a:ext cx="10972800" cy="4525963"/>
              </a:xfrm>
              <a:prstGeom prst="rect">
                <a:avLst/>
              </a:prstGeom>
              <a:blipFill>
                <a:blip r:embed="rId2"/>
                <a:stretch>
                  <a:fillRect l="-722" t="-943" b="-31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409" y="1600200"/>
            <a:ext cx="4688210" cy="16599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777790" y="3260197"/>
                <a:ext cx="5329778" cy="14274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𝑵𝑪</m:t>
                          </m:r>
                        </m:sub>
                      </m:sSub>
                      <m:r>
                        <a:rPr lang="fr-FR" sz="16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fr-FR" sz="16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f>
                        <m:fPr>
                          <m:ctrlP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r>
                            <a:rPr lang="fr-FR" sz="16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r>
                            <a:rPr lang="fr-FR" sz="16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</m:den>
                      </m:f>
                      <m:r>
                        <a:rPr lang="fr-FR" sz="16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sz="16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f>
                        <m:fPr>
                          <m:ctrlP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16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  <m: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sub>
                      </m:sSub>
                      <m:r>
                        <a:rPr lang="fr-FR" sz="16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fr-FR" sz="16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f>
                        <m:fPr>
                          <m:ctrlP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𝑺𝑪</m:t>
                              </m:r>
                            </m:sub>
                          </m:sSub>
                          <m:r>
                            <a:rPr lang="fr-FR" sz="16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  <m: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𝑵𝑪</m:t>
                              </m:r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  <m:r>
                            <a:rPr lang="fr-FR" sz="16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fr-FR" sz="16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f>
                        <m:fPr>
                          <m:ctrlP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𝒊𝒏𝒋</m:t>
                              </m:r>
                            </m:sub>
                          </m:sSub>
                          <m:r>
                            <a:rPr lang="fr-FR" sz="16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16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sSub>
                            <m:sSubPr>
                              <m:ctrlP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𝒆𝒙𝒕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fr-FR" sz="1600" b="1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𝑺𝑪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1600" dirty="0"/>
              </a:p>
              <a:p>
                <a:endParaRPr lang="fr-FR" sz="16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7790" y="3260197"/>
                <a:ext cx="5329778" cy="142744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/>
          <p:cNvSpPr txBox="1"/>
          <p:nvPr/>
        </p:nvSpPr>
        <p:spPr>
          <a:xfrm>
            <a:off x="1356455" y="6143673"/>
            <a:ext cx="4948166" cy="404285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fr-FR" sz="2000" dirty="0" err="1">
                <a:latin typeface="Arial Narrow" panose="020B0606020202030204" pitchFamily="34" charset="0"/>
                <a:ea typeface="Noto Sans CJK SC" pitchFamily="2"/>
                <a:cs typeface="FreeSans" pitchFamily="2"/>
              </a:rPr>
              <a:t>See</a:t>
            </a:r>
            <a:r>
              <a:rPr lang="fr-FR" sz="2000" dirty="0">
                <a:latin typeface="Arial Narrow" panose="020B0606020202030204" pitchFamily="34" charset="0"/>
                <a:ea typeface="Noto Sans CJK SC" pitchFamily="2"/>
                <a:cs typeface="FreeSans" pitchFamily="2"/>
              </a:rPr>
              <a:t> </a:t>
            </a:r>
            <a:r>
              <a:rPr lang="fr-FR" sz="2000" dirty="0" err="1">
                <a:latin typeface="Arial Narrow" panose="020B0606020202030204" pitchFamily="34" charset="0"/>
                <a:ea typeface="Noto Sans CJK SC" pitchFamily="2"/>
                <a:cs typeface="FreeSans" pitchFamily="2"/>
                <a:hlinkClick r:id="rId5"/>
              </a:rPr>
              <a:t>presentation</a:t>
            </a:r>
            <a:r>
              <a:rPr lang="fr-FR" sz="2000" dirty="0">
                <a:latin typeface="Arial Narrow" panose="020B0606020202030204" pitchFamily="34" charset="0"/>
                <a:ea typeface="Noto Sans CJK SC" pitchFamily="2"/>
                <a:cs typeface="FreeSans" pitchFamily="2"/>
                <a:hlinkClick r:id="rId5"/>
              </a:rPr>
              <a:t> at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133516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 and tools:</a:t>
            </a:r>
            <a:br>
              <a:rPr lang="en-US" dirty="0"/>
            </a:br>
            <a:r>
              <a:rPr lang="en-US" dirty="0"/>
              <a:t>General parameter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b="49849"/>
          <a:stretch/>
        </p:blipFill>
        <p:spPr>
          <a:xfrm>
            <a:off x="320841" y="1701801"/>
            <a:ext cx="5760000" cy="440378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t="62245"/>
          <a:stretch/>
        </p:blipFill>
        <p:spPr>
          <a:xfrm>
            <a:off x="6212759" y="1701801"/>
            <a:ext cx="5760000" cy="331525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8931563" y="1294896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Fabian </a:t>
            </a:r>
            <a:r>
              <a:rPr lang="fr-FR" b="1" dirty="0" err="1" smtClean="0"/>
              <a:t>Batsch</a:t>
            </a:r>
            <a:endParaRPr lang="fr-FR" b="1" dirty="0"/>
          </a:p>
        </p:txBody>
      </p:sp>
      <p:sp>
        <p:nvSpPr>
          <p:cNvPr id="8" name="Rectangle 7"/>
          <p:cNvSpPr/>
          <p:nvPr/>
        </p:nvSpPr>
        <p:spPr>
          <a:xfrm>
            <a:off x="6146800" y="520735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Detailed parameter table: </a:t>
            </a:r>
            <a:r>
              <a:rPr lang="en-US" b="1" dirty="0">
                <a:hlinkClick r:id="rId3"/>
              </a:rPr>
              <a:t>https://cernbox.cern.ch/index.php/s/I9VpITncUeCBtiz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49283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/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7675418" y="1803631"/>
            <a:ext cx="3600000" cy="2475211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RCS2:</a:t>
            </a:r>
            <a:br>
              <a:rPr lang="fr-FR" dirty="0" smtClean="0"/>
            </a:br>
            <a:r>
              <a:rPr lang="fr-FR" dirty="0" smtClean="0"/>
              <a:t>Case SC first </a:t>
            </a:r>
            <a:r>
              <a:rPr lang="fr-FR" dirty="0" err="1" smtClean="0"/>
              <a:t>with</a:t>
            </a:r>
            <a:r>
              <a:rPr lang="fr-FR" dirty="0" smtClean="0"/>
              <a:t> 5 </a:t>
            </a:r>
            <a:r>
              <a:rPr lang="fr-FR" dirty="0" err="1" smtClean="0"/>
              <a:t>dipoles</a:t>
            </a:r>
            <a:r>
              <a:rPr lang="fr-FR" dirty="0" smtClean="0"/>
              <a:t> and 208 </a:t>
            </a:r>
            <a:r>
              <a:rPr lang="fr-FR" dirty="0" err="1" smtClean="0"/>
              <a:t>cells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580" y="1712514"/>
            <a:ext cx="3600000" cy="25154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526" y="1712514"/>
            <a:ext cx="3600000" cy="24000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46545" y="4278842"/>
            <a:ext cx="70288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 Narrow" panose="020B0606020202030204" pitchFamily="34" charset="0"/>
              </a:rPr>
              <a:t>That </a:t>
            </a:r>
            <a:r>
              <a:rPr lang="fr-FR" dirty="0" err="1" smtClean="0">
                <a:latin typeface="Arial Narrow" panose="020B0606020202030204" pitchFamily="34" charset="0"/>
              </a:rPr>
              <a:t>is</a:t>
            </a:r>
            <a:r>
              <a:rPr lang="fr-FR" dirty="0" smtClean="0">
                <a:latin typeface="Arial Narrow" panose="020B0606020202030204" pitchFamily="34" charset="0"/>
              </a:rPr>
              <a:t> possible to </a:t>
            </a:r>
            <a:r>
              <a:rPr lang="fr-FR" dirty="0" err="1" smtClean="0">
                <a:latin typeface="Arial Narrow" panose="020B0606020202030204" pitchFamily="34" charset="0"/>
              </a:rPr>
              <a:t>get</a:t>
            </a:r>
            <a:r>
              <a:rPr lang="fr-FR" dirty="0" smtClean="0">
                <a:latin typeface="Arial Narrow" panose="020B0606020202030204" pitchFamily="34" charset="0"/>
              </a:rPr>
              <a:t> a </a:t>
            </a:r>
            <a:r>
              <a:rPr lang="fr-FR" dirty="0" err="1" smtClean="0">
                <a:latin typeface="Arial Narrow" panose="020B0606020202030204" pitchFamily="34" charset="0"/>
              </a:rPr>
              <a:t>path</a:t>
            </a:r>
            <a:r>
              <a:rPr lang="fr-FR" dirty="0" smtClean="0">
                <a:latin typeface="Arial Narrow" panose="020B0606020202030204" pitchFamily="34" charset="0"/>
              </a:rPr>
              <a:t> </a:t>
            </a:r>
            <a:r>
              <a:rPr lang="fr-FR" dirty="0" err="1" smtClean="0">
                <a:latin typeface="Arial Narrow" panose="020B0606020202030204" pitchFamily="34" charset="0"/>
              </a:rPr>
              <a:t>length</a:t>
            </a:r>
            <a:r>
              <a:rPr lang="fr-FR" dirty="0" smtClean="0">
                <a:latin typeface="Arial Narrow" panose="020B0606020202030204" pitchFamily="34" charset="0"/>
              </a:rPr>
              <a:t> variation of about 1 cm. </a:t>
            </a:r>
            <a:r>
              <a:rPr lang="fr-FR" dirty="0" err="1" smtClean="0">
                <a:latin typeface="Arial Narrow" panose="020B0606020202030204" pitchFamily="34" charset="0"/>
              </a:rPr>
              <a:t>However</a:t>
            </a:r>
            <a:r>
              <a:rPr lang="fr-FR" dirty="0" smtClean="0">
                <a:latin typeface="Arial Narrow" panose="020B0606020202030204" pitchFamily="34" charset="0"/>
              </a:rPr>
              <a:t>, the </a:t>
            </a:r>
            <a:r>
              <a:rPr lang="fr-FR" dirty="0" err="1" smtClean="0">
                <a:latin typeface="Arial Narrow" panose="020B0606020202030204" pitchFamily="34" charset="0"/>
              </a:rPr>
              <a:t>cell</a:t>
            </a:r>
            <a:r>
              <a:rPr lang="fr-FR" dirty="0" smtClean="0">
                <a:latin typeface="Arial Narrow" panose="020B0606020202030204" pitchFamily="34" charset="0"/>
              </a:rPr>
              <a:t> </a:t>
            </a:r>
            <a:r>
              <a:rPr lang="fr-FR" dirty="0" err="1" smtClean="0">
                <a:latin typeface="Arial Narrow" panose="020B0606020202030204" pitchFamily="34" charset="0"/>
              </a:rPr>
              <a:t>is</a:t>
            </a:r>
            <a:r>
              <a:rPr lang="fr-FR" dirty="0" smtClean="0">
                <a:latin typeface="Arial Narrow" panose="020B0606020202030204" pitchFamily="34" charset="0"/>
              </a:rPr>
              <a:t> </a:t>
            </a:r>
            <a:r>
              <a:rPr lang="fr-FR" dirty="0" err="1" smtClean="0">
                <a:latin typeface="Arial Narrow" panose="020B0606020202030204" pitchFamily="34" charset="0"/>
              </a:rPr>
              <a:t>very</a:t>
            </a:r>
            <a:r>
              <a:rPr lang="fr-FR" dirty="0" smtClean="0">
                <a:latin typeface="Arial Narrow" panose="020B0606020202030204" pitchFamily="34" charset="0"/>
              </a:rPr>
              <a:t> compact. </a:t>
            </a:r>
            <a:endParaRPr lang="fr-FR" dirty="0">
              <a:latin typeface="Arial Narrow" panose="020B0606020202030204" pitchFamily="34" charset="0"/>
            </a:endParaRPr>
          </a:p>
          <a:p>
            <a:r>
              <a:rPr lang="fr-FR" dirty="0" err="1" smtClean="0">
                <a:latin typeface="Arial Narrow" panose="020B0606020202030204" pitchFamily="34" charset="0"/>
              </a:rPr>
              <a:t>Although</a:t>
            </a:r>
            <a:r>
              <a:rPr lang="fr-FR" dirty="0" smtClean="0">
                <a:latin typeface="Arial Narrow" panose="020B0606020202030204" pitchFamily="34" charset="0"/>
              </a:rPr>
              <a:t> the </a:t>
            </a:r>
            <a:r>
              <a:rPr lang="fr-FR" dirty="0" err="1" smtClean="0">
                <a:latin typeface="Arial Narrow" panose="020B0606020202030204" pitchFamily="34" charset="0"/>
              </a:rPr>
              <a:t>energy</a:t>
            </a:r>
            <a:r>
              <a:rPr lang="fr-FR" dirty="0" smtClean="0">
                <a:latin typeface="Arial Narrow" panose="020B0606020202030204" pitchFamily="34" charset="0"/>
              </a:rPr>
              <a:t> </a:t>
            </a:r>
            <a:r>
              <a:rPr lang="fr-FR" dirty="0" err="1" smtClean="0">
                <a:latin typeface="Arial Narrow" panose="020B0606020202030204" pitchFamily="34" charset="0"/>
              </a:rPr>
              <a:t>ramp</a:t>
            </a:r>
            <a:r>
              <a:rPr lang="fr-FR" dirty="0" smtClean="0">
                <a:latin typeface="Arial Narrow" panose="020B0606020202030204" pitchFamily="34" charset="0"/>
              </a:rPr>
              <a:t> </a:t>
            </a:r>
            <a:r>
              <a:rPr lang="fr-FR" dirty="0" err="1" smtClean="0">
                <a:latin typeface="Arial Narrow" panose="020B0606020202030204" pitchFamily="34" charset="0"/>
              </a:rPr>
              <a:t>is</a:t>
            </a:r>
            <a:r>
              <a:rPr lang="fr-FR" dirty="0" smtClean="0">
                <a:latin typeface="Arial Narrow" panose="020B0606020202030204" pitchFamily="34" charset="0"/>
              </a:rPr>
              <a:t> quasi-</a:t>
            </a:r>
            <a:r>
              <a:rPr lang="fr-FR" dirty="0" err="1" smtClean="0">
                <a:latin typeface="Arial Narrow" panose="020B0606020202030204" pitchFamily="34" charset="0"/>
              </a:rPr>
              <a:t>linear</a:t>
            </a:r>
            <a:r>
              <a:rPr lang="fr-FR" dirty="0" smtClean="0">
                <a:latin typeface="Arial Narrow" panose="020B0606020202030204" pitchFamily="34" charset="0"/>
              </a:rPr>
              <a:t>, the </a:t>
            </a:r>
            <a:r>
              <a:rPr lang="fr-FR" dirty="0" err="1" smtClean="0">
                <a:latin typeface="Arial Narrow" panose="020B0606020202030204" pitchFamily="34" charset="0"/>
              </a:rPr>
              <a:t>synchronous</a:t>
            </a:r>
            <a:r>
              <a:rPr lang="fr-FR" dirty="0" smtClean="0">
                <a:latin typeface="Arial Narrow" panose="020B0606020202030204" pitchFamily="34" charset="0"/>
              </a:rPr>
              <a:t> phase varies by more </a:t>
            </a:r>
            <a:r>
              <a:rPr lang="fr-FR" dirty="0" err="1" smtClean="0">
                <a:latin typeface="Arial Narrow" panose="020B0606020202030204" pitchFamily="34" charset="0"/>
              </a:rPr>
              <a:t>than</a:t>
            </a:r>
            <a:r>
              <a:rPr lang="fr-FR" dirty="0" smtClean="0">
                <a:latin typeface="Arial Narrow" panose="020B0606020202030204" pitchFamily="34" charset="0"/>
              </a:rPr>
              <a:t> 10 </a:t>
            </a:r>
            <a:r>
              <a:rPr lang="fr-FR" dirty="0" err="1" smtClean="0">
                <a:latin typeface="Arial Narrow" panose="020B0606020202030204" pitchFamily="34" charset="0"/>
              </a:rPr>
              <a:t>degrees</a:t>
            </a:r>
            <a:r>
              <a:rPr lang="fr-FR" dirty="0" smtClean="0">
                <a:latin typeface="Arial Narrow" panose="020B0606020202030204" pitchFamily="34" charset="0"/>
              </a:rPr>
              <a:t>.</a:t>
            </a:r>
            <a:endParaRPr lang="fr-FR" dirty="0">
              <a:latin typeface="Arial Narrow" panose="020B0606020202030204" pitchFamily="34" charset="0"/>
            </a:endParaRPr>
          </a:p>
          <a:p>
            <a:r>
              <a:rPr lang="fr-FR" dirty="0" smtClean="0">
                <a:latin typeface="Arial Narrow" panose="020B0606020202030204" pitchFamily="34" charset="0"/>
              </a:rPr>
              <a:t>The voltage </a:t>
            </a:r>
            <a:r>
              <a:rPr lang="fr-FR" dirty="0" err="1" smtClean="0">
                <a:latin typeface="Arial Narrow" panose="020B0606020202030204" pitchFamily="34" charset="0"/>
              </a:rPr>
              <a:t>is</a:t>
            </a:r>
            <a:r>
              <a:rPr lang="fr-FR" dirty="0" smtClean="0">
                <a:latin typeface="Arial Narrow" panose="020B0606020202030204" pitchFamily="34" charset="0"/>
              </a:rPr>
              <a:t> </a:t>
            </a:r>
            <a:r>
              <a:rPr lang="fr-FR" dirty="0" err="1" smtClean="0">
                <a:latin typeface="Arial Narrow" panose="020B0606020202030204" pitchFamily="34" charset="0"/>
              </a:rPr>
              <a:t>assumed</a:t>
            </a:r>
            <a:r>
              <a:rPr lang="fr-FR" dirty="0" smtClean="0">
                <a:latin typeface="Arial Narrow" panose="020B0606020202030204" pitchFamily="34" charset="0"/>
              </a:rPr>
              <a:t> to </a:t>
            </a:r>
            <a:r>
              <a:rPr lang="fr-FR" dirty="0" err="1" smtClean="0">
                <a:latin typeface="Arial Narrow" panose="020B0606020202030204" pitchFamily="34" charset="0"/>
              </a:rPr>
              <a:t>be</a:t>
            </a:r>
            <a:r>
              <a:rPr lang="fr-FR" dirty="0" smtClean="0">
                <a:latin typeface="Arial Narrow" panose="020B0606020202030204" pitchFamily="34" charset="0"/>
              </a:rPr>
              <a:t> constant in the </a:t>
            </a:r>
            <a:r>
              <a:rPr lang="fr-FR" dirty="0" err="1" smtClean="0">
                <a:latin typeface="Arial Narrow" panose="020B0606020202030204" pitchFamily="34" charset="0"/>
              </a:rPr>
              <a:t>cavity</a:t>
            </a:r>
            <a:r>
              <a:rPr lang="fr-FR" dirty="0" smtClean="0">
                <a:latin typeface="Arial Narrow" panose="020B0606020202030204" pitchFamily="34" charset="0"/>
              </a:rPr>
              <a:t>.</a:t>
            </a:r>
            <a:endParaRPr lang="fr-FR" dirty="0">
              <a:latin typeface="Arial Narrow" panose="020B0606020202030204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672" y="4207237"/>
            <a:ext cx="3600000" cy="24000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372497" y="5855106"/>
            <a:ext cx="4948166" cy="404285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fr-FR" sz="2000" dirty="0" err="1">
                <a:latin typeface="Arial Narrow" panose="020B0606020202030204" pitchFamily="34" charset="0"/>
                <a:ea typeface="Noto Sans CJK SC" pitchFamily="2"/>
                <a:cs typeface="FreeSans" pitchFamily="2"/>
              </a:rPr>
              <a:t>See</a:t>
            </a:r>
            <a:r>
              <a:rPr lang="fr-FR" sz="2000" dirty="0">
                <a:latin typeface="Arial Narrow" panose="020B0606020202030204" pitchFamily="34" charset="0"/>
                <a:ea typeface="Noto Sans CJK SC" pitchFamily="2"/>
                <a:cs typeface="FreeSans" pitchFamily="2"/>
              </a:rPr>
              <a:t> </a:t>
            </a:r>
            <a:r>
              <a:rPr lang="fr-FR" sz="2000" dirty="0" err="1">
                <a:latin typeface="Arial Narrow" panose="020B0606020202030204" pitchFamily="34" charset="0"/>
                <a:ea typeface="Noto Sans CJK SC" pitchFamily="2"/>
                <a:cs typeface="FreeSans" pitchFamily="2"/>
                <a:hlinkClick r:id="rId6"/>
              </a:rPr>
              <a:t>presentation</a:t>
            </a:r>
            <a:r>
              <a:rPr lang="fr-FR" sz="2000" dirty="0">
                <a:latin typeface="Arial Narrow" panose="020B0606020202030204" pitchFamily="34" charset="0"/>
                <a:ea typeface="Noto Sans CJK SC" pitchFamily="2"/>
                <a:cs typeface="FreeSans" pitchFamily="2"/>
                <a:hlinkClick r:id="rId6"/>
              </a:rPr>
              <a:t> at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1420928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 txBox="1">
            <a:spLocks noGrp="1"/>
          </p:cNvSpPr>
          <p:nvPr>
            <p:ph sz="quarter" idx="12"/>
          </p:nvPr>
        </p:nvSpPr>
        <p:spPr>
          <a:xfrm>
            <a:off x="456913" y="1538674"/>
            <a:ext cx="6128084" cy="4714875"/>
          </a:xfrm>
        </p:spPr>
        <p:txBody>
          <a:bodyPr>
            <a:noAutofit/>
          </a:bodyPr>
          <a:lstStyle/>
          <a:p>
            <a:pPr lvl="0" algn="l"/>
            <a:r>
              <a:rPr lang="en-US" sz="2661" dirty="0"/>
              <a:t>Example: try to</a:t>
            </a:r>
            <a:r>
              <a:rPr lang="en-US" sz="2661" b="1" dirty="0"/>
              <a:t> fit the RCS 4 in the LHC tunnel</a:t>
            </a:r>
            <a:r>
              <a:rPr lang="en-US" sz="2661" dirty="0"/>
              <a:t> (27 km), the RCS 1 and RCS 2 in the SPS tunnel (7 km)</a:t>
            </a:r>
          </a:p>
          <a:p>
            <a:pPr lvl="1" algn="l"/>
            <a:r>
              <a:rPr lang="en-US" sz="2419" dirty="0"/>
              <a:t>With stronger field magnets (16 T for the SC and 2.0 T for NC magnets)</a:t>
            </a:r>
          </a:p>
          <a:p>
            <a:pPr lvl="1" algn="l"/>
            <a:r>
              <a:rPr lang="en-US" sz="2419" dirty="0"/>
              <a:t>Preserving the beam transmission through the chain</a:t>
            </a:r>
          </a:p>
          <a:p>
            <a:pPr lvl="0" algn="l"/>
            <a:r>
              <a:rPr lang="en-US" sz="2661" dirty="0"/>
              <a:t>Reach </a:t>
            </a:r>
            <a:r>
              <a:rPr lang="en-US" sz="2661" b="1" dirty="0"/>
              <a:t>4.4 </a:t>
            </a:r>
            <a:r>
              <a:rPr lang="en-US" sz="2661" b="1" dirty="0" err="1"/>
              <a:t>TeV</a:t>
            </a:r>
            <a:r>
              <a:rPr lang="en-US" sz="2661" b="1" dirty="0"/>
              <a:t> per beam</a:t>
            </a:r>
            <a:r>
              <a:rPr lang="en-US" sz="2661" dirty="0"/>
              <a:t> after </a:t>
            </a:r>
            <a:r>
              <a:rPr lang="en-US" sz="2661" b="1" dirty="0"/>
              <a:t>rough optimization</a:t>
            </a:r>
          </a:p>
          <a:p>
            <a:pPr lvl="0" algn="l"/>
            <a:r>
              <a:rPr lang="en-US" sz="2661" dirty="0"/>
              <a:t>Similar values reached by F. Batsch with parametric study</a:t>
            </a:r>
          </a:p>
        </p:txBody>
      </p:sp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First test of Genetic Algorithms for accelerator parameters optimization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584997" y="768022"/>
            <a:ext cx="5606034" cy="560603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/>
          <p:cNvSpPr txBox="1"/>
          <p:nvPr/>
        </p:nvSpPr>
        <p:spPr>
          <a:xfrm>
            <a:off x="4106779" y="6166377"/>
            <a:ext cx="3699041" cy="404285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fr-FR" sz="2000" dirty="0" err="1">
                <a:latin typeface="Arial Narrow" panose="020B0606020202030204" pitchFamily="34" charset="0"/>
                <a:ea typeface="Noto Sans CJK SC" pitchFamily="2"/>
                <a:cs typeface="FreeSans" pitchFamily="2"/>
              </a:rPr>
              <a:t>See</a:t>
            </a:r>
            <a:r>
              <a:rPr lang="fr-FR" sz="2000" dirty="0">
                <a:latin typeface="Arial Narrow" panose="020B0606020202030204" pitchFamily="34" charset="0"/>
                <a:ea typeface="Noto Sans CJK SC" pitchFamily="2"/>
                <a:cs typeface="FreeSans" pitchFamily="2"/>
              </a:rPr>
              <a:t> </a:t>
            </a:r>
            <a:r>
              <a:rPr lang="fr-FR" sz="2000" dirty="0">
                <a:latin typeface="Arial Narrow" panose="020B0606020202030204" pitchFamily="34" charset="0"/>
                <a:ea typeface="Noto Sans CJK SC" pitchFamily="2"/>
                <a:cs typeface="FreeSans" pitchFamily="2"/>
                <a:hlinkClick r:id="rId4"/>
              </a:rPr>
              <a:t>HEMAC meeting 13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06026" y="6197190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David Amorim</a:t>
            </a:r>
            <a:endParaRPr lang="fr-FR" b="1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7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WP_HE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WP_HEP</Template>
  <TotalTime>53659</TotalTime>
  <Words>2759</Words>
  <Application>Microsoft Office PowerPoint</Application>
  <PresentationFormat>Grand écran</PresentationFormat>
  <Paragraphs>333</Paragraphs>
  <Slides>25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13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25</vt:i4>
      </vt:variant>
    </vt:vector>
  </HeadingPairs>
  <TitlesOfParts>
    <vt:vector size="40" baseType="lpstr">
      <vt:lpstr>Arial</vt:lpstr>
      <vt:lpstr>Arial Narrow</vt:lpstr>
      <vt:lpstr>Calibri</vt:lpstr>
      <vt:lpstr>Cambria Math</vt:lpstr>
      <vt:lpstr>Fira Sans</vt:lpstr>
      <vt:lpstr>FreeSans</vt:lpstr>
      <vt:lpstr>Mangal</vt:lpstr>
      <vt:lpstr>Noto Sans CJK SC</vt:lpstr>
      <vt:lpstr>OpenSymbol</vt:lpstr>
      <vt:lpstr>Segoe UI Symbol</vt:lpstr>
      <vt:lpstr>Symbol</vt:lpstr>
      <vt:lpstr>Times New Roman</vt:lpstr>
      <vt:lpstr>Wingdings</vt:lpstr>
      <vt:lpstr>WP_HEP</vt:lpstr>
      <vt:lpstr>IMCC - 1</vt:lpstr>
      <vt:lpstr>Présentation PowerPoint</vt:lpstr>
      <vt:lpstr>Goal: fast acceleration (after recirculating linacs) to collision energy</vt:lpstr>
      <vt:lpstr>Tasks within MuCol</vt:lpstr>
      <vt:lpstr>Muon Acceleration WG</vt:lpstr>
      <vt:lpstr>Rapid Cycling Synchrotron</vt:lpstr>
      <vt:lpstr>A lot of constraints</vt:lpstr>
      <vt:lpstr>Parameters and tools: General parameter</vt:lpstr>
      <vt:lpstr>RCS2: Case SC first with 5 dipoles and 208 cells</vt:lpstr>
      <vt:lpstr>First test of Genetic Algorithms for accelerator parameters optimization</vt:lpstr>
      <vt:lpstr>RCS 1: general stability criteria for RF cavity High Order Modes (HOMs)</vt:lpstr>
      <vt:lpstr>Longitudinal dynamics summary (1) – HOM power</vt:lpstr>
      <vt:lpstr>Results for HOM power</vt:lpstr>
      <vt:lpstr>RCS 1: Effect of chromaticity on transverse beam stability</vt:lpstr>
      <vt:lpstr>10 TeV collider: Minimum chamber radius achievable versus material</vt:lpstr>
      <vt:lpstr>Accelerator magnets and powering system status  </vt:lpstr>
      <vt:lpstr>Accelerator magnets and powering system next steps </vt:lpstr>
      <vt:lpstr>FFAs for muon acceleration</vt:lpstr>
      <vt:lpstr>Drawback of the vFFA</vt:lpstr>
      <vt:lpstr>Update of vFFA study</vt:lpstr>
      <vt:lpstr>Summary and next steps</vt:lpstr>
      <vt:lpstr>Présentation PowerPoint</vt:lpstr>
      <vt:lpstr>Présentation PowerPoint</vt:lpstr>
      <vt:lpstr>Strong interaction with other WPs</vt:lpstr>
      <vt:lpstr>MuCol  Milestones</vt:lpstr>
      <vt:lpstr>Parameters and tools: RF – The TESLA cavity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HORIZON-INFRA-2022-TECH-01-01</dc:title>
  <dc:creator>CHANCE Antoine</dc:creator>
  <cp:lastModifiedBy>CHANCE Antoine</cp:lastModifiedBy>
  <cp:revision>356</cp:revision>
  <dcterms:created xsi:type="dcterms:W3CDTF">2021-12-07T14:11:58Z</dcterms:created>
  <dcterms:modified xsi:type="dcterms:W3CDTF">2023-02-06T10:01:15Z</dcterms:modified>
</cp:coreProperties>
</file>