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2" r:id="rId7"/>
    <p:sldId id="263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32" autoAdjust="0"/>
    <p:restoredTop sz="94660"/>
  </p:normalViewPr>
  <p:slideViewPr>
    <p:cSldViewPr snapToGrid="0">
      <p:cViewPr varScale="1">
        <p:scale>
          <a:sx n="69" d="100"/>
          <a:sy n="69" d="100"/>
        </p:scale>
        <p:origin x="6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834566-AEDA-2628-74AA-61FE5261D7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3F4D880-5CD2-C98D-3F81-1C9B072875C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D34A94-5120-8717-F9A0-897303EC38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EF3D1-9D68-44DC-8D5E-A64610525691}" type="datetimeFigureOut">
              <a:rPr lang="en-GB" smtClean="0"/>
              <a:t>05/10/2023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46F5DC-494D-4266-E559-0CC7AF0718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B7ECFE-6FE8-4D2E-3DE0-A588FA97F5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D6CC2-17D7-4B4B-97FA-9E5A4A53F2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14737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D55CB7-389F-B699-280F-ABD876C276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D88E346-1F54-F2F3-4E41-3B08114825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CA12D4-38FF-B91D-AC78-83D54E29AE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EF3D1-9D68-44DC-8D5E-A64610525691}" type="datetimeFigureOut">
              <a:rPr lang="en-GB" smtClean="0"/>
              <a:t>05/10/2023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D2CAE7-C8DE-BC8C-E7E1-842D09A72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609A51-295D-60E8-E8D7-15137C30B6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D6CC2-17D7-4B4B-97FA-9E5A4A53F2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59337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EBD3A29-C32A-0FB2-23F6-D9117663638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812C51C-9295-C14A-3A1B-1B445DC1D5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9C4787-CBA0-F507-E0BF-A4840CB0A2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EF3D1-9D68-44DC-8D5E-A64610525691}" type="datetimeFigureOut">
              <a:rPr lang="en-GB" smtClean="0"/>
              <a:t>05/10/2023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86EF57-3812-E053-5811-BA40EF5F64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B86B0B-2844-496D-3174-381DFBD620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D6CC2-17D7-4B4B-97FA-9E5A4A53F2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7300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408FCB-C192-C4EE-5B66-0F74B6DC2D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8D35E5-4147-D729-F0FC-C6BCC19992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6DFE77-4693-23F4-312A-E4EE05C4A0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EF3D1-9D68-44DC-8D5E-A64610525691}" type="datetimeFigureOut">
              <a:rPr lang="en-GB" smtClean="0"/>
              <a:t>05/10/2023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18DD31-A5BD-F5FE-510A-9D5FD82123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3A06D0-BBB5-5EBC-BD55-62E8BF3590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D6CC2-17D7-4B4B-97FA-9E5A4A53F2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13200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3F57A6-0158-3957-6830-D22D2075FC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10A030-CECC-F184-DF4C-8099BA1CAE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6A71D2-99A1-67D9-E3AF-B50A4D3070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EF3D1-9D68-44DC-8D5E-A64610525691}" type="datetimeFigureOut">
              <a:rPr lang="en-GB" smtClean="0"/>
              <a:t>05/10/2023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F6031CC-AE98-FD67-D409-A6FFC791EF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B718BA-B192-3122-68BB-A84BFEDAE7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D6CC2-17D7-4B4B-97FA-9E5A4A53F2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31846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DB2144-61E0-B0C6-8412-D22A09C230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0E0984-31BB-A6DA-55E8-424938B035E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DD0291C-BD85-92B5-6077-4832786699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9EBEA60-4118-D686-021A-25E061B808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EF3D1-9D68-44DC-8D5E-A64610525691}" type="datetimeFigureOut">
              <a:rPr lang="en-GB" smtClean="0"/>
              <a:t>05/10/2023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A1E0FA1-4EC3-7EA9-D2D0-9698FAC40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6A85954-99BE-BFAB-4EE5-DB109B20D3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D6CC2-17D7-4B4B-97FA-9E5A4A53F2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90349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D160EA-AAC2-61F4-0869-23629E97F0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70EF67-38BA-1E6E-F740-B2FE986EE9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AF67A8A-F812-B6D8-D509-CC16D2A32E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71A7511-95CA-5AB6-B0F5-E6D331923D5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DA2911C-2C59-0B22-A291-E08E51D8EC7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8CFCB9B-4C7A-2027-9C13-98EF18E22B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EF3D1-9D68-44DC-8D5E-A64610525691}" type="datetimeFigureOut">
              <a:rPr lang="en-GB" smtClean="0"/>
              <a:t>05/10/2023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B469262-8C0D-FD73-C9CA-6BBB4BC60A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89C0973-8E4F-B62C-7224-5FF217B337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D6CC2-17D7-4B4B-97FA-9E5A4A53F2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35283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9D5C70-7478-9809-CD9A-3FB98D07DF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2DAAB10-8854-A002-8E31-7C613E4541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EF3D1-9D68-44DC-8D5E-A64610525691}" type="datetimeFigureOut">
              <a:rPr lang="en-GB" smtClean="0"/>
              <a:t>05/10/2023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18240E8-2926-A441-E3BC-569665F1C7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8EC312-EB39-04A0-9744-53A6F5ACF8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D6CC2-17D7-4B4B-97FA-9E5A4A53F2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51922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FC84CAB-D7B3-A13C-A96A-CA4CC245AB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EF3D1-9D68-44DC-8D5E-A64610525691}" type="datetimeFigureOut">
              <a:rPr lang="en-GB" smtClean="0"/>
              <a:t>05/10/2023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C0C3CAC-95B5-6476-8156-C50767EFC4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86DD2A-4BD3-973C-5DDB-710D598C54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D6CC2-17D7-4B4B-97FA-9E5A4A53F2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63373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DAC21B-3782-4E61-AB7E-DE6BD07169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736007-EFF1-A033-4D25-F288E2786E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D7F2777-1F3E-15DA-493E-2F7766E0F7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1A5F15C-B8F6-F326-F753-AB65BAB361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EF3D1-9D68-44DC-8D5E-A64610525691}" type="datetimeFigureOut">
              <a:rPr lang="en-GB" smtClean="0"/>
              <a:t>05/10/2023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209BA4A-20C0-5C72-A5CE-2BE64C7969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E13D29E-EE32-E912-C1A1-DF1DC84E5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D6CC2-17D7-4B4B-97FA-9E5A4A53F2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48630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2B6B0E-68E1-420F-C499-AE86B34EE7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9B0AC7-BE98-44BA-90B1-1115FA78BF7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26BD52-ED76-AB32-E17B-07FB90C6E5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DAA2DF-C6C0-AAA5-7EF0-F4E96B18DD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EF3D1-9D68-44DC-8D5E-A64610525691}" type="datetimeFigureOut">
              <a:rPr lang="en-GB" smtClean="0"/>
              <a:t>05/10/2023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FA8F6D-9CEE-C507-CCB8-91679EF2F9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97FFC1-4D1D-8820-8F0F-38CB5A340C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D6CC2-17D7-4B4B-97FA-9E5A4A53F2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47141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E7A0BA2-F83D-C07C-73EF-486ED18CD6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997020-0639-C416-35B5-66413287A4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7652DD7-C735-96A8-5F00-9639741C02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6EF3D1-9D68-44DC-8D5E-A64610525691}" type="datetimeFigureOut">
              <a:rPr lang="en-GB" smtClean="0"/>
              <a:t>05/10/2023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902616-81E7-2E7B-A56D-F615BF79FBD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D61FB6-65EF-4913-39DE-1F3E6B041A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2D6CC2-17D7-4B4B-97FA-9E5A4A53F2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80110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250169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6D96AA-BD88-8C85-FB2D-8AFB14FFF4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54181" y="1122363"/>
            <a:ext cx="11166763" cy="2387600"/>
          </a:xfrm>
        </p:spPr>
        <p:txBody>
          <a:bodyPr>
            <a:normAutofit/>
          </a:bodyPr>
          <a:lstStyle/>
          <a:p>
            <a:r>
              <a:rPr lang="es-ES" sz="5400" b="1" dirty="0">
                <a:solidFill>
                  <a:schemeClr val="accent1">
                    <a:lumMod val="75000"/>
                  </a:schemeClr>
                </a:solidFill>
              </a:rPr>
              <a:t>4th PLC </a:t>
            </a:r>
            <a:r>
              <a:rPr lang="en-US" sz="5400" b="1" dirty="0">
                <a:solidFill>
                  <a:schemeClr val="accent1">
                    <a:lumMod val="75000"/>
                  </a:schemeClr>
                </a:solidFill>
              </a:rPr>
              <a:t>Based</a:t>
            </a:r>
            <a:r>
              <a:rPr lang="es-ES" sz="5400" b="1" dirty="0">
                <a:solidFill>
                  <a:schemeClr val="accent1">
                    <a:lumMod val="75000"/>
                  </a:schemeClr>
                </a:solidFill>
              </a:rPr>
              <a:t> Control </a:t>
            </a:r>
            <a:r>
              <a:rPr lang="en-US" sz="5400" b="1" dirty="0">
                <a:solidFill>
                  <a:schemeClr val="accent1">
                    <a:lumMod val="75000"/>
                  </a:schemeClr>
                </a:solidFill>
              </a:rPr>
              <a:t>systems</a:t>
            </a:r>
            <a:r>
              <a:rPr lang="es-ES" sz="5400" b="1" dirty="0">
                <a:solidFill>
                  <a:schemeClr val="accent1">
                    <a:lumMod val="75000"/>
                  </a:schemeClr>
                </a:solidFill>
              </a:rPr>
              <a:t> workshop</a:t>
            </a:r>
            <a:br>
              <a:rPr lang="es-ES" sz="54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s-ES" sz="2800" b="1" dirty="0">
                <a:solidFill>
                  <a:schemeClr val="accent1">
                    <a:lumMod val="75000"/>
                  </a:schemeClr>
                </a:solidFill>
              </a:rPr>
              <a:t>7th </a:t>
            </a: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</a:rPr>
              <a:t>September</a:t>
            </a:r>
            <a:r>
              <a:rPr lang="es-ES" sz="2800" b="1" dirty="0">
                <a:solidFill>
                  <a:schemeClr val="accent1">
                    <a:lumMod val="75000"/>
                  </a:schemeClr>
                </a:solidFill>
              </a:rPr>
              <a:t> 2023</a:t>
            </a:r>
            <a:endParaRPr lang="en-GB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FF814DA-366A-F2CF-69EF-1BDDCBFBA02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87D1893-557F-48E4-668B-45768B89F4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96196" y="4150767"/>
            <a:ext cx="4074968" cy="2214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9850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20B587-E512-2625-FE9B-A3E35C864E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06689"/>
            <a:ext cx="10515600" cy="1325563"/>
          </a:xfrm>
        </p:spPr>
        <p:txBody>
          <a:bodyPr/>
          <a:lstStyle/>
          <a:p>
            <a:pPr algn="ctr"/>
            <a:r>
              <a:rPr lang="en-GB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Organisation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A36C07-2AA6-6CB9-CF24-A38DAD9CB2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67189"/>
            <a:ext cx="10515600" cy="4351338"/>
          </a:xfrm>
        </p:spPr>
        <p:txBody>
          <a:bodyPr/>
          <a:lstStyle/>
          <a:p>
            <a:pPr marL="0" indent="0" algn="ctr">
              <a:buNone/>
            </a:pP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CERN, Beams Department, Industrial Controls Systems Group</a:t>
            </a:r>
          </a:p>
          <a:p>
            <a:pPr marL="0" indent="0" algn="ctr">
              <a:buNone/>
            </a:pP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ctr">
              <a:buNone/>
            </a:pPr>
            <a:r>
              <a:rPr lang="en-GB" sz="3200" dirty="0">
                <a:solidFill>
                  <a:schemeClr val="accent1">
                    <a:lumMod val="75000"/>
                  </a:schemeClr>
                </a:solidFill>
              </a:rPr>
              <a:t>Jeronimo ORTOLA</a:t>
            </a:r>
          </a:p>
          <a:p>
            <a:pPr marL="0" indent="0" algn="ctr">
              <a:buNone/>
            </a:pPr>
            <a:r>
              <a:rPr lang="en-GB" sz="3200" dirty="0">
                <a:solidFill>
                  <a:schemeClr val="accent1">
                    <a:lumMod val="75000"/>
                  </a:schemeClr>
                </a:solidFill>
              </a:rPr>
              <a:t>Enrique BLANCO</a:t>
            </a:r>
          </a:p>
          <a:p>
            <a:pPr marL="0" indent="0" algn="ctr">
              <a:buNone/>
            </a:pPr>
            <a:r>
              <a:rPr lang="en-GB" sz="3200" dirty="0">
                <a:solidFill>
                  <a:schemeClr val="accent1">
                    <a:lumMod val="75000"/>
                  </a:schemeClr>
                </a:solidFill>
              </a:rPr>
              <a:t>Brad SCHOFIELD</a:t>
            </a:r>
          </a:p>
        </p:txBody>
      </p:sp>
    </p:spTree>
    <p:extLst>
      <p:ext uri="{BB962C8B-B14F-4D97-AF65-F5344CB8AC3E}">
        <p14:creationId xmlns:p14="http://schemas.microsoft.com/office/powerpoint/2010/main" val="26327336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20B587-E512-2625-FE9B-A3E35C864E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06689"/>
            <a:ext cx="10515600" cy="1325563"/>
          </a:xfrm>
        </p:spPr>
        <p:txBody>
          <a:bodyPr/>
          <a:lstStyle/>
          <a:p>
            <a:pPr algn="ctr"/>
            <a:r>
              <a:rPr lang="en-GB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A36C07-2AA6-6CB9-CF24-A38DAD9CB2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67189"/>
            <a:ext cx="10515600" cy="4351338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Create </a:t>
            </a:r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collaborative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 atmosphere</a:t>
            </a:r>
          </a:p>
          <a:p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Promote exchange of expertise, methods, tools, solutions, lessons learned…</a:t>
            </a:r>
          </a:p>
          <a:p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Seek for collaboration opportunities.</a:t>
            </a:r>
          </a:p>
          <a:p>
            <a:pPr marL="0" indent="0">
              <a:buNone/>
            </a:pPr>
            <a:endParaRPr lang="en-GB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46235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20B587-E512-2625-FE9B-A3E35C864E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06689"/>
            <a:ext cx="10515600" cy="1325563"/>
          </a:xfrm>
        </p:spPr>
        <p:txBody>
          <a:bodyPr/>
          <a:lstStyle/>
          <a:p>
            <a:pPr algn="ctr"/>
            <a:r>
              <a:rPr lang="en-GB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Scope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A36C07-2AA6-6CB9-CF24-A38DAD9CB2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67189"/>
            <a:ext cx="10515600" cy="4351338"/>
          </a:xfrm>
        </p:spPr>
        <p:txBody>
          <a:bodyPr>
            <a:normAutofit/>
          </a:bodyPr>
          <a:lstStyle/>
          <a:p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Control systems specification: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 Formalisation</a:t>
            </a:r>
          </a:p>
          <a:p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Engineering: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standardisation, automated code generation, versioning.</a:t>
            </a:r>
          </a:p>
          <a:p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Testing and verification: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methods, automated testing, virtual commissioning.</a:t>
            </a:r>
            <a:endParaRPr lang="en-GB" b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Maintenance: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Obsolescence, upgrades.</a:t>
            </a:r>
          </a:p>
          <a:p>
            <a:pPr marL="0" indent="0">
              <a:buNone/>
            </a:pP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83137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20B587-E512-2625-FE9B-A3E35C864E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1390"/>
            <a:ext cx="10515600" cy="1325563"/>
          </a:xfrm>
        </p:spPr>
        <p:txBody>
          <a:bodyPr/>
          <a:lstStyle/>
          <a:p>
            <a:pPr algn="ctr"/>
            <a:r>
              <a:rPr lang="en-GB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Workshop participants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658AE8BF-924B-9367-81F6-557EA18AA2E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75221884"/>
              </p:ext>
            </p:extLst>
          </p:nvPr>
        </p:nvGraphicFramePr>
        <p:xfrm>
          <a:off x="7966364" y="1596953"/>
          <a:ext cx="3934691" cy="18288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762000">
                  <a:extLst>
                    <a:ext uri="{9D8B030D-6E8A-4147-A177-3AD203B41FA5}">
                      <a16:colId xmlns:a16="http://schemas.microsoft.com/office/drawing/2014/main" val="2595175551"/>
                    </a:ext>
                  </a:extLst>
                </a:gridCol>
                <a:gridCol w="2576945">
                  <a:extLst>
                    <a:ext uri="{9D8B030D-6E8A-4147-A177-3AD203B41FA5}">
                      <a16:colId xmlns:a16="http://schemas.microsoft.com/office/drawing/2014/main" val="2420109461"/>
                    </a:ext>
                  </a:extLst>
                </a:gridCol>
                <a:gridCol w="595746">
                  <a:extLst>
                    <a:ext uri="{9D8B030D-6E8A-4147-A177-3AD203B41FA5}">
                      <a16:colId xmlns:a16="http://schemas.microsoft.com/office/drawing/2014/main" val="1943990884"/>
                    </a:ext>
                  </a:extLst>
                </a:gridCol>
              </a:tblGrid>
              <a:tr h="201410">
                <a:tc>
                  <a:txBody>
                    <a:bodyPr/>
                    <a:lstStyle/>
                    <a:p>
                      <a:r>
                        <a:rPr lang="es-ES" sz="2400" dirty="0"/>
                        <a:t>1st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2400" dirty="0"/>
                        <a:t>Barcelona 2017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2400" dirty="0"/>
                        <a:t>45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25651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sz="2400" dirty="0"/>
                        <a:t>2nd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2400" dirty="0"/>
                        <a:t>New York 2019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2400" dirty="0"/>
                        <a:t>34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5243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sz="2400" dirty="0"/>
                        <a:t>3rd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2400" dirty="0"/>
                        <a:t>Shanghái 2021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2400" dirty="0"/>
                        <a:t>57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93760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ES" sz="2400" b="1" dirty="0"/>
                        <a:t>4th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2400" b="1" dirty="0"/>
                        <a:t>Cape Town 2023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sz="2400" b="1" dirty="0"/>
                        <a:t>55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1517996"/>
                  </a:ext>
                </a:extLst>
              </a:tr>
            </a:tbl>
          </a:graphicData>
        </a:graphic>
      </p:graphicFrame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C2066FE-18EA-FD23-D046-ED58D26FE0A6}"/>
              </a:ext>
            </a:extLst>
          </p:cNvPr>
          <p:cNvSpPr txBox="1">
            <a:spLocks/>
          </p:cNvSpPr>
          <p:nvPr/>
        </p:nvSpPr>
        <p:spPr>
          <a:xfrm>
            <a:off x="297874" y="1316185"/>
            <a:ext cx="7668490" cy="5715000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4200" b="1" dirty="0">
                <a:solidFill>
                  <a:schemeClr val="accent1">
                    <a:lumMod val="75000"/>
                  </a:schemeClr>
                </a:solidFill>
              </a:rPr>
              <a:t>19 institutes</a:t>
            </a:r>
          </a:p>
          <a:p>
            <a:r>
              <a:rPr lang="en-GB" sz="2700" b="1" dirty="0">
                <a:solidFill>
                  <a:schemeClr val="accent1">
                    <a:lumMod val="75000"/>
                  </a:schemeClr>
                </a:solidFill>
              </a:rPr>
              <a:t>Australian Nuclear Science And Technology Organization</a:t>
            </a:r>
          </a:p>
          <a:p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CEA Paris-</a:t>
            </a:r>
            <a:r>
              <a:rPr lang="en-GB" b="1" dirty="0" err="1">
                <a:solidFill>
                  <a:schemeClr val="accent1">
                    <a:lumMod val="75000"/>
                  </a:schemeClr>
                </a:solidFill>
              </a:rPr>
              <a:t>Saclay</a:t>
            </a:r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. France</a:t>
            </a:r>
          </a:p>
          <a:p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CERN. Switzerland</a:t>
            </a:r>
          </a:p>
          <a:p>
            <a:r>
              <a:rPr lang="en-GB" sz="2700" b="1" dirty="0">
                <a:solidFill>
                  <a:schemeClr val="accent1">
                    <a:lumMod val="75000"/>
                  </a:schemeClr>
                </a:solidFill>
              </a:rPr>
              <a:t>ELETTRA Synchrotron Trieste. Italy</a:t>
            </a:r>
          </a:p>
          <a:p>
            <a:r>
              <a:rPr lang="en-GB" sz="2700" b="1" dirty="0">
                <a:solidFill>
                  <a:schemeClr val="accent1">
                    <a:lumMod val="75000"/>
                  </a:schemeClr>
                </a:solidFill>
              </a:rPr>
              <a:t>European Spallation Source. Sweden</a:t>
            </a:r>
          </a:p>
          <a:p>
            <a:r>
              <a:rPr lang="en-GB" sz="2700" b="1" dirty="0">
                <a:solidFill>
                  <a:schemeClr val="accent1">
                    <a:lumMod val="75000"/>
                  </a:schemeClr>
                </a:solidFill>
              </a:rPr>
              <a:t>European XFEL (X-Ray Free-Electron Laser Facility). Germany</a:t>
            </a:r>
          </a:p>
          <a:p>
            <a:r>
              <a:rPr lang="en-GB" sz="2700" b="1" dirty="0">
                <a:solidFill>
                  <a:schemeClr val="accent1">
                    <a:lumMod val="75000"/>
                  </a:schemeClr>
                </a:solidFill>
              </a:rPr>
              <a:t>Helmholtz. Germany</a:t>
            </a:r>
          </a:p>
          <a:p>
            <a:r>
              <a:rPr lang="en-GB" sz="2700" b="1" dirty="0">
                <a:solidFill>
                  <a:schemeClr val="accent1">
                    <a:lumMod val="75000"/>
                  </a:schemeClr>
                </a:solidFill>
              </a:rPr>
              <a:t>INFN-LNL. National Institute for Nuclear Physics. </a:t>
            </a:r>
            <a:r>
              <a:rPr lang="en-GB" sz="2700" b="1" dirty="0" err="1">
                <a:solidFill>
                  <a:schemeClr val="accent1">
                    <a:lumMod val="75000"/>
                  </a:schemeClr>
                </a:solidFill>
              </a:rPr>
              <a:t>Laboratori</a:t>
            </a:r>
            <a:r>
              <a:rPr lang="en-GB" sz="27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sz="2700" b="1" dirty="0" err="1">
                <a:solidFill>
                  <a:schemeClr val="accent1">
                    <a:lumMod val="75000"/>
                  </a:schemeClr>
                </a:solidFill>
              </a:rPr>
              <a:t>Nazionali</a:t>
            </a:r>
            <a:r>
              <a:rPr lang="en-GB" sz="2700" b="1" dirty="0">
                <a:solidFill>
                  <a:schemeClr val="accent1">
                    <a:lumMod val="75000"/>
                  </a:schemeClr>
                </a:solidFill>
              </a:rPr>
              <a:t> di </a:t>
            </a:r>
            <a:r>
              <a:rPr lang="en-GB" sz="2700" b="1" dirty="0" err="1">
                <a:solidFill>
                  <a:schemeClr val="accent1">
                    <a:lumMod val="75000"/>
                  </a:schemeClr>
                </a:solidFill>
              </a:rPr>
              <a:t>Legnaro</a:t>
            </a:r>
            <a:r>
              <a:rPr lang="en-GB" sz="2700" b="1" dirty="0">
                <a:solidFill>
                  <a:schemeClr val="accent1">
                    <a:lumMod val="75000"/>
                  </a:schemeClr>
                </a:solidFill>
              </a:rPr>
              <a:t>. Italy</a:t>
            </a:r>
          </a:p>
          <a:p>
            <a:r>
              <a:rPr lang="en-GB" sz="2700" b="1" dirty="0">
                <a:solidFill>
                  <a:schemeClr val="accent1">
                    <a:lumMod val="75000"/>
                  </a:schemeClr>
                </a:solidFill>
              </a:rPr>
              <a:t>Institute of High Energy Physics, CAS. China</a:t>
            </a:r>
          </a:p>
          <a:p>
            <a:r>
              <a:rPr lang="en-GB" sz="2700" b="1" dirty="0">
                <a:solidFill>
                  <a:schemeClr val="accent1">
                    <a:lumMod val="75000"/>
                  </a:schemeClr>
                </a:solidFill>
              </a:rPr>
              <a:t>Institute of Modern Physics, Chinese Academy of Sciences. China </a:t>
            </a:r>
          </a:p>
          <a:p>
            <a:r>
              <a:rPr lang="en-GB" sz="2700" b="1" dirty="0">
                <a:solidFill>
                  <a:schemeClr val="accent1">
                    <a:lumMod val="75000"/>
                  </a:schemeClr>
                </a:solidFill>
              </a:rPr>
              <a:t>King Faisal Specialist Hospital And Research Centre. Saudi Arabia</a:t>
            </a:r>
          </a:p>
          <a:p>
            <a:r>
              <a:rPr lang="en-GB" sz="2700" b="1" dirty="0">
                <a:solidFill>
                  <a:schemeClr val="accent1">
                    <a:lumMod val="75000"/>
                  </a:schemeClr>
                </a:solidFill>
              </a:rPr>
              <a:t>Lawrence Livermore National Laboratory. United States</a:t>
            </a:r>
          </a:p>
          <a:p>
            <a:r>
              <a:rPr lang="en-GB" sz="2700" b="1" dirty="0">
                <a:solidFill>
                  <a:schemeClr val="accent1">
                    <a:lumMod val="75000"/>
                  </a:schemeClr>
                </a:solidFill>
              </a:rPr>
              <a:t>LNLS. </a:t>
            </a:r>
            <a:r>
              <a:rPr lang="pt-BR" sz="2700" b="1" dirty="0">
                <a:solidFill>
                  <a:schemeClr val="accent1">
                    <a:lumMod val="75000"/>
                  </a:schemeClr>
                </a:solidFill>
              </a:rPr>
              <a:t>Laboratório Nacional de Luz Síncrotron. Brazil</a:t>
            </a:r>
            <a:endParaRPr lang="en-GB" sz="2700" b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n-GB" sz="2700" b="1" dirty="0">
                <a:solidFill>
                  <a:schemeClr val="accent1">
                    <a:lumMod val="75000"/>
                  </a:schemeClr>
                </a:solidFill>
              </a:rPr>
              <a:t>Oak Ridge National Laboratory. United States</a:t>
            </a:r>
          </a:p>
          <a:p>
            <a:r>
              <a:rPr lang="en-GB" sz="2700" b="1" dirty="0" err="1">
                <a:solidFill>
                  <a:schemeClr val="accent1">
                    <a:lumMod val="75000"/>
                  </a:schemeClr>
                </a:solidFill>
              </a:rPr>
              <a:t>iThemba</a:t>
            </a:r>
            <a:r>
              <a:rPr lang="en-GB" sz="2700" b="1" dirty="0">
                <a:solidFill>
                  <a:schemeClr val="accent1">
                    <a:lumMod val="75000"/>
                  </a:schemeClr>
                </a:solidFill>
              </a:rPr>
              <a:t> Laboratory for Accelerator Based Sciences (NRF-</a:t>
            </a:r>
            <a:r>
              <a:rPr lang="en-GB" sz="2700" b="1" dirty="0" err="1">
                <a:solidFill>
                  <a:schemeClr val="accent1">
                    <a:lumMod val="75000"/>
                  </a:schemeClr>
                </a:solidFill>
              </a:rPr>
              <a:t>iThemba</a:t>
            </a:r>
            <a:r>
              <a:rPr lang="en-GB" sz="2700" b="1" dirty="0">
                <a:solidFill>
                  <a:schemeClr val="accent1">
                    <a:lumMod val="75000"/>
                  </a:schemeClr>
                </a:solidFill>
              </a:rPr>
              <a:t> LABS). South Africa</a:t>
            </a:r>
          </a:p>
          <a:p>
            <a:r>
              <a:rPr lang="en-GB" sz="2700" b="1" dirty="0">
                <a:solidFill>
                  <a:schemeClr val="accent1">
                    <a:lumMod val="75000"/>
                  </a:schemeClr>
                </a:solidFill>
              </a:rPr>
              <a:t>SLAC National Accelerator Laboratory. United States</a:t>
            </a:r>
          </a:p>
          <a:p>
            <a:r>
              <a:rPr lang="en-GB" sz="2700" b="1" dirty="0">
                <a:solidFill>
                  <a:schemeClr val="accent1">
                    <a:lumMod val="75000"/>
                  </a:schemeClr>
                </a:solidFill>
              </a:rPr>
              <a:t>UKRI. UK Research and Innovation. UK</a:t>
            </a:r>
          </a:p>
          <a:p>
            <a:r>
              <a:rPr lang="en-GB" sz="2700" b="1" dirty="0">
                <a:solidFill>
                  <a:schemeClr val="accent1">
                    <a:lumMod val="75000"/>
                  </a:schemeClr>
                </a:solidFill>
              </a:rPr>
              <a:t>PARTREC. Particle Therapy Research </a:t>
            </a:r>
            <a:r>
              <a:rPr lang="en-GB" sz="2700" b="1" dirty="0" err="1">
                <a:solidFill>
                  <a:schemeClr val="accent1">
                    <a:lumMod val="75000"/>
                  </a:schemeClr>
                </a:solidFill>
              </a:rPr>
              <a:t>Center</a:t>
            </a:r>
            <a:r>
              <a:rPr lang="en-GB" sz="2700" b="1" dirty="0">
                <a:solidFill>
                  <a:schemeClr val="accent1">
                    <a:lumMod val="75000"/>
                  </a:schemeClr>
                </a:solidFill>
              </a:rPr>
              <a:t>. Netherlands</a:t>
            </a:r>
          </a:p>
          <a:p>
            <a:r>
              <a:rPr lang="en-GB" sz="2700" b="1" dirty="0">
                <a:solidFill>
                  <a:schemeClr val="accent1">
                    <a:lumMod val="75000"/>
                  </a:schemeClr>
                </a:solidFill>
              </a:rPr>
              <a:t>SARAO. South African Radio Astronomy Observatory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E1318209-9DDC-1FEC-EA04-D8F46262B3AA}"/>
              </a:ext>
            </a:extLst>
          </p:cNvPr>
          <p:cNvSpPr txBox="1">
            <a:spLocks/>
          </p:cNvSpPr>
          <p:nvPr/>
        </p:nvSpPr>
        <p:spPr>
          <a:xfrm>
            <a:off x="7966364" y="4189664"/>
            <a:ext cx="3124200" cy="27378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b="1" dirty="0">
                <a:solidFill>
                  <a:schemeClr val="accent1">
                    <a:lumMod val="75000"/>
                  </a:schemeClr>
                </a:solidFill>
              </a:rPr>
              <a:t>7 companies</a:t>
            </a:r>
          </a:p>
          <a:p>
            <a:pPr>
              <a:lnSpc>
                <a:spcPct val="70000"/>
              </a:lnSpc>
            </a:pPr>
            <a:r>
              <a:rPr lang="en-GB" sz="1300" b="1" dirty="0">
                <a:solidFill>
                  <a:schemeClr val="accent1">
                    <a:lumMod val="75000"/>
                  </a:schemeClr>
                </a:solidFill>
              </a:rPr>
              <a:t>AWE</a:t>
            </a:r>
          </a:p>
          <a:p>
            <a:pPr>
              <a:lnSpc>
                <a:spcPct val="70000"/>
              </a:lnSpc>
            </a:pPr>
            <a:r>
              <a:rPr lang="en-GB" sz="1300" b="1" dirty="0">
                <a:solidFill>
                  <a:schemeClr val="accent1">
                    <a:lumMod val="75000"/>
                  </a:schemeClr>
                </a:solidFill>
              </a:rPr>
              <a:t>Beckhoff</a:t>
            </a:r>
          </a:p>
          <a:p>
            <a:pPr>
              <a:lnSpc>
                <a:spcPct val="70000"/>
              </a:lnSpc>
            </a:pPr>
            <a:r>
              <a:rPr lang="en-GB" sz="1300" b="1" dirty="0" err="1">
                <a:solidFill>
                  <a:schemeClr val="accent1">
                    <a:lumMod val="75000"/>
                  </a:schemeClr>
                </a:solidFill>
              </a:rPr>
              <a:t>Medaustrron</a:t>
            </a:r>
            <a:endParaRPr lang="en-GB" sz="1300" b="1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lnSpc>
                <a:spcPct val="70000"/>
              </a:lnSpc>
            </a:pPr>
            <a:r>
              <a:rPr lang="en-GB" sz="1300" b="1" dirty="0" err="1">
                <a:solidFill>
                  <a:schemeClr val="accent1">
                    <a:lumMod val="75000"/>
                  </a:schemeClr>
                </a:solidFill>
              </a:rPr>
              <a:t>FMBFeinwerk</a:t>
            </a:r>
            <a:r>
              <a:rPr lang="en-GB" sz="1300" b="1" dirty="0">
                <a:solidFill>
                  <a:schemeClr val="accent1">
                    <a:lumMod val="75000"/>
                  </a:schemeClr>
                </a:solidFill>
              </a:rPr>
              <a:t> Und </a:t>
            </a:r>
            <a:r>
              <a:rPr lang="en-GB" sz="1300" b="1" dirty="0" err="1">
                <a:solidFill>
                  <a:schemeClr val="accent1">
                    <a:lumMod val="75000"/>
                  </a:schemeClr>
                </a:solidFill>
              </a:rPr>
              <a:t>Messtechnik</a:t>
            </a:r>
            <a:endParaRPr lang="en-GB" sz="1300" b="1" dirty="0">
              <a:solidFill>
                <a:schemeClr val="accent1">
                  <a:lumMod val="75000"/>
                </a:schemeClr>
              </a:solidFill>
            </a:endParaRPr>
          </a:p>
          <a:p>
            <a:pPr>
              <a:lnSpc>
                <a:spcPct val="70000"/>
              </a:lnSpc>
            </a:pPr>
            <a:r>
              <a:rPr lang="en-GB" sz="1300" b="1" dirty="0">
                <a:solidFill>
                  <a:schemeClr val="accent1">
                    <a:lumMod val="75000"/>
                  </a:schemeClr>
                </a:solidFill>
              </a:rPr>
              <a:t>PROCON</a:t>
            </a:r>
          </a:p>
          <a:p>
            <a:pPr>
              <a:lnSpc>
                <a:spcPct val="70000"/>
              </a:lnSpc>
            </a:pPr>
            <a:r>
              <a:rPr lang="en-GB" sz="1300" b="1" dirty="0">
                <a:solidFill>
                  <a:schemeClr val="accent1">
                    <a:lumMod val="75000"/>
                  </a:schemeClr>
                </a:solidFill>
              </a:rPr>
              <a:t>Observatory Sciences Ltd. </a:t>
            </a:r>
          </a:p>
          <a:p>
            <a:pPr>
              <a:lnSpc>
                <a:spcPct val="70000"/>
              </a:lnSpc>
            </a:pPr>
            <a:r>
              <a:rPr lang="en-GB" sz="1300" b="1" dirty="0" err="1">
                <a:solidFill>
                  <a:schemeClr val="accent1">
                    <a:lumMod val="75000"/>
                  </a:schemeClr>
                </a:solidFill>
              </a:rPr>
              <a:t>Nusano</a:t>
            </a:r>
            <a:endParaRPr lang="en-GB" sz="13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29462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20B587-E512-2625-FE9B-A3E35C864E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274"/>
            <a:ext cx="10515600" cy="1003878"/>
          </a:xfrm>
        </p:spPr>
        <p:txBody>
          <a:bodyPr/>
          <a:lstStyle/>
          <a:p>
            <a:pPr algn="ctr"/>
            <a:r>
              <a:rPr lang="en-GB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Agenda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C2066FE-18EA-FD23-D046-ED58D26FE0A6}"/>
              </a:ext>
            </a:extLst>
          </p:cNvPr>
          <p:cNvSpPr txBox="1">
            <a:spLocks/>
          </p:cNvSpPr>
          <p:nvPr/>
        </p:nvSpPr>
        <p:spPr>
          <a:xfrm>
            <a:off x="838200" y="1867189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en-GB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30E947D-9E39-1605-3271-CCDC9BD0D7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63" y="1039088"/>
            <a:ext cx="7221315" cy="572192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28552A8-C0A3-9CC7-6822-218AF30CF9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5456" y="1130731"/>
            <a:ext cx="5747286" cy="3233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22748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20B587-E512-2625-FE9B-A3E35C864E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06689"/>
            <a:ext cx="10515600" cy="1325563"/>
          </a:xfrm>
        </p:spPr>
        <p:txBody>
          <a:bodyPr/>
          <a:lstStyle/>
          <a:p>
            <a:pPr algn="ctr"/>
            <a:endParaRPr lang="en-GB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C2066FE-18EA-FD23-D046-ED58D26FE0A6}"/>
              </a:ext>
            </a:extLst>
          </p:cNvPr>
          <p:cNvSpPr txBox="1">
            <a:spLocks/>
          </p:cNvSpPr>
          <p:nvPr/>
        </p:nvSpPr>
        <p:spPr>
          <a:xfrm>
            <a:off x="838200" y="1867189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endParaRPr lang="en-GB" b="1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ctr">
              <a:buNone/>
            </a:pPr>
            <a:endParaRPr lang="en-GB" b="1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ctr">
              <a:buNone/>
            </a:pPr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Please sign up to the workshop event in INDICO</a:t>
            </a:r>
          </a:p>
          <a:p>
            <a:pPr marL="0" indent="0" algn="ctr">
              <a:buNone/>
            </a:pPr>
            <a:r>
              <a:rPr lang="en-GB" sz="2400" dirty="0">
                <a:hlinkClick r:id="rId2"/>
              </a:rPr>
              <a:t>https://indico.cern.ch/event/1250169/</a:t>
            </a:r>
            <a:endParaRPr lang="en-GB" sz="2400" dirty="0"/>
          </a:p>
          <a:p>
            <a:pPr marL="0" indent="0" algn="ctr">
              <a:buNone/>
            </a:pPr>
            <a:endParaRPr lang="en-GB" b="1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ctr">
              <a:buNone/>
            </a:pPr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Thanks for your contribution and participation!</a:t>
            </a:r>
            <a:endParaRPr lang="en-GB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93895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TM03457515[[fn=View]]</Template>
  <TotalTime>162</TotalTime>
  <Words>292</Words>
  <Application>Microsoft Office PowerPoint</Application>
  <PresentationFormat>Widescreen</PresentationFormat>
  <Paragraphs>64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4th PLC Based Control systems workshop 7th September 2023</vt:lpstr>
      <vt:lpstr>Organisation</vt:lpstr>
      <vt:lpstr>Objectives</vt:lpstr>
      <vt:lpstr>Scope</vt:lpstr>
      <vt:lpstr>Workshop participants</vt:lpstr>
      <vt:lpstr>Agenda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4th PLC Based Control systems workshop</dc:title>
  <dc:creator>Jeronimo Ortola Vidal</dc:creator>
  <cp:lastModifiedBy>Jeronimo Ortola Vidal</cp:lastModifiedBy>
  <cp:revision>28</cp:revision>
  <dcterms:created xsi:type="dcterms:W3CDTF">2023-09-29T17:11:00Z</dcterms:created>
  <dcterms:modified xsi:type="dcterms:W3CDTF">2023-10-05T17:20:42Z</dcterms:modified>
</cp:coreProperties>
</file>