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70" r:id="rId5"/>
  </p:sldMasterIdLst>
  <p:notesMasterIdLst>
    <p:notesMasterId r:id="rId22"/>
  </p:notesMasterIdLst>
  <p:handoutMasterIdLst>
    <p:handoutMasterId r:id="rId23"/>
  </p:handoutMasterIdLst>
  <p:sldIdLst>
    <p:sldId id="287" r:id="rId6"/>
    <p:sldId id="288" r:id="rId7"/>
    <p:sldId id="314" r:id="rId8"/>
    <p:sldId id="300" r:id="rId9"/>
    <p:sldId id="302" r:id="rId10"/>
    <p:sldId id="304" r:id="rId11"/>
    <p:sldId id="315" r:id="rId12"/>
    <p:sldId id="316" r:id="rId13"/>
    <p:sldId id="326" r:id="rId14"/>
    <p:sldId id="317" r:id="rId15"/>
    <p:sldId id="318" r:id="rId16"/>
    <p:sldId id="323" r:id="rId17"/>
    <p:sldId id="324" r:id="rId18"/>
    <p:sldId id="321" r:id="rId19"/>
    <p:sldId id="325" r:id="rId20"/>
    <p:sldId id="322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AB3"/>
    <a:srgbClr val="94A8BB"/>
    <a:srgbClr val="1431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7436" autoAdjust="0"/>
  </p:normalViewPr>
  <p:slideViewPr>
    <p:cSldViewPr snapToGrid="0" snapToObjects="1">
      <p:cViewPr varScale="1">
        <p:scale>
          <a:sx n="90" d="100"/>
          <a:sy n="90" d="100"/>
        </p:scale>
        <p:origin x="108" y="16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1F726DF0-548C-8645-BDE9-D4ABE2CF21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8E5927A-8E33-844C-9D1B-458A00D816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FD296-3D47-F642-BBB0-28897FE3E135}" type="datetimeFigureOut">
              <a:rPr lang="de-AT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04.10.2023</a:t>
            </a:fld>
            <a:endParaRPr lang="de-A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5B7483B-0A22-E94F-AA4C-D6036B52559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A280ED2-84DE-0543-8B03-DE7FCEC92B6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C3A38E-3C75-B842-A89E-F4131720A92D}" type="slidenum">
              <a:rPr lang="de-AT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‹#›</a:t>
            </a:fld>
            <a:endParaRPr lang="de-A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73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9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A7E25616-705A-0747-A2A2-72FD79CBAFE5}" type="datetimeFigureOut">
              <a:rPr lang="de-AT" smtClean="0"/>
              <a:pPr/>
              <a:t>04.10.2023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 dirty="0"/>
              <a:t>Mastertextformat bearbeiten
Zweite Ebene
Dritte Ebene
Vierte Ebene
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9129B8A9-70CF-F840-AE57-77557091BF0E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703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050" kern="1200">
        <a:solidFill>
          <a:schemeClr val="tx1"/>
        </a:solidFill>
        <a:latin typeface="Verdana" panose="020B0604030504040204" pitchFamily="34" charset="0"/>
        <a:ea typeface="Verdana" panose="020B0604030504040204" pitchFamily="34" charset="0"/>
        <a:cs typeface="Verdana" panose="020B060403050404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ncer.net/cancer-types/central-nervous-system-tumors-brain-and-spinal-cord-childhood/introduction#:~:text=A%20CNS%20tumor%20begins%20when,other%20parts%20of%20the%20body.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9B8A9-70CF-F840-AE57-77557091BF0E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3186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Protons up to 800 MeV for NCR, 250 MeV for clinical treatment</a:t>
            </a:r>
          </a:p>
          <a:p>
            <a:r>
              <a:rPr lang="en-US" dirty="0"/>
              <a:t>Carbon Ion up to 430 MeV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9B8A9-70CF-F840-AE57-77557091BF0E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8764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/>
              <a:t>CNS…</a:t>
            </a:r>
            <a:r>
              <a:rPr lang="en-US" b="0" i="0" u="none" strike="noStrike" dirty="0">
                <a:solidFill>
                  <a:srgbClr val="1A0DAB"/>
                </a:solidFill>
                <a:effectLst/>
                <a:latin typeface="arial" panose="020B0604020202020204" pitchFamily="34" charset="0"/>
                <a:hlinkClick r:id="rId3"/>
              </a:rPr>
              <a:t>Central Nervous System</a:t>
            </a:r>
          </a:p>
          <a:p>
            <a:pPr algn="r"/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32E12D-9780-CC49-9266-9DD8E1091171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9627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9B8A9-70CF-F840-AE57-77557091BF0E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8189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9B8A9-70CF-F840-AE57-77557091BF0E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2820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9B8A9-70CF-F840-AE57-77557091BF0E}" type="slidenum">
              <a:rPr lang="de-AT" smtClean="0"/>
              <a:pPr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0377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9B8A9-70CF-F840-AE57-77557091BF0E}" type="slidenum">
              <a:rPr lang="de-AT" smtClean="0"/>
              <a:pPr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674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9B8A9-70CF-F840-AE57-77557091BF0E}" type="slidenum">
              <a:rPr lang="de-AT" smtClean="0"/>
              <a:pPr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4242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tada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721754B5-9DFE-654F-9FF6-AFE4C3CDD787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063249004"/>
              </p:ext>
            </p:extLst>
          </p:nvPr>
        </p:nvGraphicFramePr>
        <p:xfrm>
          <a:off x="323529" y="1528341"/>
          <a:ext cx="8974966" cy="626160"/>
        </p:xfrm>
        <a:graphic>
          <a:graphicData uri="http://schemas.openxmlformats.org/drawingml/2006/table">
            <a:tbl>
              <a:tblPr bandRow="1"/>
              <a:tblGrid>
                <a:gridCol w="2903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8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05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94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030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Dokumentennummer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Document Number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DokKlasse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</a:t>
                      </a: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DocClass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Inhaltskennz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Content Code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Version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/ Date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9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DokEigner / </a:t>
                      </a: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DocOwner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800" dirty="0">
                          <a:solidFill>
                            <a:srgbClr val="00336E"/>
                          </a:solidFill>
                          <a:effectLst/>
                        </a:rPr>
                        <a:t> ab / effective from</a:t>
                      </a:r>
                      <a:endParaRPr lang="de-AT" sz="8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700" baseline="0" dirty="0">
                          <a:solidFill>
                            <a:srgbClr val="00336E"/>
                          </a:solidFill>
                          <a:effectLst/>
                        </a:rPr>
                        <a:t> </a:t>
                      </a:r>
                      <a:r>
                        <a:rPr lang="en-GB" sz="700" baseline="0" dirty="0" err="1">
                          <a:solidFill>
                            <a:srgbClr val="00336E"/>
                          </a:solidFill>
                          <a:effectLst/>
                        </a:rPr>
                        <a:t>bis</a:t>
                      </a:r>
                      <a:r>
                        <a:rPr lang="en-GB" sz="700" baseline="0" dirty="0">
                          <a:solidFill>
                            <a:srgbClr val="00336E"/>
                          </a:solidFill>
                          <a:effectLst/>
                        </a:rPr>
                        <a:t>/effective 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until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700" dirty="0" err="1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Wartungsinterv</a:t>
                      </a:r>
                      <a:r>
                        <a:rPr lang="de-AT" sz="700" dirty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de-AT" sz="700" baseline="0" dirty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de-AT" sz="700" baseline="0" dirty="0" err="1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MaintInterv</a:t>
                      </a:r>
                      <a:r>
                        <a:rPr lang="de-AT" sz="700" baseline="0" dirty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145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8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3067AF7C-AFD4-114E-A387-61EDB83DDD78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2015653"/>
              </p:ext>
            </p:extLst>
          </p:nvPr>
        </p:nvGraphicFramePr>
        <p:xfrm>
          <a:off x="323529" y="5331929"/>
          <a:ext cx="11238636" cy="553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9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7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4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457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6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539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72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2543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9360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80000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Empfehlung</a:t>
                      </a:r>
                      <a:r>
                        <a:rPr lang="en-GB" sz="800" b="1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DokEigners </a:t>
                      </a:r>
                      <a:r>
                        <a:rPr lang="en-GB" sz="800" b="1" u="none" strike="noStrike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bezügl</a:t>
                      </a:r>
                      <a:r>
                        <a:rPr lang="en-GB" sz="800" b="1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GB" sz="800" b="1" u="none" strike="noStrike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</a:t>
                      </a:r>
                      <a:r>
                        <a:rPr lang="en-GB" sz="800" b="1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/ recommendation by </a:t>
                      </a:r>
                      <a:r>
                        <a:rPr lang="en-GB" sz="800" b="1" u="none" strike="noStrike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DocOwner</a:t>
                      </a:r>
                      <a:r>
                        <a:rPr lang="en-GB" sz="800" b="1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regarding training </a:t>
                      </a:r>
                      <a:endParaRPr lang="en-GB" sz="800" b="1" i="0" u="none" strike="noStrike" dirty="0">
                        <a:solidFill>
                          <a:srgbClr val="14316C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b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Schulungsrelevant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/yes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14316C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--&gt;                 </a:t>
                      </a:r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Selbstschulung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durch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Trainer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Kommentar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comments: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subject to training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nein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/no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14316C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self-instruction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instruction by trainer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0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B2FDA4F8-C17B-204F-9B9B-7E4A9EE8920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98824497"/>
              </p:ext>
            </p:extLst>
          </p:nvPr>
        </p:nvGraphicFramePr>
        <p:xfrm>
          <a:off x="323530" y="3408083"/>
          <a:ext cx="11238634" cy="1722720"/>
        </p:xfrm>
        <a:graphic>
          <a:graphicData uri="http://schemas.openxmlformats.org/drawingml/2006/table">
            <a:tbl>
              <a:tblPr firstRow="1" firstCol="1" bandRow="1"/>
              <a:tblGrid>
                <a:gridCol w="1088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2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5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6003">
                  <a:extLst>
                    <a:ext uri="{9D8B030D-6E8A-4147-A177-3AD203B41FA5}">
                      <a16:colId xmlns:a16="http://schemas.microsoft.com/office/drawing/2014/main" val="2813174626"/>
                    </a:ext>
                  </a:extLst>
                </a:gridCol>
                <a:gridCol w="14167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91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2424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800" b="1" kern="1200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Freigabe / </a:t>
                      </a:r>
                      <a:r>
                        <a:rPr lang="en-GB" sz="800" b="1" kern="1200" noProof="0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Approva</a:t>
                      </a:r>
                      <a:r>
                        <a:rPr lang="de-AT" sz="800" b="1" kern="1200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</a:t>
                      </a:r>
                      <a:endParaRPr lang="de-AT" sz="700" b="0" kern="1200" dirty="0">
                        <a:solidFill>
                          <a:srgbClr val="14316C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sz="700" dirty="0"/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de-AT" sz="10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Name 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de-AT" sz="700" dirty="0"/>
                        <a:t>Funktion / </a:t>
                      </a:r>
                      <a:r>
                        <a:rPr lang="en-GB" sz="700" noProof="0" dirty="0"/>
                        <a:t>Function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AT" sz="7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Bemerkung / </a:t>
                      </a:r>
                      <a:r>
                        <a:rPr lang="de-AT" sz="7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Remark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Datum / Date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AT" sz="700" noProof="0" dirty="0">
                          <a:effectLst/>
                        </a:rPr>
                        <a:t>Unterschrift</a:t>
                      </a:r>
                      <a:r>
                        <a:rPr lang="en-GB" sz="700" dirty="0">
                          <a:effectLst/>
                        </a:rPr>
                        <a:t> / Signature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66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</a:rPr>
                        <a:t>erstellt von /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dirty="0">
                          <a:solidFill>
                            <a:srgbClr val="14316C"/>
                          </a:solidFill>
                          <a:effectLst/>
                        </a:rPr>
                        <a:t>prepared by</a:t>
                      </a:r>
                      <a:endParaRPr lang="de-AT" sz="700" b="0" dirty="0">
                        <a:solidFill>
                          <a:srgbClr val="14316C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402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77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</a:rPr>
                        <a:t>geprüft von /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</a:rPr>
                        <a:t>checked</a:t>
                      </a: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</a:rPr>
                        <a:t> </a:t>
                      </a: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</a:rPr>
                        <a:t>by</a:t>
                      </a: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771">
                <a:tc vMerge="1"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8497032"/>
                  </a:ext>
                </a:extLst>
              </a:tr>
              <a:tr h="22677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freigegeben von /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approved</a:t>
                      </a: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34632"/>
                  </a:ext>
                </a:extLst>
              </a:tr>
              <a:tr h="226771">
                <a:tc vMerge="1"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6051"/>
                  </a:ext>
                </a:extLst>
              </a:tr>
            </a:tbl>
          </a:graphicData>
        </a:graphic>
      </p:graphicFrame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DD7BD878-362D-984A-97F3-017689C804F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54789968"/>
              </p:ext>
            </p:extLst>
          </p:nvPr>
        </p:nvGraphicFramePr>
        <p:xfrm>
          <a:off x="323529" y="2316928"/>
          <a:ext cx="7385666" cy="879008"/>
        </p:xfrm>
        <a:graphic>
          <a:graphicData uri="http://schemas.openxmlformats.org/drawingml/2006/table">
            <a:tbl>
              <a:tblPr firstRow="1" firstCol="1" bandRow="1"/>
              <a:tblGrid>
                <a:gridCol w="579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276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00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Dokumentenhistorie</a:t>
                      </a:r>
                      <a:r>
                        <a:rPr lang="de-AT" sz="700" kern="1200" baseline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baseline="0" noProof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Document History</a:t>
                      </a:r>
                      <a:endParaRPr lang="en-GB" sz="700" kern="1200" noProof="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0" kern="1200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Vers</a:t>
                      </a:r>
                      <a:endParaRPr lang="de-AT" sz="7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</a:t>
                      </a:r>
                      <a:r>
                        <a:rPr lang="en-GB" sz="700" kern="1200" baseline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Beschreibung</a:t>
                      </a:r>
                      <a:r>
                        <a:rPr lang="en-GB" sz="700" kern="1200" baseline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Description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GB" sz="8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926910"/>
                  </a:ext>
                </a:extLst>
              </a:tr>
            </a:tbl>
          </a:graphicData>
        </a:graphic>
      </p:graphicFrame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FC70FFEA-4ABA-854A-A3ED-50504B10B67F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55851444"/>
              </p:ext>
            </p:extLst>
          </p:nvPr>
        </p:nvGraphicFramePr>
        <p:xfrm>
          <a:off x="323529" y="525572"/>
          <a:ext cx="8974968" cy="842428"/>
        </p:xfrm>
        <a:graphic>
          <a:graphicData uri="http://schemas.openxmlformats.org/drawingml/2006/table">
            <a:tbl>
              <a:tblPr bandRow="1"/>
              <a:tblGrid>
                <a:gridCol w="5570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042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8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Dokumententitel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Document Title </a:t>
                      </a:r>
                      <a:endParaRPr lang="de-AT" sz="1000" dirty="0">
                        <a:solidFill>
                          <a:srgbClr val="00336E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de-AT" sz="400" b="1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feld 23">
            <a:extLst>
              <a:ext uri="{FF2B5EF4-FFF2-40B4-BE49-F238E27FC236}">
                <a16:creationId xmlns:a16="http://schemas.microsoft.com/office/drawing/2014/main" id="{E1F525B4-1986-224B-8F16-7A12E71D9CAF}"/>
              </a:ext>
            </a:extLst>
          </p:cNvPr>
          <p:cNvSpPr txBox="1"/>
          <p:nvPr userDrawn="1"/>
        </p:nvSpPr>
        <p:spPr>
          <a:xfrm>
            <a:off x="312377" y="6708345"/>
            <a:ext cx="2320572" cy="61555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l"/>
            <a:r>
              <a:rPr lang="de-AT" sz="400" dirty="0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Zugrundeliegende Vorlage</a:t>
            </a:r>
            <a:r>
              <a:rPr lang="de-AT" sz="400" baseline="0" dirty="0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AT" sz="400" baseline="0" dirty="0" err="1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underlying</a:t>
            </a:r>
            <a:r>
              <a:rPr lang="de-AT" sz="400" baseline="0" dirty="0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400" baseline="0" dirty="0" err="1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template</a:t>
            </a:r>
            <a:r>
              <a:rPr lang="de-AT" sz="400" baseline="0" dirty="0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ZA000_10700_1310013, v15.0</a:t>
            </a:r>
            <a:endParaRPr lang="de-AT" sz="400" dirty="0">
              <a:solidFill>
                <a:srgbClr val="14316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platzhalter 29">
            <a:extLst>
              <a:ext uri="{FF2B5EF4-FFF2-40B4-BE49-F238E27FC236}">
                <a16:creationId xmlns:a16="http://schemas.microsoft.com/office/drawing/2014/main" id="{894C8BAD-1BD1-CE4B-B298-CF9BB9B34F9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3529" y="739730"/>
            <a:ext cx="8974967" cy="6026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6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Title</a:t>
            </a:r>
          </a:p>
        </p:txBody>
      </p:sp>
      <p:sp>
        <p:nvSpPr>
          <p:cNvPr id="28" name="Textplatzhalter 29">
            <a:extLst>
              <a:ext uri="{FF2B5EF4-FFF2-40B4-BE49-F238E27FC236}">
                <a16:creationId xmlns:a16="http://schemas.microsoft.com/office/drawing/2014/main" id="{3081F266-9B71-864D-A225-B8C4C6CA94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529" y="1660605"/>
            <a:ext cx="2544031" cy="1999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AAnnn_XXXXX_YYMMDDn</a:t>
            </a:r>
            <a:endParaRPr lang="de-DE" dirty="0"/>
          </a:p>
        </p:txBody>
      </p:sp>
      <p:sp>
        <p:nvSpPr>
          <p:cNvPr id="29" name="Textplatzhalter 29">
            <a:extLst>
              <a:ext uri="{FF2B5EF4-FFF2-40B4-BE49-F238E27FC236}">
                <a16:creationId xmlns:a16="http://schemas.microsoft.com/office/drawing/2014/main" id="{5399CC37-005C-D845-8ABF-6C39FC6040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90399" y="1660602"/>
            <a:ext cx="1381111" cy="1999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AAnnn</a:t>
            </a:r>
            <a:endParaRPr lang="de-DE" dirty="0"/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0F30D979-A73B-EE4B-A259-5193483CC00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59474" y="1660602"/>
            <a:ext cx="1328709" cy="1999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XXXXX</a:t>
            </a:r>
          </a:p>
        </p:txBody>
      </p:sp>
      <p:sp>
        <p:nvSpPr>
          <p:cNvPr id="31" name="Textplatzhalter 29">
            <a:extLst>
              <a:ext uri="{FF2B5EF4-FFF2-40B4-BE49-F238E27FC236}">
                <a16:creationId xmlns:a16="http://schemas.microsoft.com/office/drawing/2014/main" id="{82C3BE5E-09F4-DC4F-AF25-17D8BCA143D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73951" y="1660602"/>
            <a:ext cx="1128839" cy="1810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n.n</a:t>
            </a:r>
            <a:endParaRPr lang="de-DE" dirty="0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AC7C0562-9BE6-8546-BDC7-D19D0A6D57A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48029" y="1638459"/>
            <a:ext cx="1539315" cy="2143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33" name="Textplatzhalter 29">
            <a:extLst>
              <a:ext uri="{FF2B5EF4-FFF2-40B4-BE49-F238E27FC236}">
                <a16:creationId xmlns:a16="http://schemas.microsoft.com/office/drawing/2014/main" id="{67BA2CED-9E2D-4D46-BADC-8F57F43F602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3528" y="1995404"/>
            <a:ext cx="1205349" cy="14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NN</a:t>
            </a:r>
          </a:p>
        </p:txBody>
      </p:sp>
      <p:sp>
        <p:nvSpPr>
          <p:cNvPr id="34" name="Textplatzhalter 29">
            <a:extLst>
              <a:ext uri="{FF2B5EF4-FFF2-40B4-BE49-F238E27FC236}">
                <a16:creationId xmlns:a16="http://schemas.microsoft.com/office/drawing/2014/main" id="{54829390-31F8-2D45-AC80-ACBA28882E2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02343" y="1983652"/>
            <a:ext cx="1499616" cy="16414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= Freigabe / </a:t>
            </a:r>
            <a:r>
              <a:rPr lang="de-DE" dirty="0" err="1"/>
              <a:t>release</a:t>
            </a:r>
            <a:r>
              <a:rPr lang="de-DE" dirty="0"/>
              <a:t> </a:t>
            </a:r>
            <a:r>
              <a:rPr lang="de-DE" dirty="0" err="1"/>
              <a:t>date</a:t>
            </a:r>
            <a:endParaRPr lang="de-DE" dirty="0"/>
          </a:p>
        </p:txBody>
      </p:sp>
      <p:sp>
        <p:nvSpPr>
          <p:cNvPr id="35" name="Textplatzhalter 29">
            <a:extLst>
              <a:ext uri="{FF2B5EF4-FFF2-40B4-BE49-F238E27FC236}">
                <a16:creationId xmlns:a16="http://schemas.microsoft.com/office/drawing/2014/main" id="{59D96100-CA5C-384A-82D4-00999B0D1F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48970" y="1989059"/>
            <a:ext cx="1053100" cy="15142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not </a:t>
            </a:r>
            <a:r>
              <a:rPr lang="de-DE" dirty="0" err="1"/>
              <a:t>defined</a:t>
            </a:r>
            <a:endParaRPr lang="de-DE" dirty="0"/>
          </a:p>
        </p:txBody>
      </p:sp>
      <p:sp>
        <p:nvSpPr>
          <p:cNvPr id="36" name="Textplatzhalter 29">
            <a:extLst>
              <a:ext uri="{FF2B5EF4-FFF2-40B4-BE49-F238E27FC236}">
                <a16:creationId xmlns:a16="http://schemas.microsoft.com/office/drawing/2014/main" id="{64D0DA75-D901-C642-AF2D-C6BBFF8924F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09195" y="1989031"/>
            <a:ext cx="1523812" cy="151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nach Bedarf / on </a:t>
            </a:r>
            <a:r>
              <a:rPr lang="de-DE" dirty="0" err="1"/>
              <a:t>demand</a:t>
            </a:r>
            <a:endParaRPr lang="de-DE" dirty="0"/>
          </a:p>
        </p:txBody>
      </p:sp>
      <p:sp>
        <p:nvSpPr>
          <p:cNvPr id="37" name="Textplatzhalter 29">
            <a:extLst>
              <a:ext uri="{FF2B5EF4-FFF2-40B4-BE49-F238E27FC236}">
                <a16:creationId xmlns:a16="http://schemas.microsoft.com/office/drawing/2014/main" id="{B4AC1211-90DC-B740-8215-1EA7E21A10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80350" y="3803548"/>
            <a:ext cx="2084119" cy="170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40C9B38-1264-C149-ACB1-D5766B177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80350" y="4029625"/>
            <a:ext cx="2084119" cy="170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39" name="Textplatzhalter 29">
            <a:extLst>
              <a:ext uri="{FF2B5EF4-FFF2-40B4-BE49-F238E27FC236}">
                <a16:creationId xmlns:a16="http://schemas.microsoft.com/office/drawing/2014/main" id="{C83512B8-9BD3-AC40-AC55-6F05E6C8812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480350" y="4248163"/>
            <a:ext cx="2084119" cy="170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40" name="Textplatzhalter 29">
            <a:extLst>
              <a:ext uri="{FF2B5EF4-FFF2-40B4-BE49-F238E27FC236}">
                <a16:creationId xmlns:a16="http://schemas.microsoft.com/office/drawing/2014/main" id="{DB50EEE0-B59E-F74B-8D9B-135D67204B3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186081" y="3783226"/>
            <a:ext cx="1909967" cy="1922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43" name="Textplatzhalter 29">
            <a:extLst>
              <a:ext uri="{FF2B5EF4-FFF2-40B4-BE49-F238E27FC236}">
                <a16:creationId xmlns:a16="http://schemas.microsoft.com/office/drawing/2014/main" id="{04BF880B-FCE6-4F41-A274-5BF3B31B953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26216" y="3761762"/>
            <a:ext cx="1925305" cy="1872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46" name="Textplatzhalter 29">
            <a:extLst>
              <a:ext uri="{FF2B5EF4-FFF2-40B4-BE49-F238E27FC236}">
                <a16:creationId xmlns:a16="http://schemas.microsoft.com/office/drawing/2014/main" id="{DDD1EA5E-289E-9441-B823-B6650E5746D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56654" y="2607411"/>
            <a:ext cx="899025" cy="1491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47" name="Textplatzhalter 29">
            <a:extLst>
              <a:ext uri="{FF2B5EF4-FFF2-40B4-BE49-F238E27FC236}">
                <a16:creationId xmlns:a16="http://schemas.microsoft.com/office/drawing/2014/main" id="{1D05C094-DD21-3B4C-8310-DD497ADECEA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89365" y="2607411"/>
            <a:ext cx="360715" cy="1491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/>
              <a:t>1.0</a:t>
            </a:r>
            <a:endParaRPr lang="de-DE" dirty="0"/>
          </a:p>
        </p:txBody>
      </p:sp>
      <p:sp>
        <p:nvSpPr>
          <p:cNvPr id="48" name="Textplatzhalter 29">
            <a:extLst>
              <a:ext uri="{FF2B5EF4-FFF2-40B4-BE49-F238E27FC236}">
                <a16:creationId xmlns:a16="http://schemas.microsoft.com/office/drawing/2014/main" id="{0AF2F1EE-2B30-E941-9912-60F0B5C4059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953234" y="2614149"/>
            <a:ext cx="5678521" cy="1397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Erstausgabe / First </a:t>
            </a:r>
            <a:r>
              <a:rPr lang="de-DE" dirty="0" err="1"/>
              <a:t>Issue</a:t>
            </a:r>
            <a:endParaRPr lang="de-DE" dirty="0"/>
          </a:p>
        </p:txBody>
      </p:sp>
      <p:sp>
        <p:nvSpPr>
          <p:cNvPr id="49" name="Textplatzhalter 29">
            <a:extLst>
              <a:ext uri="{FF2B5EF4-FFF2-40B4-BE49-F238E27FC236}">
                <a16:creationId xmlns:a16="http://schemas.microsoft.com/office/drawing/2014/main" id="{75353B1B-B994-C44D-B3E1-58C56517634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89365" y="2766086"/>
            <a:ext cx="360715" cy="1491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0" name="Textplatzhalter 29">
            <a:extLst>
              <a:ext uri="{FF2B5EF4-FFF2-40B4-BE49-F238E27FC236}">
                <a16:creationId xmlns:a16="http://schemas.microsoft.com/office/drawing/2014/main" id="{92DED64F-B0FC-FE4B-BCE1-2CB2AF97739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89365" y="2917405"/>
            <a:ext cx="360715" cy="1491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1" name="Textplatzhalter 29">
            <a:extLst>
              <a:ext uri="{FF2B5EF4-FFF2-40B4-BE49-F238E27FC236}">
                <a16:creationId xmlns:a16="http://schemas.microsoft.com/office/drawing/2014/main" id="{91268A1A-2289-8F45-ABBE-945D6918D13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056654" y="2768290"/>
            <a:ext cx="899025" cy="1491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2" name="Textplatzhalter 29">
            <a:extLst>
              <a:ext uri="{FF2B5EF4-FFF2-40B4-BE49-F238E27FC236}">
                <a16:creationId xmlns:a16="http://schemas.microsoft.com/office/drawing/2014/main" id="{60ADE633-7690-6B46-B67C-6D5ECEB0F4C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056654" y="2921477"/>
            <a:ext cx="899025" cy="1491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3" name="Textplatzhalter 29">
            <a:extLst>
              <a:ext uri="{FF2B5EF4-FFF2-40B4-BE49-F238E27FC236}">
                <a16:creationId xmlns:a16="http://schemas.microsoft.com/office/drawing/2014/main" id="{4EBA737B-6762-8C42-9C33-E1098A1C9BB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963395" y="2741780"/>
            <a:ext cx="5668360" cy="177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CAA6B481-78F6-804B-80A7-FBB03BD21BC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963395" y="2886225"/>
            <a:ext cx="5668360" cy="1441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60" name="Textplatzhalter 29">
            <a:extLst>
              <a:ext uri="{FF2B5EF4-FFF2-40B4-BE49-F238E27FC236}">
                <a16:creationId xmlns:a16="http://schemas.microsoft.com/office/drawing/2014/main" id="{A8322084-B6F0-F040-AC3E-9A33D0286C3E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2107216" y="5462441"/>
            <a:ext cx="232821" cy="20521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61" name="Textplatzhalter 29">
            <a:extLst>
              <a:ext uri="{FF2B5EF4-FFF2-40B4-BE49-F238E27FC236}">
                <a16:creationId xmlns:a16="http://schemas.microsoft.com/office/drawing/2014/main" id="{A04E35FB-3710-E54A-9C7F-A5E27CDD817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107216" y="5616195"/>
            <a:ext cx="232821" cy="1513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16" name="Textplatzhalter 29">
            <a:extLst>
              <a:ext uri="{FF2B5EF4-FFF2-40B4-BE49-F238E27FC236}">
                <a16:creationId xmlns:a16="http://schemas.microsoft.com/office/drawing/2014/main" id="{B3BE34B6-08E8-384A-9586-0A67318F25B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489750" y="4479426"/>
            <a:ext cx="2084119" cy="170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117" name="Textplatzhalter 29">
            <a:extLst>
              <a:ext uri="{FF2B5EF4-FFF2-40B4-BE49-F238E27FC236}">
                <a16:creationId xmlns:a16="http://schemas.microsoft.com/office/drawing/2014/main" id="{07BD47CC-B43E-C945-A078-05B231509E1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480350" y="4702043"/>
            <a:ext cx="2084119" cy="170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118" name="Textplatzhalter 29">
            <a:extLst>
              <a:ext uri="{FF2B5EF4-FFF2-40B4-BE49-F238E27FC236}">
                <a16:creationId xmlns:a16="http://schemas.microsoft.com/office/drawing/2014/main" id="{437E725A-4033-D14F-B8CB-2BC62BF1DEC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489750" y="4937385"/>
            <a:ext cx="2084119" cy="170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pic>
        <p:nvPicPr>
          <p:cNvPr id="120" name="Grafik 119">
            <a:extLst>
              <a:ext uri="{FF2B5EF4-FFF2-40B4-BE49-F238E27FC236}">
                <a16:creationId xmlns:a16="http://schemas.microsoft.com/office/drawing/2014/main" id="{BB078A5A-24A4-3B4E-B231-300F6E94AC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" y="-2777"/>
            <a:ext cx="9322420" cy="200809"/>
          </a:xfrm>
          <a:prstGeom prst="rect">
            <a:avLst/>
          </a:prstGeom>
        </p:spPr>
      </p:pic>
      <p:sp>
        <p:nvSpPr>
          <p:cNvPr id="121" name="Textplatzhalter 29">
            <a:extLst>
              <a:ext uri="{FF2B5EF4-FFF2-40B4-BE49-F238E27FC236}">
                <a16:creationId xmlns:a16="http://schemas.microsoft.com/office/drawing/2014/main" id="{0F3BC434-EDFC-1744-A554-82C5A0CB07FD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93481" y="3061567"/>
            <a:ext cx="360715" cy="1491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2" name="Textplatzhalter 29">
            <a:extLst>
              <a:ext uri="{FF2B5EF4-FFF2-40B4-BE49-F238E27FC236}">
                <a16:creationId xmlns:a16="http://schemas.microsoft.com/office/drawing/2014/main" id="{E5655591-8149-534A-9635-622749E1304A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060772" y="3065639"/>
            <a:ext cx="899025" cy="1491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3" name="Textplatzhalter 29">
            <a:extLst>
              <a:ext uri="{FF2B5EF4-FFF2-40B4-BE49-F238E27FC236}">
                <a16:creationId xmlns:a16="http://schemas.microsoft.com/office/drawing/2014/main" id="{9BCD28DB-7FBC-F945-B47E-E2A8C2B71610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967511" y="3040547"/>
            <a:ext cx="5668360" cy="165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4" name="Textplatzhalter 29">
            <a:extLst>
              <a:ext uri="{FF2B5EF4-FFF2-40B4-BE49-F238E27FC236}">
                <a16:creationId xmlns:a16="http://schemas.microsoft.com/office/drawing/2014/main" id="{C162FB3B-6818-1D47-B4E2-0FD9BE9D943C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6422281" y="4005074"/>
            <a:ext cx="1925305" cy="1872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5" name="Textplatzhalter 29">
            <a:extLst>
              <a:ext uri="{FF2B5EF4-FFF2-40B4-BE49-F238E27FC236}">
                <a16:creationId xmlns:a16="http://schemas.microsoft.com/office/drawing/2014/main" id="{E455FA25-F83A-6847-B04D-829B5A834E35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6426214" y="4248161"/>
            <a:ext cx="1925305" cy="1872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6" name="Textplatzhalter 29">
            <a:extLst>
              <a:ext uri="{FF2B5EF4-FFF2-40B4-BE49-F238E27FC236}">
                <a16:creationId xmlns:a16="http://schemas.microsoft.com/office/drawing/2014/main" id="{6A63400C-EB81-F24F-83F7-695492D00AD4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6422281" y="4461035"/>
            <a:ext cx="1925305" cy="1872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7" name="Textplatzhalter 29">
            <a:extLst>
              <a:ext uri="{FF2B5EF4-FFF2-40B4-BE49-F238E27FC236}">
                <a16:creationId xmlns:a16="http://schemas.microsoft.com/office/drawing/2014/main" id="{49BF8F05-620D-1C40-90B4-F2B825455B0D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422280" y="4693419"/>
            <a:ext cx="1925305" cy="1872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8" name="Textplatzhalter 29">
            <a:extLst>
              <a:ext uri="{FF2B5EF4-FFF2-40B4-BE49-F238E27FC236}">
                <a16:creationId xmlns:a16="http://schemas.microsoft.com/office/drawing/2014/main" id="{CF9CD660-3884-844D-B339-64088098A8C8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422280" y="4917395"/>
            <a:ext cx="1925305" cy="1872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9" name="Textplatzhalter 29">
            <a:extLst>
              <a:ext uri="{FF2B5EF4-FFF2-40B4-BE49-F238E27FC236}">
                <a16:creationId xmlns:a16="http://schemas.microsoft.com/office/drawing/2014/main" id="{CCFCBEE1-1A5C-4F43-B54C-9FE1371E45B8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417527" y="3761763"/>
            <a:ext cx="1333840" cy="199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0" name="Textplatzhalter 29">
            <a:extLst>
              <a:ext uri="{FF2B5EF4-FFF2-40B4-BE49-F238E27FC236}">
                <a16:creationId xmlns:a16="http://schemas.microsoft.com/office/drawing/2014/main" id="{486058E5-118A-A94F-8C81-E23180D1B97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8417527" y="4015643"/>
            <a:ext cx="1333840" cy="2043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1" name="Textplatzhalter 29">
            <a:extLst>
              <a:ext uri="{FF2B5EF4-FFF2-40B4-BE49-F238E27FC236}">
                <a16:creationId xmlns:a16="http://schemas.microsoft.com/office/drawing/2014/main" id="{58FA51E3-4A98-934B-9ABF-26E64F4FF8F3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8417527" y="4239633"/>
            <a:ext cx="1333840" cy="2043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2" name="Textplatzhalter 29">
            <a:extLst>
              <a:ext uri="{FF2B5EF4-FFF2-40B4-BE49-F238E27FC236}">
                <a16:creationId xmlns:a16="http://schemas.microsoft.com/office/drawing/2014/main" id="{76764023-91F4-9347-861A-1494523046B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417527" y="4472434"/>
            <a:ext cx="1333840" cy="2043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3" name="Textplatzhalter 29">
            <a:extLst>
              <a:ext uri="{FF2B5EF4-FFF2-40B4-BE49-F238E27FC236}">
                <a16:creationId xmlns:a16="http://schemas.microsoft.com/office/drawing/2014/main" id="{513B8066-17DC-E245-B1AF-FE5D290FD6A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417527" y="4695005"/>
            <a:ext cx="1333840" cy="2043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4" name="Textplatzhalter 29">
            <a:extLst>
              <a:ext uri="{FF2B5EF4-FFF2-40B4-BE49-F238E27FC236}">
                <a16:creationId xmlns:a16="http://schemas.microsoft.com/office/drawing/2014/main" id="{AF5CDEE7-3AA0-CC4C-BFFA-D98E6270ABDB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8417527" y="4920233"/>
            <a:ext cx="1333840" cy="2043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5" name="Textplatzhalter 29">
            <a:extLst>
              <a:ext uri="{FF2B5EF4-FFF2-40B4-BE49-F238E27FC236}">
                <a16:creationId xmlns:a16="http://schemas.microsoft.com/office/drawing/2014/main" id="{78B6D638-20DA-954B-8DBC-3C08E3AF7D07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186081" y="3995373"/>
            <a:ext cx="1909967" cy="1922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136" name="Textplatzhalter 29">
            <a:extLst>
              <a:ext uri="{FF2B5EF4-FFF2-40B4-BE49-F238E27FC236}">
                <a16:creationId xmlns:a16="http://schemas.microsoft.com/office/drawing/2014/main" id="{76AEA1D2-D520-8A44-9C7B-C45A01CCF57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186081" y="4222173"/>
            <a:ext cx="1909967" cy="1922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137" name="Textplatzhalter 29">
            <a:extLst>
              <a:ext uri="{FF2B5EF4-FFF2-40B4-BE49-F238E27FC236}">
                <a16:creationId xmlns:a16="http://schemas.microsoft.com/office/drawing/2014/main" id="{46E50CE8-B938-7D4E-8C54-6D051DDA5C6F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4186081" y="4464133"/>
            <a:ext cx="1909967" cy="1922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138" name="Textplatzhalter 29">
            <a:extLst>
              <a:ext uri="{FF2B5EF4-FFF2-40B4-BE49-F238E27FC236}">
                <a16:creationId xmlns:a16="http://schemas.microsoft.com/office/drawing/2014/main" id="{140B05F8-7252-FB45-9AD6-171B8FB1BC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4186081" y="4698589"/>
            <a:ext cx="1909967" cy="1922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139" name="Textplatzhalter 29">
            <a:extLst>
              <a:ext uri="{FF2B5EF4-FFF2-40B4-BE49-F238E27FC236}">
                <a16:creationId xmlns:a16="http://schemas.microsoft.com/office/drawing/2014/main" id="{C79E242F-6FCB-1344-ACD2-70E52123F77B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4186081" y="4930618"/>
            <a:ext cx="1909967" cy="1922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57" name="Textplatzhalter 29">
            <a:extLst>
              <a:ext uri="{FF2B5EF4-FFF2-40B4-BE49-F238E27FC236}">
                <a16:creationId xmlns:a16="http://schemas.microsoft.com/office/drawing/2014/main" id="{A31009AD-15D7-4A45-9D3C-1DA901DAC21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916933" y="5538951"/>
            <a:ext cx="3645227" cy="2285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7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8" name="Textplatzhalter 29">
            <a:extLst>
              <a:ext uri="{FF2B5EF4-FFF2-40B4-BE49-F238E27FC236}">
                <a16:creationId xmlns:a16="http://schemas.microsoft.com/office/drawing/2014/main" id="{A1A62064-901F-9F49-8048-B02CF9E2E5C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473951" y="5471129"/>
            <a:ext cx="232821" cy="170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9" name="Textplatzhalter 29">
            <a:extLst>
              <a:ext uri="{FF2B5EF4-FFF2-40B4-BE49-F238E27FC236}">
                <a16:creationId xmlns:a16="http://schemas.microsoft.com/office/drawing/2014/main" id="{81B0A986-A67D-344B-B57C-563C92FE367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498753" y="5468471"/>
            <a:ext cx="306684" cy="1455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FontTx/>
              <a:buNone/>
              <a:defRPr sz="800" b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graphicFrame>
        <p:nvGraphicFramePr>
          <p:cNvPr id="142" name="Tabelle 141">
            <a:extLst>
              <a:ext uri="{FF2B5EF4-FFF2-40B4-BE49-F238E27FC236}">
                <a16:creationId xmlns:a16="http://schemas.microsoft.com/office/drawing/2014/main" id="{864C7CC3-26F0-0A4B-A186-39EF3A283D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8770197"/>
              </p:ext>
            </p:extLst>
          </p:nvPr>
        </p:nvGraphicFramePr>
        <p:xfrm>
          <a:off x="312377" y="6025006"/>
          <a:ext cx="11239545" cy="606027"/>
        </p:xfrm>
        <a:graphic>
          <a:graphicData uri="http://schemas.openxmlformats.org/drawingml/2006/table">
            <a:tbl>
              <a:tblPr bandRow="1"/>
              <a:tblGrid>
                <a:gridCol w="7188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00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1521">
                  <a:extLst>
                    <a:ext uri="{9D8B030D-6E8A-4147-A177-3AD203B41FA5}">
                      <a16:colId xmlns:a16="http://schemas.microsoft.com/office/drawing/2014/main" val="1041234662"/>
                    </a:ext>
                  </a:extLst>
                </a:gridCol>
              </a:tblGrid>
              <a:tr h="12006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dirty="0">
                          <a:effectLst/>
                        </a:rPr>
                        <a:t>Weitergabe sowie Vervielfältigung dieses Dokuments, Verwertung und Mitteilung seines Inhalts sind verboten, soweit nicht ausdrücklich gestattet. 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effectLst/>
                        </a:rPr>
                        <a:t>Zuwiderhandlungen</a:t>
                      </a:r>
                      <a:r>
                        <a:rPr lang="en-GB" sz="700" dirty="0">
                          <a:effectLst/>
                        </a:rPr>
                        <a:t> </a:t>
                      </a:r>
                      <a:r>
                        <a:rPr lang="en-GB" sz="700" dirty="0" err="1">
                          <a:effectLst/>
                        </a:rPr>
                        <a:t>verpflichten</a:t>
                      </a:r>
                      <a:r>
                        <a:rPr lang="en-GB" sz="700" dirty="0">
                          <a:effectLst/>
                        </a:rPr>
                        <a:t> </a:t>
                      </a:r>
                      <a:r>
                        <a:rPr lang="en-GB" sz="700" dirty="0" err="1">
                          <a:effectLst/>
                        </a:rPr>
                        <a:t>zu</a:t>
                      </a:r>
                      <a:r>
                        <a:rPr lang="en-GB" sz="700" dirty="0">
                          <a:effectLst/>
                        </a:rPr>
                        <a:t> </a:t>
                      </a:r>
                      <a:r>
                        <a:rPr lang="en-GB" sz="700" dirty="0" err="1">
                          <a:effectLst/>
                        </a:rPr>
                        <a:t>Schadenersatz</a:t>
                      </a:r>
                      <a:r>
                        <a:rPr lang="en-GB" sz="700" dirty="0">
                          <a:effectLst/>
                        </a:rPr>
                        <a:t>. </a:t>
                      </a:r>
                      <a:endParaRPr lang="de-AT" sz="700" dirty="0">
                        <a:effectLst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The Reproduction, distribution and utilization of this document as well as communication of its contents to others without express authorization is prohibited. 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Offenders will be held liable for the payment of damages.</a:t>
                      </a:r>
                      <a:endParaRPr lang="de-AT" sz="7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aseline="0" dirty="0" err="1">
                          <a:solidFill>
                            <a:srgbClr val="00336E"/>
                          </a:solidFill>
                          <a:effectLst/>
                        </a:rPr>
                        <a:t>Schutzklasse</a:t>
                      </a:r>
                      <a:r>
                        <a:rPr lang="en-GB" sz="700" baseline="0" dirty="0">
                          <a:solidFill>
                            <a:srgbClr val="00336E"/>
                          </a:solidFill>
                          <a:effectLst/>
                        </a:rPr>
                        <a:t> / Protection Class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965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6113"/>
                  </a:ext>
                </a:extLst>
              </a:tr>
            </a:tbl>
          </a:graphicData>
        </a:graphic>
      </p:graphicFrame>
      <p:sp>
        <p:nvSpPr>
          <p:cNvPr id="143" name="Textplatzhalter 29">
            <a:extLst>
              <a:ext uri="{FF2B5EF4-FFF2-40B4-BE49-F238E27FC236}">
                <a16:creationId xmlns:a16="http://schemas.microsoft.com/office/drawing/2014/main" id="{F6965929-83B8-9541-B51D-929231ABA649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7551166" y="6257530"/>
            <a:ext cx="1533281" cy="22461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7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eingeschränkt</a:t>
            </a:r>
          </a:p>
        </p:txBody>
      </p:sp>
      <p:graphicFrame>
        <p:nvGraphicFramePr>
          <p:cNvPr id="144" name="Tabelle 143">
            <a:extLst>
              <a:ext uri="{FF2B5EF4-FFF2-40B4-BE49-F238E27FC236}">
                <a16:creationId xmlns:a16="http://schemas.microsoft.com/office/drawing/2014/main" id="{171F2E61-E0D6-4D43-AB2F-2C55A29922A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77883560"/>
              </p:ext>
            </p:extLst>
          </p:nvPr>
        </p:nvGraphicFramePr>
        <p:xfrm>
          <a:off x="7709195" y="2316897"/>
          <a:ext cx="3783720" cy="879008"/>
        </p:xfrm>
        <a:graphic>
          <a:graphicData uri="http://schemas.openxmlformats.org/drawingml/2006/table">
            <a:tbl>
              <a:tblPr firstRow="1" firstCol="1" bandRow="1"/>
              <a:tblGrid>
                <a:gridCol w="3783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Dieses Dokument ersetzt das (die) Dokument(</a:t>
                      </a:r>
                      <a:r>
                        <a:rPr lang="de-AT" sz="700" kern="1200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  <a:r>
                        <a:rPr lang="de-AT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en-GB" sz="700" kern="1200" noProof="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1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This document replaces the following document(s)</a:t>
                      </a:r>
                      <a:endParaRPr lang="de-AT" sz="700" b="1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GB" sz="8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926910"/>
                  </a:ext>
                </a:extLst>
              </a:tr>
            </a:tbl>
          </a:graphicData>
        </a:graphic>
      </p:graphicFrame>
      <p:sp>
        <p:nvSpPr>
          <p:cNvPr id="55" name="Textplatzhalter 29">
            <a:extLst>
              <a:ext uri="{FF2B5EF4-FFF2-40B4-BE49-F238E27FC236}">
                <a16:creationId xmlns:a16="http://schemas.microsoft.com/office/drawing/2014/main" id="{74CF9E6E-6BA9-4E47-A0B4-9FF2FBFC7A4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755629" y="2611596"/>
            <a:ext cx="3613411" cy="154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45" name="Textplatzhalter 29">
            <a:extLst>
              <a:ext uri="{FF2B5EF4-FFF2-40B4-BE49-F238E27FC236}">
                <a16:creationId xmlns:a16="http://schemas.microsoft.com/office/drawing/2014/main" id="{4F655D48-CB61-2E48-A44D-61612E8EDF5B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7755629" y="2753776"/>
            <a:ext cx="3613411" cy="154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46" name="Textplatzhalter 29">
            <a:extLst>
              <a:ext uri="{FF2B5EF4-FFF2-40B4-BE49-F238E27FC236}">
                <a16:creationId xmlns:a16="http://schemas.microsoft.com/office/drawing/2014/main" id="{53A6588D-AF29-0E4F-B411-38FDB013C080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7755629" y="2885714"/>
            <a:ext cx="3613411" cy="154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47" name="Textplatzhalter 29">
            <a:extLst>
              <a:ext uri="{FF2B5EF4-FFF2-40B4-BE49-F238E27FC236}">
                <a16:creationId xmlns:a16="http://schemas.microsoft.com/office/drawing/2014/main" id="{EE432717-F9D9-814D-B4F4-C1B4E9A4B05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7755629" y="3038042"/>
            <a:ext cx="3613411" cy="154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49" name="Rechteck 148">
            <a:extLst>
              <a:ext uri="{FF2B5EF4-FFF2-40B4-BE49-F238E27FC236}">
                <a16:creationId xmlns:a16="http://schemas.microsoft.com/office/drawing/2014/main" id="{B80F881B-DAC3-654B-B24B-49A536B61B03}"/>
              </a:ext>
            </a:extLst>
          </p:cNvPr>
          <p:cNvSpPr/>
          <p:nvPr userDrawn="1"/>
        </p:nvSpPr>
        <p:spPr>
          <a:xfrm>
            <a:off x="10832124" y="6146744"/>
            <a:ext cx="708933" cy="45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800" dirty="0"/>
              <a:t>&lt;&lt;&lt;</a:t>
            </a:r>
          </a:p>
        </p:txBody>
      </p:sp>
      <p:pic>
        <p:nvPicPr>
          <p:cNvPr id="56" name="Picture 2" descr="C:\Users\nra\Desktop\mdc_plakette_13485_d1.jpg">
            <a:extLst>
              <a:ext uri="{FF2B5EF4-FFF2-40B4-BE49-F238E27FC236}">
                <a16:creationId xmlns:a16="http://schemas.microsoft.com/office/drawing/2014/main" id="{773C2802-7171-2143-B957-F57A4870F6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2738" y="6201479"/>
            <a:ext cx="356303" cy="34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0" name="Rechteck 149">
            <a:extLst>
              <a:ext uri="{FF2B5EF4-FFF2-40B4-BE49-F238E27FC236}">
                <a16:creationId xmlns:a16="http://schemas.microsoft.com/office/drawing/2014/main" id="{082BC448-5C55-F24F-AE99-A0A8AE38B6FA}"/>
              </a:ext>
            </a:extLst>
          </p:cNvPr>
          <p:cNvSpPr/>
          <p:nvPr userDrawn="1"/>
        </p:nvSpPr>
        <p:spPr>
          <a:xfrm>
            <a:off x="9309863" y="1760582"/>
            <a:ext cx="217049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7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Ausschließlich gültige Version dieses Dokuments ist anwendbar. </a:t>
            </a:r>
            <a:r>
              <a:rPr lang="en-US" sz="7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Always confirm use of the valid version of this document.</a:t>
            </a:r>
            <a:endParaRPr lang="de-AT" sz="700" dirty="0">
              <a:solidFill>
                <a:srgbClr val="FF00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0BADAA7-B283-914E-A486-3E6D76F6AA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01055" y="314729"/>
            <a:ext cx="2158093" cy="44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16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C2F22-6F93-A640-8292-569FE9940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88F849-FDB3-EB4D-BFE3-3697B95B1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
Vierte Ebene
Fünfte Ebene</a:t>
            </a:r>
            <a:endParaRPr lang="de-AT" dirty="0"/>
          </a:p>
        </p:txBody>
      </p:sp>
      <p:sp>
        <p:nvSpPr>
          <p:cNvPr id="5" name="Foliennummernplatzhalter 8">
            <a:extLst>
              <a:ext uri="{FF2B5EF4-FFF2-40B4-BE49-F238E27FC236}">
                <a16:creationId xmlns:a16="http://schemas.microsoft.com/office/drawing/2014/main" id="{46555DEE-F278-1541-A97D-AD5ABD3894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14169" y="64290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A9F4B282-7904-614B-9E30-2097EED7D1ED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11591D82-2054-4376-8CB2-31086EC911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1" y="6684252"/>
            <a:ext cx="7559040" cy="1737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07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4AE46BF0-459B-DC46-BC11-1B9DCFD5E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8542" y="1585052"/>
            <a:ext cx="7319785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83A4CEB9-EA62-2241-8344-1620E2A077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8542" y="4780692"/>
            <a:ext cx="7319785" cy="1289685"/>
          </a:xfrm>
        </p:spPr>
        <p:txBody>
          <a:bodyPr/>
          <a:lstStyle>
            <a:lvl1pPr marL="0" indent="0" algn="l">
              <a:buNone/>
              <a:defRPr sz="1800">
                <a:solidFill>
                  <a:srgbClr val="1431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F2DE78C-F65D-B549-A52B-96B51A6DAB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49" y="4479927"/>
            <a:ext cx="6383867" cy="165100"/>
          </a:xfrm>
          <a:prstGeom prst="rect">
            <a:avLst/>
          </a:prstGeom>
        </p:spPr>
      </p:pic>
      <p:sp>
        <p:nvSpPr>
          <p:cNvPr id="10" name="Foliennummernplatzhalter 8">
            <a:extLst>
              <a:ext uri="{FF2B5EF4-FFF2-40B4-BE49-F238E27FC236}">
                <a16:creationId xmlns:a16="http://schemas.microsoft.com/office/drawing/2014/main" id="{2443A69D-E14A-0B43-8F7E-E9BD8EF9F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14169" y="64290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A9F4B282-7904-614B-9E30-2097EED7D1ED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DFB70E1A-0EF3-4DAF-9E0B-A8B6EE6428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1" y="6684252"/>
            <a:ext cx="7559040" cy="1737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6437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ta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721754B5-9DFE-654F-9FF6-AFE4C3CDD787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33009132"/>
              </p:ext>
            </p:extLst>
          </p:nvPr>
        </p:nvGraphicFramePr>
        <p:xfrm>
          <a:off x="323529" y="1528341"/>
          <a:ext cx="8974966" cy="626160"/>
        </p:xfrm>
        <a:graphic>
          <a:graphicData uri="http://schemas.openxmlformats.org/drawingml/2006/table">
            <a:tbl>
              <a:tblPr bandRow="1"/>
              <a:tblGrid>
                <a:gridCol w="2903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8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05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94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030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Dokumentennummer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Document Number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DokKlasse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</a:t>
                      </a: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DocClass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Inhaltskennz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Content Code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Version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/ Date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9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DokEigner / </a:t>
                      </a: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DocOwner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800" dirty="0">
                          <a:solidFill>
                            <a:srgbClr val="00336E"/>
                          </a:solidFill>
                          <a:effectLst/>
                        </a:rPr>
                        <a:t> ab / effective from</a:t>
                      </a:r>
                      <a:endParaRPr lang="de-AT" sz="8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700" baseline="0" dirty="0">
                          <a:solidFill>
                            <a:srgbClr val="00336E"/>
                          </a:solidFill>
                          <a:effectLst/>
                        </a:rPr>
                        <a:t> </a:t>
                      </a:r>
                      <a:r>
                        <a:rPr lang="en-GB" sz="700" baseline="0" dirty="0" err="1">
                          <a:solidFill>
                            <a:srgbClr val="00336E"/>
                          </a:solidFill>
                          <a:effectLst/>
                        </a:rPr>
                        <a:t>bis</a:t>
                      </a:r>
                      <a:r>
                        <a:rPr lang="en-GB" sz="700" baseline="0" dirty="0">
                          <a:solidFill>
                            <a:srgbClr val="00336E"/>
                          </a:solidFill>
                          <a:effectLst/>
                        </a:rPr>
                        <a:t>/effective 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until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700" dirty="0" err="1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Wartungsinterv</a:t>
                      </a:r>
                      <a:r>
                        <a:rPr lang="de-AT" sz="700" dirty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de-AT" sz="700" baseline="0" dirty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de-AT" sz="700" baseline="0" dirty="0" err="1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MaintInterv</a:t>
                      </a:r>
                      <a:r>
                        <a:rPr lang="de-AT" sz="700" baseline="0" dirty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145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8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3067AF7C-AFD4-114E-A387-61EDB83DDD78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01143037"/>
              </p:ext>
            </p:extLst>
          </p:nvPr>
        </p:nvGraphicFramePr>
        <p:xfrm>
          <a:off x="323529" y="5331929"/>
          <a:ext cx="11238636" cy="553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9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7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4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457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6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539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72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2543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9360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80000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Empfehlung</a:t>
                      </a:r>
                      <a:r>
                        <a:rPr lang="en-GB" sz="800" b="1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DokEigners </a:t>
                      </a:r>
                      <a:r>
                        <a:rPr lang="en-GB" sz="800" b="1" u="none" strike="noStrike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bezügl</a:t>
                      </a:r>
                      <a:r>
                        <a:rPr lang="en-GB" sz="800" b="1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GB" sz="800" b="1" u="none" strike="noStrike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</a:t>
                      </a:r>
                      <a:r>
                        <a:rPr lang="en-GB" sz="800" b="1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/ recommendation by </a:t>
                      </a:r>
                      <a:r>
                        <a:rPr lang="en-GB" sz="800" b="1" u="none" strike="noStrike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DocOwner</a:t>
                      </a:r>
                      <a:r>
                        <a:rPr lang="en-GB" sz="800" b="1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regarding training </a:t>
                      </a:r>
                      <a:endParaRPr lang="en-GB" sz="800" b="1" i="0" u="none" strike="noStrike" dirty="0">
                        <a:solidFill>
                          <a:srgbClr val="14316C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b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Schulungsrelevant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/yes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14316C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--&gt;                 </a:t>
                      </a:r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Selbstschulung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durch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Trainer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Kommentar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comments: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subject to training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nein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/no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14316C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self-instruction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instruction by trainer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0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B2FDA4F8-C17B-204F-9B9B-7E4A9EE8920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5615689"/>
              </p:ext>
            </p:extLst>
          </p:nvPr>
        </p:nvGraphicFramePr>
        <p:xfrm>
          <a:off x="323530" y="3408083"/>
          <a:ext cx="11238634" cy="1722720"/>
        </p:xfrm>
        <a:graphic>
          <a:graphicData uri="http://schemas.openxmlformats.org/drawingml/2006/table">
            <a:tbl>
              <a:tblPr firstRow="1" firstCol="1" bandRow="1"/>
              <a:tblGrid>
                <a:gridCol w="1088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2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5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6003">
                  <a:extLst>
                    <a:ext uri="{9D8B030D-6E8A-4147-A177-3AD203B41FA5}">
                      <a16:colId xmlns:a16="http://schemas.microsoft.com/office/drawing/2014/main" val="2813174626"/>
                    </a:ext>
                  </a:extLst>
                </a:gridCol>
                <a:gridCol w="14167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91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2424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800" b="1" kern="1200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Freigabe / </a:t>
                      </a:r>
                      <a:r>
                        <a:rPr lang="en-GB" sz="800" b="1" kern="1200" noProof="0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Approva</a:t>
                      </a:r>
                      <a:r>
                        <a:rPr lang="de-AT" sz="800" b="1" kern="1200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</a:t>
                      </a:r>
                      <a:endParaRPr lang="de-AT" sz="700" b="0" kern="1200" dirty="0">
                        <a:solidFill>
                          <a:srgbClr val="14316C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sz="700" dirty="0"/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de-AT" sz="10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Name 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de-AT" sz="700" dirty="0"/>
                        <a:t>Funktion / </a:t>
                      </a:r>
                      <a:r>
                        <a:rPr lang="en-GB" sz="700" noProof="0" dirty="0"/>
                        <a:t>Function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AT" sz="7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Bemerkung / </a:t>
                      </a:r>
                      <a:r>
                        <a:rPr lang="de-AT" sz="7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Remark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Datum / Date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AT" sz="700" noProof="0" dirty="0">
                          <a:effectLst/>
                        </a:rPr>
                        <a:t>Unterschrift</a:t>
                      </a:r>
                      <a:r>
                        <a:rPr lang="en-GB" sz="700" dirty="0">
                          <a:effectLst/>
                        </a:rPr>
                        <a:t> / Signature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66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</a:rPr>
                        <a:t>erstellt von /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dirty="0">
                          <a:solidFill>
                            <a:srgbClr val="14316C"/>
                          </a:solidFill>
                          <a:effectLst/>
                        </a:rPr>
                        <a:t>prepared by</a:t>
                      </a:r>
                      <a:endParaRPr lang="de-AT" sz="700" b="0" dirty="0">
                        <a:solidFill>
                          <a:srgbClr val="14316C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402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77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</a:rPr>
                        <a:t>geprüft von /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</a:rPr>
                        <a:t>checked</a:t>
                      </a: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</a:rPr>
                        <a:t> </a:t>
                      </a: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</a:rPr>
                        <a:t>by</a:t>
                      </a: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771">
                <a:tc vMerge="1"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8497032"/>
                  </a:ext>
                </a:extLst>
              </a:tr>
              <a:tr h="22677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freigegeben von /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approved</a:t>
                      </a:r>
                      <a:r>
                        <a:rPr lang="de-AT" sz="700" b="0" noProof="0" dirty="0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AT" sz="700" b="0" noProof="0" dirty="0" err="1">
                          <a:solidFill>
                            <a:srgbClr val="14316C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34632"/>
                  </a:ext>
                </a:extLst>
              </a:tr>
              <a:tr h="226771">
                <a:tc vMerge="1"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AT" sz="700" b="0" noProof="0" dirty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6051"/>
                  </a:ext>
                </a:extLst>
              </a:tr>
            </a:tbl>
          </a:graphicData>
        </a:graphic>
      </p:graphicFrame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DD7BD878-362D-984A-97F3-017689C804F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4446718"/>
              </p:ext>
            </p:extLst>
          </p:nvPr>
        </p:nvGraphicFramePr>
        <p:xfrm>
          <a:off x="323529" y="2316928"/>
          <a:ext cx="7385666" cy="879008"/>
        </p:xfrm>
        <a:graphic>
          <a:graphicData uri="http://schemas.openxmlformats.org/drawingml/2006/table">
            <a:tbl>
              <a:tblPr firstRow="1" firstCol="1" bandRow="1"/>
              <a:tblGrid>
                <a:gridCol w="579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276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00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Dokumentenhistorie</a:t>
                      </a:r>
                      <a:r>
                        <a:rPr lang="de-AT" sz="700" kern="1200" baseline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baseline="0" noProof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Document History</a:t>
                      </a:r>
                      <a:endParaRPr lang="en-GB" sz="700" kern="1200" noProof="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0" kern="1200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Vers</a:t>
                      </a:r>
                      <a:endParaRPr lang="de-AT" sz="7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</a:t>
                      </a:r>
                      <a:r>
                        <a:rPr lang="en-GB" sz="700" kern="1200" baseline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Beschreibung</a:t>
                      </a:r>
                      <a:r>
                        <a:rPr lang="en-GB" sz="700" kern="1200" baseline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Description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GB" sz="8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926910"/>
                  </a:ext>
                </a:extLst>
              </a:tr>
            </a:tbl>
          </a:graphicData>
        </a:graphic>
      </p:graphicFrame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FC70FFEA-4ABA-854A-A3ED-50504B10B67F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26122187"/>
              </p:ext>
            </p:extLst>
          </p:nvPr>
        </p:nvGraphicFramePr>
        <p:xfrm>
          <a:off x="323529" y="525572"/>
          <a:ext cx="8974968" cy="842428"/>
        </p:xfrm>
        <a:graphic>
          <a:graphicData uri="http://schemas.openxmlformats.org/drawingml/2006/table">
            <a:tbl>
              <a:tblPr bandRow="1"/>
              <a:tblGrid>
                <a:gridCol w="5570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042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8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336E"/>
                          </a:solidFill>
                          <a:effectLst/>
                        </a:rPr>
                        <a:t>Dokumententitel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 / Document Title </a:t>
                      </a:r>
                      <a:endParaRPr lang="de-AT" sz="1000" dirty="0">
                        <a:solidFill>
                          <a:srgbClr val="00336E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de-AT" sz="400" b="1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feld 23">
            <a:extLst>
              <a:ext uri="{FF2B5EF4-FFF2-40B4-BE49-F238E27FC236}">
                <a16:creationId xmlns:a16="http://schemas.microsoft.com/office/drawing/2014/main" id="{E1F525B4-1986-224B-8F16-7A12E71D9CAF}"/>
              </a:ext>
            </a:extLst>
          </p:cNvPr>
          <p:cNvSpPr txBox="1"/>
          <p:nvPr userDrawn="1"/>
        </p:nvSpPr>
        <p:spPr>
          <a:xfrm>
            <a:off x="312377" y="6708345"/>
            <a:ext cx="2320572" cy="61555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l"/>
            <a:r>
              <a:rPr lang="de-AT" sz="400" dirty="0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Zugrundeliegende Vorlage</a:t>
            </a:r>
            <a:r>
              <a:rPr lang="de-AT" sz="400" baseline="0" dirty="0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AT" sz="400" baseline="0" dirty="0" err="1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underlying</a:t>
            </a:r>
            <a:r>
              <a:rPr lang="de-AT" sz="400" baseline="0" dirty="0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400" baseline="0" dirty="0" err="1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template</a:t>
            </a:r>
            <a:r>
              <a:rPr lang="de-AT" sz="400" baseline="0" dirty="0">
                <a:solidFill>
                  <a:srgbClr val="1431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ZA000_10700_1310013, v15.0</a:t>
            </a:r>
            <a:endParaRPr lang="de-AT" sz="400" dirty="0">
              <a:solidFill>
                <a:srgbClr val="14316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platzhalter 29">
            <a:extLst>
              <a:ext uri="{FF2B5EF4-FFF2-40B4-BE49-F238E27FC236}">
                <a16:creationId xmlns:a16="http://schemas.microsoft.com/office/drawing/2014/main" id="{894C8BAD-1BD1-CE4B-B298-CF9BB9B34F9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3529" y="739730"/>
            <a:ext cx="8974967" cy="60269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Title</a:t>
            </a:r>
          </a:p>
        </p:txBody>
      </p:sp>
      <p:sp>
        <p:nvSpPr>
          <p:cNvPr id="28" name="Textplatzhalter 29">
            <a:extLst>
              <a:ext uri="{FF2B5EF4-FFF2-40B4-BE49-F238E27FC236}">
                <a16:creationId xmlns:a16="http://schemas.microsoft.com/office/drawing/2014/main" id="{3081F266-9B71-864D-A225-B8C4C6CA94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529" y="1660605"/>
            <a:ext cx="2544031" cy="1999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AAnnn_XXXXX_YYMMDDn</a:t>
            </a:r>
            <a:endParaRPr lang="de-DE" dirty="0"/>
          </a:p>
        </p:txBody>
      </p:sp>
      <p:sp>
        <p:nvSpPr>
          <p:cNvPr id="29" name="Textplatzhalter 29">
            <a:extLst>
              <a:ext uri="{FF2B5EF4-FFF2-40B4-BE49-F238E27FC236}">
                <a16:creationId xmlns:a16="http://schemas.microsoft.com/office/drawing/2014/main" id="{5399CC37-005C-D845-8ABF-6C39FC6040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90399" y="1660602"/>
            <a:ext cx="1381111" cy="1999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AAnnn</a:t>
            </a:r>
            <a:endParaRPr lang="de-DE" dirty="0"/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0F30D979-A73B-EE4B-A259-5193483CC00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59474" y="1660602"/>
            <a:ext cx="1328709" cy="1999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XXXXX</a:t>
            </a:r>
          </a:p>
        </p:txBody>
      </p:sp>
      <p:sp>
        <p:nvSpPr>
          <p:cNvPr id="31" name="Textplatzhalter 29">
            <a:extLst>
              <a:ext uri="{FF2B5EF4-FFF2-40B4-BE49-F238E27FC236}">
                <a16:creationId xmlns:a16="http://schemas.microsoft.com/office/drawing/2014/main" id="{82C3BE5E-09F4-DC4F-AF25-17D8BCA143D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73951" y="1660602"/>
            <a:ext cx="1128839" cy="1810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n.n</a:t>
            </a:r>
            <a:endParaRPr lang="de-DE" dirty="0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AC7C0562-9BE6-8546-BDC7-D19D0A6D57A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48029" y="1638459"/>
            <a:ext cx="1539315" cy="2143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33" name="Textplatzhalter 29">
            <a:extLst>
              <a:ext uri="{FF2B5EF4-FFF2-40B4-BE49-F238E27FC236}">
                <a16:creationId xmlns:a16="http://schemas.microsoft.com/office/drawing/2014/main" id="{67BA2CED-9E2D-4D46-BADC-8F57F43F602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3528" y="1995404"/>
            <a:ext cx="1205349" cy="145079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NN</a:t>
            </a:r>
          </a:p>
        </p:txBody>
      </p:sp>
      <p:sp>
        <p:nvSpPr>
          <p:cNvPr id="34" name="Textplatzhalter 29">
            <a:extLst>
              <a:ext uri="{FF2B5EF4-FFF2-40B4-BE49-F238E27FC236}">
                <a16:creationId xmlns:a16="http://schemas.microsoft.com/office/drawing/2014/main" id="{54829390-31F8-2D45-AC80-ACBA28882E2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02343" y="1983652"/>
            <a:ext cx="1499616" cy="16414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= Freigabe / </a:t>
            </a:r>
            <a:r>
              <a:rPr lang="de-DE" dirty="0" err="1"/>
              <a:t>release</a:t>
            </a:r>
            <a:r>
              <a:rPr lang="de-DE" dirty="0"/>
              <a:t> </a:t>
            </a:r>
            <a:r>
              <a:rPr lang="de-DE" dirty="0" err="1"/>
              <a:t>date</a:t>
            </a:r>
            <a:endParaRPr lang="de-DE" dirty="0"/>
          </a:p>
        </p:txBody>
      </p:sp>
      <p:sp>
        <p:nvSpPr>
          <p:cNvPr id="35" name="Textplatzhalter 29">
            <a:extLst>
              <a:ext uri="{FF2B5EF4-FFF2-40B4-BE49-F238E27FC236}">
                <a16:creationId xmlns:a16="http://schemas.microsoft.com/office/drawing/2014/main" id="{59D96100-CA5C-384A-82D4-00999B0D1F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48970" y="1989059"/>
            <a:ext cx="1053100" cy="151422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not </a:t>
            </a:r>
            <a:r>
              <a:rPr lang="de-DE" dirty="0" err="1"/>
              <a:t>defined</a:t>
            </a:r>
            <a:endParaRPr lang="de-DE" dirty="0"/>
          </a:p>
        </p:txBody>
      </p:sp>
      <p:sp>
        <p:nvSpPr>
          <p:cNvPr id="36" name="Textplatzhalter 29">
            <a:extLst>
              <a:ext uri="{FF2B5EF4-FFF2-40B4-BE49-F238E27FC236}">
                <a16:creationId xmlns:a16="http://schemas.microsoft.com/office/drawing/2014/main" id="{64D0DA75-D901-C642-AF2D-C6BBFF8924F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09195" y="1989031"/>
            <a:ext cx="1523812" cy="1514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nach Bedarf / on </a:t>
            </a:r>
            <a:r>
              <a:rPr lang="de-DE" dirty="0" err="1"/>
              <a:t>demand</a:t>
            </a:r>
            <a:endParaRPr lang="de-DE" dirty="0"/>
          </a:p>
        </p:txBody>
      </p:sp>
      <p:sp>
        <p:nvSpPr>
          <p:cNvPr id="37" name="Textplatzhalter 29">
            <a:extLst>
              <a:ext uri="{FF2B5EF4-FFF2-40B4-BE49-F238E27FC236}">
                <a16:creationId xmlns:a16="http://schemas.microsoft.com/office/drawing/2014/main" id="{B4AC1211-90DC-B740-8215-1EA7E21A10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80350" y="3803548"/>
            <a:ext cx="2084119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40C9B38-1264-C149-ACB1-D5766B177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80350" y="4029625"/>
            <a:ext cx="2084119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39" name="Textplatzhalter 29">
            <a:extLst>
              <a:ext uri="{FF2B5EF4-FFF2-40B4-BE49-F238E27FC236}">
                <a16:creationId xmlns:a16="http://schemas.microsoft.com/office/drawing/2014/main" id="{C83512B8-9BD3-AC40-AC55-6F05E6C8812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480350" y="4248163"/>
            <a:ext cx="2084119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40" name="Textplatzhalter 29">
            <a:extLst>
              <a:ext uri="{FF2B5EF4-FFF2-40B4-BE49-F238E27FC236}">
                <a16:creationId xmlns:a16="http://schemas.microsoft.com/office/drawing/2014/main" id="{DB50EEE0-B59E-F74B-8D9B-135D67204B3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186081" y="3783226"/>
            <a:ext cx="1909967" cy="1922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43" name="Textplatzhalter 29">
            <a:extLst>
              <a:ext uri="{FF2B5EF4-FFF2-40B4-BE49-F238E27FC236}">
                <a16:creationId xmlns:a16="http://schemas.microsoft.com/office/drawing/2014/main" id="{04BF880B-FCE6-4F41-A274-5BF3B31B953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26216" y="3761762"/>
            <a:ext cx="1925305" cy="18724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46" name="Textplatzhalter 29">
            <a:extLst>
              <a:ext uri="{FF2B5EF4-FFF2-40B4-BE49-F238E27FC236}">
                <a16:creationId xmlns:a16="http://schemas.microsoft.com/office/drawing/2014/main" id="{DDD1EA5E-289E-9441-B823-B6650E5746D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56654" y="2607411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47" name="Textplatzhalter 29">
            <a:extLst>
              <a:ext uri="{FF2B5EF4-FFF2-40B4-BE49-F238E27FC236}">
                <a16:creationId xmlns:a16="http://schemas.microsoft.com/office/drawing/2014/main" id="{1D05C094-DD21-3B4C-8310-DD497ADECEA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89365" y="2607411"/>
            <a:ext cx="36071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/>
              <a:t>1.0</a:t>
            </a:r>
            <a:endParaRPr lang="de-DE" dirty="0"/>
          </a:p>
        </p:txBody>
      </p:sp>
      <p:sp>
        <p:nvSpPr>
          <p:cNvPr id="48" name="Textplatzhalter 29">
            <a:extLst>
              <a:ext uri="{FF2B5EF4-FFF2-40B4-BE49-F238E27FC236}">
                <a16:creationId xmlns:a16="http://schemas.microsoft.com/office/drawing/2014/main" id="{0AF2F1EE-2B30-E941-9912-60F0B5C4059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953234" y="2614149"/>
            <a:ext cx="5678521" cy="13970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Erstausgabe / First </a:t>
            </a:r>
            <a:r>
              <a:rPr lang="de-DE" dirty="0" err="1"/>
              <a:t>Issue</a:t>
            </a:r>
            <a:endParaRPr lang="de-DE" dirty="0"/>
          </a:p>
        </p:txBody>
      </p:sp>
      <p:sp>
        <p:nvSpPr>
          <p:cNvPr id="49" name="Textplatzhalter 29">
            <a:extLst>
              <a:ext uri="{FF2B5EF4-FFF2-40B4-BE49-F238E27FC236}">
                <a16:creationId xmlns:a16="http://schemas.microsoft.com/office/drawing/2014/main" id="{75353B1B-B994-C44D-B3E1-58C56517634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89365" y="2766086"/>
            <a:ext cx="36071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0" name="Textplatzhalter 29">
            <a:extLst>
              <a:ext uri="{FF2B5EF4-FFF2-40B4-BE49-F238E27FC236}">
                <a16:creationId xmlns:a16="http://schemas.microsoft.com/office/drawing/2014/main" id="{92DED64F-B0FC-FE4B-BCE1-2CB2AF97739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89365" y="2917405"/>
            <a:ext cx="36071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1" name="Textplatzhalter 29">
            <a:extLst>
              <a:ext uri="{FF2B5EF4-FFF2-40B4-BE49-F238E27FC236}">
                <a16:creationId xmlns:a16="http://schemas.microsoft.com/office/drawing/2014/main" id="{91268A1A-2289-8F45-ABBE-945D6918D13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056654" y="2768290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2" name="Textplatzhalter 29">
            <a:extLst>
              <a:ext uri="{FF2B5EF4-FFF2-40B4-BE49-F238E27FC236}">
                <a16:creationId xmlns:a16="http://schemas.microsoft.com/office/drawing/2014/main" id="{60ADE633-7690-6B46-B67C-6D5ECEB0F4C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056654" y="2921477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3" name="Textplatzhalter 29">
            <a:extLst>
              <a:ext uri="{FF2B5EF4-FFF2-40B4-BE49-F238E27FC236}">
                <a16:creationId xmlns:a16="http://schemas.microsoft.com/office/drawing/2014/main" id="{4EBA737B-6762-8C42-9C33-E1098A1C9BB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963395" y="2741780"/>
            <a:ext cx="5668360" cy="1771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CAA6B481-78F6-804B-80A7-FBB03BD21BC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963395" y="2886225"/>
            <a:ext cx="5668360" cy="1441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60" name="Textplatzhalter 29">
            <a:extLst>
              <a:ext uri="{FF2B5EF4-FFF2-40B4-BE49-F238E27FC236}">
                <a16:creationId xmlns:a16="http://schemas.microsoft.com/office/drawing/2014/main" id="{A8322084-B6F0-F040-AC3E-9A33D0286C3E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2107216" y="5462441"/>
            <a:ext cx="232821" cy="20521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61" name="Textplatzhalter 29">
            <a:extLst>
              <a:ext uri="{FF2B5EF4-FFF2-40B4-BE49-F238E27FC236}">
                <a16:creationId xmlns:a16="http://schemas.microsoft.com/office/drawing/2014/main" id="{A04E35FB-3710-E54A-9C7F-A5E27CDD817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107216" y="5616195"/>
            <a:ext cx="232821" cy="15134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16" name="Textplatzhalter 29">
            <a:extLst>
              <a:ext uri="{FF2B5EF4-FFF2-40B4-BE49-F238E27FC236}">
                <a16:creationId xmlns:a16="http://schemas.microsoft.com/office/drawing/2014/main" id="{B3BE34B6-08E8-384A-9586-0A67318F25B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489750" y="4479426"/>
            <a:ext cx="2084119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117" name="Textplatzhalter 29">
            <a:extLst>
              <a:ext uri="{FF2B5EF4-FFF2-40B4-BE49-F238E27FC236}">
                <a16:creationId xmlns:a16="http://schemas.microsoft.com/office/drawing/2014/main" id="{07BD47CC-B43E-C945-A078-05B231509E1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480350" y="4702043"/>
            <a:ext cx="2084119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118" name="Textplatzhalter 29">
            <a:extLst>
              <a:ext uri="{FF2B5EF4-FFF2-40B4-BE49-F238E27FC236}">
                <a16:creationId xmlns:a16="http://schemas.microsoft.com/office/drawing/2014/main" id="{437E725A-4033-D14F-B8CB-2BC62BF1DEC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489750" y="4937385"/>
            <a:ext cx="2084119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Last </a:t>
            </a:r>
            <a:r>
              <a:rPr lang="de-DE" dirty="0" err="1"/>
              <a:t>name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pic>
        <p:nvPicPr>
          <p:cNvPr id="120" name="Grafik 119">
            <a:extLst>
              <a:ext uri="{FF2B5EF4-FFF2-40B4-BE49-F238E27FC236}">
                <a16:creationId xmlns:a16="http://schemas.microsoft.com/office/drawing/2014/main" id="{BB078A5A-24A4-3B4E-B231-300F6E94AC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" y="-2777"/>
            <a:ext cx="9322420" cy="200809"/>
          </a:xfrm>
          <a:prstGeom prst="rect">
            <a:avLst/>
          </a:prstGeom>
        </p:spPr>
      </p:pic>
      <p:sp>
        <p:nvSpPr>
          <p:cNvPr id="121" name="Textplatzhalter 29">
            <a:extLst>
              <a:ext uri="{FF2B5EF4-FFF2-40B4-BE49-F238E27FC236}">
                <a16:creationId xmlns:a16="http://schemas.microsoft.com/office/drawing/2014/main" id="{0F3BC434-EDFC-1744-A554-82C5A0CB07FD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93481" y="3061567"/>
            <a:ext cx="36071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2" name="Textplatzhalter 29">
            <a:extLst>
              <a:ext uri="{FF2B5EF4-FFF2-40B4-BE49-F238E27FC236}">
                <a16:creationId xmlns:a16="http://schemas.microsoft.com/office/drawing/2014/main" id="{E5655591-8149-534A-9635-622749E1304A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060772" y="3065639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3" name="Textplatzhalter 29">
            <a:extLst>
              <a:ext uri="{FF2B5EF4-FFF2-40B4-BE49-F238E27FC236}">
                <a16:creationId xmlns:a16="http://schemas.microsoft.com/office/drawing/2014/main" id="{9BCD28DB-7FBC-F945-B47E-E2A8C2B71610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967511" y="3040547"/>
            <a:ext cx="5668360" cy="16541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4" name="Textplatzhalter 29">
            <a:extLst>
              <a:ext uri="{FF2B5EF4-FFF2-40B4-BE49-F238E27FC236}">
                <a16:creationId xmlns:a16="http://schemas.microsoft.com/office/drawing/2014/main" id="{C162FB3B-6818-1D47-B4E2-0FD9BE9D943C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6422281" y="4005074"/>
            <a:ext cx="1925305" cy="18724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5" name="Textplatzhalter 29">
            <a:extLst>
              <a:ext uri="{FF2B5EF4-FFF2-40B4-BE49-F238E27FC236}">
                <a16:creationId xmlns:a16="http://schemas.microsoft.com/office/drawing/2014/main" id="{E455FA25-F83A-6847-B04D-829B5A834E35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6426214" y="4248161"/>
            <a:ext cx="1925305" cy="18724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6" name="Textplatzhalter 29">
            <a:extLst>
              <a:ext uri="{FF2B5EF4-FFF2-40B4-BE49-F238E27FC236}">
                <a16:creationId xmlns:a16="http://schemas.microsoft.com/office/drawing/2014/main" id="{6A63400C-EB81-F24F-83F7-695492D00AD4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6422281" y="4461035"/>
            <a:ext cx="1925305" cy="18724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7" name="Textplatzhalter 29">
            <a:extLst>
              <a:ext uri="{FF2B5EF4-FFF2-40B4-BE49-F238E27FC236}">
                <a16:creationId xmlns:a16="http://schemas.microsoft.com/office/drawing/2014/main" id="{49BF8F05-620D-1C40-90B4-F2B825455B0D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422280" y="4693419"/>
            <a:ext cx="1925305" cy="18724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8" name="Textplatzhalter 29">
            <a:extLst>
              <a:ext uri="{FF2B5EF4-FFF2-40B4-BE49-F238E27FC236}">
                <a16:creationId xmlns:a16="http://schemas.microsoft.com/office/drawing/2014/main" id="{CF9CD660-3884-844D-B339-64088098A8C8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422280" y="4917395"/>
            <a:ext cx="1925305" cy="18724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29" name="Textplatzhalter 29">
            <a:extLst>
              <a:ext uri="{FF2B5EF4-FFF2-40B4-BE49-F238E27FC236}">
                <a16:creationId xmlns:a16="http://schemas.microsoft.com/office/drawing/2014/main" id="{CCFCBEE1-1A5C-4F43-B54C-9FE1371E45B8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417527" y="3761763"/>
            <a:ext cx="1333840" cy="1998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0" name="Textplatzhalter 29">
            <a:extLst>
              <a:ext uri="{FF2B5EF4-FFF2-40B4-BE49-F238E27FC236}">
                <a16:creationId xmlns:a16="http://schemas.microsoft.com/office/drawing/2014/main" id="{486058E5-118A-A94F-8C81-E23180D1B97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8417527" y="4015643"/>
            <a:ext cx="1333840" cy="2043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1" name="Textplatzhalter 29">
            <a:extLst>
              <a:ext uri="{FF2B5EF4-FFF2-40B4-BE49-F238E27FC236}">
                <a16:creationId xmlns:a16="http://schemas.microsoft.com/office/drawing/2014/main" id="{58FA51E3-4A98-934B-9ABF-26E64F4FF8F3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8417527" y="4239633"/>
            <a:ext cx="1333840" cy="2043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2" name="Textplatzhalter 29">
            <a:extLst>
              <a:ext uri="{FF2B5EF4-FFF2-40B4-BE49-F238E27FC236}">
                <a16:creationId xmlns:a16="http://schemas.microsoft.com/office/drawing/2014/main" id="{76764023-91F4-9347-861A-1494523046B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417527" y="4472434"/>
            <a:ext cx="1333840" cy="2043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3" name="Textplatzhalter 29">
            <a:extLst>
              <a:ext uri="{FF2B5EF4-FFF2-40B4-BE49-F238E27FC236}">
                <a16:creationId xmlns:a16="http://schemas.microsoft.com/office/drawing/2014/main" id="{513B8066-17DC-E245-B1AF-FE5D290FD6A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417527" y="4695005"/>
            <a:ext cx="1333840" cy="2043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4" name="Textplatzhalter 29">
            <a:extLst>
              <a:ext uri="{FF2B5EF4-FFF2-40B4-BE49-F238E27FC236}">
                <a16:creationId xmlns:a16="http://schemas.microsoft.com/office/drawing/2014/main" id="{AF5CDEE7-3AA0-CC4C-BFFA-D98E6270ABDB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8417527" y="4920233"/>
            <a:ext cx="1333840" cy="2043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YYYY-MM-DD</a:t>
            </a:r>
          </a:p>
        </p:txBody>
      </p:sp>
      <p:sp>
        <p:nvSpPr>
          <p:cNvPr id="135" name="Textplatzhalter 29">
            <a:extLst>
              <a:ext uri="{FF2B5EF4-FFF2-40B4-BE49-F238E27FC236}">
                <a16:creationId xmlns:a16="http://schemas.microsoft.com/office/drawing/2014/main" id="{78B6D638-20DA-954B-8DBC-3C08E3AF7D07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186081" y="3995373"/>
            <a:ext cx="1909967" cy="1922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136" name="Textplatzhalter 29">
            <a:extLst>
              <a:ext uri="{FF2B5EF4-FFF2-40B4-BE49-F238E27FC236}">
                <a16:creationId xmlns:a16="http://schemas.microsoft.com/office/drawing/2014/main" id="{76AEA1D2-D520-8A44-9C7B-C45A01CCF57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186081" y="4222173"/>
            <a:ext cx="1909967" cy="1922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137" name="Textplatzhalter 29">
            <a:extLst>
              <a:ext uri="{FF2B5EF4-FFF2-40B4-BE49-F238E27FC236}">
                <a16:creationId xmlns:a16="http://schemas.microsoft.com/office/drawing/2014/main" id="{46E50CE8-B938-7D4E-8C54-6D051DDA5C6F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4186081" y="4464133"/>
            <a:ext cx="1909967" cy="1922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138" name="Textplatzhalter 29">
            <a:extLst>
              <a:ext uri="{FF2B5EF4-FFF2-40B4-BE49-F238E27FC236}">
                <a16:creationId xmlns:a16="http://schemas.microsoft.com/office/drawing/2014/main" id="{140B05F8-7252-FB45-9AD6-171B8FB1BC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4186081" y="4698589"/>
            <a:ext cx="1909967" cy="1922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139" name="Textplatzhalter 29">
            <a:extLst>
              <a:ext uri="{FF2B5EF4-FFF2-40B4-BE49-F238E27FC236}">
                <a16:creationId xmlns:a16="http://schemas.microsoft.com/office/drawing/2014/main" id="{C79E242F-6FCB-1344-ACD2-70E52123F77B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4186081" y="4930618"/>
            <a:ext cx="1909967" cy="1922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/>
              <a:t>xxxxxxx</a:t>
            </a:r>
            <a:endParaRPr lang="de-DE" dirty="0"/>
          </a:p>
        </p:txBody>
      </p:sp>
      <p:sp>
        <p:nvSpPr>
          <p:cNvPr id="57" name="Textplatzhalter 29">
            <a:extLst>
              <a:ext uri="{FF2B5EF4-FFF2-40B4-BE49-F238E27FC236}">
                <a16:creationId xmlns:a16="http://schemas.microsoft.com/office/drawing/2014/main" id="{A31009AD-15D7-4A45-9D3C-1DA901DAC21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916933" y="5538951"/>
            <a:ext cx="3645227" cy="2285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7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8" name="Textplatzhalter 29">
            <a:extLst>
              <a:ext uri="{FF2B5EF4-FFF2-40B4-BE49-F238E27FC236}">
                <a16:creationId xmlns:a16="http://schemas.microsoft.com/office/drawing/2014/main" id="{A1A62064-901F-9F49-8048-B02CF9E2E5C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473951" y="5471129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59" name="Textplatzhalter 29">
            <a:extLst>
              <a:ext uri="{FF2B5EF4-FFF2-40B4-BE49-F238E27FC236}">
                <a16:creationId xmlns:a16="http://schemas.microsoft.com/office/drawing/2014/main" id="{81B0A986-A67D-344B-B57C-563C92FE367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498753" y="5468471"/>
            <a:ext cx="306684" cy="145576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800" b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graphicFrame>
        <p:nvGraphicFramePr>
          <p:cNvPr id="142" name="Tabelle 141">
            <a:extLst>
              <a:ext uri="{FF2B5EF4-FFF2-40B4-BE49-F238E27FC236}">
                <a16:creationId xmlns:a16="http://schemas.microsoft.com/office/drawing/2014/main" id="{864C7CC3-26F0-0A4B-A186-39EF3A283D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45998081"/>
              </p:ext>
            </p:extLst>
          </p:nvPr>
        </p:nvGraphicFramePr>
        <p:xfrm>
          <a:off x="312377" y="6025006"/>
          <a:ext cx="11239545" cy="606027"/>
        </p:xfrm>
        <a:graphic>
          <a:graphicData uri="http://schemas.openxmlformats.org/drawingml/2006/table">
            <a:tbl>
              <a:tblPr bandRow="1"/>
              <a:tblGrid>
                <a:gridCol w="7188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00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1521">
                  <a:extLst>
                    <a:ext uri="{9D8B030D-6E8A-4147-A177-3AD203B41FA5}">
                      <a16:colId xmlns:a16="http://schemas.microsoft.com/office/drawing/2014/main" val="1041234662"/>
                    </a:ext>
                  </a:extLst>
                </a:gridCol>
              </a:tblGrid>
              <a:tr h="12006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dirty="0">
                          <a:effectLst/>
                        </a:rPr>
                        <a:t>Weitergabe sowie Vervielfältigung dieses Dokuments, Verwertung und Mitteilung seines Inhalts sind verboten, soweit nicht ausdrücklich gestattet. 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effectLst/>
                        </a:rPr>
                        <a:t>Zuwiderhandlungen</a:t>
                      </a:r>
                      <a:r>
                        <a:rPr lang="en-GB" sz="700" dirty="0">
                          <a:effectLst/>
                        </a:rPr>
                        <a:t> </a:t>
                      </a:r>
                      <a:r>
                        <a:rPr lang="en-GB" sz="700" dirty="0" err="1">
                          <a:effectLst/>
                        </a:rPr>
                        <a:t>verpflichten</a:t>
                      </a:r>
                      <a:r>
                        <a:rPr lang="en-GB" sz="700" dirty="0">
                          <a:effectLst/>
                        </a:rPr>
                        <a:t> </a:t>
                      </a:r>
                      <a:r>
                        <a:rPr lang="en-GB" sz="700" dirty="0" err="1">
                          <a:effectLst/>
                        </a:rPr>
                        <a:t>zu</a:t>
                      </a:r>
                      <a:r>
                        <a:rPr lang="en-GB" sz="700" dirty="0">
                          <a:effectLst/>
                        </a:rPr>
                        <a:t> </a:t>
                      </a:r>
                      <a:r>
                        <a:rPr lang="en-GB" sz="700" dirty="0" err="1">
                          <a:effectLst/>
                        </a:rPr>
                        <a:t>Schadenersatz</a:t>
                      </a:r>
                      <a:r>
                        <a:rPr lang="en-GB" sz="700" dirty="0">
                          <a:effectLst/>
                        </a:rPr>
                        <a:t>. </a:t>
                      </a:r>
                      <a:endParaRPr lang="de-AT" sz="700" dirty="0">
                        <a:effectLst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The Reproduction, distribution and utilization of this document as well as communication of its contents to others without express authorization is prohibited. 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Offenders will be held liable for the payment of damages.</a:t>
                      </a:r>
                      <a:endParaRPr lang="de-AT" sz="7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aseline="0" dirty="0" err="1">
                          <a:solidFill>
                            <a:srgbClr val="00336E"/>
                          </a:solidFill>
                          <a:effectLst/>
                        </a:rPr>
                        <a:t>Schutzklasse</a:t>
                      </a:r>
                      <a:r>
                        <a:rPr lang="en-GB" sz="700" baseline="0" dirty="0">
                          <a:solidFill>
                            <a:srgbClr val="00336E"/>
                          </a:solidFill>
                          <a:effectLst/>
                        </a:rPr>
                        <a:t> / Protection Class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965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36113"/>
                  </a:ext>
                </a:extLst>
              </a:tr>
            </a:tbl>
          </a:graphicData>
        </a:graphic>
      </p:graphicFrame>
      <p:sp>
        <p:nvSpPr>
          <p:cNvPr id="143" name="Textplatzhalter 29">
            <a:extLst>
              <a:ext uri="{FF2B5EF4-FFF2-40B4-BE49-F238E27FC236}">
                <a16:creationId xmlns:a16="http://schemas.microsoft.com/office/drawing/2014/main" id="{F6965929-83B8-9541-B51D-929231ABA649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7551166" y="6257530"/>
            <a:ext cx="1533281" cy="22461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700" b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eingeschränkt</a:t>
            </a:r>
          </a:p>
        </p:txBody>
      </p:sp>
      <p:graphicFrame>
        <p:nvGraphicFramePr>
          <p:cNvPr id="144" name="Tabelle 143">
            <a:extLst>
              <a:ext uri="{FF2B5EF4-FFF2-40B4-BE49-F238E27FC236}">
                <a16:creationId xmlns:a16="http://schemas.microsoft.com/office/drawing/2014/main" id="{171F2E61-E0D6-4D43-AB2F-2C55A29922A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22798819"/>
              </p:ext>
            </p:extLst>
          </p:nvPr>
        </p:nvGraphicFramePr>
        <p:xfrm>
          <a:off x="7709195" y="2316897"/>
          <a:ext cx="3783720" cy="879008"/>
        </p:xfrm>
        <a:graphic>
          <a:graphicData uri="http://schemas.openxmlformats.org/drawingml/2006/table">
            <a:tbl>
              <a:tblPr firstRow="1" firstCol="1" bandRow="1"/>
              <a:tblGrid>
                <a:gridCol w="3783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Dieses Dokument ersetzt das (die) Dokument(</a:t>
                      </a:r>
                      <a:r>
                        <a:rPr lang="de-AT" sz="700" kern="1200" dirty="0" err="1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  <a:r>
                        <a:rPr lang="de-AT" sz="7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en-GB" sz="700" kern="1200" noProof="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1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This document replaces the following document(s)</a:t>
                      </a:r>
                      <a:endParaRPr lang="de-AT" sz="700" b="1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GB" sz="8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926910"/>
                  </a:ext>
                </a:extLst>
              </a:tr>
            </a:tbl>
          </a:graphicData>
        </a:graphic>
      </p:graphicFrame>
      <p:sp>
        <p:nvSpPr>
          <p:cNvPr id="55" name="Textplatzhalter 29">
            <a:extLst>
              <a:ext uri="{FF2B5EF4-FFF2-40B4-BE49-F238E27FC236}">
                <a16:creationId xmlns:a16="http://schemas.microsoft.com/office/drawing/2014/main" id="{74CF9E6E-6BA9-4E47-A0B4-9FF2FBFC7A4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755629" y="2611596"/>
            <a:ext cx="3613411" cy="1544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45" name="Textplatzhalter 29">
            <a:extLst>
              <a:ext uri="{FF2B5EF4-FFF2-40B4-BE49-F238E27FC236}">
                <a16:creationId xmlns:a16="http://schemas.microsoft.com/office/drawing/2014/main" id="{4F655D48-CB61-2E48-A44D-61612E8EDF5B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7755629" y="2753776"/>
            <a:ext cx="3613411" cy="1544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46" name="Textplatzhalter 29">
            <a:extLst>
              <a:ext uri="{FF2B5EF4-FFF2-40B4-BE49-F238E27FC236}">
                <a16:creationId xmlns:a16="http://schemas.microsoft.com/office/drawing/2014/main" id="{53A6588D-AF29-0E4F-B411-38FDB013C080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7755629" y="2885714"/>
            <a:ext cx="3613411" cy="1544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47" name="Textplatzhalter 29">
            <a:extLst>
              <a:ext uri="{FF2B5EF4-FFF2-40B4-BE49-F238E27FC236}">
                <a16:creationId xmlns:a16="http://schemas.microsoft.com/office/drawing/2014/main" id="{EE432717-F9D9-814D-B4F4-C1B4E9A4B05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7755629" y="3038042"/>
            <a:ext cx="3613411" cy="1544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/>
              <a:t>.</a:t>
            </a:r>
          </a:p>
        </p:txBody>
      </p:sp>
      <p:sp>
        <p:nvSpPr>
          <p:cNvPr id="149" name="Rechteck 148">
            <a:extLst>
              <a:ext uri="{FF2B5EF4-FFF2-40B4-BE49-F238E27FC236}">
                <a16:creationId xmlns:a16="http://schemas.microsoft.com/office/drawing/2014/main" id="{B80F881B-DAC3-654B-B24B-49A536B61B03}"/>
              </a:ext>
            </a:extLst>
          </p:cNvPr>
          <p:cNvSpPr/>
          <p:nvPr userDrawn="1"/>
        </p:nvSpPr>
        <p:spPr>
          <a:xfrm>
            <a:off x="10832124" y="6146744"/>
            <a:ext cx="708933" cy="45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800" dirty="0"/>
              <a:t>&lt;&lt;&lt;&lt;&lt;</a:t>
            </a:r>
          </a:p>
        </p:txBody>
      </p:sp>
      <p:pic>
        <p:nvPicPr>
          <p:cNvPr id="56" name="Picture 2" descr="C:\Users\nra\Desktop\mdc_plakette_13485_d1.jpg">
            <a:extLst>
              <a:ext uri="{FF2B5EF4-FFF2-40B4-BE49-F238E27FC236}">
                <a16:creationId xmlns:a16="http://schemas.microsoft.com/office/drawing/2014/main" id="{773C2802-7171-2143-B957-F57A4870F6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2738" y="6201479"/>
            <a:ext cx="356303" cy="34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0" name="Rechteck 149">
            <a:extLst>
              <a:ext uri="{FF2B5EF4-FFF2-40B4-BE49-F238E27FC236}">
                <a16:creationId xmlns:a16="http://schemas.microsoft.com/office/drawing/2014/main" id="{082BC448-5C55-F24F-AE99-A0A8AE38B6FA}"/>
              </a:ext>
            </a:extLst>
          </p:cNvPr>
          <p:cNvSpPr/>
          <p:nvPr userDrawn="1"/>
        </p:nvSpPr>
        <p:spPr>
          <a:xfrm>
            <a:off x="9309863" y="1760582"/>
            <a:ext cx="217049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7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Ausschließlich gültige Version dieses Dokuments ist anwendbar. </a:t>
            </a:r>
            <a:r>
              <a:rPr lang="en-US" sz="7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Always confirm use of the valid version of this document.</a:t>
            </a:r>
            <a:endParaRPr lang="de-AT" sz="700" dirty="0">
              <a:solidFill>
                <a:srgbClr val="FF00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0" name="Grafik 79">
            <a:extLst>
              <a:ext uri="{FF2B5EF4-FFF2-40B4-BE49-F238E27FC236}">
                <a16:creationId xmlns:a16="http://schemas.microsoft.com/office/drawing/2014/main" id="{A9DD81E9-A02F-2F46-8901-648D72E7CD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01055" y="314729"/>
            <a:ext cx="2158093" cy="44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96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B517B-9FCA-7147-B172-292A37321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57465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5FBEE194-A8D3-3647-B64D-2BCB40DA9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" y="4718342"/>
            <a:ext cx="10515600" cy="1289685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14316C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D9F439D-5BFF-904E-84E4-11D5048D80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187" y="4479927"/>
            <a:ext cx="4787900" cy="165100"/>
          </a:xfrm>
          <a:prstGeom prst="rect">
            <a:avLst/>
          </a:prstGeom>
        </p:spPr>
      </p:pic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20C70EE-92E3-4022-B4D9-A5D53A0C4E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50278"/>
            <a:ext cx="9130819" cy="107722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9586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1B1919D9-C44A-A043-9D27-B03B28CFB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6406" y="1605830"/>
            <a:ext cx="8431045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54C06538-6A5A-4A4A-9F12-F73030C69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6406" y="4780688"/>
            <a:ext cx="8431045" cy="128968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14316C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F38A68D-AA60-CE46-BC7B-0A79D2092E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67961"/>
            <a:ext cx="5106001" cy="176069"/>
          </a:xfrm>
          <a:prstGeom prst="rect">
            <a:avLst/>
          </a:prstGeom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C14989F6-6EC8-4338-BA90-0CC498230B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26299"/>
            <a:ext cx="9130819" cy="131701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8359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B5AFFFF6-716A-DA48-88BC-1557A09435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283113" y="1346778"/>
            <a:ext cx="5106001" cy="176069"/>
          </a:xfrm>
          <a:prstGeom prst="rect">
            <a:avLst/>
          </a:prstGeom>
        </p:spPr>
      </p:pic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CED10E14-FC6A-3240-B1BC-AD625E310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9BFD656E-F813-46AE-B5D7-4FF50FBFD3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26299"/>
            <a:ext cx="9130819" cy="131701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91544C-7777-4989-BB96-4BFD1393B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6404" y="146916"/>
            <a:ext cx="8980955" cy="10792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866AC5-1154-4623-883F-630444E23E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16238" y="1644650"/>
            <a:ext cx="8980487" cy="4500563"/>
          </a:xfrm>
        </p:spPr>
        <p:txBody>
          <a:bodyPr/>
          <a:lstStyle>
            <a:lvl1pPr marL="457200" indent="-457200">
              <a:buSzPct val="100000"/>
              <a:buFont typeface="+mj-lt"/>
              <a:buAutoNum type="arabicPeriod"/>
              <a:defRPr/>
            </a:lvl1pPr>
            <a:lvl2pPr marL="800089" indent="-342900">
              <a:buSzPct val="100000"/>
              <a:buFont typeface="+mj-lt"/>
              <a:buAutoNum type="alphaLcPeriod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48617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C2F22-6F93-A640-8292-569FE9940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88F849-FDB3-EB4D-BFE3-3697B95B1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
Vierte Ebene
Fünfte Ebene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4F2925-40F2-E149-BCCE-35566A281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56E00087-EFB1-45C0-A5D6-059F16AC01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26299"/>
            <a:ext cx="9130819" cy="131701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4553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4726C6-59A5-9046-8884-CD0D34964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3A3221-B5A8-CA4F-BD1B-262F50B4CD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3840" y="1485900"/>
            <a:ext cx="5775960" cy="46910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
Vierte Ebene
Fünfte Ebene</a:t>
            </a:r>
            <a:endParaRPr lang="de-AT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D6C0F5B-5821-8C40-8C00-B3B6555FD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85900"/>
            <a:ext cx="5725160" cy="46910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
Vierte Ebene
Fünfte Ebene</a:t>
            </a:r>
            <a:endParaRPr lang="de-AT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64CBAF44-D7DB-DD43-8183-2D82193C0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0E2A352E-26F6-4839-83E9-534CA5CA35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26299"/>
            <a:ext cx="9130819" cy="131701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85275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EE5600D4-8468-7C45-BF8F-9022EA5FD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C7B975-42EC-4850-BB7D-B8EA449DF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26299"/>
            <a:ext cx="9130819" cy="131701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DA8AC6-0EFC-4832-B719-6BAF53A1B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8600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4">
            <a:extLst>
              <a:ext uri="{FF2B5EF4-FFF2-40B4-BE49-F238E27FC236}">
                <a16:creationId xmlns:a16="http://schemas.microsoft.com/office/drawing/2014/main" id="{97AFB229-9695-264A-8488-30C1B2716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7FD8E32-2337-40CC-8AB1-026CCD4BD6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26299"/>
            <a:ext cx="9130819" cy="131701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1136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B517B-9FCA-7147-B172-292A37321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574657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5FBEE194-A8D3-3647-B64D-2BCB40DA9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" y="4707951"/>
            <a:ext cx="10515600" cy="128968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14316C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92C8C14-075E-0641-BDC3-B2D4A97BDC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187" y="4479927"/>
            <a:ext cx="4787900" cy="165100"/>
          </a:xfrm>
          <a:prstGeom prst="rect">
            <a:avLst/>
          </a:prstGeom>
        </p:spPr>
      </p:pic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8B298A5-5D48-4140-905D-9F776DF187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38626"/>
            <a:ext cx="9106106" cy="13529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60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B517B-9FCA-7147-B172-292A37321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6406" y="1605830"/>
            <a:ext cx="8431045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de-AT" dirty="0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5FBEE194-A8D3-3647-B64D-2BCB40DA9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6406" y="4780688"/>
            <a:ext cx="8431045" cy="12896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14316C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92C8C14-075E-0641-BDC3-B2D4A97BDC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67961"/>
            <a:ext cx="5106001" cy="176069"/>
          </a:xfrm>
          <a:prstGeom prst="rect">
            <a:avLst/>
          </a:prstGeom>
        </p:spPr>
      </p:pic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4AAAFC2C-7C2A-4E02-804F-2F25400EEE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38626"/>
            <a:ext cx="9106106" cy="13529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8945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693B0599-03D9-0841-86E8-B7C64DFD36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283113" y="1346778"/>
            <a:ext cx="5106001" cy="176069"/>
          </a:xfrm>
          <a:prstGeom prst="rect">
            <a:avLst/>
          </a:prstGeom>
        </p:spPr>
      </p:pic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55AA6E-173A-8F44-BFED-57CB3756F7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62338A02-6E91-4684-BE02-C9E2B511C0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28352"/>
            <a:ext cx="9106106" cy="13529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4EB47B-5759-4D7A-84A8-5B9758CF8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6404" y="157307"/>
            <a:ext cx="8980955" cy="1120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88E548-35CF-4FE5-B8CC-BD8DD3317A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16238" y="1627188"/>
            <a:ext cx="8980487" cy="4554537"/>
          </a:xfrm>
        </p:spPr>
        <p:txBody>
          <a:bodyPr/>
          <a:lstStyle>
            <a:lvl1pPr marL="457200" indent="-457200">
              <a:buSzPct val="100000"/>
              <a:buFont typeface="+mj-lt"/>
              <a:buAutoNum type="arabicPeriod"/>
              <a:defRPr/>
            </a:lvl1pPr>
            <a:lvl2pPr marL="800089" indent="-342900">
              <a:buSzPct val="100000"/>
              <a:buFont typeface="+mj-lt"/>
              <a:buAutoNum type="alphaLcPeriod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5946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233656B-A279-484E-AE02-F759071DF2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0" name="Titelplatzhalter 1">
            <a:extLst>
              <a:ext uri="{FF2B5EF4-FFF2-40B4-BE49-F238E27FC236}">
                <a16:creationId xmlns:a16="http://schemas.microsoft.com/office/drawing/2014/main" id="{259CEDE6-B231-C448-8233-54512A484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" y="157307"/>
            <a:ext cx="11653520" cy="1120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AT" dirty="0"/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03CF066A-23A1-894E-9863-ECE4EC8A3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489480"/>
            <a:ext cx="11653520" cy="4687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800CE3DC-565D-4BCC-9CDE-9C8764D056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38626"/>
            <a:ext cx="9106106" cy="13529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725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3A3221-B5A8-CA4F-BD1B-262F50B4CD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3840" y="1381991"/>
            <a:ext cx="5775960" cy="47949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D6C0F5B-5821-8C40-8C00-B3B6555FD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81991"/>
            <a:ext cx="5725160" cy="47949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A283B5AC-A746-7242-933A-29D964FB7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4783C771-7FB1-F047-9B80-6ADF82E09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" y="157307"/>
            <a:ext cx="11653520" cy="1120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AT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50125FB-88CF-48F5-8B5E-9256C0D63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38626"/>
            <a:ext cx="9106106" cy="13529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2338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819224FC-2DFD-434A-B321-D77CED6AF9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E360F42-CFC4-4A45-A51D-DF8C070697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38626"/>
            <a:ext cx="9106106" cy="13529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E05BF-0651-4F4A-9F92-D63B5CF14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64866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4">
            <a:extLst>
              <a:ext uri="{FF2B5EF4-FFF2-40B4-BE49-F238E27FC236}">
                <a16:creationId xmlns:a16="http://schemas.microsoft.com/office/drawing/2014/main" id="{2270DAE8-462F-2447-B0C7-8598A93D8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F000EB-E3BB-4036-A226-542EE32253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38626"/>
            <a:ext cx="9106106" cy="13529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1159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B517B-9FCA-7147-B172-292A37321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585052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5FBEE194-A8D3-3647-B64D-2BCB40DA9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" y="4749519"/>
            <a:ext cx="10515600" cy="1289685"/>
          </a:xfrm>
        </p:spPr>
        <p:txBody>
          <a:bodyPr/>
          <a:lstStyle>
            <a:lvl1pPr marL="0" indent="0" algn="l">
              <a:buNone/>
              <a:defRPr sz="1800">
                <a:solidFill>
                  <a:srgbClr val="1431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0B30C07-EA66-2B46-90E1-B52F064FCE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49" y="4479927"/>
            <a:ext cx="6383867" cy="165100"/>
          </a:xfrm>
          <a:prstGeom prst="rect">
            <a:avLst/>
          </a:prstGeom>
        </p:spPr>
      </p:pic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742E875D-B7A9-4A98-A31B-27B57E719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1" y="6684252"/>
            <a:ext cx="7559040" cy="1737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4662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BCC9C054-7756-6A44-95BC-00A00ECF0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59516"/>
          <a:stretch/>
        </p:blipFill>
        <p:spPr>
          <a:xfrm>
            <a:off x="-1" y="6239672"/>
            <a:ext cx="12192001" cy="563803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DE557F5-B976-DA41-97D0-A7285F5FF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" y="157307"/>
            <a:ext cx="11653520" cy="1120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26E36C-117B-1347-B80F-A77B7E6CB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3840" y="1489480"/>
            <a:ext cx="11653520" cy="4687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
Vierte Ebene
Fünfte Ebene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5B17C80-DCD5-F849-916C-E0DC96118C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82A8EF21-BDE8-5D44-A58D-39D8963E6F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29177"/>
            <a:ext cx="9106106" cy="13529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4CD36B-BFF2-4631-A321-A86946572AF8}"/>
              </a:ext>
            </a:extLst>
          </p:cNvPr>
          <p:cNvSpPr txBox="1"/>
          <p:nvPr userDrawn="1"/>
        </p:nvSpPr>
        <p:spPr>
          <a:xfrm>
            <a:off x="243840" y="6503588"/>
            <a:ext cx="8827971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750" dirty="0">
                <a:solidFill>
                  <a:schemeClr val="bg1"/>
                </a:solidFill>
                <a:latin typeface="+mn-lt"/>
              </a:rPr>
              <a:t>Lehr- und Forschungsstandort der Karl Landsteiner Privatuniversität für Gesundheitswissenschaften • Akkreditiert nach JCI</a:t>
            </a:r>
          </a:p>
        </p:txBody>
      </p:sp>
      <p:sp>
        <p:nvSpPr>
          <p:cNvPr id="13" name="Textfeld 28">
            <a:extLst>
              <a:ext uri="{FF2B5EF4-FFF2-40B4-BE49-F238E27FC236}">
                <a16:creationId xmlns:a16="http://schemas.microsoft.com/office/drawing/2014/main" id="{F6C9BD4F-1795-440E-8C20-29307BE342C7}"/>
              </a:ext>
            </a:extLst>
          </p:cNvPr>
          <p:cNvSpPr txBox="1"/>
          <p:nvPr userDrawn="1"/>
        </p:nvSpPr>
        <p:spPr>
          <a:xfrm>
            <a:off x="151586" y="6503588"/>
            <a:ext cx="9012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750" dirty="0">
                <a:solidFill>
                  <a:schemeClr val="bg1"/>
                </a:solidFill>
              </a:rPr>
              <a:t>© MedAustron</a:t>
            </a:r>
          </a:p>
        </p:txBody>
      </p:sp>
    </p:spTree>
    <p:extLst>
      <p:ext uri="{BB962C8B-B14F-4D97-AF65-F5344CB8AC3E}">
        <p14:creationId xmlns:p14="http://schemas.microsoft.com/office/powerpoint/2010/main" val="3500856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78" r:id="rId3"/>
    <p:sldLayoutId id="2147483680" r:id="rId4"/>
    <p:sldLayoutId id="2147483650" r:id="rId5"/>
    <p:sldLayoutId id="2147483652" r:id="rId6"/>
    <p:sldLayoutId id="2147483661" r:id="rId7"/>
    <p:sldLayoutId id="2147483655" r:id="rId8"/>
    <p:sldLayoutId id="2147483682" r:id="rId9"/>
    <p:sldLayoutId id="2147483683" r:id="rId10"/>
    <p:sldLayoutId id="2147483684" r:id="rId11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0" kern="1200" cap="all" baseline="0">
          <a:solidFill>
            <a:srgbClr val="006AB3"/>
          </a:solidFill>
          <a:effectLst/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1000"/>
        </a:spcBef>
        <a:buClr>
          <a:srgbClr val="006AB3"/>
        </a:buClr>
        <a:buSzPct val="13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500"/>
        </a:spcBef>
        <a:buClr>
          <a:srgbClr val="006AB3"/>
        </a:buClr>
        <a:buSzPct val="130000"/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500"/>
        </a:spcBef>
        <a:buClr>
          <a:srgbClr val="006AB3"/>
        </a:buClr>
        <a:buSzPct val="13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24A5EE7-AF31-DD4C-AB0A-118A0A0776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-5382" b="58755"/>
          <a:stretch/>
        </p:blipFill>
        <p:spPr>
          <a:xfrm>
            <a:off x="4810" y="6208899"/>
            <a:ext cx="12187190" cy="649101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DE557F5-B976-DA41-97D0-A7285F5FF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" y="146916"/>
            <a:ext cx="11653520" cy="1079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26E36C-117B-1347-B80F-A77B7E6CB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3840" y="1419193"/>
            <a:ext cx="11653520" cy="47577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
Vierte Ebene
Fünfte Ebene</a:t>
            </a:r>
            <a:endParaRPr lang="de-AT" dirty="0"/>
          </a:p>
          <a:p>
            <a:endParaRPr lang="de-AT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E84BB64-F041-F041-8055-CF67E67C7E2C}"/>
              </a:ext>
            </a:extLst>
          </p:cNvPr>
          <p:cNvSpPr txBox="1"/>
          <p:nvPr userDrawn="1"/>
        </p:nvSpPr>
        <p:spPr>
          <a:xfrm>
            <a:off x="243840" y="6500441"/>
            <a:ext cx="2904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900" dirty="0">
                <a:solidFill>
                  <a:schemeClr val="bg1"/>
                </a:solidFill>
              </a:rPr>
              <a:t>© MedAustron</a:t>
            </a: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D0C95D02-6413-AB47-A798-FC51CF14D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10832"/>
            <a:ext cx="2743200" cy="221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D77E6A4-9CB2-B243-8124-D6279D43DA82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72AC69E3-5290-E841-B195-47F9B5C940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0" y="6726299"/>
            <a:ext cx="9130819" cy="131701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9FF6BA-6074-4C44-9AAF-5A0866829922}"/>
              </a:ext>
            </a:extLst>
          </p:cNvPr>
          <p:cNvSpPr txBox="1"/>
          <p:nvPr userDrawn="1"/>
        </p:nvSpPr>
        <p:spPr>
          <a:xfrm>
            <a:off x="1307431" y="6500733"/>
            <a:ext cx="773625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800" dirty="0" err="1">
                <a:solidFill>
                  <a:schemeClr val="bg1"/>
                </a:solidFill>
              </a:rPr>
              <a:t>Affiliated</a:t>
            </a:r>
            <a:r>
              <a:rPr lang="de-AT" sz="800" dirty="0">
                <a:solidFill>
                  <a:schemeClr val="bg1"/>
                </a:solidFill>
              </a:rPr>
              <a:t> </a:t>
            </a:r>
            <a:r>
              <a:rPr lang="de-AT" sz="800" dirty="0" err="1">
                <a:solidFill>
                  <a:schemeClr val="bg1"/>
                </a:solidFill>
              </a:rPr>
              <a:t>with</a:t>
            </a:r>
            <a:r>
              <a:rPr lang="de-AT" sz="800" dirty="0">
                <a:solidFill>
                  <a:schemeClr val="bg1"/>
                </a:solidFill>
              </a:rPr>
              <a:t> Karl Landsteiner University of Health Sciences • JCI </a:t>
            </a:r>
            <a:r>
              <a:rPr lang="de-AT" sz="800" dirty="0" err="1">
                <a:solidFill>
                  <a:schemeClr val="bg1"/>
                </a:solidFill>
              </a:rPr>
              <a:t>accredited</a:t>
            </a:r>
            <a:endParaRPr lang="de-AT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148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9" r:id="rId3"/>
    <p:sldLayoutId id="2147483681" r:id="rId4"/>
    <p:sldLayoutId id="2147483674" r:id="rId5"/>
    <p:sldLayoutId id="2147483675" r:id="rId6"/>
    <p:sldLayoutId id="2147483676" r:id="rId7"/>
    <p:sldLayoutId id="2147483677" r:id="rId8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0" kern="1200" cap="all" baseline="0">
          <a:solidFill>
            <a:srgbClr val="006AB3"/>
          </a:solidFill>
          <a:effectLst/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1000"/>
        </a:spcBef>
        <a:buClr>
          <a:srgbClr val="006AB3"/>
        </a:buClr>
        <a:buSzPct val="13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500"/>
        </a:spcBef>
        <a:buClr>
          <a:srgbClr val="006AB3"/>
        </a:buClr>
        <a:buSzPct val="130000"/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500"/>
        </a:spcBef>
        <a:buClr>
          <a:srgbClr val="006AB3"/>
        </a:buClr>
        <a:buSzPct val="13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tvise.vesterbusiness.com/" TargetMode="External"/><Relationship Id="rId2" Type="http://schemas.openxmlformats.org/officeDocument/2006/relationships/hyperlink" Target="https://www.siemens.com/global/en/products/automation/systems/industrial/plc/simatic-s7-400.html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360logica.com/blog/wp-content/uploads/2014/05/Importance-of-Regression-Testing-in-Software-Development.png" TargetMode="External"/><Relationship Id="rId5" Type="http://schemas.openxmlformats.org/officeDocument/2006/relationships/hyperlink" Target="https://www.iconbunny.com/icons/banking-record-clearance-line-green-black-icon" TargetMode="External"/><Relationship Id="rId4" Type="http://schemas.openxmlformats.org/officeDocument/2006/relationships/hyperlink" Target="https://www.winmod.de/english/utilizations/plant-simulatio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image" Target="../media/image4.jp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1.pn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7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AE2CD5-8BEC-884E-A533-94E8585BF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Medicine. Research. Hope.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BEF0BEB-7753-394C-B151-B4D37B1A90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" y="4749519"/>
            <a:ext cx="10515600" cy="1704444"/>
          </a:xfrm>
        </p:spPr>
        <p:txBody>
          <a:bodyPr>
            <a:normAutofit/>
          </a:bodyPr>
          <a:lstStyle/>
          <a:p>
            <a:r>
              <a:rPr lang="en-US" dirty="0"/>
              <a:t>Particle Therapy at MedAustron</a:t>
            </a:r>
          </a:p>
          <a:p>
            <a:endParaRPr lang="en-US" dirty="0"/>
          </a:p>
          <a:p>
            <a:r>
              <a:rPr lang="en-US" dirty="0"/>
              <a:t>Sandor VÖRÖS, MSc</a:t>
            </a:r>
          </a:p>
          <a:p>
            <a:r>
              <a:rPr lang="en-US" dirty="0"/>
              <a:t>Controls Engineer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48C5825-7CAA-C049-9021-F8C0EE3C28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805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E0373-A3B3-CB4F-9356-E866157C8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Operational Safety system</a:t>
            </a:r>
          </a:p>
        </p:txBody>
      </p:sp>
      <p:sp>
        <p:nvSpPr>
          <p:cNvPr id="31" name="Fußzeilenplatzhalter 30">
            <a:extLst>
              <a:ext uri="{FF2B5EF4-FFF2-40B4-BE49-F238E27FC236}">
                <a16:creationId xmlns:a16="http://schemas.microsoft.com/office/drawing/2014/main" id="{9A39911C-D5D3-3A47-949F-8F9774DAC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1" y="6708315"/>
            <a:ext cx="7559040" cy="173748"/>
          </a:xfrm>
        </p:spPr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A80E61D2-980E-4386-8888-15D657497B14}"/>
              </a:ext>
            </a:extLst>
          </p:cNvPr>
          <p:cNvSpPr txBox="1">
            <a:spLocks/>
          </p:cNvSpPr>
          <p:nvPr/>
        </p:nvSpPr>
        <p:spPr>
          <a:xfrm>
            <a:off x="294640" y="1278082"/>
            <a:ext cx="8604811" cy="5048290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100000"/>
              </a:lnSpc>
              <a:spcBef>
                <a:spcPts val="750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37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10000"/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28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300"/>
              </a:lnSpc>
              <a:buClr>
                <a:srgbClr val="005A9A"/>
              </a:buClr>
            </a:pPr>
            <a:r>
              <a:rPr lang="en-US" sz="1600" dirty="0"/>
              <a:t>Purpose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Protection of personal against unintended irradiation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Device protection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r>
              <a:rPr lang="en-US" sz="1600" dirty="0"/>
              <a:t>Key features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Separated into 2 main PLCs</a:t>
            </a:r>
          </a:p>
          <a:p>
            <a:pPr lvl="2">
              <a:lnSpc>
                <a:spcPts val="2300"/>
              </a:lnSpc>
              <a:buClr>
                <a:srgbClr val="005A9A"/>
              </a:buClr>
            </a:pPr>
            <a:r>
              <a:rPr lang="en-US" sz="1300" dirty="0"/>
              <a:t>Beam Interlock System</a:t>
            </a:r>
          </a:p>
          <a:p>
            <a:pPr lvl="2">
              <a:lnSpc>
                <a:spcPts val="2300"/>
              </a:lnSpc>
              <a:buClr>
                <a:srgbClr val="005A9A"/>
              </a:buClr>
            </a:pPr>
            <a:r>
              <a:rPr lang="en-US" sz="1300" dirty="0"/>
              <a:t>Patrol Control System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2x SIMATIC S7 CPU 417-5H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Protection of personal up to SIL 2 according to IEC 62061 (TÜV certified)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Distributed communication via Profibus over 23 racks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Connected to 900 different devices via 1600 inputs and 1000 outputs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Protection of personal programmed in Continuous Function Chart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Device protection programmed in Instruction List (script generated)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466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E0373-A3B3-CB4F-9356-E866157C8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MAJOR challenges</a:t>
            </a:r>
          </a:p>
        </p:txBody>
      </p:sp>
      <p:sp>
        <p:nvSpPr>
          <p:cNvPr id="31" name="Fußzeilenplatzhalter 30">
            <a:extLst>
              <a:ext uri="{FF2B5EF4-FFF2-40B4-BE49-F238E27FC236}">
                <a16:creationId xmlns:a16="http://schemas.microsoft.com/office/drawing/2014/main" id="{9A39911C-D5D3-3A47-949F-8F9774DAC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1" y="6708315"/>
            <a:ext cx="7559040" cy="173748"/>
          </a:xfrm>
        </p:spPr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A80E61D2-980E-4386-8888-15D657497B14}"/>
              </a:ext>
            </a:extLst>
          </p:cNvPr>
          <p:cNvSpPr txBox="1">
            <a:spLocks/>
          </p:cNvSpPr>
          <p:nvPr/>
        </p:nvSpPr>
        <p:spPr>
          <a:xfrm>
            <a:off x="294640" y="1278082"/>
            <a:ext cx="8604811" cy="4670281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100000"/>
              </a:lnSpc>
              <a:spcBef>
                <a:spcPts val="750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37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10000"/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28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01F9F6CE-304A-4D1A-A1C6-0EB1A49AC5FD}"/>
              </a:ext>
            </a:extLst>
          </p:cNvPr>
          <p:cNvSpPr txBox="1">
            <a:spLocks/>
          </p:cNvSpPr>
          <p:nvPr/>
        </p:nvSpPr>
        <p:spPr>
          <a:xfrm>
            <a:off x="294640" y="1280049"/>
            <a:ext cx="11743480" cy="5048290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100000"/>
              </a:lnSpc>
              <a:spcBef>
                <a:spcPts val="750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37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10000"/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28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300"/>
              </a:lnSpc>
              <a:buClr>
                <a:srgbClr val="005A9A"/>
              </a:buClr>
            </a:pPr>
            <a:r>
              <a:rPr lang="en-US" sz="2600" dirty="0"/>
              <a:t>Single CPU for the entire accelerator</a:t>
            </a:r>
          </a:p>
          <a:p>
            <a:pPr marL="342891" lvl="1" indent="0">
              <a:lnSpc>
                <a:spcPts val="2300"/>
              </a:lnSpc>
              <a:buClr>
                <a:srgbClr val="005A9A"/>
              </a:buClr>
              <a:buNone/>
            </a:pPr>
            <a:r>
              <a:rPr lang="en-US" sz="2000" dirty="0"/>
              <a:t>Service activities and changes are exclusive of machine time in case of a CPU stop</a:t>
            </a:r>
          </a:p>
          <a:p>
            <a:pPr marL="342891" lvl="1" indent="0">
              <a:lnSpc>
                <a:spcPts val="2300"/>
              </a:lnSpc>
              <a:buClr>
                <a:srgbClr val="005A9A"/>
              </a:buClr>
              <a:buNone/>
            </a:pPr>
            <a:endParaRPr lang="en-US" sz="1300" dirty="0"/>
          </a:p>
          <a:p>
            <a:pPr marL="342891" lvl="1" indent="0">
              <a:lnSpc>
                <a:spcPts val="2300"/>
              </a:lnSpc>
              <a:buClr>
                <a:srgbClr val="005A9A"/>
              </a:buClr>
              <a:buNone/>
            </a:pPr>
            <a:endParaRPr lang="en-US" sz="1300" dirty="0"/>
          </a:p>
          <a:p>
            <a:pPr marL="342891" lvl="1" indent="0">
              <a:lnSpc>
                <a:spcPts val="2300"/>
              </a:lnSpc>
              <a:buClr>
                <a:srgbClr val="005A9A"/>
              </a:buClr>
              <a:buNone/>
            </a:pPr>
            <a:endParaRPr lang="en-US" sz="130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r>
              <a:rPr lang="en-US" sz="2600" dirty="0"/>
              <a:t>Difficult to ensure that only indented source code is changed</a:t>
            </a:r>
          </a:p>
          <a:p>
            <a:pPr marL="342891" lvl="1" indent="0">
              <a:lnSpc>
                <a:spcPts val="2300"/>
              </a:lnSpc>
              <a:buClr>
                <a:srgbClr val="005A9A"/>
              </a:buClr>
              <a:buNone/>
            </a:pPr>
            <a:r>
              <a:rPr lang="en-US" sz="2000" dirty="0"/>
              <a:t>Lack of regression testing makes code refactoring almost impossible</a:t>
            </a:r>
            <a:endParaRPr lang="en-US" sz="1450" dirty="0"/>
          </a:p>
          <a:p>
            <a:pPr marL="0" indent="0">
              <a:lnSpc>
                <a:spcPts val="2300"/>
              </a:lnSpc>
              <a:buClr>
                <a:srgbClr val="005A9A"/>
              </a:buClr>
              <a:buNone/>
            </a:pPr>
            <a:endParaRPr lang="en-US" sz="1450" dirty="0"/>
          </a:p>
          <a:p>
            <a:pPr marL="0" indent="0">
              <a:lnSpc>
                <a:spcPts val="2300"/>
              </a:lnSpc>
              <a:buClr>
                <a:srgbClr val="005A9A"/>
              </a:buClr>
              <a:buNone/>
            </a:pPr>
            <a:endParaRPr lang="en-US" sz="1450" dirty="0"/>
          </a:p>
          <a:p>
            <a:pPr marL="0" indent="0">
              <a:lnSpc>
                <a:spcPts val="2300"/>
              </a:lnSpc>
              <a:buClr>
                <a:srgbClr val="005A9A"/>
              </a:buClr>
              <a:buNone/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r>
              <a:rPr lang="en-US" sz="2600" dirty="0"/>
              <a:t>Site Acceptance Test is a lengthy task occupying the entire accelerator</a:t>
            </a:r>
          </a:p>
          <a:p>
            <a:pPr marL="342891" lvl="1" indent="0">
              <a:buNone/>
            </a:pPr>
            <a:r>
              <a:rPr lang="en-US" sz="2000" dirty="0"/>
              <a:t>Lack of factory acceptance tests</a:t>
            </a:r>
          </a:p>
        </p:txBody>
      </p:sp>
    </p:spTree>
    <p:extLst>
      <p:ext uri="{BB962C8B-B14F-4D97-AF65-F5344CB8AC3E}">
        <p14:creationId xmlns:p14="http://schemas.microsoft.com/office/powerpoint/2010/main" val="238631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E0373-A3B3-CB4F-9356-E866157C8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MAJOR challenges – Single CPU</a:t>
            </a:r>
          </a:p>
        </p:txBody>
      </p:sp>
      <p:sp>
        <p:nvSpPr>
          <p:cNvPr id="31" name="Fußzeilenplatzhalter 30">
            <a:extLst>
              <a:ext uri="{FF2B5EF4-FFF2-40B4-BE49-F238E27FC236}">
                <a16:creationId xmlns:a16="http://schemas.microsoft.com/office/drawing/2014/main" id="{9A39911C-D5D3-3A47-949F-8F9774DAC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1" y="6708315"/>
            <a:ext cx="7559040" cy="173748"/>
          </a:xfrm>
        </p:spPr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A80E61D2-980E-4386-8888-15D657497B14}"/>
              </a:ext>
            </a:extLst>
          </p:cNvPr>
          <p:cNvSpPr txBox="1">
            <a:spLocks/>
          </p:cNvSpPr>
          <p:nvPr/>
        </p:nvSpPr>
        <p:spPr>
          <a:xfrm>
            <a:off x="294640" y="1278082"/>
            <a:ext cx="8604811" cy="4670281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100000"/>
              </a:lnSpc>
              <a:spcBef>
                <a:spcPts val="750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37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10000"/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28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01F9F6CE-304A-4D1A-A1C6-0EB1A49AC5FD}"/>
              </a:ext>
            </a:extLst>
          </p:cNvPr>
          <p:cNvSpPr txBox="1">
            <a:spLocks/>
          </p:cNvSpPr>
          <p:nvPr/>
        </p:nvSpPr>
        <p:spPr>
          <a:xfrm>
            <a:off x="294640" y="1278082"/>
            <a:ext cx="8604811" cy="5048290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100000"/>
              </a:lnSpc>
              <a:spcBef>
                <a:spcPts val="750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37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10000"/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28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Option 1 – Separation of concerns</a:t>
            </a:r>
          </a:p>
          <a:p>
            <a:pPr>
              <a:lnSpc>
                <a:spcPts val="2300"/>
              </a:lnSpc>
              <a:buClr>
                <a:srgbClr val="005A9A"/>
              </a:buClr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endParaRPr lang="en-US" sz="1450" dirty="0"/>
          </a:p>
          <a:p>
            <a:pPr marL="0" indent="0">
              <a:lnSpc>
                <a:spcPts val="2300"/>
              </a:lnSpc>
              <a:buClr>
                <a:srgbClr val="005A9A"/>
              </a:buClr>
              <a:buNone/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Advantages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300" dirty="0"/>
              <a:t>Parallel commissioning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300" dirty="0"/>
              <a:t>Reduced downtime in case of a failure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300" dirty="0"/>
              <a:t>Better traceability of code changes</a:t>
            </a:r>
          </a:p>
          <a:p>
            <a:pPr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Disadvantages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300" dirty="0"/>
              <a:t>Increased cost – 14 CPUs instead of 2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endParaRPr lang="en-US" sz="1300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D461EE-A992-46B3-81D8-9DEA12C45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987" y="14753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445F657-278D-413E-815F-4CE828B102EE}"/>
              </a:ext>
            </a:extLst>
          </p:cNvPr>
          <p:cNvGrpSpPr/>
          <p:nvPr/>
        </p:nvGrpSpPr>
        <p:grpSpPr>
          <a:xfrm>
            <a:off x="3580665" y="1698438"/>
            <a:ext cx="7516427" cy="2822462"/>
            <a:chOff x="1627573" y="2133123"/>
            <a:chExt cx="8513685" cy="3375649"/>
          </a:xfrm>
        </p:grpSpPr>
        <p:graphicFrame>
          <p:nvGraphicFramePr>
            <p:cNvPr id="7" name="Object 6">
              <a:extLst>
                <a:ext uri="{FF2B5EF4-FFF2-40B4-BE49-F238E27FC236}">
                  <a16:creationId xmlns:a16="http://schemas.microsoft.com/office/drawing/2014/main" id="{AB1FA9B7-A5C8-4238-9E81-ED1CC3BC754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68059715"/>
                </p:ext>
              </p:extLst>
            </p:nvPr>
          </p:nvGraphicFramePr>
          <p:xfrm>
            <a:off x="1627573" y="2133123"/>
            <a:ext cx="8513685" cy="3375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Acrobat Document" r:id="rId4" imgW="17723880" imgH="7007760" progId="AcroExch.Document.DC">
                    <p:embed/>
                  </p:oleObj>
                </mc:Choice>
                <mc:Fallback>
                  <p:oleObj name="Acrobat Document" r:id="rId4" imgW="17723880" imgH="7007760" progId="AcroExch.Document.DC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7573" y="2133123"/>
                          <a:ext cx="8513685" cy="337564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DDEAFCE-CBB0-4429-8D15-D25AE2CEF2CA}"/>
                </a:ext>
              </a:extLst>
            </p:cNvPr>
            <p:cNvSpPr/>
            <p:nvPr/>
          </p:nvSpPr>
          <p:spPr>
            <a:xfrm rot="20640000">
              <a:off x="4030256" y="2808863"/>
              <a:ext cx="1332784" cy="994300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0E387D6-8443-43A7-8C95-0EABA70226E5}"/>
                </a:ext>
              </a:extLst>
            </p:cNvPr>
            <p:cNvSpPr/>
            <p:nvPr/>
          </p:nvSpPr>
          <p:spPr>
            <a:xfrm>
              <a:off x="2139519" y="2924410"/>
              <a:ext cx="1713391" cy="1844166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22D8DF5-80E7-4536-B2B7-82D6380DADCC}"/>
                </a:ext>
              </a:extLst>
            </p:cNvPr>
            <p:cNvSpPr/>
            <p:nvPr/>
          </p:nvSpPr>
          <p:spPr>
            <a:xfrm>
              <a:off x="3080551" y="4829452"/>
              <a:ext cx="6285391" cy="443884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AC8C210-B927-4414-8FEF-4BC5C19B7B12}"/>
                </a:ext>
              </a:extLst>
            </p:cNvPr>
            <p:cNvSpPr/>
            <p:nvPr/>
          </p:nvSpPr>
          <p:spPr>
            <a:xfrm rot="2700000">
              <a:off x="5452045" y="3578352"/>
              <a:ext cx="470388" cy="1206750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AB256442-C0A5-4BE6-8106-4F3C9DA5657C}"/>
                </a:ext>
              </a:extLst>
            </p:cNvPr>
            <p:cNvSpPr/>
            <p:nvPr/>
          </p:nvSpPr>
          <p:spPr>
            <a:xfrm rot="2700000">
              <a:off x="6650370" y="3185146"/>
              <a:ext cx="541835" cy="1612188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C88373A2-F73C-4335-BFC3-AD243A666403}"/>
                </a:ext>
              </a:extLst>
            </p:cNvPr>
            <p:cNvSpPr/>
            <p:nvPr/>
          </p:nvSpPr>
          <p:spPr>
            <a:xfrm rot="2700000">
              <a:off x="7238636" y="3642702"/>
              <a:ext cx="512570" cy="1112725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7528D26-7529-491F-8677-D917CB9A3323}"/>
                </a:ext>
              </a:extLst>
            </p:cNvPr>
            <p:cNvSpPr/>
            <p:nvPr/>
          </p:nvSpPr>
          <p:spPr>
            <a:xfrm rot="2690978">
              <a:off x="8687341" y="3680846"/>
              <a:ext cx="512570" cy="1112725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1196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E0373-A3B3-CB4F-9356-E866157C8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MAJOR challenges – Single CPU</a:t>
            </a:r>
          </a:p>
        </p:txBody>
      </p:sp>
      <p:sp>
        <p:nvSpPr>
          <p:cNvPr id="31" name="Fußzeilenplatzhalter 30">
            <a:extLst>
              <a:ext uri="{FF2B5EF4-FFF2-40B4-BE49-F238E27FC236}">
                <a16:creationId xmlns:a16="http://schemas.microsoft.com/office/drawing/2014/main" id="{9A39911C-D5D3-3A47-949F-8F9774DAC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1" y="6708315"/>
            <a:ext cx="7559040" cy="173748"/>
          </a:xfrm>
        </p:spPr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A80E61D2-980E-4386-8888-15D657497B14}"/>
              </a:ext>
            </a:extLst>
          </p:cNvPr>
          <p:cNvSpPr txBox="1">
            <a:spLocks/>
          </p:cNvSpPr>
          <p:nvPr/>
        </p:nvSpPr>
        <p:spPr>
          <a:xfrm>
            <a:off x="294640" y="1278082"/>
            <a:ext cx="8604811" cy="4670281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100000"/>
              </a:lnSpc>
              <a:spcBef>
                <a:spcPts val="750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37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10000"/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28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01F9F6CE-304A-4D1A-A1C6-0EB1A49AC5FD}"/>
              </a:ext>
            </a:extLst>
          </p:cNvPr>
          <p:cNvSpPr txBox="1">
            <a:spLocks/>
          </p:cNvSpPr>
          <p:nvPr/>
        </p:nvSpPr>
        <p:spPr>
          <a:xfrm>
            <a:off x="294640" y="1278082"/>
            <a:ext cx="11006634" cy="5048290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100000"/>
              </a:lnSpc>
              <a:spcBef>
                <a:spcPts val="750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37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10000"/>
              <a:buFont typeface="Courier New" panose="02070309020205020404" pitchFamily="49" charset="0"/>
              <a:buChar char="o"/>
              <a:defRPr sz="135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28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Option 2 – Redundancy</a:t>
            </a:r>
          </a:p>
          <a:p>
            <a:pPr>
              <a:lnSpc>
                <a:spcPts val="2300"/>
              </a:lnSpc>
              <a:buClr>
                <a:srgbClr val="005A9A"/>
              </a:buClr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endParaRPr lang="en-US" sz="1450" dirty="0"/>
          </a:p>
          <a:p>
            <a:pPr marL="0" indent="0">
              <a:lnSpc>
                <a:spcPts val="2300"/>
              </a:lnSpc>
              <a:buClr>
                <a:srgbClr val="005A9A"/>
              </a:buClr>
              <a:buNone/>
            </a:pPr>
            <a:endParaRPr lang="en-US" sz="1450" dirty="0"/>
          </a:p>
          <a:p>
            <a:pPr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Advantages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300" dirty="0"/>
              <a:t>Switchover during program changes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300" dirty="0"/>
              <a:t>Increased availability</a:t>
            </a:r>
          </a:p>
          <a:p>
            <a:pPr>
              <a:lnSpc>
                <a:spcPts val="2300"/>
              </a:lnSpc>
              <a:buClr>
                <a:srgbClr val="005A9A"/>
              </a:buClr>
            </a:pPr>
            <a:r>
              <a:rPr lang="en-US" sz="1450" dirty="0"/>
              <a:t>Disadvantages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r>
              <a:rPr lang="en-US" sz="1300" dirty="0"/>
              <a:t>Increased cost – 4 CPUs instead of 2</a:t>
            </a:r>
          </a:p>
          <a:p>
            <a:pPr lvl="1">
              <a:lnSpc>
                <a:spcPts val="2300"/>
              </a:lnSpc>
              <a:buClr>
                <a:srgbClr val="005A9A"/>
              </a:buClr>
            </a:pPr>
            <a:endParaRPr lang="en-US" sz="1300" dirty="0"/>
          </a:p>
          <a:p>
            <a:pPr lvl="1">
              <a:lnSpc>
                <a:spcPts val="2300"/>
              </a:lnSpc>
              <a:buClr>
                <a:srgbClr val="005A9A"/>
              </a:buClr>
            </a:pPr>
            <a:endParaRPr lang="en-US" sz="1300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D461EE-A992-46B3-81D8-9DEA12C45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987" y="14753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110D17-9BA1-4861-8E93-8AE5437A294F}"/>
              </a:ext>
            </a:extLst>
          </p:cNvPr>
          <p:cNvGrpSpPr/>
          <p:nvPr/>
        </p:nvGrpSpPr>
        <p:grpSpPr>
          <a:xfrm>
            <a:off x="3366487" y="1441188"/>
            <a:ext cx="4762500" cy="2981325"/>
            <a:chOff x="3366487" y="1441188"/>
            <a:chExt cx="4762500" cy="2981325"/>
          </a:xfrm>
        </p:grpSpPr>
        <p:pic>
          <p:nvPicPr>
            <p:cNvPr id="2053" name="Picture 5" descr="s7-400-06523-06523">
              <a:extLst>
                <a:ext uri="{FF2B5EF4-FFF2-40B4-BE49-F238E27FC236}">
                  <a16:creationId xmlns:a16="http://schemas.microsoft.com/office/drawing/2014/main" id="{5BC9B75E-58BD-43A3-853E-D5EBEBBE9A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6487" y="1441188"/>
              <a:ext cx="4762500" cy="2981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669CA87-4C74-455D-A968-7087F1ED35BC}"/>
                </a:ext>
              </a:extLst>
            </p:cNvPr>
            <p:cNvSpPr txBox="1"/>
            <p:nvPr/>
          </p:nvSpPr>
          <p:spPr>
            <a:xfrm>
              <a:off x="7669671" y="1536914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3656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911-539B-40E6-BFF7-4BDE39276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MAJOR challenges – </a:t>
            </a:r>
            <a:r>
              <a:rPr lang="en-US" dirty="0"/>
              <a:t>Regression tests &amp; FAT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D6015F-9508-4E45-8B92-48BAF2F1AE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Doc-No: DE000_11100_202307181 • Version: 1.0 • Confidentiality: not restricted • Title: General MedAustron Presentation 16:9</a:t>
            </a:r>
          </a:p>
        </p:txBody>
      </p:sp>
      <p:pic>
        <p:nvPicPr>
          <p:cNvPr id="1034" name="Picture 10" descr="File a Dispute on Your Equifax Credit Report | Equifax®">
            <a:extLst>
              <a:ext uri="{FF2B5EF4-FFF2-40B4-BE49-F238E27FC236}">
                <a16:creationId xmlns:a16="http://schemas.microsoft.com/office/drawing/2014/main" id="{4D266646-FD30-4AD9-B1C6-659C34A09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8775" y="4536658"/>
            <a:ext cx="1815841" cy="181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BE3EEA5-3C66-4489-AF27-3C8E26D0B3AA}"/>
              </a:ext>
            </a:extLst>
          </p:cNvPr>
          <p:cNvCxnSpPr>
            <a:cxnSpLocks/>
            <a:stCxn id="1028" idx="2"/>
            <a:endCxn id="1026" idx="0"/>
          </p:cNvCxnSpPr>
          <p:nvPr/>
        </p:nvCxnSpPr>
        <p:spPr>
          <a:xfrm>
            <a:off x="1132054" y="3391619"/>
            <a:ext cx="0" cy="128479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43B2F5A-28C5-4981-A8AB-0055E74F84E1}"/>
              </a:ext>
            </a:extLst>
          </p:cNvPr>
          <p:cNvSpPr txBox="1"/>
          <p:nvPr/>
        </p:nvSpPr>
        <p:spPr>
          <a:xfrm>
            <a:off x="2720071" y="4939778"/>
            <a:ext cx="96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TCP/IP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E94DB1-3703-40CE-B186-698FA0F929DA}"/>
              </a:ext>
            </a:extLst>
          </p:cNvPr>
          <p:cNvCxnSpPr>
            <a:cxnSpLocks/>
            <a:stCxn id="1038" idx="2"/>
            <a:endCxn id="1032" idx="0"/>
          </p:cNvCxnSpPr>
          <p:nvPr/>
        </p:nvCxnSpPr>
        <p:spPr>
          <a:xfrm>
            <a:off x="5767901" y="3509176"/>
            <a:ext cx="5330" cy="1300763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392C4B6-505D-4F63-B59B-EBC744035636}"/>
              </a:ext>
            </a:extLst>
          </p:cNvPr>
          <p:cNvSpPr txBox="1"/>
          <p:nvPr/>
        </p:nvSpPr>
        <p:spPr>
          <a:xfrm>
            <a:off x="5774725" y="3970819"/>
            <a:ext cx="1115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OPC UA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D17560D-D861-4D96-8BCC-A3333BF5177B}"/>
              </a:ext>
            </a:extLst>
          </p:cNvPr>
          <p:cNvCxnSpPr>
            <a:cxnSpLocks/>
            <a:stCxn id="1028" idx="3"/>
            <a:endCxn id="1038" idx="1"/>
          </p:cNvCxnSpPr>
          <p:nvPr/>
        </p:nvCxnSpPr>
        <p:spPr>
          <a:xfrm>
            <a:off x="2093486" y="2768829"/>
            <a:ext cx="2885548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A1B4D1B-8F86-4D44-A9C1-38713A397A11}"/>
              </a:ext>
            </a:extLst>
          </p:cNvPr>
          <p:cNvCxnSpPr>
            <a:cxnSpLocks/>
            <a:stCxn id="1034" idx="1"/>
            <a:endCxn id="1032" idx="3"/>
          </p:cNvCxnSpPr>
          <p:nvPr/>
        </p:nvCxnSpPr>
        <p:spPr>
          <a:xfrm flipH="1" flipV="1">
            <a:off x="7245781" y="5436032"/>
            <a:ext cx="1992994" cy="8547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AAAB778-CA5D-4662-B4C9-6263B7E2E290}"/>
              </a:ext>
            </a:extLst>
          </p:cNvPr>
          <p:cNvSpPr txBox="1"/>
          <p:nvPr/>
        </p:nvSpPr>
        <p:spPr>
          <a:xfrm>
            <a:off x="2851933" y="2406214"/>
            <a:ext cx="1073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OPC UA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540A3CE-AF7A-4723-9A67-3BA6C0A281DB}"/>
              </a:ext>
            </a:extLst>
          </p:cNvPr>
          <p:cNvCxnSpPr>
            <a:cxnSpLocks/>
            <a:stCxn id="26" idx="1"/>
            <a:endCxn id="1038" idx="3"/>
          </p:cNvCxnSpPr>
          <p:nvPr/>
        </p:nvCxnSpPr>
        <p:spPr>
          <a:xfrm flipH="1">
            <a:off x="6556767" y="2762273"/>
            <a:ext cx="2203595" cy="6556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38" name="Picture 14" descr="Regression Testing: Strategy, Framework, and Best Practices - The Official  360logica Blog">
            <a:extLst>
              <a:ext uri="{FF2B5EF4-FFF2-40B4-BE49-F238E27FC236}">
                <a16:creationId xmlns:a16="http://schemas.microsoft.com/office/drawing/2014/main" id="{98A9F7C1-6F0A-45E4-BAC0-E2B62B0BDC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5" r="19292"/>
          <a:stretch/>
        </p:blipFill>
        <p:spPr bwMode="auto">
          <a:xfrm>
            <a:off x="4979034" y="2028482"/>
            <a:ext cx="1577733" cy="148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ython (programming language) - Wikipedia">
            <a:extLst>
              <a:ext uri="{FF2B5EF4-FFF2-40B4-BE49-F238E27FC236}">
                <a16:creationId xmlns:a16="http://schemas.microsoft.com/office/drawing/2014/main" id="{8399BD35-9606-41EF-BFD5-477877906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543" y="2009915"/>
            <a:ext cx="418628" cy="45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2AD59F48-B581-4ED8-BE45-885C851CF260}"/>
              </a:ext>
            </a:extLst>
          </p:cNvPr>
          <p:cNvCxnSpPr>
            <a:cxnSpLocks/>
            <a:stCxn id="1026" idx="3"/>
            <a:endCxn id="1032" idx="1"/>
          </p:cNvCxnSpPr>
          <p:nvPr/>
        </p:nvCxnSpPr>
        <p:spPr>
          <a:xfrm flipV="1">
            <a:off x="1799122" y="5436032"/>
            <a:ext cx="2501559" cy="2746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2FAD703-89BD-4F11-B65B-8DFC9FDB23E4}"/>
              </a:ext>
            </a:extLst>
          </p:cNvPr>
          <p:cNvSpPr txBox="1"/>
          <p:nvPr/>
        </p:nvSpPr>
        <p:spPr>
          <a:xfrm>
            <a:off x="1203558" y="3970819"/>
            <a:ext cx="96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TCP/IP</a:t>
            </a:r>
          </a:p>
        </p:txBody>
      </p:sp>
      <p:pic>
        <p:nvPicPr>
          <p:cNvPr id="3074" name="Picture 2" descr="TÜV Austria – Wikipedia">
            <a:extLst>
              <a:ext uri="{FF2B5EF4-FFF2-40B4-BE49-F238E27FC236}">
                <a16:creationId xmlns:a16="http://schemas.microsoft.com/office/drawing/2014/main" id="{1DC5E933-E0C3-496F-9645-895E8E0E4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734" y="5572255"/>
            <a:ext cx="1099675" cy="63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15D59DA-BD5C-4F58-988E-624FA00B9D0D}"/>
              </a:ext>
            </a:extLst>
          </p:cNvPr>
          <p:cNvSpPr txBox="1"/>
          <p:nvPr/>
        </p:nvSpPr>
        <p:spPr>
          <a:xfrm>
            <a:off x="9614203" y="4385647"/>
            <a:ext cx="7416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FAT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D2C1676-734C-4257-8230-EDEB78463E2F}"/>
              </a:ext>
            </a:extLst>
          </p:cNvPr>
          <p:cNvGrpSpPr/>
          <p:nvPr/>
        </p:nvGrpSpPr>
        <p:grpSpPr>
          <a:xfrm>
            <a:off x="170622" y="2146039"/>
            <a:ext cx="2021140" cy="1245580"/>
            <a:chOff x="170622" y="2146039"/>
            <a:chExt cx="2021140" cy="1245580"/>
          </a:xfrm>
        </p:grpSpPr>
        <p:pic>
          <p:nvPicPr>
            <p:cNvPr id="1028" name="Picture 4" descr="SCADA Software for Industry 4.0 - The first HMI SCADA software | atvise®">
              <a:extLst>
                <a:ext uri="{FF2B5EF4-FFF2-40B4-BE49-F238E27FC236}">
                  <a16:creationId xmlns:a16="http://schemas.microsoft.com/office/drawing/2014/main" id="{652D3367-FEE2-465A-8326-552940C97F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622" y="2146039"/>
              <a:ext cx="1922864" cy="12455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4108282-7AD0-424C-90E0-DB417C53CED4}"/>
                </a:ext>
              </a:extLst>
            </p:cNvPr>
            <p:cNvSpPr txBox="1"/>
            <p:nvPr/>
          </p:nvSpPr>
          <p:spPr>
            <a:xfrm>
              <a:off x="1925342" y="2176603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2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E8B89D7-F4B1-4312-9086-AFDB640AD49D}"/>
              </a:ext>
            </a:extLst>
          </p:cNvPr>
          <p:cNvGrpSpPr/>
          <p:nvPr/>
        </p:nvGrpSpPr>
        <p:grpSpPr>
          <a:xfrm>
            <a:off x="464986" y="4555917"/>
            <a:ext cx="1584357" cy="1645224"/>
            <a:chOff x="464986" y="4555917"/>
            <a:chExt cx="1584357" cy="1645224"/>
          </a:xfrm>
        </p:grpSpPr>
        <p:pic>
          <p:nvPicPr>
            <p:cNvPr id="1026" name="Picture 2" descr="S7-400/S7-400H/S7-400F/FH - Global eBusiness - Siemens WW">
              <a:extLst>
                <a:ext uri="{FF2B5EF4-FFF2-40B4-BE49-F238E27FC236}">
                  <a16:creationId xmlns:a16="http://schemas.microsoft.com/office/drawing/2014/main" id="{2A0319FD-A817-4069-A960-177DD458BC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86" y="4676414"/>
              <a:ext cx="1334136" cy="1524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E021996-C886-4B11-B409-E1884C2B9F07}"/>
                </a:ext>
              </a:extLst>
            </p:cNvPr>
            <p:cNvSpPr txBox="1"/>
            <p:nvPr/>
          </p:nvSpPr>
          <p:spPr>
            <a:xfrm>
              <a:off x="1782923" y="4555917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5E06C94-67AE-4753-85B5-F499B9736C59}"/>
              </a:ext>
            </a:extLst>
          </p:cNvPr>
          <p:cNvGrpSpPr/>
          <p:nvPr/>
        </p:nvGrpSpPr>
        <p:grpSpPr>
          <a:xfrm>
            <a:off x="4300681" y="4614896"/>
            <a:ext cx="3203658" cy="1447229"/>
            <a:chOff x="4300681" y="4614896"/>
            <a:chExt cx="3203658" cy="1447229"/>
          </a:xfrm>
        </p:grpSpPr>
        <p:pic>
          <p:nvPicPr>
            <p:cNvPr id="1032" name="Picture 8" descr="Plant Simulation : WinMOD – virtual commissioning and more!">
              <a:extLst>
                <a:ext uri="{FF2B5EF4-FFF2-40B4-BE49-F238E27FC236}">
                  <a16:creationId xmlns:a16="http://schemas.microsoft.com/office/drawing/2014/main" id="{4F96DD74-F2F7-41DE-8E3A-BB381D4828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681" y="4809939"/>
              <a:ext cx="2945100" cy="12521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9A7F723-A922-43BE-9499-390053596EBE}"/>
                </a:ext>
              </a:extLst>
            </p:cNvPr>
            <p:cNvSpPr txBox="1"/>
            <p:nvPr/>
          </p:nvSpPr>
          <p:spPr>
            <a:xfrm>
              <a:off x="7237919" y="4614896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3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BCBECCC8-A81C-4C05-B8BC-ABEE880056CF}"/>
              </a:ext>
            </a:extLst>
          </p:cNvPr>
          <p:cNvSpPr txBox="1"/>
          <p:nvPr/>
        </p:nvSpPr>
        <p:spPr>
          <a:xfrm>
            <a:off x="10381142" y="4614895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9731C64-DA7C-4869-8909-59DF70121BE7}"/>
              </a:ext>
            </a:extLst>
          </p:cNvPr>
          <p:cNvGrpSpPr/>
          <p:nvPr/>
        </p:nvGrpSpPr>
        <p:grpSpPr>
          <a:xfrm>
            <a:off x="8489280" y="1345689"/>
            <a:ext cx="3539962" cy="2474983"/>
            <a:chOff x="8489280" y="1274666"/>
            <a:chExt cx="3539962" cy="247498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A1C2263-9A30-4A5D-9951-7E045C168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60362" y="1632851"/>
              <a:ext cx="2676304" cy="2116798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10A171F-E95E-49DA-A8EB-72FDDCA24FFE}"/>
                </a:ext>
              </a:extLst>
            </p:cNvPr>
            <p:cNvSpPr txBox="1"/>
            <p:nvPr/>
          </p:nvSpPr>
          <p:spPr>
            <a:xfrm>
              <a:off x="8489280" y="1274666"/>
              <a:ext cx="35399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/>
                <a:t>CAUSE &amp; EFFECT TABLE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F4361C83-759C-4C87-890E-C0EC8C7ACDE3}"/>
              </a:ext>
            </a:extLst>
          </p:cNvPr>
          <p:cNvSpPr txBox="1"/>
          <p:nvPr/>
        </p:nvSpPr>
        <p:spPr>
          <a:xfrm>
            <a:off x="6453425" y="2033131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974426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B094F-6712-964F-BB53-FF097E505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158" y="1585052"/>
            <a:ext cx="8607170" cy="2852737"/>
          </a:xfrm>
        </p:spPr>
        <p:txBody>
          <a:bodyPr/>
          <a:lstStyle/>
          <a:p>
            <a:r>
              <a:rPr lang="en-US" dirty="0"/>
              <a:t>Thank you for your attention!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AFBE1A-9C8B-484F-9BCE-7CD69A9B9E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106C06-BC8A-154E-BB51-79BFD1173D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6568" y="6706483"/>
            <a:ext cx="7141304" cy="173748"/>
          </a:xfrm>
        </p:spPr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278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7A730-95E7-429A-864A-44036C070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and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394E7-4EBF-4D03-A61B-6C9BAF6E3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500" dirty="0">
                <a:hlinkClick r:id="rId2"/>
              </a:rPr>
              <a:t>https://www.siemens.com/global/en/products/automation/systems/industrial/plc/simatic-s7-400.html</a:t>
            </a:r>
            <a:endParaRPr lang="en-US" sz="1500" dirty="0"/>
          </a:p>
          <a:p>
            <a:pPr marL="457200" indent="-457200">
              <a:buFont typeface="+mj-lt"/>
              <a:buAutoNum type="arabicPeriod"/>
            </a:pPr>
            <a:endParaRPr lang="en-US" sz="1500" dirty="0"/>
          </a:p>
          <a:p>
            <a:pPr marL="457200" indent="-457200">
              <a:buFont typeface="+mj-lt"/>
              <a:buAutoNum type="arabicPeriod"/>
            </a:pPr>
            <a:r>
              <a:rPr lang="en-US" sz="1500" dirty="0">
                <a:hlinkClick r:id="rId3"/>
              </a:rPr>
              <a:t>https://atvise.vesterbusiness.com/</a:t>
            </a:r>
            <a:endParaRPr lang="en-US" sz="1500" dirty="0"/>
          </a:p>
          <a:p>
            <a:pPr marL="457200" indent="-457200">
              <a:buFont typeface="+mj-lt"/>
              <a:buAutoNum type="arabicPeriod"/>
            </a:pPr>
            <a:endParaRPr lang="en-US" sz="1500" dirty="0"/>
          </a:p>
          <a:p>
            <a:pPr marL="457200" indent="-457200">
              <a:buFont typeface="+mj-lt"/>
              <a:buAutoNum type="arabicPeriod"/>
            </a:pPr>
            <a:r>
              <a:rPr lang="en-US" sz="1500" dirty="0">
                <a:hlinkClick r:id="rId4"/>
              </a:rPr>
              <a:t>https://www.winmod.de/english/utilizations/plant-simulation/</a:t>
            </a:r>
            <a:endParaRPr lang="en-US" sz="1500" dirty="0"/>
          </a:p>
          <a:p>
            <a:pPr marL="457200" indent="-457200">
              <a:buFont typeface="+mj-lt"/>
              <a:buAutoNum type="arabicPeriod"/>
            </a:pPr>
            <a:endParaRPr lang="en-US" sz="1500" dirty="0"/>
          </a:p>
          <a:p>
            <a:pPr marL="457200" indent="-457200">
              <a:buFont typeface="+mj-lt"/>
              <a:buAutoNum type="arabicPeriod"/>
            </a:pPr>
            <a:r>
              <a:rPr lang="en-US" sz="1500" dirty="0">
                <a:hlinkClick r:id="rId5"/>
              </a:rPr>
              <a:t>https://www.iconbunny.com/icons/banking-record-clearance-line-green-black-icon</a:t>
            </a:r>
            <a:endParaRPr lang="en-US" sz="1500" dirty="0"/>
          </a:p>
          <a:p>
            <a:pPr marL="457200" indent="-457200">
              <a:buFont typeface="+mj-lt"/>
              <a:buAutoNum type="arabicPeriod"/>
            </a:pPr>
            <a:endParaRPr lang="en-US" sz="1500" dirty="0"/>
          </a:p>
          <a:p>
            <a:pPr marL="457200" indent="-457200">
              <a:buFont typeface="+mj-lt"/>
              <a:buAutoNum type="arabicPeriod"/>
            </a:pPr>
            <a:r>
              <a:rPr lang="en-US" sz="15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https://www.360logica.com/blog/wp-content/uploads/2014/05/Importance-of-Regression-Testing-in-Software-Development.png</a:t>
            </a:r>
            <a:endParaRPr lang="en-US" sz="1500" dirty="0"/>
          </a:p>
          <a:p>
            <a:pPr marL="457200" indent="-457200">
              <a:buFont typeface="+mj-lt"/>
              <a:buAutoNum type="arabicPeriod"/>
            </a:pPr>
            <a:endParaRPr lang="en-US" b="0" i="0" dirty="0">
              <a:effectLst/>
              <a:latin typeface="-apple-system"/>
            </a:endParaRP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C6B21E-3D2F-4FA3-B38F-3AF670E3E7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Doc-No: DE000_11100_202307181 • Version: 1.0 • Confidentiality: </a:t>
            </a:r>
            <a:r>
              <a:rPr lang="en-US" dirty="0" err="1"/>
              <a:t>opne</a:t>
            </a:r>
            <a:r>
              <a:rPr lang="en-US" dirty="0"/>
              <a:t> • Title: General MedAustron Presentation 16:9</a:t>
            </a:r>
          </a:p>
        </p:txBody>
      </p:sp>
    </p:spTree>
    <p:extLst>
      <p:ext uri="{BB962C8B-B14F-4D97-AF65-F5344CB8AC3E}">
        <p14:creationId xmlns:p14="http://schemas.microsoft.com/office/powerpoint/2010/main" val="4033585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ABB343-B889-DA4D-8DAB-74AE38508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About medaustron</a:t>
            </a:r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E92A97BC-2B68-E445-BEEE-12EF19EFED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DC7F02-5068-914E-86A5-7C8AB56163EE}"/>
              </a:ext>
            </a:extLst>
          </p:cNvPr>
          <p:cNvSpPr txBox="1">
            <a:spLocks/>
          </p:cNvSpPr>
          <p:nvPr/>
        </p:nvSpPr>
        <p:spPr>
          <a:xfrm>
            <a:off x="1416112" y="1734693"/>
            <a:ext cx="8729508" cy="411715"/>
          </a:xfrm>
          <a:prstGeom prst="rect">
            <a:avLst/>
          </a:prstGeom>
        </p:spPr>
        <p:txBody>
          <a:bodyPr>
            <a:normAutofit/>
          </a:bodyPr>
          <a:lstStyle>
            <a:lvl1pPr marL="171446" indent="-171446" algn="l" defTabSz="685783" rtl="0" eaLnBrk="1" latinLnBrk="0" hangingPunct="1">
              <a:lnSpc>
                <a:spcPct val="100000"/>
              </a:lnSpc>
              <a:spcBef>
                <a:spcPts val="750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37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28" indent="-171446" algn="l" defTabSz="685783" rtl="0" eaLnBrk="1" latinLnBrk="0" hangingPunct="1">
              <a:lnSpc>
                <a:spcPct val="100000"/>
              </a:lnSpc>
              <a:spcBef>
                <a:spcPts val="375"/>
              </a:spcBef>
              <a:buClr>
                <a:srgbClr val="94A8BB"/>
              </a:buClr>
              <a:buSzPct val="13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525"/>
              </a:spcBef>
              <a:buNone/>
            </a:pPr>
            <a:r>
              <a:rPr lang="en-US" sz="1600">
                <a:latin typeface="Verdana" charset="0"/>
                <a:ea typeface="Verdana" charset="0"/>
                <a:cs typeface="Verdana" charset="0"/>
              </a:rPr>
              <a:t>Center for </a:t>
            </a:r>
            <a:r>
              <a:rPr lang="en-US" sz="1600" b="1">
                <a:latin typeface="Verdana" charset="0"/>
                <a:ea typeface="Verdana" charset="0"/>
                <a:cs typeface="Verdana" charset="0"/>
              </a:rPr>
              <a:t>particle therapy for cancer treatment </a:t>
            </a:r>
            <a:r>
              <a:rPr lang="en-US" sz="1600">
                <a:latin typeface="Verdana" charset="0"/>
                <a:ea typeface="Verdana" charset="0"/>
                <a:cs typeface="Verdana" charset="0"/>
              </a:rPr>
              <a:t>and for </a:t>
            </a:r>
            <a:r>
              <a:rPr lang="en-US" sz="1600" b="1">
                <a:latin typeface="Verdana" charset="0"/>
                <a:ea typeface="Verdana" charset="0"/>
                <a:cs typeface="Verdana" charset="0"/>
              </a:rPr>
              <a:t>research.</a:t>
            </a:r>
          </a:p>
          <a:p>
            <a:pPr marL="0" lvl="1" indent="0" algn="ctr">
              <a:spcBef>
                <a:spcPts val="525"/>
              </a:spcBef>
              <a:buNone/>
            </a:pPr>
            <a:endParaRPr lang="en-US" sz="1600" b="1">
              <a:latin typeface="Verdana" charset="0"/>
              <a:ea typeface="Verdana" charset="0"/>
              <a:cs typeface="Verdana" charset="0"/>
            </a:endParaRPr>
          </a:p>
          <a:p>
            <a:pPr marL="0" lvl="1" indent="0" algn="ctr">
              <a:spcBef>
                <a:spcPts val="525"/>
              </a:spcBef>
              <a:buNone/>
            </a:pPr>
            <a:endParaRPr lang="en-US" sz="160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4BFA6D7-3731-A046-BF6C-5575239295DC}"/>
              </a:ext>
            </a:extLst>
          </p:cNvPr>
          <p:cNvGrpSpPr/>
          <p:nvPr/>
        </p:nvGrpSpPr>
        <p:grpSpPr>
          <a:xfrm>
            <a:off x="4012779" y="2590174"/>
            <a:ext cx="1233180" cy="1233180"/>
            <a:chOff x="3797741" y="2101348"/>
            <a:chExt cx="1934557" cy="1934557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FC23E4-6032-7B4D-AE4A-380AB552F3E7}"/>
                </a:ext>
              </a:extLst>
            </p:cNvPr>
            <p:cNvSpPr/>
            <p:nvPr/>
          </p:nvSpPr>
          <p:spPr>
            <a:xfrm>
              <a:off x="3797741" y="2101348"/>
              <a:ext cx="1934557" cy="1934557"/>
            </a:xfrm>
            <a:prstGeom prst="ellipse">
              <a:avLst/>
            </a:prstGeom>
            <a:noFill/>
            <a:ln w="38100">
              <a:solidFill>
                <a:srgbClr val="1431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3F702B6-6D60-EF43-8126-A6676C81CB80}"/>
                </a:ext>
              </a:extLst>
            </p:cNvPr>
            <p:cNvSpPr/>
            <p:nvPr/>
          </p:nvSpPr>
          <p:spPr>
            <a:xfrm>
              <a:off x="3884556" y="2248638"/>
              <a:ext cx="343841" cy="343841"/>
            </a:xfrm>
            <a:prstGeom prst="ellipse">
              <a:avLst/>
            </a:prstGeom>
            <a:solidFill>
              <a:srgbClr val="14316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6820C55-F94F-8440-AF9B-3A07C12D9CBF}"/>
              </a:ext>
            </a:extLst>
          </p:cNvPr>
          <p:cNvGrpSpPr/>
          <p:nvPr/>
        </p:nvGrpSpPr>
        <p:grpSpPr>
          <a:xfrm>
            <a:off x="6276792" y="2590174"/>
            <a:ext cx="1233180" cy="1233180"/>
            <a:chOff x="5886883" y="2096391"/>
            <a:chExt cx="1934557" cy="1934557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17EA35A-1ECD-DA43-A343-20869E99E78A}"/>
                </a:ext>
              </a:extLst>
            </p:cNvPr>
            <p:cNvSpPr/>
            <p:nvPr/>
          </p:nvSpPr>
          <p:spPr>
            <a:xfrm>
              <a:off x="5886883" y="2096391"/>
              <a:ext cx="1934557" cy="1934557"/>
            </a:xfrm>
            <a:prstGeom prst="ellipse">
              <a:avLst/>
            </a:prstGeom>
            <a:noFill/>
            <a:ln w="38100">
              <a:solidFill>
                <a:srgbClr val="005A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9BF6FC1-6FC6-6A46-9F81-09A896FE64BD}"/>
                </a:ext>
              </a:extLst>
            </p:cNvPr>
            <p:cNvSpPr/>
            <p:nvPr/>
          </p:nvSpPr>
          <p:spPr>
            <a:xfrm>
              <a:off x="6051312" y="3600522"/>
              <a:ext cx="343841" cy="343841"/>
            </a:xfrm>
            <a:prstGeom prst="ellipse">
              <a:avLst/>
            </a:prstGeom>
            <a:solidFill>
              <a:srgbClr val="005A9A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2BA9BD0-FC05-D64A-9B39-80F5427F6216}"/>
              </a:ext>
            </a:extLst>
          </p:cNvPr>
          <p:cNvGrpSpPr/>
          <p:nvPr/>
        </p:nvGrpSpPr>
        <p:grpSpPr>
          <a:xfrm>
            <a:off x="8540805" y="2580310"/>
            <a:ext cx="1233180" cy="1233180"/>
            <a:chOff x="5886883" y="2096391"/>
            <a:chExt cx="1934557" cy="1934557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4E53343-DCD5-064F-A6F4-7BDA72FDECEA}"/>
                </a:ext>
              </a:extLst>
            </p:cNvPr>
            <p:cNvSpPr/>
            <p:nvPr/>
          </p:nvSpPr>
          <p:spPr>
            <a:xfrm>
              <a:off x="5886883" y="2096391"/>
              <a:ext cx="1934557" cy="1934557"/>
            </a:xfrm>
            <a:prstGeom prst="ellipse">
              <a:avLst/>
            </a:prstGeom>
            <a:noFill/>
            <a:ln w="38100">
              <a:solidFill>
                <a:srgbClr val="F2D7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D18C19F-1918-4341-B368-356572EADABC}"/>
                </a:ext>
              </a:extLst>
            </p:cNvPr>
            <p:cNvSpPr/>
            <p:nvPr/>
          </p:nvSpPr>
          <p:spPr>
            <a:xfrm>
              <a:off x="7417169" y="2216434"/>
              <a:ext cx="343841" cy="343841"/>
            </a:xfrm>
            <a:prstGeom prst="ellipse">
              <a:avLst/>
            </a:prstGeom>
            <a:solidFill>
              <a:srgbClr val="F2D71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258AB448-15A0-C64F-8962-3FE1B2E46530}"/>
              </a:ext>
            </a:extLst>
          </p:cNvPr>
          <p:cNvSpPr txBox="1"/>
          <p:nvPr/>
        </p:nvSpPr>
        <p:spPr>
          <a:xfrm>
            <a:off x="1500501" y="4037578"/>
            <a:ext cx="174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latin typeface="Verdana" charset="0"/>
                <a:ea typeface="Verdana" charset="0"/>
                <a:cs typeface="Verdana" charset="0"/>
              </a:rPr>
              <a:t>Is one of only six </a:t>
            </a:r>
            <a:r>
              <a:rPr lang="en-US" sz="1400">
                <a:latin typeface="Verdana" charset="0"/>
                <a:ea typeface="Verdana" charset="0"/>
                <a:cs typeface="Verdana" charset="0"/>
              </a:rPr>
              <a:t>comparable centers </a:t>
            </a:r>
            <a:r>
              <a:rPr lang="en-US" sz="1400" b="1">
                <a:latin typeface="Verdana" charset="0"/>
                <a:ea typeface="Verdana" charset="0"/>
                <a:cs typeface="Verdana" charset="0"/>
              </a:rPr>
              <a:t>worldwide</a:t>
            </a:r>
            <a:r>
              <a:rPr lang="en-US" sz="1400">
                <a:latin typeface="Verdana" charset="0"/>
                <a:ea typeface="Verdana" charset="0"/>
                <a:cs typeface="Verdana" charset="0"/>
              </a:rPr>
              <a:t>.</a:t>
            </a:r>
            <a:endParaRPr lang="en-US" sz="140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ECEC649-F682-1D42-8A30-75140E0A2D99}"/>
              </a:ext>
            </a:extLst>
          </p:cNvPr>
          <p:cNvSpPr txBox="1"/>
          <p:nvPr/>
        </p:nvSpPr>
        <p:spPr>
          <a:xfrm>
            <a:off x="3728510" y="4037577"/>
            <a:ext cx="175095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spcBef>
                <a:spcPts val="525"/>
              </a:spcBef>
            </a:pPr>
            <a:r>
              <a:rPr lang="en-US" sz="1400" b="1"/>
              <a:t>Helps cancer patients </a:t>
            </a:r>
            <a:r>
              <a:rPr lang="en-US" sz="1400"/>
              <a:t>with an advanced and rare treatment method.</a:t>
            </a:r>
          </a:p>
          <a:p>
            <a:pPr algn="ctr"/>
            <a:endParaRPr lang="en-US" sz="110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3D4FADD-F758-6F4E-8EF9-E0025DA513EB}"/>
              </a:ext>
            </a:extLst>
          </p:cNvPr>
          <p:cNvSpPr txBox="1"/>
          <p:nvPr/>
        </p:nvSpPr>
        <p:spPr>
          <a:xfrm>
            <a:off x="6018582" y="4047634"/>
            <a:ext cx="17496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spcBef>
                <a:spcPts val="525"/>
              </a:spcBef>
            </a:pPr>
            <a:r>
              <a:rPr lang="en-US" sz="1400"/>
              <a:t>Improves particle therapy and </a:t>
            </a:r>
            <a:r>
              <a:rPr lang="en-US" sz="1400" b="1"/>
              <a:t>creates more evidence </a:t>
            </a:r>
            <a:r>
              <a:rPr lang="en-US" sz="1400"/>
              <a:t>through</a:t>
            </a:r>
            <a:r>
              <a:rPr lang="en-US" sz="1400" b="1"/>
              <a:t> </a:t>
            </a:r>
            <a:r>
              <a:rPr lang="en-US" sz="1400"/>
              <a:t>research.</a:t>
            </a:r>
          </a:p>
          <a:p>
            <a:pPr algn="ctr"/>
            <a:endParaRPr lang="en-US" sz="110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25472835-69D4-2E46-A20A-F922E0BEE461}"/>
              </a:ext>
            </a:extLst>
          </p:cNvPr>
          <p:cNvSpPr/>
          <p:nvPr/>
        </p:nvSpPr>
        <p:spPr>
          <a:xfrm>
            <a:off x="8273760" y="4037577"/>
            <a:ext cx="17496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525"/>
              </a:spcBef>
            </a:pPr>
            <a:r>
              <a:rPr lang="en-US" sz="1400"/>
              <a:t>Has expertise in designing, building, commissioning, certifying &amp; operating an accelerator.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BC6F8279-6058-D043-8EA2-8B5C5072E00E}"/>
              </a:ext>
            </a:extLst>
          </p:cNvPr>
          <p:cNvGrpSpPr/>
          <p:nvPr/>
        </p:nvGrpSpPr>
        <p:grpSpPr>
          <a:xfrm>
            <a:off x="1748766" y="2596242"/>
            <a:ext cx="1233180" cy="1233180"/>
            <a:chOff x="3797741" y="2101348"/>
            <a:chExt cx="1934557" cy="193455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242E955-CDBB-9946-9538-836CCD5985E5}"/>
                </a:ext>
              </a:extLst>
            </p:cNvPr>
            <p:cNvSpPr/>
            <p:nvPr/>
          </p:nvSpPr>
          <p:spPr>
            <a:xfrm>
              <a:off x="3797741" y="2101348"/>
              <a:ext cx="1934557" cy="1934557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A8FA5E8-5565-3144-B45F-C5CCE8277D7B}"/>
                </a:ext>
              </a:extLst>
            </p:cNvPr>
            <p:cNvSpPr/>
            <p:nvPr/>
          </p:nvSpPr>
          <p:spPr>
            <a:xfrm>
              <a:off x="5166208" y="3650711"/>
              <a:ext cx="343841" cy="34384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8" name="Grafik 27">
            <a:extLst>
              <a:ext uri="{FF2B5EF4-FFF2-40B4-BE49-F238E27FC236}">
                <a16:creationId xmlns:a16="http://schemas.microsoft.com/office/drawing/2014/main" id="{EE10CE4E-2A7E-6442-84BB-02935F11B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982" y="2897278"/>
            <a:ext cx="718028" cy="60793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881282B-1225-6949-BD29-B9C562F85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060" y="2748451"/>
            <a:ext cx="564644" cy="821759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93B90B29-A743-5A49-B29B-590090786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9151" y="2843500"/>
            <a:ext cx="774172" cy="749359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59839621-1F56-2F46-B80E-CD26953B22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754" r="71076" b="62687"/>
          <a:stretch/>
        </p:blipFill>
        <p:spPr>
          <a:xfrm>
            <a:off x="1838314" y="2678562"/>
            <a:ext cx="1054084" cy="107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20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8FD4F-61E4-4053-95EC-A746EE3E6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Company History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5262B1-7F96-43F2-9437-970831E810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Doc-No: DE000_11100_202307181 • Version: 1.0 • Confidentiality: not restricted • Title: General MedAustron Presentation 16:9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A04A9DE5-A747-427A-9DA4-0012D4FB6506}"/>
              </a:ext>
            </a:extLst>
          </p:cNvPr>
          <p:cNvGrpSpPr/>
          <p:nvPr/>
        </p:nvGrpSpPr>
        <p:grpSpPr>
          <a:xfrm>
            <a:off x="10543037" y="2146919"/>
            <a:ext cx="696398" cy="1215532"/>
            <a:chOff x="8129137" y="2155628"/>
            <a:chExt cx="696398" cy="1215532"/>
          </a:xfrm>
        </p:grpSpPr>
        <p:pic>
          <p:nvPicPr>
            <p:cNvPr id="115" name="Bild 867">
              <a:extLst>
                <a:ext uri="{FF2B5EF4-FFF2-40B4-BE49-F238E27FC236}">
                  <a16:creationId xmlns:a16="http://schemas.microsoft.com/office/drawing/2014/main" id="{C196F8C5-585F-417E-A24B-863F0091EE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29137" y="2391108"/>
              <a:ext cx="696398" cy="264991"/>
            </a:xfrm>
            <a:prstGeom prst="rect">
              <a:avLst/>
            </a:prstGeom>
          </p:spPr>
        </p:pic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D22D6C37-DC83-4034-9799-071393CAFBA4}"/>
                </a:ext>
              </a:extLst>
            </p:cNvPr>
            <p:cNvGrpSpPr/>
            <p:nvPr/>
          </p:nvGrpSpPr>
          <p:grpSpPr>
            <a:xfrm>
              <a:off x="8131491" y="2155628"/>
              <a:ext cx="694044" cy="1215532"/>
              <a:chOff x="397893" y="1696618"/>
              <a:chExt cx="694044" cy="1215532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CD0B2014-BEE9-4ED7-8B9A-F2850C52E7C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40228" y="2397699"/>
                <a:ext cx="4687" cy="51445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Abgerundetes Rechteck 20">
                <a:extLst>
                  <a:ext uri="{FF2B5EF4-FFF2-40B4-BE49-F238E27FC236}">
                    <a16:creationId xmlns:a16="http://schemas.microsoft.com/office/drawing/2014/main" id="{D8D36D52-6E80-46E4-9381-63E675DA5F0D}"/>
                  </a:ext>
                </a:extLst>
              </p:cNvPr>
              <p:cNvSpPr/>
              <p:nvPr/>
            </p:nvSpPr>
            <p:spPr>
              <a:xfrm>
                <a:off x="397893" y="1696618"/>
                <a:ext cx="694044" cy="694044"/>
              </a:xfrm>
              <a:prstGeom prst="roundRect">
                <a:avLst/>
              </a:prstGeom>
              <a:noFill/>
              <a:ln w="38100">
                <a:solidFill>
                  <a:srgbClr val="005A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337E74D5-73D4-4ABD-A27D-ADB5D025403E}"/>
              </a:ext>
            </a:extLst>
          </p:cNvPr>
          <p:cNvGrpSpPr/>
          <p:nvPr/>
        </p:nvGrpSpPr>
        <p:grpSpPr>
          <a:xfrm>
            <a:off x="10541842" y="3460706"/>
            <a:ext cx="738532" cy="1208495"/>
            <a:chOff x="8119229" y="3460703"/>
            <a:chExt cx="738532" cy="1208495"/>
          </a:xfrm>
        </p:grpSpPr>
        <p:pic>
          <p:nvPicPr>
            <p:cNvPr id="134" name="Bild 15" descr="Übersicht Bestrahlungsräume Med-nkF.jpg">
              <a:extLst>
                <a:ext uri="{FF2B5EF4-FFF2-40B4-BE49-F238E27FC236}">
                  <a16:creationId xmlns:a16="http://schemas.microsoft.com/office/drawing/2014/main" id="{F00DE41D-F979-468A-ADB4-D634F9FC51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8589" b="20562"/>
            <a:stretch/>
          </p:blipFill>
          <p:spPr>
            <a:xfrm>
              <a:off x="8119229" y="4112346"/>
              <a:ext cx="738532" cy="375537"/>
            </a:xfrm>
            <a:prstGeom prst="rect">
              <a:avLst/>
            </a:prstGeom>
            <a:ln w="76200">
              <a:noFill/>
            </a:ln>
          </p:spPr>
        </p:pic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E48DED89-A097-4BE2-967F-0ACC643D5A94}"/>
                </a:ext>
              </a:extLst>
            </p:cNvPr>
            <p:cNvGrpSpPr/>
            <p:nvPr/>
          </p:nvGrpSpPr>
          <p:grpSpPr>
            <a:xfrm>
              <a:off x="8141473" y="3460703"/>
              <a:ext cx="694044" cy="1208495"/>
              <a:chOff x="493688" y="3386009"/>
              <a:chExt cx="694044" cy="1208495"/>
            </a:xfrm>
          </p:grpSpPr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681D24FA-82E9-4B22-B1E4-E1AE572CAFC4}"/>
                  </a:ext>
                </a:extLst>
              </p:cNvPr>
              <p:cNvCxnSpPr>
                <a:stCxn id="150" idx="0"/>
              </p:cNvCxnSpPr>
              <p:nvPr/>
            </p:nvCxnSpPr>
            <p:spPr>
              <a:xfrm flipH="1" flipV="1">
                <a:off x="836023" y="3386009"/>
                <a:ext cx="4687" cy="51445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Abgerundetes Rechteck 20">
                <a:extLst>
                  <a:ext uri="{FF2B5EF4-FFF2-40B4-BE49-F238E27FC236}">
                    <a16:creationId xmlns:a16="http://schemas.microsoft.com/office/drawing/2014/main" id="{2A16D3D4-EA55-4358-9D29-B8D951A49557}"/>
                  </a:ext>
                </a:extLst>
              </p:cNvPr>
              <p:cNvSpPr/>
              <p:nvPr/>
            </p:nvSpPr>
            <p:spPr>
              <a:xfrm>
                <a:off x="493688" y="3900460"/>
                <a:ext cx="694044" cy="694044"/>
              </a:xfrm>
              <a:prstGeom prst="roundRect">
                <a:avLst/>
              </a:prstGeom>
              <a:noFill/>
              <a:ln w="38100">
                <a:solidFill>
                  <a:srgbClr val="005A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F4A1F87B-91EE-4AB7-B5D8-1274674A1713}"/>
              </a:ext>
            </a:extLst>
          </p:cNvPr>
          <p:cNvGrpSpPr/>
          <p:nvPr/>
        </p:nvGrpSpPr>
        <p:grpSpPr>
          <a:xfrm>
            <a:off x="9600349" y="3444019"/>
            <a:ext cx="694044" cy="2295460"/>
            <a:chOff x="493688" y="3401453"/>
            <a:chExt cx="694044" cy="2295460"/>
          </a:xfrm>
        </p:grpSpPr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6C460966-4447-4A87-8CEC-8554CE44D0A2}"/>
                </a:ext>
              </a:extLst>
            </p:cNvPr>
            <p:cNvCxnSpPr>
              <a:cxnSpLocks/>
              <a:stCxn id="153" idx="0"/>
            </p:cNvCxnSpPr>
            <p:nvPr/>
          </p:nvCxnSpPr>
          <p:spPr>
            <a:xfrm flipV="1">
              <a:off x="840710" y="3401453"/>
              <a:ext cx="0" cy="16014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Abgerundetes Rechteck 20">
              <a:extLst>
                <a:ext uri="{FF2B5EF4-FFF2-40B4-BE49-F238E27FC236}">
                  <a16:creationId xmlns:a16="http://schemas.microsoft.com/office/drawing/2014/main" id="{EA6206C8-0D1A-4AF7-B8BD-6529FF6DABC7}"/>
                </a:ext>
              </a:extLst>
            </p:cNvPr>
            <p:cNvSpPr/>
            <p:nvPr/>
          </p:nvSpPr>
          <p:spPr>
            <a:xfrm>
              <a:off x="493688" y="5002869"/>
              <a:ext cx="694044" cy="694044"/>
            </a:xfrm>
            <a:prstGeom prst="roundRect">
              <a:avLst/>
            </a:prstGeom>
            <a:noFill/>
            <a:ln w="38100">
              <a:solidFill>
                <a:srgbClr val="005A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49924C0C-D184-4721-9A75-2567FBA7F55B}"/>
              </a:ext>
            </a:extLst>
          </p:cNvPr>
          <p:cNvGrpSpPr/>
          <p:nvPr/>
        </p:nvGrpSpPr>
        <p:grpSpPr>
          <a:xfrm>
            <a:off x="6368082" y="3948773"/>
            <a:ext cx="694044" cy="1524237"/>
            <a:chOff x="4929694" y="3948770"/>
            <a:chExt cx="694044" cy="1524237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27DE3422-043A-4165-98C6-DADB7EAFBD74}"/>
                </a:ext>
              </a:extLst>
            </p:cNvPr>
            <p:cNvGrpSpPr/>
            <p:nvPr/>
          </p:nvGrpSpPr>
          <p:grpSpPr>
            <a:xfrm>
              <a:off x="4929694" y="3948770"/>
              <a:ext cx="694044" cy="1524237"/>
              <a:chOff x="493688" y="3420647"/>
              <a:chExt cx="694044" cy="1524237"/>
            </a:xfrm>
          </p:grpSpPr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AEF9FE4A-E27D-4732-8964-D35BD0F0293F}"/>
                  </a:ext>
                </a:extLst>
              </p:cNvPr>
              <p:cNvCxnSpPr>
                <a:cxnSpLocks/>
                <a:stCxn id="158" idx="0"/>
              </p:cNvCxnSpPr>
              <p:nvPr/>
            </p:nvCxnSpPr>
            <p:spPr>
              <a:xfrm flipV="1">
                <a:off x="840710" y="3420647"/>
                <a:ext cx="6686" cy="830193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Abgerundetes Rechteck 20">
                <a:extLst>
                  <a:ext uri="{FF2B5EF4-FFF2-40B4-BE49-F238E27FC236}">
                    <a16:creationId xmlns:a16="http://schemas.microsoft.com/office/drawing/2014/main" id="{CA8F4BD9-C34C-447E-8C14-CF345E954AE8}"/>
                  </a:ext>
                </a:extLst>
              </p:cNvPr>
              <p:cNvSpPr/>
              <p:nvPr/>
            </p:nvSpPr>
            <p:spPr>
              <a:xfrm>
                <a:off x="493688" y="4250840"/>
                <a:ext cx="694044" cy="694044"/>
              </a:xfrm>
              <a:prstGeom prst="roundRect">
                <a:avLst/>
              </a:prstGeom>
              <a:noFill/>
              <a:ln w="38100">
                <a:solidFill>
                  <a:srgbClr val="005A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6" name="Bild 862">
              <a:extLst>
                <a:ext uri="{FF2B5EF4-FFF2-40B4-BE49-F238E27FC236}">
                  <a16:creationId xmlns:a16="http://schemas.microsoft.com/office/drawing/2014/main" id="{A597CF22-718A-4A1E-BF4A-C43CA040F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2060" y="4844351"/>
              <a:ext cx="586738" cy="585998"/>
            </a:xfrm>
            <a:prstGeom prst="rect">
              <a:avLst/>
            </a:prstGeom>
          </p:spPr>
        </p:pic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5209A31D-46DB-4EA5-878C-43EAAE51A4F0}"/>
              </a:ext>
            </a:extLst>
          </p:cNvPr>
          <p:cNvGrpSpPr/>
          <p:nvPr/>
        </p:nvGrpSpPr>
        <p:grpSpPr>
          <a:xfrm>
            <a:off x="7856609" y="2329854"/>
            <a:ext cx="694044" cy="1032650"/>
            <a:chOff x="397893" y="1947870"/>
            <a:chExt cx="694044" cy="1032650"/>
          </a:xfrm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E9826809-018E-42A9-B2EE-F8CEEC30C689}"/>
                </a:ext>
              </a:extLst>
            </p:cNvPr>
            <p:cNvCxnSpPr>
              <a:cxnSpLocks/>
              <a:endCxn id="161" idx="2"/>
            </p:cNvCxnSpPr>
            <p:nvPr/>
          </p:nvCxnSpPr>
          <p:spPr>
            <a:xfrm flipH="1" flipV="1">
              <a:off x="744915" y="2641914"/>
              <a:ext cx="2" cy="3386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Abgerundetes Rechteck 20">
              <a:extLst>
                <a:ext uri="{FF2B5EF4-FFF2-40B4-BE49-F238E27FC236}">
                  <a16:creationId xmlns:a16="http://schemas.microsoft.com/office/drawing/2014/main" id="{BE478B74-E502-427B-B052-829C17E15C66}"/>
                </a:ext>
              </a:extLst>
            </p:cNvPr>
            <p:cNvSpPr/>
            <p:nvPr/>
          </p:nvSpPr>
          <p:spPr>
            <a:xfrm>
              <a:off x="397893" y="1947870"/>
              <a:ext cx="694044" cy="694044"/>
            </a:xfrm>
            <a:prstGeom prst="roundRect">
              <a:avLst/>
            </a:prstGeom>
            <a:noFill/>
            <a:ln w="38100">
              <a:solidFill>
                <a:srgbClr val="005A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B101D945-0DB0-4C7F-9CC8-D76810EF8009}"/>
              </a:ext>
            </a:extLst>
          </p:cNvPr>
          <p:cNvGrpSpPr/>
          <p:nvPr/>
        </p:nvGrpSpPr>
        <p:grpSpPr>
          <a:xfrm>
            <a:off x="5953882" y="1695498"/>
            <a:ext cx="694044" cy="1215532"/>
            <a:chOff x="397893" y="1696618"/>
            <a:chExt cx="694044" cy="1215532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71FB5AF1-3E0F-45B8-9AEF-D2B5D6BFCAB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0228" y="2397699"/>
              <a:ext cx="4687" cy="51445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Abgerundetes Rechteck 20">
              <a:extLst>
                <a:ext uri="{FF2B5EF4-FFF2-40B4-BE49-F238E27FC236}">
                  <a16:creationId xmlns:a16="http://schemas.microsoft.com/office/drawing/2014/main" id="{6249BD47-A134-46A6-A87B-FDBDD90B188B}"/>
                </a:ext>
              </a:extLst>
            </p:cNvPr>
            <p:cNvSpPr/>
            <p:nvPr/>
          </p:nvSpPr>
          <p:spPr>
            <a:xfrm>
              <a:off x="397893" y="1696618"/>
              <a:ext cx="694044" cy="694044"/>
            </a:xfrm>
            <a:prstGeom prst="roundRect">
              <a:avLst/>
            </a:prstGeom>
            <a:noFill/>
            <a:ln w="38100">
              <a:solidFill>
                <a:srgbClr val="005A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3C48AB2F-0479-4B97-8EF3-7BBDFCD6C447}"/>
              </a:ext>
            </a:extLst>
          </p:cNvPr>
          <p:cNvGrpSpPr/>
          <p:nvPr/>
        </p:nvGrpSpPr>
        <p:grpSpPr>
          <a:xfrm>
            <a:off x="6935255" y="1564153"/>
            <a:ext cx="694044" cy="1215532"/>
            <a:chOff x="397893" y="1696618"/>
            <a:chExt cx="694044" cy="1215532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C19D1D66-3A01-446A-94FA-D2E149CAB8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0228" y="2397699"/>
              <a:ext cx="4687" cy="51445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Abgerundetes Rechteck 20">
              <a:extLst>
                <a:ext uri="{FF2B5EF4-FFF2-40B4-BE49-F238E27FC236}">
                  <a16:creationId xmlns:a16="http://schemas.microsoft.com/office/drawing/2014/main" id="{C1125251-D5C9-4400-967F-F61B03985D7E}"/>
                </a:ext>
              </a:extLst>
            </p:cNvPr>
            <p:cNvSpPr/>
            <p:nvPr/>
          </p:nvSpPr>
          <p:spPr>
            <a:xfrm>
              <a:off x="397893" y="1696618"/>
              <a:ext cx="694044" cy="694044"/>
            </a:xfrm>
            <a:prstGeom prst="roundRect">
              <a:avLst/>
            </a:prstGeom>
            <a:noFill/>
            <a:ln w="38100">
              <a:solidFill>
                <a:srgbClr val="005A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199D178D-444E-48E2-A50B-17FA52C4127C}"/>
              </a:ext>
            </a:extLst>
          </p:cNvPr>
          <p:cNvCxnSpPr>
            <a:cxnSpLocks/>
          </p:cNvCxnSpPr>
          <p:nvPr/>
        </p:nvCxnSpPr>
        <p:spPr>
          <a:xfrm flipV="1">
            <a:off x="7637503" y="3486971"/>
            <a:ext cx="479977" cy="475336"/>
          </a:xfrm>
          <a:prstGeom prst="line">
            <a:avLst/>
          </a:prstGeom>
          <a:ln w="76200">
            <a:solidFill>
              <a:srgbClr val="BAD5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8501251B-6F9D-4D17-B550-341F4EE71E7C}"/>
              </a:ext>
            </a:extLst>
          </p:cNvPr>
          <p:cNvCxnSpPr>
            <a:cxnSpLocks/>
          </p:cNvCxnSpPr>
          <p:nvPr/>
        </p:nvCxnSpPr>
        <p:spPr>
          <a:xfrm flipH="1" flipV="1">
            <a:off x="7640955" y="2903221"/>
            <a:ext cx="479977" cy="475336"/>
          </a:xfrm>
          <a:prstGeom prst="line">
            <a:avLst/>
          </a:prstGeom>
          <a:ln w="76200">
            <a:solidFill>
              <a:srgbClr val="BAD5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A947B5CC-02E0-43FD-A6A4-15B58DE981D0}"/>
              </a:ext>
            </a:extLst>
          </p:cNvPr>
          <p:cNvCxnSpPr>
            <a:cxnSpLocks/>
          </p:cNvCxnSpPr>
          <p:nvPr/>
        </p:nvCxnSpPr>
        <p:spPr>
          <a:xfrm flipH="1" flipV="1">
            <a:off x="5231831" y="3490072"/>
            <a:ext cx="479977" cy="475336"/>
          </a:xfrm>
          <a:prstGeom prst="line">
            <a:avLst/>
          </a:prstGeom>
          <a:ln w="76200">
            <a:solidFill>
              <a:srgbClr val="BAD5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3AF662AD-7246-48C2-A239-6644BA8BD672}"/>
              </a:ext>
            </a:extLst>
          </p:cNvPr>
          <p:cNvCxnSpPr>
            <a:cxnSpLocks/>
          </p:cNvCxnSpPr>
          <p:nvPr/>
        </p:nvCxnSpPr>
        <p:spPr>
          <a:xfrm flipV="1">
            <a:off x="5235283" y="2906322"/>
            <a:ext cx="479977" cy="475336"/>
          </a:xfrm>
          <a:prstGeom prst="line">
            <a:avLst/>
          </a:prstGeom>
          <a:ln w="76200">
            <a:solidFill>
              <a:srgbClr val="BAD5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42B52176-84F5-4219-8DE0-6EDA4E127A4C}"/>
              </a:ext>
            </a:extLst>
          </p:cNvPr>
          <p:cNvGrpSpPr/>
          <p:nvPr/>
        </p:nvGrpSpPr>
        <p:grpSpPr>
          <a:xfrm>
            <a:off x="3187265" y="2391108"/>
            <a:ext cx="694044" cy="1032650"/>
            <a:chOff x="2349619" y="2391108"/>
            <a:chExt cx="694044" cy="1032650"/>
          </a:xfrm>
        </p:grpSpPr>
        <p:pic>
          <p:nvPicPr>
            <p:cNvPr id="173" name="Bild 833">
              <a:extLst>
                <a:ext uri="{FF2B5EF4-FFF2-40B4-BE49-F238E27FC236}">
                  <a16:creationId xmlns:a16="http://schemas.microsoft.com/office/drawing/2014/main" id="{775449B5-EF4A-4204-85EB-B66BD45FD8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8421" y="2434573"/>
              <a:ext cx="500302" cy="607108"/>
            </a:xfrm>
            <a:prstGeom prst="rect">
              <a:avLst/>
            </a:prstGeom>
          </p:spPr>
        </p:pic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97D2DBBD-2E67-4C80-88D3-0BE20A632479}"/>
                </a:ext>
              </a:extLst>
            </p:cNvPr>
            <p:cNvGrpSpPr/>
            <p:nvPr/>
          </p:nvGrpSpPr>
          <p:grpSpPr>
            <a:xfrm>
              <a:off x="2349619" y="2391108"/>
              <a:ext cx="694044" cy="1032650"/>
              <a:chOff x="397893" y="1879502"/>
              <a:chExt cx="694044" cy="1032650"/>
            </a:xfrm>
          </p:grpSpPr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899333FB-24EC-4682-B737-FDB371C55A89}"/>
                  </a:ext>
                </a:extLst>
              </p:cNvPr>
              <p:cNvCxnSpPr>
                <a:cxnSpLocks/>
                <a:endCxn id="176" idx="2"/>
              </p:cNvCxnSpPr>
              <p:nvPr/>
            </p:nvCxnSpPr>
            <p:spPr>
              <a:xfrm flipH="1" flipV="1">
                <a:off x="744915" y="2573546"/>
                <a:ext cx="2" cy="338606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Abgerundetes Rechteck 20">
                <a:extLst>
                  <a:ext uri="{FF2B5EF4-FFF2-40B4-BE49-F238E27FC236}">
                    <a16:creationId xmlns:a16="http://schemas.microsoft.com/office/drawing/2014/main" id="{77CC895F-EB5C-4558-A669-DC3142E8AE78}"/>
                  </a:ext>
                </a:extLst>
              </p:cNvPr>
              <p:cNvSpPr/>
              <p:nvPr/>
            </p:nvSpPr>
            <p:spPr>
              <a:xfrm>
                <a:off x="397893" y="1879502"/>
                <a:ext cx="694044" cy="694044"/>
              </a:xfrm>
              <a:prstGeom prst="roundRect">
                <a:avLst/>
              </a:prstGeom>
              <a:noFill/>
              <a:ln w="38100">
                <a:solidFill>
                  <a:srgbClr val="005A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0C6957A7-469A-4A31-9EE0-17F716C25858}"/>
              </a:ext>
            </a:extLst>
          </p:cNvPr>
          <p:cNvGrpSpPr/>
          <p:nvPr/>
        </p:nvGrpSpPr>
        <p:grpSpPr>
          <a:xfrm>
            <a:off x="2321350" y="3437288"/>
            <a:ext cx="694044" cy="1993437"/>
            <a:chOff x="1868991" y="3437285"/>
            <a:chExt cx="694044" cy="1993437"/>
          </a:xfrm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665526CC-A63B-4DA7-AC2B-D09129B8081A}"/>
                </a:ext>
              </a:extLst>
            </p:cNvPr>
            <p:cNvGrpSpPr/>
            <p:nvPr/>
          </p:nvGrpSpPr>
          <p:grpSpPr>
            <a:xfrm>
              <a:off x="1868991" y="3437285"/>
              <a:ext cx="694044" cy="1993437"/>
              <a:chOff x="493688" y="3436114"/>
              <a:chExt cx="694044" cy="1993437"/>
            </a:xfrm>
          </p:grpSpPr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88C2BB85-4ADE-4280-BB56-2882B6727EED}"/>
                  </a:ext>
                </a:extLst>
              </p:cNvPr>
              <p:cNvCxnSpPr>
                <a:cxnSpLocks/>
                <a:stCxn id="181" idx="0"/>
              </p:cNvCxnSpPr>
              <p:nvPr/>
            </p:nvCxnSpPr>
            <p:spPr>
              <a:xfrm flipV="1">
                <a:off x="840710" y="3436114"/>
                <a:ext cx="0" cy="1299393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Abgerundetes Rechteck 20">
                <a:extLst>
                  <a:ext uri="{FF2B5EF4-FFF2-40B4-BE49-F238E27FC236}">
                    <a16:creationId xmlns:a16="http://schemas.microsoft.com/office/drawing/2014/main" id="{7038AFEF-AC9B-47BB-BDD0-21B7B24CE5E2}"/>
                  </a:ext>
                </a:extLst>
              </p:cNvPr>
              <p:cNvSpPr/>
              <p:nvPr/>
            </p:nvSpPr>
            <p:spPr>
              <a:xfrm>
                <a:off x="493688" y="4735507"/>
                <a:ext cx="694044" cy="694044"/>
              </a:xfrm>
              <a:prstGeom prst="roundRect">
                <a:avLst/>
              </a:prstGeom>
              <a:noFill/>
              <a:ln w="38100">
                <a:solidFill>
                  <a:srgbClr val="005A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79" name="Grafik 17">
              <a:extLst>
                <a:ext uri="{FF2B5EF4-FFF2-40B4-BE49-F238E27FC236}">
                  <a16:creationId xmlns:a16="http://schemas.microsoft.com/office/drawing/2014/main" id="{3DCEED0D-A28F-40DA-A6C9-31C6CA393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63604" y="4824864"/>
              <a:ext cx="504817" cy="538997"/>
            </a:xfrm>
            <a:prstGeom prst="rect">
              <a:avLst/>
            </a:prstGeom>
          </p:spPr>
        </p:pic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BC0C39DD-AE1D-49A8-A6D1-22B82D845ED2}"/>
              </a:ext>
            </a:extLst>
          </p:cNvPr>
          <p:cNvGrpSpPr/>
          <p:nvPr/>
        </p:nvGrpSpPr>
        <p:grpSpPr>
          <a:xfrm>
            <a:off x="1530290" y="2114909"/>
            <a:ext cx="694044" cy="1215532"/>
            <a:chOff x="1795630" y="1956242"/>
            <a:chExt cx="694044" cy="1215532"/>
          </a:xfrm>
        </p:grpSpPr>
        <p:pic>
          <p:nvPicPr>
            <p:cNvPr id="183" name="Bild 830">
              <a:extLst>
                <a:ext uri="{FF2B5EF4-FFF2-40B4-BE49-F238E27FC236}">
                  <a16:creationId xmlns:a16="http://schemas.microsoft.com/office/drawing/2014/main" id="{054EB3D7-0539-471D-82A1-931F09DC1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2011" y="2110050"/>
              <a:ext cx="401282" cy="401828"/>
            </a:xfrm>
            <a:prstGeom prst="rect">
              <a:avLst/>
            </a:prstGeom>
          </p:spPr>
        </p:pic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8BFD1EA8-2BC4-4A0F-A386-45CC25EF5E10}"/>
                </a:ext>
              </a:extLst>
            </p:cNvPr>
            <p:cNvGrpSpPr/>
            <p:nvPr/>
          </p:nvGrpSpPr>
          <p:grpSpPr>
            <a:xfrm>
              <a:off x="1795630" y="1956242"/>
              <a:ext cx="694044" cy="1215532"/>
              <a:chOff x="397893" y="1696618"/>
              <a:chExt cx="694044" cy="1215532"/>
            </a:xfrm>
          </p:grpSpPr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4CDBA0D6-B553-4FA1-829C-864B52DA0B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40228" y="2397699"/>
                <a:ext cx="4687" cy="51445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6" name="Abgerundetes Rechteck 20">
                <a:extLst>
                  <a:ext uri="{FF2B5EF4-FFF2-40B4-BE49-F238E27FC236}">
                    <a16:creationId xmlns:a16="http://schemas.microsoft.com/office/drawing/2014/main" id="{7755E48B-707C-4079-9A31-9889F6216E5D}"/>
                  </a:ext>
                </a:extLst>
              </p:cNvPr>
              <p:cNvSpPr/>
              <p:nvPr/>
            </p:nvSpPr>
            <p:spPr>
              <a:xfrm>
                <a:off x="397893" y="1696618"/>
                <a:ext cx="694044" cy="694044"/>
              </a:xfrm>
              <a:prstGeom prst="roundRect">
                <a:avLst/>
              </a:prstGeom>
              <a:noFill/>
              <a:ln w="38100">
                <a:solidFill>
                  <a:srgbClr val="005A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EB108F11-D12F-40FE-9BDE-367DE3A972AE}"/>
              </a:ext>
            </a:extLst>
          </p:cNvPr>
          <p:cNvGrpSpPr/>
          <p:nvPr/>
        </p:nvGrpSpPr>
        <p:grpSpPr>
          <a:xfrm>
            <a:off x="948156" y="3437288"/>
            <a:ext cx="694044" cy="1208495"/>
            <a:chOff x="493688" y="3437285"/>
            <a:chExt cx="694044" cy="1208495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F465E3AC-0D82-422B-B63F-A4181A790F1C}"/>
                </a:ext>
              </a:extLst>
            </p:cNvPr>
            <p:cNvCxnSpPr>
              <a:stCxn id="189" idx="0"/>
            </p:cNvCxnSpPr>
            <p:nvPr/>
          </p:nvCxnSpPr>
          <p:spPr>
            <a:xfrm flipH="1" flipV="1">
              <a:off x="836023" y="3437285"/>
              <a:ext cx="4687" cy="51445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Abgerundetes Rechteck 20">
              <a:extLst>
                <a:ext uri="{FF2B5EF4-FFF2-40B4-BE49-F238E27FC236}">
                  <a16:creationId xmlns:a16="http://schemas.microsoft.com/office/drawing/2014/main" id="{D86276F8-C6B7-48EE-9BB5-3195E4AB2058}"/>
                </a:ext>
              </a:extLst>
            </p:cNvPr>
            <p:cNvSpPr/>
            <p:nvPr/>
          </p:nvSpPr>
          <p:spPr>
            <a:xfrm>
              <a:off x="493688" y="3951736"/>
              <a:ext cx="694044" cy="694044"/>
            </a:xfrm>
            <a:prstGeom prst="roundRect">
              <a:avLst/>
            </a:prstGeom>
            <a:noFill/>
            <a:ln w="38100">
              <a:solidFill>
                <a:srgbClr val="005A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0" name="Bild 826">
              <a:extLst>
                <a:ext uri="{FF2B5EF4-FFF2-40B4-BE49-F238E27FC236}">
                  <a16:creationId xmlns:a16="http://schemas.microsoft.com/office/drawing/2014/main" id="{3534B599-C8FA-4038-8973-3802F2BD9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8218" y="4038534"/>
              <a:ext cx="604983" cy="551207"/>
            </a:xfrm>
            <a:prstGeom prst="rect">
              <a:avLst/>
            </a:prstGeom>
          </p:spPr>
        </p:pic>
      </p:grp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C453625A-D0F1-4C77-A9E9-69082CDAD023}"/>
              </a:ext>
            </a:extLst>
          </p:cNvPr>
          <p:cNvCxnSpPr>
            <a:cxnSpLocks/>
            <a:endCxn id="208" idx="6"/>
          </p:cNvCxnSpPr>
          <p:nvPr/>
        </p:nvCxnSpPr>
        <p:spPr>
          <a:xfrm flipV="1">
            <a:off x="0" y="3423758"/>
            <a:ext cx="5270586" cy="5242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Oval 191">
            <a:extLst>
              <a:ext uri="{FF2B5EF4-FFF2-40B4-BE49-F238E27FC236}">
                <a16:creationId xmlns:a16="http://schemas.microsoft.com/office/drawing/2014/main" id="{AB0D0E94-8E6E-4815-B023-C23EF5465BAE}"/>
              </a:ext>
            </a:extLst>
          </p:cNvPr>
          <p:cNvSpPr/>
          <p:nvPr/>
        </p:nvSpPr>
        <p:spPr>
          <a:xfrm>
            <a:off x="611221" y="3289552"/>
            <a:ext cx="259244" cy="259244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2C2B0BE-2985-45EF-BAE9-06518A068378}"/>
              </a:ext>
            </a:extLst>
          </p:cNvPr>
          <p:cNvSpPr/>
          <p:nvPr/>
        </p:nvSpPr>
        <p:spPr>
          <a:xfrm>
            <a:off x="1747690" y="3294710"/>
            <a:ext cx="259244" cy="259244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B4FDB44F-3B4A-483C-8A51-60A87FB5396D}"/>
              </a:ext>
            </a:extLst>
          </p:cNvPr>
          <p:cNvSpPr/>
          <p:nvPr/>
        </p:nvSpPr>
        <p:spPr>
          <a:xfrm>
            <a:off x="4225448" y="3294423"/>
            <a:ext cx="259244" cy="259244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A1E44852-ADD1-411A-B889-44D044B9A118}"/>
              </a:ext>
            </a:extLst>
          </p:cNvPr>
          <p:cNvSpPr txBox="1"/>
          <p:nvPr/>
        </p:nvSpPr>
        <p:spPr>
          <a:xfrm>
            <a:off x="457816" y="4697506"/>
            <a:ext cx="1665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rgbClr val="14316C"/>
                </a:solidFill>
              </a:rPr>
              <a:t>AUSTRON feasibility study</a:t>
            </a:r>
            <a:br>
              <a:rPr lang="en-US" sz="900">
                <a:solidFill>
                  <a:srgbClr val="14316C"/>
                </a:solidFill>
              </a:rPr>
            </a:br>
            <a:r>
              <a:rPr lang="en-US" sz="900">
                <a:solidFill>
                  <a:srgbClr val="14316C"/>
                </a:solidFill>
              </a:rPr>
              <a:t> (</a:t>
            </a:r>
            <a:r>
              <a:rPr lang="en-US" sz="900" b="1">
                <a:solidFill>
                  <a:srgbClr val="14316C"/>
                </a:solidFill>
                <a:ea typeface="Garamond" charset="0"/>
                <a:cs typeface="Garamond" charset="0"/>
              </a:rPr>
              <a:t>research facility </a:t>
            </a:r>
            <a:r>
              <a:rPr lang="en-US" sz="900">
                <a:solidFill>
                  <a:srgbClr val="14316C"/>
                </a:solidFill>
                <a:ea typeface="Garamond" charset="0"/>
                <a:cs typeface="Garamond" charset="0"/>
              </a:rPr>
              <a:t> neutron spallation)</a:t>
            </a:r>
            <a:endParaRPr lang="en-US" sz="900">
              <a:solidFill>
                <a:srgbClr val="14316C"/>
              </a:solidFill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A6DF24F-4E30-4D59-B885-430D4A35860F}"/>
              </a:ext>
            </a:extLst>
          </p:cNvPr>
          <p:cNvSpPr txBox="1"/>
          <p:nvPr/>
        </p:nvSpPr>
        <p:spPr>
          <a:xfrm>
            <a:off x="1152191" y="1429964"/>
            <a:ext cx="14563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Reorientation</a:t>
            </a:r>
            <a:r>
              <a:rPr lang="en-US" sz="900">
                <a:solidFill>
                  <a:srgbClr val="14316C"/>
                </a:solidFill>
              </a:rPr>
              <a:t>: </a:t>
            </a:r>
            <a:r>
              <a:rPr lang="en-US" sz="900" b="1">
                <a:solidFill>
                  <a:srgbClr val="14316C"/>
                </a:solidFill>
              </a:rPr>
              <a:t>MedAustron</a:t>
            </a:r>
            <a:r>
              <a:rPr lang="en-US" sz="900">
                <a:solidFill>
                  <a:srgbClr val="14316C"/>
                </a:solidFill>
              </a:rPr>
              <a:t> – therapy and research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12A004CE-BB8A-4422-8966-7E2896999AEF}"/>
              </a:ext>
            </a:extLst>
          </p:cNvPr>
          <p:cNvSpPr txBox="1"/>
          <p:nvPr/>
        </p:nvSpPr>
        <p:spPr>
          <a:xfrm>
            <a:off x="2900394" y="1822026"/>
            <a:ext cx="126292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MedAustron</a:t>
            </a:r>
            <a:r>
              <a:rPr lang="en-US" sz="900">
                <a:solidFill>
                  <a:srgbClr val="14316C"/>
                </a:solidFill>
              </a:rPr>
              <a:t> feasibility and design studies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9E6ED985-4AA8-4E2D-9BDB-8169D2E21042}"/>
              </a:ext>
            </a:extLst>
          </p:cNvPr>
          <p:cNvSpPr txBox="1"/>
          <p:nvPr/>
        </p:nvSpPr>
        <p:spPr>
          <a:xfrm>
            <a:off x="1821689" y="5485470"/>
            <a:ext cx="166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rgbClr val="14316C"/>
                </a:solidFill>
              </a:rPr>
              <a:t>Proton-Ion Medical Machine Study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2E878AC5-9B70-4189-BA56-A378E46FDA14}"/>
              </a:ext>
            </a:extLst>
          </p:cNvPr>
          <p:cNvGrpSpPr/>
          <p:nvPr/>
        </p:nvGrpSpPr>
        <p:grpSpPr>
          <a:xfrm>
            <a:off x="4016594" y="3553667"/>
            <a:ext cx="694044" cy="913112"/>
            <a:chOff x="2856726" y="3581582"/>
            <a:chExt cx="694044" cy="913112"/>
          </a:xfrm>
        </p:grpSpPr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434B4F72-408F-42D1-A801-6F002BCD01BE}"/>
                </a:ext>
              </a:extLst>
            </p:cNvPr>
            <p:cNvGrpSpPr/>
            <p:nvPr/>
          </p:nvGrpSpPr>
          <p:grpSpPr>
            <a:xfrm>
              <a:off x="2856726" y="3581582"/>
              <a:ext cx="694044" cy="913112"/>
              <a:chOff x="493688" y="3732668"/>
              <a:chExt cx="694044" cy="913112"/>
            </a:xfrm>
          </p:grpSpPr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C179980E-D669-4104-978B-F49CD29D7392}"/>
                  </a:ext>
                </a:extLst>
              </p:cNvPr>
              <p:cNvCxnSpPr>
                <a:cxnSpLocks/>
                <a:stCxn id="203" idx="0"/>
                <a:endCxn id="194" idx="4"/>
              </p:cNvCxnSpPr>
              <p:nvPr/>
            </p:nvCxnSpPr>
            <p:spPr>
              <a:xfrm flipV="1">
                <a:off x="840710" y="3732668"/>
                <a:ext cx="163" cy="21906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" name="Abgerundetes Rechteck 20">
                <a:extLst>
                  <a:ext uri="{FF2B5EF4-FFF2-40B4-BE49-F238E27FC236}">
                    <a16:creationId xmlns:a16="http://schemas.microsoft.com/office/drawing/2014/main" id="{83E18D3E-21BE-429F-B471-C537174B2C2D}"/>
                  </a:ext>
                </a:extLst>
              </p:cNvPr>
              <p:cNvSpPr/>
              <p:nvPr/>
            </p:nvSpPr>
            <p:spPr>
              <a:xfrm>
                <a:off x="493688" y="3951736"/>
                <a:ext cx="694044" cy="694044"/>
              </a:xfrm>
              <a:prstGeom prst="roundRect">
                <a:avLst/>
              </a:prstGeom>
              <a:noFill/>
              <a:ln w="38100">
                <a:solidFill>
                  <a:srgbClr val="005A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01" name="Bild 836">
              <a:extLst>
                <a:ext uri="{FF2B5EF4-FFF2-40B4-BE49-F238E27FC236}">
                  <a16:creationId xmlns:a16="http://schemas.microsoft.com/office/drawing/2014/main" id="{D81A2F8F-6B15-4011-8F64-6098FC0E1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24035" y="3913072"/>
              <a:ext cx="545013" cy="447352"/>
            </a:xfrm>
            <a:prstGeom prst="rect">
              <a:avLst/>
            </a:prstGeom>
          </p:spPr>
        </p:pic>
      </p:grpSp>
      <p:sp>
        <p:nvSpPr>
          <p:cNvPr id="204" name="Inhaltsplatzhalter 2">
            <a:extLst>
              <a:ext uri="{FF2B5EF4-FFF2-40B4-BE49-F238E27FC236}">
                <a16:creationId xmlns:a16="http://schemas.microsoft.com/office/drawing/2014/main" id="{50E0E061-8B19-4A75-A11E-32995FF29539}"/>
              </a:ext>
            </a:extLst>
          </p:cNvPr>
          <p:cNvSpPr txBox="1">
            <a:spLocks/>
          </p:cNvSpPr>
          <p:nvPr/>
        </p:nvSpPr>
        <p:spPr>
          <a:xfrm>
            <a:off x="3646340" y="4532944"/>
            <a:ext cx="1519872" cy="1060532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None/>
            </a:pPr>
            <a:r>
              <a:rPr lang="en-US" sz="900">
                <a:solidFill>
                  <a:srgbClr val="14316C"/>
                </a:solidFill>
                <a:ea typeface="Garamond" charset="0"/>
                <a:cs typeface="Garamond" charset="0"/>
              </a:rPr>
              <a:t>Signing </a:t>
            </a:r>
            <a:r>
              <a:rPr lang="en-US" sz="900" b="1">
                <a:solidFill>
                  <a:srgbClr val="14316C"/>
                </a:solidFill>
                <a:ea typeface="Garamond" charset="0"/>
                <a:cs typeface="Garamond" charset="0"/>
              </a:rPr>
              <a:t>basic agreement</a:t>
            </a:r>
            <a:r>
              <a:rPr lang="en-US" sz="900">
                <a:solidFill>
                  <a:srgbClr val="14316C"/>
                </a:solidFill>
                <a:ea typeface="Garamond" charset="0"/>
                <a:cs typeface="Garamond" charset="0"/>
              </a:rPr>
              <a:t> on realisation</a:t>
            </a:r>
            <a:br>
              <a:rPr lang="en-US" sz="900">
                <a:solidFill>
                  <a:srgbClr val="14316C"/>
                </a:solidFill>
                <a:ea typeface="Garamond" charset="0"/>
                <a:cs typeface="Garamond" charset="0"/>
              </a:rPr>
            </a:br>
            <a:r>
              <a:rPr lang="en-US" sz="900">
                <a:solidFill>
                  <a:srgbClr val="14316C"/>
                </a:solidFill>
                <a:ea typeface="Garamond" charset="0"/>
                <a:cs typeface="Garamond" charset="0"/>
              </a:rPr>
              <a:t>Rep. of Austria - Federal State of Lower Austria – city of Wiener Neustadt</a:t>
            </a:r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681CF045-F748-46B1-A504-32C0E24CF32F}"/>
              </a:ext>
            </a:extLst>
          </p:cNvPr>
          <p:cNvGrpSpPr/>
          <p:nvPr/>
        </p:nvGrpSpPr>
        <p:grpSpPr>
          <a:xfrm>
            <a:off x="4793942" y="2078604"/>
            <a:ext cx="694044" cy="1215532"/>
            <a:chOff x="397893" y="1696618"/>
            <a:chExt cx="694044" cy="1215532"/>
          </a:xfrm>
        </p:grpSpPr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84331BE5-E3F3-4F00-8923-BB13470E75B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0228" y="2397699"/>
              <a:ext cx="4687" cy="51445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Abgerundetes Rechteck 20">
              <a:extLst>
                <a:ext uri="{FF2B5EF4-FFF2-40B4-BE49-F238E27FC236}">
                  <a16:creationId xmlns:a16="http://schemas.microsoft.com/office/drawing/2014/main" id="{A344D2B7-1C23-470B-903F-CE0FA8958E08}"/>
                </a:ext>
              </a:extLst>
            </p:cNvPr>
            <p:cNvSpPr/>
            <p:nvPr/>
          </p:nvSpPr>
          <p:spPr>
            <a:xfrm>
              <a:off x="397893" y="1696618"/>
              <a:ext cx="694044" cy="694044"/>
            </a:xfrm>
            <a:prstGeom prst="roundRect">
              <a:avLst/>
            </a:prstGeom>
            <a:noFill/>
            <a:ln w="38100">
              <a:solidFill>
                <a:srgbClr val="005A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8" name="Oval 207">
            <a:extLst>
              <a:ext uri="{FF2B5EF4-FFF2-40B4-BE49-F238E27FC236}">
                <a16:creationId xmlns:a16="http://schemas.microsoft.com/office/drawing/2014/main" id="{11643542-1894-41AE-A7DD-2E60F80C87AF}"/>
              </a:ext>
            </a:extLst>
          </p:cNvPr>
          <p:cNvSpPr/>
          <p:nvPr/>
        </p:nvSpPr>
        <p:spPr>
          <a:xfrm>
            <a:off x="5011342" y="3294136"/>
            <a:ext cx="259244" cy="259244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90EC6F7E-A4C8-4EB1-BC85-BAE03A677734}"/>
              </a:ext>
            </a:extLst>
          </p:cNvPr>
          <p:cNvSpPr txBox="1"/>
          <p:nvPr/>
        </p:nvSpPr>
        <p:spPr>
          <a:xfrm>
            <a:off x="4273455" y="1678875"/>
            <a:ext cx="166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Company foundation</a:t>
            </a:r>
            <a:br>
              <a:rPr lang="en-US" sz="900">
                <a:solidFill>
                  <a:srgbClr val="14316C"/>
                </a:solidFill>
              </a:rPr>
            </a:br>
            <a:r>
              <a:rPr lang="en-US" sz="900">
                <a:solidFill>
                  <a:srgbClr val="14316C"/>
                </a:solidFill>
              </a:rPr>
              <a:t> EBG</a:t>
            </a:r>
          </a:p>
        </p:txBody>
      </p:sp>
      <p:pic>
        <p:nvPicPr>
          <p:cNvPr id="210" name="Grafik 3">
            <a:extLst>
              <a:ext uri="{FF2B5EF4-FFF2-40B4-BE49-F238E27FC236}">
                <a16:creationId xmlns:a16="http://schemas.microsoft.com/office/drawing/2014/main" id="{73386BF7-76BB-43E5-B896-207DA9E239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54721" y="2389886"/>
            <a:ext cx="572348" cy="117502"/>
          </a:xfrm>
          <a:prstGeom prst="rect">
            <a:avLst/>
          </a:prstGeom>
        </p:spPr>
      </p:pic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72EDAA1F-0E8A-474C-A311-1FC6C499E806}"/>
              </a:ext>
            </a:extLst>
          </p:cNvPr>
          <p:cNvCxnSpPr>
            <a:cxnSpLocks/>
          </p:cNvCxnSpPr>
          <p:nvPr/>
        </p:nvCxnSpPr>
        <p:spPr>
          <a:xfrm>
            <a:off x="5688325" y="2906322"/>
            <a:ext cx="1988616" cy="470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D9768429-7718-42BC-AB5D-813AF1A1CD39}"/>
              </a:ext>
            </a:extLst>
          </p:cNvPr>
          <p:cNvCxnSpPr>
            <a:cxnSpLocks/>
          </p:cNvCxnSpPr>
          <p:nvPr/>
        </p:nvCxnSpPr>
        <p:spPr>
          <a:xfrm flipV="1">
            <a:off x="5669472" y="3965408"/>
            <a:ext cx="2004300" cy="1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Oval 212">
            <a:extLst>
              <a:ext uri="{FF2B5EF4-FFF2-40B4-BE49-F238E27FC236}">
                <a16:creationId xmlns:a16="http://schemas.microsoft.com/office/drawing/2014/main" id="{C107B8E9-2536-4588-8D68-939CAA98F609}"/>
              </a:ext>
            </a:extLst>
          </p:cNvPr>
          <p:cNvSpPr/>
          <p:nvPr/>
        </p:nvSpPr>
        <p:spPr>
          <a:xfrm>
            <a:off x="7152655" y="2763394"/>
            <a:ext cx="259244" cy="259244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C6096D81-7922-4A22-AC44-F8906CE08AA7}"/>
              </a:ext>
            </a:extLst>
          </p:cNvPr>
          <p:cNvSpPr/>
          <p:nvPr/>
        </p:nvSpPr>
        <p:spPr>
          <a:xfrm>
            <a:off x="8077699" y="3294136"/>
            <a:ext cx="259244" cy="259244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5" name="Bild 853">
            <a:extLst>
              <a:ext uri="{FF2B5EF4-FFF2-40B4-BE49-F238E27FC236}">
                <a16:creationId xmlns:a16="http://schemas.microsoft.com/office/drawing/2014/main" id="{69392783-922D-475A-839E-1048E88B62CA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1258" y="1693535"/>
            <a:ext cx="432958" cy="447015"/>
          </a:xfrm>
          <a:prstGeom prst="rect">
            <a:avLst/>
          </a:prstGeom>
        </p:spPr>
      </p:pic>
      <p:pic>
        <p:nvPicPr>
          <p:cNvPr id="216" name="Grafik 42">
            <a:extLst>
              <a:ext uri="{FF2B5EF4-FFF2-40B4-BE49-F238E27FC236}">
                <a16:creationId xmlns:a16="http://schemas.microsoft.com/office/drawing/2014/main" id="{8DB74F5E-E73D-464F-A7E9-2D31157F342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80757" y="1829467"/>
            <a:ext cx="451949" cy="498279"/>
          </a:xfrm>
          <a:prstGeom prst="rect">
            <a:avLst/>
          </a:prstGeom>
        </p:spPr>
      </p:pic>
      <p:pic>
        <p:nvPicPr>
          <p:cNvPr id="217" name="Grafik 66">
            <a:extLst>
              <a:ext uri="{FF2B5EF4-FFF2-40B4-BE49-F238E27FC236}">
                <a16:creationId xmlns:a16="http://schemas.microsoft.com/office/drawing/2014/main" id="{FBEBF9DE-FFF4-4FBD-BCD1-B378CE1623F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66240" y="2507388"/>
            <a:ext cx="523952" cy="391574"/>
          </a:xfrm>
          <a:prstGeom prst="rect">
            <a:avLst/>
          </a:prstGeom>
        </p:spPr>
      </p:pic>
      <p:sp>
        <p:nvSpPr>
          <p:cNvPr id="218" name="TextBox 217">
            <a:extLst>
              <a:ext uri="{FF2B5EF4-FFF2-40B4-BE49-F238E27FC236}">
                <a16:creationId xmlns:a16="http://schemas.microsoft.com/office/drawing/2014/main" id="{9B4B6D1C-C945-4916-B481-402EC87E44F8}"/>
              </a:ext>
            </a:extLst>
          </p:cNvPr>
          <p:cNvSpPr txBox="1"/>
          <p:nvPr/>
        </p:nvSpPr>
        <p:spPr>
          <a:xfrm>
            <a:off x="5721149" y="1415349"/>
            <a:ext cx="11035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EIA </a:t>
            </a:r>
            <a:r>
              <a:rPr lang="en-US" sz="900">
                <a:solidFill>
                  <a:srgbClr val="14316C"/>
                </a:solidFill>
              </a:rPr>
              <a:t>process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79C6976A-DBA4-4FC0-B7E3-AEA09DD654DE}"/>
              </a:ext>
            </a:extLst>
          </p:cNvPr>
          <p:cNvSpPr txBox="1"/>
          <p:nvPr/>
        </p:nvSpPr>
        <p:spPr>
          <a:xfrm>
            <a:off x="6857599" y="1135528"/>
            <a:ext cx="98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rgbClr val="14316C"/>
                </a:solidFill>
              </a:rPr>
              <a:t>Ground breaking</a:t>
            </a:r>
          </a:p>
        </p:txBody>
      </p:sp>
      <p:sp>
        <p:nvSpPr>
          <p:cNvPr id="220" name="Inhaltsplatzhalter 2">
            <a:extLst>
              <a:ext uri="{FF2B5EF4-FFF2-40B4-BE49-F238E27FC236}">
                <a16:creationId xmlns:a16="http://schemas.microsoft.com/office/drawing/2014/main" id="{F522C590-3B9E-4374-BCDF-E500435E0863}"/>
              </a:ext>
            </a:extLst>
          </p:cNvPr>
          <p:cNvSpPr txBox="1">
            <a:spLocks/>
          </p:cNvSpPr>
          <p:nvPr/>
        </p:nvSpPr>
        <p:spPr>
          <a:xfrm>
            <a:off x="5688325" y="5538398"/>
            <a:ext cx="2091688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11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None/>
            </a:pPr>
            <a:r>
              <a:rPr lang="en-US" sz="900" b="1">
                <a:solidFill>
                  <a:srgbClr val="14316C"/>
                </a:solidFill>
                <a:ea typeface="Garamond" charset="0"/>
                <a:cs typeface="Garamond" charset="0"/>
              </a:rPr>
              <a:t>Cooperations </a:t>
            </a:r>
            <a:br>
              <a:rPr lang="en-US" sz="900" b="1">
                <a:solidFill>
                  <a:srgbClr val="14316C"/>
                </a:solidFill>
                <a:ea typeface="Garamond" charset="0"/>
                <a:cs typeface="Garamond" charset="0"/>
              </a:rPr>
            </a:br>
            <a:r>
              <a:rPr lang="en-US" sz="900" b="1">
                <a:solidFill>
                  <a:srgbClr val="14316C"/>
                </a:solidFill>
                <a:ea typeface="Garamond" charset="0"/>
                <a:cs typeface="Garamond" charset="0"/>
              </a:rPr>
              <a:t>CERN &amp; CNAO</a:t>
            </a:r>
            <a:r>
              <a:rPr lang="en-US" sz="900">
                <a:solidFill>
                  <a:srgbClr val="14316C"/>
                </a:solidFill>
                <a:ea typeface="Garamond" charset="0"/>
                <a:cs typeface="Garamond" charset="0"/>
              </a:rPr>
              <a:t>: </a:t>
            </a:r>
            <a:br>
              <a:rPr lang="en-US" sz="900">
                <a:solidFill>
                  <a:srgbClr val="14316C"/>
                </a:solidFill>
                <a:ea typeface="Garamond" charset="0"/>
                <a:cs typeface="Garamond" charset="0"/>
              </a:rPr>
            </a:br>
            <a:r>
              <a:rPr lang="en-US" sz="900">
                <a:solidFill>
                  <a:srgbClr val="14316C"/>
                </a:solidFill>
                <a:ea typeface="Garamond" charset="0"/>
                <a:cs typeface="Garamond" charset="0"/>
              </a:rPr>
              <a:t>design, tendering, manufacturing of accelerator components</a:t>
            </a:r>
          </a:p>
          <a:p>
            <a:pPr marL="7938" lvl="1" indent="0" algn="ctr">
              <a:spcBef>
                <a:spcPts val="525"/>
              </a:spcBef>
              <a:buNone/>
            </a:pPr>
            <a:endParaRPr lang="en-US" sz="900">
              <a:solidFill>
                <a:srgbClr val="14316C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66758BD8-5BC0-413F-B691-58CA2998C950}"/>
              </a:ext>
            </a:extLst>
          </p:cNvPr>
          <p:cNvSpPr txBox="1"/>
          <p:nvPr/>
        </p:nvSpPr>
        <p:spPr>
          <a:xfrm>
            <a:off x="7766655" y="1920696"/>
            <a:ext cx="98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Building finished</a:t>
            </a: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D4196703-6B6C-4805-A93D-9A8EB57CB4B0}"/>
              </a:ext>
            </a:extLst>
          </p:cNvPr>
          <p:cNvCxnSpPr>
            <a:cxnSpLocks/>
            <a:stCxn id="214" idx="6"/>
          </p:cNvCxnSpPr>
          <p:nvPr/>
        </p:nvCxnSpPr>
        <p:spPr>
          <a:xfrm>
            <a:off x="8336943" y="3423758"/>
            <a:ext cx="3271582" cy="34756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Oval 222">
            <a:extLst>
              <a:ext uri="{FF2B5EF4-FFF2-40B4-BE49-F238E27FC236}">
                <a16:creationId xmlns:a16="http://schemas.microsoft.com/office/drawing/2014/main" id="{9936FB03-9F40-44ED-9C2F-9004D0063B79}"/>
              </a:ext>
            </a:extLst>
          </p:cNvPr>
          <p:cNvSpPr/>
          <p:nvPr/>
        </p:nvSpPr>
        <p:spPr>
          <a:xfrm>
            <a:off x="8923877" y="3285674"/>
            <a:ext cx="259244" cy="259244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>
            <a:extLst>
              <a:ext uri="{FF2B5EF4-FFF2-40B4-BE49-F238E27FC236}">
                <a16:creationId xmlns:a16="http://schemas.microsoft.com/office/drawing/2014/main" id="{16D51934-D0ED-4166-80E1-F6CC02DECB1F}"/>
              </a:ext>
            </a:extLst>
          </p:cNvPr>
          <p:cNvSpPr/>
          <p:nvPr/>
        </p:nvSpPr>
        <p:spPr>
          <a:xfrm>
            <a:off x="10772773" y="3305688"/>
            <a:ext cx="259244" cy="259244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ED636D97-A0B3-4580-A0B7-4D39447F36BC}"/>
              </a:ext>
            </a:extLst>
          </p:cNvPr>
          <p:cNvGrpSpPr/>
          <p:nvPr/>
        </p:nvGrpSpPr>
        <p:grpSpPr>
          <a:xfrm>
            <a:off x="8706473" y="3551728"/>
            <a:ext cx="694044" cy="941027"/>
            <a:chOff x="493688" y="3704753"/>
            <a:chExt cx="694044" cy="941027"/>
          </a:xfrm>
        </p:grpSpPr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0E016A22-8684-47C3-B4C7-3B12D0966E80}"/>
                </a:ext>
              </a:extLst>
            </p:cNvPr>
            <p:cNvCxnSpPr>
              <a:cxnSpLocks/>
              <a:stCxn id="227" idx="0"/>
            </p:cNvCxnSpPr>
            <p:nvPr/>
          </p:nvCxnSpPr>
          <p:spPr>
            <a:xfrm flipV="1">
              <a:off x="840710" y="3704753"/>
              <a:ext cx="0" cy="2469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Abgerundetes Rechteck 20">
              <a:extLst>
                <a:ext uri="{FF2B5EF4-FFF2-40B4-BE49-F238E27FC236}">
                  <a16:creationId xmlns:a16="http://schemas.microsoft.com/office/drawing/2014/main" id="{9248AAD8-0B56-4251-B2C2-1B97FA04F89F}"/>
                </a:ext>
              </a:extLst>
            </p:cNvPr>
            <p:cNvSpPr/>
            <p:nvPr/>
          </p:nvSpPr>
          <p:spPr>
            <a:xfrm>
              <a:off x="493688" y="3951736"/>
              <a:ext cx="694044" cy="694044"/>
            </a:xfrm>
            <a:prstGeom prst="roundRect">
              <a:avLst/>
            </a:prstGeom>
            <a:noFill/>
            <a:ln w="38100">
              <a:solidFill>
                <a:srgbClr val="005A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8" name="Bild 862">
            <a:extLst>
              <a:ext uri="{FF2B5EF4-FFF2-40B4-BE49-F238E27FC236}">
                <a16:creationId xmlns:a16="http://schemas.microsoft.com/office/drawing/2014/main" id="{5373A637-84AB-4112-9A91-9F46A7F661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9186" y="3890513"/>
            <a:ext cx="527970" cy="527304"/>
          </a:xfrm>
          <a:prstGeom prst="rect">
            <a:avLst/>
          </a:prstGeom>
        </p:spPr>
      </p:pic>
      <p:pic>
        <p:nvPicPr>
          <p:cNvPr id="229" name="Grafik 91">
            <a:extLst>
              <a:ext uri="{FF2B5EF4-FFF2-40B4-BE49-F238E27FC236}">
                <a16:creationId xmlns:a16="http://schemas.microsoft.com/office/drawing/2014/main" id="{64DB06CB-BAA6-4C76-825D-AA236407053C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8530" t="23838"/>
          <a:stretch/>
        </p:blipFill>
        <p:spPr>
          <a:xfrm>
            <a:off x="8978075" y="4052498"/>
            <a:ext cx="316213" cy="345668"/>
          </a:xfrm>
          <a:prstGeom prst="rect">
            <a:avLst/>
          </a:prstGeom>
        </p:spPr>
      </p:pic>
      <p:sp>
        <p:nvSpPr>
          <p:cNvPr id="230" name="TextBox 229">
            <a:extLst>
              <a:ext uri="{FF2B5EF4-FFF2-40B4-BE49-F238E27FC236}">
                <a16:creationId xmlns:a16="http://schemas.microsoft.com/office/drawing/2014/main" id="{342AB7FA-CE05-44D8-983E-357D7251A9A7}"/>
              </a:ext>
            </a:extLst>
          </p:cNvPr>
          <p:cNvSpPr txBox="1"/>
          <p:nvPr/>
        </p:nvSpPr>
        <p:spPr>
          <a:xfrm>
            <a:off x="8572525" y="4540567"/>
            <a:ext cx="106450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rgbClr val="14316C"/>
                </a:solidFill>
              </a:rPr>
              <a:t>Start accelerator </a:t>
            </a:r>
            <a:r>
              <a:rPr lang="en-US" sz="900" b="1">
                <a:solidFill>
                  <a:srgbClr val="14316C"/>
                </a:solidFill>
              </a:rPr>
              <a:t>installation</a:t>
            </a:r>
          </a:p>
        </p:txBody>
      </p:sp>
      <p:pic>
        <p:nvPicPr>
          <p:cNvPr id="231" name="Grafik 117">
            <a:extLst>
              <a:ext uri="{FF2B5EF4-FFF2-40B4-BE49-F238E27FC236}">
                <a16:creationId xmlns:a16="http://schemas.microsoft.com/office/drawing/2014/main" id="{5A4F3C58-58A5-435F-A084-50754A1BD1ED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20215" t="15634" r="18786" b="25669"/>
          <a:stretch/>
        </p:blipFill>
        <p:spPr>
          <a:xfrm>
            <a:off x="9704145" y="5131173"/>
            <a:ext cx="486471" cy="486471"/>
          </a:xfrm>
          <a:prstGeom prst="rect">
            <a:avLst/>
          </a:prstGeom>
        </p:spPr>
      </p:pic>
      <p:sp>
        <p:nvSpPr>
          <p:cNvPr id="232" name="TextBox 231">
            <a:extLst>
              <a:ext uri="{FF2B5EF4-FFF2-40B4-BE49-F238E27FC236}">
                <a16:creationId xmlns:a16="http://schemas.microsoft.com/office/drawing/2014/main" id="{6CC8DDB8-3AE2-4169-89AF-C60C267B100A}"/>
              </a:ext>
            </a:extLst>
          </p:cNvPr>
          <p:cNvSpPr txBox="1"/>
          <p:nvPr/>
        </p:nvSpPr>
        <p:spPr>
          <a:xfrm>
            <a:off x="9248659" y="5766052"/>
            <a:ext cx="143760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Commissioning</a:t>
            </a:r>
            <a:r>
              <a:rPr lang="en-US" sz="900">
                <a:solidFill>
                  <a:srgbClr val="14316C"/>
                </a:solidFill>
              </a:rPr>
              <a:t>, preparation certification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D3112E92-2731-4C21-B79C-407597B471EB}"/>
              </a:ext>
            </a:extLst>
          </p:cNvPr>
          <p:cNvSpPr txBox="1"/>
          <p:nvPr/>
        </p:nvSpPr>
        <p:spPr>
          <a:xfrm>
            <a:off x="10423179" y="4690441"/>
            <a:ext cx="1064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14316C"/>
                </a:solidFill>
              </a:rPr>
              <a:t>Start research </a:t>
            </a:r>
            <a:r>
              <a:rPr lang="en-US" sz="900" dirty="0">
                <a:solidFill>
                  <a:srgbClr val="14316C"/>
                </a:solidFill>
              </a:rPr>
              <a:t>program</a:t>
            </a:r>
          </a:p>
          <a:p>
            <a:pPr algn="ctr"/>
            <a:endParaRPr lang="en-US" sz="900" dirty="0">
              <a:solidFill>
                <a:srgbClr val="14316C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CD586A47-D766-4E23-AEAB-F6B28FD9D7F7}"/>
              </a:ext>
            </a:extLst>
          </p:cNvPr>
          <p:cNvSpPr txBox="1"/>
          <p:nvPr/>
        </p:nvSpPr>
        <p:spPr>
          <a:xfrm>
            <a:off x="10242872" y="1750503"/>
            <a:ext cx="1282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CE certification &amp; 1</a:t>
            </a:r>
            <a:r>
              <a:rPr lang="en-US" sz="900" b="1" baseline="30000">
                <a:solidFill>
                  <a:srgbClr val="14316C"/>
                </a:solidFill>
              </a:rPr>
              <a:t>st</a:t>
            </a:r>
            <a:r>
              <a:rPr lang="en-US" sz="900" b="1">
                <a:solidFill>
                  <a:srgbClr val="14316C"/>
                </a:solidFill>
              </a:rPr>
              <a:t> patient</a:t>
            </a:r>
          </a:p>
        </p:txBody>
      </p:sp>
      <p:sp>
        <p:nvSpPr>
          <p:cNvPr id="235" name="Isosceles Triangle 234">
            <a:extLst>
              <a:ext uri="{FF2B5EF4-FFF2-40B4-BE49-F238E27FC236}">
                <a16:creationId xmlns:a16="http://schemas.microsoft.com/office/drawing/2014/main" id="{D5A3F114-8AFF-4680-BC02-659CC017BBF9}"/>
              </a:ext>
            </a:extLst>
          </p:cNvPr>
          <p:cNvSpPr/>
          <p:nvPr/>
        </p:nvSpPr>
        <p:spPr>
          <a:xfrm rot="19800000">
            <a:off x="11444325" y="3260834"/>
            <a:ext cx="358360" cy="308931"/>
          </a:xfrm>
          <a:prstGeom prst="triangl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1DC6D936-521C-4410-A919-683665F8B379}"/>
              </a:ext>
            </a:extLst>
          </p:cNvPr>
          <p:cNvSpPr txBox="1"/>
          <p:nvPr/>
        </p:nvSpPr>
        <p:spPr>
          <a:xfrm>
            <a:off x="801181" y="3138170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1989 - 1994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123254A0-E629-4FAF-811E-64E6471CEE1B}"/>
              </a:ext>
            </a:extLst>
          </p:cNvPr>
          <p:cNvSpPr txBox="1"/>
          <p:nvPr/>
        </p:nvSpPr>
        <p:spPr>
          <a:xfrm>
            <a:off x="1383315" y="3558925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1995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5035FAD3-64F2-4C08-94B2-468ED5777A50}"/>
              </a:ext>
            </a:extLst>
          </p:cNvPr>
          <p:cNvSpPr txBox="1"/>
          <p:nvPr/>
        </p:nvSpPr>
        <p:spPr>
          <a:xfrm>
            <a:off x="2159245" y="3135635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1996 - 2000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884838A7-921A-4B02-93D6-9FEB614465B9}"/>
              </a:ext>
            </a:extLst>
          </p:cNvPr>
          <p:cNvSpPr txBox="1"/>
          <p:nvPr/>
        </p:nvSpPr>
        <p:spPr>
          <a:xfrm>
            <a:off x="3061562" y="3476776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1998 - 2004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01A4F716-AF01-4B44-8B03-CA14291E16EC}"/>
              </a:ext>
            </a:extLst>
          </p:cNvPr>
          <p:cNvSpPr txBox="1"/>
          <p:nvPr/>
        </p:nvSpPr>
        <p:spPr>
          <a:xfrm>
            <a:off x="3861073" y="2998777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2005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3E9AE0C1-063E-4EEB-85CF-C3F393081339}"/>
              </a:ext>
            </a:extLst>
          </p:cNvPr>
          <p:cNvSpPr txBox="1"/>
          <p:nvPr/>
        </p:nvSpPr>
        <p:spPr>
          <a:xfrm>
            <a:off x="4631988" y="3544918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2007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DF4D4B22-963C-4E0A-8966-45267B50FA24}"/>
              </a:ext>
            </a:extLst>
          </p:cNvPr>
          <p:cNvSpPr txBox="1"/>
          <p:nvPr/>
        </p:nvSpPr>
        <p:spPr>
          <a:xfrm>
            <a:off x="5771475" y="2956003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2009 - 2010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77D08A06-6EB4-4268-B894-C4A716A0DCC4}"/>
              </a:ext>
            </a:extLst>
          </p:cNvPr>
          <p:cNvSpPr txBox="1"/>
          <p:nvPr/>
        </p:nvSpPr>
        <p:spPr>
          <a:xfrm>
            <a:off x="6781206" y="3083956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2011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D46CC6AC-DEEF-43D2-90E3-DE9032A21D79}"/>
              </a:ext>
            </a:extLst>
          </p:cNvPr>
          <p:cNvSpPr txBox="1"/>
          <p:nvPr/>
        </p:nvSpPr>
        <p:spPr>
          <a:xfrm>
            <a:off x="7712772" y="3560688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2012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BA3E84F5-251E-42ED-819A-E883B015A0ED}"/>
              </a:ext>
            </a:extLst>
          </p:cNvPr>
          <p:cNvSpPr txBox="1"/>
          <p:nvPr/>
        </p:nvSpPr>
        <p:spPr>
          <a:xfrm>
            <a:off x="5962521" y="3671834"/>
            <a:ext cx="15066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2007 - 2012</a:t>
            </a: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5BA40842-43E0-4804-848C-989341D41B6E}"/>
              </a:ext>
            </a:extLst>
          </p:cNvPr>
          <p:cNvSpPr txBox="1"/>
          <p:nvPr/>
        </p:nvSpPr>
        <p:spPr>
          <a:xfrm>
            <a:off x="8556965" y="3013585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2013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FF47EA3D-0565-42E7-A2B8-B9E689DF492F}"/>
              </a:ext>
            </a:extLst>
          </p:cNvPr>
          <p:cNvSpPr txBox="1"/>
          <p:nvPr/>
        </p:nvSpPr>
        <p:spPr>
          <a:xfrm>
            <a:off x="9390993" y="3131672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2014 - 2016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B7F9229B-23B5-4A82-B2C9-B190FF82DD21}"/>
              </a:ext>
            </a:extLst>
          </p:cNvPr>
          <p:cNvSpPr txBox="1"/>
          <p:nvPr/>
        </p:nvSpPr>
        <p:spPr>
          <a:xfrm>
            <a:off x="10299552" y="3257655"/>
            <a:ext cx="9879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rgbClr val="14316C"/>
                </a:solidFill>
              </a:rPr>
              <a:t>2016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59A7F13-EDAA-46F0-91A8-C061E1D0F4BA}"/>
              </a:ext>
            </a:extLst>
          </p:cNvPr>
          <p:cNvSpPr/>
          <p:nvPr/>
        </p:nvSpPr>
        <p:spPr>
          <a:xfrm>
            <a:off x="1845412" y="4460368"/>
            <a:ext cx="1645920" cy="164692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1A3EA62E-CDFF-4DC4-82F8-C8F1F3B54FD8}"/>
              </a:ext>
            </a:extLst>
          </p:cNvPr>
          <p:cNvSpPr/>
          <p:nvPr/>
        </p:nvSpPr>
        <p:spPr>
          <a:xfrm>
            <a:off x="5663544" y="4449304"/>
            <a:ext cx="2103120" cy="2103120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CB52D9D-41E8-477E-AD81-1C210A7B845A}"/>
              </a:ext>
            </a:extLst>
          </p:cNvPr>
          <p:cNvSpPr/>
          <p:nvPr/>
        </p:nvSpPr>
        <p:spPr>
          <a:xfrm>
            <a:off x="10059024" y="1475614"/>
            <a:ext cx="1645920" cy="164692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69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DFF0D8-14B6-914A-A17B-C88E9FFC9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Particles in particle therapy</a:t>
            </a:r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DC95A404-B3CA-3A4B-BF0F-C2E5F9B726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BA6BE8A-E30C-3B4E-95B9-1BF0D57A14BD}"/>
              </a:ext>
            </a:extLst>
          </p:cNvPr>
          <p:cNvSpPr txBox="1"/>
          <p:nvPr/>
        </p:nvSpPr>
        <p:spPr>
          <a:xfrm>
            <a:off x="1755339" y="3912636"/>
            <a:ext cx="1904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4316C"/>
                </a:solidFill>
              </a:rPr>
              <a:t>PROTONS</a:t>
            </a:r>
          </a:p>
          <a:p>
            <a:pPr algn="ctr"/>
            <a:r>
              <a:rPr lang="en-US">
                <a:solidFill>
                  <a:srgbClr val="14316C"/>
                </a:solidFill>
              </a:rPr>
              <a:t>Up to 250 MeV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DD75F55-624B-DC4C-BB37-D51D74E78559}"/>
              </a:ext>
            </a:extLst>
          </p:cNvPr>
          <p:cNvSpPr txBox="1"/>
          <p:nvPr/>
        </p:nvSpPr>
        <p:spPr>
          <a:xfrm>
            <a:off x="4683316" y="3912636"/>
            <a:ext cx="2154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4316C"/>
                </a:solidFill>
              </a:rPr>
              <a:t>CARBON IONS</a:t>
            </a:r>
          </a:p>
          <a:p>
            <a:pPr algn="ctr"/>
            <a:r>
              <a:rPr lang="en-US">
                <a:solidFill>
                  <a:srgbClr val="14316C"/>
                </a:solidFill>
              </a:rPr>
              <a:t>Up to 430 MeV/u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209D05D-F51F-D44F-88D7-3C5EA70BE775}"/>
              </a:ext>
            </a:extLst>
          </p:cNvPr>
          <p:cNvGrpSpPr/>
          <p:nvPr/>
        </p:nvGrpSpPr>
        <p:grpSpPr>
          <a:xfrm>
            <a:off x="4799405" y="1794054"/>
            <a:ext cx="2089142" cy="1934557"/>
            <a:chOff x="5886883" y="2096391"/>
            <a:chExt cx="2089142" cy="193455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10482AF-2026-E240-8006-EA98115E990A}"/>
                </a:ext>
              </a:extLst>
            </p:cNvPr>
            <p:cNvSpPr/>
            <p:nvPr/>
          </p:nvSpPr>
          <p:spPr>
            <a:xfrm>
              <a:off x="5886883" y="2096391"/>
              <a:ext cx="1934557" cy="1934557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014F229-DA93-2040-8454-19A2990145AA}"/>
                </a:ext>
              </a:extLst>
            </p:cNvPr>
            <p:cNvSpPr/>
            <p:nvPr/>
          </p:nvSpPr>
          <p:spPr>
            <a:xfrm>
              <a:off x="7632184" y="3103037"/>
              <a:ext cx="343841" cy="34384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3E40D428-BD16-AB44-BD78-78C78E2DE986}"/>
              </a:ext>
            </a:extLst>
          </p:cNvPr>
          <p:cNvGrpSpPr/>
          <p:nvPr/>
        </p:nvGrpSpPr>
        <p:grpSpPr>
          <a:xfrm>
            <a:off x="1708811" y="1800932"/>
            <a:ext cx="2051434" cy="1934557"/>
            <a:chOff x="1591722" y="2101348"/>
            <a:chExt cx="2051434" cy="1934557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2D09A4C-EF96-9A49-ABC1-FCB3D7CD7DEE}"/>
                </a:ext>
              </a:extLst>
            </p:cNvPr>
            <p:cNvSpPr/>
            <p:nvPr/>
          </p:nvSpPr>
          <p:spPr>
            <a:xfrm>
              <a:off x="1708599" y="2101348"/>
              <a:ext cx="1934557" cy="1934557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48A50FE-7A58-FD48-BCC4-886C8307C910}"/>
                </a:ext>
              </a:extLst>
            </p:cNvPr>
            <p:cNvSpPr/>
            <p:nvPr/>
          </p:nvSpPr>
          <p:spPr>
            <a:xfrm>
              <a:off x="1591722" y="3233436"/>
              <a:ext cx="343841" cy="34384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0F441B4-83B0-634A-8CEF-4CB091753A73}"/>
              </a:ext>
            </a:extLst>
          </p:cNvPr>
          <p:cNvGrpSpPr/>
          <p:nvPr/>
        </p:nvGrpSpPr>
        <p:grpSpPr>
          <a:xfrm>
            <a:off x="2204953" y="2308008"/>
            <a:ext cx="1190846" cy="906643"/>
            <a:chOff x="6209414" y="1698778"/>
            <a:chExt cx="1190846" cy="906643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45FCE184-5647-C540-B203-66FC348D6931}"/>
                </a:ext>
              </a:extLst>
            </p:cNvPr>
            <p:cNvSpPr/>
            <p:nvPr/>
          </p:nvSpPr>
          <p:spPr>
            <a:xfrm>
              <a:off x="6331688" y="1698778"/>
              <a:ext cx="949009" cy="906643"/>
            </a:xfrm>
            <a:prstGeom prst="rect">
              <a:avLst/>
            </a:prstGeom>
            <a:noFill/>
            <a:ln>
              <a:solidFill>
                <a:srgbClr val="1431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B56A5801-F41B-B04F-9436-60DDE3A79FC2}"/>
                </a:ext>
              </a:extLst>
            </p:cNvPr>
            <p:cNvSpPr txBox="1"/>
            <p:nvPr/>
          </p:nvSpPr>
          <p:spPr>
            <a:xfrm>
              <a:off x="6591881" y="1746964"/>
              <a:ext cx="4259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>
                  <a:solidFill>
                    <a:schemeClr val="accent3"/>
                  </a:solidFill>
                  <a:latin typeface="Helvetica" pitchFamily="2" charset="0"/>
                </a:rPr>
                <a:t>H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FEEE922F-6AD1-3F4B-9EC5-CF8D670F4280}"/>
                </a:ext>
              </a:extLst>
            </p:cNvPr>
            <p:cNvSpPr txBox="1"/>
            <p:nvPr/>
          </p:nvSpPr>
          <p:spPr>
            <a:xfrm>
              <a:off x="6209414" y="2174534"/>
              <a:ext cx="11908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>
                  <a:solidFill>
                    <a:schemeClr val="accent3"/>
                  </a:solidFill>
                  <a:latin typeface="Helvetica" pitchFamily="2" charset="0"/>
                </a:rPr>
                <a:t>Hydrogen</a:t>
              </a:r>
            </a:p>
            <a:p>
              <a:pPr algn="ctr"/>
              <a:r>
                <a:rPr lang="en-US" sz="1050">
                  <a:solidFill>
                    <a:schemeClr val="accent3"/>
                  </a:solidFill>
                  <a:latin typeface="Helvetica" pitchFamily="2" charset="0"/>
                </a:rPr>
                <a:t>1,008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4553AD8-6395-C64E-AB83-D03E22646D94}"/>
                </a:ext>
              </a:extLst>
            </p:cNvPr>
            <p:cNvSpPr txBox="1"/>
            <p:nvPr/>
          </p:nvSpPr>
          <p:spPr>
            <a:xfrm>
              <a:off x="6304802" y="1720662"/>
              <a:ext cx="28707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>
                  <a:solidFill>
                    <a:schemeClr val="accent3"/>
                  </a:solidFill>
                  <a:latin typeface="Helvetica" pitchFamily="2" charset="0"/>
                </a:rPr>
                <a:t>1</a:t>
              </a: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9EB018E6-984C-7449-B3BA-8360D8FFF4E7}"/>
              </a:ext>
            </a:extLst>
          </p:cNvPr>
          <p:cNvGrpSpPr/>
          <p:nvPr/>
        </p:nvGrpSpPr>
        <p:grpSpPr>
          <a:xfrm>
            <a:off x="5165270" y="2314890"/>
            <a:ext cx="1190846" cy="906643"/>
            <a:chOff x="6209414" y="1698778"/>
            <a:chExt cx="1190846" cy="906643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284A405F-4E28-B541-9386-7D83B2E9EAAC}"/>
                </a:ext>
              </a:extLst>
            </p:cNvPr>
            <p:cNvSpPr/>
            <p:nvPr/>
          </p:nvSpPr>
          <p:spPr>
            <a:xfrm>
              <a:off x="6331688" y="1698778"/>
              <a:ext cx="949009" cy="906643"/>
            </a:xfrm>
            <a:prstGeom prst="rect">
              <a:avLst/>
            </a:prstGeom>
            <a:noFill/>
            <a:ln>
              <a:solidFill>
                <a:srgbClr val="1431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3D893283-27C5-274D-8577-5DB45BE7FF41}"/>
                </a:ext>
              </a:extLst>
            </p:cNvPr>
            <p:cNvSpPr txBox="1"/>
            <p:nvPr/>
          </p:nvSpPr>
          <p:spPr>
            <a:xfrm>
              <a:off x="6591881" y="1746964"/>
              <a:ext cx="4259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>
                  <a:solidFill>
                    <a:schemeClr val="accent3"/>
                  </a:solidFill>
                  <a:latin typeface="Helvetica" pitchFamily="2" charset="0"/>
                </a:rPr>
                <a:t>C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D2FC9CAC-4D04-9347-B647-28EAD3CAEE32}"/>
                </a:ext>
              </a:extLst>
            </p:cNvPr>
            <p:cNvSpPr txBox="1"/>
            <p:nvPr/>
          </p:nvSpPr>
          <p:spPr>
            <a:xfrm>
              <a:off x="6209414" y="2174534"/>
              <a:ext cx="11908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>
                  <a:solidFill>
                    <a:schemeClr val="accent3"/>
                  </a:solidFill>
                  <a:latin typeface="Helvetica" pitchFamily="2" charset="0"/>
                </a:rPr>
                <a:t>Carbon</a:t>
              </a:r>
            </a:p>
            <a:p>
              <a:pPr algn="ctr"/>
              <a:r>
                <a:rPr lang="en-US" sz="1050">
                  <a:solidFill>
                    <a:schemeClr val="accent3"/>
                  </a:solidFill>
                  <a:latin typeface="Helvetica" pitchFamily="2" charset="0"/>
                </a:rPr>
                <a:t>12,011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21D89ADE-C643-0E4C-B054-63DF43B719D3}"/>
                </a:ext>
              </a:extLst>
            </p:cNvPr>
            <p:cNvSpPr txBox="1"/>
            <p:nvPr/>
          </p:nvSpPr>
          <p:spPr>
            <a:xfrm>
              <a:off x="6304802" y="1720662"/>
              <a:ext cx="28707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>
                  <a:solidFill>
                    <a:schemeClr val="accent3"/>
                  </a:solidFill>
                  <a:latin typeface="Helvetica" pitchFamily="2" charset="0"/>
                </a:rPr>
                <a:t>6</a:t>
              </a:r>
            </a:p>
          </p:txBody>
        </p:sp>
      </p:grpSp>
      <p:sp>
        <p:nvSpPr>
          <p:cNvPr id="21" name="Abgerundetes Rechteck 20">
            <a:extLst>
              <a:ext uri="{FF2B5EF4-FFF2-40B4-BE49-F238E27FC236}">
                <a16:creationId xmlns:a16="http://schemas.microsoft.com/office/drawing/2014/main" id="{997EEA06-83C2-0F42-860C-F82087F78D04}"/>
              </a:ext>
            </a:extLst>
          </p:cNvPr>
          <p:cNvSpPr/>
          <p:nvPr/>
        </p:nvSpPr>
        <p:spPr>
          <a:xfrm>
            <a:off x="1708811" y="4682688"/>
            <a:ext cx="5380194" cy="292811"/>
          </a:xfrm>
          <a:prstGeom prst="round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5457058-831C-4548-985C-D2C33C5B2537}"/>
              </a:ext>
            </a:extLst>
          </p:cNvPr>
          <p:cNvSpPr/>
          <p:nvPr/>
        </p:nvSpPr>
        <p:spPr>
          <a:xfrm>
            <a:off x="2204954" y="4660128"/>
            <a:ext cx="43913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>
                <a:solidFill>
                  <a:srgbClr val="14316C"/>
                </a:solidFill>
              </a:rPr>
              <a:t>Sparing</a:t>
            </a:r>
            <a:r>
              <a:rPr lang="en-US" sz="1400">
                <a:solidFill>
                  <a:srgbClr val="14316C"/>
                </a:solidFill>
              </a:rPr>
              <a:t> of organs at risk and healthy tissue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48B5FA2-0687-4F41-9172-58C33C9F9960}"/>
              </a:ext>
            </a:extLst>
          </p:cNvPr>
          <p:cNvSpPr/>
          <p:nvPr/>
        </p:nvSpPr>
        <p:spPr>
          <a:xfrm>
            <a:off x="4526423" y="5119471"/>
            <a:ext cx="26269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rgbClr val="14316C"/>
                </a:solidFill>
              </a:rPr>
              <a:t>Higher dose in the tumor / application in  </a:t>
            </a:r>
            <a:r>
              <a:rPr lang="en-US" sz="1400" b="1">
                <a:solidFill>
                  <a:srgbClr val="14316C"/>
                </a:solidFill>
              </a:rPr>
              <a:t>radioresistant tumors</a:t>
            </a:r>
          </a:p>
        </p:txBody>
      </p:sp>
      <p:sp>
        <p:nvSpPr>
          <p:cNvPr id="26" name="Rechteck 24">
            <a:extLst>
              <a:ext uri="{FF2B5EF4-FFF2-40B4-BE49-F238E27FC236}">
                <a16:creationId xmlns:a16="http://schemas.microsoft.com/office/drawing/2014/main" id="{88AF3004-E430-4B0B-964D-AE8EA21EB2E8}"/>
              </a:ext>
            </a:extLst>
          </p:cNvPr>
          <p:cNvSpPr/>
          <p:nvPr/>
        </p:nvSpPr>
        <p:spPr>
          <a:xfrm>
            <a:off x="7371183" y="4548487"/>
            <a:ext cx="2520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Possible future canditate – currently </a:t>
            </a:r>
            <a:r>
              <a:rPr lang="en-US" sz="1400" b="1">
                <a:solidFill>
                  <a:schemeClr val="tx1">
                    <a:lumMod val="50000"/>
                    <a:lumOff val="50000"/>
                  </a:schemeClr>
                </a:solidFill>
              </a:rPr>
              <a:t>subject of research</a:t>
            </a:r>
          </a:p>
        </p:txBody>
      </p:sp>
      <p:sp>
        <p:nvSpPr>
          <p:cNvPr id="27" name="Textfeld 5">
            <a:extLst>
              <a:ext uri="{FF2B5EF4-FFF2-40B4-BE49-F238E27FC236}">
                <a16:creationId xmlns:a16="http://schemas.microsoft.com/office/drawing/2014/main" id="{1F3232F6-568F-4CE8-853E-4C6EAC4E9476}"/>
              </a:ext>
            </a:extLst>
          </p:cNvPr>
          <p:cNvSpPr txBox="1"/>
          <p:nvPr/>
        </p:nvSpPr>
        <p:spPr>
          <a:xfrm>
            <a:off x="7303150" y="3848732"/>
            <a:ext cx="2656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HELIUM IONS</a:t>
            </a:r>
          </a:p>
        </p:txBody>
      </p:sp>
      <p:grpSp>
        <p:nvGrpSpPr>
          <p:cNvPr id="28" name="Gruppieren 6">
            <a:extLst>
              <a:ext uri="{FF2B5EF4-FFF2-40B4-BE49-F238E27FC236}">
                <a16:creationId xmlns:a16="http://schemas.microsoft.com/office/drawing/2014/main" id="{F765AA48-9C8C-4F42-BF36-AEB60D1D9F5C}"/>
              </a:ext>
            </a:extLst>
          </p:cNvPr>
          <p:cNvGrpSpPr/>
          <p:nvPr/>
        </p:nvGrpSpPr>
        <p:grpSpPr>
          <a:xfrm>
            <a:off x="7670175" y="1730150"/>
            <a:ext cx="2089142" cy="1934557"/>
            <a:chOff x="5886883" y="2096391"/>
            <a:chExt cx="2089142" cy="1934557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8B55A85-38F0-4F2E-91D1-A9B32FAF5BF5}"/>
                </a:ext>
              </a:extLst>
            </p:cNvPr>
            <p:cNvSpPr/>
            <p:nvPr/>
          </p:nvSpPr>
          <p:spPr>
            <a:xfrm>
              <a:off x="5886883" y="2096391"/>
              <a:ext cx="1934557" cy="1934557"/>
            </a:xfrm>
            <a:prstGeom prst="ellipse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5EB4572-66C2-4279-A817-150DBF2CEF70}"/>
                </a:ext>
              </a:extLst>
            </p:cNvPr>
            <p:cNvSpPr/>
            <p:nvPr/>
          </p:nvSpPr>
          <p:spPr>
            <a:xfrm>
              <a:off x="7632184" y="3103037"/>
              <a:ext cx="343841" cy="34384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uppieren 17">
            <a:extLst>
              <a:ext uri="{FF2B5EF4-FFF2-40B4-BE49-F238E27FC236}">
                <a16:creationId xmlns:a16="http://schemas.microsoft.com/office/drawing/2014/main" id="{E63D045B-5274-408E-85BC-1002C157D6E6}"/>
              </a:ext>
            </a:extLst>
          </p:cNvPr>
          <p:cNvGrpSpPr/>
          <p:nvPr/>
        </p:nvGrpSpPr>
        <p:grpSpPr>
          <a:xfrm>
            <a:off x="8036040" y="2250986"/>
            <a:ext cx="1190846" cy="906643"/>
            <a:chOff x="6209414" y="1698778"/>
            <a:chExt cx="1190846" cy="906643"/>
          </a:xfrm>
        </p:grpSpPr>
        <p:sp>
          <p:nvSpPr>
            <p:cNvPr id="32" name="Rechteck 18">
              <a:extLst>
                <a:ext uri="{FF2B5EF4-FFF2-40B4-BE49-F238E27FC236}">
                  <a16:creationId xmlns:a16="http://schemas.microsoft.com/office/drawing/2014/main" id="{B93DFE33-DF3B-4274-86A5-7923F06A15C9}"/>
                </a:ext>
              </a:extLst>
            </p:cNvPr>
            <p:cNvSpPr/>
            <p:nvPr/>
          </p:nvSpPr>
          <p:spPr>
            <a:xfrm>
              <a:off x="6331688" y="1698778"/>
              <a:ext cx="949009" cy="906643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feld 19">
              <a:extLst>
                <a:ext uri="{FF2B5EF4-FFF2-40B4-BE49-F238E27FC236}">
                  <a16:creationId xmlns:a16="http://schemas.microsoft.com/office/drawing/2014/main" id="{F1002D66-E1C3-4E6F-997C-820BED603271}"/>
                </a:ext>
              </a:extLst>
            </p:cNvPr>
            <p:cNvSpPr txBox="1"/>
            <p:nvPr/>
          </p:nvSpPr>
          <p:spPr>
            <a:xfrm>
              <a:off x="6447027" y="1746964"/>
              <a:ext cx="7157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Helvetica" pitchFamily="2" charset="0"/>
                </a:rPr>
                <a:t>He</a:t>
              </a:r>
            </a:p>
          </p:txBody>
        </p:sp>
        <p:sp>
          <p:nvSpPr>
            <p:cNvPr id="34" name="Textfeld 20">
              <a:extLst>
                <a:ext uri="{FF2B5EF4-FFF2-40B4-BE49-F238E27FC236}">
                  <a16:creationId xmlns:a16="http://schemas.microsoft.com/office/drawing/2014/main" id="{37F15051-7E1F-4F60-928C-266794E9DF7A}"/>
                </a:ext>
              </a:extLst>
            </p:cNvPr>
            <p:cNvSpPr txBox="1"/>
            <p:nvPr/>
          </p:nvSpPr>
          <p:spPr>
            <a:xfrm>
              <a:off x="6209414" y="2174534"/>
              <a:ext cx="11908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latin typeface="Helvetica" pitchFamily="2" charset="0"/>
                </a:rPr>
                <a:t>Helium</a:t>
              </a:r>
            </a:p>
            <a:p>
              <a:pPr algn="ctr"/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latin typeface="Helvetica" pitchFamily="2" charset="0"/>
                </a:rPr>
                <a:t>4,003</a:t>
              </a:r>
            </a:p>
          </p:txBody>
        </p:sp>
        <p:sp>
          <p:nvSpPr>
            <p:cNvPr id="35" name="Textfeld 21">
              <a:extLst>
                <a:ext uri="{FF2B5EF4-FFF2-40B4-BE49-F238E27FC236}">
                  <a16:creationId xmlns:a16="http://schemas.microsoft.com/office/drawing/2014/main" id="{91F90A3B-35D7-4A52-BCAC-54DFE4919492}"/>
                </a:ext>
              </a:extLst>
            </p:cNvPr>
            <p:cNvSpPr txBox="1"/>
            <p:nvPr/>
          </p:nvSpPr>
          <p:spPr>
            <a:xfrm>
              <a:off x="6304802" y="1720662"/>
              <a:ext cx="28707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latin typeface="Helvetica" pitchFamily="2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6981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D4212E2-1659-B34A-A5D8-7F0F4657B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47" y="1820622"/>
            <a:ext cx="1442634" cy="39075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F0AD788-90FB-6941-9800-4B2B8A43A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Indications treated at medaustron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E0F3FDBF-42C9-3447-9B01-7F3598FEE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D2C66866-3D68-9E45-9766-4974D36836A6}"/>
              </a:ext>
            </a:extLst>
          </p:cNvPr>
          <p:cNvSpPr/>
          <p:nvPr/>
        </p:nvSpPr>
        <p:spPr>
          <a:xfrm>
            <a:off x="547119" y="4144727"/>
            <a:ext cx="2005468" cy="1288561"/>
          </a:xfrm>
          <a:prstGeom prst="roundRect">
            <a:avLst>
              <a:gd name="adj" fmla="val 8718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E7F472A-2A6F-7449-B82D-CD228AF84D6B}"/>
              </a:ext>
            </a:extLst>
          </p:cNvPr>
          <p:cNvSpPr/>
          <p:nvPr/>
        </p:nvSpPr>
        <p:spPr>
          <a:xfrm>
            <a:off x="296978" y="4165562"/>
            <a:ext cx="250575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rgbClr val="005A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planned 2023:</a:t>
            </a:r>
          </a:p>
          <a:p>
            <a:pPr algn="ctr"/>
            <a:r>
              <a:rPr lang="en-US" sz="1600" b="1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550</a:t>
            </a:r>
          </a:p>
          <a:p>
            <a:pPr algn="ctr"/>
            <a:r>
              <a:rPr lang="en-US" sz="140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Patients</a:t>
            </a:r>
          </a:p>
          <a:p>
            <a:pPr algn="ctr"/>
            <a:r>
              <a:rPr lang="en-US" sz="1600" b="1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11,000</a:t>
            </a:r>
          </a:p>
          <a:p>
            <a:pPr algn="ctr"/>
            <a:r>
              <a:rPr lang="en-US" sz="140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Single Fractions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914FB38-F2EE-2E41-9264-96AC125F759A}"/>
              </a:ext>
            </a:extLst>
          </p:cNvPr>
          <p:cNvSpPr txBox="1"/>
          <p:nvPr/>
        </p:nvSpPr>
        <p:spPr>
          <a:xfrm>
            <a:off x="8471078" y="5823849"/>
            <a:ext cx="26556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Values (rounded) as of May 2023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7BF07FF-FC86-6E4A-97F0-C8EF0742941D}"/>
              </a:ext>
            </a:extLst>
          </p:cNvPr>
          <p:cNvSpPr txBox="1"/>
          <p:nvPr/>
        </p:nvSpPr>
        <p:spPr>
          <a:xfrm>
            <a:off x="3311371" y="1959559"/>
            <a:ext cx="66872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Central Nervous System</a:t>
            </a:r>
          </a:p>
          <a:p>
            <a:pPr algn="r"/>
            <a:r>
              <a:rPr lang="en-US" sz="30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Head &amp; Neck</a:t>
            </a:r>
          </a:p>
          <a:p>
            <a:pPr algn="r"/>
            <a:r>
              <a:rPr lang="en-US" sz="32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28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Re-Irradiation</a:t>
            </a:r>
            <a:endParaRPr lang="en-US" sz="3200" b="1" dirty="0">
              <a:solidFill>
                <a:schemeClr val="accent3"/>
              </a:solidFill>
              <a:latin typeface="Verdana" charset="0"/>
              <a:ea typeface="Verdana" charset="0"/>
              <a:cs typeface="Verdana" charset="0"/>
            </a:endParaRPr>
          </a:p>
          <a:p>
            <a:pPr algn="r"/>
            <a:r>
              <a:rPr lang="en-US" sz="28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Pediatrics</a:t>
            </a:r>
          </a:p>
          <a:p>
            <a:pPr algn="r"/>
            <a:r>
              <a:rPr lang="en-US" sz="20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Sarcoma</a:t>
            </a:r>
            <a:endParaRPr lang="en-US" sz="2700" b="1" dirty="0">
              <a:solidFill>
                <a:schemeClr val="accent3"/>
              </a:solidFill>
              <a:latin typeface="Verdana" charset="0"/>
              <a:ea typeface="Verdana" charset="0"/>
              <a:cs typeface="Verdana" charset="0"/>
            </a:endParaRPr>
          </a:p>
          <a:p>
            <a:pPr algn="r"/>
            <a:r>
              <a:rPr lang="en-US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Skull Base</a:t>
            </a:r>
            <a:endParaRPr lang="en-US" sz="1600" b="1" dirty="0">
              <a:solidFill>
                <a:schemeClr val="accent3"/>
              </a:solidFill>
              <a:latin typeface="Verdana" charset="0"/>
              <a:ea typeface="Verdana" charset="0"/>
              <a:cs typeface="Verdana" charset="0"/>
            </a:endParaRPr>
          </a:p>
          <a:p>
            <a:pPr algn="r"/>
            <a:r>
              <a:rPr lang="en-US" sz="16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Prostate</a:t>
            </a:r>
          </a:p>
          <a:p>
            <a:pPr algn="r"/>
            <a:r>
              <a:rPr lang="en-US" sz="14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Gastrointestinal (upper)</a:t>
            </a:r>
          </a:p>
          <a:p>
            <a:pPr algn="r"/>
            <a:r>
              <a:rPr lang="en-US" sz="12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Gastrointestinal (lower)</a:t>
            </a:r>
          </a:p>
          <a:p>
            <a:pPr algn="r"/>
            <a:r>
              <a:rPr lang="en-US" sz="12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Gynecological Tumors</a:t>
            </a:r>
          </a:p>
          <a:p>
            <a:pPr algn="r"/>
            <a:r>
              <a:rPr lang="en-US" sz="12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Urogenital Tumors</a:t>
            </a:r>
          </a:p>
          <a:p>
            <a:pPr algn="r"/>
            <a:r>
              <a:rPr lang="en-US" sz="1200" b="1" dirty="0">
                <a:solidFill>
                  <a:schemeClr val="accent3"/>
                </a:solidFill>
                <a:latin typeface="Verdana" charset="0"/>
                <a:ea typeface="Verdana" charset="0"/>
                <a:cs typeface="Verdana" charset="0"/>
              </a:rPr>
              <a:t>Breast/Mamma-Ca&lt;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473C5EA-4D30-1F45-B93B-54359244DC58}"/>
              </a:ext>
            </a:extLst>
          </p:cNvPr>
          <p:cNvSpPr txBox="1"/>
          <p:nvPr/>
        </p:nvSpPr>
        <p:spPr>
          <a:xfrm>
            <a:off x="10102710" y="1959558"/>
            <a:ext cx="15298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26%</a:t>
            </a:r>
          </a:p>
          <a:p>
            <a:r>
              <a:rPr lang="en-US" sz="30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20</a:t>
            </a:r>
            <a:r>
              <a:rPr lang="en-US" sz="32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%</a:t>
            </a:r>
          </a:p>
          <a:p>
            <a:r>
              <a:rPr lang="en-US" sz="28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16%</a:t>
            </a:r>
          </a:p>
          <a:p>
            <a:r>
              <a:rPr lang="en-US" sz="28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16%</a:t>
            </a:r>
          </a:p>
          <a:p>
            <a:r>
              <a:rPr lang="en-US" sz="20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11%</a:t>
            </a:r>
          </a:p>
          <a:p>
            <a:r>
              <a:rPr lang="en-US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6%</a:t>
            </a:r>
          </a:p>
          <a:p>
            <a:r>
              <a:rPr lang="en-US" sz="16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3%</a:t>
            </a:r>
          </a:p>
          <a:p>
            <a:r>
              <a:rPr lang="en-US" sz="14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2%</a:t>
            </a:r>
          </a:p>
          <a:p>
            <a:r>
              <a:rPr lang="en-US" sz="12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&lt;1%</a:t>
            </a:r>
          </a:p>
          <a:p>
            <a:r>
              <a:rPr lang="en-US" sz="12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&lt;1%</a:t>
            </a:r>
          </a:p>
          <a:p>
            <a:r>
              <a:rPr lang="en-US" sz="12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&lt;1%</a:t>
            </a:r>
          </a:p>
          <a:p>
            <a:r>
              <a:rPr lang="en-US" sz="120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&lt;1%</a:t>
            </a:r>
          </a:p>
        </p:txBody>
      </p:sp>
    </p:spTree>
    <p:extLst>
      <p:ext uri="{BB962C8B-B14F-4D97-AF65-F5344CB8AC3E}">
        <p14:creationId xmlns:p14="http://schemas.microsoft.com/office/powerpoint/2010/main" val="2084817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E328F-A46D-434A-A25D-9D29ED05C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Facility overview</a:t>
            </a:r>
          </a:p>
        </p:txBody>
      </p:sp>
      <p:sp>
        <p:nvSpPr>
          <p:cNvPr id="23" name="Fußzeilenplatzhalter 22">
            <a:extLst>
              <a:ext uri="{FF2B5EF4-FFF2-40B4-BE49-F238E27FC236}">
                <a16:creationId xmlns:a16="http://schemas.microsoft.com/office/drawing/2014/main" id="{5CBF4022-77A6-4E4D-A14F-8CF47C0D2B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  <p:pic>
        <p:nvPicPr>
          <p:cNvPr id="3" name="Bild 4">
            <a:extLst>
              <a:ext uri="{FF2B5EF4-FFF2-40B4-BE49-F238E27FC236}">
                <a16:creationId xmlns:a16="http://schemas.microsoft.com/office/drawing/2014/main" id="{5EA76486-FFC8-C34D-A677-58E56CD0DE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3799" y="1140427"/>
            <a:ext cx="6408712" cy="5040560"/>
          </a:xfrm>
          <a:prstGeom prst="rect">
            <a:avLst/>
          </a:prstGeom>
        </p:spPr>
      </p:pic>
      <p:cxnSp>
        <p:nvCxnSpPr>
          <p:cNvPr id="4" name="Gerade Verbindung 3">
            <a:extLst>
              <a:ext uri="{FF2B5EF4-FFF2-40B4-BE49-F238E27FC236}">
                <a16:creationId xmlns:a16="http://schemas.microsoft.com/office/drawing/2014/main" id="{FF323A06-992B-494F-B307-AF548EE99846}"/>
              </a:ext>
            </a:extLst>
          </p:cNvPr>
          <p:cNvCxnSpPr/>
          <p:nvPr/>
        </p:nvCxnSpPr>
        <p:spPr>
          <a:xfrm>
            <a:off x="7536160" y="1821144"/>
            <a:ext cx="227730" cy="170014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37C24267-F56B-5548-AFB5-E5A634DB7092}"/>
              </a:ext>
            </a:extLst>
          </p:cNvPr>
          <p:cNvSpPr/>
          <p:nvPr/>
        </p:nvSpPr>
        <p:spPr>
          <a:xfrm>
            <a:off x="6766881" y="3347374"/>
            <a:ext cx="972000" cy="972000"/>
          </a:xfrm>
          <a:prstGeom prst="ellipse">
            <a:avLst/>
          </a:prstGeom>
          <a:noFill/>
          <a:ln w="47625">
            <a:solidFill>
              <a:srgbClr val="EDD01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0AB4691-389C-C34A-AC7C-DC46FECFA751}"/>
              </a:ext>
            </a:extLst>
          </p:cNvPr>
          <p:cNvSpPr/>
          <p:nvPr/>
        </p:nvSpPr>
        <p:spPr>
          <a:xfrm>
            <a:off x="7821178" y="3180649"/>
            <a:ext cx="661875" cy="661875"/>
          </a:xfrm>
          <a:prstGeom prst="ellipse">
            <a:avLst/>
          </a:prstGeom>
          <a:noFill/>
          <a:ln w="47625">
            <a:solidFill>
              <a:srgbClr val="EDD01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3F9DC14E-001D-DE40-9302-826C20070215}"/>
              </a:ext>
            </a:extLst>
          </p:cNvPr>
          <p:cNvCxnSpPr>
            <a:cxnSpLocks/>
          </p:cNvCxnSpPr>
          <p:nvPr/>
        </p:nvCxnSpPr>
        <p:spPr>
          <a:xfrm>
            <a:off x="3991156" y="1812958"/>
            <a:ext cx="3545005" cy="0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CEBDFE3A-206F-9448-8F0D-0AC5DB83DC80}"/>
              </a:ext>
            </a:extLst>
          </p:cNvPr>
          <p:cNvSpPr txBox="1">
            <a:spLocks/>
          </p:cNvSpPr>
          <p:nvPr/>
        </p:nvSpPr>
        <p:spPr>
          <a:xfrm>
            <a:off x="872409" y="1450121"/>
            <a:ext cx="3118747" cy="751064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None/>
            </a:pPr>
            <a:r>
              <a:rPr lang="en-US" sz="1400" b="1">
                <a:solidFill>
                  <a:srgbClr val="112359"/>
                </a:solidFill>
                <a:latin typeface="Verdana" charset="0"/>
                <a:ea typeface="Verdana" charset="0"/>
                <a:cs typeface="Verdana" charset="0"/>
              </a:rPr>
              <a:t>Irradiation Rooms</a:t>
            </a:r>
            <a:br>
              <a:rPr lang="en-US" sz="2000">
                <a:solidFill>
                  <a:srgbClr val="112359"/>
                </a:solidFill>
              </a:rPr>
            </a:br>
            <a:r>
              <a:rPr lang="en-US" sz="140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Three rooms for patient treatments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19671EA-77AF-8B44-BDDC-FFF763F2AE39}"/>
              </a:ext>
            </a:extLst>
          </p:cNvPr>
          <p:cNvSpPr txBox="1">
            <a:spLocks/>
          </p:cNvSpPr>
          <p:nvPr/>
        </p:nvSpPr>
        <p:spPr>
          <a:xfrm>
            <a:off x="872408" y="2605997"/>
            <a:ext cx="3118747" cy="813186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None/>
            </a:pPr>
            <a:r>
              <a:rPr lang="en-US" sz="1400" b="1">
                <a:solidFill>
                  <a:srgbClr val="112359"/>
                </a:solidFill>
                <a:latin typeface="Verdana" charset="0"/>
                <a:ea typeface="Verdana" charset="0"/>
                <a:cs typeface="Verdana" charset="0"/>
              </a:rPr>
              <a:t>Research</a:t>
            </a:r>
            <a:br>
              <a:rPr lang="en-US" sz="1400">
                <a:solidFill>
                  <a:srgbClr val="112359"/>
                </a:solidFill>
              </a:rPr>
            </a:br>
            <a:r>
              <a:rPr lang="en-US" sz="140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Irradiation room for non-clinical use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4C5D57CA-0592-8840-A85D-D3B8DEBA8267}"/>
              </a:ext>
            </a:extLst>
          </p:cNvPr>
          <p:cNvSpPr txBox="1">
            <a:spLocks/>
          </p:cNvSpPr>
          <p:nvPr/>
        </p:nvSpPr>
        <p:spPr>
          <a:xfrm>
            <a:off x="872407" y="4980812"/>
            <a:ext cx="3118747" cy="610687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None/>
            </a:pPr>
            <a:r>
              <a:rPr lang="en-US" sz="1400" b="1">
                <a:solidFill>
                  <a:srgbClr val="112359"/>
                </a:solidFill>
                <a:latin typeface="Verdana" charset="0"/>
                <a:ea typeface="Verdana" charset="0"/>
                <a:cs typeface="Verdana" charset="0"/>
              </a:rPr>
              <a:t>Synchrotron</a:t>
            </a:r>
            <a:br>
              <a:rPr lang="en-US" sz="1400">
                <a:solidFill>
                  <a:srgbClr val="112359"/>
                </a:solidFill>
              </a:rPr>
            </a:br>
            <a:r>
              <a:rPr lang="en-US" sz="140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circular accelerator</a:t>
            </a:r>
            <a:r>
              <a:rPr lang="en-US" sz="140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4B8A4D06-661D-8C41-9F04-B7514F7AC464}"/>
              </a:ext>
            </a:extLst>
          </p:cNvPr>
          <p:cNvSpPr txBox="1">
            <a:spLocks/>
          </p:cNvSpPr>
          <p:nvPr/>
        </p:nvSpPr>
        <p:spPr>
          <a:xfrm>
            <a:off x="872407" y="3803913"/>
            <a:ext cx="3118747" cy="630036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None/>
            </a:pPr>
            <a:r>
              <a:rPr lang="en-US" sz="1400" b="1">
                <a:solidFill>
                  <a:srgbClr val="112359"/>
                </a:solidFill>
                <a:latin typeface="Verdana" charset="0"/>
                <a:ea typeface="Verdana" charset="0"/>
                <a:cs typeface="Verdana" charset="0"/>
              </a:rPr>
              <a:t>Ion Sources</a:t>
            </a:r>
            <a:br>
              <a:rPr lang="en-US" sz="1400">
                <a:solidFill>
                  <a:srgbClr val="112359"/>
                </a:solidFill>
              </a:rPr>
            </a:br>
            <a:r>
              <a:rPr lang="en-US" sz="140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linear accelerator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DDA183B-2429-2E46-B3E5-B41773056A0B}"/>
              </a:ext>
            </a:extLst>
          </p:cNvPr>
          <p:cNvSpPr/>
          <p:nvPr/>
        </p:nvSpPr>
        <p:spPr>
          <a:xfrm>
            <a:off x="7752185" y="1387061"/>
            <a:ext cx="1765517" cy="1785402"/>
          </a:xfrm>
          <a:prstGeom prst="ellipse">
            <a:avLst/>
          </a:prstGeom>
          <a:noFill/>
          <a:ln w="47625">
            <a:solidFill>
              <a:srgbClr val="EDD01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C731FE37-F36C-7842-A8E8-341235A03FF8}"/>
              </a:ext>
            </a:extLst>
          </p:cNvPr>
          <p:cNvCxnSpPr/>
          <p:nvPr/>
        </p:nvCxnSpPr>
        <p:spPr>
          <a:xfrm>
            <a:off x="7609674" y="3016850"/>
            <a:ext cx="286526" cy="255407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BE50216E-ACFC-7F4E-80D3-1CA423B2ED31}"/>
              </a:ext>
            </a:extLst>
          </p:cNvPr>
          <p:cNvCxnSpPr>
            <a:cxnSpLocks/>
          </p:cNvCxnSpPr>
          <p:nvPr/>
        </p:nvCxnSpPr>
        <p:spPr>
          <a:xfrm flipV="1">
            <a:off x="3991156" y="3014190"/>
            <a:ext cx="3618519" cy="23563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EC440ABD-D98A-444D-8987-3D8EE254EB60}"/>
              </a:ext>
            </a:extLst>
          </p:cNvPr>
          <p:cNvCxnSpPr/>
          <p:nvPr/>
        </p:nvCxnSpPr>
        <p:spPr>
          <a:xfrm flipH="1">
            <a:off x="6424171" y="3820247"/>
            <a:ext cx="338510" cy="294689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4595F5DB-8395-9443-BB79-4BB0B47C301A}"/>
              </a:ext>
            </a:extLst>
          </p:cNvPr>
          <p:cNvCxnSpPr>
            <a:cxnSpLocks/>
          </p:cNvCxnSpPr>
          <p:nvPr/>
        </p:nvCxnSpPr>
        <p:spPr>
          <a:xfrm flipV="1">
            <a:off x="3991156" y="4113805"/>
            <a:ext cx="2428815" cy="1130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BE6FB10A-EA9A-0142-B028-C10857F0B419}"/>
              </a:ext>
            </a:extLst>
          </p:cNvPr>
          <p:cNvCxnSpPr/>
          <p:nvPr/>
        </p:nvCxnSpPr>
        <p:spPr>
          <a:xfrm flipH="1">
            <a:off x="5879976" y="5152505"/>
            <a:ext cx="216024" cy="147345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CD5184A9-645A-B349-A3A0-1F265731D7F3}"/>
              </a:ext>
            </a:extLst>
          </p:cNvPr>
          <p:cNvCxnSpPr>
            <a:cxnSpLocks/>
          </p:cNvCxnSpPr>
          <p:nvPr/>
        </p:nvCxnSpPr>
        <p:spPr>
          <a:xfrm flipV="1">
            <a:off x="3991156" y="5299849"/>
            <a:ext cx="1888821" cy="1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06680699-4583-A240-80F9-85AF5B46D4A4}"/>
              </a:ext>
            </a:extLst>
          </p:cNvPr>
          <p:cNvSpPr/>
          <p:nvPr/>
        </p:nvSpPr>
        <p:spPr>
          <a:xfrm>
            <a:off x="6096000" y="4392459"/>
            <a:ext cx="1889816" cy="1911101"/>
          </a:xfrm>
          <a:prstGeom prst="ellipse">
            <a:avLst/>
          </a:prstGeom>
          <a:noFill/>
          <a:ln w="47625">
            <a:solidFill>
              <a:srgbClr val="EDD01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23F61E4D-2C34-D44E-BA13-53CE4B0E8E69}"/>
              </a:ext>
            </a:extLst>
          </p:cNvPr>
          <p:cNvCxnSpPr>
            <a:cxnSpLocks/>
          </p:cNvCxnSpPr>
          <p:nvPr/>
        </p:nvCxnSpPr>
        <p:spPr>
          <a:xfrm flipH="1">
            <a:off x="8227562" y="1906151"/>
            <a:ext cx="1598012" cy="4183168"/>
          </a:xfrm>
          <a:prstGeom prst="line">
            <a:avLst/>
          </a:prstGeom>
          <a:ln w="34925" cap="rnd">
            <a:solidFill>
              <a:srgbClr val="14316C"/>
            </a:solidFill>
            <a:headEnd type="diamond" w="sm" len="med"/>
            <a:tailEnd type="diamond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Inhaltsplatzhalter 2">
            <a:extLst>
              <a:ext uri="{FF2B5EF4-FFF2-40B4-BE49-F238E27FC236}">
                <a16:creationId xmlns:a16="http://schemas.microsoft.com/office/drawing/2014/main" id="{301A66F5-934A-FC4B-8940-2F33A5D17F55}"/>
              </a:ext>
            </a:extLst>
          </p:cNvPr>
          <p:cNvSpPr txBox="1">
            <a:spLocks/>
          </p:cNvSpPr>
          <p:nvPr/>
        </p:nvSpPr>
        <p:spPr>
          <a:xfrm>
            <a:off x="8974129" y="3907800"/>
            <a:ext cx="944828" cy="251757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lIns="0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 algn="ctr">
              <a:spcBef>
                <a:spcPts val="525"/>
              </a:spcBef>
              <a:buNone/>
            </a:pPr>
            <a:r>
              <a:rPr lang="en-US" sz="1100" b="1">
                <a:solidFill>
                  <a:srgbClr val="112359"/>
                </a:solidFill>
                <a:latin typeface="Verdana" charset="0"/>
                <a:ea typeface="Verdana" charset="0"/>
                <a:cs typeface="Verdana" charset="0"/>
              </a:rPr>
              <a:t>140 m</a:t>
            </a:r>
            <a:endParaRPr lang="en-US" sz="110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702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B094F-6712-964F-BB53-FF097E505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PLCs in the </a:t>
            </a:r>
            <a:r>
              <a:rPr lang="en-US" dirty="0" err="1"/>
              <a:t>Medaustron</a:t>
            </a:r>
            <a:r>
              <a:rPr lang="en-US" dirty="0"/>
              <a:t> control System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AFBE1A-9C8B-484F-9BCE-7CD69A9B9E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106C06-BC8A-154E-BB51-79BFD1173D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6568" y="6706483"/>
            <a:ext cx="7141304" cy="173748"/>
          </a:xfrm>
        </p:spPr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026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E0373-A3B3-CB4F-9356-E866157C8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</a:t>
            </a:r>
          </a:p>
        </p:txBody>
      </p:sp>
      <p:sp>
        <p:nvSpPr>
          <p:cNvPr id="31" name="Fußzeilenplatzhalter 30">
            <a:extLst>
              <a:ext uri="{FF2B5EF4-FFF2-40B4-BE49-F238E27FC236}">
                <a16:creationId xmlns:a16="http://schemas.microsoft.com/office/drawing/2014/main" id="{9A39911C-D5D3-3A47-949F-8F9774DAC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841" y="6708315"/>
            <a:ext cx="7559040" cy="173748"/>
          </a:xfrm>
        </p:spPr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B7F873A2-6575-4366-B43F-2F7B4507D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8367" y="157307"/>
            <a:ext cx="8731470" cy="607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289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B094F-6712-964F-BB53-FF097E505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challenges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AFBE1A-9C8B-484F-9BCE-7CD69A9B9E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106C06-BC8A-154E-BB51-79BFD1173D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6568" y="6706483"/>
            <a:ext cx="7141304" cy="173748"/>
          </a:xfrm>
        </p:spPr>
        <p:txBody>
          <a:bodyPr/>
          <a:lstStyle/>
          <a:p>
            <a:r>
              <a:rPr lang="en-US" dirty="0">
                <a:latin typeface="Verdana" charset="0"/>
              </a:rPr>
              <a:t>Doc-No: DE000_11100_202307181 • Version: 1.0 • Confidentiality: not restricted • Title: General MedAustron Presentation 16:9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141861"/>
      </p:ext>
    </p:extLst>
  </p:cSld>
  <p:clrMapOvr>
    <a:masterClrMapping/>
  </p:clrMapOvr>
</p:sld>
</file>

<file path=ppt/theme/theme1.xml><?xml version="1.0" encoding="utf-8"?>
<a:theme xmlns:a="http://schemas.openxmlformats.org/drawingml/2006/main" name="MedAustron Master DE">
  <a:themeElements>
    <a:clrScheme name="MedAustr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99A"/>
      </a:accent1>
      <a:accent2>
        <a:srgbClr val="F1D611"/>
      </a:accent2>
      <a:accent3>
        <a:srgbClr val="14316C"/>
      </a:accent3>
      <a:accent4>
        <a:srgbClr val="A8B712"/>
      </a:accent4>
      <a:accent5>
        <a:srgbClr val="F7A512"/>
      </a:accent5>
      <a:accent6>
        <a:srgbClr val="BAD5F1"/>
      </a:accent6>
      <a:hlink>
        <a:srgbClr val="0E2149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765E0838-C416-42BE-89AD-6AC6501E8530}" vid="{837458E1-6395-46A3-9F44-98BC8D69AEA9}"/>
    </a:ext>
  </a:extLst>
</a:theme>
</file>

<file path=ppt/theme/theme2.xml><?xml version="1.0" encoding="utf-8"?>
<a:theme xmlns:a="http://schemas.openxmlformats.org/drawingml/2006/main" name="MedAustron Master EN">
  <a:themeElements>
    <a:clrScheme name="MedAustro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3A7BA"/>
      </a:accent1>
      <a:accent2>
        <a:srgbClr val="F1D611"/>
      </a:accent2>
      <a:accent3>
        <a:srgbClr val="14316C"/>
      </a:accent3>
      <a:accent4>
        <a:srgbClr val="F7A512"/>
      </a:accent4>
      <a:accent5>
        <a:srgbClr val="0069B3"/>
      </a:accent5>
      <a:accent6>
        <a:srgbClr val="A8B719"/>
      </a:accent6>
      <a:hlink>
        <a:srgbClr val="0E2149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765E0838-C416-42BE-89AD-6AC6501E8530}" vid="{6C26B8F1-01FA-48F6-B40D-01A12589BC85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7f4b1d5-4369-42b5-aed9-d4ee8c8f3dd3">
      <Terms xmlns="http://schemas.microsoft.com/office/infopath/2007/PartnerControls"/>
    </lcf76f155ced4ddcb4097134ff3c332f>
    <TaxCatchAll xmlns="f30aa6cd-2ad9-4958-ba31-93d2e19cf136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753324B8A8BD5458F474E9A4CA75CD7" ma:contentTypeVersion="13" ma:contentTypeDescription="Ein neues Dokument erstellen." ma:contentTypeScope="" ma:versionID="e14c9f9a0de9759dd5aeb977d79bd973">
  <xsd:schema xmlns:xsd="http://www.w3.org/2001/XMLSchema" xmlns:xs="http://www.w3.org/2001/XMLSchema" xmlns:p="http://schemas.microsoft.com/office/2006/metadata/properties" xmlns:ns2="27f4b1d5-4369-42b5-aed9-d4ee8c8f3dd3" xmlns:ns3="f30aa6cd-2ad9-4958-ba31-93d2e19cf136" targetNamespace="http://schemas.microsoft.com/office/2006/metadata/properties" ma:root="true" ma:fieldsID="af1052b9368e1f74d9acfff574578f42" ns2:_="" ns3:_="">
    <xsd:import namespace="27f4b1d5-4369-42b5-aed9-d4ee8c8f3dd3"/>
    <xsd:import namespace="f30aa6cd-2ad9-4958-ba31-93d2e19cf1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4b1d5-4369-42b5-aed9-d4ee8c8f3d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ae9d0ac8-5719-4998-ae64-aae6fea738f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aa6cd-2ad9-4958-ba31-93d2e19cf13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3698879-592d-4d36-8157-e818f9f81696}" ma:internalName="TaxCatchAll" ma:showField="CatchAllData" ma:web="f30aa6cd-2ad9-4958-ba31-93d2e19cf1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E145C4-FD07-4D33-8C00-9103874ED40C}">
  <ds:schemaRefs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infopath/2007/PartnerControls"/>
    <ds:schemaRef ds:uri="http://purl.org/dc/elements/1.1/"/>
    <ds:schemaRef ds:uri="f30aa6cd-2ad9-4958-ba31-93d2e19cf136"/>
    <ds:schemaRef ds:uri="27f4b1d5-4369-42b5-aed9-d4ee8c8f3dd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1E8590C-021E-474B-B463-71B1BCED03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A1BED0-F089-4EEE-8B8C-C90D36FE2F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f4b1d5-4369-42b5-aed9-d4ee8c8f3dd3"/>
    <ds:schemaRef ds:uri="f30aa6cd-2ad9-4958-ba31-93d2e19cf1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MedAustron Master Breitbild</Template>
  <TotalTime>0</TotalTime>
  <Words>1012</Words>
  <Application>Microsoft Office PowerPoint</Application>
  <PresentationFormat>Widescreen</PresentationFormat>
  <Paragraphs>208</Paragraphs>
  <Slides>16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-apple-system</vt:lpstr>
      <vt:lpstr>Arial</vt:lpstr>
      <vt:lpstr>Arial</vt:lpstr>
      <vt:lpstr>Courier New</vt:lpstr>
      <vt:lpstr>Garamond</vt:lpstr>
      <vt:lpstr>Helvetica</vt:lpstr>
      <vt:lpstr>HiraMinProN-W3</vt:lpstr>
      <vt:lpstr>Verdana</vt:lpstr>
      <vt:lpstr>MedAustron Master DE</vt:lpstr>
      <vt:lpstr>MedAustron Master EN</vt:lpstr>
      <vt:lpstr>Adobe Acrobat Document</vt:lpstr>
      <vt:lpstr>Medicine. Research. Hope.</vt:lpstr>
      <vt:lpstr>About medaustron</vt:lpstr>
      <vt:lpstr>Company History</vt:lpstr>
      <vt:lpstr>Particles in particle therapy</vt:lpstr>
      <vt:lpstr>Indications treated at medaustron</vt:lpstr>
      <vt:lpstr>Facility overview</vt:lpstr>
      <vt:lpstr>PLCs in the Medaustron control System</vt:lpstr>
      <vt:lpstr>Architecture</vt:lpstr>
      <vt:lpstr>Ongoing challenges</vt:lpstr>
      <vt:lpstr>Operational Safety system</vt:lpstr>
      <vt:lpstr>MAJOR challenges</vt:lpstr>
      <vt:lpstr>MAJOR challenges – Single CPU</vt:lpstr>
      <vt:lpstr>MAJOR challenges – Single CPU</vt:lpstr>
      <vt:lpstr>MAJOR challenges – Regression tests &amp; FAT</vt:lpstr>
      <vt:lpstr>Thank you for your attention!</vt:lpstr>
      <vt:lpstr>References and 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Medizin. Forschung. Hoffnung.</dc:title>
  <dc:creator>Wurzer Petra</dc:creator>
  <cp:lastModifiedBy>Vörös Sandor</cp:lastModifiedBy>
  <cp:revision>57</cp:revision>
  <dcterms:created xsi:type="dcterms:W3CDTF">2023-07-18T12:21:03Z</dcterms:created>
  <dcterms:modified xsi:type="dcterms:W3CDTF">2023-10-05T08:38:48Z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0x0101005753324B8A8BD5458F474E9A4CA75CD7</vt:lpwstr>
  </property>
  <property fmtid="{D5CDD505-2E9C-101B-9397-08002B2CF9AE}" pid="3" name="MediaServiceImageTags">
    <vt:lpwstr/>
  </property>
</Properties>
</file>