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25"/>
  </p:notesMasterIdLst>
  <p:handoutMasterIdLst>
    <p:handoutMasterId r:id="rId26"/>
  </p:handoutMasterIdLst>
  <p:sldIdLst>
    <p:sldId id="347" r:id="rId6"/>
    <p:sldId id="310" r:id="rId7"/>
    <p:sldId id="394" r:id="rId8"/>
    <p:sldId id="395" r:id="rId9"/>
    <p:sldId id="402" r:id="rId10"/>
    <p:sldId id="401" r:id="rId11"/>
    <p:sldId id="403" r:id="rId12"/>
    <p:sldId id="404" r:id="rId13"/>
    <p:sldId id="406" r:id="rId14"/>
    <p:sldId id="397" r:id="rId15"/>
    <p:sldId id="405" r:id="rId16"/>
    <p:sldId id="398" r:id="rId17"/>
    <p:sldId id="393" r:id="rId18"/>
    <p:sldId id="407" r:id="rId19"/>
    <p:sldId id="386" r:id="rId20"/>
    <p:sldId id="388" r:id="rId21"/>
    <p:sldId id="391" r:id="rId22"/>
    <p:sldId id="390" r:id="rId23"/>
    <p:sldId id="392" r:id="rId2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2B3E"/>
    <a:srgbClr val="18334B"/>
    <a:srgbClr val="EDEDED"/>
    <a:srgbClr val="73BE4B"/>
    <a:srgbClr val="B81420"/>
    <a:srgbClr val="E60019"/>
    <a:srgbClr val="6D8EB0"/>
    <a:srgbClr val="0093A9"/>
    <a:srgbClr val="D4746B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8474" autoAdjust="0"/>
    <p:restoredTop sz="93979" autoAdjust="0"/>
  </p:normalViewPr>
  <p:slideViewPr>
    <p:cSldViewPr snapToGrid="0">
      <p:cViewPr varScale="1">
        <p:scale>
          <a:sx n="103" d="100"/>
          <a:sy n="103" d="100"/>
        </p:scale>
        <p:origin x="150" y="4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7948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0332"/>
    </p:cViewPr>
  </p:sorterViewPr>
  <p:notesViewPr>
    <p:cSldViewPr snapToGrid="0" showGuides="1">
      <p:cViewPr varScale="1">
        <p:scale>
          <a:sx n="52" d="100"/>
          <a:sy n="52" d="100"/>
        </p:scale>
        <p:origin x="2680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31230463-975F-1FC5-F130-344B42C6A7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79A2308-FA37-6278-0449-3B38B9528E0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398CF4-0D8F-4DD3-B28A-923FF3FEE419}" type="datetimeFigureOut">
              <a:rPr lang="fr-FR" smtClean="0"/>
              <a:t>04/10/2023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A7B76CB-13A6-4357-471D-C13C8A6F579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515A29A-0630-2B6D-5C6E-AD2B8E0564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57BD6-0A34-47E4-9D7D-D4D6BB6549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56703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C2B5AC-F81D-469C-ADE7-402A20B32007}" type="datetimeFigureOut">
              <a:rPr lang="fr-FR" smtClean="0"/>
              <a:t>04/10/2023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C14E6-2559-451E-807A-4A34163A34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4140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7526982-0BD3-80B2-D0C1-E141B8AD1D26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 dirty="0"/>
          </a:p>
        </p:txBody>
      </p:sp>
      <p:pic>
        <p:nvPicPr>
          <p:cNvPr id="8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</a:t>
            </a:r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828EFF-0769-991A-745D-86154BF58E5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838" y="740504"/>
            <a:ext cx="3716872" cy="1772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138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16/03/2023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CU DIS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seul</a:t>
            </a:r>
          </a:p>
        </p:txBody>
      </p:sp>
      <p:pic>
        <p:nvPicPr>
          <p:cNvPr id="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C593314-5853-721D-C381-C5C6DA55F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9172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9C14385-C06C-03C8-FC0B-6EDE0E294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16/03/2023</a:t>
            </a:r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5925030-DB19-61B7-32BA-FFFFADD4F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CU DIS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A84369A-A294-0F2F-E84F-D0990A22C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661E88D-94E7-20B9-0926-4E18EFBC1BA0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Vide</a:t>
            </a:r>
          </a:p>
        </p:txBody>
      </p:sp>
      <p:pic>
        <p:nvPicPr>
          <p:cNvPr id="7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5605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651A86F0-4870-165D-E01B-6415309E1300}"/>
              </a:ext>
            </a:extLst>
          </p:cNvPr>
          <p:cNvSpPr/>
          <p:nvPr userDrawn="1"/>
        </p:nvSpPr>
        <p:spPr>
          <a:xfrm>
            <a:off x="11460163" y="0"/>
            <a:ext cx="73183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Intervenants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538" y="6343650"/>
            <a:ext cx="1016000" cy="365125"/>
          </a:xfrm>
        </p:spPr>
        <p:txBody>
          <a:bodyPr/>
          <a:lstStyle/>
          <a:p>
            <a:r>
              <a:rPr lang="fr-FR" dirty="0" smtClean="0"/>
              <a:t>16/03/2023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CU DIS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texte 8">
            <a:extLst>
              <a:ext uri="{FF2B5EF4-FFF2-40B4-BE49-F238E27FC236}">
                <a16:creationId xmlns:a16="http://schemas.microsoft.com/office/drawing/2014/main" id="{EE9D7CE3-0338-EF86-9151-9AA39188D1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8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7" name="Espace réservé du texte 8">
            <a:extLst>
              <a:ext uri="{FF2B5EF4-FFF2-40B4-BE49-F238E27FC236}">
                <a16:creationId xmlns:a16="http://schemas.microsoft.com/office/drawing/2014/main" id="{7E242CEA-B629-6061-3336-B00B5B03631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27251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9" name="Espace réservé du texte 8">
            <a:extLst>
              <a:ext uri="{FF2B5EF4-FFF2-40B4-BE49-F238E27FC236}">
                <a16:creationId xmlns:a16="http://schemas.microsoft.com/office/drawing/2014/main" id="{13577D77-6A07-A133-9442-B0E04B740BC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167017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31" name="Espace réservé du texte 8">
            <a:extLst>
              <a:ext uri="{FF2B5EF4-FFF2-40B4-BE49-F238E27FC236}">
                <a16:creationId xmlns:a16="http://schemas.microsoft.com/office/drawing/2014/main" id="{7647BCFB-4928-920C-2E15-C8AE4C72EBA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47134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07368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28" name="図プレースホルダー 9">
            <a:extLst>
              <a:ext uri="{FF2B5EF4-FFF2-40B4-BE49-F238E27FC236}">
                <a16:creationId xmlns:a16="http://schemas.microsoft.com/office/drawing/2014/main" id="{6BF72028-41E2-619A-D233-341EEFEC504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27251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0" name="図プレースホルダー 9">
            <a:extLst>
              <a:ext uri="{FF2B5EF4-FFF2-40B4-BE49-F238E27FC236}">
                <a16:creationId xmlns:a16="http://schemas.microsoft.com/office/drawing/2014/main" id="{74AA3498-C08C-43F4-B6BB-AE8E3CC9E9CC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167017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2" name="図プレースホルダー 9">
            <a:extLst>
              <a:ext uri="{FF2B5EF4-FFF2-40B4-BE49-F238E27FC236}">
                <a16:creationId xmlns:a16="http://schemas.microsoft.com/office/drawing/2014/main" id="{1DC76755-C8C6-A984-C78A-E29A74AAF2E9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247134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pic>
        <p:nvPicPr>
          <p:cNvPr id="1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B16D91DA-45B8-FD04-3A3A-E545BB21D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15921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ant / C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453AF1D4-4843-AF3F-A326-45F38F216CA0}"/>
              </a:ext>
            </a:extLst>
          </p:cNvPr>
          <p:cNvSpPr/>
          <p:nvPr userDrawn="1"/>
        </p:nvSpPr>
        <p:spPr>
          <a:xfrm>
            <a:off x="7199086" y="0"/>
            <a:ext cx="499291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Intervenant / CV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538" y="6343650"/>
            <a:ext cx="1016000" cy="365125"/>
          </a:xfrm>
        </p:spPr>
        <p:txBody>
          <a:bodyPr/>
          <a:lstStyle/>
          <a:p>
            <a:r>
              <a:rPr lang="fr-FR" dirty="0" smtClean="0"/>
              <a:t>16/03/2023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CU DIS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3AE77C0A-ACF9-C7EB-2F0B-D7114392665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467100" y="1541463"/>
            <a:ext cx="7993063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2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600" b="0" i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Fonction/titre</a:t>
            </a:r>
          </a:p>
        </p:txBody>
      </p:sp>
      <p:sp>
        <p:nvSpPr>
          <p:cNvPr id="15" name="Espace réservé du texte 20">
            <a:extLst>
              <a:ext uri="{FF2B5EF4-FFF2-40B4-BE49-F238E27FC236}">
                <a16:creationId xmlns:a16="http://schemas.microsoft.com/office/drawing/2014/main" id="{BC7575DE-FB39-1529-3362-6DDB6F59CA2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67100" y="2413000"/>
            <a:ext cx="7993063" cy="35004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72468" y="1457845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09A53DC-AB4B-EC82-92B3-B8B715CDC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68020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c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16/03/2023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CU DIS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claire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tx2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930F834B-23C4-8EC1-2C21-5E1E110A7BF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A31F7F2B-1941-1250-D680-FD079465EC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42113619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16/03/2023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CU DIS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D8A6D559-B5F2-C10A-5216-55551821C047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909039" y="1866901"/>
            <a:ext cx="1409699" cy="1409700"/>
          </a:xfrm>
          <a:solidFill>
            <a:srgbClr val="000000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7A89DC66-E329-2BA7-093B-F605D23EBEA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3888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2" name="Espace réservé du texte 11">
            <a:extLst>
              <a:ext uri="{FF2B5EF4-FFF2-40B4-BE49-F238E27FC236}">
                <a16:creationId xmlns:a16="http://schemas.microsoft.com/office/drawing/2014/main" id="{6EBAB840-A288-E4AE-DD2B-ABD52849168F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3123108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3" name="Espace réservé du texte 14">
            <a:extLst>
              <a:ext uri="{FF2B5EF4-FFF2-40B4-BE49-F238E27FC236}">
                <a16:creationId xmlns:a16="http://schemas.microsoft.com/office/drawing/2014/main" id="{3E9C6ABE-0C15-ECEA-4B26-53769D8EAC5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37957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4" name="Espace réservé du texte 11">
            <a:extLst>
              <a:ext uri="{FF2B5EF4-FFF2-40B4-BE49-F238E27FC236}">
                <a16:creationId xmlns:a16="http://schemas.microsoft.com/office/drawing/2014/main" id="{24B29917-CE4F-A965-FAA6-E3B453333B7E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5337177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5" name="Espace réservé du texte 14">
            <a:extLst>
              <a:ext uri="{FF2B5EF4-FFF2-40B4-BE49-F238E27FC236}">
                <a16:creationId xmlns:a16="http://schemas.microsoft.com/office/drawing/2014/main" id="{6F1352A1-512B-F388-3483-16D51BDD2D4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052026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6" name="Espace réservé du texte 11">
            <a:extLst>
              <a:ext uri="{FF2B5EF4-FFF2-40B4-BE49-F238E27FC236}">
                <a16:creationId xmlns:a16="http://schemas.microsoft.com/office/drawing/2014/main" id="{C4BAD260-C56B-B79F-C093-46D3C16BCC87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7551246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7" name="Espace réservé du texte 14">
            <a:extLst>
              <a:ext uri="{FF2B5EF4-FFF2-40B4-BE49-F238E27FC236}">
                <a16:creationId xmlns:a16="http://schemas.microsoft.com/office/drawing/2014/main" id="{E3294DD8-C0C7-7FF7-2AF0-2A6B1C78617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66095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8" name="Espace réservé du texte 11">
            <a:extLst>
              <a:ext uri="{FF2B5EF4-FFF2-40B4-BE49-F238E27FC236}">
                <a16:creationId xmlns:a16="http://schemas.microsoft.com/office/drawing/2014/main" id="{043259EC-B8D8-255D-A2B2-B6984873CA66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765314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9" name="Espace réservé du texte 14">
            <a:extLst>
              <a:ext uri="{FF2B5EF4-FFF2-40B4-BE49-F238E27FC236}">
                <a16:creationId xmlns:a16="http://schemas.microsoft.com/office/drawing/2014/main" id="{24D806FB-89F5-15B1-42D4-FB45DB6CC61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480163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501BFA8-B9A9-BC60-9090-AC04B424F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1606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16/03/2023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CU DIS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 2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80E4F447-1473-CEC3-0C4B-859E1566BDE9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7318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sp>
        <p:nvSpPr>
          <p:cNvPr id="20" name="Espace réservé du texte 14">
            <a:extLst>
              <a:ext uri="{FF2B5EF4-FFF2-40B4-BE49-F238E27FC236}">
                <a16:creationId xmlns:a16="http://schemas.microsoft.com/office/drawing/2014/main" id="{7F676C8B-EE69-3CAC-C9F6-BFDEFD0527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35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1" name="Espace réservé du texte 14">
            <a:extLst>
              <a:ext uri="{FF2B5EF4-FFF2-40B4-BE49-F238E27FC236}">
                <a16:creationId xmlns:a16="http://schemas.microsoft.com/office/drawing/2014/main" id="{89215B80-BD0F-D77B-4046-84DBB6530C8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50698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1" name="Espace réservé du texte 14">
            <a:extLst>
              <a:ext uri="{FF2B5EF4-FFF2-40B4-BE49-F238E27FC236}">
                <a16:creationId xmlns:a16="http://schemas.microsoft.com/office/drawing/2014/main" id="{50E15DEA-ADB9-4EAD-9B8B-400BF2AF4FD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0423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2" name="Espace réservé du texte 14">
            <a:extLst>
              <a:ext uri="{FF2B5EF4-FFF2-40B4-BE49-F238E27FC236}">
                <a16:creationId xmlns:a16="http://schemas.microsoft.com/office/drawing/2014/main" id="{31D594DF-B2F9-BDEA-68CF-C1C92B869AD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161440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3" name="Espace réservé du texte 14">
            <a:extLst>
              <a:ext uri="{FF2B5EF4-FFF2-40B4-BE49-F238E27FC236}">
                <a16:creationId xmlns:a16="http://schemas.microsoft.com/office/drawing/2014/main" id="{4EB8106A-BAE6-87F6-A881-562ED8FA414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3868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4" name="Espace réservé du texte 33">
            <a:extLst>
              <a:ext uri="{FF2B5EF4-FFF2-40B4-BE49-F238E27FC236}">
                <a16:creationId xmlns:a16="http://schemas.microsoft.com/office/drawing/2014/main" id="{6FA8E9A1-911D-DD9D-7A76-ADDB4C2E4317}"/>
              </a:ext>
            </a:extLst>
          </p:cNvPr>
          <p:cNvSpPr>
            <a:spLocks noGrp="1" noChangeAspect="1"/>
          </p:cNvSpPr>
          <p:nvPr>
            <p:ph type="body" sz="quarter" idx="23" hasCustomPrompt="1"/>
          </p:nvPr>
        </p:nvSpPr>
        <p:spPr>
          <a:xfrm>
            <a:off x="2908981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5" name="Espace réservé du texte 34">
            <a:extLst>
              <a:ext uri="{FF2B5EF4-FFF2-40B4-BE49-F238E27FC236}">
                <a16:creationId xmlns:a16="http://schemas.microsoft.com/office/drawing/2014/main" id="{89C62950-23F5-0C27-DBF0-B851B616C800}"/>
              </a:ext>
            </a:extLst>
          </p:cNvPr>
          <p:cNvSpPr>
            <a:spLocks noGrp="1" noChangeAspect="1"/>
          </p:cNvSpPr>
          <p:nvPr>
            <p:ph type="body" sz="quarter" idx="24" hasCustomPrompt="1"/>
          </p:nvPr>
        </p:nvSpPr>
        <p:spPr>
          <a:xfrm>
            <a:off x="51006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6" name="Espace réservé du texte 35">
            <a:extLst>
              <a:ext uri="{FF2B5EF4-FFF2-40B4-BE49-F238E27FC236}">
                <a16:creationId xmlns:a16="http://schemas.microsoft.com/office/drawing/2014/main" id="{ABF9A6B1-3BC9-0F8E-8148-B1CF03BB61CA}"/>
              </a:ext>
            </a:extLst>
          </p:cNvPr>
          <p:cNvSpPr>
            <a:spLocks noGrp="1" noChangeAspect="1"/>
          </p:cNvSpPr>
          <p:nvPr>
            <p:ph type="body" sz="quarter" idx="25" hasCustomPrompt="1"/>
          </p:nvPr>
        </p:nvSpPr>
        <p:spPr>
          <a:xfrm>
            <a:off x="7219723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8" name="Espace réservé du texte 11">
            <a:extLst>
              <a:ext uri="{FF2B5EF4-FFF2-40B4-BE49-F238E27FC236}">
                <a16:creationId xmlns:a16="http://schemas.microsoft.com/office/drawing/2014/main" id="{97EC53BB-3B6C-3AF7-68E1-48C8465AC201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386855" y="1583490"/>
            <a:ext cx="1652399" cy="16524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D2C0AC3-31B7-69C8-1880-96C477E56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83245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pic>
        <p:nvPicPr>
          <p:cNvPr id="16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sp>
        <p:nvSpPr>
          <p:cNvPr id="8" name="Espace réservé du texte 4"/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3E8B46-58E5-AAA0-387D-4D0B3F7256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/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64A62886-21D9-96B1-E41B-BFA9B09684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/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39232968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 CEA LI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sp>
        <p:nvSpPr>
          <p:cNvPr id="8" name="Espace réservé du texte 4"/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3E8B46-58E5-AAA0-387D-4D0B3F7256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/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64A62886-21D9-96B1-E41B-BFA9B09684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/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838" y="740504"/>
            <a:ext cx="3716872" cy="1772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289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2FBAC49-4802-3440-8107-C65AE7ADA05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31838" y="1381125"/>
            <a:ext cx="8329612" cy="4795838"/>
          </a:xfrm>
        </p:spPr>
        <p:txBody>
          <a:bodyPr lIns="0"/>
          <a:lstStyle>
            <a:lvl1pPr marL="358775" indent="-358775">
              <a:spcBef>
                <a:spcPts val="1800"/>
              </a:spcBef>
              <a:buClr>
                <a:schemeClr val="bg1"/>
              </a:buClr>
              <a:buSzPct val="100000"/>
              <a:buFont typeface="+mj-lt"/>
              <a:buAutoNum type="arabicPeriod"/>
              <a:defRPr>
                <a:solidFill>
                  <a:schemeClr val="bg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</a:t>
            </a:r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717F4D1-D2E3-F44D-BEED-8456047420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53" b="2802"/>
          <a:stretch/>
        </p:blipFill>
        <p:spPr>
          <a:xfrm>
            <a:off x="11647944" y="-1"/>
            <a:ext cx="544056" cy="6858001"/>
          </a:xfrm>
          <a:prstGeom prst="rect">
            <a:avLst/>
          </a:prstGeom>
        </p:spPr>
      </p:pic>
      <p:sp>
        <p:nvSpPr>
          <p:cNvPr id="14" name="Espace réservé de la date 13">
            <a:extLst>
              <a:ext uri="{FF2B5EF4-FFF2-40B4-BE49-F238E27FC236}">
                <a16:creationId xmlns:a16="http://schemas.microsoft.com/office/drawing/2014/main" id="{914C3EDF-84FF-56C5-6EEE-62348DC5A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16/03/2023</a:t>
            </a:r>
            <a:endParaRPr lang="fr-FR" dirty="0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CA229E7D-5925-577A-6E99-3E009A5C1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CU DIS</a:t>
            </a:r>
            <a:endParaRPr lang="fr-FR" dirty="0"/>
          </a:p>
        </p:txBody>
      </p:sp>
      <p:sp>
        <p:nvSpPr>
          <p:cNvPr id="25" name="Espace réservé du numéro de diapositive 24">
            <a:extLst>
              <a:ext uri="{FF2B5EF4-FFF2-40B4-BE49-F238E27FC236}">
                <a16:creationId xmlns:a16="http://schemas.microsoft.com/office/drawing/2014/main" id="{E0039A2A-B2A3-3003-AC28-98B948372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15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7076" y="1765299"/>
            <a:ext cx="9314071" cy="648896"/>
          </a:xfrm>
        </p:spPr>
        <p:txBody>
          <a:bodyPr wrap="square" lIns="0" numCol="1" spcCol="360000">
            <a:spAutoFit/>
          </a:bodyPr>
          <a:lstStyle>
            <a:lvl1pPr marL="358775" indent="-358775">
              <a:spcBef>
                <a:spcPts val="1800"/>
              </a:spcBef>
              <a:buClr>
                <a:schemeClr val="tx2"/>
              </a:buClr>
              <a:buSzPct val="100000"/>
              <a:buFont typeface="+mj-lt"/>
              <a:buAutoNum type="arabicPeriod"/>
              <a:defRPr>
                <a:solidFill>
                  <a:schemeClr val="tx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tx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Modifier les styles du texte du </a:t>
            </a:r>
            <a:r>
              <a:rPr lang="fr-FR" dirty="0" smtClean="0"/>
              <a:t>masque</a:t>
            </a:r>
            <a:endParaRPr lang="fr-FR" dirty="0"/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 light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21E7187-2172-D725-E095-C0FCE93238AE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:Ce sommaire est sur deux colonnes, pour passer sur une colonne : Clic droit sur la zone de texte + « Format de la forme » / « Options de texte » / « Colonnes » = 1 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076" y="314036"/>
            <a:ext cx="10733087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B329AAF-3546-DCEA-619B-466FB9B544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42" b="2802"/>
          <a:stretch/>
        </p:blipFill>
        <p:spPr>
          <a:xfrm>
            <a:off x="11647944" y="0"/>
            <a:ext cx="544056" cy="6858000"/>
          </a:xfrm>
          <a:prstGeom prst="rect">
            <a:avLst/>
          </a:prstGeom>
        </p:spPr>
      </p:pic>
      <p:sp>
        <p:nvSpPr>
          <p:cNvPr id="12" name="Espace réservé de la date 11">
            <a:extLst>
              <a:ext uri="{FF2B5EF4-FFF2-40B4-BE49-F238E27FC236}">
                <a16:creationId xmlns:a16="http://schemas.microsoft.com/office/drawing/2014/main" id="{AB8B2ECB-EC50-E1E8-3A70-D0DF5B546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16/03/2023</a:t>
            </a:r>
            <a:endParaRPr lang="fr-FR" dirty="0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38548604-3796-63A0-C437-28EAB17AD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CU DIS</a:t>
            </a:r>
            <a:endParaRPr lang="fr-FR" dirty="0"/>
          </a:p>
        </p:txBody>
      </p:sp>
      <p:sp>
        <p:nvSpPr>
          <p:cNvPr id="16" name="Espace réservé du numéro de diapositive 15">
            <a:extLst>
              <a:ext uri="{FF2B5EF4-FFF2-40B4-BE49-F238E27FC236}">
                <a16:creationId xmlns:a16="http://schemas.microsoft.com/office/drawing/2014/main" id="{43A448DB-A450-22D2-9A30-CE94EAFD7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4312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5675086" y="0"/>
            <a:ext cx="651691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2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light</a:t>
            </a:r>
          </a:p>
        </p:txBody>
      </p:sp>
      <p:pic>
        <p:nvPicPr>
          <p:cNvPr id="8" name="PATTERN 14">
            <a:extLst>
              <a:ext uri="{FF2B5EF4-FFF2-40B4-BE49-F238E27FC236}">
                <a16:creationId xmlns:a16="http://schemas.microsoft.com/office/drawing/2014/main" id="{2582F57D-4CEF-BB5A-C74F-450386FD8EE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65" t="80145" r="2860" b="-12214"/>
          <a:stretch/>
        </p:blipFill>
        <p:spPr>
          <a:xfrm>
            <a:off x="0" y="0"/>
            <a:ext cx="12192001" cy="974400"/>
          </a:xfrm>
          <a:prstGeom prst="rect">
            <a:avLst/>
          </a:prstGeom>
        </p:spPr>
      </p:pic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4B8F1117-0C05-E4A8-4E70-E7172B08AAB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dirty="0" smtClean="0"/>
              <a:t>16/03/2023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ABB4C71F-0E19-B583-5B43-59128B9CB24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dirty="0" smtClean="0"/>
              <a:t>CU DIS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035A95C-D228-2D25-8FE9-AE69EC8177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F8613F5A-9984-C727-F600-CCBEDD5858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E05DBD74-1959-0025-2022-DD6D5BC56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BD0683F2-0083-B473-85FA-BF21CA1AA74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195646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16/03/2023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CU DIS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1303A6F-3D61-F6AC-9302-9FE476FEA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98390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/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16/03/2023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CU DIS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 2 colonnes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190406E3-1995-7E53-4201-E3BFE87AE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934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dirty="0" smtClean="0"/>
              <a:t>16/03/2023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dirty="0" smtClean="0"/>
              <a:t>CU DIS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3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93B771A-F9FE-5447-E51C-40360A182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0753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D271B01-F4E4-B2FD-ADE2-0F5A74232F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FD7597D-BC71-3CA1-38C9-B6FBD6A7FA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1838" y="2298700"/>
            <a:ext cx="5220000" cy="3890963"/>
          </a:xfrm>
        </p:spPr>
        <p:txBody>
          <a:bodyPr/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5B97958-7FD8-2766-D566-D383863BB3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40163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642EBB1-652D-E679-13E7-0B6ECA9011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40163" y="2298700"/>
            <a:ext cx="5220000" cy="389096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2ADA965-F8EA-5D12-7ED9-A3674AF66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16/03/2023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B16C217-F7F2-6EE2-D15A-89EA21D27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CU DIS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F7D0E24-8938-8209-D803-6F81B0B44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73701A9-B73D-CA83-ABED-FAE572A2B991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Comparaison</a:t>
            </a:r>
          </a:p>
        </p:txBody>
      </p:sp>
      <p:pic>
        <p:nvPicPr>
          <p:cNvPr id="12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48A9086-96BC-9730-CABD-6DAB6AC20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7373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16/03/2023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CU DIS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2F98917-083E-F98C-816F-48F1437B4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6184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E62F5FE-77B2-23B0-C532-AEB2E287C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81125"/>
            <a:ext cx="10728325" cy="45323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023659-435A-02ED-1399-865530A10F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26600" y="6343650"/>
            <a:ext cx="101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/>
              <a:t>16/03/2023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C35D0C-47E7-5C23-F3E1-F607F10E2C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/>
              <a:t>CU DIS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D08E43D-0343-547B-3EBE-C6B616E5AC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/>
                </a:solidFill>
                <a:latin typeface="+mn-lt"/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7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0" name="PATTERN CARRE DECAL" hidden="1">
            <a:extLst>
              <a:ext uri="{FF2B5EF4-FFF2-40B4-BE49-F238E27FC236}">
                <a16:creationId xmlns:a16="http://schemas.microsoft.com/office/drawing/2014/main" id="{57B8022F-6BAC-B272-714C-3051A2DF82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1" cstate="screen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7446433" y="-1"/>
            <a:ext cx="4745567" cy="4169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38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4" r:id="rId2"/>
    <p:sldLayoutId id="2147483665" r:id="rId3"/>
    <p:sldLayoutId id="2147483683" r:id="rId4"/>
    <p:sldLayoutId id="2147483650" r:id="rId5"/>
    <p:sldLayoutId id="2147483666" r:id="rId6"/>
    <p:sldLayoutId id="2147483669" r:id="rId7"/>
    <p:sldLayoutId id="2147483653" r:id="rId8"/>
    <p:sldLayoutId id="2147483686" r:id="rId9"/>
    <p:sldLayoutId id="2147483654" r:id="rId10"/>
    <p:sldLayoutId id="2147483655" r:id="rId11"/>
    <p:sldLayoutId id="2147483691" r:id="rId12"/>
    <p:sldLayoutId id="2147483692" r:id="rId13"/>
    <p:sldLayoutId id="2147483674" r:id="rId14"/>
    <p:sldLayoutId id="2147483688" r:id="rId15"/>
    <p:sldLayoutId id="2147483689" r:id="rId16"/>
    <p:sldLayoutId id="2147483662" r:id="rId17"/>
    <p:sldLayoutId id="2147483695" r:id="rId18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200"/>
        </a:spcBef>
        <a:buClr>
          <a:schemeClr val="tx2"/>
        </a:buClr>
        <a:buSzPct val="90000"/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274638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080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0747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59" userDrawn="1">
          <p15:clr>
            <a:srgbClr val="F26B43"/>
          </p15:clr>
        </p15:guide>
        <p15:guide id="2" orient="horz" pos="3861" userDrawn="1">
          <p15:clr>
            <a:srgbClr val="F26B43"/>
          </p15:clr>
        </p15:guide>
        <p15:guide id="3" pos="461" userDrawn="1">
          <p15:clr>
            <a:srgbClr val="F26B43"/>
          </p15:clr>
        </p15:guide>
        <p15:guide id="4" pos="7219" userDrawn="1">
          <p15:clr>
            <a:srgbClr val="F26B43"/>
          </p15:clr>
        </p15:guide>
        <p15:guide id="7" orient="horz" pos="37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5" Type="http://schemas.openxmlformats.org/officeDocument/2006/relationships/image" Target="../media/image15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31837" y="2654299"/>
            <a:ext cx="9153567" cy="1587501"/>
          </a:xfrm>
        </p:spPr>
        <p:txBody>
          <a:bodyPr>
            <a:normAutofit/>
          </a:bodyPr>
          <a:lstStyle/>
          <a:p>
            <a:r>
              <a:rPr lang="fr-FR" dirty="0" smtClean="0"/>
              <a:t>CEA Paris-Saclay</a:t>
            </a:r>
            <a:br>
              <a:rPr lang="fr-FR" dirty="0" smtClean="0"/>
            </a:br>
            <a:r>
              <a:rPr lang="fr-FR" dirty="0" smtClean="0"/>
              <a:t>PLC </a:t>
            </a:r>
            <a:r>
              <a:rPr lang="fr-FR" dirty="0" err="1" smtClean="0"/>
              <a:t>based</a:t>
            </a:r>
            <a:r>
              <a:rPr lang="fr-FR" dirty="0" smtClean="0"/>
              <a:t> control </a:t>
            </a:r>
            <a:r>
              <a:rPr lang="fr-FR" dirty="0" err="1" smtClean="0"/>
              <a:t>systems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fr-FR" dirty="0" smtClean="0"/>
              <a:t>Tom </a:t>
            </a:r>
            <a:r>
              <a:rPr lang="fr-FR" dirty="0" err="1" smtClean="0"/>
              <a:t>Joannem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01983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10728325" cy="1430037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Methodologies and tests (FAT, SAT)</a:t>
            </a:r>
          </a:p>
          <a:p>
            <a:pPr lvl="2"/>
            <a:r>
              <a:rPr lang="en-US" dirty="0" smtClean="0"/>
              <a:t>Each channel is tested from PLC to cabinet interface connector (FAT)</a:t>
            </a:r>
          </a:p>
          <a:p>
            <a:pPr lvl="2"/>
            <a:r>
              <a:rPr lang="en-US" dirty="0" smtClean="0"/>
              <a:t>Each channel is tested from PLC to sensor/actuator (SAT)</a:t>
            </a:r>
          </a:p>
          <a:p>
            <a:pPr lvl="2"/>
            <a:r>
              <a:rPr lang="en-US" dirty="0" smtClean="0"/>
              <a:t>Each scenario is defined and tested (SAT)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2023/10/07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ICALEPCS 2023 – PBCS workshop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10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Testing</a:t>
            </a:r>
            <a:r>
              <a:rPr lang="fr-FR" dirty="0" smtClean="0"/>
              <a:t> and </a:t>
            </a:r>
            <a:r>
              <a:rPr lang="fr-FR" dirty="0" err="1" smtClean="0"/>
              <a:t>verification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9583" y="3194221"/>
            <a:ext cx="7197526" cy="241688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1220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7" y="985709"/>
            <a:ext cx="10728325" cy="4902286"/>
          </a:xfrm>
        </p:spPr>
        <p:txBody>
          <a:bodyPr>
            <a:noAutofit/>
          </a:bodyPr>
          <a:lstStyle/>
          <a:p>
            <a:pPr lvl="1"/>
            <a:r>
              <a:rPr lang="en-US" sz="1600" dirty="0" smtClean="0"/>
              <a:t>Simulation, virtual commissioning</a:t>
            </a:r>
          </a:p>
          <a:p>
            <a:pPr lvl="2"/>
            <a:r>
              <a:rPr lang="en-US" sz="1600" dirty="0" smtClean="0"/>
              <a:t>Simulation test bench is available in lab:</a:t>
            </a:r>
          </a:p>
          <a:p>
            <a:pPr lvl="3"/>
            <a:r>
              <a:rPr lang="en-US" sz="1600" dirty="0" smtClean="0"/>
              <a:t>PLC</a:t>
            </a:r>
          </a:p>
          <a:p>
            <a:pPr lvl="3"/>
            <a:r>
              <a:rPr lang="en-US" sz="1600" dirty="0" smtClean="0"/>
              <a:t>EPICS PC</a:t>
            </a:r>
          </a:p>
          <a:p>
            <a:pPr lvl="3"/>
            <a:r>
              <a:rPr lang="en-US" sz="1600" dirty="0" smtClean="0"/>
              <a:t>Specific devices</a:t>
            </a:r>
          </a:p>
          <a:p>
            <a:pPr lvl="2"/>
            <a:r>
              <a:rPr lang="en-US" sz="1600" dirty="0" smtClean="0"/>
              <a:t>Simulation mode can be activate in PLC</a:t>
            </a:r>
          </a:p>
          <a:p>
            <a:pPr lvl="3"/>
            <a:r>
              <a:rPr lang="en-US" sz="1600" dirty="0" smtClean="0"/>
              <a:t>Physical reactions of actuators movement is apply to sensors</a:t>
            </a:r>
          </a:p>
          <a:p>
            <a:pPr lvl="4"/>
            <a:r>
              <a:rPr lang="en-US" sz="1600" dirty="0" smtClean="0"/>
              <a:t>If a cryogenic valve is open, nearest temperature sensor decrease fast</a:t>
            </a:r>
          </a:p>
          <a:p>
            <a:pPr lvl="4"/>
            <a:r>
              <a:rPr lang="en-US" sz="1600" dirty="0"/>
              <a:t>If a cryogenic valve is open, </a:t>
            </a:r>
            <a:r>
              <a:rPr lang="en-US" sz="1600" dirty="0" err="1" smtClean="0"/>
              <a:t>farest</a:t>
            </a:r>
            <a:r>
              <a:rPr lang="en-US" sz="1600" dirty="0" smtClean="0"/>
              <a:t> </a:t>
            </a:r>
            <a:r>
              <a:rPr lang="en-US" sz="1600" dirty="0"/>
              <a:t>temperature sensor decrease </a:t>
            </a:r>
            <a:r>
              <a:rPr lang="en-US" sz="1600" dirty="0" smtClean="0"/>
              <a:t>slow</a:t>
            </a:r>
          </a:p>
          <a:p>
            <a:pPr lvl="4"/>
            <a:r>
              <a:rPr lang="en-US" sz="1600" dirty="0" smtClean="0"/>
              <a:t>Device error can be set</a:t>
            </a:r>
          </a:p>
          <a:p>
            <a:pPr lvl="4"/>
            <a:r>
              <a:rPr lang="en-US" sz="1600" dirty="0" smtClean="0"/>
              <a:t>Automatic procedure can be test</a:t>
            </a:r>
          </a:p>
          <a:p>
            <a:pPr lvl="4"/>
            <a:r>
              <a:rPr lang="en-US" sz="1600" dirty="0" smtClean="0"/>
              <a:t>Sensors and actuators managed (example):</a:t>
            </a:r>
          </a:p>
          <a:p>
            <a:pPr lvl="5"/>
            <a:r>
              <a:rPr lang="en-US" sz="1600" dirty="0" smtClean="0"/>
              <a:t>Pressure sensor</a:t>
            </a:r>
          </a:p>
          <a:p>
            <a:pPr lvl="5"/>
            <a:r>
              <a:rPr lang="en-US" sz="1600" dirty="0" smtClean="0"/>
              <a:t>Temperature sensor</a:t>
            </a:r>
          </a:p>
          <a:p>
            <a:pPr lvl="5"/>
            <a:r>
              <a:rPr lang="en-US" sz="1600" dirty="0" smtClean="0"/>
              <a:t>Level sensor</a:t>
            </a:r>
          </a:p>
          <a:p>
            <a:pPr lvl="5"/>
            <a:r>
              <a:rPr lang="en-US" sz="1600" dirty="0" smtClean="0"/>
              <a:t>Analog valve</a:t>
            </a:r>
          </a:p>
          <a:p>
            <a:pPr lvl="5"/>
            <a:r>
              <a:rPr lang="en-US" sz="1600" dirty="0" smtClean="0"/>
              <a:t>Digital valve</a:t>
            </a:r>
          </a:p>
          <a:p>
            <a:pPr lvl="4"/>
            <a:endParaRPr lang="en-US" sz="1600" dirty="0" smtClean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2023/10/07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ICALEPCS 2023 – PBCS workshop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11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Testing</a:t>
            </a:r>
            <a:r>
              <a:rPr lang="fr-FR" dirty="0" smtClean="0"/>
              <a:t> and </a:t>
            </a:r>
            <a:r>
              <a:rPr lang="fr-FR" dirty="0" err="1" smtClean="0"/>
              <a:t>verification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8274" y="1618439"/>
            <a:ext cx="2248768" cy="1623329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8274" y="3611071"/>
            <a:ext cx="2246415" cy="1186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413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10728325" cy="3085843"/>
          </a:xfrm>
        </p:spPr>
        <p:txBody>
          <a:bodyPr>
            <a:normAutofit/>
          </a:bodyPr>
          <a:lstStyle/>
          <a:p>
            <a:pPr lvl="1"/>
            <a:r>
              <a:rPr lang="fr-FR" dirty="0" smtClean="0"/>
              <a:t>Sharing code and </a:t>
            </a:r>
            <a:r>
              <a:rPr lang="fr-FR" dirty="0" err="1" smtClean="0"/>
              <a:t>builds</a:t>
            </a:r>
            <a:endParaRPr lang="fr-FR" dirty="0" smtClean="0"/>
          </a:p>
          <a:p>
            <a:pPr lvl="2"/>
            <a:r>
              <a:rPr lang="fr-FR" dirty="0" err="1" smtClean="0"/>
              <a:t>Current</a:t>
            </a:r>
            <a:r>
              <a:rPr lang="fr-FR" dirty="0" smtClean="0"/>
              <a:t> situation: PLC code archives are </a:t>
            </a:r>
            <a:r>
              <a:rPr lang="fr-FR" dirty="0" err="1" smtClean="0"/>
              <a:t>stored</a:t>
            </a:r>
            <a:r>
              <a:rPr lang="fr-FR" dirty="0" smtClean="0"/>
              <a:t> on a network </a:t>
            </a:r>
            <a:r>
              <a:rPr lang="fr-FR" dirty="0" err="1" smtClean="0"/>
              <a:t>disk</a:t>
            </a:r>
            <a:endParaRPr lang="fr-FR" dirty="0" smtClean="0"/>
          </a:p>
          <a:p>
            <a:pPr lvl="2"/>
            <a:r>
              <a:rPr lang="fr-FR" dirty="0" err="1" smtClean="0"/>
              <a:t>Looking</a:t>
            </a:r>
            <a:r>
              <a:rPr lang="fr-FR" dirty="0" smtClean="0"/>
              <a:t> to use TIA Portal Multi-User:</a:t>
            </a:r>
          </a:p>
          <a:p>
            <a:pPr lvl="3"/>
            <a:r>
              <a:rPr lang="fr-FR" dirty="0" err="1" smtClean="0"/>
              <a:t>Possibility</a:t>
            </a:r>
            <a:r>
              <a:rPr lang="fr-FR" dirty="0" smtClean="0"/>
              <a:t> to </a:t>
            </a:r>
            <a:r>
              <a:rPr lang="fr-FR" dirty="0" err="1" smtClean="0"/>
              <a:t>work</a:t>
            </a:r>
            <a:r>
              <a:rPr lang="fr-FR" dirty="0" smtClean="0"/>
              <a:t> in collaboration</a:t>
            </a:r>
          </a:p>
          <a:p>
            <a:pPr lvl="3"/>
            <a:r>
              <a:rPr lang="fr-FR" dirty="0" smtClean="0"/>
              <a:t>Single place to </a:t>
            </a:r>
            <a:r>
              <a:rPr lang="fr-FR" dirty="0" err="1" smtClean="0"/>
              <a:t>share</a:t>
            </a:r>
            <a:r>
              <a:rPr lang="fr-FR" dirty="0" smtClean="0"/>
              <a:t> and </a:t>
            </a:r>
            <a:r>
              <a:rPr lang="fr-FR" dirty="0" err="1" smtClean="0"/>
              <a:t>get</a:t>
            </a:r>
            <a:r>
              <a:rPr lang="fr-FR" dirty="0" smtClean="0"/>
              <a:t> last version of PLC code</a:t>
            </a:r>
          </a:p>
          <a:p>
            <a:pPr lvl="2"/>
            <a:endParaRPr lang="fr-FR" dirty="0" smtClean="0"/>
          </a:p>
          <a:p>
            <a:pPr marL="266700" lvl="2" indent="0">
              <a:buNone/>
            </a:pPr>
            <a:endParaRPr lang="en-US" dirty="0" smtClean="0"/>
          </a:p>
          <a:p>
            <a:pPr lvl="2"/>
            <a:endParaRPr lang="fr-FR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2023/10/07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ICALEPCS 2023 – PBCS workshop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12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Application management</a:t>
            </a:r>
            <a:br>
              <a:rPr lang="fr-FR" dirty="0" smtClean="0"/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5212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054938"/>
            <a:ext cx="10728325" cy="1548219"/>
          </a:xfrm>
        </p:spPr>
        <p:txBody>
          <a:bodyPr>
            <a:normAutofit/>
          </a:bodyPr>
          <a:lstStyle/>
          <a:p>
            <a:pPr lvl="1"/>
            <a:r>
              <a:rPr lang="fr-FR" dirty="0" smtClean="0"/>
              <a:t>GUI </a:t>
            </a:r>
            <a:r>
              <a:rPr lang="fr-FR" dirty="0" err="1" smtClean="0"/>
              <a:t>draws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Autocad</a:t>
            </a:r>
            <a:r>
              <a:rPr lang="fr-FR" dirty="0" smtClean="0"/>
              <a:t> </a:t>
            </a:r>
            <a:r>
              <a:rPr lang="fr-FR" dirty="0" err="1" smtClean="0"/>
              <a:t>because</a:t>
            </a:r>
            <a:r>
              <a:rPr lang="fr-FR" dirty="0" smtClean="0"/>
              <a:t> of </a:t>
            </a:r>
            <a:r>
              <a:rPr lang="fr-FR" dirty="0" err="1" smtClean="0"/>
              <a:t>cryogenic</a:t>
            </a:r>
            <a:r>
              <a:rPr lang="fr-FR" dirty="0" smtClean="0"/>
              <a:t> PID</a:t>
            </a:r>
          </a:p>
          <a:p>
            <a:pPr lvl="1"/>
            <a:r>
              <a:rPr lang="fr-FR" dirty="0" err="1" smtClean="0"/>
              <a:t>Previous</a:t>
            </a:r>
            <a:r>
              <a:rPr lang="fr-FR" dirty="0" smtClean="0"/>
              <a:t> SCADA: Muscade</a:t>
            </a:r>
          </a:p>
          <a:p>
            <a:pPr lvl="1"/>
            <a:r>
              <a:rPr lang="fr-FR" dirty="0" smtClean="0"/>
              <a:t>New SCADA: EPICS </a:t>
            </a:r>
            <a:r>
              <a:rPr lang="fr-FR" dirty="0" err="1" smtClean="0"/>
              <a:t>Phoebus</a:t>
            </a:r>
            <a:r>
              <a:rPr lang="fr-FR" dirty="0" smtClean="0"/>
              <a:t>,</a:t>
            </a:r>
          </a:p>
          <a:p>
            <a:pPr lvl="1"/>
            <a:r>
              <a:rPr lang="fr-FR" dirty="0" smtClean="0"/>
              <a:t>Conversion </a:t>
            </a:r>
            <a:r>
              <a:rPr lang="fr-FR" dirty="0" err="1" smtClean="0"/>
              <a:t>tool</a:t>
            </a:r>
            <a:r>
              <a:rPr lang="fr-FR" dirty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Muscade to EPICS </a:t>
            </a:r>
            <a:r>
              <a:rPr lang="fr-FR" dirty="0" err="1" smtClean="0"/>
              <a:t>Phoebus</a:t>
            </a:r>
            <a:endParaRPr lang="fr-FR" dirty="0" smtClean="0"/>
          </a:p>
          <a:p>
            <a:pPr lvl="2"/>
            <a:endParaRPr lang="fr-FR" dirty="0" smtClean="0"/>
          </a:p>
          <a:p>
            <a:pPr lvl="2"/>
            <a:endParaRPr lang="fr-FR" dirty="0"/>
          </a:p>
          <a:p>
            <a:pPr lvl="2"/>
            <a:endParaRPr lang="fr-FR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2023/10/07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ICALEPCS 2023 – PBCS workshop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13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Home made </a:t>
            </a:r>
            <a:r>
              <a:rPr lang="fr-FR" dirty="0" err="1" smtClean="0"/>
              <a:t>tools</a:t>
            </a:r>
            <a:r>
              <a:rPr lang="fr-FR" dirty="0" smtClean="0"/>
              <a:t>: GUI </a:t>
            </a:r>
            <a:r>
              <a:rPr lang="fr-FR" dirty="0" err="1" smtClean="0"/>
              <a:t>from</a:t>
            </a:r>
            <a:r>
              <a:rPr lang="fr-FR" dirty="0" smtClean="0"/>
              <a:t> Muscade to </a:t>
            </a:r>
            <a:r>
              <a:rPr lang="fr-FR" dirty="0" err="1" smtClean="0"/>
              <a:t>Phoebus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3202425"/>
            <a:ext cx="5781675" cy="288794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1225" y="3202425"/>
            <a:ext cx="6096000" cy="3093893"/>
          </a:xfrm>
          <a:prstGeom prst="rect">
            <a:avLst/>
          </a:prstGeom>
        </p:spPr>
      </p:pic>
      <p:sp>
        <p:nvSpPr>
          <p:cNvPr id="10" name="Flèche en arc 9"/>
          <p:cNvSpPr/>
          <p:nvPr/>
        </p:nvSpPr>
        <p:spPr>
          <a:xfrm>
            <a:off x="5222789" y="2461967"/>
            <a:ext cx="1441622" cy="1480916"/>
          </a:xfrm>
          <a:prstGeom prst="circular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54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283977"/>
            <a:ext cx="10728325" cy="1548219"/>
          </a:xfrm>
        </p:spPr>
        <p:txBody>
          <a:bodyPr>
            <a:normAutofit/>
          </a:bodyPr>
          <a:lstStyle/>
          <a:p>
            <a:pPr lvl="1"/>
            <a:r>
              <a:rPr lang="fr-FR" dirty="0" smtClean="0"/>
              <a:t>EPICS IOC </a:t>
            </a:r>
            <a:r>
              <a:rPr lang="fr-FR" dirty="0" err="1" smtClean="0"/>
              <a:t>database</a:t>
            </a:r>
            <a:r>
              <a:rPr lang="fr-FR" dirty="0" smtClean="0"/>
              <a:t> conversion </a:t>
            </a:r>
            <a:r>
              <a:rPr lang="fr-FR" dirty="0" err="1" smtClean="0"/>
              <a:t>tool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TIA Portal files: </a:t>
            </a:r>
            <a:r>
              <a:rPr lang="fr-FR" dirty="0" err="1" smtClean="0"/>
              <a:t>PLCParserTool</a:t>
            </a:r>
            <a:endParaRPr lang="fr-FR" dirty="0" smtClean="0"/>
          </a:p>
          <a:p>
            <a:pPr lvl="1"/>
            <a:r>
              <a:rPr lang="fr-FR" dirty="0" smtClean="0"/>
              <a:t>TIA files </a:t>
            </a:r>
            <a:r>
              <a:rPr lang="fr-FR" dirty="0" err="1" smtClean="0"/>
              <a:t>managed</a:t>
            </a:r>
            <a:r>
              <a:rPr lang="fr-FR" dirty="0" smtClean="0"/>
              <a:t>: .sdf, .</a:t>
            </a:r>
            <a:r>
              <a:rPr lang="fr-FR" dirty="0" err="1" smtClean="0"/>
              <a:t>xlsx</a:t>
            </a:r>
            <a:r>
              <a:rPr lang="fr-FR" dirty="0" smtClean="0"/>
              <a:t>, .</a:t>
            </a:r>
            <a:r>
              <a:rPr lang="fr-FR" dirty="0" err="1" smtClean="0"/>
              <a:t>db</a:t>
            </a:r>
            <a:r>
              <a:rPr lang="fr-FR" dirty="0" smtClean="0"/>
              <a:t>, .</a:t>
            </a:r>
            <a:r>
              <a:rPr lang="fr-FR" dirty="0" err="1" smtClean="0"/>
              <a:t>awl</a:t>
            </a:r>
            <a:endParaRPr lang="fr-FR" dirty="0" smtClean="0"/>
          </a:p>
          <a:p>
            <a:pPr lvl="1"/>
            <a:r>
              <a:rPr lang="fr-FR" dirty="0" smtClean="0"/>
              <a:t>EPICS IOC </a:t>
            </a:r>
            <a:r>
              <a:rPr lang="fr-FR" dirty="0" err="1" smtClean="0"/>
              <a:t>database</a:t>
            </a:r>
            <a:r>
              <a:rPr lang="fr-FR" dirty="0" smtClean="0"/>
              <a:t> </a:t>
            </a:r>
            <a:r>
              <a:rPr lang="fr-FR" dirty="0" err="1" smtClean="0"/>
              <a:t>generation</a:t>
            </a:r>
            <a:r>
              <a:rPr lang="fr-FR" dirty="0" smtClean="0"/>
              <a:t> for CSS and </a:t>
            </a:r>
            <a:r>
              <a:rPr lang="fr-FR" dirty="0" err="1" smtClean="0"/>
              <a:t>Phoebus</a:t>
            </a:r>
            <a:endParaRPr lang="fr-FR" dirty="0" smtClean="0"/>
          </a:p>
          <a:p>
            <a:pPr lvl="1"/>
            <a:r>
              <a:rPr lang="fr-FR" dirty="0" smtClean="0"/>
              <a:t>PLC-EPICS communication: </a:t>
            </a:r>
            <a:r>
              <a:rPr lang="fr-FR" dirty="0" err="1" smtClean="0"/>
              <a:t>Modbus</a:t>
            </a:r>
            <a:r>
              <a:rPr lang="fr-FR" dirty="0" smtClean="0"/>
              <a:t>-TCP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2023/10/07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ICALEPCS 2023 – PBCS workshop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14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Home made </a:t>
            </a:r>
            <a:r>
              <a:rPr lang="fr-FR" dirty="0" err="1" smtClean="0"/>
              <a:t>tools</a:t>
            </a:r>
            <a:r>
              <a:rPr lang="fr-FR" dirty="0" smtClean="0"/>
              <a:t>: </a:t>
            </a:r>
            <a:r>
              <a:rPr lang="fr-FR" dirty="0" err="1" smtClean="0"/>
              <a:t>Generating</a:t>
            </a:r>
            <a:r>
              <a:rPr lang="fr-FR" dirty="0" smtClean="0"/>
              <a:t> EPICS code </a:t>
            </a:r>
            <a:r>
              <a:rPr lang="fr-FR" dirty="0" err="1" smtClean="0"/>
              <a:t>from</a:t>
            </a:r>
            <a:r>
              <a:rPr lang="fr-FR" dirty="0" smtClean="0"/>
              <a:t> DB description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sp>
        <p:nvSpPr>
          <p:cNvPr id="9" name="Rectangle à coins arrondis 8"/>
          <p:cNvSpPr/>
          <p:nvPr/>
        </p:nvSpPr>
        <p:spPr>
          <a:xfrm>
            <a:off x="2159000" y="4800751"/>
            <a:ext cx="2745876" cy="1200932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r>
              <a:rPr lang="fr-FR" dirty="0" smtClean="0"/>
              <a:t>.sdf</a:t>
            </a:r>
          </a:p>
          <a:p>
            <a:pPr algn="ctr"/>
            <a:r>
              <a:rPr lang="fr-FR" dirty="0" smtClean="0"/>
              <a:t>.</a:t>
            </a:r>
            <a:r>
              <a:rPr lang="fr-FR" dirty="0" err="1" smtClean="0"/>
              <a:t>xlsx</a:t>
            </a:r>
            <a:endParaRPr lang="fr-FR" dirty="0" smtClean="0"/>
          </a:p>
          <a:p>
            <a:pPr algn="ctr"/>
            <a:r>
              <a:rPr lang="fr-FR" dirty="0"/>
              <a:t>.</a:t>
            </a:r>
            <a:r>
              <a:rPr lang="fr-FR" dirty="0" err="1" smtClean="0"/>
              <a:t>db</a:t>
            </a:r>
            <a:endParaRPr lang="fr-FR" dirty="0" smtClean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9000" y="2784981"/>
            <a:ext cx="2745876" cy="1982179"/>
          </a:xfrm>
          <a:prstGeom prst="rect">
            <a:avLst/>
          </a:prstGeom>
        </p:spPr>
      </p:pic>
      <p:sp>
        <p:nvSpPr>
          <p:cNvPr id="14" name="Flèche droite 13"/>
          <p:cNvSpPr/>
          <p:nvPr/>
        </p:nvSpPr>
        <p:spPr>
          <a:xfrm>
            <a:off x="5156200" y="3571288"/>
            <a:ext cx="1447800" cy="1072292"/>
          </a:xfrm>
          <a:prstGeom prst="righ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  <p:sp>
        <p:nvSpPr>
          <p:cNvPr id="15" name="Rectangle à coins arrondis 14"/>
          <p:cNvSpPr/>
          <p:nvPr/>
        </p:nvSpPr>
        <p:spPr>
          <a:xfrm>
            <a:off x="7320103" y="4800751"/>
            <a:ext cx="2701913" cy="1200932"/>
          </a:xfrm>
          <a:prstGeom prst="roundRect">
            <a:avLst/>
          </a:prstGeom>
          <a:solidFill>
            <a:srgbClr val="1833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r>
              <a:rPr lang="fr-FR" dirty="0" smtClean="0"/>
              <a:t>.</a:t>
            </a:r>
            <a:r>
              <a:rPr lang="fr-FR" dirty="0" err="1" smtClean="0"/>
              <a:t>db</a:t>
            </a:r>
            <a:endParaRPr lang="fr-FR" dirty="0" smtClean="0"/>
          </a:p>
          <a:p>
            <a:pPr algn="ctr"/>
            <a:r>
              <a:rPr lang="fr-FR" dirty="0" smtClean="0"/>
              <a:t>.cmd</a:t>
            </a:r>
            <a:endParaRPr lang="fr-FR" dirty="0" smtClean="0"/>
          </a:p>
          <a:p>
            <a:pPr algn="ctr"/>
            <a:r>
              <a:rPr lang="fr-FR" dirty="0" smtClean="0"/>
              <a:t>(IOC)</a:t>
            </a:r>
            <a:endParaRPr lang="fr-FR" dirty="0" smtClean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0103" y="3339649"/>
            <a:ext cx="2701913" cy="1427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766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2023/10/07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ICALEPCS 2023 – PBCS workshop</a:t>
            </a: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15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8818" y="3128818"/>
            <a:ext cx="2714364" cy="600364"/>
          </a:xfrm>
        </p:spPr>
        <p:txBody>
          <a:bodyPr>
            <a:normAutofit/>
          </a:bodyPr>
          <a:lstStyle/>
          <a:p>
            <a:pPr algn="ctr"/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91777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2023/10/07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ICALEPCS 2023 – PBCS workshop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16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Control architecture </a:t>
            </a:r>
            <a:r>
              <a:rPr lang="fr-FR" dirty="0" err="1" smtClean="0"/>
              <a:t>example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pic>
        <p:nvPicPr>
          <p:cNvPr id="1026" name="Image 4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865" y="2129093"/>
            <a:ext cx="5588597" cy="3565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" name="Image 1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0473" y="2126856"/>
            <a:ext cx="5785302" cy="3567376"/>
          </a:xfrm>
          <a:prstGeom prst="rect">
            <a:avLst/>
          </a:prstGeom>
        </p:spPr>
      </p:pic>
      <p:sp>
        <p:nvSpPr>
          <p:cNvPr id="115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731838" y="1021067"/>
            <a:ext cx="10728325" cy="600075"/>
          </a:xfrm>
          <a:prstGeom prst="rect">
            <a:avLst/>
          </a:prstGeom>
        </p:spPr>
        <p:txBody>
          <a:bodyPr vert="horz" lIns="0" tIns="45720" rIns="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 smtClean="0"/>
              <a:t>Iseult: Most </a:t>
            </a:r>
            <a:r>
              <a:rPr lang="fr-FR" dirty="0" err="1" smtClean="0"/>
              <a:t>powerful</a:t>
            </a:r>
            <a:r>
              <a:rPr lang="fr-FR" dirty="0" smtClean="0"/>
              <a:t> MRI in the world for </a:t>
            </a:r>
            <a:r>
              <a:rPr lang="fr-FR" dirty="0" err="1" smtClean="0"/>
              <a:t>human</a:t>
            </a:r>
            <a:r>
              <a:rPr lang="fr-FR" dirty="0" smtClean="0"/>
              <a:t> </a:t>
            </a:r>
            <a:r>
              <a:rPr lang="fr-FR" dirty="0" err="1" smtClean="0"/>
              <a:t>purposes</a:t>
            </a:r>
            <a:endParaRPr lang="fr-FR" dirty="0" smtClean="0"/>
          </a:p>
          <a:p>
            <a:pPr lvl="2"/>
            <a:r>
              <a:rPr lang="fr-FR" dirty="0" err="1" smtClean="0"/>
              <a:t>Redundant</a:t>
            </a:r>
            <a:r>
              <a:rPr lang="fr-FR" dirty="0" smtClean="0"/>
              <a:t> </a:t>
            </a:r>
            <a:r>
              <a:rPr lang="fr-FR" dirty="0" err="1" smtClean="0"/>
              <a:t>cryogenic</a:t>
            </a:r>
            <a:r>
              <a:rPr lang="fr-FR" dirty="0" smtClean="0"/>
              <a:t> and </a:t>
            </a:r>
            <a:r>
              <a:rPr lang="fr-FR" dirty="0" err="1" smtClean="0"/>
              <a:t>electrical</a:t>
            </a:r>
            <a:r>
              <a:rPr lang="fr-FR" dirty="0" smtClean="0"/>
              <a:t> architecture</a:t>
            </a:r>
          </a:p>
          <a:p>
            <a:pPr lvl="2"/>
            <a:endParaRPr lang="fr-FR" dirty="0" smtClean="0"/>
          </a:p>
          <a:p>
            <a:pPr lvl="2"/>
            <a:endParaRPr lang="fr-FR" dirty="0" smtClean="0"/>
          </a:p>
          <a:p>
            <a:pPr lvl="2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8835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2023/10/07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ICALEPCS 2023 – PBCS workshop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17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1460162" cy="871827"/>
          </a:xfrm>
        </p:spPr>
        <p:txBody>
          <a:bodyPr>
            <a:noAutofit/>
          </a:bodyPr>
          <a:lstStyle/>
          <a:p>
            <a:r>
              <a:rPr lang="fr-FR" sz="2800" dirty="0"/>
              <a:t>Control </a:t>
            </a:r>
            <a:r>
              <a:rPr lang="fr-FR" sz="2800" dirty="0" smtClean="0"/>
              <a:t>architecture </a:t>
            </a:r>
            <a:r>
              <a:rPr lang="fr-FR" sz="2800" dirty="0" err="1" smtClean="0"/>
              <a:t>example</a:t>
            </a:r>
            <a:r>
              <a:rPr lang="fr-FR" sz="2800" dirty="0" smtClean="0"/>
              <a:t> (Poster </a:t>
            </a:r>
            <a:r>
              <a:rPr lang="fr-FR" sz="2800" b="1" dirty="0" smtClean="0"/>
              <a:t>TUPDP009</a:t>
            </a:r>
            <a:r>
              <a:rPr lang="fr-FR" sz="2800" b="1" dirty="0"/>
              <a:t>)</a:t>
            </a:r>
            <a:r>
              <a:rPr lang="fr-FR" sz="2800" dirty="0"/>
              <a:t/>
            </a:r>
            <a:br>
              <a:rPr lang="fr-FR" sz="2800" dirty="0"/>
            </a:br>
            <a:endParaRPr lang="fr-FR" sz="2800" dirty="0"/>
          </a:p>
        </p:txBody>
      </p:sp>
      <p:sp>
        <p:nvSpPr>
          <p:cNvPr id="115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731838" y="1021067"/>
            <a:ext cx="10728325" cy="600075"/>
          </a:xfrm>
          <a:prstGeom prst="rect">
            <a:avLst/>
          </a:prstGeom>
        </p:spPr>
        <p:txBody>
          <a:bodyPr vert="horz" lIns="0" tIns="45720" rIns="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 smtClean="0"/>
              <a:t>Mobile </a:t>
            </a:r>
            <a:r>
              <a:rPr lang="fr-FR" dirty="0" err="1" smtClean="0"/>
              <a:t>pumping</a:t>
            </a:r>
            <a:r>
              <a:rPr lang="fr-FR" dirty="0" smtClean="0"/>
              <a:t> </a:t>
            </a:r>
            <a:r>
              <a:rPr lang="fr-FR" dirty="0" err="1" smtClean="0"/>
              <a:t>units</a:t>
            </a:r>
            <a:r>
              <a:rPr lang="fr-FR" dirty="0" smtClean="0"/>
              <a:t>: Vacuum </a:t>
            </a:r>
            <a:r>
              <a:rPr lang="fr-FR" dirty="0" err="1" smtClean="0"/>
              <a:t>pumping</a:t>
            </a:r>
            <a:r>
              <a:rPr lang="fr-FR" dirty="0" smtClean="0"/>
              <a:t> system for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particle</a:t>
            </a:r>
            <a:r>
              <a:rPr lang="fr-FR" dirty="0" smtClean="0"/>
              <a:t> free</a:t>
            </a:r>
          </a:p>
          <a:p>
            <a:pPr lvl="2"/>
            <a:r>
              <a:rPr lang="fr-FR" dirty="0" smtClean="0"/>
              <a:t>Embedded and </a:t>
            </a:r>
            <a:r>
              <a:rPr lang="fr-FR" dirty="0" err="1" smtClean="0"/>
              <a:t>reliable</a:t>
            </a:r>
            <a:r>
              <a:rPr lang="fr-FR" dirty="0" smtClean="0"/>
              <a:t> control system</a:t>
            </a:r>
          </a:p>
          <a:p>
            <a:pPr lvl="2"/>
            <a:endParaRPr lang="fr-FR" dirty="0" smtClean="0"/>
          </a:p>
          <a:p>
            <a:pPr lvl="2"/>
            <a:endParaRPr lang="fr-FR" dirty="0" smtClean="0"/>
          </a:p>
          <a:p>
            <a:pPr lvl="2"/>
            <a:endParaRPr lang="fr-FR" dirty="0"/>
          </a:p>
        </p:txBody>
      </p:sp>
      <p:pic>
        <p:nvPicPr>
          <p:cNvPr id="9" name="Image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5900" y="1997710"/>
            <a:ext cx="2373948" cy="4215184"/>
          </a:xfrm>
          <a:prstGeom prst="rect">
            <a:avLst/>
          </a:prstGeom>
          <a:noFill/>
        </p:spPr>
      </p:pic>
      <p:pic>
        <p:nvPicPr>
          <p:cNvPr id="10" name="Imag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195892" y="2913116"/>
            <a:ext cx="4179677" cy="2348865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500" y="1997710"/>
            <a:ext cx="6289675" cy="3416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72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021067"/>
            <a:ext cx="10728325" cy="600075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fr-FR" dirty="0"/>
              <a:t>SARAF </a:t>
            </a:r>
            <a:r>
              <a:rPr lang="fr-FR" dirty="0" err="1" smtClean="0"/>
              <a:t>cryomodules</a:t>
            </a:r>
            <a:r>
              <a:rPr lang="fr-FR" dirty="0" smtClean="0"/>
              <a:t>: </a:t>
            </a:r>
            <a:r>
              <a:rPr lang="fr-FR" dirty="0" err="1" smtClean="0"/>
              <a:t>Linac</a:t>
            </a:r>
            <a:r>
              <a:rPr lang="fr-FR" dirty="0" smtClean="0"/>
              <a:t> </a:t>
            </a:r>
            <a:r>
              <a:rPr lang="fr-FR" dirty="0" err="1" smtClean="0"/>
              <a:t>elements</a:t>
            </a:r>
            <a:r>
              <a:rPr lang="fr-FR" dirty="0" smtClean="0"/>
              <a:t> of the SARF </a:t>
            </a:r>
            <a:r>
              <a:rPr lang="fr-FR" dirty="0" err="1" smtClean="0"/>
              <a:t>particles</a:t>
            </a:r>
            <a:r>
              <a:rPr lang="fr-FR" dirty="0" smtClean="0"/>
              <a:t> </a:t>
            </a:r>
            <a:r>
              <a:rPr lang="fr-FR" dirty="0" err="1" smtClean="0"/>
              <a:t>accelerator</a:t>
            </a:r>
            <a:r>
              <a:rPr lang="fr-FR" dirty="0" smtClean="0"/>
              <a:t> </a:t>
            </a:r>
          </a:p>
          <a:p>
            <a:pPr lvl="2"/>
            <a:r>
              <a:rPr lang="fr-FR" dirty="0" err="1" smtClean="0"/>
              <a:t>Cryogenic</a:t>
            </a:r>
            <a:r>
              <a:rPr lang="fr-FR" dirty="0" smtClean="0"/>
              <a:t>, vacuum, </a:t>
            </a:r>
            <a:r>
              <a:rPr lang="fr-FR" dirty="0" err="1" smtClean="0"/>
              <a:t>cavities</a:t>
            </a:r>
            <a:r>
              <a:rPr lang="fr-FR" dirty="0" smtClean="0"/>
              <a:t> </a:t>
            </a:r>
            <a:r>
              <a:rPr lang="fr-FR" dirty="0" err="1" smtClean="0"/>
              <a:t>tuning</a:t>
            </a:r>
            <a:r>
              <a:rPr lang="fr-FR" dirty="0" smtClean="0"/>
              <a:t> and interlocks control architecture</a:t>
            </a:r>
          </a:p>
          <a:p>
            <a:pPr lvl="2"/>
            <a:endParaRPr lang="fr-FR" dirty="0" smtClean="0"/>
          </a:p>
          <a:p>
            <a:pPr lvl="2"/>
            <a:endParaRPr lang="fr-FR" dirty="0"/>
          </a:p>
          <a:p>
            <a:pPr lvl="2"/>
            <a:endParaRPr lang="fr-FR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2023/10/07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ICALEPCS 2023 – PBCS workshop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18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Control </a:t>
            </a:r>
            <a:r>
              <a:rPr lang="fr-FR" dirty="0" smtClean="0"/>
              <a:t>architecture </a:t>
            </a:r>
            <a:r>
              <a:rPr lang="fr-FR" dirty="0" err="1" smtClean="0"/>
              <a:t>example</a:t>
            </a:r>
            <a:r>
              <a:rPr lang="fr-FR" dirty="0" smtClean="0"/>
              <a:t> (Poster ABCDE123)</a:t>
            </a:r>
            <a:br>
              <a:rPr lang="fr-FR" dirty="0" smtClean="0"/>
            </a:b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5" y="2056422"/>
            <a:ext cx="6511066" cy="3701828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3"/>
          <a:srcRect t="3384" b="2077"/>
          <a:stretch/>
        </p:blipFill>
        <p:spPr>
          <a:xfrm>
            <a:off x="7098957" y="2120985"/>
            <a:ext cx="4995561" cy="3396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92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2023/10/07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ICALEPCS 2023 – PBCS workshop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19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Control </a:t>
            </a:r>
            <a:r>
              <a:rPr lang="fr-FR" dirty="0" smtClean="0"/>
              <a:t>architecture </a:t>
            </a:r>
            <a:r>
              <a:rPr lang="fr-FR" dirty="0" err="1"/>
              <a:t>example</a:t>
            </a:r>
            <a:r>
              <a:rPr lang="fr-FR" dirty="0"/>
              <a:t> (Poster ABCDE123)</a:t>
            </a:r>
            <a:br>
              <a:rPr lang="fr-FR" dirty="0"/>
            </a:br>
            <a:endParaRPr lang="fr-FR" dirty="0"/>
          </a:p>
        </p:txBody>
      </p:sp>
      <p:sp>
        <p:nvSpPr>
          <p:cNvPr id="115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731838" y="1021067"/>
            <a:ext cx="10728325" cy="600075"/>
          </a:xfrm>
          <a:prstGeom prst="rect">
            <a:avLst/>
          </a:prstGeom>
        </p:spPr>
        <p:txBody>
          <a:bodyPr vert="horz" lIns="0" tIns="45720" rIns="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 smtClean="0"/>
              <a:t>MPS: Machine protection system for SARF </a:t>
            </a:r>
            <a:r>
              <a:rPr lang="fr-FR" dirty="0" err="1" smtClean="0"/>
              <a:t>particles</a:t>
            </a:r>
            <a:r>
              <a:rPr lang="fr-FR" dirty="0" smtClean="0"/>
              <a:t> </a:t>
            </a:r>
            <a:r>
              <a:rPr lang="fr-FR" dirty="0" err="1" smtClean="0"/>
              <a:t>accelerator</a:t>
            </a:r>
            <a:r>
              <a:rPr lang="fr-FR" dirty="0" smtClean="0"/>
              <a:t> </a:t>
            </a:r>
          </a:p>
          <a:p>
            <a:pPr lvl="2"/>
            <a:r>
              <a:rPr lang="fr-FR" dirty="0" smtClean="0"/>
              <a:t>Network control of </a:t>
            </a:r>
            <a:r>
              <a:rPr lang="fr-FR" dirty="0" err="1" smtClean="0"/>
              <a:t>remote</a:t>
            </a:r>
            <a:r>
              <a:rPr lang="fr-FR" dirty="0" smtClean="0"/>
              <a:t> </a:t>
            </a:r>
            <a:r>
              <a:rPr lang="fr-FR" dirty="0" err="1" smtClean="0"/>
              <a:t>device</a:t>
            </a:r>
            <a:endParaRPr lang="fr-FR" dirty="0" smtClean="0"/>
          </a:p>
          <a:p>
            <a:pPr lvl="2"/>
            <a:endParaRPr lang="fr-FR" dirty="0" smtClean="0"/>
          </a:p>
          <a:p>
            <a:pPr lvl="2"/>
            <a:endParaRPr lang="fr-FR" dirty="0" smtClean="0"/>
          </a:p>
          <a:p>
            <a:pPr lvl="2"/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9020" y="2012482"/>
            <a:ext cx="6212375" cy="3939827"/>
          </a:xfrm>
          <a:prstGeom prst="rect">
            <a:avLst/>
          </a:prstGeom>
        </p:spPr>
      </p:pic>
      <p:pic>
        <p:nvPicPr>
          <p:cNvPr id="91" name="Image 9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750" y="2251058"/>
            <a:ext cx="5522723" cy="3465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1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2023/10/07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ICALEPCS 2023 – PBCS workshop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2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CEA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/>
          <a:srcRect l="12376" t="9347" r="13056" b="2421"/>
          <a:stretch/>
        </p:blipFill>
        <p:spPr>
          <a:xfrm>
            <a:off x="376262" y="772809"/>
            <a:ext cx="5331941" cy="552132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22870" y="996389"/>
            <a:ext cx="1242113" cy="900792"/>
          </a:xfrm>
          <a:prstGeom prst="rect">
            <a:avLst/>
          </a:prstGeom>
          <a:solidFill>
            <a:srgbClr val="B814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r>
              <a:rPr lang="fr-FR" sz="1400" dirty="0" smtClean="0"/>
              <a:t>1</a:t>
            </a:r>
          </a:p>
          <a:p>
            <a:pPr algn="ctr"/>
            <a:r>
              <a:rPr lang="fr-FR" sz="1400" dirty="0" smtClean="0"/>
              <a:t>NATIONAL</a:t>
            </a:r>
          </a:p>
          <a:p>
            <a:pPr algn="ctr"/>
            <a:r>
              <a:rPr lang="fr-FR" sz="1400" dirty="0" smtClean="0"/>
              <a:t>MISSION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522868" y="2931539"/>
            <a:ext cx="1218301" cy="808459"/>
          </a:xfrm>
          <a:prstGeom prst="rect">
            <a:avLst/>
          </a:prstGeom>
          <a:solidFill>
            <a:srgbClr val="73BE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r>
              <a:rPr lang="fr-FR" sz="1200" dirty="0" smtClean="0"/>
              <a:t>3</a:t>
            </a:r>
          </a:p>
          <a:p>
            <a:pPr algn="ctr"/>
            <a:r>
              <a:rPr lang="fr-FR" sz="1200" dirty="0" smtClean="0"/>
              <a:t>STRATEGIC</a:t>
            </a:r>
            <a:br>
              <a:rPr lang="fr-FR" sz="1200" dirty="0" smtClean="0"/>
            </a:br>
            <a:r>
              <a:rPr lang="fr-FR" sz="1200" dirty="0" smtClean="0"/>
              <a:t>AXES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522868" y="5306730"/>
            <a:ext cx="1218301" cy="623793"/>
          </a:xfrm>
          <a:prstGeom prst="rect">
            <a:avLst/>
          </a:prstGeom>
          <a:solidFill>
            <a:srgbClr val="73BE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r>
              <a:rPr lang="fr-FR" sz="1200" dirty="0" smtClean="0"/>
              <a:t>1</a:t>
            </a:r>
          </a:p>
          <a:p>
            <a:pPr algn="ctr"/>
            <a:r>
              <a:rPr lang="fr-FR" sz="1200" dirty="0" smtClean="0"/>
              <a:t>BASE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207332" y="1205509"/>
            <a:ext cx="2020538" cy="439127"/>
          </a:xfrm>
          <a:prstGeom prst="rect">
            <a:avLst/>
          </a:prstGeom>
          <a:solidFill>
            <a:srgbClr val="EDED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r>
              <a:rPr lang="fr-FR" sz="1200" dirty="0" err="1" smtClean="0">
                <a:solidFill>
                  <a:schemeClr val="tx1"/>
                </a:solidFill>
              </a:rPr>
              <a:t>Defence</a:t>
            </a:r>
            <a:r>
              <a:rPr lang="fr-FR" sz="1200" dirty="0" smtClean="0">
                <a:solidFill>
                  <a:schemeClr val="tx1"/>
                </a:solidFill>
              </a:rPr>
              <a:t> and </a:t>
            </a:r>
            <a:r>
              <a:rPr lang="fr-FR" sz="1200" dirty="0" err="1" smtClean="0">
                <a:solidFill>
                  <a:schemeClr val="tx1"/>
                </a:solidFill>
              </a:rPr>
              <a:t>security</a:t>
            </a:r>
            <a:endParaRPr lang="fr-FR" sz="1200" dirty="0" smtClean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135662" y="2492412"/>
            <a:ext cx="2020538" cy="439127"/>
          </a:xfrm>
          <a:prstGeom prst="rect">
            <a:avLst/>
          </a:prstGeom>
          <a:solidFill>
            <a:srgbClr val="EDED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r>
              <a:rPr lang="fr-FR" sz="1200" dirty="0" err="1" smtClean="0">
                <a:solidFill>
                  <a:schemeClr val="tx1"/>
                </a:solidFill>
              </a:rPr>
              <a:t>Energy</a:t>
            </a:r>
            <a:r>
              <a:rPr lang="fr-FR" sz="1200" dirty="0" smtClean="0">
                <a:solidFill>
                  <a:schemeClr val="tx1"/>
                </a:solidFill>
              </a:rPr>
              <a:t> transition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135662" y="3255539"/>
            <a:ext cx="2020538" cy="439127"/>
          </a:xfrm>
          <a:prstGeom prst="rect">
            <a:avLst/>
          </a:prstGeom>
          <a:solidFill>
            <a:srgbClr val="EDED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r>
              <a:rPr lang="fr-FR" sz="1200" dirty="0" err="1" smtClean="0">
                <a:solidFill>
                  <a:schemeClr val="tx1"/>
                </a:solidFill>
              </a:rPr>
              <a:t>Numeric</a:t>
            </a:r>
            <a:r>
              <a:rPr lang="fr-FR" sz="1200" dirty="0" smtClean="0">
                <a:solidFill>
                  <a:schemeClr val="tx1"/>
                </a:solidFill>
              </a:rPr>
              <a:t> transition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135662" y="4018666"/>
            <a:ext cx="2020538" cy="623793"/>
          </a:xfrm>
          <a:prstGeom prst="rect">
            <a:avLst/>
          </a:prstGeom>
          <a:solidFill>
            <a:srgbClr val="EDED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r>
              <a:rPr lang="fr-FR" sz="1200" dirty="0" err="1" smtClean="0">
                <a:solidFill>
                  <a:schemeClr val="tx1"/>
                </a:solidFill>
              </a:rPr>
              <a:t>Next</a:t>
            </a:r>
            <a:r>
              <a:rPr lang="fr-FR" sz="1200" dirty="0">
                <a:solidFill>
                  <a:schemeClr val="tx1"/>
                </a:solidFill>
              </a:rPr>
              <a:t> </a:t>
            </a:r>
            <a:r>
              <a:rPr lang="fr-FR" sz="1200" dirty="0" err="1" smtClean="0">
                <a:solidFill>
                  <a:schemeClr val="tx1"/>
                </a:solidFill>
              </a:rPr>
              <a:t>generation</a:t>
            </a:r>
            <a:r>
              <a:rPr lang="fr-FR" sz="1200" dirty="0" smtClean="0">
                <a:solidFill>
                  <a:schemeClr val="tx1"/>
                </a:solidFill>
              </a:rPr>
              <a:t> </a:t>
            </a:r>
            <a:r>
              <a:rPr lang="fr-FR" sz="1200" dirty="0" err="1" smtClean="0">
                <a:solidFill>
                  <a:schemeClr val="tx1"/>
                </a:solidFill>
              </a:rPr>
              <a:t>medecine</a:t>
            </a:r>
            <a:r>
              <a:rPr lang="fr-FR" sz="1200" dirty="0" smtClean="0">
                <a:solidFill>
                  <a:schemeClr val="tx1"/>
                </a:solidFill>
              </a:rPr>
              <a:t> technologies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135662" y="5399062"/>
            <a:ext cx="2020538" cy="439127"/>
          </a:xfrm>
          <a:prstGeom prst="rect">
            <a:avLst/>
          </a:prstGeom>
          <a:solidFill>
            <a:srgbClr val="EDED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r>
              <a:rPr lang="fr-FR" sz="1200" dirty="0" smtClean="0">
                <a:solidFill>
                  <a:schemeClr val="tx1"/>
                </a:solidFill>
              </a:rPr>
              <a:t>Fondamental </a:t>
            </a:r>
            <a:r>
              <a:rPr lang="fr-FR" sz="1200" dirty="0" err="1" smtClean="0">
                <a:solidFill>
                  <a:schemeClr val="tx1"/>
                </a:solidFill>
              </a:rPr>
              <a:t>research</a:t>
            </a:r>
            <a:endParaRPr lang="fr-FR" sz="1200" dirty="0" smtClean="0">
              <a:solidFill>
                <a:schemeClr val="tx1"/>
              </a:solidFill>
            </a:endParaRPr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8838" y="873161"/>
            <a:ext cx="6107536" cy="3360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55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10728325" cy="2363561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en-US" dirty="0" smtClean="0"/>
              <a:t>Research </a:t>
            </a:r>
            <a:r>
              <a:rPr lang="en-US" dirty="0"/>
              <a:t>institute on the fundamental laws of the </a:t>
            </a:r>
            <a:r>
              <a:rPr lang="en-US" dirty="0" smtClean="0"/>
              <a:t>universe</a:t>
            </a:r>
            <a:endParaRPr lang="fr-FR" dirty="0" smtClean="0"/>
          </a:p>
          <a:p>
            <a:pPr lvl="2"/>
            <a:r>
              <a:rPr lang="en-US" dirty="0"/>
              <a:t>Department of Accelerators, Cryogenics and </a:t>
            </a:r>
            <a:r>
              <a:rPr lang="en-US" dirty="0" smtClean="0"/>
              <a:t>Magnetism</a:t>
            </a:r>
          </a:p>
          <a:p>
            <a:pPr lvl="2"/>
            <a:r>
              <a:rPr lang="fr-FR" dirty="0" err="1" smtClean="0"/>
              <a:t>Department</a:t>
            </a:r>
            <a:r>
              <a:rPr lang="fr-FR" dirty="0" smtClean="0"/>
              <a:t> </a:t>
            </a:r>
            <a:r>
              <a:rPr lang="fr-FR" dirty="0"/>
              <a:t>of </a:t>
            </a:r>
            <a:r>
              <a:rPr lang="fr-FR" dirty="0" err="1" smtClean="0"/>
              <a:t>Astrophysics</a:t>
            </a:r>
            <a:endParaRPr lang="fr-FR" dirty="0" smtClean="0"/>
          </a:p>
          <a:p>
            <a:pPr lvl="2"/>
            <a:r>
              <a:rPr lang="en-US" dirty="0" smtClean="0"/>
              <a:t>Department </a:t>
            </a:r>
            <a:r>
              <a:rPr lang="en-US" dirty="0"/>
              <a:t>of Detector Electronics and Computing for </a:t>
            </a:r>
            <a:r>
              <a:rPr lang="en-US" dirty="0" smtClean="0"/>
              <a:t>Physics</a:t>
            </a:r>
          </a:p>
          <a:p>
            <a:pPr lvl="2"/>
            <a:r>
              <a:rPr lang="en-US" dirty="0" smtClean="0"/>
              <a:t>Department of Systems Engineering</a:t>
            </a:r>
            <a:endParaRPr lang="fr-FR" dirty="0" smtClean="0"/>
          </a:p>
          <a:p>
            <a:pPr lvl="2"/>
            <a:r>
              <a:rPr lang="en-US" dirty="0" smtClean="0"/>
              <a:t>Department </a:t>
            </a:r>
            <a:r>
              <a:rPr lang="en-US" dirty="0"/>
              <a:t>of </a:t>
            </a:r>
            <a:r>
              <a:rPr lang="en-US" dirty="0" smtClean="0"/>
              <a:t>Nuclear Physics</a:t>
            </a:r>
          </a:p>
          <a:p>
            <a:pPr lvl="2"/>
            <a:r>
              <a:rPr lang="en-US" dirty="0"/>
              <a:t>Department of </a:t>
            </a:r>
            <a:r>
              <a:rPr lang="en-US" dirty="0" smtClean="0"/>
              <a:t>Particle Physics</a:t>
            </a:r>
          </a:p>
          <a:p>
            <a:pPr lvl="2"/>
            <a:r>
              <a:rPr lang="en-US" dirty="0" smtClean="0"/>
              <a:t>GANIL particles accelerator</a:t>
            </a:r>
            <a:endParaRPr lang="en-US" dirty="0"/>
          </a:p>
          <a:p>
            <a:pPr lvl="2"/>
            <a:endParaRPr lang="en-US" dirty="0" smtClean="0"/>
          </a:p>
          <a:p>
            <a:pPr lvl="2"/>
            <a:endParaRPr lang="fr-FR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2023/10/07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ICALEPCS 2023 – PBCS workshop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3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IRFU </a:t>
            </a:r>
            <a:r>
              <a:rPr lang="fr-FR" dirty="0" err="1" smtClean="0"/>
              <a:t>institute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" y="3853543"/>
            <a:ext cx="5715000" cy="238125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6830" y="3853543"/>
            <a:ext cx="5715000" cy="238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64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2088" y="879335"/>
            <a:ext cx="3044095" cy="423357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10728325" cy="2363561"/>
          </a:xfrm>
        </p:spPr>
        <p:txBody>
          <a:bodyPr>
            <a:normAutofit/>
          </a:bodyPr>
          <a:lstStyle/>
          <a:p>
            <a:pPr lvl="1"/>
            <a:r>
              <a:rPr lang="fr-FR" dirty="0" smtClean="0"/>
              <a:t>Standard </a:t>
            </a:r>
            <a:r>
              <a:rPr lang="fr-FR" dirty="0" err="1" smtClean="0"/>
              <a:t>laboratory</a:t>
            </a:r>
            <a:r>
              <a:rPr lang="fr-FR" dirty="0" smtClean="0"/>
              <a:t> documents:</a:t>
            </a:r>
          </a:p>
          <a:p>
            <a:pPr lvl="2"/>
            <a:r>
              <a:rPr lang="fr-FR" dirty="0" smtClean="0"/>
              <a:t>Signal </a:t>
            </a:r>
            <a:r>
              <a:rPr lang="fr-FR" dirty="0" err="1" smtClean="0"/>
              <a:t>specification</a:t>
            </a:r>
            <a:r>
              <a:rPr lang="fr-FR" dirty="0" smtClean="0"/>
              <a:t> document</a:t>
            </a:r>
          </a:p>
          <a:p>
            <a:pPr lvl="2"/>
            <a:r>
              <a:rPr lang="fr-FR" dirty="0" smtClean="0"/>
              <a:t>Control architecture document</a:t>
            </a:r>
          </a:p>
          <a:p>
            <a:pPr lvl="2"/>
            <a:r>
              <a:rPr lang="fr-FR" dirty="0" err="1" smtClean="0"/>
              <a:t>Naming</a:t>
            </a:r>
            <a:r>
              <a:rPr lang="fr-FR" dirty="0" smtClean="0"/>
              <a:t> convention</a:t>
            </a:r>
          </a:p>
          <a:p>
            <a:pPr lvl="2"/>
            <a:r>
              <a:rPr lang="fr-FR" dirty="0" err="1" smtClean="0"/>
              <a:t>Functionnal</a:t>
            </a:r>
            <a:r>
              <a:rPr lang="fr-FR" dirty="0" smtClean="0"/>
              <a:t> </a:t>
            </a:r>
            <a:r>
              <a:rPr lang="fr-FR" dirty="0" err="1" smtClean="0"/>
              <a:t>analysis</a:t>
            </a:r>
            <a:endParaRPr lang="fr-FR" dirty="0" smtClean="0"/>
          </a:p>
          <a:p>
            <a:pPr lvl="2"/>
            <a:r>
              <a:rPr lang="fr-FR" dirty="0" smtClean="0"/>
              <a:t>User </a:t>
            </a:r>
            <a:r>
              <a:rPr lang="fr-FR" dirty="0" err="1" smtClean="0"/>
              <a:t>manual</a:t>
            </a:r>
            <a:endParaRPr lang="fr-FR" dirty="0" smtClean="0"/>
          </a:p>
          <a:p>
            <a:pPr lvl="2"/>
            <a:endParaRPr lang="en-US" dirty="0" smtClean="0"/>
          </a:p>
          <a:p>
            <a:pPr lvl="2"/>
            <a:endParaRPr lang="fr-FR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2023/10/07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ICALEPCS 2023 – PBCS workshop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4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Control System </a:t>
            </a:r>
            <a:r>
              <a:rPr lang="fr-FR" dirty="0" err="1" smtClean="0"/>
              <a:t>Specification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5113" y="1148291"/>
            <a:ext cx="2979487" cy="415988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1799" y="1454819"/>
            <a:ext cx="2963310" cy="42241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50721" y="3622448"/>
            <a:ext cx="4498823" cy="27212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250780" y="4453961"/>
            <a:ext cx="5087743" cy="17084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20503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10728325" cy="2363561"/>
          </a:xfrm>
        </p:spPr>
        <p:txBody>
          <a:bodyPr>
            <a:normAutofit/>
          </a:bodyPr>
          <a:lstStyle/>
          <a:p>
            <a:pPr lvl="1"/>
            <a:r>
              <a:rPr lang="fr-FR" dirty="0" smtClean="0"/>
              <a:t>Standard </a:t>
            </a:r>
            <a:r>
              <a:rPr lang="fr-FR" dirty="0" err="1" smtClean="0"/>
              <a:t>laboratory</a:t>
            </a:r>
            <a:r>
              <a:rPr lang="fr-FR" dirty="0" smtClean="0"/>
              <a:t> documents:</a:t>
            </a:r>
          </a:p>
          <a:p>
            <a:pPr lvl="2"/>
            <a:r>
              <a:rPr lang="fr-FR" dirty="0" err="1" smtClean="0"/>
              <a:t>Naming</a:t>
            </a:r>
            <a:r>
              <a:rPr lang="fr-FR" dirty="0" smtClean="0"/>
              <a:t> convention</a:t>
            </a:r>
          </a:p>
          <a:p>
            <a:pPr lvl="3"/>
            <a:r>
              <a:rPr lang="fr-FR" dirty="0" smtClean="0"/>
              <a:t>EPICS </a:t>
            </a:r>
            <a:r>
              <a:rPr lang="fr-FR" dirty="0" err="1" smtClean="0"/>
              <a:t>name</a:t>
            </a:r>
            <a:r>
              <a:rPr lang="fr-FR" dirty="0"/>
              <a:t> </a:t>
            </a:r>
            <a:r>
              <a:rPr lang="fr-FR" dirty="0" err="1" smtClean="0"/>
              <a:t>definition</a:t>
            </a:r>
            <a:r>
              <a:rPr lang="fr-FR" dirty="0" smtClean="0"/>
              <a:t> for </a:t>
            </a:r>
            <a:r>
              <a:rPr lang="fr-FR" dirty="0" err="1" smtClean="0"/>
              <a:t>electrical</a:t>
            </a:r>
            <a:r>
              <a:rPr lang="fr-FR" dirty="0" smtClean="0"/>
              <a:t> expert, EPICS expert, PLC expert,</a:t>
            </a:r>
          </a:p>
          <a:p>
            <a:pPr marL="541338" lvl="3" indent="0">
              <a:buNone/>
            </a:pPr>
            <a:r>
              <a:rPr lang="fr-FR" dirty="0" err="1"/>
              <a:t>c</a:t>
            </a:r>
            <a:r>
              <a:rPr lang="fr-FR" dirty="0" err="1" smtClean="0"/>
              <a:t>ryogeny</a:t>
            </a:r>
            <a:r>
              <a:rPr lang="fr-FR" dirty="0" smtClean="0"/>
              <a:t> and vacuum expert</a:t>
            </a:r>
          </a:p>
          <a:p>
            <a:pPr lvl="2"/>
            <a:r>
              <a:rPr lang="fr-FR" dirty="0"/>
              <a:t>Signal </a:t>
            </a:r>
            <a:r>
              <a:rPr lang="fr-FR" dirty="0" err="1"/>
              <a:t>specification</a:t>
            </a:r>
            <a:r>
              <a:rPr lang="fr-FR" dirty="0"/>
              <a:t> document</a:t>
            </a:r>
          </a:p>
          <a:p>
            <a:pPr lvl="3"/>
            <a:r>
              <a:rPr lang="fr-FR" dirty="0"/>
              <a:t>EPICS </a:t>
            </a:r>
            <a:r>
              <a:rPr lang="fr-FR" dirty="0" err="1" smtClean="0"/>
              <a:t>name</a:t>
            </a:r>
            <a:r>
              <a:rPr lang="fr-FR" dirty="0" smtClean="0"/>
              <a:t>, </a:t>
            </a:r>
            <a:r>
              <a:rPr lang="fr-FR" dirty="0"/>
              <a:t>description, signal range, PLC </a:t>
            </a:r>
            <a:r>
              <a:rPr lang="fr-FR" dirty="0" err="1"/>
              <a:t>card</a:t>
            </a:r>
            <a:r>
              <a:rPr lang="fr-FR" dirty="0"/>
              <a:t> and </a:t>
            </a:r>
            <a:r>
              <a:rPr lang="fr-FR" dirty="0" err="1" smtClean="0"/>
              <a:t>references</a:t>
            </a:r>
            <a:endParaRPr lang="fr-FR" dirty="0" smtClean="0"/>
          </a:p>
          <a:p>
            <a:pPr lvl="2"/>
            <a:endParaRPr lang="en-US" dirty="0" smtClean="0"/>
          </a:p>
          <a:p>
            <a:pPr lvl="2"/>
            <a:endParaRPr lang="fr-FR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2023/10/07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ICALEPCS 2023 – PBCS workshop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5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Control System </a:t>
            </a:r>
            <a:r>
              <a:rPr lang="fr-FR" dirty="0" err="1" smtClean="0"/>
              <a:t>Specification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2208" y="1132577"/>
            <a:ext cx="2963310" cy="42241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6120" y="3939948"/>
            <a:ext cx="5087743" cy="17084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75648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4" y="905005"/>
            <a:ext cx="10728325" cy="1600200"/>
          </a:xfrm>
        </p:spPr>
        <p:txBody>
          <a:bodyPr>
            <a:normAutofit/>
          </a:bodyPr>
          <a:lstStyle/>
          <a:p>
            <a:pPr lvl="1"/>
            <a:r>
              <a:rPr lang="fr-FR" dirty="0" smtClean="0"/>
              <a:t>Standard </a:t>
            </a:r>
            <a:r>
              <a:rPr lang="fr-FR" dirty="0" err="1" smtClean="0"/>
              <a:t>laboratory</a:t>
            </a:r>
            <a:r>
              <a:rPr lang="fr-FR" dirty="0" smtClean="0"/>
              <a:t> hardware:</a:t>
            </a:r>
          </a:p>
          <a:p>
            <a:pPr lvl="2"/>
            <a:r>
              <a:rPr lang="fr-FR" dirty="0" smtClean="0"/>
              <a:t>Siemens 1500 CPU and </a:t>
            </a:r>
            <a:r>
              <a:rPr lang="fr-FR" dirty="0" err="1" smtClean="0"/>
              <a:t>cards</a:t>
            </a:r>
            <a:r>
              <a:rPr lang="fr-FR" dirty="0" smtClean="0"/>
              <a:t>, MP format</a:t>
            </a:r>
          </a:p>
          <a:p>
            <a:pPr lvl="2"/>
            <a:r>
              <a:rPr lang="fr-FR" dirty="0"/>
              <a:t>Siemens 1500 CPU and </a:t>
            </a:r>
            <a:r>
              <a:rPr lang="fr-FR" dirty="0" err="1"/>
              <a:t>cards</a:t>
            </a:r>
            <a:r>
              <a:rPr lang="fr-FR" dirty="0"/>
              <a:t>, </a:t>
            </a:r>
            <a:r>
              <a:rPr lang="fr-FR" dirty="0" smtClean="0"/>
              <a:t>SP format</a:t>
            </a:r>
          </a:p>
          <a:p>
            <a:pPr lvl="2"/>
            <a:r>
              <a:rPr lang="fr-FR" dirty="0" smtClean="0"/>
              <a:t>Siemens </a:t>
            </a:r>
            <a:r>
              <a:rPr lang="fr-FR" dirty="0" err="1" smtClean="0"/>
              <a:t>TouchPanels</a:t>
            </a:r>
            <a:endParaRPr lang="fr-FR" dirty="0"/>
          </a:p>
          <a:p>
            <a:pPr lvl="2"/>
            <a:endParaRPr lang="fr-FR" dirty="0"/>
          </a:p>
          <a:p>
            <a:pPr lvl="2"/>
            <a:endParaRPr lang="fr-FR" dirty="0" smtClean="0"/>
          </a:p>
          <a:p>
            <a:pPr lvl="2"/>
            <a:endParaRPr lang="en-US" dirty="0" smtClean="0"/>
          </a:p>
          <a:p>
            <a:pPr lvl="2"/>
            <a:endParaRPr lang="fr-FR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2023/10/07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ICALEPCS 2023 – PBCS workshop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6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Project </a:t>
            </a:r>
            <a:r>
              <a:rPr lang="fr-FR" dirty="0" err="1" smtClean="0"/>
              <a:t>development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sp>
        <p:nvSpPr>
          <p:cNvPr id="14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731834" y="2311951"/>
            <a:ext cx="10728325" cy="224814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 smtClean="0"/>
              <a:t>Standard </a:t>
            </a:r>
            <a:r>
              <a:rPr lang="fr-FR" dirty="0" err="1" smtClean="0"/>
              <a:t>laboratory</a:t>
            </a:r>
            <a:r>
              <a:rPr lang="fr-FR" dirty="0" smtClean="0"/>
              <a:t> software:</a:t>
            </a:r>
          </a:p>
          <a:p>
            <a:pPr lvl="2"/>
            <a:r>
              <a:rPr lang="fr-FR" dirty="0" smtClean="0"/>
              <a:t>Siemens TIA Portal V16/V17</a:t>
            </a:r>
          </a:p>
          <a:p>
            <a:pPr lvl="2"/>
            <a:r>
              <a:rPr lang="fr-FR" dirty="0" smtClean="0"/>
              <a:t>Siemens WINCC UA</a:t>
            </a:r>
          </a:p>
          <a:p>
            <a:pPr lvl="2"/>
            <a:r>
              <a:rPr lang="fr-FR" dirty="0" smtClean="0"/>
              <a:t>EPICS </a:t>
            </a:r>
            <a:r>
              <a:rPr lang="fr-FR" dirty="0" err="1" smtClean="0"/>
              <a:t>Phoebus</a:t>
            </a:r>
            <a:endParaRPr lang="fr-FR" dirty="0" smtClean="0"/>
          </a:p>
          <a:p>
            <a:pPr lvl="2"/>
            <a:r>
              <a:rPr lang="fr-FR" dirty="0" smtClean="0"/>
              <a:t>Conversion </a:t>
            </a:r>
            <a:r>
              <a:rPr lang="fr-FR" dirty="0" err="1" smtClean="0"/>
              <a:t>tool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Autocad</a:t>
            </a:r>
            <a:r>
              <a:rPr lang="fr-FR" dirty="0" smtClean="0"/>
              <a:t> to EPICS</a:t>
            </a:r>
          </a:p>
          <a:p>
            <a:pPr lvl="2"/>
            <a:r>
              <a:rPr lang="fr-FR" dirty="0" smtClean="0"/>
              <a:t>Conversion </a:t>
            </a:r>
            <a:r>
              <a:rPr lang="fr-FR" dirty="0" err="1" smtClean="0"/>
              <a:t>tool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PLC </a:t>
            </a:r>
            <a:r>
              <a:rPr lang="fr-FR" dirty="0" err="1" smtClean="0"/>
              <a:t>database</a:t>
            </a:r>
            <a:r>
              <a:rPr lang="fr-FR" dirty="0" smtClean="0"/>
              <a:t> to EPICS IOC</a:t>
            </a:r>
            <a:br>
              <a:rPr lang="fr-FR" dirty="0" smtClean="0"/>
            </a:br>
            <a:r>
              <a:rPr lang="fr-FR" dirty="0" smtClean="0"/>
              <a:t>(</a:t>
            </a:r>
            <a:r>
              <a:rPr lang="fr-FR" dirty="0" err="1" smtClean="0"/>
              <a:t>PLCParserTool</a:t>
            </a:r>
            <a:r>
              <a:rPr lang="fr-FR" dirty="0" smtClean="0"/>
              <a:t>)</a:t>
            </a:r>
          </a:p>
          <a:p>
            <a:pPr lvl="2"/>
            <a:endParaRPr lang="fr-FR" dirty="0" smtClean="0"/>
          </a:p>
          <a:p>
            <a:pPr lvl="2"/>
            <a:endParaRPr lang="fr-FR" dirty="0" smtClean="0"/>
          </a:p>
          <a:p>
            <a:pPr lvl="2"/>
            <a:endParaRPr lang="en-US" dirty="0" smtClean="0"/>
          </a:p>
          <a:p>
            <a:pPr lvl="2"/>
            <a:endParaRPr lang="fr-FR" dirty="0"/>
          </a:p>
        </p:txBody>
      </p:sp>
      <p:sp>
        <p:nvSpPr>
          <p:cNvPr id="17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731836" y="4743450"/>
            <a:ext cx="10728325" cy="1233486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 smtClean="0"/>
              <a:t>Standard </a:t>
            </a:r>
            <a:r>
              <a:rPr lang="fr-FR" dirty="0" err="1" smtClean="0"/>
              <a:t>laboratory</a:t>
            </a:r>
            <a:r>
              <a:rPr lang="fr-FR" dirty="0" smtClean="0"/>
              <a:t> </a:t>
            </a:r>
            <a:r>
              <a:rPr lang="fr-FR" dirty="0" err="1" smtClean="0"/>
              <a:t>function</a:t>
            </a:r>
            <a:r>
              <a:rPr lang="fr-FR" dirty="0" smtClean="0"/>
              <a:t> </a:t>
            </a:r>
            <a:r>
              <a:rPr lang="fr-FR" dirty="0" err="1" smtClean="0"/>
              <a:t>library</a:t>
            </a:r>
            <a:r>
              <a:rPr lang="fr-FR" dirty="0" smtClean="0"/>
              <a:t>:</a:t>
            </a:r>
          </a:p>
          <a:p>
            <a:pPr lvl="2"/>
            <a:r>
              <a:rPr lang="fr-FR" dirty="0" smtClean="0"/>
              <a:t>Siemens TIA Portal V16 </a:t>
            </a:r>
            <a:r>
              <a:rPr lang="fr-FR" dirty="0" err="1" smtClean="0"/>
              <a:t>library</a:t>
            </a:r>
            <a:endParaRPr lang="fr-FR" dirty="0" smtClean="0"/>
          </a:p>
          <a:p>
            <a:pPr lvl="2"/>
            <a:r>
              <a:rPr lang="fr-FR" dirty="0" smtClean="0"/>
              <a:t>Signal conversion </a:t>
            </a:r>
            <a:r>
              <a:rPr lang="fr-FR" dirty="0" err="1" smtClean="0"/>
              <a:t>function</a:t>
            </a:r>
            <a:endParaRPr lang="fr-FR" dirty="0" smtClean="0"/>
          </a:p>
          <a:p>
            <a:pPr lvl="2"/>
            <a:r>
              <a:rPr lang="fr-FR" dirty="0" err="1" smtClean="0"/>
              <a:t>Specific</a:t>
            </a:r>
            <a:r>
              <a:rPr lang="fr-FR" dirty="0" smtClean="0"/>
              <a:t> and </a:t>
            </a:r>
            <a:r>
              <a:rPr lang="fr-FR" dirty="0" err="1" smtClean="0"/>
              <a:t>advanced</a:t>
            </a:r>
            <a:r>
              <a:rPr lang="fr-FR" dirty="0" smtClean="0"/>
              <a:t> </a:t>
            </a:r>
            <a:r>
              <a:rPr lang="fr-FR" dirty="0" err="1" smtClean="0"/>
              <a:t>functions</a:t>
            </a:r>
            <a:endParaRPr lang="fr-FR" dirty="0" smtClean="0"/>
          </a:p>
          <a:p>
            <a:pPr lvl="2"/>
            <a:endParaRPr lang="fr-FR" dirty="0" smtClean="0"/>
          </a:p>
          <a:p>
            <a:pPr lvl="2"/>
            <a:endParaRPr lang="fr-FR" dirty="0" smtClean="0"/>
          </a:p>
          <a:p>
            <a:pPr lvl="2"/>
            <a:endParaRPr lang="en-US" dirty="0" smtClean="0"/>
          </a:p>
          <a:p>
            <a:pPr lvl="2"/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0460" y="493737"/>
            <a:ext cx="3403623" cy="245699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0460" y="3093242"/>
            <a:ext cx="3403623" cy="1798248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0459" y="5027237"/>
            <a:ext cx="3403623" cy="1309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77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6" y="1339452"/>
            <a:ext cx="10728325" cy="1600200"/>
          </a:xfrm>
        </p:spPr>
        <p:txBody>
          <a:bodyPr>
            <a:normAutofit lnSpcReduction="10000"/>
          </a:bodyPr>
          <a:lstStyle/>
          <a:p>
            <a:pPr lvl="1"/>
            <a:r>
              <a:rPr lang="fr-FR" dirty="0" err="1" smtClean="0"/>
              <a:t>Language</a:t>
            </a:r>
            <a:r>
              <a:rPr lang="fr-FR" dirty="0" smtClean="0"/>
              <a:t> </a:t>
            </a:r>
            <a:r>
              <a:rPr lang="fr-FR" dirty="0" err="1" smtClean="0"/>
              <a:t>choices</a:t>
            </a:r>
            <a:r>
              <a:rPr lang="fr-FR" dirty="0" smtClean="0"/>
              <a:t>:</a:t>
            </a:r>
          </a:p>
          <a:p>
            <a:pPr lvl="2"/>
            <a:r>
              <a:rPr lang="fr-FR" dirty="0" smtClean="0"/>
              <a:t>SCL for signal conversion</a:t>
            </a:r>
          </a:p>
          <a:p>
            <a:pPr lvl="2"/>
            <a:r>
              <a:rPr lang="fr-FR" dirty="0" smtClean="0"/>
              <a:t>SCL for communication management</a:t>
            </a:r>
          </a:p>
          <a:p>
            <a:pPr lvl="2"/>
            <a:r>
              <a:rPr lang="fr-FR" dirty="0" err="1" smtClean="0"/>
              <a:t>Ladder</a:t>
            </a:r>
            <a:r>
              <a:rPr lang="fr-FR" dirty="0" smtClean="0"/>
              <a:t> for main </a:t>
            </a:r>
            <a:r>
              <a:rPr lang="fr-FR" dirty="0" err="1" smtClean="0"/>
              <a:t>purposes</a:t>
            </a:r>
            <a:endParaRPr lang="fr-FR" dirty="0" smtClean="0"/>
          </a:p>
          <a:p>
            <a:pPr lvl="2"/>
            <a:r>
              <a:rPr lang="fr-FR" dirty="0" smtClean="0"/>
              <a:t>Grafcet for </a:t>
            </a:r>
            <a:r>
              <a:rPr lang="fr-FR" dirty="0" err="1" smtClean="0"/>
              <a:t>automatic</a:t>
            </a:r>
            <a:r>
              <a:rPr lang="fr-FR" dirty="0" smtClean="0"/>
              <a:t> </a:t>
            </a:r>
            <a:r>
              <a:rPr lang="fr-FR" dirty="0" err="1" smtClean="0"/>
              <a:t>procedures</a:t>
            </a:r>
            <a:endParaRPr lang="fr-FR" dirty="0"/>
          </a:p>
          <a:p>
            <a:pPr lvl="2"/>
            <a:endParaRPr lang="fr-FR" dirty="0" smtClean="0"/>
          </a:p>
          <a:p>
            <a:pPr lvl="2"/>
            <a:endParaRPr lang="en-US" dirty="0" smtClean="0"/>
          </a:p>
          <a:p>
            <a:pPr lvl="2"/>
            <a:endParaRPr lang="fr-FR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2023/10/07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ICALEPCS 2023 – PBCS workshop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7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Project </a:t>
            </a:r>
            <a:r>
              <a:rPr lang="fr-FR" dirty="0" err="1" smtClean="0"/>
              <a:t>development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sp>
        <p:nvSpPr>
          <p:cNvPr id="14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731835" y="3567024"/>
            <a:ext cx="10728325" cy="1233486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 err="1" smtClean="0"/>
              <a:t>Coding</a:t>
            </a:r>
            <a:r>
              <a:rPr lang="fr-FR" dirty="0" smtClean="0"/>
              <a:t> conventions:</a:t>
            </a:r>
          </a:p>
          <a:p>
            <a:pPr lvl="2"/>
            <a:r>
              <a:rPr lang="fr-FR" dirty="0" smtClean="0"/>
              <a:t>Standard TIA Portal </a:t>
            </a:r>
            <a:r>
              <a:rPr lang="fr-FR" dirty="0" err="1" smtClean="0"/>
              <a:t>project</a:t>
            </a:r>
            <a:endParaRPr lang="fr-FR" dirty="0" smtClean="0"/>
          </a:p>
          <a:p>
            <a:pPr lvl="2"/>
            <a:r>
              <a:rPr lang="fr-FR" dirty="0" smtClean="0"/>
              <a:t>Project architecture</a:t>
            </a:r>
          </a:p>
          <a:p>
            <a:pPr lvl="2"/>
            <a:r>
              <a:rPr lang="fr-FR" dirty="0" err="1" smtClean="0"/>
              <a:t>Laboratory</a:t>
            </a:r>
            <a:r>
              <a:rPr lang="fr-FR" dirty="0" smtClean="0"/>
              <a:t> </a:t>
            </a:r>
            <a:r>
              <a:rPr lang="fr-FR" dirty="0" err="1" smtClean="0"/>
              <a:t>function</a:t>
            </a:r>
            <a:r>
              <a:rPr lang="fr-FR" dirty="0" smtClean="0"/>
              <a:t> (EPICS server)</a:t>
            </a:r>
          </a:p>
          <a:p>
            <a:pPr lvl="2"/>
            <a:r>
              <a:rPr lang="fr-FR" dirty="0" err="1" smtClean="0"/>
              <a:t>Internal</a:t>
            </a:r>
            <a:r>
              <a:rPr lang="fr-FR" dirty="0" smtClean="0"/>
              <a:t> data </a:t>
            </a:r>
            <a:r>
              <a:rPr lang="fr-FR" dirty="0" err="1" smtClean="0"/>
              <a:t>naming</a:t>
            </a:r>
            <a:r>
              <a:rPr lang="fr-FR" dirty="0" smtClean="0"/>
              <a:t> convention</a:t>
            </a:r>
          </a:p>
          <a:p>
            <a:pPr lvl="2"/>
            <a:endParaRPr lang="fr-FR" dirty="0" smtClean="0"/>
          </a:p>
          <a:p>
            <a:pPr lvl="2"/>
            <a:endParaRPr lang="fr-FR" dirty="0" smtClean="0"/>
          </a:p>
          <a:p>
            <a:pPr lvl="2"/>
            <a:endParaRPr lang="en-US" dirty="0" smtClean="0"/>
          </a:p>
          <a:p>
            <a:pPr lvl="2"/>
            <a:endParaRPr lang="fr-FR" dirty="0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0460" y="493737"/>
            <a:ext cx="3403623" cy="2456990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0460" y="3093242"/>
            <a:ext cx="3403623" cy="1798248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0459" y="5027237"/>
            <a:ext cx="3403623" cy="1309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949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6" y="1339452"/>
            <a:ext cx="10728325" cy="1600200"/>
          </a:xfrm>
        </p:spPr>
        <p:txBody>
          <a:bodyPr>
            <a:normAutofit lnSpcReduction="10000"/>
          </a:bodyPr>
          <a:lstStyle/>
          <a:p>
            <a:pPr lvl="1"/>
            <a:r>
              <a:rPr lang="fr-FR" dirty="0" err="1" smtClean="0"/>
              <a:t>Automatic</a:t>
            </a:r>
            <a:r>
              <a:rPr lang="fr-FR" dirty="0" smtClean="0"/>
              <a:t> code </a:t>
            </a:r>
            <a:r>
              <a:rPr lang="fr-FR" dirty="0" err="1" smtClean="0"/>
              <a:t>generation</a:t>
            </a:r>
            <a:r>
              <a:rPr lang="fr-FR" dirty="0" smtClean="0"/>
              <a:t> (Possible R&amp;D):</a:t>
            </a:r>
          </a:p>
          <a:p>
            <a:pPr lvl="2"/>
            <a:r>
              <a:rPr lang="fr-FR" dirty="0" err="1" smtClean="0"/>
              <a:t>Analysis</a:t>
            </a:r>
            <a:r>
              <a:rPr lang="fr-FR" dirty="0" smtClean="0"/>
              <a:t> of signal </a:t>
            </a:r>
            <a:r>
              <a:rPr lang="fr-FR" dirty="0" err="1" smtClean="0"/>
              <a:t>specification</a:t>
            </a:r>
            <a:r>
              <a:rPr lang="fr-FR" dirty="0" smtClean="0"/>
              <a:t> document</a:t>
            </a:r>
          </a:p>
          <a:p>
            <a:pPr lvl="2"/>
            <a:r>
              <a:rPr lang="fr-FR" dirty="0" err="1" smtClean="0"/>
              <a:t>Laboratory</a:t>
            </a:r>
            <a:r>
              <a:rPr lang="fr-FR" dirty="0" smtClean="0"/>
              <a:t> </a:t>
            </a:r>
            <a:r>
              <a:rPr lang="fr-FR" dirty="0" err="1" smtClean="0"/>
              <a:t>function</a:t>
            </a:r>
            <a:r>
              <a:rPr lang="fr-FR" dirty="0" smtClean="0"/>
              <a:t> </a:t>
            </a:r>
            <a:r>
              <a:rPr lang="fr-FR" dirty="0" err="1" smtClean="0"/>
              <a:t>library</a:t>
            </a:r>
            <a:endParaRPr lang="fr-FR" dirty="0" smtClean="0"/>
          </a:p>
          <a:p>
            <a:pPr lvl="2"/>
            <a:r>
              <a:rPr lang="fr-FR" dirty="0" smtClean="0"/>
              <a:t>Use TIA Portal </a:t>
            </a:r>
            <a:r>
              <a:rPr lang="fr-FR" dirty="0" err="1" smtClean="0"/>
              <a:t>Openness</a:t>
            </a:r>
            <a:r>
              <a:rPr lang="fr-FR" dirty="0" smtClean="0"/>
              <a:t> for TIA Portal </a:t>
            </a:r>
            <a:r>
              <a:rPr lang="fr-FR" dirty="0" err="1" smtClean="0"/>
              <a:t>project</a:t>
            </a:r>
            <a:r>
              <a:rPr lang="fr-FR" dirty="0" smtClean="0"/>
              <a:t> </a:t>
            </a:r>
            <a:r>
              <a:rPr lang="fr-FR" dirty="0" err="1" smtClean="0"/>
              <a:t>generation</a:t>
            </a:r>
            <a:endParaRPr lang="fr-FR" dirty="0" smtClean="0"/>
          </a:p>
          <a:p>
            <a:pPr lvl="2"/>
            <a:r>
              <a:rPr lang="fr-FR" dirty="0" err="1" smtClean="0"/>
              <a:t>Database</a:t>
            </a:r>
            <a:r>
              <a:rPr lang="fr-FR" dirty="0" smtClean="0"/>
              <a:t> </a:t>
            </a:r>
            <a:r>
              <a:rPr lang="fr-FR" dirty="0" err="1" smtClean="0"/>
              <a:t>generation</a:t>
            </a:r>
            <a:r>
              <a:rPr lang="fr-FR" dirty="0" smtClean="0"/>
              <a:t>, </a:t>
            </a:r>
            <a:r>
              <a:rPr lang="fr-FR" dirty="0" err="1" smtClean="0"/>
              <a:t>function</a:t>
            </a:r>
            <a:r>
              <a:rPr lang="fr-FR" dirty="0" smtClean="0"/>
              <a:t> </a:t>
            </a:r>
            <a:r>
              <a:rPr lang="fr-FR" dirty="0" err="1" smtClean="0"/>
              <a:t>integration</a:t>
            </a:r>
            <a:r>
              <a:rPr lang="fr-FR" dirty="0" smtClean="0"/>
              <a:t> and EPICS server </a:t>
            </a:r>
            <a:r>
              <a:rPr lang="fr-FR" dirty="0" err="1" smtClean="0"/>
              <a:t>parameters</a:t>
            </a:r>
            <a:r>
              <a:rPr lang="fr-FR" dirty="0" smtClean="0"/>
              <a:t> </a:t>
            </a:r>
            <a:r>
              <a:rPr lang="fr-FR" dirty="0" err="1" smtClean="0"/>
              <a:t>definition</a:t>
            </a:r>
            <a:endParaRPr lang="fr-FR" dirty="0" smtClean="0"/>
          </a:p>
          <a:p>
            <a:pPr lvl="2"/>
            <a:endParaRPr lang="fr-FR" dirty="0"/>
          </a:p>
          <a:p>
            <a:pPr lvl="2"/>
            <a:endParaRPr lang="fr-FR" dirty="0" smtClean="0"/>
          </a:p>
          <a:p>
            <a:pPr lvl="2"/>
            <a:endParaRPr lang="en-US" dirty="0" smtClean="0"/>
          </a:p>
          <a:p>
            <a:pPr lvl="2"/>
            <a:endParaRPr lang="fr-FR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2023/10/07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ICALEPCS 2023 – PBCS workshop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8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Project </a:t>
            </a:r>
            <a:r>
              <a:rPr lang="fr-FR" dirty="0" err="1" smtClean="0"/>
              <a:t>development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5546" y="2724929"/>
            <a:ext cx="2248768" cy="1623329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5546" y="4717561"/>
            <a:ext cx="2246415" cy="1186856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2471" y="3049167"/>
            <a:ext cx="2170830" cy="835217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94558" y="4348258"/>
            <a:ext cx="4842531" cy="162608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65238" y="3543418"/>
            <a:ext cx="2659639" cy="1993612"/>
          </a:xfrm>
          <a:prstGeom prst="rect">
            <a:avLst/>
          </a:prstGeom>
        </p:spPr>
      </p:pic>
      <p:sp>
        <p:nvSpPr>
          <p:cNvPr id="9" name="Flèche droite 8"/>
          <p:cNvSpPr/>
          <p:nvPr/>
        </p:nvSpPr>
        <p:spPr>
          <a:xfrm>
            <a:off x="4687730" y="3884384"/>
            <a:ext cx="834081" cy="1354386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  <p:sp>
        <p:nvSpPr>
          <p:cNvPr id="19" name="Flèche droite 18"/>
          <p:cNvSpPr/>
          <p:nvPr/>
        </p:nvSpPr>
        <p:spPr>
          <a:xfrm>
            <a:off x="8677470" y="3884384"/>
            <a:ext cx="834081" cy="1354386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796257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6" y="1339452"/>
            <a:ext cx="10728325" cy="1600200"/>
          </a:xfrm>
        </p:spPr>
        <p:txBody>
          <a:bodyPr>
            <a:normAutofit lnSpcReduction="10000"/>
          </a:bodyPr>
          <a:lstStyle/>
          <a:p>
            <a:pPr lvl="1"/>
            <a:r>
              <a:rPr lang="fr-FR" dirty="0" smtClean="0"/>
              <a:t>OPC UA server </a:t>
            </a:r>
            <a:r>
              <a:rPr lang="fr-FR" dirty="0" err="1" smtClean="0"/>
              <a:t>with</a:t>
            </a:r>
            <a:r>
              <a:rPr lang="fr-FR" dirty="0" smtClean="0"/>
              <a:t> EPICS (R&amp;D):</a:t>
            </a:r>
          </a:p>
          <a:p>
            <a:pPr lvl="2"/>
            <a:r>
              <a:rPr lang="fr-FR" dirty="0" smtClean="0"/>
              <a:t>Simple OPC UA server configuration in PLC CPU</a:t>
            </a:r>
          </a:p>
          <a:p>
            <a:pPr lvl="2"/>
            <a:r>
              <a:rPr lang="fr-FR" dirty="0" smtClean="0"/>
              <a:t>Simple OPC UA </a:t>
            </a:r>
            <a:r>
              <a:rPr lang="fr-FR" dirty="0" err="1" smtClean="0"/>
              <a:t>database</a:t>
            </a:r>
            <a:r>
              <a:rPr lang="fr-FR" dirty="0" smtClean="0"/>
              <a:t> </a:t>
            </a:r>
            <a:r>
              <a:rPr lang="fr-FR" dirty="0" err="1" smtClean="0"/>
              <a:t>generation</a:t>
            </a:r>
            <a:r>
              <a:rPr lang="fr-FR" dirty="0" smtClean="0"/>
              <a:t> to EPICS OPC UA driver</a:t>
            </a:r>
          </a:p>
          <a:p>
            <a:pPr lvl="2"/>
            <a:r>
              <a:rPr lang="fr-FR" dirty="0" smtClean="0"/>
              <a:t>Secure communication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certificate</a:t>
            </a:r>
            <a:endParaRPr lang="fr-FR" dirty="0" smtClean="0"/>
          </a:p>
          <a:p>
            <a:pPr lvl="2"/>
            <a:r>
              <a:rPr lang="fr-FR" dirty="0" smtClean="0"/>
              <a:t>Tests of EPICS </a:t>
            </a:r>
            <a:r>
              <a:rPr lang="fr-FR" dirty="0" err="1" smtClean="0"/>
              <a:t>communauty</a:t>
            </a:r>
            <a:r>
              <a:rPr lang="fr-FR" dirty="0" smtClean="0"/>
              <a:t> drivers </a:t>
            </a:r>
          </a:p>
          <a:p>
            <a:pPr marL="266700" lvl="2" indent="0">
              <a:buNone/>
            </a:pPr>
            <a:endParaRPr lang="fr-FR" dirty="0" smtClean="0"/>
          </a:p>
          <a:p>
            <a:pPr lvl="2"/>
            <a:endParaRPr lang="en-US" dirty="0" smtClean="0"/>
          </a:p>
          <a:p>
            <a:pPr lvl="2"/>
            <a:endParaRPr lang="fr-FR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2023/10/07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ICALEPCS 2023 – PBCS workshop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9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Project </a:t>
            </a:r>
            <a:r>
              <a:rPr lang="fr-FR" dirty="0" err="1" smtClean="0"/>
              <a:t>development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8309" y="3412852"/>
            <a:ext cx="3604579" cy="2602055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4123" y="5265701"/>
            <a:ext cx="1858171" cy="981734"/>
          </a:xfrm>
          <a:prstGeom prst="rect">
            <a:avLst/>
          </a:prstGeom>
        </p:spPr>
      </p:pic>
      <p:sp>
        <p:nvSpPr>
          <p:cNvPr id="19" name="Flèche droite 18"/>
          <p:cNvSpPr/>
          <p:nvPr/>
        </p:nvSpPr>
        <p:spPr>
          <a:xfrm>
            <a:off x="5276241" y="3087563"/>
            <a:ext cx="2349974" cy="1354386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6623" y="2939652"/>
            <a:ext cx="1775671" cy="1775671"/>
          </a:xfrm>
          <a:prstGeom prst="rect">
            <a:avLst/>
          </a:prstGeom>
        </p:spPr>
      </p:pic>
      <p:sp>
        <p:nvSpPr>
          <p:cNvPr id="17" name="Flèche droite 16"/>
          <p:cNvSpPr/>
          <p:nvPr/>
        </p:nvSpPr>
        <p:spPr>
          <a:xfrm>
            <a:off x="5276241" y="4989264"/>
            <a:ext cx="2349974" cy="1354386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  <p:sp>
        <p:nvSpPr>
          <p:cNvPr id="10" name="Double flèche verticale 9"/>
          <p:cNvSpPr/>
          <p:nvPr/>
        </p:nvSpPr>
        <p:spPr>
          <a:xfrm>
            <a:off x="8827677" y="4527924"/>
            <a:ext cx="411061" cy="641562"/>
          </a:xfrm>
          <a:prstGeom prst="up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89839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ysClr val="window" lastClr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lIns="144000" tIns="108000" rIns="144000" bIns="144000" rtlCol="0" anchor="ctr">
        <a:spAutoFit/>
      </a:bodyPr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PT-CEA final-V5.potx" id="{8CEE0DFF-1C06-4716-850E-804B5EEE4D0F}" vid="{3A69881D-C6CB-41F7-A0C0-1CB4B9E5CEEE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 bureautique" ma:contentTypeID="0x0101009AC65FE4C57B4241B7BB126C82049321006502EDEDC0136B40BE1694CA6DFB09E5" ma:contentTypeVersion="20" ma:contentTypeDescription="Crée un document." ma:contentTypeScope="" ma:versionID="f1b05a092d0904e6962f83cebf818255">
  <xsd:schema xmlns:xsd="http://www.w3.org/2001/XMLSchema" xmlns:xs="http://www.w3.org/2001/XMLSchema" xmlns:p="http://schemas.microsoft.com/office/2006/metadata/properties" xmlns:ns1="http://schemas.microsoft.com/sharepoint/v3" xmlns:ns2="582fa2ad-bcfb-4c30-8490-7bbd511b1880" xmlns:ns3="151dffeb-2989-4a61-aef8-844a993007f8" targetNamespace="http://schemas.microsoft.com/office/2006/metadata/properties" ma:root="true" ma:fieldsID="7c3819e88b0869059371fc3b24198fff" ns1:_="" ns2:_="" ns3:_="">
    <xsd:import namespace="http://schemas.microsoft.com/sharepoint/v3"/>
    <xsd:import namespace="582fa2ad-bcfb-4c30-8490-7bbd511b1880"/>
    <xsd:import namespace="151dffeb-2989-4a61-aef8-844a993007f8"/>
    <xsd:element name="properties">
      <xsd:complexType>
        <xsd:sequence>
          <xsd:element name="documentManagement">
            <xsd:complexType>
              <xsd:all>
                <xsd:element ref="ns1:Language" minOccurs="0"/>
                <xsd:element ref="ns2:BackwardLinks" minOccurs="0"/>
                <xsd:element ref="ns2:ThematicsTaxHTField0" minOccurs="0"/>
                <xsd:element ref="ns3:TaxCatchAll" minOccurs="0"/>
                <xsd:element ref="ns3:TaxCatchAllLabel" minOccurs="0"/>
                <xsd:element ref="ns2:CenterAndUnitTaxHTField0" minOccurs="0"/>
                <xsd:element ref="ns3:TaxKeywordTaxHTField" minOccurs="0"/>
                <xsd:element ref="ns2:TypologyTaxHTField0" minOccurs="0"/>
                <xsd:element ref="ns2:OrganisationTaxHTField0" minOccurs="0"/>
                <xsd:element ref="ns2:PublicTaxHTField0" minOccurs="0"/>
                <xsd:element ref="ns2:Summary" minOccurs="0"/>
                <xsd:element ref="ns2:ThumbnailImage" minOccurs="0"/>
                <xsd:element ref="ns2:ThumbnailImageUrl" minOccurs="0"/>
                <xsd:element ref="ns2:BigPicture" minOccurs="0"/>
                <xsd:element ref="ns2:BigPictureUrl" minOccurs="0"/>
                <xsd:element ref="ns2:ManualDate" minOccurs="0"/>
                <xsd:element ref="ns2:Displayed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Language" ma:index="5" nillable="true" ma:displayName="Langue" ma:default="Français (France)" ma:internalName="Language">
      <xsd:simpleType>
        <xsd:union memberTypes="dms:Text">
          <xsd:simpleType>
            <xsd:restriction base="dms:Choice">
              <xsd:enumeration value="Arabe (Arabie saoudite)"/>
              <xsd:enumeration value="Bulgare (Bulgarie)"/>
              <xsd:enumeration value="Chinois (R.A.S. de Hong Kong)"/>
              <xsd:enumeration value="Chinois (République populaire de Chine)"/>
              <xsd:enumeration value="Chinois (Taïwan)"/>
              <xsd:enumeration value="Croate (Croatie)"/>
              <xsd:enumeration value="Tchèque (République tchèque)"/>
              <xsd:enumeration value="Danois (Danemark)"/>
              <xsd:enumeration value="Néerlandais (Pays-Bas)"/>
              <xsd:enumeration value="Anglais"/>
              <xsd:enumeration value="Estonien (Estonie)"/>
              <xsd:enumeration value="Finnois (Finlande)"/>
              <xsd:enumeration value="Français (France)"/>
              <xsd:enumeration value="Allemand (Allemagne)"/>
              <xsd:enumeration value="Grec (Grèce)"/>
              <xsd:enumeration value="Hébreu (Israël)"/>
              <xsd:enumeration value="Hindi (Inde)"/>
              <xsd:enumeration value="Hongrois (Hongrie)"/>
              <xsd:enumeration value="Indonésien (Indonésie)"/>
              <xsd:enumeration value="Italien (Italie)"/>
              <xsd:enumeration value="Japonais (Japon)"/>
              <xsd:enumeration value="Coréen (Corée)"/>
              <xsd:enumeration value="Letton (Lettonie)"/>
              <xsd:enumeration value="Lituanien (Lituanie)"/>
              <xsd:enumeration value="Malais (Malaisie)"/>
              <xsd:enumeration value="Norvégien (Bokmal) (Norvège)"/>
              <xsd:enumeration value="Polonais (Pologne)"/>
              <xsd:enumeration value="Portugais (Brésil)"/>
              <xsd:enumeration value="Portugais (Portugal)"/>
              <xsd:enumeration value="Roumain (Roumanie)"/>
              <xsd:enumeration value="Russe (Russie)"/>
              <xsd:enumeration value="Serbe (Latin, Serbie)"/>
              <xsd:enumeration value="Slovaque (Slovaquie)"/>
              <xsd:enumeration value="Slovène (Slovénie)"/>
              <xsd:enumeration value="Espagnol (Espagne)"/>
              <xsd:enumeration value="Suédois (Suède)"/>
              <xsd:enumeration value="Thaï (Thaïlande)"/>
              <xsd:enumeration value="Turc (Turquie)"/>
              <xsd:enumeration value="Ukrainien (Ukraine)"/>
              <xsd:enumeration value="Ourdou (République islamique du Pakistan)"/>
              <xsd:enumeration value="Vietnamien (Vietnam)"/>
            </xsd:restriction>
          </xsd:simpleType>
        </xsd:un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2fa2ad-bcfb-4c30-8490-7bbd511b1880" elementFormDefault="qualified">
    <xsd:import namespace="http://schemas.microsoft.com/office/2006/documentManagement/types"/>
    <xsd:import namespace="http://schemas.microsoft.com/office/infopath/2007/PartnerControls"/>
    <xsd:element name="BackwardLinks" ma:index="6" nillable="true" ma:displayName="Liens entrants" ma:internalName="BackwardLinks" ma:readOnly="false">
      <xsd:simpleType>
        <xsd:restriction base="dms:Text"/>
      </xsd:simpleType>
    </xsd:element>
    <xsd:element name="ThematicsTaxHTField0" ma:index="8" nillable="true" ma:taxonomy="true" ma:internalName="ThematicsTaxHTField0" ma:taxonomyFieldName="Thematics" ma:displayName="Thématiques" ma:fieldId="{c4af68e9-307a-4318-8504-f93285936fc7}" ma:taxonomyMulti="true" ma:sspId="a6e70cbb-a60f-4600-a53f-b7ff8cffd0af" ma:termSetId="a10a44d9-d1f6-48e5-bb68-cccd1ea0729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enterAndUnitTaxHTField0" ma:index="12" nillable="true" ma:taxonomy="true" ma:internalName="CenterAndUnitTaxHTField0" ma:taxonomyFieldName="CenterAndUnit" ma:displayName="Centre et unité" ma:fieldId="{facf9d3d-8cf6-4fab-8f4b-dfbbe29f3a4b}" ma:taxonomyMulti="true" ma:sspId="a6e70cbb-a60f-4600-a53f-b7ff8cffd0af" ma:termSetId="88381266-4cf9-4d0f-9f66-bc7ee8b8f50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ypologyTaxHTField0" ma:index="18" nillable="true" ma:taxonomy="true" ma:internalName="TypologyTaxHTField0" ma:taxonomyFieldName="Typology" ma:displayName="Type de contenu" ma:readOnly="false" ma:default="" ma:fieldId="{fca8d298-920d-4815-a20b-c1a36091f1f7}" ma:taxonomyMulti="true" ma:sspId="a6e70cbb-a60f-4600-a53f-b7ff8cffd0af" ma:termSetId="092849f7-9260-4df9-99c4-635fefe8f60a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OrganisationTaxHTField0" ma:index="20" nillable="true" ma:taxonomy="true" ma:internalName="OrganisationTaxHTField0" ma:taxonomyFieldName="Organisation" ma:displayName="Organisation" ma:readOnly="false" ma:fieldId="{dacc8977-bae2-4cdb-ba56-0a020a4af99a}" ma:taxonomyMulti="true" ma:sspId="a6e70cbb-a60f-4600-a53f-b7ff8cffd0af" ma:termSetId="88381266-4cf9-4d0f-9f66-bc7ee8b8f50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ublicTaxHTField0" ma:index="22" nillable="true" ma:taxonomy="true" ma:internalName="PublicTaxHTField0" ma:taxonomyFieldName="Public" ma:displayName="Public" ma:readOnly="false" ma:fieldId="{7196c7f4-9f00-45cf-9674-ae6fd7f8c9dc}" ma:taxonomyMulti="true" ma:sspId="a6e70cbb-a60f-4600-a53f-b7ff8cffd0af" ma:termSetId="d1bb7582-47f0-4b95-a8a0-54d382c0433c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ummary" ma:index="24" nillable="true" ma:displayName="Résumé" ma:internalName="Summary" ma:readOnly="false">
      <xsd:simpleType>
        <xsd:restriction base="dms:Note">
          <xsd:maxLength value="255"/>
        </xsd:restriction>
      </xsd:simpleType>
    </xsd:element>
    <xsd:element name="ThumbnailImage" ma:index="25" nillable="true" ma:displayName="Image poster" ma:internalName="ThumbnailImage" ma:readOnly="false">
      <xsd:simpleType>
        <xsd:restriction base="dms:Unknown"/>
      </xsd:simpleType>
    </xsd:element>
    <xsd:element name="ThumbnailImageUrl" ma:index="26" nillable="true" ma:displayName="ThumbnailImageUrl" ma:hidden="true" ma:internalName="ThumbnailImageUrl" ma:readOnly="false" ma:showField="FALSE">
      <xsd:simpleType>
        <xsd:restriction base="dms:Text"/>
      </xsd:simpleType>
    </xsd:element>
    <xsd:element name="BigPicture" ma:index="27" nillable="true" ma:displayName="Grande image" ma:internalName="BigPicture" ma:readOnly="false">
      <xsd:simpleType>
        <xsd:restriction base="dms:Unknown"/>
      </xsd:simpleType>
    </xsd:element>
    <xsd:element name="BigPictureUrl" ma:index="28" nillable="true" ma:displayName="BigPictureUrl" ma:hidden="true" ma:internalName="BigPictureUrl" ma:readOnly="false" ma:showField="FALSE">
      <xsd:simpleType>
        <xsd:restriction base="dms:Text"/>
      </xsd:simpleType>
    </xsd:element>
    <xsd:element name="ManualDate" ma:index="29" nillable="true" ma:displayName="Date manuelle" ma:format="DateTime" ma:LCID="1036" ma:internalName="ManualDate" ma:readOnly="false">
      <xsd:simpleType>
        <xsd:restriction base="dms:DateTime"/>
      </xsd:simpleType>
    </xsd:element>
    <xsd:element name="DisplayedDate" ma:index="30" nillable="true" ma:displayName="Date affichée" ma:format="DateTime" ma:LCID="1036" ma:internalName="DisplayedDat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1dffeb-2989-4a61-aef8-844a993007f8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description="" ma:hidden="true" ma:list="{0d3ac70b-b933-4e26-b91d-fb6c0c0cea2a}" ma:internalName="TaxCatchAll" ma:showField="CatchAllData" ma:web="151dffeb-2989-4a61-aef8-844a993007f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description="" ma:hidden="true" ma:list="{0d3ac70b-b933-4e26-b91d-fb6c0c0cea2a}" ma:internalName="TaxCatchAllLabel" ma:readOnly="true" ma:showField="CatchAllDataLabel" ma:web="151dffeb-2989-4a61-aef8-844a993007f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14" nillable="true" ma:taxonomy="true" ma:internalName="TaxKeywordTaxHTField" ma:taxonomyFieldName="TaxKeyword" ma:displayName="Mots clés d’entreprise" ma:fieldId="{23f27201-bee3-471e-b2e7-b64fd8b7ca38}" ma:taxonomyMulti="true" ma:sspId="a6e70cbb-a60f-4600-a53f-b7ff8cffd0af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1" ma:displayName="Type de contenu"/>
        <xsd:element ref="dc:title" minOccurs="0" maxOccurs="1" ma:index="1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anguage xmlns="http://schemas.microsoft.com/sharepoint/v3">Français (France)</Language>
    <TypologyTaxHTField0 xmlns="582fa2ad-bcfb-4c30-8490-7bbd511b1880">
      <Terms xmlns="http://schemas.microsoft.com/office/infopath/2007/PartnerControls"/>
    </TypologyTaxHTField0>
    <PublicTaxHTField0 xmlns="582fa2ad-bcfb-4c30-8490-7bbd511b1880">
      <Terms xmlns="http://schemas.microsoft.com/office/infopath/2007/PartnerControls"/>
    </PublicTaxHTField0>
    <Summary xmlns="582fa2ad-bcfb-4c30-8490-7bbd511b1880" xsi:nil="true"/>
    <ManualDate xmlns="582fa2ad-bcfb-4c30-8490-7bbd511b1880" xsi:nil="true"/>
    <TaxKeywordTaxHTField xmlns="151dffeb-2989-4a61-aef8-844a993007f8">
      <Terms xmlns="http://schemas.microsoft.com/office/infopath/2007/PartnerControls">
        <TermInfo xmlns="http://schemas.microsoft.com/office/infopath/2007/PartnerControls">
          <TermName xmlns="http://schemas.microsoft.com/office/infopath/2007/PartnerControls">LDISC</TermName>
          <TermId xmlns="http://schemas.microsoft.com/office/infopath/2007/PartnerControls">11111111-1111-1111-1111-111111111111</TermId>
        </TermInfo>
        <TermInfo xmlns="http://schemas.microsoft.com/office/infopath/2007/PartnerControls">
          <TermName xmlns="http://schemas.microsoft.com/office/infopath/2007/PartnerControls">réunion labo</TermName>
          <TermId xmlns="http://schemas.microsoft.com/office/infopath/2007/PartnerControls">11111111-1111-1111-1111-111111111111</TermId>
        </TermInfo>
      </Terms>
    </TaxKeywordTaxHTField>
    <ThumbnailImageUrl xmlns="582fa2ad-bcfb-4c30-8490-7bbd511b1880" xsi:nil="true"/>
    <TaxCatchAll xmlns="151dffeb-2989-4a61-aef8-844a993007f8"/>
    <ThumbnailImage xmlns="582fa2ad-bcfb-4c30-8490-7bbd511b1880" xsi:nil="true"/>
    <OrganisationTaxHTField0 xmlns="582fa2ad-bcfb-4c30-8490-7bbd511b1880">
      <Terms xmlns="http://schemas.microsoft.com/office/infopath/2007/PartnerControls"/>
    </OrganisationTaxHTField0>
    <BigPictureUrl xmlns="582fa2ad-bcfb-4c30-8490-7bbd511b1880" xsi:nil="true"/>
    <BigPicture xmlns="582fa2ad-bcfb-4c30-8490-7bbd511b1880" xsi:nil="true"/>
    <BackwardLinks xmlns="582fa2ad-bcfb-4c30-8490-7bbd511b1880">2</BackwardLinks>
    <ThematicsTaxHTField0 xmlns="582fa2ad-bcfb-4c30-8490-7bbd511b1880">
      <Terms xmlns="http://schemas.microsoft.com/office/infopath/2007/PartnerControls"/>
    </ThematicsTaxHTField0>
    <CenterAndUnitTaxHTField0 xmlns="582fa2ad-bcfb-4c30-8490-7bbd511b1880">
      <Terms xmlns="http://schemas.microsoft.com/office/infopath/2007/PartnerControls"/>
    </CenterAndUnitTaxHTField0>
    <DisplayedDate xmlns="582fa2ad-bcfb-4c30-8490-7bbd511b1880">2023-01-25T10:00:27+00:00</DisplayedDa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Office document_ItemAdded</Name>
    <Synchronization>Synchronous</Synchronization>
    <Type>10001</Type>
    <SequenceNumber>11001</SequenceNumber>
    <Url/>
    <Assembly>CEA.I2I.Web.Core, Version=1.0.0.0, Culture=neutral, PublicKeyToken=39d5d856cb1a3e17</Assembly>
    <Class>CEA.I2I.Web.Core.Receivers.OfficeDocumentEventReceiver</Class>
    <Data/>
    <Filter/>
  </Receiver>
  <Receiver>
    <Name>Office document_ItemUpdated</Name>
    <Synchronization>Synchronous</Synchronization>
    <Type>10002</Type>
    <SequenceNumber>11001</SequenceNumber>
    <Url/>
    <Assembly>CEA.I2I.Web.Core, Version=1.0.0.0, Culture=neutral, PublicKeyToken=39d5d856cb1a3e17</Assembly>
    <Class>CEA.I2I.Web.Core.Receivers.OfficeDocumentEventReceiver</Class>
    <Data/>
    <Filter/>
  </Receiver>
</spe:Receivers>
</file>

<file path=customXml/itemProps1.xml><?xml version="1.0" encoding="utf-8"?>
<ds:datastoreItem xmlns:ds="http://schemas.openxmlformats.org/officeDocument/2006/customXml" ds:itemID="{76654F01-D451-414A-9EDC-9425484D29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82fa2ad-bcfb-4c30-8490-7bbd511b1880"/>
    <ds:schemaRef ds:uri="151dffeb-2989-4a61-aef8-844a993007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F5003DA-E900-47F2-BA91-7AD870D471EB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582fa2ad-bcfb-4c30-8490-7bbd511b1880"/>
    <ds:schemaRef ds:uri="http://schemas.microsoft.com/sharepoint/v3"/>
    <ds:schemaRef ds:uri="http://purl.org/dc/terms/"/>
    <ds:schemaRef ds:uri="151dffeb-2989-4a61-aef8-844a993007f8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F971FD6-17CC-4F23-9DB3-D1FB3A6D1EC9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EEC6F6A1-DBB8-49CB-9A01-6DDECDCC9EEC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PPT-CEA final-V5</Template>
  <TotalTime>3774</TotalTime>
  <Words>823</Words>
  <Application>Microsoft Office PowerPoint</Application>
  <PresentationFormat>Grand écran</PresentationFormat>
  <Paragraphs>206</Paragraphs>
  <Slides>19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3" baseType="lpstr">
      <vt:lpstr>Arial</vt:lpstr>
      <vt:lpstr>Arial Black</vt:lpstr>
      <vt:lpstr>Calibri</vt:lpstr>
      <vt:lpstr>Thème Office</vt:lpstr>
      <vt:lpstr>CEA Paris-Saclay PLC based control systems</vt:lpstr>
      <vt:lpstr>CEA </vt:lpstr>
      <vt:lpstr>IRFU institute </vt:lpstr>
      <vt:lpstr>Control System Specification </vt:lpstr>
      <vt:lpstr>Control System Specification </vt:lpstr>
      <vt:lpstr>Project development </vt:lpstr>
      <vt:lpstr>Project development </vt:lpstr>
      <vt:lpstr>Project development </vt:lpstr>
      <vt:lpstr>Project development </vt:lpstr>
      <vt:lpstr>Testing and verification </vt:lpstr>
      <vt:lpstr>Testing and verification </vt:lpstr>
      <vt:lpstr>Application management </vt:lpstr>
      <vt:lpstr>Home made tools: GUI from Muscade to Phoebus </vt:lpstr>
      <vt:lpstr>Home made tools: Generating EPICS code from DB description </vt:lpstr>
      <vt:lpstr>Thank you</vt:lpstr>
      <vt:lpstr>Control architecture example </vt:lpstr>
      <vt:lpstr>Control architecture example (Poster TUPDP009) </vt:lpstr>
      <vt:lpstr>Control architecture example (Poster ABCDE123) </vt:lpstr>
      <vt:lpstr>Control architecture example (Poster ABCDE123) 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Réunion R&amp;D interne LDISC</dc:title>
  <dc:creator>LOTRUS Paul</dc:creator>
  <cp:keywords>LDISC;R&amp;D</cp:keywords>
  <cp:lastModifiedBy>JOANNEM Tom</cp:lastModifiedBy>
  <cp:revision>774</cp:revision>
  <dcterms:created xsi:type="dcterms:W3CDTF">2023-01-13T15:17:34Z</dcterms:created>
  <dcterms:modified xsi:type="dcterms:W3CDTF">2023-10-04T14:34:49Z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0x0101009AC65FE4C57B4241B7BB126C82049321006502EDEDC0136B40BE1694CA6DFB09E5</vt:lpwstr>
  </property>
  <property fmtid="{D5CDD505-2E9C-101B-9397-08002B2CF9AE}" pid="3" name="TaxKeyword">
    <vt:lpwstr/>
  </property>
  <property fmtid="{D5CDD505-2E9C-101B-9397-08002B2CF9AE}" pid="4" name="I2ICODE">
    <vt:lpwstr>WEB</vt:lpwstr>
  </property>
  <property fmtid="{D5CDD505-2E9C-101B-9397-08002B2CF9AE}" pid="5" name="WebApplicationID">
    <vt:lpwstr>3f72b11a-dedf-47a1-b48a-dfd7b45017bd</vt:lpwstr>
  </property>
  <property fmtid="{D5CDD505-2E9C-101B-9397-08002B2CF9AE}" pid="6" name="I2ISITECODE">
    <vt:lpwstr/>
  </property>
</Properties>
</file>