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notesMasterIdLst>
    <p:notesMasterId r:id="rId21"/>
  </p:notesMasterIdLst>
  <p:handoutMasterIdLst>
    <p:handoutMasterId r:id="rId22"/>
  </p:handoutMasterIdLst>
  <p:sldIdLst>
    <p:sldId id="279" r:id="rId2"/>
    <p:sldId id="304" r:id="rId3"/>
    <p:sldId id="327" r:id="rId4"/>
    <p:sldId id="292" r:id="rId5"/>
    <p:sldId id="317" r:id="rId6"/>
    <p:sldId id="320" r:id="rId7"/>
    <p:sldId id="318" r:id="rId8"/>
    <p:sldId id="287" r:id="rId9"/>
    <p:sldId id="312" r:id="rId10"/>
    <p:sldId id="313" r:id="rId11"/>
    <p:sldId id="314" r:id="rId12"/>
    <p:sldId id="319" r:id="rId13"/>
    <p:sldId id="316" r:id="rId14"/>
    <p:sldId id="321" r:id="rId15"/>
    <p:sldId id="325" r:id="rId16"/>
    <p:sldId id="324" r:id="rId17"/>
    <p:sldId id="323" r:id="rId18"/>
    <p:sldId id="303" r:id="rId19"/>
    <p:sldId id="326"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75" userDrawn="1">
          <p15:clr>
            <a:srgbClr val="A4A3A4"/>
          </p15:clr>
        </p15:guide>
        <p15:guide id="2" pos="3727" userDrawn="1">
          <p15:clr>
            <a:srgbClr val="A4A3A4"/>
          </p15:clr>
        </p15:guide>
        <p15:guide id="3" pos="3953" userDrawn="1">
          <p15:clr>
            <a:srgbClr val="A4A3A4"/>
          </p15:clr>
        </p15:guide>
        <p15:guide id="4" pos="7287" userDrawn="1">
          <p15:clr>
            <a:srgbClr val="A4A3A4"/>
          </p15:clr>
        </p15:guide>
        <p15:guide id="5" pos="393" userDrawn="1">
          <p15:clr>
            <a:srgbClr val="A4A3A4"/>
          </p15:clr>
        </p15:guide>
        <p15:guide id="6" orient="horz" pos="372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DA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78012" autoAdjust="0"/>
  </p:normalViewPr>
  <p:slideViewPr>
    <p:cSldViewPr snapToGrid="0" showGuides="1">
      <p:cViewPr varScale="1">
        <p:scale>
          <a:sx n="61" d="100"/>
          <a:sy n="61" d="100"/>
        </p:scale>
        <p:origin x="282" y="66"/>
      </p:cViewPr>
      <p:guideLst>
        <p:guide orient="horz" pos="1275"/>
        <p:guide pos="3727"/>
        <p:guide pos="3953"/>
        <p:guide pos="7287"/>
        <p:guide pos="393"/>
        <p:guide orient="horz" pos="372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7" d="100"/>
          <a:sy n="87" d="100"/>
        </p:scale>
        <p:origin x="384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250AC80-9589-41A1-8ED2-EC2076B0E8E8}" type="datetimeFigureOut">
              <a:rPr lang="de-DE" smtClean="0"/>
              <a:t>07.10.2023</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83A726-01A3-41A5-8C71-74C8A626EA48}" type="slidenum">
              <a:rPr lang="de-DE" smtClean="0"/>
              <a:t>‹#›</a:t>
            </a:fld>
            <a:endParaRPr lang="de-DE"/>
          </a:p>
        </p:txBody>
      </p:sp>
    </p:spTree>
    <p:extLst>
      <p:ext uri="{BB962C8B-B14F-4D97-AF65-F5344CB8AC3E}">
        <p14:creationId xmlns:p14="http://schemas.microsoft.com/office/powerpoint/2010/main" val="7261616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492030-5346-4222-B1C0-77ABA51E04BA}" type="datetimeFigureOut">
              <a:rPr lang="de-DE" smtClean="0"/>
              <a:t>07.10.2023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1B39C8-6D5D-40E8-8D83-C1E41A39F5E0}" type="slidenum">
              <a:rPr lang="de-DE" smtClean="0"/>
              <a:t>‹#›</a:t>
            </a:fld>
            <a:endParaRPr lang="de-DE"/>
          </a:p>
        </p:txBody>
      </p:sp>
    </p:spTree>
    <p:extLst>
      <p:ext uri="{BB962C8B-B14F-4D97-AF65-F5344CB8AC3E}">
        <p14:creationId xmlns:p14="http://schemas.microsoft.com/office/powerpoint/2010/main" val="3164387999"/>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1pPr>
    <a:lvl2pPr marL="6286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10858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15430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2000250" indent="-17145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12 minutes</a:t>
            </a:r>
          </a:p>
          <a:p>
            <a:r>
              <a:rPr lang="en-AU" dirty="0"/>
              <a:t>3</a:t>
            </a:r>
            <a:r>
              <a:rPr lang="en-AU" baseline="0" dirty="0"/>
              <a:t> minutes for questions</a:t>
            </a:r>
            <a:endParaRPr lang="en-AU" dirty="0"/>
          </a:p>
        </p:txBody>
      </p:sp>
      <p:sp>
        <p:nvSpPr>
          <p:cNvPr id="4" name="Slide Number Placeholder 3"/>
          <p:cNvSpPr>
            <a:spLocks noGrp="1"/>
          </p:cNvSpPr>
          <p:nvPr>
            <p:ph type="sldNum" sz="quarter" idx="10"/>
          </p:nvPr>
        </p:nvSpPr>
        <p:spPr/>
        <p:txBody>
          <a:bodyPr/>
          <a:lstStyle/>
          <a:p>
            <a:fld id="{0A1B39C8-6D5D-40E8-8D83-C1E41A39F5E0}" type="slidenum">
              <a:rPr lang="de-DE" smtClean="0"/>
              <a:t>1</a:t>
            </a:fld>
            <a:endParaRPr lang="de-DE"/>
          </a:p>
        </p:txBody>
      </p:sp>
    </p:spTree>
    <p:extLst>
      <p:ext uri="{BB962C8B-B14F-4D97-AF65-F5344CB8AC3E}">
        <p14:creationId xmlns:p14="http://schemas.microsoft.com/office/powerpoint/2010/main" val="15887611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p:txBody>
      </p:sp>
      <p:sp>
        <p:nvSpPr>
          <p:cNvPr id="4" name="Slide Number Placeholder 3"/>
          <p:cNvSpPr>
            <a:spLocks noGrp="1"/>
          </p:cNvSpPr>
          <p:nvPr>
            <p:ph type="sldNum" sz="quarter" idx="10"/>
          </p:nvPr>
        </p:nvSpPr>
        <p:spPr/>
        <p:txBody>
          <a:bodyPr/>
          <a:lstStyle/>
          <a:p>
            <a:fld id="{0A1B39C8-6D5D-40E8-8D83-C1E41A39F5E0}" type="slidenum">
              <a:rPr lang="de-DE" smtClean="0"/>
              <a:t>13</a:t>
            </a:fld>
            <a:endParaRPr lang="de-DE"/>
          </a:p>
        </p:txBody>
      </p:sp>
    </p:spTree>
    <p:extLst>
      <p:ext uri="{BB962C8B-B14F-4D97-AF65-F5344CB8AC3E}">
        <p14:creationId xmlns:p14="http://schemas.microsoft.com/office/powerpoint/2010/main" val="4969514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0A1B39C8-6D5D-40E8-8D83-C1E41A39F5E0}" type="slidenum">
              <a:rPr lang="de-DE" smtClean="0"/>
              <a:t>15</a:t>
            </a:fld>
            <a:endParaRPr lang="de-DE"/>
          </a:p>
        </p:txBody>
      </p:sp>
    </p:spTree>
    <p:extLst>
      <p:ext uri="{BB962C8B-B14F-4D97-AF65-F5344CB8AC3E}">
        <p14:creationId xmlns:p14="http://schemas.microsoft.com/office/powerpoint/2010/main" val="3286466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0A1B39C8-6D5D-40E8-8D83-C1E41A39F5E0}" type="slidenum">
              <a:rPr lang="de-DE" smtClean="0"/>
              <a:t>16</a:t>
            </a:fld>
            <a:endParaRPr lang="de-DE"/>
          </a:p>
        </p:txBody>
      </p:sp>
    </p:spTree>
    <p:extLst>
      <p:ext uri="{BB962C8B-B14F-4D97-AF65-F5344CB8AC3E}">
        <p14:creationId xmlns:p14="http://schemas.microsoft.com/office/powerpoint/2010/main" val="740231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1B39C8-6D5D-40E8-8D83-C1E41A39F5E0}" type="slidenum">
              <a:rPr lang="de-DE" smtClean="0"/>
              <a:t>18</a:t>
            </a:fld>
            <a:endParaRPr lang="de-DE"/>
          </a:p>
        </p:txBody>
      </p:sp>
    </p:spTree>
    <p:extLst>
      <p:ext uri="{BB962C8B-B14F-4D97-AF65-F5344CB8AC3E}">
        <p14:creationId xmlns:p14="http://schemas.microsoft.com/office/powerpoint/2010/main" val="969384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0A1B39C8-6D5D-40E8-8D83-C1E41A39F5E0}" type="slidenum">
              <a:rPr lang="de-DE" smtClean="0"/>
              <a:t>19</a:t>
            </a:fld>
            <a:endParaRPr lang="de-DE"/>
          </a:p>
        </p:txBody>
      </p:sp>
    </p:spTree>
    <p:extLst>
      <p:ext uri="{BB962C8B-B14F-4D97-AF65-F5344CB8AC3E}">
        <p14:creationId xmlns:p14="http://schemas.microsoft.com/office/powerpoint/2010/main" val="1242417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EuXFEL is home to over a hundred PLCs, and thousands of devices.  </a:t>
            </a:r>
          </a:p>
          <a:p>
            <a:r>
              <a:rPr lang="en-AU" dirty="0"/>
              <a:t>We use Beckhoff PLCs for remote control within the multiple photon beamlines.</a:t>
            </a:r>
          </a:p>
          <a:p>
            <a:pPr marL="0" indent="0">
              <a:buNone/>
            </a:pPr>
            <a:endParaRPr lang="en-GB" dirty="0"/>
          </a:p>
        </p:txBody>
      </p:sp>
      <p:sp>
        <p:nvSpPr>
          <p:cNvPr id="4" name="Slide Number Placeholder 3"/>
          <p:cNvSpPr>
            <a:spLocks noGrp="1"/>
          </p:cNvSpPr>
          <p:nvPr>
            <p:ph type="sldNum" sz="quarter" idx="10"/>
          </p:nvPr>
        </p:nvSpPr>
        <p:spPr/>
        <p:txBody>
          <a:bodyPr/>
          <a:lstStyle/>
          <a:p>
            <a:fld id="{0A1B39C8-6D5D-40E8-8D83-C1E41A39F5E0}" type="slidenum">
              <a:rPr lang="de-DE" smtClean="0"/>
              <a:t>2</a:t>
            </a:fld>
            <a:endParaRPr lang="de-DE"/>
          </a:p>
        </p:txBody>
      </p:sp>
    </p:spTree>
    <p:extLst>
      <p:ext uri="{BB962C8B-B14F-4D97-AF65-F5344CB8AC3E}">
        <p14:creationId xmlns:p14="http://schemas.microsoft.com/office/powerpoint/2010/main" val="1656575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0" i="0" kern="1200" dirty="0">
                <a:solidFill>
                  <a:schemeClr val="tx1"/>
                </a:solidFill>
                <a:effectLst/>
                <a:latin typeface="+mn-lt"/>
                <a:ea typeface="+mn-ea"/>
                <a:cs typeface="+mn-cs"/>
              </a:rPr>
              <a:t>What that means to us - </a:t>
            </a:r>
          </a:p>
          <a:p>
            <a:r>
              <a:rPr lang="en-AU" sz="1200" b="0" i="0" kern="1200" dirty="0">
                <a:solidFill>
                  <a:schemeClr val="tx1"/>
                </a:solidFill>
                <a:effectLst/>
                <a:latin typeface="+mn-lt"/>
                <a:ea typeface="+mn-ea"/>
                <a:cs typeface="+mn-cs"/>
              </a:rPr>
              <a:t>What we are seeing here, is something that went from a pure electrical and mechanical system, slowly shifting into the realm of Software and Software Engineering.</a:t>
            </a:r>
            <a:endParaRPr lang="en-GB" dirty="0"/>
          </a:p>
          <a:p>
            <a:pPr marL="0" indent="0">
              <a:buNone/>
            </a:pPr>
            <a:endParaRPr lang="en-GB" dirty="0"/>
          </a:p>
        </p:txBody>
      </p:sp>
      <p:sp>
        <p:nvSpPr>
          <p:cNvPr id="4" name="Slide Number Placeholder 3"/>
          <p:cNvSpPr>
            <a:spLocks noGrp="1"/>
          </p:cNvSpPr>
          <p:nvPr>
            <p:ph type="sldNum" sz="quarter" idx="10"/>
          </p:nvPr>
        </p:nvSpPr>
        <p:spPr/>
        <p:txBody>
          <a:bodyPr/>
          <a:lstStyle/>
          <a:p>
            <a:fld id="{0A1B39C8-6D5D-40E8-8D83-C1E41A39F5E0}" type="slidenum">
              <a:rPr lang="de-DE" smtClean="0"/>
              <a:t>4</a:t>
            </a:fld>
            <a:endParaRPr lang="de-DE"/>
          </a:p>
        </p:txBody>
      </p:sp>
    </p:spTree>
    <p:extLst>
      <p:ext uri="{BB962C8B-B14F-4D97-AF65-F5344CB8AC3E}">
        <p14:creationId xmlns:p14="http://schemas.microsoft.com/office/powerpoint/2010/main" val="3780255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0A1B39C8-6D5D-40E8-8D83-C1E41A39F5E0}" type="slidenum">
              <a:rPr lang="de-DE" smtClean="0"/>
              <a:t>7</a:t>
            </a:fld>
            <a:endParaRPr lang="de-DE"/>
          </a:p>
        </p:txBody>
      </p:sp>
    </p:spTree>
    <p:extLst>
      <p:ext uri="{BB962C8B-B14F-4D97-AF65-F5344CB8AC3E}">
        <p14:creationId xmlns:p14="http://schemas.microsoft.com/office/powerpoint/2010/main" val="1157067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p:txBody>
      </p:sp>
      <p:sp>
        <p:nvSpPr>
          <p:cNvPr id="4" name="Slide Number Placeholder 3"/>
          <p:cNvSpPr>
            <a:spLocks noGrp="1"/>
          </p:cNvSpPr>
          <p:nvPr>
            <p:ph type="sldNum" sz="quarter" idx="10"/>
          </p:nvPr>
        </p:nvSpPr>
        <p:spPr/>
        <p:txBody>
          <a:bodyPr/>
          <a:lstStyle/>
          <a:p>
            <a:fld id="{0A1B39C8-6D5D-40E8-8D83-C1E41A39F5E0}" type="slidenum">
              <a:rPr lang="de-DE" smtClean="0"/>
              <a:t>8</a:t>
            </a:fld>
            <a:endParaRPr lang="de-DE"/>
          </a:p>
        </p:txBody>
      </p:sp>
    </p:spTree>
    <p:extLst>
      <p:ext uri="{BB962C8B-B14F-4D97-AF65-F5344CB8AC3E}">
        <p14:creationId xmlns:p14="http://schemas.microsoft.com/office/powerpoint/2010/main" val="2207766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p:txBody>
      </p:sp>
      <p:sp>
        <p:nvSpPr>
          <p:cNvPr id="4" name="Slide Number Placeholder 3"/>
          <p:cNvSpPr>
            <a:spLocks noGrp="1"/>
          </p:cNvSpPr>
          <p:nvPr>
            <p:ph type="sldNum" sz="quarter" idx="10"/>
          </p:nvPr>
        </p:nvSpPr>
        <p:spPr/>
        <p:txBody>
          <a:bodyPr/>
          <a:lstStyle/>
          <a:p>
            <a:fld id="{0A1B39C8-6D5D-40E8-8D83-C1E41A39F5E0}" type="slidenum">
              <a:rPr lang="de-DE" smtClean="0"/>
              <a:t>9</a:t>
            </a:fld>
            <a:endParaRPr lang="de-DE"/>
          </a:p>
        </p:txBody>
      </p:sp>
    </p:spTree>
    <p:extLst>
      <p:ext uri="{BB962C8B-B14F-4D97-AF65-F5344CB8AC3E}">
        <p14:creationId xmlns:p14="http://schemas.microsoft.com/office/powerpoint/2010/main" val="30798664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p:txBody>
      </p:sp>
      <p:sp>
        <p:nvSpPr>
          <p:cNvPr id="4" name="Slide Number Placeholder 3"/>
          <p:cNvSpPr>
            <a:spLocks noGrp="1"/>
          </p:cNvSpPr>
          <p:nvPr>
            <p:ph type="sldNum" sz="quarter" idx="10"/>
          </p:nvPr>
        </p:nvSpPr>
        <p:spPr/>
        <p:txBody>
          <a:bodyPr/>
          <a:lstStyle/>
          <a:p>
            <a:fld id="{0A1B39C8-6D5D-40E8-8D83-C1E41A39F5E0}" type="slidenum">
              <a:rPr lang="de-DE" smtClean="0"/>
              <a:t>10</a:t>
            </a:fld>
            <a:endParaRPr lang="de-DE"/>
          </a:p>
        </p:txBody>
      </p:sp>
    </p:spTree>
    <p:extLst>
      <p:ext uri="{BB962C8B-B14F-4D97-AF65-F5344CB8AC3E}">
        <p14:creationId xmlns:p14="http://schemas.microsoft.com/office/powerpoint/2010/main" val="871072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dirty="0"/>
          </a:p>
        </p:txBody>
      </p:sp>
      <p:sp>
        <p:nvSpPr>
          <p:cNvPr id="4" name="Slide Number Placeholder 3"/>
          <p:cNvSpPr>
            <a:spLocks noGrp="1"/>
          </p:cNvSpPr>
          <p:nvPr>
            <p:ph type="sldNum" sz="quarter" idx="10"/>
          </p:nvPr>
        </p:nvSpPr>
        <p:spPr/>
        <p:txBody>
          <a:bodyPr/>
          <a:lstStyle/>
          <a:p>
            <a:fld id="{0A1B39C8-6D5D-40E8-8D83-C1E41A39F5E0}" type="slidenum">
              <a:rPr lang="de-DE" smtClean="0"/>
              <a:t>11</a:t>
            </a:fld>
            <a:endParaRPr lang="de-DE"/>
          </a:p>
        </p:txBody>
      </p:sp>
    </p:spTree>
    <p:extLst>
      <p:ext uri="{BB962C8B-B14F-4D97-AF65-F5344CB8AC3E}">
        <p14:creationId xmlns:p14="http://schemas.microsoft.com/office/powerpoint/2010/main" val="895924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t>Once we have the layers defined, the way the layers interact with each other must also be defined.</a:t>
            </a:r>
          </a:p>
          <a:p>
            <a:endParaRPr lang="en-AU" dirty="0"/>
          </a:p>
        </p:txBody>
      </p:sp>
      <p:sp>
        <p:nvSpPr>
          <p:cNvPr id="4" name="Slide Number Placeholder 3"/>
          <p:cNvSpPr>
            <a:spLocks noGrp="1"/>
          </p:cNvSpPr>
          <p:nvPr>
            <p:ph type="sldNum" sz="quarter" idx="5"/>
          </p:nvPr>
        </p:nvSpPr>
        <p:spPr/>
        <p:txBody>
          <a:bodyPr/>
          <a:lstStyle/>
          <a:p>
            <a:fld id="{0A1B39C8-6D5D-40E8-8D83-C1E41A39F5E0}" type="slidenum">
              <a:rPr lang="de-DE" smtClean="0"/>
              <a:t>12</a:t>
            </a:fld>
            <a:endParaRPr lang="de-DE"/>
          </a:p>
        </p:txBody>
      </p:sp>
    </p:spTree>
    <p:extLst>
      <p:ext uri="{BB962C8B-B14F-4D97-AF65-F5344CB8AC3E}">
        <p14:creationId xmlns:p14="http://schemas.microsoft.com/office/powerpoint/2010/main" val="36984595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12000" y="1120776"/>
            <a:ext cx="8039624" cy="1050925"/>
          </a:xfrm>
        </p:spPr>
        <p:txBody>
          <a:bodyPr anchor="b"/>
          <a:lstStyle>
            <a:lvl1pPr algn="l">
              <a:defRPr sz="2800"/>
            </a:lvl1pPr>
          </a:lstStyle>
          <a:p>
            <a:r>
              <a:rPr lang="en-US" noProof="0" dirty="0"/>
              <a:t>Click to edit Master title style</a:t>
            </a:r>
          </a:p>
        </p:txBody>
      </p:sp>
      <p:sp>
        <p:nvSpPr>
          <p:cNvPr id="3" name="Subtitle 2"/>
          <p:cNvSpPr>
            <a:spLocks noGrp="1"/>
          </p:cNvSpPr>
          <p:nvPr>
            <p:ph type="subTitle" idx="1"/>
          </p:nvPr>
        </p:nvSpPr>
        <p:spPr>
          <a:xfrm>
            <a:off x="623889" y="2583180"/>
            <a:ext cx="8039624" cy="3330258"/>
          </a:xfrm>
        </p:spPr>
        <p:txBody>
          <a:bodyPr/>
          <a:lstStyle>
            <a:lvl1pPr marL="0" indent="0" algn="l">
              <a:spcBef>
                <a:spcPts val="0"/>
              </a:spcBef>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Click to edit Master subtitle style</a:t>
            </a:r>
          </a:p>
        </p:txBody>
      </p:sp>
      <p:pic>
        <p:nvPicPr>
          <p:cNvPr id="7" name="Grafik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144125" y="771527"/>
            <a:ext cx="1423988" cy="1422341"/>
          </a:xfrm>
          <a:prstGeom prst="rect">
            <a:avLst/>
          </a:prstGeom>
        </p:spPr>
      </p:pic>
      <p:pic>
        <p:nvPicPr>
          <p:cNvPr id="6" name="Grafik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23888" y="6413956"/>
            <a:ext cx="2275200" cy="120448"/>
          </a:xfrm>
          <a:prstGeom prst="rect">
            <a:avLst/>
          </a:prstGeom>
        </p:spPr>
      </p:pic>
    </p:spTree>
    <p:extLst>
      <p:ext uri="{BB962C8B-B14F-4D97-AF65-F5344CB8AC3E}">
        <p14:creationId xmlns:p14="http://schemas.microsoft.com/office/powerpoint/2010/main" val="3518376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Picture,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6" name="Picture Placeholder 5"/>
          <p:cNvSpPr>
            <a:spLocks noGrp="1"/>
          </p:cNvSpPr>
          <p:nvPr>
            <p:ph type="pic" sz="quarter" idx="12"/>
          </p:nvPr>
        </p:nvSpPr>
        <p:spPr>
          <a:xfrm>
            <a:off x="623888" y="2024064"/>
            <a:ext cx="8101013" cy="3889375"/>
          </a:xfrm>
          <a:noFill/>
        </p:spPr>
        <p:txBody>
          <a:bodyPr anchor="ctr"/>
          <a:lstStyle>
            <a:lvl1pPr marL="0" indent="0" algn="ctr">
              <a:buFont typeface="Arial" panose="020B0604020202020204" pitchFamily="34" charset="0"/>
              <a:buNone/>
              <a:defRPr/>
            </a:lvl1pPr>
          </a:lstStyle>
          <a:p>
            <a:r>
              <a:rPr lang="en-US"/>
              <a:t>Click icon to add picture</a:t>
            </a:r>
            <a:endParaRPr lang="en-GB"/>
          </a:p>
        </p:txBody>
      </p:sp>
      <p:sp>
        <p:nvSpPr>
          <p:cNvPr id="7" name="Textplatzhalter 4"/>
          <p:cNvSpPr>
            <a:spLocks noGrp="1"/>
          </p:cNvSpPr>
          <p:nvPr>
            <p:ph type="body" sz="quarter" idx="14" hasCustomPrompt="1"/>
          </p:nvPr>
        </p:nvSpPr>
        <p:spPr>
          <a:xfrm>
            <a:off x="623887" y="5913438"/>
            <a:ext cx="8101013" cy="241299"/>
          </a:xfrm>
        </p:spPr>
        <p:txBody>
          <a:bodyPr tIns="36000" rIns="0"/>
          <a:lstStyle>
            <a:lvl1pPr marL="0" indent="0">
              <a:buFont typeface="Arial" panose="020B0604020202020204" pitchFamily="34" charset="0"/>
              <a:buNone/>
              <a:defRPr sz="900"/>
            </a:lvl1pPr>
          </a:lstStyle>
          <a:p>
            <a:pPr lvl="0"/>
            <a:r>
              <a:rPr lang="de-DE" dirty="0"/>
              <a:t>Caption</a:t>
            </a:r>
          </a:p>
        </p:txBody>
      </p:sp>
      <p:sp>
        <p:nvSpPr>
          <p:cNvPr id="4" name="Textplatzhalter 3"/>
          <p:cNvSpPr>
            <a:spLocks noGrp="1"/>
          </p:cNvSpPr>
          <p:nvPr>
            <p:ph type="body" sz="quarter" idx="15"/>
          </p:nvPr>
        </p:nvSpPr>
        <p:spPr>
          <a:xfrm>
            <a:off x="8934451" y="2033590"/>
            <a:ext cx="2633662" cy="3879847"/>
          </a:xfrm>
        </p:spPr>
        <p:txBody>
          <a:bodyPr/>
          <a:lstStyle>
            <a:lvl1pPr marL="266700" indent="-266700">
              <a:defRPr sz="1400"/>
            </a:lvl1pPr>
            <a:lvl2pPr marL="542925" indent="-276225">
              <a:defRPr sz="1400"/>
            </a:lvl2pPr>
            <a:lvl3pPr marL="809625" indent="-266700">
              <a:defRPr sz="1400"/>
            </a:lvl3pPr>
            <a:lvl4pPr marL="990600" indent="-180975">
              <a:defRPr sz="1400"/>
            </a:lvl4pPr>
            <a:lvl5pPr marL="1162050" indent="-171450">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dirty="0"/>
          </a:p>
        </p:txBody>
      </p:sp>
    </p:spTree>
    <p:extLst>
      <p:ext uri="{BB962C8B-B14F-4D97-AF65-F5344CB8AC3E}">
        <p14:creationId xmlns:p14="http://schemas.microsoft.com/office/powerpoint/2010/main" val="690024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noProof="0"/>
              <a:t>Click to edit Master title style</a:t>
            </a:r>
            <a:endParaRPr lang="en-US" noProof="0" dirty="0"/>
          </a:p>
        </p:txBody>
      </p:sp>
      <p:sp>
        <p:nvSpPr>
          <p:cNvPr id="3" name="Content Placeholder 2"/>
          <p:cNvSpPr>
            <a:spLocks noGrp="1"/>
          </p:cNvSpPr>
          <p:nvPr>
            <p:ph idx="1"/>
          </p:nvPr>
        </p:nvSpPr>
        <p:spPr/>
        <p:txBody>
          <a:bodyPr/>
          <a:lstStyle>
            <a:lvl1pPr>
              <a:defRPr>
                <a:solidFill>
                  <a:schemeClr val="tx1"/>
                </a:solidFill>
              </a:defRPr>
            </a:lvl1pPr>
          </a:lstStyle>
          <a:p>
            <a:pPr lvl="0"/>
            <a:r>
              <a:rPr lang="en-US" noProof="0"/>
              <a:t>Click to edit Master text styles</a:t>
            </a:r>
          </a:p>
        </p:txBody>
      </p:sp>
    </p:spTree>
    <p:extLst>
      <p:ext uri="{BB962C8B-B14F-4D97-AF65-F5344CB8AC3E}">
        <p14:creationId xmlns:p14="http://schemas.microsoft.com/office/powerpoint/2010/main" val="4023036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606635" y="1552576"/>
            <a:ext cx="10961477" cy="3814764"/>
          </a:xfrm>
        </p:spPr>
        <p:txBody>
          <a:bodyPr anchor="ctr"/>
          <a:lstStyle>
            <a:lvl1pPr>
              <a:defRPr sz="6300">
                <a:solidFill>
                  <a:schemeClr val="tx1"/>
                </a:solidFill>
              </a:defRPr>
            </a:lvl1pPr>
          </a:lstStyle>
          <a:p>
            <a:r>
              <a:rPr lang="en-US" noProof="0"/>
              <a:t>Click to edit Master title style</a:t>
            </a:r>
            <a:endParaRPr lang="en-US" noProof="0" dirty="0"/>
          </a:p>
        </p:txBody>
      </p:sp>
      <p:sp>
        <p:nvSpPr>
          <p:cNvPr id="3" name="Text Placeholder 2"/>
          <p:cNvSpPr>
            <a:spLocks noGrp="1"/>
          </p:cNvSpPr>
          <p:nvPr>
            <p:ph type="body" idx="1"/>
          </p:nvPr>
        </p:nvSpPr>
        <p:spPr>
          <a:xfrm>
            <a:off x="623887" y="5448300"/>
            <a:ext cx="10944225" cy="574676"/>
          </a:xfrm>
        </p:spPr>
        <p:txBody>
          <a:bodyPr anchor="b"/>
          <a:lstStyle>
            <a:lvl1pPr marL="0" indent="0">
              <a:buNone/>
              <a:defRPr sz="22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Tree>
    <p:extLst>
      <p:ext uri="{BB962C8B-B14F-4D97-AF65-F5344CB8AC3E}">
        <p14:creationId xmlns:p14="http://schemas.microsoft.com/office/powerpoint/2010/main" val="2224229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Tree>
    <p:extLst>
      <p:ext uri="{BB962C8B-B14F-4D97-AF65-F5344CB8AC3E}">
        <p14:creationId xmlns:p14="http://schemas.microsoft.com/office/powerpoint/2010/main" val="3641166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8614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Big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5" name="Picture Placeholder 5"/>
          <p:cNvSpPr>
            <a:spLocks noGrp="1"/>
          </p:cNvSpPr>
          <p:nvPr>
            <p:ph type="pic" sz="quarter" idx="12"/>
          </p:nvPr>
        </p:nvSpPr>
        <p:spPr>
          <a:xfrm>
            <a:off x="623888" y="2024063"/>
            <a:ext cx="10944224" cy="3889375"/>
          </a:xfrm>
          <a:noFill/>
        </p:spPr>
        <p:txBody>
          <a:bodyPr anchor="ctr"/>
          <a:lstStyle>
            <a:lvl1pPr marL="0" indent="0" algn="ctr">
              <a:buFont typeface="Arial" panose="020B0604020202020204" pitchFamily="34" charset="0"/>
              <a:buNone/>
              <a:defRPr/>
            </a:lvl1pPr>
          </a:lstStyle>
          <a:p>
            <a:r>
              <a:rPr lang="en-US"/>
              <a:t>Click icon to add picture</a:t>
            </a:r>
            <a:endParaRPr lang="en-GB"/>
          </a:p>
        </p:txBody>
      </p:sp>
    </p:spTree>
    <p:extLst>
      <p:ext uri="{BB962C8B-B14F-4D97-AF65-F5344CB8AC3E}">
        <p14:creationId xmlns:p14="http://schemas.microsoft.com/office/powerpoint/2010/main" val="2091350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623888" y="828675"/>
            <a:ext cx="10944224" cy="5084763"/>
          </a:xfrm>
          <a:noFill/>
        </p:spPr>
        <p:txBody>
          <a:bodyPr anchor="ctr"/>
          <a:lstStyle>
            <a:lvl1pPr marL="0" indent="0" algn="ctr">
              <a:buFont typeface="Arial" panose="020B0604020202020204" pitchFamily="34" charset="0"/>
              <a:buNone/>
              <a:defRPr/>
            </a:lvl1pPr>
          </a:lstStyle>
          <a:p>
            <a:r>
              <a:rPr lang="en-US"/>
              <a:t>Click icon to add picture</a:t>
            </a:r>
            <a:endParaRPr lang="en-GB"/>
          </a:p>
        </p:txBody>
      </p:sp>
      <p:sp>
        <p:nvSpPr>
          <p:cNvPr id="5" name="Textplatzhalter 4"/>
          <p:cNvSpPr>
            <a:spLocks noGrp="1"/>
          </p:cNvSpPr>
          <p:nvPr>
            <p:ph type="body" sz="quarter" idx="13" hasCustomPrompt="1"/>
          </p:nvPr>
        </p:nvSpPr>
        <p:spPr>
          <a:xfrm>
            <a:off x="623887" y="5913438"/>
            <a:ext cx="10944225" cy="241299"/>
          </a:xfrm>
        </p:spPr>
        <p:txBody>
          <a:bodyPr tIns="36000" rIns="0"/>
          <a:lstStyle>
            <a:lvl1pPr marL="0" indent="0">
              <a:buFont typeface="Arial" panose="020B0604020202020204" pitchFamily="34" charset="0"/>
              <a:buNone/>
              <a:defRPr sz="900"/>
            </a:lvl1pPr>
          </a:lstStyle>
          <a:p>
            <a:pPr lvl="0"/>
            <a:r>
              <a:rPr lang="de-DE" dirty="0"/>
              <a:t>Caption</a:t>
            </a:r>
          </a:p>
        </p:txBody>
      </p:sp>
    </p:spTree>
    <p:extLst>
      <p:ext uri="{BB962C8B-B14F-4D97-AF65-F5344CB8AC3E}">
        <p14:creationId xmlns:p14="http://schemas.microsoft.com/office/powerpoint/2010/main" val="2124035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sp>
        <p:nvSpPr>
          <p:cNvPr id="6" name="Picture Placeholder 5"/>
          <p:cNvSpPr>
            <a:spLocks noGrp="1"/>
          </p:cNvSpPr>
          <p:nvPr>
            <p:ph type="pic" sz="quarter" idx="12"/>
          </p:nvPr>
        </p:nvSpPr>
        <p:spPr>
          <a:xfrm>
            <a:off x="623889" y="1196976"/>
            <a:ext cx="5292723" cy="4716463"/>
          </a:xfrm>
          <a:noFill/>
        </p:spPr>
        <p:txBody>
          <a:bodyPr anchor="ctr"/>
          <a:lstStyle>
            <a:lvl1pPr marL="0" indent="0" algn="ctr">
              <a:buFont typeface="Arial" panose="020B0604020202020204" pitchFamily="34" charset="0"/>
              <a:buNone/>
              <a:defRPr/>
            </a:lvl1pPr>
          </a:lstStyle>
          <a:p>
            <a:r>
              <a:rPr lang="en-US"/>
              <a:t>Click icon to add picture</a:t>
            </a:r>
            <a:endParaRPr lang="en-GB"/>
          </a:p>
        </p:txBody>
      </p:sp>
      <p:sp>
        <p:nvSpPr>
          <p:cNvPr id="7" name="Picture Placeholder 5"/>
          <p:cNvSpPr>
            <a:spLocks noGrp="1"/>
          </p:cNvSpPr>
          <p:nvPr>
            <p:ph type="pic" sz="quarter" idx="13"/>
          </p:nvPr>
        </p:nvSpPr>
        <p:spPr>
          <a:xfrm>
            <a:off x="6275388" y="1196976"/>
            <a:ext cx="5292725" cy="4716463"/>
          </a:xfrm>
          <a:noFill/>
        </p:spPr>
        <p:txBody>
          <a:bodyPr anchor="ctr"/>
          <a:lstStyle>
            <a:lvl1pPr marL="0" indent="0" algn="ctr">
              <a:buFont typeface="Arial" panose="020B0604020202020204" pitchFamily="34" charset="0"/>
              <a:buNone/>
              <a:defRPr/>
            </a:lvl1pPr>
          </a:lstStyle>
          <a:p>
            <a:r>
              <a:rPr lang="en-US"/>
              <a:t>Click icon to add picture</a:t>
            </a:r>
            <a:endParaRPr lang="en-GB"/>
          </a:p>
        </p:txBody>
      </p:sp>
      <p:sp>
        <p:nvSpPr>
          <p:cNvPr id="8" name="Textplatzhalter 4"/>
          <p:cNvSpPr>
            <a:spLocks noGrp="1"/>
          </p:cNvSpPr>
          <p:nvPr>
            <p:ph type="body" sz="quarter" idx="14" hasCustomPrompt="1"/>
          </p:nvPr>
        </p:nvSpPr>
        <p:spPr>
          <a:xfrm>
            <a:off x="623888" y="5913438"/>
            <a:ext cx="5292726" cy="241299"/>
          </a:xfrm>
        </p:spPr>
        <p:txBody>
          <a:bodyPr tIns="36000" rIns="0"/>
          <a:lstStyle>
            <a:lvl1pPr marL="0" indent="0">
              <a:buFont typeface="Arial" panose="020B0604020202020204" pitchFamily="34" charset="0"/>
              <a:buNone/>
              <a:defRPr sz="900"/>
            </a:lvl1pPr>
          </a:lstStyle>
          <a:p>
            <a:pPr lvl="0"/>
            <a:r>
              <a:rPr lang="de-DE" dirty="0"/>
              <a:t>Caption</a:t>
            </a:r>
          </a:p>
        </p:txBody>
      </p:sp>
      <p:sp>
        <p:nvSpPr>
          <p:cNvPr id="9" name="Textplatzhalter 4"/>
          <p:cNvSpPr>
            <a:spLocks noGrp="1"/>
          </p:cNvSpPr>
          <p:nvPr>
            <p:ph type="body" sz="quarter" idx="15" hasCustomPrompt="1"/>
          </p:nvPr>
        </p:nvSpPr>
        <p:spPr>
          <a:xfrm>
            <a:off x="6275385" y="5913438"/>
            <a:ext cx="5292727" cy="241299"/>
          </a:xfrm>
        </p:spPr>
        <p:txBody>
          <a:bodyPr tIns="36000" rIns="0"/>
          <a:lstStyle>
            <a:lvl1pPr marL="0" indent="0">
              <a:buFont typeface="Arial" panose="020B0604020202020204" pitchFamily="34" charset="0"/>
              <a:buNone/>
              <a:defRPr sz="900"/>
            </a:lvl1pPr>
          </a:lstStyle>
          <a:p>
            <a:pPr lvl="0"/>
            <a:r>
              <a:rPr lang="de-DE" dirty="0"/>
              <a:t>Caption</a:t>
            </a:r>
          </a:p>
        </p:txBody>
      </p:sp>
    </p:spTree>
    <p:extLst>
      <p:ext uri="{BB962C8B-B14F-4D97-AF65-F5344CB8AC3E}">
        <p14:creationId xmlns:p14="http://schemas.microsoft.com/office/powerpoint/2010/main" val="1700034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2 Pictur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6" name="Picture Placeholder 5"/>
          <p:cNvSpPr>
            <a:spLocks noGrp="1"/>
          </p:cNvSpPr>
          <p:nvPr>
            <p:ph type="pic" sz="quarter" idx="12"/>
          </p:nvPr>
        </p:nvSpPr>
        <p:spPr>
          <a:xfrm>
            <a:off x="623887" y="2024063"/>
            <a:ext cx="5292725" cy="3062288"/>
          </a:xfrm>
          <a:noFill/>
        </p:spPr>
        <p:txBody>
          <a:bodyPr anchor="ctr"/>
          <a:lstStyle>
            <a:lvl1pPr marL="0" indent="0" algn="ctr">
              <a:buFont typeface="Arial" panose="020B0604020202020204" pitchFamily="34" charset="0"/>
              <a:buNone/>
              <a:defRPr/>
            </a:lvl1pPr>
          </a:lstStyle>
          <a:p>
            <a:r>
              <a:rPr lang="en-US"/>
              <a:t>Click icon to add picture</a:t>
            </a:r>
            <a:endParaRPr lang="en-GB"/>
          </a:p>
        </p:txBody>
      </p:sp>
      <p:sp>
        <p:nvSpPr>
          <p:cNvPr id="7" name="Picture Placeholder 5"/>
          <p:cNvSpPr>
            <a:spLocks noGrp="1"/>
          </p:cNvSpPr>
          <p:nvPr>
            <p:ph type="pic" sz="quarter" idx="13"/>
          </p:nvPr>
        </p:nvSpPr>
        <p:spPr>
          <a:xfrm>
            <a:off x="6275389" y="2024063"/>
            <a:ext cx="5292724" cy="3062288"/>
          </a:xfrm>
          <a:noFill/>
        </p:spPr>
        <p:txBody>
          <a:bodyPr anchor="ctr"/>
          <a:lstStyle>
            <a:lvl1pPr marL="0" indent="0" algn="ctr">
              <a:buFont typeface="Arial" panose="020B0604020202020204" pitchFamily="34" charset="0"/>
              <a:buNone/>
              <a:defRPr/>
            </a:lvl1pPr>
          </a:lstStyle>
          <a:p>
            <a:r>
              <a:rPr lang="en-US"/>
              <a:t>Click icon to add picture</a:t>
            </a:r>
            <a:endParaRPr lang="en-GB"/>
          </a:p>
        </p:txBody>
      </p:sp>
      <p:sp>
        <p:nvSpPr>
          <p:cNvPr id="8" name="Textplatzhalter 4"/>
          <p:cNvSpPr>
            <a:spLocks noGrp="1"/>
          </p:cNvSpPr>
          <p:nvPr>
            <p:ph type="body" sz="quarter" idx="14" hasCustomPrompt="1"/>
          </p:nvPr>
        </p:nvSpPr>
        <p:spPr>
          <a:xfrm>
            <a:off x="623888" y="5086351"/>
            <a:ext cx="5292726" cy="241299"/>
          </a:xfrm>
        </p:spPr>
        <p:txBody>
          <a:bodyPr tIns="36000" rIns="0"/>
          <a:lstStyle>
            <a:lvl1pPr marL="0" indent="0">
              <a:buFont typeface="Arial" panose="020B0604020202020204" pitchFamily="34" charset="0"/>
              <a:buNone/>
              <a:defRPr sz="900"/>
            </a:lvl1pPr>
          </a:lstStyle>
          <a:p>
            <a:pPr lvl="0"/>
            <a:r>
              <a:rPr lang="de-DE" dirty="0"/>
              <a:t>Caption</a:t>
            </a:r>
          </a:p>
        </p:txBody>
      </p:sp>
      <p:sp>
        <p:nvSpPr>
          <p:cNvPr id="9" name="Textplatzhalter 4"/>
          <p:cNvSpPr>
            <a:spLocks noGrp="1"/>
          </p:cNvSpPr>
          <p:nvPr>
            <p:ph type="body" sz="quarter" idx="15" hasCustomPrompt="1"/>
          </p:nvPr>
        </p:nvSpPr>
        <p:spPr>
          <a:xfrm>
            <a:off x="6275385" y="5086351"/>
            <a:ext cx="5292727" cy="241299"/>
          </a:xfrm>
        </p:spPr>
        <p:txBody>
          <a:bodyPr tIns="36000" rIns="0"/>
          <a:lstStyle>
            <a:lvl1pPr marL="0" indent="0">
              <a:buFont typeface="Arial" panose="020B0604020202020204" pitchFamily="34" charset="0"/>
              <a:buNone/>
              <a:defRPr sz="900"/>
            </a:lvl1pPr>
          </a:lstStyle>
          <a:p>
            <a:pPr lvl="0"/>
            <a:r>
              <a:rPr lang="de-DE" dirty="0"/>
              <a:t>Caption</a:t>
            </a:r>
          </a:p>
        </p:txBody>
      </p:sp>
    </p:spTree>
    <p:extLst>
      <p:ext uri="{BB962C8B-B14F-4D97-AF65-F5344CB8AC3E}">
        <p14:creationId xmlns:p14="http://schemas.microsoft.com/office/powerpoint/2010/main" val="3008234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1189" y="712232"/>
            <a:ext cx="10956924" cy="780540"/>
          </a:xfrm>
          <a:prstGeom prst="rect">
            <a:avLst/>
          </a:prstGeom>
        </p:spPr>
        <p:txBody>
          <a:bodyPr vert="horz" lIns="0" tIns="0" rIns="0" bIns="0" rtlCol="0" anchor="b" anchorCtr="0">
            <a:noAutofit/>
          </a:bodyPr>
          <a:lstStyle/>
          <a:p>
            <a:endParaRPr lang="en-US" noProof="0" dirty="0"/>
          </a:p>
        </p:txBody>
      </p:sp>
      <p:sp>
        <p:nvSpPr>
          <p:cNvPr id="3" name="Text Placeholder 2"/>
          <p:cNvSpPr>
            <a:spLocks noGrp="1"/>
          </p:cNvSpPr>
          <p:nvPr>
            <p:ph type="body" idx="1"/>
          </p:nvPr>
        </p:nvSpPr>
        <p:spPr>
          <a:xfrm>
            <a:off x="623889" y="2024064"/>
            <a:ext cx="10944224" cy="3889375"/>
          </a:xfrm>
          <a:prstGeom prst="rect">
            <a:avLst/>
          </a:prstGeom>
        </p:spPr>
        <p:txBody>
          <a:bodyPr vert="horz" lIns="0" tIns="0" rIns="0" bIns="0" rtlCol="0" anchor="t" anchorCtr="0">
            <a:noAutofit/>
          </a:bodyPr>
          <a:lstStyle/>
          <a:p>
            <a:pPr lvl="0"/>
            <a:r>
              <a:rPr lang="en-US" noProof="0" dirty="0"/>
              <a:t>Level 1</a:t>
            </a:r>
          </a:p>
          <a:p>
            <a:pPr lvl="1"/>
            <a:r>
              <a:rPr lang="en-US" noProof="0" dirty="0"/>
              <a:t>Level 2</a:t>
            </a:r>
          </a:p>
          <a:p>
            <a:pPr lvl="2"/>
            <a:r>
              <a:rPr lang="en-US" noProof="0" dirty="0"/>
              <a:t>Level 3</a:t>
            </a:r>
          </a:p>
          <a:p>
            <a:pPr lvl="3"/>
            <a:r>
              <a:rPr lang="en-US" noProof="0" dirty="0"/>
              <a:t>Level 4</a:t>
            </a:r>
          </a:p>
          <a:p>
            <a:pPr lvl="4"/>
            <a:r>
              <a:rPr lang="en-US" noProof="0" dirty="0"/>
              <a:t>Level 5</a:t>
            </a:r>
          </a:p>
        </p:txBody>
      </p:sp>
      <p:sp>
        <p:nvSpPr>
          <p:cNvPr id="9" name="Textfeld 8"/>
          <p:cNvSpPr txBox="1"/>
          <p:nvPr/>
        </p:nvSpPr>
        <p:spPr>
          <a:xfrm>
            <a:off x="11377083" y="293577"/>
            <a:ext cx="514351" cy="293798"/>
          </a:xfrm>
          <a:prstGeom prst="rect">
            <a:avLst/>
          </a:prstGeom>
          <a:noFill/>
        </p:spPr>
        <p:txBody>
          <a:bodyPr wrap="none" lIns="0" tIns="0" rIns="0" bIns="0" rtlCol="0">
            <a:noAutofit/>
          </a:bodyPr>
          <a:lstStyle/>
          <a:p>
            <a:pPr algn="r"/>
            <a:fld id="{A5DEC3FA-4FB7-4309-A077-6BB31CA8E81A}" type="slidenum">
              <a:rPr lang="en-US" sz="1600" noProof="0" smtClean="0"/>
              <a:pPr algn="r"/>
              <a:t>‹#›</a:t>
            </a:fld>
            <a:endParaRPr lang="en-US" sz="1600" noProof="0" dirty="0"/>
          </a:p>
        </p:txBody>
      </p:sp>
      <p:cxnSp>
        <p:nvCxnSpPr>
          <p:cNvPr id="11" name="Gerader Verbinder 10"/>
          <p:cNvCxnSpPr/>
          <p:nvPr/>
        </p:nvCxnSpPr>
        <p:spPr>
          <a:xfrm>
            <a:off x="623889" y="339297"/>
            <a:ext cx="5292724" cy="0"/>
          </a:xfrm>
          <a:prstGeom prst="line">
            <a:avLst/>
          </a:prstGeom>
          <a:ln w="6350"/>
        </p:spPr>
        <p:style>
          <a:lnRef idx="1">
            <a:schemeClr val="accent1"/>
          </a:lnRef>
          <a:fillRef idx="0">
            <a:schemeClr val="accent1"/>
          </a:fillRef>
          <a:effectRef idx="0">
            <a:schemeClr val="accent1"/>
          </a:effectRef>
          <a:fontRef idx="minor">
            <a:schemeClr val="tx1"/>
          </a:fontRef>
        </p:style>
      </p:cxnSp>
      <p:cxnSp>
        <p:nvCxnSpPr>
          <p:cNvPr id="13" name="Gerader Verbinder 12"/>
          <p:cNvCxnSpPr/>
          <p:nvPr/>
        </p:nvCxnSpPr>
        <p:spPr>
          <a:xfrm>
            <a:off x="6275389" y="339297"/>
            <a:ext cx="5292726"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10" name="Grafik 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23888" y="6413956"/>
            <a:ext cx="2275200" cy="120448"/>
          </a:xfrm>
          <a:prstGeom prst="rect">
            <a:avLst/>
          </a:prstGeom>
        </p:spPr>
      </p:pic>
      <p:sp>
        <p:nvSpPr>
          <p:cNvPr id="7" name="Rechteck 6"/>
          <p:cNvSpPr/>
          <p:nvPr/>
        </p:nvSpPr>
        <p:spPr>
          <a:xfrm>
            <a:off x="623888" y="381001"/>
            <a:ext cx="5292725" cy="216000"/>
          </a:xfrm>
          <a:prstGeom prst="rect">
            <a:avLst/>
          </a:prstGeom>
        </p:spPr>
        <p:txBody>
          <a:bodyPr vert="horz" lIns="0" tIns="0" rIns="0" bIns="0" rtlCol="0" anchor="t" anchorCtr="0">
            <a:noAutofit/>
          </a:bodyPr>
          <a:lstStyle/>
          <a:p>
            <a:pPr lvl="0"/>
            <a:r>
              <a:rPr lang="en-AU" sz="900" dirty="0"/>
              <a:t>PLC Framework at the </a:t>
            </a:r>
            <a:r>
              <a:rPr lang="en-AU" sz="900" dirty="0" err="1"/>
              <a:t>EuXFEL</a:t>
            </a:r>
            <a:endParaRPr lang="en-US" sz="900" dirty="0"/>
          </a:p>
        </p:txBody>
      </p:sp>
      <p:sp>
        <p:nvSpPr>
          <p:cNvPr id="8" name="Rechteck 7"/>
          <p:cNvSpPr/>
          <p:nvPr/>
        </p:nvSpPr>
        <p:spPr>
          <a:xfrm>
            <a:off x="6275389" y="381001"/>
            <a:ext cx="5292724" cy="216000"/>
          </a:xfrm>
          <a:prstGeom prst="rect">
            <a:avLst/>
          </a:prstGeom>
        </p:spPr>
        <p:txBody>
          <a:bodyPr vert="horz" lIns="0" tIns="0" rIns="0" bIns="0" rtlCol="0" anchor="t" anchorCtr="0">
            <a:noAutofit/>
          </a:bodyPr>
          <a:lstStyle/>
          <a:p>
            <a:pPr lvl="0"/>
            <a:r>
              <a:rPr lang="en-US" sz="900" dirty="0"/>
              <a:t>Sylvia Huynh &amp; Navid </a:t>
            </a:r>
            <a:r>
              <a:rPr lang="en-US" sz="900" dirty="0" err="1"/>
              <a:t>Mashyekh</a:t>
            </a:r>
            <a:r>
              <a:rPr lang="en-US" sz="900" dirty="0"/>
              <a:t>, ICALEPCS: </a:t>
            </a:r>
            <a:r>
              <a:rPr lang="en-AU" sz="900" dirty="0"/>
              <a:t>PLC Workshop</a:t>
            </a:r>
            <a:r>
              <a:rPr lang="en-US" sz="900" dirty="0"/>
              <a:t>, 06.10.2023</a:t>
            </a:r>
          </a:p>
        </p:txBody>
      </p:sp>
    </p:spTree>
    <p:extLst>
      <p:ext uri="{BB962C8B-B14F-4D97-AF65-F5344CB8AC3E}">
        <p14:creationId xmlns:p14="http://schemas.microsoft.com/office/powerpoint/2010/main" val="926006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6" r:id="rId4"/>
    <p:sldLayoutId id="2147483667" r:id="rId5"/>
    <p:sldLayoutId id="2147483673" r:id="rId6"/>
    <p:sldLayoutId id="2147483668" r:id="rId7"/>
    <p:sldLayoutId id="2147483669" r:id="rId8"/>
    <p:sldLayoutId id="2147483670" r:id="rId9"/>
    <p:sldLayoutId id="2147483671" r:id="rId10"/>
  </p:sldLayoutIdLst>
  <p:hf sldNum="0" hdr="0" ftr="0" dt="0"/>
  <p:txStyles>
    <p:titleStyle>
      <a:lvl1pPr algn="l" defTabSz="914400" rtl="0" eaLnBrk="1" latinLnBrk="0" hangingPunct="1">
        <a:lnSpc>
          <a:spcPct val="100000"/>
        </a:lnSpc>
        <a:spcBef>
          <a:spcPct val="0"/>
        </a:spcBef>
        <a:buNone/>
        <a:defRPr sz="2200" b="1" kern="1200">
          <a:solidFill>
            <a:schemeClr val="tx1"/>
          </a:solidFill>
          <a:latin typeface="+mj-lt"/>
          <a:ea typeface="+mj-ea"/>
          <a:cs typeface="+mj-cs"/>
        </a:defRPr>
      </a:lvl1pPr>
    </p:titleStyle>
    <p:bodyStyle>
      <a:lvl1pPr marL="357188" indent="-357188" algn="l" defTabSz="914400" rtl="0" eaLnBrk="1" latinLnBrk="0" hangingPunct="1">
        <a:lnSpc>
          <a:spcPct val="114000"/>
        </a:lnSpc>
        <a:spcBef>
          <a:spcPts val="1800"/>
        </a:spcBef>
        <a:buClr>
          <a:schemeClr val="bg2"/>
        </a:buClr>
        <a:buFontTx/>
        <a:buBlip>
          <a:blip r:embed="rId13"/>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14"/>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275" userDrawn="1">
          <p15:clr>
            <a:srgbClr val="F26B43"/>
          </p15:clr>
        </p15:guide>
        <p15:guide id="2" pos="3727" userDrawn="1">
          <p15:clr>
            <a:srgbClr val="F26B43"/>
          </p15:clr>
        </p15:guide>
        <p15:guide id="3" pos="3953" userDrawn="1">
          <p15:clr>
            <a:srgbClr val="F26B43"/>
          </p15:clr>
        </p15:guide>
        <p15:guide id="4" pos="393" userDrawn="1">
          <p15:clr>
            <a:srgbClr val="F26B43"/>
          </p15:clr>
        </p15:guide>
        <p15:guide id="5" pos="7287" userDrawn="1">
          <p15:clr>
            <a:srgbClr val="F26B43"/>
          </p15:clr>
        </p15:guide>
        <p15:guide id="6"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emf"/><Relationship Id="rId5" Type="http://schemas.openxmlformats.org/officeDocument/2006/relationships/image" Target="../media/image1.emf"/><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www.xfel.eu/"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xfel.e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PLC Framework at the </a:t>
            </a:r>
            <a:r>
              <a:rPr lang="en-AU" dirty="0" err="1"/>
              <a:t>EuXFEL</a:t>
            </a:r>
            <a:endParaRPr lang="en-GB" dirty="0"/>
          </a:p>
        </p:txBody>
      </p:sp>
      <p:sp>
        <p:nvSpPr>
          <p:cNvPr id="3" name="Subtitle 2"/>
          <p:cNvSpPr>
            <a:spLocks noGrp="1"/>
          </p:cNvSpPr>
          <p:nvPr>
            <p:ph type="subTitle" idx="1"/>
          </p:nvPr>
        </p:nvSpPr>
        <p:spPr/>
        <p:txBody>
          <a:bodyPr/>
          <a:lstStyle/>
          <a:p>
            <a:r>
              <a:rPr lang="en-GB" dirty="0"/>
              <a:t>Sylvia Huynh</a:t>
            </a:r>
          </a:p>
          <a:p>
            <a:r>
              <a:rPr lang="en-GB" dirty="0"/>
              <a:t>PLC Developer and Support Engineer</a:t>
            </a:r>
          </a:p>
          <a:p>
            <a:endParaRPr lang="en-US" dirty="0"/>
          </a:p>
          <a:p>
            <a:r>
              <a:rPr lang="en-GB" dirty="0"/>
              <a:t>ICALEPCS 2023</a:t>
            </a:r>
          </a:p>
          <a:p>
            <a:r>
              <a:rPr lang="en-US" dirty="0"/>
              <a:t>Cape Town, 06.10.2023</a:t>
            </a:r>
            <a:endParaRPr lang="en-GB" dirty="0"/>
          </a:p>
        </p:txBody>
      </p:sp>
    </p:spTree>
    <p:extLst>
      <p:ext uri="{BB962C8B-B14F-4D97-AF65-F5344CB8AC3E}">
        <p14:creationId xmlns:p14="http://schemas.microsoft.com/office/powerpoint/2010/main" val="1901925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621356"/>
            <a:ext cx="10956924" cy="780540"/>
          </a:xfrm>
        </p:spPr>
        <p:txBody>
          <a:bodyPr/>
          <a:lstStyle/>
          <a:p>
            <a:r>
              <a:rPr lang="en-US" dirty="0"/>
              <a:t>Component Abstraction Layer (</a:t>
            </a:r>
            <a:r>
              <a:rPr lang="en-US" dirty="0" err="1"/>
              <a:t>TcCAL</a:t>
            </a:r>
            <a:r>
              <a:rPr lang="en-US" dirty="0"/>
              <a:t>)</a:t>
            </a:r>
            <a:endParaRPr lang="en-GB" dirty="0"/>
          </a:p>
        </p:txBody>
      </p:sp>
      <p:sp>
        <p:nvSpPr>
          <p:cNvPr id="60" name="Content Placeholder 2"/>
          <p:cNvSpPr>
            <a:spLocks noGrp="1"/>
          </p:cNvSpPr>
          <p:nvPr>
            <p:ph idx="1"/>
          </p:nvPr>
        </p:nvSpPr>
        <p:spPr>
          <a:xfrm>
            <a:off x="1610435" y="1645920"/>
            <a:ext cx="9957677" cy="4267519"/>
          </a:xfrm>
        </p:spPr>
        <p:txBody>
          <a:bodyPr/>
          <a:lstStyle/>
          <a:p>
            <a:pPr marL="0" indent="0">
              <a:buNone/>
            </a:pPr>
            <a:r>
              <a:rPr lang="en-US" dirty="0"/>
              <a:t>The Component layer brings together a group of devices from the </a:t>
            </a:r>
            <a:r>
              <a:rPr lang="en-US" dirty="0" err="1"/>
              <a:t>TcDAL</a:t>
            </a:r>
            <a:r>
              <a:rPr lang="en-US" dirty="0"/>
              <a:t> layer, and treats them as a single entity. Similar to how a single </a:t>
            </a:r>
            <a:r>
              <a:rPr lang="en-US" dirty="0" err="1"/>
              <a:t>TcDAL</a:t>
            </a:r>
            <a:r>
              <a:rPr lang="en-US" dirty="0"/>
              <a:t> device incorporates several signals from the </a:t>
            </a:r>
            <a:r>
              <a:rPr lang="en-US" dirty="0" err="1"/>
              <a:t>TcHAL</a:t>
            </a:r>
            <a:r>
              <a:rPr lang="en-US" dirty="0"/>
              <a:t>. </a:t>
            </a:r>
          </a:p>
          <a:p>
            <a:r>
              <a:rPr lang="en-US" dirty="0"/>
              <a:t>Defines the primary controlling device</a:t>
            </a:r>
          </a:p>
          <a:p>
            <a:r>
              <a:rPr lang="en-US" dirty="0"/>
              <a:t>All secondary devices relinquish control                                                                                      to the primary</a:t>
            </a:r>
          </a:p>
          <a:p>
            <a:r>
              <a:rPr lang="en-US" dirty="0"/>
              <a:t>Components can then be used as                                                                                                             building blocks in the PLC projects</a:t>
            </a:r>
          </a:p>
          <a:p>
            <a:pPr marL="0" indent="0">
              <a:buNone/>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None/>
            </a:pPr>
            <a:endParaRPr lang="en-GB" dirty="0"/>
          </a:p>
        </p:txBody>
      </p:sp>
      <p:sp>
        <p:nvSpPr>
          <p:cNvPr id="49" name="Trapezoid 48">
            <a:extLst>
              <a:ext uri="{FF2B5EF4-FFF2-40B4-BE49-F238E27FC236}">
                <a16:creationId xmlns:a16="http://schemas.microsoft.com/office/drawing/2014/main" id="{206A4D1B-1EB7-42C2-B069-4EB6E4746794}"/>
              </a:ext>
            </a:extLst>
          </p:cNvPr>
          <p:cNvSpPr/>
          <p:nvPr/>
        </p:nvSpPr>
        <p:spPr>
          <a:xfrm>
            <a:off x="226156" y="1645920"/>
            <a:ext cx="748548" cy="4556340"/>
          </a:xfrm>
          <a:prstGeom prst="trapezoid">
            <a:avLst>
              <a:gd name="adj" fmla="val 0"/>
            </a:avLst>
          </a:prstGeom>
          <a:solidFill>
            <a:schemeClr val="accent6"/>
          </a:solidFill>
        </p:spPr>
        <p:txBody>
          <a:bodyPr vert="vert270" rtlCol="0" anchor="t">
            <a:noAutofit/>
          </a:bodyPr>
          <a:lstStyle/>
          <a:p>
            <a:pPr algn="ctr">
              <a:lnSpc>
                <a:spcPct val="113000"/>
              </a:lnSpc>
            </a:pPr>
            <a:r>
              <a:rPr lang="en-AU" sz="1400" dirty="0">
                <a:solidFill>
                  <a:schemeClr val="accent1"/>
                </a:solidFill>
              </a:rPr>
              <a:t>Pelican</a:t>
            </a:r>
          </a:p>
        </p:txBody>
      </p:sp>
      <p:grpSp>
        <p:nvGrpSpPr>
          <p:cNvPr id="21" name="Group 20">
            <a:extLst>
              <a:ext uri="{FF2B5EF4-FFF2-40B4-BE49-F238E27FC236}">
                <a16:creationId xmlns:a16="http://schemas.microsoft.com/office/drawing/2014/main" id="{D5726E0D-B0B7-4624-AE96-54241B157568}"/>
              </a:ext>
            </a:extLst>
          </p:cNvPr>
          <p:cNvGrpSpPr/>
          <p:nvPr/>
        </p:nvGrpSpPr>
        <p:grpSpPr>
          <a:xfrm>
            <a:off x="642287" y="1645920"/>
            <a:ext cx="872816" cy="1255479"/>
            <a:chOff x="0" y="4299"/>
            <a:chExt cx="872816" cy="1246880"/>
          </a:xfrm>
          <a:solidFill>
            <a:schemeClr val="bg1">
              <a:lumMod val="85000"/>
            </a:schemeClr>
          </a:solidFill>
        </p:grpSpPr>
        <p:sp>
          <p:nvSpPr>
            <p:cNvPr id="47" name="Arrow: Chevron 46">
              <a:extLst>
                <a:ext uri="{FF2B5EF4-FFF2-40B4-BE49-F238E27FC236}">
                  <a16:creationId xmlns:a16="http://schemas.microsoft.com/office/drawing/2014/main" id="{76E26116-27A2-44CA-94E1-AB399FF073CE}"/>
                </a:ext>
              </a:extLst>
            </p:cNvPr>
            <p:cNvSpPr/>
            <p:nvPr/>
          </p:nvSpPr>
          <p:spPr>
            <a:xfrm rot="5400000">
              <a:off x="-187032" y="191331"/>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Arrow: Chevron 4">
              <a:extLst>
                <a:ext uri="{FF2B5EF4-FFF2-40B4-BE49-F238E27FC236}">
                  <a16:creationId xmlns:a16="http://schemas.microsoft.com/office/drawing/2014/main" id="{E4E8381B-078E-4E7A-B4F4-3AAF82403241}"/>
                </a:ext>
              </a:extLst>
            </p:cNvPr>
            <p:cNvSpPr txBox="1"/>
            <p:nvPr/>
          </p:nvSpPr>
          <p:spPr>
            <a:xfrm>
              <a:off x="0" y="440707"/>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Communication</a:t>
              </a:r>
              <a:endParaRPr lang="en-GB" sz="900" kern="1200" dirty="0"/>
            </a:p>
          </p:txBody>
        </p:sp>
      </p:grpSp>
      <p:grpSp>
        <p:nvGrpSpPr>
          <p:cNvPr id="36" name="Group 35">
            <a:extLst>
              <a:ext uri="{FF2B5EF4-FFF2-40B4-BE49-F238E27FC236}">
                <a16:creationId xmlns:a16="http://schemas.microsoft.com/office/drawing/2014/main" id="{A052010C-67D4-4027-82D9-C4F2C0B599C1}"/>
              </a:ext>
            </a:extLst>
          </p:cNvPr>
          <p:cNvGrpSpPr/>
          <p:nvPr/>
        </p:nvGrpSpPr>
        <p:grpSpPr>
          <a:xfrm>
            <a:off x="642287" y="2746207"/>
            <a:ext cx="872816" cy="1255479"/>
            <a:chOff x="0" y="1104586"/>
            <a:chExt cx="872816" cy="1246880"/>
          </a:xfrm>
          <a:solidFill>
            <a:schemeClr val="accent1"/>
          </a:solidFill>
        </p:grpSpPr>
        <p:sp>
          <p:nvSpPr>
            <p:cNvPr id="45" name="Arrow: Chevron 44">
              <a:extLst>
                <a:ext uri="{FF2B5EF4-FFF2-40B4-BE49-F238E27FC236}">
                  <a16:creationId xmlns:a16="http://schemas.microsoft.com/office/drawing/2014/main" id="{2FC6DBCA-4003-4A3C-AD16-5A6952249654}"/>
                </a:ext>
              </a:extLst>
            </p:cNvPr>
            <p:cNvSpPr/>
            <p:nvPr/>
          </p:nvSpPr>
          <p:spPr>
            <a:xfrm rot="5400000">
              <a:off x="-187032" y="1291618"/>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Arrow: Chevron 6">
              <a:extLst>
                <a:ext uri="{FF2B5EF4-FFF2-40B4-BE49-F238E27FC236}">
                  <a16:creationId xmlns:a16="http://schemas.microsoft.com/office/drawing/2014/main" id="{AD28DDF0-CC68-4C65-9C01-F95E2C2D5EAE}"/>
                </a:ext>
              </a:extLst>
            </p:cNvPr>
            <p:cNvSpPr txBox="1"/>
            <p:nvPr/>
          </p:nvSpPr>
          <p:spPr>
            <a:xfrm>
              <a:off x="0" y="1540994"/>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kern="1200" dirty="0" err="1"/>
                <a:t>TcCAL</a:t>
              </a:r>
              <a:endParaRPr lang="en-GB" sz="900" kern="1200" dirty="0"/>
            </a:p>
          </p:txBody>
        </p:sp>
      </p:grpSp>
      <p:grpSp>
        <p:nvGrpSpPr>
          <p:cNvPr id="39" name="Group 38">
            <a:extLst>
              <a:ext uri="{FF2B5EF4-FFF2-40B4-BE49-F238E27FC236}">
                <a16:creationId xmlns:a16="http://schemas.microsoft.com/office/drawing/2014/main" id="{361B392A-FD39-4007-A122-CD781A43A990}"/>
              </a:ext>
            </a:extLst>
          </p:cNvPr>
          <p:cNvGrpSpPr/>
          <p:nvPr/>
        </p:nvGrpSpPr>
        <p:grpSpPr>
          <a:xfrm>
            <a:off x="642287" y="3846494"/>
            <a:ext cx="872816" cy="1255479"/>
            <a:chOff x="0" y="2204873"/>
            <a:chExt cx="872816" cy="1246880"/>
          </a:xfrm>
          <a:solidFill>
            <a:schemeClr val="bg1">
              <a:lumMod val="85000"/>
            </a:schemeClr>
          </a:solidFill>
        </p:grpSpPr>
        <p:sp>
          <p:nvSpPr>
            <p:cNvPr id="43" name="Arrow: Chevron 42">
              <a:extLst>
                <a:ext uri="{FF2B5EF4-FFF2-40B4-BE49-F238E27FC236}">
                  <a16:creationId xmlns:a16="http://schemas.microsoft.com/office/drawing/2014/main" id="{16BB4C35-5BC0-4346-8A7E-BCF88FF7ECA4}"/>
                </a:ext>
              </a:extLst>
            </p:cNvPr>
            <p:cNvSpPr/>
            <p:nvPr/>
          </p:nvSpPr>
          <p:spPr>
            <a:xfrm rot="5400000">
              <a:off x="-187032" y="2391905"/>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Arrow: Chevron 8">
              <a:extLst>
                <a:ext uri="{FF2B5EF4-FFF2-40B4-BE49-F238E27FC236}">
                  <a16:creationId xmlns:a16="http://schemas.microsoft.com/office/drawing/2014/main" id="{C1759C9D-48DB-480A-BE29-17D489C7DD64}"/>
                </a:ext>
              </a:extLst>
            </p:cNvPr>
            <p:cNvSpPr txBox="1"/>
            <p:nvPr/>
          </p:nvSpPr>
          <p:spPr>
            <a:xfrm>
              <a:off x="0" y="2641281"/>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TcDAL</a:t>
              </a:r>
              <a:endParaRPr lang="en-GB" sz="900" kern="1200" dirty="0"/>
            </a:p>
          </p:txBody>
        </p:sp>
      </p:grpSp>
      <p:grpSp>
        <p:nvGrpSpPr>
          <p:cNvPr id="40" name="Group 39">
            <a:extLst>
              <a:ext uri="{FF2B5EF4-FFF2-40B4-BE49-F238E27FC236}">
                <a16:creationId xmlns:a16="http://schemas.microsoft.com/office/drawing/2014/main" id="{E59FC7C8-E65E-42A2-BF98-50FB6C42B63A}"/>
              </a:ext>
            </a:extLst>
          </p:cNvPr>
          <p:cNvGrpSpPr/>
          <p:nvPr/>
        </p:nvGrpSpPr>
        <p:grpSpPr>
          <a:xfrm>
            <a:off x="642287" y="4946781"/>
            <a:ext cx="872816" cy="1255479"/>
            <a:chOff x="0" y="3305160"/>
            <a:chExt cx="872816" cy="1246880"/>
          </a:xfrm>
          <a:solidFill>
            <a:schemeClr val="bg1">
              <a:lumMod val="85000"/>
            </a:schemeClr>
          </a:solidFill>
        </p:grpSpPr>
        <p:sp>
          <p:nvSpPr>
            <p:cNvPr id="41" name="Arrow: Chevron 40">
              <a:extLst>
                <a:ext uri="{FF2B5EF4-FFF2-40B4-BE49-F238E27FC236}">
                  <a16:creationId xmlns:a16="http://schemas.microsoft.com/office/drawing/2014/main" id="{12FBD0E9-FB1C-4010-83D4-5A475A14DD2C}"/>
                </a:ext>
              </a:extLst>
            </p:cNvPr>
            <p:cNvSpPr/>
            <p:nvPr/>
          </p:nvSpPr>
          <p:spPr>
            <a:xfrm rot="5400000">
              <a:off x="-187032" y="3492192"/>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Arrow: Chevron 10">
              <a:extLst>
                <a:ext uri="{FF2B5EF4-FFF2-40B4-BE49-F238E27FC236}">
                  <a16:creationId xmlns:a16="http://schemas.microsoft.com/office/drawing/2014/main" id="{E1EDD5E1-8918-4524-AD87-45DE782667C7}"/>
                </a:ext>
              </a:extLst>
            </p:cNvPr>
            <p:cNvSpPr txBox="1"/>
            <p:nvPr/>
          </p:nvSpPr>
          <p:spPr>
            <a:xfrm>
              <a:off x="0" y="3741568"/>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TcHAL</a:t>
              </a:r>
              <a:endParaRPr lang="en-GB" sz="900" kern="1200" dirty="0"/>
            </a:p>
          </p:txBody>
        </p:sp>
      </p:grpSp>
      <p:pic>
        <p:nvPicPr>
          <p:cNvPr id="4" name="Picture 3">
            <a:extLst>
              <a:ext uri="{FF2B5EF4-FFF2-40B4-BE49-F238E27FC236}">
                <a16:creationId xmlns:a16="http://schemas.microsoft.com/office/drawing/2014/main" id="{4929B64C-7AF4-48A2-8FE1-E4BE8CA82B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2676300"/>
            <a:ext cx="5302250" cy="3219223"/>
          </a:xfrm>
          <a:prstGeom prst="rect">
            <a:avLst/>
          </a:prstGeom>
        </p:spPr>
      </p:pic>
    </p:spTree>
    <p:extLst>
      <p:ext uri="{BB962C8B-B14F-4D97-AF65-F5344CB8AC3E}">
        <p14:creationId xmlns:p14="http://schemas.microsoft.com/office/powerpoint/2010/main" val="2317457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621356"/>
            <a:ext cx="10956924" cy="780540"/>
          </a:xfrm>
        </p:spPr>
        <p:txBody>
          <a:bodyPr/>
          <a:lstStyle/>
          <a:p>
            <a:r>
              <a:rPr lang="en-US" dirty="0"/>
              <a:t>Communication Layer</a:t>
            </a:r>
            <a:endParaRPr lang="en-GB" dirty="0"/>
          </a:p>
        </p:txBody>
      </p:sp>
      <p:sp>
        <p:nvSpPr>
          <p:cNvPr id="60" name="Content Placeholder 2"/>
          <p:cNvSpPr>
            <a:spLocks noGrp="1"/>
          </p:cNvSpPr>
          <p:nvPr>
            <p:ph idx="1"/>
          </p:nvPr>
        </p:nvSpPr>
        <p:spPr>
          <a:xfrm>
            <a:off x="1610435" y="1645920"/>
            <a:ext cx="9957677" cy="4267519"/>
          </a:xfrm>
        </p:spPr>
        <p:txBody>
          <a:bodyPr/>
          <a:lstStyle/>
          <a:p>
            <a:pPr marL="0" indent="0">
              <a:buNone/>
            </a:pPr>
            <a:r>
              <a:rPr lang="en-US" dirty="0"/>
              <a:t>To provide a means for the SCADA system to interact with the PLC, a communication protocol must be established. The handling of this protocol is defined within the communication layer.</a:t>
            </a:r>
          </a:p>
          <a:p>
            <a:r>
              <a:rPr lang="en-US" dirty="0"/>
              <a:t>A single library is developed to handle one communication protocol</a:t>
            </a:r>
          </a:p>
          <a:p>
            <a:r>
              <a:rPr lang="en-US" dirty="0"/>
              <a:t>The PLC can then interface with any communication protocol, or multiple protocols simultaneously.</a:t>
            </a:r>
          </a:p>
          <a:p>
            <a:r>
              <a:rPr lang="en-US" dirty="0"/>
              <a:t>A library can be easily swapped out or added to provide the set of functions as needed.</a:t>
            </a:r>
          </a:p>
          <a:p>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None/>
            </a:pPr>
            <a:endParaRPr lang="en-GB" dirty="0"/>
          </a:p>
        </p:txBody>
      </p:sp>
      <p:sp>
        <p:nvSpPr>
          <p:cNvPr id="49" name="Trapezoid 48">
            <a:extLst>
              <a:ext uri="{FF2B5EF4-FFF2-40B4-BE49-F238E27FC236}">
                <a16:creationId xmlns:a16="http://schemas.microsoft.com/office/drawing/2014/main" id="{206A4D1B-1EB7-42C2-B069-4EB6E4746794}"/>
              </a:ext>
            </a:extLst>
          </p:cNvPr>
          <p:cNvSpPr/>
          <p:nvPr/>
        </p:nvSpPr>
        <p:spPr>
          <a:xfrm>
            <a:off x="226156" y="1645920"/>
            <a:ext cx="748548" cy="4556340"/>
          </a:xfrm>
          <a:prstGeom prst="trapezoid">
            <a:avLst>
              <a:gd name="adj" fmla="val 0"/>
            </a:avLst>
          </a:prstGeom>
          <a:solidFill>
            <a:schemeClr val="accent6"/>
          </a:solidFill>
        </p:spPr>
        <p:txBody>
          <a:bodyPr vert="vert270" rtlCol="0" anchor="t">
            <a:noAutofit/>
          </a:bodyPr>
          <a:lstStyle/>
          <a:p>
            <a:pPr algn="ctr">
              <a:lnSpc>
                <a:spcPct val="113000"/>
              </a:lnSpc>
            </a:pPr>
            <a:r>
              <a:rPr lang="en-AU" sz="1400" dirty="0">
                <a:solidFill>
                  <a:schemeClr val="accent1"/>
                </a:solidFill>
              </a:rPr>
              <a:t>Pelican</a:t>
            </a:r>
          </a:p>
        </p:txBody>
      </p:sp>
      <p:grpSp>
        <p:nvGrpSpPr>
          <p:cNvPr id="21" name="Group 20">
            <a:extLst>
              <a:ext uri="{FF2B5EF4-FFF2-40B4-BE49-F238E27FC236}">
                <a16:creationId xmlns:a16="http://schemas.microsoft.com/office/drawing/2014/main" id="{D5726E0D-B0B7-4624-AE96-54241B157568}"/>
              </a:ext>
            </a:extLst>
          </p:cNvPr>
          <p:cNvGrpSpPr/>
          <p:nvPr/>
        </p:nvGrpSpPr>
        <p:grpSpPr>
          <a:xfrm>
            <a:off x="642287" y="1645920"/>
            <a:ext cx="872816" cy="1255479"/>
            <a:chOff x="0" y="4299"/>
            <a:chExt cx="872816" cy="1246880"/>
          </a:xfrm>
          <a:solidFill>
            <a:schemeClr val="accent1"/>
          </a:solidFill>
        </p:grpSpPr>
        <p:sp>
          <p:nvSpPr>
            <p:cNvPr id="47" name="Arrow: Chevron 46">
              <a:extLst>
                <a:ext uri="{FF2B5EF4-FFF2-40B4-BE49-F238E27FC236}">
                  <a16:creationId xmlns:a16="http://schemas.microsoft.com/office/drawing/2014/main" id="{76E26116-27A2-44CA-94E1-AB399FF073CE}"/>
                </a:ext>
              </a:extLst>
            </p:cNvPr>
            <p:cNvSpPr/>
            <p:nvPr/>
          </p:nvSpPr>
          <p:spPr>
            <a:xfrm rot="5400000">
              <a:off x="-187032" y="191331"/>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Arrow: Chevron 4">
              <a:extLst>
                <a:ext uri="{FF2B5EF4-FFF2-40B4-BE49-F238E27FC236}">
                  <a16:creationId xmlns:a16="http://schemas.microsoft.com/office/drawing/2014/main" id="{E4E8381B-078E-4E7A-B4F4-3AAF82403241}"/>
                </a:ext>
              </a:extLst>
            </p:cNvPr>
            <p:cNvSpPr txBox="1"/>
            <p:nvPr/>
          </p:nvSpPr>
          <p:spPr>
            <a:xfrm>
              <a:off x="0" y="440707"/>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Communication</a:t>
              </a:r>
              <a:endParaRPr lang="en-GB" sz="900" kern="1200" dirty="0"/>
            </a:p>
          </p:txBody>
        </p:sp>
      </p:grpSp>
      <p:grpSp>
        <p:nvGrpSpPr>
          <p:cNvPr id="36" name="Group 35">
            <a:extLst>
              <a:ext uri="{FF2B5EF4-FFF2-40B4-BE49-F238E27FC236}">
                <a16:creationId xmlns:a16="http://schemas.microsoft.com/office/drawing/2014/main" id="{A052010C-67D4-4027-82D9-C4F2C0B599C1}"/>
              </a:ext>
            </a:extLst>
          </p:cNvPr>
          <p:cNvGrpSpPr/>
          <p:nvPr/>
        </p:nvGrpSpPr>
        <p:grpSpPr>
          <a:xfrm>
            <a:off x="642287" y="2746207"/>
            <a:ext cx="872816" cy="1255479"/>
            <a:chOff x="0" y="1104586"/>
            <a:chExt cx="872816" cy="1246880"/>
          </a:xfrm>
          <a:solidFill>
            <a:schemeClr val="bg1">
              <a:lumMod val="85000"/>
            </a:schemeClr>
          </a:solidFill>
        </p:grpSpPr>
        <p:sp>
          <p:nvSpPr>
            <p:cNvPr id="45" name="Arrow: Chevron 44">
              <a:extLst>
                <a:ext uri="{FF2B5EF4-FFF2-40B4-BE49-F238E27FC236}">
                  <a16:creationId xmlns:a16="http://schemas.microsoft.com/office/drawing/2014/main" id="{2FC6DBCA-4003-4A3C-AD16-5A6952249654}"/>
                </a:ext>
              </a:extLst>
            </p:cNvPr>
            <p:cNvSpPr/>
            <p:nvPr/>
          </p:nvSpPr>
          <p:spPr>
            <a:xfrm rot="5400000">
              <a:off x="-187032" y="1291618"/>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Arrow: Chevron 6">
              <a:extLst>
                <a:ext uri="{FF2B5EF4-FFF2-40B4-BE49-F238E27FC236}">
                  <a16:creationId xmlns:a16="http://schemas.microsoft.com/office/drawing/2014/main" id="{AD28DDF0-CC68-4C65-9C01-F95E2C2D5EAE}"/>
                </a:ext>
              </a:extLst>
            </p:cNvPr>
            <p:cNvSpPr txBox="1"/>
            <p:nvPr/>
          </p:nvSpPr>
          <p:spPr>
            <a:xfrm>
              <a:off x="0" y="1540994"/>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kern="1200" dirty="0" err="1"/>
                <a:t>TcCAL</a:t>
              </a:r>
              <a:endParaRPr lang="en-GB" sz="900" kern="1200" dirty="0"/>
            </a:p>
          </p:txBody>
        </p:sp>
      </p:grpSp>
      <p:grpSp>
        <p:nvGrpSpPr>
          <p:cNvPr id="39" name="Group 38">
            <a:extLst>
              <a:ext uri="{FF2B5EF4-FFF2-40B4-BE49-F238E27FC236}">
                <a16:creationId xmlns:a16="http://schemas.microsoft.com/office/drawing/2014/main" id="{361B392A-FD39-4007-A122-CD781A43A990}"/>
              </a:ext>
            </a:extLst>
          </p:cNvPr>
          <p:cNvGrpSpPr/>
          <p:nvPr/>
        </p:nvGrpSpPr>
        <p:grpSpPr>
          <a:xfrm>
            <a:off x="642287" y="3846494"/>
            <a:ext cx="872816" cy="1255479"/>
            <a:chOff x="0" y="2204873"/>
            <a:chExt cx="872816" cy="1246880"/>
          </a:xfrm>
          <a:solidFill>
            <a:schemeClr val="bg1">
              <a:lumMod val="85000"/>
            </a:schemeClr>
          </a:solidFill>
        </p:grpSpPr>
        <p:sp>
          <p:nvSpPr>
            <p:cNvPr id="43" name="Arrow: Chevron 42">
              <a:extLst>
                <a:ext uri="{FF2B5EF4-FFF2-40B4-BE49-F238E27FC236}">
                  <a16:creationId xmlns:a16="http://schemas.microsoft.com/office/drawing/2014/main" id="{16BB4C35-5BC0-4346-8A7E-BCF88FF7ECA4}"/>
                </a:ext>
              </a:extLst>
            </p:cNvPr>
            <p:cNvSpPr/>
            <p:nvPr/>
          </p:nvSpPr>
          <p:spPr>
            <a:xfrm rot="5400000">
              <a:off x="-187032" y="2391905"/>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Arrow: Chevron 8">
              <a:extLst>
                <a:ext uri="{FF2B5EF4-FFF2-40B4-BE49-F238E27FC236}">
                  <a16:creationId xmlns:a16="http://schemas.microsoft.com/office/drawing/2014/main" id="{C1759C9D-48DB-480A-BE29-17D489C7DD64}"/>
                </a:ext>
              </a:extLst>
            </p:cNvPr>
            <p:cNvSpPr txBox="1"/>
            <p:nvPr/>
          </p:nvSpPr>
          <p:spPr>
            <a:xfrm>
              <a:off x="0" y="2641281"/>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TcDAL</a:t>
              </a:r>
              <a:endParaRPr lang="en-GB" sz="900" kern="1200" dirty="0"/>
            </a:p>
          </p:txBody>
        </p:sp>
      </p:grpSp>
      <p:grpSp>
        <p:nvGrpSpPr>
          <p:cNvPr id="40" name="Group 39">
            <a:extLst>
              <a:ext uri="{FF2B5EF4-FFF2-40B4-BE49-F238E27FC236}">
                <a16:creationId xmlns:a16="http://schemas.microsoft.com/office/drawing/2014/main" id="{E59FC7C8-E65E-42A2-BF98-50FB6C42B63A}"/>
              </a:ext>
            </a:extLst>
          </p:cNvPr>
          <p:cNvGrpSpPr/>
          <p:nvPr/>
        </p:nvGrpSpPr>
        <p:grpSpPr>
          <a:xfrm>
            <a:off x="642287" y="4946781"/>
            <a:ext cx="872816" cy="1255479"/>
            <a:chOff x="0" y="3305160"/>
            <a:chExt cx="872816" cy="1246880"/>
          </a:xfrm>
          <a:solidFill>
            <a:schemeClr val="bg1">
              <a:lumMod val="85000"/>
            </a:schemeClr>
          </a:solidFill>
        </p:grpSpPr>
        <p:sp>
          <p:nvSpPr>
            <p:cNvPr id="41" name="Arrow: Chevron 40">
              <a:extLst>
                <a:ext uri="{FF2B5EF4-FFF2-40B4-BE49-F238E27FC236}">
                  <a16:creationId xmlns:a16="http://schemas.microsoft.com/office/drawing/2014/main" id="{12FBD0E9-FB1C-4010-83D4-5A475A14DD2C}"/>
                </a:ext>
              </a:extLst>
            </p:cNvPr>
            <p:cNvSpPr/>
            <p:nvPr/>
          </p:nvSpPr>
          <p:spPr>
            <a:xfrm rot="5400000">
              <a:off x="-187032" y="3492192"/>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Arrow: Chevron 10">
              <a:extLst>
                <a:ext uri="{FF2B5EF4-FFF2-40B4-BE49-F238E27FC236}">
                  <a16:creationId xmlns:a16="http://schemas.microsoft.com/office/drawing/2014/main" id="{E1EDD5E1-8918-4524-AD87-45DE782667C7}"/>
                </a:ext>
              </a:extLst>
            </p:cNvPr>
            <p:cNvSpPr txBox="1"/>
            <p:nvPr/>
          </p:nvSpPr>
          <p:spPr>
            <a:xfrm>
              <a:off x="0" y="3741568"/>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TcHAL</a:t>
              </a:r>
              <a:endParaRPr lang="en-GB" sz="900" kern="1200" dirty="0"/>
            </a:p>
          </p:txBody>
        </p:sp>
      </p:grpSp>
    </p:spTree>
    <p:extLst>
      <p:ext uri="{BB962C8B-B14F-4D97-AF65-F5344CB8AC3E}">
        <p14:creationId xmlns:p14="http://schemas.microsoft.com/office/powerpoint/2010/main" val="4185168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516D9-2D77-4606-91F0-26342BE7271C}"/>
              </a:ext>
            </a:extLst>
          </p:cNvPr>
          <p:cNvSpPr>
            <a:spLocks noGrp="1"/>
          </p:cNvSpPr>
          <p:nvPr>
            <p:ph type="title"/>
          </p:nvPr>
        </p:nvSpPr>
        <p:spPr/>
        <p:txBody>
          <a:bodyPr/>
          <a:lstStyle/>
          <a:p>
            <a:r>
              <a:rPr lang="en-AU" dirty="0"/>
              <a:t>Interface Concept</a:t>
            </a:r>
          </a:p>
        </p:txBody>
      </p:sp>
      <p:sp>
        <p:nvSpPr>
          <p:cNvPr id="3" name="Content Placeholder 2">
            <a:extLst>
              <a:ext uri="{FF2B5EF4-FFF2-40B4-BE49-F238E27FC236}">
                <a16:creationId xmlns:a16="http://schemas.microsoft.com/office/drawing/2014/main" id="{297C7D65-068D-4FB4-A538-98E1C43BF701}"/>
              </a:ext>
            </a:extLst>
          </p:cNvPr>
          <p:cNvSpPr>
            <a:spLocks noGrp="1"/>
          </p:cNvSpPr>
          <p:nvPr>
            <p:ph idx="1"/>
          </p:nvPr>
        </p:nvSpPr>
        <p:spPr/>
        <p:txBody>
          <a:bodyPr/>
          <a:lstStyle/>
          <a:p>
            <a:r>
              <a:rPr lang="en-AU" dirty="0"/>
              <a:t>An interface defines how one data structure can interact with another.</a:t>
            </a:r>
          </a:p>
          <a:p>
            <a:pPr lvl="1"/>
            <a:r>
              <a:rPr lang="en-AU" dirty="0"/>
              <a:t>Available attributes and properties</a:t>
            </a:r>
          </a:p>
          <a:p>
            <a:pPr lvl="1"/>
            <a:r>
              <a:rPr lang="en-AU" dirty="0"/>
              <a:t>Available functions</a:t>
            </a:r>
          </a:p>
          <a:p>
            <a:r>
              <a:rPr lang="en-AU" dirty="0"/>
              <a:t>Provides the developer with an outline of what information is available, making it easier to know what they can do in regards to implementation, without having to concern themselves with any of the technical details. </a:t>
            </a:r>
          </a:p>
          <a:p>
            <a:endParaRPr lang="en-AU" dirty="0"/>
          </a:p>
        </p:txBody>
      </p:sp>
    </p:spTree>
    <p:extLst>
      <p:ext uri="{BB962C8B-B14F-4D97-AF65-F5344CB8AC3E}">
        <p14:creationId xmlns:p14="http://schemas.microsoft.com/office/powerpoint/2010/main" val="1896336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621356"/>
            <a:ext cx="10956924" cy="780540"/>
          </a:xfrm>
        </p:spPr>
        <p:txBody>
          <a:bodyPr/>
          <a:lstStyle/>
          <a:p>
            <a:r>
              <a:rPr lang="en-US" dirty="0"/>
              <a:t>Pelican</a:t>
            </a:r>
            <a:endParaRPr lang="en-GB" dirty="0"/>
          </a:p>
        </p:txBody>
      </p:sp>
      <p:sp>
        <p:nvSpPr>
          <p:cNvPr id="60" name="Content Placeholder 2"/>
          <p:cNvSpPr>
            <a:spLocks noGrp="1"/>
          </p:cNvSpPr>
          <p:nvPr>
            <p:ph idx="1"/>
          </p:nvPr>
        </p:nvSpPr>
        <p:spPr>
          <a:xfrm>
            <a:off x="1610435" y="1645920"/>
            <a:ext cx="9957677" cy="4267519"/>
          </a:xfrm>
        </p:spPr>
        <p:txBody>
          <a:bodyPr/>
          <a:lstStyle/>
          <a:p>
            <a:pPr marL="0" indent="0">
              <a:buNone/>
            </a:pPr>
            <a:r>
              <a:rPr lang="en-US" dirty="0"/>
              <a:t>The Pelican holds all of the interface definitions.</a:t>
            </a:r>
          </a:p>
          <a:p>
            <a:r>
              <a:rPr lang="en-US" dirty="0"/>
              <a:t>The interface defines what functions and attribute are available, and how they can be interacted with.</a:t>
            </a:r>
          </a:p>
          <a:p>
            <a:r>
              <a:rPr lang="en-US" dirty="0"/>
              <a:t>All layers communicate between each other via the Pelican.</a:t>
            </a:r>
          </a:p>
          <a:p>
            <a:r>
              <a:rPr lang="en-US" dirty="0"/>
              <a:t>The Interface Manager also lies within the Pelican</a:t>
            </a:r>
          </a:p>
          <a:p>
            <a:pPr lvl="1"/>
            <a:r>
              <a:rPr lang="en-US" dirty="0"/>
              <a:t>Helps maintain control over which devices in one layer are being interfaced to in another.</a:t>
            </a:r>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None/>
            </a:pPr>
            <a:endParaRPr lang="en-GB" dirty="0"/>
          </a:p>
        </p:txBody>
      </p:sp>
      <p:sp>
        <p:nvSpPr>
          <p:cNvPr id="49" name="Trapezoid 48">
            <a:extLst>
              <a:ext uri="{FF2B5EF4-FFF2-40B4-BE49-F238E27FC236}">
                <a16:creationId xmlns:a16="http://schemas.microsoft.com/office/drawing/2014/main" id="{206A4D1B-1EB7-42C2-B069-4EB6E4746794}"/>
              </a:ext>
            </a:extLst>
          </p:cNvPr>
          <p:cNvSpPr/>
          <p:nvPr/>
        </p:nvSpPr>
        <p:spPr>
          <a:xfrm>
            <a:off x="226156" y="1645920"/>
            <a:ext cx="748548" cy="4556340"/>
          </a:xfrm>
          <a:prstGeom prst="trapezoid">
            <a:avLst>
              <a:gd name="adj" fmla="val 0"/>
            </a:avLst>
          </a:prstGeom>
          <a:solidFill>
            <a:schemeClr val="accent1"/>
          </a:solidFill>
        </p:spPr>
        <p:txBody>
          <a:bodyPr vert="vert270" rtlCol="0" anchor="t">
            <a:noAutofit/>
          </a:bodyPr>
          <a:lstStyle/>
          <a:p>
            <a:pPr algn="ctr">
              <a:lnSpc>
                <a:spcPct val="113000"/>
              </a:lnSpc>
            </a:pPr>
            <a:r>
              <a:rPr lang="en-AU" sz="1400" dirty="0">
                <a:solidFill>
                  <a:schemeClr val="bg1"/>
                </a:solidFill>
              </a:rPr>
              <a:t>Pelican</a:t>
            </a:r>
          </a:p>
        </p:txBody>
      </p:sp>
      <p:grpSp>
        <p:nvGrpSpPr>
          <p:cNvPr id="21" name="Group 20">
            <a:extLst>
              <a:ext uri="{FF2B5EF4-FFF2-40B4-BE49-F238E27FC236}">
                <a16:creationId xmlns:a16="http://schemas.microsoft.com/office/drawing/2014/main" id="{D5726E0D-B0B7-4624-AE96-54241B157568}"/>
              </a:ext>
            </a:extLst>
          </p:cNvPr>
          <p:cNvGrpSpPr/>
          <p:nvPr/>
        </p:nvGrpSpPr>
        <p:grpSpPr>
          <a:xfrm>
            <a:off x="642287" y="1645920"/>
            <a:ext cx="872816" cy="1255479"/>
            <a:chOff x="0" y="4299"/>
            <a:chExt cx="872816" cy="1246880"/>
          </a:xfrm>
          <a:solidFill>
            <a:schemeClr val="bg1">
              <a:lumMod val="85000"/>
            </a:schemeClr>
          </a:solidFill>
        </p:grpSpPr>
        <p:sp>
          <p:nvSpPr>
            <p:cNvPr id="47" name="Arrow: Chevron 46">
              <a:extLst>
                <a:ext uri="{FF2B5EF4-FFF2-40B4-BE49-F238E27FC236}">
                  <a16:creationId xmlns:a16="http://schemas.microsoft.com/office/drawing/2014/main" id="{76E26116-27A2-44CA-94E1-AB399FF073CE}"/>
                </a:ext>
              </a:extLst>
            </p:cNvPr>
            <p:cNvSpPr/>
            <p:nvPr/>
          </p:nvSpPr>
          <p:spPr>
            <a:xfrm rot="5400000">
              <a:off x="-187032" y="191331"/>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Arrow: Chevron 4">
              <a:extLst>
                <a:ext uri="{FF2B5EF4-FFF2-40B4-BE49-F238E27FC236}">
                  <a16:creationId xmlns:a16="http://schemas.microsoft.com/office/drawing/2014/main" id="{E4E8381B-078E-4E7A-B4F4-3AAF82403241}"/>
                </a:ext>
              </a:extLst>
            </p:cNvPr>
            <p:cNvSpPr txBox="1"/>
            <p:nvPr/>
          </p:nvSpPr>
          <p:spPr>
            <a:xfrm>
              <a:off x="0" y="440707"/>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Communication</a:t>
              </a:r>
              <a:endParaRPr lang="en-GB" sz="900" kern="1200" dirty="0"/>
            </a:p>
          </p:txBody>
        </p:sp>
      </p:grpSp>
      <p:grpSp>
        <p:nvGrpSpPr>
          <p:cNvPr id="36" name="Group 35">
            <a:extLst>
              <a:ext uri="{FF2B5EF4-FFF2-40B4-BE49-F238E27FC236}">
                <a16:creationId xmlns:a16="http://schemas.microsoft.com/office/drawing/2014/main" id="{A052010C-67D4-4027-82D9-C4F2C0B599C1}"/>
              </a:ext>
            </a:extLst>
          </p:cNvPr>
          <p:cNvGrpSpPr/>
          <p:nvPr/>
        </p:nvGrpSpPr>
        <p:grpSpPr>
          <a:xfrm>
            <a:off x="642287" y="2746207"/>
            <a:ext cx="872816" cy="1255479"/>
            <a:chOff x="0" y="1104586"/>
            <a:chExt cx="872816" cy="1246880"/>
          </a:xfrm>
          <a:solidFill>
            <a:schemeClr val="bg1">
              <a:lumMod val="85000"/>
            </a:schemeClr>
          </a:solidFill>
        </p:grpSpPr>
        <p:sp>
          <p:nvSpPr>
            <p:cNvPr id="45" name="Arrow: Chevron 44">
              <a:extLst>
                <a:ext uri="{FF2B5EF4-FFF2-40B4-BE49-F238E27FC236}">
                  <a16:creationId xmlns:a16="http://schemas.microsoft.com/office/drawing/2014/main" id="{2FC6DBCA-4003-4A3C-AD16-5A6952249654}"/>
                </a:ext>
              </a:extLst>
            </p:cNvPr>
            <p:cNvSpPr/>
            <p:nvPr/>
          </p:nvSpPr>
          <p:spPr>
            <a:xfrm rot="5400000">
              <a:off x="-187032" y="1291618"/>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Arrow: Chevron 6">
              <a:extLst>
                <a:ext uri="{FF2B5EF4-FFF2-40B4-BE49-F238E27FC236}">
                  <a16:creationId xmlns:a16="http://schemas.microsoft.com/office/drawing/2014/main" id="{AD28DDF0-CC68-4C65-9C01-F95E2C2D5EAE}"/>
                </a:ext>
              </a:extLst>
            </p:cNvPr>
            <p:cNvSpPr txBox="1"/>
            <p:nvPr/>
          </p:nvSpPr>
          <p:spPr>
            <a:xfrm>
              <a:off x="0" y="1540994"/>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kern="1200" dirty="0" err="1"/>
                <a:t>TcCAL</a:t>
              </a:r>
              <a:endParaRPr lang="en-GB" sz="900" kern="1200" dirty="0"/>
            </a:p>
          </p:txBody>
        </p:sp>
      </p:grpSp>
      <p:grpSp>
        <p:nvGrpSpPr>
          <p:cNvPr id="39" name="Group 38">
            <a:extLst>
              <a:ext uri="{FF2B5EF4-FFF2-40B4-BE49-F238E27FC236}">
                <a16:creationId xmlns:a16="http://schemas.microsoft.com/office/drawing/2014/main" id="{361B392A-FD39-4007-A122-CD781A43A990}"/>
              </a:ext>
            </a:extLst>
          </p:cNvPr>
          <p:cNvGrpSpPr/>
          <p:nvPr/>
        </p:nvGrpSpPr>
        <p:grpSpPr>
          <a:xfrm>
            <a:off x="642287" y="3846494"/>
            <a:ext cx="872816" cy="1255479"/>
            <a:chOff x="0" y="2204873"/>
            <a:chExt cx="872816" cy="1246880"/>
          </a:xfrm>
          <a:solidFill>
            <a:schemeClr val="bg1">
              <a:lumMod val="85000"/>
            </a:schemeClr>
          </a:solidFill>
        </p:grpSpPr>
        <p:sp>
          <p:nvSpPr>
            <p:cNvPr id="43" name="Arrow: Chevron 42">
              <a:extLst>
                <a:ext uri="{FF2B5EF4-FFF2-40B4-BE49-F238E27FC236}">
                  <a16:creationId xmlns:a16="http://schemas.microsoft.com/office/drawing/2014/main" id="{16BB4C35-5BC0-4346-8A7E-BCF88FF7ECA4}"/>
                </a:ext>
              </a:extLst>
            </p:cNvPr>
            <p:cNvSpPr/>
            <p:nvPr/>
          </p:nvSpPr>
          <p:spPr>
            <a:xfrm rot="5400000">
              <a:off x="-187032" y="2391905"/>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Arrow: Chevron 8">
              <a:extLst>
                <a:ext uri="{FF2B5EF4-FFF2-40B4-BE49-F238E27FC236}">
                  <a16:creationId xmlns:a16="http://schemas.microsoft.com/office/drawing/2014/main" id="{C1759C9D-48DB-480A-BE29-17D489C7DD64}"/>
                </a:ext>
              </a:extLst>
            </p:cNvPr>
            <p:cNvSpPr txBox="1"/>
            <p:nvPr/>
          </p:nvSpPr>
          <p:spPr>
            <a:xfrm>
              <a:off x="0" y="2641281"/>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TcDAL</a:t>
              </a:r>
              <a:endParaRPr lang="en-GB" sz="900" kern="1200" dirty="0"/>
            </a:p>
          </p:txBody>
        </p:sp>
      </p:grpSp>
      <p:grpSp>
        <p:nvGrpSpPr>
          <p:cNvPr id="40" name="Group 39">
            <a:extLst>
              <a:ext uri="{FF2B5EF4-FFF2-40B4-BE49-F238E27FC236}">
                <a16:creationId xmlns:a16="http://schemas.microsoft.com/office/drawing/2014/main" id="{E59FC7C8-E65E-42A2-BF98-50FB6C42B63A}"/>
              </a:ext>
            </a:extLst>
          </p:cNvPr>
          <p:cNvGrpSpPr/>
          <p:nvPr/>
        </p:nvGrpSpPr>
        <p:grpSpPr>
          <a:xfrm>
            <a:off x="642287" y="4946781"/>
            <a:ext cx="872816" cy="1255479"/>
            <a:chOff x="0" y="3305160"/>
            <a:chExt cx="872816" cy="1246880"/>
          </a:xfrm>
          <a:solidFill>
            <a:schemeClr val="bg1">
              <a:lumMod val="85000"/>
            </a:schemeClr>
          </a:solidFill>
        </p:grpSpPr>
        <p:sp>
          <p:nvSpPr>
            <p:cNvPr id="41" name="Arrow: Chevron 40">
              <a:extLst>
                <a:ext uri="{FF2B5EF4-FFF2-40B4-BE49-F238E27FC236}">
                  <a16:creationId xmlns:a16="http://schemas.microsoft.com/office/drawing/2014/main" id="{12FBD0E9-FB1C-4010-83D4-5A475A14DD2C}"/>
                </a:ext>
              </a:extLst>
            </p:cNvPr>
            <p:cNvSpPr/>
            <p:nvPr/>
          </p:nvSpPr>
          <p:spPr>
            <a:xfrm rot="5400000">
              <a:off x="-187032" y="3492192"/>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Arrow: Chevron 10">
              <a:extLst>
                <a:ext uri="{FF2B5EF4-FFF2-40B4-BE49-F238E27FC236}">
                  <a16:creationId xmlns:a16="http://schemas.microsoft.com/office/drawing/2014/main" id="{E1EDD5E1-8918-4524-AD87-45DE782667C7}"/>
                </a:ext>
              </a:extLst>
            </p:cNvPr>
            <p:cNvSpPr txBox="1"/>
            <p:nvPr/>
          </p:nvSpPr>
          <p:spPr>
            <a:xfrm>
              <a:off x="0" y="3741568"/>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TcHAL</a:t>
              </a:r>
              <a:endParaRPr lang="en-GB" sz="900" kern="1200" dirty="0"/>
            </a:p>
          </p:txBody>
        </p:sp>
      </p:grpSp>
    </p:spTree>
    <p:extLst>
      <p:ext uri="{BB962C8B-B14F-4D97-AF65-F5344CB8AC3E}">
        <p14:creationId xmlns:p14="http://schemas.microsoft.com/office/powerpoint/2010/main" val="36235597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C92EE-D997-4490-9B86-EDD0B1130A6A}"/>
              </a:ext>
            </a:extLst>
          </p:cNvPr>
          <p:cNvSpPr>
            <a:spLocks noGrp="1"/>
          </p:cNvSpPr>
          <p:nvPr>
            <p:ph type="title"/>
          </p:nvPr>
        </p:nvSpPr>
        <p:spPr/>
        <p:txBody>
          <a:bodyPr/>
          <a:lstStyle/>
          <a:p>
            <a:r>
              <a:rPr lang="en-AU" dirty="0"/>
              <a:t>Finite State Machines in the quest of Modularity</a:t>
            </a:r>
          </a:p>
        </p:txBody>
      </p:sp>
      <p:sp>
        <p:nvSpPr>
          <p:cNvPr id="3" name="Content Placeholder 2">
            <a:extLst>
              <a:ext uri="{FF2B5EF4-FFF2-40B4-BE49-F238E27FC236}">
                <a16:creationId xmlns:a16="http://schemas.microsoft.com/office/drawing/2014/main" id="{54334672-6F4D-43F9-974C-E0210DCEC970}"/>
              </a:ext>
            </a:extLst>
          </p:cNvPr>
          <p:cNvSpPr>
            <a:spLocks noGrp="1"/>
          </p:cNvSpPr>
          <p:nvPr>
            <p:ph idx="1"/>
          </p:nvPr>
        </p:nvSpPr>
        <p:spPr>
          <a:xfrm>
            <a:off x="4066392" y="1689009"/>
            <a:ext cx="5152912" cy="4916185"/>
          </a:xfrm>
        </p:spPr>
        <p:txBody>
          <a:bodyPr/>
          <a:lstStyle/>
          <a:p>
            <a:r>
              <a:rPr lang="en-AU" dirty="0"/>
              <a:t>Every object is implemented as a device</a:t>
            </a:r>
          </a:p>
          <a:p>
            <a:pPr lvl="1"/>
            <a:r>
              <a:rPr lang="en-AU" dirty="0"/>
              <a:t>Made up of a generic set of Device Information</a:t>
            </a:r>
          </a:p>
          <a:p>
            <a:pPr lvl="1"/>
            <a:r>
              <a:rPr lang="en-AU" dirty="0"/>
              <a:t>Combined with any device specific features. E.g. Filtering on a 24V signal</a:t>
            </a:r>
          </a:p>
          <a:p>
            <a:r>
              <a:rPr lang="en-AU" dirty="0"/>
              <a:t>Core set of Operating States and Process States. </a:t>
            </a:r>
          </a:p>
          <a:p>
            <a:pPr lvl="1"/>
            <a:r>
              <a:rPr lang="en-AU" dirty="0"/>
              <a:t>The transition between the Operation States for all devices is the same </a:t>
            </a:r>
          </a:p>
          <a:p>
            <a:pPr lvl="1"/>
            <a:r>
              <a:rPr lang="en-AU" dirty="0"/>
              <a:t>Attention and focus is placed on the encapsulated device specific states.</a:t>
            </a:r>
          </a:p>
          <a:p>
            <a:r>
              <a:rPr lang="en-AU" dirty="0"/>
              <a:t>Simplifies interacting with objects cross the entire PLC libraries.</a:t>
            </a:r>
          </a:p>
        </p:txBody>
      </p:sp>
      <p:pic>
        <p:nvPicPr>
          <p:cNvPr id="7" name="Picture 6">
            <a:extLst>
              <a:ext uri="{FF2B5EF4-FFF2-40B4-BE49-F238E27FC236}">
                <a16:creationId xmlns:a16="http://schemas.microsoft.com/office/drawing/2014/main" id="{49A71E74-84FE-46CE-98DC-844D8836B5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61" y="1689009"/>
            <a:ext cx="3790950" cy="4448175"/>
          </a:xfrm>
          <a:prstGeom prst="rect">
            <a:avLst/>
          </a:prstGeom>
        </p:spPr>
      </p:pic>
      <p:pic>
        <p:nvPicPr>
          <p:cNvPr id="9" name="Picture 8">
            <a:extLst>
              <a:ext uri="{FF2B5EF4-FFF2-40B4-BE49-F238E27FC236}">
                <a16:creationId xmlns:a16="http://schemas.microsoft.com/office/drawing/2014/main" id="{CEC54D62-3FE2-4B31-8BE7-6A4E069990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64081" y="1689009"/>
            <a:ext cx="2581275" cy="4229100"/>
          </a:xfrm>
          <a:prstGeom prst="rect">
            <a:avLst/>
          </a:prstGeom>
        </p:spPr>
      </p:pic>
    </p:spTree>
    <p:extLst>
      <p:ext uri="{BB962C8B-B14F-4D97-AF65-F5344CB8AC3E}">
        <p14:creationId xmlns:p14="http://schemas.microsoft.com/office/powerpoint/2010/main" val="2277412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DD809-3033-4CD9-A20D-05B9106AA075}"/>
              </a:ext>
            </a:extLst>
          </p:cNvPr>
          <p:cNvSpPr>
            <a:spLocks noGrp="1"/>
          </p:cNvSpPr>
          <p:nvPr>
            <p:ph type="title"/>
          </p:nvPr>
        </p:nvSpPr>
        <p:spPr/>
        <p:txBody>
          <a:bodyPr/>
          <a:lstStyle/>
          <a:p>
            <a:r>
              <a:rPr lang="en-AU" dirty="0"/>
              <a:t>Visual Studio Extensions I</a:t>
            </a:r>
          </a:p>
        </p:txBody>
      </p:sp>
      <p:pic>
        <p:nvPicPr>
          <p:cNvPr id="7" name="Picture 6">
            <a:extLst>
              <a:ext uri="{FF2B5EF4-FFF2-40B4-BE49-F238E27FC236}">
                <a16:creationId xmlns:a16="http://schemas.microsoft.com/office/drawing/2014/main" id="{C8608453-E900-49FF-BDD7-C139A83820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9287" y="1338524"/>
            <a:ext cx="4866667" cy="4180952"/>
          </a:xfrm>
          <a:prstGeom prst="rect">
            <a:avLst/>
          </a:prstGeom>
        </p:spPr>
      </p:pic>
      <p:pic>
        <p:nvPicPr>
          <p:cNvPr id="5" name="Content Placeholder 4">
            <a:extLst>
              <a:ext uri="{FF2B5EF4-FFF2-40B4-BE49-F238E27FC236}">
                <a16:creationId xmlns:a16="http://schemas.microsoft.com/office/drawing/2014/main" id="{2EC7A129-A5A1-4AC2-86A0-FAFAB43EF2D2}"/>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9166249" y="3861481"/>
            <a:ext cx="2276190" cy="2047619"/>
          </a:xfrm>
        </p:spPr>
      </p:pic>
      <p:sp>
        <p:nvSpPr>
          <p:cNvPr id="6" name="Content Placeholder 10">
            <a:extLst>
              <a:ext uri="{FF2B5EF4-FFF2-40B4-BE49-F238E27FC236}">
                <a16:creationId xmlns:a16="http://schemas.microsoft.com/office/drawing/2014/main" id="{0324111E-A83C-40A1-852D-694E6CC1D917}"/>
              </a:ext>
            </a:extLst>
          </p:cNvPr>
          <p:cNvSpPr txBox="1">
            <a:spLocks/>
          </p:cNvSpPr>
          <p:nvPr/>
        </p:nvSpPr>
        <p:spPr>
          <a:xfrm>
            <a:off x="623890" y="2024064"/>
            <a:ext cx="4866668" cy="3889375"/>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5"/>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6"/>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dirty="0"/>
              <a:t>Utilising Visual Studio extensions to generate skeleton code based on a pre-existing template.</a:t>
            </a:r>
          </a:p>
          <a:p>
            <a:r>
              <a:rPr lang="en-AU" dirty="0"/>
              <a:t>Code specifics can be filled in by the developer</a:t>
            </a:r>
          </a:p>
          <a:p>
            <a:r>
              <a:rPr lang="en-AU" dirty="0"/>
              <a:t>Expedites development and reduces the opportunities for error</a:t>
            </a:r>
          </a:p>
        </p:txBody>
      </p:sp>
      <p:cxnSp>
        <p:nvCxnSpPr>
          <p:cNvPr id="8" name="Straight Arrow Connector 7">
            <a:extLst>
              <a:ext uri="{FF2B5EF4-FFF2-40B4-BE49-F238E27FC236}">
                <a16:creationId xmlns:a16="http://schemas.microsoft.com/office/drawing/2014/main" id="{0C722414-8BA6-4421-8FE7-6F4CD0428D8B}"/>
              </a:ext>
            </a:extLst>
          </p:cNvPr>
          <p:cNvCxnSpPr/>
          <p:nvPr/>
        </p:nvCxnSpPr>
        <p:spPr>
          <a:xfrm>
            <a:off x="9166249" y="2932386"/>
            <a:ext cx="308827" cy="7409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5174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DD809-3033-4CD9-A20D-05B9106AA075}"/>
              </a:ext>
            </a:extLst>
          </p:cNvPr>
          <p:cNvSpPr>
            <a:spLocks noGrp="1"/>
          </p:cNvSpPr>
          <p:nvPr>
            <p:ph type="title"/>
          </p:nvPr>
        </p:nvSpPr>
        <p:spPr/>
        <p:txBody>
          <a:bodyPr/>
          <a:lstStyle/>
          <a:p>
            <a:r>
              <a:rPr lang="en-AU" dirty="0"/>
              <a:t>Visual Studio Extensions II</a:t>
            </a:r>
          </a:p>
        </p:txBody>
      </p:sp>
      <p:sp>
        <p:nvSpPr>
          <p:cNvPr id="11" name="Content Placeholder 10">
            <a:extLst>
              <a:ext uri="{FF2B5EF4-FFF2-40B4-BE49-F238E27FC236}">
                <a16:creationId xmlns:a16="http://schemas.microsoft.com/office/drawing/2014/main" id="{B312036F-75E2-46C1-901E-898B7BCDA832}"/>
              </a:ext>
            </a:extLst>
          </p:cNvPr>
          <p:cNvSpPr>
            <a:spLocks noGrp="1"/>
          </p:cNvSpPr>
          <p:nvPr>
            <p:ph idx="1"/>
          </p:nvPr>
        </p:nvSpPr>
        <p:spPr>
          <a:xfrm>
            <a:off x="623890" y="2024064"/>
            <a:ext cx="6659038" cy="3889375"/>
          </a:xfrm>
        </p:spPr>
        <p:txBody>
          <a:bodyPr/>
          <a:lstStyle/>
          <a:p>
            <a:r>
              <a:rPr lang="en-AU" dirty="0"/>
              <a:t>Modify existing POUs </a:t>
            </a:r>
          </a:p>
          <a:p>
            <a:r>
              <a:rPr lang="en-AU" dirty="0"/>
              <a:t>The tooling developed can be enacted as a wizard, guiding the user through a series of steps.</a:t>
            </a:r>
          </a:p>
          <a:p>
            <a:pPr lvl="1"/>
            <a:r>
              <a:rPr lang="en-AU" dirty="0"/>
              <a:t>E.g. Modifying the </a:t>
            </a:r>
            <a:r>
              <a:rPr lang="en-AU" dirty="0" err="1"/>
              <a:t>TwinCAT</a:t>
            </a:r>
            <a:r>
              <a:rPr lang="en-AU" dirty="0"/>
              <a:t> hardware tree to match the EPLAN design export for a PLC project</a:t>
            </a:r>
          </a:p>
          <a:p>
            <a:pPr marL="0" indent="0">
              <a:buNone/>
            </a:pPr>
            <a:endParaRPr lang="en-AU" dirty="0"/>
          </a:p>
          <a:p>
            <a:pPr lvl="1"/>
            <a:endParaRPr lang="en-AU" dirty="0"/>
          </a:p>
        </p:txBody>
      </p:sp>
      <p:pic>
        <p:nvPicPr>
          <p:cNvPr id="3" name="Picture 2">
            <a:extLst>
              <a:ext uri="{FF2B5EF4-FFF2-40B4-BE49-F238E27FC236}">
                <a16:creationId xmlns:a16="http://schemas.microsoft.com/office/drawing/2014/main" id="{919854AF-E601-40B7-823C-CCEB194ECE91}"/>
              </a:ext>
            </a:extLst>
          </p:cNvPr>
          <p:cNvPicPr>
            <a:picLocks noChangeAspect="1"/>
          </p:cNvPicPr>
          <p:nvPr/>
        </p:nvPicPr>
        <p:blipFill>
          <a:blip r:embed="rId3"/>
          <a:stretch>
            <a:fillRect/>
          </a:stretch>
        </p:blipFill>
        <p:spPr>
          <a:xfrm>
            <a:off x="1882501" y="3968751"/>
            <a:ext cx="4391025" cy="2181225"/>
          </a:xfrm>
          <a:prstGeom prst="rect">
            <a:avLst/>
          </a:prstGeom>
        </p:spPr>
      </p:pic>
      <p:pic>
        <p:nvPicPr>
          <p:cNvPr id="4" name="Picture 3">
            <a:extLst>
              <a:ext uri="{FF2B5EF4-FFF2-40B4-BE49-F238E27FC236}">
                <a16:creationId xmlns:a16="http://schemas.microsoft.com/office/drawing/2014/main" id="{B98B0445-2575-4DD7-A06E-505B6F2791AD}"/>
              </a:ext>
            </a:extLst>
          </p:cNvPr>
          <p:cNvPicPr>
            <a:picLocks noChangeAspect="1"/>
          </p:cNvPicPr>
          <p:nvPr/>
        </p:nvPicPr>
        <p:blipFill>
          <a:blip r:embed="rId4"/>
          <a:stretch>
            <a:fillRect/>
          </a:stretch>
        </p:blipFill>
        <p:spPr>
          <a:xfrm>
            <a:off x="7053260" y="2024064"/>
            <a:ext cx="4514850" cy="3248025"/>
          </a:xfrm>
          <a:prstGeom prst="rect">
            <a:avLst/>
          </a:prstGeom>
        </p:spPr>
      </p:pic>
    </p:spTree>
    <p:extLst>
      <p:ext uri="{BB962C8B-B14F-4D97-AF65-F5344CB8AC3E}">
        <p14:creationId xmlns:p14="http://schemas.microsoft.com/office/powerpoint/2010/main" val="2726743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D5130-1E76-4E50-B87E-C7FB033EA2FE}"/>
              </a:ext>
            </a:extLst>
          </p:cNvPr>
          <p:cNvSpPr>
            <a:spLocks noGrp="1"/>
          </p:cNvSpPr>
          <p:nvPr>
            <p:ph type="title"/>
          </p:nvPr>
        </p:nvSpPr>
        <p:spPr/>
        <p:txBody>
          <a:bodyPr/>
          <a:lstStyle/>
          <a:p>
            <a:r>
              <a:rPr lang="en-AU" dirty="0"/>
              <a:t>Support of Legacy Code – The Adapter Pattern </a:t>
            </a:r>
            <a:r>
              <a:rPr lang="en-GB" dirty="0"/>
              <a:t>                             </a:t>
            </a:r>
            <a:endParaRPr lang="en-AU" dirty="0"/>
          </a:p>
        </p:txBody>
      </p:sp>
      <p:sp>
        <p:nvSpPr>
          <p:cNvPr id="3" name="Content Placeholder 2">
            <a:extLst>
              <a:ext uri="{FF2B5EF4-FFF2-40B4-BE49-F238E27FC236}">
                <a16:creationId xmlns:a16="http://schemas.microsoft.com/office/drawing/2014/main" id="{2CD158BD-7679-41E8-A36F-71B3FCCBE633}"/>
              </a:ext>
            </a:extLst>
          </p:cNvPr>
          <p:cNvSpPr>
            <a:spLocks noGrp="1"/>
          </p:cNvSpPr>
          <p:nvPr>
            <p:ph idx="1"/>
          </p:nvPr>
        </p:nvSpPr>
        <p:spPr/>
        <p:txBody>
          <a:bodyPr/>
          <a:lstStyle/>
          <a:p>
            <a:r>
              <a:rPr lang="en-AU" dirty="0"/>
              <a:t>Until it becomes possible to fully migrate an entire code base, legacy code will remain.</a:t>
            </a:r>
          </a:p>
          <a:p>
            <a:r>
              <a:rPr lang="en-AU" dirty="0"/>
              <a:t>In order to continue working on a new framework while maintaining the old, an adapter is required, bridging the two together. </a:t>
            </a:r>
          </a:p>
          <a:p>
            <a:r>
              <a:rPr lang="en-AU" dirty="0"/>
              <a:t>An adapter pattern describes how  to connect two systems together in a way that the code designed is re-usable. </a:t>
            </a:r>
          </a:p>
          <a:p>
            <a:r>
              <a:rPr lang="en-AU" dirty="0"/>
              <a:t>This was achieved in order to adapt the I/O of the old framework into the </a:t>
            </a:r>
            <a:r>
              <a:rPr lang="en-AU" dirty="0" err="1"/>
              <a:t>TcHAL</a:t>
            </a:r>
            <a:r>
              <a:rPr lang="en-AU" dirty="0"/>
              <a:t>, which not only means we can run two frameworks simultaneously, but we can also utilise the feature set of the </a:t>
            </a:r>
            <a:r>
              <a:rPr lang="en-AU" dirty="0" err="1"/>
              <a:t>TcHAL</a:t>
            </a:r>
            <a:r>
              <a:rPr lang="en-AU" dirty="0"/>
              <a:t> within the legacy framework.</a:t>
            </a:r>
          </a:p>
        </p:txBody>
      </p:sp>
    </p:spTree>
    <p:extLst>
      <p:ext uri="{BB962C8B-B14F-4D97-AF65-F5344CB8AC3E}">
        <p14:creationId xmlns:p14="http://schemas.microsoft.com/office/powerpoint/2010/main" val="36540821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635" y="1552576"/>
            <a:ext cx="10961477" cy="2623639"/>
          </a:xfrm>
        </p:spPr>
        <p:txBody>
          <a:bodyPr/>
          <a:lstStyle/>
          <a:p>
            <a:r>
              <a:rPr lang="en-US" sz="1800" b="0" dirty="0"/>
              <a:t>Sylvia Huynh</a:t>
            </a:r>
            <a:br>
              <a:rPr lang="en-US" sz="1800" b="0" dirty="0"/>
            </a:br>
            <a:r>
              <a:rPr lang="en-US" sz="1800" b="0" dirty="0"/>
              <a:t>PLC Developer and Support Engineer</a:t>
            </a:r>
            <a:br>
              <a:rPr lang="en-US" sz="1800" b="0" dirty="0"/>
            </a:br>
            <a:r>
              <a:rPr lang="en-US" sz="1800" b="0" dirty="0"/>
              <a:t>European XFEL</a:t>
            </a:r>
            <a:br>
              <a:rPr lang="en-US" sz="1800" b="0" dirty="0"/>
            </a:br>
            <a:r>
              <a:rPr lang="en-US" sz="1800" b="0" dirty="0"/>
              <a:t>sylvia.huynh@xfel.eu</a:t>
            </a:r>
            <a:endParaRPr lang="en-GB" sz="1800" b="0" dirty="0"/>
          </a:p>
        </p:txBody>
      </p:sp>
      <p:sp>
        <p:nvSpPr>
          <p:cNvPr id="3" name="Text Placeholder 2"/>
          <p:cNvSpPr>
            <a:spLocks noGrp="1"/>
          </p:cNvSpPr>
          <p:nvPr>
            <p:ph type="body" idx="1"/>
          </p:nvPr>
        </p:nvSpPr>
        <p:spPr>
          <a:xfrm>
            <a:off x="606635" y="4247299"/>
            <a:ext cx="10944225" cy="574676"/>
          </a:xfrm>
        </p:spPr>
        <p:txBody>
          <a:bodyPr/>
          <a:lstStyle/>
          <a:p>
            <a:r>
              <a:rPr lang="en-US" sz="3200" dirty="0"/>
              <a:t>Questions?</a:t>
            </a:r>
            <a:endParaRPr lang="en-GB" sz="3200" dirty="0"/>
          </a:p>
        </p:txBody>
      </p:sp>
    </p:spTree>
    <p:extLst>
      <p:ext uri="{BB962C8B-B14F-4D97-AF65-F5344CB8AC3E}">
        <p14:creationId xmlns:p14="http://schemas.microsoft.com/office/powerpoint/2010/main" val="33491893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93F69EC-C139-4D52-AA5C-B31166600984}"/>
              </a:ext>
            </a:extLst>
          </p:cNvPr>
          <p:cNvPicPr>
            <a:picLocks noChangeAspect="1"/>
          </p:cNvPicPr>
          <p:nvPr/>
        </p:nvPicPr>
        <p:blipFill>
          <a:blip r:embed="rId3"/>
          <a:stretch>
            <a:fillRect/>
          </a:stretch>
        </p:blipFill>
        <p:spPr>
          <a:xfrm>
            <a:off x="1323190" y="673461"/>
            <a:ext cx="9721251" cy="5070371"/>
          </a:xfrm>
          <a:prstGeom prst="rect">
            <a:avLst/>
          </a:prstGeom>
        </p:spPr>
      </p:pic>
    </p:spTree>
    <p:extLst>
      <p:ext uri="{BB962C8B-B14F-4D97-AF65-F5344CB8AC3E}">
        <p14:creationId xmlns:p14="http://schemas.microsoft.com/office/powerpoint/2010/main" val="3305495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European XFEL at a glance</a:t>
            </a:r>
            <a:endParaRPr lang="en-GB" dirty="0"/>
          </a:p>
        </p:txBody>
      </p:sp>
      <p:sp>
        <p:nvSpPr>
          <p:cNvPr id="6" name="TextBox 5"/>
          <p:cNvSpPr txBox="1"/>
          <p:nvPr/>
        </p:nvSpPr>
        <p:spPr>
          <a:xfrm>
            <a:off x="7814732" y="5691115"/>
            <a:ext cx="3166281" cy="457200"/>
          </a:xfrm>
          <a:prstGeom prst="rect">
            <a:avLst/>
          </a:prstGeom>
          <a:noFill/>
        </p:spPr>
        <p:txBody>
          <a:bodyPr wrap="none" rtlCol="0">
            <a:noAutofit/>
          </a:bodyPr>
          <a:lstStyle/>
          <a:p>
            <a:pPr algn="r">
              <a:lnSpc>
                <a:spcPct val="112000"/>
              </a:lnSpc>
            </a:pPr>
            <a:r>
              <a:rPr lang="en-US" sz="1000" dirty="0"/>
              <a:t>Image credit to : </a:t>
            </a:r>
            <a:r>
              <a:rPr lang="en-GB" sz="1000" dirty="0">
                <a:hlinkClick r:id="rId3"/>
              </a:rPr>
              <a:t>https://www.xfel.eu</a:t>
            </a:r>
            <a:endParaRPr lang="en-GB" sz="1000" dirty="0"/>
          </a:p>
        </p:txBody>
      </p:sp>
      <p:pic>
        <p:nvPicPr>
          <p:cNvPr id="3" name="Picture 2">
            <a:extLst>
              <a:ext uri="{FF2B5EF4-FFF2-40B4-BE49-F238E27FC236}">
                <a16:creationId xmlns:a16="http://schemas.microsoft.com/office/drawing/2014/main" id="{F4B94156-1D67-412B-AB21-C42704FC1106}"/>
              </a:ext>
            </a:extLst>
          </p:cNvPr>
          <p:cNvPicPr>
            <a:picLocks noChangeAspect="1"/>
          </p:cNvPicPr>
          <p:nvPr/>
        </p:nvPicPr>
        <p:blipFill>
          <a:blip r:embed="rId4"/>
          <a:stretch>
            <a:fillRect/>
          </a:stretch>
        </p:blipFill>
        <p:spPr>
          <a:xfrm>
            <a:off x="3011214" y="1915843"/>
            <a:ext cx="8081794" cy="3458630"/>
          </a:xfrm>
          <a:prstGeom prst="rect">
            <a:avLst/>
          </a:prstGeom>
        </p:spPr>
      </p:pic>
      <p:sp>
        <p:nvSpPr>
          <p:cNvPr id="7" name="Content Placeholder 2">
            <a:extLst>
              <a:ext uri="{FF2B5EF4-FFF2-40B4-BE49-F238E27FC236}">
                <a16:creationId xmlns:a16="http://schemas.microsoft.com/office/drawing/2014/main" id="{19DED9D9-6F10-48E1-BB62-4688B8DA6068}"/>
              </a:ext>
            </a:extLst>
          </p:cNvPr>
          <p:cNvSpPr>
            <a:spLocks noGrp="1"/>
          </p:cNvSpPr>
          <p:nvPr>
            <p:ph idx="1"/>
          </p:nvPr>
        </p:nvSpPr>
        <p:spPr>
          <a:xfrm>
            <a:off x="623889" y="2024065"/>
            <a:ext cx="2387325" cy="3288916"/>
          </a:xfrm>
        </p:spPr>
        <p:txBody>
          <a:bodyPr/>
          <a:lstStyle/>
          <a:p>
            <a:r>
              <a:rPr lang="en-AU" dirty="0"/>
              <a:t>Two main groups, each team managing ~100 PLCS</a:t>
            </a:r>
          </a:p>
          <a:p>
            <a:r>
              <a:rPr lang="en-AU" dirty="0"/>
              <a:t>Beckhoff 2.0 &amp; 3.0 </a:t>
            </a:r>
          </a:p>
          <a:p>
            <a:r>
              <a:rPr lang="en-AU" dirty="0" err="1"/>
              <a:t>Pilz</a:t>
            </a:r>
            <a:r>
              <a:rPr lang="en-AU" dirty="0"/>
              <a:t> and Siemens for safety systems</a:t>
            </a:r>
          </a:p>
          <a:p>
            <a:r>
              <a:rPr lang="en-AU" dirty="0"/>
              <a:t>Language: ST</a:t>
            </a:r>
          </a:p>
        </p:txBody>
      </p:sp>
    </p:spTree>
    <p:extLst>
      <p:ext uri="{BB962C8B-B14F-4D97-AF65-F5344CB8AC3E}">
        <p14:creationId xmlns:p14="http://schemas.microsoft.com/office/powerpoint/2010/main" val="31926421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23090-AC12-4404-8E87-F524BCB20CFB}"/>
              </a:ext>
            </a:extLst>
          </p:cNvPr>
          <p:cNvSpPr>
            <a:spLocks noGrp="1"/>
          </p:cNvSpPr>
          <p:nvPr>
            <p:ph type="title"/>
          </p:nvPr>
        </p:nvSpPr>
        <p:spPr/>
        <p:txBody>
          <a:bodyPr/>
          <a:lstStyle/>
          <a:p>
            <a:r>
              <a:rPr lang="en-AU" dirty="0"/>
              <a:t>Current PLC Framework and Processes</a:t>
            </a:r>
          </a:p>
        </p:txBody>
      </p:sp>
      <p:sp>
        <p:nvSpPr>
          <p:cNvPr id="3" name="Content Placeholder 2">
            <a:extLst>
              <a:ext uri="{FF2B5EF4-FFF2-40B4-BE49-F238E27FC236}">
                <a16:creationId xmlns:a16="http://schemas.microsoft.com/office/drawing/2014/main" id="{6DDF8E7C-FCCD-437A-912B-F45DDE09D73C}"/>
              </a:ext>
            </a:extLst>
          </p:cNvPr>
          <p:cNvSpPr>
            <a:spLocks noGrp="1"/>
          </p:cNvSpPr>
          <p:nvPr>
            <p:ph idx="1"/>
          </p:nvPr>
        </p:nvSpPr>
        <p:spPr/>
        <p:txBody>
          <a:bodyPr/>
          <a:lstStyle/>
          <a:p>
            <a:r>
              <a:rPr lang="en-AU" dirty="0"/>
              <a:t>Core team of developers working on a custom PLC library and associated tools</a:t>
            </a:r>
          </a:p>
          <a:p>
            <a:pPr lvl="1"/>
            <a:r>
              <a:rPr lang="en-AU" dirty="0"/>
              <a:t>PLCMS – EPLAN, CSV for Interlocks, Postgres BD, Python</a:t>
            </a:r>
          </a:p>
          <a:p>
            <a:pPr lvl="1"/>
            <a:r>
              <a:rPr lang="en-AU" dirty="0"/>
              <a:t>PLC Project Builder – Beckhoff XAE </a:t>
            </a:r>
          </a:p>
          <a:p>
            <a:pPr lvl="1"/>
            <a:r>
              <a:rPr lang="en-AU" dirty="0" err="1"/>
              <a:t>DocStrings</a:t>
            </a:r>
            <a:r>
              <a:rPr lang="en-AU" dirty="0"/>
              <a:t> and RTD for documentation</a:t>
            </a:r>
          </a:p>
          <a:p>
            <a:pPr lvl="1"/>
            <a:r>
              <a:rPr lang="en-AU" dirty="0"/>
              <a:t>Client tool for parameter saving and writing – Python</a:t>
            </a:r>
          </a:p>
          <a:p>
            <a:pPr lvl="1"/>
            <a:r>
              <a:rPr lang="en-AU" dirty="0"/>
              <a:t>Git CI/CD for versioning and deployment.</a:t>
            </a:r>
          </a:p>
          <a:p>
            <a:r>
              <a:rPr lang="en-AU" dirty="0"/>
              <a:t>Operations team generate the PLC projects</a:t>
            </a:r>
          </a:p>
          <a:p>
            <a:pPr lvl="1"/>
            <a:r>
              <a:rPr lang="en-AU" dirty="0"/>
              <a:t>Partial automatic generation using the developed PLC teams</a:t>
            </a:r>
          </a:p>
          <a:p>
            <a:pPr lvl="1"/>
            <a:endParaRPr lang="en-AU" dirty="0"/>
          </a:p>
          <a:p>
            <a:pPr lvl="1"/>
            <a:endParaRPr lang="en-AU" dirty="0"/>
          </a:p>
          <a:p>
            <a:pPr lvl="1"/>
            <a:endParaRPr lang="en-AU" dirty="0"/>
          </a:p>
        </p:txBody>
      </p:sp>
    </p:spTree>
    <p:extLst>
      <p:ext uri="{BB962C8B-B14F-4D97-AF65-F5344CB8AC3E}">
        <p14:creationId xmlns:p14="http://schemas.microsoft.com/office/powerpoint/2010/main" val="2016029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Current Works</a:t>
            </a:r>
          </a:p>
        </p:txBody>
      </p:sp>
      <p:sp>
        <p:nvSpPr>
          <p:cNvPr id="3" name="Content Placeholder 2"/>
          <p:cNvSpPr>
            <a:spLocks noGrp="1"/>
          </p:cNvSpPr>
          <p:nvPr>
            <p:ph idx="1"/>
          </p:nvPr>
        </p:nvSpPr>
        <p:spPr>
          <a:xfrm>
            <a:off x="623889" y="2024064"/>
            <a:ext cx="5367478" cy="3889375"/>
          </a:xfrm>
        </p:spPr>
        <p:txBody>
          <a:bodyPr/>
          <a:lstStyle/>
          <a:p>
            <a:r>
              <a:rPr lang="en-AU" dirty="0"/>
              <a:t>PLC development has predominately been performed by those in mechanical or electrical engineering</a:t>
            </a:r>
          </a:p>
          <a:p>
            <a:r>
              <a:rPr lang="en-AU" dirty="0"/>
              <a:t>Technical debt has resulted in the need for redevelopment</a:t>
            </a:r>
          </a:p>
          <a:p>
            <a:r>
              <a:rPr lang="en-AU" dirty="0"/>
              <a:t>Incorporating a more software engineering driven approach can bring about many benefits to the PLC</a:t>
            </a:r>
            <a:endParaRPr lang="en-AU" b="1" dirty="0">
              <a:solidFill>
                <a:schemeClr val="bg2"/>
              </a:solidFill>
            </a:endParaRPr>
          </a:p>
        </p:txBody>
      </p:sp>
      <p:pic>
        <p:nvPicPr>
          <p:cNvPr id="6147" name="Picture 3" descr="C:\Sylvia\ICALEPCS_2019\2017-08-14_Tunnel-beamlines_039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2049188"/>
            <a:ext cx="5401056" cy="360578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8330775" y="5687704"/>
            <a:ext cx="3166281" cy="457200"/>
          </a:xfrm>
          <a:prstGeom prst="rect">
            <a:avLst/>
          </a:prstGeom>
          <a:noFill/>
        </p:spPr>
        <p:txBody>
          <a:bodyPr wrap="none" rtlCol="0">
            <a:noAutofit/>
          </a:bodyPr>
          <a:lstStyle/>
          <a:p>
            <a:pPr algn="r">
              <a:lnSpc>
                <a:spcPct val="112000"/>
              </a:lnSpc>
            </a:pPr>
            <a:r>
              <a:rPr lang="en-US" sz="1000" dirty="0"/>
              <a:t>Image credit to : </a:t>
            </a:r>
            <a:r>
              <a:rPr lang="en-GB" sz="1000" dirty="0">
                <a:hlinkClick r:id="rId4"/>
              </a:rPr>
              <a:t>https://www.xfel.eu</a:t>
            </a:r>
            <a:endParaRPr lang="en-GB" sz="1000" dirty="0"/>
          </a:p>
        </p:txBody>
      </p:sp>
    </p:spTree>
    <p:extLst>
      <p:ext uri="{BB962C8B-B14F-4D97-AF65-F5344CB8AC3E}">
        <p14:creationId xmlns:p14="http://schemas.microsoft.com/office/powerpoint/2010/main" val="1020825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6F454-AED5-4BE0-B450-C197C90DD57B}"/>
              </a:ext>
            </a:extLst>
          </p:cNvPr>
          <p:cNvSpPr>
            <a:spLocks noGrp="1"/>
          </p:cNvSpPr>
          <p:nvPr>
            <p:ph type="title"/>
          </p:nvPr>
        </p:nvSpPr>
        <p:spPr/>
        <p:txBody>
          <a:bodyPr/>
          <a:lstStyle/>
          <a:p>
            <a:r>
              <a:rPr lang="en-AU" dirty="0"/>
              <a:t>Architectural Design Records</a:t>
            </a:r>
            <a:endParaRPr lang="en-AU" dirty="0">
              <a:solidFill>
                <a:schemeClr val="accent6">
                  <a:lumMod val="90000"/>
                </a:schemeClr>
              </a:solidFill>
            </a:endParaRPr>
          </a:p>
        </p:txBody>
      </p:sp>
      <p:sp>
        <p:nvSpPr>
          <p:cNvPr id="3" name="Content Placeholder 2">
            <a:extLst>
              <a:ext uri="{FF2B5EF4-FFF2-40B4-BE49-F238E27FC236}">
                <a16:creationId xmlns:a16="http://schemas.microsoft.com/office/drawing/2014/main" id="{E3978467-37EB-4B1A-8BE9-971A25E9C64C}"/>
              </a:ext>
            </a:extLst>
          </p:cNvPr>
          <p:cNvSpPr>
            <a:spLocks noGrp="1"/>
          </p:cNvSpPr>
          <p:nvPr>
            <p:ph idx="1"/>
          </p:nvPr>
        </p:nvSpPr>
        <p:spPr>
          <a:xfrm>
            <a:off x="623889" y="1764254"/>
            <a:ext cx="10944224" cy="4381514"/>
          </a:xfrm>
        </p:spPr>
        <p:txBody>
          <a:bodyPr/>
          <a:lstStyle/>
          <a:p>
            <a:r>
              <a:rPr lang="en-AU" dirty="0"/>
              <a:t>Understanding the justification of what was done.</a:t>
            </a:r>
          </a:p>
          <a:p>
            <a:r>
              <a:rPr lang="en-AU" dirty="0"/>
              <a:t>ADR provide a template in a simple, straight forward manner, and doubles as documentation.</a:t>
            </a:r>
          </a:p>
          <a:p>
            <a:r>
              <a:rPr lang="en-AU" dirty="0"/>
              <a:t>An ADR comprises of:</a:t>
            </a:r>
          </a:p>
          <a:p>
            <a:pPr lvl="1"/>
            <a:r>
              <a:rPr lang="en-AU" dirty="0"/>
              <a:t>Topic – What is the decision for – </a:t>
            </a:r>
            <a:r>
              <a:rPr lang="en-AU" dirty="0" err="1"/>
              <a:t>eg.</a:t>
            </a:r>
            <a:r>
              <a:rPr lang="en-AU" dirty="0"/>
              <a:t> Array Boundary declaration</a:t>
            </a:r>
          </a:p>
          <a:p>
            <a:pPr lvl="1"/>
            <a:r>
              <a:rPr lang="en-AU" dirty="0"/>
              <a:t>Description - A short description of the design topic</a:t>
            </a:r>
          </a:p>
          <a:p>
            <a:pPr lvl="1"/>
            <a:r>
              <a:rPr lang="en-AU" dirty="0"/>
              <a:t>Decision – What was decided</a:t>
            </a:r>
          </a:p>
          <a:p>
            <a:pPr lvl="1"/>
            <a:r>
              <a:rPr lang="en-AU" dirty="0"/>
              <a:t>Status – Proposed, Accepted, Rejected, Superseded, Deprecated</a:t>
            </a:r>
          </a:p>
          <a:p>
            <a:pPr lvl="1"/>
            <a:r>
              <a:rPr lang="en-AU" dirty="0"/>
              <a:t>Assumptions – Underlying assumptions such as cost, technology etc</a:t>
            </a:r>
          </a:p>
          <a:p>
            <a:pPr lvl="1"/>
            <a:r>
              <a:rPr lang="en-AU" dirty="0"/>
              <a:t>Constraints – Additional constraints that are imposed upon the decision</a:t>
            </a:r>
          </a:p>
          <a:p>
            <a:pPr lvl="1"/>
            <a:r>
              <a:rPr lang="en-AU" dirty="0"/>
              <a:t>Positions – All the positions considered, and their pros and cons</a:t>
            </a:r>
          </a:p>
          <a:p>
            <a:pPr lvl="1"/>
            <a:r>
              <a:rPr lang="en-AU" b="1" dirty="0"/>
              <a:t>Justification</a:t>
            </a:r>
            <a:r>
              <a:rPr lang="en-AU" dirty="0"/>
              <a:t> – The reason this particular decision was made.</a:t>
            </a:r>
          </a:p>
          <a:p>
            <a:pPr lvl="1"/>
            <a:r>
              <a:rPr lang="en-AU" dirty="0"/>
              <a:t>Implications – Foreseeable implications of this decision</a:t>
            </a:r>
          </a:p>
          <a:p>
            <a:pPr lvl="1"/>
            <a:r>
              <a:rPr lang="en-AU" dirty="0"/>
              <a:t>Related resources or decisions – Any related resources for further reading, or related ADRs</a:t>
            </a:r>
          </a:p>
        </p:txBody>
      </p:sp>
    </p:spTree>
    <p:extLst>
      <p:ext uri="{BB962C8B-B14F-4D97-AF65-F5344CB8AC3E}">
        <p14:creationId xmlns:p14="http://schemas.microsoft.com/office/powerpoint/2010/main" val="1633355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33492-0D22-4E5A-BA11-510D1BC8A6AC}"/>
              </a:ext>
            </a:extLst>
          </p:cNvPr>
          <p:cNvSpPr>
            <a:spLocks noGrp="1"/>
          </p:cNvSpPr>
          <p:nvPr>
            <p:ph type="title"/>
          </p:nvPr>
        </p:nvSpPr>
        <p:spPr/>
        <p:txBody>
          <a:bodyPr/>
          <a:lstStyle/>
          <a:p>
            <a:r>
              <a:rPr lang="en-AU" dirty="0"/>
              <a:t>Test Driven Development</a:t>
            </a:r>
          </a:p>
        </p:txBody>
      </p:sp>
      <p:pic>
        <p:nvPicPr>
          <p:cNvPr id="7" name="Picture 6">
            <a:extLst>
              <a:ext uri="{FF2B5EF4-FFF2-40B4-BE49-F238E27FC236}">
                <a16:creationId xmlns:a16="http://schemas.microsoft.com/office/drawing/2014/main" id="{30A432F5-412C-4694-83D2-501703035C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27543" y="3332309"/>
            <a:ext cx="3353268" cy="2915057"/>
          </a:xfrm>
          <a:prstGeom prst="rect">
            <a:avLst/>
          </a:prstGeom>
        </p:spPr>
      </p:pic>
      <p:sp>
        <p:nvSpPr>
          <p:cNvPr id="8" name="Content Placeholder 2">
            <a:extLst>
              <a:ext uri="{FF2B5EF4-FFF2-40B4-BE49-F238E27FC236}">
                <a16:creationId xmlns:a16="http://schemas.microsoft.com/office/drawing/2014/main" id="{B4EEC0E4-BC84-47B5-AEBA-D0B08A4CCC64}"/>
              </a:ext>
            </a:extLst>
          </p:cNvPr>
          <p:cNvSpPr txBox="1">
            <a:spLocks/>
          </p:cNvSpPr>
          <p:nvPr/>
        </p:nvSpPr>
        <p:spPr>
          <a:xfrm>
            <a:off x="3570513" y="2061029"/>
            <a:ext cx="7997599" cy="3852410"/>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3"/>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4"/>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AU" dirty="0"/>
              <a:t>Testing PLC code can be challenging, especially when the equipment may not be accessible</a:t>
            </a:r>
          </a:p>
          <a:p>
            <a:r>
              <a:rPr lang="en-AU" dirty="0"/>
              <a:t>Test Driven Development ensures a high code coverage leading to a more robust and stable framework</a:t>
            </a:r>
          </a:p>
          <a:p>
            <a:r>
              <a:rPr lang="en-AU" dirty="0" err="1"/>
              <a:t>TcUnit</a:t>
            </a:r>
            <a:r>
              <a:rPr lang="en-AU" dirty="0"/>
              <a:t>:</a:t>
            </a:r>
          </a:p>
          <a:p>
            <a:pPr lvl="1"/>
            <a:r>
              <a:rPr lang="en-AU" dirty="0"/>
              <a:t>Framework for easy integration</a:t>
            </a:r>
          </a:p>
          <a:p>
            <a:pPr lvl="1"/>
            <a:r>
              <a:rPr lang="en-AU" dirty="0"/>
              <a:t>Incorporated into Git CI/CD</a:t>
            </a:r>
          </a:p>
          <a:p>
            <a:endParaRPr lang="en-AU" dirty="0"/>
          </a:p>
        </p:txBody>
      </p:sp>
      <p:pic>
        <p:nvPicPr>
          <p:cNvPr id="9" name="Content Placeholder 8">
            <a:extLst>
              <a:ext uri="{FF2B5EF4-FFF2-40B4-BE49-F238E27FC236}">
                <a16:creationId xmlns:a16="http://schemas.microsoft.com/office/drawing/2014/main" id="{EB70F1A5-EDC3-4728-AB4A-9EC660571870}"/>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861728" y="2494312"/>
            <a:ext cx="2400300" cy="2295525"/>
          </a:xfrm>
        </p:spPr>
      </p:pic>
    </p:spTree>
    <p:extLst>
      <p:ext uri="{BB962C8B-B14F-4D97-AF65-F5344CB8AC3E}">
        <p14:creationId xmlns:p14="http://schemas.microsoft.com/office/powerpoint/2010/main" val="693601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67511-4690-4A13-9038-AD935CB6CA0E}"/>
              </a:ext>
            </a:extLst>
          </p:cNvPr>
          <p:cNvSpPr>
            <a:spLocks noGrp="1"/>
          </p:cNvSpPr>
          <p:nvPr>
            <p:ph type="title"/>
          </p:nvPr>
        </p:nvSpPr>
        <p:spPr/>
        <p:txBody>
          <a:bodyPr/>
          <a:lstStyle/>
          <a:p>
            <a:r>
              <a:rPr lang="en-AU" dirty="0"/>
              <a:t>Layered Architecture Pattern</a:t>
            </a:r>
          </a:p>
        </p:txBody>
      </p:sp>
      <p:sp>
        <p:nvSpPr>
          <p:cNvPr id="7" name="Content Placeholder 2">
            <a:extLst>
              <a:ext uri="{FF2B5EF4-FFF2-40B4-BE49-F238E27FC236}">
                <a16:creationId xmlns:a16="http://schemas.microsoft.com/office/drawing/2014/main" id="{EC2E556D-05AF-44F5-9F48-4F4A45D7A9C3}"/>
              </a:ext>
            </a:extLst>
          </p:cNvPr>
          <p:cNvSpPr txBox="1">
            <a:spLocks/>
          </p:cNvSpPr>
          <p:nvPr/>
        </p:nvSpPr>
        <p:spPr>
          <a:xfrm>
            <a:off x="2603351" y="1936376"/>
            <a:ext cx="5862917" cy="3970938"/>
          </a:xfrm>
          <a:prstGeom prst="rect">
            <a:avLst/>
          </a:prstGeom>
        </p:spPr>
        <p:txBody>
          <a:bodyPr vert="horz" lIns="0" tIns="0" rIns="0" bIns="0" rtlCol="0" anchor="t" anchorCtr="0">
            <a:noAutofit/>
          </a:bodyPr>
          <a:lstStyle>
            <a:lvl1pPr marL="357188" indent="-357188" algn="l" defTabSz="914400" rtl="0" eaLnBrk="1" latinLnBrk="0" hangingPunct="1">
              <a:lnSpc>
                <a:spcPct val="114000"/>
              </a:lnSpc>
              <a:spcBef>
                <a:spcPts val="1800"/>
              </a:spcBef>
              <a:buClr>
                <a:schemeClr val="bg2"/>
              </a:buClr>
              <a:buFontTx/>
              <a:buBlip>
                <a:blip r:embed="rId3"/>
              </a:buBlip>
              <a:defRPr sz="1800" kern="1200">
                <a:solidFill>
                  <a:schemeClr val="tx1"/>
                </a:solidFill>
                <a:latin typeface="+mn-lt"/>
                <a:ea typeface="+mn-ea"/>
                <a:cs typeface="+mn-cs"/>
              </a:defRPr>
            </a:lvl1pPr>
            <a:lvl2pPr marL="714375" indent="-357188" algn="l" defTabSz="914400" rtl="0" eaLnBrk="1" latinLnBrk="0" hangingPunct="1">
              <a:lnSpc>
                <a:spcPct val="114000"/>
              </a:lnSpc>
              <a:spcBef>
                <a:spcPts val="0"/>
              </a:spcBef>
              <a:buClr>
                <a:schemeClr val="accent2"/>
              </a:buClr>
              <a:buFontTx/>
              <a:buBlip>
                <a:blip r:embed="rId4"/>
              </a:buBlip>
              <a:defRPr sz="1800" kern="1200">
                <a:solidFill>
                  <a:schemeClr val="tx1"/>
                </a:solidFill>
                <a:latin typeface="+mn-lt"/>
                <a:ea typeface="+mn-ea"/>
                <a:cs typeface="+mn-cs"/>
              </a:defRPr>
            </a:lvl2pPr>
            <a:lvl3pPr marL="982663" indent="-268288" algn="l" defTabSz="914400" rtl="0" eaLnBrk="1" latinLnBrk="0" hangingPunct="1">
              <a:lnSpc>
                <a:spcPct val="114000"/>
              </a:lnSpc>
              <a:spcBef>
                <a:spcPts val="0"/>
              </a:spcBef>
              <a:buFont typeface="Arial" panose="020B0604020202020204" pitchFamily="34" charset="0"/>
              <a:buChar char="►"/>
              <a:defRPr sz="1800" kern="1200" baseline="0">
                <a:solidFill>
                  <a:schemeClr val="tx1"/>
                </a:solidFill>
                <a:latin typeface="+mn-lt"/>
                <a:ea typeface="+mn-ea"/>
                <a:cs typeface="+mn-cs"/>
              </a:defRPr>
            </a:lvl3pPr>
            <a:lvl4pPr marL="1162050" indent="-173038"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4pPr>
            <a:lvl5pPr marL="1347788" indent="-180975" algn="l" defTabSz="914400" rtl="0" eaLnBrk="1" latinLnBrk="0" hangingPunct="1">
              <a:lnSpc>
                <a:spcPct val="114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2000"/>
              </a:lnSpc>
            </a:pPr>
            <a:r>
              <a:rPr lang="en-AU" dirty="0"/>
              <a:t>A Layered architecture provides a separation of concerns</a:t>
            </a:r>
          </a:p>
          <a:p>
            <a:pPr lvl="1">
              <a:lnSpc>
                <a:spcPct val="112000"/>
              </a:lnSpc>
            </a:pPr>
            <a:r>
              <a:rPr lang="en-AU" dirty="0"/>
              <a:t>Easier to develop when there is a limited scope</a:t>
            </a:r>
          </a:p>
          <a:p>
            <a:pPr lvl="1">
              <a:lnSpc>
                <a:spcPct val="112000"/>
              </a:lnSpc>
            </a:pPr>
            <a:r>
              <a:rPr lang="en-AU" dirty="0"/>
              <a:t>Knowledge required can be restricted to the immediate layer, opening up development opportunities to others</a:t>
            </a:r>
          </a:p>
          <a:p>
            <a:pPr marL="269875" indent="-269875">
              <a:lnSpc>
                <a:spcPct val="112000"/>
              </a:lnSpc>
            </a:pPr>
            <a:r>
              <a:rPr lang="en-AU" dirty="0"/>
              <a:t> Each layer is responsible for a specific function</a:t>
            </a:r>
          </a:p>
          <a:p>
            <a:pPr marL="627062" lvl="1" indent="-269875">
              <a:lnSpc>
                <a:spcPct val="112000"/>
              </a:lnSpc>
            </a:pPr>
            <a:r>
              <a:rPr lang="en-AU" dirty="0"/>
              <a:t> Changes between layers do not impact the other</a:t>
            </a:r>
          </a:p>
          <a:p>
            <a:pPr marL="627062" lvl="1" indent="-269875">
              <a:lnSpc>
                <a:spcPct val="112000"/>
              </a:lnSpc>
            </a:pPr>
            <a:r>
              <a:rPr lang="en-AU" dirty="0"/>
              <a:t> Prevents code entanglement</a:t>
            </a:r>
          </a:p>
          <a:p>
            <a:pPr marL="627062" lvl="1" indent="-269875">
              <a:lnSpc>
                <a:spcPct val="112000"/>
              </a:lnSpc>
            </a:pPr>
            <a:r>
              <a:rPr lang="en-AU" dirty="0"/>
              <a:t> Limits the dependencies when dealing with refactoring </a:t>
            </a:r>
          </a:p>
          <a:p>
            <a:endParaRPr lang="en-GB"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FontTx/>
              <a:buNone/>
            </a:pPr>
            <a:endParaRPr lang="en-GB" dirty="0"/>
          </a:p>
        </p:txBody>
      </p:sp>
      <p:pic>
        <p:nvPicPr>
          <p:cNvPr id="1026" name="Picture 2">
            <a:extLst>
              <a:ext uri="{FF2B5EF4-FFF2-40B4-BE49-F238E27FC236}">
                <a16:creationId xmlns:a16="http://schemas.microsoft.com/office/drawing/2014/main" id="{04BC329C-07A0-4452-9C98-7F4C873B150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7792" y="2072140"/>
            <a:ext cx="1343025" cy="30575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7AB4376-9083-4D10-A68B-F13FD7B0C53D}"/>
              </a:ext>
            </a:extLst>
          </p:cNvPr>
          <p:cNvSpPr txBox="1"/>
          <p:nvPr/>
        </p:nvSpPr>
        <p:spPr>
          <a:xfrm>
            <a:off x="951307" y="5129665"/>
            <a:ext cx="1409253" cy="914400"/>
          </a:xfrm>
          <a:prstGeom prst="rect">
            <a:avLst/>
          </a:prstGeom>
          <a:noFill/>
        </p:spPr>
        <p:txBody>
          <a:bodyPr wrap="none" rtlCol="0">
            <a:noAutofit/>
          </a:bodyPr>
          <a:lstStyle/>
          <a:p>
            <a:pPr>
              <a:lnSpc>
                <a:spcPct val="112000"/>
              </a:lnSpc>
            </a:pPr>
            <a:r>
              <a:rPr lang="en-AU" sz="1400" dirty="0"/>
              <a:t>TCP Protocol</a:t>
            </a:r>
          </a:p>
        </p:txBody>
      </p:sp>
      <p:pic>
        <p:nvPicPr>
          <p:cNvPr id="5" name="Picture 4">
            <a:extLst>
              <a:ext uri="{FF2B5EF4-FFF2-40B4-BE49-F238E27FC236}">
                <a16:creationId xmlns:a16="http://schemas.microsoft.com/office/drawing/2014/main" id="{5433EF10-3FA5-4EF4-9445-79F72DA625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79696" y="2090966"/>
            <a:ext cx="2571750" cy="3438525"/>
          </a:xfrm>
          <a:prstGeom prst="rect">
            <a:avLst/>
          </a:prstGeom>
        </p:spPr>
      </p:pic>
    </p:spTree>
    <p:extLst>
      <p:ext uri="{BB962C8B-B14F-4D97-AF65-F5344CB8AC3E}">
        <p14:creationId xmlns:p14="http://schemas.microsoft.com/office/powerpoint/2010/main" val="2016451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621356"/>
            <a:ext cx="10956924" cy="780540"/>
          </a:xfrm>
        </p:spPr>
        <p:txBody>
          <a:bodyPr/>
          <a:lstStyle/>
          <a:p>
            <a:r>
              <a:rPr lang="en-US" dirty="0"/>
              <a:t>Hardware Abstraction Layer (</a:t>
            </a:r>
            <a:r>
              <a:rPr lang="en-US" dirty="0" err="1"/>
              <a:t>TcHAL</a:t>
            </a:r>
            <a:r>
              <a:rPr lang="en-US" dirty="0"/>
              <a:t>)</a:t>
            </a:r>
            <a:endParaRPr lang="en-GB" dirty="0"/>
          </a:p>
        </p:txBody>
      </p:sp>
      <p:sp>
        <p:nvSpPr>
          <p:cNvPr id="60" name="Content Placeholder 2"/>
          <p:cNvSpPr>
            <a:spLocks noGrp="1"/>
          </p:cNvSpPr>
          <p:nvPr>
            <p:ph idx="1"/>
          </p:nvPr>
        </p:nvSpPr>
        <p:spPr>
          <a:xfrm>
            <a:off x="1610435" y="1645920"/>
            <a:ext cx="9957677" cy="4267519"/>
          </a:xfrm>
        </p:spPr>
        <p:txBody>
          <a:bodyPr/>
          <a:lstStyle/>
          <a:p>
            <a:r>
              <a:rPr lang="en-US" dirty="0"/>
              <a:t>Representation of the fieldbus device – </a:t>
            </a:r>
            <a:r>
              <a:rPr lang="en-US" dirty="0" err="1"/>
              <a:t>EtherCAT</a:t>
            </a:r>
            <a:r>
              <a:rPr lang="en-US" dirty="0"/>
              <a:t> terminals, </a:t>
            </a:r>
            <a:r>
              <a:rPr lang="en-US" dirty="0" err="1"/>
              <a:t>EtherCAT</a:t>
            </a:r>
            <a:r>
              <a:rPr lang="en-US" dirty="0"/>
              <a:t> devices </a:t>
            </a:r>
            <a:r>
              <a:rPr lang="en-US" dirty="0" err="1"/>
              <a:t>etc</a:t>
            </a:r>
            <a:endParaRPr lang="en-US" dirty="0"/>
          </a:p>
          <a:p>
            <a:r>
              <a:rPr lang="en-AU" dirty="0"/>
              <a:t>Extracts all the information associated to that signal</a:t>
            </a:r>
          </a:p>
          <a:p>
            <a:r>
              <a:rPr lang="en-AU" dirty="0"/>
              <a:t>Encapsulates configuration and handling of the signal value into a SI unit</a:t>
            </a:r>
          </a:p>
          <a:p>
            <a:endParaRPr lang="en-GB"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None/>
            </a:pPr>
            <a:endParaRPr lang="en-GB" dirty="0"/>
          </a:p>
        </p:txBody>
      </p:sp>
      <p:sp>
        <p:nvSpPr>
          <p:cNvPr id="49" name="Trapezoid 48">
            <a:extLst>
              <a:ext uri="{FF2B5EF4-FFF2-40B4-BE49-F238E27FC236}">
                <a16:creationId xmlns:a16="http://schemas.microsoft.com/office/drawing/2014/main" id="{206A4D1B-1EB7-42C2-B069-4EB6E4746794}"/>
              </a:ext>
            </a:extLst>
          </p:cNvPr>
          <p:cNvSpPr/>
          <p:nvPr/>
        </p:nvSpPr>
        <p:spPr>
          <a:xfrm>
            <a:off x="226156" y="1645920"/>
            <a:ext cx="748548" cy="4556340"/>
          </a:xfrm>
          <a:prstGeom prst="trapezoid">
            <a:avLst>
              <a:gd name="adj" fmla="val 0"/>
            </a:avLst>
          </a:prstGeom>
          <a:solidFill>
            <a:schemeClr val="accent6"/>
          </a:solidFill>
        </p:spPr>
        <p:txBody>
          <a:bodyPr vert="vert270" rtlCol="0" anchor="t">
            <a:noAutofit/>
          </a:bodyPr>
          <a:lstStyle/>
          <a:p>
            <a:pPr algn="ctr">
              <a:lnSpc>
                <a:spcPct val="113000"/>
              </a:lnSpc>
            </a:pPr>
            <a:r>
              <a:rPr lang="en-AU" sz="1400" dirty="0">
                <a:solidFill>
                  <a:schemeClr val="accent1"/>
                </a:solidFill>
              </a:rPr>
              <a:t>Pelican</a:t>
            </a:r>
          </a:p>
        </p:txBody>
      </p:sp>
      <p:grpSp>
        <p:nvGrpSpPr>
          <p:cNvPr id="21" name="Group 20">
            <a:extLst>
              <a:ext uri="{FF2B5EF4-FFF2-40B4-BE49-F238E27FC236}">
                <a16:creationId xmlns:a16="http://schemas.microsoft.com/office/drawing/2014/main" id="{D5726E0D-B0B7-4624-AE96-54241B157568}"/>
              </a:ext>
            </a:extLst>
          </p:cNvPr>
          <p:cNvGrpSpPr/>
          <p:nvPr/>
        </p:nvGrpSpPr>
        <p:grpSpPr>
          <a:xfrm>
            <a:off x="642287" y="1645920"/>
            <a:ext cx="872816" cy="1255479"/>
            <a:chOff x="0" y="4299"/>
            <a:chExt cx="872816" cy="1246880"/>
          </a:xfrm>
          <a:solidFill>
            <a:schemeClr val="bg1">
              <a:lumMod val="85000"/>
            </a:schemeClr>
          </a:solidFill>
        </p:grpSpPr>
        <p:sp>
          <p:nvSpPr>
            <p:cNvPr id="47" name="Arrow: Chevron 46">
              <a:extLst>
                <a:ext uri="{FF2B5EF4-FFF2-40B4-BE49-F238E27FC236}">
                  <a16:creationId xmlns:a16="http://schemas.microsoft.com/office/drawing/2014/main" id="{76E26116-27A2-44CA-94E1-AB399FF073CE}"/>
                </a:ext>
              </a:extLst>
            </p:cNvPr>
            <p:cNvSpPr/>
            <p:nvPr/>
          </p:nvSpPr>
          <p:spPr>
            <a:xfrm rot="5400000">
              <a:off x="-187032" y="191331"/>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Arrow: Chevron 4">
              <a:extLst>
                <a:ext uri="{FF2B5EF4-FFF2-40B4-BE49-F238E27FC236}">
                  <a16:creationId xmlns:a16="http://schemas.microsoft.com/office/drawing/2014/main" id="{E4E8381B-078E-4E7A-B4F4-3AAF82403241}"/>
                </a:ext>
              </a:extLst>
            </p:cNvPr>
            <p:cNvSpPr txBox="1"/>
            <p:nvPr/>
          </p:nvSpPr>
          <p:spPr>
            <a:xfrm>
              <a:off x="0" y="440707"/>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Communication</a:t>
              </a:r>
              <a:endParaRPr lang="en-GB" sz="900" kern="1200" dirty="0"/>
            </a:p>
          </p:txBody>
        </p:sp>
      </p:grpSp>
      <p:grpSp>
        <p:nvGrpSpPr>
          <p:cNvPr id="36" name="Group 35">
            <a:extLst>
              <a:ext uri="{FF2B5EF4-FFF2-40B4-BE49-F238E27FC236}">
                <a16:creationId xmlns:a16="http://schemas.microsoft.com/office/drawing/2014/main" id="{A052010C-67D4-4027-82D9-C4F2C0B599C1}"/>
              </a:ext>
            </a:extLst>
          </p:cNvPr>
          <p:cNvGrpSpPr/>
          <p:nvPr/>
        </p:nvGrpSpPr>
        <p:grpSpPr>
          <a:xfrm>
            <a:off x="642287" y="2746207"/>
            <a:ext cx="872816" cy="1255479"/>
            <a:chOff x="0" y="1104586"/>
            <a:chExt cx="872816" cy="1246880"/>
          </a:xfrm>
          <a:solidFill>
            <a:schemeClr val="bg1">
              <a:lumMod val="85000"/>
            </a:schemeClr>
          </a:solidFill>
        </p:grpSpPr>
        <p:sp>
          <p:nvSpPr>
            <p:cNvPr id="45" name="Arrow: Chevron 44">
              <a:extLst>
                <a:ext uri="{FF2B5EF4-FFF2-40B4-BE49-F238E27FC236}">
                  <a16:creationId xmlns:a16="http://schemas.microsoft.com/office/drawing/2014/main" id="{2FC6DBCA-4003-4A3C-AD16-5A6952249654}"/>
                </a:ext>
              </a:extLst>
            </p:cNvPr>
            <p:cNvSpPr/>
            <p:nvPr/>
          </p:nvSpPr>
          <p:spPr>
            <a:xfrm rot="5400000">
              <a:off x="-187032" y="1291618"/>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Arrow: Chevron 6">
              <a:extLst>
                <a:ext uri="{FF2B5EF4-FFF2-40B4-BE49-F238E27FC236}">
                  <a16:creationId xmlns:a16="http://schemas.microsoft.com/office/drawing/2014/main" id="{AD28DDF0-CC68-4C65-9C01-F95E2C2D5EAE}"/>
                </a:ext>
              </a:extLst>
            </p:cNvPr>
            <p:cNvSpPr txBox="1"/>
            <p:nvPr/>
          </p:nvSpPr>
          <p:spPr>
            <a:xfrm>
              <a:off x="0" y="1540994"/>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kern="1200" dirty="0" err="1"/>
                <a:t>TcCAL</a:t>
              </a:r>
              <a:endParaRPr lang="en-GB" sz="900" kern="1200" dirty="0"/>
            </a:p>
          </p:txBody>
        </p:sp>
      </p:grpSp>
      <p:grpSp>
        <p:nvGrpSpPr>
          <p:cNvPr id="39" name="Group 38">
            <a:extLst>
              <a:ext uri="{FF2B5EF4-FFF2-40B4-BE49-F238E27FC236}">
                <a16:creationId xmlns:a16="http://schemas.microsoft.com/office/drawing/2014/main" id="{361B392A-FD39-4007-A122-CD781A43A990}"/>
              </a:ext>
            </a:extLst>
          </p:cNvPr>
          <p:cNvGrpSpPr/>
          <p:nvPr/>
        </p:nvGrpSpPr>
        <p:grpSpPr>
          <a:xfrm>
            <a:off x="642287" y="3846494"/>
            <a:ext cx="872816" cy="1255479"/>
            <a:chOff x="0" y="2204873"/>
            <a:chExt cx="872816" cy="1246880"/>
          </a:xfrm>
          <a:solidFill>
            <a:schemeClr val="bg1">
              <a:lumMod val="85000"/>
            </a:schemeClr>
          </a:solidFill>
        </p:grpSpPr>
        <p:sp>
          <p:nvSpPr>
            <p:cNvPr id="43" name="Arrow: Chevron 42">
              <a:extLst>
                <a:ext uri="{FF2B5EF4-FFF2-40B4-BE49-F238E27FC236}">
                  <a16:creationId xmlns:a16="http://schemas.microsoft.com/office/drawing/2014/main" id="{16BB4C35-5BC0-4346-8A7E-BCF88FF7ECA4}"/>
                </a:ext>
              </a:extLst>
            </p:cNvPr>
            <p:cNvSpPr/>
            <p:nvPr/>
          </p:nvSpPr>
          <p:spPr>
            <a:xfrm rot="5400000">
              <a:off x="-187032" y="2391905"/>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Arrow: Chevron 8">
              <a:extLst>
                <a:ext uri="{FF2B5EF4-FFF2-40B4-BE49-F238E27FC236}">
                  <a16:creationId xmlns:a16="http://schemas.microsoft.com/office/drawing/2014/main" id="{C1759C9D-48DB-480A-BE29-17D489C7DD64}"/>
                </a:ext>
              </a:extLst>
            </p:cNvPr>
            <p:cNvSpPr txBox="1"/>
            <p:nvPr/>
          </p:nvSpPr>
          <p:spPr>
            <a:xfrm>
              <a:off x="0" y="2641281"/>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TcDAL</a:t>
              </a:r>
              <a:endParaRPr lang="en-GB" sz="900" kern="1200" dirty="0"/>
            </a:p>
          </p:txBody>
        </p:sp>
      </p:grpSp>
      <p:grpSp>
        <p:nvGrpSpPr>
          <p:cNvPr id="40" name="Group 39">
            <a:extLst>
              <a:ext uri="{FF2B5EF4-FFF2-40B4-BE49-F238E27FC236}">
                <a16:creationId xmlns:a16="http://schemas.microsoft.com/office/drawing/2014/main" id="{E59FC7C8-E65E-42A2-BF98-50FB6C42B63A}"/>
              </a:ext>
            </a:extLst>
          </p:cNvPr>
          <p:cNvGrpSpPr/>
          <p:nvPr/>
        </p:nvGrpSpPr>
        <p:grpSpPr>
          <a:xfrm>
            <a:off x="642287" y="4946781"/>
            <a:ext cx="872816" cy="1255479"/>
            <a:chOff x="0" y="3305160"/>
            <a:chExt cx="872816" cy="1246880"/>
          </a:xfrm>
        </p:grpSpPr>
        <p:sp>
          <p:nvSpPr>
            <p:cNvPr id="41" name="Arrow: Chevron 40">
              <a:extLst>
                <a:ext uri="{FF2B5EF4-FFF2-40B4-BE49-F238E27FC236}">
                  <a16:creationId xmlns:a16="http://schemas.microsoft.com/office/drawing/2014/main" id="{12FBD0E9-FB1C-4010-83D4-5A475A14DD2C}"/>
                </a:ext>
              </a:extLst>
            </p:cNvPr>
            <p:cNvSpPr/>
            <p:nvPr/>
          </p:nvSpPr>
          <p:spPr>
            <a:xfrm rot="5400000">
              <a:off x="-187032" y="3492192"/>
              <a:ext cx="1246880" cy="872816"/>
            </a:xfrm>
            <a:prstGeom prst="chevron">
              <a:avLst/>
            </a:prstGeom>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Arrow: Chevron 10">
              <a:extLst>
                <a:ext uri="{FF2B5EF4-FFF2-40B4-BE49-F238E27FC236}">
                  <a16:creationId xmlns:a16="http://schemas.microsoft.com/office/drawing/2014/main" id="{E1EDD5E1-8918-4524-AD87-45DE782667C7}"/>
                </a:ext>
              </a:extLst>
            </p:cNvPr>
            <p:cNvSpPr txBox="1"/>
            <p:nvPr/>
          </p:nvSpPr>
          <p:spPr>
            <a:xfrm>
              <a:off x="0" y="3741568"/>
              <a:ext cx="872816" cy="374064"/>
            </a:xfrm>
            <a:prstGeom prst="rect">
              <a:avLst/>
            </a:prstGeom>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TcHAL</a:t>
              </a:r>
              <a:endParaRPr lang="en-GB" sz="900" kern="1200" dirty="0"/>
            </a:p>
          </p:txBody>
        </p:sp>
      </p:grpSp>
      <p:pic>
        <p:nvPicPr>
          <p:cNvPr id="4" name="Picture 3">
            <a:extLst>
              <a:ext uri="{FF2B5EF4-FFF2-40B4-BE49-F238E27FC236}">
                <a16:creationId xmlns:a16="http://schemas.microsoft.com/office/drawing/2014/main" id="{3204DD9F-86CC-41EE-BFF3-0BE1600EDA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98056" y="3526287"/>
            <a:ext cx="8250187" cy="2272538"/>
          </a:xfrm>
          <a:prstGeom prst="rect">
            <a:avLst/>
          </a:prstGeom>
        </p:spPr>
      </p:pic>
    </p:spTree>
    <p:extLst>
      <p:ext uri="{BB962C8B-B14F-4D97-AF65-F5344CB8AC3E}">
        <p14:creationId xmlns:p14="http://schemas.microsoft.com/office/powerpoint/2010/main" val="17419256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188" y="621356"/>
            <a:ext cx="10956924" cy="780540"/>
          </a:xfrm>
        </p:spPr>
        <p:txBody>
          <a:bodyPr/>
          <a:lstStyle/>
          <a:p>
            <a:r>
              <a:rPr lang="en-US" dirty="0"/>
              <a:t>Device Abstraction Layer (</a:t>
            </a:r>
            <a:r>
              <a:rPr lang="en-US" dirty="0" err="1"/>
              <a:t>TcDAL</a:t>
            </a:r>
            <a:r>
              <a:rPr lang="en-US" dirty="0"/>
              <a:t>)</a:t>
            </a:r>
            <a:endParaRPr lang="en-GB" dirty="0"/>
          </a:p>
        </p:txBody>
      </p:sp>
      <p:sp>
        <p:nvSpPr>
          <p:cNvPr id="60" name="Content Placeholder 2"/>
          <p:cNvSpPr>
            <a:spLocks noGrp="1"/>
          </p:cNvSpPr>
          <p:nvPr>
            <p:ph idx="1"/>
          </p:nvPr>
        </p:nvSpPr>
        <p:spPr>
          <a:xfrm>
            <a:off x="1610435" y="1645920"/>
            <a:ext cx="9957677" cy="4267519"/>
          </a:xfrm>
        </p:spPr>
        <p:txBody>
          <a:bodyPr/>
          <a:lstStyle/>
          <a:p>
            <a:pPr marL="0" indent="0">
              <a:buNone/>
            </a:pPr>
            <a:r>
              <a:rPr lang="en-US" dirty="0"/>
              <a:t>This layer provides the software representation of a device. A key benefit to a layered approach here is that on this layer, the developer can solely focus on: </a:t>
            </a:r>
          </a:p>
          <a:p>
            <a:r>
              <a:rPr lang="en-US" dirty="0"/>
              <a:t>How the device behaves</a:t>
            </a:r>
          </a:p>
          <a:p>
            <a:pPr lvl="1"/>
            <a:r>
              <a:rPr lang="en-US" dirty="0"/>
              <a:t>What functions are available on the device</a:t>
            </a:r>
          </a:p>
          <a:p>
            <a:pPr lvl="1"/>
            <a:r>
              <a:rPr lang="en-US" dirty="0"/>
              <a:t>What properties are available on the device</a:t>
            </a:r>
          </a:p>
          <a:p>
            <a:pPr lvl="1"/>
            <a:r>
              <a:rPr lang="en-US" dirty="0"/>
              <a:t>All the execution in how the behavior is defined is encapsulated within the object or POU.</a:t>
            </a:r>
          </a:p>
          <a:p>
            <a:r>
              <a:rPr lang="en-US" dirty="0"/>
              <a:t>The collection of signals that expected, without                                                                        concerning themselves with where the signal is                                                                  coming from</a:t>
            </a:r>
          </a:p>
          <a:p>
            <a:pPr marL="357187" lvl="1" indent="0">
              <a:buNone/>
            </a:pPr>
            <a:endParaRPr lang="en-US" dirty="0"/>
          </a:p>
          <a:p>
            <a:endParaRPr lang="en-GB"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a:buFont typeface="Wingdings" panose="05000000000000000000" pitchFamily="2" charset="2"/>
              <a:buChar char="§"/>
            </a:pPr>
            <a:endParaRPr lang="en-US" dirty="0"/>
          </a:p>
          <a:p>
            <a:pPr marL="0" indent="0">
              <a:buNone/>
            </a:pPr>
            <a:endParaRPr lang="en-GB" dirty="0"/>
          </a:p>
        </p:txBody>
      </p:sp>
      <p:sp>
        <p:nvSpPr>
          <p:cNvPr id="49" name="Trapezoid 48">
            <a:extLst>
              <a:ext uri="{FF2B5EF4-FFF2-40B4-BE49-F238E27FC236}">
                <a16:creationId xmlns:a16="http://schemas.microsoft.com/office/drawing/2014/main" id="{206A4D1B-1EB7-42C2-B069-4EB6E4746794}"/>
              </a:ext>
            </a:extLst>
          </p:cNvPr>
          <p:cNvSpPr/>
          <p:nvPr/>
        </p:nvSpPr>
        <p:spPr>
          <a:xfrm>
            <a:off x="226156" y="1645920"/>
            <a:ext cx="748548" cy="4556340"/>
          </a:xfrm>
          <a:prstGeom prst="trapezoid">
            <a:avLst>
              <a:gd name="adj" fmla="val 0"/>
            </a:avLst>
          </a:prstGeom>
          <a:solidFill>
            <a:schemeClr val="accent6"/>
          </a:solidFill>
        </p:spPr>
        <p:txBody>
          <a:bodyPr vert="vert270" rtlCol="0" anchor="t">
            <a:noAutofit/>
          </a:bodyPr>
          <a:lstStyle/>
          <a:p>
            <a:pPr algn="ctr">
              <a:lnSpc>
                <a:spcPct val="113000"/>
              </a:lnSpc>
            </a:pPr>
            <a:r>
              <a:rPr lang="en-AU" sz="1400" dirty="0">
                <a:solidFill>
                  <a:schemeClr val="accent1"/>
                </a:solidFill>
              </a:rPr>
              <a:t>Pelican</a:t>
            </a:r>
          </a:p>
        </p:txBody>
      </p:sp>
      <p:grpSp>
        <p:nvGrpSpPr>
          <p:cNvPr id="21" name="Group 20">
            <a:extLst>
              <a:ext uri="{FF2B5EF4-FFF2-40B4-BE49-F238E27FC236}">
                <a16:creationId xmlns:a16="http://schemas.microsoft.com/office/drawing/2014/main" id="{D5726E0D-B0B7-4624-AE96-54241B157568}"/>
              </a:ext>
            </a:extLst>
          </p:cNvPr>
          <p:cNvGrpSpPr/>
          <p:nvPr/>
        </p:nvGrpSpPr>
        <p:grpSpPr>
          <a:xfrm>
            <a:off x="642287" y="1645920"/>
            <a:ext cx="872816" cy="1255479"/>
            <a:chOff x="0" y="4299"/>
            <a:chExt cx="872816" cy="1246880"/>
          </a:xfrm>
          <a:solidFill>
            <a:schemeClr val="bg1">
              <a:lumMod val="85000"/>
            </a:schemeClr>
          </a:solidFill>
        </p:grpSpPr>
        <p:sp>
          <p:nvSpPr>
            <p:cNvPr id="47" name="Arrow: Chevron 46">
              <a:extLst>
                <a:ext uri="{FF2B5EF4-FFF2-40B4-BE49-F238E27FC236}">
                  <a16:creationId xmlns:a16="http://schemas.microsoft.com/office/drawing/2014/main" id="{76E26116-27A2-44CA-94E1-AB399FF073CE}"/>
                </a:ext>
              </a:extLst>
            </p:cNvPr>
            <p:cNvSpPr/>
            <p:nvPr/>
          </p:nvSpPr>
          <p:spPr>
            <a:xfrm rot="5400000">
              <a:off x="-187032" y="191331"/>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8" name="Arrow: Chevron 4">
              <a:extLst>
                <a:ext uri="{FF2B5EF4-FFF2-40B4-BE49-F238E27FC236}">
                  <a16:creationId xmlns:a16="http://schemas.microsoft.com/office/drawing/2014/main" id="{E4E8381B-078E-4E7A-B4F4-3AAF82403241}"/>
                </a:ext>
              </a:extLst>
            </p:cNvPr>
            <p:cNvSpPr txBox="1"/>
            <p:nvPr/>
          </p:nvSpPr>
          <p:spPr>
            <a:xfrm>
              <a:off x="0" y="440707"/>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t>Communication</a:t>
              </a:r>
              <a:endParaRPr lang="en-GB" sz="900" kern="1200" dirty="0"/>
            </a:p>
          </p:txBody>
        </p:sp>
      </p:grpSp>
      <p:grpSp>
        <p:nvGrpSpPr>
          <p:cNvPr id="36" name="Group 35">
            <a:extLst>
              <a:ext uri="{FF2B5EF4-FFF2-40B4-BE49-F238E27FC236}">
                <a16:creationId xmlns:a16="http://schemas.microsoft.com/office/drawing/2014/main" id="{A052010C-67D4-4027-82D9-C4F2C0B599C1}"/>
              </a:ext>
            </a:extLst>
          </p:cNvPr>
          <p:cNvGrpSpPr/>
          <p:nvPr/>
        </p:nvGrpSpPr>
        <p:grpSpPr>
          <a:xfrm>
            <a:off x="642287" y="2746207"/>
            <a:ext cx="872816" cy="1255479"/>
            <a:chOff x="0" y="1104586"/>
            <a:chExt cx="872816" cy="1246880"/>
          </a:xfrm>
          <a:solidFill>
            <a:schemeClr val="bg1">
              <a:lumMod val="85000"/>
            </a:schemeClr>
          </a:solidFill>
        </p:grpSpPr>
        <p:sp>
          <p:nvSpPr>
            <p:cNvPr id="45" name="Arrow: Chevron 44">
              <a:extLst>
                <a:ext uri="{FF2B5EF4-FFF2-40B4-BE49-F238E27FC236}">
                  <a16:creationId xmlns:a16="http://schemas.microsoft.com/office/drawing/2014/main" id="{2FC6DBCA-4003-4A3C-AD16-5A6952249654}"/>
                </a:ext>
              </a:extLst>
            </p:cNvPr>
            <p:cNvSpPr/>
            <p:nvPr/>
          </p:nvSpPr>
          <p:spPr>
            <a:xfrm rot="5400000">
              <a:off x="-187032" y="1291618"/>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Arrow: Chevron 6">
              <a:extLst>
                <a:ext uri="{FF2B5EF4-FFF2-40B4-BE49-F238E27FC236}">
                  <a16:creationId xmlns:a16="http://schemas.microsoft.com/office/drawing/2014/main" id="{AD28DDF0-CC68-4C65-9C01-F95E2C2D5EAE}"/>
                </a:ext>
              </a:extLst>
            </p:cNvPr>
            <p:cNvSpPr txBox="1"/>
            <p:nvPr/>
          </p:nvSpPr>
          <p:spPr>
            <a:xfrm>
              <a:off x="0" y="1540994"/>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GB" sz="900" kern="1200" dirty="0" err="1"/>
                <a:t>TcCAL</a:t>
              </a:r>
              <a:endParaRPr lang="en-GB" sz="900" kern="1200" dirty="0"/>
            </a:p>
          </p:txBody>
        </p:sp>
      </p:grpSp>
      <p:grpSp>
        <p:nvGrpSpPr>
          <p:cNvPr id="39" name="Group 38">
            <a:extLst>
              <a:ext uri="{FF2B5EF4-FFF2-40B4-BE49-F238E27FC236}">
                <a16:creationId xmlns:a16="http://schemas.microsoft.com/office/drawing/2014/main" id="{361B392A-FD39-4007-A122-CD781A43A990}"/>
              </a:ext>
            </a:extLst>
          </p:cNvPr>
          <p:cNvGrpSpPr/>
          <p:nvPr/>
        </p:nvGrpSpPr>
        <p:grpSpPr>
          <a:xfrm>
            <a:off x="642287" y="3846494"/>
            <a:ext cx="872816" cy="1255479"/>
            <a:chOff x="0" y="2204873"/>
            <a:chExt cx="872816" cy="1246880"/>
          </a:xfrm>
          <a:solidFill>
            <a:schemeClr val="accent1"/>
          </a:solidFill>
        </p:grpSpPr>
        <p:sp>
          <p:nvSpPr>
            <p:cNvPr id="43" name="Arrow: Chevron 42">
              <a:extLst>
                <a:ext uri="{FF2B5EF4-FFF2-40B4-BE49-F238E27FC236}">
                  <a16:creationId xmlns:a16="http://schemas.microsoft.com/office/drawing/2014/main" id="{16BB4C35-5BC0-4346-8A7E-BCF88FF7ECA4}"/>
                </a:ext>
              </a:extLst>
            </p:cNvPr>
            <p:cNvSpPr/>
            <p:nvPr/>
          </p:nvSpPr>
          <p:spPr>
            <a:xfrm rot="5400000">
              <a:off x="-187032" y="2391905"/>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4" name="Arrow: Chevron 8">
              <a:extLst>
                <a:ext uri="{FF2B5EF4-FFF2-40B4-BE49-F238E27FC236}">
                  <a16:creationId xmlns:a16="http://schemas.microsoft.com/office/drawing/2014/main" id="{C1759C9D-48DB-480A-BE29-17D489C7DD64}"/>
                </a:ext>
              </a:extLst>
            </p:cNvPr>
            <p:cNvSpPr txBox="1"/>
            <p:nvPr/>
          </p:nvSpPr>
          <p:spPr>
            <a:xfrm>
              <a:off x="0" y="2641281"/>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TcDAL</a:t>
              </a:r>
              <a:endParaRPr lang="en-GB" sz="900" kern="1200" dirty="0"/>
            </a:p>
          </p:txBody>
        </p:sp>
      </p:grpSp>
      <p:grpSp>
        <p:nvGrpSpPr>
          <p:cNvPr id="40" name="Group 39">
            <a:extLst>
              <a:ext uri="{FF2B5EF4-FFF2-40B4-BE49-F238E27FC236}">
                <a16:creationId xmlns:a16="http://schemas.microsoft.com/office/drawing/2014/main" id="{E59FC7C8-E65E-42A2-BF98-50FB6C42B63A}"/>
              </a:ext>
            </a:extLst>
          </p:cNvPr>
          <p:cNvGrpSpPr/>
          <p:nvPr/>
        </p:nvGrpSpPr>
        <p:grpSpPr>
          <a:xfrm>
            <a:off x="642287" y="4946781"/>
            <a:ext cx="872816" cy="1255479"/>
            <a:chOff x="0" y="3305160"/>
            <a:chExt cx="872816" cy="1246880"/>
          </a:xfrm>
          <a:solidFill>
            <a:schemeClr val="bg1">
              <a:lumMod val="85000"/>
            </a:schemeClr>
          </a:solidFill>
        </p:grpSpPr>
        <p:sp>
          <p:nvSpPr>
            <p:cNvPr id="41" name="Arrow: Chevron 40">
              <a:extLst>
                <a:ext uri="{FF2B5EF4-FFF2-40B4-BE49-F238E27FC236}">
                  <a16:creationId xmlns:a16="http://schemas.microsoft.com/office/drawing/2014/main" id="{12FBD0E9-FB1C-4010-83D4-5A475A14DD2C}"/>
                </a:ext>
              </a:extLst>
            </p:cNvPr>
            <p:cNvSpPr/>
            <p:nvPr/>
          </p:nvSpPr>
          <p:spPr>
            <a:xfrm rot="5400000">
              <a:off x="-187032" y="3492192"/>
              <a:ext cx="1246880" cy="872816"/>
            </a:xfrm>
            <a:prstGeom prst="chevron">
              <a:avLst/>
            </a:prstGeom>
            <a:grp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Arrow: Chevron 10">
              <a:extLst>
                <a:ext uri="{FF2B5EF4-FFF2-40B4-BE49-F238E27FC236}">
                  <a16:creationId xmlns:a16="http://schemas.microsoft.com/office/drawing/2014/main" id="{E1EDD5E1-8918-4524-AD87-45DE782667C7}"/>
                </a:ext>
              </a:extLst>
            </p:cNvPr>
            <p:cNvSpPr txBox="1"/>
            <p:nvPr/>
          </p:nvSpPr>
          <p:spPr>
            <a:xfrm>
              <a:off x="0" y="3741568"/>
              <a:ext cx="872816" cy="374064"/>
            </a:xfrm>
            <a:prstGeom prst="rect">
              <a:avLst/>
            </a:prstGeom>
            <a:grpFill/>
            <a:ln>
              <a:noFill/>
            </a:ln>
          </p:spPr>
          <p:style>
            <a:lnRef idx="0">
              <a:scrgbClr r="0" g="0" b="0"/>
            </a:lnRef>
            <a:fillRef idx="0">
              <a:scrgbClr r="0" g="0" b="0"/>
            </a:fillRef>
            <a:effectRef idx="0">
              <a:scrgbClr r="0" g="0" b="0"/>
            </a:effectRef>
            <a:fontRef idx="minor">
              <a:schemeClr val="lt1"/>
            </a:fontRef>
          </p:style>
          <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err="1"/>
                <a:t>TcHAL</a:t>
              </a:r>
              <a:endParaRPr lang="en-GB" sz="900" kern="1200" dirty="0"/>
            </a:p>
          </p:txBody>
        </p:sp>
      </p:grpSp>
      <p:pic>
        <p:nvPicPr>
          <p:cNvPr id="4" name="Picture 3">
            <a:extLst>
              <a:ext uri="{FF2B5EF4-FFF2-40B4-BE49-F238E27FC236}">
                <a16:creationId xmlns:a16="http://schemas.microsoft.com/office/drawing/2014/main" id="{C1357D1B-14E3-49E3-91A8-796BDBCEDA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326" y="3860751"/>
            <a:ext cx="3881387" cy="2702658"/>
          </a:xfrm>
          <a:prstGeom prst="rect">
            <a:avLst/>
          </a:prstGeom>
        </p:spPr>
      </p:pic>
    </p:spTree>
    <p:extLst>
      <p:ext uri="{BB962C8B-B14F-4D97-AF65-F5344CB8AC3E}">
        <p14:creationId xmlns:p14="http://schemas.microsoft.com/office/powerpoint/2010/main" val="30819775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emf"/></Relationships>
</file>

<file path=ppt/theme/theme1.xml><?xml version="1.0" encoding="utf-8"?>
<a:theme xmlns:a="http://schemas.openxmlformats.org/drawingml/2006/main" name="European_XFEL_Template_Presentation_16x9">
  <a:themeElements>
    <a:clrScheme name="Benutzerdefiniert 59">
      <a:dk1>
        <a:srgbClr val="000000"/>
      </a:dk1>
      <a:lt1>
        <a:sysClr val="window" lastClr="FFFFFF"/>
      </a:lt1>
      <a:dk2>
        <a:srgbClr val="B2B2B2"/>
      </a:dk2>
      <a:lt2>
        <a:srgbClr val="F39200"/>
      </a:lt2>
      <a:accent1>
        <a:srgbClr val="0D1546"/>
      </a:accent1>
      <a:accent2>
        <a:srgbClr val="559DBB"/>
      </a:accent2>
      <a:accent3>
        <a:srgbClr val="81B0C8"/>
      </a:accent3>
      <a:accent4>
        <a:srgbClr val="A4C3D6"/>
      </a:accent4>
      <a:accent5>
        <a:srgbClr val="C5D6E4"/>
      </a:accent5>
      <a:accent6>
        <a:srgbClr val="E3EBF2"/>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spPr>
      <a:bodyPr rtlCol="0" anchor="ctr">
        <a:noAutofit/>
      </a:bodyPr>
      <a:lstStyle>
        <a:defPPr algn="ctr">
          <a:lnSpc>
            <a:spcPct val="113000"/>
          </a:lnSpc>
          <a:defRPr sz="1400" dirty="0" err="1" smtClean="0"/>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marL="269875" indent="-269875">
          <a:lnSpc>
            <a:spcPct val="112000"/>
          </a:lnSpc>
          <a:buBlip>
            <a:blip xmlns:r="http://schemas.openxmlformats.org/officeDocument/2006/relationships" r:embed="rId1"/>
          </a:buBlip>
          <a:defRPr sz="1400" dirty="0" err="1" smtClean="0"/>
        </a:defPPr>
      </a:lstStyle>
    </a:txDef>
  </a:objectDefaults>
  <a:extraClrSchemeLst/>
  <a:extLst>
    <a:ext uri="{05A4C25C-085E-4340-85A3-A5531E510DB2}">
      <thm15:themeFamily xmlns:thm15="http://schemas.microsoft.com/office/thememl/2012/main" name="XFEL_PowerPoint_16x9.potx" id="{5D9E4C7F-CF90-47AA-9B5A-D1B8A1F64B49}" vid="{107EC11D-EED3-47DC-89A2-C8C245B9F565}"/>
    </a:ext>
  </a:extLst>
</a:theme>
</file>

<file path=ppt/theme/theme2.xml><?xml version="1.0" encoding="utf-8"?>
<a:theme xmlns:a="http://schemas.openxmlformats.org/drawingml/2006/main" name="Office">
  <a:themeElements>
    <a:clrScheme name="Benutzerdefiniert 59">
      <a:dk1>
        <a:srgbClr val="000000"/>
      </a:dk1>
      <a:lt1>
        <a:sysClr val="window" lastClr="FFFFFF"/>
      </a:lt1>
      <a:dk2>
        <a:srgbClr val="B2B2B2"/>
      </a:dk2>
      <a:lt2>
        <a:srgbClr val="F39200"/>
      </a:lt2>
      <a:accent1>
        <a:srgbClr val="0D1546"/>
      </a:accent1>
      <a:accent2>
        <a:srgbClr val="559DBB"/>
      </a:accent2>
      <a:accent3>
        <a:srgbClr val="81B0C8"/>
      </a:accent3>
      <a:accent4>
        <a:srgbClr val="A4C3D6"/>
      </a:accent4>
      <a:accent5>
        <a:srgbClr val="C5D6E4"/>
      </a:accent5>
      <a:accent6>
        <a:srgbClr val="E3EBF2"/>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59">
      <a:dk1>
        <a:srgbClr val="000000"/>
      </a:dk1>
      <a:lt1>
        <a:sysClr val="window" lastClr="FFFFFF"/>
      </a:lt1>
      <a:dk2>
        <a:srgbClr val="B2B2B2"/>
      </a:dk2>
      <a:lt2>
        <a:srgbClr val="F39200"/>
      </a:lt2>
      <a:accent1>
        <a:srgbClr val="0D1546"/>
      </a:accent1>
      <a:accent2>
        <a:srgbClr val="559DBB"/>
      </a:accent2>
      <a:accent3>
        <a:srgbClr val="81B0C8"/>
      </a:accent3>
      <a:accent4>
        <a:srgbClr val="A4C3D6"/>
      </a:accent4>
      <a:accent5>
        <a:srgbClr val="C5D6E4"/>
      </a:accent5>
      <a:accent6>
        <a:srgbClr val="E3EBF2"/>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European_XFEL_Template_Presentation_16x9</Template>
  <TotalTime>0</TotalTime>
  <Words>1247</Words>
  <Application>Microsoft Office PowerPoint</Application>
  <PresentationFormat>Widescreen</PresentationFormat>
  <Paragraphs>173</Paragraphs>
  <Slides>19</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Wingdings</vt:lpstr>
      <vt:lpstr>Arial</vt:lpstr>
      <vt:lpstr>European_XFEL_Template_Presentation_16x9</vt:lpstr>
      <vt:lpstr>PLC Framework at the EuXFEL</vt:lpstr>
      <vt:lpstr>European XFEL at a glance</vt:lpstr>
      <vt:lpstr>Current PLC Framework and Processes</vt:lpstr>
      <vt:lpstr>Current Works</vt:lpstr>
      <vt:lpstr>Architectural Design Records</vt:lpstr>
      <vt:lpstr>Test Driven Development</vt:lpstr>
      <vt:lpstr>Layered Architecture Pattern</vt:lpstr>
      <vt:lpstr>Hardware Abstraction Layer (TcHAL)</vt:lpstr>
      <vt:lpstr>Device Abstraction Layer (TcDAL)</vt:lpstr>
      <vt:lpstr>Component Abstraction Layer (TcCAL)</vt:lpstr>
      <vt:lpstr>Communication Layer</vt:lpstr>
      <vt:lpstr>Interface Concept</vt:lpstr>
      <vt:lpstr>Pelican</vt:lpstr>
      <vt:lpstr>Finite State Machines in the quest of Modularity</vt:lpstr>
      <vt:lpstr>Visual Studio Extensions I</vt:lpstr>
      <vt:lpstr>Visual Studio Extensions II</vt:lpstr>
      <vt:lpstr>Support of Legacy Code – The Adapter Pattern                              </vt:lpstr>
      <vt:lpstr>Sylvia Huynh PLC Developer and Support Engineer European XFEL sylvia.huynh@xfel.eu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Automatic Generation of PLC Projects Using Standardized Components and Data Models</dc:title>
  <dc:creator>sylvie</dc:creator>
  <cp:lastModifiedBy>Huynh, Sylvia</cp:lastModifiedBy>
  <cp:revision>195</cp:revision>
  <dcterms:created xsi:type="dcterms:W3CDTF">2019-09-12T13:36:06Z</dcterms:created>
  <dcterms:modified xsi:type="dcterms:W3CDTF">2023-10-07T08:36:46Z</dcterms:modified>
</cp:coreProperties>
</file>