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96" r:id="rId2"/>
    <p:sldId id="308" r:id="rId3"/>
    <p:sldId id="299" r:id="rId4"/>
    <p:sldId id="298" r:id="rId5"/>
    <p:sldId id="300" r:id="rId6"/>
    <p:sldId id="297" r:id="rId7"/>
    <p:sldId id="302" r:id="rId8"/>
    <p:sldId id="304" r:id="rId9"/>
    <p:sldId id="305" r:id="rId10"/>
    <p:sldId id="306" r:id="rId11"/>
    <p:sldId id="307" r:id="rId12"/>
    <p:sldId id="303" r:id="rId13"/>
    <p:sldId id="28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9693" autoAdjust="0"/>
  </p:normalViewPr>
  <p:slideViewPr>
    <p:cSldViewPr snapToGrid="0" snapToObjects="1">
      <p:cViewPr varScale="1">
        <p:scale>
          <a:sx n="88" d="100"/>
          <a:sy n="88" d="100"/>
        </p:scale>
        <p:origin x="141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dirty="0"/>
              <a:t>Operation and maintenance for CERN’s accelerator complex and experimental areas.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205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etc</a:t>
            </a:r>
            <a:r>
              <a:rPr lang="en-US" dirty="0"/>
              <a:t>: it can be more or less detailed depending on the final intent of the document and practices of each team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764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Low-value </a:t>
            </a:r>
            <a:r>
              <a:rPr lang="en-US" dirty="0" err="1"/>
              <a:t>elemens</a:t>
            </a:r>
            <a:r>
              <a:rPr lang="en-US" dirty="0"/>
              <a:t>: Who has never suffered to add a simple index to a word document ? or fitting a table correctly ? It takes time from the actual controls specification. Specifier loose focus from the content.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Standardization. The challenge is two-fold: 1) Any imposed structure is easily breakable and 2) Re-use of specification elements 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Hardly exploitable: it’s not only limiting the efficient of specifiers as it also limits the potential of automatic code generation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- Version comparison: remember that the specifications will be there during the whole life-cycle of the plant, as such it’s regularly update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413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Editor : industrial controls engineer are process experts not computer scientists</a:t>
            </a:r>
          </a:p>
          <a:p>
            <a:pPr marL="171450" indent="-171450">
              <a:buFontTx/>
              <a:buChar char="-"/>
            </a:pPr>
            <a:r>
              <a:rPr lang="en-US" dirty="0"/>
              <a:t>PDF: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31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Editor : industrial controls engineer are process experts not computer scientists</a:t>
            </a:r>
          </a:p>
          <a:p>
            <a:pPr marL="171450" indent="-171450">
              <a:buFontTx/>
              <a:buChar char="-"/>
            </a:pPr>
            <a:r>
              <a:rPr lang="en-US" dirty="0"/>
              <a:t>PDF: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18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Editor : industrial controls engineer are process experts not computer scientists</a:t>
            </a:r>
          </a:p>
          <a:p>
            <a:pPr marL="171450" indent="-171450">
              <a:buFontTx/>
              <a:buChar char="-"/>
            </a:pPr>
            <a:r>
              <a:rPr lang="en-US" dirty="0"/>
              <a:t>PDF: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242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Towards DB Driven Specifications for Industrial Control Systems</a:t>
            </a:r>
            <a:br>
              <a:rPr lang="en-US" dirty="0"/>
            </a:br>
            <a:r>
              <a:rPr lang="en-US" sz="2800" dirty="0">
                <a:solidFill>
                  <a:schemeClr val="accent3"/>
                </a:solidFill>
              </a:rPr>
              <a:t>Motivation, work done and share of experience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1037055"/>
          </a:xfrm>
        </p:spPr>
        <p:txBody>
          <a:bodyPr/>
          <a:lstStyle/>
          <a:p>
            <a:r>
              <a:rPr lang="en-GB" dirty="0"/>
              <a:t>Diogo Monteiro, Controls Engineer at CERN</a:t>
            </a:r>
          </a:p>
          <a:p>
            <a:r>
              <a:rPr lang="en-GB" dirty="0"/>
              <a:t>PBCS Workshop – ICALEPCS’23</a:t>
            </a:r>
          </a:p>
          <a:p>
            <a:r>
              <a:rPr lang="en-GB" dirty="0"/>
              <a:t>7/10/2023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E0E1E6-35A4-E2EB-61BA-0D2A475ED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365125"/>
          </a:xfrm>
        </p:spPr>
        <p:txBody>
          <a:bodyPr/>
          <a:lstStyle/>
          <a:p>
            <a:r>
              <a:rPr lang="en-US" dirty="0"/>
              <a:t>Specification of sequential function charts (SFC)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2D3C74-2F6A-3BE5-F7EF-6A6CA4A96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– Sneak Peek 2/3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4EB58-7562-0DC3-D712-447D0008D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0A778-09E5-9EAE-5F6E-1E611C3FB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46F4A-4919-D423-BD12-04AFAB51C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A7227AD5-F4E9-B7B4-8B55-D5351B6A8D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32" y="2110316"/>
            <a:ext cx="4340013" cy="3811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4A2EE2C9-D025-44BF-C676-9950EE1D1D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3980" y="2371515"/>
            <a:ext cx="7178988" cy="3121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3467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E0E1E6-35A4-E2EB-61BA-0D2A475ED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365125"/>
          </a:xfrm>
        </p:spPr>
        <p:txBody>
          <a:bodyPr/>
          <a:lstStyle/>
          <a:p>
            <a:r>
              <a:rPr lang="en-US" dirty="0"/>
              <a:t>List of alarms &amp; interlocks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2D3C74-2F6A-3BE5-F7EF-6A6CA4A96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– Sneak Peek 3/3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4EB58-7562-0DC3-D712-447D0008D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0A778-09E5-9EAE-5F6E-1E611C3FB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46F4A-4919-D423-BD12-04AFAB51C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85144E22-A99A-A590-F585-A1642C90A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1" y="1957388"/>
            <a:ext cx="8752114" cy="4275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5952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B4C629-B5BD-BEC5-4B19-996533A42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000" dirty="0"/>
              <a:t>MS Word based specs have blocking drawbacks:</a:t>
            </a:r>
          </a:p>
          <a:p>
            <a:pPr marL="781200" lvl="1" indent="-457200">
              <a:buFont typeface="Wingdings" panose="05000000000000000000" pitchFamily="2" charset="2"/>
              <a:buChar char="§"/>
            </a:pPr>
            <a:r>
              <a:rPr lang="en-US" sz="1600" dirty="0"/>
              <a:t>Diverges author attention from the essential</a:t>
            </a:r>
          </a:p>
          <a:p>
            <a:pPr marL="781200" lvl="1" indent="-457200">
              <a:buFont typeface="Wingdings" panose="05000000000000000000" pitchFamily="2" charset="2"/>
              <a:buChar char="§"/>
            </a:pPr>
            <a:r>
              <a:rPr lang="en-US" sz="1600" dirty="0"/>
              <a:t>Any imposed structure is easily breakable</a:t>
            </a:r>
          </a:p>
          <a:p>
            <a:pPr marL="781200" lvl="1" indent="-457200">
              <a:buFont typeface="Wingdings" panose="05000000000000000000" pitchFamily="2" charset="2"/>
              <a:buChar char="§"/>
            </a:pPr>
            <a:r>
              <a:rPr lang="en-US" sz="1600" dirty="0"/>
              <a:t>Standardization is difficult</a:t>
            </a:r>
          </a:p>
          <a:p>
            <a:pPr marL="781200" lvl="1" indent="-457200">
              <a:buFont typeface="Wingdings" panose="05000000000000000000" pitchFamily="2" charset="2"/>
              <a:buChar char="§"/>
            </a:pPr>
            <a:r>
              <a:rPr lang="en-US" sz="1600" dirty="0"/>
              <a:t>It’s not adapted to automatic code generation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000" dirty="0"/>
              <a:t>Our team is exploring DB-driven specifications as an alternative: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US" sz="1600" dirty="0"/>
              <a:t>Content oriented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US" sz="1600" dirty="0"/>
              <a:t>Unbreakable structure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US" sz="1600" dirty="0"/>
              <a:t>Facilitates automatic code generation via API/JSON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000" dirty="0"/>
              <a:t>Some challenges remain: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US" sz="1600" dirty="0"/>
              <a:t>In-house solution required: resources &amp; infrastructure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US" sz="1600" dirty="0"/>
              <a:t>Not all elements are easily “</a:t>
            </a:r>
            <a:r>
              <a:rPr lang="en-US" sz="1600" dirty="0" err="1"/>
              <a:t>structurable</a:t>
            </a:r>
            <a:r>
              <a:rPr lang="en-US" sz="1600" dirty="0"/>
              <a:t>”</a:t>
            </a:r>
          </a:p>
          <a:p>
            <a:pPr marL="781200" lvl="1" indent="-457200"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771783-1F91-A2FE-9648-3C05BDBE6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EA0952-D33F-D498-6425-93573AE5D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E51B9-BF1B-6DC3-D82D-4A950936E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F5BBA-3C72-AA16-A15D-1D408DF5F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08774F-2199-CE6E-C41F-C06404D667B1}"/>
              </a:ext>
            </a:extLst>
          </p:cNvPr>
          <p:cNvSpPr txBox="1"/>
          <p:nvPr/>
        </p:nvSpPr>
        <p:spPr>
          <a:xfrm>
            <a:off x="7389629" y="5708332"/>
            <a:ext cx="595423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200" b="1" dirty="0"/>
              <a:t>Questions ?</a:t>
            </a:r>
          </a:p>
        </p:txBody>
      </p:sp>
    </p:spTree>
    <p:extLst>
      <p:ext uri="{BB962C8B-B14F-4D97-AF65-F5344CB8AC3E}">
        <p14:creationId xmlns:p14="http://schemas.microsoft.com/office/powerpoint/2010/main" val="4187383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94A06-598E-874C-8DAE-8BAD560C1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and Ventilation Group at CERN (EN-CV)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B2460-E934-4E4F-9D65-87CE6B6694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0585" y="1598658"/>
            <a:ext cx="4015804" cy="4608512"/>
          </a:xfrm>
        </p:spPr>
        <p:txBody>
          <a:bodyPr/>
          <a:lstStyle/>
          <a:p>
            <a:pPr algn="ctr"/>
            <a:r>
              <a:rPr lang="en-US" sz="3600" dirty="0">
                <a:solidFill>
                  <a:schemeClr val="tx2"/>
                </a:solidFill>
              </a:rPr>
              <a:t>Cooling</a:t>
            </a:r>
          </a:p>
          <a:p>
            <a:pPr algn="ctr"/>
            <a:endParaRPr lang="en-US" sz="3600" dirty="0">
              <a:solidFill>
                <a:schemeClr val="tx2"/>
              </a:solidFill>
            </a:endParaRPr>
          </a:p>
          <a:p>
            <a:pPr algn="ctr"/>
            <a:endParaRPr lang="en-US" sz="3600" dirty="0">
              <a:solidFill>
                <a:schemeClr val="tx2"/>
              </a:solidFill>
            </a:endParaRPr>
          </a:p>
          <a:p>
            <a:pPr algn="ctr"/>
            <a:r>
              <a:rPr lang="en-US" sz="3600" dirty="0">
                <a:solidFill>
                  <a:schemeClr val="tx2"/>
                </a:solidFill>
              </a:rPr>
              <a:t>Fluid Distribution</a:t>
            </a:r>
          </a:p>
          <a:p>
            <a:pPr algn="ctr"/>
            <a:endParaRPr lang="en-US" sz="3600" dirty="0">
              <a:solidFill>
                <a:schemeClr val="tx2"/>
              </a:solidFill>
            </a:endParaRPr>
          </a:p>
          <a:p>
            <a:pPr algn="ctr"/>
            <a:endParaRPr lang="en-US" sz="3600" dirty="0">
              <a:solidFill>
                <a:schemeClr val="tx2"/>
              </a:solidFill>
            </a:endParaRPr>
          </a:p>
          <a:p>
            <a:pPr algn="ctr"/>
            <a:r>
              <a:rPr lang="en-US" sz="3600" dirty="0">
                <a:solidFill>
                  <a:schemeClr val="tx2"/>
                </a:solidFill>
              </a:rPr>
              <a:t>Air Conditioning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C1863-12FB-D644-88C8-971502480B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5BE0B-CA52-5441-B05F-9324706BBE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8047A-5275-7649-A733-0A42379D68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D8892C4B-B3F2-4E7C-BF14-EA006F35905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9947" b="9947"/>
          <a:stretch/>
        </p:blipFill>
        <p:spPr>
          <a:xfrm>
            <a:off x="8124825" y="3978275"/>
            <a:ext cx="3659188" cy="2232025"/>
          </a:xfrm>
        </p:spPr>
      </p:pic>
      <p:pic>
        <p:nvPicPr>
          <p:cNvPr id="16" name="Picture Placeholder 15" descr="A picture containing green, colorful&#10;&#10;Description automatically generated">
            <a:extLst>
              <a:ext uri="{FF2B5EF4-FFF2-40B4-BE49-F238E27FC236}">
                <a16:creationId xmlns:a16="http://schemas.microsoft.com/office/drawing/2014/main" id="{8F917D64-5B9E-4A8E-9C24-D73167B6BCE6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4"/>
          <a:srcRect t="4290" b="4290"/>
          <a:stretch>
            <a:fillRect/>
          </a:stretch>
        </p:blipFill>
        <p:spPr/>
      </p:pic>
      <p:pic>
        <p:nvPicPr>
          <p:cNvPr id="18" name="Picture Placeholder 17" descr="A close-up of a factory&#10;&#10;Description automatically generated with low confidence">
            <a:extLst>
              <a:ext uri="{FF2B5EF4-FFF2-40B4-BE49-F238E27FC236}">
                <a16:creationId xmlns:a16="http://schemas.microsoft.com/office/drawing/2014/main" id="{CFD0E890-B8C9-4CCD-B395-2DE244283582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5"/>
          <a:srcRect t="4303" b="4303"/>
          <a:stretch>
            <a:fillRect/>
          </a:stretch>
        </p:blipFill>
        <p:spPr>
          <a:xfrm>
            <a:off x="4259263" y="3978275"/>
            <a:ext cx="3659187" cy="2232025"/>
          </a:xfrm>
        </p:spPr>
      </p:pic>
      <p:pic>
        <p:nvPicPr>
          <p:cNvPr id="22" name="Picture 21" descr="A building with smoke coming out of it&#10;&#10;Description automatically generated">
            <a:extLst>
              <a:ext uri="{FF2B5EF4-FFF2-40B4-BE49-F238E27FC236}">
                <a16:creationId xmlns:a16="http://schemas.microsoft.com/office/drawing/2014/main" id="{CBFF95ED-740C-0A82-233B-5950CB6B3B8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033" r="16903"/>
          <a:stretch/>
        </p:blipFill>
        <p:spPr>
          <a:xfrm rot="5400000">
            <a:off x="8843195" y="860434"/>
            <a:ext cx="2232027" cy="3659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011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E9BE75-B329-DA4D-6576-945FE4F06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653211" cy="4608512"/>
          </a:xfrm>
        </p:spPr>
        <p:txBody>
          <a:bodyPr>
            <a:normAutofit/>
          </a:bodyPr>
          <a:lstStyle/>
          <a:p>
            <a:r>
              <a:rPr lang="en-US" dirty="0"/>
              <a:t>Number of PLC applications: &gt; 650</a:t>
            </a:r>
          </a:p>
          <a:p>
            <a:pPr lvl="1"/>
            <a:r>
              <a:rPr lang="en-US" dirty="0"/>
              <a:t>Split between Schneider and Siemens PLCs</a:t>
            </a:r>
          </a:p>
          <a:p>
            <a:pPr lvl="1"/>
            <a:r>
              <a:rPr lang="en-US" dirty="0"/>
              <a:t>(+ some residual legacy hardware)</a:t>
            </a:r>
          </a:p>
          <a:p>
            <a:endParaRPr lang="en-US" dirty="0"/>
          </a:p>
          <a:p>
            <a:r>
              <a:rPr lang="en-US" dirty="0"/>
              <a:t>New PLC applications/year: +30</a:t>
            </a:r>
          </a:p>
          <a:p>
            <a:endParaRPr lang="en-US" dirty="0"/>
          </a:p>
          <a:p>
            <a:r>
              <a:rPr lang="en-US" dirty="0"/>
              <a:t>Team’s mandate:</a:t>
            </a:r>
          </a:p>
          <a:p>
            <a:pPr lvl="1"/>
            <a:r>
              <a:rPr lang="en-US" dirty="0"/>
              <a:t>Controls development (specification, testing and commissioning)</a:t>
            </a:r>
          </a:p>
          <a:p>
            <a:pPr lvl="1"/>
            <a:r>
              <a:rPr lang="en-US" dirty="0"/>
              <a:t>Supervise PLC code development (mostly outsourced)</a:t>
            </a:r>
          </a:p>
          <a:p>
            <a:pPr lvl="1"/>
            <a:r>
              <a:rPr lang="en-US" dirty="0"/>
              <a:t>Controls maintenance along plant’s life-cycle</a:t>
            </a:r>
          </a:p>
          <a:p>
            <a:pPr lvl="1"/>
            <a:r>
              <a:rPr lang="en-US" dirty="0"/>
              <a:t>Management of controls’ assets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631E64-7A6D-0A5F-6B22-71797379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infrastructure for CERN’s cooling &amp; HVAC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69B17-A1DD-F843-3249-2E953BA9E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D0D6A-6135-B79B-656F-8618A8AE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9D16A-A6C7-A4BB-3A4D-55F2BC63C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DC618CF5-CFC7-7EBB-3AA0-3A0F03D15F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0"/>
          <a:stretch/>
        </p:blipFill>
        <p:spPr bwMode="auto">
          <a:xfrm>
            <a:off x="7653176" y="903043"/>
            <a:ext cx="3802713" cy="2485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lose-up of several plastic containers&#10;&#10;Description automatically generated">
            <a:extLst>
              <a:ext uri="{FF2B5EF4-FFF2-40B4-BE49-F238E27FC236}">
                <a16:creationId xmlns:a16="http://schemas.microsoft.com/office/drawing/2014/main" id="{C1938E04-940D-08C3-3E5F-8E4E3F903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3177" y="3501119"/>
            <a:ext cx="3802713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117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E9BE75-B329-DA4D-6576-945FE4F06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653211" cy="4608512"/>
          </a:xfrm>
        </p:spPr>
        <p:txBody>
          <a:bodyPr/>
          <a:lstStyle/>
          <a:p>
            <a:r>
              <a:rPr lang="en-US" dirty="0"/>
              <a:t>Main input for the development &amp; operation of control systems</a:t>
            </a:r>
          </a:p>
          <a:p>
            <a:r>
              <a:rPr lang="en-US" dirty="0"/>
              <a:t>It (usually) contains:</a:t>
            </a:r>
          </a:p>
          <a:p>
            <a:pPr lvl="1"/>
            <a:r>
              <a:rPr lang="en-US" dirty="0"/>
              <a:t>Key information about the controlled process</a:t>
            </a:r>
          </a:p>
          <a:p>
            <a:pPr lvl="2"/>
            <a:r>
              <a:rPr lang="en-US" dirty="0"/>
              <a:t>Actuators</a:t>
            </a:r>
          </a:p>
          <a:p>
            <a:pPr lvl="2"/>
            <a:r>
              <a:rPr lang="en-US" dirty="0"/>
              <a:t>Sensors</a:t>
            </a:r>
          </a:p>
          <a:p>
            <a:pPr lvl="2"/>
            <a:r>
              <a:rPr lang="en-US" dirty="0"/>
              <a:t>Regulation loops</a:t>
            </a:r>
          </a:p>
          <a:p>
            <a:pPr lvl="1"/>
            <a:r>
              <a:rPr lang="en-US" dirty="0"/>
              <a:t>Definition of functional decomposition</a:t>
            </a:r>
          </a:p>
          <a:p>
            <a:pPr lvl="1"/>
            <a:r>
              <a:rPr lang="en-US" dirty="0"/>
              <a:t>Description of the system’s automatic behavior</a:t>
            </a:r>
          </a:p>
          <a:p>
            <a:pPr lvl="1"/>
            <a:r>
              <a:rPr lang="en-US" dirty="0"/>
              <a:t>Specification of alarms &amp; interlocks</a:t>
            </a:r>
          </a:p>
          <a:p>
            <a:pPr lvl="1"/>
            <a:r>
              <a:rPr lang="en-US" dirty="0" err="1"/>
              <a:t>etc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631E64-7A6D-0A5F-6B22-71797379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Specifications for Industrial Control Systems 1/2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69B17-A1DD-F843-3249-2E953BA9E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D0D6A-6135-B79B-656F-8618A8AE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9D16A-A6C7-A4BB-3A4D-55F2BC63C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A blue and white document with a blue ribbon&#10;&#10;Description automatically generated">
            <a:extLst>
              <a:ext uri="{FF2B5EF4-FFF2-40B4-BE49-F238E27FC236}">
                <a16:creationId xmlns:a16="http://schemas.microsoft.com/office/drawing/2014/main" id="{ED13C1AB-477B-3E78-F61E-94EFC9A12A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8274" y="3055864"/>
            <a:ext cx="685800" cy="685800"/>
          </a:xfrm>
          <a:prstGeom prst="rect">
            <a:avLst/>
          </a:prstGeom>
        </p:spPr>
      </p:pic>
      <p:pic>
        <p:nvPicPr>
          <p:cNvPr id="10" name="Picture 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8E0B74A-811E-F83E-7DB8-E16E9E6800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6675" y="3055864"/>
            <a:ext cx="685800" cy="685800"/>
          </a:xfrm>
          <a:prstGeom prst="rect">
            <a:avLst/>
          </a:prstGeom>
        </p:spPr>
      </p:pic>
      <p:pic>
        <p:nvPicPr>
          <p:cNvPr id="1028" name="Picture 4" descr="Simatic S7-1500 with TIA Portal">
            <a:extLst>
              <a:ext uri="{FF2B5EF4-FFF2-40B4-BE49-F238E27FC236}">
                <a16:creationId xmlns:a16="http://schemas.microsoft.com/office/drawing/2014/main" id="{F6F2E561-E91D-FDE7-3FEA-E46697929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0374" y="2941564"/>
            <a:ext cx="1142154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D1528D5-F348-9C84-82D5-935830024955}"/>
              </a:ext>
            </a:extLst>
          </p:cNvPr>
          <p:cNvCxnSpPr>
            <a:stCxn id="8" idx="3"/>
            <a:endCxn id="10" idx="1"/>
          </p:cNvCxnSpPr>
          <p:nvPr/>
        </p:nvCxnSpPr>
        <p:spPr>
          <a:xfrm>
            <a:off x="7944074" y="3398764"/>
            <a:ext cx="1202601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923C8CC-0492-DD1B-A313-CB3EE11BE053}"/>
              </a:ext>
            </a:extLst>
          </p:cNvPr>
          <p:cNvCxnSpPr>
            <a:stCxn id="10" idx="3"/>
            <a:endCxn id="1028" idx="1"/>
          </p:cNvCxnSpPr>
          <p:nvPr/>
        </p:nvCxnSpPr>
        <p:spPr>
          <a:xfrm>
            <a:off x="9832475" y="3398764"/>
            <a:ext cx="103789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463F6CA-6B0A-8392-3296-A2BEE88C153B}"/>
              </a:ext>
            </a:extLst>
          </p:cNvPr>
          <p:cNvSpPr txBox="1"/>
          <p:nvPr/>
        </p:nvSpPr>
        <p:spPr>
          <a:xfrm>
            <a:off x="7258274" y="3782481"/>
            <a:ext cx="685800" cy="2854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Specs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4C3903-DA58-487B-DF99-501FFFEEB6D9}"/>
              </a:ext>
            </a:extLst>
          </p:cNvPr>
          <p:cNvSpPr txBox="1"/>
          <p:nvPr/>
        </p:nvSpPr>
        <p:spPr>
          <a:xfrm>
            <a:off x="8178771" y="3772085"/>
            <a:ext cx="262160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/>
              <a:t>PLC </a:t>
            </a:r>
          </a:p>
          <a:p>
            <a:pPr algn="ctr"/>
            <a:r>
              <a:rPr lang="en-US" sz="1200" b="1" dirty="0"/>
              <a:t>Code Development</a:t>
            </a:r>
          </a:p>
        </p:txBody>
      </p:sp>
    </p:spTree>
    <p:extLst>
      <p:ext uri="{BB962C8B-B14F-4D97-AF65-F5344CB8AC3E}">
        <p14:creationId xmlns:p14="http://schemas.microsoft.com/office/powerpoint/2010/main" val="3761524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E9BE75-B329-DA4D-6576-945FE4F06B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911668" cy="4608512"/>
          </a:xfrm>
        </p:spPr>
        <p:txBody>
          <a:bodyPr/>
          <a:lstStyle/>
          <a:p>
            <a:r>
              <a:rPr lang="en-US" dirty="0"/>
              <a:t>Specifications require about 1/3 of the controls development effort (!)</a:t>
            </a:r>
          </a:p>
          <a:p>
            <a:endParaRPr lang="en-US" dirty="0"/>
          </a:p>
          <a:p>
            <a:r>
              <a:rPr lang="en-US" dirty="0"/>
              <a:t>Some pains we experience:</a:t>
            </a:r>
          </a:p>
          <a:p>
            <a:pPr lvl="1"/>
            <a:r>
              <a:rPr lang="en-US" dirty="0"/>
              <a:t>Readers have heterogenous background: needs common language</a:t>
            </a:r>
          </a:p>
          <a:p>
            <a:pPr lvl="1"/>
            <a:r>
              <a:rPr lang="en-US" dirty="0"/>
              <a:t>Low-value elements take a good share of the effort (e.g. formatting) </a:t>
            </a:r>
          </a:p>
          <a:p>
            <a:pPr lvl="1"/>
            <a:r>
              <a:rPr lang="en-US" dirty="0"/>
              <a:t>Standardization is difficult</a:t>
            </a:r>
          </a:p>
          <a:p>
            <a:pPr lvl="1"/>
            <a:r>
              <a:rPr lang="en-US" dirty="0"/>
              <a:t>Document is hardly exploitable for automatic code generation</a:t>
            </a:r>
          </a:p>
          <a:p>
            <a:pPr lvl="1"/>
            <a:r>
              <a:rPr lang="en-US" dirty="0"/>
              <a:t>Version comparison is not user-friendly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631E64-7A6D-0A5F-6B22-71797379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Specifications for Industrial Control Systems 2/2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569B17-A1DD-F843-3249-2E953BA9E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D0D6A-6135-B79B-656F-8618A8AE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9D16A-A6C7-A4BB-3A4D-55F2BC63C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F73BCD-F44C-3CAB-150A-66B5FA61DBE9}"/>
              </a:ext>
            </a:extLst>
          </p:cNvPr>
          <p:cNvSpPr txBox="1"/>
          <p:nvPr/>
        </p:nvSpPr>
        <p:spPr>
          <a:xfrm>
            <a:off x="5135526" y="5836816"/>
            <a:ext cx="59542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Is there an alternative? Let’s look at DB-driven specs!</a:t>
            </a:r>
          </a:p>
        </p:txBody>
      </p:sp>
    </p:spTree>
    <p:extLst>
      <p:ext uri="{BB962C8B-B14F-4D97-AF65-F5344CB8AC3E}">
        <p14:creationId xmlns:p14="http://schemas.microsoft.com/office/powerpoint/2010/main" val="196737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402100-DED1-9AA6-D485-FC1672B64E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Main expectations: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b="0" dirty="0"/>
              <a:t>Structured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b="0" dirty="0"/>
              <a:t>Content focused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b="0" dirty="0"/>
              <a:t>Ideal for code generation tooling</a:t>
            </a:r>
          </a:p>
          <a:p>
            <a:endParaRPr lang="en-US" dirty="0"/>
          </a:p>
          <a:p>
            <a:r>
              <a:rPr lang="en-US" dirty="0"/>
              <a:t>… but, we still need:</a:t>
            </a:r>
          </a:p>
          <a:p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User-friendly editor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Text based output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81EC22-CD78-42EB-F1D0-5606E076C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Driven Specifications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7AB5D-CC27-08C7-4602-D3970AAAF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BFC5F-FC17-FE38-A811-5D3925A96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C2874-E918-6A9D-7F01-734C3679C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0CFE2720-8E09-DE37-3AB6-36B4AD84A428}"/>
              </a:ext>
            </a:extLst>
          </p:cNvPr>
          <p:cNvSpPr/>
          <p:nvPr/>
        </p:nvSpPr>
        <p:spPr>
          <a:xfrm>
            <a:off x="5617029" y="1439335"/>
            <a:ext cx="1513114" cy="3826402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98B51E-CD3B-A626-90F2-EE3C13CC31F5}"/>
              </a:ext>
            </a:extLst>
          </p:cNvPr>
          <p:cNvSpPr txBox="1"/>
          <p:nvPr/>
        </p:nvSpPr>
        <p:spPr>
          <a:xfrm>
            <a:off x="7671820" y="3137092"/>
            <a:ext cx="1785257" cy="430887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800" dirty="0"/>
              <a:t>CORE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E09381-110E-4F9B-3705-D708C78B3113}"/>
              </a:ext>
            </a:extLst>
          </p:cNvPr>
          <p:cNvSpPr txBox="1"/>
          <p:nvPr/>
        </p:nvSpPr>
        <p:spPr>
          <a:xfrm>
            <a:off x="7428650" y="3699736"/>
            <a:ext cx="4520180" cy="246221"/>
          </a:xfrm>
          <a:prstGeom prst="rect">
            <a:avLst/>
          </a:prstGeom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an in-house tool for DB driven specifications</a:t>
            </a:r>
          </a:p>
        </p:txBody>
      </p:sp>
    </p:spTree>
    <p:extLst>
      <p:ext uri="{BB962C8B-B14F-4D97-AF65-F5344CB8AC3E}">
        <p14:creationId xmlns:p14="http://schemas.microsoft.com/office/powerpoint/2010/main" val="266639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5562DBF4-E085-F809-338C-228AC32B8283}"/>
              </a:ext>
            </a:extLst>
          </p:cNvPr>
          <p:cNvSpPr/>
          <p:nvPr/>
        </p:nvSpPr>
        <p:spPr>
          <a:xfrm>
            <a:off x="9808103" y="2720927"/>
            <a:ext cx="1448290" cy="202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4ABF016-7762-B94A-9846-CA57372807DA}"/>
              </a:ext>
            </a:extLst>
          </p:cNvPr>
          <p:cNvSpPr/>
          <p:nvPr/>
        </p:nvSpPr>
        <p:spPr>
          <a:xfrm>
            <a:off x="7974868" y="2720927"/>
            <a:ext cx="1848635" cy="202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F578957-5011-AB63-4C73-B6E1FEC647E4}"/>
              </a:ext>
            </a:extLst>
          </p:cNvPr>
          <p:cNvSpPr txBox="1"/>
          <p:nvPr/>
        </p:nvSpPr>
        <p:spPr>
          <a:xfrm>
            <a:off x="839412" y="3887717"/>
            <a:ext cx="1448291" cy="169277"/>
          </a:xfrm>
          <a:prstGeom prst="rect">
            <a:avLst/>
          </a:prstGeom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(LaTeX)</a:t>
            </a:r>
          </a:p>
        </p:txBody>
      </p:sp>
      <p:pic>
        <p:nvPicPr>
          <p:cNvPr id="11" name="Picture 10" descr="A blue and black circular object&#10;&#10;Description automatically generated">
            <a:extLst>
              <a:ext uri="{FF2B5EF4-FFF2-40B4-BE49-F238E27FC236}">
                <a16:creationId xmlns:a16="http://schemas.microsoft.com/office/drawing/2014/main" id="{A1433D9A-B219-4508-C64C-26EF3F31C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607" y="3096738"/>
            <a:ext cx="501217" cy="501217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402100-DED1-9AA6-D485-FC1672B64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163471" cy="4608512"/>
          </a:xfrm>
        </p:spPr>
        <p:txBody>
          <a:bodyPr/>
          <a:lstStyle/>
          <a:p>
            <a:r>
              <a:rPr lang="en-US" dirty="0"/>
              <a:t>Overview of workflow: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81EC22-CD78-42EB-F1D0-5606E076C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– a DB driven specifications tool at CERN 1/2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7AB5D-CC27-08C7-4602-D3970AAAF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BFC5F-FC17-FE38-A811-5D3925A96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C2874-E918-6A9D-7F01-734C3679C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FC76D32E-94F6-7EE8-DF88-9445CB950C05}"/>
              </a:ext>
            </a:extLst>
          </p:cNvPr>
          <p:cNvSpPr txBox="1">
            <a:spLocks/>
          </p:cNvSpPr>
          <p:nvPr/>
        </p:nvSpPr>
        <p:spPr>
          <a:xfrm>
            <a:off x="6372150" y="1592263"/>
            <a:ext cx="5163471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Project timeline &amp; resources: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D5570D-6634-EDDF-1FE3-E45496C68C66}"/>
              </a:ext>
            </a:extLst>
          </p:cNvPr>
          <p:cNvSpPr txBox="1"/>
          <p:nvPr/>
        </p:nvSpPr>
        <p:spPr>
          <a:xfrm>
            <a:off x="1080691" y="3347347"/>
            <a:ext cx="2035791" cy="276999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CORE</a:t>
            </a:r>
          </a:p>
        </p:txBody>
      </p:sp>
      <p:pic>
        <p:nvPicPr>
          <p:cNvPr id="15" name="Picture 14" descr="A blue outline of a person wearing a hard hat&#10;&#10;Description automatically generated">
            <a:extLst>
              <a:ext uri="{FF2B5EF4-FFF2-40B4-BE49-F238E27FC236}">
                <a16:creationId xmlns:a16="http://schemas.microsoft.com/office/drawing/2014/main" id="{C4ED696F-4E5E-EE42-395F-77910A83B2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9823" y="2212325"/>
            <a:ext cx="657526" cy="65752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ABD57E1-C9C7-867F-C4E5-883880560C9A}"/>
              </a:ext>
            </a:extLst>
          </p:cNvPr>
          <p:cNvSpPr txBox="1"/>
          <p:nvPr/>
        </p:nvSpPr>
        <p:spPr>
          <a:xfrm>
            <a:off x="1919072" y="3898228"/>
            <a:ext cx="1448291" cy="169277"/>
          </a:xfrm>
          <a:prstGeom prst="rect">
            <a:avLst/>
          </a:prstGeom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API | JSON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BE82E2E-9619-90FF-197A-6B5DFDC51C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3218" y="4426202"/>
            <a:ext cx="870858" cy="870858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2778F62-60EA-3BFC-AD1D-577236D9BA31}"/>
              </a:ext>
            </a:extLst>
          </p:cNvPr>
          <p:cNvCxnSpPr>
            <a:cxnSpLocks/>
            <a:endCxn id="17" idx="0"/>
          </p:cNvCxnSpPr>
          <p:nvPr/>
        </p:nvCxnSpPr>
        <p:spPr>
          <a:xfrm flipH="1">
            <a:off x="3078647" y="3699419"/>
            <a:ext cx="1" cy="72678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DC46F09-713F-E6A2-E5CA-F7B864E64065}"/>
              </a:ext>
            </a:extLst>
          </p:cNvPr>
          <p:cNvSpPr txBox="1"/>
          <p:nvPr/>
        </p:nvSpPr>
        <p:spPr>
          <a:xfrm>
            <a:off x="865935" y="1988107"/>
            <a:ext cx="1448291" cy="338554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Controls/Process</a:t>
            </a:r>
          </a:p>
          <a:p>
            <a:pPr algn="ctr"/>
            <a:r>
              <a:rPr lang="en-US" sz="1100" b="1" dirty="0"/>
              <a:t>Expert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17EDDEA-1B42-B2A4-8D72-0E10B60191FD}"/>
              </a:ext>
            </a:extLst>
          </p:cNvPr>
          <p:cNvCxnSpPr>
            <a:cxnSpLocks/>
          </p:cNvCxnSpPr>
          <p:nvPr/>
        </p:nvCxnSpPr>
        <p:spPr>
          <a:xfrm>
            <a:off x="2098586" y="2978277"/>
            <a:ext cx="0" cy="28743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7D66D2A-5A71-D579-080A-0641DBFA7929}"/>
              </a:ext>
            </a:extLst>
          </p:cNvPr>
          <p:cNvCxnSpPr>
            <a:cxnSpLocks/>
          </p:cNvCxnSpPr>
          <p:nvPr/>
        </p:nvCxnSpPr>
        <p:spPr>
          <a:xfrm flipH="1">
            <a:off x="1210505" y="3705979"/>
            <a:ext cx="1" cy="72678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 descr="A blue outline of a file&#10;&#10;Description automatically generated">
            <a:extLst>
              <a:ext uri="{FF2B5EF4-FFF2-40B4-BE49-F238E27FC236}">
                <a16:creationId xmlns:a16="http://schemas.microsoft.com/office/drawing/2014/main" id="{47DC91D8-1253-05B7-60AD-A91A2DA236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930" y="4537909"/>
            <a:ext cx="759151" cy="759151"/>
          </a:xfrm>
          <a:prstGeom prst="rect">
            <a:avLst/>
          </a:prstGeom>
        </p:spPr>
      </p:pic>
      <p:pic>
        <p:nvPicPr>
          <p:cNvPr id="37" name="Picture 36" descr="A blue line drawing of a person with a computer&#10;&#10;Description automatically generated">
            <a:extLst>
              <a:ext uri="{FF2B5EF4-FFF2-40B4-BE49-F238E27FC236}">
                <a16:creationId xmlns:a16="http://schemas.microsoft.com/office/drawing/2014/main" id="{16135CFD-055A-A50D-11BA-CDCDA144D3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9402" y="5325332"/>
            <a:ext cx="658368" cy="658368"/>
          </a:xfrm>
          <a:prstGeom prst="rect">
            <a:avLst/>
          </a:prstGeom>
        </p:spPr>
      </p:pic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BA427168-7F8C-DE42-B3E3-AD19B3DEFF0D}"/>
              </a:ext>
            </a:extLst>
          </p:cNvPr>
          <p:cNvCxnSpPr>
            <a:stCxn id="31" idx="2"/>
            <a:endCxn id="37" idx="1"/>
          </p:cNvCxnSpPr>
          <p:nvPr/>
        </p:nvCxnSpPr>
        <p:spPr>
          <a:xfrm rot="16200000" flipH="1">
            <a:off x="1311226" y="5196340"/>
            <a:ext cx="357456" cy="558896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44470A88-C3ED-FB75-1262-C426CBA23412}"/>
              </a:ext>
            </a:extLst>
          </p:cNvPr>
          <p:cNvCxnSpPr>
            <a:stCxn id="37" idx="3"/>
            <a:endCxn id="17" idx="2"/>
          </p:cNvCxnSpPr>
          <p:nvPr/>
        </p:nvCxnSpPr>
        <p:spPr>
          <a:xfrm flipV="1">
            <a:off x="2427770" y="5297060"/>
            <a:ext cx="650877" cy="357456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1EAE0CB-2326-75D4-9E1A-7A09B54E3C68}"/>
              </a:ext>
            </a:extLst>
          </p:cNvPr>
          <p:cNvSpPr txBox="1"/>
          <p:nvPr/>
        </p:nvSpPr>
        <p:spPr>
          <a:xfrm>
            <a:off x="1337830" y="6007304"/>
            <a:ext cx="1448291" cy="169277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PLC Code Developer</a:t>
            </a:r>
          </a:p>
        </p:txBody>
      </p:sp>
      <p:pic>
        <p:nvPicPr>
          <p:cNvPr id="45" name="Picture 4" descr="Simatic S7-1500 with TIA Portal">
            <a:extLst>
              <a:ext uri="{FF2B5EF4-FFF2-40B4-BE49-F238E27FC236}">
                <a16:creationId xmlns:a16="http://schemas.microsoft.com/office/drawing/2014/main" id="{0204B255-6824-2D46-2986-4D7DF0AA8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281" y="4382660"/>
            <a:ext cx="1142154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A6B1A41-0E19-9AF4-5B5D-7CB1CFBFE371}"/>
              </a:ext>
            </a:extLst>
          </p:cNvPr>
          <p:cNvCxnSpPr>
            <a:stCxn id="17" idx="3"/>
          </p:cNvCxnSpPr>
          <p:nvPr/>
        </p:nvCxnSpPr>
        <p:spPr>
          <a:xfrm>
            <a:off x="3514076" y="4861631"/>
            <a:ext cx="594115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31BEBA2-7BBB-BE5A-1844-0D66B716B9D4}"/>
              </a:ext>
            </a:extLst>
          </p:cNvPr>
          <p:cNvSpPr txBox="1"/>
          <p:nvPr/>
        </p:nvSpPr>
        <p:spPr>
          <a:xfrm>
            <a:off x="6632295" y="2523627"/>
            <a:ext cx="552299" cy="169277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2021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46690EF-0B10-C813-4AAA-24C92BCBCE43}"/>
              </a:ext>
            </a:extLst>
          </p:cNvPr>
          <p:cNvSpPr/>
          <p:nvPr/>
        </p:nvSpPr>
        <p:spPr>
          <a:xfrm>
            <a:off x="8359813" y="2720927"/>
            <a:ext cx="1448290" cy="20211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C6122A43-24B4-5DAF-883D-2F80D62A4323}"/>
              </a:ext>
            </a:extLst>
          </p:cNvPr>
          <p:cNvSpPr/>
          <p:nvPr/>
        </p:nvSpPr>
        <p:spPr>
          <a:xfrm>
            <a:off x="9808103" y="2720927"/>
            <a:ext cx="1448290" cy="20211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DFC963D-EE70-CB24-94C6-A8BF776ABDDA}"/>
              </a:ext>
            </a:extLst>
          </p:cNvPr>
          <p:cNvSpPr txBox="1"/>
          <p:nvPr/>
        </p:nvSpPr>
        <p:spPr>
          <a:xfrm>
            <a:off x="8101915" y="2523627"/>
            <a:ext cx="552299" cy="169277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2022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572C4E6-2403-09BF-4AA3-FE305A5B3777}"/>
              </a:ext>
            </a:extLst>
          </p:cNvPr>
          <p:cNvSpPr txBox="1"/>
          <p:nvPr/>
        </p:nvSpPr>
        <p:spPr>
          <a:xfrm>
            <a:off x="9508529" y="2523627"/>
            <a:ext cx="552299" cy="169277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2023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C6ECAD3-BBDF-A1A0-E2DB-EF03404C4955}"/>
              </a:ext>
            </a:extLst>
          </p:cNvPr>
          <p:cNvSpPr txBox="1"/>
          <p:nvPr/>
        </p:nvSpPr>
        <p:spPr>
          <a:xfrm>
            <a:off x="10962112" y="2523627"/>
            <a:ext cx="552299" cy="169277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/>
              <a:t>2024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8598678-F7D5-DB09-1759-28BAA424438B}"/>
              </a:ext>
            </a:extLst>
          </p:cNvPr>
          <p:cNvSpPr/>
          <p:nvPr/>
        </p:nvSpPr>
        <p:spPr>
          <a:xfrm>
            <a:off x="6911523" y="2720927"/>
            <a:ext cx="1448290" cy="20211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27F2E660-2B22-4F90-DBAC-98C016274F75}"/>
              </a:ext>
            </a:extLst>
          </p:cNvPr>
          <p:cNvSpPr/>
          <p:nvPr/>
        </p:nvSpPr>
        <p:spPr>
          <a:xfrm>
            <a:off x="6908444" y="3291960"/>
            <a:ext cx="531157" cy="202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BDD68B9-2787-37B8-7076-43FB33770FDD}"/>
              </a:ext>
            </a:extLst>
          </p:cNvPr>
          <p:cNvSpPr/>
          <p:nvPr/>
        </p:nvSpPr>
        <p:spPr>
          <a:xfrm>
            <a:off x="6908443" y="3631843"/>
            <a:ext cx="531157" cy="202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654331-4ADF-DC74-EDAE-F2262B24D006}"/>
              </a:ext>
            </a:extLst>
          </p:cNvPr>
          <p:cNvSpPr txBox="1"/>
          <p:nvPr/>
        </p:nvSpPr>
        <p:spPr>
          <a:xfrm>
            <a:off x="7464857" y="3310141"/>
            <a:ext cx="2016602" cy="169277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1100" b="1" dirty="0"/>
              <a:t>Tool development  (1 FTE)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345E6C7-E61B-F663-268D-D50A4981A7FC}"/>
              </a:ext>
            </a:extLst>
          </p:cNvPr>
          <p:cNvSpPr txBox="1"/>
          <p:nvPr/>
        </p:nvSpPr>
        <p:spPr>
          <a:xfrm>
            <a:off x="7464856" y="3648260"/>
            <a:ext cx="3497255" cy="169277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r>
              <a:rPr lang="en-US" sz="1100" b="1" dirty="0"/>
              <a:t>Testing by users, fixes &amp; improvements (0.6 FTE)</a:t>
            </a:r>
          </a:p>
        </p:txBody>
      </p:sp>
    </p:spTree>
    <p:extLst>
      <p:ext uri="{BB962C8B-B14F-4D97-AF65-F5344CB8AC3E}">
        <p14:creationId xmlns:p14="http://schemas.microsoft.com/office/powerpoint/2010/main" val="388947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8" grpId="0" animBg="1"/>
      <p:bldP spid="8" grpId="0"/>
      <p:bldP spid="51" grpId="0"/>
      <p:bldP spid="53" grpId="0" animBg="1"/>
      <p:bldP spid="54" grpId="0" animBg="1"/>
      <p:bldP spid="55" grpId="0"/>
      <p:bldP spid="56" grpId="0"/>
      <p:bldP spid="57" grpId="0"/>
      <p:bldP spid="50" grpId="0" animBg="1"/>
      <p:bldP spid="61" grpId="0" animBg="1"/>
      <p:bldP spid="62" grpId="0" animBg="1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402100-DED1-9AA6-D485-FC1672B64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171440" cy="4832730"/>
          </a:xfrm>
        </p:spPr>
        <p:txBody>
          <a:bodyPr/>
          <a:lstStyle/>
          <a:p>
            <a:r>
              <a:rPr lang="en-US" dirty="0"/>
              <a:t>First positive impressions: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Less time in formatting, </a:t>
            </a:r>
            <a:r>
              <a:rPr lang="en-US" dirty="0"/>
              <a:t>more time in content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Standardization</a:t>
            </a:r>
            <a:r>
              <a:rPr lang="en-US" b="0" dirty="0"/>
              <a:t> is straightforward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Enforced structured -&gt; </a:t>
            </a:r>
            <a:r>
              <a:rPr lang="en-US" dirty="0"/>
              <a:t>focus on the essential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Facilitates </a:t>
            </a:r>
            <a:r>
              <a:rPr lang="en-US" dirty="0"/>
              <a:t>automatic code generation</a:t>
            </a:r>
          </a:p>
          <a:p>
            <a:endParaRPr lang="en-US" b="0" dirty="0"/>
          </a:p>
          <a:p>
            <a:r>
              <a:rPr lang="en-US" b="0" dirty="0"/>
              <a:t>… and </a:t>
            </a:r>
            <a:r>
              <a:rPr lang="en-US" dirty="0"/>
              <a:t>challenges to tackle</a:t>
            </a:r>
            <a:r>
              <a:rPr lang="en-US" b="0" dirty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Reduced flexibility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Parts of specification remain difficult to structure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Steeper learning curve for newcomers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Resources required for tool development &amp; maintenance</a:t>
            </a:r>
          </a:p>
          <a:p>
            <a:pPr marL="457200" indent="-457200">
              <a:buFont typeface="+mj-lt"/>
              <a:buAutoNum type="arabicPeriod"/>
            </a:pPr>
            <a:endParaRPr lang="en-US" b="0" dirty="0"/>
          </a:p>
          <a:p>
            <a:pPr marL="457200" indent="-457200">
              <a:buFont typeface="+mj-lt"/>
              <a:buAutoNum type="arabicPeriod"/>
            </a:pPr>
            <a:endParaRPr lang="en-US" b="0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81EC22-CD78-42EB-F1D0-5606E076C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– a DB driven specifications tool at CERN 2/2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7AB5D-CC27-08C7-4602-D3970AAAF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BFC5F-FC17-FE38-A811-5D3925A96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C2874-E918-6A9D-7F01-734C3679C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908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E0E1E6-35A4-E2EB-61BA-0D2A475ED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365125"/>
          </a:xfrm>
        </p:spPr>
        <p:txBody>
          <a:bodyPr/>
          <a:lstStyle/>
          <a:p>
            <a:r>
              <a:rPr lang="en-US" dirty="0"/>
              <a:t>Functional decomposition for plant’s control system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2D3C74-2F6A-3BE5-F7EF-6A6CA4A96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– Sneak Peek 1/3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4EB58-7562-0DC3-D712-447D0008D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October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50A778-09E5-9EAE-5F6E-1E611C3FB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Diogo Monteiro | DB Driven Specifications | PBCS Workshop – ICALEPCS’23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46F4A-4919-D423-BD12-04AFAB51C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98E28DFB-BC7A-507F-3C92-E50675C746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411" b="3894"/>
          <a:stretch/>
        </p:blipFill>
        <p:spPr>
          <a:xfrm>
            <a:off x="407987" y="1959634"/>
            <a:ext cx="5274572" cy="4247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414617D9-E8B5-078E-CB59-E7FA476B0C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8482" b="4655"/>
          <a:stretch/>
        </p:blipFill>
        <p:spPr>
          <a:xfrm>
            <a:off x="6144219" y="1957388"/>
            <a:ext cx="5663800" cy="4251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9619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PPT_v2023_DM</Template>
  <TotalTime>549</TotalTime>
  <Words>842</Words>
  <Application>Microsoft Office PowerPoint</Application>
  <PresentationFormat>Widescreen</PresentationFormat>
  <Paragraphs>162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Towards DB Driven Specifications for Industrial Control Systems Motivation, work done and share of experience</vt:lpstr>
      <vt:lpstr>Cooling and Ventilation Group at CERN (EN-CV) </vt:lpstr>
      <vt:lpstr>Controls infrastructure for CERN’s cooling &amp; HVAC </vt:lpstr>
      <vt:lpstr>Specifications for Industrial Control Systems 1/2</vt:lpstr>
      <vt:lpstr>Specifications for Industrial Control Systems 2/2</vt:lpstr>
      <vt:lpstr>Database Driven Specifications</vt:lpstr>
      <vt:lpstr>CORE – a DB driven specifications tool at CERN 1/2</vt:lpstr>
      <vt:lpstr>CORE – a DB driven specifications tool at CERN 2/2</vt:lpstr>
      <vt:lpstr>CORE – Sneak Peek 1/3 </vt:lpstr>
      <vt:lpstr>CORE – Sneak Peek 2/3 </vt:lpstr>
      <vt:lpstr>CORE – Sneak Peek 3/3 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Diogo Monteiro</dc:creator>
  <cp:lastModifiedBy>Diogo Monteiro</cp:lastModifiedBy>
  <cp:revision>17</cp:revision>
  <dcterms:created xsi:type="dcterms:W3CDTF">2023-10-06T12:20:41Z</dcterms:created>
  <dcterms:modified xsi:type="dcterms:W3CDTF">2023-10-07T10:21:03Z</dcterms:modified>
</cp:coreProperties>
</file>