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5" r:id="rId2"/>
    <p:sldId id="305" r:id="rId3"/>
    <p:sldId id="309" r:id="rId4"/>
    <p:sldId id="299" r:id="rId5"/>
    <p:sldId id="312" r:id="rId6"/>
    <p:sldId id="310" r:id="rId7"/>
    <p:sldId id="311" r:id="rId8"/>
    <p:sldId id="313" r:id="rId9"/>
    <p:sldId id="315" r:id="rId10"/>
    <p:sldId id="316" r:id="rId11"/>
    <p:sldId id="314" r:id="rId12"/>
    <p:sldId id="317" r:id="rId13"/>
    <p:sldId id="319" r:id="rId14"/>
    <p:sldId id="321" r:id="rId15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900FF"/>
    <a:srgbClr val="F4B183"/>
    <a:srgbClr val="A9D18E"/>
    <a:srgbClr val="000000"/>
    <a:srgbClr val="FBE5D6"/>
    <a:srgbClr val="F8CBAD"/>
    <a:srgbClr val="D0CECE"/>
    <a:srgbClr val="FFE699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22" autoAdjust="0"/>
    <p:restoredTop sz="96110" autoAdjust="0"/>
  </p:normalViewPr>
  <p:slideViewPr>
    <p:cSldViewPr snapToGrid="0">
      <p:cViewPr varScale="1">
        <p:scale>
          <a:sx n="102" d="100"/>
          <a:sy n="102" d="100"/>
        </p:scale>
        <p:origin x="4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B4181-62D5-47B7-AB68-3D954E9A4F79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0D1ED-99F9-44D3-AD40-62386A2FEE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011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57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881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71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/>
          </p:nvPr>
        </p:nvSpPr>
        <p:spPr bwMode="auto">
          <a:xfrm>
            <a:off x="505884" y="1"/>
            <a:ext cx="11159067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ja-JP" dirty="0"/>
              <a:t>Format for master style</a:t>
            </a:r>
            <a:endParaRPr lang="ja-JP" altLang="en-US" dirty="0"/>
          </a:p>
        </p:txBody>
      </p:sp>
      <p:sp>
        <p:nvSpPr>
          <p:cNvPr id="5" name="Content Placeholder 4"/>
          <p:cNvSpPr>
            <a:spLocks noGrp="1" noChangeArrowheads="1"/>
          </p:cNvSpPr>
          <p:nvPr>
            <p:ph idx="1"/>
          </p:nvPr>
        </p:nvSpPr>
        <p:spPr bwMode="auto">
          <a:xfrm>
            <a:off x="508001" y="836613"/>
            <a:ext cx="11156951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ja-JP" noProof="0" dirty="0"/>
              <a:t>format for master text</a:t>
            </a:r>
            <a:endParaRPr lang="ja-JP" altLang="en-US" noProof="0" dirty="0"/>
          </a:p>
          <a:p>
            <a:pPr lvl="1"/>
            <a:r>
              <a:rPr lang="en-US" altLang="ja-JP" noProof="0" dirty="0"/>
              <a:t>second level</a:t>
            </a:r>
            <a:endParaRPr lang="ja-JP" altLang="en-US" noProof="0" dirty="0"/>
          </a:p>
          <a:p>
            <a:pPr lvl="2"/>
            <a:r>
              <a:rPr lang="en-US" altLang="ja-JP" noProof="0" dirty="0"/>
              <a:t>third level</a:t>
            </a:r>
            <a:endParaRPr lang="ja-JP" altLang="en-US" noProof="0" dirty="0"/>
          </a:p>
          <a:p>
            <a:pPr lvl="3"/>
            <a:r>
              <a:rPr lang="en-US" altLang="ja-JP" noProof="0" dirty="0"/>
              <a:t>fourth level</a:t>
            </a:r>
            <a:endParaRPr lang="ja-JP" altLang="en-US" noProof="0" dirty="0"/>
          </a:p>
          <a:p>
            <a:pPr lvl="4"/>
            <a:r>
              <a:rPr lang="en-US" altLang="ja-JP" noProof="0" dirty="0"/>
              <a:t>fifth level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69478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97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538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74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369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45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480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97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37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581001"/>
            <a:ext cx="3012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sz="1200" dirty="0" smtClean="0"/>
              <a:t>I. Syratchev, </a:t>
            </a:r>
            <a:r>
              <a:rPr lang="en-US" sz="1200" dirty="0" smtClean="0"/>
              <a:t>CompactLight Follow up meeting</a:t>
            </a:r>
            <a:endParaRPr lang="en-US" sz="1200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84515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881" y="891285"/>
            <a:ext cx="11564320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dirty="0"/>
              <a:t>High Efficiency </a:t>
            </a:r>
            <a:r>
              <a:rPr lang="en-GB" sz="4800" dirty="0" smtClean="0"/>
              <a:t>X-band klystrons development</a:t>
            </a:r>
            <a:endParaRPr lang="en-GB" sz="4800" dirty="0" smtClean="0"/>
          </a:p>
          <a:p>
            <a:pPr algn="ctr"/>
            <a:r>
              <a:rPr lang="en-GB" sz="3600" dirty="0" smtClean="0"/>
              <a:t>I</a:t>
            </a:r>
            <a:r>
              <a:rPr lang="en-GB" sz="3200" dirty="0" smtClean="0"/>
              <a:t>gor Syratchev for HE klystrons project team:</a:t>
            </a:r>
          </a:p>
          <a:p>
            <a:pPr algn="r"/>
            <a:r>
              <a:rPr lang="en-US" sz="3200" dirty="0" smtClean="0"/>
              <a:t>Zaib Un Nisa</a:t>
            </a:r>
          </a:p>
          <a:p>
            <a:pPr algn="r"/>
            <a:r>
              <a:rPr lang="en-US" sz="3200" dirty="0" err="1" smtClean="0"/>
              <a:t>Anis</a:t>
            </a:r>
            <a:r>
              <a:rPr lang="en-US" sz="3200" dirty="0" smtClean="0"/>
              <a:t> Baig</a:t>
            </a:r>
          </a:p>
          <a:p>
            <a:pPr algn="r"/>
            <a:r>
              <a:rPr lang="en-US" sz="3200" dirty="0" smtClean="0"/>
              <a:t>Nuria Catalan</a:t>
            </a:r>
          </a:p>
          <a:p>
            <a:pPr algn="r"/>
            <a:r>
              <a:rPr lang="en-US" sz="3200" dirty="0" smtClean="0"/>
              <a:t>Graeme Burt</a:t>
            </a:r>
            <a:endParaRPr lang="en-US" sz="32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14" y="2941052"/>
            <a:ext cx="6564339" cy="27608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0842"/>
          <a:stretch/>
        </p:blipFill>
        <p:spPr>
          <a:xfrm>
            <a:off x="75414" y="5701879"/>
            <a:ext cx="2886075" cy="41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9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4447" y="268941"/>
            <a:ext cx="11181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problem with detuning was identified. It concerned the method used at Canon on how to adjust the frequency (dimension)  of individual cell in the multi-cells coupler using HFSS simulations. The new dimension were calculated and verified in PIC simulation at CERN. Following, the new coupler was built for the refurbished klystron #1.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61" y="1331540"/>
            <a:ext cx="3257270" cy="25166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661" y="3403892"/>
            <a:ext cx="3257270" cy="27570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1245" y="1715491"/>
            <a:ext cx="5685038" cy="47329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1781" y="1331540"/>
            <a:ext cx="3550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Predicted klystron performance in simulations with different codes used at CERN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567406" y="1977101"/>
            <a:ext cx="83555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154kV,</a:t>
            </a:r>
          </a:p>
          <a:p>
            <a:r>
              <a:rPr lang="en-US" sz="1400" dirty="0" smtClean="0"/>
              <a:t>Fixed Pin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7425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2092" t="3458" r="20931" b="3540"/>
          <a:stretch/>
        </p:blipFill>
        <p:spPr>
          <a:xfrm>
            <a:off x="326504" y="532511"/>
            <a:ext cx="4874145" cy="42492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057"/>
          <a:stretch/>
        </p:blipFill>
        <p:spPr>
          <a:xfrm>
            <a:off x="5406390" y="532511"/>
            <a:ext cx="6266826" cy="43389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0941" y="1069910"/>
            <a:ext cx="83555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154kV,</a:t>
            </a:r>
          </a:p>
          <a:p>
            <a:r>
              <a:rPr lang="en-US" sz="1400" dirty="0" smtClean="0"/>
              <a:t>Fixed Pin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448716" y="163179"/>
            <a:ext cx="7705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klystron#3 (refurbished klystron#1) was tested at Canon in December 2022.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59876" y="4975625"/>
            <a:ext cx="110133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3333FF"/>
                </a:solidFill>
              </a:rPr>
              <a:t>At operating frequency klystron showed 56.2% (cf. simulated 56.4% in original design). That corresponds to 35% RF peak power increase compared to the original Canon tube at the same operating voltage.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3333FF"/>
                </a:solidFill>
              </a:rPr>
              <a:t>Tube can reach 10.5MW with existing Xbox#3 ScandiNova modulator (with 174kV max recommended).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3333FF"/>
                </a:solidFill>
              </a:rPr>
              <a:t>In a range of RF power levels from 6MW to 10.5 MW the klystron is 50%+ efficient and can be used for different application in this range by adjusting modulator type/voltage.</a:t>
            </a:r>
            <a:endParaRPr lang="en-GB" dirty="0">
              <a:solidFill>
                <a:srgbClr val="3333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516957" y="1282045"/>
            <a:ext cx="160255" cy="311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8426066" y="1244275"/>
            <a:ext cx="70382" cy="75540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677212" y="1168735"/>
            <a:ext cx="70382" cy="75540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5"/>
          <p:cNvSpPr/>
          <p:nvPr/>
        </p:nvSpPr>
        <p:spPr>
          <a:xfrm>
            <a:off x="1409700" y="1203351"/>
            <a:ext cx="2598420" cy="1421739"/>
          </a:xfrm>
          <a:custGeom>
            <a:avLst/>
            <a:gdLst>
              <a:gd name="connsiteX0" fmla="*/ 0 w 2598420"/>
              <a:gd name="connsiteY0" fmla="*/ 1421739 h 1421739"/>
              <a:gd name="connsiteX1" fmla="*/ 438150 w 2598420"/>
              <a:gd name="connsiteY1" fmla="*/ 747369 h 1421739"/>
              <a:gd name="connsiteX2" fmla="*/ 864870 w 2598420"/>
              <a:gd name="connsiteY2" fmla="*/ 252069 h 1421739"/>
              <a:gd name="connsiteX3" fmla="*/ 1078230 w 2598420"/>
              <a:gd name="connsiteY3" fmla="*/ 80619 h 1421739"/>
              <a:gd name="connsiteX4" fmla="*/ 1295400 w 2598420"/>
              <a:gd name="connsiteY4" fmla="*/ 609 h 1421739"/>
              <a:gd name="connsiteX5" fmla="*/ 1520190 w 2598420"/>
              <a:gd name="connsiteY5" fmla="*/ 118719 h 1421739"/>
              <a:gd name="connsiteX6" fmla="*/ 1737360 w 2598420"/>
              <a:gd name="connsiteY6" fmla="*/ 324459 h 1421739"/>
              <a:gd name="connsiteX7" fmla="*/ 2164080 w 2598420"/>
              <a:gd name="connsiteY7" fmla="*/ 770229 h 1421739"/>
              <a:gd name="connsiteX8" fmla="*/ 2598420 w 2598420"/>
              <a:gd name="connsiteY8" fmla="*/ 1067409 h 142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8420" h="1421739">
                <a:moveTo>
                  <a:pt x="0" y="1421739"/>
                </a:moveTo>
                <a:cubicBezTo>
                  <a:pt x="147002" y="1182026"/>
                  <a:pt x="294005" y="942314"/>
                  <a:pt x="438150" y="747369"/>
                </a:cubicBezTo>
                <a:cubicBezTo>
                  <a:pt x="582295" y="552424"/>
                  <a:pt x="758190" y="363194"/>
                  <a:pt x="864870" y="252069"/>
                </a:cubicBezTo>
                <a:cubicBezTo>
                  <a:pt x="971550" y="140944"/>
                  <a:pt x="1006475" y="122529"/>
                  <a:pt x="1078230" y="80619"/>
                </a:cubicBezTo>
                <a:cubicBezTo>
                  <a:pt x="1149985" y="38709"/>
                  <a:pt x="1221740" y="-5741"/>
                  <a:pt x="1295400" y="609"/>
                </a:cubicBezTo>
                <a:cubicBezTo>
                  <a:pt x="1369060" y="6959"/>
                  <a:pt x="1446530" y="64744"/>
                  <a:pt x="1520190" y="118719"/>
                </a:cubicBezTo>
                <a:cubicBezTo>
                  <a:pt x="1593850" y="172694"/>
                  <a:pt x="1630045" y="215874"/>
                  <a:pt x="1737360" y="324459"/>
                </a:cubicBezTo>
                <a:cubicBezTo>
                  <a:pt x="1844675" y="433044"/>
                  <a:pt x="2020570" y="646404"/>
                  <a:pt x="2164080" y="770229"/>
                </a:cubicBezTo>
                <a:cubicBezTo>
                  <a:pt x="2307590" y="894054"/>
                  <a:pt x="2453005" y="980731"/>
                  <a:pt x="2598420" y="1067409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68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25648" y="98701"/>
            <a:ext cx="5566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…and still this was not the end...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01" y="391089"/>
            <a:ext cx="6322411" cy="44375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8926" y="4868544"/>
            <a:ext cx="5245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found in PIC simulations (it was not expected), that by another and </a:t>
            </a:r>
            <a:r>
              <a:rPr lang="en-US" sz="1400" dirty="0" smtClean="0"/>
              <a:t>small</a:t>
            </a:r>
            <a:r>
              <a:rPr lang="en-US" dirty="0" smtClean="0"/>
              <a:t> increase of solenoidal field from  0.42T to 0.44T, the efficiency gains another 0.8% and also it provides even less beam interception. </a:t>
            </a:r>
            <a:endParaRPr lang="en-GB" dirty="0"/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29F4CBFE-FDD9-4701-A71D-B183A4346E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304" y="1240520"/>
            <a:ext cx="5063587" cy="169153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525648" y="3047040"/>
            <a:ext cx="5436434" cy="3562251"/>
            <a:chOff x="6525648" y="3047040"/>
            <a:chExt cx="5436434" cy="3562251"/>
          </a:xfrm>
        </p:grpSpPr>
        <p:grpSp>
          <p:nvGrpSpPr>
            <p:cNvPr id="8" name="Group 7"/>
            <p:cNvGrpSpPr/>
            <p:nvPr/>
          </p:nvGrpSpPr>
          <p:grpSpPr>
            <a:xfrm>
              <a:off x="6525648" y="3047040"/>
              <a:ext cx="5436434" cy="2514001"/>
              <a:chOff x="6590597" y="3647205"/>
              <a:chExt cx="5436434" cy="2514001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6590597" y="4960877"/>
                <a:ext cx="5436434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A. </a:t>
                </a:r>
                <a:r>
                  <a:rPr lang="en-GB" sz="1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Toshiro-san (Canon): …We </a:t>
                </a:r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</a:rPr>
                  <a:t>have additionally tested the performance at solenoid current of </a:t>
                </a:r>
                <a:r>
                  <a:rPr lang="en-GB" sz="1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I main=33.5A </a:t>
                </a:r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</a:rPr>
                  <a:t>(and </a:t>
                </a:r>
                <a:r>
                  <a:rPr lang="en-GB" sz="1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I cc=7A</a:t>
                </a:r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</a:rPr>
                  <a:t>).</a:t>
                </a:r>
              </a:p>
              <a:p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</a:rPr>
                  <a:t>The output power increased a bit as you </a:t>
                </a:r>
                <a:r>
                  <a:rPr lang="en-GB" sz="1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say:</a:t>
                </a:r>
                <a:endParaRPr lang="en-GB" sz="1600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</a:rPr>
                  <a:t>154 kV, 93.6 A, </a:t>
                </a:r>
                <a:r>
                  <a:rPr lang="en-GB" sz="24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Pout=8.2MW</a:t>
                </a:r>
                <a:r>
                  <a:rPr lang="en-GB" sz="2400" b="1" dirty="0">
                    <a:solidFill>
                      <a:schemeClr val="accent6">
                        <a:lumMod val="75000"/>
                      </a:schemeClr>
                    </a:solidFill>
                  </a:rPr>
                  <a:t>, Eff=56.9</a:t>
                </a:r>
                <a:r>
                  <a:rPr lang="en-GB" sz="24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%.</a:t>
                </a:r>
                <a:endParaRPr lang="en-GB" sz="24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590597" y="3647205"/>
                <a:ext cx="5323002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dirty="0" smtClean="0">
                    <a:solidFill>
                      <a:srgbClr val="1F497D"/>
                    </a:solidFill>
                    <a:latin typeface="Calibri" panose="020F0502020204030204" pitchFamily="34" charset="0"/>
                    <a:ea typeface="SimSun" panose="02010600030101010101" pitchFamily="2" charset="-122"/>
                  </a:rPr>
                  <a:t>Q</a:t>
                </a:r>
                <a:r>
                  <a:rPr lang="en-GB" dirty="0" smtClean="0">
                    <a:solidFill>
                      <a:srgbClr val="1F497D"/>
                    </a:solidFill>
                    <a:latin typeface="Calibri" panose="020F0502020204030204" pitchFamily="34" charset="0"/>
                    <a:ea typeface="SimSun" panose="02010600030101010101" pitchFamily="2" charset="-122"/>
                  </a:rPr>
                  <a:t>. </a:t>
                </a:r>
                <a:r>
                  <a:rPr lang="en-GB" sz="1600" dirty="0" smtClean="0">
                    <a:solidFill>
                      <a:srgbClr val="1F497D"/>
                    </a:solidFill>
                    <a:latin typeface="Calibri" panose="020F0502020204030204" pitchFamily="34" charset="0"/>
                    <a:ea typeface="SimSun" panose="02010600030101010101" pitchFamily="2" charset="-122"/>
                  </a:rPr>
                  <a:t>Igor (CERN): … may I suggest </a:t>
                </a:r>
                <a:r>
                  <a:rPr lang="en-GB" sz="1600" dirty="0">
                    <a:solidFill>
                      <a:srgbClr val="1F497D"/>
                    </a:solidFill>
                    <a:latin typeface="Calibri" panose="020F0502020204030204" pitchFamily="34" charset="0"/>
                    <a:ea typeface="SimSun" panose="02010600030101010101" pitchFamily="2" charset="-122"/>
                  </a:rPr>
                  <a:t>one measurement if </a:t>
                </a:r>
                <a:r>
                  <a:rPr lang="en-GB" sz="1600" dirty="0" smtClean="0">
                    <a:solidFill>
                      <a:srgbClr val="1F497D"/>
                    </a:solidFill>
                    <a:latin typeface="Calibri" panose="020F0502020204030204" pitchFamily="34" charset="0"/>
                    <a:ea typeface="SimSun" panose="02010600030101010101" pitchFamily="2" charset="-122"/>
                  </a:rPr>
                  <a:t>you can do it. </a:t>
                </a:r>
                <a:r>
                  <a:rPr lang="en-GB" sz="1600" dirty="0">
                    <a:solidFill>
                      <a:srgbClr val="1F497D"/>
                    </a:solidFill>
                    <a:latin typeface="Calibri" panose="020F0502020204030204" pitchFamily="34" charset="0"/>
                    <a:ea typeface="SimSun" panose="02010600030101010101" pitchFamily="2" charset="-122"/>
                  </a:rPr>
                  <a:t>Following our simulations, we saw that efficiency can be increased by almost  1%, if magnetic solenoidal field will be increased up to </a:t>
                </a:r>
                <a:r>
                  <a:rPr lang="en-GB" sz="1600" dirty="0" smtClean="0">
                    <a:solidFill>
                      <a:srgbClr val="1F497D"/>
                    </a:solidFill>
                    <a:latin typeface="Calibri" panose="020F0502020204030204" pitchFamily="34" charset="0"/>
                    <a:ea typeface="SimSun" panose="02010600030101010101" pitchFamily="2" charset="-122"/>
                  </a:rPr>
                  <a:t>0.44T (33.5A) </a:t>
                </a:r>
                <a:r>
                  <a:rPr lang="en-GB" sz="1600" dirty="0">
                    <a:solidFill>
                      <a:srgbClr val="1F497D"/>
                    </a:solidFill>
                    <a:latin typeface="Calibri" panose="020F0502020204030204" pitchFamily="34" charset="0"/>
                    <a:ea typeface="SimSun" panose="02010600030101010101" pitchFamily="2" charset="-122"/>
                  </a:rPr>
                  <a:t>from </a:t>
                </a:r>
                <a:r>
                  <a:rPr lang="en-GB" sz="1600" dirty="0" smtClean="0">
                    <a:solidFill>
                      <a:srgbClr val="1F497D"/>
                    </a:solidFill>
                    <a:latin typeface="Calibri" panose="020F0502020204030204" pitchFamily="34" charset="0"/>
                    <a:ea typeface="SimSun" panose="02010600030101010101" pitchFamily="2" charset="-122"/>
                  </a:rPr>
                  <a:t>0.42T (32A)?</a:t>
                </a:r>
                <a:endParaRPr lang="en-GB" sz="1600" dirty="0"/>
              </a:p>
            </p:txBody>
          </p:sp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2525" y="5593664"/>
              <a:ext cx="3289248" cy="10156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386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498B724B-EA20-17B0-4F37-812A98D72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90" y="3076373"/>
            <a:ext cx="3907438" cy="3429000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2B11D9B-691A-BBB2-08E6-18F2CA068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928" y="3236815"/>
            <a:ext cx="3907438" cy="3268558"/>
          </a:xfrm>
          <a:prstGeom prst="rect">
            <a:avLst/>
          </a:prstGeom>
        </p:spPr>
      </p:pic>
      <p:pic>
        <p:nvPicPr>
          <p:cNvPr id="4" name="Picture 3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8D8FF0D4-77BA-8233-8D87-730B4A545A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7450" y="3000449"/>
            <a:ext cx="3504924" cy="35049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7472" y="3210065"/>
            <a:ext cx="21232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Original</a:t>
            </a:r>
            <a:r>
              <a:rPr lang="en-US" sz="1200" dirty="0" smtClean="0"/>
              <a:t> Canon tube</a:t>
            </a:r>
          </a:p>
          <a:p>
            <a:r>
              <a:rPr lang="en-US" sz="1200" dirty="0" smtClean="0"/>
              <a:t>Plug-to-RF efficiency </a:t>
            </a:r>
            <a:r>
              <a:rPr lang="en-US" dirty="0" smtClean="0">
                <a:solidFill>
                  <a:srgbClr val="FF0000"/>
                </a:solidFill>
              </a:rPr>
              <a:t>15.2%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43855" y="3210065"/>
            <a:ext cx="21232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HE</a:t>
            </a:r>
            <a:r>
              <a:rPr lang="en-US" sz="1200" dirty="0" smtClean="0"/>
              <a:t> Canon tube</a:t>
            </a:r>
          </a:p>
          <a:p>
            <a:r>
              <a:rPr lang="en-US" sz="1200" dirty="0" smtClean="0"/>
              <a:t>Plug-to-RF efficiency </a:t>
            </a:r>
            <a:r>
              <a:rPr lang="en-US" dirty="0" smtClean="0">
                <a:solidFill>
                  <a:srgbClr val="3333FF"/>
                </a:solidFill>
              </a:rPr>
              <a:t>23.7%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25146" y="3210065"/>
            <a:ext cx="21232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HE</a:t>
            </a:r>
            <a:r>
              <a:rPr lang="en-US" sz="1200" dirty="0" smtClean="0"/>
              <a:t> Canon tube + </a:t>
            </a:r>
            <a:r>
              <a:rPr lang="en-US" sz="1200" b="1" dirty="0" smtClean="0"/>
              <a:t>PM solenoid</a:t>
            </a:r>
          </a:p>
          <a:p>
            <a:r>
              <a:rPr lang="en-US" sz="1200" dirty="0" smtClean="0"/>
              <a:t>Plug-to-RF efficiency </a:t>
            </a:r>
            <a:r>
              <a:rPr lang="en-US" b="1" dirty="0" smtClean="0">
                <a:solidFill>
                  <a:srgbClr val="00B050"/>
                </a:solidFill>
              </a:rPr>
              <a:t>35.5%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686783" y="3076373"/>
            <a:ext cx="6809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715898" y="3210065"/>
            <a:ext cx="6809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590" y="148955"/>
            <a:ext cx="6924675" cy="165735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28E5ADA-809B-FE4E-881A-AD8924F73555}"/>
              </a:ext>
            </a:extLst>
          </p:cNvPr>
          <p:cNvSpPr/>
          <p:nvPr/>
        </p:nvSpPr>
        <p:spPr>
          <a:xfrm>
            <a:off x="241490" y="1594520"/>
            <a:ext cx="2157020" cy="9270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u="sng" dirty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Submitted by:</a:t>
            </a:r>
          </a:p>
          <a:p>
            <a:pPr algn="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Nuria Catalan Lasheras</a:t>
            </a:r>
          </a:p>
          <a:p>
            <a:pPr algn="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Senior physicist SY/RF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1265" y="1319183"/>
            <a:ext cx="2791838" cy="112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2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4231" y="53870"/>
            <a:ext cx="9310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High Efficiency </a:t>
            </a:r>
            <a:r>
              <a:rPr lang="en-GB" sz="2400" b="1" dirty="0"/>
              <a:t>(</a:t>
            </a:r>
            <a:r>
              <a:rPr lang="en-GB" sz="2400" b="1" dirty="0" smtClean="0">
                <a:solidFill>
                  <a:srgbClr val="3333FF"/>
                </a:solidFill>
              </a:rPr>
              <a:t>66%</a:t>
            </a:r>
            <a:r>
              <a:rPr lang="en-GB" sz="2400" b="1" dirty="0" smtClean="0"/>
              <a:t>) </a:t>
            </a:r>
            <a:r>
              <a:rPr lang="en-GB" sz="2400" b="1" dirty="0"/>
              <a:t>50 MW</a:t>
            </a:r>
            <a:r>
              <a:rPr lang="en-GB" sz="2400" b="1" dirty="0" smtClean="0"/>
              <a:t>, 12 GHz klystron (</a:t>
            </a:r>
            <a:r>
              <a:rPr lang="en-GB" sz="2400" b="1" dirty="0" smtClean="0"/>
              <a:t>CERN- CPI collaboration)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762" y="568458"/>
            <a:ext cx="6577447" cy="2190944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7682317" y="2783337"/>
          <a:ext cx="4455892" cy="385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92">
                  <a:extLst>
                    <a:ext uri="{9D8B030D-6E8A-4147-A177-3AD203B41FA5}">
                      <a16:colId xmlns:a16="http://schemas.microsoft.com/office/drawing/2014/main" val="1199743728"/>
                    </a:ext>
                  </a:extLst>
                </a:gridCol>
                <a:gridCol w="1006320">
                  <a:extLst>
                    <a:ext uri="{9D8B030D-6E8A-4147-A177-3AD203B41FA5}">
                      <a16:colId xmlns:a16="http://schemas.microsoft.com/office/drawing/2014/main" val="834333379"/>
                    </a:ext>
                  </a:extLst>
                </a:gridCol>
                <a:gridCol w="1677880">
                  <a:extLst>
                    <a:ext uri="{9D8B030D-6E8A-4147-A177-3AD203B41FA5}">
                      <a16:colId xmlns:a16="http://schemas.microsoft.com/office/drawing/2014/main" val="6508962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VKX-8311A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HEX  </a:t>
                      </a:r>
                      <a:r>
                        <a:rPr lang="en-US" sz="1200" baseline="0" dirty="0" smtClean="0"/>
                        <a:t>(</a:t>
                      </a:r>
                      <a:r>
                        <a:rPr lang="en-US" sz="1200" dirty="0" smtClean="0"/>
                        <a:t>CERN/</a:t>
                      </a:r>
                      <a:r>
                        <a:rPr lang="en-US" sz="1000" dirty="0" smtClean="0"/>
                        <a:t>CPI</a:t>
                      </a:r>
                      <a:r>
                        <a:rPr lang="en-US" sz="1200" dirty="0" smtClean="0"/>
                        <a:t>)</a:t>
                      </a:r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639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Voltage, kV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420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031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Current, 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322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204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15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Frequency, 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11.994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47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Peak power,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400" dirty="0" smtClean="0"/>
                        <a:t>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58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02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Sat. gain, dB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59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10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Efficiency,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36.2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66</a:t>
                      </a:r>
                      <a:endParaRPr lang="en-GB" sz="11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942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Life</a:t>
                      </a:r>
                      <a:r>
                        <a:rPr lang="en-US" sz="1400" baseline="0" dirty="0" smtClean="0"/>
                        <a:t> time, hours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30 000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85 000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544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Solenoidal magnetic field, 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25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</a:t>
                      </a:r>
                      <a:r>
                        <a:rPr lang="en-US" sz="1400" baseline="0" dirty="0" smtClean="0"/>
                        <a:t> circuit </a:t>
                      </a:r>
                      <a:r>
                        <a:rPr lang="en-US" sz="1400" dirty="0" smtClean="0"/>
                        <a:t>length, 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0.32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0.32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158803"/>
                  </a:ext>
                </a:extLst>
              </a:tr>
            </a:tbl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762" y="2783338"/>
            <a:ext cx="2121556" cy="389446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3470" y="2912360"/>
            <a:ext cx="614777" cy="27839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6716051" y="6370023"/>
            <a:ext cx="9973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VKX-8311A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560762" y="2783337"/>
            <a:ext cx="4894104" cy="391839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788389" y="501499"/>
            <a:ext cx="3189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Saturated efficiency &amp; RF power</a:t>
            </a:r>
            <a:endParaRPr lang="en-GB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384" y="870831"/>
            <a:ext cx="4776939" cy="2705422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3305039" y="2414005"/>
            <a:ext cx="11128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VKX-8311A</a:t>
            </a:r>
            <a:endParaRPr lang="en-GB" sz="1600" dirty="0"/>
          </a:p>
        </p:txBody>
      </p:sp>
      <p:sp>
        <p:nvSpPr>
          <p:cNvPr id="37" name="Rectangle 36"/>
          <p:cNvSpPr/>
          <p:nvPr/>
        </p:nvSpPr>
        <p:spPr>
          <a:xfrm>
            <a:off x="1758551" y="1338402"/>
            <a:ext cx="519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HEX</a:t>
            </a:r>
            <a:endParaRPr lang="en-GB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300229" y="3710293"/>
            <a:ext cx="446058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Re-used solenoid.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Increased life time (&gt; factor 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Reduced modulator power (~ factor 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Increased power gain (10 dB)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New optics design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3117" y="515535"/>
            <a:ext cx="3531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3D Particle-in-Cell (PIC</a:t>
            </a:r>
            <a:r>
              <a:rPr lang="en-US" dirty="0" smtClean="0"/>
              <a:t>) simulations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8825" y="5341509"/>
            <a:ext cx="492899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Prototype fabrication is under negotiation </a:t>
            </a:r>
            <a:r>
              <a:rPr lang="en-US" sz="2000" b="1" dirty="0" smtClean="0"/>
              <a:t>between</a:t>
            </a:r>
            <a:r>
              <a:rPr lang="en-US" sz="2000" b="1" dirty="0" smtClean="0"/>
              <a:t> CPI and INFN.</a:t>
            </a:r>
            <a:endParaRPr lang="en-GB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8558" y="559095"/>
            <a:ext cx="1753442" cy="77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46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72" y="25568"/>
            <a:ext cx="4964430" cy="66172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04447" y="1438623"/>
            <a:ext cx="770964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10 MW class HE X-band klystron. </a:t>
            </a:r>
          </a:p>
          <a:p>
            <a:pPr algn="ctr"/>
            <a:r>
              <a:rPr lang="en-US" sz="3200" dirty="0" smtClean="0"/>
              <a:t>CERN-Canon ETD collaboration </a:t>
            </a:r>
          </a:p>
        </p:txBody>
      </p:sp>
    </p:spTree>
    <p:extLst>
      <p:ext uri="{BB962C8B-B14F-4D97-AF65-F5344CB8AC3E}">
        <p14:creationId xmlns:p14="http://schemas.microsoft.com/office/powerpoint/2010/main" val="6753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038B58E0-08F3-4511-A3F0-1883438A788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34163" y="4298968"/>
            <a:ext cx="2983205" cy="113097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AE79BA7F-C260-4C3C-9984-1DEEC6453D8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134163" y="2781588"/>
            <a:ext cx="3384907" cy="115273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F7A8F65-E612-4108-9CA1-CFD259B2E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4629" y="203320"/>
            <a:ext cx="4501361" cy="620713"/>
          </a:xfrm>
        </p:spPr>
        <p:txBody>
          <a:bodyPr/>
          <a:lstStyle/>
          <a:p>
            <a:r>
              <a:rPr lang="en-US" altLang="ja-JP" sz="3600" dirty="0" smtClean="0">
                <a:latin typeface="+mn-lt"/>
              </a:rPr>
              <a:t>Klystron RF Circuit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D85B21E-EB67-4AE9-936D-21DA4E52C068}"/>
              </a:ext>
            </a:extLst>
          </p:cNvPr>
          <p:cNvSpPr txBox="1"/>
          <p:nvPr/>
        </p:nvSpPr>
        <p:spPr>
          <a:xfrm>
            <a:off x="1705913" y="1573312"/>
            <a:ext cx="18950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Design 1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/>
              <a:t>Long </a:t>
            </a:r>
            <a:r>
              <a:rPr kumimoji="1" lang="en-US" altLang="ja-JP" sz="1600" dirty="0" smtClean="0"/>
              <a:t>COM circuit</a:t>
            </a:r>
            <a:endParaRPr lang="en-US" altLang="ja-JP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solidFill>
                  <a:srgbClr val="FF0000"/>
                </a:solidFill>
              </a:rPr>
              <a:t>New solenoid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C7E760F-37BE-477A-8067-D9F57E63480F}"/>
              </a:ext>
            </a:extLst>
          </p:cNvPr>
          <p:cNvSpPr txBox="1"/>
          <p:nvPr/>
        </p:nvSpPr>
        <p:spPr>
          <a:xfrm>
            <a:off x="1705912" y="2826610"/>
            <a:ext cx="19479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Design 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/>
              <a:t>Short </a:t>
            </a:r>
            <a:r>
              <a:rPr kumimoji="1" lang="en-US" altLang="ja-JP" sz="1600" dirty="0" smtClean="0"/>
              <a:t>COM circuit</a:t>
            </a:r>
            <a:endParaRPr kumimoji="1" lang="en-US" altLang="ja-JP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/>
              <a:t>2nd harmonic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solidFill>
                  <a:srgbClr val="FF0000"/>
                </a:solidFill>
              </a:rPr>
              <a:t>New solenoid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C51ED08-D341-43E5-95C8-7F897B5425C6}"/>
              </a:ext>
            </a:extLst>
          </p:cNvPr>
          <p:cNvSpPr txBox="1"/>
          <p:nvPr/>
        </p:nvSpPr>
        <p:spPr>
          <a:xfrm>
            <a:off x="1705913" y="4197065"/>
            <a:ext cx="24641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u="sng" dirty="0"/>
              <a:t>Design 3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/>
              <a:t>Short circuit (</a:t>
            </a:r>
            <a:r>
              <a:rPr kumimoji="1" lang="en-US" altLang="ja-JP" sz="1600" dirty="0" smtClean="0"/>
              <a:t>same as existing 6-MW </a:t>
            </a:r>
            <a:r>
              <a:rPr kumimoji="1" lang="en-US" altLang="ja-JP" sz="1600" dirty="0"/>
              <a:t>tube)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/>
              <a:t>2nd harmonic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solidFill>
                  <a:srgbClr val="0000FF"/>
                </a:solidFill>
              </a:rPr>
              <a:t>Existing solenoid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93B0BA7-5D84-463D-B0FE-04680918CFEE}"/>
              </a:ext>
            </a:extLst>
          </p:cNvPr>
          <p:cNvSpPr txBox="1"/>
          <p:nvPr/>
        </p:nvSpPr>
        <p:spPr>
          <a:xfrm>
            <a:off x="9053551" y="2566114"/>
            <a:ext cx="1265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Eff. = 58.6%</a:t>
            </a:r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C41A5A9-4961-49BC-8BB0-04FEEEFC4C63}"/>
              </a:ext>
            </a:extLst>
          </p:cNvPr>
          <p:cNvSpPr txBox="1"/>
          <p:nvPr/>
        </p:nvSpPr>
        <p:spPr>
          <a:xfrm>
            <a:off x="7519069" y="3235078"/>
            <a:ext cx="1265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Eff. = 56.4%</a:t>
            </a:r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CC8D5DE-B706-4BEB-B693-D33C2E6A0A07}"/>
              </a:ext>
            </a:extLst>
          </p:cNvPr>
          <p:cNvSpPr txBox="1"/>
          <p:nvPr/>
        </p:nvSpPr>
        <p:spPr>
          <a:xfrm>
            <a:off x="7117367" y="4451014"/>
            <a:ext cx="1223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Eff =</a:t>
            </a:r>
            <a:r>
              <a:rPr lang="en-US" altLang="ja-JP" dirty="0"/>
              <a:t> </a:t>
            </a:r>
            <a:r>
              <a:rPr kumimoji="1" lang="en-US" altLang="ja-JP" dirty="0"/>
              <a:t>56.4%</a:t>
            </a:r>
            <a:endParaRPr kumimoji="1" lang="ja-JP" altLang="en-US" dirty="0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46D9E46-66A9-47BA-8648-A82BB0B82D24}"/>
              </a:ext>
            </a:extLst>
          </p:cNvPr>
          <p:cNvSpPr/>
          <p:nvPr/>
        </p:nvSpPr>
        <p:spPr bwMode="auto">
          <a:xfrm>
            <a:off x="1645970" y="4024881"/>
            <a:ext cx="8792485" cy="1650652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defTabSz="968375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2500">
              <a:latin typeface="Arial" charset="0"/>
              <a:ea typeface="ＭＳ Ｐゴシック" pitchFamily="50" charset="-128"/>
            </a:endParaRPr>
          </a:p>
        </p:txBody>
      </p:sp>
      <p:sp>
        <p:nvSpPr>
          <p:cNvPr id="35" name="コンテンツ プレースホルダー 2">
            <a:extLst>
              <a:ext uri="{FF2B5EF4-FFF2-40B4-BE49-F238E27FC236}">
                <a16:creationId xmlns:a16="http://schemas.microsoft.com/office/drawing/2014/main" id="{0F8597FC-AEE4-4659-AABC-0B8AF0F06807}"/>
              </a:ext>
            </a:extLst>
          </p:cNvPr>
          <p:cNvSpPr txBox="1">
            <a:spLocks/>
          </p:cNvSpPr>
          <p:nvPr/>
        </p:nvSpPr>
        <p:spPr bwMode="auto">
          <a:xfrm>
            <a:off x="7324629" y="4967412"/>
            <a:ext cx="32916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altLang="ja-JP" sz="1600" b="0" kern="0" dirty="0">
                <a:solidFill>
                  <a:srgbClr val="0000FF"/>
                </a:solidFill>
                <a:latin typeface="+mn-lt"/>
              </a:rPr>
              <a:t>We decided to fabricate this tube.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A676CD52-F5DE-4B69-8BEE-2CB76B0CF142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8889" r="4826"/>
          <a:stretch/>
        </p:blipFill>
        <p:spPr>
          <a:xfrm>
            <a:off x="4166271" y="1397773"/>
            <a:ext cx="6212537" cy="1147569"/>
          </a:xfrm>
          <a:prstGeom prst="rect">
            <a:avLst/>
          </a:prstGeom>
        </p:spPr>
      </p:pic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AE067508-54F2-4A2C-9449-32CE44FF2AA6}"/>
              </a:ext>
            </a:extLst>
          </p:cNvPr>
          <p:cNvCxnSpPr/>
          <p:nvPr/>
        </p:nvCxnSpPr>
        <p:spPr bwMode="auto">
          <a:xfrm>
            <a:off x="4166271" y="1442598"/>
            <a:ext cx="0" cy="1083132"/>
          </a:xfrm>
          <a:prstGeom prst="line">
            <a:avLst/>
          </a:prstGeom>
          <a:solidFill>
            <a:srgbClr val="9999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F5E876A9-EA3C-4976-AC83-39CD62AFA6C2}"/>
              </a:ext>
            </a:extLst>
          </p:cNvPr>
          <p:cNvCxnSpPr/>
          <p:nvPr/>
        </p:nvCxnSpPr>
        <p:spPr bwMode="auto">
          <a:xfrm>
            <a:off x="10378808" y="1433633"/>
            <a:ext cx="0" cy="1083132"/>
          </a:xfrm>
          <a:prstGeom prst="line">
            <a:avLst/>
          </a:prstGeom>
          <a:solidFill>
            <a:srgbClr val="9999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10616231" y="226435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2019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522748" y="533583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2020</a:t>
            </a:r>
            <a:endParaRPr lang="en-GB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08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616021"/>
              </p:ext>
            </p:extLst>
          </p:nvPr>
        </p:nvGraphicFramePr>
        <p:xfrm>
          <a:off x="7442028" y="2803553"/>
          <a:ext cx="4455892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92">
                  <a:extLst>
                    <a:ext uri="{9D8B030D-6E8A-4147-A177-3AD203B41FA5}">
                      <a16:colId xmlns:a16="http://schemas.microsoft.com/office/drawing/2014/main" val="1199743728"/>
                    </a:ext>
                  </a:extLst>
                </a:gridCol>
                <a:gridCol w="1006320">
                  <a:extLst>
                    <a:ext uri="{9D8B030D-6E8A-4147-A177-3AD203B41FA5}">
                      <a16:colId xmlns:a16="http://schemas.microsoft.com/office/drawing/2014/main" val="834333379"/>
                    </a:ext>
                  </a:extLst>
                </a:gridCol>
                <a:gridCol w="1677880">
                  <a:extLst>
                    <a:ext uri="{9D8B030D-6E8A-4147-A177-3AD203B41FA5}">
                      <a16:colId xmlns:a16="http://schemas.microsoft.com/office/drawing/2014/main" val="6508962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8-10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E37113 at factory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HEX COM_M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dirty="0" smtClean="0"/>
                        <a:t>CERN/</a:t>
                      </a:r>
                      <a:r>
                        <a:rPr lang="en-US" sz="1000" dirty="0" smtClean="0"/>
                        <a:t>Canon</a:t>
                      </a:r>
                      <a:r>
                        <a:rPr lang="en-US" sz="1200" dirty="0" smtClean="0"/>
                        <a:t>)</a:t>
                      </a:r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639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Voltage, kV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154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031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Current, 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15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Frequency, 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11.994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47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Peak power,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400" dirty="0" smtClean="0"/>
                        <a:t>6.2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8.1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02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Sat. gain, dB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48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10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Efficiency,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56.4</a:t>
                      </a:r>
                      <a:endParaRPr lang="en-GB" sz="11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942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Life</a:t>
                      </a:r>
                      <a:r>
                        <a:rPr lang="en-US" sz="1400" baseline="0" dirty="0" smtClean="0"/>
                        <a:t> time, hours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30 000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30 000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544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Solenoidal magnetic field, 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0.42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25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</a:t>
                      </a:r>
                      <a:r>
                        <a:rPr lang="en-US" sz="1400" baseline="0" dirty="0" smtClean="0"/>
                        <a:t> circuit </a:t>
                      </a:r>
                      <a:r>
                        <a:rPr lang="en-US" sz="1400" dirty="0" smtClean="0"/>
                        <a:t>length, 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0.127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0.127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158803"/>
                  </a:ext>
                </a:extLst>
              </a:tr>
            </a:tbl>
          </a:graphicData>
        </a:graphic>
      </p:graphicFrame>
      <p:sp>
        <p:nvSpPr>
          <p:cNvPr id="31" name="Rectangle 30"/>
          <p:cNvSpPr/>
          <p:nvPr/>
        </p:nvSpPr>
        <p:spPr>
          <a:xfrm>
            <a:off x="6475761" y="6402080"/>
            <a:ext cx="9973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VKX-8311A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20472" y="2815394"/>
            <a:ext cx="4894104" cy="391839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065" y="3243461"/>
            <a:ext cx="1954869" cy="33607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353" y="2840862"/>
            <a:ext cx="1077794" cy="340053"/>
          </a:xfrm>
          <a:prstGeom prst="rect">
            <a:avLst/>
          </a:prstGeom>
        </p:spPr>
      </p:pic>
      <p:pic>
        <p:nvPicPr>
          <p:cNvPr id="15" name="Picture 14" descr="../../../Remote%20share/Xbox%20short%20tube%20v33_01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918" y="616967"/>
            <a:ext cx="5608307" cy="18157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0506866" y="2538395"/>
            <a:ext cx="1098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Retrofit design</a:t>
            </a:r>
            <a:endParaRPr lang="en-GB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51" y="1100464"/>
            <a:ext cx="4704740" cy="26645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7074" y="4348280"/>
            <a:ext cx="2632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same modulator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Re-used 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Re-used cathode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34231" y="53870"/>
            <a:ext cx="6143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Retro-fit High Efficiency </a:t>
            </a:r>
            <a:r>
              <a:rPr lang="en-GB" sz="2400" b="1" dirty="0"/>
              <a:t>8</a:t>
            </a:r>
            <a:r>
              <a:rPr lang="en-GB" sz="2400" b="1" dirty="0" smtClean="0"/>
              <a:t> MW, 12 GHz klystron</a:t>
            </a:r>
            <a:endParaRPr lang="en-GB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36649" y="1683748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HEX8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260265" y="1529859"/>
            <a:ext cx="729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E37113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3423210" y="2538395"/>
            <a:ext cx="729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E37113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246606" y="226703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HEX8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4757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">
            <a:extLst>
              <a:ext uri="{FF2B5EF4-FFF2-40B4-BE49-F238E27FC236}">
                <a16:creationId xmlns:a16="http://schemas.microsoft.com/office/drawing/2014/main" id="{277AE7B3-55BB-401C-B1AA-002770EE1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8661" y="1587529"/>
            <a:ext cx="1804433" cy="90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3DB8555-04A5-41EB-86EB-85E6C7680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6094" y="2900300"/>
            <a:ext cx="3221831" cy="149970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9E45837-359E-4E43-98B3-D417EF866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2644" y="4310517"/>
            <a:ext cx="2848728" cy="196353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E386AB5-92D9-4D0A-8D0E-409ADDF353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7371" y="3760982"/>
            <a:ext cx="2906697" cy="2125478"/>
          </a:xfrm>
          <a:prstGeom prst="rect">
            <a:avLst/>
          </a:prstGeom>
        </p:spPr>
      </p:pic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B1C96A12-2510-42C5-9BEF-9B99109C3B85}"/>
              </a:ext>
            </a:extLst>
          </p:cNvPr>
          <p:cNvSpPr txBox="1">
            <a:spLocks/>
          </p:cNvSpPr>
          <p:nvPr/>
        </p:nvSpPr>
        <p:spPr bwMode="auto">
          <a:xfrm>
            <a:off x="6192110" y="2958283"/>
            <a:ext cx="3617221" cy="781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altLang="ja-JP" sz="1600" b="0" kern="0" dirty="0">
                <a:latin typeface="+mn-lt"/>
              </a:rPr>
              <a:t>Compact window with TW in ceramic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altLang="ja-JP" sz="1600" kern="0" dirty="0">
                <a:solidFill>
                  <a:srgbClr val="0000FF"/>
                </a:solidFill>
                <a:latin typeface="+mn-lt"/>
              </a:rPr>
              <a:t>3.5 MV/m at 8 MW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altLang="ja-JP" sz="1600" b="0" kern="0" dirty="0">
                <a:latin typeface="+mn-lt"/>
              </a:rPr>
              <a:t>3.9 MV/m at 10 MW</a:t>
            </a:r>
          </a:p>
        </p:txBody>
      </p:sp>
      <p:sp>
        <p:nvSpPr>
          <p:cNvPr id="16" name="コンテンツ プレースホルダー 2">
            <a:extLst>
              <a:ext uri="{FF2B5EF4-FFF2-40B4-BE49-F238E27FC236}">
                <a16:creationId xmlns:a16="http://schemas.microsoft.com/office/drawing/2014/main" id="{79060769-DC80-4361-952C-12FD62A47106}"/>
              </a:ext>
            </a:extLst>
          </p:cNvPr>
          <p:cNvSpPr txBox="1">
            <a:spLocks/>
          </p:cNvSpPr>
          <p:nvPr/>
        </p:nvSpPr>
        <p:spPr bwMode="auto">
          <a:xfrm>
            <a:off x="817123" y="794725"/>
            <a:ext cx="3494105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spcAft>
                <a:spcPts val="0"/>
              </a:spcAft>
              <a:buNone/>
            </a:pPr>
            <a:r>
              <a:rPr lang="en-US" altLang="ja-JP" sz="1800" b="0" kern="0" dirty="0">
                <a:latin typeface="+mn-lt"/>
              </a:rPr>
              <a:t>   Compact RF window with TW in ceramic was designed at CERN to decrease the electric field strength on ceramic</a:t>
            </a:r>
            <a:r>
              <a:rPr lang="en-US" altLang="ja-JP" sz="1800" b="0" kern="0" dirty="0" smtClean="0">
                <a:latin typeface="+mn-lt"/>
              </a:rPr>
              <a:t>. </a:t>
            </a:r>
            <a:r>
              <a:rPr lang="en-US" altLang="ja-JP" sz="1800" kern="0" dirty="0" smtClean="0">
                <a:latin typeface="+mn-lt"/>
              </a:rPr>
              <a:t>At Canon, </a:t>
            </a:r>
            <a:r>
              <a:rPr lang="en-US" altLang="ja-JP" sz="1800" kern="0" dirty="0">
                <a:latin typeface="+mn-lt"/>
              </a:rPr>
              <a:t>i</a:t>
            </a:r>
            <a:r>
              <a:rPr lang="en-US" altLang="ja-JP" sz="1800" kern="0" dirty="0" smtClean="0">
                <a:latin typeface="+mn-lt"/>
              </a:rPr>
              <a:t>t is now commercialized as a separate RF device.</a:t>
            </a:r>
            <a:endParaRPr lang="en-US" altLang="ja-JP" sz="1800" kern="0" dirty="0">
              <a:latin typeface="+mn-lt"/>
            </a:endParaRPr>
          </a:p>
        </p:txBody>
      </p:sp>
      <p:sp>
        <p:nvSpPr>
          <p:cNvPr id="17" name="矢印: 下 16">
            <a:extLst>
              <a:ext uri="{FF2B5EF4-FFF2-40B4-BE49-F238E27FC236}">
                <a16:creationId xmlns:a16="http://schemas.microsoft.com/office/drawing/2014/main" id="{6B430074-9BBD-4CDB-AAE0-3051420ACDA8}"/>
              </a:ext>
            </a:extLst>
          </p:cNvPr>
          <p:cNvSpPr/>
          <p:nvPr/>
        </p:nvSpPr>
        <p:spPr bwMode="auto">
          <a:xfrm>
            <a:off x="6457058" y="2517445"/>
            <a:ext cx="426128" cy="308010"/>
          </a:xfrm>
          <a:prstGeom prst="downArrow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defTabSz="968375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2500"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AED995BF-EAA4-47A3-BF11-85875D071B53}"/>
              </a:ext>
            </a:extLst>
          </p:cNvPr>
          <p:cNvSpPr/>
          <p:nvPr/>
        </p:nvSpPr>
        <p:spPr bwMode="auto">
          <a:xfrm>
            <a:off x="4741398" y="751311"/>
            <a:ext cx="3857450" cy="175988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defTabSz="968375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2500"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92469A6-B9C9-40CB-ABC3-A0EB49969FDF}"/>
              </a:ext>
            </a:extLst>
          </p:cNvPr>
          <p:cNvSpPr/>
          <p:nvPr/>
        </p:nvSpPr>
        <p:spPr bwMode="auto">
          <a:xfrm>
            <a:off x="2165397" y="2828581"/>
            <a:ext cx="7861207" cy="3445467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defTabSz="968375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2500"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角丸四角形 114">
            <a:extLst>
              <a:ext uri="{FF2B5EF4-FFF2-40B4-BE49-F238E27FC236}">
                <a16:creationId xmlns:a16="http://schemas.microsoft.com/office/drawing/2014/main" id="{BD14CD71-F42B-478E-9CF1-FE30924D80BC}"/>
              </a:ext>
            </a:extLst>
          </p:cNvPr>
          <p:cNvSpPr/>
          <p:nvPr/>
        </p:nvSpPr>
        <p:spPr>
          <a:xfrm>
            <a:off x="7156458" y="1808504"/>
            <a:ext cx="1275789" cy="46166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174795">
              <a:defRPr/>
            </a:pPr>
            <a:r>
              <a:rPr lang="en-US" altLang="ja-JP" sz="1200" kern="0" dirty="0">
                <a:solidFill>
                  <a:srgbClr val="C00000"/>
                </a:solidFill>
                <a:ea typeface="ＭＳ Ｐゴシック" panose="020B0600070205080204" pitchFamily="50" charset="-128"/>
              </a:rPr>
              <a:t>Designed for</a:t>
            </a:r>
          </a:p>
          <a:p>
            <a:pPr algn="ctr" defTabSz="4174795">
              <a:defRPr/>
            </a:pPr>
            <a:r>
              <a:rPr lang="en-US" altLang="ja-JP" sz="1200" kern="0" dirty="0">
                <a:solidFill>
                  <a:srgbClr val="C00000"/>
                </a:solidFill>
                <a:ea typeface="ＭＳ Ｐゴシック" panose="020B0600070205080204" pitchFamily="50" charset="-128"/>
              </a:rPr>
              <a:t>6-MW klystron</a:t>
            </a: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85DDD6CA-B518-4E0F-8C01-75F6CFD41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1069" y="732758"/>
            <a:ext cx="3258105" cy="1013611"/>
          </a:xfr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US" altLang="ja-JP" sz="1600" dirty="0"/>
              <a:t>Conventional long pillbox window</a:t>
            </a:r>
          </a:p>
          <a:p>
            <a:pPr marL="0" indent="0" algn="ctr">
              <a:buNone/>
            </a:pPr>
            <a:r>
              <a:rPr lang="en-US" altLang="ja-JP" sz="1600" dirty="0"/>
              <a:t>4.3 MV/m at 6 MW</a:t>
            </a:r>
          </a:p>
          <a:p>
            <a:pPr marL="0" indent="0" algn="ctr">
              <a:buNone/>
            </a:pPr>
            <a:r>
              <a:rPr lang="en-US" altLang="ja-JP" sz="1600" dirty="0"/>
              <a:t>4.9 MV/m at 8 MW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D243E7F-7665-4245-8F5C-A530385A3958}"/>
              </a:ext>
            </a:extLst>
          </p:cNvPr>
          <p:cNvSpPr txBox="1"/>
          <p:nvPr/>
        </p:nvSpPr>
        <p:spPr>
          <a:xfrm>
            <a:off x="8598847" y="1952443"/>
            <a:ext cx="19346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0000FF"/>
                </a:solidFill>
              </a:rPr>
              <a:t>E field strength on ceramic s</a:t>
            </a:r>
            <a:r>
              <a:rPr lang="en-US" altLang="ja-JP" sz="1600" dirty="0" smtClean="0">
                <a:solidFill>
                  <a:srgbClr val="0000FF"/>
                </a:solidFill>
              </a:rPr>
              <a:t>urface d</a:t>
            </a:r>
            <a:r>
              <a:rPr kumimoji="1" lang="en-US" altLang="ja-JP" sz="1600" dirty="0" smtClean="0">
                <a:solidFill>
                  <a:srgbClr val="0000FF"/>
                </a:solidFill>
              </a:rPr>
              <a:t>ecreased </a:t>
            </a:r>
            <a:r>
              <a:rPr kumimoji="1" lang="en-US" altLang="ja-JP" sz="1600" dirty="0">
                <a:solidFill>
                  <a:srgbClr val="0000FF"/>
                </a:solidFill>
              </a:rPr>
              <a:t>by 30%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60846" y="62982"/>
            <a:ext cx="8431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New RF window with increased peak RF power capacity 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1379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716" y="1653236"/>
            <a:ext cx="4788779" cy="3919205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985949" y="2582032"/>
            <a:ext cx="4903605" cy="136345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6985950" y="631110"/>
            <a:ext cx="4903605" cy="18158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867" y="5363182"/>
            <a:ext cx="4775031" cy="851259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6985948" y="5102631"/>
            <a:ext cx="4903605" cy="1372362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6985948" y="4194862"/>
            <a:ext cx="0" cy="621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70001" y="4231670"/>
            <a:ext cx="481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 the instabilities were analyzed/understood and mitigated by correcting the cavities impedances and other special measures [</a:t>
            </a:r>
            <a:r>
              <a:rPr lang="en-GB" sz="1200" b="1" dirty="0" smtClean="0"/>
              <a:t>https</a:t>
            </a:r>
            <a:r>
              <a:rPr lang="en-GB" sz="1200" b="1" dirty="0"/>
              <a:t>://</a:t>
            </a:r>
            <a:r>
              <a:rPr lang="en-GB" sz="1200" b="1" dirty="0" smtClean="0"/>
              <a:t>cds.cern.ch/record/2812566?ln=en</a:t>
            </a:r>
            <a:r>
              <a:rPr lang="en-GB" sz="1200" dirty="0" smtClean="0"/>
              <a:t>].</a:t>
            </a:r>
            <a:endParaRPr lang="en-GB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889553" y="4231670"/>
            <a:ext cx="0" cy="621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/>
          <p:nvPr/>
        </p:nvPicPr>
        <p:blipFill>
          <a:blip r:embed="rId7"/>
          <a:stretch>
            <a:fillRect/>
          </a:stretch>
        </p:blipFill>
        <p:spPr>
          <a:xfrm>
            <a:off x="3697347" y="1653236"/>
            <a:ext cx="1842841" cy="22195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2540" y="3263758"/>
            <a:ext cx="1333500" cy="466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1171" y="354055"/>
            <a:ext cx="6576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first prototype was built and tested at Canon in December 2021.</a:t>
            </a:r>
          </a:p>
          <a:p>
            <a:r>
              <a:rPr lang="en-GB" dirty="0">
                <a:solidFill>
                  <a:srgbClr val="FF0000"/>
                </a:solidFill>
              </a:rPr>
              <a:t>Unexpectedly, in the first tests with DC beam at different voltages, a number of instabilities (self-oscillations) at 21-23GHz were </a:t>
            </a:r>
            <a:r>
              <a:rPr lang="en-GB" dirty="0" smtClean="0">
                <a:solidFill>
                  <a:srgbClr val="FF0000"/>
                </a:solidFill>
              </a:rPr>
              <a:t>found!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70001" y="2733188"/>
            <a:ext cx="826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unstable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57746" y="5162873"/>
            <a:ext cx="634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stable</a:t>
            </a:r>
            <a:endParaRPr lang="en-GB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93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68" y="245773"/>
            <a:ext cx="7886700" cy="6181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3087" y="3336635"/>
            <a:ext cx="3459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new and stable (up to 170kV; 10 MW) klystron RF circuit design.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09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20">
            <a:extLst>
              <a:ext uri="{FF2B5EF4-FFF2-40B4-BE49-F238E27FC236}">
                <a16:creationId xmlns:a16="http://schemas.microsoft.com/office/drawing/2014/main" id="{5CD906E6-012F-4394-ABF0-321320E80C1F}"/>
              </a:ext>
            </a:extLst>
          </p:cNvPr>
          <p:cNvSpPr/>
          <p:nvPr/>
        </p:nvSpPr>
        <p:spPr>
          <a:xfrm>
            <a:off x="520282" y="303715"/>
            <a:ext cx="105730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dirty="0" smtClean="0"/>
              <a:t>The tube#2 was built and tested at Canon in July 2022. As it was predicted in simulations, above</a:t>
            </a:r>
            <a:r>
              <a:rPr lang="en-US" altLang="ja-JP" sz="1800" dirty="0" smtClean="0">
                <a:latin typeface="+mn-lt"/>
              </a:rPr>
              <a:t> 170kV (&gt;10MW RF power), oscillations </a:t>
            </a:r>
            <a:r>
              <a:rPr lang="en-US" altLang="ja-JP" sz="1800" dirty="0">
                <a:latin typeface="+mn-lt"/>
              </a:rPr>
              <a:t>were successfully eliminated </a:t>
            </a:r>
            <a:r>
              <a:rPr lang="en-US" altLang="ja-JP" sz="1800" dirty="0" smtClean="0">
                <a:latin typeface="+mn-lt"/>
              </a:rPr>
              <a:t>by </a:t>
            </a:r>
            <a:r>
              <a:rPr lang="en-US" altLang="ja-JP" sz="1800" dirty="0">
                <a:latin typeface="+mn-lt"/>
              </a:rPr>
              <a:t>increasing main coil current or counter coil current of focusing </a:t>
            </a:r>
            <a:r>
              <a:rPr lang="en-US" altLang="ja-JP" sz="1800" dirty="0" smtClean="0">
                <a:latin typeface="+mn-lt"/>
              </a:rPr>
              <a:t>magnet. </a:t>
            </a:r>
            <a:endParaRPr lang="ja-JP" altLang="en-US" sz="1800" dirty="0">
              <a:latin typeface="+mn-lt"/>
            </a:endParaRPr>
          </a:p>
        </p:txBody>
      </p:sp>
      <p:sp>
        <p:nvSpPr>
          <p:cNvPr id="6" name="正方形/長方形 22">
            <a:extLst>
              <a:ext uri="{FF2B5EF4-FFF2-40B4-BE49-F238E27FC236}">
                <a16:creationId xmlns:a16="http://schemas.microsoft.com/office/drawing/2014/main" id="{CEA7467C-1FEC-4B56-9010-B39CE872A3E5}"/>
              </a:ext>
            </a:extLst>
          </p:cNvPr>
          <p:cNvSpPr/>
          <p:nvPr/>
        </p:nvSpPr>
        <p:spPr>
          <a:xfrm>
            <a:off x="5500684" y="5590797"/>
            <a:ext cx="2851672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 err="1">
                <a:solidFill>
                  <a:srgbClr val="0000FF"/>
                </a:solidFill>
                <a:latin typeface="+mn-lt"/>
              </a:rPr>
              <a:t>I</a:t>
            </a:r>
            <a:r>
              <a:rPr lang="en-US" altLang="ja-JP" sz="1800" baseline="-25000" dirty="0" err="1">
                <a:solidFill>
                  <a:srgbClr val="0000FF"/>
                </a:solidFill>
                <a:latin typeface="+mn-lt"/>
              </a:rPr>
              <a:t>main</a:t>
            </a:r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=30</a:t>
            </a:r>
            <a:r>
              <a:rPr lang="en-US" altLang="ja-JP" sz="180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32A</a:t>
            </a:r>
            <a:r>
              <a:rPr lang="en-US" altLang="ja-JP" sz="1800" dirty="0">
                <a:latin typeface="+mn-lt"/>
              </a:rPr>
              <a:t>, </a:t>
            </a:r>
            <a:r>
              <a:rPr lang="en-US" altLang="ja-JP" sz="1800" dirty="0" err="1">
                <a:latin typeface="+mn-lt"/>
              </a:rPr>
              <a:t>I</a:t>
            </a:r>
            <a:r>
              <a:rPr lang="en-US" altLang="ja-JP" sz="1800" baseline="-25000" dirty="0" err="1">
                <a:latin typeface="+mn-lt"/>
              </a:rPr>
              <a:t>counter</a:t>
            </a:r>
            <a:r>
              <a:rPr lang="en-US" altLang="ja-JP" sz="1800" dirty="0">
                <a:latin typeface="+mn-lt"/>
              </a:rPr>
              <a:t>=7A</a:t>
            </a:r>
            <a:endParaRPr lang="ja-JP" altLang="en-US" sz="1800" dirty="0">
              <a:latin typeface="+mn-lt"/>
            </a:endParaRPr>
          </a:p>
        </p:txBody>
      </p:sp>
      <p:sp>
        <p:nvSpPr>
          <p:cNvPr id="7" name="正方形/長方形 37">
            <a:extLst>
              <a:ext uri="{FF2B5EF4-FFF2-40B4-BE49-F238E27FC236}">
                <a16:creationId xmlns:a16="http://schemas.microsoft.com/office/drawing/2014/main" id="{394F5ED3-82C0-4DA3-98DD-268C9402A75F}"/>
              </a:ext>
            </a:extLst>
          </p:cNvPr>
          <p:cNvSpPr/>
          <p:nvPr/>
        </p:nvSpPr>
        <p:spPr>
          <a:xfrm>
            <a:off x="8519224" y="5590797"/>
            <a:ext cx="2761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 err="1">
                <a:latin typeface="+mn-lt"/>
              </a:rPr>
              <a:t>I</a:t>
            </a:r>
            <a:r>
              <a:rPr lang="en-US" altLang="ja-JP" sz="1800" baseline="-25000" dirty="0" err="1">
                <a:latin typeface="+mn-lt"/>
              </a:rPr>
              <a:t>main</a:t>
            </a:r>
            <a:r>
              <a:rPr lang="en-US" altLang="ja-JP" sz="1800" dirty="0">
                <a:latin typeface="+mn-lt"/>
              </a:rPr>
              <a:t>=30A, </a:t>
            </a:r>
            <a:r>
              <a:rPr lang="en-US" altLang="ja-JP" sz="1800" dirty="0" err="1">
                <a:solidFill>
                  <a:srgbClr val="0000FF"/>
                </a:solidFill>
                <a:latin typeface="+mn-lt"/>
              </a:rPr>
              <a:t>I</a:t>
            </a:r>
            <a:r>
              <a:rPr lang="en-US" altLang="ja-JP" sz="1800" baseline="-25000" dirty="0" err="1">
                <a:solidFill>
                  <a:srgbClr val="0000FF"/>
                </a:solidFill>
                <a:latin typeface="+mn-lt"/>
              </a:rPr>
              <a:t>counter</a:t>
            </a:r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=7</a:t>
            </a:r>
            <a:r>
              <a:rPr lang="en-US" altLang="ja-JP" sz="180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11A</a:t>
            </a:r>
            <a:endParaRPr lang="ja-JP" altLang="en-US" sz="1800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8" name="図 42">
            <a:extLst>
              <a:ext uri="{FF2B5EF4-FFF2-40B4-BE49-F238E27FC236}">
                <a16:creationId xmlns:a16="http://schemas.microsoft.com/office/drawing/2014/main" id="{ACF25C0A-D373-4A2B-B5A5-34974D188E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255" y="1560936"/>
            <a:ext cx="2578940" cy="1934205"/>
          </a:xfrm>
          <a:prstGeom prst="rect">
            <a:avLst/>
          </a:prstGeom>
        </p:spPr>
      </p:pic>
      <p:pic>
        <p:nvPicPr>
          <p:cNvPr id="9" name="図 9">
            <a:extLst>
              <a:ext uri="{FF2B5EF4-FFF2-40B4-BE49-F238E27FC236}">
                <a16:creationId xmlns:a16="http://schemas.microsoft.com/office/drawing/2014/main" id="{0927676C-C096-4CD9-A15C-257B57AB7E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931" y="1560935"/>
            <a:ext cx="2578940" cy="1934205"/>
          </a:xfrm>
          <a:prstGeom prst="rect">
            <a:avLst/>
          </a:prstGeom>
        </p:spPr>
      </p:pic>
      <p:pic>
        <p:nvPicPr>
          <p:cNvPr id="10" name="図 12">
            <a:extLst>
              <a:ext uri="{FF2B5EF4-FFF2-40B4-BE49-F238E27FC236}">
                <a16:creationId xmlns:a16="http://schemas.microsoft.com/office/drawing/2014/main" id="{620B0168-C574-4129-BFF5-5BF95B2DF6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1" r="15760" b="4184"/>
          <a:stretch/>
        </p:blipFill>
        <p:spPr>
          <a:xfrm>
            <a:off x="5639255" y="3617846"/>
            <a:ext cx="2578940" cy="1907798"/>
          </a:xfrm>
          <a:prstGeom prst="rect">
            <a:avLst/>
          </a:prstGeom>
        </p:spPr>
      </p:pic>
      <p:pic>
        <p:nvPicPr>
          <p:cNvPr id="11" name="図 16">
            <a:extLst>
              <a:ext uri="{FF2B5EF4-FFF2-40B4-BE49-F238E27FC236}">
                <a16:creationId xmlns:a16="http://schemas.microsoft.com/office/drawing/2014/main" id="{215A4CB5-A87A-4FD9-8E92-23FC4CE170D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0" r="15760" b="3922"/>
          <a:stretch/>
        </p:blipFill>
        <p:spPr>
          <a:xfrm>
            <a:off x="8621931" y="3617944"/>
            <a:ext cx="2578940" cy="1916826"/>
          </a:xfrm>
          <a:prstGeom prst="rect">
            <a:avLst/>
          </a:prstGeom>
        </p:spPr>
      </p:pic>
      <p:sp>
        <p:nvSpPr>
          <p:cNvPr id="12" name="正方形/長方形 44">
            <a:extLst>
              <a:ext uri="{FF2B5EF4-FFF2-40B4-BE49-F238E27FC236}">
                <a16:creationId xmlns:a16="http://schemas.microsoft.com/office/drawing/2014/main" id="{4C86E14D-8FD2-46CB-85E8-445F08B06BEB}"/>
              </a:ext>
            </a:extLst>
          </p:cNvPr>
          <p:cNvSpPr/>
          <p:nvPr/>
        </p:nvSpPr>
        <p:spPr>
          <a:xfrm>
            <a:off x="6171550" y="3988298"/>
            <a:ext cx="1509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 smtClean="0">
                <a:solidFill>
                  <a:schemeClr val="bg1"/>
                </a:solidFill>
                <a:latin typeface="+mn-lt"/>
              </a:rPr>
              <a:t>stable</a:t>
            </a:r>
            <a:endParaRPr lang="ja-JP" alt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正方形/長方形 45">
            <a:extLst>
              <a:ext uri="{FF2B5EF4-FFF2-40B4-BE49-F238E27FC236}">
                <a16:creationId xmlns:a16="http://schemas.microsoft.com/office/drawing/2014/main" id="{2903A38D-F46A-4A55-B4D6-BD1BF84712FD}"/>
              </a:ext>
            </a:extLst>
          </p:cNvPr>
          <p:cNvSpPr/>
          <p:nvPr/>
        </p:nvSpPr>
        <p:spPr>
          <a:xfrm>
            <a:off x="9156431" y="3986953"/>
            <a:ext cx="1509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 smtClean="0">
                <a:solidFill>
                  <a:schemeClr val="bg1"/>
                </a:solidFill>
                <a:latin typeface="+mn-lt"/>
              </a:rPr>
              <a:t>stable</a:t>
            </a:r>
            <a:endParaRPr lang="ja-JP" alt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テキスト ボックス 46">
            <a:extLst>
              <a:ext uri="{FF2B5EF4-FFF2-40B4-BE49-F238E27FC236}">
                <a16:creationId xmlns:a16="http://schemas.microsoft.com/office/drawing/2014/main" id="{93BA3D12-B9DF-4BDC-9442-32F1633B5A03}"/>
              </a:ext>
            </a:extLst>
          </p:cNvPr>
          <p:cNvSpPr txBox="1"/>
          <p:nvPr/>
        </p:nvSpPr>
        <p:spPr>
          <a:xfrm>
            <a:off x="6502046" y="1770156"/>
            <a:ext cx="12806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No oscillation signal</a:t>
            </a:r>
          </a:p>
        </p:txBody>
      </p:sp>
      <p:cxnSp>
        <p:nvCxnSpPr>
          <p:cNvPr id="15" name="直線矢印コネクタ 47">
            <a:extLst>
              <a:ext uri="{FF2B5EF4-FFF2-40B4-BE49-F238E27FC236}">
                <a16:creationId xmlns:a16="http://schemas.microsoft.com/office/drawing/2014/main" id="{75EC9A3B-4882-489F-9A63-F729758E81C1}"/>
              </a:ext>
            </a:extLst>
          </p:cNvPr>
          <p:cNvCxnSpPr>
            <a:cxnSpLocks/>
          </p:cNvCxnSpPr>
          <p:nvPr/>
        </p:nvCxnSpPr>
        <p:spPr bwMode="auto">
          <a:xfrm flipH="1">
            <a:off x="7232057" y="1943865"/>
            <a:ext cx="74351" cy="166447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直線矢印コネクタ 49">
            <a:extLst>
              <a:ext uri="{FF2B5EF4-FFF2-40B4-BE49-F238E27FC236}">
                <a16:creationId xmlns:a16="http://schemas.microsoft.com/office/drawing/2014/main" id="{858A163F-8A36-4963-8DC9-14C5B7956614}"/>
              </a:ext>
            </a:extLst>
          </p:cNvPr>
          <p:cNvCxnSpPr>
            <a:cxnSpLocks/>
          </p:cNvCxnSpPr>
          <p:nvPr/>
        </p:nvCxnSpPr>
        <p:spPr bwMode="auto">
          <a:xfrm flipH="1">
            <a:off x="10313155" y="1943865"/>
            <a:ext cx="74351" cy="166447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テキスト ボックス 50">
            <a:extLst>
              <a:ext uri="{FF2B5EF4-FFF2-40B4-BE49-F238E27FC236}">
                <a16:creationId xmlns:a16="http://schemas.microsoft.com/office/drawing/2014/main" id="{37795650-F1AF-499E-9CD9-DC70F0A83A10}"/>
              </a:ext>
            </a:extLst>
          </p:cNvPr>
          <p:cNvSpPr txBox="1"/>
          <p:nvPr/>
        </p:nvSpPr>
        <p:spPr>
          <a:xfrm>
            <a:off x="9553849" y="1770156"/>
            <a:ext cx="12806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No oscillation signal</a:t>
            </a:r>
          </a:p>
        </p:txBody>
      </p:sp>
      <p:pic>
        <p:nvPicPr>
          <p:cNvPr id="18" name="図 13">
            <a:extLst>
              <a:ext uri="{FF2B5EF4-FFF2-40B4-BE49-F238E27FC236}">
                <a16:creationId xmlns:a16="http://schemas.microsoft.com/office/drawing/2014/main" id="{D0F3DBD6-BDCE-419D-AF70-F53ADABF56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98" y="1593384"/>
            <a:ext cx="2578940" cy="1934205"/>
          </a:xfrm>
          <a:prstGeom prst="rect">
            <a:avLst/>
          </a:prstGeom>
        </p:spPr>
      </p:pic>
      <p:pic>
        <p:nvPicPr>
          <p:cNvPr id="19" name="図 19">
            <a:extLst>
              <a:ext uri="{FF2B5EF4-FFF2-40B4-BE49-F238E27FC236}">
                <a16:creationId xmlns:a16="http://schemas.microsoft.com/office/drawing/2014/main" id="{656B39B2-3C2C-4239-ADB7-AA518132A19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1" r="15760" b="9151"/>
          <a:stretch/>
        </p:blipFill>
        <p:spPr>
          <a:xfrm>
            <a:off x="788697" y="3725881"/>
            <a:ext cx="2610391" cy="1810870"/>
          </a:xfrm>
          <a:prstGeom prst="rect">
            <a:avLst/>
          </a:prstGeom>
        </p:spPr>
      </p:pic>
      <p:sp>
        <p:nvSpPr>
          <p:cNvPr id="20" name="正方形/長方形 22">
            <a:extLst>
              <a:ext uri="{FF2B5EF4-FFF2-40B4-BE49-F238E27FC236}">
                <a16:creationId xmlns:a16="http://schemas.microsoft.com/office/drawing/2014/main" id="{CEA7467C-1FEC-4B56-9010-B39CE872A3E5}"/>
              </a:ext>
            </a:extLst>
          </p:cNvPr>
          <p:cNvSpPr/>
          <p:nvPr/>
        </p:nvSpPr>
        <p:spPr>
          <a:xfrm>
            <a:off x="925344" y="5619212"/>
            <a:ext cx="2337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 err="1" smtClean="0"/>
              <a:t>I</a:t>
            </a:r>
            <a:r>
              <a:rPr lang="en-US" altLang="ja-JP" baseline="-25000" dirty="0" err="1" smtClean="0"/>
              <a:t>main</a:t>
            </a:r>
            <a:r>
              <a:rPr lang="en-US" altLang="ja-JP" dirty="0" smtClean="0"/>
              <a:t>=30A, </a:t>
            </a:r>
            <a:r>
              <a:rPr lang="en-US" altLang="ja-JP" dirty="0" err="1"/>
              <a:t>I</a:t>
            </a:r>
            <a:r>
              <a:rPr lang="en-US" altLang="ja-JP" baseline="-25000" dirty="0" err="1"/>
              <a:t>counter</a:t>
            </a:r>
            <a:r>
              <a:rPr lang="en-US" altLang="ja-JP" dirty="0"/>
              <a:t>=7A</a:t>
            </a:r>
            <a:endParaRPr lang="ja-JP" altLang="en-US" dirty="0"/>
          </a:p>
        </p:txBody>
      </p:sp>
      <p:sp>
        <p:nvSpPr>
          <p:cNvPr id="21" name="楕円 26">
            <a:extLst>
              <a:ext uri="{FF2B5EF4-FFF2-40B4-BE49-F238E27FC236}">
                <a16:creationId xmlns:a16="http://schemas.microsoft.com/office/drawing/2014/main" id="{0AF044D6-F82A-4C2E-8FE6-E4662DB20D8F}"/>
              </a:ext>
            </a:extLst>
          </p:cNvPr>
          <p:cNvSpPr/>
          <p:nvPr/>
        </p:nvSpPr>
        <p:spPr bwMode="auto">
          <a:xfrm>
            <a:off x="1325289" y="3791813"/>
            <a:ext cx="253069" cy="97713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楕円 27">
            <a:extLst>
              <a:ext uri="{FF2B5EF4-FFF2-40B4-BE49-F238E27FC236}">
                <a16:creationId xmlns:a16="http://schemas.microsoft.com/office/drawing/2014/main" id="{111EFB54-EE2C-4F83-8129-631FD37E763F}"/>
              </a:ext>
            </a:extLst>
          </p:cNvPr>
          <p:cNvSpPr/>
          <p:nvPr/>
        </p:nvSpPr>
        <p:spPr bwMode="auto">
          <a:xfrm>
            <a:off x="1728962" y="4293836"/>
            <a:ext cx="253069" cy="47511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楕円 28">
            <a:extLst>
              <a:ext uri="{FF2B5EF4-FFF2-40B4-BE49-F238E27FC236}">
                <a16:creationId xmlns:a16="http://schemas.microsoft.com/office/drawing/2014/main" id="{A2C2BB29-5439-4E92-B3CB-067EC81C8716}"/>
              </a:ext>
            </a:extLst>
          </p:cNvPr>
          <p:cNvSpPr/>
          <p:nvPr/>
        </p:nvSpPr>
        <p:spPr bwMode="auto">
          <a:xfrm>
            <a:off x="1999942" y="2061624"/>
            <a:ext cx="743061" cy="43030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4" name="楕円 36">
            <a:extLst>
              <a:ext uri="{FF2B5EF4-FFF2-40B4-BE49-F238E27FC236}">
                <a16:creationId xmlns:a16="http://schemas.microsoft.com/office/drawing/2014/main" id="{EEADED02-47AD-42C6-8A1D-E377BAEA0724}"/>
              </a:ext>
            </a:extLst>
          </p:cNvPr>
          <p:cNvSpPr/>
          <p:nvPr/>
        </p:nvSpPr>
        <p:spPr bwMode="auto">
          <a:xfrm>
            <a:off x="1999943" y="3056899"/>
            <a:ext cx="634254" cy="2293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3923018" y="2896878"/>
            <a:ext cx="1192306" cy="85827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5238825" y="6083954"/>
            <a:ext cx="3807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Adopted solenoid (0.42T) coils settings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547795" y="5988544"/>
            <a:ext cx="361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solenoid (0.4T) coils settings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788697" y="1268275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174kV</a:t>
            </a: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0242" y="1206031"/>
            <a:ext cx="871804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43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52" y="851087"/>
            <a:ext cx="5381905" cy="4491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890" y="851087"/>
            <a:ext cx="6813927" cy="449198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2070847" y="1658471"/>
            <a:ext cx="152400" cy="2689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14820" y="1792941"/>
            <a:ext cx="7120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-30 MHz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52" y="285283"/>
            <a:ext cx="1169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second tube was a success and showed expected performance in terms of power production, yet at a </a:t>
            </a:r>
            <a:r>
              <a:rPr lang="en-US" b="1" dirty="0" smtClean="0"/>
              <a:t>lower frequency!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59070" y="5354877"/>
            <a:ext cx="8480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However at 11.994GHz efficiency is still high: 53.3%. It will be installed in Xbox#3 </a:t>
            </a:r>
            <a:r>
              <a:rPr lang="en-US" dirty="0" smtClean="0"/>
              <a:t>in</a:t>
            </a:r>
            <a:r>
              <a:rPr lang="en-US" dirty="0" smtClean="0"/>
              <a:t> </a:t>
            </a:r>
            <a:r>
              <a:rPr lang="en-US" dirty="0" smtClean="0"/>
              <a:t>2023.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986882" y="851087"/>
            <a:ext cx="504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59070" y="883513"/>
            <a:ext cx="504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FAT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370729" y="1506071"/>
            <a:ext cx="152400" cy="224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93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194502</TotalTime>
  <Words>952</Words>
  <Application>Microsoft Office PowerPoint</Application>
  <PresentationFormat>Widescreen</PresentationFormat>
  <Paragraphs>165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ＭＳ Ｐゴシック</vt:lpstr>
      <vt:lpstr>SimSun</vt:lpstr>
      <vt:lpstr>游ゴシック</vt:lpstr>
      <vt:lpstr>游ゴシック Light</vt:lpstr>
      <vt:lpstr>Arial</vt:lpstr>
      <vt:lpstr>Calibri</vt:lpstr>
      <vt:lpstr>Calibri Light</vt:lpstr>
      <vt:lpstr>Meiryo UI</vt:lpstr>
      <vt:lpstr>Segoe UI</vt:lpstr>
      <vt:lpstr>Tahoma</vt:lpstr>
      <vt:lpstr>Wingdings</vt:lpstr>
      <vt:lpstr>Office Theme</vt:lpstr>
      <vt:lpstr>PowerPoint Presentation</vt:lpstr>
      <vt:lpstr>PowerPoint Presentation</vt:lpstr>
      <vt:lpstr>Klystron RF 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Syratchev</dc:creator>
  <cp:lastModifiedBy>Igor Syratchev</cp:lastModifiedBy>
  <cp:revision>398</cp:revision>
  <cp:lastPrinted>2021-09-21T07:06:42Z</cp:lastPrinted>
  <dcterms:created xsi:type="dcterms:W3CDTF">2019-04-25T14:14:59Z</dcterms:created>
  <dcterms:modified xsi:type="dcterms:W3CDTF">2023-03-31T07:47:55Z</dcterms:modified>
</cp:coreProperties>
</file>