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6" r:id="rId2"/>
    <p:sldId id="286" r:id="rId3"/>
    <p:sldId id="295" r:id="rId4"/>
    <p:sldId id="289" r:id="rId5"/>
    <p:sldId id="290" r:id="rId6"/>
    <p:sldId id="291" r:id="rId7"/>
    <p:sldId id="294" r:id="rId8"/>
    <p:sldId id="288" r:id="rId9"/>
    <p:sldId id="292" r:id="rId10"/>
    <p:sldId id="293" r:id="rId11"/>
    <p:sldId id="285" r:id="rId12"/>
    <p:sldId id="259" r:id="rId13"/>
  </p:sldIdLst>
  <p:sldSz cx="10080625" cy="7559675"/>
  <p:notesSz cx="10691813" cy="7559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4" autoAdjust="0"/>
    <p:restoredTop sz="97619" autoAdjust="0"/>
  </p:normalViewPr>
  <p:slideViewPr>
    <p:cSldViewPr>
      <p:cViewPr varScale="1">
        <p:scale>
          <a:sx n="55" d="100"/>
          <a:sy n="55" d="100"/>
        </p:scale>
        <p:origin x="-1026" y="-90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xmlns="" id="{26BD4D31-A497-4690-AE9E-0AAE93B1A8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C8F2D425-4B9D-40BE-83B7-83D5BA5AFF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054725" y="0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D9C60F5D-EB7A-2F47-9B0F-89C9463131D7}" type="datetimeFigureOut">
              <a:rPr lang="it-IT" altLang="it-IT"/>
              <a:pPr>
                <a:defRPr/>
              </a:pPr>
              <a:t>03/04/2023</a:t>
            </a:fld>
            <a:endParaRPr lang="it-IT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B793F296-1232-475F-A723-96A9B51A00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4725" y="7180263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fld id="{93DA9CEE-D8C7-8D4D-80A7-CFE3012F1AA7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784612AC-B2ED-4CB0-921C-0E6B84479B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7180263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>
            <a:extLst>
              <a:ext uri="{FF2B5EF4-FFF2-40B4-BE49-F238E27FC236}">
                <a16:creationId xmlns:a16="http://schemas.microsoft.com/office/drawing/2014/main" xmlns="" id="{C612E7B2-DBDA-7943-B1D6-72F0D2A00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xmlns="" id="{CAB7B0C5-204A-F146-9567-2620FEA188C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454400" y="574675"/>
            <a:ext cx="377666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85C1B664-8506-4DB5-962F-5E7BA720A49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1068388" y="3590925"/>
            <a:ext cx="8550275" cy="3400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xmlns="" id="{3C7C134E-0E3A-F346-97D4-E1D62AD0A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6" name="Text Box 5">
            <a:extLst>
              <a:ext uri="{FF2B5EF4-FFF2-40B4-BE49-F238E27FC236}">
                <a16:creationId xmlns:a16="http://schemas.microsoft.com/office/drawing/2014/main" xmlns="" id="{9D13616E-2101-2449-A5FA-E7180CB73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55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7" name="Text Box 6">
            <a:extLst>
              <a:ext uri="{FF2B5EF4-FFF2-40B4-BE49-F238E27FC236}">
                <a16:creationId xmlns:a16="http://schemas.microsoft.com/office/drawing/2014/main" xmlns="" id="{74693E30-EFE2-AC4D-B589-463A3A456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181850"/>
            <a:ext cx="463867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xmlns="" id="{65D6B41A-8528-4ECE-9024-235BE1ED6E2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051550" y="7181850"/>
            <a:ext cx="4635500" cy="3762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608A074A-F115-A145-8AB6-AB75231B8202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3559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xmlns="" id="{62967D49-4F39-A249-98D9-4405ECD0A1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xmlns="" id="{32A1AA34-AA9C-9A45-8919-CC70D261E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</a:rPr>
              <a:t>Slide 2: Title of the Presentation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 dirty="0">
              <a:latin typeface="Times New Roman" panose="02020603050405020304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</a:rPr>
              <a:t>Before you start</a:t>
            </a:r>
            <a:r>
              <a:rPr lang="en-GB" altLang="it-IT" dirty="0">
                <a:latin typeface="Times New Roman" panose="02020603050405020304" pitchFamily="18" charset="0"/>
              </a:rPr>
              <a:t> editing the slides of your talk change to the </a:t>
            </a:r>
            <a:r>
              <a:rPr lang="en-GB" altLang="it-IT" b="1" dirty="0">
                <a:latin typeface="Times New Roman" panose="02020603050405020304" pitchFamily="18" charset="0"/>
              </a:rPr>
              <a:t>Master Slide view</a:t>
            </a:r>
            <a:r>
              <a:rPr lang="en-GB" altLang="it-IT" dirty="0">
                <a:latin typeface="Times New Roman" panose="02020603050405020304" pitchFamily="18" charset="0"/>
              </a:rPr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 dirty="0">
                <a:latin typeface="Times New Roman" panose="02020603050405020304" pitchFamily="18" charset="0"/>
              </a:rPr>
              <a:t>Microsoft Office :Menu: </a:t>
            </a:r>
            <a:r>
              <a:rPr lang="en-US" altLang="it-IT" i="1" dirty="0">
                <a:latin typeface="Times New Roman" panose="02020603050405020304" pitchFamily="18" charset="0"/>
              </a:rPr>
              <a:t>View</a:t>
            </a:r>
            <a:r>
              <a:rPr lang="en-US" altLang="it-IT" dirty="0">
                <a:latin typeface="Times New Roman" panose="02020603050405020304" pitchFamily="18" charset="0"/>
              </a:rPr>
              <a:t> &gt; </a:t>
            </a:r>
            <a:r>
              <a:rPr lang="en-US" altLang="it-IT" i="1" dirty="0">
                <a:latin typeface="Times New Roman" panose="02020603050405020304" pitchFamily="18" charset="0"/>
              </a:rPr>
              <a:t>Slide Master;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 dirty="0">
                <a:latin typeface="Times New Roman" panose="02020603050405020304" pitchFamily="18" charset="0"/>
              </a:rPr>
              <a:t>Macintosh – </a:t>
            </a:r>
            <a:r>
              <a:rPr lang="en-US" altLang="it-IT" i="1" dirty="0">
                <a:latin typeface="Times New Roman" panose="02020603050405020304" pitchFamily="18" charset="0"/>
              </a:rPr>
              <a:t>View &gt; Master &gt; Slide Master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dirty="0">
              <a:latin typeface="Times New Roman" panose="02020603050405020304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  <a:sym typeface="Wingdings" pitchFamily="2" charset="2"/>
              </a:rPr>
              <a:t>Edit the following items: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anose="02020603050405020304" pitchFamily="18" charset="0"/>
              <a:buAutoNum type="arabicPeriod"/>
            </a:pPr>
            <a:r>
              <a:rPr lang="de-DE" altLang="it-IT" b="1" dirty="0">
                <a:latin typeface="Times New Roman" panose="02020603050405020304" pitchFamily="18" charset="0"/>
                <a:sym typeface="Wingdings" pitchFamily="2" charset="2"/>
              </a:rPr>
              <a:t>O</a:t>
            </a:r>
            <a:r>
              <a:rPr lang="en-GB" altLang="it-IT" b="1" dirty="0">
                <a:latin typeface="Times New Roman" panose="02020603050405020304" pitchFamily="18" charset="0"/>
                <a:sym typeface="Wingdings" pitchFamily="2" charset="2"/>
              </a:rPr>
              <a:t>n the Slide Master (first master slide) – lower area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a) On the left </a:t>
            </a:r>
            <a:r>
              <a:rPr lang="en-GB" altLang="it-IT" dirty="0" smtClean="0">
                <a:latin typeface="Times New Roman" panose="02020603050405020304" pitchFamily="18" charset="0"/>
                <a:sym typeface="Wingdings" pitchFamily="2" charset="2"/>
              </a:rPr>
              <a:t>Delete the text and write the title of the event/Conference, Location </a:t>
            </a:r>
            <a:endParaRPr lang="en-GB" altLang="it-IT" dirty="0">
              <a:latin typeface="Times New Roman" panose="02020603050405020304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b) On the right delete the text and write the name and surname of the speaker and the date (day, month , year)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 dirty="0">
              <a:latin typeface="Times New Roman" panose="02020603050405020304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  <a:sym typeface="Wingdings" pitchFamily="2" charset="2"/>
              </a:rPr>
              <a:t>Close Master View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 dirty="0">
              <a:latin typeface="Times New Roman" panose="02020603050405020304" pitchFamily="18" charset="0"/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 dirty="0">
                <a:latin typeface="Times New Roman" panose="02020603050405020304" pitchFamily="18" charset="0"/>
                <a:sym typeface="Wingdings" pitchFamily="2" charset="2"/>
              </a:rPr>
              <a:t>To start adding slides </a:t>
            </a: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insert a new slide and </a:t>
            </a:r>
            <a:r>
              <a:rPr lang="en-GB" altLang="it-IT" b="1" dirty="0">
                <a:latin typeface="Times New Roman" panose="02020603050405020304" pitchFamily="18" charset="0"/>
                <a:sym typeface="Wingdings" pitchFamily="2" charset="2"/>
              </a:rPr>
              <a:t>select a Layout: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For Title &amp; Subtitle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For text with bullet points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For Text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For Picture, graphs, visuals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Two columns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 dirty="0">
                <a:latin typeface="Times New Roman" panose="02020603050405020304" pitchFamily="18" charset="0"/>
                <a:sym typeface="Wingdings" pitchFamily="2" charset="2"/>
              </a:rPr>
              <a:t>Blank</a:t>
            </a:r>
            <a:endParaRPr lang="en-GB" altLang="it-IT" dirty="0">
              <a:latin typeface="Times New Roman" panose="02020603050405020304" pitchFamily="18" charset="0"/>
            </a:endParaRPr>
          </a:p>
          <a:p>
            <a:pPr marL="228600" indent="-228600">
              <a:spcBef>
                <a:spcPct val="0"/>
              </a:spcBef>
              <a:spcAft>
                <a:spcPct val="20000"/>
              </a:spcAft>
            </a:pPr>
            <a:endParaRPr lang="en-GB" altLang="it-IT" b="1" dirty="0">
              <a:latin typeface="Calibri" panose="020F0502020204030204" pitchFamily="34" charset="0"/>
            </a:endParaRPr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xmlns="" id="{85A1A7D4-F9E2-074E-828C-C74F7A00D946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03C789E-68FB-8249-B412-8F6798BDEBFE}" type="slidenum">
              <a:rPr lang="it-IT" altLang="it-IT" sz="1400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10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xmlns="" id="{34A35666-15AA-204B-B166-FB4DB9C53A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xmlns="" id="{8364D9A7-9376-7942-9EEC-B96395F0A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Last Slide 1: Thanks to the audience</a:t>
            </a: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xmlns="" id="{2EBD6C05-0B9E-9F45-A15A-5BA9568817EC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91BE3A0-3D09-6E41-9B8B-8E409686F8CC}" type="slidenum">
              <a:rPr lang="it-IT" altLang="it-IT" sz="1400"/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it-IT" altLang="it-IT"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2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4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5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6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7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8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08A074A-F115-A145-8AB6-AB75231B8202}" type="slidenum">
              <a:rPr lang="it-IT" altLang="it-IT" smtClean="0"/>
              <a:pPr/>
              <a:t>9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>
            <a:extLst>
              <a:ext uri="{FF2B5EF4-FFF2-40B4-BE49-F238E27FC236}">
                <a16:creationId xmlns:a16="http://schemas.microsoft.com/office/drawing/2014/main" xmlns="" id="{2B259630-A9F7-BA42-8DBF-DD0B59780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67199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9832" y="2483693"/>
            <a:ext cx="8569325" cy="1620837"/>
          </a:xfrm>
          <a:prstGeom prst="rect">
            <a:avLst/>
          </a:prstGeom>
        </p:spPr>
        <p:txBody>
          <a:bodyPr anchor="ctr" anchorCtr="0"/>
          <a:lstStyle>
            <a:lvl1pPr>
              <a:defRPr sz="3600" baseline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xmlns="" id="{D839487B-7A73-164A-BBBA-31ACF0D42F6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9720263" y="7019925"/>
            <a:ext cx="214312" cy="230188"/>
          </a:xfrm>
        </p:spPr>
        <p:txBody>
          <a:bodyPr/>
          <a:lstStyle>
            <a:lvl1pPr>
              <a:defRPr/>
            </a:lvl1pPr>
          </a:lstStyle>
          <a:p>
            <a:fld id="{207EBCCB-5CF4-7B43-9BC3-2846840463F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26434579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56BB420D-AA6C-8645-A009-DD3AC7519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 baseline="0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400" b="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00"/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2000" i="1" baseline="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xmlns="" id="{3786AFF3-5CE6-1C49-8DC7-AB81AF5590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648825" y="7019925"/>
            <a:ext cx="288925" cy="230188"/>
          </a:xfrm>
        </p:spPr>
        <p:txBody>
          <a:bodyPr/>
          <a:lstStyle>
            <a:lvl1pPr>
              <a:defRPr/>
            </a:lvl1pPr>
          </a:lstStyle>
          <a:p>
            <a:fld id="{3026F4E5-250B-404A-ADE3-8E2EF9EEC879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1847752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149BEFF3-F5A5-B145-911B-5AAB71166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400"/>
            </a:lvl1pPr>
            <a:lvl2pPr marL="4572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2pPr>
            <a:lvl3pPr marL="9144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xmlns="" id="{0C2438F6-834E-A147-AD9E-D6477C5F1A4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97B1B1F-478A-6F4F-8384-76D12CA4DC0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614045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xmlns="" id="{A83C7EFE-88EE-2A4C-B73B-32F203D8E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xmlns="" id="{6C24E1C1-8366-B247-A2DF-745FDAE350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638F5C4-0123-344B-BAC5-C856AFCD4BE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854291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06C0FB93-CC4A-3249-B3E5-84482282C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1508" y="179437"/>
            <a:ext cx="6697316" cy="1021779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xmlns="" id="{95C3B6C5-341E-0C41-8095-9E7C38C187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376AF7-B75F-FA44-8C78-C32E63DD2A8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0969668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xmlns="" id="{E5501CD1-70D7-3649-95ED-189760F1D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275013"/>
            <a:ext cx="10080625" cy="612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3300" dirty="0" err="1"/>
              <a:t>Thank</a:t>
            </a:r>
            <a:r>
              <a:rPr lang="it-IT" sz="3300" dirty="0"/>
              <a:t> </a:t>
            </a:r>
            <a:r>
              <a:rPr lang="it-IT" sz="3300" dirty="0" err="1"/>
              <a:t>you</a:t>
            </a:r>
            <a:r>
              <a:rPr lang="it-IT" sz="3300" dirty="0"/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xmlns="" id="{0FA33E42-1393-9B44-A4BA-2078D55D29D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CCA35DF-101A-7144-8A12-ED8C26060CC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7257509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>
            <a:extLst>
              <a:ext uri="{FF2B5EF4-FFF2-40B4-BE49-F238E27FC236}">
                <a16:creationId xmlns:a16="http://schemas.microsoft.com/office/drawing/2014/main" xmlns="" id="{879A8566-A541-8641-AD9F-6157ABDE1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6711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>
            <a:extLst>
              <a:ext uri="{FF2B5EF4-FFF2-40B4-BE49-F238E27FC236}">
                <a16:creationId xmlns:a16="http://schemas.microsoft.com/office/drawing/2014/main" xmlns="" id="{E0710166-A169-B14E-92AF-27DAB3DA0F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>
            <a:extLst>
              <a:ext uri="{FF2B5EF4-FFF2-40B4-BE49-F238E27FC236}">
                <a16:creationId xmlns:a16="http://schemas.microsoft.com/office/drawing/2014/main" xmlns="" id="{241DAB7E-2BAA-A042-81D1-96C6E9B9C6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23838"/>
            <a:ext cx="21621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xmlns="" id="{01C64BDC-27F0-438C-9A52-A620F46D7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838" y="6981825"/>
            <a:ext cx="3313112" cy="3143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buSzPct val="100000"/>
              <a:defRPr/>
            </a:pPr>
            <a:r>
              <a:rPr lang="en-GB" altLang="it-IT" sz="1100" dirty="0" smtClean="0">
                <a:solidFill>
                  <a:srgbClr val="000000"/>
                </a:solidFill>
              </a:rPr>
              <a:t>alexander.brynes@elettra.eu</a:t>
            </a:r>
            <a:endParaRPr lang="it-IT" altLang="it-IT" sz="1100" dirty="0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3425E6A8-136D-4B77-A1EA-5EB030A278F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9720263" y="7038975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140E3C2E-D9E6-2849-AF23-16411837DE06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AC3A2D2F-11AF-4D14-97FF-69376AF86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088" y="6973888"/>
            <a:ext cx="4895850" cy="35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it-IT" altLang="en-US" sz="1100" dirty="0" smtClean="0">
                <a:solidFill>
                  <a:srgbClr val="000000"/>
                </a:solidFill>
              </a:rPr>
              <a:t>CompactLight</a:t>
            </a:r>
            <a:r>
              <a:rPr lang="it-IT" altLang="en-US" sz="1100" baseline="0" dirty="0" smtClean="0">
                <a:solidFill>
                  <a:srgbClr val="000000"/>
                </a:solidFill>
              </a:rPr>
              <a:t> Final Meeting, Eindhoven, Netherlands, 03/04/2022</a:t>
            </a:r>
            <a:endParaRPr lang="it-IT" altLang="en-US" sz="1100" dirty="0">
              <a:solidFill>
                <a:srgbClr val="000000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8691B18F-FD40-7A4E-9FF6-B1C449CBAE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6824663"/>
            <a:ext cx="50641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</p:sldLayoutIdLst>
  <p:transition spd="med">
    <p:fade/>
  </p:transition>
  <p:hf hdr="0" dt="0"/>
  <p:txStyles>
    <p:titleStyle>
      <a:lvl1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1" fontAlgn="base" hangingPunct="1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741363" indent="-284163" algn="l" defTabSz="447675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11414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5986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20558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9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5.png"/><Relationship Id="rId12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0" Type="http://schemas.openxmlformats.org/officeDocument/2006/relationships/image" Target="../media/image31.wmf"/><Relationship Id="rId4" Type="http://schemas.openxmlformats.org/officeDocument/2006/relationships/image" Target="../media/image32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>
            <a:extLst>
              <a:ext uri="{FF2B5EF4-FFF2-40B4-BE49-F238E27FC236}">
                <a16:creationId xmlns:a16="http://schemas.microsoft.com/office/drawing/2014/main" xmlns="" id="{CA297360-56BB-BF49-BE00-95A4582CE934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792163" y="1691605"/>
            <a:ext cx="8569325" cy="1620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it-IT" altLang="it-IT" dirty="0" smtClean="0"/>
              <a:t>Microbunching Instability in FELs:</a:t>
            </a:r>
            <a:br>
              <a:rPr lang="it-IT" altLang="it-IT" dirty="0" smtClean="0"/>
            </a:br>
            <a:r>
              <a:rPr lang="it-IT" altLang="it-IT" dirty="0" smtClean="0"/>
              <a:t>Present and Future Perspectives</a:t>
            </a:r>
            <a:endParaRPr lang="it-IT" altLang="it-IT" dirty="0"/>
          </a:p>
        </p:txBody>
      </p:sp>
      <p:sp>
        <p:nvSpPr>
          <p:cNvPr id="13315" name="Slide Number Placeholder 2">
            <a:extLst>
              <a:ext uri="{FF2B5EF4-FFF2-40B4-BE49-F238E27FC236}">
                <a16:creationId xmlns:a16="http://schemas.microsoft.com/office/drawing/2014/main" xmlns="" id="{4391A7AB-B7F7-944C-BAB0-FB6D873CED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96463" y="7078663"/>
            <a:ext cx="212725" cy="230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4B08895-4C0E-8E49-B526-4786BB6E466E}" type="slidenum">
              <a:rPr lang="it-IT" altLang="it-IT" sz="1300">
                <a:solidFill>
                  <a:srgbClr val="000000"/>
                </a:solidFill>
              </a:rPr>
              <a:pPr/>
              <a:t>1</a:t>
            </a:fld>
            <a:endParaRPr lang="it-IT" altLang="it-IT" sz="1300">
              <a:solidFill>
                <a:srgbClr val="0000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CA297360-56BB-BF49-BE00-95A4582CE934}"/>
              </a:ext>
            </a:extLst>
          </p:cNvPr>
          <p:cNvSpPr txBox="1">
            <a:spLocks/>
          </p:cNvSpPr>
          <p:nvPr/>
        </p:nvSpPr>
        <p:spPr bwMode="auto">
          <a:xfrm>
            <a:off x="754032" y="3494085"/>
            <a:ext cx="8569325" cy="162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aseline="0">
                <a:solidFill>
                  <a:srgbClr val="000000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2pPr>
            <a:lvl3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3pPr>
            <a:lvl4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4pPr>
            <a:lvl5pPr algn="ctr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Arial" charset="0"/>
                <a:ea typeface="MS PGothic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457200" indent="-457200">
              <a:buAutoNum type="alphaUcPeriod"/>
            </a:pPr>
            <a:r>
              <a:rPr lang="it-IT" altLang="it-IT" sz="2400" kern="0" dirty="0" smtClean="0"/>
              <a:t>Brynes, S. Di Mitri</a:t>
            </a:r>
            <a:br>
              <a:rPr lang="it-IT" altLang="it-IT" sz="2400" kern="0" dirty="0" smtClean="0"/>
            </a:br>
            <a:r>
              <a:rPr lang="it-IT" altLang="it-IT" sz="2400" kern="0" dirty="0" smtClean="0"/>
              <a:t/>
            </a:r>
            <a:br>
              <a:rPr lang="it-IT" altLang="it-IT" sz="2400" kern="0" dirty="0" smtClean="0"/>
            </a:br>
            <a:r>
              <a:rPr lang="it-IT" altLang="it-IT" sz="2400" i="1" kern="0" dirty="0" smtClean="0"/>
              <a:t>Elettra-Sincrotrone Trieste</a:t>
            </a:r>
          </a:p>
          <a:p>
            <a:pPr marL="457200" indent="-457200"/>
            <a:endParaRPr lang="it-IT" altLang="it-IT" sz="2400" kern="0" dirty="0" smtClean="0"/>
          </a:p>
          <a:p>
            <a:pPr marL="457200" indent="-457200"/>
            <a:r>
              <a:rPr lang="it-IT" altLang="it-IT" sz="2400" kern="0" dirty="0" smtClean="0"/>
              <a:t>CompactLight Final Meeting</a:t>
            </a:r>
          </a:p>
          <a:p>
            <a:pPr marL="457200" indent="-457200"/>
            <a:r>
              <a:rPr lang="it-IT" altLang="it-IT" sz="2400" kern="0" dirty="0" smtClean="0"/>
              <a:t>03/04/2023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6969138" y="3779837"/>
            <a:ext cx="2889305" cy="2928958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Copper (above) vs. Cs</a:t>
            </a:r>
            <a:r>
              <a:rPr lang="da-DK" sz="1000" b="1" baseline="-25000" dirty="0" smtClean="0"/>
              <a:t>2</a:t>
            </a:r>
            <a:r>
              <a:rPr lang="da-DK" sz="1000" b="1" dirty="0" smtClean="0"/>
              <a:t>Te (below) cathode</a:t>
            </a:r>
            <a:endParaRPr lang="en-US" sz="1000" b="1" dirty="0"/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253966" y="4565655"/>
            <a:ext cx="6643734" cy="2071702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Longitudinal phase-mixing </a:t>
            </a:r>
            <a:br>
              <a:rPr lang="da-DK" sz="1000" b="1" dirty="0" smtClean="0"/>
            </a:br>
            <a:r>
              <a:rPr lang="da-DK" sz="1000" b="1" dirty="0" smtClean="0"/>
              <a:t>in a bunch compressor</a:t>
            </a:r>
            <a:endParaRPr lang="en-US" sz="1000" b="1" dirty="0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28" y="2065325"/>
            <a:ext cx="4303360" cy="2357454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					          </a:t>
            </a:r>
            <a:br>
              <a:rPr lang="da-DK" sz="1000" b="1" dirty="0" smtClean="0"/>
            </a:br>
            <a:r>
              <a:rPr lang="da-DK" sz="1000" b="1" dirty="0" smtClean="0"/>
              <a:t>					         Adjusting bunch</a:t>
            </a:r>
            <a:br>
              <a:rPr lang="da-DK" sz="1000" b="1" dirty="0" smtClean="0"/>
            </a:br>
            <a:r>
              <a:rPr lang="da-DK" sz="1000" b="1" dirty="0" smtClean="0"/>
              <a:t>  					          compression ratio</a:t>
            </a:r>
            <a:endParaRPr lang="en-US" sz="1000" b="1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4683122" y="1208069"/>
            <a:ext cx="5214974" cy="2571768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Control of linear optics in the </a:t>
            </a:r>
          </a:p>
          <a:p>
            <a:r>
              <a:rPr lang="da-DK" sz="1000" b="1" dirty="0" smtClean="0"/>
              <a:t>spreader line</a:t>
            </a:r>
            <a:endParaRPr lang="en-US" sz="10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Mitigating </a:t>
            </a:r>
            <a:r>
              <a:rPr lang="en-US" dirty="0" err="1" smtClean="0"/>
              <a:t>Microbunching</a:t>
            </a:r>
            <a:r>
              <a:rPr lang="en-US" dirty="0" smtClean="0"/>
              <a:t> - Alternatives</a:t>
            </a:r>
            <a:endParaRPr lang="en-US" dirty="0"/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759" y="1136631"/>
            <a:ext cx="10008865" cy="5643602"/>
          </a:xfrm>
          <a:prstGeom prst="roundRect">
            <a:avLst>
              <a:gd name="adj" fmla="val 6342"/>
            </a:avLst>
          </a:prstGeom>
          <a:noFill/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kern="0" dirty="0" smtClean="0"/>
              <a:t>Realised</a:t>
            </a:r>
          </a:p>
          <a:p>
            <a:r>
              <a:rPr lang="en-GB" sz="1600" kern="0" dirty="0" smtClean="0"/>
              <a:t>Numerous experimental demonstrations of MBI</a:t>
            </a:r>
            <a:br>
              <a:rPr lang="en-GB" sz="1600" kern="0" dirty="0" smtClean="0"/>
            </a:br>
            <a:r>
              <a:rPr lang="en-GB" sz="1600" kern="0" dirty="0" smtClean="0"/>
              <a:t>suppression – is the LH required for a new FEL?</a:t>
            </a:r>
          </a:p>
          <a:p>
            <a:endParaRPr lang="en-GB" sz="1600" kern="0" dirty="0" smtClean="0"/>
          </a:p>
          <a:p>
            <a:endParaRPr lang="en-GB" sz="1600" kern="0" dirty="0" smtClean="0"/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0577" y="4137027"/>
            <a:ext cx="2752264" cy="22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83452" y="3851275"/>
            <a:ext cx="2143139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Bettoni et al., PRAB 23, 024401 (2020)</a:t>
            </a:r>
            <a:endParaRPr lang="en-US" sz="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280" y="5780101"/>
            <a:ext cx="4071966" cy="81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0246" y="4708531"/>
            <a:ext cx="2250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2825734" y="5351473"/>
            <a:ext cx="1643074" cy="285752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Di Mitri et al, PRL 112, 134802 (2014)</a:t>
            </a:r>
            <a:endParaRPr lang="en-US" sz="800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12014" y="1422383"/>
            <a:ext cx="27556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183188" y="1208069"/>
            <a:ext cx="2071701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Di Mitri et al, PRAB 20, 120701 (2017)</a:t>
            </a:r>
            <a:endParaRPr lang="en-US" sz="8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54560" y="1636697"/>
            <a:ext cx="2428892" cy="119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5404" y="2136763"/>
            <a:ext cx="20764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97106" y="2136763"/>
            <a:ext cx="2028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54032" y="3994151"/>
            <a:ext cx="1643074" cy="285752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Cheng et al, NIM A 1050, 168145 (2023)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4065589"/>
            <a:ext cx="9858444" cy="2857520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Tenative results:</a:t>
            </a:r>
            <a:br>
              <a:rPr lang="da-DK" sz="1000" b="1" dirty="0" smtClean="0"/>
            </a:br>
            <a:r>
              <a:rPr lang="da-DK" sz="1000" b="1" dirty="0" smtClean="0"/>
              <a:t>Transverse optics </a:t>
            </a:r>
          </a:p>
          <a:p>
            <a:r>
              <a:rPr lang="da-DK" sz="1000" b="1" dirty="0" smtClean="0"/>
              <a:t>control in the spreader </a:t>
            </a:r>
          </a:p>
          <a:p>
            <a:r>
              <a:rPr lang="da-DK" sz="1000" b="1" dirty="0" smtClean="0"/>
              <a:t>reduces microbunching </a:t>
            </a:r>
          </a:p>
          <a:p>
            <a:r>
              <a:rPr lang="da-DK" sz="1000" b="1" dirty="0" smtClean="0"/>
              <a:t>signal</a:t>
            </a:r>
            <a:endParaRPr lang="en-US" sz="1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Future Outlook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97B1B1F-478A-6F4F-8384-76D12CA4DC03}" type="slidenum">
              <a:rPr lang="it-IT" altLang="it-IT" smtClean="0"/>
              <a:pPr/>
              <a:t>11</a:t>
            </a:fld>
            <a:endParaRPr lang="it-IT" altLang="it-IT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28" y="1136631"/>
            <a:ext cx="9144064" cy="2357454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1600" kern="0" dirty="0" smtClean="0"/>
              <a:t>The </a:t>
            </a:r>
            <a:r>
              <a:rPr lang="en-GB" sz="1600" kern="0" dirty="0" err="1" smtClean="0"/>
              <a:t>microbunching</a:t>
            </a:r>
            <a:r>
              <a:rPr lang="en-GB" sz="1600" kern="0" dirty="0" smtClean="0"/>
              <a:t> instability has long been studied as a source of problems for FELs.</a:t>
            </a:r>
          </a:p>
          <a:p>
            <a:endParaRPr lang="en-GB" sz="1600" kern="0" dirty="0" smtClean="0"/>
          </a:p>
          <a:p>
            <a:pPr>
              <a:buFont typeface="Arial" pitchFamily="34" charset="0"/>
              <a:buChar char="•"/>
            </a:pPr>
            <a:r>
              <a:rPr lang="en-GB" sz="1600" kern="0" dirty="0" smtClean="0"/>
              <a:t>A good agreement has been found between models and experiments in recent years.</a:t>
            </a:r>
          </a:p>
          <a:p>
            <a:endParaRPr lang="en-GB" sz="1600" kern="0" dirty="0" smtClean="0"/>
          </a:p>
          <a:p>
            <a:pPr>
              <a:buFont typeface="Arial" pitchFamily="34" charset="0"/>
              <a:buChar char="•"/>
            </a:pPr>
            <a:r>
              <a:rPr lang="en-GB" sz="1600" kern="0" dirty="0" smtClean="0"/>
              <a:t>New developments have shown numerous methods for mitigating – and even exploiting – </a:t>
            </a:r>
            <a:r>
              <a:rPr lang="en-GB" sz="1600" kern="0" dirty="0" err="1" smtClean="0"/>
              <a:t>microbunching</a:t>
            </a:r>
            <a:r>
              <a:rPr lang="en-GB" sz="1600" kern="0" dirty="0" smtClean="0"/>
              <a:t>.</a:t>
            </a:r>
          </a:p>
          <a:p>
            <a:endParaRPr lang="en-GB" sz="1600" kern="0" dirty="0" smtClean="0"/>
          </a:p>
          <a:p>
            <a:pPr>
              <a:buFont typeface="Arial" pitchFamily="34" charset="0"/>
              <a:buChar char="•"/>
            </a:pPr>
            <a:r>
              <a:rPr lang="en-GB" sz="1600" kern="0" dirty="0" smtClean="0"/>
              <a:t>Planned facilities should take this recent work into account when considering this phenomenon, although the laser heater is a </a:t>
            </a:r>
            <a:r>
              <a:rPr lang="en-GB" sz="1600" kern="0" smtClean="0"/>
              <a:t>tried-and-tested method.</a:t>
            </a:r>
            <a:endParaRPr lang="en-GB" sz="1600" kern="0" dirty="0" smtClean="0"/>
          </a:p>
          <a:p>
            <a:endParaRPr lang="en-US" sz="1600" kern="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26" y="4137027"/>
            <a:ext cx="4429156" cy="276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18" y="4351341"/>
            <a:ext cx="19240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3320" y="4137027"/>
            <a:ext cx="3587668" cy="268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numero diapositiva 1">
            <a:extLst>
              <a:ext uri="{FF2B5EF4-FFF2-40B4-BE49-F238E27FC236}">
                <a16:creationId xmlns:a16="http://schemas.microsoft.com/office/drawing/2014/main" xmlns="" id="{AB57846E-EB8B-A343-B03C-1D30896A52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C97B4B4-C231-3647-9215-D4E6A3253B26}" type="slidenum">
              <a:rPr lang="it-IT" altLang="it-IT" sz="1300">
                <a:solidFill>
                  <a:srgbClr val="000000"/>
                </a:solidFill>
              </a:rPr>
              <a:pPr/>
              <a:t>12</a:t>
            </a:fld>
            <a:endParaRPr lang="it-IT" altLang="it-IT" sz="13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1565259"/>
            <a:ext cx="8143932" cy="4500594"/>
          </a:xfrm>
          <a:prstGeom prst="roundRect">
            <a:avLst>
              <a:gd name="adj" fmla="val 634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en-GB" kern="0" dirty="0" smtClean="0"/>
              <a:t>Introduction – Causes and Consequences of </a:t>
            </a:r>
            <a:r>
              <a:rPr lang="en-GB" kern="0" dirty="0" err="1" smtClean="0"/>
              <a:t>Microbunching</a:t>
            </a:r>
            <a:r>
              <a:rPr lang="en-GB" kern="0" dirty="0" smtClean="0"/>
              <a:t/>
            </a:r>
            <a:br>
              <a:rPr lang="en-GB" kern="0" dirty="0" smtClean="0"/>
            </a:br>
            <a:endParaRPr lang="en-GB" kern="0" dirty="0" smtClean="0"/>
          </a:p>
          <a:p>
            <a:pPr marL="342900" indent="-342900">
              <a:buAutoNum type="arabicPeriod"/>
            </a:pPr>
            <a:r>
              <a:rPr lang="en-GB" kern="0" dirty="0" smtClean="0"/>
              <a:t>Modelling </a:t>
            </a:r>
            <a:r>
              <a:rPr lang="en-GB" kern="0" dirty="0" err="1" smtClean="0"/>
              <a:t>Microbunching</a:t>
            </a:r>
            <a:r>
              <a:rPr lang="en-GB" kern="0" dirty="0" smtClean="0"/>
              <a:t/>
            </a:r>
            <a:br>
              <a:rPr lang="en-GB" kern="0" dirty="0" smtClean="0"/>
            </a:br>
            <a:endParaRPr lang="en-GB" kern="0" dirty="0" smtClean="0"/>
          </a:p>
          <a:p>
            <a:pPr marL="342900" indent="-342900">
              <a:buAutoNum type="arabicPeriod"/>
            </a:pPr>
            <a:r>
              <a:rPr lang="en-GB" kern="0" dirty="0" smtClean="0"/>
              <a:t>Measuring </a:t>
            </a:r>
            <a:r>
              <a:rPr lang="en-GB" kern="0" dirty="0" err="1" smtClean="0"/>
              <a:t>Microbunching</a:t>
            </a:r>
            <a:r>
              <a:rPr lang="en-GB" kern="0" dirty="0" smtClean="0"/>
              <a:t/>
            </a:r>
            <a:br>
              <a:rPr lang="en-GB" kern="0" dirty="0" smtClean="0"/>
            </a:br>
            <a:endParaRPr lang="en-GB" kern="0" dirty="0" smtClean="0"/>
          </a:p>
          <a:p>
            <a:pPr marL="342900" indent="-342900">
              <a:buAutoNum type="arabicPeriod"/>
            </a:pPr>
            <a:r>
              <a:rPr lang="en-GB" kern="0" dirty="0" smtClean="0"/>
              <a:t>Mitigating </a:t>
            </a:r>
            <a:r>
              <a:rPr lang="en-GB" kern="0" dirty="0" err="1" smtClean="0"/>
              <a:t>Microbunching</a:t>
            </a:r>
            <a:r>
              <a:rPr lang="en-GB" kern="0" dirty="0" smtClean="0"/>
              <a:t/>
            </a:r>
            <a:br>
              <a:rPr lang="en-GB" kern="0" dirty="0" smtClean="0"/>
            </a:br>
            <a:endParaRPr lang="en-GB" kern="0" dirty="0" smtClean="0"/>
          </a:p>
          <a:p>
            <a:pPr marL="342900" indent="-342900">
              <a:buAutoNum type="arabicPeriod"/>
            </a:pPr>
            <a:r>
              <a:rPr lang="en-GB" kern="0" dirty="0" smtClean="0"/>
              <a:t>Conclusions and Future Perspectives</a:t>
            </a:r>
            <a:endParaRPr lang="en-US" kern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79" y="179438"/>
            <a:ext cx="7128545" cy="936104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14" name="Rectangle 13"/>
          <p:cNvSpPr/>
          <p:nvPr/>
        </p:nvSpPr>
        <p:spPr>
          <a:xfrm>
            <a:off x="3182924" y="4708531"/>
            <a:ext cx="50387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1565259"/>
            <a:ext cx="4039858" cy="4500594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kern="0" dirty="0" err="1" smtClean="0"/>
              <a:t>Microbunching</a:t>
            </a:r>
            <a:r>
              <a:rPr lang="en-GB" sz="1600" kern="0" dirty="0" smtClean="0"/>
              <a:t> instability (MBI) is a broad-band modulation of a particle bunch arising from collective effects.</a:t>
            </a:r>
          </a:p>
          <a:p>
            <a:endParaRPr lang="en-GB" sz="1600" kern="0" dirty="0" smtClean="0"/>
          </a:p>
          <a:p>
            <a:r>
              <a:rPr lang="en-GB" sz="1600" b="1" kern="0" dirty="0" smtClean="0"/>
              <a:t>What is it?</a:t>
            </a:r>
          </a:p>
          <a:p>
            <a:r>
              <a:rPr lang="en-GB" sz="1600" kern="0" dirty="0" smtClean="0"/>
              <a:t>Microscopic energy-time correlations in the particle bunch.</a:t>
            </a:r>
          </a:p>
          <a:p>
            <a:endParaRPr lang="en-GB" sz="1600" kern="0" dirty="0" smtClean="0"/>
          </a:p>
          <a:p>
            <a:r>
              <a:rPr lang="en-GB" sz="1600" b="1" kern="0" dirty="0" smtClean="0"/>
              <a:t>What causes it?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kern="0" dirty="0" smtClean="0"/>
              <a:t>Imperfections in the injector bunch.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kern="0" dirty="0" smtClean="0"/>
              <a:t>Modulations are amplified due to longitudinal space charge, coherent synchrotron radiation and </a:t>
            </a:r>
            <a:r>
              <a:rPr lang="en-GB" sz="1600" kern="0" dirty="0" err="1" smtClean="0"/>
              <a:t>wakefields</a:t>
            </a:r>
            <a:r>
              <a:rPr lang="en-GB" sz="1600" kern="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600" kern="0" dirty="0" smtClean="0"/>
          </a:p>
          <a:p>
            <a:pPr marL="342900" indent="-342900"/>
            <a:r>
              <a:rPr lang="en-GB" sz="1600" b="1" kern="0" dirty="0" smtClean="0"/>
              <a:t>What are its effects?</a:t>
            </a:r>
            <a:endParaRPr lang="en-GB" sz="1600" kern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1600" kern="0" dirty="0" smtClean="0"/>
              <a:t>Reduced FEL intensity.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600" kern="0" dirty="0" smtClean="0"/>
              <a:t>Degradation of FEL spectrum.</a:t>
            </a:r>
            <a:endParaRPr lang="en-US" sz="1600" kern="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3397238" y="5565787"/>
            <a:ext cx="3857652" cy="158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897304" y="2851143"/>
            <a:ext cx="3643338" cy="107157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79" y="179438"/>
            <a:ext cx="7128545" cy="936104"/>
          </a:xfrm>
        </p:spPr>
        <p:txBody>
          <a:bodyPr/>
          <a:lstStyle/>
          <a:p>
            <a:r>
              <a:rPr lang="en-US" dirty="0" smtClean="0"/>
              <a:t>Causes and Consequences of </a:t>
            </a:r>
            <a:r>
              <a:rPr lang="en-US" dirty="0" err="1" smtClean="0"/>
              <a:t>Microbunching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3</a:t>
            </a:fld>
            <a:endParaRPr lang="it-IT" altLang="it-IT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1684" y="1279507"/>
            <a:ext cx="2469579" cy="221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3182924" y="4708531"/>
            <a:ext cx="50387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4611684" y="3565523"/>
            <a:ext cx="2171205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Ratner et al., PRSTAB 18, 030704 (2015)</a:t>
            </a:r>
            <a:endParaRPr lang="en-US" sz="800" b="1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3825866" y="2565391"/>
            <a:ext cx="785818" cy="42862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642" y="1350945"/>
            <a:ext cx="239875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969270" y="3279771"/>
            <a:ext cx="1643074" cy="357190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Di Mitri et al., New J. Phys. 22, 083053 (2020)</a:t>
            </a:r>
            <a:endParaRPr lang="en-US" sz="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97370" y="4065589"/>
            <a:ext cx="2462220" cy="217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3" name="Straight Arrow Connector 22"/>
          <p:cNvCxnSpPr/>
          <p:nvPr/>
        </p:nvCxnSpPr>
        <p:spPr bwMode="auto">
          <a:xfrm>
            <a:off x="3754428" y="4351341"/>
            <a:ext cx="785818" cy="214314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</p:cxn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4754560" y="6280167"/>
            <a:ext cx="1643074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Di Mitri, CAS Lectures (2016)</a:t>
            </a:r>
            <a:endParaRPr lang="en-US" sz="8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26328" y="4137027"/>
            <a:ext cx="2620455" cy="218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612080" y="6423044"/>
            <a:ext cx="2000264" cy="285751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Zhang et al, PRAB 23, 010704 (2020)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Modelling</a:t>
            </a:r>
            <a:r>
              <a:rPr lang="en-US" dirty="0" smtClean="0"/>
              <a:t> </a:t>
            </a:r>
            <a:r>
              <a:rPr lang="en-US" dirty="0" err="1" smtClean="0"/>
              <a:t>Microbunching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759" y="3422647"/>
            <a:ext cx="4968553" cy="3357586"/>
          </a:xfrm>
          <a:prstGeom prst="roundRect">
            <a:avLst>
              <a:gd name="adj" fmla="val 6342"/>
            </a:avLst>
          </a:prstGeom>
          <a:noFill/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kern="0" dirty="0" smtClean="0"/>
              <a:t>Multi-particle Simulations</a:t>
            </a:r>
          </a:p>
          <a:p>
            <a:r>
              <a:rPr lang="en-GB" sz="1600" kern="0" dirty="0" smtClean="0"/>
              <a:t>Some codes are able to simulate large numbers of particles with (simplified models of) collective effects – ELEGANT, IMPACT, etc.</a:t>
            </a:r>
          </a:p>
          <a:p>
            <a:endParaRPr lang="en-GB" sz="1600" kern="0" dirty="0" smtClean="0"/>
          </a:p>
          <a:p>
            <a:endParaRPr lang="en-GB" sz="1600" kern="0" dirty="0" smtClean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112073" y="3422647"/>
            <a:ext cx="4968552" cy="3376966"/>
          </a:xfrm>
          <a:prstGeom prst="roundRect">
            <a:avLst>
              <a:gd name="adj" fmla="val 6342"/>
            </a:avLst>
          </a:prstGeom>
          <a:noFill/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kern="0" dirty="0" smtClean="0"/>
              <a:t>(Semi-)Analytic Methods</a:t>
            </a:r>
          </a:p>
          <a:p>
            <a:r>
              <a:rPr lang="en-GB" sz="1600" kern="0" dirty="0" smtClean="0"/>
              <a:t>Much faster methods can approximate the amplification of modulations, given some realistic initial conditions. </a:t>
            </a:r>
          </a:p>
          <a:p>
            <a:endParaRPr lang="en-GB" sz="1600" kern="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966" y="4565655"/>
            <a:ext cx="2071702" cy="18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253966" y="6423043"/>
            <a:ext cx="2214578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Qiang et al., PRSTAB 17, 030701 (2014)</a:t>
            </a:r>
            <a:endParaRPr lang="en-US" sz="8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7106" y="4565655"/>
            <a:ext cx="26037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2682858" y="6423043"/>
            <a:ext cx="2000264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Borland, PRSTAB 11, 030701 (2008)</a:t>
            </a:r>
            <a:endParaRPr lang="en-US" sz="800" b="1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4626" y="4494217"/>
            <a:ext cx="2185989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183188" y="6351605"/>
            <a:ext cx="2428892" cy="285752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Di Mitri &amp; Perosa, Sci. Rep. 11, 7895 (2021)</a:t>
            </a:r>
            <a:endParaRPr lang="en-US" sz="800" b="1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34377" y="4637094"/>
            <a:ext cx="242036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826394" y="6351605"/>
            <a:ext cx="2071702" cy="285752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Tsai et al, PRAB 23, 124401 (2020)</a:t>
            </a:r>
            <a:endParaRPr lang="en-US" sz="800" b="1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28" y="1208069"/>
            <a:ext cx="9644130" cy="2071702"/>
          </a:xfrm>
          <a:prstGeom prst="roundRect">
            <a:avLst>
              <a:gd name="adj" fmla="val 6342"/>
            </a:avLst>
          </a:prstGeom>
          <a:noFill/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kern="0" dirty="0" smtClean="0"/>
              <a:t>Requirements</a:t>
            </a:r>
          </a:p>
          <a:p>
            <a:endParaRPr lang="en-GB" sz="1600" kern="0" dirty="0" smtClean="0"/>
          </a:p>
          <a:p>
            <a:endParaRPr lang="en-GB" sz="1600" kern="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53966" y="1636697"/>
            <a:ext cx="464347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 </a:t>
            </a:r>
            <a:r>
              <a:rPr lang="en-GB" sz="1600" b="1" kern="0" dirty="0" smtClean="0">
                <a:solidFill>
                  <a:schemeClr val="tx1"/>
                </a:solidFill>
              </a:rPr>
              <a:t>Knowledge of the injector bunch properties</a:t>
            </a:r>
            <a:r>
              <a:rPr lang="en-GB" sz="1600" kern="0" dirty="0" smtClean="0">
                <a:solidFill>
                  <a:schemeClr val="tx1"/>
                </a:solidFill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 Slice energy spread 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 Current profile 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 Accurate simulation of gun / low energy dynamics.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97436" y="1636697"/>
            <a:ext cx="485778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 </a:t>
            </a:r>
            <a:r>
              <a:rPr lang="en-GB" sz="1600" b="1" kern="0" dirty="0" smtClean="0">
                <a:solidFill>
                  <a:schemeClr val="tx1"/>
                </a:solidFill>
              </a:rPr>
              <a:t>Accurate physical models of collective effects</a:t>
            </a:r>
            <a:r>
              <a:rPr lang="en-GB" sz="1600" kern="0" dirty="0" smtClean="0">
                <a:solidFill>
                  <a:schemeClr val="tx1"/>
                </a:solidFill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Coherent synchrotron radiation (CSR)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smtClean="0">
                <a:solidFill>
                  <a:schemeClr val="tx1"/>
                </a:solidFill>
              </a:rPr>
              <a:t>Longitudinal space charge (LSC)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err="1" smtClean="0">
                <a:solidFill>
                  <a:schemeClr val="tx1"/>
                </a:solidFill>
              </a:rPr>
              <a:t>Intrabeam</a:t>
            </a:r>
            <a:r>
              <a:rPr lang="en-GB" sz="1600" kern="0" dirty="0" smtClean="0">
                <a:solidFill>
                  <a:schemeClr val="tx1"/>
                </a:solidFill>
              </a:rPr>
              <a:t> scattering (IBS)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err="1" smtClean="0">
                <a:solidFill>
                  <a:schemeClr val="tx1"/>
                </a:solidFill>
              </a:rPr>
              <a:t>Wakefields</a:t>
            </a:r>
            <a:endParaRPr lang="en-GB" sz="16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27" y="4279903"/>
            <a:ext cx="9898097" cy="2714644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2D Fourier analysis</a:t>
            </a:r>
            <a:endParaRPr lang="en-US" sz="1000" b="1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3754429" y="1065193"/>
            <a:ext cx="6326196" cy="2714644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IR spectrometer</a:t>
            </a:r>
            <a:endParaRPr lang="en-US" sz="10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1065193"/>
            <a:ext cx="3489310" cy="3162652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kern="0" dirty="0" smtClean="0"/>
              <a:t>For typical FEL parameters, MBI gain is peaked at ~1 – 10 </a:t>
            </a:r>
            <a:r>
              <a:rPr lang="el-GR" sz="1600" kern="0" dirty="0" smtClean="0"/>
              <a:t>μ</a:t>
            </a:r>
            <a:r>
              <a:rPr lang="en-GB" sz="1600" kern="0" dirty="0" smtClean="0"/>
              <a:t>m.</a:t>
            </a:r>
          </a:p>
          <a:p>
            <a:endParaRPr lang="en-GB" sz="1600" kern="0" dirty="0" smtClean="0"/>
          </a:p>
          <a:p>
            <a:r>
              <a:rPr lang="en-GB" sz="1600" kern="0" dirty="0" smtClean="0"/>
              <a:t>It is hard to measure MBI directly:</a:t>
            </a:r>
          </a:p>
          <a:p>
            <a:pPr>
              <a:buFontTx/>
              <a:buChar char="-"/>
            </a:pPr>
            <a:r>
              <a:rPr lang="en-GB" sz="1600" kern="0" dirty="0" smtClean="0"/>
              <a:t>Longitudinal phase space measurement</a:t>
            </a:r>
          </a:p>
          <a:p>
            <a:pPr>
              <a:buFontTx/>
              <a:buChar char="-"/>
            </a:pPr>
            <a:r>
              <a:rPr lang="en-GB" sz="1600" kern="0" dirty="0" smtClean="0"/>
              <a:t>IR spectrometer</a:t>
            </a:r>
          </a:p>
          <a:p>
            <a:endParaRPr lang="en-GB" sz="1600" kern="0" dirty="0" smtClean="0"/>
          </a:p>
          <a:p>
            <a:r>
              <a:rPr lang="en-GB" sz="1600" kern="0" dirty="0" smtClean="0"/>
              <a:t>Direct measurement can yield more detail than indirect methods:</a:t>
            </a:r>
          </a:p>
          <a:p>
            <a:pPr>
              <a:buFont typeface="Arial" pitchFamily="34" charset="0"/>
              <a:buChar char="•"/>
            </a:pPr>
            <a:r>
              <a:rPr lang="en-GB" sz="1600" kern="0" dirty="0" smtClean="0"/>
              <a:t>Bunching factor</a:t>
            </a:r>
          </a:p>
          <a:p>
            <a:pPr>
              <a:buFont typeface="Arial" pitchFamily="34" charset="0"/>
              <a:buChar char="•"/>
            </a:pPr>
            <a:r>
              <a:rPr lang="en-GB" sz="1600" kern="0" dirty="0" smtClean="0"/>
              <a:t>Plasma oscillation phase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</a:t>
            </a:r>
            <a:r>
              <a:rPr lang="en-US" dirty="0" err="1" smtClean="0"/>
              <a:t>Microbunching</a:t>
            </a:r>
            <a:r>
              <a:rPr lang="en-US" dirty="0" smtClean="0"/>
              <a:t> - Direct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5</a:t>
            </a:fld>
            <a:endParaRPr lang="it-IT" alt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10" y="4637093"/>
            <a:ext cx="3396696" cy="229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528" y="4637093"/>
            <a:ext cx="3254362" cy="223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82528" y="4565655"/>
            <a:ext cx="28575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83452" y="4351341"/>
            <a:ext cx="2071702" cy="285752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Brynes et al., Sci. Rep. 10, 5059 (2020)</a:t>
            </a:r>
            <a:endParaRPr lang="en-US" sz="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5866" y="1422383"/>
            <a:ext cx="2721039" cy="221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86707" y="1565259"/>
            <a:ext cx="3282828" cy="195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683518" y="1279507"/>
            <a:ext cx="1571636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Perosa et al., in preparation</a:t>
            </a:r>
            <a:endParaRPr lang="en-US" sz="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540510" y="4422779"/>
            <a:ext cx="28575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40114" y="4565655"/>
            <a:ext cx="2928958" cy="244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326328" y="4065589"/>
            <a:ext cx="2571768" cy="2928958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Longitudinal phase space fragmentation</a:t>
            </a:r>
            <a:endParaRPr lang="en-US" sz="1000" b="1" dirty="0"/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4779969"/>
            <a:ext cx="7143800" cy="2214578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FEL Performance</a:t>
            </a:r>
            <a:endParaRPr lang="en-US" sz="1000" b="1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4495" y="4851407"/>
            <a:ext cx="2714644" cy="208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2351077"/>
            <a:ext cx="3857652" cy="2428892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			Coherent OTR</a:t>
            </a:r>
            <a:endParaRPr lang="en-US" sz="1000" b="1" dirty="0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3968742" y="922317"/>
            <a:ext cx="5929354" cy="3000396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Sidebands in FEL spectrum</a:t>
            </a:r>
            <a:endParaRPr lang="en-US" sz="1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0181" y="1636698"/>
            <a:ext cx="31367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</a:t>
            </a:r>
            <a:r>
              <a:rPr lang="en-US" dirty="0" err="1" smtClean="0"/>
              <a:t>Microbunching</a:t>
            </a:r>
            <a:r>
              <a:rPr lang="en-US" dirty="0" smtClean="0"/>
              <a:t> - Indirect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760" y="1331565"/>
            <a:ext cx="3825544" cy="948074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kern="0" dirty="0" smtClean="0"/>
              <a:t>For FELs, the figure of merit is the FEL itself!</a:t>
            </a:r>
            <a:br>
              <a:rPr lang="en-GB" sz="1600" kern="0" dirty="0" smtClean="0"/>
            </a:br>
            <a:r>
              <a:rPr lang="en-GB" sz="1600" kern="0" dirty="0" smtClean="0"/>
              <a:t>We can also measure MBI via COTR.</a:t>
            </a: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4540246" y="1422383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Marcus et al., PRAB 22, 080702 (2019)</a:t>
            </a:r>
            <a:endParaRPr lang="en-US" sz="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2014" y="1708135"/>
            <a:ext cx="2713366" cy="21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540642" y="1422383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Perosa et al., PRAB 23, 110703 (2020)</a:t>
            </a:r>
            <a:endParaRPr lang="en-US" sz="8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528" y="2779705"/>
            <a:ext cx="3682990" cy="162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825470" y="2422515"/>
            <a:ext cx="2214577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Lumpkin et al., FEL09, TUPC47 (2009)</a:t>
            </a:r>
            <a:endParaRPr lang="en-US" sz="8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97766" y="4494217"/>
            <a:ext cx="2447930" cy="188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612080" y="4208465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Hüning et al., NIM A 475, 348 (2001)</a:t>
            </a:r>
            <a:endParaRPr lang="en-US" sz="800" b="1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68412" y="4851407"/>
            <a:ext cx="2566995" cy="202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253966" y="5637225"/>
            <a:ext cx="1119839" cy="414337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Huang et al., PRSTAB 13, 020703 (2010)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2493953"/>
            <a:ext cx="6072230" cy="4071966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r>
              <a:rPr lang="en-GB" sz="1600" b="1" kern="0" dirty="0" smtClean="0"/>
              <a:t>Semi-Analytic Model</a:t>
            </a:r>
            <a:r>
              <a:rPr lang="en-GB" sz="1600" kern="0" dirty="0" smtClean="0"/>
              <a:t/>
            </a:r>
            <a:br>
              <a:rPr lang="en-GB" sz="1600" kern="0" dirty="0" smtClean="0"/>
            </a:br>
            <a:r>
              <a:rPr lang="en-GB" sz="1600" kern="0" dirty="0" smtClean="0"/>
              <a:t>When we include the effect of </a:t>
            </a:r>
            <a:r>
              <a:rPr lang="en-GB" sz="1600" kern="0" dirty="0" err="1" smtClean="0"/>
              <a:t>intrabeam</a:t>
            </a:r>
            <a:r>
              <a:rPr lang="en-GB" sz="1600" kern="0" dirty="0" smtClean="0"/>
              <a:t> scattering the predicted slice energy spread matches experimental values.</a:t>
            </a:r>
          </a:p>
        </p:txBody>
      </p:sp>
      <p:sp>
        <p:nvSpPr>
          <p:cNvPr id="3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6326196" y="922317"/>
            <a:ext cx="3643338" cy="5715040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endParaRPr lang="en-GB" sz="1600" b="1" kern="0" dirty="0" smtClean="0"/>
          </a:p>
          <a:p>
            <a:r>
              <a:rPr lang="en-GB" sz="1600" b="1" kern="0" dirty="0" smtClean="0"/>
              <a:t>Particle Tracking</a:t>
            </a:r>
          </a:p>
          <a:p>
            <a:r>
              <a:rPr lang="en-GB" sz="1600" kern="0" dirty="0" smtClean="0"/>
              <a:t>By imposing modulations on the bunch at a known frequency we can benchmark simulation models.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Models to Experiments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760" y="1331565"/>
            <a:ext cx="6111560" cy="948074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kern="0" dirty="0" smtClean="0"/>
              <a:t>How well does our theory (inc. approximations) of MBI gain match measurements? </a:t>
            </a:r>
          </a:p>
          <a:p>
            <a:r>
              <a:rPr lang="en-GB" sz="1600" b="1" kern="0" dirty="0" smtClean="0"/>
              <a:t>Pretty well!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40510" y="4422779"/>
            <a:ext cx="28575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10" y="3136895"/>
            <a:ext cx="3100394" cy="204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3540114" y="2851143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Prat et al., PRAB 25, 104401 (2022)</a:t>
            </a:r>
            <a:endParaRPr lang="en-US" sz="8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7700" y="3636961"/>
            <a:ext cx="29170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469204" y="3136895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Brynes et al., PRAB 23, 104401 (2020)</a:t>
            </a:r>
            <a:endParaRPr lang="en-US" sz="800" b="1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528" y="2994019"/>
            <a:ext cx="2803346" cy="217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682594" y="2636829"/>
            <a:ext cx="1643074" cy="357189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Di Mitri et al., New J. Phys. 22, 083053 (2020)</a:t>
            </a:r>
            <a:endParaRPr lang="en-US" sz="800" b="1" dirty="0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69072" y="1208069"/>
            <a:ext cx="1643074" cy="166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55022" y="1279507"/>
            <a:ext cx="167580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6754824" y="993755"/>
            <a:ext cx="1071570" cy="214314"/>
          </a:xfrm>
          <a:prstGeom prst="roundRect">
            <a:avLst>
              <a:gd name="adj" fmla="val 6342"/>
            </a:avLst>
          </a:prstGeom>
          <a:solidFill>
            <a:schemeClr val="accent3">
              <a:lumMod val="75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Measurement</a:t>
            </a:r>
            <a:endParaRPr lang="en-US" sz="1000" b="1" dirty="0"/>
          </a:p>
        </p:txBody>
      </p:sp>
      <p:sp>
        <p:nvSpPr>
          <p:cNvPr id="3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8755088" y="993755"/>
            <a:ext cx="857256" cy="214314"/>
          </a:xfrm>
          <a:prstGeom prst="roundRect">
            <a:avLst>
              <a:gd name="adj" fmla="val 6342"/>
            </a:avLst>
          </a:prstGeom>
          <a:solidFill>
            <a:schemeClr val="accent3">
              <a:lumMod val="75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Simulation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85170"/>
            <a:ext cx="6696744" cy="936104"/>
          </a:xfrm>
        </p:spPr>
        <p:txBody>
          <a:bodyPr/>
          <a:lstStyle/>
          <a:p>
            <a:r>
              <a:rPr lang="en-US" dirty="0" smtClean="0"/>
              <a:t>Mitigating </a:t>
            </a:r>
            <a:r>
              <a:rPr lang="en-US" dirty="0" err="1" smtClean="0"/>
              <a:t>Microbunching</a:t>
            </a:r>
            <a:r>
              <a:rPr lang="en-US" dirty="0" smtClean="0"/>
              <a:t> – Laser Heater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131E7E1-5C16-6B75-9198-A3D7CF646A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07EBCCB-5CF4-7B43-9BC3-2846840463F5}" type="slidenum">
              <a:rPr lang="it-IT" altLang="it-IT" smtClean="0"/>
              <a:pPr/>
              <a:t>8</a:t>
            </a:fld>
            <a:endParaRPr lang="it-IT" altLang="it-IT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42" y="1493821"/>
            <a:ext cx="3921962" cy="134212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54032" y="2779705"/>
            <a:ext cx="1834901" cy="1773712"/>
            <a:chOff x="205015" y="2720505"/>
            <a:chExt cx="3581400" cy="2652377"/>
          </a:xfrm>
        </p:grpSpPr>
        <p:pic>
          <p:nvPicPr>
            <p:cNvPr id="16" name="Picture 4" descr="C:\Workspace\Documents\USPAS\Lectures\Day3\LectureII\Pictures\LH_INI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015" y="3079972"/>
              <a:ext cx="3581400" cy="2292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Straight Arrow Connector 16"/>
            <p:cNvCxnSpPr/>
            <p:nvPr/>
          </p:nvCxnSpPr>
          <p:spPr bwMode="auto">
            <a:xfrm>
              <a:off x="205015" y="2720505"/>
              <a:ext cx="322652" cy="820363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oval" w="med" len="med"/>
              <a:tailEnd type="triangle" w="med" len="med"/>
            </a:ln>
            <a:ex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754164" y="2493953"/>
            <a:ext cx="2000264" cy="2286016"/>
            <a:chOff x="1506130" y="2314752"/>
            <a:chExt cx="3552355" cy="3623963"/>
          </a:xfrm>
        </p:grpSpPr>
        <p:grpSp>
          <p:nvGrpSpPr>
            <p:cNvPr id="7" name="Group 16"/>
            <p:cNvGrpSpPr/>
            <p:nvPr/>
          </p:nvGrpSpPr>
          <p:grpSpPr>
            <a:xfrm>
              <a:off x="1506130" y="3647100"/>
              <a:ext cx="3552355" cy="2291615"/>
              <a:chOff x="4268785" y="3198000"/>
              <a:chExt cx="3552355" cy="2291615"/>
            </a:xfrm>
          </p:grpSpPr>
          <p:pic>
            <p:nvPicPr>
              <p:cNvPr id="9" name="Picture 2" descr="C:\Workspace\Documents\USPAS\Lectures\Day3\LectureII\Pictures\LH_atOTR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785" y="3198000"/>
                <a:ext cx="3552355" cy="22916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8"/>
                  <p:cNvSpPr txBox="1"/>
                  <p:nvPr/>
                </p:nvSpPr>
                <p:spPr>
                  <a:xfrm>
                    <a:off x="5259385" y="4488935"/>
                    <a:ext cx="56611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𝑳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10" name="TextBox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385" y="4488935"/>
                    <a:ext cx="566116" cy="461665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" name="Straight Arrow Connector 10"/>
              <p:cNvCxnSpPr/>
              <p:nvPr/>
            </p:nvCxnSpPr>
            <p:spPr>
              <a:xfrm>
                <a:off x="5596901" y="4950600"/>
                <a:ext cx="228600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/>
            <p:nvPr/>
          </p:nvCxnSpPr>
          <p:spPr bwMode="auto">
            <a:xfrm>
              <a:off x="2525088" y="2314752"/>
              <a:ext cx="192331" cy="1676756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oval" w="med" len="med"/>
              <a:tailEnd type="triangle" w="med" len="med"/>
            </a:ln>
            <a:ex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682990" y="2779705"/>
            <a:ext cx="1857388" cy="2214578"/>
            <a:chOff x="3572350" y="2654533"/>
            <a:chExt cx="3447111" cy="3691692"/>
          </a:xfrm>
        </p:grpSpPr>
        <p:pic>
          <p:nvPicPr>
            <p:cNvPr id="13" name="Picture 3" descr="C:\Workspace\Documents\USPAS\Lectures\Day3\LectureII\Pictures\LH_atExit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2350" y="3991508"/>
              <a:ext cx="3447111" cy="2354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 bwMode="auto">
            <a:xfrm>
              <a:off x="4066400" y="2654533"/>
              <a:ext cx="636594" cy="1645093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oval" w="med" len="med"/>
              <a:tailEnd type="triangle" w="med" len="med"/>
            </a:ln>
            <a:ex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754692" y="1279507"/>
            <a:ext cx="3600400" cy="1714512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kern="0" dirty="0" smtClean="0"/>
              <a:t>The standard method: Laser Heater</a:t>
            </a:r>
          </a:p>
          <a:p>
            <a:endParaRPr lang="en-GB" sz="1600" kern="0" dirty="0" smtClean="0"/>
          </a:p>
          <a:p>
            <a:endParaRPr lang="en-GB" sz="1600" kern="0" dirty="0" smtClean="0"/>
          </a:p>
          <a:p>
            <a:endParaRPr lang="en-GB" sz="1600" kern="0" dirty="0" smtClean="0"/>
          </a:p>
          <a:p>
            <a:r>
              <a:rPr lang="en-GB" sz="1600" kern="0" dirty="0" smtClean="0"/>
              <a:t>If we increase the energy spread at low energy, MBI is suppressed.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897568" y="1779573"/>
          <a:ext cx="2544115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1752480" imgH="393480" progId="Equation.3">
                  <p:embed/>
                </p:oleObj>
              </mc:Choice>
              <mc:Fallback>
                <p:oleObj name="Equation" r:id="rId9" imgW="17524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7568" y="1779573"/>
                        <a:ext cx="2544115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11816" y="3422647"/>
            <a:ext cx="18840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5611816" y="3279771"/>
            <a:ext cx="21431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3966" y="5065721"/>
            <a:ext cx="2757479" cy="182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40642" y="3422647"/>
            <a:ext cx="2409826" cy="164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683519" y="3065457"/>
            <a:ext cx="2143139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Ferrari et al., PRL 112, 114802 (2014)</a:t>
            </a:r>
            <a:endParaRPr lang="en-US" sz="800" b="1" dirty="0"/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254626" y="3065457"/>
            <a:ext cx="2143140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Tang et al., PRL 124, 134801 (2020)</a:t>
            </a:r>
            <a:endParaRPr lang="en-US" sz="800" b="1" dirty="0"/>
          </a:p>
        </p:txBody>
      </p: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611156" y="4779969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Brynes et al., Sci. Rep. 10, 5059 (2020)</a:t>
            </a:r>
            <a:endParaRPr lang="en-US" sz="800" b="1" dirty="0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602" y="1279507"/>
            <a:ext cx="1357322" cy="295608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XLS Laser heater</a:t>
            </a:r>
            <a:endParaRPr lang="en-US" sz="1000" b="1" dirty="0"/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754956" y="5351473"/>
            <a:ext cx="2100202" cy="1428760"/>
          </a:xfrm>
          <a:prstGeom prst="roundRect">
            <a:avLst>
              <a:gd name="adj" fmla="val 6342"/>
            </a:avLst>
          </a:prstGeom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kern="0" dirty="0" smtClean="0"/>
              <a:t>However: Increasing the energy spread is </a:t>
            </a:r>
            <a:r>
              <a:rPr lang="en-GB" sz="1600" b="1" kern="0" dirty="0" smtClean="0"/>
              <a:t>bad</a:t>
            </a:r>
            <a:r>
              <a:rPr lang="en-GB" sz="1600" kern="0" dirty="0" smtClean="0"/>
              <a:t> for the FEL!</a:t>
            </a:r>
          </a:p>
          <a:p>
            <a:r>
              <a:rPr lang="en-GB" sz="1600" kern="0" dirty="0" smtClean="0"/>
              <a:t>Are there other methods?</a:t>
            </a:r>
          </a:p>
        </p:txBody>
      </p:sp>
      <p:sp>
        <p:nvSpPr>
          <p:cNvPr id="2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326328" y="922317"/>
            <a:ext cx="207170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Saldin et al., NIM A 528, 355 (2004)</a:t>
            </a:r>
            <a:endParaRPr lang="en-US" sz="8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325800" y="5422911"/>
            <a:ext cx="3858448" cy="146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3182924" y="5137159"/>
            <a:ext cx="2428892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Spampinati et al., PRSTAB 17, 12705 (2014)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183188" y="4422779"/>
            <a:ext cx="4714908" cy="2357454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				Exploiting IBS through strong focusing</a:t>
            </a:r>
            <a:endParaRPr lang="en-US" sz="1000" b="1" dirty="0"/>
          </a:p>
        </p:txBody>
      </p:sp>
      <p:sp>
        <p:nvSpPr>
          <p:cNvPr id="47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326064" y="1422383"/>
            <a:ext cx="4572032" cy="2928958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Longitudinal mixing using</a:t>
            </a:r>
            <a:br>
              <a:rPr lang="da-DK" sz="1000" b="1" dirty="0" smtClean="0"/>
            </a:br>
            <a:r>
              <a:rPr lang="da-DK" sz="1000" b="1" dirty="0" smtClean="0"/>
              <a:t>bending magnets</a:t>
            </a:r>
            <a:endParaRPr lang="en-US" sz="1000" b="1" dirty="0"/>
          </a:p>
        </p:txBody>
      </p:sp>
      <p:sp>
        <p:nvSpPr>
          <p:cNvPr id="5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11090" y="4565655"/>
            <a:ext cx="4857784" cy="2214578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000" b="1" dirty="0" smtClean="0"/>
              <a:t>					Reversible energy spread increase</a:t>
            </a:r>
            <a:br>
              <a:rPr lang="da-DK" sz="1000" b="1" dirty="0" smtClean="0"/>
            </a:br>
            <a:r>
              <a:rPr lang="da-DK" sz="1000" b="1" dirty="0" smtClean="0"/>
              <a:t>					by leaking dispersion</a:t>
            </a:r>
            <a:endParaRPr lang="en-US" sz="1000" b="1" dirty="0"/>
          </a:p>
        </p:txBody>
      </p:sp>
      <p:sp>
        <p:nvSpPr>
          <p:cNvPr id="43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28" y="2208201"/>
            <a:ext cx="4357718" cy="2162190"/>
          </a:xfrm>
          <a:prstGeom prst="roundRect">
            <a:avLst>
              <a:gd name="adj" fmla="val 6342"/>
            </a:avLst>
          </a:prstGeom>
          <a:solidFill>
            <a:schemeClr val="bg1"/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endParaRPr lang="da-DK" sz="1000" b="1" dirty="0" smtClean="0"/>
          </a:p>
          <a:p>
            <a:r>
              <a:rPr lang="da-DK" sz="1000" b="1" dirty="0" smtClean="0"/>
              <a:t>Using a transverse gradient undulator before compression</a:t>
            </a:r>
            <a:endParaRPr lang="en-US" sz="10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024CB0-5AA1-6C45-2AD1-CF03233A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Mitigating </a:t>
            </a:r>
            <a:r>
              <a:rPr lang="en-US" dirty="0" err="1" smtClean="0"/>
              <a:t>Microbunching</a:t>
            </a:r>
            <a:r>
              <a:rPr lang="en-US" dirty="0" smtClean="0"/>
              <a:t> - Alternatives</a:t>
            </a:r>
            <a:endParaRPr lang="en-US" dirty="0"/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71759" y="1331565"/>
            <a:ext cx="10008865" cy="5448668"/>
          </a:xfrm>
          <a:prstGeom prst="roundRect">
            <a:avLst>
              <a:gd name="adj" fmla="val 6342"/>
            </a:avLst>
          </a:prstGeom>
          <a:noFill/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kern="0" dirty="0" smtClean="0"/>
              <a:t>Proposed</a:t>
            </a:r>
          </a:p>
          <a:p>
            <a:r>
              <a:rPr lang="en-GB" sz="1600" kern="0" dirty="0" smtClean="0"/>
              <a:t>There are many ideas yet to be implemented that could</a:t>
            </a:r>
          </a:p>
          <a:p>
            <a:r>
              <a:rPr lang="en-GB" sz="1600" kern="0" dirty="0" smtClean="0"/>
              <a:t>remove MBI </a:t>
            </a:r>
            <a:r>
              <a:rPr lang="en-GB" sz="1600" b="1" kern="0" dirty="0" smtClean="0"/>
              <a:t>without</a:t>
            </a:r>
            <a:r>
              <a:rPr lang="en-GB" sz="1600" kern="0" dirty="0" smtClean="0"/>
              <a:t> the use of a laser heater</a:t>
            </a:r>
          </a:p>
          <a:p>
            <a:endParaRPr lang="en-GB" sz="1600" kern="0" dirty="0" smtClean="0"/>
          </a:p>
          <a:p>
            <a:endParaRPr lang="en-GB" sz="1600" kern="0" dirty="0" smtClean="0"/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966" y="2636829"/>
            <a:ext cx="4186248" cy="143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039784" y="2351077"/>
            <a:ext cx="2362063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Feng et al., New J. Phys. 17, 073028 (2015)</a:t>
            </a:r>
            <a:endParaRPr lang="en-US" sz="800" b="1" dirty="0"/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2" y="1993887"/>
            <a:ext cx="4214842" cy="63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26328" y="2636829"/>
            <a:ext cx="2386859" cy="171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6040445" y="1636697"/>
            <a:ext cx="1928826" cy="285752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Qiang et al., PRL 111, 054801 (2013)</a:t>
            </a:r>
            <a:endParaRPr lang="en-US" sz="800" b="1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68544" y="4994283"/>
            <a:ext cx="22193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3966" y="5065721"/>
            <a:ext cx="2209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182528" y="4637093"/>
            <a:ext cx="1785950" cy="214314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Li et al., PRAB 23, 014403 (2020)</a:t>
            </a:r>
            <a:endParaRPr lang="en-US" sz="800" b="1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69138" y="4494217"/>
            <a:ext cx="287694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Content Placeholder 4">
            <a:extLst>
              <a:ext uri="{FF2B5EF4-FFF2-40B4-BE49-F238E27FC236}">
                <a16:creationId xmlns:a16="http://schemas.microsoft.com/office/drawing/2014/main" xmlns="" id="{1C5C3617-7604-3D75-2E03-F0135DA9EE6D}"/>
              </a:ext>
            </a:extLst>
          </p:cNvPr>
          <p:cNvSpPr txBox="1">
            <a:spLocks/>
          </p:cNvSpPr>
          <p:nvPr/>
        </p:nvSpPr>
        <p:spPr>
          <a:xfrm>
            <a:off x="5826130" y="4565656"/>
            <a:ext cx="1214446" cy="357189"/>
          </a:xfrm>
          <a:prstGeom prst="roundRect">
            <a:avLst>
              <a:gd name="adj" fmla="val 6342"/>
            </a:avLst>
          </a:prstGeom>
          <a:solidFill>
            <a:schemeClr val="accent6">
              <a:lumMod val="60000"/>
              <a:lumOff val="40000"/>
            </a:schemeClr>
          </a:solidFill>
          <a:ln w="38100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b="1" dirty="0" smtClean="0"/>
              <a:t>Qiang, NIM A 1048, 167968 (2023)</a:t>
            </a:r>
            <a:endParaRPr lang="en-US" sz="800" b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54626" y="5137159"/>
            <a:ext cx="1795464" cy="112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312033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GECI-TMP-24-rev03EN [Compatibility Mode]" id="{EF2C3D32-D520-8F4E-BE25-71E79316824E}" vid="{27B7F506-41DF-1544-AF45-7D8F332F5AA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Elettra Sincrotrone Trieste_Template Slides ENG</Template>
  <TotalTime>10667</TotalTime>
  <Words>1036</Words>
  <Application>Microsoft Office PowerPoint</Application>
  <PresentationFormat>Custom</PresentationFormat>
  <Paragraphs>309</Paragraphs>
  <Slides>12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Elettra Sincrotrone Trieste_Template Slides ENG</vt:lpstr>
      <vt:lpstr>Equation</vt:lpstr>
      <vt:lpstr>Microbunching Instability in FELs: Present and Future Perspectives</vt:lpstr>
      <vt:lpstr>Contents</vt:lpstr>
      <vt:lpstr>Causes and Consequences of Microbunching</vt:lpstr>
      <vt:lpstr>Modelling Microbunching</vt:lpstr>
      <vt:lpstr>Measuring Microbunching - Direct</vt:lpstr>
      <vt:lpstr>Measuring Microbunching - Indirect</vt:lpstr>
      <vt:lpstr>Comparing Models to Experiments</vt:lpstr>
      <vt:lpstr>Mitigating Microbunching – Laser Heater</vt:lpstr>
      <vt:lpstr>Mitigating Microbunching - Alternatives</vt:lpstr>
      <vt:lpstr>Mitigating Microbunching - Alternatives</vt:lpstr>
      <vt:lpstr>Summary and Future Outlook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Enrico</dc:creator>
  <cp:lastModifiedBy>gerardo.dauria</cp:lastModifiedBy>
  <cp:revision>338</cp:revision>
  <cp:lastPrinted>2015-12-09T13:35:49Z</cp:lastPrinted>
  <dcterms:created xsi:type="dcterms:W3CDTF">2022-01-26T09:13:04Z</dcterms:created>
  <dcterms:modified xsi:type="dcterms:W3CDTF">2023-04-03T09:09:05Z</dcterms:modified>
</cp:coreProperties>
</file>