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23"/>
  </p:notesMasterIdLst>
  <p:sldIdLst>
    <p:sldId id="257" r:id="rId6"/>
    <p:sldId id="263" r:id="rId7"/>
    <p:sldId id="284" r:id="rId8"/>
    <p:sldId id="285" r:id="rId9"/>
    <p:sldId id="294" r:id="rId10"/>
    <p:sldId id="302" r:id="rId11"/>
    <p:sldId id="291" r:id="rId12"/>
    <p:sldId id="289" r:id="rId13"/>
    <p:sldId id="282" r:id="rId14"/>
    <p:sldId id="279" r:id="rId15"/>
    <p:sldId id="288" r:id="rId16"/>
    <p:sldId id="305" r:id="rId17"/>
    <p:sldId id="306" r:id="rId18"/>
    <p:sldId id="307" r:id="rId19"/>
    <p:sldId id="308" r:id="rId20"/>
    <p:sldId id="309" r:id="rId21"/>
    <p:sldId id="31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711"/>
    <a:srgbClr val="003088"/>
    <a:srgbClr val="F08900"/>
    <a:srgbClr val="FF6900"/>
    <a:srgbClr val="1E5DF8"/>
    <a:srgbClr val="626262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97046AD-8BF9-4918-B8B2-73085C764E06}" v="20" dt="2023-03-27T07:42:06.7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/>
    <p:restoredTop sz="94422"/>
  </p:normalViewPr>
  <p:slideViewPr>
    <p:cSldViewPr snapToGrid="0" snapToObjects="1">
      <p:cViewPr varScale="1">
        <p:scale>
          <a:sx n="112" d="100"/>
          <a:sy n="112" d="100"/>
        </p:scale>
        <p:origin x="850" y="72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ableStyles" Target="tableStyles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nton, Alex (STFC,DL,AST)" userId="6e61efc1-9609-4ecc-a9d6-f0604c9a6d76" providerId="ADAL" clId="{997046AD-8BF9-4918-B8B2-73085C764E06}"/>
    <pc:docChg chg="undo custSel addSld delSld modSld">
      <pc:chgData name="Hinton, Alex (STFC,DL,AST)" userId="6e61efc1-9609-4ecc-a9d6-f0604c9a6d76" providerId="ADAL" clId="{997046AD-8BF9-4918-B8B2-73085C764E06}" dt="2023-03-27T07:59:23.108" v="2690" actId="20577"/>
      <pc:docMkLst>
        <pc:docMk/>
      </pc:docMkLst>
      <pc:sldChg chg="modSp mod">
        <pc:chgData name="Hinton, Alex (STFC,DL,AST)" userId="6e61efc1-9609-4ecc-a9d6-f0604c9a6d76" providerId="ADAL" clId="{997046AD-8BF9-4918-B8B2-73085C764E06}" dt="2023-03-27T07:55:31.065" v="2648"/>
        <pc:sldMkLst>
          <pc:docMk/>
          <pc:sldMk cId="2546496365" sldId="284"/>
        </pc:sldMkLst>
        <pc:spChg chg="mod">
          <ac:chgData name="Hinton, Alex (STFC,DL,AST)" userId="6e61efc1-9609-4ecc-a9d6-f0604c9a6d76" providerId="ADAL" clId="{997046AD-8BF9-4918-B8B2-73085C764E06}" dt="2023-03-27T07:55:31.065" v="2648"/>
          <ac:spMkLst>
            <pc:docMk/>
            <pc:sldMk cId="2546496365" sldId="284"/>
            <ac:spMk id="7" creationId="{108DC7F5-099C-FD4D-905A-DC79A38901EC}"/>
          </ac:spMkLst>
        </pc:spChg>
      </pc:sldChg>
      <pc:sldChg chg="modSp mod">
        <pc:chgData name="Hinton, Alex (STFC,DL,AST)" userId="6e61efc1-9609-4ecc-a9d6-f0604c9a6d76" providerId="ADAL" clId="{997046AD-8BF9-4918-B8B2-73085C764E06}" dt="2023-03-27T07:59:23.108" v="2690" actId="20577"/>
        <pc:sldMkLst>
          <pc:docMk/>
          <pc:sldMk cId="2633445496" sldId="288"/>
        </pc:sldMkLst>
        <pc:spChg chg="mod">
          <ac:chgData name="Hinton, Alex (STFC,DL,AST)" userId="6e61efc1-9609-4ecc-a9d6-f0604c9a6d76" providerId="ADAL" clId="{997046AD-8BF9-4918-B8B2-73085C764E06}" dt="2023-03-27T07:59:23.108" v="2690" actId="20577"/>
          <ac:spMkLst>
            <pc:docMk/>
            <pc:sldMk cId="2633445496" sldId="288"/>
            <ac:spMk id="7" creationId="{108DC7F5-099C-FD4D-905A-DC79A38901EC}"/>
          </ac:spMkLst>
        </pc:spChg>
      </pc:sldChg>
      <pc:sldChg chg="new del">
        <pc:chgData name="Hinton, Alex (STFC,DL,AST)" userId="6e61efc1-9609-4ecc-a9d6-f0604c9a6d76" providerId="ADAL" clId="{997046AD-8BF9-4918-B8B2-73085C764E06}" dt="2023-03-27T07:06:17.283" v="1" actId="47"/>
        <pc:sldMkLst>
          <pc:docMk/>
          <pc:sldMk cId="499543326" sldId="306"/>
        </pc:sldMkLst>
      </pc:sldChg>
      <pc:sldChg chg="addSp delSp modSp add mod">
        <pc:chgData name="Hinton, Alex (STFC,DL,AST)" userId="6e61efc1-9609-4ecc-a9d6-f0604c9a6d76" providerId="ADAL" clId="{997046AD-8BF9-4918-B8B2-73085C764E06}" dt="2023-03-27T07:14:07.633" v="447" actId="1076"/>
        <pc:sldMkLst>
          <pc:docMk/>
          <pc:sldMk cId="4193902923" sldId="306"/>
        </pc:sldMkLst>
        <pc:spChg chg="mod">
          <ac:chgData name="Hinton, Alex (STFC,DL,AST)" userId="6e61efc1-9609-4ecc-a9d6-f0604c9a6d76" providerId="ADAL" clId="{997046AD-8BF9-4918-B8B2-73085C764E06}" dt="2023-03-27T07:14:07.633" v="447" actId="1076"/>
          <ac:spMkLst>
            <pc:docMk/>
            <pc:sldMk cId="4193902923" sldId="306"/>
            <ac:spMk id="5" creationId="{697BFE5A-7C82-E244-83C3-A634D5C30E22}"/>
          </ac:spMkLst>
        </pc:spChg>
        <pc:spChg chg="mod">
          <ac:chgData name="Hinton, Alex (STFC,DL,AST)" userId="6e61efc1-9609-4ecc-a9d6-f0604c9a6d76" providerId="ADAL" clId="{997046AD-8BF9-4918-B8B2-73085C764E06}" dt="2023-03-27T07:13:26.937" v="382" actId="14100"/>
          <ac:spMkLst>
            <pc:docMk/>
            <pc:sldMk cId="4193902923" sldId="306"/>
            <ac:spMk id="7" creationId="{67B54F19-1212-9345-95FF-9D2815FD6E96}"/>
          </ac:spMkLst>
        </pc:spChg>
        <pc:picChg chg="add mod modCrop">
          <ac:chgData name="Hinton, Alex (STFC,DL,AST)" userId="6e61efc1-9609-4ecc-a9d6-f0604c9a6d76" providerId="ADAL" clId="{997046AD-8BF9-4918-B8B2-73085C764E06}" dt="2023-03-27T07:13:53.290" v="442" actId="1076"/>
          <ac:picMkLst>
            <pc:docMk/>
            <pc:sldMk cId="4193902923" sldId="306"/>
            <ac:picMk id="3" creationId="{ACB02B0D-F844-2E64-2AE2-45624DDEFB8B}"/>
          </ac:picMkLst>
        </pc:picChg>
        <pc:picChg chg="del">
          <ac:chgData name="Hinton, Alex (STFC,DL,AST)" userId="6e61efc1-9609-4ecc-a9d6-f0604c9a6d76" providerId="ADAL" clId="{997046AD-8BF9-4918-B8B2-73085C764E06}" dt="2023-03-27T07:11:23.866" v="356" actId="478"/>
          <ac:picMkLst>
            <pc:docMk/>
            <pc:sldMk cId="4193902923" sldId="306"/>
            <ac:picMk id="8" creationId="{FE054021-BBD8-48BC-83E8-6BB10C0CE8F7}"/>
          </ac:picMkLst>
        </pc:picChg>
        <pc:picChg chg="add mod">
          <ac:chgData name="Hinton, Alex (STFC,DL,AST)" userId="6e61efc1-9609-4ecc-a9d6-f0604c9a6d76" providerId="ADAL" clId="{997046AD-8BF9-4918-B8B2-73085C764E06}" dt="2023-03-27T07:13:59.513" v="446" actId="1076"/>
          <ac:picMkLst>
            <pc:docMk/>
            <pc:sldMk cId="4193902923" sldId="306"/>
            <ac:picMk id="9" creationId="{9E9FFB67-975B-17C9-1B4B-05582ADA6026}"/>
          </ac:picMkLst>
        </pc:picChg>
        <pc:picChg chg="del">
          <ac:chgData name="Hinton, Alex (STFC,DL,AST)" userId="6e61efc1-9609-4ecc-a9d6-f0604c9a6d76" providerId="ADAL" clId="{997046AD-8BF9-4918-B8B2-73085C764E06}" dt="2023-03-27T07:11:24.586" v="357" actId="478"/>
          <ac:picMkLst>
            <pc:docMk/>
            <pc:sldMk cId="4193902923" sldId="306"/>
            <ac:picMk id="1026" creationId="{398D7A61-8F23-410C-9205-42C607C88C76}"/>
          </ac:picMkLst>
        </pc:picChg>
      </pc:sldChg>
      <pc:sldChg chg="addSp delSp modSp add mod">
        <pc:chgData name="Hinton, Alex (STFC,DL,AST)" userId="6e61efc1-9609-4ecc-a9d6-f0604c9a6d76" providerId="ADAL" clId="{997046AD-8BF9-4918-B8B2-73085C764E06}" dt="2023-03-27T07:27:33.480" v="1021" actId="113"/>
        <pc:sldMkLst>
          <pc:docMk/>
          <pc:sldMk cId="16202805" sldId="307"/>
        </pc:sldMkLst>
        <pc:spChg chg="mod">
          <ac:chgData name="Hinton, Alex (STFC,DL,AST)" userId="6e61efc1-9609-4ecc-a9d6-f0604c9a6d76" providerId="ADAL" clId="{997046AD-8BF9-4918-B8B2-73085C764E06}" dt="2023-03-27T07:27:33.480" v="1021" actId="113"/>
          <ac:spMkLst>
            <pc:docMk/>
            <pc:sldMk cId="16202805" sldId="307"/>
            <ac:spMk id="5" creationId="{697BFE5A-7C82-E244-83C3-A634D5C30E22}"/>
          </ac:spMkLst>
        </pc:spChg>
        <pc:spChg chg="mod">
          <ac:chgData name="Hinton, Alex (STFC,DL,AST)" userId="6e61efc1-9609-4ecc-a9d6-f0604c9a6d76" providerId="ADAL" clId="{997046AD-8BF9-4918-B8B2-73085C764E06}" dt="2023-03-27T07:14:48.427" v="461" actId="20577"/>
          <ac:spMkLst>
            <pc:docMk/>
            <pc:sldMk cId="16202805" sldId="307"/>
            <ac:spMk id="7" creationId="{67B54F19-1212-9345-95FF-9D2815FD6E96}"/>
          </ac:spMkLst>
        </pc:spChg>
        <pc:picChg chg="del">
          <ac:chgData name="Hinton, Alex (STFC,DL,AST)" userId="6e61efc1-9609-4ecc-a9d6-f0604c9a6d76" providerId="ADAL" clId="{997046AD-8BF9-4918-B8B2-73085C764E06}" dt="2023-03-27T07:14:51.132" v="463" actId="478"/>
          <ac:picMkLst>
            <pc:docMk/>
            <pc:sldMk cId="16202805" sldId="307"/>
            <ac:picMk id="3" creationId="{ACB02B0D-F844-2E64-2AE2-45624DDEFB8B}"/>
          </ac:picMkLst>
        </pc:picChg>
        <pc:picChg chg="add mod modCrop">
          <ac:chgData name="Hinton, Alex (STFC,DL,AST)" userId="6e61efc1-9609-4ecc-a9d6-f0604c9a6d76" providerId="ADAL" clId="{997046AD-8BF9-4918-B8B2-73085C764E06}" dt="2023-03-27T07:15:19.882" v="471" actId="1076"/>
          <ac:picMkLst>
            <pc:docMk/>
            <pc:sldMk cId="16202805" sldId="307"/>
            <ac:picMk id="4" creationId="{6860DA86-70E4-4B9D-A177-FFB3A6D7006B}"/>
          </ac:picMkLst>
        </pc:picChg>
        <pc:picChg chg="del">
          <ac:chgData name="Hinton, Alex (STFC,DL,AST)" userId="6e61efc1-9609-4ecc-a9d6-f0604c9a6d76" providerId="ADAL" clId="{997046AD-8BF9-4918-B8B2-73085C764E06}" dt="2023-03-27T07:14:50.482" v="462" actId="478"/>
          <ac:picMkLst>
            <pc:docMk/>
            <pc:sldMk cId="16202805" sldId="307"/>
            <ac:picMk id="9" creationId="{9E9FFB67-975B-17C9-1B4B-05582ADA6026}"/>
          </ac:picMkLst>
        </pc:picChg>
        <pc:picChg chg="add del mod">
          <ac:chgData name="Hinton, Alex (STFC,DL,AST)" userId="6e61efc1-9609-4ecc-a9d6-f0604c9a6d76" providerId="ADAL" clId="{997046AD-8BF9-4918-B8B2-73085C764E06}" dt="2023-03-27T07:24:06.113" v="576" actId="478"/>
          <ac:picMkLst>
            <pc:docMk/>
            <pc:sldMk cId="16202805" sldId="307"/>
            <ac:picMk id="10" creationId="{576CC083-D69D-4DAB-4BC2-653FD79CBCB9}"/>
          </ac:picMkLst>
        </pc:picChg>
        <pc:picChg chg="add mod">
          <ac:chgData name="Hinton, Alex (STFC,DL,AST)" userId="6e61efc1-9609-4ecc-a9d6-f0604c9a6d76" providerId="ADAL" clId="{997046AD-8BF9-4918-B8B2-73085C764E06}" dt="2023-03-27T07:24:24.130" v="582" actId="1076"/>
          <ac:picMkLst>
            <pc:docMk/>
            <pc:sldMk cId="16202805" sldId="307"/>
            <ac:picMk id="12" creationId="{D0E69E45-3BD1-468C-CDEB-C2BCED73D862}"/>
          </ac:picMkLst>
        </pc:picChg>
      </pc:sldChg>
      <pc:sldChg chg="new del">
        <pc:chgData name="Hinton, Alex (STFC,DL,AST)" userId="6e61efc1-9609-4ecc-a9d6-f0604c9a6d76" providerId="ADAL" clId="{997046AD-8BF9-4918-B8B2-73085C764E06}" dt="2023-03-27T07:14:37.578" v="449" actId="680"/>
        <pc:sldMkLst>
          <pc:docMk/>
          <pc:sldMk cId="1729473310" sldId="307"/>
        </pc:sldMkLst>
      </pc:sldChg>
      <pc:sldChg chg="add del">
        <pc:chgData name="Hinton, Alex (STFC,DL,AST)" userId="6e61efc1-9609-4ecc-a9d6-f0604c9a6d76" providerId="ADAL" clId="{997046AD-8BF9-4918-B8B2-73085C764E06}" dt="2023-03-27T07:15:59.797" v="537"/>
        <pc:sldMkLst>
          <pc:docMk/>
          <pc:sldMk cId="342665550" sldId="308"/>
        </pc:sldMkLst>
      </pc:sldChg>
      <pc:sldChg chg="addSp delSp modSp add mod">
        <pc:chgData name="Hinton, Alex (STFC,DL,AST)" userId="6e61efc1-9609-4ecc-a9d6-f0604c9a6d76" providerId="ADAL" clId="{997046AD-8BF9-4918-B8B2-73085C764E06}" dt="2023-03-27T07:35:15.709" v="1499" actId="313"/>
        <pc:sldMkLst>
          <pc:docMk/>
          <pc:sldMk cId="1588604676" sldId="308"/>
        </pc:sldMkLst>
        <pc:spChg chg="mod">
          <ac:chgData name="Hinton, Alex (STFC,DL,AST)" userId="6e61efc1-9609-4ecc-a9d6-f0604c9a6d76" providerId="ADAL" clId="{997046AD-8BF9-4918-B8B2-73085C764E06}" dt="2023-03-27T07:35:15.709" v="1499" actId="313"/>
          <ac:spMkLst>
            <pc:docMk/>
            <pc:sldMk cId="1588604676" sldId="308"/>
            <ac:spMk id="5" creationId="{697BFE5A-7C82-E244-83C3-A634D5C30E22}"/>
          </ac:spMkLst>
        </pc:spChg>
        <pc:spChg chg="mod">
          <ac:chgData name="Hinton, Alex (STFC,DL,AST)" userId="6e61efc1-9609-4ecc-a9d6-f0604c9a6d76" providerId="ADAL" clId="{997046AD-8BF9-4918-B8B2-73085C764E06}" dt="2023-03-27T07:28:36.889" v="1050" actId="14100"/>
          <ac:spMkLst>
            <pc:docMk/>
            <pc:sldMk cId="1588604676" sldId="308"/>
            <ac:spMk id="7" creationId="{67B54F19-1212-9345-95FF-9D2815FD6E96}"/>
          </ac:spMkLst>
        </pc:spChg>
        <pc:picChg chg="add mod">
          <ac:chgData name="Hinton, Alex (STFC,DL,AST)" userId="6e61efc1-9609-4ecc-a9d6-f0604c9a6d76" providerId="ADAL" clId="{997046AD-8BF9-4918-B8B2-73085C764E06}" dt="2023-03-27T07:31:00.621" v="1234" actId="1076"/>
          <ac:picMkLst>
            <pc:docMk/>
            <pc:sldMk cId="1588604676" sldId="308"/>
            <ac:picMk id="3" creationId="{724EF081-4F92-6271-CFDE-9D820655FA56}"/>
          </ac:picMkLst>
        </pc:picChg>
        <pc:picChg chg="del">
          <ac:chgData name="Hinton, Alex (STFC,DL,AST)" userId="6e61efc1-9609-4ecc-a9d6-f0604c9a6d76" providerId="ADAL" clId="{997046AD-8BF9-4918-B8B2-73085C764E06}" dt="2023-03-27T07:28:33.284" v="1048" actId="478"/>
          <ac:picMkLst>
            <pc:docMk/>
            <pc:sldMk cId="1588604676" sldId="308"/>
            <ac:picMk id="4" creationId="{6860DA86-70E4-4B9D-A177-FFB3A6D7006B}"/>
          </ac:picMkLst>
        </pc:picChg>
        <pc:picChg chg="add mod">
          <ac:chgData name="Hinton, Alex (STFC,DL,AST)" userId="6e61efc1-9609-4ecc-a9d6-f0604c9a6d76" providerId="ADAL" clId="{997046AD-8BF9-4918-B8B2-73085C764E06}" dt="2023-03-27T07:32:46.942" v="1327" actId="1076"/>
          <ac:picMkLst>
            <pc:docMk/>
            <pc:sldMk cId="1588604676" sldId="308"/>
            <ac:picMk id="9" creationId="{8B4D24DF-7C03-7E80-7A4D-4090309E468E}"/>
          </ac:picMkLst>
        </pc:picChg>
        <pc:picChg chg="del">
          <ac:chgData name="Hinton, Alex (STFC,DL,AST)" userId="6e61efc1-9609-4ecc-a9d6-f0604c9a6d76" providerId="ADAL" clId="{997046AD-8BF9-4918-B8B2-73085C764E06}" dt="2023-03-27T07:28:34.074" v="1049" actId="478"/>
          <ac:picMkLst>
            <pc:docMk/>
            <pc:sldMk cId="1588604676" sldId="308"/>
            <ac:picMk id="12" creationId="{D0E69E45-3BD1-468C-CDEB-C2BCED73D862}"/>
          </ac:picMkLst>
        </pc:picChg>
      </pc:sldChg>
      <pc:sldChg chg="addSp delSp modSp add mod">
        <pc:chgData name="Hinton, Alex (STFC,DL,AST)" userId="6e61efc1-9609-4ecc-a9d6-f0604c9a6d76" providerId="ADAL" clId="{997046AD-8BF9-4918-B8B2-73085C764E06}" dt="2023-03-27T07:58:48.031" v="2681" actId="14100"/>
        <pc:sldMkLst>
          <pc:docMk/>
          <pc:sldMk cId="1181397185" sldId="309"/>
        </pc:sldMkLst>
        <pc:spChg chg="mod">
          <ac:chgData name="Hinton, Alex (STFC,DL,AST)" userId="6e61efc1-9609-4ecc-a9d6-f0604c9a6d76" providerId="ADAL" clId="{997046AD-8BF9-4918-B8B2-73085C764E06}" dt="2023-03-27T07:58:48.031" v="2681" actId="14100"/>
          <ac:spMkLst>
            <pc:docMk/>
            <pc:sldMk cId="1181397185" sldId="309"/>
            <ac:spMk id="5" creationId="{697BFE5A-7C82-E244-83C3-A634D5C30E22}"/>
          </ac:spMkLst>
        </pc:spChg>
        <pc:spChg chg="mod">
          <ac:chgData name="Hinton, Alex (STFC,DL,AST)" userId="6e61efc1-9609-4ecc-a9d6-f0604c9a6d76" providerId="ADAL" clId="{997046AD-8BF9-4918-B8B2-73085C764E06}" dt="2023-03-27T07:58:35.769" v="2679" actId="20577"/>
          <ac:spMkLst>
            <pc:docMk/>
            <pc:sldMk cId="1181397185" sldId="309"/>
            <ac:spMk id="7" creationId="{67B54F19-1212-9345-95FF-9D2815FD6E96}"/>
          </ac:spMkLst>
        </pc:spChg>
        <pc:picChg chg="del">
          <ac:chgData name="Hinton, Alex (STFC,DL,AST)" userId="6e61efc1-9609-4ecc-a9d6-f0604c9a6d76" providerId="ADAL" clId="{997046AD-8BF9-4918-B8B2-73085C764E06}" dt="2023-03-27T07:41:28.686" v="1980" actId="478"/>
          <ac:picMkLst>
            <pc:docMk/>
            <pc:sldMk cId="1181397185" sldId="309"/>
            <ac:picMk id="3" creationId="{724EF081-4F92-6271-CFDE-9D820655FA56}"/>
          </ac:picMkLst>
        </pc:picChg>
        <pc:picChg chg="add mod">
          <ac:chgData name="Hinton, Alex (STFC,DL,AST)" userId="6e61efc1-9609-4ecc-a9d6-f0604c9a6d76" providerId="ADAL" clId="{997046AD-8BF9-4918-B8B2-73085C764E06}" dt="2023-03-27T07:58:44.749" v="2680" actId="1076"/>
          <ac:picMkLst>
            <pc:docMk/>
            <pc:sldMk cId="1181397185" sldId="309"/>
            <ac:picMk id="4" creationId="{25B0CADB-36AB-DA8C-72C4-8DBA33CD58E3}"/>
          </ac:picMkLst>
        </pc:picChg>
        <pc:picChg chg="del">
          <ac:chgData name="Hinton, Alex (STFC,DL,AST)" userId="6e61efc1-9609-4ecc-a9d6-f0604c9a6d76" providerId="ADAL" clId="{997046AD-8BF9-4918-B8B2-73085C764E06}" dt="2023-03-27T07:41:27.999" v="1979" actId="478"/>
          <ac:picMkLst>
            <pc:docMk/>
            <pc:sldMk cId="1181397185" sldId="309"/>
            <ac:picMk id="9" creationId="{8B4D24DF-7C03-7E80-7A4D-4090309E468E}"/>
          </ac:picMkLst>
        </pc:picChg>
      </pc:sldChg>
      <pc:sldChg chg="delSp modSp add mod">
        <pc:chgData name="Hinton, Alex (STFC,DL,AST)" userId="6e61efc1-9609-4ecc-a9d6-f0604c9a6d76" providerId="ADAL" clId="{997046AD-8BF9-4918-B8B2-73085C764E06}" dt="2023-03-27T07:46:52.565" v="2646" actId="255"/>
        <pc:sldMkLst>
          <pc:docMk/>
          <pc:sldMk cId="3583875853" sldId="310"/>
        </pc:sldMkLst>
        <pc:spChg chg="mod">
          <ac:chgData name="Hinton, Alex (STFC,DL,AST)" userId="6e61efc1-9609-4ecc-a9d6-f0604c9a6d76" providerId="ADAL" clId="{997046AD-8BF9-4918-B8B2-73085C764E06}" dt="2023-03-27T07:46:52.565" v="2646" actId="255"/>
          <ac:spMkLst>
            <pc:docMk/>
            <pc:sldMk cId="3583875853" sldId="310"/>
            <ac:spMk id="5" creationId="{697BFE5A-7C82-E244-83C3-A634D5C30E22}"/>
          </ac:spMkLst>
        </pc:spChg>
        <pc:spChg chg="mod">
          <ac:chgData name="Hinton, Alex (STFC,DL,AST)" userId="6e61efc1-9609-4ecc-a9d6-f0604c9a6d76" providerId="ADAL" clId="{997046AD-8BF9-4918-B8B2-73085C764E06}" dt="2023-03-27T07:42:12.486" v="1998" actId="20577"/>
          <ac:spMkLst>
            <pc:docMk/>
            <pc:sldMk cId="3583875853" sldId="310"/>
            <ac:spMk id="7" creationId="{67B54F19-1212-9345-95FF-9D2815FD6E96}"/>
          </ac:spMkLst>
        </pc:spChg>
        <pc:picChg chg="del">
          <ac:chgData name="Hinton, Alex (STFC,DL,AST)" userId="6e61efc1-9609-4ecc-a9d6-f0604c9a6d76" providerId="ADAL" clId="{997046AD-8BF9-4918-B8B2-73085C764E06}" dt="2023-03-27T07:42:15.293" v="1999" actId="478"/>
          <ac:picMkLst>
            <pc:docMk/>
            <pc:sldMk cId="3583875853" sldId="310"/>
            <ac:picMk id="4" creationId="{25B0CADB-36AB-DA8C-72C4-8DBA33CD58E3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4/3/2023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0F3BA1D-A00F-DB41-84DA-BE26C4853B3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Regular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4775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40955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889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03378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6110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771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84490" y="6356350"/>
            <a:ext cx="60230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9779018" cy="230832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of the STFC Helical Superconducting Undulator project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4469054"/>
            <a:ext cx="1032720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 Shepherd</a:t>
            </a:r>
          </a:p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CompactLight Follow-up Meeting</a:t>
            </a:r>
          </a:p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April 2023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50" y="97277"/>
            <a:ext cx="2671864" cy="114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7519" y="323167"/>
            <a:ext cx="5113267" cy="674683"/>
          </a:xfrm>
        </p:spPr>
        <p:txBody>
          <a:bodyPr>
            <a:normAutofit/>
          </a:bodyPr>
          <a:lstStyle/>
          <a:p>
            <a:pPr algn="l"/>
            <a:r>
              <a:rPr lang="en-GB" sz="3200" b="0" dirty="0"/>
              <a:t>HSCU current lead 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7519" y="4404985"/>
            <a:ext cx="6460045" cy="1887958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Electrically isolating and thermally conductive </a:t>
            </a:r>
            <a:r>
              <a:rPr lang="en-GB" sz="2000" dirty="0" smtClean="0"/>
              <a:t>joints</a:t>
            </a:r>
            <a:endParaRPr lang="en-GB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Making low resistance soldered </a:t>
            </a:r>
            <a:r>
              <a:rPr lang="en-GB" sz="2000" dirty="0" smtClean="0"/>
              <a:t>joints</a:t>
            </a:r>
            <a:endParaRPr lang="en-GB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/>
              <a:t>Current leads will be tested in the test </a:t>
            </a:r>
            <a:r>
              <a:rPr lang="en-GB" sz="2000" dirty="0" smtClean="0"/>
              <a:t>cryostat</a:t>
            </a:r>
            <a:endParaRPr lang="en-GB" sz="20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Ben Shepherd • Helical SCU Project • CompactLight meeting, 4 April 2023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383689" y="911859"/>
            <a:ext cx="5436328" cy="30579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19260" y="4412963"/>
            <a:ext cx="2148549" cy="161141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9505" y="4144394"/>
            <a:ext cx="2811682" cy="21390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37520" y="1172450"/>
            <a:ext cx="5436327" cy="3057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117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393952"/>
            <a:ext cx="843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is ongoing on the general arrangement for the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vacuum chamber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house and test a full length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1.1m long undulator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module</a:t>
            </a:r>
            <a:endParaRPr lang="en-GB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Outer Vacuum Chamber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D90A4E-FA71-4C56-B2E7-48D43433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pic>
        <p:nvPicPr>
          <p:cNvPr id="10" name="Picture 2" descr="image001">
            <a:extLst>
              <a:ext uri="{FF2B5EF4-FFF2-40B4-BE49-F238E27FC236}">
                <a16:creationId xmlns:a16="http://schemas.microsoft.com/office/drawing/2014/main" id="{564C286F-6A92-4D01-8A37-E7083C132F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009" y="2110446"/>
            <a:ext cx="9151220" cy="399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4454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3" y="1387942"/>
            <a:ext cx="75266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period undulator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wound with copper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Powered to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A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room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measured with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endParaRPr lang="en-GB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agreement between measured data and fitted model in centre; poorer prediction of end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 is to measure fields of HSCU wound with superconducting wire at room temperature powered to ~1 A with a calibrated Hall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expected to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 linearly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current due to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non-ferromagnetic former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need to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repeatability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field integral measurements to set corrector coil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currents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repeat measurements at higher current in liquid nitrogen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bath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 repeatability is poor due to low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signal-to-noise ratio,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 need to develop measurement techniques in the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cryostat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Measurements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B66B8-09A8-4704-A5D7-0E4AADDE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054021-BBD8-48BC-83E8-6BB10C0CE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9413" y="3540044"/>
            <a:ext cx="4193628" cy="2267517"/>
          </a:xfrm>
          <a:prstGeom prst="rect">
            <a:avLst/>
          </a:prstGeom>
        </p:spPr>
      </p:pic>
      <p:pic>
        <p:nvPicPr>
          <p:cNvPr id="10" name="A6EE3D63-0CB5-4D78-86F9-D4B9187FFE50">
            <a:extLst>
              <a:ext uri="{FF2B5EF4-FFF2-40B4-BE49-F238E27FC236}">
                <a16:creationId xmlns:a16="http://schemas.microsoft.com/office/drawing/2014/main" id="{398D7A61-8F23-410C-9205-42C607C88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669" y="758061"/>
            <a:ext cx="3416270" cy="2559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6541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201071" y="1905196"/>
            <a:ext cx="5421807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325 mm former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wound with superconducting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Hall probes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calibrated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298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K, 77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K, 4 K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Fields mapped at room temperature up to 0.6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repeated in liquid nitrogen bath up to 4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 is resistive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current carried by copper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matrix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Measured field peaks in good agreement with Opera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4350242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smtClean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 with SC wire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B66B8-09A8-4704-A5D7-0E4AADDE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ACB02B0D-F844-2E64-2AE2-45624DDEFB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21" r="8473"/>
          <a:stretch/>
        </p:blipFill>
        <p:spPr>
          <a:xfrm>
            <a:off x="5532246" y="136525"/>
            <a:ext cx="5879920" cy="3476831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9E9FFB67-975B-17C9-1B4B-05582ADA60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959" y="3613356"/>
            <a:ext cx="4298493" cy="2813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3902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03341" y="1289111"/>
            <a:ext cx="48101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Distribution of field peaks is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non-uniform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Systematic rise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peaks seen at one end of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former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Corresponds to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 of tolerance manufacture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former groove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former grooves are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 wide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wires can slip down in the groove, contributing to a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larger on-axis </a:t>
            </a: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 techniques are under investigation to reduce machining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tolerances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Centreless grinding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 been shown to reduce tolerances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±50 </a:t>
            </a:r>
            <a:r>
              <a:rPr lang="el-GR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to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±10 </a:t>
            </a:r>
            <a:r>
              <a:rPr lang="el-GR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20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4350242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Peaks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B66B8-09A8-4704-A5D7-0E4AADDE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pic>
        <p:nvPicPr>
          <p:cNvPr id="8" name="Picture 7" descr="Chart, scatter chart&#10;&#10;Description automatically generated">
            <a:extLst>
              <a:ext uri="{FF2B5EF4-FFF2-40B4-BE49-F238E27FC236}">
                <a16:creationId xmlns:a16="http://schemas.microsoft.com/office/drawing/2014/main" id="{6860DA86-70E4-4B9D-A177-FFB3A6D700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86" t="8846" r="7459"/>
          <a:stretch/>
        </p:blipFill>
        <p:spPr>
          <a:xfrm>
            <a:off x="5290225" y="122614"/>
            <a:ext cx="6640750" cy="3556799"/>
          </a:xfrm>
          <a:prstGeom prst="rect">
            <a:avLst/>
          </a:prstGeom>
        </p:spPr>
      </p:pic>
      <p:pic>
        <p:nvPicPr>
          <p:cNvPr id="9" name="Picture 8" descr="Chart, scatter chart&#10;&#10;Description automatically generated">
            <a:extLst>
              <a:ext uri="{FF2B5EF4-FFF2-40B4-BE49-F238E27FC236}">
                <a16:creationId xmlns:a16="http://schemas.microsoft.com/office/drawing/2014/main" id="{D0E69E45-3BD1-468C-CDEB-C2BCED73D8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5772" y="3679413"/>
            <a:ext cx="4849655" cy="277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2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, scatter chart&#10;&#10;Description automatically generated">
            <a:extLst>
              <a:ext uri="{FF2B5EF4-FFF2-40B4-BE49-F238E27FC236}">
                <a16:creationId xmlns:a16="http://schemas.microsoft.com/office/drawing/2014/main" id="{724EF081-4F92-6271-CFDE-9D820655FA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7323" y="818866"/>
            <a:ext cx="5154976" cy="284550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313563" y="1201253"/>
            <a:ext cx="638729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Undulator fields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scale linearly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quality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integral measurements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low current are representative of quantities at 250 </a:t>
            </a: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</a:t>
            </a:r>
            <a:r>
              <a:rPr lang="en-GB" sz="24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uncertainties exceed target values due to poor </a:t>
            </a:r>
            <a:r>
              <a:rPr lang="en-GB" sz="24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signal to noise </a:t>
            </a:r>
            <a:r>
              <a:rPr lang="en-GB" sz="24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ratio</a:t>
            </a: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717774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 Repeatability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B66B8-09A8-4704-A5D7-0E4AADDE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0984174"/>
                  </p:ext>
                </p:extLst>
              </p:nvPr>
            </p:nvGraphicFramePr>
            <p:xfrm>
              <a:off x="248298" y="3965539"/>
              <a:ext cx="6517831" cy="155803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85947">
                      <a:extLst>
                        <a:ext uri="{9D8B030D-6E8A-4147-A177-3AD203B41FA5}">
                          <a16:colId xmlns:a16="http://schemas.microsoft.com/office/drawing/2014/main" val="393114464"/>
                        </a:ext>
                      </a:extLst>
                    </a:gridCol>
                    <a:gridCol w="1319086">
                      <a:extLst>
                        <a:ext uri="{9D8B030D-6E8A-4147-A177-3AD203B41FA5}">
                          <a16:colId xmlns:a16="http://schemas.microsoft.com/office/drawing/2014/main" val="2733475213"/>
                        </a:ext>
                      </a:extLst>
                    </a:gridCol>
                    <a:gridCol w="1812798">
                      <a:extLst>
                        <a:ext uri="{9D8B030D-6E8A-4147-A177-3AD203B41FA5}">
                          <a16:colId xmlns:a16="http://schemas.microsoft.com/office/drawing/2014/main" val="153932641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Target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Measured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88624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Peak field error </a:t>
                          </a:r>
                          <a:r>
                            <a:rPr lang="en-GB" i="1" dirty="0" smtClean="0"/>
                            <a:t>Δ</a:t>
                          </a:r>
                          <a:r>
                            <a:rPr lang="en-GB" i="1" baseline="0" dirty="0" smtClean="0"/>
                            <a:t>B/B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10</a:t>
                          </a:r>
                          <a:r>
                            <a:rPr lang="en-GB" baseline="30000" dirty="0" smtClean="0"/>
                            <a:t>-3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(8 ± 4) x 10</a:t>
                          </a:r>
                          <a:r>
                            <a:rPr lang="en-GB" baseline="30000" dirty="0" smtClean="0"/>
                            <a:t>-3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863102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First field integral</a:t>
                          </a:r>
                          <a:r>
                            <a:rPr lang="en-GB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GB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GB" b="0" i="1" baseline="0" smtClean="0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GB" b="0" i="1" baseline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GB" b="0" i="1" baseline="0" smtClean="0">
                                      <a:latin typeface="Cambria Math" panose="02040503050406030204" pitchFamily="18" charset="0"/>
                                    </a:rPr>
                                    <m:t>𝑑𝑧</m:t>
                                  </m:r>
                                </m:e>
                              </m:nary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0.018 T.mm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(0.5 ± 0.4) T.mm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68510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 smtClean="0"/>
                            <a:t>Second field integral</a:t>
                          </a:r>
                          <a:r>
                            <a:rPr lang="en-GB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GB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nary>
                                    <m:naryPr>
                                      <m:limLoc m:val="undOvr"/>
                                      <m:subHide m:val="on"/>
                                      <m:supHide m:val="on"/>
                                      <m:ctrlPr>
                                        <a:rPr lang="en-GB" i="1" baseline="0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/>
                                    <m:sup/>
                                    <m:e>
                                      <m:r>
                                        <a:rPr lang="en-GB" b="0" i="1" baseline="0" smtClean="0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  <m:r>
                                        <a:rPr lang="en-GB" b="0" i="1" baseline="0" smtClean="0">
                                          <a:latin typeface="Cambria Math" panose="02040503050406030204" pitchFamily="18" charset="0"/>
                                        </a:rPr>
                                        <m:t>.</m:t>
                                      </m:r>
                                      <m:r>
                                        <a:rPr lang="en-GB" b="0" i="1" baseline="0" smtClean="0">
                                          <a:latin typeface="Cambria Math" panose="02040503050406030204" pitchFamily="18" charset="0"/>
                                        </a:rPr>
                                        <m:t>𝑑𝑧</m:t>
                                      </m:r>
                                    </m:e>
                                  </m:nary>
                                  <m:r>
                                    <a:rPr lang="en-GB" b="0" i="1" baseline="0" smtClean="0">
                                      <a:latin typeface="Cambria Math" panose="02040503050406030204" pitchFamily="18" charset="0"/>
                                    </a:rPr>
                                    <m:t>.</m:t>
                                  </m:r>
                                  <m:r>
                                    <a:rPr lang="en-GB" b="0" i="1" baseline="0" smtClean="0">
                                      <a:latin typeface="Cambria Math" panose="02040503050406030204" pitchFamily="18" charset="0"/>
                                    </a:rPr>
                                    <m:t>𝑑𝑧</m:t>
                                  </m:r>
                                </m:e>
                              </m:nary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9 T.mm²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(490 ± 90) T.mm²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235829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150984174"/>
                  </p:ext>
                </p:extLst>
              </p:nvPr>
            </p:nvGraphicFramePr>
            <p:xfrm>
              <a:off x="248298" y="3965539"/>
              <a:ext cx="6517831" cy="155803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385947">
                      <a:extLst>
                        <a:ext uri="{9D8B030D-6E8A-4147-A177-3AD203B41FA5}">
                          <a16:colId xmlns:a16="http://schemas.microsoft.com/office/drawing/2014/main" val="393114464"/>
                        </a:ext>
                      </a:extLst>
                    </a:gridCol>
                    <a:gridCol w="1319086">
                      <a:extLst>
                        <a:ext uri="{9D8B030D-6E8A-4147-A177-3AD203B41FA5}">
                          <a16:colId xmlns:a16="http://schemas.microsoft.com/office/drawing/2014/main" val="2733475213"/>
                        </a:ext>
                      </a:extLst>
                    </a:gridCol>
                    <a:gridCol w="1812798">
                      <a:extLst>
                        <a:ext uri="{9D8B030D-6E8A-4147-A177-3AD203B41FA5}">
                          <a16:colId xmlns:a16="http://schemas.microsoft.com/office/drawing/2014/main" val="153932641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Target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Measured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888624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Peak field error </a:t>
                          </a:r>
                          <a:r>
                            <a:rPr lang="en-GB" i="1" dirty="0" smtClean="0"/>
                            <a:t>Δ</a:t>
                          </a:r>
                          <a:r>
                            <a:rPr lang="en-GB" i="1" baseline="0" dirty="0" smtClean="0"/>
                            <a:t>B/B</a:t>
                          </a:r>
                          <a:endParaRPr lang="en-GB" i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10</a:t>
                          </a:r>
                          <a:r>
                            <a:rPr lang="en-GB" baseline="30000" dirty="0" smtClean="0"/>
                            <a:t>-3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(8 ± 4) x 10</a:t>
                          </a:r>
                          <a:r>
                            <a:rPr lang="en-GB" baseline="30000" dirty="0" smtClean="0"/>
                            <a:t>-3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68631024"/>
                      </a:ext>
                    </a:extLst>
                  </a:tr>
                  <a:tr h="40817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0" t="-186765" r="-93345" b="-289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0.018 T.mm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(0.5 ± 0.4) T.mm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6851088"/>
                      </a:ext>
                    </a:extLst>
                  </a:tr>
                  <a:tr h="40817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80" t="-291045" r="-93345" b="-1940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9 T.mm²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 smtClean="0"/>
                            <a:t>(490 ± 90) T.mm²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3235829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1" name="Picture 10" descr="Chart, scatter chart&#10;&#10;Description automatically generated">
            <a:extLst>
              <a:ext uri="{FF2B5EF4-FFF2-40B4-BE49-F238E27FC236}">
                <a16:creationId xmlns:a16="http://schemas.microsoft.com/office/drawing/2014/main" id="{8B4D24DF-7C03-7E80-7A4D-4090309E46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35" t="8282" r="8464"/>
          <a:stretch/>
        </p:blipFill>
        <p:spPr>
          <a:xfrm>
            <a:off x="6907323" y="3746311"/>
            <a:ext cx="5249736" cy="261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604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344975" y="1181321"/>
            <a:ext cx="478474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Room temperature measurements give good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qualitative understanding of field </a:t>
            </a: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profile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used to identify clear manufacturing or winding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issues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sensitive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enough for reliable field quality and integral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measurements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measurements must be taken of the SCU at full current at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 </a:t>
            </a: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temperatures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Techniques under investigation to actuate a Hall probe in the undulator bore in the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cryostat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field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mapping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102828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Towards Cryogenic Measurements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B66B8-09A8-4704-A5D7-0E4AADDE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25B0CADB-36AB-DA8C-72C4-8DBA33CD5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0336" y="1181321"/>
            <a:ext cx="6608323" cy="495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3971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344975" y="1217775"/>
            <a:ext cx="108325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SCU coil measured at room temperature will be tested in the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cryostat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coming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weeks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Tests to investigate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 behaviour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former and whether the former can reach the full operational current of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250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Methods to implement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mapping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test cryostat for quantification of field quality are under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investigation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 manufacturing and testing 325 mm formers will be applied to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long formers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will need to be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tested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Ultimate goal of the project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develop a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cryomodule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containing 2 x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m SCU units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which 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could be used in an undulator line on an XFEL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facility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7177748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Future 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B66B8-09A8-4704-A5D7-0E4AADDE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066798"/>
              </p:ext>
            </p:extLst>
          </p:nvPr>
        </p:nvGraphicFramePr>
        <p:xfrm>
          <a:off x="233925" y="3822565"/>
          <a:ext cx="1172414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7293">
                  <a:extLst>
                    <a:ext uri="{9D8B030D-6E8A-4147-A177-3AD203B41FA5}">
                      <a16:colId xmlns:a16="http://schemas.microsoft.com/office/drawing/2014/main" val="276736034"/>
                    </a:ext>
                  </a:extLst>
                </a:gridCol>
                <a:gridCol w="468630">
                  <a:extLst>
                    <a:ext uri="{9D8B030D-6E8A-4147-A177-3AD203B41FA5}">
                      <a16:colId xmlns:a16="http://schemas.microsoft.com/office/drawing/2014/main" val="174861912"/>
                    </a:ext>
                  </a:extLst>
                </a:gridCol>
                <a:gridCol w="468630">
                  <a:extLst>
                    <a:ext uri="{9D8B030D-6E8A-4147-A177-3AD203B41FA5}">
                      <a16:colId xmlns:a16="http://schemas.microsoft.com/office/drawing/2014/main" val="1518432170"/>
                    </a:ext>
                  </a:extLst>
                </a:gridCol>
                <a:gridCol w="468630">
                  <a:extLst>
                    <a:ext uri="{9D8B030D-6E8A-4147-A177-3AD203B41FA5}">
                      <a16:colId xmlns:a16="http://schemas.microsoft.com/office/drawing/2014/main" val="1660998846"/>
                    </a:ext>
                  </a:extLst>
                </a:gridCol>
                <a:gridCol w="468630">
                  <a:extLst>
                    <a:ext uri="{9D8B030D-6E8A-4147-A177-3AD203B41FA5}">
                      <a16:colId xmlns:a16="http://schemas.microsoft.com/office/drawing/2014/main" val="482243501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254989909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2658873570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3049898522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2118934580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3575029344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4107768932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1399096177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4192416362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3136897530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776772362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2018952763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3875093540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3412138515"/>
                    </a:ext>
                  </a:extLst>
                </a:gridCol>
                <a:gridCol w="618024">
                  <a:extLst>
                    <a:ext uri="{9D8B030D-6E8A-4147-A177-3AD203B41FA5}">
                      <a16:colId xmlns:a16="http://schemas.microsoft.com/office/drawing/2014/main" val="401802524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2023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2024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2025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2026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2027</a:t>
                      </a:r>
                      <a:endParaRPr lang="en-GB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309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Q3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6924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325 mm</a:t>
                      </a:r>
                      <a:endParaRPr lang="en-GB" sz="16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Testing at</a:t>
                      </a:r>
                      <a:r>
                        <a:rPr lang="en-GB" sz="1400" baseline="0" dirty="0" smtClean="0"/>
                        <a:t> 4K</a:t>
                      </a:r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Prototype</a:t>
                      </a:r>
                      <a:r>
                        <a:rPr lang="en-GB" sz="1400" baseline="0" dirty="0" smtClean="0"/>
                        <a:t> complete ●</a:t>
                      </a:r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r"/>
                      <a:endParaRPr lang="en-GB" sz="16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0284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1.1 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Manufacture</a:t>
                      </a:r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Testing at 4</a:t>
                      </a:r>
                      <a:r>
                        <a:rPr lang="en-GB" sz="1400" baseline="0" dirty="0" smtClean="0"/>
                        <a:t>K</a:t>
                      </a:r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Prototype complete </a:t>
                      </a:r>
                      <a:r>
                        <a:rPr lang="en-GB" sz="1400" baseline="0" dirty="0" smtClean="0"/>
                        <a:t>●</a:t>
                      </a:r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53055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Full</a:t>
                      </a:r>
                      <a:r>
                        <a:rPr lang="en-GB" sz="1600" baseline="0" dirty="0" smtClean="0"/>
                        <a:t> module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r"/>
                      <a:r>
                        <a:rPr lang="en-GB" sz="1400" dirty="0" smtClean="0"/>
                        <a:t>Design complete </a:t>
                      </a:r>
                      <a:r>
                        <a:rPr lang="en-GB" sz="1400" baseline="0" dirty="0" smtClean="0"/>
                        <a:t>●</a:t>
                      </a:r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Assembly</a:t>
                      </a:r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4K</a:t>
                      </a:r>
                      <a:r>
                        <a:rPr lang="en-GB" sz="1400" baseline="0" dirty="0" smtClean="0"/>
                        <a:t> testing</a:t>
                      </a:r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Beam tests</a:t>
                      </a:r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8452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83875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HSCU collaboration</a:t>
            </a:r>
            <a:endParaRPr kumimoji="0" lang="en-US" sz="3600" b="1" i="0" u="none" strike="noStrike" kern="1200" cap="none" spc="-150" normalizeH="0" baseline="0" noProof="0" dirty="0">
              <a:ln>
                <a:noFill/>
              </a:ln>
              <a:solidFill>
                <a:srgbClr val="2E2D62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2" name="Rectangle 1"/>
          <p:cNvSpPr/>
          <p:nvPr/>
        </p:nvSpPr>
        <p:spPr>
          <a:xfrm>
            <a:off x="518160" y="1063823"/>
            <a:ext cx="1102051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Sam Allum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Josef Boehm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[2],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Peter Brixey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Simon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Canfer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Liam Cooper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Ben Green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[2]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Tim Hayler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Phillip Jeffery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Craig Macwaters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[5]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Barnaby Matthews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Stephen Milward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[6]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Zsuzsanna Mozsary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Harry Plaisted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Richard Smith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Dave Wilsher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[1]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STFC Technology Department,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Rutherford Appleton Laboratory (RAL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[1] Manufacturing Facilities</a:t>
            </a: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2] </a:t>
            </a:r>
            <a:r>
              <a:rPr lang="en-US" sz="1400" dirty="0" smtClean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Cryogenics</a:t>
            </a:r>
            <a:endParaRPr lang="en-US" sz="1400" dirty="0">
              <a:solidFill>
                <a:srgbClr val="2E2C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 </a:t>
            </a:r>
            <a:r>
              <a:rPr lang="en-US" sz="1400" dirty="0" smtClean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Composites </a:t>
            </a:r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Materials Testing</a:t>
            </a:r>
          </a:p>
          <a:p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[4] </a:t>
            </a:r>
            <a:r>
              <a:rPr lang="en-US" sz="1400" dirty="0" smtClean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 </a:t>
            </a:r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Mechanical Engineering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[5] </a:t>
            </a:r>
            <a:r>
              <a:rPr lang="en-US" sz="1400" dirty="0" smtClean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Electronic </a:t>
            </a:r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Systems Support </a:t>
            </a:r>
          </a:p>
          <a:p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[6] Diamond Light Source (DLS) (Head of </a:t>
            </a:r>
            <a:r>
              <a:rPr lang="en-US" sz="1400" dirty="0" smtClean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Insertion Devices)</a:t>
            </a:r>
            <a:endParaRPr lang="en-US" sz="1400" dirty="0">
              <a:solidFill>
                <a:srgbClr val="2E2C6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Jim Clarke (Director of ASTeC &amp; Project Sponsor), Alex Hinton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[7]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Kiril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Marinov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[7]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Ben Shepherd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[7]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Neil Thompson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[7]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STFC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Daresbury Laboratory (DL), Daresbury Science and Innovation Campus, WA4 4AD</a:t>
            </a:r>
          </a:p>
          <a:p>
            <a:pPr lv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[7] Accelerator Science and Technology Centre (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ASTeC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- </a:t>
            </a:r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Magnetics and Radiation Sources (</a:t>
            </a:r>
            <a:r>
              <a:rPr lang="en-US" sz="1400" dirty="0" err="1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MaRS</a:t>
            </a:r>
            <a:r>
              <a:rPr lang="en-US" sz="1400" dirty="0">
                <a:solidFill>
                  <a:srgbClr val="2E2C6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Group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5542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7" y="1393952"/>
            <a:ext cx="578893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to develop a short period, small bore </a:t>
            </a:r>
            <a:r>
              <a:rPr lang="en-GB" sz="22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helical superconducting bifilar undulator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(HSCU</a:t>
            </a:r>
            <a:r>
              <a:rPr lang="en-GB" sz="22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includes design of undulator and supporting cryogenic and vacuum systems required for </a:t>
            </a:r>
            <a:r>
              <a:rPr lang="en-GB" sz="22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</a:t>
            </a: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Uses superconducting technology to achieve </a:t>
            </a:r>
            <a:r>
              <a:rPr lang="en-GB" sz="22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higher fields </a:t>
            </a:r>
            <a:r>
              <a:rPr lang="en-GB" sz="22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 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competing </a:t>
            </a:r>
            <a:r>
              <a:rPr lang="en-GB" sz="22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technologies</a:t>
            </a: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targeted to meet the requirements of future </a:t>
            </a:r>
            <a:r>
              <a:rPr lang="en-GB" sz="22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X-ray 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light </a:t>
            </a:r>
            <a:r>
              <a:rPr lang="en-GB" sz="22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sources</a:t>
            </a: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Parameters based on CompactLight </a:t>
            </a:r>
            <a:r>
              <a:rPr lang="en-GB" sz="22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 Summary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017082"/>
              </p:ext>
            </p:extLst>
          </p:nvPr>
        </p:nvGraphicFramePr>
        <p:xfrm>
          <a:off x="6626018" y="1397637"/>
          <a:ext cx="5128102" cy="34747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39440">
                  <a:extLst>
                    <a:ext uri="{9D8B030D-6E8A-4147-A177-3AD203B41FA5}">
                      <a16:colId xmlns:a16="http://schemas.microsoft.com/office/drawing/2014/main" val="1820748599"/>
                    </a:ext>
                  </a:extLst>
                </a:gridCol>
                <a:gridCol w="1888662">
                  <a:extLst>
                    <a:ext uri="{9D8B030D-6E8A-4147-A177-3AD203B41FA5}">
                      <a16:colId xmlns:a16="http://schemas.microsoft.com/office/drawing/2014/main" val="9339145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Period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13 mm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6438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Inner winding diameter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5 mm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3180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Beam pipe inner diameter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4 mm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48745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Photon energy range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8-16 </a:t>
                      </a:r>
                      <a:r>
                        <a:rPr lang="en-GB" sz="2000" dirty="0" err="1" smtClean="0"/>
                        <a:t>keV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5098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Deflection parameter </a:t>
                      </a:r>
                      <a:r>
                        <a:rPr lang="en-GB" sz="2000" b="1" i="1" dirty="0" smtClean="0"/>
                        <a:t>K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1.33 at</a:t>
                      </a:r>
                      <a:r>
                        <a:rPr lang="en-GB" sz="2000" baseline="0" dirty="0" smtClean="0"/>
                        <a:t> 8 </a:t>
                      </a:r>
                      <a:r>
                        <a:rPr lang="en-GB" sz="2000" baseline="0" dirty="0" err="1" smtClean="0"/>
                        <a:t>keV</a:t>
                      </a:r>
                      <a:endParaRPr lang="en-GB" sz="2000" baseline="0" dirty="0" smtClean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/>
                        <a:t>0.62</a:t>
                      </a:r>
                      <a:r>
                        <a:rPr lang="en-GB" sz="2000" baseline="0" dirty="0" smtClean="0"/>
                        <a:t> at 16 </a:t>
                      </a:r>
                      <a:r>
                        <a:rPr lang="en-GB" sz="2000" baseline="0" dirty="0" err="1" smtClean="0"/>
                        <a:t>keV</a:t>
                      </a:r>
                      <a:endParaRPr lang="en-GB" sz="20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31051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Peak</a:t>
                      </a:r>
                      <a:r>
                        <a:rPr lang="en-GB" sz="2000" b="1" baseline="0" dirty="0" smtClean="0"/>
                        <a:t> on-axis field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1.09 T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7263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Electron</a:t>
                      </a:r>
                      <a:r>
                        <a:rPr lang="en-GB" sz="2000" b="1" baseline="0" dirty="0" smtClean="0"/>
                        <a:t> beam energy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5.5 GeV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3766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b="1" dirty="0" smtClean="0"/>
                        <a:t>Undulator length</a:t>
                      </a:r>
                      <a:endParaRPr lang="en-GB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smtClean="0"/>
                        <a:t>1.1 m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8662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496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420796" y="1393952"/>
            <a:ext cx="454607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Choice of superconducting wire –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0.44 mm insulated diameter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VSF-642 very small filament niobium titanium (</a:t>
            </a:r>
            <a:r>
              <a:rPr lang="en-GB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wire from </a:t>
            </a:r>
            <a:r>
              <a:rPr lang="en-GB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Load lines for different wire stack configurations evaluated at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4.2 </a:t>
            </a:r>
            <a:r>
              <a:rPr lang="en-GB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peak field of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1.09 T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could be achieved at lower operating point without iron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poles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design used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aluminium former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eased mechanical and cryogenic design as well as superconductor load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lines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 field achieved at </a:t>
            </a:r>
            <a:r>
              <a:rPr lang="en-GB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79% of critical current</a:t>
            </a:r>
            <a:r>
              <a:rPr lang="en-GB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stack configuration of 10 layers alternating 9 and 8 turns per </a:t>
            </a:r>
            <a:r>
              <a:rPr lang="en-GB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endParaRPr lang="en-GB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Magnetic Design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D90A4E-FA71-4C56-B2E7-48D43433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3C59A1-D633-4A22-B503-00133F0CE19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3498" y="2889973"/>
            <a:ext cx="3339909" cy="3466377"/>
          </a:xfrm>
          <a:prstGeom prst="rect">
            <a:avLst/>
          </a:prstGeom>
          <a:noFill/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116ADF-7339-4E27-986C-8DFCC905499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133" t="5325" r="6531"/>
          <a:stretch/>
        </p:blipFill>
        <p:spPr>
          <a:xfrm>
            <a:off x="5276161" y="742578"/>
            <a:ext cx="6787246" cy="209975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0593E4F-1B0A-4167-85EF-035992DF0BAE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917" y="2889973"/>
            <a:ext cx="3690310" cy="34663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84315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6313" y="1387942"/>
            <a:ext cx="527574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Turnaround scheme developed to wind the undulator from a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continuous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length of superconducting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resistive joints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removes potential heat source in the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cryostat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 from turnarounds gives undesired kick to electron beam at either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must include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dipole corrector coils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minimise beam trajectory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wander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pairs of coils wound from 0.44 mm diameter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superconducting wire for correction of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and second field integrals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horizontal and vertical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planes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Maximum integral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correction: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0.25 </a:t>
            </a: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T.mm</a:t>
            </a:r>
            <a:endParaRPr lang="en-GB" sz="2000" b="1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Turnaround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B66B8-09A8-4704-A5D7-0E4AADDE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B376A26-8D8B-4D21-9CF3-790553D4C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2054" y="3995860"/>
            <a:ext cx="5984388" cy="23452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9F2BC19-48FB-4A8B-B331-78DE0EA2F9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7251" y="284967"/>
            <a:ext cx="4980894" cy="373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90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55565" y="1264748"/>
            <a:ext cx="4525337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325 mm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full length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1.1 m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long prototype Al formers have been machined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STFC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machining jig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 designed to ensure that the axes of the machine work piece and of the bored HSCU former were coincident in order to maintain tight tolerances on the machined former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pitches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pitches of the formers have been consistently manufactured to within a tolerance of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±10 </a:t>
            </a:r>
            <a:r>
              <a:rPr lang="el-GR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back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has been designed for potting the wound HSCU and providing mechanical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Former Machining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B66B8-09A8-4704-A5D7-0E4AADDE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25DBAFB-1A10-423A-8E04-2046964A9B7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312" y="3511778"/>
            <a:ext cx="5938857" cy="2963064"/>
          </a:xfrm>
          <a:prstGeom prst="rect">
            <a:avLst/>
          </a:prstGeom>
          <a:noFill/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3840B61-D4ED-4F6C-A626-29371A3093D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498" y="420418"/>
            <a:ext cx="5318389" cy="2985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037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170597" y="1393952"/>
            <a:ext cx="42744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 trials have been ongoing to improve the process of winding the undulator and to optimise the turnaround design and former groove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widths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Accurately winding the wire is key to maintaining good field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Wires potted in 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epoxy resin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mechanical stability and better thermal contact with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cooled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former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Wound formers sectioned with wire cutter to show internal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wire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stack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Winding Trials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D90A4E-FA71-4C56-B2E7-48D43433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54C64A-3CBC-42C5-94BD-BD6C36E612E9}"/>
              </a:ext>
            </a:extLst>
          </p:cNvPr>
          <p:cNvSpPr txBox="1"/>
          <p:nvPr/>
        </p:nvSpPr>
        <p:spPr>
          <a:xfrm>
            <a:off x="4884412" y="3405259"/>
            <a:ext cx="6720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solidFill>
                  <a:srgbClr val="070711"/>
                </a:solidFill>
              </a:rPr>
              <a:t>Wound 325 mm HSCU in strong back; 1- Wound HSCU former, 2- Turnaround pins, 3-Potting jig strong back, 4- Potting jig turnaround section.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0E6807E-74C9-4315-80F1-71BE5051DC5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4884413" y="273360"/>
            <a:ext cx="6720847" cy="31556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483872-D7DF-470E-A90A-D013B9FD481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9683" y="3992151"/>
            <a:ext cx="3505200" cy="228851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C3DC843-2B29-49D7-8DEC-F0645D0393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64883" y="3966785"/>
            <a:ext cx="3340377" cy="2313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339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8DC7F5-099C-FD4D-905A-DC79A38901EC}"/>
              </a:ext>
            </a:extLst>
          </p:cNvPr>
          <p:cNvSpPr/>
          <p:nvPr/>
        </p:nvSpPr>
        <p:spPr>
          <a:xfrm>
            <a:off x="327546" y="1393952"/>
            <a:ext cx="4467475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Tight manufacturing tolerances are required to achieve good field quality and optimal light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production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Normalised peak field errors </a:t>
            </a: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&lt;10</a:t>
            </a:r>
            <a:r>
              <a:rPr lang="en-GB" sz="2000" b="1" baseline="30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avoid 5% change in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output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Trajectory wander must be </a:t>
            </a: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&lt;5 </a:t>
            </a:r>
            <a:r>
              <a:rPr lang="en-GB" sz="2000" b="1" dirty="0" err="1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avoid 10% degradation in output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Machining and winding tolerances simulated in Opera 3D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Correction coils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 be used to correct trajectory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errors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Tolerance Studies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7D90A4E-FA71-4C56-B2E7-48D43433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A4B0E3-C73F-45C9-B0DC-15791D128D5A}"/>
              </a:ext>
            </a:extLst>
          </p:cNvPr>
          <p:cNvSpPr txBox="1"/>
          <p:nvPr/>
        </p:nvSpPr>
        <p:spPr>
          <a:xfrm>
            <a:off x="5285896" y="3471444"/>
            <a:ext cx="6468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dirty="0">
                <a:solidFill>
                  <a:srgbClr val="070711"/>
                </a:solidFill>
              </a:rPr>
              <a:t>Electron trajectory through an example model with 50 </a:t>
            </a:r>
            <a:r>
              <a:rPr lang="el-GR" sz="1600" dirty="0">
                <a:solidFill>
                  <a:srgbClr val="070711"/>
                </a:solidFill>
              </a:rPr>
              <a:t>μ</a:t>
            </a:r>
            <a:r>
              <a:rPr lang="en-GB" sz="1600" dirty="0">
                <a:solidFill>
                  <a:srgbClr val="070711"/>
                </a:solidFill>
              </a:rPr>
              <a:t>m manufacturing tolerances and corresponding corrected </a:t>
            </a:r>
            <a:r>
              <a:rPr lang="en-GB" sz="1600" dirty="0" smtClean="0">
                <a:solidFill>
                  <a:srgbClr val="070711"/>
                </a:solidFill>
              </a:rPr>
              <a:t>trajectory</a:t>
            </a:r>
            <a:endParaRPr lang="en-GB" sz="1600" dirty="0">
              <a:solidFill>
                <a:srgbClr val="07071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185EE2-2F9B-44F0-BA25-393BF16F382E}"/>
              </a:ext>
            </a:extLst>
          </p:cNvPr>
          <p:cNvSpPr txBox="1"/>
          <p:nvPr/>
        </p:nvSpPr>
        <p:spPr>
          <a:xfrm>
            <a:off x="4895493" y="4175233"/>
            <a:ext cx="2743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rgbClr val="000000"/>
                </a:solidFill>
              </a:rPr>
              <a:t>Measured pitches on a 1.1 m long former are within a tolerance of ±10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GB" sz="1600" dirty="0">
                <a:solidFill>
                  <a:srgbClr val="000000"/>
                </a:solidFill>
              </a:rPr>
              <a:t>m. The corresponding allowable </a:t>
            </a:r>
            <a:r>
              <a:rPr lang="en-GB" sz="1600" b="1" dirty="0">
                <a:solidFill>
                  <a:srgbClr val="000000"/>
                </a:solidFill>
              </a:rPr>
              <a:t>tolerance on the groove depth is ±15 μm</a:t>
            </a:r>
            <a:r>
              <a:rPr lang="en-GB" sz="1600" dirty="0">
                <a:solidFill>
                  <a:srgbClr val="000000"/>
                </a:solidFill>
              </a:rPr>
              <a:t>, which is greater than the design tolerance of ±10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GB" sz="1600" dirty="0">
                <a:solidFill>
                  <a:srgbClr val="000000"/>
                </a:solidFill>
              </a:rPr>
              <a:t>m.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9AF3B6E-FA8F-4492-BE60-9858EE2CE2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896" y="55958"/>
            <a:ext cx="6485307" cy="3400824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4C92DECD-3C4D-4333-A3D6-BCA4F2FE74F2}"/>
              </a:ext>
            </a:extLst>
          </p:cNvPr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0" t="7910" r="5370"/>
          <a:stretch/>
        </p:blipFill>
        <p:spPr>
          <a:xfrm>
            <a:off x="7739164" y="4016600"/>
            <a:ext cx="3411976" cy="242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173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79701"/>
          </a:xfrm>
        </p:spPr>
        <p:txBody>
          <a:bodyPr>
            <a:noAutofit/>
          </a:bodyPr>
          <a:lstStyle/>
          <a:p>
            <a:r>
              <a:rPr lang="en-GB" sz="3200" smtClean="0"/>
              <a:t>The test cryostat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Ben Shepherd • Helical SCU Project • CompactLight meeting, 4 April 2023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45660" y="1187355"/>
            <a:ext cx="4299044" cy="498960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The </a:t>
            </a:r>
            <a:r>
              <a:rPr lang="en-GB" b="1" dirty="0">
                <a:solidFill>
                  <a:srgbClr val="626262"/>
                </a:solidFill>
              </a:rPr>
              <a:t>test cryostat </a:t>
            </a:r>
            <a:r>
              <a:rPr lang="en-GB" dirty="0">
                <a:solidFill>
                  <a:srgbClr val="626262"/>
                </a:solidFill>
              </a:rPr>
              <a:t>is being designed for the 325 mm long formers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The cryostat will be used to test if the HSCU can be cooled to </a:t>
            </a:r>
            <a:r>
              <a:rPr lang="en-GB" b="1" dirty="0">
                <a:solidFill>
                  <a:srgbClr val="626262"/>
                </a:solidFill>
              </a:rPr>
              <a:t>4 K</a:t>
            </a:r>
            <a:r>
              <a:rPr lang="en-GB" dirty="0">
                <a:solidFill>
                  <a:srgbClr val="626262"/>
                </a:solidFill>
              </a:rPr>
              <a:t> and if it can reach the maximum current requirement of </a:t>
            </a:r>
            <a:r>
              <a:rPr lang="en-GB" b="1" dirty="0">
                <a:solidFill>
                  <a:srgbClr val="626262"/>
                </a:solidFill>
              </a:rPr>
              <a:t>250 A</a:t>
            </a:r>
            <a:endParaRPr lang="en-GB" dirty="0">
              <a:solidFill>
                <a:srgbClr val="62626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Will include temperature sensors, voltage taps and static Hall probes</a:t>
            </a:r>
          </a:p>
          <a:p>
            <a:endParaRPr lang="en-GB" dirty="0"/>
          </a:p>
        </p:txBody>
      </p:sp>
      <p:pic>
        <p:nvPicPr>
          <p:cNvPr id="15" name="Content Placeholder 3"/>
          <p:cNvPicPr>
            <a:picLocks noChangeAspect="1"/>
          </p:cNvPicPr>
          <p:nvPr/>
        </p:nvPicPr>
        <p:blipFill>
          <a:blip r:embed="rId2">
            <a:clrChange>
              <a:clrFrom>
                <a:srgbClr val="E8EAED"/>
              </a:clrFrom>
              <a:clrTo>
                <a:srgbClr val="E8EAE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84535" y="1241222"/>
            <a:ext cx="3809360" cy="452706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115985" y="1910802"/>
            <a:ext cx="4408556" cy="3306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476110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5" ma:contentTypeDescription="Create a new document." ma:contentTypeScope="" ma:versionID="c96fc706344063acfe18f40932bba15d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438c4b7bc73e521f56d8b71ccf727c90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2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Props1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D7257A-D730-467A-9873-904B64366F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5FE28F-E808-4D13-89A4-C40B1B8D9C60}">
  <ds:schemaRefs>
    <ds:schemaRef ds:uri="2e24dfb7-a69e-40eb-b94f-44b9ca9c25ed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1e0c0f35-d0b2-43fb-b8b8-147d937ebf45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4881</TotalTime>
  <Words>1730</Words>
  <Application>Microsoft Office PowerPoint</Application>
  <PresentationFormat>Widescreen</PresentationFormat>
  <Paragraphs>222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Arial Regular</vt:lpstr>
      <vt:lpstr>Calibri</vt:lpstr>
      <vt:lpstr>Cambria Math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test cryostat</vt:lpstr>
      <vt:lpstr>HSCU current lead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Shepherd, Ben (STFC,DL,AST)</cp:lastModifiedBy>
  <cp:revision>199</cp:revision>
  <cp:lastPrinted>2019-10-02T08:27:37Z</cp:lastPrinted>
  <dcterms:created xsi:type="dcterms:W3CDTF">2019-09-17T08:04:08Z</dcterms:created>
  <dcterms:modified xsi:type="dcterms:W3CDTF">2023-04-03T08:17:38Z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</Properties>
</file>