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1"/>
  </p:notesMasterIdLst>
  <p:handoutMasterIdLst>
    <p:handoutMasterId r:id="rId12"/>
  </p:handoutMasterIdLst>
  <p:sldIdLst>
    <p:sldId id="263" r:id="rId5"/>
    <p:sldId id="379" r:id="rId6"/>
    <p:sldId id="396" r:id="rId7"/>
    <p:sldId id="397" r:id="rId8"/>
    <p:sldId id="389" r:id="rId9"/>
    <p:sldId id="378" r:id="rId10"/>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2" autoAdjust="0"/>
    <p:restoredTop sz="94660"/>
  </p:normalViewPr>
  <p:slideViewPr>
    <p:cSldViewPr snapToObjects="1" showGuides="1">
      <p:cViewPr>
        <p:scale>
          <a:sx n="100" d="100"/>
          <a:sy n="100" d="100"/>
        </p:scale>
        <p:origin x="900" y="70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09/02/2023</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09/02/2023</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0088979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32nd HL-LHC TCC – 29 June 2017</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32nd HL-LHC TCC – 29 June 2017</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32nd HL-LHC TCC – 29 June 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32nd HL-LHC TCC – 29 June 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32nd HL-LHC TCC – 29 June 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32nd HL-LHC TCC – 29 June 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smtClean="0"/>
              <a:t>32nd HL-LHC TCC – 29 June 2017</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32nd HL-LHC TCC – 29 June 2017</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dirty="0" smtClean="0"/>
              <a:t>HL-LHC motorized jacks</a:t>
            </a:r>
            <a:br>
              <a:rPr lang="en-US" dirty="0" smtClean="0"/>
            </a:br>
            <a:r>
              <a:rPr lang="en-US" dirty="0" smtClean="0"/>
              <a:t>Progress meeting #26</a:t>
            </a:r>
            <a:endParaRPr lang="en-GB" dirty="0"/>
          </a:p>
        </p:txBody>
      </p:sp>
      <p:sp>
        <p:nvSpPr>
          <p:cNvPr id="3" name="Sous-titre 2"/>
          <p:cNvSpPr>
            <a:spLocks noGrp="1"/>
          </p:cNvSpPr>
          <p:nvPr>
            <p:ph type="subTitle" idx="1"/>
          </p:nvPr>
        </p:nvSpPr>
        <p:spPr/>
        <p:txBody>
          <a:bodyPr>
            <a:normAutofit/>
          </a:bodyPr>
          <a:lstStyle/>
          <a:p>
            <a:r>
              <a:rPr lang="en-GB" dirty="0" smtClean="0"/>
              <a:t>Jaime P</a:t>
            </a:r>
            <a:r>
              <a:rPr lang="es-ES" dirty="0" smtClean="0"/>
              <a:t>é</a:t>
            </a:r>
            <a:r>
              <a:rPr lang="en-GB" dirty="0" err="1" smtClean="0"/>
              <a:t>rez</a:t>
            </a:r>
            <a:r>
              <a:rPr lang="en-GB" dirty="0" smtClean="0"/>
              <a:t> </a:t>
            </a:r>
            <a:r>
              <a:rPr lang="en-GB" dirty="0" err="1" smtClean="0"/>
              <a:t>Espinós</a:t>
            </a:r>
            <a:endParaRPr lang="en-GB" dirty="0" smtClean="0"/>
          </a:p>
          <a:p>
            <a:endParaRPr lang="en-GB" dirty="0"/>
          </a:p>
        </p:txBody>
      </p:sp>
      <p:sp>
        <p:nvSpPr>
          <p:cNvPr id="4" name="Espace réservé du texte 3"/>
          <p:cNvSpPr>
            <a:spLocks noGrp="1"/>
          </p:cNvSpPr>
          <p:nvPr>
            <p:ph type="body" sz="quarter" idx="14"/>
          </p:nvPr>
        </p:nvSpPr>
        <p:spPr/>
        <p:txBody>
          <a:bodyPr/>
          <a:lstStyle/>
          <a:p>
            <a:r>
              <a:rPr lang="en-GB" dirty="0"/>
              <a:t>HL-LHC </a:t>
            </a:r>
            <a:r>
              <a:rPr lang="en-GB" dirty="0" smtClean="0"/>
              <a:t>progress meeting – </a:t>
            </a:r>
            <a:r>
              <a:rPr lang="en-GB" dirty="0" smtClean="0"/>
              <a:t>09/02/23</a:t>
            </a:r>
            <a:endParaRPr lang="en-GB" dirty="0"/>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news and sequence of actions</a:t>
            </a:r>
            <a:endParaRPr lang="en-GB" dirty="0"/>
          </a:p>
        </p:txBody>
      </p:sp>
      <p:sp>
        <p:nvSpPr>
          <p:cNvPr id="3" name="Content Placeholder 2"/>
          <p:cNvSpPr>
            <a:spLocks noGrp="1"/>
          </p:cNvSpPr>
          <p:nvPr>
            <p:ph idx="1"/>
          </p:nvPr>
        </p:nvSpPr>
        <p:spPr/>
        <p:txBody>
          <a:bodyPr>
            <a:normAutofit fontScale="47500" lnSpcReduction="20000"/>
          </a:bodyPr>
          <a:lstStyle/>
          <a:p>
            <a:r>
              <a:rPr lang="en-US" dirty="0" smtClean="0"/>
              <a:t>06/12/22: acceptance tests of batch #1 finalized </a:t>
            </a:r>
            <a:r>
              <a:rPr lang="en-US" dirty="0" smtClean="0">
                <a:sym typeface="Symbol" panose="05050102010706020507" pitchFamily="18" charset="2"/>
              </a:rPr>
              <a:t> first report delivered by M. Noir;</a:t>
            </a:r>
            <a:endParaRPr lang="en-US" dirty="0" smtClean="0"/>
          </a:p>
          <a:p>
            <a:r>
              <a:rPr lang="en-US" dirty="0" smtClean="0"/>
              <a:t>08/12/22: discussion on acceptance tests of batch #1 during the HL-LHC jacks </a:t>
            </a:r>
            <a:r>
              <a:rPr lang="en-US" dirty="0" err="1" smtClean="0"/>
              <a:t>progess</a:t>
            </a:r>
            <a:r>
              <a:rPr lang="en-US" dirty="0" smtClean="0"/>
              <a:t> meeting #24 Jacks (see minutes) </a:t>
            </a:r>
            <a:r>
              <a:rPr lang="en-US" dirty="0" smtClean="0">
                <a:sym typeface="Symbol" panose="05050102010706020507" pitchFamily="18" charset="2"/>
              </a:rPr>
              <a:t> some values out of requirement  decision to have an ad-hoc meeting to define strategy </a:t>
            </a:r>
            <a:r>
              <a:rPr lang="en-US" dirty="0" err="1" smtClean="0">
                <a:sym typeface="Symbol" panose="05050102010706020507" pitchFamily="18" charset="2"/>
              </a:rPr>
              <a:t>wrt</a:t>
            </a:r>
            <a:r>
              <a:rPr lang="en-US" dirty="0" smtClean="0">
                <a:sym typeface="Symbol" panose="05050102010706020507" pitchFamily="18" charset="2"/>
              </a:rPr>
              <a:t> NCs;</a:t>
            </a:r>
            <a:endParaRPr lang="en-US" dirty="0" smtClean="0"/>
          </a:p>
          <a:p>
            <a:r>
              <a:rPr lang="en-US" dirty="0" smtClean="0"/>
              <a:t>12/12/22: ad-hoc meeting for NCs </a:t>
            </a:r>
            <a:r>
              <a:rPr lang="en-US" dirty="0" smtClean="0">
                <a:sym typeface="Symbol" panose="05050102010706020507" pitchFamily="18" charset="2"/>
              </a:rPr>
              <a:t> following decisions are taken:</a:t>
            </a:r>
          </a:p>
          <a:p>
            <a:pPr lvl="1"/>
            <a:r>
              <a:rPr lang="en-US" dirty="0" smtClean="0">
                <a:sym typeface="Symbol" panose="05050102010706020507" pitchFamily="18" charset="2"/>
              </a:rPr>
              <a:t>NCR will be written with corresponding investigation of root causes and an action plan to solve the corresponding NCs and prevent future ones;</a:t>
            </a:r>
          </a:p>
          <a:p>
            <a:pPr lvl="1"/>
            <a:r>
              <a:rPr lang="en-US" dirty="0" smtClean="0">
                <a:sym typeface="Symbol" panose="05050102010706020507" pitchFamily="18" charset="2"/>
              </a:rPr>
              <a:t>UNIOR will be informed that the OK for the manufacturing of batch #2 is postponed until some investigations are finished (hopefully by end-January ‘23);</a:t>
            </a:r>
          </a:p>
          <a:p>
            <a:pPr lvl="1"/>
            <a:r>
              <a:rPr lang="en-US" dirty="0" smtClean="0">
                <a:sym typeface="Symbol" panose="05050102010706020507" pitchFamily="18" charset="2"/>
              </a:rPr>
              <a:t>The project accepts a delay on the supply of batch #2 according to the time cumulated for the reply to UNIOR;</a:t>
            </a:r>
          </a:p>
          <a:p>
            <a:r>
              <a:rPr lang="en-US" dirty="0" smtClean="0">
                <a:sym typeface="Symbol" panose="05050102010706020507" pitchFamily="18" charset="2"/>
              </a:rPr>
              <a:t>16/12/22: meeting with UNIOR to inform about decisions, next steps and their agreement to strategy  OK given by UNIOR;</a:t>
            </a:r>
          </a:p>
          <a:p>
            <a:r>
              <a:rPr lang="en-US" dirty="0" smtClean="0"/>
              <a:t>19/12/22:</a:t>
            </a:r>
          </a:p>
          <a:p>
            <a:pPr lvl="1"/>
            <a:r>
              <a:rPr lang="en-US" dirty="0" smtClean="0"/>
              <a:t>submission for approval of NCR </a:t>
            </a:r>
            <a:r>
              <a:rPr lang="en-GB" dirty="0"/>
              <a:t>LHC-HQHL-QN-0001 v.0.1 "NCR - Deviations found during Site Acceptance Test of Batch #</a:t>
            </a:r>
            <a:r>
              <a:rPr lang="en-GB" dirty="0" smtClean="0"/>
              <a:t>1” (EDMS #;</a:t>
            </a:r>
          </a:p>
          <a:p>
            <a:pPr lvl="1"/>
            <a:r>
              <a:rPr lang="en-US" dirty="0" smtClean="0"/>
              <a:t>Start of acceptance tests after re-assembly process of jack #1;</a:t>
            </a:r>
          </a:p>
          <a:p>
            <a:r>
              <a:rPr lang="en-US" dirty="0" smtClean="0"/>
              <a:t>18/01/23: finalization and report of acceptance and semi-functional tests following dismounting and re-assembly of jack #1 delivered by UNIOR</a:t>
            </a:r>
          </a:p>
          <a:p>
            <a:r>
              <a:rPr lang="en-US" dirty="0" smtClean="0"/>
              <a:t>30/01/23: presentation of FINAL results and decision to give OK for manufacturing (not assembly) of batch #2 to UNIOR; 2x additional jacks (#002 and #003) disassembled for visual inspection without relevant comments on them</a:t>
            </a:r>
          </a:p>
          <a:p>
            <a:r>
              <a:rPr lang="en-US" dirty="0" smtClean="0"/>
              <a:t>31/01/23: meeting with UNIOR; OK given for manufacturing of batch #2</a:t>
            </a:r>
          </a:p>
          <a:p>
            <a:pPr lvl="1"/>
            <a:r>
              <a:rPr lang="en-US" dirty="0" smtClean="0"/>
              <a:t>CERN to release drawings with modifications by 03/02/22</a:t>
            </a:r>
          </a:p>
          <a:p>
            <a:pPr lvl="1"/>
            <a:r>
              <a:rPr lang="en-US" dirty="0" smtClean="0"/>
              <a:t>UNIOR to provide a new planning for manufacturing of batch #2 by 14/02/23; rough machining can start</a:t>
            </a:r>
          </a:p>
          <a:p>
            <a:pPr lvl="1"/>
            <a:r>
              <a:rPr lang="en-US" dirty="0" smtClean="0"/>
              <a:t>New meeting CERN-UNIOR to be planned for 14/02/23</a:t>
            </a:r>
          </a:p>
          <a:p>
            <a:pPr lvl="1"/>
            <a:r>
              <a:rPr lang="en-US" dirty="0" smtClean="0"/>
              <a:t>Modifications of annexes to technical specification for assembly and acceptance tests to be updated before assembly process starts at UNIOR </a:t>
            </a:r>
            <a:r>
              <a:rPr lang="en-US" dirty="0" smtClean="0">
                <a:sym typeface="Symbol" panose="05050102010706020507" pitchFamily="18" charset="2"/>
              </a:rPr>
              <a:t> SHOULD BE READY by end-February 2023</a:t>
            </a:r>
          </a:p>
          <a:p>
            <a:r>
              <a:rPr lang="en-US" dirty="0">
                <a:sym typeface="Symbol" panose="05050102010706020507" pitchFamily="18" charset="2"/>
              </a:rPr>
              <a:t>NCR </a:t>
            </a:r>
            <a:r>
              <a:rPr lang="en-US" dirty="0" smtClean="0">
                <a:sym typeface="Symbol" panose="05050102010706020507" pitchFamily="18" charset="2"/>
              </a:rPr>
              <a:t>(EDMS #2807814 v.1.0) </a:t>
            </a:r>
            <a:r>
              <a:rPr lang="en-US" dirty="0" smtClean="0">
                <a:sym typeface="Symbol" panose="05050102010706020507" pitchFamily="18" charset="2"/>
              </a:rPr>
              <a:t>regarding </a:t>
            </a:r>
            <a:r>
              <a:rPr lang="en-US" dirty="0" smtClean="0">
                <a:sym typeface="Symbol" panose="05050102010706020507" pitchFamily="18" charset="2"/>
              </a:rPr>
              <a:t>jack #001 (batch #1</a:t>
            </a:r>
            <a:r>
              <a:rPr lang="en-US" dirty="0" smtClean="0">
                <a:sym typeface="Symbol" panose="05050102010706020507" pitchFamily="18" charset="2"/>
              </a:rPr>
              <a:t>) finalized and sent for release  </a:t>
            </a:r>
            <a:r>
              <a:rPr lang="en-US" dirty="0" smtClean="0">
                <a:sym typeface="Symbol" panose="05050102010706020507" pitchFamily="18" charset="2"/>
              </a:rPr>
              <a:t>payment of batch#1 to be released</a:t>
            </a:r>
            <a:endParaRPr lang="en-US" dirty="0" smtClean="0"/>
          </a:p>
          <a:p>
            <a:endParaRPr lang="en-US" dirty="0">
              <a:sym typeface="Symbol" panose="05050102010706020507" pitchFamily="18" charset="2"/>
            </a:endParaRPr>
          </a:p>
          <a:p>
            <a:pPr lvl="2"/>
            <a:endParaRPr lang="en-US" dirty="0" smtClean="0">
              <a:sym typeface="Symbol" panose="05050102010706020507" pitchFamily="18" charset="2"/>
            </a:endParaRPr>
          </a:p>
          <a:p>
            <a:endParaRPr lang="en-US" dirty="0" smtClean="0">
              <a:sym typeface="Symbol" panose="05050102010706020507" pitchFamily="18" charset="2"/>
            </a:endParaRPr>
          </a:p>
          <a:p>
            <a:pPr lvl="2"/>
            <a:endParaRPr lang="en-US" dirty="0">
              <a:sym typeface="Symbol" panose="05050102010706020507" pitchFamily="18" charset="2"/>
            </a:endParaRPr>
          </a:p>
          <a:p>
            <a:pPr lvl="2"/>
            <a:endParaRPr lang="en-GB" dirty="0">
              <a:sym typeface="Symbol" panose="05050102010706020507" pitchFamily="18" charset="2"/>
            </a:endParaRPr>
          </a:p>
          <a:p>
            <a:endParaRPr lang="en-US" dirty="0" smtClean="0">
              <a:sym typeface="Symbol" panose="05050102010706020507" pitchFamily="18" charset="2"/>
            </a:endParaRPr>
          </a:p>
          <a:p>
            <a:pPr lvl="2"/>
            <a:endParaRPr lang="en-US" dirty="0" smtClean="0">
              <a:sym typeface="Symbol" panose="05050102010706020507" pitchFamily="18" charset="2"/>
            </a:endParaRPr>
          </a:p>
        </p:txBody>
      </p:sp>
      <p:sp>
        <p:nvSpPr>
          <p:cNvPr id="4" name="Footer Placeholder 3"/>
          <p:cNvSpPr>
            <a:spLocks noGrp="1"/>
          </p:cNvSpPr>
          <p:nvPr>
            <p:ph type="ftr" sz="quarter" idx="11"/>
          </p:nvPr>
        </p:nvSpPr>
        <p:spPr/>
        <p:txBody>
          <a:bodyPr/>
          <a:lstStyle/>
          <a:p>
            <a:r>
              <a:rPr lang="en-GB" dirty="0"/>
              <a:t>HL-LHC jack progress meeting – </a:t>
            </a:r>
            <a:r>
              <a:rPr lang="en-GB" dirty="0" smtClean="0"/>
              <a:t>09/02/23</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634296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pic>
        <p:nvPicPr>
          <p:cNvPr id="6" name="Picture 5"/>
          <p:cNvPicPr>
            <a:picLocks noChangeAspect="1"/>
          </p:cNvPicPr>
          <p:nvPr/>
        </p:nvPicPr>
        <p:blipFill>
          <a:blip r:embed="rId2"/>
          <a:stretch>
            <a:fillRect/>
          </a:stretch>
        </p:blipFill>
        <p:spPr>
          <a:xfrm>
            <a:off x="899592" y="746045"/>
            <a:ext cx="7286528" cy="5651441"/>
          </a:xfrm>
          <a:prstGeom prst="rect">
            <a:avLst/>
          </a:prstGeom>
        </p:spPr>
      </p:pic>
      <p:sp>
        <p:nvSpPr>
          <p:cNvPr id="2" name="Title 1"/>
          <p:cNvSpPr>
            <a:spLocks noGrp="1"/>
          </p:cNvSpPr>
          <p:nvPr>
            <p:ph type="title"/>
          </p:nvPr>
        </p:nvSpPr>
        <p:spPr/>
        <p:txBody>
          <a:bodyPr/>
          <a:lstStyle/>
          <a:p>
            <a:r>
              <a:rPr lang="en-US" dirty="0" smtClean="0"/>
              <a:t>Actions</a:t>
            </a:r>
            <a:endParaRPr lang="en-GB" dirty="0"/>
          </a:p>
        </p:txBody>
      </p:sp>
      <p:sp>
        <p:nvSpPr>
          <p:cNvPr id="4" name="Footer Placeholder 3"/>
          <p:cNvSpPr>
            <a:spLocks noGrp="1"/>
          </p:cNvSpPr>
          <p:nvPr>
            <p:ph type="ftr" sz="quarter" idx="11"/>
          </p:nvPr>
        </p:nvSpPr>
        <p:spPr/>
        <p:txBody>
          <a:bodyPr/>
          <a:lstStyle/>
          <a:p>
            <a:r>
              <a:rPr lang="en-GB" dirty="0"/>
              <a:t>HL-LHC jack progress meeting – </a:t>
            </a:r>
            <a:r>
              <a:rPr lang="en-GB" dirty="0" smtClean="0"/>
              <a:t>09/02/23</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Left Arrow 6"/>
          <p:cNvSpPr/>
          <p:nvPr/>
        </p:nvSpPr>
        <p:spPr>
          <a:xfrm>
            <a:off x="3380067" y="5636991"/>
            <a:ext cx="360040" cy="216024"/>
          </a:xfrm>
          <a:prstGeom prst="lef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Left Arrow 7"/>
          <p:cNvSpPr/>
          <p:nvPr/>
        </p:nvSpPr>
        <p:spPr>
          <a:xfrm>
            <a:off x="3372987" y="5513699"/>
            <a:ext cx="360040" cy="216024"/>
          </a:xfrm>
          <a:prstGeom prst="lef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Left Arrow 11"/>
          <p:cNvSpPr/>
          <p:nvPr/>
        </p:nvSpPr>
        <p:spPr>
          <a:xfrm>
            <a:off x="3372987" y="5872105"/>
            <a:ext cx="360040" cy="216024"/>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Left Arrow 12"/>
          <p:cNvSpPr/>
          <p:nvPr/>
        </p:nvSpPr>
        <p:spPr>
          <a:xfrm>
            <a:off x="3372987" y="5764093"/>
            <a:ext cx="360040" cy="216024"/>
          </a:xfrm>
          <a:prstGeom prst="lef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Left Arrow 15"/>
          <p:cNvSpPr/>
          <p:nvPr/>
        </p:nvSpPr>
        <p:spPr>
          <a:xfrm>
            <a:off x="3372987" y="6037371"/>
            <a:ext cx="360040" cy="216024"/>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Left Arrow 13"/>
          <p:cNvSpPr/>
          <p:nvPr/>
        </p:nvSpPr>
        <p:spPr>
          <a:xfrm>
            <a:off x="3380067" y="5097658"/>
            <a:ext cx="360040" cy="216024"/>
          </a:xfrm>
          <a:prstGeom prst="lef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Left Arrow 16"/>
          <p:cNvSpPr/>
          <p:nvPr/>
        </p:nvSpPr>
        <p:spPr>
          <a:xfrm>
            <a:off x="3372987" y="4437112"/>
            <a:ext cx="360040" cy="216024"/>
          </a:xfrm>
          <a:prstGeom prst="lef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Left Arrow 17"/>
          <p:cNvSpPr/>
          <p:nvPr/>
        </p:nvSpPr>
        <p:spPr>
          <a:xfrm>
            <a:off x="3365907" y="4579494"/>
            <a:ext cx="360040" cy="216024"/>
          </a:xfrm>
          <a:prstGeom prst="lef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ounded Rectangle 8"/>
          <p:cNvSpPr/>
          <p:nvPr/>
        </p:nvSpPr>
        <p:spPr>
          <a:xfrm>
            <a:off x="7092280" y="4509120"/>
            <a:ext cx="504056" cy="288032"/>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ounded Rectangle 18"/>
          <p:cNvSpPr/>
          <p:nvPr/>
        </p:nvSpPr>
        <p:spPr>
          <a:xfrm>
            <a:off x="7092280" y="5219181"/>
            <a:ext cx="504056" cy="144016"/>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ounded Rectangle 19"/>
          <p:cNvSpPr/>
          <p:nvPr/>
        </p:nvSpPr>
        <p:spPr>
          <a:xfrm>
            <a:off x="7092280" y="6121153"/>
            <a:ext cx="504056" cy="144016"/>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7562425" y="6029400"/>
            <a:ext cx="634352" cy="307777"/>
          </a:xfrm>
          <a:prstGeom prst="rect">
            <a:avLst/>
          </a:prstGeom>
          <a:noFill/>
        </p:spPr>
        <p:txBody>
          <a:bodyPr wrap="square" rtlCol="0">
            <a:spAutoFit/>
          </a:bodyPr>
          <a:lstStyle/>
          <a:p>
            <a:r>
              <a:rPr lang="en-US" sz="1400" dirty="0" smtClean="0"/>
              <a:t>TBC</a:t>
            </a:r>
            <a:endParaRPr lang="en-GB" sz="1400" dirty="0"/>
          </a:p>
        </p:txBody>
      </p:sp>
    </p:spTree>
    <p:extLst>
      <p:ext uri="{BB962C8B-B14F-4D97-AF65-F5344CB8AC3E}">
        <p14:creationId xmlns:p14="http://schemas.microsoft.com/office/powerpoint/2010/main" val="902517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 of jacks</a:t>
            </a:r>
            <a:endParaRPr lang="en-GB" dirty="0"/>
          </a:p>
        </p:txBody>
      </p:sp>
      <p:pic>
        <p:nvPicPr>
          <p:cNvPr id="6" name="Content Placeholder 5"/>
          <p:cNvPicPr>
            <a:picLocks noGrp="1" noChangeAspect="1"/>
          </p:cNvPicPr>
          <p:nvPr>
            <p:ph idx="1"/>
          </p:nvPr>
        </p:nvPicPr>
        <p:blipFill>
          <a:blip r:embed="rId2"/>
          <a:stretch>
            <a:fillRect/>
          </a:stretch>
        </p:blipFill>
        <p:spPr>
          <a:xfrm>
            <a:off x="912570" y="844036"/>
            <a:ext cx="7318860" cy="4906963"/>
          </a:xfrm>
          <a:prstGeom prst="rect">
            <a:avLst/>
          </a:prstGeom>
        </p:spPr>
      </p:pic>
      <p:sp>
        <p:nvSpPr>
          <p:cNvPr id="4" name="Footer Placeholder 3"/>
          <p:cNvSpPr>
            <a:spLocks noGrp="1"/>
          </p:cNvSpPr>
          <p:nvPr>
            <p:ph type="ftr" sz="quarter" idx="11"/>
          </p:nvPr>
        </p:nvSpPr>
        <p:spPr/>
        <p:txBody>
          <a:bodyPr/>
          <a:lstStyle/>
          <a:p>
            <a:r>
              <a:rPr lang="en-GB" dirty="0"/>
              <a:t>HL-LHC jack progress meeting – 09/02/23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7" name="Oval 6"/>
          <p:cNvSpPr/>
          <p:nvPr/>
        </p:nvSpPr>
        <p:spPr>
          <a:xfrm>
            <a:off x="1259632" y="1802638"/>
            <a:ext cx="5184576" cy="553566"/>
          </a:xfrm>
          <a:prstGeom prst="ellipse">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680864" y="1473083"/>
            <a:ext cx="1224136" cy="369332"/>
          </a:xfrm>
          <a:prstGeom prst="rect">
            <a:avLst/>
          </a:prstGeom>
          <a:solidFill>
            <a:srgbClr val="FF0000"/>
          </a:solidFill>
          <a:ln w="31750">
            <a:solidFill>
              <a:srgbClr val="FF0000"/>
            </a:solidFill>
          </a:ln>
        </p:spPr>
        <p:txBody>
          <a:bodyPr wrap="square" rtlCol="0">
            <a:spAutoFit/>
          </a:bodyPr>
          <a:lstStyle/>
          <a:p>
            <a:pPr algn="ctr"/>
            <a:r>
              <a:rPr lang="en-US" dirty="0" smtClean="0">
                <a:solidFill>
                  <a:schemeClr val="bg1"/>
                </a:solidFill>
              </a:rPr>
              <a:t>Batch #1</a:t>
            </a:r>
            <a:endParaRPr lang="en-GB" dirty="0">
              <a:solidFill>
                <a:schemeClr val="bg1"/>
              </a:solidFill>
            </a:endParaRPr>
          </a:p>
        </p:txBody>
      </p:sp>
      <p:sp>
        <p:nvSpPr>
          <p:cNvPr id="10" name="Rectangle 9"/>
          <p:cNvSpPr/>
          <p:nvPr/>
        </p:nvSpPr>
        <p:spPr>
          <a:xfrm>
            <a:off x="6435005" y="2631207"/>
            <a:ext cx="2592288" cy="57606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Payment of pre-series allocated to WP3!!!</a:t>
            </a:r>
            <a:endParaRPr lang="en-GB" dirty="0"/>
          </a:p>
        </p:txBody>
      </p:sp>
      <p:cxnSp>
        <p:nvCxnSpPr>
          <p:cNvPr id="12" name="Straight Arrow Connector 11"/>
          <p:cNvCxnSpPr/>
          <p:nvPr/>
        </p:nvCxnSpPr>
        <p:spPr>
          <a:xfrm flipH="1" flipV="1">
            <a:off x="5949355" y="2258087"/>
            <a:ext cx="494853" cy="513086"/>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004626" y="5800953"/>
            <a:ext cx="6624736" cy="646331"/>
          </a:xfrm>
          <a:prstGeom prst="rect">
            <a:avLst/>
          </a:prstGeom>
          <a:solidFill>
            <a:srgbClr val="FFFF00"/>
          </a:solidFill>
          <a:ln>
            <a:solidFill>
              <a:srgbClr val="FF0000"/>
            </a:solidFill>
          </a:ln>
        </p:spPr>
        <p:txBody>
          <a:bodyPr wrap="square" rtlCol="0">
            <a:spAutoFit/>
          </a:bodyPr>
          <a:lstStyle/>
          <a:p>
            <a:pPr algn="ctr"/>
            <a:r>
              <a:rPr lang="en-US" dirty="0" smtClean="0"/>
              <a:t>If OK, EN-MME to dispatch 3+1 jacks of batch #1 to WP15.4 </a:t>
            </a:r>
            <a:r>
              <a:rPr lang="en-US" dirty="0" smtClean="0">
                <a:sym typeface="Symbol" panose="05050102010706020507" pitchFamily="18" charset="2"/>
              </a:rPr>
              <a:t> WP15.4 to related documentation as equipment owner</a:t>
            </a:r>
            <a:endParaRPr lang="en-GB" dirty="0"/>
          </a:p>
        </p:txBody>
      </p:sp>
    </p:spTree>
    <p:extLst>
      <p:ext uri="{BB962C8B-B14F-4D97-AF65-F5344CB8AC3E}">
        <p14:creationId xmlns:p14="http://schemas.microsoft.com/office/powerpoint/2010/main" val="4194886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Actions linked to lubrication</a:t>
            </a:r>
            <a:endParaRPr lang="en-GB" dirty="0"/>
          </a:p>
        </p:txBody>
      </p:sp>
      <p:sp>
        <p:nvSpPr>
          <p:cNvPr id="3" name="Content Placeholder 2"/>
          <p:cNvSpPr>
            <a:spLocks noGrp="1"/>
          </p:cNvSpPr>
          <p:nvPr>
            <p:ph idx="1"/>
          </p:nvPr>
        </p:nvSpPr>
        <p:spPr/>
        <p:txBody>
          <a:bodyPr>
            <a:normAutofit fontScale="47500" lnSpcReduction="20000"/>
          </a:bodyPr>
          <a:lstStyle/>
          <a:p>
            <a:pPr lvl="0"/>
            <a:r>
              <a:rPr lang="en-US" dirty="0"/>
              <a:t>Provide you with technical documentation on </a:t>
            </a:r>
            <a:r>
              <a:rPr lang="en-US" dirty="0" err="1"/>
              <a:t>Moresco</a:t>
            </a:r>
            <a:r>
              <a:rPr lang="en-US" dirty="0"/>
              <a:t> grease (</a:t>
            </a:r>
            <a:r>
              <a:rPr lang="en-US" b="1" dirty="0">
                <a:solidFill>
                  <a:srgbClr val="00B0F0"/>
                </a:solidFill>
              </a:rPr>
              <a:t>Dominika</a:t>
            </a:r>
            <a:r>
              <a:rPr lang="en-US" dirty="0" smtClean="0"/>
              <a:t>) </a:t>
            </a:r>
            <a:r>
              <a:rPr lang="en-US" b="1" u="sng" dirty="0" smtClean="0">
                <a:solidFill>
                  <a:srgbClr val="00B050"/>
                </a:solidFill>
              </a:rPr>
              <a:t>DONE</a:t>
            </a:r>
            <a:endParaRPr lang="en-GB" b="1" u="sng" dirty="0">
              <a:solidFill>
                <a:srgbClr val="00B050"/>
              </a:solidFill>
            </a:endParaRPr>
          </a:p>
          <a:p>
            <a:pPr lvl="1"/>
            <a:r>
              <a:rPr lang="en-US" dirty="0"/>
              <a:t>Ask different suppliers about suitability of </a:t>
            </a:r>
            <a:r>
              <a:rPr lang="en-US" dirty="0" err="1"/>
              <a:t>Moresco</a:t>
            </a:r>
            <a:r>
              <a:rPr lang="en-US" dirty="0"/>
              <a:t> solution, and about the most adapted consistency, RG-42R-1 or RG-42R-2 (</a:t>
            </a:r>
            <a:r>
              <a:rPr lang="en-US" b="1" dirty="0">
                <a:solidFill>
                  <a:srgbClr val="00B0F0"/>
                </a:solidFill>
              </a:rPr>
              <a:t>Tuukka</a:t>
            </a:r>
            <a:r>
              <a:rPr lang="en-US" dirty="0" smtClean="0"/>
              <a:t>) </a:t>
            </a:r>
            <a:r>
              <a:rPr lang="en-US" b="1" u="sng" dirty="0">
                <a:solidFill>
                  <a:srgbClr val="00B050"/>
                </a:solidFill>
              </a:rPr>
              <a:t>DONE</a:t>
            </a:r>
            <a:endParaRPr lang="en-GB" dirty="0"/>
          </a:p>
          <a:p>
            <a:r>
              <a:rPr lang="en-US" dirty="0" smtClean="0"/>
              <a:t>Organize </a:t>
            </a:r>
            <a:r>
              <a:rPr lang="en-US" dirty="0"/>
              <a:t>a meeting with </a:t>
            </a:r>
            <a:r>
              <a:rPr lang="en-US" dirty="0" err="1"/>
              <a:t>Tukka</a:t>
            </a:r>
            <a:r>
              <a:rPr lang="en-US" dirty="0"/>
              <a:t>/Simon to decide on the </a:t>
            </a:r>
            <a:r>
              <a:rPr lang="en-US" dirty="0" err="1"/>
              <a:t>Moresco</a:t>
            </a:r>
            <a:r>
              <a:rPr lang="en-US" dirty="0"/>
              <a:t> consistency  (</a:t>
            </a:r>
            <a:r>
              <a:rPr lang="en-US" b="1" dirty="0">
                <a:solidFill>
                  <a:srgbClr val="00B0F0"/>
                </a:solidFill>
              </a:rPr>
              <a:t>Dominika</a:t>
            </a:r>
            <a:r>
              <a:rPr lang="en-US" dirty="0"/>
              <a:t>) -&gt; if no essential difference is observed or doubts remain, then RG-42R-1 is the </a:t>
            </a:r>
            <a:r>
              <a:rPr lang="en-US" dirty="0" smtClean="0"/>
              <a:t>reference </a:t>
            </a:r>
            <a:r>
              <a:rPr lang="en-US" b="1" u="sng" dirty="0">
                <a:solidFill>
                  <a:srgbClr val="00B050"/>
                </a:solidFill>
              </a:rPr>
              <a:t>DONE</a:t>
            </a:r>
            <a:endParaRPr lang="en-GB" b="1" u="sng" dirty="0">
              <a:solidFill>
                <a:srgbClr val="00B050"/>
              </a:solidFill>
            </a:endParaRPr>
          </a:p>
          <a:p>
            <a:pPr lvl="1"/>
            <a:r>
              <a:rPr lang="en-US" dirty="0" smtClean="0"/>
              <a:t>Provide Matteo/Dominika with reference of grease used on closed constructions of jack bearings and components. If available, provide also recommendations from suppliers for open construction (</a:t>
            </a:r>
            <a:r>
              <a:rPr lang="en-US" b="1" dirty="0" smtClean="0">
                <a:solidFill>
                  <a:srgbClr val="00B0F0"/>
                </a:solidFill>
              </a:rPr>
              <a:t>Tuukka</a:t>
            </a:r>
            <a:r>
              <a:rPr lang="en-US" dirty="0" smtClean="0"/>
              <a:t>) </a:t>
            </a:r>
            <a:r>
              <a:rPr lang="en-US" b="1" u="sng" dirty="0" smtClean="0">
                <a:solidFill>
                  <a:srgbClr val="00B050"/>
                </a:solidFill>
              </a:rPr>
              <a:t>DONE</a:t>
            </a:r>
            <a:endParaRPr lang="en-GB" dirty="0" smtClean="0"/>
          </a:p>
          <a:p>
            <a:pPr lvl="0"/>
            <a:r>
              <a:rPr lang="en-US" dirty="0" smtClean="0"/>
              <a:t>Provide </a:t>
            </a:r>
            <a:r>
              <a:rPr lang="en-US" dirty="0"/>
              <a:t>Simon with 100g of either grease (</a:t>
            </a:r>
            <a:r>
              <a:rPr lang="en-US" b="1" dirty="0">
                <a:solidFill>
                  <a:srgbClr val="00B0F0"/>
                </a:solidFill>
              </a:rPr>
              <a:t>Dominika</a:t>
            </a:r>
            <a:r>
              <a:rPr lang="en-US" dirty="0" smtClean="0"/>
              <a:t>) </a:t>
            </a:r>
            <a:r>
              <a:rPr lang="en-US" b="1" u="sng" dirty="0" smtClean="0">
                <a:solidFill>
                  <a:srgbClr val="00B050"/>
                </a:solidFill>
                <a:sym typeface="Symbol" panose="05050102010706020507" pitchFamily="18" charset="2"/>
              </a:rPr>
              <a:t>DONE </a:t>
            </a:r>
            <a:r>
              <a:rPr lang="en-US" b="1" u="sng" dirty="0">
                <a:solidFill>
                  <a:srgbClr val="00B050"/>
                </a:solidFill>
                <a:sym typeface="Symbol" panose="05050102010706020507" pitchFamily="18" charset="2"/>
              </a:rPr>
              <a:t> </a:t>
            </a:r>
            <a:r>
              <a:rPr lang="en-US" b="1" u="sng" dirty="0" smtClean="0">
                <a:solidFill>
                  <a:srgbClr val="00B050"/>
                </a:solidFill>
                <a:sym typeface="Symbol" panose="05050102010706020507" pitchFamily="18" charset="2"/>
              </a:rPr>
              <a:t>TYPE RG-42R-2</a:t>
            </a:r>
            <a:endParaRPr lang="en-GB" b="1" u="sng" dirty="0">
              <a:solidFill>
                <a:srgbClr val="00B050"/>
              </a:solidFill>
            </a:endParaRPr>
          </a:p>
          <a:p>
            <a:r>
              <a:rPr lang="en-US" dirty="0"/>
              <a:t>Ask </a:t>
            </a:r>
            <a:r>
              <a:rPr lang="en-US" dirty="0" err="1"/>
              <a:t>Moresco</a:t>
            </a:r>
            <a:r>
              <a:rPr lang="en-US" dirty="0"/>
              <a:t> for free samples of RG-42R-1, RG-42R-2 and GK-1 or 2. If needed, ask for a quote (</a:t>
            </a:r>
            <a:r>
              <a:rPr lang="en-US" b="1" dirty="0">
                <a:solidFill>
                  <a:srgbClr val="00B0F0"/>
                </a:solidFill>
              </a:rPr>
              <a:t>Matteo</a:t>
            </a:r>
            <a:r>
              <a:rPr lang="en-US" dirty="0" smtClean="0"/>
              <a:t>) </a:t>
            </a:r>
            <a:r>
              <a:rPr lang="en-US" sz="2700" b="1" u="sng" dirty="0">
                <a:solidFill>
                  <a:srgbClr val="00B050"/>
                </a:solidFill>
              </a:rPr>
              <a:t>DONE</a:t>
            </a:r>
            <a:endParaRPr lang="en-GB" sz="2700" b="1" u="sng" dirty="0">
              <a:solidFill>
                <a:srgbClr val="00B050"/>
              </a:solidFill>
            </a:endParaRPr>
          </a:p>
          <a:p>
            <a:pPr lvl="0"/>
            <a:r>
              <a:rPr lang="en-US" dirty="0"/>
              <a:t>Ask </a:t>
            </a:r>
            <a:r>
              <a:rPr lang="en-US" dirty="0" err="1"/>
              <a:t>Lubrilog</a:t>
            </a:r>
            <a:r>
              <a:rPr lang="en-US" dirty="0"/>
              <a:t> for suitable products, ask for free samples, or ask for a quote if needed (</a:t>
            </a:r>
            <a:r>
              <a:rPr lang="en-US" b="1" dirty="0">
                <a:solidFill>
                  <a:srgbClr val="00B0F0"/>
                </a:solidFill>
              </a:rPr>
              <a:t>Dominika</a:t>
            </a:r>
            <a:r>
              <a:rPr lang="en-US" dirty="0" smtClean="0"/>
              <a:t>) </a:t>
            </a:r>
            <a:r>
              <a:rPr lang="en-US" sz="2700" b="1" u="sng" dirty="0" smtClean="0">
                <a:solidFill>
                  <a:srgbClr val="00B050"/>
                </a:solidFill>
              </a:rPr>
              <a:t>DONE</a:t>
            </a:r>
            <a:endParaRPr lang="en-GB" sz="2700" u="sng" dirty="0">
              <a:ln>
                <a:solidFill>
                  <a:srgbClr val="FF0000"/>
                </a:solidFill>
              </a:ln>
              <a:solidFill>
                <a:srgbClr val="FFFF00"/>
              </a:solidFill>
            </a:endParaRPr>
          </a:p>
          <a:p>
            <a:r>
              <a:rPr lang="en-US" dirty="0" smtClean="0"/>
              <a:t>Draft </a:t>
            </a:r>
            <a:r>
              <a:rPr lang="en-US" dirty="0"/>
              <a:t>an irradiation test specification (</a:t>
            </a:r>
            <a:r>
              <a:rPr lang="en-US" b="1" dirty="0" smtClean="0">
                <a:solidFill>
                  <a:srgbClr val="00B0F0"/>
                </a:solidFill>
              </a:rPr>
              <a:t>Matteo</a:t>
            </a:r>
            <a:r>
              <a:rPr lang="en-US" dirty="0" smtClean="0"/>
              <a:t>) </a:t>
            </a:r>
            <a:r>
              <a:rPr lang="en-US" b="1" u="sng" dirty="0" smtClean="0">
                <a:solidFill>
                  <a:srgbClr val="00B050"/>
                </a:solidFill>
              </a:rPr>
              <a:t>MOSTLY </a:t>
            </a:r>
            <a:r>
              <a:rPr lang="en-US" sz="2700" b="1" u="sng" dirty="0" smtClean="0">
                <a:solidFill>
                  <a:srgbClr val="00B050"/>
                </a:solidFill>
              </a:rPr>
              <a:t>DONE</a:t>
            </a:r>
            <a:r>
              <a:rPr lang="en-GB" sz="2700" b="1" u="sng" dirty="0" smtClean="0">
                <a:solidFill>
                  <a:srgbClr val="00B050"/>
                </a:solidFill>
              </a:rPr>
              <a:t> </a:t>
            </a:r>
            <a:r>
              <a:rPr lang="en-GB" sz="2700" b="1" u="sng" dirty="0" smtClean="0">
                <a:solidFill>
                  <a:srgbClr val="FF0000"/>
                </a:solidFill>
              </a:rPr>
              <a:t>BUT details concerning containers and greases not yet </a:t>
            </a:r>
            <a:r>
              <a:rPr lang="en-GB" sz="2700" b="1" u="sng" dirty="0" err="1" smtClean="0">
                <a:solidFill>
                  <a:srgbClr val="FF0000"/>
                </a:solidFill>
              </a:rPr>
              <a:t>receptioned</a:t>
            </a:r>
            <a:r>
              <a:rPr lang="en-GB" sz="2700" b="1" u="sng" dirty="0" smtClean="0">
                <a:solidFill>
                  <a:srgbClr val="FF0000"/>
                </a:solidFill>
              </a:rPr>
              <a:t> are still to be integrated</a:t>
            </a:r>
            <a:endParaRPr lang="en-GB" sz="2700" b="1" u="sng" dirty="0">
              <a:solidFill>
                <a:srgbClr val="00B050"/>
              </a:solidFill>
            </a:endParaRPr>
          </a:p>
          <a:p>
            <a:r>
              <a:rPr lang="en-US" dirty="0" smtClean="0"/>
              <a:t>Buy G Rapid paste, 2</a:t>
            </a:r>
            <a:r>
              <a:rPr lang="en-US" baseline="30000" dirty="0" smtClean="0"/>
              <a:t>nd</a:t>
            </a:r>
            <a:r>
              <a:rPr lang="en-US" dirty="0" smtClean="0"/>
              <a:t> paste + </a:t>
            </a:r>
            <a:r>
              <a:rPr lang="en-US" dirty="0" err="1" smtClean="0"/>
              <a:t>Molykote</a:t>
            </a:r>
            <a:r>
              <a:rPr lang="en-US" dirty="0" smtClean="0"/>
              <a:t> BR2 Plus if Mateusz wants to collaborate (</a:t>
            </a:r>
            <a:r>
              <a:rPr lang="en-US" dirty="0" smtClean="0">
                <a:solidFill>
                  <a:srgbClr val="00B0F0"/>
                </a:solidFill>
              </a:rPr>
              <a:t>Jaime? Mateusz? Dominika? </a:t>
            </a:r>
            <a:r>
              <a:rPr lang="en-US" dirty="0" smtClean="0"/>
              <a:t>– Expected cost &lt; 350 CHF, we can take care of this if you give us a budget code) </a:t>
            </a:r>
            <a:r>
              <a:rPr lang="en-US" b="1" u="sng" dirty="0" smtClean="0">
                <a:solidFill>
                  <a:srgbClr val="00B050"/>
                </a:solidFill>
              </a:rPr>
              <a:t>DONE</a:t>
            </a:r>
            <a:endParaRPr lang="en-GB" b="1" dirty="0">
              <a:solidFill>
                <a:srgbClr val="FF0000"/>
              </a:solidFill>
            </a:endParaRPr>
          </a:p>
          <a:p>
            <a:pPr lvl="1"/>
            <a:r>
              <a:rPr lang="en-US" dirty="0" smtClean="0"/>
              <a:t>Confirm </a:t>
            </a:r>
            <a:r>
              <a:rPr lang="en-US" dirty="0"/>
              <a:t>2</a:t>
            </a:r>
            <a:r>
              <a:rPr lang="en-US" baseline="30000" dirty="0"/>
              <a:t>nd</a:t>
            </a:r>
            <a:r>
              <a:rPr lang="en-US" dirty="0"/>
              <a:t> paste option (</a:t>
            </a:r>
            <a:r>
              <a:rPr lang="en-US" b="1" dirty="0">
                <a:solidFill>
                  <a:srgbClr val="00B0F0"/>
                </a:solidFill>
              </a:rPr>
              <a:t>Jaime</a:t>
            </a:r>
            <a:r>
              <a:rPr lang="en-US" dirty="0" smtClean="0"/>
              <a:t>) </a:t>
            </a:r>
            <a:r>
              <a:rPr lang="en-US" sz="2300" b="1" u="sng" dirty="0">
                <a:solidFill>
                  <a:srgbClr val="00B050"/>
                </a:solidFill>
              </a:rPr>
              <a:t>DONE</a:t>
            </a:r>
            <a:r>
              <a:rPr lang="en-GB" sz="2300" b="1" u="sng" dirty="0">
                <a:solidFill>
                  <a:srgbClr val="00B050"/>
                </a:solidFill>
              </a:rPr>
              <a:t> (no 2nd paste is finally chosen as chemical </a:t>
            </a:r>
            <a:r>
              <a:rPr lang="en-GB" sz="2300" b="1" u="sng" dirty="0" smtClean="0">
                <a:solidFill>
                  <a:srgbClr val="00B050"/>
                </a:solidFill>
              </a:rPr>
              <a:t>composition of proposals </a:t>
            </a:r>
            <a:r>
              <a:rPr lang="en-GB" sz="2300" b="1" u="sng" dirty="0">
                <a:solidFill>
                  <a:srgbClr val="00B050"/>
                </a:solidFill>
              </a:rPr>
              <a:t>is not well adapted)</a:t>
            </a:r>
          </a:p>
          <a:p>
            <a:pPr lvl="0"/>
            <a:r>
              <a:rPr lang="en-US" dirty="0" err="1"/>
              <a:t>Finalise</a:t>
            </a:r>
            <a:r>
              <a:rPr lang="en-US" dirty="0"/>
              <a:t> the test specification document (</a:t>
            </a:r>
            <a:r>
              <a:rPr lang="en-US" dirty="0">
                <a:solidFill>
                  <a:srgbClr val="00B0F0"/>
                </a:solidFill>
              </a:rPr>
              <a:t>Jaime + R2M + Mateusz</a:t>
            </a:r>
            <a:r>
              <a:rPr lang="en-US" dirty="0" smtClean="0">
                <a:solidFill>
                  <a:srgbClr val="00B0F0"/>
                </a:solidFill>
              </a:rPr>
              <a:t>?</a:t>
            </a:r>
            <a:r>
              <a:rPr lang="en-US" dirty="0" smtClean="0"/>
              <a:t>) </a:t>
            </a:r>
            <a:r>
              <a:rPr lang="en-US" b="1" dirty="0" smtClean="0">
                <a:solidFill>
                  <a:srgbClr val="FF0000"/>
                </a:solidFill>
              </a:rPr>
              <a:t>TO BE STARTED ONCE THE DRAFT FOR THE IRRADIATION TEST SPEC. IS COMPLETE</a:t>
            </a:r>
            <a:endParaRPr lang="en-GB" b="1" dirty="0">
              <a:solidFill>
                <a:srgbClr val="FF0000"/>
              </a:solidFill>
            </a:endParaRPr>
          </a:p>
          <a:p>
            <a:pPr lvl="0"/>
            <a:r>
              <a:rPr lang="en-US" dirty="0" smtClean="0"/>
              <a:t>Ask for quote for irradiation test (</a:t>
            </a:r>
            <a:r>
              <a:rPr lang="en-US" b="1" dirty="0" smtClean="0">
                <a:solidFill>
                  <a:srgbClr val="00B0F0"/>
                </a:solidFill>
              </a:rPr>
              <a:t>Matteo</a:t>
            </a:r>
            <a:r>
              <a:rPr lang="en-US" dirty="0" smtClean="0"/>
              <a:t>) </a:t>
            </a:r>
            <a:r>
              <a:rPr lang="en-US" b="1" u="sng" dirty="0" smtClean="0">
                <a:solidFill>
                  <a:srgbClr val="00B050"/>
                </a:solidFill>
              </a:rPr>
              <a:t>DONE (one quotation is already received and used as reference for cost estimation)</a:t>
            </a:r>
            <a:endParaRPr lang="en-GB" u="sng" dirty="0">
              <a:ln>
                <a:solidFill>
                  <a:srgbClr val="FF0000"/>
                </a:solidFill>
              </a:ln>
              <a:solidFill>
                <a:srgbClr val="FFFF00"/>
              </a:solidFill>
            </a:endParaRPr>
          </a:p>
          <a:p>
            <a:pPr lvl="0"/>
            <a:r>
              <a:rPr lang="en-US" dirty="0" smtClean="0"/>
              <a:t>Agree on cost split (</a:t>
            </a:r>
            <a:r>
              <a:rPr lang="en-US" dirty="0" smtClean="0">
                <a:solidFill>
                  <a:srgbClr val="00B0F0"/>
                </a:solidFill>
              </a:rPr>
              <a:t>Jaime + STI + Mateusz?</a:t>
            </a:r>
            <a:r>
              <a:rPr lang="en-US" dirty="0" smtClean="0"/>
              <a:t>) </a:t>
            </a:r>
            <a:r>
              <a:rPr lang="en-US" b="1" u="sng" dirty="0">
                <a:solidFill>
                  <a:srgbClr val="00B050"/>
                </a:solidFill>
              </a:rPr>
              <a:t>DONE</a:t>
            </a:r>
            <a:endParaRPr lang="en-GB" u="sng" dirty="0">
              <a:ln>
                <a:solidFill>
                  <a:srgbClr val="FF0000"/>
                </a:solidFill>
              </a:ln>
              <a:solidFill>
                <a:srgbClr val="FFFF00"/>
              </a:solidFill>
            </a:endParaRPr>
          </a:p>
          <a:p>
            <a:pPr lvl="1"/>
            <a:r>
              <a:rPr lang="en-US" dirty="0" smtClean="0"/>
              <a:t>Depending on need, type and number of tests on </a:t>
            </a:r>
            <a:r>
              <a:rPr lang="en-US" dirty="0" err="1" smtClean="0"/>
              <a:t>Molykote</a:t>
            </a:r>
            <a:r>
              <a:rPr lang="en-US" dirty="0" smtClean="0"/>
              <a:t> BR2 Plus, PETAMO GHY 133 N, MORESCO RG-42R-1 and/or -2 </a:t>
            </a:r>
            <a:r>
              <a:rPr lang="en-US" b="1" u="sng" dirty="0">
                <a:solidFill>
                  <a:srgbClr val="00B050"/>
                </a:solidFill>
              </a:rPr>
              <a:t>DONE</a:t>
            </a:r>
            <a:endParaRPr lang="en-GB" u="sng" dirty="0">
              <a:ln>
                <a:solidFill>
                  <a:srgbClr val="FF0000"/>
                </a:solidFill>
              </a:ln>
              <a:solidFill>
                <a:srgbClr val="FFFF00"/>
              </a:solidFill>
            </a:endParaRPr>
          </a:p>
          <a:p>
            <a:r>
              <a:rPr lang="en-US" dirty="0" smtClean="0"/>
              <a:t>Prepare </a:t>
            </a:r>
            <a:r>
              <a:rPr lang="en-US" dirty="0"/>
              <a:t>samples (</a:t>
            </a:r>
            <a:r>
              <a:rPr lang="en-US" b="1" dirty="0">
                <a:solidFill>
                  <a:srgbClr val="00B0F0"/>
                </a:solidFill>
              </a:rPr>
              <a:t>R2M</a:t>
            </a:r>
            <a:r>
              <a:rPr lang="en-US" dirty="0" smtClean="0"/>
              <a:t>) </a:t>
            </a:r>
            <a:r>
              <a:rPr lang="en-US" b="1" dirty="0" smtClean="0">
                <a:solidFill>
                  <a:srgbClr val="FF0000"/>
                </a:solidFill>
              </a:rPr>
              <a:t>NOT STARTED</a:t>
            </a:r>
            <a:endParaRPr lang="en-GB" b="1" dirty="0">
              <a:solidFill>
                <a:srgbClr val="FF0000"/>
              </a:solidFill>
            </a:endParaRPr>
          </a:p>
        </p:txBody>
      </p:sp>
      <p:sp>
        <p:nvSpPr>
          <p:cNvPr id="4" name="Footer Placeholder 3"/>
          <p:cNvSpPr>
            <a:spLocks noGrp="1"/>
          </p:cNvSpPr>
          <p:nvPr>
            <p:ph type="ftr" sz="quarter" idx="11"/>
          </p:nvPr>
        </p:nvSpPr>
        <p:spPr/>
        <p:txBody>
          <a:bodyPr/>
          <a:lstStyle/>
          <a:p>
            <a:r>
              <a:rPr lang="en-GB" dirty="0"/>
              <a:t>HL-LHC jack progress meeting – </a:t>
            </a:r>
            <a:r>
              <a:rPr lang="en-GB" dirty="0" smtClean="0"/>
              <a:t>09/02/23</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TextBox 5"/>
          <p:cNvSpPr txBox="1"/>
          <p:nvPr/>
        </p:nvSpPr>
        <p:spPr>
          <a:xfrm rot="19941879">
            <a:off x="1060896" y="2521608"/>
            <a:ext cx="6840760" cy="2092881"/>
          </a:xfrm>
          <a:prstGeom prst="rect">
            <a:avLst/>
          </a:prstGeom>
          <a:solidFill>
            <a:schemeClr val="accent1"/>
          </a:solidFill>
        </p:spPr>
        <p:txBody>
          <a:bodyPr wrap="square" rtlCol="0">
            <a:spAutoFit/>
          </a:bodyPr>
          <a:lstStyle/>
          <a:p>
            <a:r>
              <a:rPr lang="en-GB" dirty="0"/>
              <a:t>-	</a:t>
            </a:r>
            <a:r>
              <a:rPr lang="en-GB" sz="1400" dirty="0"/>
              <a:t>The technical specification for the irradiation of greases </a:t>
            </a:r>
            <a:r>
              <a:rPr lang="en-GB" sz="1400" dirty="0" smtClean="0"/>
              <a:t>for </a:t>
            </a:r>
            <a:r>
              <a:rPr lang="en-GB" sz="1400" dirty="0"/>
              <a:t>the HL-LHC jacks is </a:t>
            </a:r>
            <a:r>
              <a:rPr lang="en-GB" sz="1400" dirty="0" smtClean="0"/>
              <a:t>finished.</a:t>
            </a:r>
            <a:endParaRPr lang="en-GB" sz="1400" dirty="0"/>
          </a:p>
          <a:p>
            <a:pPr marL="285750" indent="-285750">
              <a:buFontTx/>
              <a:buChar char="-"/>
            </a:pPr>
            <a:r>
              <a:rPr lang="en-GB" sz="1400" dirty="0" smtClean="0"/>
              <a:t>A new offer for irradiation tests is received and a DAI created (TBC).</a:t>
            </a:r>
          </a:p>
          <a:p>
            <a:pPr marL="285750" indent="-285750">
              <a:buFontTx/>
              <a:buChar char="-"/>
            </a:pPr>
            <a:r>
              <a:rPr lang="en-US" sz="1400" dirty="0" smtClean="0"/>
              <a:t>A new planning is to be </a:t>
            </a:r>
            <a:r>
              <a:rPr lang="en-US" sz="1400" u="sng" dirty="0" smtClean="0"/>
              <a:t>generated</a:t>
            </a:r>
            <a:r>
              <a:rPr lang="en-US" sz="1400" dirty="0" smtClean="0"/>
              <a:t> and released by R2M in the following days, including the irradiation tests and other planned tests (friction coefficient under high load and long static period, infrared spectroscopy, total acid number, cone penetration and rheological measurements)</a:t>
            </a:r>
          </a:p>
          <a:p>
            <a:pPr marL="285750" indent="-285750">
              <a:buFontTx/>
              <a:buChar char="-"/>
            </a:pPr>
            <a:r>
              <a:rPr lang="en-US" sz="1400" b="1" dirty="0" smtClean="0">
                <a:solidFill>
                  <a:srgbClr val="FF0000"/>
                </a:solidFill>
              </a:rPr>
              <a:t>DEADLINE PROVIDED BY THE PROJECT WAS SEPTEMBER 2023 </a:t>
            </a:r>
            <a:r>
              <a:rPr lang="en-US" sz="1400" b="1" dirty="0" smtClean="0">
                <a:solidFill>
                  <a:srgbClr val="FF0000"/>
                </a:solidFill>
                <a:sym typeface="Symbol" panose="05050102010706020507" pitchFamily="18" charset="2"/>
              </a:rPr>
              <a:t> END OF 2023 IS CONSIDERED A MAXIMUM BOUND</a:t>
            </a:r>
            <a:endParaRPr lang="en-GB" sz="1400" b="1" dirty="0">
              <a:solidFill>
                <a:srgbClr val="FF0000"/>
              </a:solidFill>
            </a:endParaRPr>
          </a:p>
        </p:txBody>
      </p:sp>
    </p:spTree>
    <p:extLst>
      <p:ext uri="{BB962C8B-B14F-4D97-AF65-F5344CB8AC3E}">
        <p14:creationId xmlns:p14="http://schemas.microsoft.com/office/powerpoint/2010/main" val="213626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 you for your attention</a:t>
            </a:r>
          </a:p>
        </p:txBody>
      </p:sp>
      <p:sp>
        <p:nvSpPr>
          <p:cNvPr id="3" name="Espace réservé du pied de page 2"/>
          <p:cNvSpPr>
            <a:spLocks noGrp="1"/>
          </p:cNvSpPr>
          <p:nvPr>
            <p:ph type="ftr" sz="quarter" idx="11"/>
          </p:nvPr>
        </p:nvSpPr>
        <p:spPr/>
        <p:txBody>
          <a:bodyPr/>
          <a:lstStyle/>
          <a:p>
            <a:r>
              <a:rPr lang="en-GB" dirty="0"/>
              <a:t>HL-LHC jack progress meeting – </a:t>
            </a:r>
            <a:r>
              <a:rPr lang="en-GB" dirty="0" smtClean="0"/>
              <a:t>09/02/23</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dirty="0"/>
          </a:p>
        </p:txBody>
      </p:sp>
      <p:sp>
        <p:nvSpPr>
          <p:cNvPr id="4" name="Espace réservé du texte 3"/>
          <p:cNvSpPr>
            <a:spLocks noGrp="1"/>
          </p:cNvSpPr>
          <p:nvPr>
            <p:ph type="body" sz="quarter" idx="14"/>
          </p:nvPr>
        </p:nvSpPr>
        <p:spPr/>
        <p:txBody>
          <a:bodyPr/>
          <a:lstStyle/>
          <a:p>
            <a:endParaRPr lang="en-GB"/>
          </a:p>
        </p:txBody>
      </p:sp>
      <p:pic>
        <p:nvPicPr>
          <p:cNvPr id="6" name="Image 5" descr="CERN-logo_outline.jpg"/>
          <p:cNvPicPr>
            <a:picLocks noChangeAspect="1"/>
          </p:cNvPicPr>
          <p:nvPr/>
        </p:nvPicPr>
        <p:blipFill>
          <a:blip r:embed="rId2"/>
          <a:stretch>
            <a:fillRect/>
          </a:stretch>
        </p:blipFill>
        <p:spPr>
          <a:xfrm>
            <a:off x="377190" y="5264150"/>
            <a:ext cx="613410" cy="603250"/>
          </a:xfrm>
          <a:prstGeom prst="rect">
            <a:avLst/>
          </a:prstGeom>
        </p:spPr>
      </p:pic>
    </p:spTree>
    <p:extLst>
      <p:ext uri="{BB962C8B-B14F-4D97-AF65-F5344CB8AC3E}">
        <p14:creationId xmlns:p14="http://schemas.microsoft.com/office/powerpoint/2010/main" val="1617612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A649C1-7B00-4ECC-98F2-E673362ECA3E}">
  <ds:schemaRefs>
    <ds:schemaRef ds:uri="8946e33d-fd2f-4ae4-8ee9-d90c129cdf9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3.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67707</TotalTime>
  <Words>925</Words>
  <Application>Microsoft Office PowerPoint</Application>
  <PresentationFormat>On-screen Show (4:3)</PresentationFormat>
  <Paragraphs>65</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Symbol</vt:lpstr>
      <vt:lpstr>Wingdings</vt:lpstr>
      <vt:lpstr>Thème Office</vt:lpstr>
      <vt:lpstr>HL-LHC motorized jacks Progress meeting #26</vt:lpstr>
      <vt:lpstr>Last news and sequence of actions</vt:lpstr>
      <vt:lpstr>Actions</vt:lpstr>
      <vt:lpstr>Allocation of jacks</vt:lpstr>
      <vt:lpstr>Actions linked to lubrication</vt:lpstr>
      <vt:lpstr>Thank you for your attention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Jaime Perez Espinos</cp:lastModifiedBy>
  <cp:revision>1611</cp:revision>
  <cp:lastPrinted>2021-06-16T06:35:52Z</cp:lastPrinted>
  <dcterms:created xsi:type="dcterms:W3CDTF">2016-02-12T10:02:27Z</dcterms:created>
  <dcterms:modified xsi:type="dcterms:W3CDTF">2023-02-09T12:59:20Z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