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9" r:id="rId2"/>
    <p:sldId id="338" r:id="rId3"/>
    <p:sldId id="363" r:id="rId4"/>
    <p:sldId id="360" r:id="rId5"/>
    <p:sldId id="366" r:id="rId6"/>
    <p:sldId id="367" r:id="rId7"/>
    <p:sldId id="349" r:id="rId8"/>
    <p:sldId id="351" r:id="rId9"/>
    <p:sldId id="354" r:id="rId10"/>
    <p:sldId id="358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  <p:cmAuthor id="2" name="Jonas Kampp" initials="JK" lastIdx="3" clrIdx="1">
    <p:extLst>
      <p:ext uri="{19B8F6BF-5375-455C-9EA6-DF929625EA0E}">
        <p15:presenceInfo xmlns:p15="http://schemas.microsoft.com/office/powerpoint/2012/main" userId="S-1-5-21-1526224874-1540688658-1361462980-733731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92" autoAdjust="0"/>
    <p:restoredTop sz="94686"/>
  </p:normalViewPr>
  <p:slideViewPr>
    <p:cSldViewPr snapToGrid="0" snapToObjects="1">
      <p:cViewPr varScale="1">
        <p:scale>
          <a:sx n="119" d="100"/>
          <a:sy n="119" d="100"/>
        </p:scale>
        <p:origin x="132" y="1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RING backlash  - range</a:t>
            </a:r>
            <a:r>
              <a:rPr lang="en-GB" baseline="0"/>
              <a:t> under +/-500N</a:t>
            </a:r>
            <a:endParaRPr lang="en-GB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'Ram backlash'!$C$4:$D$4</c:f>
              <c:strCache>
                <c:ptCount val="1"/>
                <c:pt idx="0">
                  <c:v>SN01</c:v>
                </c:pt>
              </c:strCache>
            </c:strRef>
          </c:tx>
          <c:spPr>
            <a:ln w="19050" cap="rnd">
              <a:solidFill>
                <a:schemeClr val="accent6">
                  <a:lumMod val="7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>
                  <a:lumMod val="75000"/>
                </a:schemeClr>
              </a:solidFill>
              <a:ln w="9525">
                <a:solidFill>
                  <a:schemeClr val="accent6">
                    <a:lumMod val="75000"/>
                  </a:schemeClr>
                </a:solidFill>
              </a:ln>
              <a:effectLst/>
            </c:spPr>
          </c:marker>
          <c:xVal>
            <c:numRef>
              <c:f>'Ram backlash'!$A$6:$A$10</c:f>
              <c:numCache>
                <c:formatCode>General</c:formatCode>
                <c:ptCount val="5"/>
                <c:pt idx="0">
                  <c:v>-7.3</c:v>
                </c:pt>
                <c:pt idx="1">
                  <c:v>-4</c:v>
                </c:pt>
                <c:pt idx="2">
                  <c:v>0</c:v>
                </c:pt>
                <c:pt idx="3">
                  <c:v>4.3</c:v>
                </c:pt>
                <c:pt idx="4">
                  <c:v>7.3</c:v>
                </c:pt>
              </c:numCache>
            </c:numRef>
          </c:xVal>
          <c:yVal>
            <c:numRef>
              <c:f>'Ram backlash'!$D$6:$D$10</c:f>
              <c:numCache>
                <c:formatCode>General</c:formatCode>
                <c:ptCount val="5"/>
                <c:pt idx="0">
                  <c:v>29</c:v>
                </c:pt>
                <c:pt idx="1">
                  <c:v>26</c:v>
                </c:pt>
                <c:pt idx="2">
                  <c:v>34</c:v>
                </c:pt>
                <c:pt idx="3">
                  <c:v>31</c:v>
                </c:pt>
                <c:pt idx="4">
                  <c:v>28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8E4B-4633-8BFD-2D7A0222323B}"/>
            </c:ext>
          </c:extLst>
        </c:ser>
        <c:ser>
          <c:idx val="1"/>
          <c:order val="1"/>
          <c:tx>
            <c:strRef>
              <c:f>'Ram backlash'!$G$4:$H$4</c:f>
              <c:strCache>
                <c:ptCount val="1"/>
                <c:pt idx="0">
                  <c:v>SN02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75000"/>
                </a:schemeClr>
              </a:solidFill>
              <a:ln w="9525">
                <a:solidFill>
                  <a:schemeClr val="accent2">
                    <a:lumMod val="75000"/>
                  </a:schemeClr>
                </a:solidFill>
              </a:ln>
              <a:effectLst/>
            </c:spPr>
          </c:marker>
          <c:xVal>
            <c:numRef>
              <c:f>'Ram backlash'!$A$6:$A$10</c:f>
              <c:numCache>
                <c:formatCode>General</c:formatCode>
                <c:ptCount val="5"/>
                <c:pt idx="0">
                  <c:v>-7.3</c:v>
                </c:pt>
                <c:pt idx="1">
                  <c:v>-4</c:v>
                </c:pt>
                <c:pt idx="2">
                  <c:v>0</c:v>
                </c:pt>
                <c:pt idx="3">
                  <c:v>4.3</c:v>
                </c:pt>
                <c:pt idx="4">
                  <c:v>7.3</c:v>
                </c:pt>
              </c:numCache>
            </c:numRef>
          </c:xVal>
          <c:yVal>
            <c:numRef>
              <c:f>'Ram backlash'!$H$6:$H$10</c:f>
              <c:numCache>
                <c:formatCode>General</c:formatCode>
                <c:ptCount val="5"/>
                <c:pt idx="0">
                  <c:v>11</c:v>
                </c:pt>
                <c:pt idx="1">
                  <c:v>11</c:v>
                </c:pt>
                <c:pt idx="2">
                  <c:v>11</c:v>
                </c:pt>
                <c:pt idx="3">
                  <c:v>16</c:v>
                </c:pt>
                <c:pt idx="4">
                  <c:v>14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8E4B-4633-8BFD-2D7A0222323B}"/>
            </c:ext>
          </c:extLst>
        </c:ser>
        <c:ser>
          <c:idx val="2"/>
          <c:order val="2"/>
          <c:tx>
            <c:strRef>
              <c:f>'Ram backlash'!$I$4:$J$4</c:f>
              <c:strCache>
                <c:ptCount val="1"/>
                <c:pt idx="0">
                  <c:v>SN03</c:v>
                </c:pt>
              </c:strCache>
            </c:strRef>
          </c:tx>
          <c:spPr>
            <a:ln w="19050" cap="rnd">
              <a:solidFill>
                <a:sysClr val="windowText" lastClr="00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solidFill>
                  <a:sysClr val="windowText" lastClr="000000"/>
                </a:solidFill>
              </a:ln>
              <a:effectLst/>
            </c:spPr>
          </c:marker>
          <c:xVal>
            <c:numRef>
              <c:f>'Ram backlash'!$A$6:$A$10</c:f>
              <c:numCache>
                <c:formatCode>General</c:formatCode>
                <c:ptCount val="5"/>
                <c:pt idx="0">
                  <c:v>-7.3</c:v>
                </c:pt>
                <c:pt idx="1">
                  <c:v>-4</c:v>
                </c:pt>
                <c:pt idx="2">
                  <c:v>0</c:v>
                </c:pt>
                <c:pt idx="3">
                  <c:v>4.3</c:v>
                </c:pt>
                <c:pt idx="4">
                  <c:v>7.3</c:v>
                </c:pt>
              </c:numCache>
            </c:numRef>
          </c:xVal>
          <c:yVal>
            <c:numRef>
              <c:f>'Ram backlash'!$J$6:$J$10</c:f>
              <c:numCache>
                <c:formatCode>General</c:formatCode>
                <c:ptCount val="5"/>
                <c:pt idx="0">
                  <c:v>22</c:v>
                </c:pt>
                <c:pt idx="1">
                  <c:v>23</c:v>
                </c:pt>
                <c:pt idx="2">
                  <c:v>22</c:v>
                </c:pt>
                <c:pt idx="3">
                  <c:v>21</c:v>
                </c:pt>
                <c:pt idx="4">
                  <c:v>23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8E4B-4633-8BFD-2D7A0222323B}"/>
            </c:ext>
          </c:extLst>
        </c:ser>
        <c:ser>
          <c:idx val="3"/>
          <c:order val="3"/>
          <c:tx>
            <c:strRef>
              <c:f>'Ram backlash'!$E$4:$F$4</c:f>
              <c:strCache>
                <c:ptCount val="1"/>
                <c:pt idx="0">
                  <c:v>SN01-B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'Ram backlash'!$A$6:$A$10</c:f>
              <c:numCache>
                <c:formatCode>General</c:formatCode>
                <c:ptCount val="5"/>
                <c:pt idx="0">
                  <c:v>-7.3</c:v>
                </c:pt>
                <c:pt idx="1">
                  <c:v>-4</c:v>
                </c:pt>
                <c:pt idx="2">
                  <c:v>0</c:v>
                </c:pt>
                <c:pt idx="3">
                  <c:v>4.3</c:v>
                </c:pt>
                <c:pt idx="4">
                  <c:v>7.3</c:v>
                </c:pt>
              </c:numCache>
            </c:numRef>
          </c:xVal>
          <c:yVal>
            <c:numRef>
              <c:f>'Ram backlash'!$F$6:$F$10</c:f>
              <c:numCache>
                <c:formatCode>General</c:formatCode>
                <c:ptCount val="5"/>
                <c:pt idx="0">
                  <c:v>16</c:v>
                </c:pt>
                <c:pt idx="1">
                  <c:v>18</c:v>
                </c:pt>
                <c:pt idx="2">
                  <c:v>18</c:v>
                </c:pt>
                <c:pt idx="3">
                  <c:v>7</c:v>
                </c:pt>
                <c:pt idx="4">
                  <c:v>22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8E4B-4633-8BFD-2D7A0222323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8142575"/>
        <c:axId val="208141743"/>
      </c:scatterChart>
      <c:valAx>
        <c:axId val="20814257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Y position [mm]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8141743"/>
        <c:crosses val="autoZero"/>
        <c:crossBetween val="midCat"/>
      </c:valAx>
      <c:valAx>
        <c:axId val="208141743"/>
        <c:scaling>
          <c:orientation val="minMax"/>
          <c:max val="6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RAM Backlash value [µm]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8142575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RAM backlash  - range</a:t>
            </a:r>
            <a:r>
              <a:rPr lang="en-GB" baseline="0"/>
              <a:t> under +/-500N</a:t>
            </a:r>
            <a:endParaRPr lang="en-GB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'Ram backlash'!$C$4:$D$4</c:f>
              <c:strCache>
                <c:ptCount val="1"/>
                <c:pt idx="0">
                  <c:v>SN01</c:v>
                </c:pt>
              </c:strCache>
            </c:strRef>
          </c:tx>
          <c:spPr>
            <a:ln w="19050" cap="rnd">
              <a:solidFill>
                <a:schemeClr val="accent6">
                  <a:lumMod val="7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>
                  <a:lumMod val="75000"/>
                </a:schemeClr>
              </a:solidFill>
              <a:ln w="9525">
                <a:solidFill>
                  <a:schemeClr val="accent6">
                    <a:lumMod val="75000"/>
                  </a:schemeClr>
                </a:solidFill>
              </a:ln>
              <a:effectLst/>
            </c:spPr>
          </c:marker>
          <c:xVal>
            <c:numRef>
              <c:f>'Ram backlash'!$A$6:$A$10</c:f>
              <c:numCache>
                <c:formatCode>General</c:formatCode>
                <c:ptCount val="5"/>
                <c:pt idx="0">
                  <c:v>-7.3</c:v>
                </c:pt>
                <c:pt idx="1">
                  <c:v>-4</c:v>
                </c:pt>
                <c:pt idx="2">
                  <c:v>0</c:v>
                </c:pt>
                <c:pt idx="3">
                  <c:v>4.3</c:v>
                </c:pt>
                <c:pt idx="4">
                  <c:v>7.3</c:v>
                </c:pt>
              </c:numCache>
            </c:numRef>
          </c:xVal>
          <c:yVal>
            <c:numRef>
              <c:f>'Ram backlash'!$C$6:$C$10</c:f>
              <c:numCache>
                <c:formatCode>General</c:formatCode>
                <c:ptCount val="5"/>
                <c:pt idx="0">
                  <c:v>53</c:v>
                </c:pt>
                <c:pt idx="1">
                  <c:v>43</c:v>
                </c:pt>
                <c:pt idx="2">
                  <c:v>58</c:v>
                </c:pt>
                <c:pt idx="3">
                  <c:v>54</c:v>
                </c:pt>
                <c:pt idx="4">
                  <c:v>56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1263-47D4-B4DB-35B8024CE3C7}"/>
            </c:ext>
          </c:extLst>
        </c:ser>
        <c:ser>
          <c:idx val="1"/>
          <c:order val="1"/>
          <c:tx>
            <c:strRef>
              <c:f>'Ram backlash'!$G$4:$H$4</c:f>
              <c:strCache>
                <c:ptCount val="1"/>
                <c:pt idx="0">
                  <c:v>SN02</c:v>
                </c:pt>
              </c:strCache>
            </c:strRef>
          </c:tx>
          <c:spPr>
            <a:ln w="19050" cap="rnd">
              <a:solidFill>
                <a:schemeClr val="accent2">
                  <a:lumMod val="7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75000"/>
                </a:schemeClr>
              </a:solidFill>
              <a:ln w="9525">
                <a:solidFill>
                  <a:schemeClr val="accent2">
                    <a:lumMod val="75000"/>
                  </a:schemeClr>
                </a:solidFill>
              </a:ln>
              <a:effectLst/>
            </c:spPr>
          </c:marker>
          <c:xVal>
            <c:numRef>
              <c:f>'Ram backlash'!$A$6:$A$10</c:f>
              <c:numCache>
                <c:formatCode>General</c:formatCode>
                <c:ptCount val="5"/>
                <c:pt idx="0">
                  <c:v>-7.3</c:v>
                </c:pt>
                <c:pt idx="1">
                  <c:v>-4</c:v>
                </c:pt>
                <c:pt idx="2">
                  <c:v>0</c:v>
                </c:pt>
                <c:pt idx="3">
                  <c:v>4.3</c:v>
                </c:pt>
                <c:pt idx="4">
                  <c:v>7.3</c:v>
                </c:pt>
              </c:numCache>
            </c:numRef>
          </c:xVal>
          <c:yVal>
            <c:numRef>
              <c:f>'Ram backlash'!$G$6:$G$10</c:f>
              <c:numCache>
                <c:formatCode>General</c:formatCode>
                <c:ptCount val="5"/>
                <c:pt idx="0">
                  <c:v>24</c:v>
                </c:pt>
                <c:pt idx="1">
                  <c:v>14</c:v>
                </c:pt>
                <c:pt idx="2">
                  <c:v>19</c:v>
                </c:pt>
                <c:pt idx="3">
                  <c:v>14</c:v>
                </c:pt>
                <c:pt idx="4">
                  <c:v>14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1263-47D4-B4DB-35B8024CE3C7}"/>
            </c:ext>
          </c:extLst>
        </c:ser>
        <c:ser>
          <c:idx val="2"/>
          <c:order val="2"/>
          <c:tx>
            <c:strRef>
              <c:f>'Ram backlash'!$I$4:$J$4</c:f>
              <c:strCache>
                <c:ptCount val="1"/>
                <c:pt idx="0">
                  <c:v>SN03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'Ram backlash'!$A$6:$A$10</c:f>
              <c:numCache>
                <c:formatCode>General</c:formatCode>
                <c:ptCount val="5"/>
                <c:pt idx="0">
                  <c:v>-7.3</c:v>
                </c:pt>
                <c:pt idx="1">
                  <c:v>-4</c:v>
                </c:pt>
                <c:pt idx="2">
                  <c:v>0</c:v>
                </c:pt>
                <c:pt idx="3">
                  <c:v>4.3</c:v>
                </c:pt>
                <c:pt idx="4">
                  <c:v>7.3</c:v>
                </c:pt>
              </c:numCache>
            </c:numRef>
          </c:xVal>
          <c:yVal>
            <c:numRef>
              <c:f>'Ram backlash'!$I$6:$I$10</c:f>
              <c:numCache>
                <c:formatCode>General</c:formatCode>
                <c:ptCount val="5"/>
                <c:pt idx="0">
                  <c:v>27</c:v>
                </c:pt>
                <c:pt idx="1">
                  <c:v>32</c:v>
                </c:pt>
                <c:pt idx="2">
                  <c:v>21</c:v>
                </c:pt>
                <c:pt idx="3">
                  <c:v>26</c:v>
                </c:pt>
                <c:pt idx="4">
                  <c:v>28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1263-47D4-B4DB-35B8024CE3C7}"/>
            </c:ext>
          </c:extLst>
        </c:ser>
        <c:ser>
          <c:idx val="3"/>
          <c:order val="3"/>
          <c:tx>
            <c:strRef>
              <c:f>'Ram backlash'!$E$4:$F$4</c:f>
              <c:strCache>
                <c:ptCount val="1"/>
                <c:pt idx="0">
                  <c:v>SN01-B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'Ram backlash'!$A$6:$A$10</c:f>
              <c:numCache>
                <c:formatCode>General</c:formatCode>
                <c:ptCount val="5"/>
                <c:pt idx="0">
                  <c:v>-7.3</c:v>
                </c:pt>
                <c:pt idx="1">
                  <c:v>-4</c:v>
                </c:pt>
                <c:pt idx="2">
                  <c:v>0</c:v>
                </c:pt>
                <c:pt idx="3">
                  <c:v>4.3</c:v>
                </c:pt>
                <c:pt idx="4">
                  <c:v>7.3</c:v>
                </c:pt>
              </c:numCache>
            </c:numRef>
          </c:xVal>
          <c:yVal>
            <c:numRef>
              <c:f>'Ram backlash'!$E$6:$E$10</c:f>
              <c:numCache>
                <c:formatCode>General</c:formatCode>
                <c:ptCount val="5"/>
                <c:pt idx="0">
                  <c:v>12</c:v>
                </c:pt>
                <c:pt idx="1">
                  <c:v>27</c:v>
                </c:pt>
                <c:pt idx="2">
                  <c:v>35</c:v>
                </c:pt>
                <c:pt idx="3">
                  <c:v>21</c:v>
                </c:pt>
                <c:pt idx="4">
                  <c:v>37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1263-47D4-B4DB-35B8024CE3C7}"/>
            </c:ext>
          </c:extLst>
        </c:ser>
        <c:ser>
          <c:idx val="4"/>
          <c:order val="4"/>
          <c:tx>
            <c:strRef>
              <c:f>'Ram backlash'!$K$4</c:f>
              <c:strCache>
                <c:ptCount val="1"/>
                <c:pt idx="0">
                  <c:v>Limit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xVal>
            <c:numRef>
              <c:f>'Ram backlash'!$A$6:$A$10</c:f>
              <c:numCache>
                <c:formatCode>General</c:formatCode>
                <c:ptCount val="5"/>
                <c:pt idx="0">
                  <c:v>-7.3</c:v>
                </c:pt>
                <c:pt idx="1">
                  <c:v>-4</c:v>
                </c:pt>
                <c:pt idx="2">
                  <c:v>0</c:v>
                </c:pt>
                <c:pt idx="3">
                  <c:v>4.3</c:v>
                </c:pt>
                <c:pt idx="4">
                  <c:v>7.3</c:v>
                </c:pt>
              </c:numCache>
            </c:numRef>
          </c:xVal>
          <c:yVal>
            <c:numRef>
              <c:f>'Ram backlash'!$K$6:$K$10</c:f>
              <c:numCache>
                <c:formatCode>General</c:formatCode>
                <c:ptCount val="5"/>
                <c:pt idx="0">
                  <c:v>50</c:v>
                </c:pt>
                <c:pt idx="1">
                  <c:v>50</c:v>
                </c:pt>
                <c:pt idx="2">
                  <c:v>50</c:v>
                </c:pt>
                <c:pt idx="3">
                  <c:v>50</c:v>
                </c:pt>
                <c:pt idx="4">
                  <c:v>50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1263-47D4-B4DB-35B8024CE3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8142575"/>
        <c:axId val="208141743"/>
      </c:scatterChart>
      <c:valAx>
        <c:axId val="20814257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Y position [mm]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8141743"/>
        <c:crosses val="autoZero"/>
        <c:crossBetween val="midCat"/>
      </c:valAx>
      <c:valAx>
        <c:axId val="208141743"/>
        <c:scaling>
          <c:orientation val="minMax"/>
          <c:max val="6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RAM Backlash value [µm]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8142575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2/9/2023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2/9/2023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8695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12/12/2022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Michel Noir | Batch #1 - HL-LHC Jacks tests results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12/12/2022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Michel Noir | Batch #1 - HL-LHC Jacks tests results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12/12/2022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Michel Noir | Batch #1 - HL-LHC Jacks tests results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12/12/2022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Michel Noir | Batch #1 - HL-LHC Jacks tests results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12/12/2022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Michel Noir | Batch #1 - HL-LHC Jacks tests results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12/12/2022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Michel Noir | Batch #1 - HL-LHC Jacks tests results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12/12/2022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Michel Noir | Batch #1 - HL-LHC Jacks tests results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12/12/2022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Michel Noir | Batch #1 - HL-LHC Jacks tests results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12/12/2022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Michel Noir | Batch #1 - HL-LHC Jacks tests results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12/12/2022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Michel Noir | Batch #1 - HL-LHC Jacks tests results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12/12/2022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Michel Noir | Batch #1 - HL-LHC Jacks tests results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12/12/2022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Michel Noir | Batch #1 - HL-LHC Jacks tests results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12/12/2022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Michel Noir | Batch #1 - HL-LHC Jacks tests results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12/12/2022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Michel Noir | Batch #1 - HL-LHC Jacks tests results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12/12/2022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Michel Noir | Batch #1 - HL-LHC Jacks tests results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12/12/2022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Michel Noir | Batch #1 - HL-LHC Jacks tests results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12/12/2022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Michel Noir | Batch #1 - HL-LHC Jacks tests results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12/12/2022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Michel Noir | Batch #1 - HL-LHC Jacks tests results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12/12/2022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Michel Noir | Batch #1 - HL-LHC Jacks tests results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cid:image001.png@01D924FF.D416E170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/>
              <a:t>Jacks for HL-LHC</a:t>
            </a:r>
            <a:br>
              <a:rPr lang="en-US" sz="4000" dirty="0"/>
            </a:br>
            <a:r>
              <a:rPr lang="en-US" sz="4000" b="0" dirty="0"/>
              <a:t>Batch#1 Tests Results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/>
          <a:lstStyle/>
          <a:p>
            <a:r>
              <a:rPr lang="en-US" sz="1800" dirty="0"/>
              <a:t>Simon Barrière, Michel Noir, Mateusz Sosin, Patrick Bouvier, Jaime Perez Espinos</a:t>
            </a:r>
          </a:p>
          <a:p>
            <a:r>
              <a:rPr lang="en-US" sz="1800" dirty="0"/>
              <a:t>31/01/2022</a:t>
            </a:r>
          </a:p>
          <a:p>
            <a:r>
              <a:rPr lang="en-US" sz="1800" dirty="0"/>
              <a:t>										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 rot="5400000">
            <a:off x="4697317" y="143933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9BC877D-D101-310B-00F4-CFEC47229E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1629" y="1195137"/>
            <a:ext cx="11376024" cy="477252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b="0" dirty="0"/>
              <a:t>Assembly procedure is a key parameter of jacks functionality – </a:t>
            </a:r>
            <a:r>
              <a:rPr lang="en-GB" sz="1600" dirty="0"/>
              <a:t>Dimensional cross-checks shall be done at CERN</a:t>
            </a:r>
            <a:r>
              <a:rPr lang="en-GB" sz="1600" b="0" dirty="0"/>
              <a:t>.</a:t>
            </a:r>
          </a:p>
          <a:p>
            <a:endParaRPr lang="en-GB" sz="1600" u="sng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b="0" dirty="0"/>
              <a:t>Lubrication was not sufficient in the UNIOR jacks – </a:t>
            </a:r>
            <a:r>
              <a:rPr lang="en-GB" sz="1600" dirty="0"/>
              <a:t>To be improved for next batch following revised CERN procedure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600" u="sng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b="0" dirty="0"/>
              <a:t>CERN gives greenlight for </a:t>
            </a:r>
            <a:r>
              <a:rPr lang="en-GB" sz="1600" u="sng" dirty="0"/>
              <a:t>machining</a:t>
            </a:r>
            <a:r>
              <a:rPr lang="en-GB" sz="1600" b="0" dirty="0"/>
              <a:t> of Batch #2 components, </a:t>
            </a:r>
            <a:r>
              <a:rPr lang="en-GB" sz="1600" u="sng" dirty="0"/>
              <a:t>not for assembly yet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600" u="sng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u="sng" dirty="0"/>
              <a:t>Specification attention shall be paid by UNIOR on surface quality, pictures will be required</a:t>
            </a:r>
          </a:p>
          <a:p>
            <a:endParaRPr lang="en-GB" sz="1600" u="sng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b="0" dirty="0"/>
              <a:t>As discussed, minor design modifications are needed for Batch #2 - </a:t>
            </a:r>
            <a:r>
              <a:rPr lang="en-GB" sz="1600" dirty="0"/>
              <a:t>updated drawings will be provided this week </a:t>
            </a:r>
            <a:r>
              <a:rPr lang="en-GB" sz="1600" b="0" dirty="0"/>
              <a:t>(Frame, Push-pull ring, Ram)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2CFF959E-8E92-C3DB-DFBD-2548F39D7E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9079"/>
            <a:ext cx="6572221" cy="365125"/>
          </a:xfrm>
        </p:spPr>
        <p:txBody>
          <a:bodyPr/>
          <a:lstStyle/>
          <a:p>
            <a:r>
              <a:rPr lang="en-GB" dirty="0"/>
              <a:t>Batch #1 - HL-LHC Jacks tests results</a:t>
            </a:r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3B1B134B-2DD2-BACB-E27E-7E355124C8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9079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C3220BA2-046D-0301-F01D-37B2B70F459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83580"/>
            <a:ext cx="631160" cy="365125"/>
          </a:xfrm>
        </p:spPr>
        <p:txBody>
          <a:bodyPr/>
          <a:lstStyle/>
          <a:p>
            <a:r>
              <a:rPr lang="en-US" dirty="0"/>
              <a:t>31/01/2023</a:t>
            </a:r>
          </a:p>
        </p:txBody>
      </p:sp>
    </p:spTree>
    <p:extLst>
      <p:ext uri="{BB962C8B-B14F-4D97-AF65-F5344CB8AC3E}">
        <p14:creationId xmlns:p14="http://schemas.microsoft.com/office/powerpoint/2010/main" val="25093621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05833"/>
          </a:xfrm>
        </p:spPr>
        <p:txBody>
          <a:bodyPr/>
          <a:lstStyle/>
          <a:p>
            <a:r>
              <a:rPr lang="en-US" dirty="0"/>
              <a:t>Last discussions (16-12-2022)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262" y="6389079"/>
            <a:ext cx="6572221" cy="365125"/>
          </a:xfrm>
        </p:spPr>
        <p:txBody>
          <a:bodyPr/>
          <a:lstStyle/>
          <a:p>
            <a:r>
              <a:rPr lang="en-GB" dirty="0"/>
              <a:t>Batch #1 - HL-LHC Jacks tests results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107546" y="6389079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C0E1C42C-D5FE-2B34-0613-D4D3198C26B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83580"/>
            <a:ext cx="631160" cy="365125"/>
          </a:xfrm>
        </p:spPr>
        <p:txBody>
          <a:bodyPr/>
          <a:lstStyle/>
          <a:p>
            <a:r>
              <a:rPr lang="en-US" dirty="0"/>
              <a:t>31/01/2023</a:t>
            </a:r>
          </a:p>
        </p:txBody>
      </p:sp>
      <p:sp>
        <p:nvSpPr>
          <p:cNvPr id="11" name="Content Placeholder 6">
            <a:extLst>
              <a:ext uri="{FF2B5EF4-FFF2-40B4-BE49-F238E27FC236}">
                <a16:creationId xmlns:a16="http://schemas.microsoft.com/office/drawing/2014/main" id="{2A42FF7C-F87A-264C-B50D-89C008C7DF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0432" y="1960131"/>
            <a:ext cx="11623581" cy="333724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Following non-conformities on CERN test results, we proposed to disassemble, check and re-assemble one of the longitudinal jacks (UN00001)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Assembly took place the last week of December, and then new testing campaign started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Ram backlash “radial free play”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Gear backlash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Actuation torque</a:t>
            </a:r>
          </a:p>
        </p:txBody>
      </p:sp>
    </p:spTree>
    <p:extLst>
      <p:ext uri="{BB962C8B-B14F-4D97-AF65-F5344CB8AC3E}">
        <p14:creationId xmlns:p14="http://schemas.microsoft.com/office/powerpoint/2010/main" val="19581520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64154" y="134171"/>
            <a:ext cx="11376025" cy="1065742"/>
          </a:xfrm>
        </p:spPr>
        <p:txBody>
          <a:bodyPr/>
          <a:lstStyle/>
          <a:p>
            <a:r>
              <a:rPr lang="en-US" dirty="0"/>
              <a:t>Visual Inspection – All Jacks </a:t>
            </a: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 rot="5400000">
            <a:off x="4697317" y="143933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 rot="2574076">
            <a:off x="2830749" y="18288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0C8AA2FB-7D1B-4E83-CEA8-E11CEEF51A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9079"/>
            <a:ext cx="6572221" cy="365125"/>
          </a:xfrm>
        </p:spPr>
        <p:txBody>
          <a:bodyPr/>
          <a:lstStyle/>
          <a:p>
            <a:r>
              <a:rPr lang="en-GB" dirty="0"/>
              <a:t>Batch #1 - HL-LHC Jacks tests results</a:t>
            </a:r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1AA79E16-5E10-0C6A-B6E1-8C54545E57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9079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4" name="Picture 13" descr="A picture containing indoor, red&#10;&#10;Description automatically generated">
            <a:extLst>
              <a:ext uri="{FF2B5EF4-FFF2-40B4-BE49-F238E27FC236}">
                <a16:creationId xmlns:a16="http://schemas.microsoft.com/office/drawing/2014/main" id="{15FAC657-71E8-5922-C254-204E7B8065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5372" y="1310534"/>
            <a:ext cx="3327677" cy="4448767"/>
          </a:xfrm>
          <a:prstGeom prst="rect">
            <a:avLst/>
          </a:prstGeom>
        </p:spPr>
      </p:pic>
      <p:sp>
        <p:nvSpPr>
          <p:cNvPr id="17" name="Content Placeholder 6">
            <a:extLst>
              <a:ext uri="{FF2B5EF4-FFF2-40B4-BE49-F238E27FC236}">
                <a16:creationId xmlns:a16="http://schemas.microsoft.com/office/drawing/2014/main" id="{605701C2-4391-E0ED-1816-61F3B030CF08}"/>
              </a:ext>
            </a:extLst>
          </p:cNvPr>
          <p:cNvSpPr txBox="1">
            <a:spLocks/>
          </p:cNvSpPr>
          <p:nvPr/>
        </p:nvSpPr>
        <p:spPr>
          <a:xfrm>
            <a:off x="3000847" y="5858003"/>
            <a:ext cx="8106699" cy="36512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Paint quality to be improved (already damaged at reception)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60699C2-6346-7DE4-7EEA-A595DA3641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4258" y="1298615"/>
            <a:ext cx="5693100" cy="4448767"/>
          </a:xfrm>
          <a:prstGeom prst="rect">
            <a:avLst/>
          </a:prstGeom>
        </p:spPr>
      </p:pic>
      <p:sp>
        <p:nvSpPr>
          <p:cNvPr id="13" name="Content Placeholder 6">
            <a:extLst>
              <a:ext uri="{FF2B5EF4-FFF2-40B4-BE49-F238E27FC236}">
                <a16:creationId xmlns:a16="http://schemas.microsoft.com/office/drawing/2014/main" id="{2C5F7156-4D36-2F3A-CFE8-B453D0F851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4155" y="866286"/>
            <a:ext cx="11376024" cy="365126"/>
          </a:xfrm>
        </p:spPr>
        <p:txBody>
          <a:bodyPr/>
          <a:lstStyle/>
          <a:p>
            <a:r>
              <a:rPr lang="en-GB" b="0" dirty="0"/>
              <a:t>General feedback OK, </a:t>
            </a:r>
            <a:r>
              <a:rPr lang="en-GB" dirty="0"/>
              <a:t>2 points to be improved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5395D3C5-8F10-1133-77FB-62088DC51E9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83580"/>
            <a:ext cx="631160" cy="365125"/>
          </a:xfrm>
        </p:spPr>
        <p:txBody>
          <a:bodyPr/>
          <a:lstStyle/>
          <a:p>
            <a:r>
              <a:rPr lang="en-US" dirty="0"/>
              <a:t>31/01/2023</a:t>
            </a:r>
          </a:p>
        </p:txBody>
      </p:sp>
    </p:spTree>
    <p:extLst>
      <p:ext uri="{BB962C8B-B14F-4D97-AF65-F5344CB8AC3E}">
        <p14:creationId xmlns:p14="http://schemas.microsoft.com/office/powerpoint/2010/main" val="37573777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64154" y="134171"/>
            <a:ext cx="11376025" cy="1065742"/>
          </a:xfrm>
        </p:spPr>
        <p:txBody>
          <a:bodyPr/>
          <a:lstStyle/>
          <a:p>
            <a:r>
              <a:rPr lang="en-US" dirty="0"/>
              <a:t>Visual Inspection – All Jacks </a:t>
            </a: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 rot="2574076">
            <a:off x="2830749" y="18288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0C8AA2FB-7D1B-4E83-CEA8-E11CEEF51A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9079"/>
            <a:ext cx="6572221" cy="365125"/>
          </a:xfrm>
        </p:spPr>
        <p:txBody>
          <a:bodyPr/>
          <a:lstStyle/>
          <a:p>
            <a:r>
              <a:rPr lang="en-GB" dirty="0"/>
              <a:t>Batch #1 - HL-LHC Jacks tests results</a:t>
            </a:r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1AA79E16-5E10-0C6A-B6E1-8C54545E57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9079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B46CE4F-1ACC-2E54-5FF9-00A39EA64B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723944" y="1360901"/>
            <a:ext cx="3149555" cy="4630813"/>
          </a:xfrm>
          <a:prstGeom prst="rect">
            <a:avLst/>
          </a:prstGeom>
        </p:spPr>
      </p:pic>
      <p:sp>
        <p:nvSpPr>
          <p:cNvPr id="18" name="Content Placeholder 6">
            <a:extLst>
              <a:ext uri="{FF2B5EF4-FFF2-40B4-BE49-F238E27FC236}">
                <a16:creationId xmlns:a16="http://schemas.microsoft.com/office/drawing/2014/main" id="{2E352186-5A12-1A2E-3162-A9DF6F3A5500}"/>
              </a:ext>
            </a:extLst>
          </p:cNvPr>
          <p:cNvSpPr txBox="1">
            <a:spLocks/>
          </p:cNvSpPr>
          <p:nvPr/>
        </p:nvSpPr>
        <p:spPr>
          <a:xfrm>
            <a:off x="6052166" y="4906945"/>
            <a:ext cx="5352882" cy="8147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Burrs on the ram must be removed (picture after machining and treatment?)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5078546A-818D-28AD-D93B-DF60D0A7D4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3976" y="1852773"/>
            <a:ext cx="3939480" cy="2846445"/>
          </a:xfrm>
          <a:prstGeom prst="rect">
            <a:avLst/>
          </a:prstGeom>
        </p:spPr>
      </p:pic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1C2A6BA9-0760-2384-8B46-D0BB78EE060F}"/>
              </a:ext>
            </a:extLst>
          </p:cNvPr>
          <p:cNvCxnSpPr>
            <a:cxnSpLocks/>
          </p:cNvCxnSpPr>
          <p:nvPr/>
        </p:nvCxnSpPr>
        <p:spPr>
          <a:xfrm flipV="1">
            <a:off x="3283118" y="3429000"/>
            <a:ext cx="5352882" cy="109220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Content Placeholder 6">
            <a:extLst>
              <a:ext uri="{FF2B5EF4-FFF2-40B4-BE49-F238E27FC236}">
                <a16:creationId xmlns:a16="http://schemas.microsoft.com/office/drawing/2014/main" id="{CC966253-708A-810A-BE66-45FA4AE871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4155" y="866286"/>
            <a:ext cx="11376024" cy="365126"/>
          </a:xfrm>
        </p:spPr>
        <p:txBody>
          <a:bodyPr/>
          <a:lstStyle/>
          <a:p>
            <a:r>
              <a:rPr lang="en-GB" b="0" dirty="0"/>
              <a:t>General feedback OK, </a:t>
            </a:r>
            <a:r>
              <a:rPr lang="en-GB" dirty="0"/>
              <a:t>2 points to be improved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0047997B-D7B9-36B0-2973-4631C8A443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83580"/>
            <a:ext cx="631160" cy="365125"/>
          </a:xfrm>
        </p:spPr>
        <p:txBody>
          <a:bodyPr/>
          <a:lstStyle/>
          <a:p>
            <a:r>
              <a:rPr lang="en-US" dirty="0"/>
              <a:t>31/01/2023</a:t>
            </a:r>
          </a:p>
        </p:txBody>
      </p:sp>
    </p:spTree>
    <p:extLst>
      <p:ext uri="{BB962C8B-B14F-4D97-AF65-F5344CB8AC3E}">
        <p14:creationId xmlns:p14="http://schemas.microsoft.com/office/powerpoint/2010/main" val="27160564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64154" y="134171"/>
            <a:ext cx="11376025" cy="1065742"/>
          </a:xfrm>
        </p:spPr>
        <p:txBody>
          <a:bodyPr/>
          <a:lstStyle/>
          <a:p>
            <a:r>
              <a:rPr lang="en-US" dirty="0"/>
              <a:t>Visual Inspection – Jack #1</a:t>
            </a: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 rot="2574076">
            <a:off x="2830749" y="18288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0C8AA2FB-7D1B-4E83-CEA8-E11CEEF51A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9079"/>
            <a:ext cx="6572221" cy="365125"/>
          </a:xfrm>
        </p:spPr>
        <p:txBody>
          <a:bodyPr/>
          <a:lstStyle/>
          <a:p>
            <a:r>
              <a:rPr lang="en-GB" dirty="0"/>
              <a:t>Batch #1 - HL-LHC Jacks tests results</a:t>
            </a:r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1AA79E16-5E10-0C6A-B6E1-8C54545E57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9079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0" name="Content Placeholder 6">
            <a:extLst>
              <a:ext uri="{FF2B5EF4-FFF2-40B4-BE49-F238E27FC236}">
                <a16:creationId xmlns:a16="http://schemas.microsoft.com/office/drawing/2014/main" id="{CC966253-708A-810A-BE66-45FA4AE871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4154" y="775580"/>
            <a:ext cx="11376024" cy="913930"/>
          </a:xfrm>
        </p:spPr>
        <p:txBody>
          <a:bodyPr/>
          <a:lstStyle/>
          <a:p>
            <a:r>
              <a:rPr lang="en-GB" b="0" dirty="0"/>
              <a:t>Worm damaged: </a:t>
            </a:r>
            <a:r>
              <a:rPr lang="en-GB" dirty="0"/>
              <a:t>deep scratches, traces of grinding</a:t>
            </a:r>
          </a:p>
          <a:p>
            <a:r>
              <a:rPr lang="en-GB" dirty="0">
                <a:solidFill>
                  <a:srgbClr val="FF0000"/>
                </a:solidFill>
              </a:rPr>
              <a:t>surface flatness/finishing not conform to specification</a:t>
            </a:r>
          </a:p>
        </p:txBody>
      </p:sp>
      <p:pic>
        <p:nvPicPr>
          <p:cNvPr id="5" name="Picture 4" descr="A close-up of a screwdriver&#10;&#10;Description automatically generated with low confidence">
            <a:extLst>
              <a:ext uri="{FF2B5EF4-FFF2-40B4-BE49-F238E27FC236}">
                <a16:creationId xmlns:a16="http://schemas.microsoft.com/office/drawing/2014/main" id="{829242AB-6C62-B226-6BD7-05FE08EF77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1223" y="1808465"/>
            <a:ext cx="2908073" cy="3887798"/>
          </a:xfrm>
          <a:prstGeom prst="rect">
            <a:avLst/>
          </a:prstGeom>
        </p:spPr>
      </p:pic>
      <p:pic>
        <p:nvPicPr>
          <p:cNvPr id="7" name="Picture 6" descr="A close-up of a shoe&#10;&#10;Description automatically generated with low confidence">
            <a:extLst>
              <a:ext uri="{FF2B5EF4-FFF2-40B4-BE49-F238E27FC236}">
                <a16:creationId xmlns:a16="http://schemas.microsoft.com/office/drawing/2014/main" id="{719AA51A-6A40-920A-55F2-56A7E3B1851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8974" b="28815"/>
          <a:stretch/>
        </p:blipFill>
        <p:spPr>
          <a:xfrm>
            <a:off x="4937330" y="1808463"/>
            <a:ext cx="5569918" cy="3887799"/>
          </a:xfrm>
          <a:prstGeom prst="rect">
            <a:avLst/>
          </a:prstGeom>
        </p:spPr>
      </p:pic>
      <p:sp>
        <p:nvSpPr>
          <p:cNvPr id="9" name="Content Placeholder 6">
            <a:extLst>
              <a:ext uri="{FF2B5EF4-FFF2-40B4-BE49-F238E27FC236}">
                <a16:creationId xmlns:a16="http://schemas.microsoft.com/office/drawing/2014/main" id="{B1C5A5B6-B219-B980-0874-D76A4EA0B9CF}"/>
              </a:ext>
            </a:extLst>
          </p:cNvPr>
          <p:cNvSpPr txBox="1">
            <a:spLocks/>
          </p:cNvSpPr>
          <p:nvPr/>
        </p:nvSpPr>
        <p:spPr>
          <a:xfrm>
            <a:off x="1247292" y="5838555"/>
            <a:ext cx="9452040" cy="36512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0" dirty="0"/>
              <a:t>For Batch #2 we will require pictures of all bearing interfaces before assembly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0" name="Content Placeholder 6">
            <a:extLst>
              <a:ext uri="{FF2B5EF4-FFF2-40B4-BE49-F238E27FC236}">
                <a16:creationId xmlns:a16="http://schemas.microsoft.com/office/drawing/2014/main" id="{FDEB78A3-5DED-BAA3-6218-F97F48984119}"/>
              </a:ext>
            </a:extLst>
          </p:cNvPr>
          <p:cNvSpPr txBox="1">
            <a:spLocks/>
          </p:cNvSpPr>
          <p:nvPr/>
        </p:nvSpPr>
        <p:spPr>
          <a:xfrm>
            <a:off x="8242944" y="386985"/>
            <a:ext cx="3949056" cy="8186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rgbClr val="00B050"/>
                </a:solidFill>
              </a:rPr>
              <a:t>Worms of Jack #2 and Jack #3 are visually OK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439A213A-994B-CCEC-2458-F0D23955ED7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83580"/>
            <a:ext cx="631160" cy="365125"/>
          </a:xfrm>
        </p:spPr>
        <p:txBody>
          <a:bodyPr/>
          <a:lstStyle/>
          <a:p>
            <a:r>
              <a:rPr lang="en-US" dirty="0"/>
              <a:t>31/01/2023</a:t>
            </a:r>
          </a:p>
        </p:txBody>
      </p:sp>
    </p:spTree>
    <p:extLst>
      <p:ext uri="{BB962C8B-B14F-4D97-AF65-F5344CB8AC3E}">
        <p14:creationId xmlns:p14="http://schemas.microsoft.com/office/powerpoint/2010/main" val="1294681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64154" y="134171"/>
            <a:ext cx="11376025" cy="1065742"/>
          </a:xfrm>
        </p:spPr>
        <p:txBody>
          <a:bodyPr/>
          <a:lstStyle/>
          <a:p>
            <a:r>
              <a:rPr lang="en-US" dirty="0"/>
              <a:t>Visual Inspection – Jack #1</a:t>
            </a: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 rot="2574076">
            <a:off x="2830749" y="18288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0C8AA2FB-7D1B-4E83-CEA8-E11CEEF51A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9079"/>
            <a:ext cx="6572221" cy="365125"/>
          </a:xfrm>
        </p:spPr>
        <p:txBody>
          <a:bodyPr/>
          <a:lstStyle/>
          <a:p>
            <a:r>
              <a:rPr lang="en-GB" dirty="0"/>
              <a:t>Batch #1 - HL-LHC Jacks tests results</a:t>
            </a:r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1AA79E16-5E10-0C6A-B6E1-8C54545E57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9079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0" name="Content Placeholder 6">
            <a:extLst>
              <a:ext uri="{FF2B5EF4-FFF2-40B4-BE49-F238E27FC236}">
                <a16:creationId xmlns:a16="http://schemas.microsoft.com/office/drawing/2014/main" id="{CC966253-708A-810A-BE66-45FA4AE871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4154" y="1153453"/>
            <a:ext cx="7400996" cy="913930"/>
          </a:xfrm>
        </p:spPr>
        <p:txBody>
          <a:bodyPr/>
          <a:lstStyle/>
          <a:p>
            <a:r>
              <a:rPr lang="en-GB" b="0" dirty="0"/>
              <a:t>Lubrication not sufficient – likely to be the cause of high torques in the mechanism</a:t>
            </a:r>
            <a:endParaRPr lang="en-GB" dirty="0"/>
          </a:p>
        </p:txBody>
      </p:sp>
      <p:sp>
        <p:nvSpPr>
          <p:cNvPr id="9" name="Content Placeholder 6">
            <a:extLst>
              <a:ext uri="{FF2B5EF4-FFF2-40B4-BE49-F238E27FC236}">
                <a16:creationId xmlns:a16="http://schemas.microsoft.com/office/drawing/2014/main" id="{B1C5A5B6-B219-B980-0874-D76A4EA0B9CF}"/>
              </a:ext>
            </a:extLst>
          </p:cNvPr>
          <p:cNvSpPr txBox="1">
            <a:spLocks/>
          </p:cNvSpPr>
          <p:nvPr/>
        </p:nvSpPr>
        <p:spPr>
          <a:xfrm>
            <a:off x="364154" y="2858991"/>
            <a:ext cx="6517858" cy="98542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CERN is working on a more detailed procedure for lubrication (Annex 5)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26FAC07-4EEF-EE1A-38BC-7F292175FD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3144" y="434019"/>
            <a:ext cx="4158417" cy="5544556"/>
          </a:xfrm>
          <a:prstGeom prst="rect">
            <a:avLst/>
          </a:prstGeom>
        </p:spPr>
      </p:pic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FC0AFD1-582D-30EC-162A-949E628C910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83580"/>
            <a:ext cx="631160" cy="365125"/>
          </a:xfrm>
        </p:spPr>
        <p:txBody>
          <a:bodyPr/>
          <a:lstStyle/>
          <a:p>
            <a:r>
              <a:rPr lang="en-US" dirty="0"/>
              <a:t>31/01/2023</a:t>
            </a:r>
          </a:p>
        </p:txBody>
      </p:sp>
    </p:spTree>
    <p:extLst>
      <p:ext uri="{BB962C8B-B14F-4D97-AF65-F5344CB8AC3E}">
        <p14:creationId xmlns:p14="http://schemas.microsoft.com/office/powerpoint/2010/main" val="20761183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RAM Backlash </a:t>
            </a:r>
            <a:r>
              <a:rPr lang="en-US" dirty="0">
                <a:sym typeface="Wingdings" panose="05000000000000000000" pitchFamily="2" charset="2"/>
              </a:rPr>
              <a:t> “Radial Free play”</a:t>
            </a:r>
            <a:endParaRPr lang="en-US" dirty="0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 rot="5400000">
            <a:off x="4697317" y="143933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 rot="2574076">
            <a:off x="2830749" y="18288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340ADB7B-8323-CF70-0D2A-23AAF46F9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9079"/>
            <a:ext cx="6572221" cy="365125"/>
          </a:xfrm>
        </p:spPr>
        <p:txBody>
          <a:bodyPr/>
          <a:lstStyle/>
          <a:p>
            <a:r>
              <a:rPr lang="en-GB" dirty="0"/>
              <a:t>Batch #1 - HL-LHC Jacks tests results</a:t>
            </a:r>
            <a:endParaRPr lang="en-US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0907ADB4-6230-FA8E-9B41-DB755D1F3F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9079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6CCA06AF-F797-4A75-A1C8-26F55EC78F5F}"/>
              </a:ext>
            </a:extLst>
          </p:cNvPr>
          <p:cNvGraphicFramePr>
            <a:graphicFrameLocks/>
          </p:cNvGraphicFramePr>
          <p:nvPr/>
        </p:nvGraphicFramePr>
        <p:xfrm>
          <a:off x="6185059" y="1270635"/>
          <a:ext cx="5688000" cy="43167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F122F876-EF63-01BC-FF03-C7C1E5E1D964}"/>
              </a:ext>
            </a:extLst>
          </p:cNvPr>
          <p:cNvGraphicFramePr>
            <a:graphicFrameLocks/>
          </p:cNvGraphicFramePr>
          <p:nvPr/>
        </p:nvGraphicFramePr>
        <p:xfrm>
          <a:off x="318941" y="1270635"/>
          <a:ext cx="5688000" cy="43167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754E71EC-0A6C-589E-FEB5-CA9E0B23766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83580"/>
            <a:ext cx="631160" cy="365125"/>
          </a:xfrm>
        </p:spPr>
        <p:txBody>
          <a:bodyPr/>
          <a:lstStyle/>
          <a:p>
            <a:r>
              <a:rPr lang="en-US" dirty="0"/>
              <a:t>31/01/2023</a:t>
            </a:r>
          </a:p>
        </p:txBody>
      </p:sp>
    </p:spTree>
    <p:extLst>
      <p:ext uri="{BB962C8B-B14F-4D97-AF65-F5344CB8AC3E}">
        <p14:creationId xmlns:p14="http://schemas.microsoft.com/office/powerpoint/2010/main" val="24047492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Gear Backlash - Nominal</a:t>
            </a: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 rot="5400000">
            <a:off x="4697317" y="143933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74CC6F8A-B7DD-C645-39D9-387E4C0BDC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9079"/>
            <a:ext cx="6572221" cy="365125"/>
          </a:xfrm>
        </p:spPr>
        <p:txBody>
          <a:bodyPr/>
          <a:lstStyle/>
          <a:p>
            <a:r>
              <a:rPr lang="en-GB" dirty="0"/>
              <a:t>Batch #1 - HL-LHC Jacks tests results</a:t>
            </a:r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58747BC-2BBD-0FD3-0665-541B593EC1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9079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748AA189-75FB-8A79-E7EF-78C796C5A961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161307" y="855084"/>
            <a:ext cx="762408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025" name="Picture 1">
            <a:extLst>
              <a:ext uri="{FF2B5EF4-FFF2-40B4-BE49-F238E27FC236}">
                <a16:creationId xmlns:a16="http://schemas.microsoft.com/office/drawing/2014/main" id="{3B8D55FD-CBAA-4C1F-9740-A9492EE551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64943"/>
            <a:ext cx="6707888" cy="2988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2">
            <a:extLst>
              <a:ext uri="{FF2B5EF4-FFF2-40B4-BE49-F238E27FC236}">
                <a16:creationId xmlns:a16="http://schemas.microsoft.com/office/drawing/2014/main" id="{D6BBDB1C-0611-A1F9-0D49-8116E427C6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0578" y="1660193"/>
            <a:ext cx="5481422" cy="3178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ontent Placeholder 6">
            <a:extLst>
              <a:ext uri="{FF2B5EF4-FFF2-40B4-BE49-F238E27FC236}">
                <a16:creationId xmlns:a16="http://schemas.microsoft.com/office/drawing/2014/main" id="{DF147107-6FAE-4CE2-1790-6E05CEC897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8274" y="5252556"/>
            <a:ext cx="11376024" cy="36512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b="0" dirty="0"/>
              <a:t>Some values are still above the 30 defined limit – </a:t>
            </a:r>
            <a:r>
              <a:rPr lang="en-GB" sz="1800" dirty="0"/>
              <a:t>but improved significantly after the new assembly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2F99E321-6BAD-D933-7F80-22EBD4BB099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83580"/>
            <a:ext cx="631160" cy="365125"/>
          </a:xfrm>
        </p:spPr>
        <p:txBody>
          <a:bodyPr/>
          <a:lstStyle/>
          <a:p>
            <a:r>
              <a:rPr lang="en-US" dirty="0"/>
              <a:t>31/01/2023</a:t>
            </a:r>
          </a:p>
        </p:txBody>
      </p:sp>
    </p:spTree>
    <p:extLst>
      <p:ext uri="{BB962C8B-B14F-4D97-AF65-F5344CB8AC3E}">
        <p14:creationId xmlns:p14="http://schemas.microsoft.com/office/powerpoint/2010/main" val="34528157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Actuation torque under 110% load</a:t>
            </a: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 rot="5400000">
            <a:off x="4697317" y="143933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 rot="2574076">
            <a:off x="2830749" y="18288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38BE28C-EDA3-AC62-C338-70A7CB2B1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9079"/>
            <a:ext cx="6572221" cy="365125"/>
          </a:xfrm>
        </p:spPr>
        <p:txBody>
          <a:bodyPr/>
          <a:lstStyle/>
          <a:p>
            <a:r>
              <a:rPr lang="en-GB" dirty="0"/>
              <a:t>Batch #1 - HL-LHC Jacks tests results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9CAF68E5-B186-3DA8-67B8-684668578F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9079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2050" name="Picture 3">
            <a:extLst>
              <a:ext uri="{FF2B5EF4-FFF2-40B4-BE49-F238E27FC236}">
                <a16:creationId xmlns:a16="http://schemas.microsoft.com/office/drawing/2014/main" id="{07EFC27D-7D42-52D1-C474-4B9C7AD8AE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8" y="1433169"/>
            <a:ext cx="12028544" cy="432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A971C29-BD33-58C7-78BA-04B14C0965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83580"/>
            <a:ext cx="631160" cy="365125"/>
          </a:xfrm>
        </p:spPr>
        <p:txBody>
          <a:bodyPr/>
          <a:lstStyle/>
          <a:p>
            <a:r>
              <a:rPr lang="en-US" dirty="0"/>
              <a:t>31/01/2023</a:t>
            </a:r>
          </a:p>
        </p:txBody>
      </p:sp>
    </p:spTree>
    <p:extLst>
      <p:ext uri="{BB962C8B-B14F-4D97-AF65-F5344CB8AC3E}">
        <p14:creationId xmlns:p14="http://schemas.microsoft.com/office/powerpoint/2010/main" val="16787136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Progress presentation 02-04-2020</Template>
  <TotalTime>22110</TotalTime>
  <Words>484</Words>
  <Application>Microsoft Office PowerPoint</Application>
  <PresentationFormat>Widescreen</PresentationFormat>
  <Paragraphs>73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Jacks for HL-LHC Batch#1 Tests Results</vt:lpstr>
      <vt:lpstr>Last discussions (16-12-2022)</vt:lpstr>
      <vt:lpstr>Visual Inspection – All Jacks </vt:lpstr>
      <vt:lpstr>Visual Inspection – All Jacks </vt:lpstr>
      <vt:lpstr>Visual Inspection – Jack #1</vt:lpstr>
      <vt:lpstr>Visual Inspection – Jack #1</vt:lpstr>
      <vt:lpstr>RAM Backlash  “Radial Free play”</vt:lpstr>
      <vt:lpstr>Gear Backlash - Nominal</vt:lpstr>
      <vt:lpstr>Actuation torque under 110% load</vt:lpstr>
      <vt:lpstr>Conclusion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Automated wire replacing system Progress presentation</dc:title>
  <dc:creator>Jonas Kampp</dc:creator>
  <cp:lastModifiedBy>Simon Barriere</cp:lastModifiedBy>
  <cp:revision>166</cp:revision>
  <dcterms:created xsi:type="dcterms:W3CDTF">2020-04-01T10:32:43Z</dcterms:created>
  <dcterms:modified xsi:type="dcterms:W3CDTF">2023-02-09T14:17:39Z</dcterms:modified>
</cp:coreProperties>
</file>