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56" r:id="rId2"/>
    <p:sldId id="282" r:id="rId3"/>
    <p:sldId id="283" r:id="rId4"/>
    <p:sldId id="307" r:id="rId5"/>
    <p:sldId id="308" r:id="rId6"/>
    <p:sldId id="309" r:id="rId7"/>
    <p:sldId id="310" r:id="rId8"/>
    <p:sldId id="312" r:id="rId9"/>
    <p:sldId id="314" r:id="rId10"/>
    <p:sldId id="313" r:id="rId11"/>
    <p:sldId id="315" r:id="rId12"/>
    <p:sldId id="316" r:id="rId13"/>
    <p:sldId id="317" r:id="rId14"/>
    <p:sldId id="318" r:id="rId15"/>
    <p:sldId id="319" r:id="rId16"/>
    <p:sldId id="320" r:id="rId17"/>
    <p:sldId id="284" r:id="rId18"/>
    <p:sldId id="322" r:id="rId19"/>
    <p:sldId id="323" r:id="rId20"/>
    <p:sldId id="324" r:id="rId21"/>
    <p:sldId id="325" r:id="rId22"/>
    <p:sldId id="326" r:id="rId23"/>
    <p:sldId id="321" r:id="rId24"/>
    <p:sldId id="329" r:id="rId25"/>
    <p:sldId id="330" r:id="rId26"/>
    <p:sldId id="328" r:id="rId27"/>
    <p:sldId id="285" r:id="rId28"/>
    <p:sldId id="286" r:id="rId29"/>
    <p:sldId id="287" r:id="rId30"/>
    <p:sldId id="331" r:id="rId31"/>
    <p:sldId id="288" r:id="rId32"/>
    <p:sldId id="289" r:id="rId33"/>
    <p:sldId id="290" r:id="rId34"/>
    <p:sldId id="291" r:id="rId35"/>
    <p:sldId id="292" r:id="rId36"/>
    <p:sldId id="293" r:id="rId37"/>
    <p:sldId id="296" r:id="rId38"/>
    <p:sldId id="295" r:id="rId39"/>
    <p:sldId id="297" r:id="rId40"/>
    <p:sldId id="298" r:id="rId41"/>
    <p:sldId id="300" r:id="rId42"/>
    <p:sldId id="299" r:id="rId43"/>
    <p:sldId id="301" r:id="rId44"/>
    <p:sldId id="302" r:id="rId45"/>
    <p:sldId id="303" r:id="rId46"/>
    <p:sldId id="304" r:id="rId47"/>
    <p:sldId id="305" r:id="rId48"/>
    <p:sldId id="306" r:id="rId4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C3C3E7"/>
    <a:srgbClr val="0000C8"/>
    <a:srgbClr val="000066"/>
    <a:srgbClr val="00B0F0"/>
    <a:srgbClr val="0066CC"/>
    <a:srgbClr val="B5B5ED"/>
    <a:srgbClr val="0000A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247" autoAdjust="0"/>
  </p:normalViewPr>
  <p:slideViewPr>
    <p:cSldViewPr snapToGrid="0">
      <p:cViewPr>
        <p:scale>
          <a:sx n="100" d="100"/>
          <a:sy n="100" d="100"/>
        </p:scale>
        <p:origin x="912" y="14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imoza\Documents\00-SEEIST\00-Mnuscript%20SEEIIST-No2\GLOBOCAN-SEE-EUROPEcancer%20by%20type-statistics.od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Mimoza\Documents\00-SEEIST\00-Mnuscript%20SEEIIST-No2\Manuscript-No3\000-All%20analysis%20CancerSEE.xlsx"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file:///C:\Users\Mimoza\Documents\00-SEEIST\00-Mnuscript%20SEEIIST-No2\GLOBOCAN%20%20SEE%20Incidence%20Cancer%20.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v-LV"/>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lIns="0" tIns="0" rIns="0" bIns="0"/>
          <a:lstStyle/>
          <a:p>
            <a:pPr marL="0" marR="0" indent="0" algn="ctr" defTabSz="914400" fontAlgn="auto" hangingPunct="1">
              <a:lnSpc>
                <a:spcPct val="100000"/>
              </a:lnSpc>
              <a:spcBef>
                <a:spcPts val="0"/>
              </a:spcBef>
              <a:spcAft>
                <a:spcPts val="0"/>
              </a:spcAft>
              <a:tabLst/>
              <a:defRPr sz="1400" b="1" i="0" u="none" strike="noStrike" kern="1200" spc="0" baseline="0">
                <a:solidFill>
                  <a:srgbClr val="000000"/>
                </a:solidFill>
                <a:latin typeface="Times New Roman" pitchFamily="18"/>
                <a:cs typeface="Times New Roman" pitchFamily="18"/>
              </a:defRPr>
            </a:pPr>
            <a:r>
              <a:rPr lang="en-US" sz="1200" b="1" i="0" u="none" strike="noStrike" kern="1200" cap="none" spc="0" baseline="0">
                <a:solidFill>
                  <a:srgbClr val="000000"/>
                </a:solidFill>
                <a:uFillTx/>
                <a:latin typeface="Times New Roman" pitchFamily="18"/>
                <a:cs typeface="Times New Roman" pitchFamily="18"/>
              </a:rPr>
              <a:t>(a) Crude Incidence 2018 [cases in 100,000]</a:t>
            </a:r>
          </a:p>
        </c:rich>
      </c:tx>
      <c:overlay val="0"/>
      <c:spPr>
        <a:noFill/>
        <a:ln>
          <a:noFill/>
        </a:ln>
      </c:spPr>
    </c:title>
    <c:autoTitleDeleted val="0"/>
    <c:plotArea>
      <c:layout/>
      <c:barChart>
        <c:barDir val="bar"/>
        <c:grouping val="clustered"/>
        <c:varyColors val="0"/>
        <c:ser>
          <c:idx val="0"/>
          <c:order val="0"/>
          <c:tx>
            <c:strRef>
              <c:f>Mor_vs_Inc_Europe!$F$1</c:f>
              <c:strCache>
                <c:ptCount val="1"/>
                <c:pt idx="0">
                  <c:v>Crude Incidence 2018 [cases in 100,000]</c:v>
                </c:pt>
              </c:strCache>
            </c:strRef>
          </c:tx>
          <c:spPr>
            <a:solidFill>
              <a:srgbClr val="4472C4"/>
            </a:solidFill>
            <a:ln>
              <a:noFill/>
            </a:ln>
          </c:spPr>
          <c:invertIfNegative val="0"/>
          <c:dPt>
            <c:idx val="8"/>
            <c:invertIfNegative val="0"/>
            <c:bubble3D val="0"/>
            <c:spPr>
              <a:solidFill>
                <a:srgbClr val="C00000"/>
              </a:solidFill>
              <a:ln>
                <a:noFill/>
              </a:ln>
            </c:spPr>
            <c:extLst>
              <c:ext xmlns:c16="http://schemas.microsoft.com/office/drawing/2014/chart" uri="{C3380CC4-5D6E-409C-BE32-E72D297353CC}">
                <c16:uniqueId val="{00000001-8E8B-42C5-B8E8-56CDE77F9EC0}"/>
              </c:ext>
            </c:extLst>
          </c:dPt>
          <c:dPt>
            <c:idx val="9"/>
            <c:invertIfNegative val="0"/>
            <c:bubble3D val="0"/>
            <c:spPr>
              <a:solidFill>
                <a:srgbClr val="C00000"/>
              </a:solidFill>
              <a:ln>
                <a:noFill/>
              </a:ln>
            </c:spPr>
            <c:extLst>
              <c:ext xmlns:c16="http://schemas.microsoft.com/office/drawing/2014/chart" uri="{C3380CC4-5D6E-409C-BE32-E72D297353CC}">
                <c16:uniqueId val="{00000003-8E8B-42C5-B8E8-56CDE77F9EC0}"/>
              </c:ext>
            </c:extLst>
          </c:dPt>
          <c:dPt>
            <c:idx val="10"/>
            <c:invertIfNegative val="0"/>
            <c:bubble3D val="0"/>
            <c:spPr>
              <a:solidFill>
                <a:srgbClr val="C00000"/>
              </a:solidFill>
              <a:ln>
                <a:noFill/>
              </a:ln>
            </c:spPr>
            <c:extLst>
              <c:ext xmlns:c16="http://schemas.microsoft.com/office/drawing/2014/chart" uri="{C3380CC4-5D6E-409C-BE32-E72D297353CC}">
                <c16:uniqueId val="{00000005-8E8B-42C5-B8E8-56CDE77F9EC0}"/>
              </c:ext>
            </c:extLst>
          </c:dPt>
          <c:dPt>
            <c:idx val="11"/>
            <c:invertIfNegative val="0"/>
            <c:bubble3D val="0"/>
            <c:spPr>
              <a:solidFill>
                <a:srgbClr val="C00000"/>
              </a:solidFill>
              <a:ln>
                <a:noFill/>
              </a:ln>
            </c:spPr>
            <c:extLst>
              <c:ext xmlns:c16="http://schemas.microsoft.com/office/drawing/2014/chart" uri="{C3380CC4-5D6E-409C-BE32-E72D297353CC}">
                <c16:uniqueId val="{00000007-8E8B-42C5-B8E8-56CDE77F9EC0}"/>
              </c:ext>
            </c:extLst>
          </c:dPt>
          <c:dPt>
            <c:idx val="12"/>
            <c:invertIfNegative val="0"/>
            <c:bubble3D val="0"/>
            <c:spPr>
              <a:solidFill>
                <a:srgbClr val="C00000"/>
              </a:solidFill>
              <a:ln>
                <a:noFill/>
              </a:ln>
            </c:spPr>
            <c:extLst>
              <c:ext xmlns:c16="http://schemas.microsoft.com/office/drawing/2014/chart" uri="{C3380CC4-5D6E-409C-BE32-E72D297353CC}">
                <c16:uniqueId val="{00000009-8E8B-42C5-B8E8-56CDE77F9EC0}"/>
              </c:ext>
            </c:extLst>
          </c:dPt>
          <c:dPt>
            <c:idx val="13"/>
            <c:invertIfNegative val="0"/>
            <c:bubble3D val="0"/>
            <c:spPr>
              <a:solidFill>
                <a:srgbClr val="C00000"/>
              </a:solidFill>
              <a:ln>
                <a:noFill/>
              </a:ln>
            </c:spPr>
            <c:extLst>
              <c:ext xmlns:c16="http://schemas.microsoft.com/office/drawing/2014/chart" uri="{C3380CC4-5D6E-409C-BE32-E72D297353CC}">
                <c16:uniqueId val="{0000000B-8E8B-42C5-B8E8-56CDE77F9EC0}"/>
              </c:ext>
            </c:extLst>
          </c:dPt>
          <c:dPt>
            <c:idx val="14"/>
            <c:invertIfNegative val="0"/>
            <c:bubble3D val="0"/>
            <c:spPr>
              <a:solidFill>
                <a:srgbClr val="C00000"/>
              </a:solidFill>
              <a:ln>
                <a:noFill/>
              </a:ln>
            </c:spPr>
            <c:extLst>
              <c:ext xmlns:c16="http://schemas.microsoft.com/office/drawing/2014/chart" uri="{C3380CC4-5D6E-409C-BE32-E72D297353CC}">
                <c16:uniqueId val="{0000000D-8E8B-42C5-B8E8-56CDE77F9EC0}"/>
              </c:ext>
            </c:extLst>
          </c:dPt>
          <c:dPt>
            <c:idx val="15"/>
            <c:invertIfNegative val="0"/>
            <c:bubble3D val="0"/>
            <c:spPr>
              <a:solidFill>
                <a:srgbClr val="C00000"/>
              </a:solidFill>
              <a:ln>
                <a:noFill/>
              </a:ln>
            </c:spPr>
            <c:extLst>
              <c:ext xmlns:c16="http://schemas.microsoft.com/office/drawing/2014/chart" uri="{C3380CC4-5D6E-409C-BE32-E72D297353CC}">
                <c16:uniqueId val="{0000000F-8E8B-42C5-B8E8-56CDE77F9EC0}"/>
              </c:ext>
            </c:extLst>
          </c:dPt>
          <c:dPt>
            <c:idx val="16"/>
            <c:invertIfNegative val="0"/>
            <c:bubble3D val="0"/>
            <c:spPr>
              <a:solidFill>
                <a:srgbClr val="C00000"/>
              </a:solidFill>
              <a:ln>
                <a:noFill/>
              </a:ln>
            </c:spPr>
            <c:extLst>
              <c:ext xmlns:c16="http://schemas.microsoft.com/office/drawing/2014/chart" uri="{C3380CC4-5D6E-409C-BE32-E72D297353CC}">
                <c16:uniqueId val="{00000011-8E8B-42C5-B8E8-56CDE77F9EC0}"/>
              </c:ext>
            </c:extLst>
          </c:dPt>
          <c:dPt>
            <c:idx val="17"/>
            <c:invertIfNegative val="0"/>
            <c:bubble3D val="0"/>
            <c:spPr>
              <a:solidFill>
                <a:srgbClr val="00B050"/>
              </a:solidFill>
              <a:ln>
                <a:noFill/>
              </a:ln>
            </c:spPr>
            <c:extLst>
              <c:ext xmlns:c16="http://schemas.microsoft.com/office/drawing/2014/chart" uri="{C3380CC4-5D6E-409C-BE32-E72D297353CC}">
                <c16:uniqueId val="{00000013-8E8B-42C5-B8E8-56CDE77F9EC0}"/>
              </c:ext>
            </c:extLst>
          </c:dPt>
          <c:dPt>
            <c:idx val="18"/>
            <c:invertIfNegative val="0"/>
            <c:bubble3D val="0"/>
            <c:spPr>
              <a:solidFill>
                <a:srgbClr val="FFC000"/>
              </a:solidFill>
              <a:ln>
                <a:noFill/>
              </a:ln>
            </c:spPr>
            <c:extLst>
              <c:ext xmlns:c16="http://schemas.microsoft.com/office/drawing/2014/chart" uri="{C3380CC4-5D6E-409C-BE32-E72D297353CC}">
                <c16:uniqueId val="{00000015-8E8B-42C5-B8E8-56CDE77F9EC0}"/>
              </c:ext>
            </c:extLst>
          </c:dPt>
          <c:dLbls>
            <c:numFmt formatCode="#,##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Mor_vs_Inc_Europe!$E$2:$E$20</c:f>
              <c:strCache>
                <c:ptCount val="19"/>
                <c:pt idx="0">
                  <c:v>Germay</c:v>
                </c:pt>
                <c:pt idx="1">
                  <c:v>Hungary</c:v>
                </c:pt>
                <c:pt idx="2">
                  <c:v>France</c:v>
                </c:pt>
                <c:pt idx="3">
                  <c:v>Belgium</c:v>
                </c:pt>
                <c:pt idx="4">
                  <c:v>Italy</c:v>
                </c:pt>
                <c:pt idx="5">
                  <c:v>Switzerland</c:v>
                </c:pt>
                <c:pt idx="6">
                  <c:v>Ireland</c:v>
                </c:pt>
                <c:pt idx="7">
                  <c:v>Austria</c:v>
                </c:pt>
                <c:pt idx="8">
                  <c:v>Slovenia</c:v>
                </c:pt>
                <c:pt idx="9">
                  <c:v>Croatia</c:v>
                </c:pt>
                <c:pt idx="10">
                  <c:v>Greece</c:v>
                </c:pt>
                <c:pt idx="11">
                  <c:v>Serbia</c:v>
                </c:pt>
                <c:pt idx="12">
                  <c:v>Bulgaria</c:v>
                </c:pt>
                <c:pt idx="13">
                  <c:v>Bosnia &amp; Herz.</c:v>
                </c:pt>
                <c:pt idx="14">
                  <c:v>Montenegro</c:v>
                </c:pt>
                <c:pt idx="15">
                  <c:v>N. Macedonia</c:v>
                </c:pt>
                <c:pt idx="16">
                  <c:v>Albania</c:v>
                </c:pt>
                <c:pt idx="17">
                  <c:v>SEE</c:v>
                </c:pt>
                <c:pt idx="18">
                  <c:v>Europe</c:v>
                </c:pt>
              </c:strCache>
            </c:strRef>
          </c:cat>
          <c:val>
            <c:numRef>
              <c:f>Mor_vs_Inc_Europe!$F$2:$F$20</c:f>
              <c:numCache>
                <c:formatCode>General</c:formatCode>
                <c:ptCount val="19"/>
                <c:pt idx="0">
                  <c:v>739.7</c:v>
                </c:pt>
                <c:pt idx="1">
                  <c:v>727.2</c:v>
                </c:pt>
                <c:pt idx="2">
                  <c:v>698.4</c:v>
                </c:pt>
                <c:pt idx="3">
                  <c:v>695.1</c:v>
                </c:pt>
                <c:pt idx="4">
                  <c:v>691.2</c:v>
                </c:pt>
                <c:pt idx="5">
                  <c:v>661.4</c:v>
                </c:pt>
                <c:pt idx="6">
                  <c:v>630</c:v>
                </c:pt>
                <c:pt idx="7">
                  <c:v>523.5</c:v>
                </c:pt>
                <c:pt idx="8">
                  <c:v>648.79999999999995</c:v>
                </c:pt>
                <c:pt idx="9">
                  <c:v>605.6</c:v>
                </c:pt>
                <c:pt idx="10">
                  <c:v>604.9</c:v>
                </c:pt>
                <c:pt idx="11">
                  <c:v>547.4</c:v>
                </c:pt>
                <c:pt idx="12">
                  <c:v>502.8</c:v>
                </c:pt>
                <c:pt idx="13">
                  <c:v>410.6</c:v>
                </c:pt>
                <c:pt idx="14">
                  <c:v>376</c:v>
                </c:pt>
                <c:pt idx="15">
                  <c:v>374.4</c:v>
                </c:pt>
                <c:pt idx="16">
                  <c:v>282.7</c:v>
                </c:pt>
                <c:pt idx="17">
                  <c:v>547</c:v>
                </c:pt>
                <c:pt idx="18">
                  <c:v>568.6</c:v>
                </c:pt>
              </c:numCache>
            </c:numRef>
          </c:val>
          <c:extLst>
            <c:ext xmlns:c16="http://schemas.microsoft.com/office/drawing/2014/chart" uri="{C3380CC4-5D6E-409C-BE32-E72D297353CC}">
              <c16:uniqueId val="{00000016-8E8B-42C5-B8E8-56CDE77F9EC0}"/>
            </c:ext>
          </c:extLst>
        </c:ser>
        <c:dLbls>
          <c:showLegendKey val="0"/>
          <c:showVal val="0"/>
          <c:showCatName val="0"/>
          <c:showSerName val="0"/>
          <c:showPercent val="0"/>
          <c:showBubbleSize val="0"/>
        </c:dLbls>
        <c:gapWidth val="182"/>
        <c:axId val="566760000"/>
        <c:axId val="566760832"/>
      </c:barChart>
      <c:valAx>
        <c:axId val="566760832"/>
        <c:scaling>
          <c:orientation val="minMax"/>
        </c:scaling>
        <c:delete val="0"/>
        <c:axPos val="b"/>
        <c:majorGridlines>
          <c:spPr>
            <a:ln w="9528" cap="flat">
              <a:solidFill>
                <a:srgbClr val="D9D9D9"/>
              </a:solidFill>
              <a:prstDash val="solid"/>
              <a:round/>
            </a:ln>
          </c:spPr>
        </c:majorGridlines>
        <c:numFmt formatCode="General" sourceLinked="1"/>
        <c:majorTickMark val="none"/>
        <c:minorTickMark val="none"/>
        <c:tickLblPos val="nextTo"/>
        <c:spPr>
          <a:noFill/>
          <a:ln>
            <a:noFill/>
          </a:ln>
        </c:spPr>
        <c:txPr>
          <a:bodyPr lIns="0" tIns="0" rIns="0" bIns="0"/>
          <a:lstStyle/>
          <a:p>
            <a:pPr marL="0" marR="0" indent="0" defTabSz="914400" fontAlgn="auto" hangingPunct="1">
              <a:lnSpc>
                <a:spcPct val="100000"/>
              </a:lnSpc>
              <a:spcBef>
                <a:spcPts val="0"/>
              </a:spcBef>
              <a:spcAft>
                <a:spcPts val="0"/>
              </a:spcAft>
              <a:tabLst/>
              <a:defRPr sz="1000" b="0" i="0" u="none" strike="noStrike" kern="1200" baseline="0">
                <a:solidFill>
                  <a:srgbClr val="000000"/>
                </a:solidFill>
                <a:latin typeface="Times New Roman" pitchFamily="18"/>
                <a:cs typeface="Times New Roman" pitchFamily="18"/>
              </a:defRPr>
            </a:pPr>
            <a:endParaRPr lang="en-US"/>
          </a:p>
        </c:txPr>
        <c:crossAx val="566760000"/>
        <c:crosses val="autoZero"/>
        <c:crossBetween val="between"/>
      </c:valAx>
      <c:catAx>
        <c:axId val="566760000"/>
        <c:scaling>
          <c:orientation val="minMax"/>
        </c:scaling>
        <c:delete val="0"/>
        <c:axPos val="l"/>
        <c:numFmt formatCode="General" sourceLinked="1"/>
        <c:majorTickMark val="none"/>
        <c:minorTickMark val="none"/>
        <c:tickLblPos val="nextTo"/>
        <c:spPr>
          <a:noFill/>
          <a:ln w="9528" cap="flat">
            <a:solidFill>
              <a:srgbClr val="D9D9D9"/>
            </a:solidFill>
            <a:prstDash val="solid"/>
            <a:round/>
          </a:ln>
        </c:spPr>
        <c:txPr>
          <a:bodyPr lIns="0" tIns="0" rIns="0" bIns="0"/>
          <a:lstStyle/>
          <a:p>
            <a:pPr marL="0" marR="0" indent="0" defTabSz="914400" fontAlgn="auto" hangingPunct="1">
              <a:lnSpc>
                <a:spcPct val="100000"/>
              </a:lnSpc>
              <a:spcBef>
                <a:spcPts val="0"/>
              </a:spcBef>
              <a:spcAft>
                <a:spcPts val="0"/>
              </a:spcAft>
              <a:tabLst/>
              <a:defRPr sz="900" b="0" i="0" u="none" strike="noStrike" kern="1200" baseline="0">
                <a:solidFill>
                  <a:srgbClr val="000000"/>
                </a:solidFill>
                <a:latin typeface="Times New Roman" pitchFamily="18"/>
                <a:cs typeface="Times New Roman" pitchFamily="18"/>
              </a:defRPr>
            </a:pPr>
            <a:endParaRPr lang="en-US"/>
          </a:p>
        </c:txPr>
        <c:crossAx val="566760832"/>
        <c:crosses val="autoZero"/>
        <c:auto val="1"/>
        <c:lblAlgn val="ctr"/>
        <c:lblOffset val="100"/>
        <c:noMultiLvlLbl val="0"/>
      </c:catAx>
      <c:spPr>
        <a:noFill/>
        <a:ln>
          <a:noFill/>
        </a:ln>
      </c:spPr>
    </c:plotArea>
    <c:plotVisOnly val="1"/>
    <c:dispBlanksAs val="gap"/>
    <c:showDLblsOverMax val="0"/>
  </c:chart>
  <c:spPr>
    <a:solidFill>
      <a:schemeClr val="accent4">
        <a:lumMod val="20000"/>
        <a:lumOff val="80000"/>
      </a:schemeClr>
    </a:solidFill>
    <a:ln w="9528" cap="flat">
      <a:solidFill>
        <a:srgbClr val="D9D9D9"/>
      </a:solidFill>
      <a:prstDash val="solid"/>
      <a:round/>
    </a:ln>
  </c:spPr>
  <c:txPr>
    <a:bodyPr lIns="0" tIns="0" rIns="0" bIns="0"/>
    <a:lstStyle/>
    <a:p>
      <a:pPr marL="0" marR="0" indent="0" defTabSz="914400" fontAlgn="auto" hangingPunct="1">
        <a:lnSpc>
          <a:spcPct val="100000"/>
        </a:lnSpc>
        <a:spcBef>
          <a:spcPts val="0"/>
        </a:spcBef>
        <a:spcAft>
          <a:spcPts val="0"/>
        </a:spcAft>
        <a:tabLst/>
        <a:defRPr lang="en-US" sz="1000" b="0" i="0" u="none" strike="noStrike" kern="1200" baseline="0">
          <a:solidFill>
            <a:srgbClr val="000000"/>
          </a:solidFill>
          <a:latin typeface="Calibri"/>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v-LV"/>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solidFill>
                <a:latin typeface="Times New Roman" panose="02020603050405020304" pitchFamily="18" charset="0"/>
                <a:ea typeface="+mn-ea"/>
                <a:cs typeface="Times New Roman" panose="02020603050405020304" pitchFamily="18" charset="0"/>
              </a:defRPr>
            </a:pPr>
            <a:r>
              <a:rPr lang="en-US" b="1">
                <a:solidFill>
                  <a:schemeClr val="tx1"/>
                </a:solidFill>
                <a:latin typeface="Times New Roman" panose="02020603050405020304" pitchFamily="18" charset="0"/>
                <a:cs typeface="Times New Roman" panose="02020603050405020304" pitchFamily="18" charset="0"/>
              </a:rPr>
              <a:t>Mortality-to-Incidence ratio (2018) [%]</a:t>
            </a:r>
          </a:p>
        </c:rich>
      </c:tx>
      <c:overlay val="0"/>
      <c:spPr>
        <a:noFill/>
        <a:ln w="25400">
          <a:noFill/>
        </a:ln>
      </c:spPr>
    </c:title>
    <c:autoTitleDeleted val="0"/>
    <c:plotArea>
      <c:layout/>
      <c:barChart>
        <c:barDir val="bar"/>
        <c:grouping val="clustered"/>
        <c:varyColors val="0"/>
        <c:ser>
          <c:idx val="0"/>
          <c:order val="0"/>
          <c:spPr>
            <a:solidFill>
              <a:srgbClr val="00B0F0"/>
            </a:solidFill>
            <a:ln w="25400">
              <a:noFill/>
            </a:ln>
          </c:spPr>
          <c:invertIfNegative val="0"/>
          <c:dPt>
            <c:idx val="7"/>
            <c:invertIfNegative val="0"/>
            <c:bubble3D val="0"/>
            <c:spPr>
              <a:solidFill>
                <a:srgbClr val="C00000"/>
              </a:solidFill>
              <a:ln w="25400">
                <a:noFill/>
              </a:ln>
            </c:spPr>
            <c:extLst>
              <c:ext xmlns:c16="http://schemas.microsoft.com/office/drawing/2014/chart" uri="{C3380CC4-5D6E-409C-BE32-E72D297353CC}">
                <c16:uniqueId val="{00000001-6B3A-4A8D-9542-C33FC8670A8F}"/>
              </c:ext>
            </c:extLst>
          </c:dPt>
          <c:dPt>
            <c:idx val="8"/>
            <c:invertIfNegative val="0"/>
            <c:bubble3D val="0"/>
            <c:spPr>
              <a:solidFill>
                <a:srgbClr val="C00000"/>
              </a:solidFill>
              <a:ln w="25400">
                <a:noFill/>
              </a:ln>
            </c:spPr>
            <c:extLst>
              <c:ext xmlns:c16="http://schemas.microsoft.com/office/drawing/2014/chart" uri="{C3380CC4-5D6E-409C-BE32-E72D297353CC}">
                <c16:uniqueId val="{00000003-6B3A-4A8D-9542-C33FC8670A8F}"/>
              </c:ext>
            </c:extLst>
          </c:dPt>
          <c:dPt>
            <c:idx val="9"/>
            <c:invertIfNegative val="0"/>
            <c:bubble3D val="0"/>
            <c:spPr>
              <a:solidFill>
                <a:srgbClr val="C00000"/>
              </a:solidFill>
              <a:ln w="25400">
                <a:noFill/>
              </a:ln>
            </c:spPr>
            <c:extLst>
              <c:ext xmlns:c16="http://schemas.microsoft.com/office/drawing/2014/chart" uri="{C3380CC4-5D6E-409C-BE32-E72D297353CC}">
                <c16:uniqueId val="{00000005-6B3A-4A8D-9542-C33FC8670A8F}"/>
              </c:ext>
            </c:extLst>
          </c:dPt>
          <c:dPt>
            <c:idx val="10"/>
            <c:invertIfNegative val="0"/>
            <c:bubble3D val="0"/>
            <c:spPr>
              <a:solidFill>
                <a:srgbClr val="C00000"/>
              </a:solidFill>
              <a:ln w="25400">
                <a:noFill/>
              </a:ln>
            </c:spPr>
            <c:extLst>
              <c:ext xmlns:c16="http://schemas.microsoft.com/office/drawing/2014/chart" uri="{C3380CC4-5D6E-409C-BE32-E72D297353CC}">
                <c16:uniqueId val="{00000007-6B3A-4A8D-9542-C33FC8670A8F}"/>
              </c:ext>
            </c:extLst>
          </c:dPt>
          <c:dPt>
            <c:idx val="11"/>
            <c:invertIfNegative val="0"/>
            <c:bubble3D val="0"/>
            <c:spPr>
              <a:solidFill>
                <a:srgbClr val="C00000"/>
              </a:solidFill>
              <a:ln w="25400">
                <a:noFill/>
              </a:ln>
            </c:spPr>
            <c:extLst>
              <c:ext xmlns:c16="http://schemas.microsoft.com/office/drawing/2014/chart" uri="{C3380CC4-5D6E-409C-BE32-E72D297353CC}">
                <c16:uniqueId val="{00000009-6B3A-4A8D-9542-C33FC8670A8F}"/>
              </c:ext>
            </c:extLst>
          </c:dPt>
          <c:dPt>
            <c:idx val="12"/>
            <c:invertIfNegative val="0"/>
            <c:bubble3D val="0"/>
            <c:spPr>
              <a:solidFill>
                <a:srgbClr val="C00000"/>
              </a:solidFill>
              <a:ln w="25400">
                <a:noFill/>
              </a:ln>
            </c:spPr>
            <c:extLst>
              <c:ext xmlns:c16="http://schemas.microsoft.com/office/drawing/2014/chart" uri="{C3380CC4-5D6E-409C-BE32-E72D297353CC}">
                <c16:uniqueId val="{0000000B-6B3A-4A8D-9542-C33FC8670A8F}"/>
              </c:ext>
            </c:extLst>
          </c:dPt>
          <c:dPt>
            <c:idx val="13"/>
            <c:invertIfNegative val="0"/>
            <c:bubble3D val="0"/>
            <c:spPr>
              <a:solidFill>
                <a:srgbClr val="C00000"/>
              </a:solidFill>
              <a:ln w="25400">
                <a:noFill/>
              </a:ln>
            </c:spPr>
            <c:extLst>
              <c:ext xmlns:c16="http://schemas.microsoft.com/office/drawing/2014/chart" uri="{C3380CC4-5D6E-409C-BE32-E72D297353CC}">
                <c16:uniqueId val="{0000000D-6B3A-4A8D-9542-C33FC8670A8F}"/>
              </c:ext>
            </c:extLst>
          </c:dPt>
          <c:dPt>
            <c:idx val="14"/>
            <c:invertIfNegative val="0"/>
            <c:bubble3D val="0"/>
            <c:spPr>
              <a:solidFill>
                <a:srgbClr val="C00000"/>
              </a:solidFill>
              <a:ln w="25400">
                <a:noFill/>
              </a:ln>
            </c:spPr>
            <c:extLst>
              <c:ext xmlns:c16="http://schemas.microsoft.com/office/drawing/2014/chart" uri="{C3380CC4-5D6E-409C-BE32-E72D297353CC}">
                <c16:uniqueId val="{0000000F-6B3A-4A8D-9542-C33FC8670A8F}"/>
              </c:ext>
            </c:extLst>
          </c:dPt>
          <c:dPt>
            <c:idx val="15"/>
            <c:invertIfNegative val="0"/>
            <c:bubble3D val="0"/>
            <c:spPr>
              <a:solidFill>
                <a:srgbClr val="C00000"/>
              </a:solidFill>
              <a:ln w="25400">
                <a:noFill/>
              </a:ln>
            </c:spPr>
            <c:extLst>
              <c:ext xmlns:c16="http://schemas.microsoft.com/office/drawing/2014/chart" uri="{C3380CC4-5D6E-409C-BE32-E72D297353CC}">
                <c16:uniqueId val="{00000011-6B3A-4A8D-9542-C33FC8670A8F}"/>
              </c:ext>
            </c:extLst>
          </c:dPt>
          <c:dPt>
            <c:idx val="16"/>
            <c:invertIfNegative val="0"/>
            <c:bubble3D val="0"/>
            <c:spPr>
              <a:solidFill>
                <a:srgbClr val="00B050"/>
              </a:solidFill>
              <a:ln w="25400">
                <a:noFill/>
              </a:ln>
            </c:spPr>
            <c:extLst>
              <c:ext xmlns:c16="http://schemas.microsoft.com/office/drawing/2014/chart" uri="{C3380CC4-5D6E-409C-BE32-E72D297353CC}">
                <c16:uniqueId val="{00000013-6B3A-4A8D-9542-C33FC8670A8F}"/>
              </c:ext>
            </c:extLst>
          </c:dPt>
          <c:cat>
            <c:strRef>
              <c:f>'Mortality to Incidence ratio'!$H$4:$H$20</c:f>
              <c:strCache>
                <c:ptCount val="17"/>
                <c:pt idx="0">
                  <c:v>Ireland</c:v>
                </c:pt>
                <c:pt idx="1">
                  <c:v>Switzerland</c:v>
                </c:pt>
                <c:pt idx="2">
                  <c:v>Belgium</c:v>
                </c:pt>
                <c:pt idx="3">
                  <c:v>France</c:v>
                </c:pt>
                <c:pt idx="4">
                  <c:v>Germany</c:v>
                </c:pt>
                <c:pt idx="5">
                  <c:v>Italy</c:v>
                </c:pt>
                <c:pt idx="6">
                  <c:v>Austria</c:v>
                </c:pt>
                <c:pt idx="7">
                  <c:v>Slovenia</c:v>
                </c:pt>
                <c:pt idx="8">
                  <c:v>Greece</c:v>
                </c:pt>
                <c:pt idx="9">
                  <c:v>N. Macedonia</c:v>
                </c:pt>
                <c:pt idx="10">
                  <c:v>Bulgaria</c:v>
                </c:pt>
                <c:pt idx="11">
                  <c:v>Montenegro</c:v>
                </c:pt>
                <c:pt idx="12">
                  <c:v>Serbia</c:v>
                </c:pt>
                <c:pt idx="13">
                  <c:v>Albania</c:v>
                </c:pt>
                <c:pt idx="14">
                  <c:v>Croatia</c:v>
                </c:pt>
                <c:pt idx="15">
                  <c:v>Bosnia &amp; Herz.</c:v>
                </c:pt>
                <c:pt idx="16">
                  <c:v>Europe</c:v>
                </c:pt>
              </c:strCache>
            </c:strRef>
          </c:cat>
          <c:val>
            <c:numRef>
              <c:f>'Mortality to Incidence ratio'!$I$4:$I$20</c:f>
              <c:numCache>
                <c:formatCode>0.0</c:formatCode>
                <c:ptCount val="17"/>
                <c:pt idx="0">
                  <c:v>31.76125554850983</c:v>
                </c:pt>
                <c:pt idx="1">
                  <c:v>32.540042308854638</c:v>
                </c:pt>
                <c:pt idx="2">
                  <c:v>37.077763403765985</c:v>
                </c:pt>
                <c:pt idx="3">
                  <c:v>40.035701535166019</c:v>
                </c:pt>
                <c:pt idx="4">
                  <c:v>40.662752244044007</c:v>
                </c:pt>
                <c:pt idx="5">
                  <c:v>42.928272477991051</c:v>
                </c:pt>
                <c:pt idx="6">
                  <c:v>47.911102632582974</c:v>
                </c:pt>
                <c:pt idx="7">
                  <c:v>47.4</c:v>
                </c:pt>
                <c:pt idx="8">
                  <c:v>49.443574313741649</c:v>
                </c:pt>
                <c:pt idx="9">
                  <c:v>52.724358974358978</c:v>
                </c:pt>
                <c:pt idx="10">
                  <c:v>54.175334323922733</c:v>
                </c:pt>
                <c:pt idx="11">
                  <c:v>54.477810257773058</c:v>
                </c:pt>
                <c:pt idx="12">
                  <c:v>56.242590059279536</c:v>
                </c:pt>
                <c:pt idx="13">
                  <c:v>56.502480510276385</c:v>
                </c:pt>
                <c:pt idx="14">
                  <c:v>57.392019744960919</c:v>
                </c:pt>
                <c:pt idx="15">
                  <c:v>62.779669260700373</c:v>
                </c:pt>
                <c:pt idx="16">
                  <c:v>50.128278060119271</c:v>
                </c:pt>
              </c:numCache>
            </c:numRef>
          </c:val>
          <c:extLst>
            <c:ext xmlns:c16="http://schemas.microsoft.com/office/drawing/2014/chart" uri="{C3380CC4-5D6E-409C-BE32-E72D297353CC}">
              <c16:uniqueId val="{00000014-6B3A-4A8D-9542-C33FC8670A8F}"/>
            </c:ext>
          </c:extLst>
        </c:ser>
        <c:dLbls>
          <c:showLegendKey val="0"/>
          <c:showVal val="0"/>
          <c:showCatName val="0"/>
          <c:showSerName val="0"/>
          <c:showPercent val="0"/>
          <c:showBubbleSize val="0"/>
        </c:dLbls>
        <c:gapWidth val="182"/>
        <c:axId val="946909088"/>
        <c:axId val="1"/>
      </c:barChart>
      <c:catAx>
        <c:axId val="94690908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1"/>
        <c:crosses val="autoZero"/>
        <c:auto val="1"/>
        <c:lblAlgn val="ctr"/>
        <c:lblOffset val="100"/>
        <c:noMultiLvlLbl val="0"/>
      </c:catAx>
      <c:valAx>
        <c:axId val="1"/>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ln w="6350">
            <a:noFill/>
          </a:ln>
        </c:spPr>
        <c:txPr>
          <a:bodyPr rot="-60000000" spcFirstLastPara="1" vertOverflow="ellipsis" vert="horz" wrap="square" anchor="ctr" anchorCtr="1"/>
          <a:lstStyle/>
          <a:p>
            <a:pPr>
              <a:defRPr sz="1000" b="0"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en-US"/>
          </a:p>
        </c:txPr>
        <c:crossAx val="946909088"/>
        <c:crosses val="autoZero"/>
        <c:crossBetween val="between"/>
      </c:valAx>
      <c:spPr>
        <a:solidFill>
          <a:schemeClr val="accent4">
            <a:lumMod val="20000"/>
            <a:lumOff val="80000"/>
          </a:schemeClr>
        </a:solidFill>
        <a:ln>
          <a:noFill/>
        </a:ln>
        <a:effectLst/>
      </c:spPr>
    </c:plotArea>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v-LV"/>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US" sz="1200">
                <a:solidFill>
                  <a:schemeClr val="tx1"/>
                </a:solidFill>
                <a:latin typeface="Times New Roman" panose="02020603050405020304" pitchFamily="18" charset="0"/>
                <a:cs typeface="Times New Roman" panose="02020603050405020304" pitchFamily="18" charset="0"/>
              </a:rPr>
              <a:t>HT eligible</a:t>
            </a:r>
            <a:r>
              <a:rPr lang="en-US" sz="1200" baseline="0">
                <a:solidFill>
                  <a:schemeClr val="tx1"/>
                </a:solidFill>
                <a:latin typeface="Times New Roman" panose="02020603050405020304" pitchFamily="18" charset="0"/>
                <a:cs typeface="Times New Roman" panose="02020603050405020304" pitchFamily="18" charset="0"/>
              </a:rPr>
              <a:t> </a:t>
            </a:r>
            <a:r>
              <a:rPr lang="en-US" sz="1200">
                <a:solidFill>
                  <a:schemeClr val="tx1"/>
                </a:solidFill>
                <a:latin typeface="Times New Roman" panose="02020603050405020304" pitchFamily="18" charset="0"/>
                <a:cs typeface="Times New Roman" panose="02020603050405020304" pitchFamily="18" charset="0"/>
              </a:rPr>
              <a:t>patients from SEE (all ages)</a:t>
            </a:r>
          </a:p>
        </c:rich>
      </c:tx>
      <c:overlay val="0"/>
      <c:spPr>
        <a:noFill/>
        <a:ln>
          <a:noFill/>
        </a:ln>
        <a:effectLst/>
      </c:spPr>
      <c:txPr>
        <a:bodyPr rot="0" spcFirstLastPara="1" vertOverflow="ellipsis" vert="horz" wrap="square" anchor="ctr" anchorCtr="1"/>
        <a:lstStyle/>
        <a:p>
          <a:pPr>
            <a:defRPr sz="12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title>
    <c:autoTitleDeleted val="0"/>
    <c:plotArea>
      <c:layout>
        <c:manualLayout>
          <c:layoutTarget val="inner"/>
          <c:xMode val="edge"/>
          <c:yMode val="edge"/>
          <c:x val="0.10835236220472441"/>
          <c:y val="0.21570233897160218"/>
          <c:w val="0.83292541557305333"/>
          <c:h val="0.57725933672197782"/>
        </c:manualLayout>
      </c:layout>
      <c:barChart>
        <c:barDir val="bar"/>
        <c:grouping val="clustered"/>
        <c:varyColors val="0"/>
        <c:ser>
          <c:idx val="0"/>
          <c:order val="0"/>
          <c:tx>
            <c:strRef>
              <c:f>'HT patients in SEE'!$B$2</c:f>
              <c:strCache>
                <c:ptCount val="1"/>
                <c:pt idx="0">
                  <c:v>HT patients from SEE</c:v>
                </c:pt>
              </c:strCache>
            </c:strRef>
          </c:tx>
          <c:spPr>
            <a:solidFill>
              <a:schemeClr val="accent1">
                <a:alpha val="85000"/>
              </a:schemeClr>
            </a:solidFill>
            <a:ln w="9525" cap="flat" cmpd="sng" algn="ctr">
              <a:solidFill>
                <a:schemeClr val="lt1">
                  <a:alpha val="50000"/>
                </a:schemeClr>
              </a:solidFill>
              <a:round/>
            </a:ln>
            <a:effectLst/>
          </c:spPr>
          <c:invertIfNegative val="0"/>
          <c:dPt>
            <c:idx val="1"/>
            <c:invertIfNegative val="0"/>
            <c:bubble3D val="0"/>
            <c:spPr>
              <a:solidFill>
                <a:srgbClr val="00B0F0"/>
              </a:solidFill>
              <a:ln w="9525" cap="flat" cmpd="sng" algn="ctr">
                <a:solidFill>
                  <a:schemeClr val="lt1">
                    <a:alpha val="50000"/>
                  </a:schemeClr>
                </a:solidFill>
                <a:round/>
              </a:ln>
              <a:effectLst/>
            </c:spPr>
            <c:extLst>
              <c:ext xmlns:c16="http://schemas.microsoft.com/office/drawing/2014/chart" uri="{C3380CC4-5D6E-409C-BE32-E72D297353CC}">
                <c16:uniqueId val="{00000001-619F-47BF-BC7A-11F1B31C3CC3}"/>
              </c:ext>
            </c:extLst>
          </c:dPt>
          <c:dLbls>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'HT patients in SEE'!$A$3:$A$5</c:f>
              <c:numCache>
                <c:formatCode>General</c:formatCode>
                <c:ptCount val="3"/>
                <c:pt idx="0">
                  <c:v>2020</c:v>
                </c:pt>
                <c:pt idx="1">
                  <c:v>2030</c:v>
                </c:pt>
                <c:pt idx="2">
                  <c:v>2040</c:v>
                </c:pt>
              </c:numCache>
            </c:numRef>
          </c:cat>
          <c:val>
            <c:numRef>
              <c:f>'HT patients in SEE'!$B$3:$B$5</c:f>
              <c:numCache>
                <c:formatCode>0</c:formatCode>
                <c:ptCount val="3"/>
                <c:pt idx="0">
                  <c:v>3311</c:v>
                </c:pt>
                <c:pt idx="1">
                  <c:v>3807.6499999999996</c:v>
                </c:pt>
                <c:pt idx="2">
                  <c:v>4302.6444999999994</c:v>
                </c:pt>
              </c:numCache>
            </c:numRef>
          </c:val>
          <c:extLst>
            <c:ext xmlns:c16="http://schemas.microsoft.com/office/drawing/2014/chart" uri="{C3380CC4-5D6E-409C-BE32-E72D297353CC}">
              <c16:uniqueId val="{00000002-619F-47BF-BC7A-11F1B31C3CC3}"/>
            </c:ext>
          </c:extLst>
        </c:ser>
        <c:dLbls>
          <c:dLblPos val="inEnd"/>
          <c:showLegendKey val="0"/>
          <c:showVal val="1"/>
          <c:showCatName val="0"/>
          <c:showSerName val="0"/>
          <c:showPercent val="0"/>
          <c:showBubbleSize val="0"/>
        </c:dLbls>
        <c:gapWidth val="65"/>
        <c:axId val="135374384"/>
        <c:axId val="2131291008"/>
      </c:barChart>
      <c:catAx>
        <c:axId val="135374384"/>
        <c:scaling>
          <c:orientation val="minMax"/>
        </c:scaling>
        <c:delete val="0"/>
        <c:axPos val="l"/>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000" b="1" i="0" u="none" strike="noStrike" kern="1200" cap="all"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2131291008"/>
        <c:crosses val="autoZero"/>
        <c:auto val="1"/>
        <c:lblAlgn val="ctr"/>
        <c:lblOffset val="100"/>
        <c:noMultiLvlLbl val="0"/>
      </c:catAx>
      <c:valAx>
        <c:axId val="2131291008"/>
        <c:scaling>
          <c:orientation val="minMax"/>
        </c:scaling>
        <c:delete val="0"/>
        <c:axPos val="b"/>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1353743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defRPr sz="90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9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drawings/drawing1.xml><?xml version="1.0" encoding="utf-8"?>
<c:userShapes xmlns:c="http://schemas.openxmlformats.org/drawingml/2006/chart">
  <cdr:relSizeAnchor xmlns:cdr="http://schemas.openxmlformats.org/drawingml/2006/chartDrawing">
    <cdr:from>
      <cdr:x>0</cdr:x>
      <cdr:y>0</cdr:y>
    </cdr:from>
    <cdr:to>
      <cdr:x>0.09747</cdr:x>
      <cdr:y>0.18454</cdr:y>
    </cdr:to>
    <cdr:sp macro="" textlink="">
      <cdr:nvSpPr>
        <cdr:cNvPr id="2" name="Text Box 1"/>
        <cdr:cNvSpPr txBox="1"/>
      </cdr:nvSpPr>
      <cdr:spPr>
        <a:xfrm xmlns:a="http://schemas.openxmlformats.org/drawingml/2006/main">
          <a:off x="0" y="0"/>
          <a:ext cx="445625" cy="28358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200" b="1">
              <a:solidFill>
                <a:srgbClr val="0070C0"/>
              </a:solidFill>
              <a:latin typeface="Times New Roman" panose="02020603050405020304" pitchFamily="18" charset="0"/>
              <a:cs typeface="Times New Roman" panose="02020603050405020304" pitchFamily="18" charset="0"/>
            </a:rPr>
            <a:t>(a)</a:t>
          </a:r>
          <a:endParaRPr lang="LID4096" sz="1200" b="1">
            <a:solidFill>
              <a:srgbClr val="0070C0"/>
            </a:solidFill>
            <a:latin typeface="Times New Roman" panose="02020603050405020304" pitchFamily="18" charset="0"/>
            <a:cs typeface="Times New Roman" panose="02020603050405020304" pitchFamily="18"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Galvenes vietturis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a vietturis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0D4C8B-1BB3-43EC-B1E6-37D9234CD741}" type="datetimeFigureOut">
              <a:rPr lang="en-US" smtClean="0"/>
              <a:t>5/24/2023</a:t>
            </a:fld>
            <a:endParaRPr lang="en-US"/>
          </a:p>
        </p:txBody>
      </p:sp>
      <p:sp>
        <p:nvSpPr>
          <p:cNvPr id="4" name="Slaida attēla vietturi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Piezīmju vietturi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6" name="Kājenes vietturis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aida numura vietturis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4DD387-2BF4-4802-B03E-46742F620F20}" type="slidenum">
              <a:rPr lang="en-US" smtClean="0"/>
              <a:t>‹#›</a:t>
            </a:fld>
            <a:endParaRPr lang="en-US"/>
          </a:p>
        </p:txBody>
      </p:sp>
    </p:spTree>
    <p:extLst>
      <p:ext uri="{BB962C8B-B14F-4D97-AF65-F5344CB8AC3E}">
        <p14:creationId xmlns:p14="http://schemas.microsoft.com/office/powerpoint/2010/main" val="3702011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ida attēla vietturis 1"/>
          <p:cNvSpPr>
            <a:spLocks noGrp="1" noRot="1" noChangeAspect="1"/>
          </p:cNvSpPr>
          <p:nvPr>
            <p:ph type="sldImg"/>
          </p:nvPr>
        </p:nvSpPr>
        <p:spPr/>
      </p:sp>
      <p:sp>
        <p:nvSpPr>
          <p:cNvPr id="3" name="Piezīmju vietturis 2"/>
          <p:cNvSpPr>
            <a:spLocks noGrp="1"/>
          </p:cNvSpPr>
          <p:nvPr>
            <p:ph type="body" idx="1"/>
          </p:nvPr>
        </p:nvSpPr>
        <p:spPr/>
        <p:txBody>
          <a:bodyPr/>
          <a:lstStyle/>
          <a:p>
            <a:endParaRPr lang="en-US" dirty="0"/>
          </a:p>
        </p:txBody>
      </p:sp>
      <p:sp>
        <p:nvSpPr>
          <p:cNvPr id="4" name="Slaida numura vietturis 3"/>
          <p:cNvSpPr>
            <a:spLocks noGrp="1"/>
          </p:cNvSpPr>
          <p:nvPr>
            <p:ph type="sldNum" sz="quarter" idx="5"/>
          </p:nvPr>
        </p:nvSpPr>
        <p:spPr/>
        <p:txBody>
          <a:bodyPr/>
          <a:lstStyle/>
          <a:p>
            <a:fld id="{A14DD387-2BF4-4802-B03E-46742F620F20}" type="slidenum">
              <a:rPr lang="en-US" smtClean="0"/>
              <a:t>20</a:t>
            </a:fld>
            <a:endParaRPr lang="en-US"/>
          </a:p>
        </p:txBody>
      </p:sp>
    </p:spTree>
    <p:extLst>
      <p:ext uri="{BB962C8B-B14F-4D97-AF65-F5344CB8AC3E}">
        <p14:creationId xmlns:p14="http://schemas.microsoft.com/office/powerpoint/2010/main" val="41628397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Virsraksta slaids">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803CD274-3CC6-15BA-C4D1-431D7232DD43}"/>
              </a:ext>
            </a:extLst>
          </p:cNvPr>
          <p:cNvSpPr>
            <a:spLocks noGrp="1"/>
          </p:cNvSpPr>
          <p:nvPr>
            <p:ph type="ctrTitle"/>
          </p:nvPr>
        </p:nvSpPr>
        <p:spPr>
          <a:xfrm>
            <a:off x="1524000" y="1122363"/>
            <a:ext cx="9144000" cy="2387600"/>
          </a:xfrm>
        </p:spPr>
        <p:txBody>
          <a:bodyPr anchor="b"/>
          <a:lstStyle>
            <a:lvl1pPr algn="ctr">
              <a:defRPr sz="6000">
                <a:latin typeface="Arial" panose="020B0604020202020204" pitchFamily="34" charset="0"/>
                <a:cs typeface="Arial" panose="020B0604020202020204" pitchFamily="34" charset="0"/>
              </a:defRPr>
            </a:lvl1pPr>
          </a:lstStyle>
          <a:p>
            <a:r>
              <a:rPr lang="lv-LV"/>
              <a:t>Rediģēt šablona virsraksta stilu</a:t>
            </a:r>
            <a:endParaRPr lang="en-US"/>
          </a:p>
        </p:txBody>
      </p:sp>
      <p:sp>
        <p:nvSpPr>
          <p:cNvPr id="3" name="Apakšvirsraksts 2">
            <a:extLst>
              <a:ext uri="{FF2B5EF4-FFF2-40B4-BE49-F238E27FC236}">
                <a16:creationId xmlns:a16="http://schemas.microsoft.com/office/drawing/2014/main" id="{FB4603F2-D0D9-1E33-7BA1-7F3C4116C8DD}"/>
              </a:ext>
            </a:extLst>
          </p:cNvPr>
          <p:cNvSpPr>
            <a:spLocks noGrp="1"/>
          </p:cNvSpPr>
          <p:nvPr>
            <p:ph type="subTitle" idx="1"/>
          </p:nvPr>
        </p:nvSpPr>
        <p:spPr>
          <a:xfrm>
            <a:off x="1524000" y="3602038"/>
            <a:ext cx="9144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v-LV"/>
              <a:t>Noklikšķiniet, lai rediģētu šablona apakšvirsraksta stilu</a:t>
            </a:r>
            <a:endParaRPr lang="en-US"/>
          </a:p>
        </p:txBody>
      </p:sp>
      <p:sp>
        <p:nvSpPr>
          <p:cNvPr id="4" name="Datuma vietturis 3">
            <a:extLst>
              <a:ext uri="{FF2B5EF4-FFF2-40B4-BE49-F238E27FC236}">
                <a16:creationId xmlns:a16="http://schemas.microsoft.com/office/drawing/2014/main" id="{79281138-D1C4-AA94-7A7B-C5DE1723E23D}"/>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168F29B4-FB18-4BFB-8176-51BD077B352D}" type="datetimeFigureOut">
              <a:rPr lang="en-US" smtClean="0"/>
              <a:pPr/>
              <a:t>5/24/2023</a:t>
            </a:fld>
            <a:endParaRPr lang="en-US"/>
          </a:p>
        </p:txBody>
      </p:sp>
      <p:sp>
        <p:nvSpPr>
          <p:cNvPr id="5" name="Kājenes vietturis 4">
            <a:extLst>
              <a:ext uri="{FF2B5EF4-FFF2-40B4-BE49-F238E27FC236}">
                <a16:creationId xmlns:a16="http://schemas.microsoft.com/office/drawing/2014/main" id="{5FDF2362-BE88-A160-CCDF-8FCE97186438}"/>
              </a:ext>
            </a:extLst>
          </p:cNvPr>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US"/>
          </a:p>
        </p:txBody>
      </p:sp>
      <p:sp>
        <p:nvSpPr>
          <p:cNvPr id="6" name="Slaida numura vietturis 5">
            <a:extLst>
              <a:ext uri="{FF2B5EF4-FFF2-40B4-BE49-F238E27FC236}">
                <a16:creationId xmlns:a16="http://schemas.microsoft.com/office/drawing/2014/main" id="{24289C6A-39EC-852C-0E09-E17C3386F794}"/>
              </a:ext>
            </a:extLst>
          </p:cNvPr>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B2728DEB-3749-45CC-B9FA-DA05BC0C2B57}" type="slidenum">
              <a:rPr lang="en-US" smtClean="0"/>
              <a:pPr/>
              <a:t>‹#›</a:t>
            </a:fld>
            <a:endParaRPr lang="en-US"/>
          </a:p>
        </p:txBody>
      </p:sp>
      <p:sp>
        <p:nvSpPr>
          <p:cNvPr id="23" name="Taisnstūris 22">
            <a:extLst>
              <a:ext uri="{FF2B5EF4-FFF2-40B4-BE49-F238E27FC236}">
                <a16:creationId xmlns:a16="http://schemas.microsoft.com/office/drawing/2014/main" id="{1D68A847-2521-BC6D-888D-46D800E779A4}"/>
              </a:ext>
            </a:extLst>
          </p:cNvPr>
          <p:cNvSpPr/>
          <p:nvPr userDrawn="1"/>
        </p:nvSpPr>
        <p:spPr>
          <a:xfrm>
            <a:off x="0" y="6369475"/>
            <a:ext cx="12192000" cy="488525"/>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4" name="Taisnstūris 23">
            <a:extLst>
              <a:ext uri="{FF2B5EF4-FFF2-40B4-BE49-F238E27FC236}">
                <a16:creationId xmlns:a16="http://schemas.microsoft.com/office/drawing/2014/main" id="{4CF946AC-56FF-D8CB-47C0-F0777D6105C3}"/>
              </a:ext>
            </a:extLst>
          </p:cNvPr>
          <p:cNvSpPr/>
          <p:nvPr userDrawn="1"/>
        </p:nvSpPr>
        <p:spPr>
          <a:xfrm>
            <a:off x="0" y="1429305"/>
            <a:ext cx="12192000" cy="3231472"/>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7" name="Taisnstūris 26">
            <a:extLst>
              <a:ext uri="{FF2B5EF4-FFF2-40B4-BE49-F238E27FC236}">
                <a16:creationId xmlns:a16="http://schemas.microsoft.com/office/drawing/2014/main" id="{46A3448C-0041-ABAB-1649-2E6F3686EE5F}"/>
              </a:ext>
            </a:extLst>
          </p:cNvPr>
          <p:cNvSpPr/>
          <p:nvPr userDrawn="1"/>
        </p:nvSpPr>
        <p:spPr>
          <a:xfrm>
            <a:off x="0" y="4978968"/>
            <a:ext cx="12192000" cy="1072315"/>
          </a:xfrm>
          <a:prstGeom prst="rect">
            <a:avLst/>
          </a:prstGeom>
          <a:solidFill>
            <a:srgbClr val="00006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pic>
        <p:nvPicPr>
          <p:cNvPr id="7" name="image1.png">
            <a:extLst>
              <a:ext uri="{FF2B5EF4-FFF2-40B4-BE49-F238E27FC236}">
                <a16:creationId xmlns:a16="http://schemas.microsoft.com/office/drawing/2014/main" id="{854BC50E-59EE-5243-BE35-461FB1A2A5F8}"/>
              </a:ext>
            </a:extLst>
          </p:cNvPr>
          <p:cNvPicPr/>
          <p:nvPr userDrawn="1"/>
        </p:nvPicPr>
        <p:blipFill>
          <a:blip r:embed="rId2"/>
          <a:stretch>
            <a:fillRect/>
          </a:stretch>
        </p:blipFill>
        <p:spPr bwMode="auto">
          <a:xfrm>
            <a:off x="5607553" y="0"/>
            <a:ext cx="976894" cy="1419843"/>
          </a:xfrm>
          <a:prstGeom prst="rect">
            <a:avLst/>
          </a:prstGeom>
        </p:spPr>
      </p:pic>
    </p:spTree>
    <p:extLst>
      <p:ext uri="{BB962C8B-B14F-4D97-AF65-F5344CB8AC3E}">
        <p14:creationId xmlns:p14="http://schemas.microsoft.com/office/powerpoint/2010/main" val="3432272276"/>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Saturs ar parakstu">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C0B87BFA-CAA8-8FEC-9C53-B707655368F8}"/>
              </a:ext>
            </a:extLst>
          </p:cNvPr>
          <p:cNvSpPr>
            <a:spLocks noGrp="1"/>
          </p:cNvSpPr>
          <p:nvPr>
            <p:ph type="title"/>
          </p:nvPr>
        </p:nvSpPr>
        <p:spPr>
          <a:xfrm>
            <a:off x="839788" y="457200"/>
            <a:ext cx="3932237" cy="1600200"/>
          </a:xfrm>
        </p:spPr>
        <p:txBody>
          <a:bodyPr anchor="b"/>
          <a:lstStyle>
            <a:lvl1pPr>
              <a:defRPr sz="3200"/>
            </a:lvl1pPr>
          </a:lstStyle>
          <a:p>
            <a:r>
              <a:rPr lang="lv-LV"/>
              <a:t>Rediģēt šablona virsraksta stilu</a:t>
            </a:r>
            <a:endParaRPr lang="en-US"/>
          </a:p>
        </p:txBody>
      </p:sp>
      <p:sp>
        <p:nvSpPr>
          <p:cNvPr id="3" name="Satura vietturis 2">
            <a:extLst>
              <a:ext uri="{FF2B5EF4-FFF2-40B4-BE49-F238E27FC236}">
                <a16:creationId xmlns:a16="http://schemas.microsoft.com/office/drawing/2014/main" id="{2518C989-3217-56E0-80BD-B45CF51F36B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4" name="Teksta vietturis 3">
            <a:extLst>
              <a:ext uri="{FF2B5EF4-FFF2-40B4-BE49-F238E27FC236}">
                <a16:creationId xmlns:a16="http://schemas.microsoft.com/office/drawing/2014/main" id="{8A19D84F-FDD3-7BC9-6406-AEFDFDD5FD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v-LV"/>
              <a:t>Noklikšķiniet, lai rediģētu šablona teksta stilus</a:t>
            </a:r>
          </a:p>
        </p:txBody>
      </p:sp>
      <p:sp>
        <p:nvSpPr>
          <p:cNvPr id="5" name="Datuma vietturis 4">
            <a:extLst>
              <a:ext uri="{FF2B5EF4-FFF2-40B4-BE49-F238E27FC236}">
                <a16:creationId xmlns:a16="http://schemas.microsoft.com/office/drawing/2014/main" id="{5902FE63-2430-5E9B-B11E-7A9857694469}"/>
              </a:ext>
            </a:extLst>
          </p:cNvPr>
          <p:cNvSpPr>
            <a:spLocks noGrp="1"/>
          </p:cNvSpPr>
          <p:nvPr>
            <p:ph type="dt" sz="half" idx="10"/>
          </p:nvPr>
        </p:nvSpPr>
        <p:spPr/>
        <p:txBody>
          <a:bodyPr/>
          <a:lstStyle/>
          <a:p>
            <a:fld id="{168F29B4-FB18-4BFB-8176-51BD077B352D}" type="datetimeFigureOut">
              <a:rPr lang="en-US" smtClean="0"/>
              <a:t>5/24/2023</a:t>
            </a:fld>
            <a:endParaRPr lang="en-US"/>
          </a:p>
        </p:txBody>
      </p:sp>
      <p:sp>
        <p:nvSpPr>
          <p:cNvPr id="6" name="Kājenes vietturis 5">
            <a:extLst>
              <a:ext uri="{FF2B5EF4-FFF2-40B4-BE49-F238E27FC236}">
                <a16:creationId xmlns:a16="http://schemas.microsoft.com/office/drawing/2014/main" id="{52BE9FD3-F064-9946-391F-B889EABF4B77}"/>
              </a:ext>
            </a:extLst>
          </p:cNvPr>
          <p:cNvSpPr>
            <a:spLocks noGrp="1"/>
          </p:cNvSpPr>
          <p:nvPr>
            <p:ph type="ftr" sz="quarter" idx="11"/>
          </p:nvPr>
        </p:nvSpPr>
        <p:spPr/>
        <p:txBody>
          <a:bodyPr/>
          <a:lstStyle/>
          <a:p>
            <a:endParaRPr lang="en-US"/>
          </a:p>
        </p:txBody>
      </p:sp>
      <p:sp>
        <p:nvSpPr>
          <p:cNvPr id="7" name="Slaida numura vietturis 6">
            <a:extLst>
              <a:ext uri="{FF2B5EF4-FFF2-40B4-BE49-F238E27FC236}">
                <a16:creationId xmlns:a16="http://schemas.microsoft.com/office/drawing/2014/main" id="{05CCA5EE-B465-6CE8-C760-55358DF520F4}"/>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264296990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Attēls ar parakstu">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CD1288D0-822C-51FC-BB1D-76FDAC6FF4E6}"/>
              </a:ext>
            </a:extLst>
          </p:cNvPr>
          <p:cNvSpPr>
            <a:spLocks noGrp="1"/>
          </p:cNvSpPr>
          <p:nvPr>
            <p:ph type="title"/>
          </p:nvPr>
        </p:nvSpPr>
        <p:spPr>
          <a:xfrm>
            <a:off x="839788" y="457200"/>
            <a:ext cx="3932237" cy="1600200"/>
          </a:xfrm>
        </p:spPr>
        <p:txBody>
          <a:bodyPr anchor="b"/>
          <a:lstStyle>
            <a:lvl1pPr>
              <a:defRPr sz="3200"/>
            </a:lvl1pPr>
          </a:lstStyle>
          <a:p>
            <a:r>
              <a:rPr lang="lv-LV"/>
              <a:t>Rediģēt šablona virsraksta stilu</a:t>
            </a:r>
            <a:endParaRPr lang="en-US"/>
          </a:p>
        </p:txBody>
      </p:sp>
      <p:sp>
        <p:nvSpPr>
          <p:cNvPr id="3" name="Attēla vietturis 2">
            <a:extLst>
              <a:ext uri="{FF2B5EF4-FFF2-40B4-BE49-F238E27FC236}">
                <a16:creationId xmlns:a16="http://schemas.microsoft.com/office/drawing/2014/main" id="{28C9B6FD-5CC6-B279-0A83-FD83BB5AEE5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ksta vietturis 3">
            <a:extLst>
              <a:ext uri="{FF2B5EF4-FFF2-40B4-BE49-F238E27FC236}">
                <a16:creationId xmlns:a16="http://schemas.microsoft.com/office/drawing/2014/main" id="{4D689652-AFD1-6905-4BC1-D244D8F895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lv-LV"/>
              <a:t>Noklikšķiniet, lai rediģētu šablona teksta stilus</a:t>
            </a:r>
          </a:p>
        </p:txBody>
      </p:sp>
      <p:sp>
        <p:nvSpPr>
          <p:cNvPr id="5" name="Datuma vietturis 4">
            <a:extLst>
              <a:ext uri="{FF2B5EF4-FFF2-40B4-BE49-F238E27FC236}">
                <a16:creationId xmlns:a16="http://schemas.microsoft.com/office/drawing/2014/main" id="{D813F868-663E-24C8-64EB-6BAE46E59D20}"/>
              </a:ext>
            </a:extLst>
          </p:cNvPr>
          <p:cNvSpPr>
            <a:spLocks noGrp="1"/>
          </p:cNvSpPr>
          <p:nvPr>
            <p:ph type="dt" sz="half" idx="10"/>
          </p:nvPr>
        </p:nvSpPr>
        <p:spPr/>
        <p:txBody>
          <a:bodyPr/>
          <a:lstStyle/>
          <a:p>
            <a:fld id="{168F29B4-FB18-4BFB-8176-51BD077B352D}" type="datetimeFigureOut">
              <a:rPr lang="en-US" smtClean="0"/>
              <a:t>5/24/2023</a:t>
            </a:fld>
            <a:endParaRPr lang="en-US"/>
          </a:p>
        </p:txBody>
      </p:sp>
      <p:sp>
        <p:nvSpPr>
          <p:cNvPr id="6" name="Kājenes vietturis 5">
            <a:extLst>
              <a:ext uri="{FF2B5EF4-FFF2-40B4-BE49-F238E27FC236}">
                <a16:creationId xmlns:a16="http://schemas.microsoft.com/office/drawing/2014/main" id="{1BBE9FED-841F-4C9C-9C35-55A804F8530C}"/>
              </a:ext>
            </a:extLst>
          </p:cNvPr>
          <p:cNvSpPr>
            <a:spLocks noGrp="1"/>
          </p:cNvSpPr>
          <p:nvPr>
            <p:ph type="ftr" sz="quarter" idx="11"/>
          </p:nvPr>
        </p:nvSpPr>
        <p:spPr/>
        <p:txBody>
          <a:bodyPr/>
          <a:lstStyle/>
          <a:p>
            <a:endParaRPr lang="en-US"/>
          </a:p>
        </p:txBody>
      </p:sp>
      <p:sp>
        <p:nvSpPr>
          <p:cNvPr id="7" name="Slaida numura vietturis 6">
            <a:extLst>
              <a:ext uri="{FF2B5EF4-FFF2-40B4-BE49-F238E27FC236}">
                <a16:creationId xmlns:a16="http://schemas.microsoft.com/office/drawing/2014/main" id="{FE992E7F-991F-8946-CA1B-65AFED99D60C}"/>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2937680122"/>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Virsraksts un vertikāls teksts">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11E11252-2256-3599-0BA6-0060B057C111}"/>
              </a:ext>
            </a:extLst>
          </p:cNvPr>
          <p:cNvSpPr>
            <a:spLocks noGrp="1"/>
          </p:cNvSpPr>
          <p:nvPr>
            <p:ph type="title"/>
          </p:nvPr>
        </p:nvSpPr>
        <p:spPr/>
        <p:txBody>
          <a:bodyPr/>
          <a:lstStyle/>
          <a:p>
            <a:r>
              <a:rPr lang="lv-LV"/>
              <a:t>Rediģēt šablona virsraksta stilu</a:t>
            </a:r>
            <a:endParaRPr lang="en-US"/>
          </a:p>
        </p:txBody>
      </p:sp>
      <p:sp>
        <p:nvSpPr>
          <p:cNvPr id="3" name="Vertikāls teksta vietturis 2">
            <a:extLst>
              <a:ext uri="{FF2B5EF4-FFF2-40B4-BE49-F238E27FC236}">
                <a16:creationId xmlns:a16="http://schemas.microsoft.com/office/drawing/2014/main" id="{4B27365B-D611-75D6-C3BD-B6BD0DA71324}"/>
              </a:ext>
            </a:extLst>
          </p:cNvPr>
          <p:cNvSpPr>
            <a:spLocks noGrp="1"/>
          </p:cNvSpPr>
          <p:nvPr>
            <p:ph type="body" orient="vert" idx="1"/>
          </p:nvPr>
        </p:nvSpPr>
        <p:spPr/>
        <p:txBody>
          <a:bodyPr vert="eaVert"/>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4" name="Datuma vietturis 3">
            <a:extLst>
              <a:ext uri="{FF2B5EF4-FFF2-40B4-BE49-F238E27FC236}">
                <a16:creationId xmlns:a16="http://schemas.microsoft.com/office/drawing/2014/main" id="{025D69BF-DF4C-151D-652A-57525ABA89D0}"/>
              </a:ext>
            </a:extLst>
          </p:cNvPr>
          <p:cNvSpPr>
            <a:spLocks noGrp="1"/>
          </p:cNvSpPr>
          <p:nvPr>
            <p:ph type="dt" sz="half" idx="10"/>
          </p:nvPr>
        </p:nvSpPr>
        <p:spPr/>
        <p:txBody>
          <a:bodyPr/>
          <a:lstStyle/>
          <a:p>
            <a:fld id="{168F29B4-FB18-4BFB-8176-51BD077B352D}" type="datetimeFigureOut">
              <a:rPr lang="en-US" smtClean="0"/>
              <a:t>5/24/2023</a:t>
            </a:fld>
            <a:endParaRPr lang="en-US"/>
          </a:p>
        </p:txBody>
      </p:sp>
      <p:sp>
        <p:nvSpPr>
          <p:cNvPr id="5" name="Kājenes vietturis 4">
            <a:extLst>
              <a:ext uri="{FF2B5EF4-FFF2-40B4-BE49-F238E27FC236}">
                <a16:creationId xmlns:a16="http://schemas.microsoft.com/office/drawing/2014/main" id="{AEA22CAB-70DB-9E25-4F9B-12BD088D32E4}"/>
              </a:ext>
            </a:extLst>
          </p:cNvPr>
          <p:cNvSpPr>
            <a:spLocks noGrp="1"/>
          </p:cNvSpPr>
          <p:nvPr>
            <p:ph type="ftr" sz="quarter" idx="11"/>
          </p:nvPr>
        </p:nvSpPr>
        <p:spPr/>
        <p:txBody>
          <a:bodyPr/>
          <a:lstStyle/>
          <a:p>
            <a:endParaRPr lang="en-US"/>
          </a:p>
        </p:txBody>
      </p:sp>
      <p:sp>
        <p:nvSpPr>
          <p:cNvPr id="6" name="Slaida numura vietturis 5">
            <a:extLst>
              <a:ext uri="{FF2B5EF4-FFF2-40B4-BE49-F238E27FC236}">
                <a16:creationId xmlns:a16="http://schemas.microsoft.com/office/drawing/2014/main" id="{10F955C2-A80E-9672-D7CC-ADF427681AC7}"/>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65776174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kāls virsraksts un teksts">
    <p:spTree>
      <p:nvGrpSpPr>
        <p:cNvPr id="1" name=""/>
        <p:cNvGrpSpPr/>
        <p:nvPr/>
      </p:nvGrpSpPr>
      <p:grpSpPr>
        <a:xfrm>
          <a:off x="0" y="0"/>
          <a:ext cx="0" cy="0"/>
          <a:chOff x="0" y="0"/>
          <a:chExt cx="0" cy="0"/>
        </a:xfrm>
      </p:grpSpPr>
      <p:sp>
        <p:nvSpPr>
          <p:cNvPr id="2" name="Vertikāls virsraksts 1">
            <a:extLst>
              <a:ext uri="{FF2B5EF4-FFF2-40B4-BE49-F238E27FC236}">
                <a16:creationId xmlns:a16="http://schemas.microsoft.com/office/drawing/2014/main" id="{89F9596D-1855-04BB-8E5B-513A11176F94}"/>
              </a:ext>
            </a:extLst>
          </p:cNvPr>
          <p:cNvSpPr>
            <a:spLocks noGrp="1"/>
          </p:cNvSpPr>
          <p:nvPr>
            <p:ph type="title" orient="vert"/>
          </p:nvPr>
        </p:nvSpPr>
        <p:spPr>
          <a:xfrm>
            <a:off x="8724900" y="365125"/>
            <a:ext cx="2628900" cy="5811838"/>
          </a:xfrm>
        </p:spPr>
        <p:txBody>
          <a:bodyPr vert="eaVert"/>
          <a:lstStyle/>
          <a:p>
            <a:r>
              <a:rPr lang="lv-LV"/>
              <a:t>Rediģēt šablona virsraksta stilu</a:t>
            </a:r>
            <a:endParaRPr lang="en-US"/>
          </a:p>
        </p:txBody>
      </p:sp>
      <p:sp>
        <p:nvSpPr>
          <p:cNvPr id="3" name="Vertikāls teksta vietturis 2">
            <a:extLst>
              <a:ext uri="{FF2B5EF4-FFF2-40B4-BE49-F238E27FC236}">
                <a16:creationId xmlns:a16="http://schemas.microsoft.com/office/drawing/2014/main" id="{ED7AB7D3-839F-11A7-DBAF-F5D71A8E912A}"/>
              </a:ext>
            </a:extLst>
          </p:cNvPr>
          <p:cNvSpPr>
            <a:spLocks noGrp="1"/>
          </p:cNvSpPr>
          <p:nvPr>
            <p:ph type="body" orient="vert" idx="1"/>
          </p:nvPr>
        </p:nvSpPr>
        <p:spPr>
          <a:xfrm>
            <a:off x="838200" y="365125"/>
            <a:ext cx="7734300" cy="5811838"/>
          </a:xfrm>
        </p:spPr>
        <p:txBody>
          <a:bodyPr vert="eaVert"/>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4" name="Datuma vietturis 3">
            <a:extLst>
              <a:ext uri="{FF2B5EF4-FFF2-40B4-BE49-F238E27FC236}">
                <a16:creationId xmlns:a16="http://schemas.microsoft.com/office/drawing/2014/main" id="{ADEB5646-8B5F-4843-5186-CFBD654686A8}"/>
              </a:ext>
            </a:extLst>
          </p:cNvPr>
          <p:cNvSpPr>
            <a:spLocks noGrp="1"/>
          </p:cNvSpPr>
          <p:nvPr>
            <p:ph type="dt" sz="half" idx="10"/>
          </p:nvPr>
        </p:nvSpPr>
        <p:spPr/>
        <p:txBody>
          <a:bodyPr/>
          <a:lstStyle/>
          <a:p>
            <a:fld id="{168F29B4-FB18-4BFB-8176-51BD077B352D}" type="datetimeFigureOut">
              <a:rPr lang="en-US" smtClean="0"/>
              <a:t>5/24/2023</a:t>
            </a:fld>
            <a:endParaRPr lang="en-US"/>
          </a:p>
        </p:txBody>
      </p:sp>
      <p:sp>
        <p:nvSpPr>
          <p:cNvPr id="5" name="Kājenes vietturis 4">
            <a:extLst>
              <a:ext uri="{FF2B5EF4-FFF2-40B4-BE49-F238E27FC236}">
                <a16:creationId xmlns:a16="http://schemas.microsoft.com/office/drawing/2014/main" id="{F0EF82F0-0586-4AD0-93BC-6E594057D454}"/>
              </a:ext>
            </a:extLst>
          </p:cNvPr>
          <p:cNvSpPr>
            <a:spLocks noGrp="1"/>
          </p:cNvSpPr>
          <p:nvPr>
            <p:ph type="ftr" sz="quarter" idx="11"/>
          </p:nvPr>
        </p:nvSpPr>
        <p:spPr/>
        <p:txBody>
          <a:bodyPr/>
          <a:lstStyle/>
          <a:p>
            <a:endParaRPr lang="en-US"/>
          </a:p>
        </p:txBody>
      </p:sp>
      <p:sp>
        <p:nvSpPr>
          <p:cNvPr id="6" name="Slaida numura vietturis 5">
            <a:extLst>
              <a:ext uri="{FF2B5EF4-FFF2-40B4-BE49-F238E27FC236}">
                <a16:creationId xmlns:a16="http://schemas.microsoft.com/office/drawing/2014/main" id="{51823BC4-B604-53D1-6E44-AF85452A02D0}"/>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2227417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Virsraksta slaids">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803CD274-3CC6-15BA-C4D1-431D7232DD43}"/>
              </a:ext>
            </a:extLst>
          </p:cNvPr>
          <p:cNvSpPr>
            <a:spLocks noGrp="1"/>
          </p:cNvSpPr>
          <p:nvPr>
            <p:ph type="ctrTitle"/>
          </p:nvPr>
        </p:nvSpPr>
        <p:spPr>
          <a:xfrm>
            <a:off x="1524000" y="1122363"/>
            <a:ext cx="9144000" cy="2387600"/>
          </a:xfrm>
        </p:spPr>
        <p:txBody>
          <a:bodyPr anchor="b"/>
          <a:lstStyle>
            <a:lvl1pPr algn="ctr">
              <a:defRPr sz="6000">
                <a:latin typeface="Arial" panose="020B0604020202020204" pitchFamily="34" charset="0"/>
                <a:cs typeface="Arial" panose="020B0604020202020204" pitchFamily="34" charset="0"/>
              </a:defRPr>
            </a:lvl1pPr>
          </a:lstStyle>
          <a:p>
            <a:r>
              <a:rPr lang="lv-LV"/>
              <a:t>Rediģēt šablona virsraksta stilu</a:t>
            </a:r>
            <a:endParaRPr lang="en-US"/>
          </a:p>
        </p:txBody>
      </p:sp>
      <p:sp>
        <p:nvSpPr>
          <p:cNvPr id="3" name="Apakšvirsraksts 2">
            <a:extLst>
              <a:ext uri="{FF2B5EF4-FFF2-40B4-BE49-F238E27FC236}">
                <a16:creationId xmlns:a16="http://schemas.microsoft.com/office/drawing/2014/main" id="{FB4603F2-D0D9-1E33-7BA1-7F3C4116C8DD}"/>
              </a:ext>
            </a:extLst>
          </p:cNvPr>
          <p:cNvSpPr>
            <a:spLocks noGrp="1"/>
          </p:cNvSpPr>
          <p:nvPr>
            <p:ph type="subTitle" idx="1"/>
          </p:nvPr>
        </p:nvSpPr>
        <p:spPr>
          <a:xfrm>
            <a:off x="1524000" y="3602038"/>
            <a:ext cx="9144000" cy="1655762"/>
          </a:xfrm>
        </p:spPr>
        <p:txBody>
          <a:bodyPr/>
          <a:lstStyle>
            <a:lvl1pPr marL="0" indent="0" algn="ctr">
              <a:buNone/>
              <a:defRPr sz="24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v-LV"/>
              <a:t>Noklikšķiniet, lai rediģētu šablona apakšvirsraksta stilu</a:t>
            </a:r>
            <a:endParaRPr lang="en-US"/>
          </a:p>
        </p:txBody>
      </p:sp>
      <p:sp>
        <p:nvSpPr>
          <p:cNvPr id="4" name="Datuma vietturis 3">
            <a:extLst>
              <a:ext uri="{FF2B5EF4-FFF2-40B4-BE49-F238E27FC236}">
                <a16:creationId xmlns:a16="http://schemas.microsoft.com/office/drawing/2014/main" id="{79281138-D1C4-AA94-7A7B-C5DE1723E23D}"/>
              </a:ext>
            </a:extLst>
          </p:cNvPr>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168F29B4-FB18-4BFB-8176-51BD077B352D}" type="datetimeFigureOut">
              <a:rPr lang="en-US" smtClean="0"/>
              <a:pPr/>
              <a:t>5/24/2023</a:t>
            </a:fld>
            <a:endParaRPr lang="en-US"/>
          </a:p>
        </p:txBody>
      </p:sp>
      <p:sp>
        <p:nvSpPr>
          <p:cNvPr id="5" name="Kājenes vietturis 4">
            <a:extLst>
              <a:ext uri="{FF2B5EF4-FFF2-40B4-BE49-F238E27FC236}">
                <a16:creationId xmlns:a16="http://schemas.microsoft.com/office/drawing/2014/main" id="{5FDF2362-BE88-A160-CCDF-8FCE97186438}"/>
              </a:ext>
            </a:extLst>
          </p:cNvPr>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en-US"/>
          </a:p>
        </p:txBody>
      </p:sp>
      <p:sp>
        <p:nvSpPr>
          <p:cNvPr id="6" name="Slaida numura vietturis 5">
            <a:extLst>
              <a:ext uri="{FF2B5EF4-FFF2-40B4-BE49-F238E27FC236}">
                <a16:creationId xmlns:a16="http://schemas.microsoft.com/office/drawing/2014/main" id="{24289C6A-39EC-852C-0E09-E17C3386F794}"/>
              </a:ext>
            </a:extLst>
          </p:cNvPr>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B2728DEB-3749-45CC-B9FA-DA05BC0C2B57}" type="slidenum">
              <a:rPr lang="en-US" smtClean="0"/>
              <a:pPr/>
              <a:t>‹#›</a:t>
            </a:fld>
            <a:endParaRPr lang="en-US"/>
          </a:p>
        </p:txBody>
      </p:sp>
      <p:sp>
        <p:nvSpPr>
          <p:cNvPr id="23" name="Taisnstūris 22">
            <a:extLst>
              <a:ext uri="{FF2B5EF4-FFF2-40B4-BE49-F238E27FC236}">
                <a16:creationId xmlns:a16="http://schemas.microsoft.com/office/drawing/2014/main" id="{1D68A847-2521-BC6D-888D-46D800E779A4}"/>
              </a:ext>
            </a:extLst>
          </p:cNvPr>
          <p:cNvSpPr/>
          <p:nvPr userDrawn="1"/>
        </p:nvSpPr>
        <p:spPr>
          <a:xfrm>
            <a:off x="0" y="6369475"/>
            <a:ext cx="12192000" cy="488525"/>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4" name="Taisnstūris 23">
            <a:extLst>
              <a:ext uri="{FF2B5EF4-FFF2-40B4-BE49-F238E27FC236}">
                <a16:creationId xmlns:a16="http://schemas.microsoft.com/office/drawing/2014/main" id="{4CF946AC-56FF-D8CB-47C0-F0777D6105C3}"/>
              </a:ext>
            </a:extLst>
          </p:cNvPr>
          <p:cNvSpPr/>
          <p:nvPr userDrawn="1"/>
        </p:nvSpPr>
        <p:spPr>
          <a:xfrm>
            <a:off x="0" y="2239701"/>
            <a:ext cx="12192000" cy="2907810"/>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grpSp>
        <p:nvGrpSpPr>
          <p:cNvPr id="21" name="Grupa 20">
            <a:extLst>
              <a:ext uri="{FF2B5EF4-FFF2-40B4-BE49-F238E27FC236}">
                <a16:creationId xmlns:a16="http://schemas.microsoft.com/office/drawing/2014/main" id="{6820F258-AEA0-6AEB-E025-A99C6AE152F2}"/>
              </a:ext>
            </a:extLst>
          </p:cNvPr>
          <p:cNvGrpSpPr/>
          <p:nvPr userDrawn="1"/>
        </p:nvGrpSpPr>
        <p:grpSpPr>
          <a:xfrm>
            <a:off x="8551632" y="4775186"/>
            <a:ext cx="3640368" cy="2096305"/>
            <a:chOff x="6205381" y="2884816"/>
            <a:chExt cx="5986619" cy="3447393"/>
          </a:xfrm>
          <a:effectLst>
            <a:outerShdw blurRad="50800" dist="38100" dir="2700000" algn="tl" rotWithShape="0">
              <a:prstClr val="black">
                <a:alpha val="40000"/>
              </a:prstClr>
            </a:outerShdw>
          </a:effectLst>
        </p:grpSpPr>
        <p:grpSp>
          <p:nvGrpSpPr>
            <p:cNvPr id="16" name="Grupa 15">
              <a:extLst>
                <a:ext uri="{FF2B5EF4-FFF2-40B4-BE49-F238E27FC236}">
                  <a16:creationId xmlns:a16="http://schemas.microsoft.com/office/drawing/2014/main" id="{E7BB55F6-D1E6-EBB7-89F0-AA5AE5D4FAEA}"/>
                </a:ext>
              </a:extLst>
            </p:cNvPr>
            <p:cNvGrpSpPr/>
            <p:nvPr userDrawn="1"/>
          </p:nvGrpSpPr>
          <p:grpSpPr>
            <a:xfrm>
              <a:off x="6205381" y="2884816"/>
              <a:ext cx="5543596" cy="3447393"/>
              <a:chOff x="6205381" y="2884816"/>
              <a:chExt cx="5543596" cy="3447393"/>
            </a:xfrm>
          </p:grpSpPr>
          <p:sp>
            <p:nvSpPr>
              <p:cNvPr id="11" name="Brīvforma: forma 10">
                <a:extLst>
                  <a:ext uri="{FF2B5EF4-FFF2-40B4-BE49-F238E27FC236}">
                    <a16:creationId xmlns:a16="http://schemas.microsoft.com/office/drawing/2014/main" id="{459E8B3C-946B-79B0-9DA7-07B5293C6C06}"/>
                  </a:ext>
                </a:extLst>
              </p:cNvPr>
              <p:cNvSpPr/>
              <p:nvPr userDrawn="1"/>
            </p:nvSpPr>
            <p:spPr>
              <a:xfrm>
                <a:off x="6205381" y="2884816"/>
                <a:ext cx="5423338" cy="3447393"/>
              </a:xfrm>
              <a:custGeom>
                <a:avLst/>
                <a:gdLst>
                  <a:gd name="connsiteX0" fmla="*/ 0 w 5423338"/>
                  <a:gd name="connsiteY0" fmla="*/ 3447393 h 3447393"/>
                  <a:gd name="connsiteX1" fmla="*/ 4046483 w 5423338"/>
                  <a:gd name="connsiteY1" fmla="*/ 2785241 h 3447393"/>
                  <a:gd name="connsiteX2" fmla="*/ 5423338 w 5423338"/>
                  <a:gd name="connsiteY2" fmla="*/ 0 h 3447393"/>
                </a:gdLst>
                <a:ahLst/>
                <a:cxnLst>
                  <a:cxn ang="0">
                    <a:pos x="connsiteX0" y="connsiteY0"/>
                  </a:cxn>
                  <a:cxn ang="0">
                    <a:pos x="connsiteX1" y="connsiteY1"/>
                  </a:cxn>
                  <a:cxn ang="0">
                    <a:pos x="connsiteX2" y="connsiteY2"/>
                  </a:cxn>
                </a:cxnLst>
                <a:rect l="l" t="t" r="r" b="b"/>
                <a:pathLst>
                  <a:path w="5423338" h="3447393">
                    <a:moveTo>
                      <a:pt x="0" y="3447393"/>
                    </a:moveTo>
                    <a:cubicBezTo>
                      <a:pt x="1571296" y="3403599"/>
                      <a:pt x="3142593" y="3359806"/>
                      <a:pt x="4046483" y="2785241"/>
                    </a:cubicBezTo>
                    <a:cubicBezTo>
                      <a:pt x="4950373" y="2210675"/>
                      <a:pt x="5160579" y="481724"/>
                      <a:pt x="5423338" y="0"/>
                    </a:cubicBezTo>
                  </a:path>
                </a:pathLst>
              </a:custGeom>
              <a:noFill/>
              <a:ln w="38100">
                <a:solidFill>
                  <a:srgbClr val="B5B5ED">
                    <a:alpha val="50196"/>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cxnSp>
            <p:nvCxnSpPr>
              <p:cNvPr id="13" name="Taisns savienotājs 12">
                <a:extLst>
                  <a:ext uri="{FF2B5EF4-FFF2-40B4-BE49-F238E27FC236}">
                    <a16:creationId xmlns:a16="http://schemas.microsoft.com/office/drawing/2014/main" id="{67454B3C-BCE9-5CDD-90DC-B563010D1D08}"/>
                  </a:ext>
                </a:extLst>
              </p:cNvPr>
              <p:cNvCxnSpPr>
                <a:cxnSpLocks/>
                <a:stCxn id="11" idx="2"/>
              </p:cNvCxnSpPr>
              <p:nvPr userDrawn="1"/>
            </p:nvCxnSpPr>
            <p:spPr>
              <a:xfrm>
                <a:off x="11628719" y="2884816"/>
                <a:ext cx="120258" cy="2963091"/>
              </a:xfrm>
              <a:prstGeom prst="line">
                <a:avLst/>
              </a:prstGeom>
              <a:ln w="38100">
                <a:solidFill>
                  <a:srgbClr val="B5B5ED">
                    <a:alpha val="50196"/>
                  </a:srgbClr>
                </a:solidFill>
              </a:ln>
            </p:spPr>
            <p:style>
              <a:lnRef idx="1">
                <a:schemeClr val="accent1"/>
              </a:lnRef>
              <a:fillRef idx="0">
                <a:schemeClr val="accent1"/>
              </a:fillRef>
              <a:effectRef idx="0">
                <a:schemeClr val="accent1"/>
              </a:effectRef>
              <a:fontRef idx="minor">
                <a:schemeClr val="tx1"/>
              </a:fontRef>
            </p:style>
          </p:cxnSp>
        </p:grpSp>
        <p:cxnSp>
          <p:nvCxnSpPr>
            <p:cNvPr id="19" name="Taisns savienotājs 18">
              <a:extLst>
                <a:ext uri="{FF2B5EF4-FFF2-40B4-BE49-F238E27FC236}">
                  <a16:creationId xmlns:a16="http://schemas.microsoft.com/office/drawing/2014/main" id="{B847705A-9205-7828-D2C7-73239A15D571}"/>
                </a:ext>
              </a:extLst>
            </p:cNvPr>
            <p:cNvCxnSpPr>
              <a:cxnSpLocks/>
            </p:cNvCxnSpPr>
            <p:nvPr userDrawn="1"/>
          </p:nvCxnSpPr>
          <p:spPr>
            <a:xfrm>
              <a:off x="11761076" y="5822731"/>
              <a:ext cx="430924" cy="157655"/>
            </a:xfrm>
            <a:prstGeom prst="line">
              <a:avLst/>
            </a:prstGeom>
            <a:ln w="38100">
              <a:solidFill>
                <a:srgbClr val="B5B5ED">
                  <a:alpha val="50196"/>
                </a:srgbClr>
              </a:solidFill>
            </a:ln>
          </p:spPr>
          <p:style>
            <a:lnRef idx="1">
              <a:schemeClr val="accent1"/>
            </a:lnRef>
            <a:fillRef idx="0">
              <a:schemeClr val="accent1"/>
            </a:fillRef>
            <a:effectRef idx="0">
              <a:schemeClr val="accent1"/>
            </a:effectRef>
            <a:fontRef idx="minor">
              <a:schemeClr val="tx1"/>
            </a:fontRef>
          </p:style>
        </p:cxnSp>
      </p:grpSp>
      <p:pic>
        <p:nvPicPr>
          <p:cNvPr id="7" name="image1.png">
            <a:extLst>
              <a:ext uri="{FF2B5EF4-FFF2-40B4-BE49-F238E27FC236}">
                <a16:creationId xmlns:a16="http://schemas.microsoft.com/office/drawing/2014/main" id="{62BF1D34-F183-01DD-7A64-81BD7FC17BE9}"/>
              </a:ext>
            </a:extLst>
          </p:cNvPr>
          <p:cNvPicPr/>
          <p:nvPr userDrawn="1"/>
        </p:nvPicPr>
        <p:blipFill>
          <a:blip r:embed="rId2"/>
          <a:stretch>
            <a:fillRect/>
          </a:stretch>
        </p:blipFill>
        <p:spPr bwMode="auto">
          <a:xfrm>
            <a:off x="5396168" y="112345"/>
            <a:ext cx="1399663" cy="2034306"/>
          </a:xfrm>
          <a:prstGeom prst="rect">
            <a:avLst/>
          </a:prstGeom>
        </p:spPr>
      </p:pic>
    </p:spTree>
    <p:extLst>
      <p:ext uri="{BB962C8B-B14F-4D97-AF65-F5344CB8AC3E}">
        <p14:creationId xmlns:p14="http://schemas.microsoft.com/office/powerpoint/2010/main" val="1451635190"/>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Virsraksts un saturs">
    <p:spTree>
      <p:nvGrpSpPr>
        <p:cNvPr id="1" name=""/>
        <p:cNvGrpSpPr/>
        <p:nvPr/>
      </p:nvGrpSpPr>
      <p:grpSpPr>
        <a:xfrm>
          <a:off x="0" y="0"/>
          <a:ext cx="0" cy="0"/>
          <a:chOff x="0" y="0"/>
          <a:chExt cx="0" cy="0"/>
        </a:xfrm>
      </p:grpSpPr>
      <p:sp>
        <p:nvSpPr>
          <p:cNvPr id="3" name="Satura vietturis 2">
            <a:extLst>
              <a:ext uri="{FF2B5EF4-FFF2-40B4-BE49-F238E27FC236}">
                <a16:creationId xmlns:a16="http://schemas.microsoft.com/office/drawing/2014/main" id="{7F041BFA-A43E-EE04-8A09-199BD8C54E3B}"/>
              </a:ext>
            </a:extLst>
          </p:cNvPr>
          <p:cNvSpPr>
            <a:spLocks noGrp="1"/>
          </p:cNvSpPr>
          <p:nvPr>
            <p:ph idx="1"/>
          </p:nvPr>
        </p:nvSpPr>
        <p:spPr>
          <a:xfrm>
            <a:off x="838200" y="1257328"/>
            <a:ext cx="10515600" cy="4919635"/>
          </a:xfrm>
        </p:spPr>
        <p:txBody>
          <a:bodyPr/>
          <a:lstStyle>
            <a:lvl1pPr>
              <a:defRPr>
                <a:latin typeface="Roboto" panose="02000000000000000000" pitchFamily="2" charset="0"/>
                <a:ea typeface="Roboto" panose="02000000000000000000" pitchFamily="2" charset="0"/>
                <a:cs typeface="Roboto" panose="02000000000000000000" pitchFamily="2" charset="0"/>
              </a:defRPr>
            </a:lvl1pPr>
            <a:lvl2pPr>
              <a:defRPr>
                <a:latin typeface="Roboto" panose="02000000000000000000" pitchFamily="2" charset="0"/>
                <a:ea typeface="Roboto" panose="02000000000000000000" pitchFamily="2" charset="0"/>
                <a:cs typeface="Roboto" panose="02000000000000000000" pitchFamily="2" charset="0"/>
              </a:defRPr>
            </a:lvl2pPr>
            <a:lvl3pPr>
              <a:defRPr>
                <a:latin typeface="Roboto" panose="02000000000000000000" pitchFamily="2" charset="0"/>
                <a:ea typeface="Roboto" panose="02000000000000000000" pitchFamily="2" charset="0"/>
                <a:cs typeface="Roboto" panose="02000000000000000000" pitchFamily="2" charset="0"/>
              </a:defRPr>
            </a:lvl3pPr>
            <a:lvl4pPr>
              <a:defRPr>
                <a:latin typeface="Roboto" panose="02000000000000000000" pitchFamily="2" charset="0"/>
                <a:ea typeface="Roboto" panose="02000000000000000000" pitchFamily="2" charset="0"/>
                <a:cs typeface="Roboto" panose="02000000000000000000" pitchFamily="2" charset="0"/>
              </a:defRPr>
            </a:lvl4pPr>
            <a:lvl5pPr>
              <a:defRPr>
                <a:latin typeface="Roboto" panose="02000000000000000000" pitchFamily="2" charset="0"/>
                <a:ea typeface="Roboto" panose="02000000000000000000" pitchFamily="2" charset="0"/>
                <a:cs typeface="Roboto" panose="02000000000000000000" pitchFamily="2" charset="0"/>
              </a:defRPr>
            </a:lvl5pPr>
          </a:lstStyle>
          <a:p>
            <a:pPr lvl="0"/>
            <a:r>
              <a:rPr lang="lv-LV" dirty="0"/>
              <a:t>Noklikšķiniet, lai rediģētu šablona teksta stilus</a:t>
            </a:r>
          </a:p>
          <a:p>
            <a:pPr lvl="1"/>
            <a:r>
              <a:rPr lang="lv-LV" dirty="0"/>
              <a:t>Otrais līmenis</a:t>
            </a:r>
          </a:p>
          <a:p>
            <a:pPr lvl="2"/>
            <a:r>
              <a:rPr lang="lv-LV" dirty="0"/>
              <a:t>Trešais līmenis</a:t>
            </a:r>
          </a:p>
          <a:p>
            <a:pPr lvl="3"/>
            <a:r>
              <a:rPr lang="lv-LV" dirty="0"/>
              <a:t>Ceturtais līmenis</a:t>
            </a:r>
          </a:p>
          <a:p>
            <a:pPr lvl="4"/>
            <a:r>
              <a:rPr lang="lv-LV" dirty="0"/>
              <a:t>Piektais līmenis</a:t>
            </a:r>
            <a:endParaRPr lang="en-US" dirty="0"/>
          </a:p>
        </p:txBody>
      </p:sp>
      <p:sp>
        <p:nvSpPr>
          <p:cNvPr id="7" name="Taisnstūris 6">
            <a:extLst>
              <a:ext uri="{FF2B5EF4-FFF2-40B4-BE49-F238E27FC236}">
                <a16:creationId xmlns:a16="http://schemas.microsoft.com/office/drawing/2014/main" id="{5DCA92F9-9A73-B129-5BA4-642EBBB42360}"/>
              </a:ext>
            </a:extLst>
          </p:cNvPr>
          <p:cNvSpPr/>
          <p:nvPr userDrawn="1"/>
        </p:nvSpPr>
        <p:spPr>
          <a:xfrm>
            <a:off x="0" y="6369475"/>
            <a:ext cx="12192000" cy="488525"/>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tabLst>
                <a:tab pos="5654675" algn="l"/>
              </a:tabLst>
            </a:pPr>
            <a:r>
              <a:rPr lang="en-US" sz="1100" dirty="0">
                <a:solidFill>
                  <a:schemeClr val="bg1"/>
                </a:solidFill>
                <a:effectLst/>
                <a:latin typeface="Roboto" panose="02000000000000000000" pitchFamily="2" charset="0"/>
                <a:ea typeface="Roboto" panose="02000000000000000000" pitchFamily="2" charset="0"/>
                <a:cs typeface="Roboto" panose="02000000000000000000" pitchFamily="2" charset="0"/>
              </a:rPr>
              <a:t>“Particle therapy - future for the Baltic States? State-of-play, synergies and challenges”	</a:t>
            </a:r>
            <a:r>
              <a:rPr lang="en-US" sz="1100" b="1" dirty="0">
                <a:solidFill>
                  <a:schemeClr val="bg1"/>
                </a:solidFill>
                <a:effectLst/>
                <a:latin typeface="Roboto" panose="02000000000000000000" pitchFamily="2" charset="0"/>
                <a:ea typeface="Roboto" panose="02000000000000000000" pitchFamily="2" charset="0"/>
                <a:cs typeface="Roboto" panose="02000000000000000000" pitchFamily="2" charset="0"/>
              </a:rPr>
              <a:t>25/05/2023				CERN, Switzerland</a:t>
            </a:r>
            <a:endParaRPr lang="en-US" sz="1100" b="1"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
        <p:nvSpPr>
          <p:cNvPr id="8" name="Taisnstūris 7">
            <a:extLst>
              <a:ext uri="{FF2B5EF4-FFF2-40B4-BE49-F238E27FC236}">
                <a16:creationId xmlns:a16="http://schemas.microsoft.com/office/drawing/2014/main" id="{3E411201-8AB9-0BD3-1B98-17CDC7B9D2EF}"/>
              </a:ext>
            </a:extLst>
          </p:cNvPr>
          <p:cNvSpPr/>
          <p:nvPr userDrawn="1"/>
        </p:nvSpPr>
        <p:spPr>
          <a:xfrm>
            <a:off x="552893" y="0"/>
            <a:ext cx="11639107" cy="975501"/>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0" name="Taisnstūris 9">
            <a:extLst>
              <a:ext uri="{FF2B5EF4-FFF2-40B4-BE49-F238E27FC236}">
                <a16:creationId xmlns:a16="http://schemas.microsoft.com/office/drawing/2014/main" id="{CC0EE974-E9CD-A0A2-D2AC-9019C3652EF0}"/>
              </a:ext>
            </a:extLst>
          </p:cNvPr>
          <p:cNvSpPr/>
          <p:nvPr userDrawn="1"/>
        </p:nvSpPr>
        <p:spPr>
          <a:xfrm>
            <a:off x="0" y="1"/>
            <a:ext cx="361507" cy="975501"/>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3" name="Taisnstūris 12">
            <a:extLst>
              <a:ext uri="{FF2B5EF4-FFF2-40B4-BE49-F238E27FC236}">
                <a16:creationId xmlns:a16="http://schemas.microsoft.com/office/drawing/2014/main" id="{D3BB74FC-6EBA-6418-59B2-AB582EC03615}"/>
              </a:ext>
            </a:extLst>
          </p:cNvPr>
          <p:cNvSpPr/>
          <p:nvPr userDrawn="1"/>
        </p:nvSpPr>
        <p:spPr>
          <a:xfrm>
            <a:off x="4104167" y="-3"/>
            <a:ext cx="8087833" cy="975502"/>
          </a:xfrm>
          <a:prstGeom prst="rect">
            <a:avLst/>
          </a:prstGeom>
          <a:gradFill>
            <a:gsLst>
              <a:gs pos="0">
                <a:srgbClr val="000066"/>
              </a:gs>
              <a:gs pos="100000">
                <a:srgbClr val="0066C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 name="Virsraksts 1">
            <a:extLst>
              <a:ext uri="{FF2B5EF4-FFF2-40B4-BE49-F238E27FC236}">
                <a16:creationId xmlns:a16="http://schemas.microsoft.com/office/drawing/2014/main" id="{813B8943-9143-2FE2-2DCB-B52F5B4BBD78}"/>
              </a:ext>
            </a:extLst>
          </p:cNvPr>
          <p:cNvSpPr>
            <a:spLocks noGrp="1"/>
          </p:cNvSpPr>
          <p:nvPr>
            <p:ph type="title"/>
          </p:nvPr>
        </p:nvSpPr>
        <p:spPr>
          <a:xfrm>
            <a:off x="1571846" y="118763"/>
            <a:ext cx="10198396" cy="751293"/>
          </a:xfrm>
        </p:spPr>
        <p:txBody>
          <a:bodyPr anchor="ctr"/>
          <a:lstStyle>
            <a:lvl1pPr algn="r">
              <a:lnSpc>
                <a:spcPct val="100000"/>
              </a:lnSpc>
              <a:defRPr>
                <a:solidFill>
                  <a:schemeClr val="bg1"/>
                </a:solidFill>
                <a:latin typeface="Roboto" panose="02000000000000000000" pitchFamily="2" charset="0"/>
                <a:ea typeface="Roboto" panose="02000000000000000000" pitchFamily="2" charset="0"/>
                <a:cs typeface="Roboto" panose="02000000000000000000" pitchFamily="2" charset="0"/>
              </a:defRPr>
            </a:lvl1pPr>
          </a:lstStyle>
          <a:p>
            <a:r>
              <a:rPr lang="lv-LV" dirty="0"/>
              <a:t>Rediģēt šablona virsraksta stilu</a:t>
            </a:r>
            <a:endParaRPr lang="en-US" dirty="0"/>
          </a:p>
        </p:txBody>
      </p:sp>
    </p:spTree>
    <p:extLst>
      <p:ext uri="{BB962C8B-B14F-4D97-AF65-F5344CB8AC3E}">
        <p14:creationId xmlns:p14="http://schemas.microsoft.com/office/powerpoint/2010/main" val="381610495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Virsraksts un saturs">
    <p:spTree>
      <p:nvGrpSpPr>
        <p:cNvPr id="1" name=""/>
        <p:cNvGrpSpPr/>
        <p:nvPr/>
      </p:nvGrpSpPr>
      <p:grpSpPr>
        <a:xfrm>
          <a:off x="0" y="0"/>
          <a:ext cx="0" cy="0"/>
          <a:chOff x="0" y="0"/>
          <a:chExt cx="0" cy="0"/>
        </a:xfrm>
      </p:grpSpPr>
      <p:sp>
        <p:nvSpPr>
          <p:cNvPr id="3" name="Satura vietturis 2">
            <a:extLst>
              <a:ext uri="{FF2B5EF4-FFF2-40B4-BE49-F238E27FC236}">
                <a16:creationId xmlns:a16="http://schemas.microsoft.com/office/drawing/2014/main" id="{7F041BFA-A43E-EE04-8A09-199BD8C54E3B}"/>
              </a:ext>
            </a:extLst>
          </p:cNvPr>
          <p:cNvSpPr>
            <a:spLocks noGrp="1"/>
          </p:cNvSpPr>
          <p:nvPr>
            <p:ph idx="1"/>
          </p:nvPr>
        </p:nvSpPr>
        <p:spPr>
          <a:xfrm>
            <a:off x="838200" y="1257328"/>
            <a:ext cx="10515600" cy="4919635"/>
          </a:xfrm>
        </p:spPr>
        <p:txBody>
          <a:bodyPr/>
          <a:lstStyle>
            <a:lvl1pPr>
              <a:defRPr>
                <a:latin typeface="Roboto" panose="02000000000000000000" pitchFamily="2" charset="0"/>
                <a:ea typeface="Roboto" panose="02000000000000000000" pitchFamily="2" charset="0"/>
                <a:cs typeface="Roboto" panose="02000000000000000000" pitchFamily="2" charset="0"/>
              </a:defRPr>
            </a:lvl1pPr>
            <a:lvl2pPr>
              <a:defRPr>
                <a:latin typeface="Roboto" panose="02000000000000000000" pitchFamily="2" charset="0"/>
                <a:ea typeface="Roboto" panose="02000000000000000000" pitchFamily="2" charset="0"/>
                <a:cs typeface="Roboto" panose="02000000000000000000" pitchFamily="2" charset="0"/>
              </a:defRPr>
            </a:lvl2pPr>
            <a:lvl3pPr>
              <a:defRPr>
                <a:latin typeface="Roboto" panose="02000000000000000000" pitchFamily="2" charset="0"/>
                <a:ea typeface="Roboto" panose="02000000000000000000" pitchFamily="2" charset="0"/>
                <a:cs typeface="Roboto" panose="02000000000000000000" pitchFamily="2" charset="0"/>
              </a:defRPr>
            </a:lvl3pPr>
            <a:lvl4pPr>
              <a:defRPr>
                <a:latin typeface="Roboto" panose="02000000000000000000" pitchFamily="2" charset="0"/>
                <a:ea typeface="Roboto" panose="02000000000000000000" pitchFamily="2" charset="0"/>
                <a:cs typeface="Roboto" panose="02000000000000000000" pitchFamily="2" charset="0"/>
              </a:defRPr>
            </a:lvl4pPr>
            <a:lvl5pPr>
              <a:defRPr>
                <a:latin typeface="Roboto" panose="02000000000000000000" pitchFamily="2" charset="0"/>
                <a:ea typeface="Roboto" panose="02000000000000000000" pitchFamily="2" charset="0"/>
                <a:cs typeface="Roboto" panose="02000000000000000000" pitchFamily="2" charset="0"/>
              </a:defRPr>
            </a:lvl5pPr>
          </a:lstStyle>
          <a:p>
            <a:pPr lvl="0"/>
            <a:r>
              <a:rPr lang="lv-LV" dirty="0"/>
              <a:t>Noklikšķiniet, lai rediģētu šablona teksta stilus</a:t>
            </a:r>
          </a:p>
          <a:p>
            <a:pPr lvl="1"/>
            <a:r>
              <a:rPr lang="lv-LV" dirty="0"/>
              <a:t>Otrais līmenis</a:t>
            </a:r>
          </a:p>
          <a:p>
            <a:pPr lvl="2"/>
            <a:r>
              <a:rPr lang="lv-LV" dirty="0"/>
              <a:t>Trešais līmenis</a:t>
            </a:r>
          </a:p>
          <a:p>
            <a:pPr lvl="3"/>
            <a:r>
              <a:rPr lang="lv-LV" dirty="0"/>
              <a:t>Ceturtais līmenis</a:t>
            </a:r>
          </a:p>
          <a:p>
            <a:pPr lvl="4"/>
            <a:r>
              <a:rPr lang="lv-LV" dirty="0"/>
              <a:t>Piektais līmenis</a:t>
            </a:r>
            <a:endParaRPr lang="en-US" dirty="0"/>
          </a:p>
        </p:txBody>
      </p:sp>
      <p:sp>
        <p:nvSpPr>
          <p:cNvPr id="7" name="Taisnstūris 6">
            <a:extLst>
              <a:ext uri="{FF2B5EF4-FFF2-40B4-BE49-F238E27FC236}">
                <a16:creationId xmlns:a16="http://schemas.microsoft.com/office/drawing/2014/main" id="{5DCA92F9-9A73-B129-5BA4-642EBBB42360}"/>
              </a:ext>
            </a:extLst>
          </p:cNvPr>
          <p:cNvSpPr/>
          <p:nvPr userDrawn="1"/>
        </p:nvSpPr>
        <p:spPr>
          <a:xfrm>
            <a:off x="0" y="6369475"/>
            <a:ext cx="12192000" cy="488525"/>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tabLst>
                <a:tab pos="5654675" algn="l"/>
              </a:tabLst>
            </a:pPr>
            <a:r>
              <a:rPr lang="en-US" sz="1100" dirty="0">
                <a:solidFill>
                  <a:srgbClr val="C3C3E7"/>
                </a:solidFill>
                <a:effectLst/>
                <a:latin typeface="Roboto" panose="02000000000000000000" pitchFamily="2" charset="0"/>
                <a:ea typeface="Roboto" panose="02000000000000000000" pitchFamily="2" charset="0"/>
                <a:cs typeface="Roboto" panose="02000000000000000000" pitchFamily="2" charset="0"/>
              </a:rPr>
              <a:t>“Particle therapy - future for the Baltic States? State-of-play, synergies and challenges”	</a:t>
            </a:r>
            <a:r>
              <a:rPr lang="en-US" sz="1100" b="1" dirty="0">
                <a:solidFill>
                  <a:srgbClr val="C3C3E7"/>
                </a:solidFill>
                <a:effectLst/>
                <a:latin typeface="Roboto" panose="02000000000000000000" pitchFamily="2" charset="0"/>
                <a:ea typeface="Roboto" panose="02000000000000000000" pitchFamily="2" charset="0"/>
                <a:cs typeface="Roboto" panose="02000000000000000000" pitchFamily="2" charset="0"/>
              </a:rPr>
              <a:t>25/05/2023				CERN, Switzerland</a:t>
            </a:r>
            <a:endParaRPr lang="en-US" sz="1100" b="1" dirty="0">
              <a:solidFill>
                <a:srgbClr val="C3C3E7"/>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63168507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adaļas galvene">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C4D46CC9-ADB8-46B2-8E6F-57217141E628}"/>
              </a:ext>
            </a:extLst>
          </p:cNvPr>
          <p:cNvSpPr>
            <a:spLocks noGrp="1"/>
          </p:cNvSpPr>
          <p:nvPr>
            <p:ph type="title"/>
          </p:nvPr>
        </p:nvSpPr>
        <p:spPr>
          <a:xfrm>
            <a:off x="831850" y="1709738"/>
            <a:ext cx="10515600" cy="2852737"/>
          </a:xfrm>
        </p:spPr>
        <p:txBody>
          <a:bodyPr anchor="b"/>
          <a:lstStyle>
            <a:lvl1pPr>
              <a:defRPr sz="6000"/>
            </a:lvl1pPr>
          </a:lstStyle>
          <a:p>
            <a:r>
              <a:rPr lang="lv-LV"/>
              <a:t>Rediģēt šablona virsraksta stilu</a:t>
            </a:r>
            <a:endParaRPr lang="en-US"/>
          </a:p>
        </p:txBody>
      </p:sp>
      <p:sp>
        <p:nvSpPr>
          <p:cNvPr id="3" name="Teksta vietturis 2">
            <a:extLst>
              <a:ext uri="{FF2B5EF4-FFF2-40B4-BE49-F238E27FC236}">
                <a16:creationId xmlns:a16="http://schemas.microsoft.com/office/drawing/2014/main" id="{C039FB29-701F-7AF0-3965-A84BD8AE7C9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lv-LV"/>
              <a:t>Noklikšķiniet, lai rediģētu šablona teksta stilus</a:t>
            </a:r>
          </a:p>
        </p:txBody>
      </p:sp>
      <p:sp>
        <p:nvSpPr>
          <p:cNvPr id="4" name="Datuma vietturis 3">
            <a:extLst>
              <a:ext uri="{FF2B5EF4-FFF2-40B4-BE49-F238E27FC236}">
                <a16:creationId xmlns:a16="http://schemas.microsoft.com/office/drawing/2014/main" id="{1E88710B-E0B9-7471-56C3-A2AF8D538AAD}"/>
              </a:ext>
            </a:extLst>
          </p:cNvPr>
          <p:cNvSpPr>
            <a:spLocks noGrp="1"/>
          </p:cNvSpPr>
          <p:nvPr>
            <p:ph type="dt" sz="half" idx="10"/>
          </p:nvPr>
        </p:nvSpPr>
        <p:spPr/>
        <p:txBody>
          <a:bodyPr/>
          <a:lstStyle/>
          <a:p>
            <a:fld id="{168F29B4-FB18-4BFB-8176-51BD077B352D}" type="datetimeFigureOut">
              <a:rPr lang="en-US" smtClean="0"/>
              <a:t>5/24/2023</a:t>
            </a:fld>
            <a:endParaRPr lang="en-US"/>
          </a:p>
        </p:txBody>
      </p:sp>
      <p:sp>
        <p:nvSpPr>
          <p:cNvPr id="5" name="Kājenes vietturis 4">
            <a:extLst>
              <a:ext uri="{FF2B5EF4-FFF2-40B4-BE49-F238E27FC236}">
                <a16:creationId xmlns:a16="http://schemas.microsoft.com/office/drawing/2014/main" id="{30383761-315B-7B5D-5D52-436235319FB2}"/>
              </a:ext>
            </a:extLst>
          </p:cNvPr>
          <p:cNvSpPr>
            <a:spLocks noGrp="1"/>
          </p:cNvSpPr>
          <p:nvPr>
            <p:ph type="ftr" sz="quarter" idx="11"/>
          </p:nvPr>
        </p:nvSpPr>
        <p:spPr/>
        <p:txBody>
          <a:bodyPr/>
          <a:lstStyle/>
          <a:p>
            <a:endParaRPr lang="en-US"/>
          </a:p>
        </p:txBody>
      </p:sp>
      <p:sp>
        <p:nvSpPr>
          <p:cNvPr id="6" name="Slaida numura vietturis 5">
            <a:extLst>
              <a:ext uri="{FF2B5EF4-FFF2-40B4-BE49-F238E27FC236}">
                <a16:creationId xmlns:a16="http://schemas.microsoft.com/office/drawing/2014/main" id="{06FA4D6C-6674-124A-52F6-5B9E289882F2}"/>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196259171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Divi satura bloki">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E34053A0-B1CD-23F0-755E-F4966939E816}"/>
              </a:ext>
            </a:extLst>
          </p:cNvPr>
          <p:cNvSpPr>
            <a:spLocks noGrp="1"/>
          </p:cNvSpPr>
          <p:nvPr>
            <p:ph type="title"/>
          </p:nvPr>
        </p:nvSpPr>
        <p:spPr/>
        <p:txBody>
          <a:bodyPr/>
          <a:lstStyle/>
          <a:p>
            <a:r>
              <a:rPr lang="lv-LV"/>
              <a:t>Rediģēt šablona virsraksta stilu</a:t>
            </a:r>
            <a:endParaRPr lang="en-US"/>
          </a:p>
        </p:txBody>
      </p:sp>
      <p:sp>
        <p:nvSpPr>
          <p:cNvPr id="3" name="Satura vietturis 2">
            <a:extLst>
              <a:ext uri="{FF2B5EF4-FFF2-40B4-BE49-F238E27FC236}">
                <a16:creationId xmlns:a16="http://schemas.microsoft.com/office/drawing/2014/main" id="{96EFEAD2-5C04-F6E5-6BCE-90891F5D5722}"/>
              </a:ext>
            </a:extLst>
          </p:cNvPr>
          <p:cNvSpPr>
            <a:spLocks noGrp="1"/>
          </p:cNvSpPr>
          <p:nvPr>
            <p:ph sz="half" idx="1"/>
          </p:nvPr>
        </p:nvSpPr>
        <p:spPr>
          <a:xfrm>
            <a:off x="838200" y="1825625"/>
            <a:ext cx="5181600" cy="4351338"/>
          </a:xfrm>
        </p:spPr>
        <p:txBody>
          <a:body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4" name="Satura vietturis 3">
            <a:extLst>
              <a:ext uri="{FF2B5EF4-FFF2-40B4-BE49-F238E27FC236}">
                <a16:creationId xmlns:a16="http://schemas.microsoft.com/office/drawing/2014/main" id="{53CC12D7-DA11-52A6-5E59-F98004BD1914}"/>
              </a:ext>
            </a:extLst>
          </p:cNvPr>
          <p:cNvSpPr>
            <a:spLocks noGrp="1"/>
          </p:cNvSpPr>
          <p:nvPr>
            <p:ph sz="half" idx="2"/>
          </p:nvPr>
        </p:nvSpPr>
        <p:spPr>
          <a:xfrm>
            <a:off x="6172200" y="1825625"/>
            <a:ext cx="5181600" cy="4351338"/>
          </a:xfrm>
        </p:spPr>
        <p:txBody>
          <a:body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5" name="Datuma vietturis 4">
            <a:extLst>
              <a:ext uri="{FF2B5EF4-FFF2-40B4-BE49-F238E27FC236}">
                <a16:creationId xmlns:a16="http://schemas.microsoft.com/office/drawing/2014/main" id="{6FEDCCEA-740C-1A21-2788-A30D70A8FFAA}"/>
              </a:ext>
            </a:extLst>
          </p:cNvPr>
          <p:cNvSpPr>
            <a:spLocks noGrp="1"/>
          </p:cNvSpPr>
          <p:nvPr>
            <p:ph type="dt" sz="half" idx="10"/>
          </p:nvPr>
        </p:nvSpPr>
        <p:spPr/>
        <p:txBody>
          <a:bodyPr/>
          <a:lstStyle/>
          <a:p>
            <a:fld id="{168F29B4-FB18-4BFB-8176-51BD077B352D}" type="datetimeFigureOut">
              <a:rPr lang="en-US" smtClean="0"/>
              <a:t>5/24/2023</a:t>
            </a:fld>
            <a:endParaRPr lang="en-US"/>
          </a:p>
        </p:txBody>
      </p:sp>
      <p:sp>
        <p:nvSpPr>
          <p:cNvPr id="6" name="Kājenes vietturis 5">
            <a:extLst>
              <a:ext uri="{FF2B5EF4-FFF2-40B4-BE49-F238E27FC236}">
                <a16:creationId xmlns:a16="http://schemas.microsoft.com/office/drawing/2014/main" id="{F0469FE8-B402-535D-A009-28D8FA029044}"/>
              </a:ext>
            </a:extLst>
          </p:cNvPr>
          <p:cNvSpPr>
            <a:spLocks noGrp="1"/>
          </p:cNvSpPr>
          <p:nvPr>
            <p:ph type="ftr" sz="quarter" idx="11"/>
          </p:nvPr>
        </p:nvSpPr>
        <p:spPr/>
        <p:txBody>
          <a:bodyPr/>
          <a:lstStyle/>
          <a:p>
            <a:endParaRPr lang="en-US"/>
          </a:p>
        </p:txBody>
      </p:sp>
      <p:sp>
        <p:nvSpPr>
          <p:cNvPr id="7" name="Slaida numura vietturis 6">
            <a:extLst>
              <a:ext uri="{FF2B5EF4-FFF2-40B4-BE49-F238E27FC236}">
                <a16:creationId xmlns:a16="http://schemas.microsoft.com/office/drawing/2014/main" id="{27C20F33-66C7-8ADE-3F8B-77C1C114E5D7}"/>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101065578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Salīdzinājums">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897C09B9-2235-341E-EDE7-F71C1E9098FB}"/>
              </a:ext>
            </a:extLst>
          </p:cNvPr>
          <p:cNvSpPr>
            <a:spLocks noGrp="1"/>
          </p:cNvSpPr>
          <p:nvPr>
            <p:ph type="title"/>
          </p:nvPr>
        </p:nvSpPr>
        <p:spPr>
          <a:xfrm>
            <a:off x="839788" y="365125"/>
            <a:ext cx="10515600" cy="1325563"/>
          </a:xfrm>
        </p:spPr>
        <p:txBody>
          <a:bodyPr/>
          <a:lstStyle/>
          <a:p>
            <a:r>
              <a:rPr lang="lv-LV"/>
              <a:t>Rediģēt šablona virsraksta stilu</a:t>
            </a:r>
            <a:endParaRPr lang="en-US"/>
          </a:p>
        </p:txBody>
      </p:sp>
      <p:sp>
        <p:nvSpPr>
          <p:cNvPr id="3" name="Teksta vietturis 2">
            <a:extLst>
              <a:ext uri="{FF2B5EF4-FFF2-40B4-BE49-F238E27FC236}">
                <a16:creationId xmlns:a16="http://schemas.microsoft.com/office/drawing/2014/main" id="{F6080C51-E9A9-D26E-EE3A-E7D989A3FBA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v-LV"/>
              <a:t>Noklikšķiniet, lai rediģētu šablona teksta stilus</a:t>
            </a:r>
          </a:p>
        </p:txBody>
      </p:sp>
      <p:sp>
        <p:nvSpPr>
          <p:cNvPr id="4" name="Satura vietturis 3">
            <a:extLst>
              <a:ext uri="{FF2B5EF4-FFF2-40B4-BE49-F238E27FC236}">
                <a16:creationId xmlns:a16="http://schemas.microsoft.com/office/drawing/2014/main" id="{263A59DD-F273-2AFD-8E90-F23CB73DFC2D}"/>
              </a:ext>
            </a:extLst>
          </p:cNvPr>
          <p:cNvSpPr>
            <a:spLocks noGrp="1"/>
          </p:cNvSpPr>
          <p:nvPr>
            <p:ph sz="half" idx="2"/>
          </p:nvPr>
        </p:nvSpPr>
        <p:spPr>
          <a:xfrm>
            <a:off x="839788" y="2505075"/>
            <a:ext cx="5157787" cy="3684588"/>
          </a:xfrm>
        </p:spPr>
        <p:txBody>
          <a:body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5" name="Teksta vietturis 4">
            <a:extLst>
              <a:ext uri="{FF2B5EF4-FFF2-40B4-BE49-F238E27FC236}">
                <a16:creationId xmlns:a16="http://schemas.microsoft.com/office/drawing/2014/main" id="{D4747B0D-1E07-4735-5ED5-16092EDC97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v-LV"/>
              <a:t>Noklikšķiniet, lai rediģētu šablona teksta stilus</a:t>
            </a:r>
          </a:p>
        </p:txBody>
      </p:sp>
      <p:sp>
        <p:nvSpPr>
          <p:cNvPr id="6" name="Satura vietturis 5">
            <a:extLst>
              <a:ext uri="{FF2B5EF4-FFF2-40B4-BE49-F238E27FC236}">
                <a16:creationId xmlns:a16="http://schemas.microsoft.com/office/drawing/2014/main" id="{4F06A768-760A-73E1-DA6D-44D6A2222CBD}"/>
              </a:ext>
            </a:extLst>
          </p:cNvPr>
          <p:cNvSpPr>
            <a:spLocks noGrp="1"/>
          </p:cNvSpPr>
          <p:nvPr>
            <p:ph sz="quarter" idx="4"/>
          </p:nvPr>
        </p:nvSpPr>
        <p:spPr>
          <a:xfrm>
            <a:off x="6172200" y="2505075"/>
            <a:ext cx="5183188" cy="3684588"/>
          </a:xfrm>
        </p:spPr>
        <p:txBody>
          <a:body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7" name="Datuma vietturis 6">
            <a:extLst>
              <a:ext uri="{FF2B5EF4-FFF2-40B4-BE49-F238E27FC236}">
                <a16:creationId xmlns:a16="http://schemas.microsoft.com/office/drawing/2014/main" id="{F8157E5A-2FC4-2042-12CE-5AF8750B0361}"/>
              </a:ext>
            </a:extLst>
          </p:cNvPr>
          <p:cNvSpPr>
            <a:spLocks noGrp="1"/>
          </p:cNvSpPr>
          <p:nvPr>
            <p:ph type="dt" sz="half" idx="10"/>
          </p:nvPr>
        </p:nvSpPr>
        <p:spPr/>
        <p:txBody>
          <a:bodyPr/>
          <a:lstStyle/>
          <a:p>
            <a:fld id="{168F29B4-FB18-4BFB-8176-51BD077B352D}" type="datetimeFigureOut">
              <a:rPr lang="en-US" smtClean="0"/>
              <a:t>5/24/2023</a:t>
            </a:fld>
            <a:endParaRPr lang="en-US"/>
          </a:p>
        </p:txBody>
      </p:sp>
      <p:sp>
        <p:nvSpPr>
          <p:cNvPr id="8" name="Kājenes vietturis 7">
            <a:extLst>
              <a:ext uri="{FF2B5EF4-FFF2-40B4-BE49-F238E27FC236}">
                <a16:creationId xmlns:a16="http://schemas.microsoft.com/office/drawing/2014/main" id="{1B1813B9-39D0-4BBF-25E5-3B58D336B598}"/>
              </a:ext>
            </a:extLst>
          </p:cNvPr>
          <p:cNvSpPr>
            <a:spLocks noGrp="1"/>
          </p:cNvSpPr>
          <p:nvPr>
            <p:ph type="ftr" sz="quarter" idx="11"/>
          </p:nvPr>
        </p:nvSpPr>
        <p:spPr/>
        <p:txBody>
          <a:bodyPr/>
          <a:lstStyle/>
          <a:p>
            <a:endParaRPr lang="en-US"/>
          </a:p>
        </p:txBody>
      </p:sp>
      <p:sp>
        <p:nvSpPr>
          <p:cNvPr id="9" name="Slaida numura vietturis 8">
            <a:extLst>
              <a:ext uri="{FF2B5EF4-FFF2-40B4-BE49-F238E27FC236}">
                <a16:creationId xmlns:a16="http://schemas.microsoft.com/office/drawing/2014/main" id="{45212A7B-50EE-A28D-4E35-87F503C46941}"/>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457266269"/>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kai virsraksts">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524A81B2-3C8F-9454-8EFA-38C5A8F2668B}"/>
              </a:ext>
            </a:extLst>
          </p:cNvPr>
          <p:cNvSpPr>
            <a:spLocks noGrp="1"/>
          </p:cNvSpPr>
          <p:nvPr>
            <p:ph type="title"/>
          </p:nvPr>
        </p:nvSpPr>
        <p:spPr/>
        <p:txBody>
          <a:bodyPr/>
          <a:lstStyle/>
          <a:p>
            <a:r>
              <a:rPr lang="lv-LV"/>
              <a:t>Rediģēt šablona virsraksta stilu</a:t>
            </a:r>
            <a:endParaRPr lang="en-US"/>
          </a:p>
        </p:txBody>
      </p:sp>
      <p:sp>
        <p:nvSpPr>
          <p:cNvPr id="3" name="Datuma vietturis 2">
            <a:extLst>
              <a:ext uri="{FF2B5EF4-FFF2-40B4-BE49-F238E27FC236}">
                <a16:creationId xmlns:a16="http://schemas.microsoft.com/office/drawing/2014/main" id="{4ED67732-9599-82E5-CF0B-1E7356EA25F7}"/>
              </a:ext>
            </a:extLst>
          </p:cNvPr>
          <p:cNvSpPr>
            <a:spLocks noGrp="1"/>
          </p:cNvSpPr>
          <p:nvPr>
            <p:ph type="dt" sz="half" idx="10"/>
          </p:nvPr>
        </p:nvSpPr>
        <p:spPr/>
        <p:txBody>
          <a:bodyPr/>
          <a:lstStyle/>
          <a:p>
            <a:fld id="{168F29B4-FB18-4BFB-8176-51BD077B352D}" type="datetimeFigureOut">
              <a:rPr lang="en-US" smtClean="0"/>
              <a:t>5/24/2023</a:t>
            </a:fld>
            <a:endParaRPr lang="en-US"/>
          </a:p>
        </p:txBody>
      </p:sp>
      <p:sp>
        <p:nvSpPr>
          <p:cNvPr id="4" name="Kājenes vietturis 3">
            <a:extLst>
              <a:ext uri="{FF2B5EF4-FFF2-40B4-BE49-F238E27FC236}">
                <a16:creationId xmlns:a16="http://schemas.microsoft.com/office/drawing/2014/main" id="{22CD1859-2BAF-60FA-3ACC-F566C7488CB9}"/>
              </a:ext>
            </a:extLst>
          </p:cNvPr>
          <p:cNvSpPr>
            <a:spLocks noGrp="1"/>
          </p:cNvSpPr>
          <p:nvPr>
            <p:ph type="ftr" sz="quarter" idx="11"/>
          </p:nvPr>
        </p:nvSpPr>
        <p:spPr/>
        <p:txBody>
          <a:bodyPr/>
          <a:lstStyle/>
          <a:p>
            <a:endParaRPr lang="en-US"/>
          </a:p>
        </p:txBody>
      </p:sp>
      <p:sp>
        <p:nvSpPr>
          <p:cNvPr id="5" name="Slaida numura vietturis 4">
            <a:extLst>
              <a:ext uri="{FF2B5EF4-FFF2-40B4-BE49-F238E27FC236}">
                <a16:creationId xmlns:a16="http://schemas.microsoft.com/office/drawing/2014/main" id="{974EDE2B-BEC6-B440-50CA-4C6A586D1710}"/>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391480401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Tukšs">
    <p:spTree>
      <p:nvGrpSpPr>
        <p:cNvPr id="1" name=""/>
        <p:cNvGrpSpPr/>
        <p:nvPr/>
      </p:nvGrpSpPr>
      <p:grpSpPr>
        <a:xfrm>
          <a:off x="0" y="0"/>
          <a:ext cx="0" cy="0"/>
          <a:chOff x="0" y="0"/>
          <a:chExt cx="0" cy="0"/>
        </a:xfrm>
      </p:grpSpPr>
      <p:sp>
        <p:nvSpPr>
          <p:cNvPr id="2" name="Datuma vietturis 1">
            <a:extLst>
              <a:ext uri="{FF2B5EF4-FFF2-40B4-BE49-F238E27FC236}">
                <a16:creationId xmlns:a16="http://schemas.microsoft.com/office/drawing/2014/main" id="{CFEAEB0B-3713-C2A9-5B72-116D3094694E}"/>
              </a:ext>
            </a:extLst>
          </p:cNvPr>
          <p:cNvSpPr>
            <a:spLocks noGrp="1"/>
          </p:cNvSpPr>
          <p:nvPr>
            <p:ph type="dt" sz="half" idx="10"/>
          </p:nvPr>
        </p:nvSpPr>
        <p:spPr/>
        <p:txBody>
          <a:bodyPr/>
          <a:lstStyle/>
          <a:p>
            <a:fld id="{168F29B4-FB18-4BFB-8176-51BD077B352D}" type="datetimeFigureOut">
              <a:rPr lang="en-US" smtClean="0"/>
              <a:t>5/24/2023</a:t>
            </a:fld>
            <a:endParaRPr lang="en-US"/>
          </a:p>
        </p:txBody>
      </p:sp>
      <p:sp>
        <p:nvSpPr>
          <p:cNvPr id="3" name="Kājenes vietturis 2">
            <a:extLst>
              <a:ext uri="{FF2B5EF4-FFF2-40B4-BE49-F238E27FC236}">
                <a16:creationId xmlns:a16="http://schemas.microsoft.com/office/drawing/2014/main" id="{F4B4153B-8936-EDBE-63F8-5CC11EB30F16}"/>
              </a:ext>
            </a:extLst>
          </p:cNvPr>
          <p:cNvSpPr>
            <a:spLocks noGrp="1"/>
          </p:cNvSpPr>
          <p:nvPr>
            <p:ph type="ftr" sz="quarter" idx="11"/>
          </p:nvPr>
        </p:nvSpPr>
        <p:spPr/>
        <p:txBody>
          <a:bodyPr/>
          <a:lstStyle/>
          <a:p>
            <a:endParaRPr lang="en-US"/>
          </a:p>
        </p:txBody>
      </p:sp>
      <p:sp>
        <p:nvSpPr>
          <p:cNvPr id="4" name="Slaida numura vietturis 3">
            <a:extLst>
              <a:ext uri="{FF2B5EF4-FFF2-40B4-BE49-F238E27FC236}">
                <a16:creationId xmlns:a16="http://schemas.microsoft.com/office/drawing/2014/main" id="{0B251B68-EEE8-B24F-5F68-723AE1CFD995}"/>
              </a:ext>
            </a:extLst>
          </p:cNvPr>
          <p:cNvSpPr>
            <a:spLocks noGrp="1"/>
          </p:cNvSpPr>
          <p:nvPr>
            <p:ph type="sldNum" sz="quarter" idx="12"/>
          </p:nvPr>
        </p:nvSpPr>
        <p:spPr/>
        <p:txBody>
          <a:bodyPr/>
          <a:lstStyle/>
          <a:p>
            <a:fld id="{B2728DEB-3749-45CC-B9FA-DA05BC0C2B57}" type="slidenum">
              <a:rPr lang="en-US" smtClean="0"/>
              <a:t>‹#›</a:t>
            </a:fld>
            <a:endParaRPr lang="en-US"/>
          </a:p>
        </p:txBody>
      </p:sp>
    </p:spTree>
    <p:extLst>
      <p:ext uri="{BB962C8B-B14F-4D97-AF65-F5344CB8AC3E}">
        <p14:creationId xmlns:p14="http://schemas.microsoft.com/office/powerpoint/2010/main" val="3157663295"/>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Virsraksta vietturis 1">
            <a:extLst>
              <a:ext uri="{FF2B5EF4-FFF2-40B4-BE49-F238E27FC236}">
                <a16:creationId xmlns:a16="http://schemas.microsoft.com/office/drawing/2014/main" id="{E5CBEC49-D86E-CF4E-F7EB-664909E086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lv-LV"/>
              <a:t>Rediģēt šablona virsraksta stilu</a:t>
            </a:r>
            <a:endParaRPr lang="en-US"/>
          </a:p>
        </p:txBody>
      </p:sp>
      <p:sp>
        <p:nvSpPr>
          <p:cNvPr id="3" name="Teksta vietturis 2">
            <a:extLst>
              <a:ext uri="{FF2B5EF4-FFF2-40B4-BE49-F238E27FC236}">
                <a16:creationId xmlns:a16="http://schemas.microsoft.com/office/drawing/2014/main" id="{D2828E2A-CF3C-D199-7CFB-55EBFA5734A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lv-LV"/>
              <a:t>Noklikšķiniet, lai rediģētu šablona teksta stilus</a:t>
            </a:r>
          </a:p>
          <a:p>
            <a:pPr lvl="1"/>
            <a:r>
              <a:rPr lang="lv-LV"/>
              <a:t>Otrais līmenis</a:t>
            </a:r>
          </a:p>
          <a:p>
            <a:pPr lvl="2"/>
            <a:r>
              <a:rPr lang="lv-LV"/>
              <a:t>Trešais līmenis</a:t>
            </a:r>
          </a:p>
          <a:p>
            <a:pPr lvl="3"/>
            <a:r>
              <a:rPr lang="lv-LV"/>
              <a:t>Ceturtais līmenis</a:t>
            </a:r>
          </a:p>
          <a:p>
            <a:pPr lvl="4"/>
            <a:r>
              <a:rPr lang="lv-LV"/>
              <a:t>Piektais līmenis</a:t>
            </a:r>
            <a:endParaRPr lang="en-US"/>
          </a:p>
        </p:txBody>
      </p:sp>
      <p:sp>
        <p:nvSpPr>
          <p:cNvPr id="4" name="Datuma vietturis 3">
            <a:extLst>
              <a:ext uri="{FF2B5EF4-FFF2-40B4-BE49-F238E27FC236}">
                <a16:creationId xmlns:a16="http://schemas.microsoft.com/office/drawing/2014/main" id="{4C893C37-418C-37FA-0FFD-EE55247303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8F29B4-FB18-4BFB-8176-51BD077B352D}" type="datetimeFigureOut">
              <a:rPr lang="en-US" smtClean="0"/>
              <a:t>5/24/2023</a:t>
            </a:fld>
            <a:endParaRPr lang="en-US"/>
          </a:p>
        </p:txBody>
      </p:sp>
      <p:sp>
        <p:nvSpPr>
          <p:cNvPr id="5" name="Kājenes vietturis 4">
            <a:extLst>
              <a:ext uri="{FF2B5EF4-FFF2-40B4-BE49-F238E27FC236}">
                <a16:creationId xmlns:a16="http://schemas.microsoft.com/office/drawing/2014/main" id="{0FC06057-A796-C231-8816-6B4331F646C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aida numura vietturis 5">
            <a:extLst>
              <a:ext uri="{FF2B5EF4-FFF2-40B4-BE49-F238E27FC236}">
                <a16:creationId xmlns:a16="http://schemas.microsoft.com/office/drawing/2014/main" id="{86F771B1-D5CE-91A8-485D-7C5C3A95EBB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728DEB-3749-45CC-B9FA-DA05BC0C2B57}" type="slidenum">
              <a:rPr lang="en-US" smtClean="0"/>
              <a:t>‹#›</a:t>
            </a:fld>
            <a:endParaRPr lang="en-US"/>
          </a:p>
        </p:txBody>
      </p:sp>
    </p:spTree>
    <p:extLst>
      <p:ext uri="{BB962C8B-B14F-4D97-AF65-F5344CB8AC3E}">
        <p14:creationId xmlns:p14="http://schemas.microsoft.com/office/powerpoint/2010/main" val="2482647991"/>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61"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ransition>
    <p:fad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xml"/><Relationship Id="rId4" Type="http://schemas.openxmlformats.org/officeDocument/2006/relationships/image" Target="../media/image43.png"/></Relationships>
</file>

<file path=ppt/slides/_rels/slide4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7.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3.xml"/><Relationship Id="rId5" Type="http://schemas.openxmlformats.org/officeDocument/2006/relationships/image" Target="../media/image51.png"/><Relationship Id="rId4" Type="http://schemas.openxmlformats.org/officeDocument/2006/relationships/image" Target="../media/image50.png"/></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a:extLst>
              <a:ext uri="{FF2B5EF4-FFF2-40B4-BE49-F238E27FC236}">
                <a16:creationId xmlns:a16="http://schemas.microsoft.com/office/drawing/2014/main" id="{35F77139-0355-0FFC-F8F9-15DCDE4BD70F}"/>
              </a:ext>
            </a:extLst>
          </p:cNvPr>
          <p:cNvSpPr>
            <a:spLocks noGrp="1"/>
          </p:cNvSpPr>
          <p:nvPr>
            <p:ph type="ctrTitle"/>
          </p:nvPr>
        </p:nvSpPr>
        <p:spPr>
          <a:xfrm>
            <a:off x="0" y="1418253"/>
            <a:ext cx="12192000" cy="3228391"/>
          </a:xfrm>
        </p:spPr>
        <p:txBody>
          <a:bodyPr anchor="ctr">
            <a:normAutofit fontScale="90000"/>
          </a:bodyPr>
          <a:lstStyle/>
          <a:p>
            <a:r>
              <a:rPr lang="en-US" b="1" dirty="0">
                <a:solidFill>
                  <a:schemeClr val="bg1"/>
                </a:solidFill>
                <a:latin typeface="Roboto" panose="02000000000000000000" pitchFamily="2" charset="0"/>
                <a:ea typeface="Roboto" panose="02000000000000000000" pitchFamily="2" charset="0"/>
                <a:cs typeface="Roboto" panose="02000000000000000000" pitchFamily="2" charset="0"/>
              </a:rPr>
              <a:t>Cancer statistics and indication profile in the Baltic States.</a:t>
            </a:r>
            <a:br>
              <a:rPr lang="en-US" b="1" dirty="0">
                <a:solidFill>
                  <a:schemeClr val="bg1"/>
                </a:solidFill>
                <a:latin typeface="Roboto" panose="02000000000000000000" pitchFamily="2" charset="0"/>
                <a:ea typeface="Roboto" panose="02000000000000000000" pitchFamily="2" charset="0"/>
                <a:cs typeface="Roboto" panose="02000000000000000000" pitchFamily="2" charset="0"/>
              </a:rPr>
            </a:br>
            <a:r>
              <a:rPr lang="en-US" b="1" dirty="0">
                <a:solidFill>
                  <a:schemeClr val="bg1"/>
                </a:solidFill>
                <a:latin typeface="Roboto" panose="02000000000000000000" pitchFamily="2" charset="0"/>
                <a:ea typeface="Roboto" panose="02000000000000000000" pitchFamily="2" charset="0"/>
                <a:cs typeface="Roboto" panose="02000000000000000000" pitchFamily="2" charset="0"/>
              </a:rPr>
              <a:t>Status of radiotherapy technologies in the Baltic States</a:t>
            </a:r>
          </a:p>
        </p:txBody>
      </p:sp>
      <p:sp>
        <p:nvSpPr>
          <p:cNvPr id="4" name="Virsraksts 1">
            <a:extLst>
              <a:ext uri="{FF2B5EF4-FFF2-40B4-BE49-F238E27FC236}">
                <a16:creationId xmlns:a16="http://schemas.microsoft.com/office/drawing/2014/main" id="{38178D3A-4415-FFAF-14F5-6FCFB6CC36D6}"/>
              </a:ext>
            </a:extLst>
          </p:cNvPr>
          <p:cNvSpPr txBox="1">
            <a:spLocks/>
          </p:cNvSpPr>
          <p:nvPr/>
        </p:nvSpPr>
        <p:spPr>
          <a:xfrm>
            <a:off x="0" y="5136776"/>
            <a:ext cx="10483702" cy="1237130"/>
          </a:xfrm>
          <a:prstGeom prst="rect">
            <a:avLst/>
          </a:prstGeom>
        </p:spPr>
        <p:txBody>
          <a:bodyPr vert="horz" lIns="91440" tIns="45720" rIns="91440" bIns="45720" rtlCol="0" anchor="ctr">
            <a:normAutofit fontScale="97500"/>
          </a:bodyPr>
          <a:lstStyle>
            <a:lvl1pPr algn="ctr" defTabSz="914400" rtl="0" eaLnBrk="1" latinLnBrk="0" hangingPunct="1">
              <a:lnSpc>
                <a:spcPct val="90000"/>
              </a:lnSpc>
              <a:spcBef>
                <a:spcPct val="0"/>
              </a:spcBef>
              <a:buNone/>
              <a:defRPr sz="6000" kern="1200">
                <a:solidFill>
                  <a:schemeClr val="tx1"/>
                </a:solidFill>
                <a:latin typeface="Arial" panose="020B0604020202020204" pitchFamily="34" charset="0"/>
                <a:ea typeface="+mj-ea"/>
                <a:cs typeface="Arial" panose="020B0604020202020204" pitchFamily="34" charset="0"/>
              </a:defRPr>
            </a:lvl1pPr>
          </a:lstStyle>
          <a:p>
            <a:pPr algn="l"/>
            <a:endParaRPr lang="en-US" sz="2900" b="1" i="1"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
        <p:nvSpPr>
          <p:cNvPr id="3" name="Virsraksts 1">
            <a:extLst>
              <a:ext uri="{FF2B5EF4-FFF2-40B4-BE49-F238E27FC236}">
                <a16:creationId xmlns:a16="http://schemas.microsoft.com/office/drawing/2014/main" id="{9871B3D0-E431-5F93-99DD-4C1C558A8CB9}"/>
              </a:ext>
            </a:extLst>
          </p:cNvPr>
          <p:cNvSpPr txBox="1">
            <a:spLocks/>
          </p:cNvSpPr>
          <p:nvPr/>
        </p:nvSpPr>
        <p:spPr>
          <a:xfrm>
            <a:off x="0" y="4973216"/>
            <a:ext cx="12192000" cy="1086192"/>
          </a:xfrm>
          <a:prstGeom prst="rect">
            <a:avLst/>
          </a:prstGeom>
        </p:spPr>
        <p:txBody>
          <a:bodyPr vert="horz" lIns="91440" tIns="45720" rIns="91440" bIns="45720" rtlCol="0" anchor="ctr">
            <a:normAutofit fontScale="90000"/>
          </a:bodyPr>
          <a:lstStyle>
            <a:lvl1pPr algn="ctr" defTabSz="914400" rtl="0" eaLnBrk="1" latinLnBrk="0" hangingPunct="1">
              <a:lnSpc>
                <a:spcPct val="90000"/>
              </a:lnSpc>
              <a:spcBef>
                <a:spcPct val="0"/>
              </a:spcBef>
              <a:buNone/>
              <a:defRPr sz="6000" kern="1200">
                <a:solidFill>
                  <a:schemeClr val="tx1"/>
                </a:solidFill>
                <a:latin typeface="Arial" panose="020B0604020202020204" pitchFamily="34" charset="0"/>
                <a:ea typeface="+mj-ea"/>
                <a:cs typeface="Arial" panose="020B0604020202020204" pitchFamily="34" charset="0"/>
              </a:defRPr>
            </a:lvl1pPr>
          </a:lstStyle>
          <a:p>
            <a:pPr algn="l"/>
            <a:r>
              <a:rPr lang="en-US" sz="2000" b="1" dirty="0">
                <a:solidFill>
                  <a:schemeClr val="bg1"/>
                </a:solidFill>
                <a:latin typeface="Roboto" panose="02000000000000000000" pitchFamily="2" charset="0"/>
                <a:ea typeface="Roboto" panose="02000000000000000000" pitchFamily="2" charset="0"/>
                <a:cs typeface="Roboto" panose="02000000000000000000" pitchFamily="2" charset="0"/>
              </a:rPr>
              <a:t>Erika Korobeinikova (Lithuanian Society for Radiation Therapy / Lithuanian University of Health Sciences)</a:t>
            </a:r>
          </a:p>
          <a:p>
            <a:pPr algn="l"/>
            <a:r>
              <a:rPr lang="en-US" sz="2000" b="1" dirty="0">
                <a:solidFill>
                  <a:schemeClr val="bg1"/>
                </a:solidFill>
                <a:latin typeface="Roboto" panose="02000000000000000000" pitchFamily="2" charset="0"/>
                <a:ea typeface="Roboto" panose="02000000000000000000" pitchFamily="2" charset="0"/>
                <a:cs typeface="Roboto" panose="02000000000000000000" pitchFamily="2" charset="0"/>
              </a:rPr>
              <a:t>Kristaps Palskis (Riga Technical University, CERN)</a:t>
            </a:r>
          </a:p>
          <a:p>
            <a:pPr algn="l"/>
            <a:endParaRPr lang="en-US" sz="2000" b="1" dirty="0">
              <a:solidFill>
                <a:schemeClr val="bg1"/>
              </a:solidFill>
              <a:latin typeface="Roboto" panose="02000000000000000000" pitchFamily="2" charset="0"/>
              <a:ea typeface="Roboto" panose="02000000000000000000" pitchFamily="2" charset="0"/>
              <a:cs typeface="Roboto" panose="02000000000000000000" pitchFamily="2" charset="0"/>
            </a:endParaRPr>
          </a:p>
          <a:p>
            <a:pPr algn="l"/>
            <a:r>
              <a:rPr lang="en-US" sz="2000" dirty="0">
                <a:solidFill>
                  <a:schemeClr val="bg1"/>
                </a:solidFill>
                <a:latin typeface="Roboto" panose="02000000000000000000" pitchFamily="2" charset="0"/>
                <a:ea typeface="Roboto" panose="02000000000000000000" pitchFamily="2" charset="0"/>
                <a:cs typeface="Roboto" panose="02000000000000000000" pitchFamily="2" charset="0"/>
              </a:rPr>
              <a:t>Manjit Dosanjh (CERN, University of Oxford)</a:t>
            </a:r>
          </a:p>
        </p:txBody>
      </p:sp>
    </p:spTree>
    <p:extLst>
      <p:ext uri="{BB962C8B-B14F-4D97-AF65-F5344CB8AC3E}">
        <p14:creationId xmlns:p14="http://schemas.microsoft.com/office/powerpoint/2010/main" val="1157272725"/>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p:txBody>
          <a:bodyPr>
            <a:normAutofit fontScale="90000"/>
          </a:bodyPr>
          <a:lstStyle/>
          <a:p>
            <a:pPr>
              <a:buClr>
                <a:srgbClr val="000066"/>
              </a:buClr>
            </a:pPr>
            <a:r>
              <a:rPr lang="en-US" b="1" dirty="0"/>
              <a:t>The beginnings of ENLIGHT</a:t>
            </a:r>
          </a:p>
        </p:txBody>
      </p:sp>
      <p:sp>
        <p:nvSpPr>
          <p:cNvPr id="48" name="TextBox 47">
            <a:extLst>
              <a:ext uri="{FF2B5EF4-FFF2-40B4-BE49-F238E27FC236}">
                <a16:creationId xmlns:a16="http://schemas.microsoft.com/office/drawing/2014/main" id="{4423A1F2-0558-FC4A-BED2-92179C593929}"/>
              </a:ext>
            </a:extLst>
          </p:cNvPr>
          <p:cNvSpPr txBox="1"/>
          <p:nvPr/>
        </p:nvSpPr>
        <p:spPr>
          <a:xfrm>
            <a:off x="-7325" y="-15874"/>
            <a:ext cx="2817027" cy="1015663"/>
          </a:xfrm>
          <a:prstGeom prst="rect">
            <a:avLst/>
          </a:prstGeom>
          <a:solidFill>
            <a:schemeClr val="accent1">
              <a:lumMod val="20000"/>
              <a:lumOff val="80000"/>
            </a:schemeClr>
          </a:solid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it-IT" sz="6000" b="1" i="0" u="none" strike="noStrike" kern="1200" cap="none" spc="0" normalizeH="0" baseline="0" noProof="0" dirty="0">
                <a:ln>
                  <a:noFill/>
                </a:ln>
                <a:solidFill>
                  <a:srgbClr val="FF0000"/>
                </a:solidFill>
                <a:effectLst/>
                <a:uLnTx/>
                <a:uFillTx/>
                <a:latin typeface="Arial" charset="0"/>
                <a:ea typeface="ＭＳ Ｐゴシック" charset="0"/>
                <a:cs typeface="ＭＳ Ｐゴシック" charset="0"/>
              </a:rPr>
              <a:t>2001</a:t>
            </a:r>
          </a:p>
        </p:txBody>
      </p:sp>
      <p:pic>
        <p:nvPicPr>
          <p:cNvPr id="50" name="Picture 1">
            <a:extLst>
              <a:ext uri="{FF2B5EF4-FFF2-40B4-BE49-F238E27FC236}">
                <a16:creationId xmlns:a16="http://schemas.microsoft.com/office/drawing/2014/main" id="{BE469E96-3186-E2F8-E443-28CFB6AC5BF3}"/>
              </a:ext>
            </a:extLst>
          </p:cNvPr>
          <p:cNvPicPr>
            <a:picLocks noChangeAspect="1"/>
          </p:cNvPicPr>
          <p:nvPr/>
        </p:nvPicPr>
        <p:blipFill>
          <a:blip r:embed="rId2">
            <a:extLst>
              <a:ext uri="{28A0092B-C50C-407E-A947-70E740481C1C}">
                <a14:useLocalDpi xmlns:a14="http://schemas.microsoft.com/office/drawing/2010/main" val="0"/>
              </a:ext>
            </a:extLst>
          </a:blip>
          <a:srcRect t="30446" b="10840"/>
          <a:stretch>
            <a:fillRect/>
          </a:stretch>
        </p:blipFill>
        <p:spPr bwMode="auto">
          <a:xfrm>
            <a:off x="2032633" y="2644498"/>
            <a:ext cx="8126733" cy="37361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1" name="TextBox 50">
            <a:extLst>
              <a:ext uri="{FF2B5EF4-FFF2-40B4-BE49-F238E27FC236}">
                <a16:creationId xmlns:a16="http://schemas.microsoft.com/office/drawing/2014/main" id="{4538B103-CF31-9657-8AEF-EB227CD1A501}"/>
              </a:ext>
            </a:extLst>
          </p:cNvPr>
          <p:cNvSpPr txBox="1"/>
          <p:nvPr/>
        </p:nvSpPr>
        <p:spPr>
          <a:xfrm>
            <a:off x="7871080" y="5369853"/>
            <a:ext cx="2247900" cy="369332"/>
          </a:xfrm>
          <a:prstGeom prst="rect">
            <a:avLst/>
          </a:prstGeom>
          <a:solidFill>
            <a:schemeClr val="bg1"/>
          </a:solidFill>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DG: Luciano </a:t>
            </a:r>
            <a:r>
              <a:rPr kumimoji="0" lang="en-US" sz="1800" b="0" i="0" u="none" strike="noStrike" kern="1200" cap="none" spc="0" normalizeH="0" baseline="0" noProof="0" dirty="0" err="1">
                <a:ln>
                  <a:noFill/>
                </a:ln>
                <a:solidFill>
                  <a:srgbClr val="000000"/>
                </a:solidFill>
                <a:effectLst/>
                <a:uLnTx/>
                <a:uFillTx/>
                <a:latin typeface="Arial"/>
                <a:ea typeface="+mn-ea"/>
                <a:cs typeface="+mn-cs"/>
              </a:rPr>
              <a:t>Maiani</a:t>
            </a:r>
            <a:endParaRPr kumimoji="0" lang="en-GB" sz="1800" b="0" i="0" u="none" strike="noStrike" kern="1200" cap="none" spc="0" normalizeH="0" baseline="0" noProof="0" dirty="0">
              <a:ln>
                <a:noFill/>
              </a:ln>
              <a:solidFill>
                <a:srgbClr val="FFFFFF"/>
              </a:solidFill>
              <a:effectLst/>
              <a:uLnTx/>
              <a:uFillTx/>
              <a:latin typeface="Arial"/>
              <a:ea typeface="+mn-ea"/>
              <a:cs typeface="+mn-cs"/>
            </a:endParaRPr>
          </a:p>
        </p:txBody>
      </p:sp>
      <p:sp>
        <p:nvSpPr>
          <p:cNvPr id="52" name="TextBox 51">
            <a:extLst>
              <a:ext uri="{FF2B5EF4-FFF2-40B4-BE49-F238E27FC236}">
                <a16:creationId xmlns:a16="http://schemas.microsoft.com/office/drawing/2014/main" id="{41305354-3E04-D8DC-4D93-F8D6381B185A}"/>
              </a:ext>
            </a:extLst>
          </p:cNvPr>
          <p:cNvSpPr txBox="1"/>
          <p:nvPr/>
        </p:nvSpPr>
        <p:spPr>
          <a:xfrm>
            <a:off x="4851399" y="3259723"/>
            <a:ext cx="2489200" cy="338554"/>
          </a:xfrm>
          <a:prstGeom prst="rect">
            <a:avLst/>
          </a:prstGeom>
          <a:solidFill>
            <a:schemeClr val="bg1"/>
          </a:solidFill>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Arial"/>
                <a:ea typeface="+mn-ea"/>
                <a:cs typeface="+mn-cs"/>
              </a:rPr>
              <a:t>Driving </a:t>
            </a:r>
            <a:r>
              <a:rPr kumimoji="0" lang="en-US" sz="1600" b="0" i="0" u="none" strike="noStrike" kern="1200" cap="none" spc="0" normalizeH="0" baseline="0" noProof="0" dirty="0" err="1">
                <a:ln>
                  <a:noFill/>
                </a:ln>
                <a:solidFill>
                  <a:srgbClr val="000000"/>
                </a:solidFill>
                <a:effectLst/>
                <a:uLnTx/>
                <a:uFillTx/>
                <a:latin typeface="Arial"/>
                <a:ea typeface="+mn-ea"/>
                <a:cs typeface="+mn-cs"/>
              </a:rPr>
              <a:t>Force:Ugo</a:t>
            </a:r>
            <a:r>
              <a:rPr kumimoji="0" lang="en-US" sz="1600" b="0" i="0" u="none" strike="noStrike" kern="1200" cap="none" spc="0" normalizeH="0" baseline="0" noProof="0" dirty="0">
                <a:ln>
                  <a:noFill/>
                </a:ln>
                <a:solidFill>
                  <a:srgbClr val="000000"/>
                </a:solidFill>
                <a:effectLst/>
                <a:uLnTx/>
                <a:uFillTx/>
                <a:latin typeface="Arial"/>
                <a:ea typeface="+mn-ea"/>
                <a:cs typeface="+mn-cs"/>
              </a:rPr>
              <a:t> </a:t>
            </a:r>
            <a:r>
              <a:rPr kumimoji="0" lang="en-US" sz="1600" b="0" i="0" u="none" strike="noStrike" kern="1200" cap="none" spc="0" normalizeH="0" baseline="0" noProof="0" dirty="0" err="1">
                <a:ln>
                  <a:noFill/>
                </a:ln>
                <a:solidFill>
                  <a:srgbClr val="000000"/>
                </a:solidFill>
                <a:effectLst/>
                <a:uLnTx/>
                <a:uFillTx/>
                <a:latin typeface="Arial"/>
                <a:ea typeface="+mn-ea"/>
                <a:cs typeface="+mn-cs"/>
              </a:rPr>
              <a:t>Amaldi</a:t>
            </a:r>
            <a:endParaRPr kumimoji="0" lang="en-GB" sz="1600" b="0" i="0" u="none" strike="noStrike" kern="1200" cap="none" spc="0" normalizeH="0" baseline="0" noProof="0" dirty="0">
              <a:ln>
                <a:noFill/>
              </a:ln>
              <a:solidFill>
                <a:srgbClr val="FFFFFF"/>
              </a:solidFill>
              <a:effectLst/>
              <a:uLnTx/>
              <a:uFillTx/>
              <a:latin typeface="Arial"/>
              <a:ea typeface="+mn-ea"/>
              <a:cs typeface="+mn-cs"/>
            </a:endParaRPr>
          </a:p>
        </p:txBody>
      </p:sp>
      <p:sp>
        <p:nvSpPr>
          <p:cNvPr id="53" name="TextBox 52">
            <a:extLst>
              <a:ext uri="{FF2B5EF4-FFF2-40B4-BE49-F238E27FC236}">
                <a16:creationId xmlns:a16="http://schemas.microsoft.com/office/drawing/2014/main" id="{D4DFC603-5D2E-32DD-D313-A336EC2DEA93}"/>
              </a:ext>
            </a:extLst>
          </p:cNvPr>
          <p:cNvSpPr txBox="1"/>
          <p:nvPr/>
        </p:nvSpPr>
        <p:spPr>
          <a:xfrm>
            <a:off x="2032633" y="6042130"/>
            <a:ext cx="4953000" cy="338554"/>
          </a:xfrm>
          <a:prstGeom prst="rect">
            <a:avLst/>
          </a:prstGeom>
          <a:solidFill>
            <a:schemeClr val="bg1"/>
          </a:solidFill>
        </p:spPr>
        <p:txBody>
          <a:bodyPr wrap="square">
            <a:spAutoFit/>
          </a:body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err="1">
                <a:ln>
                  <a:noFill/>
                </a:ln>
                <a:solidFill>
                  <a:srgbClr val="000000"/>
                </a:solidFill>
                <a:effectLst/>
                <a:uLnTx/>
                <a:uFillTx/>
                <a:latin typeface="Georgia"/>
                <a:ea typeface="+mn-ea"/>
                <a:cs typeface="Georgia"/>
              </a:rPr>
              <a:t>Organisers</a:t>
            </a:r>
            <a:r>
              <a:rPr kumimoji="0" lang="en-US" sz="1600" b="0" i="0" u="none" strike="noStrike" kern="1200" cap="none" spc="0" normalizeH="0" baseline="0" noProof="0" dirty="0">
                <a:ln>
                  <a:noFill/>
                </a:ln>
                <a:solidFill>
                  <a:srgbClr val="000000"/>
                </a:solidFill>
                <a:effectLst/>
                <a:uLnTx/>
                <a:uFillTx/>
                <a:latin typeface="Georgia"/>
                <a:ea typeface="+mn-ea"/>
                <a:cs typeface="Georgia"/>
              </a:rPr>
              <a:t>: Manjit Dosanjh &amp; Hans Hoffmann</a:t>
            </a:r>
          </a:p>
        </p:txBody>
      </p:sp>
      <p:sp>
        <p:nvSpPr>
          <p:cNvPr id="54" name="TextBox 4">
            <a:extLst>
              <a:ext uri="{FF2B5EF4-FFF2-40B4-BE49-F238E27FC236}">
                <a16:creationId xmlns:a16="http://schemas.microsoft.com/office/drawing/2014/main" id="{7B66E273-4FA9-392D-7EAD-5B1111B55DCC}"/>
              </a:ext>
            </a:extLst>
          </p:cNvPr>
          <p:cNvSpPr txBox="1">
            <a:spLocks noChangeArrowheads="1"/>
          </p:cNvSpPr>
          <p:nvPr/>
        </p:nvSpPr>
        <p:spPr bwMode="auto">
          <a:xfrm>
            <a:off x="60190" y="1018613"/>
            <a:ext cx="11806681" cy="15991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1900" b="1">
                <a:solidFill>
                  <a:schemeClr val="folHlink"/>
                </a:solidFill>
                <a:latin typeface="Arial" charset="0"/>
                <a:ea typeface="ＭＳ Ｐゴシック" charset="0"/>
                <a:cs typeface="ＭＳ Ｐゴシック" charset="0"/>
              </a:defRPr>
            </a:lvl1pPr>
            <a:lvl2pPr marL="742950" indent="-285750" eaLnBrk="0" hangingPunct="0">
              <a:defRPr sz="1900" b="1">
                <a:solidFill>
                  <a:schemeClr val="folHlink"/>
                </a:solidFill>
                <a:latin typeface="Arial" charset="0"/>
                <a:ea typeface="ＭＳ Ｐゴシック" charset="0"/>
              </a:defRPr>
            </a:lvl2pPr>
            <a:lvl3pPr marL="1143000" indent="-228600" eaLnBrk="0" hangingPunct="0">
              <a:defRPr sz="1900" b="1">
                <a:solidFill>
                  <a:schemeClr val="folHlink"/>
                </a:solidFill>
                <a:latin typeface="Arial" charset="0"/>
                <a:ea typeface="ＭＳ Ｐゴシック" charset="0"/>
              </a:defRPr>
            </a:lvl3pPr>
            <a:lvl4pPr marL="1600200" indent="-228600" eaLnBrk="0" hangingPunct="0">
              <a:defRPr sz="1900" b="1">
                <a:solidFill>
                  <a:schemeClr val="folHlink"/>
                </a:solidFill>
                <a:latin typeface="Arial" charset="0"/>
                <a:ea typeface="ＭＳ Ｐゴシック" charset="0"/>
              </a:defRPr>
            </a:lvl4pPr>
            <a:lvl5pPr marL="2057400" indent="-228600" eaLnBrk="0" hangingPunct="0">
              <a:defRPr sz="1900" b="1">
                <a:solidFill>
                  <a:schemeClr val="folHlink"/>
                </a:solidFill>
                <a:latin typeface="Arial" charset="0"/>
                <a:ea typeface="ＭＳ Ｐゴシック" charset="0"/>
              </a:defRPr>
            </a:lvl5pPr>
            <a:lvl6pPr marL="2514600" indent="-228600" eaLnBrk="0" fontAlgn="base" hangingPunct="0">
              <a:spcBef>
                <a:spcPct val="0"/>
              </a:spcBef>
              <a:spcAft>
                <a:spcPct val="0"/>
              </a:spcAft>
              <a:defRPr sz="1900" b="1">
                <a:solidFill>
                  <a:schemeClr val="folHlink"/>
                </a:solidFill>
                <a:latin typeface="Arial" charset="0"/>
                <a:ea typeface="ＭＳ Ｐゴシック" charset="0"/>
              </a:defRPr>
            </a:lvl6pPr>
            <a:lvl7pPr marL="2971800" indent="-228600" eaLnBrk="0" fontAlgn="base" hangingPunct="0">
              <a:spcBef>
                <a:spcPct val="0"/>
              </a:spcBef>
              <a:spcAft>
                <a:spcPct val="0"/>
              </a:spcAft>
              <a:defRPr sz="1900" b="1">
                <a:solidFill>
                  <a:schemeClr val="folHlink"/>
                </a:solidFill>
                <a:latin typeface="Arial" charset="0"/>
                <a:ea typeface="ＭＳ Ｐゴシック" charset="0"/>
              </a:defRPr>
            </a:lvl7pPr>
            <a:lvl8pPr marL="3429000" indent="-228600" eaLnBrk="0" fontAlgn="base" hangingPunct="0">
              <a:spcBef>
                <a:spcPct val="0"/>
              </a:spcBef>
              <a:spcAft>
                <a:spcPct val="0"/>
              </a:spcAft>
              <a:defRPr sz="1900" b="1">
                <a:solidFill>
                  <a:schemeClr val="folHlink"/>
                </a:solidFill>
                <a:latin typeface="Arial" charset="0"/>
                <a:ea typeface="ＭＳ Ｐゴシック" charset="0"/>
              </a:defRPr>
            </a:lvl8pPr>
            <a:lvl9pPr marL="3886200" indent="-228600" eaLnBrk="0" fontAlgn="base" hangingPunct="0">
              <a:spcBef>
                <a:spcPct val="0"/>
              </a:spcBef>
              <a:spcAft>
                <a:spcPct val="0"/>
              </a:spcAft>
              <a:defRPr sz="1900" b="1">
                <a:solidFill>
                  <a:schemeClr val="folHlink"/>
                </a:solidFill>
                <a:latin typeface="Arial" charset="0"/>
                <a:ea typeface="ＭＳ Ｐゴシック" charset="0"/>
              </a:defRPr>
            </a:lvl9pPr>
          </a:lstStyle>
          <a:p>
            <a:pPr marR="0" lvl="0" indent="-285750" algn="l" defTabSz="914400" rtl="0" eaLnBrk="1" fontAlgn="base" latinLnBrk="0" hangingPunct="1">
              <a:lnSpc>
                <a:spcPct val="140000"/>
              </a:lnSpc>
              <a:spcBef>
                <a:spcPct val="0"/>
              </a:spcBef>
              <a:spcAft>
                <a:spcPct val="0"/>
              </a:spcAft>
              <a:buClrTx/>
              <a:buSzTx/>
              <a:buFont typeface="Wingdings" charset="2"/>
              <a:buChar char="Ø"/>
              <a:tabLst/>
              <a:defRPr/>
            </a:pPr>
            <a:r>
              <a:rPr kumimoji="0" lang="en-GB" sz="1800" b="1" i="0" u="none" strike="noStrike" kern="1200" cap="none" spc="0" normalizeH="0" baseline="0" noProof="0" dirty="0">
                <a:ln>
                  <a:noFill/>
                </a:ln>
                <a:solidFill>
                  <a:schemeClr val="tx1"/>
                </a:solidFill>
                <a:effectLst/>
                <a:uLnTx/>
                <a:uFillTx/>
                <a:latin typeface="Arial" charset="0"/>
                <a:ea typeface="ＭＳ Ｐゴシック" charset="0"/>
              </a:rPr>
              <a:t>The  idea germinated in 2001 after ESTRO- Med-AUSTRON meeting</a:t>
            </a:r>
          </a:p>
          <a:p>
            <a:pPr marR="0" lvl="0" indent="-285750" algn="l" defTabSz="914400" rtl="0" eaLnBrk="1" fontAlgn="base" latinLnBrk="0" hangingPunct="1">
              <a:lnSpc>
                <a:spcPct val="140000"/>
              </a:lnSpc>
              <a:spcBef>
                <a:spcPct val="0"/>
              </a:spcBef>
              <a:spcAft>
                <a:spcPct val="0"/>
              </a:spcAft>
              <a:buClrTx/>
              <a:buSzTx/>
              <a:buFont typeface="Wingdings" charset="2"/>
              <a:buChar char="Ø"/>
              <a:tabLst/>
              <a:defRPr/>
            </a:pPr>
            <a:r>
              <a:rPr kumimoji="0" lang="en-GB" sz="1800" b="1" i="0" u="none" strike="noStrike" kern="1200" cap="none" spc="0" normalizeH="0" baseline="0" noProof="0" dirty="0">
                <a:ln>
                  <a:noFill/>
                </a:ln>
                <a:solidFill>
                  <a:schemeClr val="tx1"/>
                </a:solidFill>
                <a:effectLst/>
                <a:uLnTx/>
                <a:uFillTx/>
                <a:latin typeface="Arial" charset="0"/>
                <a:ea typeface="ＭＳ Ｐゴシック" charset="0"/>
              </a:rPr>
              <a:t>In October 2001 the proposal for a Thematic Network was submitted to  EC</a:t>
            </a:r>
          </a:p>
          <a:p>
            <a:pPr marR="0" lvl="0" indent="-285750" algn="l" defTabSz="914400" rtl="0" eaLnBrk="1" fontAlgn="base" latinLnBrk="0" hangingPunct="1">
              <a:lnSpc>
                <a:spcPct val="140000"/>
              </a:lnSpc>
              <a:spcBef>
                <a:spcPct val="0"/>
              </a:spcBef>
              <a:spcAft>
                <a:spcPct val="0"/>
              </a:spcAft>
              <a:buClrTx/>
              <a:buSzTx/>
              <a:buFont typeface="Wingdings" charset="2"/>
              <a:buChar char="Ø"/>
              <a:tabLst/>
              <a:defRPr/>
            </a:pPr>
            <a:r>
              <a:rPr kumimoji="0" lang="en-GB" sz="1800" b="1" i="0" u="none" strike="noStrike" kern="1200" cap="none" spc="0" normalizeH="0" baseline="0" noProof="0" dirty="0">
                <a:ln>
                  <a:noFill/>
                </a:ln>
                <a:solidFill>
                  <a:schemeClr val="tx1"/>
                </a:solidFill>
                <a:effectLst/>
                <a:uLnTx/>
                <a:uFillTx/>
                <a:latin typeface="Arial" charset="0"/>
                <a:ea typeface="ＭＳ Ｐゴシック" charset="0"/>
              </a:rPr>
              <a:t>ENLIGHT was launched In February 2002 at CERN </a:t>
            </a:r>
          </a:p>
          <a:p>
            <a:pPr marR="0" lvl="0" indent="-285750" algn="l" defTabSz="914400" rtl="0" eaLnBrk="1" fontAlgn="base" latinLnBrk="0" hangingPunct="1">
              <a:lnSpc>
                <a:spcPct val="140000"/>
              </a:lnSpc>
              <a:spcBef>
                <a:spcPct val="0"/>
              </a:spcBef>
              <a:spcAft>
                <a:spcPct val="0"/>
              </a:spcAft>
              <a:buClrTx/>
              <a:buSzTx/>
              <a:buFont typeface="Wingdings" charset="2"/>
              <a:buChar char="Ø"/>
              <a:tabLst/>
              <a:defRPr/>
            </a:pPr>
            <a:r>
              <a:rPr kumimoji="0" lang="en-GB" sz="1800" b="1" i="0" u="none" strike="noStrike" kern="1200" cap="none" spc="0" normalizeH="0" baseline="0" noProof="0" dirty="0">
                <a:ln>
                  <a:noFill/>
                </a:ln>
                <a:solidFill>
                  <a:schemeClr val="tx1"/>
                </a:solidFill>
                <a:effectLst/>
                <a:uLnTx/>
                <a:uFillTx/>
                <a:latin typeface="Arial" charset="0"/>
                <a:ea typeface="ＭＳ Ｐゴシック" charset="0"/>
              </a:rPr>
              <a:t>Funded: 1 million Euros in 2002</a:t>
            </a:r>
          </a:p>
        </p:txBody>
      </p:sp>
    </p:spTree>
    <p:extLst>
      <p:ext uri="{BB962C8B-B14F-4D97-AF65-F5344CB8AC3E}">
        <p14:creationId xmlns:p14="http://schemas.microsoft.com/office/powerpoint/2010/main" val="216857745"/>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p:txBody>
          <a:bodyPr>
            <a:normAutofit fontScale="90000"/>
          </a:bodyPr>
          <a:lstStyle/>
          <a:p>
            <a:pPr>
              <a:buClr>
                <a:srgbClr val="000066"/>
              </a:buClr>
            </a:pPr>
            <a:r>
              <a:rPr lang="en-US" b="1" dirty="0"/>
              <a:t> ENLIGHT was established to ………</a:t>
            </a:r>
          </a:p>
        </p:txBody>
      </p:sp>
      <p:sp>
        <p:nvSpPr>
          <p:cNvPr id="2" name="Rectangle 3">
            <a:extLst>
              <a:ext uri="{FF2B5EF4-FFF2-40B4-BE49-F238E27FC236}">
                <a16:creationId xmlns:a16="http://schemas.microsoft.com/office/drawing/2014/main" id="{B85BB8CB-7CEC-9DD4-7B75-B006C3E3FB55}"/>
              </a:ext>
            </a:extLst>
          </p:cNvPr>
          <p:cNvSpPr txBox="1">
            <a:spLocks noChangeArrowheads="1"/>
          </p:cNvSpPr>
          <p:nvPr/>
        </p:nvSpPr>
        <p:spPr>
          <a:xfrm>
            <a:off x="0" y="852597"/>
            <a:ext cx="8229600" cy="47926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2" charset="0"/>
              <a:buNone/>
              <a:defRPr/>
            </a:pPr>
            <a:endParaRPr lang="en-GB" sz="2400" dirty="0">
              <a:latin typeface="Constantia" charset="0"/>
              <a:ea typeface="ＭＳ Ｐゴシック" charset="0"/>
              <a:cs typeface="ＭＳ Ｐゴシック" charset="0"/>
            </a:endParaRPr>
          </a:p>
          <a:p>
            <a:pPr lvl="1">
              <a:buClr>
                <a:srgbClr val="9C0000"/>
              </a:buClr>
              <a:buFont typeface="Arial"/>
              <a:buChar char="•"/>
              <a:defRPr/>
            </a:pPr>
            <a:r>
              <a:rPr lang="en-GB" sz="2800" dirty="0">
                <a:ea typeface="ＭＳ Ｐゴシック" charset="0"/>
              </a:rPr>
              <a:t>Create common multidisciplinary platform</a:t>
            </a:r>
          </a:p>
          <a:p>
            <a:pPr lvl="1">
              <a:buClr>
                <a:srgbClr val="9C0000"/>
              </a:buClr>
              <a:buFont typeface="Arial"/>
              <a:buChar char="•"/>
              <a:defRPr/>
            </a:pPr>
            <a:r>
              <a:rPr lang="en-GB" sz="2800" dirty="0">
                <a:ea typeface="ＭＳ Ｐゴシック" charset="0"/>
              </a:rPr>
              <a:t>Cancer treatment</a:t>
            </a:r>
          </a:p>
          <a:p>
            <a:pPr lvl="1">
              <a:buClr>
                <a:srgbClr val="9C0000"/>
              </a:buClr>
              <a:buFont typeface="Arial"/>
              <a:buChar char="•"/>
              <a:defRPr/>
            </a:pPr>
            <a:r>
              <a:rPr lang="en-GB" sz="2800" dirty="0">
                <a:ea typeface="ＭＳ Ｐゴシック" charset="0"/>
              </a:rPr>
              <a:t>Identify challenges</a:t>
            </a:r>
          </a:p>
          <a:p>
            <a:pPr lvl="1">
              <a:buClr>
                <a:srgbClr val="9C0000"/>
              </a:buClr>
              <a:buFont typeface="Arial"/>
              <a:buChar char="•"/>
              <a:defRPr/>
            </a:pPr>
            <a:r>
              <a:rPr lang="en-GB" sz="2800" dirty="0">
                <a:ea typeface="ＭＳ Ｐゴシック" charset="0"/>
              </a:rPr>
              <a:t>Share knowledge</a:t>
            </a:r>
          </a:p>
          <a:p>
            <a:pPr lvl="1">
              <a:buClr>
                <a:srgbClr val="9C0000"/>
              </a:buClr>
              <a:buFont typeface="Arial"/>
              <a:buChar char="•"/>
              <a:defRPr/>
            </a:pPr>
            <a:r>
              <a:rPr lang="en-GB" sz="2800" dirty="0">
                <a:ea typeface="ＭＳ Ｐゴシック" charset="0"/>
              </a:rPr>
              <a:t>Share best practices </a:t>
            </a:r>
          </a:p>
          <a:p>
            <a:pPr lvl="1">
              <a:buClr>
                <a:srgbClr val="9C0000"/>
              </a:buClr>
              <a:buFont typeface="Arial"/>
              <a:buChar char="•"/>
              <a:defRPr/>
            </a:pPr>
            <a:r>
              <a:rPr lang="en-GB" sz="2800" dirty="0">
                <a:ea typeface="ＭＳ Ｐゴシック" charset="0"/>
              </a:rPr>
              <a:t>Harmonise data </a:t>
            </a:r>
          </a:p>
          <a:p>
            <a:pPr lvl="1">
              <a:buClr>
                <a:srgbClr val="9C0000"/>
              </a:buClr>
              <a:buFont typeface="Arial"/>
              <a:buChar char="•"/>
              <a:defRPr/>
            </a:pPr>
            <a:r>
              <a:rPr lang="en-GB" sz="2800" dirty="0">
                <a:ea typeface="ＭＳ Ｐゴシック" charset="0"/>
              </a:rPr>
              <a:t>Provide training, education</a:t>
            </a:r>
          </a:p>
          <a:p>
            <a:pPr lvl="1">
              <a:buClr>
                <a:srgbClr val="9C0000"/>
              </a:buClr>
              <a:buFont typeface="Arial"/>
              <a:buChar char="•"/>
              <a:defRPr/>
            </a:pPr>
            <a:r>
              <a:rPr lang="en-GB" sz="2800" dirty="0">
                <a:ea typeface="ＭＳ Ｐゴシック" charset="0"/>
                <a:sym typeface="Wingdings" charset="0"/>
              </a:rPr>
              <a:t>Innovate to improve</a:t>
            </a:r>
          </a:p>
          <a:p>
            <a:pPr lvl="1">
              <a:buClr>
                <a:srgbClr val="9C0000"/>
              </a:buClr>
              <a:buFont typeface="Arial"/>
              <a:buChar char="•"/>
              <a:defRPr/>
            </a:pPr>
            <a:r>
              <a:rPr lang="en-GB" sz="2800" dirty="0">
                <a:ea typeface="ＭＳ Ｐゴシック" charset="0"/>
                <a:sym typeface="Wingdings" charset="0"/>
              </a:rPr>
              <a:t>Lobbying for funding</a:t>
            </a:r>
          </a:p>
          <a:p>
            <a:pPr marL="457200" lvl="1" indent="0">
              <a:buFont typeface="Wingdings" charset="0"/>
              <a:buNone/>
              <a:defRPr/>
            </a:pPr>
            <a:endParaRPr lang="en-GB" sz="1800" dirty="0">
              <a:ea typeface="ＭＳ Ｐゴシック" charset="0"/>
            </a:endParaRPr>
          </a:p>
          <a:p>
            <a:pPr lvl="1">
              <a:buFont typeface="Wingdings 2" charset="0"/>
              <a:buNone/>
              <a:defRPr/>
            </a:pPr>
            <a:endParaRPr lang="en-GB" sz="1800" dirty="0">
              <a:ea typeface="ＭＳ Ｐゴシック" charset="0"/>
            </a:endParaRPr>
          </a:p>
        </p:txBody>
      </p:sp>
      <p:pic>
        <p:nvPicPr>
          <p:cNvPr id="3" name="Picture 6">
            <a:extLst>
              <a:ext uri="{FF2B5EF4-FFF2-40B4-BE49-F238E27FC236}">
                <a16:creationId xmlns:a16="http://schemas.microsoft.com/office/drawing/2014/main" id="{4EDBBDFE-1720-E381-5B29-2C07C1E763F9}"/>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b="5957"/>
          <a:stretch>
            <a:fillRect/>
          </a:stretch>
        </p:blipFill>
        <p:spPr bwMode="auto">
          <a:xfrm>
            <a:off x="8449042" y="1066712"/>
            <a:ext cx="3360549" cy="2424988"/>
          </a:xfrm>
          <a:prstGeom prst="rect">
            <a:avLst/>
          </a:prstGeom>
          <a:noFill/>
          <a:ln>
            <a:noFill/>
          </a:ln>
          <a:effectLst/>
          <a:extLst>
            <a:ext uri="{909E8E84-426E-40dd-AFC4-6F175D3DCCD1}">
              <a14:hiddenFill xmlns="" xmlns:a14="http://schemas.microsoft.com/office/drawing/2010/main">
                <a:blipFill dpi="0" rotWithShape="0">
                  <a:blip/>
                  <a:srcRect b="5957"/>
                  <a:stretch>
                    <a:fillRect/>
                  </a:stretch>
                </a:blip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5" name="Rectangle 2">
            <a:extLst>
              <a:ext uri="{FF2B5EF4-FFF2-40B4-BE49-F238E27FC236}">
                <a16:creationId xmlns:a16="http://schemas.microsoft.com/office/drawing/2014/main" id="{2DBBE09D-ABE9-1D52-9245-A167084A18E3}"/>
              </a:ext>
            </a:extLst>
          </p:cNvPr>
          <p:cNvSpPr/>
          <p:nvPr/>
        </p:nvSpPr>
        <p:spPr>
          <a:xfrm>
            <a:off x="-66502" y="5292836"/>
            <a:ext cx="8362604" cy="95410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700" b="0" i="0" u="none" strike="noStrike" kern="1200" cap="none" spc="0" normalizeH="0" baseline="0" noProof="0" dirty="0">
                <a:ln>
                  <a:noFill/>
                </a:ln>
                <a:solidFill>
                  <a:srgbClr val="800000"/>
                </a:solidFill>
                <a:effectLst/>
                <a:uLnTx/>
                <a:uFillTx/>
                <a:latin typeface="Calibri"/>
                <a:ea typeface="ＭＳ Ｐゴシック" charset="0"/>
                <a:cs typeface="Optima"/>
              </a:rPr>
              <a:t>Leveraging Physics collaboration </a:t>
            </a:r>
            <a:br>
              <a:rPr kumimoji="0" lang="en-GB" sz="2700" b="0" i="0" u="none" strike="noStrike" kern="1200" cap="none" spc="0" normalizeH="0" baseline="0" noProof="0" dirty="0">
                <a:ln>
                  <a:noFill/>
                </a:ln>
                <a:solidFill>
                  <a:srgbClr val="800000"/>
                </a:solidFill>
                <a:effectLst/>
                <a:uLnTx/>
                <a:uFillTx/>
                <a:latin typeface="Calibri"/>
                <a:ea typeface="ＭＳ Ｐゴシック" charset="0"/>
                <a:cs typeface="Optima"/>
              </a:rPr>
            </a:br>
            <a:r>
              <a:rPr kumimoji="0" lang="en-GB" sz="2700" b="0" i="0" u="none" strike="noStrike" kern="1200" cap="none" spc="0" normalizeH="0" baseline="0" noProof="0" dirty="0">
                <a:ln>
                  <a:noFill/>
                </a:ln>
                <a:solidFill>
                  <a:srgbClr val="800000"/>
                </a:solidFill>
                <a:effectLst/>
                <a:uLnTx/>
                <a:uFillTx/>
                <a:latin typeface="Calibri"/>
                <a:ea typeface="ＭＳ Ｐゴシック" charset="0"/>
                <a:cs typeface="Optima"/>
              </a:rPr>
              <a:t>philosophy into a multidisciplinary medical environment</a:t>
            </a:r>
            <a:endParaRPr kumimoji="0" lang="en-US" sz="27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6" name="Picture 9" descr="acceleratore-1.jpg">
            <a:extLst>
              <a:ext uri="{FF2B5EF4-FFF2-40B4-BE49-F238E27FC236}">
                <a16:creationId xmlns:a16="http://schemas.microsoft.com/office/drawing/2014/main" id="{4ADAF077-AE1B-A09B-D2FD-4D724F8DF321}"/>
              </a:ext>
            </a:extLst>
          </p:cNvPr>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136470" y="3588606"/>
            <a:ext cx="3985694" cy="26583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8839550"/>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Virsraksts 2">
            <a:extLst>
              <a:ext uri="{FF2B5EF4-FFF2-40B4-BE49-F238E27FC236}">
                <a16:creationId xmlns:a16="http://schemas.microsoft.com/office/drawing/2014/main" id="{042C3275-DA74-5364-F3E6-C19C0DB5F8C4}"/>
              </a:ext>
            </a:extLst>
          </p:cNvPr>
          <p:cNvSpPr>
            <a:spLocks noGrp="1"/>
          </p:cNvSpPr>
          <p:nvPr>
            <p:ph type="title"/>
          </p:nvPr>
        </p:nvSpPr>
        <p:spPr/>
        <p:txBody>
          <a:bodyPr>
            <a:normAutofit fontScale="90000"/>
          </a:bodyPr>
          <a:lstStyle/>
          <a:p>
            <a:r>
              <a:rPr lang="en-US" dirty="0"/>
              <a:t>ENLIGHT: patient centric</a:t>
            </a:r>
          </a:p>
        </p:txBody>
      </p:sp>
      <p:sp>
        <p:nvSpPr>
          <p:cNvPr id="42" name="Taisnstūris 41">
            <a:extLst>
              <a:ext uri="{FF2B5EF4-FFF2-40B4-BE49-F238E27FC236}">
                <a16:creationId xmlns:a16="http://schemas.microsoft.com/office/drawing/2014/main" id="{3E94F6E7-10A3-B33E-AAFE-56F4CD3E34A3}"/>
              </a:ext>
            </a:extLst>
          </p:cNvPr>
          <p:cNvSpPr/>
          <p:nvPr/>
        </p:nvSpPr>
        <p:spPr>
          <a:xfrm>
            <a:off x="0" y="6179763"/>
            <a:ext cx="12192000" cy="6880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1">
            <a:extLst>
              <a:ext uri="{FF2B5EF4-FFF2-40B4-BE49-F238E27FC236}">
                <a16:creationId xmlns:a16="http://schemas.microsoft.com/office/drawing/2014/main" id="{D028192A-81E2-ADC3-7338-62AFEBD879F7}"/>
              </a:ext>
            </a:extLst>
          </p:cNvPr>
          <p:cNvSpPr/>
          <p:nvPr/>
        </p:nvSpPr>
        <p:spPr>
          <a:xfrm>
            <a:off x="4002913" y="1977292"/>
            <a:ext cx="3605363" cy="3702975"/>
          </a:xfrm>
          <a:prstGeom prst="ellipse">
            <a:avLst/>
          </a:prstGeom>
          <a:noFill/>
          <a:ln w="28575" cmpd="sng"/>
        </p:spPr>
        <p:style>
          <a:lnRef idx="1">
            <a:schemeClr val="accent1"/>
          </a:lnRef>
          <a:fillRef idx="3">
            <a:schemeClr val="accent1"/>
          </a:fillRef>
          <a:effectRef idx="2">
            <a:schemeClr val="accent1"/>
          </a:effectRef>
          <a:fontRef idx="minor">
            <a:schemeClr val="lt1"/>
          </a:fontRef>
        </p:style>
        <p:txBody>
          <a:bodyPr lIns="91184" tIns="45594" rIns="91184" bIns="45594"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5" name="Picture 7">
            <a:extLst>
              <a:ext uri="{FF2B5EF4-FFF2-40B4-BE49-F238E27FC236}">
                <a16:creationId xmlns:a16="http://schemas.microsoft.com/office/drawing/2014/main" id="{BD3AA78A-D626-9317-E38C-9277F9849B6C}"/>
              </a:ext>
            </a:extLst>
          </p:cNvPr>
          <p:cNvPicPr>
            <a:picLocks noChangeAspect="1"/>
          </p:cNvPicPr>
          <p:nvPr/>
        </p:nvPicPr>
        <p:blipFill>
          <a:blip r:embed="rId2"/>
          <a:stretch>
            <a:fillRect/>
          </a:stretch>
        </p:blipFill>
        <p:spPr>
          <a:xfrm>
            <a:off x="4617031" y="2712942"/>
            <a:ext cx="2391430" cy="2048658"/>
          </a:xfrm>
          <a:prstGeom prst="rect">
            <a:avLst/>
          </a:prstGeom>
        </p:spPr>
      </p:pic>
      <p:grpSp>
        <p:nvGrpSpPr>
          <p:cNvPr id="6" name="Group 50">
            <a:extLst>
              <a:ext uri="{FF2B5EF4-FFF2-40B4-BE49-F238E27FC236}">
                <a16:creationId xmlns:a16="http://schemas.microsoft.com/office/drawing/2014/main" id="{DE18873D-BCA0-BF23-BE99-EA822DC7CFEE}"/>
              </a:ext>
            </a:extLst>
          </p:cNvPr>
          <p:cNvGrpSpPr/>
          <p:nvPr/>
        </p:nvGrpSpPr>
        <p:grpSpPr>
          <a:xfrm>
            <a:off x="3216473" y="2320983"/>
            <a:ext cx="1390148" cy="1180640"/>
            <a:chOff x="1995902" y="2228511"/>
            <a:chExt cx="1207424" cy="1180640"/>
          </a:xfrm>
        </p:grpSpPr>
        <p:sp>
          <p:nvSpPr>
            <p:cNvPr id="7" name="Oval 12">
              <a:extLst>
                <a:ext uri="{FF2B5EF4-FFF2-40B4-BE49-F238E27FC236}">
                  <a16:creationId xmlns:a16="http://schemas.microsoft.com/office/drawing/2014/main" id="{F380B8CD-E4A3-352D-6963-90B5A431F5BE}"/>
                </a:ext>
              </a:extLst>
            </p:cNvPr>
            <p:cNvSpPr/>
            <p:nvPr/>
          </p:nvSpPr>
          <p:spPr>
            <a:xfrm>
              <a:off x="1995902" y="2228511"/>
              <a:ext cx="1207424" cy="118064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TextBox 7">
              <a:extLst>
                <a:ext uri="{FF2B5EF4-FFF2-40B4-BE49-F238E27FC236}">
                  <a16:creationId xmlns:a16="http://schemas.microsoft.com/office/drawing/2014/main" id="{4AEFBA63-4DC6-5E79-F8D4-1AB55A6D1F1B}"/>
                </a:ext>
              </a:extLst>
            </p:cNvPr>
            <p:cNvSpPr txBox="1"/>
            <p:nvPr/>
          </p:nvSpPr>
          <p:spPr>
            <a:xfrm>
              <a:off x="2077357" y="2542381"/>
              <a:ext cx="1046843"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Hospitals</a:t>
              </a:r>
            </a:p>
          </p:txBody>
        </p:sp>
      </p:grpSp>
      <p:grpSp>
        <p:nvGrpSpPr>
          <p:cNvPr id="9" name="Group 45">
            <a:extLst>
              <a:ext uri="{FF2B5EF4-FFF2-40B4-BE49-F238E27FC236}">
                <a16:creationId xmlns:a16="http://schemas.microsoft.com/office/drawing/2014/main" id="{595AC6F9-C28F-7468-3AD2-C80CB2D29C2C}"/>
              </a:ext>
            </a:extLst>
          </p:cNvPr>
          <p:cNvGrpSpPr/>
          <p:nvPr/>
        </p:nvGrpSpPr>
        <p:grpSpPr>
          <a:xfrm>
            <a:off x="5336694" y="1174589"/>
            <a:ext cx="1207424" cy="1180640"/>
            <a:chOff x="3990033" y="1297613"/>
            <a:chExt cx="1207424" cy="1180640"/>
          </a:xfrm>
        </p:grpSpPr>
        <p:sp>
          <p:nvSpPr>
            <p:cNvPr id="10" name="Oval 11">
              <a:extLst>
                <a:ext uri="{FF2B5EF4-FFF2-40B4-BE49-F238E27FC236}">
                  <a16:creationId xmlns:a16="http://schemas.microsoft.com/office/drawing/2014/main" id="{30EBFF94-4FBB-9EAB-785E-0218EBCC2974}"/>
                </a:ext>
              </a:extLst>
            </p:cNvPr>
            <p:cNvSpPr/>
            <p:nvPr/>
          </p:nvSpPr>
          <p:spPr>
            <a:xfrm>
              <a:off x="3990033" y="1297613"/>
              <a:ext cx="1207424" cy="118064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TextBox 10">
              <a:extLst>
                <a:ext uri="{FF2B5EF4-FFF2-40B4-BE49-F238E27FC236}">
                  <a16:creationId xmlns:a16="http://schemas.microsoft.com/office/drawing/2014/main" id="{C5A4811E-C247-37E7-9C43-2EFBC80B3EB5}"/>
                </a:ext>
              </a:extLst>
            </p:cNvPr>
            <p:cNvSpPr txBox="1"/>
            <p:nvPr/>
          </p:nvSpPr>
          <p:spPr>
            <a:xfrm>
              <a:off x="4154350" y="1469571"/>
              <a:ext cx="997752"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Imaging centres</a:t>
              </a:r>
            </a:p>
          </p:txBody>
        </p:sp>
      </p:grpSp>
      <p:grpSp>
        <p:nvGrpSpPr>
          <p:cNvPr id="12" name="Group 46">
            <a:extLst>
              <a:ext uri="{FF2B5EF4-FFF2-40B4-BE49-F238E27FC236}">
                <a16:creationId xmlns:a16="http://schemas.microsoft.com/office/drawing/2014/main" id="{ECDAF254-DD03-3C1F-C8F8-40840391A686}"/>
              </a:ext>
            </a:extLst>
          </p:cNvPr>
          <p:cNvGrpSpPr/>
          <p:nvPr/>
        </p:nvGrpSpPr>
        <p:grpSpPr>
          <a:xfrm>
            <a:off x="7227637" y="2285710"/>
            <a:ext cx="1404825" cy="1180640"/>
            <a:chOff x="5929793" y="2128731"/>
            <a:chExt cx="1404825" cy="1180640"/>
          </a:xfrm>
        </p:grpSpPr>
        <p:sp>
          <p:nvSpPr>
            <p:cNvPr id="13" name="Oval 8">
              <a:extLst>
                <a:ext uri="{FF2B5EF4-FFF2-40B4-BE49-F238E27FC236}">
                  <a16:creationId xmlns:a16="http://schemas.microsoft.com/office/drawing/2014/main" id="{6217839B-294B-1572-C55F-A079B0E35590}"/>
                </a:ext>
              </a:extLst>
            </p:cNvPr>
            <p:cNvSpPr/>
            <p:nvPr/>
          </p:nvSpPr>
          <p:spPr>
            <a:xfrm>
              <a:off x="5929793" y="2128731"/>
              <a:ext cx="1207424" cy="118064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4" name="TextBox 13">
              <a:extLst>
                <a:ext uri="{FF2B5EF4-FFF2-40B4-BE49-F238E27FC236}">
                  <a16:creationId xmlns:a16="http://schemas.microsoft.com/office/drawing/2014/main" id="{ED409224-25DA-3732-2C47-1A943141AF39}"/>
                </a:ext>
              </a:extLst>
            </p:cNvPr>
            <p:cNvSpPr txBox="1"/>
            <p:nvPr/>
          </p:nvSpPr>
          <p:spPr>
            <a:xfrm>
              <a:off x="6019800" y="2280464"/>
              <a:ext cx="1314818"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Research institutes</a:t>
              </a:r>
            </a:p>
          </p:txBody>
        </p:sp>
      </p:grpSp>
      <p:grpSp>
        <p:nvGrpSpPr>
          <p:cNvPr id="15" name="Group 47">
            <a:extLst>
              <a:ext uri="{FF2B5EF4-FFF2-40B4-BE49-F238E27FC236}">
                <a16:creationId xmlns:a16="http://schemas.microsoft.com/office/drawing/2014/main" id="{4F7DA4E4-2392-1DCE-4C2A-3D017582D730}"/>
              </a:ext>
            </a:extLst>
          </p:cNvPr>
          <p:cNvGrpSpPr/>
          <p:nvPr/>
        </p:nvGrpSpPr>
        <p:grpSpPr>
          <a:xfrm>
            <a:off x="7138481" y="4027424"/>
            <a:ext cx="1418815" cy="1180640"/>
            <a:chOff x="5791794" y="3906729"/>
            <a:chExt cx="1418815" cy="1180640"/>
          </a:xfrm>
        </p:grpSpPr>
        <p:sp>
          <p:nvSpPr>
            <p:cNvPr id="16" name="Oval 9">
              <a:extLst>
                <a:ext uri="{FF2B5EF4-FFF2-40B4-BE49-F238E27FC236}">
                  <a16:creationId xmlns:a16="http://schemas.microsoft.com/office/drawing/2014/main" id="{9CFE6BC4-DD11-0149-0A52-D21B6801ECAC}"/>
                </a:ext>
              </a:extLst>
            </p:cNvPr>
            <p:cNvSpPr/>
            <p:nvPr/>
          </p:nvSpPr>
          <p:spPr>
            <a:xfrm>
              <a:off x="5791794" y="3906729"/>
              <a:ext cx="1207424" cy="118064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7" name="TextBox 16">
              <a:extLst>
                <a:ext uri="{FF2B5EF4-FFF2-40B4-BE49-F238E27FC236}">
                  <a16:creationId xmlns:a16="http://schemas.microsoft.com/office/drawing/2014/main" id="{35D8CC2B-E1FF-1A88-393C-E48FE2FA749E}"/>
                </a:ext>
              </a:extLst>
            </p:cNvPr>
            <p:cNvSpPr txBox="1"/>
            <p:nvPr/>
          </p:nvSpPr>
          <p:spPr>
            <a:xfrm>
              <a:off x="5895791" y="4115257"/>
              <a:ext cx="1314818"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Academic institutes</a:t>
              </a:r>
            </a:p>
          </p:txBody>
        </p:sp>
      </p:grpSp>
      <p:grpSp>
        <p:nvGrpSpPr>
          <p:cNvPr id="18" name="Group 48">
            <a:extLst>
              <a:ext uri="{FF2B5EF4-FFF2-40B4-BE49-F238E27FC236}">
                <a16:creationId xmlns:a16="http://schemas.microsoft.com/office/drawing/2014/main" id="{F4270B81-EE91-6D2E-B3F8-7CD5942CAC31}"/>
              </a:ext>
            </a:extLst>
          </p:cNvPr>
          <p:cNvGrpSpPr/>
          <p:nvPr/>
        </p:nvGrpSpPr>
        <p:grpSpPr>
          <a:xfrm>
            <a:off x="5228308" y="5208064"/>
            <a:ext cx="1315810" cy="1180640"/>
            <a:chOff x="4063076" y="4901446"/>
            <a:chExt cx="1207424" cy="1180640"/>
          </a:xfrm>
        </p:grpSpPr>
        <p:sp>
          <p:nvSpPr>
            <p:cNvPr id="19" name="Oval 10">
              <a:extLst>
                <a:ext uri="{FF2B5EF4-FFF2-40B4-BE49-F238E27FC236}">
                  <a16:creationId xmlns:a16="http://schemas.microsoft.com/office/drawing/2014/main" id="{57074A0B-388A-6C3E-51F8-C237646E3488}"/>
                </a:ext>
              </a:extLst>
            </p:cNvPr>
            <p:cNvSpPr/>
            <p:nvPr/>
          </p:nvSpPr>
          <p:spPr>
            <a:xfrm>
              <a:off x="4063076" y="4901446"/>
              <a:ext cx="1207424" cy="118064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0" name="TextBox 19">
              <a:extLst>
                <a:ext uri="{FF2B5EF4-FFF2-40B4-BE49-F238E27FC236}">
                  <a16:creationId xmlns:a16="http://schemas.microsoft.com/office/drawing/2014/main" id="{3CC01CCA-E023-0881-E01A-CB14D2B64A7C}"/>
                </a:ext>
              </a:extLst>
            </p:cNvPr>
            <p:cNvSpPr txBox="1"/>
            <p:nvPr/>
          </p:nvSpPr>
          <p:spPr>
            <a:xfrm>
              <a:off x="4199602" y="5245786"/>
              <a:ext cx="95250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Industry</a:t>
              </a:r>
            </a:p>
          </p:txBody>
        </p:sp>
      </p:grpSp>
      <p:grpSp>
        <p:nvGrpSpPr>
          <p:cNvPr id="21" name="Group 49">
            <a:extLst>
              <a:ext uri="{FF2B5EF4-FFF2-40B4-BE49-F238E27FC236}">
                <a16:creationId xmlns:a16="http://schemas.microsoft.com/office/drawing/2014/main" id="{2B48678F-9182-0431-5D78-17264F1001D8}"/>
              </a:ext>
            </a:extLst>
          </p:cNvPr>
          <p:cNvGrpSpPr/>
          <p:nvPr/>
        </p:nvGrpSpPr>
        <p:grpSpPr>
          <a:xfrm>
            <a:off x="3342563" y="4083464"/>
            <a:ext cx="1207424" cy="1180640"/>
            <a:chOff x="1995902" y="3962768"/>
            <a:chExt cx="1207424" cy="1180640"/>
          </a:xfrm>
        </p:grpSpPr>
        <p:sp>
          <p:nvSpPr>
            <p:cNvPr id="22" name="Oval 13">
              <a:extLst>
                <a:ext uri="{FF2B5EF4-FFF2-40B4-BE49-F238E27FC236}">
                  <a16:creationId xmlns:a16="http://schemas.microsoft.com/office/drawing/2014/main" id="{09AE02F0-4A18-F24B-60D7-4117CF787535}"/>
                </a:ext>
              </a:extLst>
            </p:cNvPr>
            <p:cNvSpPr/>
            <p:nvPr/>
          </p:nvSpPr>
          <p:spPr>
            <a:xfrm>
              <a:off x="1995902" y="3962768"/>
              <a:ext cx="1207424" cy="118064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3" name="TextBox 22">
              <a:extLst>
                <a:ext uri="{FF2B5EF4-FFF2-40B4-BE49-F238E27FC236}">
                  <a16:creationId xmlns:a16="http://schemas.microsoft.com/office/drawing/2014/main" id="{F4DE0BB1-35E0-53C6-E05C-2910CD48709A}"/>
                </a:ext>
              </a:extLst>
            </p:cNvPr>
            <p:cNvSpPr txBox="1"/>
            <p:nvPr/>
          </p:nvSpPr>
          <p:spPr>
            <a:xfrm>
              <a:off x="1995903" y="4191000"/>
              <a:ext cx="1128298"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Funding agencies</a:t>
              </a:r>
            </a:p>
          </p:txBody>
        </p:sp>
      </p:grpSp>
      <p:grpSp>
        <p:nvGrpSpPr>
          <p:cNvPr id="24" name="Group 53">
            <a:extLst>
              <a:ext uri="{FF2B5EF4-FFF2-40B4-BE49-F238E27FC236}">
                <a16:creationId xmlns:a16="http://schemas.microsoft.com/office/drawing/2014/main" id="{8249C2DE-A396-0841-BAFB-31B8075FFFB8}"/>
              </a:ext>
            </a:extLst>
          </p:cNvPr>
          <p:cNvGrpSpPr/>
          <p:nvPr/>
        </p:nvGrpSpPr>
        <p:grpSpPr>
          <a:xfrm>
            <a:off x="6957310" y="871955"/>
            <a:ext cx="1353817" cy="1107235"/>
            <a:chOff x="5726895" y="840700"/>
            <a:chExt cx="1353817" cy="1107235"/>
          </a:xfrm>
        </p:grpSpPr>
        <p:sp>
          <p:nvSpPr>
            <p:cNvPr id="25" name="Isosceles Triangle 17">
              <a:extLst>
                <a:ext uri="{FF2B5EF4-FFF2-40B4-BE49-F238E27FC236}">
                  <a16:creationId xmlns:a16="http://schemas.microsoft.com/office/drawing/2014/main" id="{F06A1599-D287-35E7-C04F-4924C6499995}"/>
                </a:ext>
              </a:extLst>
            </p:cNvPr>
            <p:cNvSpPr/>
            <p:nvPr/>
          </p:nvSpPr>
          <p:spPr>
            <a:xfrm>
              <a:off x="5726895" y="840700"/>
              <a:ext cx="1252143" cy="1107235"/>
            </a:xfrm>
            <a:prstGeom prst="triangle">
              <a:avLst/>
            </a:prstGeom>
            <a:solidFill>
              <a:srgbClr val="FA973F"/>
            </a:solidFill>
            <a:scene3d>
              <a:camera prst="orthographicFront">
                <a:rot lat="0" lon="0" rev="90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6" name="TextBox 25">
              <a:extLst>
                <a:ext uri="{FF2B5EF4-FFF2-40B4-BE49-F238E27FC236}">
                  <a16:creationId xmlns:a16="http://schemas.microsoft.com/office/drawing/2014/main" id="{79D3CAB7-FAAA-1100-292A-954648ACC221}"/>
                </a:ext>
              </a:extLst>
            </p:cNvPr>
            <p:cNvSpPr txBox="1"/>
            <p:nvPr/>
          </p:nvSpPr>
          <p:spPr>
            <a:xfrm>
              <a:off x="6025688" y="1393920"/>
              <a:ext cx="1055024"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Biologists</a:t>
              </a:r>
            </a:p>
          </p:txBody>
        </p:sp>
      </p:grpSp>
      <p:grpSp>
        <p:nvGrpSpPr>
          <p:cNvPr id="27" name="Group 54">
            <a:extLst>
              <a:ext uri="{FF2B5EF4-FFF2-40B4-BE49-F238E27FC236}">
                <a16:creationId xmlns:a16="http://schemas.microsoft.com/office/drawing/2014/main" id="{5BFD5B4F-51E6-6FAA-E9E6-29364AB46C40}"/>
              </a:ext>
            </a:extLst>
          </p:cNvPr>
          <p:cNvGrpSpPr/>
          <p:nvPr/>
        </p:nvGrpSpPr>
        <p:grpSpPr>
          <a:xfrm>
            <a:off x="8311127" y="2976232"/>
            <a:ext cx="1252143" cy="1107235"/>
            <a:chOff x="7608309" y="2855533"/>
            <a:chExt cx="1252143" cy="1107235"/>
          </a:xfrm>
        </p:grpSpPr>
        <p:sp>
          <p:nvSpPr>
            <p:cNvPr id="28" name="Isosceles Triangle 14">
              <a:extLst>
                <a:ext uri="{FF2B5EF4-FFF2-40B4-BE49-F238E27FC236}">
                  <a16:creationId xmlns:a16="http://schemas.microsoft.com/office/drawing/2014/main" id="{8975FA13-15E7-ACED-9A02-553712947F81}"/>
                </a:ext>
              </a:extLst>
            </p:cNvPr>
            <p:cNvSpPr/>
            <p:nvPr/>
          </p:nvSpPr>
          <p:spPr>
            <a:xfrm>
              <a:off x="7608309" y="2855533"/>
              <a:ext cx="1252143" cy="1107235"/>
            </a:xfrm>
            <a:prstGeom prst="triangle">
              <a:avLst/>
            </a:prstGeom>
            <a:solidFill>
              <a:srgbClr val="FA973F"/>
            </a:solidFill>
            <a:scene3d>
              <a:camera prst="orthographicFront">
                <a:rot lat="0" lon="0" rev="20099999"/>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9" name="TextBox 28">
              <a:extLst>
                <a:ext uri="{FF2B5EF4-FFF2-40B4-BE49-F238E27FC236}">
                  <a16:creationId xmlns:a16="http://schemas.microsoft.com/office/drawing/2014/main" id="{CEBCB8E0-B843-9B5B-4A47-7501DEF82695}"/>
                </a:ext>
              </a:extLst>
            </p:cNvPr>
            <p:cNvSpPr txBox="1"/>
            <p:nvPr/>
          </p:nvSpPr>
          <p:spPr>
            <a:xfrm>
              <a:off x="7608309" y="3398373"/>
              <a:ext cx="1122523" cy="307777"/>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ICT </a:t>
              </a:r>
            </a:p>
          </p:txBody>
        </p:sp>
      </p:grpSp>
      <p:grpSp>
        <p:nvGrpSpPr>
          <p:cNvPr id="30" name="Group 55">
            <a:extLst>
              <a:ext uri="{FF2B5EF4-FFF2-40B4-BE49-F238E27FC236}">
                <a16:creationId xmlns:a16="http://schemas.microsoft.com/office/drawing/2014/main" id="{7BDE0956-803B-6D35-E4F3-8479F06526E1}"/>
              </a:ext>
            </a:extLst>
          </p:cNvPr>
          <p:cNvGrpSpPr/>
          <p:nvPr/>
        </p:nvGrpSpPr>
        <p:grpSpPr>
          <a:xfrm>
            <a:off x="7073556" y="5369815"/>
            <a:ext cx="1339748" cy="1107235"/>
            <a:chOff x="5726895" y="5249115"/>
            <a:chExt cx="1339748" cy="1107235"/>
          </a:xfrm>
        </p:grpSpPr>
        <p:sp>
          <p:nvSpPr>
            <p:cNvPr id="31" name="Isosceles Triangle 16">
              <a:extLst>
                <a:ext uri="{FF2B5EF4-FFF2-40B4-BE49-F238E27FC236}">
                  <a16:creationId xmlns:a16="http://schemas.microsoft.com/office/drawing/2014/main" id="{9EFB30C2-F2B0-D069-CAE1-7729B6F5C899}"/>
                </a:ext>
              </a:extLst>
            </p:cNvPr>
            <p:cNvSpPr/>
            <p:nvPr/>
          </p:nvSpPr>
          <p:spPr>
            <a:xfrm>
              <a:off x="5726895" y="5249115"/>
              <a:ext cx="1252143" cy="1107235"/>
            </a:xfrm>
            <a:prstGeom prst="triangle">
              <a:avLst/>
            </a:prstGeom>
            <a:solidFill>
              <a:srgbClr val="FA973F"/>
            </a:solidFill>
            <a:scene3d>
              <a:camera prst="orthographicFront">
                <a:rot lat="0" lon="0" rev="210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2" name="TextBox 31">
              <a:extLst>
                <a:ext uri="{FF2B5EF4-FFF2-40B4-BE49-F238E27FC236}">
                  <a16:creationId xmlns:a16="http://schemas.microsoft.com/office/drawing/2014/main" id="{A27601CE-90A2-B287-55A6-F57E1911846D}"/>
                </a:ext>
              </a:extLst>
            </p:cNvPr>
            <p:cNvSpPr txBox="1"/>
            <p:nvPr/>
          </p:nvSpPr>
          <p:spPr>
            <a:xfrm>
              <a:off x="6082193" y="5751286"/>
              <a:ext cx="984450"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Doctors</a:t>
              </a:r>
            </a:p>
          </p:txBody>
        </p:sp>
      </p:grpSp>
      <p:grpSp>
        <p:nvGrpSpPr>
          <p:cNvPr id="33" name="Group 56">
            <a:extLst>
              <a:ext uri="{FF2B5EF4-FFF2-40B4-BE49-F238E27FC236}">
                <a16:creationId xmlns:a16="http://schemas.microsoft.com/office/drawing/2014/main" id="{1F9D3E7C-2DAF-55F0-BA45-6F772C78EFBB}"/>
              </a:ext>
            </a:extLst>
          </p:cNvPr>
          <p:cNvGrpSpPr/>
          <p:nvPr/>
        </p:nvGrpSpPr>
        <p:grpSpPr>
          <a:xfrm>
            <a:off x="3876243" y="5534073"/>
            <a:ext cx="1252143" cy="1107235"/>
            <a:chOff x="2656248" y="5249115"/>
            <a:chExt cx="1252143" cy="1107235"/>
          </a:xfrm>
        </p:grpSpPr>
        <p:sp>
          <p:nvSpPr>
            <p:cNvPr id="34" name="Isosceles Triangle 15">
              <a:extLst>
                <a:ext uri="{FF2B5EF4-FFF2-40B4-BE49-F238E27FC236}">
                  <a16:creationId xmlns:a16="http://schemas.microsoft.com/office/drawing/2014/main" id="{270F001E-F876-F9DF-47E3-7F2B69A40E3F}"/>
                </a:ext>
              </a:extLst>
            </p:cNvPr>
            <p:cNvSpPr/>
            <p:nvPr/>
          </p:nvSpPr>
          <p:spPr>
            <a:xfrm>
              <a:off x="2656248" y="5249115"/>
              <a:ext cx="1252143" cy="1107235"/>
            </a:xfrm>
            <a:prstGeom prst="triangle">
              <a:avLst/>
            </a:prstGeom>
            <a:solidFill>
              <a:srgbClr val="FA973F"/>
            </a:solidFill>
            <a:scene3d>
              <a:camera prst="orthographicFront">
                <a:rot lat="0" lon="0" rev="20099999"/>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5" name="TextBox 34">
              <a:extLst>
                <a:ext uri="{FF2B5EF4-FFF2-40B4-BE49-F238E27FC236}">
                  <a16:creationId xmlns:a16="http://schemas.microsoft.com/office/drawing/2014/main" id="{0769735A-8AAA-5DFE-47FA-283F13C4CAAB}"/>
                </a:ext>
              </a:extLst>
            </p:cNvPr>
            <p:cNvSpPr txBox="1"/>
            <p:nvPr/>
          </p:nvSpPr>
          <p:spPr>
            <a:xfrm>
              <a:off x="2824843" y="5660572"/>
              <a:ext cx="823166" cy="52322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Policy makers</a:t>
              </a:r>
            </a:p>
          </p:txBody>
        </p:sp>
      </p:grpSp>
      <p:grpSp>
        <p:nvGrpSpPr>
          <p:cNvPr id="36" name="Group 51">
            <a:extLst>
              <a:ext uri="{FF2B5EF4-FFF2-40B4-BE49-F238E27FC236}">
                <a16:creationId xmlns:a16="http://schemas.microsoft.com/office/drawing/2014/main" id="{CFCE86FA-9E1A-0CFD-00FF-80CC66CC3C30}"/>
              </a:ext>
            </a:extLst>
          </p:cNvPr>
          <p:cNvGrpSpPr/>
          <p:nvPr/>
        </p:nvGrpSpPr>
        <p:grpSpPr>
          <a:xfrm>
            <a:off x="2090425" y="2976232"/>
            <a:ext cx="1466210" cy="1107235"/>
            <a:chOff x="743759" y="2855533"/>
            <a:chExt cx="1466210" cy="1107235"/>
          </a:xfrm>
        </p:grpSpPr>
        <p:sp>
          <p:nvSpPr>
            <p:cNvPr id="37" name="Isosceles Triangle 18">
              <a:extLst>
                <a:ext uri="{FF2B5EF4-FFF2-40B4-BE49-F238E27FC236}">
                  <a16:creationId xmlns:a16="http://schemas.microsoft.com/office/drawing/2014/main" id="{7CA2FF79-0927-F030-674E-325CCE522663}"/>
                </a:ext>
              </a:extLst>
            </p:cNvPr>
            <p:cNvSpPr/>
            <p:nvPr/>
          </p:nvSpPr>
          <p:spPr>
            <a:xfrm>
              <a:off x="743759" y="2855533"/>
              <a:ext cx="1252143" cy="1107235"/>
            </a:xfrm>
            <a:prstGeom prst="triangle">
              <a:avLst/>
            </a:prstGeom>
            <a:solidFill>
              <a:srgbClr val="FA973F"/>
            </a:solidFill>
            <a:scene3d>
              <a:camera prst="orthographicFront">
                <a:rot lat="0" lon="0" rev="120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8" name="TextBox 37">
              <a:extLst>
                <a:ext uri="{FF2B5EF4-FFF2-40B4-BE49-F238E27FC236}">
                  <a16:creationId xmlns:a16="http://schemas.microsoft.com/office/drawing/2014/main" id="{48291AC5-A323-F0BE-3C49-480FF117D155}"/>
                </a:ext>
              </a:extLst>
            </p:cNvPr>
            <p:cNvSpPr txBox="1"/>
            <p:nvPr/>
          </p:nvSpPr>
          <p:spPr>
            <a:xfrm>
              <a:off x="1007109" y="3218091"/>
              <a:ext cx="1202860" cy="73866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Physicists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&amp; Medical physicists</a:t>
              </a:r>
            </a:p>
          </p:txBody>
        </p:sp>
      </p:grpSp>
      <p:grpSp>
        <p:nvGrpSpPr>
          <p:cNvPr id="39" name="Group 20">
            <a:extLst>
              <a:ext uri="{FF2B5EF4-FFF2-40B4-BE49-F238E27FC236}">
                <a16:creationId xmlns:a16="http://schemas.microsoft.com/office/drawing/2014/main" id="{578DACA6-2445-482D-5A64-89C6A7369552}"/>
              </a:ext>
            </a:extLst>
          </p:cNvPr>
          <p:cNvGrpSpPr/>
          <p:nvPr/>
        </p:nvGrpSpPr>
        <p:grpSpPr>
          <a:xfrm>
            <a:off x="3342564" y="870056"/>
            <a:ext cx="1695403" cy="1107235"/>
            <a:chOff x="2272671" y="749359"/>
            <a:chExt cx="1418634" cy="1107235"/>
          </a:xfrm>
        </p:grpSpPr>
        <p:sp>
          <p:nvSpPr>
            <p:cNvPr id="40" name="Isosceles Triangle 19">
              <a:extLst>
                <a:ext uri="{FF2B5EF4-FFF2-40B4-BE49-F238E27FC236}">
                  <a16:creationId xmlns:a16="http://schemas.microsoft.com/office/drawing/2014/main" id="{D16F3D2E-75E4-F03F-72CF-FFEEAC042C56}"/>
                </a:ext>
              </a:extLst>
            </p:cNvPr>
            <p:cNvSpPr/>
            <p:nvPr/>
          </p:nvSpPr>
          <p:spPr>
            <a:xfrm>
              <a:off x="2439162" y="749359"/>
              <a:ext cx="1252143" cy="1107235"/>
            </a:xfrm>
            <a:prstGeom prst="triangle">
              <a:avLst/>
            </a:prstGeom>
            <a:solidFill>
              <a:srgbClr val="FF6600">
                <a:alpha val="54000"/>
              </a:srgbClr>
            </a:solidFill>
            <a:scene3d>
              <a:camera prst="orthographicFront">
                <a:rot lat="0" lon="0" rev="20399999"/>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1" name="TextBox 40">
              <a:extLst>
                <a:ext uri="{FF2B5EF4-FFF2-40B4-BE49-F238E27FC236}">
                  <a16:creationId xmlns:a16="http://schemas.microsoft.com/office/drawing/2014/main" id="{A1F46C57-3FA0-A1EC-F9E0-C235803FCA11}"/>
                </a:ext>
              </a:extLst>
            </p:cNvPr>
            <p:cNvSpPr txBox="1"/>
            <p:nvPr/>
          </p:nvSpPr>
          <p:spPr>
            <a:xfrm>
              <a:off x="2272671" y="1318922"/>
              <a:ext cx="1418634"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Epidemiologists</a:t>
              </a:r>
            </a:p>
          </p:txBody>
        </p:sp>
      </p:grpSp>
    </p:spTree>
    <p:extLst>
      <p:ext uri="{BB962C8B-B14F-4D97-AF65-F5344CB8AC3E}">
        <p14:creationId xmlns:p14="http://schemas.microsoft.com/office/powerpoint/2010/main" val="40951875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000" fill="hold"/>
                                        <p:tgtEl>
                                          <p:spTgt spid="5"/>
                                        </p:tgtEl>
                                        <p:attrNameLst>
                                          <p:attrName>ppt_w</p:attrName>
                                        </p:attrNameLst>
                                      </p:cBhvr>
                                      <p:tavLst>
                                        <p:tav tm="0">
                                          <p:val>
                                            <p:strVal val="#ppt_w*0.70"/>
                                          </p:val>
                                        </p:tav>
                                        <p:tav tm="100000">
                                          <p:val>
                                            <p:strVal val="#ppt_w"/>
                                          </p:val>
                                        </p:tav>
                                      </p:tavLst>
                                    </p:anim>
                                    <p:anim calcmode="lin" valueType="num">
                                      <p:cBhvr>
                                        <p:cTn id="8" dur="2000" fill="hold"/>
                                        <p:tgtEl>
                                          <p:spTgt spid="5"/>
                                        </p:tgtEl>
                                        <p:attrNameLst>
                                          <p:attrName>ppt_h</p:attrName>
                                        </p:attrNameLst>
                                      </p:cBhvr>
                                      <p:tavLst>
                                        <p:tav tm="0">
                                          <p:val>
                                            <p:strVal val="#ppt_h"/>
                                          </p:val>
                                        </p:tav>
                                        <p:tav tm="100000">
                                          <p:val>
                                            <p:strVal val="#ppt_h"/>
                                          </p:val>
                                        </p:tav>
                                      </p:tavLst>
                                    </p:anim>
                                    <p:animEffect transition="in" filter="fade">
                                      <p:cBhvr>
                                        <p:cTn id="9" dur="2000"/>
                                        <p:tgtEl>
                                          <p:spTgt spid="5"/>
                                        </p:tgtEl>
                                      </p:cBhvr>
                                    </p:animEffect>
                                  </p:childTnLst>
                                </p:cTn>
                              </p:par>
                            </p:childTnLst>
                          </p:cTn>
                        </p:par>
                        <p:par>
                          <p:cTn id="10" fill="hold">
                            <p:stCondLst>
                              <p:cond delay="2000"/>
                            </p:stCondLst>
                            <p:childTnLst>
                              <p:par>
                                <p:cTn id="11" presetID="23" presetClass="entr" presetSubtype="16"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childTnLst>
                                </p:cTn>
                              </p:par>
                              <p:par>
                                <p:cTn id="15" presetID="0" presetClass="path" presetSubtype="0" accel="50000" decel="50000" fill="hold" nodeType="withEffect">
                                  <p:stCondLst>
                                    <p:cond delay="0"/>
                                  </p:stCondLst>
                                  <p:childTnLst>
                                    <p:animMotion origin="layout" path="M 0.22152 -0.00926 L 4.44444E-6 -3.33333E-6 " pathEditMode="relative" rAng="0" ptsTypes="AA">
                                      <p:cBhvr>
                                        <p:cTn id="16" dur="2000" fill="hold"/>
                                        <p:tgtEl>
                                          <p:spTgt spid="36"/>
                                        </p:tgtEl>
                                        <p:attrNameLst>
                                          <p:attrName>ppt_x</p:attrName>
                                          <p:attrName>ppt_y</p:attrName>
                                        </p:attrNameLst>
                                      </p:cBhvr>
                                      <p:rCtr x="-11076" y="463"/>
                                    </p:animMotion>
                                  </p:childTnLst>
                                </p:cTn>
                              </p:par>
                              <p:par>
                                <p:cTn id="17" presetID="23" presetClass="entr" presetSubtype="16"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childTnLst>
                                </p:cTn>
                              </p:par>
                              <p:par>
                                <p:cTn id="21" presetID="0" presetClass="path" presetSubtype="0" accel="50000" decel="50000" fill="hold" nodeType="withEffect">
                                  <p:stCondLst>
                                    <p:cond delay="0"/>
                                  </p:stCondLst>
                                  <p:childTnLst>
                                    <p:animMotion origin="layout" path="M -0.11997 0.18402 L 2.77778E-7 1.48148E-6 " pathEditMode="relative" ptsTypes="AA">
                                      <p:cBhvr>
                                        <p:cTn id="22" dur="2000" fill="hold"/>
                                        <p:tgtEl>
                                          <p:spTgt spid="24"/>
                                        </p:tgtEl>
                                        <p:attrNameLst>
                                          <p:attrName>ppt_x</p:attrName>
                                          <p:attrName>ppt_y</p:attrName>
                                        </p:attrNameLst>
                                      </p:cBhvr>
                                    </p:animMotion>
                                  </p:childTnLst>
                                </p:cTn>
                              </p:par>
                              <p:par>
                                <p:cTn id="23" presetID="23" presetClass="entr" presetSubtype="16"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childTnLst>
                                </p:cTn>
                              </p:par>
                              <p:par>
                                <p:cTn id="27" presetID="0" presetClass="path" presetSubtype="0" accel="50000" decel="50000" fill="hold" nodeType="withEffect">
                                  <p:stCondLst>
                                    <p:cond delay="0"/>
                                  </p:stCondLst>
                                  <p:childTnLst>
                                    <p:animMotion origin="layout" path="M -0.24358 0.00023 L -0.02292 0.00162 " pathEditMode="relative" rAng="0" ptsTypes="AA">
                                      <p:cBhvr>
                                        <p:cTn id="28" dur="2000" fill="hold"/>
                                        <p:tgtEl>
                                          <p:spTgt spid="27"/>
                                        </p:tgtEl>
                                        <p:attrNameLst>
                                          <p:attrName>ppt_x</p:attrName>
                                          <p:attrName>ppt_y</p:attrName>
                                        </p:attrNameLst>
                                      </p:cBhvr>
                                      <p:rCtr x="11024" y="69"/>
                                    </p:animMotion>
                                  </p:childTnLst>
                                </p:cTn>
                              </p:par>
                              <p:par>
                                <p:cTn id="29" presetID="23" presetClass="entr" presetSubtype="16"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childTnLst>
                                </p:cTn>
                              </p:par>
                              <p:par>
                                <p:cTn id="33" presetID="0" presetClass="path" presetSubtype="0" accel="50000" decel="50000" fill="hold" nodeType="withEffect">
                                  <p:stCondLst>
                                    <p:cond delay="0"/>
                                  </p:stCondLst>
                                  <p:childTnLst>
                                    <p:animMotion origin="layout" path="M -0.13195 -0.19699 L 0.00781 -4.81481E-6 " pathEditMode="relative" rAng="0" ptsTypes="AA">
                                      <p:cBhvr>
                                        <p:cTn id="34" dur="2000" fill="hold"/>
                                        <p:tgtEl>
                                          <p:spTgt spid="30"/>
                                        </p:tgtEl>
                                        <p:attrNameLst>
                                          <p:attrName>ppt_x</p:attrName>
                                          <p:attrName>ppt_y</p:attrName>
                                        </p:attrNameLst>
                                      </p:cBhvr>
                                      <p:rCtr x="6979" y="9838"/>
                                    </p:animMotion>
                                  </p:childTnLst>
                                </p:cTn>
                              </p:par>
                              <p:par>
                                <p:cTn id="35" presetID="23" presetClass="entr" presetSubtype="16" fill="hold"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500" fill="hold"/>
                                        <p:tgtEl>
                                          <p:spTgt spid="33"/>
                                        </p:tgtEl>
                                        <p:attrNameLst>
                                          <p:attrName>ppt_w</p:attrName>
                                        </p:attrNameLst>
                                      </p:cBhvr>
                                      <p:tavLst>
                                        <p:tav tm="0">
                                          <p:val>
                                            <p:fltVal val="0"/>
                                          </p:val>
                                        </p:tav>
                                        <p:tav tm="100000">
                                          <p:val>
                                            <p:strVal val="#ppt_w"/>
                                          </p:val>
                                        </p:tav>
                                      </p:tavLst>
                                    </p:anim>
                                    <p:anim calcmode="lin" valueType="num">
                                      <p:cBhvr>
                                        <p:cTn id="38" dur="500" fill="hold"/>
                                        <p:tgtEl>
                                          <p:spTgt spid="33"/>
                                        </p:tgtEl>
                                        <p:attrNameLst>
                                          <p:attrName>ppt_h</p:attrName>
                                        </p:attrNameLst>
                                      </p:cBhvr>
                                      <p:tavLst>
                                        <p:tav tm="0">
                                          <p:val>
                                            <p:fltVal val="0"/>
                                          </p:val>
                                        </p:tav>
                                        <p:tav tm="100000">
                                          <p:val>
                                            <p:strVal val="#ppt_h"/>
                                          </p:val>
                                        </p:tav>
                                      </p:tavLst>
                                    </p:anim>
                                  </p:childTnLst>
                                </p:cTn>
                              </p:par>
                              <p:par>
                                <p:cTn id="39" presetID="0" presetClass="path" presetSubtype="0" accel="50000" decel="50000" fill="hold" nodeType="withEffect">
                                  <p:stCondLst>
                                    <p:cond delay="0"/>
                                  </p:stCondLst>
                                  <p:childTnLst>
                                    <p:animMotion origin="layout" path="M 0.0816 -0.19699 L -4.16667E-6 -4.81481E-6 " pathEditMode="relative" rAng="0" ptsTypes="AA">
                                      <p:cBhvr>
                                        <p:cTn id="40" dur="2000" fill="hold"/>
                                        <p:tgtEl>
                                          <p:spTgt spid="33"/>
                                        </p:tgtEl>
                                        <p:attrNameLst>
                                          <p:attrName>ppt_x</p:attrName>
                                          <p:attrName>ppt_y</p:attrName>
                                        </p:attrNameLst>
                                      </p:cBhvr>
                                      <p:rCtr x="-4080" y="9838"/>
                                    </p:animMotion>
                                  </p:childTnLst>
                                </p:cTn>
                              </p:par>
                              <p:par>
                                <p:cTn id="41" presetID="23" presetClass="entr" presetSubtype="16" fill="hold" nodeType="with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p:cTn id="43" dur="500" fill="hold"/>
                                        <p:tgtEl>
                                          <p:spTgt spid="39"/>
                                        </p:tgtEl>
                                        <p:attrNameLst>
                                          <p:attrName>ppt_w</p:attrName>
                                        </p:attrNameLst>
                                      </p:cBhvr>
                                      <p:tavLst>
                                        <p:tav tm="0">
                                          <p:val>
                                            <p:fltVal val="0"/>
                                          </p:val>
                                        </p:tav>
                                        <p:tav tm="100000">
                                          <p:val>
                                            <p:strVal val="#ppt_w"/>
                                          </p:val>
                                        </p:tav>
                                      </p:tavLst>
                                    </p:anim>
                                    <p:anim calcmode="lin" valueType="num">
                                      <p:cBhvr>
                                        <p:cTn id="44" dur="500" fill="hold"/>
                                        <p:tgtEl>
                                          <p:spTgt spid="39"/>
                                        </p:tgtEl>
                                        <p:attrNameLst>
                                          <p:attrName>ppt_h</p:attrName>
                                        </p:attrNameLst>
                                      </p:cBhvr>
                                      <p:tavLst>
                                        <p:tav tm="0">
                                          <p:val>
                                            <p:fltVal val="0"/>
                                          </p:val>
                                        </p:tav>
                                        <p:tav tm="100000">
                                          <p:val>
                                            <p:strVal val="#ppt_h"/>
                                          </p:val>
                                        </p:tav>
                                      </p:tavLst>
                                    </p:anim>
                                  </p:childTnLst>
                                </p:cTn>
                              </p:par>
                              <p:par>
                                <p:cTn id="45" presetID="0" presetClass="path" presetSubtype="0" accel="50000" decel="50000" fill="hold" nodeType="withEffect">
                                  <p:stCondLst>
                                    <p:cond delay="0"/>
                                  </p:stCondLst>
                                  <p:childTnLst>
                                    <p:animMotion origin="layout" path="M 0.10584 0.20959 L 9.1966E-8 8.4113E-6 " pathEditMode="relative" ptsTypes="AA">
                                      <p:cBhvr>
                                        <p:cTn id="46" dur="2000" fill="hold"/>
                                        <p:tgtEl>
                                          <p:spTgt spid="39"/>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aisnstūris 45">
            <a:extLst>
              <a:ext uri="{FF2B5EF4-FFF2-40B4-BE49-F238E27FC236}">
                <a16:creationId xmlns:a16="http://schemas.microsoft.com/office/drawing/2014/main" id="{FEC4BF36-5AC7-3B3E-E81D-8C9AA756C8CC}"/>
              </a:ext>
            </a:extLst>
          </p:cNvPr>
          <p:cNvSpPr/>
          <p:nvPr/>
        </p:nvSpPr>
        <p:spPr>
          <a:xfrm>
            <a:off x="-2992" y="1"/>
            <a:ext cx="12194991" cy="6858000"/>
          </a:xfrm>
          <a:prstGeom prst="rect">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Attēls 44">
            <a:extLst>
              <a:ext uri="{FF2B5EF4-FFF2-40B4-BE49-F238E27FC236}">
                <a16:creationId xmlns:a16="http://schemas.microsoft.com/office/drawing/2014/main" id="{99122051-E4F1-F793-EB8A-C2D69424197E}"/>
              </a:ext>
            </a:extLst>
          </p:cNvPr>
          <p:cNvPicPr>
            <a:picLocks noChangeAspect="1"/>
          </p:cNvPicPr>
          <p:nvPr/>
        </p:nvPicPr>
        <p:blipFill>
          <a:blip r:embed="rId2"/>
          <a:stretch>
            <a:fillRect/>
          </a:stretch>
        </p:blipFill>
        <p:spPr>
          <a:xfrm>
            <a:off x="1536560" y="0"/>
            <a:ext cx="9118879" cy="6858000"/>
          </a:xfrm>
          <a:prstGeom prst="rect">
            <a:avLst/>
          </a:prstGeom>
        </p:spPr>
      </p:pic>
    </p:spTree>
    <p:extLst>
      <p:ext uri="{BB962C8B-B14F-4D97-AF65-F5344CB8AC3E}">
        <p14:creationId xmlns:p14="http://schemas.microsoft.com/office/powerpoint/2010/main" val="2015369618"/>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aisnstūris 45">
            <a:extLst>
              <a:ext uri="{FF2B5EF4-FFF2-40B4-BE49-F238E27FC236}">
                <a16:creationId xmlns:a16="http://schemas.microsoft.com/office/drawing/2014/main" id="{FEC4BF36-5AC7-3B3E-E81D-8C9AA756C8CC}"/>
              </a:ext>
            </a:extLst>
          </p:cNvPr>
          <p:cNvSpPr/>
          <p:nvPr/>
        </p:nvSpPr>
        <p:spPr>
          <a:xfrm>
            <a:off x="-2992" y="1"/>
            <a:ext cx="12194991" cy="6858000"/>
          </a:xfrm>
          <a:prstGeom prst="rect">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ttēls 4">
            <a:extLst>
              <a:ext uri="{FF2B5EF4-FFF2-40B4-BE49-F238E27FC236}">
                <a16:creationId xmlns:a16="http://schemas.microsoft.com/office/drawing/2014/main" id="{80E1AF75-EE11-0551-9860-E888D667FACB}"/>
              </a:ext>
            </a:extLst>
          </p:cNvPr>
          <p:cNvPicPr>
            <a:picLocks noChangeAspect="1"/>
          </p:cNvPicPr>
          <p:nvPr/>
        </p:nvPicPr>
        <p:blipFill>
          <a:blip r:embed="rId2"/>
          <a:stretch>
            <a:fillRect/>
          </a:stretch>
        </p:blipFill>
        <p:spPr>
          <a:xfrm>
            <a:off x="1522423" y="0"/>
            <a:ext cx="9147153" cy="6858000"/>
          </a:xfrm>
          <a:prstGeom prst="rect">
            <a:avLst/>
          </a:prstGeom>
        </p:spPr>
      </p:pic>
    </p:spTree>
    <p:extLst>
      <p:ext uri="{BB962C8B-B14F-4D97-AF65-F5344CB8AC3E}">
        <p14:creationId xmlns:p14="http://schemas.microsoft.com/office/powerpoint/2010/main" val="1155059643"/>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aisnstūris 45">
            <a:extLst>
              <a:ext uri="{FF2B5EF4-FFF2-40B4-BE49-F238E27FC236}">
                <a16:creationId xmlns:a16="http://schemas.microsoft.com/office/drawing/2014/main" id="{FEC4BF36-5AC7-3B3E-E81D-8C9AA756C8CC}"/>
              </a:ext>
            </a:extLst>
          </p:cNvPr>
          <p:cNvSpPr/>
          <p:nvPr/>
        </p:nvSpPr>
        <p:spPr>
          <a:xfrm>
            <a:off x="-2992" y="1"/>
            <a:ext cx="12194991" cy="6858000"/>
          </a:xfrm>
          <a:prstGeom prst="rect">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Attēls 2">
            <a:extLst>
              <a:ext uri="{FF2B5EF4-FFF2-40B4-BE49-F238E27FC236}">
                <a16:creationId xmlns:a16="http://schemas.microsoft.com/office/drawing/2014/main" id="{48B455C3-82F8-4D87-8B7D-DB2CBE530CA4}"/>
              </a:ext>
            </a:extLst>
          </p:cNvPr>
          <p:cNvPicPr>
            <a:picLocks noChangeAspect="1"/>
          </p:cNvPicPr>
          <p:nvPr/>
        </p:nvPicPr>
        <p:blipFill>
          <a:blip r:embed="rId2"/>
          <a:stretch>
            <a:fillRect/>
          </a:stretch>
        </p:blipFill>
        <p:spPr>
          <a:xfrm>
            <a:off x="1533446" y="0"/>
            <a:ext cx="9125107" cy="6858000"/>
          </a:xfrm>
          <a:prstGeom prst="rect">
            <a:avLst/>
          </a:prstGeom>
        </p:spPr>
      </p:pic>
    </p:spTree>
    <p:extLst>
      <p:ext uri="{BB962C8B-B14F-4D97-AF65-F5344CB8AC3E}">
        <p14:creationId xmlns:p14="http://schemas.microsoft.com/office/powerpoint/2010/main" val="434587954"/>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aisnstūris 45">
            <a:extLst>
              <a:ext uri="{FF2B5EF4-FFF2-40B4-BE49-F238E27FC236}">
                <a16:creationId xmlns:a16="http://schemas.microsoft.com/office/drawing/2014/main" id="{FEC4BF36-5AC7-3B3E-E81D-8C9AA756C8CC}"/>
              </a:ext>
            </a:extLst>
          </p:cNvPr>
          <p:cNvSpPr/>
          <p:nvPr/>
        </p:nvSpPr>
        <p:spPr>
          <a:xfrm>
            <a:off x="-2992" y="1"/>
            <a:ext cx="12194991" cy="6858000"/>
          </a:xfrm>
          <a:prstGeom prst="rect">
            <a:avLst/>
          </a:prstGeom>
          <a:solidFill>
            <a:srgbClr val="00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Attēls 2">
            <a:extLst>
              <a:ext uri="{FF2B5EF4-FFF2-40B4-BE49-F238E27FC236}">
                <a16:creationId xmlns:a16="http://schemas.microsoft.com/office/drawing/2014/main" id="{391C8286-D286-E796-93B2-1C4D09A8A5E5}"/>
              </a:ext>
            </a:extLst>
          </p:cNvPr>
          <p:cNvPicPr>
            <a:picLocks noChangeAspect="1"/>
          </p:cNvPicPr>
          <p:nvPr/>
        </p:nvPicPr>
        <p:blipFill>
          <a:blip r:embed="rId2"/>
          <a:stretch>
            <a:fillRect/>
          </a:stretch>
        </p:blipFill>
        <p:spPr>
          <a:xfrm>
            <a:off x="1542814" y="0"/>
            <a:ext cx="9106371" cy="6858000"/>
          </a:xfrm>
          <a:prstGeom prst="rect">
            <a:avLst/>
          </a:prstGeom>
        </p:spPr>
      </p:pic>
    </p:spTree>
    <p:extLst>
      <p:ext uri="{BB962C8B-B14F-4D97-AF65-F5344CB8AC3E}">
        <p14:creationId xmlns:p14="http://schemas.microsoft.com/office/powerpoint/2010/main" val="3867848290"/>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p:txBody>
          <a:bodyPr>
            <a:normAutofit fontScale="90000"/>
          </a:bodyPr>
          <a:lstStyle/>
          <a:p>
            <a:pPr>
              <a:buClr>
                <a:srgbClr val="000066"/>
              </a:buClr>
            </a:pPr>
            <a:r>
              <a:rPr lang="en-US" b="1" dirty="0"/>
              <a:t>Data from www.ptcog.ch</a:t>
            </a:r>
          </a:p>
        </p:txBody>
      </p:sp>
      <p:pic>
        <p:nvPicPr>
          <p:cNvPr id="2" name="Picture 3">
            <a:extLst>
              <a:ext uri="{FF2B5EF4-FFF2-40B4-BE49-F238E27FC236}">
                <a16:creationId xmlns:a16="http://schemas.microsoft.com/office/drawing/2014/main" id="{263C3576-C65B-F836-D153-3C3B0579B1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8381" y="980524"/>
            <a:ext cx="7416800" cy="541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Rettangolo 7">
            <a:extLst>
              <a:ext uri="{FF2B5EF4-FFF2-40B4-BE49-F238E27FC236}">
                <a16:creationId xmlns:a16="http://schemas.microsoft.com/office/drawing/2014/main" id="{FD11A9B8-F2B6-05C4-DC90-DFAF1059BD6A}"/>
              </a:ext>
            </a:extLst>
          </p:cNvPr>
          <p:cNvSpPr>
            <a:spLocks noChangeArrowheads="1"/>
          </p:cNvSpPr>
          <p:nvPr/>
        </p:nvSpPr>
        <p:spPr bwMode="auto">
          <a:xfrm>
            <a:off x="3022406" y="4888949"/>
            <a:ext cx="3217863" cy="1079500"/>
          </a:xfrm>
          <a:prstGeom prst="rect">
            <a:avLst/>
          </a:prstGeom>
          <a:solidFill>
            <a:srgbClr val="00FF00">
              <a:alpha val="25098"/>
            </a:srgbClr>
          </a:solidFill>
          <a:ln w="9525" algn="ctr">
            <a:solidFill>
              <a:schemeClr val="tx1"/>
            </a:solidFill>
            <a:round/>
            <a:headEnd/>
            <a:tailEnd/>
          </a:ln>
        </p:spPr>
        <p:txBody>
          <a:bodyPr wrap="none"/>
          <a:lstStyle/>
          <a:p>
            <a:pPr marL="0" marR="0" lvl="0" indent="0" algn="ctr" defTabSz="457200" rtl="0" eaLnBrk="1" fontAlgn="auto" latinLnBrk="0" hangingPunct="1">
              <a:lnSpc>
                <a:spcPct val="100000"/>
              </a:lnSpc>
              <a:spcBef>
                <a:spcPct val="50000"/>
              </a:spcBef>
              <a:spcAft>
                <a:spcPts val="0"/>
              </a:spcAft>
              <a:buClrTx/>
              <a:buSzTx/>
              <a:buFontTx/>
              <a:buNone/>
              <a:tabLst/>
              <a:defRPr/>
            </a:pPr>
            <a:endParaRPr kumimoji="0" lang="it-IT" altLang="it-IT" sz="2000" b="1" i="0" u="none" strike="noStrike" kern="1200" cap="none" spc="0" normalizeH="0" baseline="0" noProof="0">
              <a:ln>
                <a:noFill/>
              </a:ln>
              <a:solidFill>
                <a:srgbClr val="0000FF"/>
              </a:solidFill>
              <a:effectLst/>
              <a:uLnTx/>
              <a:uFillTx/>
              <a:latin typeface="Calibri"/>
              <a:ea typeface="MS PGothic" pitchFamily="34" charset="-128"/>
              <a:cs typeface="Arial" pitchFamily="34" charset="0"/>
            </a:endParaRPr>
          </a:p>
        </p:txBody>
      </p:sp>
      <p:sp>
        <p:nvSpPr>
          <p:cNvPr id="8" name="CasellaDiTesto 8">
            <a:extLst>
              <a:ext uri="{FF2B5EF4-FFF2-40B4-BE49-F238E27FC236}">
                <a16:creationId xmlns:a16="http://schemas.microsoft.com/office/drawing/2014/main" id="{8AE96069-AA60-25ED-4D37-68669865F914}"/>
              </a:ext>
            </a:extLst>
          </p:cNvPr>
          <p:cNvSpPr txBox="1">
            <a:spLocks noChangeArrowheads="1"/>
          </p:cNvSpPr>
          <p:nvPr/>
        </p:nvSpPr>
        <p:spPr bwMode="auto">
          <a:xfrm>
            <a:off x="3260531" y="4888949"/>
            <a:ext cx="2016125"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altLang="it-IT" sz="1200" b="1" i="0" u="none" strike="noStrike" kern="1200" cap="none" spc="0" normalizeH="0" baseline="0" noProof="0">
                <a:ln>
                  <a:noFill/>
                </a:ln>
                <a:solidFill>
                  <a:srgbClr val="000000"/>
                </a:solidFill>
                <a:effectLst/>
                <a:uLnTx/>
                <a:uFillTx/>
                <a:latin typeface="Trebuchet MS" pitchFamily="34" charset="0"/>
                <a:ea typeface="MS PGothic" pitchFamily="34" charset="-128"/>
                <a:cs typeface="Arial" pitchFamily="34" charset="0"/>
              </a:rPr>
              <a:t>Research centres</a:t>
            </a:r>
          </a:p>
        </p:txBody>
      </p:sp>
      <p:sp>
        <p:nvSpPr>
          <p:cNvPr id="9" name="Rettangolo 9">
            <a:extLst>
              <a:ext uri="{FF2B5EF4-FFF2-40B4-BE49-F238E27FC236}">
                <a16:creationId xmlns:a16="http://schemas.microsoft.com/office/drawing/2014/main" id="{EB947078-56E9-958D-D3F4-7A6B35C7A279}"/>
              </a:ext>
            </a:extLst>
          </p:cNvPr>
          <p:cNvSpPr/>
          <p:nvPr/>
        </p:nvSpPr>
        <p:spPr bwMode="auto">
          <a:xfrm>
            <a:off x="6240269" y="1083711"/>
            <a:ext cx="2160587" cy="4876800"/>
          </a:xfrm>
          <a:prstGeom prst="rect">
            <a:avLst/>
          </a:prstGeom>
          <a:solidFill>
            <a:schemeClr val="bg2">
              <a:lumMod val="60000"/>
              <a:lumOff val="40000"/>
              <a:alpha val="25000"/>
            </a:schemeClr>
          </a:solidFill>
          <a:ln w="9525" cap="flat" cmpd="sng" algn="ctr">
            <a:solidFill>
              <a:schemeClr val="tx1"/>
            </a:solidFill>
            <a:prstDash val="solid"/>
            <a:round/>
            <a:headEnd type="none" w="med" len="med"/>
            <a:tailEnd type="none" w="med" len="med"/>
          </a:ln>
          <a:effectLst/>
        </p:spPr>
        <p:txBody>
          <a:bodyPr wrap="none"/>
          <a:lstStyle/>
          <a:p>
            <a:pPr marL="0" marR="0" lvl="0" indent="0" algn="ctr" defTabSz="457200" rtl="0" eaLnBrk="1" fontAlgn="auto" latinLnBrk="0" hangingPunct="1">
              <a:lnSpc>
                <a:spcPct val="100000"/>
              </a:lnSpc>
              <a:spcBef>
                <a:spcPct val="50000"/>
              </a:spcBef>
              <a:spcAft>
                <a:spcPts val="0"/>
              </a:spcAft>
              <a:buClrTx/>
              <a:buSzTx/>
              <a:buFontTx/>
              <a:buNone/>
              <a:tabLst/>
              <a:defRPr/>
            </a:pPr>
            <a:endParaRPr kumimoji="0" lang="it-IT" sz="2000" b="1" i="0" u="none" strike="noStrike" kern="1200" cap="none" spc="0" normalizeH="0" baseline="0" noProof="0">
              <a:ln>
                <a:noFill/>
              </a:ln>
              <a:solidFill>
                <a:srgbClr val="0000FF"/>
              </a:solidFill>
              <a:effectLst/>
              <a:uLnTx/>
              <a:uFillTx/>
              <a:latin typeface="Calibri"/>
              <a:ea typeface="ＭＳ Ｐゴシック"/>
              <a:cs typeface="+mn-cs"/>
            </a:endParaRPr>
          </a:p>
        </p:txBody>
      </p:sp>
      <p:sp>
        <p:nvSpPr>
          <p:cNvPr id="10" name="CasellaDiTesto 10">
            <a:extLst>
              <a:ext uri="{FF2B5EF4-FFF2-40B4-BE49-F238E27FC236}">
                <a16:creationId xmlns:a16="http://schemas.microsoft.com/office/drawing/2014/main" id="{6C7BAFA2-7CAF-A0CE-F1DF-BC78FCB3CB01}"/>
              </a:ext>
            </a:extLst>
          </p:cNvPr>
          <p:cNvSpPr txBox="1">
            <a:spLocks noChangeArrowheads="1"/>
          </p:cNvSpPr>
          <p:nvPr/>
        </p:nvSpPr>
        <p:spPr bwMode="auto">
          <a:xfrm>
            <a:off x="6068819" y="5512836"/>
            <a:ext cx="2017712" cy="277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3200">
                <a:solidFill>
                  <a:schemeClr val="tx1"/>
                </a:solidFill>
                <a:latin typeface="Calibri" pitchFamily="34" charset="0"/>
              </a:defRPr>
            </a:lvl1pPr>
            <a:lvl2pPr>
              <a:defRPr sz="2800">
                <a:solidFill>
                  <a:schemeClr val="tx1"/>
                </a:solidFill>
                <a:latin typeface="Calibri" pitchFamily="34" charset="0"/>
              </a:defRPr>
            </a:lvl2pPr>
            <a:lvl3pPr>
              <a:defRPr sz="2400">
                <a:solidFill>
                  <a:schemeClr val="tx1"/>
                </a:solidFill>
                <a:latin typeface="Calibri" pitchFamily="34" charset="0"/>
              </a:defRPr>
            </a:lvl3pPr>
            <a:lvl4pPr>
              <a:defRPr sz="2000">
                <a:solidFill>
                  <a:schemeClr val="tx1"/>
                </a:solidFill>
                <a:latin typeface="Calibri" pitchFamily="34" charset="0"/>
              </a:defRPr>
            </a:lvl4pPr>
            <a:lvl5pPr>
              <a:defRPr sz="2000">
                <a:solidFill>
                  <a:schemeClr val="tx1"/>
                </a:solidFill>
                <a:latin typeface="Calibri" pitchFamily="34" charset="0"/>
              </a:defRPr>
            </a:lvl5pPr>
            <a:lvl6pPr eaLnBrk="0" fontAlgn="base" hangingPunct="0">
              <a:spcAft>
                <a:spcPct val="0"/>
              </a:spcAft>
              <a:buChar char="»"/>
              <a:defRPr sz="2000">
                <a:solidFill>
                  <a:schemeClr val="tx1"/>
                </a:solidFill>
                <a:latin typeface="Calibri" pitchFamily="34" charset="0"/>
              </a:defRPr>
            </a:lvl6pPr>
            <a:lvl7pPr eaLnBrk="0" fontAlgn="base" hangingPunct="0">
              <a:spcAft>
                <a:spcPct val="0"/>
              </a:spcAft>
              <a:buChar char="»"/>
              <a:defRPr sz="2000">
                <a:solidFill>
                  <a:schemeClr val="tx1"/>
                </a:solidFill>
                <a:latin typeface="Calibri" pitchFamily="34" charset="0"/>
              </a:defRPr>
            </a:lvl7pPr>
            <a:lvl8pPr eaLnBrk="0" fontAlgn="base" hangingPunct="0">
              <a:spcAft>
                <a:spcPct val="0"/>
              </a:spcAft>
              <a:buChar char="»"/>
              <a:defRPr sz="2000">
                <a:solidFill>
                  <a:schemeClr val="tx1"/>
                </a:solidFill>
                <a:latin typeface="Calibri" pitchFamily="34" charset="0"/>
              </a:defRPr>
            </a:lvl8pPr>
            <a:lvl9pPr eaLnBrk="0" fontAlgn="base" hangingPunct="0">
              <a:spcAft>
                <a:spcPct val="0"/>
              </a:spcAft>
              <a:buChar char="»"/>
              <a:defRPr sz="2000">
                <a:solidFill>
                  <a:schemeClr val="tx1"/>
                </a:solidFill>
                <a:latin typeface="Calibri" pitchFamily="34" charset="0"/>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altLang="it-IT" sz="1200" b="1" i="0" u="none" strike="noStrike" kern="1200" cap="none" spc="0" normalizeH="0" baseline="0" noProof="0">
                <a:ln>
                  <a:noFill/>
                </a:ln>
                <a:solidFill>
                  <a:srgbClr val="000000"/>
                </a:solidFill>
                <a:effectLst/>
                <a:uLnTx/>
                <a:uFillTx/>
                <a:latin typeface="Trebuchet MS" pitchFamily="34" charset="0"/>
                <a:ea typeface="MS PGothic" pitchFamily="34" charset="-128"/>
                <a:cs typeface="Arial" pitchFamily="34" charset="0"/>
              </a:rPr>
              <a:t>Hospitals</a:t>
            </a:r>
          </a:p>
        </p:txBody>
      </p:sp>
    </p:spTree>
    <p:extLst>
      <p:ext uri="{BB962C8B-B14F-4D97-AF65-F5344CB8AC3E}">
        <p14:creationId xmlns:p14="http://schemas.microsoft.com/office/powerpoint/2010/main" val="2094903648"/>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a:xfrm>
            <a:off x="765110" y="118763"/>
            <a:ext cx="11005132" cy="751293"/>
          </a:xfrm>
        </p:spPr>
        <p:txBody>
          <a:bodyPr>
            <a:normAutofit fontScale="90000"/>
          </a:bodyPr>
          <a:lstStyle/>
          <a:p>
            <a:pPr>
              <a:buClr>
                <a:srgbClr val="000066"/>
              </a:buClr>
            </a:pPr>
            <a:r>
              <a:rPr lang="en-GB" sz="4400" b="1" dirty="0">
                <a:latin typeface="Arial" charset="0"/>
                <a:ea typeface="ＭＳ Ｐゴシック" charset="0"/>
              </a:rPr>
              <a:t> Momentum: Centres and patients worldwide</a:t>
            </a:r>
            <a:endParaRPr lang="en-US" b="1" dirty="0"/>
          </a:p>
        </p:txBody>
      </p:sp>
      <p:pic>
        <p:nvPicPr>
          <p:cNvPr id="5" name="Picture 6">
            <a:extLst>
              <a:ext uri="{FF2B5EF4-FFF2-40B4-BE49-F238E27FC236}">
                <a16:creationId xmlns:a16="http://schemas.microsoft.com/office/drawing/2014/main" id="{4EAC9F87-4702-8AF8-8CA6-A506CAF8F1BF}"/>
              </a:ext>
            </a:extLst>
          </p:cNvPr>
          <p:cNvPicPr>
            <a:picLocks noChangeAspect="1"/>
          </p:cNvPicPr>
          <p:nvPr/>
        </p:nvPicPr>
        <p:blipFill>
          <a:blip r:embed="rId2">
            <a:extLst>
              <a:ext uri="{28A0092B-C50C-407E-A947-70E740481C1C}">
                <a14:useLocalDpi xmlns:a14="http://schemas.microsoft.com/office/drawing/2010/main" val="0"/>
              </a:ext>
            </a:extLst>
          </a:blip>
          <a:srcRect l="4276" r="6805"/>
          <a:stretch>
            <a:fillRect/>
          </a:stretch>
        </p:blipFill>
        <p:spPr bwMode="auto">
          <a:xfrm>
            <a:off x="6543631" y="1773046"/>
            <a:ext cx="5486400" cy="37226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1">
            <a:extLst>
              <a:ext uri="{FF2B5EF4-FFF2-40B4-BE49-F238E27FC236}">
                <a16:creationId xmlns:a16="http://schemas.microsoft.com/office/drawing/2014/main" id="{8743361A-8CF0-4DE0-B3B9-C52E2A8B256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773044"/>
            <a:ext cx="6409592" cy="3810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TextBox 1">
            <a:extLst>
              <a:ext uri="{FF2B5EF4-FFF2-40B4-BE49-F238E27FC236}">
                <a16:creationId xmlns:a16="http://schemas.microsoft.com/office/drawing/2014/main" id="{7982819D-6873-C6F2-D65A-5D10B9965307}"/>
              </a:ext>
            </a:extLst>
          </p:cNvPr>
          <p:cNvSpPr txBox="1">
            <a:spLocks noChangeArrowheads="1"/>
          </p:cNvSpPr>
          <p:nvPr/>
        </p:nvSpPr>
        <p:spPr bwMode="auto">
          <a:xfrm>
            <a:off x="10804970" y="1773044"/>
            <a:ext cx="1210588"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Arial" charset="0"/>
                <a:ea typeface="ＭＳ Ｐゴシック" charset="0"/>
                <a:cs typeface="ＭＳ Ｐゴシック" charset="0"/>
              </a:defRPr>
            </a:lvl1pPr>
            <a:lvl2pPr>
              <a:defRPr>
                <a:solidFill>
                  <a:schemeClr val="folHlink"/>
                </a:solidFill>
                <a:latin typeface="Arial" charset="0"/>
                <a:ea typeface="ＭＳ Ｐゴシック" charset="0"/>
              </a:defRPr>
            </a:lvl2pPr>
            <a:lvl3pPr>
              <a:defRPr>
                <a:solidFill>
                  <a:schemeClr val="folHlink"/>
                </a:solidFill>
                <a:latin typeface="Arial" charset="0"/>
                <a:ea typeface="ＭＳ Ｐゴシック" charset="0"/>
              </a:defRPr>
            </a:lvl3pPr>
            <a:lvl4pPr>
              <a:defRPr>
                <a:solidFill>
                  <a:schemeClr val="folHlink"/>
                </a:solidFill>
                <a:latin typeface="Arial" charset="0"/>
                <a:ea typeface="ＭＳ Ｐゴシック" charset="0"/>
              </a:defRPr>
            </a:lvl4pPr>
            <a:lvl5pPr>
              <a:defRPr>
                <a:solidFill>
                  <a:schemeClr val="folHlink"/>
                </a:solidFill>
                <a:latin typeface="Arial" charset="0"/>
                <a:ea typeface="ＭＳ Ｐゴシック" charset="0"/>
              </a:defRPr>
            </a:lvl5pPr>
            <a:lvl6pPr eaLnBrk="0" hangingPunct="0">
              <a:defRPr>
                <a:solidFill>
                  <a:schemeClr val="folHlink"/>
                </a:solidFill>
                <a:latin typeface="Arial" charset="0"/>
                <a:ea typeface="ＭＳ Ｐゴシック" charset="0"/>
              </a:defRPr>
            </a:lvl6pPr>
            <a:lvl7pPr eaLnBrk="0" hangingPunct="0">
              <a:defRPr>
                <a:solidFill>
                  <a:schemeClr val="folHlink"/>
                </a:solidFill>
                <a:latin typeface="Arial" charset="0"/>
                <a:ea typeface="ＭＳ Ｐゴシック" charset="0"/>
              </a:defRPr>
            </a:lvl7pPr>
            <a:lvl8pPr eaLnBrk="0" hangingPunct="0">
              <a:defRPr>
                <a:solidFill>
                  <a:schemeClr val="folHlink"/>
                </a:solidFill>
                <a:latin typeface="Arial" charset="0"/>
                <a:ea typeface="ＭＳ Ｐゴシック" charset="0"/>
              </a:defRPr>
            </a:lvl8pPr>
            <a:lvl9pPr eaLnBrk="0" hangingPunct="0">
              <a:defRPr>
                <a:solidFill>
                  <a:schemeClr val="folHlink"/>
                </a:solidFill>
                <a:latin typeface="Arial" charset="0"/>
                <a:ea typeface="ＭＳ Ｐゴシック"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5F5F5F"/>
                </a:solidFill>
                <a:effectLst/>
                <a:uLnTx/>
                <a:uFillTx/>
                <a:latin typeface="Arial" charset="0"/>
                <a:ea typeface="ＭＳ Ｐゴシック" charset="0"/>
              </a:rPr>
              <a:t>p:280,000</a:t>
            </a:r>
          </a:p>
        </p:txBody>
      </p:sp>
      <p:sp>
        <p:nvSpPr>
          <p:cNvPr id="12" name="TextBox 8">
            <a:extLst>
              <a:ext uri="{FF2B5EF4-FFF2-40B4-BE49-F238E27FC236}">
                <a16:creationId xmlns:a16="http://schemas.microsoft.com/office/drawing/2014/main" id="{D1478533-85A5-971A-5DDE-CAF7CD471395}"/>
              </a:ext>
            </a:extLst>
          </p:cNvPr>
          <p:cNvSpPr txBox="1">
            <a:spLocks noChangeArrowheads="1"/>
          </p:cNvSpPr>
          <p:nvPr/>
        </p:nvSpPr>
        <p:spPr bwMode="auto">
          <a:xfrm>
            <a:off x="10834277" y="4276530"/>
            <a:ext cx="118494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000">
                <a:solidFill>
                  <a:schemeClr val="folHlink"/>
                </a:solidFill>
                <a:latin typeface="Arial" charset="0"/>
                <a:ea typeface="ＭＳ Ｐゴシック" charset="0"/>
                <a:cs typeface="ＭＳ Ｐゴシック" charset="0"/>
              </a:defRPr>
            </a:lvl1pPr>
            <a:lvl2pPr>
              <a:defRPr>
                <a:solidFill>
                  <a:schemeClr val="folHlink"/>
                </a:solidFill>
                <a:latin typeface="Arial" charset="0"/>
                <a:ea typeface="ＭＳ Ｐゴシック" charset="0"/>
              </a:defRPr>
            </a:lvl2pPr>
            <a:lvl3pPr>
              <a:defRPr>
                <a:solidFill>
                  <a:schemeClr val="folHlink"/>
                </a:solidFill>
                <a:latin typeface="Arial" charset="0"/>
                <a:ea typeface="ＭＳ Ｐゴシック" charset="0"/>
              </a:defRPr>
            </a:lvl3pPr>
            <a:lvl4pPr>
              <a:defRPr>
                <a:solidFill>
                  <a:schemeClr val="folHlink"/>
                </a:solidFill>
                <a:latin typeface="Arial" charset="0"/>
                <a:ea typeface="ＭＳ Ｐゴシック" charset="0"/>
              </a:defRPr>
            </a:lvl4pPr>
            <a:lvl5pPr>
              <a:defRPr>
                <a:solidFill>
                  <a:schemeClr val="folHlink"/>
                </a:solidFill>
                <a:latin typeface="Arial" charset="0"/>
                <a:ea typeface="ＭＳ Ｐゴシック" charset="0"/>
              </a:defRPr>
            </a:lvl5pPr>
            <a:lvl6pPr eaLnBrk="0" hangingPunct="0">
              <a:defRPr>
                <a:solidFill>
                  <a:schemeClr val="folHlink"/>
                </a:solidFill>
                <a:latin typeface="Arial" charset="0"/>
                <a:ea typeface="ＭＳ Ｐゴシック" charset="0"/>
              </a:defRPr>
            </a:lvl6pPr>
            <a:lvl7pPr eaLnBrk="0" hangingPunct="0">
              <a:defRPr>
                <a:solidFill>
                  <a:schemeClr val="folHlink"/>
                </a:solidFill>
                <a:latin typeface="Arial" charset="0"/>
                <a:ea typeface="ＭＳ Ｐゴシック" charset="0"/>
              </a:defRPr>
            </a:lvl7pPr>
            <a:lvl8pPr eaLnBrk="0" hangingPunct="0">
              <a:defRPr>
                <a:solidFill>
                  <a:schemeClr val="folHlink"/>
                </a:solidFill>
                <a:latin typeface="Arial" charset="0"/>
                <a:ea typeface="ＭＳ Ｐゴシック" charset="0"/>
              </a:defRPr>
            </a:lvl8pPr>
            <a:lvl9pPr eaLnBrk="0" hangingPunct="0">
              <a:defRPr>
                <a:solidFill>
                  <a:schemeClr val="folHlink"/>
                </a:solidFill>
                <a:latin typeface="Arial" charset="0"/>
                <a:ea typeface="ＭＳ Ｐゴシック" charset="0"/>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3366FF"/>
                </a:solidFill>
                <a:effectLst/>
                <a:uLnTx/>
                <a:uFillTx/>
                <a:latin typeface="Arial" charset="0"/>
                <a:ea typeface="ＭＳ Ｐゴシック" charset="0"/>
              </a:rPr>
              <a:t>C: 40,000</a:t>
            </a:r>
          </a:p>
        </p:txBody>
      </p:sp>
    </p:spTree>
    <p:extLst>
      <p:ext uri="{BB962C8B-B14F-4D97-AF65-F5344CB8AC3E}">
        <p14:creationId xmlns:p14="http://schemas.microsoft.com/office/powerpoint/2010/main" val="3892155246"/>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a:xfrm>
            <a:off x="765110" y="118763"/>
            <a:ext cx="11005132" cy="751293"/>
          </a:xfrm>
        </p:spPr>
        <p:txBody>
          <a:bodyPr>
            <a:normAutofit fontScale="90000"/>
          </a:bodyPr>
          <a:lstStyle/>
          <a:p>
            <a:pPr>
              <a:buClr>
                <a:srgbClr val="000066"/>
              </a:buClr>
            </a:pPr>
            <a:r>
              <a:rPr lang="en-GB" sz="4400" b="1" dirty="0">
                <a:latin typeface="Arial" charset="0"/>
                <a:ea typeface="ＭＳ Ｐゴシック" charset="0"/>
              </a:rPr>
              <a:t> </a:t>
            </a:r>
            <a:r>
              <a:rPr lang="en-US" sz="4400" b="1" dirty="0">
                <a:latin typeface="Arial" charset="0"/>
                <a:ea typeface="ＭＳ Ｐゴシック" charset="0"/>
              </a:rPr>
              <a:t>Facilities in Europe: why Baltics project</a:t>
            </a:r>
            <a:endParaRPr lang="en-US" b="1" dirty="0"/>
          </a:p>
        </p:txBody>
      </p:sp>
      <p:pic>
        <p:nvPicPr>
          <p:cNvPr id="2" name="Content Placeholder 5">
            <a:extLst>
              <a:ext uri="{FF2B5EF4-FFF2-40B4-BE49-F238E27FC236}">
                <a16:creationId xmlns:a16="http://schemas.microsoft.com/office/drawing/2014/main" id="{F80A973C-8513-F630-C250-6B29FFE1ED56}"/>
              </a:ext>
            </a:extLst>
          </p:cNvPr>
          <p:cNvPicPr>
            <a:picLocks noGrp="1" noChangeAspect="1"/>
          </p:cNvPicPr>
          <p:nvPr>
            <p:ph idx="1"/>
          </p:nvPr>
        </p:nvPicPr>
        <p:blipFill rotWithShape="1">
          <a:blip r:embed="rId2"/>
          <a:srcRect b="2684"/>
          <a:stretch/>
        </p:blipFill>
        <p:spPr>
          <a:xfrm>
            <a:off x="2316408" y="1099727"/>
            <a:ext cx="7490070" cy="5151786"/>
          </a:xfrm>
        </p:spPr>
      </p:pic>
      <p:sp>
        <p:nvSpPr>
          <p:cNvPr id="3" name="Oval 2">
            <a:extLst>
              <a:ext uri="{FF2B5EF4-FFF2-40B4-BE49-F238E27FC236}">
                <a16:creationId xmlns:a16="http://schemas.microsoft.com/office/drawing/2014/main" id="{F2687DAE-7544-897E-83FC-DF0E5C7D0046}"/>
              </a:ext>
            </a:extLst>
          </p:cNvPr>
          <p:cNvSpPr/>
          <p:nvPr/>
        </p:nvSpPr>
        <p:spPr>
          <a:xfrm>
            <a:off x="6574692" y="3119775"/>
            <a:ext cx="759172" cy="901722"/>
          </a:xfrm>
          <a:prstGeom prst="ellipse">
            <a:avLst/>
          </a:prstGeom>
          <a:noFill/>
          <a:ln w="1905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Oval 3">
            <a:extLst>
              <a:ext uri="{FF2B5EF4-FFF2-40B4-BE49-F238E27FC236}">
                <a16:creationId xmlns:a16="http://schemas.microsoft.com/office/drawing/2014/main" id="{68439D11-BE98-A1A6-682A-85BEE701955B}"/>
              </a:ext>
            </a:extLst>
          </p:cNvPr>
          <p:cNvSpPr/>
          <p:nvPr/>
        </p:nvSpPr>
        <p:spPr>
          <a:xfrm>
            <a:off x="6260844" y="4582043"/>
            <a:ext cx="1517160" cy="1362269"/>
          </a:xfrm>
          <a:prstGeom prst="ellipse">
            <a:avLst/>
          </a:prstGeom>
          <a:noFill/>
          <a:ln w="1905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85808802"/>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atura vietturis 5">
            <a:extLst>
              <a:ext uri="{FF2B5EF4-FFF2-40B4-BE49-F238E27FC236}">
                <a16:creationId xmlns:a16="http://schemas.microsoft.com/office/drawing/2014/main" id="{7C6830D4-A494-D1E6-25B1-892DDBF374CE}"/>
              </a:ext>
            </a:extLst>
          </p:cNvPr>
          <p:cNvSpPr>
            <a:spLocks noGrp="1"/>
          </p:cNvSpPr>
          <p:nvPr>
            <p:ph idx="1"/>
          </p:nvPr>
        </p:nvSpPr>
        <p:spPr>
          <a:xfrm>
            <a:off x="158620" y="1362275"/>
            <a:ext cx="11849878" cy="4739951"/>
          </a:xfrm>
        </p:spPr>
        <p:txBody>
          <a:bodyPr>
            <a:normAutofit/>
          </a:bodyPr>
          <a:lstStyle/>
          <a:p>
            <a:pPr>
              <a:buClr>
                <a:srgbClr val="000066"/>
              </a:buClr>
              <a:buFont typeface="Wingdings" panose="05000000000000000000" pitchFamily="2" charset="2"/>
              <a:buChar char="§"/>
            </a:pPr>
            <a:r>
              <a:rPr lang="en-US" dirty="0"/>
              <a:t>Introduction to particle therapy, number of facilities in the world</a:t>
            </a:r>
          </a:p>
          <a:p>
            <a:pPr>
              <a:buClr>
                <a:srgbClr val="000066"/>
              </a:buClr>
              <a:buFont typeface="Wingdings" panose="05000000000000000000" pitchFamily="2" charset="2"/>
              <a:buChar char="§"/>
            </a:pPr>
            <a:endParaRPr lang="en-US" dirty="0"/>
          </a:p>
          <a:p>
            <a:pPr>
              <a:buClr>
                <a:srgbClr val="000066"/>
              </a:buClr>
              <a:buFont typeface="Wingdings" panose="05000000000000000000" pitchFamily="2" charset="2"/>
              <a:buChar char="§"/>
            </a:pPr>
            <a:r>
              <a:rPr lang="en-US" dirty="0"/>
              <a:t>Similar studies on particle therapy feasibility. Introduction to ART study</a:t>
            </a:r>
          </a:p>
          <a:p>
            <a:pPr>
              <a:buClr>
                <a:srgbClr val="000066"/>
              </a:buClr>
              <a:buFont typeface="Wingdings" panose="05000000000000000000" pitchFamily="2" charset="2"/>
              <a:buChar char="§"/>
            </a:pPr>
            <a:endParaRPr lang="en-US" dirty="0"/>
          </a:p>
          <a:p>
            <a:pPr>
              <a:buClr>
                <a:srgbClr val="000066"/>
              </a:buClr>
              <a:buFont typeface="Wingdings" panose="05000000000000000000" pitchFamily="2" charset="2"/>
              <a:buChar char="§"/>
            </a:pPr>
            <a:r>
              <a:rPr lang="en-US" b="1" dirty="0"/>
              <a:t>Statistics in the Baltics: Radiotherapy technology availability</a:t>
            </a:r>
          </a:p>
          <a:p>
            <a:pPr>
              <a:buClr>
                <a:srgbClr val="000066"/>
              </a:buClr>
              <a:buFont typeface="Wingdings" panose="05000000000000000000" pitchFamily="2" charset="2"/>
              <a:buChar char="§"/>
            </a:pPr>
            <a:endParaRPr lang="en-US" b="1" dirty="0"/>
          </a:p>
          <a:p>
            <a:pPr>
              <a:buClr>
                <a:srgbClr val="000066"/>
              </a:buClr>
              <a:buFont typeface="Wingdings" panose="05000000000000000000" pitchFamily="2" charset="2"/>
              <a:buChar char="§"/>
            </a:pPr>
            <a:r>
              <a:rPr lang="en-US" b="1" dirty="0"/>
              <a:t>Statistics in the Baltics: Cancer incidence, need of data stratification</a:t>
            </a:r>
          </a:p>
          <a:p>
            <a:pPr>
              <a:buClr>
                <a:srgbClr val="000066"/>
              </a:buClr>
              <a:buFont typeface="Wingdings" panose="05000000000000000000" pitchFamily="2" charset="2"/>
              <a:buChar char="§"/>
            </a:pPr>
            <a:endParaRPr lang="en-US" b="1" dirty="0"/>
          </a:p>
          <a:p>
            <a:pPr>
              <a:buClr>
                <a:srgbClr val="000066"/>
              </a:buClr>
              <a:buFont typeface="Wingdings" panose="05000000000000000000" pitchFamily="2" charset="2"/>
              <a:buChar char="§"/>
            </a:pPr>
            <a:r>
              <a:rPr lang="en-US" b="1" dirty="0"/>
              <a:t>Extended data collection survey. Final comments</a:t>
            </a:r>
          </a:p>
        </p:txBody>
      </p:sp>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p:txBody>
          <a:bodyPr>
            <a:normAutofit fontScale="90000"/>
          </a:bodyPr>
          <a:lstStyle/>
          <a:p>
            <a:r>
              <a:rPr lang="en-US" b="1" dirty="0"/>
              <a:t>Outline</a:t>
            </a:r>
            <a:endParaRPr lang="en-US" dirty="0"/>
          </a:p>
        </p:txBody>
      </p:sp>
    </p:spTree>
    <p:extLst>
      <p:ext uri="{BB962C8B-B14F-4D97-AF65-F5344CB8AC3E}">
        <p14:creationId xmlns:p14="http://schemas.microsoft.com/office/powerpoint/2010/main" val="2754030986"/>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9" name="Grupa 18">
            <a:extLst>
              <a:ext uri="{FF2B5EF4-FFF2-40B4-BE49-F238E27FC236}">
                <a16:creationId xmlns:a16="http://schemas.microsoft.com/office/drawing/2014/main" id="{381B4050-D40E-F734-8ACF-4DA7C2927D9E}"/>
              </a:ext>
            </a:extLst>
          </p:cNvPr>
          <p:cNvGrpSpPr/>
          <p:nvPr/>
        </p:nvGrpSpPr>
        <p:grpSpPr>
          <a:xfrm>
            <a:off x="19" y="1282"/>
            <a:ext cx="10669569" cy="6856718"/>
            <a:chOff x="19" y="1282"/>
            <a:chExt cx="10669569" cy="6856718"/>
          </a:xfrm>
        </p:grpSpPr>
        <p:pic>
          <p:nvPicPr>
            <p:cNvPr id="10" name="Attēls 9" descr="Attēls, kurā ir teksts, ekrānuzņēmums, fonts, ūdens&#10;&#10;Apraksts ģenerēts automātiski">
              <a:extLst>
                <a:ext uri="{FF2B5EF4-FFF2-40B4-BE49-F238E27FC236}">
                  <a16:creationId xmlns:a16="http://schemas.microsoft.com/office/drawing/2014/main" id="{0B8A300A-3A5C-C0E8-205A-8A4E0DAADA77}"/>
                </a:ext>
              </a:extLst>
            </p:cNvPr>
            <p:cNvPicPr>
              <a:picLocks noChangeAspect="1"/>
            </p:cNvPicPr>
            <p:nvPr/>
          </p:nvPicPr>
          <p:blipFill rotWithShape="1">
            <a:blip r:embed="rId3"/>
            <a:srcRect t="6909" r="89975" b="18105"/>
            <a:stretch/>
          </p:blipFill>
          <p:spPr>
            <a:xfrm>
              <a:off x="19" y="1282"/>
              <a:ext cx="1522403" cy="6856718"/>
            </a:xfrm>
            <a:prstGeom prst="rect">
              <a:avLst/>
            </a:prstGeom>
          </p:spPr>
        </p:pic>
        <p:pic>
          <p:nvPicPr>
            <p:cNvPr id="11" name="Attēls 10" descr="Attēls, kurā ir teksts, ekrānuzņēmums, fonts, ūdens&#10;&#10;Apraksts ģenerēts automātiski">
              <a:extLst>
                <a:ext uri="{FF2B5EF4-FFF2-40B4-BE49-F238E27FC236}">
                  <a16:creationId xmlns:a16="http://schemas.microsoft.com/office/drawing/2014/main" id="{6C74BFCE-F934-9218-64CE-AEAC15302A9C}"/>
                </a:ext>
              </a:extLst>
            </p:cNvPr>
            <p:cNvPicPr>
              <a:picLocks noChangeAspect="1"/>
            </p:cNvPicPr>
            <p:nvPr/>
          </p:nvPicPr>
          <p:blipFill rotWithShape="1">
            <a:blip r:embed="rId3"/>
            <a:srcRect t="6909" r="89975" b="18105"/>
            <a:stretch/>
          </p:blipFill>
          <p:spPr>
            <a:xfrm>
              <a:off x="1522422" y="1282"/>
              <a:ext cx="1522403" cy="6856718"/>
            </a:xfrm>
            <a:prstGeom prst="rect">
              <a:avLst/>
            </a:prstGeom>
          </p:spPr>
        </p:pic>
        <p:pic>
          <p:nvPicPr>
            <p:cNvPr id="13" name="Attēls 12" descr="Attēls, kurā ir teksts, ekrānuzņēmums, fonts, ūdens&#10;&#10;Apraksts ģenerēts automātiski">
              <a:extLst>
                <a:ext uri="{FF2B5EF4-FFF2-40B4-BE49-F238E27FC236}">
                  <a16:creationId xmlns:a16="http://schemas.microsoft.com/office/drawing/2014/main" id="{9E0B8BD7-DA05-9649-76BE-E4B8853BA98E}"/>
                </a:ext>
              </a:extLst>
            </p:cNvPr>
            <p:cNvPicPr>
              <a:picLocks noChangeAspect="1"/>
            </p:cNvPicPr>
            <p:nvPr/>
          </p:nvPicPr>
          <p:blipFill rotWithShape="1">
            <a:blip r:embed="rId3"/>
            <a:srcRect t="6909" r="89975" b="18105"/>
            <a:stretch/>
          </p:blipFill>
          <p:spPr>
            <a:xfrm>
              <a:off x="3010917" y="1282"/>
              <a:ext cx="1522403" cy="6856718"/>
            </a:xfrm>
            <a:prstGeom prst="rect">
              <a:avLst/>
            </a:prstGeom>
          </p:spPr>
        </p:pic>
        <p:pic>
          <p:nvPicPr>
            <p:cNvPr id="14" name="Attēls 13" descr="Attēls, kurā ir teksts, ekrānuzņēmums, fonts, ūdens&#10;&#10;Apraksts ģenerēts automātiski">
              <a:extLst>
                <a:ext uri="{FF2B5EF4-FFF2-40B4-BE49-F238E27FC236}">
                  <a16:creationId xmlns:a16="http://schemas.microsoft.com/office/drawing/2014/main" id="{932780A1-0130-E976-BC86-16166D9BF9CC}"/>
                </a:ext>
              </a:extLst>
            </p:cNvPr>
            <p:cNvPicPr>
              <a:picLocks noChangeAspect="1"/>
            </p:cNvPicPr>
            <p:nvPr/>
          </p:nvPicPr>
          <p:blipFill rotWithShape="1">
            <a:blip r:embed="rId3"/>
            <a:srcRect t="6909" r="89975" b="18105"/>
            <a:stretch/>
          </p:blipFill>
          <p:spPr>
            <a:xfrm>
              <a:off x="4533320" y="1282"/>
              <a:ext cx="1522403" cy="6856718"/>
            </a:xfrm>
            <a:prstGeom prst="rect">
              <a:avLst/>
            </a:prstGeom>
          </p:spPr>
        </p:pic>
        <p:pic>
          <p:nvPicPr>
            <p:cNvPr id="15" name="Attēls 14" descr="Attēls, kurā ir teksts, ekrānuzņēmums, fonts, ūdens&#10;&#10;Apraksts ģenerēts automātiski">
              <a:extLst>
                <a:ext uri="{FF2B5EF4-FFF2-40B4-BE49-F238E27FC236}">
                  <a16:creationId xmlns:a16="http://schemas.microsoft.com/office/drawing/2014/main" id="{A29B14A1-C8F3-8A8F-576E-2AFCF6CEBE60}"/>
                </a:ext>
              </a:extLst>
            </p:cNvPr>
            <p:cNvPicPr>
              <a:picLocks noChangeAspect="1"/>
            </p:cNvPicPr>
            <p:nvPr/>
          </p:nvPicPr>
          <p:blipFill rotWithShape="1">
            <a:blip r:embed="rId3"/>
            <a:srcRect t="6909" r="89975" b="18105"/>
            <a:stretch/>
          </p:blipFill>
          <p:spPr>
            <a:xfrm>
              <a:off x="6055723" y="1282"/>
              <a:ext cx="1522403" cy="6856718"/>
            </a:xfrm>
            <a:prstGeom prst="rect">
              <a:avLst/>
            </a:prstGeom>
          </p:spPr>
        </p:pic>
        <p:pic>
          <p:nvPicPr>
            <p:cNvPr id="16" name="Attēls 15" descr="Attēls, kurā ir teksts, ekrānuzņēmums, fonts, ūdens&#10;&#10;Apraksts ģenerēts automātiski">
              <a:extLst>
                <a:ext uri="{FF2B5EF4-FFF2-40B4-BE49-F238E27FC236}">
                  <a16:creationId xmlns:a16="http://schemas.microsoft.com/office/drawing/2014/main" id="{DA259FEF-4D7E-BC32-D9FF-B868DF6264B9}"/>
                </a:ext>
              </a:extLst>
            </p:cNvPr>
            <p:cNvPicPr>
              <a:picLocks noChangeAspect="1"/>
            </p:cNvPicPr>
            <p:nvPr/>
          </p:nvPicPr>
          <p:blipFill rotWithShape="1">
            <a:blip r:embed="rId3"/>
            <a:srcRect t="6909" r="89975" b="18105"/>
            <a:stretch/>
          </p:blipFill>
          <p:spPr>
            <a:xfrm>
              <a:off x="7578126" y="1282"/>
              <a:ext cx="1522403" cy="6856718"/>
            </a:xfrm>
            <a:prstGeom prst="rect">
              <a:avLst/>
            </a:prstGeom>
          </p:spPr>
        </p:pic>
        <p:pic>
          <p:nvPicPr>
            <p:cNvPr id="17" name="Attēls 16" descr="Attēls, kurā ir teksts, ekrānuzņēmums, fonts, ūdens&#10;&#10;Apraksts ģenerēts automātiski">
              <a:extLst>
                <a:ext uri="{FF2B5EF4-FFF2-40B4-BE49-F238E27FC236}">
                  <a16:creationId xmlns:a16="http://schemas.microsoft.com/office/drawing/2014/main" id="{12F26537-B784-F6FC-8AA7-75A51C36E28C}"/>
                </a:ext>
              </a:extLst>
            </p:cNvPr>
            <p:cNvPicPr>
              <a:picLocks noChangeAspect="1"/>
            </p:cNvPicPr>
            <p:nvPr/>
          </p:nvPicPr>
          <p:blipFill rotWithShape="1">
            <a:blip r:embed="rId3"/>
            <a:srcRect t="6909" r="89975" b="18105"/>
            <a:stretch/>
          </p:blipFill>
          <p:spPr>
            <a:xfrm>
              <a:off x="9066622" y="1282"/>
              <a:ext cx="1602966" cy="6856718"/>
            </a:xfrm>
            <a:prstGeom prst="rect">
              <a:avLst/>
            </a:prstGeom>
          </p:spPr>
        </p:pic>
      </p:grpSp>
      <p:sp>
        <p:nvSpPr>
          <p:cNvPr id="12" name="Rectangle 11">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9" name="Attēls 8">
            <a:extLst>
              <a:ext uri="{FF2B5EF4-FFF2-40B4-BE49-F238E27FC236}">
                <a16:creationId xmlns:a16="http://schemas.microsoft.com/office/drawing/2014/main" id="{2E45E392-AE92-9D9B-818A-F8F4ED17F6FE}"/>
              </a:ext>
            </a:extLst>
          </p:cNvPr>
          <p:cNvPicPr>
            <a:picLocks noChangeAspect="1"/>
          </p:cNvPicPr>
          <p:nvPr/>
        </p:nvPicPr>
        <p:blipFill>
          <a:blip r:embed="rId4"/>
          <a:stretch>
            <a:fillRect/>
          </a:stretch>
        </p:blipFill>
        <p:spPr>
          <a:xfrm>
            <a:off x="1490019" y="590154"/>
            <a:ext cx="9211961" cy="5677692"/>
          </a:xfrm>
          <a:prstGeom prst="rect">
            <a:avLst/>
          </a:prstGeom>
        </p:spPr>
      </p:pic>
      <p:pic>
        <p:nvPicPr>
          <p:cNvPr id="18" name="Attēls 17" descr="Attēls, kurā ir teksts, ekrānuzņēmums, fonts, ūdens&#10;&#10;Apraksts ģenerēts automātiski">
            <a:extLst>
              <a:ext uri="{FF2B5EF4-FFF2-40B4-BE49-F238E27FC236}">
                <a16:creationId xmlns:a16="http://schemas.microsoft.com/office/drawing/2014/main" id="{F56E4774-5A89-8EAC-40D0-DF6EDD34287E}"/>
              </a:ext>
            </a:extLst>
          </p:cNvPr>
          <p:cNvPicPr>
            <a:picLocks noChangeAspect="1"/>
          </p:cNvPicPr>
          <p:nvPr/>
        </p:nvPicPr>
        <p:blipFill rotWithShape="1">
          <a:blip r:embed="rId3"/>
          <a:srcRect t="6909" r="89975" b="18105"/>
          <a:stretch/>
        </p:blipFill>
        <p:spPr>
          <a:xfrm>
            <a:off x="10669587" y="1282"/>
            <a:ext cx="1522403" cy="6856718"/>
          </a:xfrm>
          <a:prstGeom prst="rect">
            <a:avLst/>
          </a:prstGeom>
        </p:spPr>
      </p:pic>
    </p:spTree>
    <p:extLst>
      <p:ext uri="{BB962C8B-B14F-4D97-AF65-F5344CB8AC3E}">
        <p14:creationId xmlns:p14="http://schemas.microsoft.com/office/powerpoint/2010/main" val="3876844378"/>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3CC1E4C4-0317-1EEE-6D5D-49CAC31599F4}"/>
              </a:ext>
            </a:extLst>
          </p:cNvPr>
          <p:cNvSpPr>
            <a:spLocks noGrp="1"/>
          </p:cNvSpPr>
          <p:nvPr>
            <p:ph type="title"/>
          </p:nvPr>
        </p:nvSpPr>
        <p:spPr>
          <a:xfrm>
            <a:off x="587829" y="118763"/>
            <a:ext cx="11182413" cy="751293"/>
          </a:xfrm>
        </p:spPr>
        <p:txBody>
          <a:bodyPr>
            <a:noAutofit/>
          </a:bodyPr>
          <a:lstStyle/>
          <a:p>
            <a:r>
              <a:rPr lang="en-US" sz="3600" b="1" dirty="0"/>
              <a:t>Cancer Incidence in SEE and </a:t>
            </a:r>
            <a:br>
              <a:rPr lang="en-US" sz="3600" b="1" dirty="0"/>
            </a:br>
            <a:r>
              <a:rPr lang="en-US" sz="3600" b="1" dirty="0"/>
              <a:t>Mortality-to Incidence ratio (MIT)</a:t>
            </a:r>
            <a:endParaRPr lang="en-US" sz="3600" dirty="0"/>
          </a:p>
        </p:txBody>
      </p:sp>
      <p:graphicFrame>
        <p:nvGraphicFramePr>
          <p:cNvPr id="6" name="Chart 7">
            <a:extLst>
              <a:ext uri="{FF2B5EF4-FFF2-40B4-BE49-F238E27FC236}">
                <a16:creationId xmlns:a16="http://schemas.microsoft.com/office/drawing/2014/main" id="{E038362F-73CF-DB3C-8B6F-065E73A6EFF0}"/>
              </a:ext>
            </a:extLst>
          </p:cNvPr>
          <p:cNvGraphicFramePr/>
          <p:nvPr>
            <p:extLst>
              <p:ext uri="{D42A27DB-BD31-4B8C-83A1-F6EECF244321}">
                <p14:modId xmlns:p14="http://schemas.microsoft.com/office/powerpoint/2010/main" val="4143707360"/>
              </p:ext>
            </p:extLst>
          </p:nvPr>
        </p:nvGraphicFramePr>
        <p:xfrm>
          <a:off x="9330" y="1028144"/>
          <a:ext cx="5831633" cy="531667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4">
            <a:extLst>
              <a:ext uri="{FF2B5EF4-FFF2-40B4-BE49-F238E27FC236}">
                <a16:creationId xmlns:a16="http://schemas.microsoft.com/office/drawing/2014/main" id="{821A2DB8-DAD1-6B93-4282-E75CC2E643A3}"/>
              </a:ext>
            </a:extLst>
          </p:cNvPr>
          <p:cNvGraphicFramePr>
            <a:graphicFrameLocks/>
          </p:cNvGraphicFramePr>
          <p:nvPr>
            <p:extLst>
              <p:ext uri="{D42A27DB-BD31-4B8C-83A1-F6EECF244321}">
                <p14:modId xmlns:p14="http://schemas.microsoft.com/office/powerpoint/2010/main" val="3927262544"/>
              </p:ext>
            </p:extLst>
          </p:nvPr>
        </p:nvGraphicFramePr>
        <p:xfrm>
          <a:off x="5893552" y="1028144"/>
          <a:ext cx="6261124" cy="531667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203283332"/>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Attēls 8" descr="Attēls, kurā ir teksts, ekrānuzņēmums, fonts, ūdens&#10;&#10;Apraksts ģenerēts automātiski">
            <a:extLst>
              <a:ext uri="{FF2B5EF4-FFF2-40B4-BE49-F238E27FC236}">
                <a16:creationId xmlns:a16="http://schemas.microsoft.com/office/drawing/2014/main" id="{80FA4043-5226-B008-C58C-ED2EF3461A20}"/>
              </a:ext>
            </a:extLst>
          </p:cNvPr>
          <p:cNvPicPr>
            <a:picLocks noChangeAspect="1"/>
          </p:cNvPicPr>
          <p:nvPr/>
        </p:nvPicPr>
        <p:blipFill rotWithShape="1">
          <a:blip r:embed="rId2"/>
          <a:srcRect t="6909" r="89975" b="18105"/>
          <a:stretch/>
        </p:blipFill>
        <p:spPr>
          <a:xfrm>
            <a:off x="19" y="1282"/>
            <a:ext cx="1522403" cy="6856718"/>
          </a:xfrm>
          <a:prstGeom prst="rect">
            <a:avLst/>
          </a:prstGeom>
        </p:spPr>
      </p:pic>
      <p:pic>
        <p:nvPicPr>
          <p:cNvPr id="8" name="Attēls 7">
            <a:extLst>
              <a:ext uri="{FF2B5EF4-FFF2-40B4-BE49-F238E27FC236}">
                <a16:creationId xmlns:a16="http://schemas.microsoft.com/office/drawing/2014/main" id="{8D93042E-E3BC-6216-820A-28BE0A1D40B0}"/>
              </a:ext>
            </a:extLst>
          </p:cNvPr>
          <p:cNvPicPr>
            <a:picLocks noChangeAspect="1"/>
          </p:cNvPicPr>
          <p:nvPr/>
        </p:nvPicPr>
        <p:blipFill>
          <a:blip r:embed="rId3"/>
          <a:stretch>
            <a:fillRect/>
          </a:stretch>
        </p:blipFill>
        <p:spPr>
          <a:xfrm>
            <a:off x="1522423" y="0"/>
            <a:ext cx="9147153" cy="6858000"/>
          </a:xfrm>
          <a:prstGeom prst="rect">
            <a:avLst/>
          </a:prstGeom>
        </p:spPr>
      </p:pic>
      <p:pic>
        <p:nvPicPr>
          <p:cNvPr id="10" name="Attēls 9" descr="Attēls, kurā ir teksts, ekrānuzņēmums, fonts, ūdens&#10;&#10;Apraksts ģenerēts automātiski">
            <a:extLst>
              <a:ext uri="{FF2B5EF4-FFF2-40B4-BE49-F238E27FC236}">
                <a16:creationId xmlns:a16="http://schemas.microsoft.com/office/drawing/2014/main" id="{87290F42-8186-EC4E-9168-4FCDBCC8C101}"/>
              </a:ext>
            </a:extLst>
          </p:cNvPr>
          <p:cNvPicPr>
            <a:picLocks noChangeAspect="1"/>
          </p:cNvPicPr>
          <p:nvPr/>
        </p:nvPicPr>
        <p:blipFill rotWithShape="1">
          <a:blip r:embed="rId2"/>
          <a:srcRect t="6909" r="89975" b="18105"/>
          <a:stretch/>
        </p:blipFill>
        <p:spPr>
          <a:xfrm>
            <a:off x="10669576" y="1282"/>
            <a:ext cx="1522403" cy="6856718"/>
          </a:xfrm>
          <a:prstGeom prst="rect">
            <a:avLst/>
          </a:prstGeom>
        </p:spPr>
      </p:pic>
    </p:spTree>
    <p:extLst>
      <p:ext uri="{BB962C8B-B14F-4D97-AF65-F5344CB8AC3E}">
        <p14:creationId xmlns:p14="http://schemas.microsoft.com/office/powerpoint/2010/main" val="3606755788"/>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a:xfrm>
            <a:off x="513183" y="118763"/>
            <a:ext cx="11541967" cy="751293"/>
          </a:xfrm>
        </p:spPr>
        <p:txBody>
          <a:bodyPr>
            <a:noAutofit/>
          </a:bodyPr>
          <a:lstStyle/>
          <a:p>
            <a:r>
              <a:rPr lang="en-US" sz="3200" b="1" dirty="0"/>
              <a:t>How successfully one country tackles with cancer?</a:t>
            </a:r>
            <a:br>
              <a:rPr lang="en-US" sz="3200" b="1" dirty="0"/>
            </a:br>
            <a:r>
              <a:rPr lang="en-US" sz="3200" b="1" dirty="0"/>
              <a:t>Mortality to Incidence ratio</a:t>
            </a:r>
            <a:endParaRPr lang="LID4096" sz="3200" b="1" dirty="0"/>
          </a:p>
        </p:txBody>
      </p:sp>
      <p:pic>
        <p:nvPicPr>
          <p:cNvPr id="2" name="Picture 3">
            <a:extLst>
              <a:ext uri="{FF2B5EF4-FFF2-40B4-BE49-F238E27FC236}">
                <a16:creationId xmlns:a16="http://schemas.microsoft.com/office/drawing/2014/main" id="{47D7D774-37CF-0E21-1541-0F83254980DF}"/>
              </a:ext>
            </a:extLst>
          </p:cNvPr>
          <p:cNvPicPr>
            <a:picLocks noChangeAspect="1"/>
          </p:cNvPicPr>
          <p:nvPr/>
        </p:nvPicPr>
        <p:blipFill rotWithShape="1">
          <a:blip r:embed="rId2"/>
          <a:srcRect t="3330" b="1953"/>
          <a:stretch/>
        </p:blipFill>
        <p:spPr>
          <a:xfrm>
            <a:off x="1652789" y="1007708"/>
            <a:ext cx="8886422" cy="5349024"/>
          </a:xfrm>
          <a:prstGeom prst="rect">
            <a:avLst/>
          </a:prstGeom>
        </p:spPr>
      </p:pic>
    </p:spTree>
    <p:extLst>
      <p:ext uri="{BB962C8B-B14F-4D97-AF65-F5344CB8AC3E}">
        <p14:creationId xmlns:p14="http://schemas.microsoft.com/office/powerpoint/2010/main" val="370512863"/>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a:xfrm>
            <a:off x="513183" y="118763"/>
            <a:ext cx="11541967" cy="751293"/>
          </a:xfrm>
        </p:spPr>
        <p:txBody>
          <a:bodyPr>
            <a:noAutofit/>
          </a:bodyPr>
          <a:lstStyle/>
          <a:p>
            <a:r>
              <a:rPr lang="en-US" sz="3200" b="1" dirty="0"/>
              <a:t>Cancer patients from SEE region that could be successfully treated with Particle Therapy </a:t>
            </a:r>
            <a:r>
              <a:rPr lang="en-US" sz="3200" dirty="0"/>
              <a:t>(projections)</a:t>
            </a:r>
            <a:endParaRPr lang="LID4096" sz="3200" dirty="0"/>
          </a:p>
        </p:txBody>
      </p:sp>
      <p:graphicFrame>
        <p:nvGraphicFramePr>
          <p:cNvPr id="3" name="Chart 3">
            <a:extLst>
              <a:ext uri="{FF2B5EF4-FFF2-40B4-BE49-F238E27FC236}">
                <a16:creationId xmlns:a16="http://schemas.microsoft.com/office/drawing/2014/main" id="{00D5400E-3DA9-1906-44D9-CDEEADB282D9}"/>
              </a:ext>
            </a:extLst>
          </p:cNvPr>
          <p:cNvGraphicFramePr/>
          <p:nvPr>
            <p:extLst>
              <p:ext uri="{D42A27DB-BD31-4B8C-83A1-F6EECF244321}">
                <p14:modId xmlns:p14="http://schemas.microsoft.com/office/powerpoint/2010/main" val="3422492651"/>
              </p:ext>
            </p:extLst>
          </p:nvPr>
        </p:nvGraphicFramePr>
        <p:xfrm>
          <a:off x="1518532" y="1289554"/>
          <a:ext cx="9193036" cy="4309536"/>
        </p:xfrm>
        <a:graphic>
          <a:graphicData uri="http://schemas.openxmlformats.org/drawingml/2006/chart">
            <c:chart xmlns:c="http://schemas.openxmlformats.org/drawingml/2006/chart" xmlns:r="http://schemas.openxmlformats.org/officeDocument/2006/relationships" r:id="rId2"/>
          </a:graphicData>
        </a:graphic>
      </p:graphicFrame>
      <p:sp>
        <p:nvSpPr>
          <p:cNvPr id="5" name="Footer Placeholder 6">
            <a:extLst>
              <a:ext uri="{FF2B5EF4-FFF2-40B4-BE49-F238E27FC236}">
                <a16:creationId xmlns:a16="http://schemas.microsoft.com/office/drawing/2014/main" id="{B3C01C25-3AFC-32D6-5AC7-9FA6CD57D0AB}"/>
              </a:ext>
            </a:extLst>
          </p:cNvPr>
          <p:cNvSpPr txBox="1">
            <a:spLocks/>
          </p:cNvSpPr>
          <p:nvPr/>
        </p:nvSpPr>
        <p:spPr>
          <a:xfrm>
            <a:off x="1518532" y="5835274"/>
            <a:ext cx="9193036" cy="273844"/>
          </a:xfrm>
          <a:prstGeom prst="rect">
            <a:avLst/>
          </a:prstGeom>
        </p:spPr>
        <p:txBody>
          <a:bodyPr vert="horz" lIns="68580" tIns="34290" rIns="68580" bIns="3429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dirty="0" err="1"/>
              <a:t>Mimoza</a:t>
            </a:r>
            <a:r>
              <a:rPr lang="en-US" sz="2400" dirty="0"/>
              <a:t> </a:t>
            </a:r>
            <a:r>
              <a:rPr lang="en-US" sz="2400" dirty="0" err="1"/>
              <a:t>Ristova</a:t>
            </a:r>
            <a:r>
              <a:rPr lang="en-US" sz="2400" dirty="0"/>
              <a:t> – ART Project Conference - Almaty - SEEIIST</a:t>
            </a:r>
          </a:p>
        </p:txBody>
      </p:sp>
    </p:spTree>
    <p:extLst>
      <p:ext uri="{BB962C8B-B14F-4D97-AF65-F5344CB8AC3E}">
        <p14:creationId xmlns:p14="http://schemas.microsoft.com/office/powerpoint/2010/main" val="1782431398"/>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aisnstūris 9">
            <a:extLst>
              <a:ext uri="{FF2B5EF4-FFF2-40B4-BE49-F238E27FC236}">
                <a16:creationId xmlns:a16="http://schemas.microsoft.com/office/drawing/2014/main" id="{F7C82A38-10CA-3C8E-E8E5-DE37AA785D9F}"/>
              </a:ext>
            </a:extLst>
          </p:cNvPr>
          <p:cNvSpPr/>
          <p:nvPr/>
        </p:nvSpPr>
        <p:spPr>
          <a:xfrm>
            <a:off x="-2992" y="1"/>
            <a:ext cx="1219499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Attēls 8">
            <a:extLst>
              <a:ext uri="{FF2B5EF4-FFF2-40B4-BE49-F238E27FC236}">
                <a16:creationId xmlns:a16="http://schemas.microsoft.com/office/drawing/2014/main" id="{375D24CD-863E-4C8B-F654-9B11CF31F88F}"/>
              </a:ext>
            </a:extLst>
          </p:cNvPr>
          <p:cNvPicPr>
            <a:picLocks noChangeAspect="1"/>
          </p:cNvPicPr>
          <p:nvPr/>
        </p:nvPicPr>
        <p:blipFill rotWithShape="1">
          <a:blip r:embed="rId2"/>
          <a:srcRect b="14286"/>
          <a:stretch/>
        </p:blipFill>
        <p:spPr>
          <a:xfrm>
            <a:off x="887907" y="85571"/>
            <a:ext cx="10416186" cy="6686858"/>
          </a:xfrm>
          <a:prstGeom prst="rect">
            <a:avLst/>
          </a:prstGeom>
        </p:spPr>
      </p:pic>
    </p:spTree>
    <p:extLst>
      <p:ext uri="{BB962C8B-B14F-4D97-AF65-F5344CB8AC3E}">
        <p14:creationId xmlns:p14="http://schemas.microsoft.com/office/powerpoint/2010/main" val="3122515245"/>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p:txBody>
          <a:bodyPr>
            <a:normAutofit fontScale="90000"/>
          </a:bodyPr>
          <a:lstStyle/>
          <a:p>
            <a:pPr>
              <a:buClr>
                <a:srgbClr val="000066"/>
              </a:buClr>
            </a:pPr>
            <a:r>
              <a:rPr lang="en-US" b="1" dirty="0"/>
              <a:t>ART study participation</a:t>
            </a:r>
          </a:p>
        </p:txBody>
      </p:sp>
      <p:sp>
        <p:nvSpPr>
          <p:cNvPr id="3" name="Taisnstūris 26">
            <a:extLst>
              <a:ext uri="{FF2B5EF4-FFF2-40B4-BE49-F238E27FC236}">
                <a16:creationId xmlns:a16="http://schemas.microsoft.com/office/drawing/2014/main" id="{46A3448C-0041-ABAB-1649-2E6F3686EE5F}"/>
              </a:ext>
            </a:extLst>
          </p:cNvPr>
          <p:cNvSpPr/>
          <p:nvPr/>
        </p:nvSpPr>
        <p:spPr>
          <a:xfrm>
            <a:off x="0" y="1168803"/>
            <a:ext cx="12192000" cy="1055922"/>
          </a:xfrm>
          <a:prstGeom prst="rect">
            <a:avLst/>
          </a:prstGeom>
          <a:solidFill>
            <a:srgbClr val="00006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lv-LV" sz="2000" dirty="0">
                <a:latin typeface="Arial" panose="020B0604020202020204" pitchFamily="34" charset="0"/>
                <a:cs typeface="Arial" panose="020B0604020202020204" pitchFamily="34" charset="0"/>
              </a:rPr>
              <a:t>Last year the 3 Baltic States took part in the </a:t>
            </a:r>
            <a:r>
              <a:rPr lang="lv-LV" sz="2000" b="1" i="1" dirty="0">
                <a:latin typeface="Arial" panose="020B0604020202020204" pitchFamily="34" charset="0"/>
                <a:cs typeface="Arial" panose="020B0604020202020204" pitchFamily="34" charset="0"/>
              </a:rPr>
              <a:t>Access to Radiotherapy Technologies Study</a:t>
            </a:r>
            <a:endParaRPr lang="en-US" sz="2000" b="1" dirty="0">
              <a:latin typeface="Roboto"/>
              <a:cs typeface="Arial" panose="020B0604020202020204" pitchFamily="34" charset="0"/>
            </a:endParaRPr>
          </a:p>
        </p:txBody>
      </p:sp>
      <p:sp>
        <p:nvSpPr>
          <p:cNvPr id="5" name="Taisnstūris 26">
            <a:extLst>
              <a:ext uri="{FF2B5EF4-FFF2-40B4-BE49-F238E27FC236}">
                <a16:creationId xmlns:a16="http://schemas.microsoft.com/office/drawing/2014/main" id="{46A3448C-0041-ABAB-1649-2E6F3686EE5F}"/>
              </a:ext>
            </a:extLst>
          </p:cNvPr>
          <p:cNvSpPr/>
          <p:nvPr/>
        </p:nvSpPr>
        <p:spPr>
          <a:xfrm>
            <a:off x="0" y="2480702"/>
            <a:ext cx="12192000" cy="1055922"/>
          </a:xfrm>
          <a:prstGeom prst="rect">
            <a:avLst/>
          </a:prstGeom>
          <a:solidFill>
            <a:srgbClr val="00006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lv-LV" sz="2000" dirty="0">
                <a:latin typeface="Arial" panose="020B0604020202020204" pitchFamily="34" charset="0"/>
                <a:cs typeface="Arial" panose="020B0604020202020204" pitchFamily="34" charset="0"/>
              </a:rPr>
              <a:t>The questionnaire looking at the </a:t>
            </a:r>
            <a:r>
              <a:rPr lang="lv-LV" sz="2000" b="1" dirty="0">
                <a:latin typeface="Arial" panose="020B0604020202020204" pitchFamily="34" charset="0"/>
                <a:cs typeface="Arial" panose="020B0604020202020204" pitchFamily="34" charset="0"/>
              </a:rPr>
              <a:t>key aspects regarding conventional radiation therapy: </a:t>
            </a:r>
            <a:r>
              <a:rPr lang="lv-LV" sz="2000" dirty="0">
                <a:latin typeface="Arial" panose="020B0604020202020204" pitchFamily="34" charset="0"/>
                <a:cs typeface="Arial" panose="020B0604020202020204" pitchFamily="34" charset="0"/>
              </a:rPr>
              <a:t>number of treated patients, number of RT equipment, human capacity etc.</a:t>
            </a:r>
            <a:endParaRPr lang="en-US" sz="2000" b="1" dirty="0">
              <a:latin typeface="Roboto"/>
              <a:cs typeface="Arial" panose="020B0604020202020204" pitchFamily="34" charset="0"/>
            </a:endParaRPr>
          </a:p>
        </p:txBody>
      </p:sp>
      <p:sp>
        <p:nvSpPr>
          <p:cNvPr id="6" name="Taisnstūris 26">
            <a:extLst>
              <a:ext uri="{FF2B5EF4-FFF2-40B4-BE49-F238E27FC236}">
                <a16:creationId xmlns:a16="http://schemas.microsoft.com/office/drawing/2014/main" id="{46A3448C-0041-ABAB-1649-2E6F3686EE5F}"/>
              </a:ext>
            </a:extLst>
          </p:cNvPr>
          <p:cNvSpPr/>
          <p:nvPr/>
        </p:nvSpPr>
        <p:spPr>
          <a:xfrm>
            <a:off x="0" y="3805283"/>
            <a:ext cx="12192000" cy="2265577"/>
          </a:xfrm>
          <a:prstGeom prst="rect">
            <a:avLst/>
          </a:prstGeom>
          <a:solidFill>
            <a:srgbClr val="00006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800" b="1" dirty="0">
                <a:latin typeface="Arial" panose="020B0604020202020204" pitchFamily="34" charset="0"/>
                <a:cs typeface="Arial" panose="020B0604020202020204" pitchFamily="34" charset="0"/>
              </a:rPr>
              <a:t>Participation and/or data from ALL of the radiotherapy facilities in the Baltic States</a:t>
            </a:r>
          </a:p>
          <a:p>
            <a:pPr algn="ctr"/>
            <a:endParaRPr lang="lv-LV" sz="2800" dirty="0">
              <a:latin typeface="Arial" panose="020B0604020202020204" pitchFamily="34" charset="0"/>
              <a:cs typeface="Arial" panose="020B0604020202020204" pitchFamily="34" charset="0"/>
            </a:endParaRPr>
          </a:p>
          <a:p>
            <a:pPr algn="ctr"/>
            <a:r>
              <a:rPr lang="lv-LV" sz="3200" b="1" dirty="0">
                <a:latin typeface="Arial" panose="020B0604020202020204" pitchFamily="34" charset="0"/>
                <a:cs typeface="Arial" panose="020B0604020202020204" pitchFamily="34" charset="0"/>
              </a:rPr>
              <a:t>Our first, initial data set to work with !</a:t>
            </a:r>
            <a:endParaRPr lang="en-US" sz="3200" b="1" dirty="0">
              <a:latin typeface="Roboto"/>
              <a:cs typeface="Arial" panose="020B0604020202020204" pitchFamily="34" charset="0"/>
            </a:endParaRPr>
          </a:p>
        </p:txBody>
      </p:sp>
    </p:spTree>
    <p:extLst>
      <p:ext uri="{BB962C8B-B14F-4D97-AF65-F5344CB8AC3E}">
        <p14:creationId xmlns:p14="http://schemas.microsoft.com/office/powerpoint/2010/main" val="686270001"/>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p:txBody>
          <a:bodyPr>
            <a:normAutofit fontScale="90000"/>
          </a:bodyPr>
          <a:lstStyle/>
          <a:p>
            <a:pPr>
              <a:buClr>
                <a:srgbClr val="000066"/>
              </a:buClr>
            </a:pPr>
            <a:r>
              <a:rPr lang="en-US" dirty="0"/>
              <a:t>Technology availability: </a:t>
            </a:r>
            <a:r>
              <a:rPr lang="en-US" b="1" dirty="0"/>
              <a:t>Diagnostics</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080975445"/>
              </p:ext>
            </p:extLst>
          </p:nvPr>
        </p:nvGraphicFramePr>
        <p:xfrm>
          <a:off x="0" y="1605635"/>
          <a:ext cx="6624735" cy="2743200"/>
        </p:xfrm>
        <a:graphic>
          <a:graphicData uri="http://schemas.openxmlformats.org/drawingml/2006/table">
            <a:tbl>
              <a:tblPr firstRow="1" bandRow="1">
                <a:tableStyleId>{5C22544A-7EE6-4342-B048-85BDC9FD1C3A}</a:tableStyleId>
              </a:tblPr>
              <a:tblGrid>
                <a:gridCol w="2125467">
                  <a:extLst>
                    <a:ext uri="{9D8B030D-6E8A-4147-A177-3AD203B41FA5}">
                      <a16:colId xmlns:a16="http://schemas.microsoft.com/office/drawing/2014/main" val="20000"/>
                    </a:ext>
                  </a:extLst>
                </a:gridCol>
                <a:gridCol w="1448157">
                  <a:extLst>
                    <a:ext uri="{9D8B030D-6E8A-4147-A177-3AD203B41FA5}">
                      <a16:colId xmlns:a16="http://schemas.microsoft.com/office/drawing/2014/main" val="20001"/>
                    </a:ext>
                  </a:extLst>
                </a:gridCol>
                <a:gridCol w="1455576">
                  <a:extLst>
                    <a:ext uri="{9D8B030D-6E8A-4147-A177-3AD203B41FA5}">
                      <a16:colId xmlns:a16="http://schemas.microsoft.com/office/drawing/2014/main" val="20002"/>
                    </a:ext>
                  </a:extLst>
                </a:gridCol>
                <a:gridCol w="1595535">
                  <a:extLst>
                    <a:ext uri="{9D8B030D-6E8A-4147-A177-3AD203B41FA5}">
                      <a16:colId xmlns:a16="http://schemas.microsoft.com/office/drawing/2014/main" val="20003"/>
                    </a:ext>
                  </a:extLst>
                </a:gridCol>
              </a:tblGrid>
              <a:tr h="370840">
                <a:tc>
                  <a:txBody>
                    <a:bodyPr/>
                    <a:lstStyle/>
                    <a:p>
                      <a:pPr algn="ctr"/>
                      <a:endParaRPr lang="en-GB" sz="2400" dirty="0">
                        <a:latin typeface="Roboto"/>
                      </a:endParaRPr>
                    </a:p>
                  </a:txBody>
                  <a:tcPr anchor="ctr">
                    <a:solidFill>
                      <a:srgbClr val="000066"/>
                    </a:solidFill>
                  </a:tcPr>
                </a:tc>
                <a:tc>
                  <a:txBody>
                    <a:bodyPr/>
                    <a:lstStyle/>
                    <a:p>
                      <a:pPr algn="ctr"/>
                      <a:r>
                        <a:rPr lang="lv-LV" sz="2400" dirty="0"/>
                        <a:t>Lithuania</a:t>
                      </a:r>
                      <a:endParaRPr lang="en-GB" sz="2400" dirty="0">
                        <a:latin typeface="Roboto"/>
                      </a:endParaRPr>
                    </a:p>
                  </a:txBody>
                  <a:tcPr anchor="ctr">
                    <a:solidFill>
                      <a:srgbClr val="000066"/>
                    </a:solidFill>
                  </a:tcPr>
                </a:tc>
                <a:tc>
                  <a:txBody>
                    <a:bodyPr/>
                    <a:lstStyle/>
                    <a:p>
                      <a:pPr algn="ctr"/>
                      <a:r>
                        <a:rPr lang="lv-LV" sz="2400" dirty="0"/>
                        <a:t>Latvia</a:t>
                      </a:r>
                      <a:endParaRPr lang="en-GB" sz="2400" dirty="0">
                        <a:latin typeface="Roboto"/>
                      </a:endParaRPr>
                    </a:p>
                  </a:txBody>
                  <a:tcPr anchor="ctr">
                    <a:solidFill>
                      <a:srgbClr val="000066"/>
                    </a:solidFill>
                  </a:tcPr>
                </a:tc>
                <a:tc>
                  <a:txBody>
                    <a:bodyPr/>
                    <a:lstStyle/>
                    <a:p>
                      <a:pPr algn="ctr"/>
                      <a:r>
                        <a:rPr lang="lv-LV" sz="2400" dirty="0"/>
                        <a:t>Estonia</a:t>
                      </a:r>
                      <a:endParaRPr lang="en-GB" sz="2400" dirty="0">
                        <a:latin typeface="Roboto"/>
                      </a:endParaRPr>
                    </a:p>
                  </a:txBody>
                  <a:tcPr anchor="ctr">
                    <a:solidFill>
                      <a:srgbClr val="000066"/>
                    </a:solidFill>
                  </a:tcPr>
                </a:tc>
                <a:extLst>
                  <a:ext uri="{0D108BD9-81ED-4DB2-BD59-A6C34878D82A}">
                    <a16:rowId xmlns:a16="http://schemas.microsoft.com/office/drawing/2014/main" val="10000"/>
                  </a:ext>
                </a:extLst>
              </a:tr>
              <a:tr h="370840">
                <a:tc>
                  <a:txBody>
                    <a:bodyPr/>
                    <a:lstStyle/>
                    <a:p>
                      <a:pPr algn="ctr"/>
                      <a:r>
                        <a:rPr lang="lv-LV" sz="2400" dirty="0">
                          <a:latin typeface="+mn-lt"/>
                        </a:rPr>
                        <a:t>CT</a:t>
                      </a:r>
                      <a:endParaRPr lang="en-GB" sz="2400" dirty="0">
                        <a:latin typeface="Roboto"/>
                      </a:endParaRPr>
                    </a:p>
                  </a:txBody>
                  <a:tcPr anchor="ctr">
                    <a:solidFill>
                      <a:srgbClr val="00B0F0"/>
                    </a:solidFill>
                  </a:tcPr>
                </a:tc>
                <a:tc>
                  <a:txBody>
                    <a:bodyPr/>
                    <a:lstStyle/>
                    <a:p>
                      <a:pPr algn="ctr"/>
                      <a:r>
                        <a:rPr lang="lv-LV" sz="2400" dirty="0">
                          <a:latin typeface="Roboto"/>
                        </a:rPr>
                        <a:t>70</a:t>
                      </a:r>
                      <a:endParaRPr lang="en-GB" sz="2400" dirty="0">
                        <a:latin typeface="Roboto"/>
                      </a:endParaRPr>
                    </a:p>
                  </a:txBody>
                  <a:tcPr anchor="ctr"/>
                </a:tc>
                <a:tc>
                  <a:txBody>
                    <a:bodyPr/>
                    <a:lstStyle/>
                    <a:p>
                      <a:pPr algn="ctr"/>
                      <a:r>
                        <a:rPr lang="lv-LV" sz="2400" dirty="0">
                          <a:latin typeface="Roboto"/>
                        </a:rPr>
                        <a:t>71</a:t>
                      </a:r>
                      <a:endParaRPr lang="en-GB" sz="2400" dirty="0">
                        <a:latin typeface="Roboto"/>
                      </a:endParaRPr>
                    </a:p>
                  </a:txBody>
                  <a:tcPr anchor="ctr"/>
                </a:tc>
                <a:tc>
                  <a:txBody>
                    <a:bodyPr/>
                    <a:lstStyle/>
                    <a:p>
                      <a:pPr algn="ctr"/>
                      <a:r>
                        <a:rPr lang="lv-LV" sz="2400" dirty="0">
                          <a:latin typeface="Roboto"/>
                        </a:rPr>
                        <a:t>28</a:t>
                      </a:r>
                      <a:endParaRPr lang="en-GB" sz="2400" dirty="0">
                        <a:latin typeface="Roboto"/>
                      </a:endParaRPr>
                    </a:p>
                  </a:txBody>
                  <a:tcPr anchor="ctr"/>
                </a:tc>
                <a:extLst>
                  <a:ext uri="{0D108BD9-81ED-4DB2-BD59-A6C34878D82A}">
                    <a16:rowId xmlns:a16="http://schemas.microsoft.com/office/drawing/2014/main" val="10001"/>
                  </a:ext>
                </a:extLst>
              </a:tr>
              <a:tr h="370840">
                <a:tc>
                  <a:txBody>
                    <a:bodyPr/>
                    <a:lstStyle/>
                    <a:p>
                      <a:pPr algn="ctr"/>
                      <a:r>
                        <a:rPr lang="lv-LV" sz="2400" dirty="0">
                          <a:latin typeface="+mn-lt"/>
                        </a:rPr>
                        <a:t>Mammography</a:t>
                      </a:r>
                      <a:endParaRPr lang="en-GB" sz="2400" dirty="0">
                        <a:latin typeface="Roboto"/>
                      </a:endParaRPr>
                    </a:p>
                  </a:txBody>
                  <a:tcPr anchor="ctr">
                    <a:solidFill>
                      <a:srgbClr val="00B0F0"/>
                    </a:solidFill>
                  </a:tcPr>
                </a:tc>
                <a:tc>
                  <a:txBody>
                    <a:bodyPr/>
                    <a:lstStyle/>
                    <a:p>
                      <a:pPr algn="ctr"/>
                      <a:r>
                        <a:rPr lang="lv-LV" sz="2400" dirty="0">
                          <a:latin typeface="Roboto"/>
                        </a:rPr>
                        <a:t>42</a:t>
                      </a:r>
                      <a:endParaRPr lang="en-GB" sz="2400" dirty="0">
                        <a:latin typeface="Roboto"/>
                      </a:endParaRPr>
                    </a:p>
                  </a:txBody>
                  <a:tcPr anchor="ctr"/>
                </a:tc>
                <a:tc>
                  <a:txBody>
                    <a:bodyPr/>
                    <a:lstStyle/>
                    <a:p>
                      <a:pPr algn="ctr"/>
                      <a:r>
                        <a:rPr lang="lv-LV" sz="2400" dirty="0">
                          <a:latin typeface="Roboto"/>
                        </a:rPr>
                        <a:t>51</a:t>
                      </a:r>
                      <a:endParaRPr lang="en-GB" sz="2400" dirty="0">
                        <a:latin typeface="Roboto"/>
                      </a:endParaRPr>
                    </a:p>
                  </a:txBody>
                  <a:tcPr anchor="ctr"/>
                </a:tc>
                <a:tc>
                  <a:txBody>
                    <a:bodyPr/>
                    <a:lstStyle/>
                    <a:p>
                      <a:pPr algn="ctr"/>
                      <a:r>
                        <a:rPr lang="lv-LV" sz="2400" dirty="0">
                          <a:latin typeface="Roboto"/>
                        </a:rPr>
                        <a:t>18</a:t>
                      </a:r>
                      <a:endParaRPr lang="en-GB" sz="2400" dirty="0">
                        <a:latin typeface="Roboto"/>
                      </a:endParaRPr>
                    </a:p>
                  </a:txBody>
                  <a:tcPr anchor="ctr"/>
                </a:tc>
                <a:extLst>
                  <a:ext uri="{0D108BD9-81ED-4DB2-BD59-A6C34878D82A}">
                    <a16:rowId xmlns:a16="http://schemas.microsoft.com/office/drawing/2014/main" val="10002"/>
                  </a:ext>
                </a:extLst>
              </a:tr>
              <a:tr h="370840">
                <a:tc>
                  <a:txBody>
                    <a:bodyPr/>
                    <a:lstStyle/>
                    <a:p>
                      <a:pPr algn="ctr"/>
                      <a:r>
                        <a:rPr lang="lv-LV" sz="2400" dirty="0">
                          <a:latin typeface="+mn-lt"/>
                        </a:rPr>
                        <a:t>MRI</a:t>
                      </a:r>
                      <a:endParaRPr lang="en-GB" sz="2400" dirty="0">
                        <a:latin typeface="Roboto"/>
                      </a:endParaRPr>
                    </a:p>
                  </a:txBody>
                  <a:tcPr anchor="ctr">
                    <a:solidFill>
                      <a:srgbClr val="00B0F0"/>
                    </a:solidFill>
                  </a:tcPr>
                </a:tc>
                <a:tc>
                  <a:txBody>
                    <a:bodyPr/>
                    <a:lstStyle/>
                    <a:p>
                      <a:pPr algn="ctr"/>
                      <a:r>
                        <a:rPr lang="lv-LV" sz="2400" dirty="0">
                          <a:latin typeface="Roboto"/>
                        </a:rPr>
                        <a:t>46</a:t>
                      </a:r>
                      <a:endParaRPr lang="en-GB" sz="2400" dirty="0">
                        <a:latin typeface="Roboto"/>
                      </a:endParaRPr>
                    </a:p>
                  </a:txBody>
                  <a:tcPr anchor="ctr"/>
                </a:tc>
                <a:tc>
                  <a:txBody>
                    <a:bodyPr/>
                    <a:lstStyle/>
                    <a:p>
                      <a:pPr algn="ctr"/>
                      <a:r>
                        <a:rPr lang="lv-LV" sz="2400" dirty="0">
                          <a:latin typeface="Roboto"/>
                        </a:rPr>
                        <a:t>30</a:t>
                      </a:r>
                      <a:endParaRPr lang="en-GB" sz="2400" dirty="0">
                        <a:latin typeface="Roboto"/>
                      </a:endParaRPr>
                    </a:p>
                  </a:txBody>
                  <a:tcPr anchor="ctr"/>
                </a:tc>
                <a:tc>
                  <a:txBody>
                    <a:bodyPr/>
                    <a:lstStyle/>
                    <a:p>
                      <a:pPr algn="ctr"/>
                      <a:r>
                        <a:rPr lang="lv-LV" sz="2400" dirty="0">
                          <a:latin typeface="Roboto"/>
                        </a:rPr>
                        <a:t>18</a:t>
                      </a:r>
                      <a:endParaRPr lang="en-GB" sz="2400" dirty="0">
                        <a:latin typeface="Roboto"/>
                      </a:endParaRPr>
                    </a:p>
                  </a:txBody>
                  <a:tcPr anchor="ctr"/>
                </a:tc>
                <a:extLst>
                  <a:ext uri="{0D108BD9-81ED-4DB2-BD59-A6C34878D82A}">
                    <a16:rowId xmlns:a16="http://schemas.microsoft.com/office/drawing/2014/main" val="10003"/>
                  </a:ext>
                </a:extLst>
              </a:tr>
              <a:tr h="370840">
                <a:tc>
                  <a:txBody>
                    <a:bodyPr/>
                    <a:lstStyle/>
                    <a:p>
                      <a:pPr algn="ctr"/>
                      <a:r>
                        <a:rPr lang="lv-LV" sz="2400" dirty="0">
                          <a:latin typeface="Roboto"/>
                        </a:rPr>
                        <a:t>SPECT</a:t>
                      </a:r>
                      <a:endParaRPr lang="en-GB" sz="2400" dirty="0">
                        <a:latin typeface="Roboto"/>
                      </a:endParaRPr>
                    </a:p>
                  </a:txBody>
                  <a:tcPr anchor="ctr">
                    <a:solidFill>
                      <a:srgbClr val="00B0F0"/>
                    </a:solidFill>
                  </a:tcPr>
                </a:tc>
                <a:tc>
                  <a:txBody>
                    <a:bodyPr/>
                    <a:lstStyle/>
                    <a:p>
                      <a:pPr algn="ctr"/>
                      <a:r>
                        <a:rPr lang="lv-LV" sz="2400" dirty="0">
                          <a:latin typeface="Roboto"/>
                        </a:rPr>
                        <a:t>8</a:t>
                      </a:r>
                      <a:endParaRPr lang="en-GB" sz="2400" dirty="0">
                        <a:latin typeface="Roboto"/>
                      </a:endParaRPr>
                    </a:p>
                  </a:txBody>
                  <a:tcPr anchor="ctr"/>
                </a:tc>
                <a:tc>
                  <a:txBody>
                    <a:bodyPr/>
                    <a:lstStyle/>
                    <a:p>
                      <a:pPr algn="ctr"/>
                      <a:r>
                        <a:rPr lang="lv-LV" sz="2400" dirty="0">
                          <a:latin typeface="Roboto"/>
                        </a:rPr>
                        <a:t>2</a:t>
                      </a:r>
                      <a:endParaRPr lang="en-GB" sz="2400" dirty="0">
                        <a:latin typeface="Roboto"/>
                      </a:endParaRPr>
                    </a:p>
                  </a:txBody>
                  <a:tcPr anchor="ctr"/>
                </a:tc>
                <a:tc>
                  <a:txBody>
                    <a:bodyPr/>
                    <a:lstStyle/>
                    <a:p>
                      <a:pPr algn="ctr"/>
                      <a:r>
                        <a:rPr lang="lv-LV" sz="2400" dirty="0">
                          <a:latin typeface="Roboto"/>
                        </a:rPr>
                        <a:t>3</a:t>
                      </a:r>
                      <a:endParaRPr lang="en-GB" sz="2400" dirty="0">
                        <a:latin typeface="Roboto"/>
                      </a:endParaRPr>
                    </a:p>
                  </a:txBody>
                  <a:tcPr anchor="ctr"/>
                </a:tc>
                <a:extLst>
                  <a:ext uri="{0D108BD9-81ED-4DB2-BD59-A6C34878D82A}">
                    <a16:rowId xmlns:a16="http://schemas.microsoft.com/office/drawing/2014/main" val="10004"/>
                  </a:ext>
                </a:extLst>
              </a:tr>
              <a:tr h="370840">
                <a:tc>
                  <a:txBody>
                    <a:bodyPr/>
                    <a:lstStyle/>
                    <a:p>
                      <a:pPr algn="ctr"/>
                      <a:r>
                        <a:rPr lang="lv-LV" sz="2400" dirty="0">
                          <a:latin typeface="Roboto"/>
                        </a:rPr>
                        <a:t>PET</a:t>
                      </a:r>
                      <a:endParaRPr lang="en-GB" sz="2400" dirty="0">
                        <a:latin typeface="Roboto"/>
                      </a:endParaRPr>
                    </a:p>
                  </a:txBody>
                  <a:tcPr anchor="ctr">
                    <a:solidFill>
                      <a:srgbClr val="00B0F0"/>
                    </a:solidFill>
                  </a:tcPr>
                </a:tc>
                <a:tc>
                  <a:txBody>
                    <a:bodyPr/>
                    <a:lstStyle/>
                    <a:p>
                      <a:pPr algn="ctr"/>
                      <a:r>
                        <a:rPr lang="lv-LV" sz="2400" dirty="0">
                          <a:latin typeface="Roboto"/>
                        </a:rPr>
                        <a:t>2</a:t>
                      </a:r>
                      <a:endParaRPr lang="en-GB" sz="2400" dirty="0">
                        <a:latin typeface="Roboto"/>
                      </a:endParaRPr>
                    </a:p>
                  </a:txBody>
                  <a:tcPr anchor="ctr"/>
                </a:tc>
                <a:tc>
                  <a:txBody>
                    <a:bodyPr/>
                    <a:lstStyle/>
                    <a:p>
                      <a:pPr algn="ctr"/>
                      <a:r>
                        <a:rPr lang="lv-LV" sz="2400" dirty="0">
                          <a:latin typeface="Roboto"/>
                        </a:rPr>
                        <a:t>3</a:t>
                      </a:r>
                      <a:endParaRPr lang="en-GB" sz="2400" dirty="0">
                        <a:latin typeface="Roboto"/>
                      </a:endParaRPr>
                    </a:p>
                  </a:txBody>
                  <a:tcPr anchor="ctr"/>
                </a:tc>
                <a:tc>
                  <a:txBody>
                    <a:bodyPr/>
                    <a:lstStyle/>
                    <a:p>
                      <a:pPr algn="ctr"/>
                      <a:r>
                        <a:rPr lang="lv-LV" sz="2400" dirty="0">
                          <a:latin typeface="Roboto"/>
                        </a:rPr>
                        <a:t>3</a:t>
                      </a:r>
                      <a:endParaRPr lang="en-GB" sz="2400" dirty="0">
                        <a:latin typeface="Roboto"/>
                      </a:endParaRPr>
                    </a:p>
                  </a:txBody>
                  <a:tcPr anchor="ctr"/>
                </a:tc>
                <a:extLst>
                  <a:ext uri="{0D108BD9-81ED-4DB2-BD59-A6C34878D82A}">
                    <a16:rowId xmlns:a16="http://schemas.microsoft.com/office/drawing/2014/main" val="10005"/>
                  </a:ext>
                </a:extLst>
              </a:tr>
            </a:tbl>
          </a:graphicData>
        </a:graphic>
      </p:graphicFrame>
      <p:sp>
        <p:nvSpPr>
          <p:cNvPr id="7" name="Taisnstūris 26">
            <a:extLst>
              <a:ext uri="{FF2B5EF4-FFF2-40B4-BE49-F238E27FC236}">
                <a16:creationId xmlns:a16="http://schemas.microsoft.com/office/drawing/2014/main" id="{46A3448C-0041-ABAB-1649-2E6F3686EE5F}"/>
              </a:ext>
            </a:extLst>
          </p:cNvPr>
          <p:cNvSpPr/>
          <p:nvPr/>
        </p:nvSpPr>
        <p:spPr>
          <a:xfrm>
            <a:off x="0" y="5084415"/>
            <a:ext cx="12192000" cy="1329178"/>
          </a:xfrm>
          <a:prstGeom prst="rect">
            <a:avLst/>
          </a:prstGeom>
          <a:solidFill>
            <a:srgbClr val="00006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000" dirty="0">
                <a:latin typeface="Roboto"/>
                <a:cs typeface="Arial" panose="020B0604020202020204" pitchFamily="34" charset="0"/>
              </a:rPr>
              <a:t>Amount of anatomical and functional imaging units can be deemed sufficient</a:t>
            </a:r>
          </a:p>
          <a:p>
            <a:pPr algn="ctr"/>
            <a:r>
              <a:rPr lang="lv-LV" sz="2000" b="1" dirty="0">
                <a:latin typeface="Roboto"/>
                <a:cs typeface="Arial" panose="020B0604020202020204" pitchFamily="34" charset="0"/>
              </a:rPr>
              <a:t>Although some of the RT facilities have indicated the necessity of clinic specific MRI and PET with the main function for RT treatment planning</a:t>
            </a:r>
            <a:endParaRPr lang="en-US" sz="2000" b="1" dirty="0">
              <a:latin typeface="Roboto"/>
              <a:cs typeface="Arial" panose="020B0604020202020204" pitchFamily="34" charset="0"/>
            </a:endParaRPr>
          </a:p>
        </p:txBody>
      </p:sp>
      <p:pic>
        <p:nvPicPr>
          <p:cNvPr id="2" name="Picture 4">
            <a:extLst>
              <a:ext uri="{FF2B5EF4-FFF2-40B4-BE49-F238E27FC236}">
                <a16:creationId xmlns:a16="http://schemas.microsoft.com/office/drawing/2014/main" id="{219114F4-11C9-7B93-BF03-C379EDC9C9E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24735" y="1450479"/>
            <a:ext cx="5567265" cy="3131783"/>
          </a:xfrm>
          <a:prstGeom prst="rect">
            <a:avLst/>
          </a:prstGeom>
          <a:noFill/>
          <a:ln>
            <a:noFill/>
          </a:ln>
        </p:spPr>
      </p:pic>
    </p:spTree>
    <p:extLst>
      <p:ext uri="{BB962C8B-B14F-4D97-AF65-F5344CB8AC3E}">
        <p14:creationId xmlns:p14="http://schemas.microsoft.com/office/powerpoint/2010/main" val="1668284484"/>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p:txBody>
          <a:bodyPr>
            <a:normAutofit fontScale="90000"/>
          </a:bodyPr>
          <a:lstStyle/>
          <a:p>
            <a:pPr>
              <a:buClr>
                <a:srgbClr val="000066"/>
              </a:buClr>
            </a:pPr>
            <a:r>
              <a:rPr lang="en-US" dirty="0"/>
              <a:t>Technology availability: </a:t>
            </a:r>
            <a:r>
              <a:rPr lang="en-US" b="1" dirty="0"/>
              <a:t>RT equipment</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595658419"/>
              </p:ext>
            </p:extLst>
          </p:nvPr>
        </p:nvGraphicFramePr>
        <p:xfrm>
          <a:off x="0" y="1934415"/>
          <a:ext cx="6550090" cy="1406979"/>
        </p:xfrm>
        <a:graphic>
          <a:graphicData uri="http://schemas.openxmlformats.org/drawingml/2006/table">
            <a:tbl>
              <a:tblPr firstRow="1" bandRow="1">
                <a:tableStyleId>{5C22544A-7EE6-4342-B048-85BDC9FD1C3A}</a:tableStyleId>
              </a:tblPr>
              <a:tblGrid>
                <a:gridCol w="2125467">
                  <a:extLst>
                    <a:ext uri="{9D8B030D-6E8A-4147-A177-3AD203B41FA5}">
                      <a16:colId xmlns:a16="http://schemas.microsoft.com/office/drawing/2014/main" val="20000"/>
                    </a:ext>
                  </a:extLst>
                </a:gridCol>
                <a:gridCol w="1504141">
                  <a:extLst>
                    <a:ext uri="{9D8B030D-6E8A-4147-A177-3AD203B41FA5}">
                      <a16:colId xmlns:a16="http://schemas.microsoft.com/office/drawing/2014/main" val="20001"/>
                    </a:ext>
                  </a:extLst>
                </a:gridCol>
                <a:gridCol w="1362270">
                  <a:extLst>
                    <a:ext uri="{9D8B030D-6E8A-4147-A177-3AD203B41FA5}">
                      <a16:colId xmlns:a16="http://schemas.microsoft.com/office/drawing/2014/main" val="20002"/>
                    </a:ext>
                  </a:extLst>
                </a:gridCol>
                <a:gridCol w="1558212">
                  <a:extLst>
                    <a:ext uri="{9D8B030D-6E8A-4147-A177-3AD203B41FA5}">
                      <a16:colId xmlns:a16="http://schemas.microsoft.com/office/drawing/2014/main" val="20003"/>
                    </a:ext>
                  </a:extLst>
                </a:gridCol>
              </a:tblGrid>
              <a:tr h="370840">
                <a:tc>
                  <a:txBody>
                    <a:bodyPr/>
                    <a:lstStyle/>
                    <a:p>
                      <a:pPr algn="ctr"/>
                      <a:endParaRPr lang="en-GB" sz="2400" dirty="0">
                        <a:latin typeface="Roboto"/>
                      </a:endParaRPr>
                    </a:p>
                  </a:txBody>
                  <a:tcPr anchor="ctr">
                    <a:solidFill>
                      <a:srgbClr val="000066"/>
                    </a:solidFill>
                  </a:tcPr>
                </a:tc>
                <a:tc>
                  <a:txBody>
                    <a:bodyPr/>
                    <a:lstStyle/>
                    <a:p>
                      <a:pPr algn="ctr"/>
                      <a:r>
                        <a:rPr lang="lv-LV" sz="2400" dirty="0"/>
                        <a:t>Lithuania</a:t>
                      </a:r>
                      <a:endParaRPr lang="en-GB" sz="2400" dirty="0">
                        <a:latin typeface="Roboto"/>
                      </a:endParaRPr>
                    </a:p>
                  </a:txBody>
                  <a:tcPr anchor="ctr">
                    <a:solidFill>
                      <a:srgbClr val="000066"/>
                    </a:solidFill>
                  </a:tcPr>
                </a:tc>
                <a:tc>
                  <a:txBody>
                    <a:bodyPr/>
                    <a:lstStyle/>
                    <a:p>
                      <a:pPr algn="ctr"/>
                      <a:r>
                        <a:rPr lang="lv-LV" sz="2400" dirty="0"/>
                        <a:t>Latvia</a:t>
                      </a:r>
                      <a:endParaRPr lang="en-GB" sz="2400" dirty="0">
                        <a:latin typeface="Roboto"/>
                      </a:endParaRPr>
                    </a:p>
                  </a:txBody>
                  <a:tcPr anchor="ctr">
                    <a:solidFill>
                      <a:srgbClr val="000066"/>
                    </a:solidFill>
                  </a:tcPr>
                </a:tc>
                <a:tc>
                  <a:txBody>
                    <a:bodyPr/>
                    <a:lstStyle/>
                    <a:p>
                      <a:pPr algn="ctr"/>
                      <a:r>
                        <a:rPr lang="lv-LV" sz="2400" dirty="0"/>
                        <a:t>Estonia</a:t>
                      </a:r>
                      <a:endParaRPr lang="en-GB" sz="2400" dirty="0">
                        <a:latin typeface="Roboto"/>
                      </a:endParaRPr>
                    </a:p>
                  </a:txBody>
                  <a:tcPr anchor="ctr">
                    <a:solidFill>
                      <a:srgbClr val="000066"/>
                    </a:solidFill>
                  </a:tcPr>
                </a:tc>
                <a:extLst>
                  <a:ext uri="{0D108BD9-81ED-4DB2-BD59-A6C34878D82A}">
                    <a16:rowId xmlns:a16="http://schemas.microsoft.com/office/drawing/2014/main" val="10000"/>
                  </a:ext>
                </a:extLst>
              </a:tr>
              <a:tr h="492579">
                <a:tc>
                  <a:txBody>
                    <a:bodyPr/>
                    <a:lstStyle/>
                    <a:p>
                      <a:pPr algn="ctr"/>
                      <a:r>
                        <a:rPr lang="lv-LV" sz="2400" dirty="0">
                          <a:latin typeface="+mn-lt"/>
                        </a:rPr>
                        <a:t>LINACs</a:t>
                      </a:r>
                      <a:endParaRPr lang="en-GB" sz="2400" dirty="0">
                        <a:latin typeface="Roboto"/>
                      </a:endParaRPr>
                    </a:p>
                  </a:txBody>
                  <a:tcPr anchor="ctr">
                    <a:solidFill>
                      <a:srgbClr val="00B0F0"/>
                    </a:solidFill>
                  </a:tcPr>
                </a:tc>
                <a:tc>
                  <a:txBody>
                    <a:bodyPr/>
                    <a:lstStyle/>
                    <a:p>
                      <a:pPr algn="ctr"/>
                      <a:r>
                        <a:rPr lang="lv-LV" sz="2400" dirty="0">
                          <a:latin typeface="Roboto"/>
                        </a:rPr>
                        <a:t>11</a:t>
                      </a:r>
                      <a:endParaRPr lang="en-GB" sz="2400" dirty="0">
                        <a:latin typeface="Roboto"/>
                      </a:endParaRPr>
                    </a:p>
                  </a:txBody>
                  <a:tcPr anchor="ctr"/>
                </a:tc>
                <a:tc>
                  <a:txBody>
                    <a:bodyPr/>
                    <a:lstStyle/>
                    <a:p>
                      <a:pPr algn="ctr"/>
                      <a:r>
                        <a:rPr lang="lv-LV" sz="2400" dirty="0">
                          <a:latin typeface="Roboto"/>
                        </a:rPr>
                        <a:t>9</a:t>
                      </a:r>
                      <a:endParaRPr lang="en-GB" sz="2400" dirty="0">
                        <a:latin typeface="Roboto"/>
                      </a:endParaRPr>
                    </a:p>
                  </a:txBody>
                  <a:tcPr anchor="ctr"/>
                </a:tc>
                <a:tc>
                  <a:txBody>
                    <a:bodyPr/>
                    <a:lstStyle/>
                    <a:p>
                      <a:pPr algn="ctr"/>
                      <a:r>
                        <a:rPr lang="lv-LV" sz="2400" dirty="0">
                          <a:latin typeface="Roboto"/>
                        </a:rPr>
                        <a:t>6</a:t>
                      </a:r>
                      <a:endParaRPr lang="en-GB" sz="2400" dirty="0">
                        <a:latin typeface="Roboto"/>
                      </a:endParaRPr>
                    </a:p>
                  </a:txBody>
                  <a:tcPr anchor="ctr"/>
                </a:tc>
                <a:extLst>
                  <a:ext uri="{0D108BD9-81ED-4DB2-BD59-A6C34878D82A}">
                    <a16:rowId xmlns:a16="http://schemas.microsoft.com/office/drawing/2014/main" val="10001"/>
                  </a:ext>
                </a:extLst>
              </a:tr>
              <a:tr h="370840">
                <a:tc>
                  <a:txBody>
                    <a:bodyPr/>
                    <a:lstStyle/>
                    <a:p>
                      <a:pPr algn="ctr"/>
                      <a:r>
                        <a:rPr lang="lv-LV" sz="2400" dirty="0">
                          <a:latin typeface="+mn-lt"/>
                        </a:rPr>
                        <a:t>Brachytherapy</a:t>
                      </a:r>
                      <a:endParaRPr lang="en-GB" sz="2400" dirty="0">
                        <a:latin typeface="Roboto"/>
                      </a:endParaRPr>
                    </a:p>
                  </a:txBody>
                  <a:tcPr anchor="ctr">
                    <a:solidFill>
                      <a:srgbClr val="00B0F0"/>
                    </a:solidFill>
                  </a:tcPr>
                </a:tc>
                <a:tc>
                  <a:txBody>
                    <a:bodyPr/>
                    <a:lstStyle/>
                    <a:p>
                      <a:pPr algn="ctr"/>
                      <a:r>
                        <a:rPr lang="lv-LV" sz="2400" dirty="0">
                          <a:latin typeface="Roboto"/>
                        </a:rPr>
                        <a:t>4</a:t>
                      </a:r>
                      <a:endParaRPr lang="en-GB" sz="2400" dirty="0">
                        <a:latin typeface="Roboto"/>
                      </a:endParaRPr>
                    </a:p>
                  </a:txBody>
                  <a:tcPr anchor="ctr"/>
                </a:tc>
                <a:tc>
                  <a:txBody>
                    <a:bodyPr/>
                    <a:lstStyle/>
                    <a:p>
                      <a:pPr algn="ctr"/>
                      <a:r>
                        <a:rPr lang="lv-LV" sz="2400" dirty="0">
                          <a:latin typeface="Roboto"/>
                        </a:rPr>
                        <a:t>1</a:t>
                      </a:r>
                      <a:endParaRPr lang="en-GB" sz="2400" dirty="0">
                        <a:latin typeface="Roboto"/>
                      </a:endParaRPr>
                    </a:p>
                  </a:txBody>
                  <a:tcPr anchor="ctr"/>
                </a:tc>
                <a:tc>
                  <a:txBody>
                    <a:bodyPr/>
                    <a:lstStyle/>
                    <a:p>
                      <a:pPr algn="ctr"/>
                      <a:r>
                        <a:rPr lang="lv-LV" sz="2400" dirty="0">
                          <a:latin typeface="Roboto"/>
                        </a:rPr>
                        <a:t>2</a:t>
                      </a:r>
                      <a:endParaRPr lang="en-GB" sz="2400" dirty="0">
                        <a:latin typeface="Roboto"/>
                      </a:endParaRPr>
                    </a:p>
                  </a:txBody>
                  <a:tcPr anchor="ctr"/>
                </a:tc>
                <a:extLst>
                  <a:ext uri="{0D108BD9-81ED-4DB2-BD59-A6C34878D82A}">
                    <a16:rowId xmlns:a16="http://schemas.microsoft.com/office/drawing/2014/main" val="10002"/>
                  </a:ext>
                </a:extLst>
              </a:tr>
            </a:tbl>
          </a:graphicData>
        </a:graphic>
      </p:graphicFrame>
      <p:sp>
        <p:nvSpPr>
          <p:cNvPr id="5" name="Taisnstūris 26">
            <a:extLst>
              <a:ext uri="{FF2B5EF4-FFF2-40B4-BE49-F238E27FC236}">
                <a16:creationId xmlns:a16="http://schemas.microsoft.com/office/drawing/2014/main" id="{46A3448C-0041-ABAB-1649-2E6F3686EE5F}"/>
              </a:ext>
            </a:extLst>
          </p:cNvPr>
          <p:cNvSpPr/>
          <p:nvPr/>
        </p:nvSpPr>
        <p:spPr>
          <a:xfrm>
            <a:off x="0" y="4405754"/>
            <a:ext cx="12192000" cy="2007936"/>
          </a:xfrm>
          <a:prstGeom prst="rect">
            <a:avLst/>
          </a:prstGeom>
          <a:solidFill>
            <a:srgbClr val="00006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400" dirty="0">
                <a:latin typeface="Roboto"/>
                <a:cs typeface="Arial" panose="020B0604020202020204" pitchFamily="34" charset="0"/>
              </a:rPr>
              <a:t>Cobalt-60 – </a:t>
            </a:r>
            <a:r>
              <a:rPr lang="lv-LV" sz="2400" b="1" dirty="0">
                <a:latin typeface="Roboto"/>
                <a:cs typeface="Arial" panose="020B0604020202020204" pitchFamily="34" charset="0"/>
              </a:rPr>
              <a:t>long out of clinical practice</a:t>
            </a:r>
            <a:endParaRPr lang="lv-LV" sz="2400" dirty="0">
              <a:latin typeface="Roboto"/>
              <a:cs typeface="Arial" panose="020B0604020202020204" pitchFamily="34" charset="0"/>
            </a:endParaRPr>
          </a:p>
          <a:p>
            <a:pPr algn="ctr"/>
            <a:r>
              <a:rPr lang="lv-LV" sz="2400" dirty="0">
                <a:latin typeface="Roboto"/>
                <a:cs typeface="Arial" panose="020B0604020202020204" pitchFamily="34" charset="0"/>
              </a:rPr>
              <a:t>Almost all of the clinics – </a:t>
            </a:r>
            <a:r>
              <a:rPr lang="en-US" sz="2400" b="1" dirty="0">
                <a:latin typeface="Roboto"/>
                <a:cs typeface="Arial" panose="020B0604020202020204" pitchFamily="34" charset="0"/>
              </a:rPr>
              <a:t>26 (27) </a:t>
            </a:r>
            <a:r>
              <a:rPr lang="en-US" sz="2400" b="1" i="1" dirty="0">
                <a:latin typeface="Roboto"/>
                <a:cs typeface="Arial" panose="020B0604020202020204" pitchFamily="34" charset="0"/>
              </a:rPr>
              <a:t>s</a:t>
            </a:r>
            <a:r>
              <a:rPr lang="lv-LV" sz="2400" b="1" i="1" dirty="0" err="1">
                <a:latin typeface="Roboto"/>
                <a:cs typeface="Arial" panose="020B0604020202020204" pitchFamily="34" charset="0"/>
              </a:rPr>
              <a:t>tate</a:t>
            </a:r>
            <a:r>
              <a:rPr lang="lv-LV" sz="2400" b="1" i="1" dirty="0">
                <a:latin typeface="Roboto"/>
                <a:cs typeface="Arial" panose="020B0604020202020204" pitchFamily="34" charset="0"/>
              </a:rPr>
              <a:t>-</a:t>
            </a:r>
            <a:r>
              <a:rPr lang="lv-LV" sz="2400" b="1" i="1" dirty="0" err="1">
                <a:latin typeface="Roboto"/>
                <a:cs typeface="Arial" panose="020B0604020202020204" pitchFamily="34" charset="0"/>
              </a:rPr>
              <a:t>of</a:t>
            </a:r>
            <a:r>
              <a:rPr lang="lv-LV" sz="2400" b="1" i="1" dirty="0">
                <a:latin typeface="Roboto"/>
                <a:cs typeface="Arial" panose="020B0604020202020204" pitchFamily="34" charset="0"/>
              </a:rPr>
              <a:t>-art </a:t>
            </a:r>
            <a:r>
              <a:rPr lang="lv-LV" sz="2400" b="1" dirty="0">
                <a:latin typeface="Roboto"/>
                <a:cs typeface="Arial" panose="020B0604020202020204" pitchFamily="34" charset="0"/>
              </a:rPr>
              <a:t>LINACs</a:t>
            </a:r>
            <a:r>
              <a:rPr lang="lv-LV" sz="2400" dirty="0">
                <a:latin typeface="Roboto"/>
                <a:cs typeface="Arial" panose="020B0604020202020204" pitchFamily="34" charset="0"/>
              </a:rPr>
              <a:t>, practicing IMRT and VMAT, as well stereotactic techniques</a:t>
            </a:r>
          </a:p>
          <a:p>
            <a:pPr algn="ctr"/>
            <a:r>
              <a:rPr lang="lv-LV" sz="2400" dirty="0">
                <a:latin typeface="Roboto"/>
                <a:cs typeface="Arial" panose="020B0604020202020204" pitchFamily="34" charset="0"/>
              </a:rPr>
              <a:t>A variety of dedicates machines as GammaKnife, CyberKnife and an installation of a MRI-integrated LINAC</a:t>
            </a:r>
            <a:endParaRPr lang="en-US" sz="2400" dirty="0">
              <a:latin typeface="Roboto"/>
              <a:cs typeface="Arial" panose="020B0604020202020204" pitchFamily="34" charset="0"/>
            </a:endParaRPr>
          </a:p>
        </p:txBody>
      </p:sp>
      <p:pic>
        <p:nvPicPr>
          <p:cNvPr id="2" name="Picture 1">
            <a:extLst>
              <a:ext uri="{FF2B5EF4-FFF2-40B4-BE49-F238E27FC236}">
                <a16:creationId xmlns:a16="http://schemas.microsoft.com/office/drawing/2014/main" id="{2EF2846F-9E97-194E-D332-02CE7FE6A06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5042"/>
          <a:stretch/>
        </p:blipFill>
        <p:spPr bwMode="auto">
          <a:xfrm>
            <a:off x="6693872" y="1254118"/>
            <a:ext cx="5498128" cy="293695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669142155"/>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p:txBody>
          <a:bodyPr>
            <a:normAutofit fontScale="90000"/>
          </a:bodyPr>
          <a:lstStyle/>
          <a:p>
            <a:pPr>
              <a:buClr>
                <a:srgbClr val="000066"/>
              </a:buClr>
            </a:pPr>
            <a:r>
              <a:rPr lang="en-US" b="1" dirty="0"/>
              <a:t>Cancer incidence and mortality rate</a:t>
            </a:r>
          </a:p>
        </p:txBody>
      </p:sp>
      <p:graphicFrame>
        <p:nvGraphicFramePr>
          <p:cNvPr id="3" name="Table 2"/>
          <p:cNvGraphicFramePr>
            <a:graphicFrameLocks noGrp="1"/>
          </p:cNvGraphicFramePr>
          <p:nvPr>
            <p:extLst>
              <p:ext uri="{D42A27DB-BD31-4B8C-83A1-F6EECF244321}">
                <p14:modId xmlns:p14="http://schemas.microsoft.com/office/powerpoint/2010/main" val="470042465"/>
              </p:ext>
            </p:extLst>
          </p:nvPr>
        </p:nvGraphicFramePr>
        <p:xfrm>
          <a:off x="175897" y="1172209"/>
          <a:ext cx="8501868" cy="3749040"/>
        </p:xfrm>
        <a:graphic>
          <a:graphicData uri="http://schemas.openxmlformats.org/drawingml/2006/table">
            <a:tbl>
              <a:tblPr firstRow="1" bandRow="1">
                <a:tableStyleId>{5C22544A-7EE6-4342-B048-85BDC9FD1C3A}</a:tableStyleId>
              </a:tblPr>
              <a:tblGrid>
                <a:gridCol w="2125467">
                  <a:extLst>
                    <a:ext uri="{9D8B030D-6E8A-4147-A177-3AD203B41FA5}">
                      <a16:colId xmlns:a16="http://schemas.microsoft.com/office/drawing/2014/main" val="20000"/>
                    </a:ext>
                  </a:extLst>
                </a:gridCol>
                <a:gridCol w="2125467">
                  <a:extLst>
                    <a:ext uri="{9D8B030D-6E8A-4147-A177-3AD203B41FA5}">
                      <a16:colId xmlns:a16="http://schemas.microsoft.com/office/drawing/2014/main" val="20001"/>
                    </a:ext>
                  </a:extLst>
                </a:gridCol>
                <a:gridCol w="2125467">
                  <a:extLst>
                    <a:ext uri="{9D8B030D-6E8A-4147-A177-3AD203B41FA5}">
                      <a16:colId xmlns:a16="http://schemas.microsoft.com/office/drawing/2014/main" val="20002"/>
                    </a:ext>
                  </a:extLst>
                </a:gridCol>
                <a:gridCol w="2125467">
                  <a:extLst>
                    <a:ext uri="{9D8B030D-6E8A-4147-A177-3AD203B41FA5}">
                      <a16:colId xmlns:a16="http://schemas.microsoft.com/office/drawing/2014/main" val="20003"/>
                    </a:ext>
                  </a:extLst>
                </a:gridCol>
              </a:tblGrid>
              <a:tr h="370840">
                <a:tc>
                  <a:txBody>
                    <a:bodyPr/>
                    <a:lstStyle/>
                    <a:p>
                      <a:pPr algn="ctr"/>
                      <a:endParaRPr lang="en-GB" sz="2400" dirty="0">
                        <a:latin typeface="Roboto"/>
                      </a:endParaRPr>
                    </a:p>
                  </a:txBody>
                  <a:tcPr anchor="ctr">
                    <a:solidFill>
                      <a:srgbClr val="000066"/>
                    </a:solidFill>
                  </a:tcPr>
                </a:tc>
                <a:tc>
                  <a:txBody>
                    <a:bodyPr/>
                    <a:lstStyle/>
                    <a:p>
                      <a:pPr algn="ctr"/>
                      <a:r>
                        <a:rPr lang="lv-LV" sz="2400" dirty="0"/>
                        <a:t>Lithuania</a:t>
                      </a:r>
                      <a:endParaRPr lang="en-GB" sz="2400" dirty="0">
                        <a:latin typeface="Roboto"/>
                      </a:endParaRPr>
                    </a:p>
                  </a:txBody>
                  <a:tcPr anchor="ctr">
                    <a:solidFill>
                      <a:srgbClr val="000066"/>
                    </a:solidFill>
                  </a:tcPr>
                </a:tc>
                <a:tc>
                  <a:txBody>
                    <a:bodyPr/>
                    <a:lstStyle/>
                    <a:p>
                      <a:pPr algn="ctr"/>
                      <a:r>
                        <a:rPr lang="lv-LV" sz="2400" dirty="0"/>
                        <a:t>Latvia</a:t>
                      </a:r>
                      <a:endParaRPr lang="en-GB" sz="2400" dirty="0">
                        <a:latin typeface="Roboto"/>
                      </a:endParaRPr>
                    </a:p>
                  </a:txBody>
                  <a:tcPr anchor="ctr">
                    <a:solidFill>
                      <a:srgbClr val="000066"/>
                    </a:solidFill>
                  </a:tcPr>
                </a:tc>
                <a:tc>
                  <a:txBody>
                    <a:bodyPr/>
                    <a:lstStyle/>
                    <a:p>
                      <a:pPr algn="ctr"/>
                      <a:r>
                        <a:rPr lang="lv-LV" sz="2400" dirty="0"/>
                        <a:t>Estonia</a:t>
                      </a:r>
                      <a:endParaRPr lang="en-GB" sz="2400" dirty="0">
                        <a:latin typeface="Roboto"/>
                      </a:endParaRPr>
                    </a:p>
                  </a:txBody>
                  <a:tcPr anchor="ctr">
                    <a:solidFill>
                      <a:srgbClr val="000066"/>
                    </a:solidFill>
                  </a:tcPr>
                </a:tc>
                <a:extLst>
                  <a:ext uri="{0D108BD9-81ED-4DB2-BD59-A6C34878D82A}">
                    <a16:rowId xmlns:a16="http://schemas.microsoft.com/office/drawing/2014/main" val="10000"/>
                  </a:ext>
                </a:extLst>
              </a:tr>
              <a:tr h="370840">
                <a:tc>
                  <a:txBody>
                    <a:bodyPr/>
                    <a:lstStyle/>
                    <a:p>
                      <a:pPr algn="ctr"/>
                      <a:r>
                        <a:rPr lang="lv-LV" sz="2400" dirty="0">
                          <a:latin typeface="+mn-lt"/>
                        </a:rPr>
                        <a:t>Registered cancer cases </a:t>
                      </a:r>
                      <a:endParaRPr lang="en-GB" sz="2400" dirty="0">
                        <a:latin typeface="Roboto"/>
                      </a:endParaRPr>
                    </a:p>
                  </a:txBody>
                  <a:tcPr anchor="ctr">
                    <a:solidFill>
                      <a:srgbClr val="00B0F0"/>
                    </a:solidFill>
                  </a:tcPr>
                </a:tc>
                <a:tc>
                  <a:txBody>
                    <a:bodyPr/>
                    <a:lstStyle/>
                    <a:p>
                      <a:pPr algn="ctr"/>
                      <a:r>
                        <a:rPr lang="lv-LV" sz="2400" dirty="0">
                          <a:latin typeface="Roboto"/>
                        </a:rPr>
                        <a:t>17073</a:t>
                      </a:r>
                      <a:endParaRPr lang="en-GB" sz="2400" dirty="0">
                        <a:latin typeface="Roboto"/>
                      </a:endParaRPr>
                    </a:p>
                  </a:txBody>
                  <a:tcPr anchor="ctr"/>
                </a:tc>
                <a:tc>
                  <a:txBody>
                    <a:bodyPr/>
                    <a:lstStyle/>
                    <a:p>
                      <a:pPr algn="ctr"/>
                      <a:r>
                        <a:rPr lang="lv-LV" sz="2400" dirty="0">
                          <a:latin typeface="Roboto"/>
                        </a:rPr>
                        <a:t>12051</a:t>
                      </a:r>
                      <a:endParaRPr lang="en-GB" sz="2400" dirty="0">
                        <a:latin typeface="Roboto"/>
                      </a:endParaRPr>
                    </a:p>
                  </a:txBody>
                  <a:tcPr anchor="ctr"/>
                </a:tc>
                <a:tc>
                  <a:txBody>
                    <a:bodyPr/>
                    <a:lstStyle/>
                    <a:p>
                      <a:pPr algn="ctr"/>
                      <a:r>
                        <a:rPr lang="lv-LV" sz="2400" dirty="0">
                          <a:latin typeface="Roboto"/>
                        </a:rPr>
                        <a:t>8907</a:t>
                      </a:r>
                      <a:endParaRPr lang="en-GB" sz="2400" dirty="0">
                        <a:latin typeface="Roboto"/>
                      </a:endParaRPr>
                    </a:p>
                  </a:txBody>
                  <a:tcPr anchor="ctr"/>
                </a:tc>
                <a:extLst>
                  <a:ext uri="{0D108BD9-81ED-4DB2-BD59-A6C34878D82A}">
                    <a16:rowId xmlns:a16="http://schemas.microsoft.com/office/drawing/2014/main" val="10001"/>
                  </a:ext>
                </a:extLst>
              </a:tr>
              <a:tr h="370840">
                <a:tc>
                  <a:txBody>
                    <a:bodyPr/>
                    <a:lstStyle/>
                    <a:p>
                      <a:pPr algn="ctr"/>
                      <a:r>
                        <a:rPr lang="lv-LV" sz="2400" dirty="0">
                          <a:latin typeface="+mn-lt"/>
                        </a:rPr>
                        <a:t>Registered cancer deaths</a:t>
                      </a:r>
                      <a:endParaRPr lang="en-GB" sz="2400" dirty="0">
                        <a:latin typeface="Roboto"/>
                      </a:endParaRPr>
                    </a:p>
                  </a:txBody>
                  <a:tcPr anchor="ctr">
                    <a:lnB w="57150" cap="flat" cmpd="sng" algn="ctr">
                      <a:solidFill>
                        <a:schemeClr val="tx1"/>
                      </a:solidFill>
                      <a:prstDash val="solid"/>
                      <a:round/>
                      <a:headEnd type="none" w="med" len="med"/>
                      <a:tailEnd type="none" w="med" len="med"/>
                    </a:lnB>
                    <a:solidFill>
                      <a:srgbClr val="00B0F0"/>
                    </a:solidFill>
                  </a:tcPr>
                </a:tc>
                <a:tc>
                  <a:txBody>
                    <a:bodyPr/>
                    <a:lstStyle/>
                    <a:p>
                      <a:pPr algn="ctr"/>
                      <a:r>
                        <a:rPr lang="lv-LV" sz="2400" dirty="0">
                          <a:latin typeface="Roboto"/>
                        </a:rPr>
                        <a:t>8168</a:t>
                      </a:r>
                      <a:endParaRPr lang="en-GB" sz="2400" dirty="0">
                        <a:latin typeface="Roboto"/>
                      </a:endParaRPr>
                    </a:p>
                  </a:txBody>
                  <a:tcPr anchor="ctr">
                    <a:lnB w="57150" cap="flat" cmpd="sng" algn="ctr">
                      <a:solidFill>
                        <a:schemeClr val="tx1"/>
                      </a:solidFill>
                      <a:prstDash val="solid"/>
                      <a:round/>
                      <a:headEnd type="none" w="med" len="med"/>
                      <a:tailEnd type="none" w="med" len="med"/>
                    </a:lnB>
                  </a:tcPr>
                </a:tc>
                <a:tc>
                  <a:txBody>
                    <a:bodyPr/>
                    <a:lstStyle/>
                    <a:p>
                      <a:pPr algn="ctr"/>
                      <a:r>
                        <a:rPr lang="lv-LV" sz="2400" dirty="0">
                          <a:latin typeface="Roboto"/>
                        </a:rPr>
                        <a:t>5892</a:t>
                      </a:r>
                      <a:endParaRPr lang="en-GB" sz="2400" dirty="0">
                        <a:latin typeface="Roboto"/>
                      </a:endParaRPr>
                    </a:p>
                  </a:txBody>
                  <a:tcPr anchor="ctr">
                    <a:lnB w="57150" cap="flat" cmpd="sng" algn="ctr">
                      <a:solidFill>
                        <a:schemeClr val="tx1"/>
                      </a:solidFill>
                      <a:prstDash val="solid"/>
                      <a:round/>
                      <a:headEnd type="none" w="med" len="med"/>
                      <a:tailEnd type="none" w="med" len="med"/>
                    </a:lnB>
                  </a:tcPr>
                </a:tc>
                <a:tc>
                  <a:txBody>
                    <a:bodyPr/>
                    <a:lstStyle/>
                    <a:p>
                      <a:pPr algn="ctr"/>
                      <a:r>
                        <a:rPr lang="lv-LV" sz="2400" dirty="0">
                          <a:latin typeface="Roboto"/>
                        </a:rPr>
                        <a:t>3840</a:t>
                      </a:r>
                      <a:endParaRPr lang="en-GB" sz="2400" dirty="0">
                        <a:latin typeface="Roboto"/>
                      </a:endParaRPr>
                    </a:p>
                  </a:txBody>
                  <a:tcPr anchor="ctr">
                    <a:lnB w="571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ctr"/>
                      <a:r>
                        <a:rPr lang="lv-LV" sz="2400" dirty="0">
                          <a:latin typeface="+mn-lt"/>
                        </a:rPr>
                        <a:t>Cancer incidence rate</a:t>
                      </a:r>
                      <a:endParaRPr lang="en-GB" sz="2400" dirty="0">
                        <a:latin typeface="Roboto"/>
                      </a:endParaRPr>
                    </a:p>
                  </a:txBody>
                  <a:tcPr anchor="ctr">
                    <a:lnT w="57150" cap="flat" cmpd="sng" algn="ctr">
                      <a:solidFill>
                        <a:schemeClr val="tx1"/>
                      </a:solidFill>
                      <a:prstDash val="solid"/>
                      <a:round/>
                      <a:headEnd type="none" w="med" len="med"/>
                      <a:tailEnd type="none" w="med" len="med"/>
                    </a:lnT>
                    <a:solidFill>
                      <a:srgbClr val="00B0F0"/>
                    </a:solidFill>
                  </a:tcPr>
                </a:tc>
                <a:tc>
                  <a:txBody>
                    <a:bodyPr/>
                    <a:lstStyle/>
                    <a:p>
                      <a:pPr algn="ctr"/>
                      <a:r>
                        <a:rPr lang="lv-LV" sz="2400" dirty="0">
                          <a:latin typeface="Roboto"/>
                        </a:rPr>
                        <a:t>611</a:t>
                      </a:r>
                      <a:endParaRPr lang="en-GB" sz="2400" dirty="0">
                        <a:latin typeface="Roboto"/>
                      </a:endParaRPr>
                    </a:p>
                  </a:txBody>
                  <a:tcPr anchor="ctr">
                    <a:lnT w="57150" cap="flat" cmpd="sng" algn="ctr">
                      <a:solidFill>
                        <a:schemeClr val="tx1"/>
                      </a:solidFill>
                      <a:prstDash val="solid"/>
                      <a:round/>
                      <a:headEnd type="none" w="med" len="med"/>
                      <a:tailEnd type="none" w="med" len="med"/>
                    </a:lnT>
                  </a:tcPr>
                </a:tc>
                <a:tc>
                  <a:txBody>
                    <a:bodyPr/>
                    <a:lstStyle/>
                    <a:p>
                      <a:pPr algn="ctr"/>
                      <a:r>
                        <a:rPr lang="lv-LV" sz="2400" dirty="0">
                          <a:latin typeface="Roboto"/>
                        </a:rPr>
                        <a:t>637</a:t>
                      </a:r>
                      <a:endParaRPr lang="en-GB" sz="2400" dirty="0">
                        <a:latin typeface="Roboto"/>
                      </a:endParaRPr>
                    </a:p>
                  </a:txBody>
                  <a:tcPr anchor="ctr">
                    <a:lnT w="57150" cap="flat" cmpd="sng" algn="ctr">
                      <a:solidFill>
                        <a:schemeClr val="tx1"/>
                      </a:solidFill>
                      <a:prstDash val="solid"/>
                      <a:round/>
                      <a:headEnd type="none" w="med" len="med"/>
                      <a:tailEnd type="none" w="med" len="med"/>
                    </a:lnT>
                  </a:tcPr>
                </a:tc>
                <a:tc>
                  <a:txBody>
                    <a:bodyPr/>
                    <a:lstStyle/>
                    <a:p>
                      <a:pPr algn="ctr"/>
                      <a:r>
                        <a:rPr lang="lv-LV" sz="2400" dirty="0">
                          <a:latin typeface="Roboto"/>
                        </a:rPr>
                        <a:t>669</a:t>
                      </a:r>
                      <a:endParaRPr lang="en-GB" sz="2400" dirty="0">
                        <a:latin typeface="Roboto"/>
                      </a:endParaRPr>
                    </a:p>
                  </a:txBody>
                  <a:tcPr anchor="ctr">
                    <a:lnT w="571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3"/>
                  </a:ext>
                </a:extLst>
              </a:tr>
              <a:tr h="370840">
                <a:tc>
                  <a:txBody>
                    <a:bodyPr/>
                    <a:lstStyle/>
                    <a:p>
                      <a:pPr algn="ctr"/>
                      <a:r>
                        <a:rPr lang="lv-LV" sz="2400" dirty="0">
                          <a:latin typeface="Roboto"/>
                        </a:rPr>
                        <a:t>Cancer</a:t>
                      </a:r>
                      <a:r>
                        <a:rPr lang="lv-LV" sz="2400" baseline="0" dirty="0">
                          <a:latin typeface="Roboto"/>
                        </a:rPr>
                        <a:t> mortality</a:t>
                      </a:r>
                      <a:endParaRPr lang="en-GB" sz="2400" dirty="0">
                        <a:latin typeface="Roboto"/>
                      </a:endParaRPr>
                    </a:p>
                  </a:txBody>
                  <a:tcPr anchor="ctr">
                    <a:solidFill>
                      <a:srgbClr val="00B0F0"/>
                    </a:solidFill>
                  </a:tcPr>
                </a:tc>
                <a:tc>
                  <a:txBody>
                    <a:bodyPr/>
                    <a:lstStyle/>
                    <a:p>
                      <a:pPr algn="ctr"/>
                      <a:r>
                        <a:rPr lang="lv-LV" sz="2400" dirty="0">
                          <a:latin typeface="Roboto"/>
                        </a:rPr>
                        <a:t>292</a:t>
                      </a:r>
                      <a:endParaRPr lang="en-GB" sz="2400" dirty="0">
                        <a:latin typeface="Roboto"/>
                      </a:endParaRPr>
                    </a:p>
                  </a:txBody>
                  <a:tcPr anchor="ctr"/>
                </a:tc>
                <a:tc>
                  <a:txBody>
                    <a:bodyPr/>
                    <a:lstStyle/>
                    <a:p>
                      <a:pPr algn="ctr"/>
                      <a:r>
                        <a:rPr lang="lv-LV" sz="2400" dirty="0">
                          <a:latin typeface="Roboto"/>
                        </a:rPr>
                        <a:t>311</a:t>
                      </a:r>
                      <a:endParaRPr lang="en-GB" sz="2400" dirty="0">
                        <a:latin typeface="Roboto"/>
                      </a:endParaRPr>
                    </a:p>
                  </a:txBody>
                  <a:tcPr anchor="ctr"/>
                </a:tc>
                <a:tc>
                  <a:txBody>
                    <a:bodyPr/>
                    <a:lstStyle/>
                    <a:p>
                      <a:pPr algn="ctr"/>
                      <a:r>
                        <a:rPr lang="lv-LV" sz="2400" dirty="0">
                          <a:latin typeface="Roboto"/>
                        </a:rPr>
                        <a:t>288</a:t>
                      </a:r>
                      <a:endParaRPr lang="en-GB" sz="2400" dirty="0">
                        <a:latin typeface="Roboto"/>
                      </a:endParaRPr>
                    </a:p>
                  </a:txBody>
                  <a:tcPr anchor="ctr"/>
                </a:tc>
                <a:extLst>
                  <a:ext uri="{0D108BD9-81ED-4DB2-BD59-A6C34878D82A}">
                    <a16:rowId xmlns:a16="http://schemas.microsoft.com/office/drawing/2014/main" val="10004"/>
                  </a:ext>
                </a:extLst>
              </a:tr>
            </a:tbl>
          </a:graphicData>
        </a:graphic>
      </p:graphicFrame>
      <p:sp>
        <p:nvSpPr>
          <p:cNvPr id="5" name="Taisnstūris 26">
            <a:extLst>
              <a:ext uri="{FF2B5EF4-FFF2-40B4-BE49-F238E27FC236}">
                <a16:creationId xmlns:a16="http://schemas.microsoft.com/office/drawing/2014/main" id="{46A3448C-0041-ABAB-1649-2E6F3686EE5F}"/>
              </a:ext>
            </a:extLst>
          </p:cNvPr>
          <p:cNvSpPr/>
          <p:nvPr/>
        </p:nvSpPr>
        <p:spPr>
          <a:xfrm>
            <a:off x="8854910" y="2592357"/>
            <a:ext cx="3337089" cy="664589"/>
          </a:xfrm>
          <a:prstGeom prst="rect">
            <a:avLst/>
          </a:prstGeom>
          <a:solidFill>
            <a:srgbClr val="00006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000" dirty="0">
                <a:latin typeface="Roboto"/>
                <a:cs typeface="Arial" panose="020B0604020202020204" pitchFamily="34" charset="0"/>
              </a:rPr>
              <a:t>Data as of 2020 or 2021</a:t>
            </a:r>
            <a:endParaRPr lang="en-US" sz="2000" b="1" dirty="0">
              <a:latin typeface="Roboto"/>
              <a:cs typeface="Arial" panose="020B0604020202020204" pitchFamily="34" charset="0"/>
            </a:endParaRPr>
          </a:p>
        </p:txBody>
      </p:sp>
      <p:sp>
        <p:nvSpPr>
          <p:cNvPr id="6" name="Taisnstūris 26">
            <a:extLst>
              <a:ext uri="{FF2B5EF4-FFF2-40B4-BE49-F238E27FC236}">
                <a16:creationId xmlns:a16="http://schemas.microsoft.com/office/drawing/2014/main" id="{46A3448C-0041-ABAB-1649-2E6F3686EE5F}"/>
              </a:ext>
            </a:extLst>
          </p:cNvPr>
          <p:cNvSpPr/>
          <p:nvPr/>
        </p:nvSpPr>
        <p:spPr>
          <a:xfrm>
            <a:off x="0" y="5044896"/>
            <a:ext cx="12191999" cy="1205075"/>
          </a:xfrm>
          <a:prstGeom prst="rect">
            <a:avLst/>
          </a:prstGeom>
          <a:solidFill>
            <a:srgbClr val="00006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400" dirty="0">
                <a:latin typeface="Roboto"/>
                <a:cs typeface="Arial" panose="020B0604020202020204" pitchFamily="34" charset="0"/>
              </a:rPr>
              <a:t>With the total number of inhabitants of </a:t>
            </a:r>
            <a:r>
              <a:rPr lang="lv-LV" sz="2400" b="1" dirty="0">
                <a:latin typeface="Roboto"/>
                <a:cs typeface="Arial" panose="020B0604020202020204" pitchFamily="34" charset="0"/>
              </a:rPr>
              <a:t>6.02 million </a:t>
            </a:r>
            <a:r>
              <a:rPr lang="lv-LV" sz="2400" dirty="0">
                <a:latin typeface="Roboto"/>
                <a:cs typeface="Arial" panose="020B0604020202020204" pitchFamily="34" charset="0"/>
              </a:rPr>
              <a:t>– </a:t>
            </a:r>
          </a:p>
          <a:p>
            <a:pPr algn="ctr"/>
            <a:r>
              <a:rPr lang="lv-LV" sz="2400" dirty="0">
                <a:latin typeface="Roboto"/>
                <a:cs typeface="Arial" panose="020B0604020202020204" pitchFamily="34" charset="0"/>
              </a:rPr>
              <a:t>the average incidence rate of </a:t>
            </a:r>
            <a:r>
              <a:rPr lang="lv-LV" sz="2400" b="1" dirty="0">
                <a:latin typeface="Roboto"/>
                <a:cs typeface="Arial" panose="020B0604020202020204" pitchFamily="34" charset="0"/>
              </a:rPr>
              <a:t>632 per 100 000</a:t>
            </a:r>
          </a:p>
          <a:p>
            <a:pPr algn="ctr"/>
            <a:r>
              <a:rPr lang="lv-LV" sz="2400" dirty="0">
                <a:latin typeface="Roboto"/>
                <a:cs typeface="Arial" panose="020B0604020202020204" pitchFamily="34" charset="0"/>
              </a:rPr>
              <a:t>the average mortality of </a:t>
            </a:r>
            <a:r>
              <a:rPr lang="lv-LV" sz="2400" b="1" dirty="0">
                <a:latin typeface="Roboto"/>
                <a:cs typeface="Arial" panose="020B0604020202020204" pitchFamily="34" charset="0"/>
              </a:rPr>
              <a:t>297 per 100 000</a:t>
            </a:r>
            <a:endParaRPr lang="en-US" sz="2400" dirty="0">
              <a:latin typeface="Roboto"/>
              <a:cs typeface="Arial" panose="020B0604020202020204" pitchFamily="34" charset="0"/>
            </a:endParaRPr>
          </a:p>
        </p:txBody>
      </p:sp>
    </p:spTree>
    <p:extLst>
      <p:ext uri="{BB962C8B-B14F-4D97-AF65-F5344CB8AC3E}">
        <p14:creationId xmlns:p14="http://schemas.microsoft.com/office/powerpoint/2010/main" val="2494747442"/>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p:txBody>
          <a:bodyPr>
            <a:normAutofit fontScale="90000"/>
          </a:bodyPr>
          <a:lstStyle/>
          <a:p>
            <a:pPr>
              <a:buClr>
                <a:srgbClr val="000066"/>
              </a:buClr>
            </a:pPr>
            <a:r>
              <a:rPr lang="en-US" b="1" dirty="0"/>
              <a:t>Cancer is a growing global challenge</a:t>
            </a:r>
          </a:p>
        </p:txBody>
      </p:sp>
      <p:sp>
        <p:nvSpPr>
          <p:cNvPr id="2" name="TextBox 1">
            <a:extLst>
              <a:ext uri="{FF2B5EF4-FFF2-40B4-BE49-F238E27FC236}">
                <a16:creationId xmlns:a16="http://schemas.microsoft.com/office/drawing/2014/main" id="{12F24317-7A8E-95AD-B52C-878B63052885}"/>
              </a:ext>
            </a:extLst>
          </p:cNvPr>
          <p:cNvSpPr txBox="1"/>
          <p:nvPr/>
        </p:nvSpPr>
        <p:spPr>
          <a:xfrm>
            <a:off x="290950" y="1545480"/>
            <a:ext cx="6591988" cy="4154984"/>
          </a:xfrm>
          <a:prstGeom prst="rect">
            <a:avLst/>
          </a:prstGeom>
          <a:noFill/>
        </p:spPr>
        <p:txBody>
          <a:bodyPr wrap="square" rtlCol="0">
            <a:spAutoFit/>
          </a:bodyPr>
          <a:lstStyle/>
          <a:p>
            <a:endParaRPr lang="en-US" sz="2400" dirty="0"/>
          </a:p>
          <a:p>
            <a:pPr marL="285750" indent="-285750">
              <a:buFont typeface="Arial" panose="020B0604020202020204" pitchFamily="34" charset="0"/>
              <a:buChar char="•"/>
            </a:pPr>
            <a:r>
              <a:rPr lang="en-US" sz="2400" dirty="0"/>
              <a:t>Globally  </a:t>
            </a:r>
            <a:r>
              <a:rPr lang="en-US" sz="2400" b="1" dirty="0">
                <a:solidFill>
                  <a:srgbClr val="A80304"/>
                </a:solidFill>
              </a:rPr>
              <a:t>19.3 </a:t>
            </a:r>
            <a:r>
              <a:rPr lang="en-US" sz="2400" dirty="0"/>
              <a:t>million new cases per year diagnosed  and </a:t>
            </a:r>
            <a:r>
              <a:rPr lang="en-US" sz="2400" b="1" dirty="0">
                <a:solidFill>
                  <a:srgbClr val="A80304"/>
                </a:solidFill>
              </a:rPr>
              <a:t>9.96</a:t>
            </a:r>
            <a:r>
              <a:rPr lang="en-US" sz="2400" dirty="0"/>
              <a:t> million deaths in </a:t>
            </a:r>
            <a:r>
              <a:rPr lang="en-US" sz="2400" b="1" dirty="0">
                <a:solidFill>
                  <a:srgbClr val="A80304"/>
                </a:solidFill>
              </a:rPr>
              <a:t>2020</a:t>
            </a:r>
            <a:endParaRPr lang="en-US" sz="2400" dirty="0"/>
          </a:p>
          <a:p>
            <a:pPr marL="285750" indent="-285750">
              <a:buFont typeface="Arial" panose="020B0604020202020204" pitchFamily="34" charset="0"/>
              <a:buChar char="•"/>
            </a:pPr>
            <a:r>
              <a:rPr lang="en-US" sz="2400" dirty="0"/>
              <a:t>This  will increase to </a:t>
            </a:r>
            <a:r>
              <a:rPr lang="en-US" sz="2400" b="1" dirty="0">
                <a:solidFill>
                  <a:srgbClr val="A80304"/>
                </a:solidFill>
              </a:rPr>
              <a:t>27.5</a:t>
            </a:r>
            <a:r>
              <a:rPr lang="en-US" sz="2400" dirty="0"/>
              <a:t> million  new cases per year and  </a:t>
            </a:r>
            <a:r>
              <a:rPr lang="en-US" sz="2400" b="1" dirty="0">
                <a:solidFill>
                  <a:srgbClr val="A80304"/>
                </a:solidFill>
              </a:rPr>
              <a:t>16.3 </a:t>
            </a:r>
            <a:r>
              <a:rPr lang="en-US" sz="2400" dirty="0"/>
              <a:t>million deaths  by </a:t>
            </a:r>
            <a:r>
              <a:rPr lang="en-US" sz="2400" b="1" dirty="0">
                <a:solidFill>
                  <a:srgbClr val="A80304"/>
                </a:solidFill>
              </a:rPr>
              <a:t>2040</a:t>
            </a:r>
          </a:p>
          <a:p>
            <a:pPr marL="285750" indent="-285750">
              <a:buFont typeface="Arial" panose="020B0604020202020204" pitchFamily="34" charset="0"/>
              <a:buChar char="•"/>
            </a:pPr>
            <a:endParaRPr lang="en-US" sz="2400" b="1" dirty="0">
              <a:solidFill>
                <a:srgbClr val="A80304"/>
              </a:solidFill>
            </a:endParaRPr>
          </a:p>
          <a:p>
            <a:pPr marL="285750" indent="-285750">
              <a:buFont typeface="Arial" panose="020B0604020202020204" pitchFamily="34" charset="0"/>
              <a:buChar char="•"/>
            </a:pPr>
            <a:r>
              <a:rPr lang="en-US" sz="2400" b="1" dirty="0">
                <a:solidFill>
                  <a:srgbClr val="A80304"/>
                </a:solidFill>
              </a:rPr>
              <a:t>70% of these deaths  </a:t>
            </a:r>
            <a:r>
              <a:rPr lang="en-US" sz="2400" dirty="0"/>
              <a:t>will occur in low-and-middle-income countries (LMICs)</a:t>
            </a:r>
          </a:p>
          <a:p>
            <a:endParaRPr lang="en-US" sz="2400" dirty="0"/>
          </a:p>
          <a:p>
            <a:endParaRPr lang="en-US" sz="2400" dirty="0"/>
          </a:p>
          <a:p>
            <a:r>
              <a:rPr lang="en-US" sz="2400" dirty="0"/>
              <a:t>  </a:t>
            </a:r>
          </a:p>
        </p:txBody>
      </p:sp>
      <p:sp>
        <p:nvSpPr>
          <p:cNvPr id="3" name="Rectangle 8">
            <a:extLst>
              <a:ext uri="{FF2B5EF4-FFF2-40B4-BE49-F238E27FC236}">
                <a16:creationId xmlns:a16="http://schemas.microsoft.com/office/drawing/2014/main" id="{B30887A6-8933-4994-566B-A3353BA2B778}"/>
              </a:ext>
            </a:extLst>
          </p:cNvPr>
          <p:cNvSpPr/>
          <p:nvPr/>
        </p:nvSpPr>
        <p:spPr>
          <a:xfrm>
            <a:off x="1658227" y="5771492"/>
            <a:ext cx="8875546" cy="461665"/>
          </a:xfrm>
          <a:prstGeom prst="rect">
            <a:avLst/>
          </a:prstGeom>
        </p:spPr>
        <p:txBody>
          <a:bodyPr wrap="square">
            <a:spAutoFit/>
          </a:bodyPr>
          <a:lstStyle/>
          <a:p>
            <a:pPr algn="ctr"/>
            <a:r>
              <a:rPr lang="en-US" sz="2400" b="1" dirty="0">
                <a:solidFill>
                  <a:srgbClr val="4055FF"/>
                </a:solidFill>
              </a:rPr>
              <a:t>Radiation therapy is a key tool for treatment for over 50% patients </a:t>
            </a:r>
          </a:p>
        </p:txBody>
      </p:sp>
      <p:pic>
        <p:nvPicPr>
          <p:cNvPr id="5" name="Object 1" descr="preencoded.png">
            <a:extLst>
              <a:ext uri="{FF2B5EF4-FFF2-40B4-BE49-F238E27FC236}">
                <a16:creationId xmlns:a16="http://schemas.microsoft.com/office/drawing/2014/main" id="{BB693C94-82DA-4986-8BDE-037AA1FF0D44}"/>
              </a:ext>
            </a:extLst>
          </p:cNvPr>
          <p:cNvPicPr>
            <a:picLocks noChangeAspect="1"/>
          </p:cNvPicPr>
          <p:nvPr/>
        </p:nvPicPr>
        <p:blipFill rotWithShape="1">
          <a:blip r:embed="rId2"/>
          <a:srcRect l="30886" t="6421" r="20909" b="6767"/>
          <a:stretch/>
        </p:blipFill>
        <p:spPr>
          <a:xfrm>
            <a:off x="7051368" y="1112676"/>
            <a:ext cx="4718874" cy="4780158"/>
          </a:xfrm>
          <a:prstGeom prst="rect">
            <a:avLst/>
          </a:prstGeom>
        </p:spPr>
      </p:pic>
    </p:spTree>
    <p:extLst>
      <p:ext uri="{BB962C8B-B14F-4D97-AF65-F5344CB8AC3E}">
        <p14:creationId xmlns:p14="http://schemas.microsoft.com/office/powerpoint/2010/main" val="3186817713"/>
      </p:ext>
    </p:extLst>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a:xfrm>
            <a:off x="839755" y="118763"/>
            <a:ext cx="11285050" cy="751293"/>
          </a:xfrm>
        </p:spPr>
        <p:txBody>
          <a:bodyPr>
            <a:noAutofit/>
          </a:bodyPr>
          <a:lstStyle/>
          <a:p>
            <a:pPr>
              <a:buClr>
                <a:srgbClr val="000066"/>
              </a:buClr>
            </a:pPr>
            <a:r>
              <a:rPr lang="en-US" sz="2800" b="1" dirty="0"/>
              <a:t>Cancer mortality and mortality /incidence ratio and in correlation with GDP and available EBRT equipment per 1 million inhabitants.</a:t>
            </a:r>
          </a:p>
        </p:txBody>
      </p:sp>
      <p:sp>
        <p:nvSpPr>
          <p:cNvPr id="8" name="Taisnstūris 26">
            <a:extLst>
              <a:ext uri="{FF2B5EF4-FFF2-40B4-BE49-F238E27FC236}">
                <a16:creationId xmlns:a16="http://schemas.microsoft.com/office/drawing/2014/main" id="{55F1740D-8A81-54ED-ACA4-E8D5980D1F15}"/>
              </a:ext>
            </a:extLst>
          </p:cNvPr>
          <p:cNvSpPr/>
          <p:nvPr/>
        </p:nvSpPr>
        <p:spPr>
          <a:xfrm>
            <a:off x="0" y="5299787"/>
            <a:ext cx="12191999" cy="1073021"/>
          </a:xfrm>
          <a:prstGeom prst="rect">
            <a:avLst/>
          </a:prstGeom>
          <a:solidFill>
            <a:srgbClr val="00006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latin typeface="Roboto"/>
                <a:cs typeface="Arial" panose="020B0604020202020204" pitchFamily="34" charset="0"/>
              </a:rPr>
              <a:t>The overall data do show that  we are “well-shaped” in conventional radiotherapy, </a:t>
            </a:r>
            <a:r>
              <a:rPr lang="en-US" sz="2000" b="1" dirty="0">
                <a:latin typeface="Roboto"/>
                <a:cs typeface="Arial" panose="020B0604020202020204" pitchFamily="34" charset="0"/>
              </a:rPr>
              <a:t>yet there are improvements to be made in terms of Mortality/Incidence compared to higher income countries.</a:t>
            </a:r>
          </a:p>
          <a:p>
            <a:pPr algn="ctr"/>
            <a:r>
              <a:rPr lang="en-US" sz="2000" dirty="0">
                <a:latin typeface="Roboto"/>
                <a:cs typeface="Arial" panose="020B0604020202020204" pitchFamily="34" charset="0"/>
              </a:rPr>
              <a:t>Number of diagnostic equipment – seems sufficient, question for the root cause . . .</a:t>
            </a:r>
          </a:p>
        </p:txBody>
      </p:sp>
      <p:pic>
        <p:nvPicPr>
          <p:cNvPr id="9" name="Attēls 8">
            <a:extLst>
              <a:ext uri="{FF2B5EF4-FFF2-40B4-BE49-F238E27FC236}">
                <a16:creationId xmlns:a16="http://schemas.microsoft.com/office/drawing/2014/main" id="{0147D6BE-CEF9-5D16-EC9B-4AEB418CFD7E}"/>
              </a:ext>
            </a:extLst>
          </p:cNvPr>
          <p:cNvPicPr>
            <a:picLocks noChangeAspect="1"/>
          </p:cNvPicPr>
          <p:nvPr/>
        </p:nvPicPr>
        <p:blipFill>
          <a:blip r:embed="rId2"/>
          <a:stretch>
            <a:fillRect/>
          </a:stretch>
        </p:blipFill>
        <p:spPr>
          <a:xfrm>
            <a:off x="352423" y="1043883"/>
            <a:ext cx="11430001" cy="4215427"/>
          </a:xfrm>
          <a:prstGeom prst="rect">
            <a:avLst/>
          </a:prstGeom>
        </p:spPr>
      </p:pic>
    </p:spTree>
    <p:extLst>
      <p:ext uri="{BB962C8B-B14F-4D97-AF65-F5344CB8AC3E}">
        <p14:creationId xmlns:p14="http://schemas.microsoft.com/office/powerpoint/2010/main" val="1287043823"/>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a:xfrm>
            <a:off x="513184" y="118763"/>
            <a:ext cx="11678816" cy="751293"/>
          </a:xfrm>
        </p:spPr>
        <p:txBody>
          <a:bodyPr>
            <a:normAutofit fontScale="90000"/>
          </a:bodyPr>
          <a:lstStyle/>
          <a:p>
            <a:pPr>
              <a:buClr>
                <a:srgbClr val="000066"/>
              </a:buClr>
            </a:pPr>
            <a:r>
              <a:rPr lang="en-US" b="1" dirty="0"/>
              <a:t>Patients receiving conventional RT</a:t>
            </a:r>
          </a:p>
        </p:txBody>
      </p:sp>
      <p:graphicFrame>
        <p:nvGraphicFramePr>
          <p:cNvPr id="3" name="Table 2"/>
          <p:cNvGraphicFramePr>
            <a:graphicFrameLocks noGrp="1"/>
          </p:cNvGraphicFramePr>
          <p:nvPr>
            <p:extLst>
              <p:ext uri="{D42A27DB-BD31-4B8C-83A1-F6EECF244321}">
                <p14:modId xmlns:p14="http://schemas.microsoft.com/office/powerpoint/2010/main" val="3525928463"/>
              </p:ext>
            </p:extLst>
          </p:nvPr>
        </p:nvGraphicFramePr>
        <p:xfrm>
          <a:off x="175897" y="1172209"/>
          <a:ext cx="8501868" cy="2103120"/>
        </p:xfrm>
        <a:graphic>
          <a:graphicData uri="http://schemas.openxmlformats.org/drawingml/2006/table">
            <a:tbl>
              <a:tblPr firstRow="1" bandRow="1">
                <a:tableStyleId>{5C22544A-7EE6-4342-B048-85BDC9FD1C3A}</a:tableStyleId>
              </a:tblPr>
              <a:tblGrid>
                <a:gridCol w="2125467">
                  <a:extLst>
                    <a:ext uri="{9D8B030D-6E8A-4147-A177-3AD203B41FA5}">
                      <a16:colId xmlns:a16="http://schemas.microsoft.com/office/drawing/2014/main" val="20000"/>
                    </a:ext>
                  </a:extLst>
                </a:gridCol>
                <a:gridCol w="2125467">
                  <a:extLst>
                    <a:ext uri="{9D8B030D-6E8A-4147-A177-3AD203B41FA5}">
                      <a16:colId xmlns:a16="http://schemas.microsoft.com/office/drawing/2014/main" val="20001"/>
                    </a:ext>
                  </a:extLst>
                </a:gridCol>
                <a:gridCol w="2125467">
                  <a:extLst>
                    <a:ext uri="{9D8B030D-6E8A-4147-A177-3AD203B41FA5}">
                      <a16:colId xmlns:a16="http://schemas.microsoft.com/office/drawing/2014/main" val="20002"/>
                    </a:ext>
                  </a:extLst>
                </a:gridCol>
                <a:gridCol w="2125467">
                  <a:extLst>
                    <a:ext uri="{9D8B030D-6E8A-4147-A177-3AD203B41FA5}">
                      <a16:colId xmlns:a16="http://schemas.microsoft.com/office/drawing/2014/main" val="20003"/>
                    </a:ext>
                  </a:extLst>
                </a:gridCol>
              </a:tblGrid>
              <a:tr h="370840">
                <a:tc>
                  <a:txBody>
                    <a:bodyPr/>
                    <a:lstStyle/>
                    <a:p>
                      <a:pPr algn="ctr"/>
                      <a:endParaRPr lang="en-GB" sz="2400" dirty="0">
                        <a:latin typeface="Roboto"/>
                      </a:endParaRPr>
                    </a:p>
                  </a:txBody>
                  <a:tcPr anchor="ctr">
                    <a:solidFill>
                      <a:srgbClr val="000066"/>
                    </a:solidFill>
                  </a:tcPr>
                </a:tc>
                <a:tc>
                  <a:txBody>
                    <a:bodyPr/>
                    <a:lstStyle/>
                    <a:p>
                      <a:pPr algn="ctr"/>
                      <a:r>
                        <a:rPr lang="lv-LV" sz="2400" dirty="0"/>
                        <a:t>Lithuania</a:t>
                      </a:r>
                      <a:endParaRPr lang="en-GB" sz="2400" dirty="0">
                        <a:latin typeface="Roboto"/>
                      </a:endParaRPr>
                    </a:p>
                  </a:txBody>
                  <a:tcPr anchor="ctr">
                    <a:solidFill>
                      <a:srgbClr val="000066"/>
                    </a:solidFill>
                  </a:tcPr>
                </a:tc>
                <a:tc>
                  <a:txBody>
                    <a:bodyPr/>
                    <a:lstStyle/>
                    <a:p>
                      <a:pPr algn="ctr"/>
                      <a:r>
                        <a:rPr lang="lv-LV" sz="2400" dirty="0"/>
                        <a:t>Latvia</a:t>
                      </a:r>
                      <a:endParaRPr lang="en-GB" sz="2400" dirty="0">
                        <a:latin typeface="Roboto"/>
                      </a:endParaRPr>
                    </a:p>
                  </a:txBody>
                  <a:tcPr anchor="ctr">
                    <a:solidFill>
                      <a:srgbClr val="000066"/>
                    </a:solidFill>
                  </a:tcPr>
                </a:tc>
                <a:tc>
                  <a:txBody>
                    <a:bodyPr/>
                    <a:lstStyle/>
                    <a:p>
                      <a:pPr algn="ctr"/>
                      <a:r>
                        <a:rPr lang="lv-LV" sz="2400" dirty="0"/>
                        <a:t>Estonia</a:t>
                      </a:r>
                      <a:endParaRPr lang="en-GB" sz="2400" dirty="0">
                        <a:latin typeface="Roboto"/>
                      </a:endParaRPr>
                    </a:p>
                  </a:txBody>
                  <a:tcPr anchor="ctr">
                    <a:solidFill>
                      <a:srgbClr val="000066"/>
                    </a:solidFill>
                  </a:tcPr>
                </a:tc>
                <a:extLst>
                  <a:ext uri="{0D108BD9-81ED-4DB2-BD59-A6C34878D82A}">
                    <a16:rowId xmlns:a16="http://schemas.microsoft.com/office/drawing/2014/main" val="10000"/>
                  </a:ext>
                </a:extLst>
              </a:tr>
              <a:tr h="370840">
                <a:tc>
                  <a:txBody>
                    <a:bodyPr/>
                    <a:lstStyle/>
                    <a:p>
                      <a:pPr algn="ctr"/>
                      <a:r>
                        <a:rPr lang="lv-LV" sz="2400" dirty="0">
                          <a:latin typeface="+mn-lt"/>
                        </a:rPr>
                        <a:t>Number of patients receiving RT</a:t>
                      </a:r>
                      <a:endParaRPr lang="en-GB" sz="2400" dirty="0">
                        <a:latin typeface="Roboto"/>
                      </a:endParaRPr>
                    </a:p>
                  </a:txBody>
                  <a:tcPr anchor="ctr">
                    <a:solidFill>
                      <a:srgbClr val="00B0F0"/>
                    </a:solidFill>
                  </a:tcPr>
                </a:tc>
                <a:tc>
                  <a:txBody>
                    <a:bodyPr/>
                    <a:lstStyle/>
                    <a:p>
                      <a:pPr algn="ctr"/>
                      <a:r>
                        <a:rPr lang="lv-LV" sz="2400" dirty="0">
                          <a:latin typeface="Roboto"/>
                        </a:rPr>
                        <a:t>6343</a:t>
                      </a:r>
                      <a:endParaRPr lang="en-GB" sz="2400" dirty="0">
                        <a:latin typeface="Roboto"/>
                      </a:endParaRPr>
                    </a:p>
                  </a:txBody>
                  <a:tcPr anchor="ctr"/>
                </a:tc>
                <a:tc>
                  <a:txBody>
                    <a:bodyPr/>
                    <a:lstStyle/>
                    <a:p>
                      <a:pPr algn="ctr"/>
                      <a:r>
                        <a:rPr lang="lv-LV" sz="2400" dirty="0">
                          <a:latin typeface="Roboto"/>
                        </a:rPr>
                        <a:t>4146</a:t>
                      </a:r>
                      <a:endParaRPr lang="en-GB" sz="2400" dirty="0">
                        <a:latin typeface="Roboto"/>
                      </a:endParaRPr>
                    </a:p>
                  </a:txBody>
                  <a:tcPr anchor="ctr"/>
                </a:tc>
                <a:tc>
                  <a:txBody>
                    <a:bodyPr/>
                    <a:lstStyle/>
                    <a:p>
                      <a:pPr algn="ctr"/>
                      <a:r>
                        <a:rPr lang="lv-LV" sz="2400" dirty="0">
                          <a:latin typeface="Roboto"/>
                        </a:rPr>
                        <a:t>2556</a:t>
                      </a:r>
                      <a:endParaRPr lang="en-GB" sz="2400" dirty="0">
                        <a:latin typeface="Roboto"/>
                      </a:endParaRPr>
                    </a:p>
                  </a:txBody>
                  <a:tcPr anchor="ctr"/>
                </a:tc>
                <a:extLst>
                  <a:ext uri="{0D108BD9-81ED-4DB2-BD59-A6C34878D82A}">
                    <a16:rowId xmlns:a16="http://schemas.microsoft.com/office/drawing/2014/main" val="10001"/>
                  </a:ext>
                </a:extLst>
              </a:tr>
              <a:tr h="370840">
                <a:tc>
                  <a:txBody>
                    <a:bodyPr/>
                    <a:lstStyle/>
                    <a:p>
                      <a:pPr algn="ctr"/>
                      <a:r>
                        <a:rPr lang="lv-LV" sz="2400" b="1" dirty="0">
                          <a:latin typeface="+mn-lt"/>
                        </a:rPr>
                        <a:t>Percentage</a:t>
                      </a:r>
                      <a:endParaRPr lang="en-GB" sz="2400" b="1" dirty="0">
                        <a:latin typeface="Roboto"/>
                      </a:endParaRPr>
                    </a:p>
                  </a:txBody>
                  <a:tcPr anchor="ctr">
                    <a:lnB w="57150" cap="flat" cmpd="sng" algn="ctr">
                      <a:noFill/>
                      <a:prstDash val="solid"/>
                      <a:round/>
                      <a:headEnd type="none" w="med" len="med"/>
                      <a:tailEnd type="none" w="med" len="med"/>
                    </a:lnB>
                    <a:solidFill>
                      <a:srgbClr val="00B0F0"/>
                    </a:solidFill>
                  </a:tcPr>
                </a:tc>
                <a:tc>
                  <a:txBody>
                    <a:bodyPr/>
                    <a:lstStyle/>
                    <a:p>
                      <a:pPr algn="ctr"/>
                      <a:r>
                        <a:rPr lang="lv-LV" sz="2400" b="1" dirty="0">
                          <a:latin typeface="Roboto"/>
                        </a:rPr>
                        <a:t>37.2 %</a:t>
                      </a:r>
                      <a:endParaRPr lang="en-GB" sz="2400" b="1" dirty="0">
                        <a:latin typeface="Roboto"/>
                      </a:endParaRPr>
                    </a:p>
                  </a:txBody>
                  <a:tcPr anchor="ctr">
                    <a:lnB w="57150" cap="flat" cmpd="sng" algn="ctr">
                      <a:noFill/>
                      <a:prstDash val="solid"/>
                      <a:round/>
                      <a:headEnd type="none" w="med" len="med"/>
                      <a:tailEnd type="none" w="med" len="med"/>
                    </a:lnB>
                  </a:tcPr>
                </a:tc>
                <a:tc>
                  <a:txBody>
                    <a:bodyPr/>
                    <a:lstStyle/>
                    <a:p>
                      <a:pPr algn="ctr"/>
                      <a:r>
                        <a:rPr lang="lv-LV" sz="2400" b="1" dirty="0">
                          <a:latin typeface="Roboto"/>
                        </a:rPr>
                        <a:t>34.4 %</a:t>
                      </a:r>
                      <a:endParaRPr lang="en-GB" sz="2400" b="1" dirty="0">
                        <a:latin typeface="Roboto"/>
                      </a:endParaRPr>
                    </a:p>
                  </a:txBody>
                  <a:tcPr anchor="ctr">
                    <a:lnB w="57150" cap="flat" cmpd="sng" algn="ctr">
                      <a:noFill/>
                      <a:prstDash val="solid"/>
                      <a:round/>
                      <a:headEnd type="none" w="med" len="med"/>
                      <a:tailEnd type="none" w="med" len="med"/>
                    </a:lnB>
                  </a:tcPr>
                </a:tc>
                <a:tc>
                  <a:txBody>
                    <a:bodyPr/>
                    <a:lstStyle/>
                    <a:p>
                      <a:pPr algn="ctr"/>
                      <a:r>
                        <a:rPr lang="lv-LV" sz="2400" b="1" dirty="0">
                          <a:latin typeface="Roboto"/>
                        </a:rPr>
                        <a:t>28.7 %</a:t>
                      </a:r>
                      <a:endParaRPr lang="en-GB" sz="2400" b="1" dirty="0">
                        <a:latin typeface="Roboto"/>
                      </a:endParaRPr>
                    </a:p>
                  </a:txBody>
                  <a:tcPr anchor="ctr">
                    <a:lnB w="57150" cap="flat" cmpd="sng" algn="ctr">
                      <a:no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5" name="Taisnstūris 26">
            <a:extLst>
              <a:ext uri="{FF2B5EF4-FFF2-40B4-BE49-F238E27FC236}">
                <a16:creationId xmlns:a16="http://schemas.microsoft.com/office/drawing/2014/main" id="{46A3448C-0041-ABAB-1649-2E6F3686EE5F}"/>
              </a:ext>
            </a:extLst>
          </p:cNvPr>
          <p:cNvSpPr/>
          <p:nvPr/>
        </p:nvSpPr>
        <p:spPr>
          <a:xfrm>
            <a:off x="8854911" y="2026749"/>
            <a:ext cx="3337089" cy="664589"/>
          </a:xfrm>
          <a:prstGeom prst="rect">
            <a:avLst/>
          </a:prstGeom>
          <a:solidFill>
            <a:srgbClr val="00006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2000" dirty="0">
                <a:latin typeface="Roboto"/>
                <a:cs typeface="Arial" panose="020B0604020202020204" pitchFamily="34" charset="0"/>
              </a:rPr>
              <a:t>Data as of 2020</a:t>
            </a:r>
            <a:endParaRPr lang="en-US" sz="2000" b="1" dirty="0">
              <a:latin typeface="Roboto"/>
              <a:cs typeface="Arial" panose="020B0604020202020204" pitchFamily="34" charset="0"/>
            </a:endParaRPr>
          </a:p>
        </p:txBody>
      </p:sp>
      <p:sp>
        <p:nvSpPr>
          <p:cNvPr id="6" name="Taisnstūris 26">
            <a:extLst>
              <a:ext uri="{FF2B5EF4-FFF2-40B4-BE49-F238E27FC236}">
                <a16:creationId xmlns:a16="http://schemas.microsoft.com/office/drawing/2014/main" id="{46A3448C-0041-ABAB-1649-2E6F3686EE5F}"/>
              </a:ext>
            </a:extLst>
          </p:cNvPr>
          <p:cNvSpPr/>
          <p:nvPr/>
        </p:nvSpPr>
        <p:spPr>
          <a:xfrm>
            <a:off x="-2" y="3827283"/>
            <a:ext cx="12191999" cy="1857080"/>
          </a:xfrm>
          <a:prstGeom prst="rect">
            <a:avLst/>
          </a:prstGeom>
          <a:solidFill>
            <a:srgbClr val="00006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3200" dirty="0">
                <a:latin typeface="Roboto"/>
                <a:cs typeface="Arial" panose="020B0604020202020204" pitchFamily="34" charset="0"/>
              </a:rPr>
              <a:t>As of 2020, </a:t>
            </a:r>
            <a:r>
              <a:rPr lang="lv-LV" sz="3200" b="1" dirty="0">
                <a:latin typeface="Roboto"/>
                <a:cs typeface="Arial" panose="020B0604020202020204" pitchFamily="34" charset="0"/>
              </a:rPr>
              <a:t>13045 patients</a:t>
            </a:r>
            <a:r>
              <a:rPr lang="lv-LV" sz="3200" dirty="0">
                <a:latin typeface="Roboto"/>
                <a:cs typeface="Arial" panose="020B0604020202020204" pitchFamily="34" charset="0"/>
              </a:rPr>
              <a:t> have received radiation therapy treatment (</a:t>
            </a:r>
            <a:r>
              <a:rPr lang="lv-LV" sz="3200" i="1" dirty="0">
                <a:latin typeface="Roboto"/>
                <a:cs typeface="Arial" panose="020B0604020202020204" pitchFamily="34" charset="0"/>
              </a:rPr>
              <a:t>external beam or brachytherapy </a:t>
            </a:r>
            <a:r>
              <a:rPr lang="lv-LV" sz="3200" dirty="0">
                <a:latin typeface="Roboto"/>
                <a:cs typeface="Arial" panose="020B0604020202020204" pitchFamily="34" charset="0"/>
              </a:rPr>
              <a:t>) – accounting to </a:t>
            </a:r>
          </a:p>
          <a:p>
            <a:pPr algn="ctr"/>
            <a:r>
              <a:rPr lang="lv-LV" sz="3200" b="1" dirty="0">
                <a:latin typeface="Roboto"/>
                <a:cs typeface="Arial" panose="020B0604020202020204" pitchFamily="34" charset="0"/>
              </a:rPr>
              <a:t>34.3 % of all registered cancer cases</a:t>
            </a:r>
            <a:endParaRPr lang="en-US" sz="3200" b="1" dirty="0">
              <a:latin typeface="Roboto"/>
              <a:cs typeface="Arial" panose="020B0604020202020204" pitchFamily="34" charset="0"/>
            </a:endParaRPr>
          </a:p>
        </p:txBody>
      </p:sp>
    </p:spTree>
    <p:extLst>
      <p:ext uri="{BB962C8B-B14F-4D97-AF65-F5344CB8AC3E}">
        <p14:creationId xmlns:p14="http://schemas.microsoft.com/office/powerpoint/2010/main" val="2224517333"/>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a:xfrm>
            <a:off x="-699796" y="118763"/>
            <a:ext cx="12891796" cy="751293"/>
          </a:xfrm>
        </p:spPr>
        <p:txBody>
          <a:bodyPr>
            <a:noAutofit/>
          </a:bodyPr>
          <a:lstStyle/>
          <a:p>
            <a:pPr>
              <a:buClr>
                <a:srgbClr val="000066"/>
              </a:buClr>
            </a:pPr>
            <a:r>
              <a:rPr lang="en-US" sz="3200" b="1" dirty="0"/>
              <a:t>Need of data stratification. </a:t>
            </a:r>
            <a:br>
              <a:rPr lang="en-US" sz="3200" b="1" dirty="0"/>
            </a:br>
            <a:r>
              <a:rPr lang="en-US" sz="3200" b="1" dirty="0"/>
              <a:t>Development of questionnaire.</a:t>
            </a:r>
          </a:p>
        </p:txBody>
      </p:sp>
      <p:sp>
        <p:nvSpPr>
          <p:cNvPr id="3" name="Taisnstūris 26">
            <a:extLst>
              <a:ext uri="{FF2B5EF4-FFF2-40B4-BE49-F238E27FC236}">
                <a16:creationId xmlns:a16="http://schemas.microsoft.com/office/drawing/2014/main" id="{46A3448C-0041-ABAB-1649-2E6F3686EE5F}"/>
              </a:ext>
            </a:extLst>
          </p:cNvPr>
          <p:cNvSpPr/>
          <p:nvPr/>
        </p:nvSpPr>
        <p:spPr>
          <a:xfrm>
            <a:off x="0" y="1112241"/>
            <a:ext cx="7616858" cy="1055922"/>
          </a:xfrm>
          <a:prstGeom prst="rect">
            <a:avLst/>
          </a:prstGeom>
          <a:solidFill>
            <a:srgbClr val="00006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dirty="0">
                <a:latin typeface="Arial" panose="020B0604020202020204" pitchFamily="34" charset="0"/>
                <a:cs typeface="Arial" panose="020B0604020202020204" pitchFamily="34" charset="0"/>
              </a:rPr>
              <a:t>Dataset of </a:t>
            </a:r>
            <a:r>
              <a:rPr lang="lv-LV" i="1" dirty="0">
                <a:latin typeface="Arial" panose="020B0604020202020204" pitchFamily="34" charset="0"/>
                <a:cs typeface="Arial" panose="020B0604020202020204" pitchFamily="34" charset="0"/>
              </a:rPr>
              <a:t>Access to Radiotherapy Technologies Study </a:t>
            </a:r>
            <a:r>
              <a:rPr lang="lv-LV" dirty="0">
                <a:latin typeface="Arial" panose="020B0604020202020204" pitchFamily="34" charset="0"/>
                <a:cs typeface="Arial" panose="020B0604020202020204" pitchFamily="34" charset="0"/>
              </a:rPr>
              <a:t>did not explicitly look into the profile of cancer types most prevalent and general stratification of different cancer types – </a:t>
            </a:r>
            <a:r>
              <a:rPr lang="lv-LV" b="1" dirty="0">
                <a:latin typeface="Arial" panose="020B0604020202020204" pitchFamily="34" charset="0"/>
                <a:cs typeface="Arial" panose="020B0604020202020204" pitchFamily="34" charset="0"/>
              </a:rPr>
              <a:t>crucial for proton and particle therapy</a:t>
            </a:r>
            <a:endParaRPr lang="en-US" dirty="0">
              <a:latin typeface="Roboto"/>
              <a:cs typeface="Arial" panose="020B0604020202020204" pitchFamily="34" charset="0"/>
            </a:endParaRPr>
          </a:p>
        </p:txBody>
      </p:sp>
      <p:sp>
        <p:nvSpPr>
          <p:cNvPr id="5" name="Taisnstūris 26">
            <a:extLst>
              <a:ext uri="{FF2B5EF4-FFF2-40B4-BE49-F238E27FC236}">
                <a16:creationId xmlns:a16="http://schemas.microsoft.com/office/drawing/2014/main" id="{46A3448C-0041-ABAB-1649-2E6F3686EE5F}"/>
              </a:ext>
            </a:extLst>
          </p:cNvPr>
          <p:cNvSpPr/>
          <p:nvPr/>
        </p:nvSpPr>
        <p:spPr>
          <a:xfrm>
            <a:off x="0" y="2358152"/>
            <a:ext cx="7616858" cy="1055922"/>
          </a:xfrm>
          <a:prstGeom prst="rect">
            <a:avLst/>
          </a:prstGeom>
          <a:solidFill>
            <a:srgbClr val="00006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dirty="0">
                <a:latin typeface="Arial" panose="020B0604020202020204" pitchFamily="34" charset="0"/>
                <a:cs typeface="Arial" panose="020B0604020202020204" pitchFamily="34" charset="0"/>
              </a:rPr>
              <a:t>Based on previous, similar studies and general consensus statements and guidelines – an addititional questionnaire has been developed with the focus also on localizations indicative of proton therapy</a:t>
            </a:r>
            <a:endParaRPr lang="en-US" dirty="0">
              <a:latin typeface="Roboto"/>
              <a:cs typeface="Arial" panose="020B0604020202020204" pitchFamily="34" charset="0"/>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6267" b="3241"/>
          <a:stretch/>
        </p:blipFill>
        <p:spPr bwMode="auto">
          <a:xfrm>
            <a:off x="8149873" y="970839"/>
            <a:ext cx="4042128" cy="5399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aisnstūris 26">
            <a:extLst>
              <a:ext uri="{FF2B5EF4-FFF2-40B4-BE49-F238E27FC236}">
                <a16:creationId xmlns:a16="http://schemas.microsoft.com/office/drawing/2014/main" id="{46A3448C-0041-ABAB-1649-2E6F3686EE5F}"/>
              </a:ext>
            </a:extLst>
          </p:cNvPr>
          <p:cNvSpPr/>
          <p:nvPr/>
        </p:nvSpPr>
        <p:spPr>
          <a:xfrm>
            <a:off x="0" y="3566474"/>
            <a:ext cx="7616858" cy="1055922"/>
          </a:xfrm>
          <a:prstGeom prst="rect">
            <a:avLst/>
          </a:prstGeom>
          <a:solidFill>
            <a:srgbClr val="00006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dirty="0">
                <a:latin typeface="Arial" panose="020B0604020202020204" pitchFamily="34" charset="0"/>
                <a:cs typeface="Arial" panose="020B0604020202020204" pitchFamily="34" charset="0"/>
              </a:rPr>
              <a:t>Preliminary data – </a:t>
            </a:r>
            <a:r>
              <a:rPr lang="lv-LV" b="1" dirty="0">
                <a:latin typeface="Arial" panose="020B0604020202020204" pitchFamily="34" charset="0"/>
                <a:cs typeface="Arial" panose="020B0604020202020204" pitchFamily="34" charset="0"/>
              </a:rPr>
              <a:t>to be discussed and extended over the summer</a:t>
            </a:r>
            <a:r>
              <a:rPr lang="lv-LV" dirty="0">
                <a:latin typeface="Arial" panose="020B0604020202020204" pitchFamily="34" charset="0"/>
                <a:cs typeface="Arial" panose="020B0604020202020204" pitchFamily="34" charset="0"/>
              </a:rPr>
              <a:t>.</a:t>
            </a:r>
          </a:p>
          <a:p>
            <a:pPr algn="ctr"/>
            <a:r>
              <a:rPr lang="lv-LV" dirty="0">
                <a:latin typeface="Arial" panose="020B0604020202020204" pitchFamily="34" charset="0"/>
                <a:cs typeface="Arial" panose="020B0604020202020204" pitchFamily="34" charset="0"/>
              </a:rPr>
              <a:t>Thank you to Manjit Dosanjh, Erika Korobeinikova, Eduard Gershkevitsh, Dace Bogorada-Saukuma and  Asta Zileviciene</a:t>
            </a:r>
            <a:endParaRPr lang="en-US" dirty="0">
              <a:latin typeface="Roboto"/>
              <a:cs typeface="Arial" panose="020B0604020202020204" pitchFamily="34" charset="0"/>
            </a:endParaRPr>
          </a:p>
        </p:txBody>
      </p:sp>
      <p:sp>
        <p:nvSpPr>
          <p:cNvPr id="7" name="Taisnstūris 5">
            <a:extLst>
              <a:ext uri="{FF2B5EF4-FFF2-40B4-BE49-F238E27FC236}">
                <a16:creationId xmlns:a16="http://schemas.microsoft.com/office/drawing/2014/main" id="{1C330C1D-CAF6-6F48-39E6-4007C6E45216}"/>
              </a:ext>
            </a:extLst>
          </p:cNvPr>
          <p:cNvSpPr/>
          <p:nvPr/>
        </p:nvSpPr>
        <p:spPr>
          <a:xfrm>
            <a:off x="1" y="4734728"/>
            <a:ext cx="7616858" cy="1532086"/>
          </a:xfrm>
          <a:prstGeom prst="rect">
            <a:avLst/>
          </a:prstGeom>
          <a:solidFill>
            <a:srgbClr val="00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lv-LV" sz="3600" b="1" dirty="0">
                <a:solidFill>
                  <a:schemeClr val="bg1"/>
                </a:solidFill>
                <a:latin typeface="Roboto" panose="02000000000000000000" pitchFamily="2" charset="0"/>
                <a:ea typeface="Roboto" panose="02000000000000000000" pitchFamily="2" charset="0"/>
                <a:cs typeface="Roboto" panose="02000000000000000000" pitchFamily="2" charset="0"/>
              </a:rPr>
              <a:t>Do let us know for any additional comments and ideas!</a:t>
            </a:r>
            <a:endParaRPr lang="en-US" sz="3600" b="1" dirty="0">
              <a:solidFill>
                <a:schemeClr val="bg1"/>
              </a:solidFill>
              <a:latin typeface="Roboto" panose="02000000000000000000" pitchFamily="2" charset="0"/>
              <a:ea typeface="Roboto" panose="02000000000000000000" pitchFamily="2" charset="0"/>
              <a:cs typeface="Roboto" panose="02000000000000000000" pitchFamily="2" charset="0"/>
            </a:endParaRPr>
          </a:p>
        </p:txBody>
      </p:sp>
    </p:spTree>
    <p:extLst>
      <p:ext uri="{BB962C8B-B14F-4D97-AF65-F5344CB8AC3E}">
        <p14:creationId xmlns:p14="http://schemas.microsoft.com/office/powerpoint/2010/main" val="3907654630"/>
      </p:ext>
    </p:extLst>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a:xfrm>
            <a:off x="513184" y="118763"/>
            <a:ext cx="11678816" cy="751293"/>
          </a:xfrm>
        </p:spPr>
        <p:txBody>
          <a:bodyPr>
            <a:normAutofit fontScale="90000"/>
          </a:bodyPr>
          <a:lstStyle/>
          <a:p>
            <a:pPr>
              <a:buClr>
                <a:srgbClr val="000066"/>
              </a:buClr>
            </a:pPr>
            <a:r>
              <a:rPr lang="en-US" b="1" dirty="0"/>
              <a:t>Most common cancer localizations</a:t>
            </a:r>
          </a:p>
        </p:txBody>
      </p:sp>
      <p:graphicFrame>
        <p:nvGraphicFramePr>
          <p:cNvPr id="3" name="Table 2"/>
          <p:cNvGraphicFramePr>
            <a:graphicFrameLocks noGrp="1"/>
          </p:cNvGraphicFramePr>
          <p:nvPr>
            <p:extLst>
              <p:ext uri="{D42A27DB-BD31-4B8C-83A1-F6EECF244321}">
                <p14:modId xmlns:p14="http://schemas.microsoft.com/office/powerpoint/2010/main" val="2251526776"/>
              </p:ext>
            </p:extLst>
          </p:nvPr>
        </p:nvGraphicFramePr>
        <p:xfrm>
          <a:off x="373860" y="1103211"/>
          <a:ext cx="6376401" cy="5113528"/>
        </p:xfrm>
        <a:graphic>
          <a:graphicData uri="http://schemas.openxmlformats.org/drawingml/2006/table">
            <a:tbl>
              <a:tblPr firstRow="1" bandRow="1">
                <a:tableStyleId>{5C22544A-7EE6-4342-B048-85BDC9FD1C3A}</a:tableStyleId>
              </a:tblPr>
              <a:tblGrid>
                <a:gridCol w="2125467">
                  <a:extLst>
                    <a:ext uri="{9D8B030D-6E8A-4147-A177-3AD203B41FA5}">
                      <a16:colId xmlns:a16="http://schemas.microsoft.com/office/drawing/2014/main" val="20000"/>
                    </a:ext>
                  </a:extLst>
                </a:gridCol>
                <a:gridCol w="2125467">
                  <a:extLst>
                    <a:ext uri="{9D8B030D-6E8A-4147-A177-3AD203B41FA5}">
                      <a16:colId xmlns:a16="http://schemas.microsoft.com/office/drawing/2014/main" val="20001"/>
                    </a:ext>
                  </a:extLst>
                </a:gridCol>
                <a:gridCol w="2125467">
                  <a:extLst>
                    <a:ext uri="{9D8B030D-6E8A-4147-A177-3AD203B41FA5}">
                      <a16:colId xmlns:a16="http://schemas.microsoft.com/office/drawing/2014/main" val="20002"/>
                    </a:ext>
                  </a:extLst>
                </a:gridCol>
              </a:tblGrid>
              <a:tr h="370840">
                <a:tc>
                  <a:txBody>
                    <a:bodyPr/>
                    <a:lstStyle/>
                    <a:p>
                      <a:pPr algn="ctr"/>
                      <a:endParaRPr lang="en-GB" sz="2400" dirty="0">
                        <a:latin typeface="Roboto"/>
                      </a:endParaRPr>
                    </a:p>
                  </a:txBody>
                  <a:tcPr anchor="ctr">
                    <a:solidFill>
                      <a:srgbClr val="000066"/>
                    </a:solidFill>
                  </a:tcPr>
                </a:tc>
                <a:tc>
                  <a:txBody>
                    <a:bodyPr/>
                    <a:lstStyle/>
                    <a:p>
                      <a:pPr algn="ctr"/>
                      <a:r>
                        <a:rPr lang="lv-LV" sz="2400" dirty="0"/>
                        <a:t>Lithuania</a:t>
                      </a:r>
                      <a:endParaRPr lang="en-GB" sz="2400" dirty="0">
                        <a:latin typeface="Roboto"/>
                      </a:endParaRPr>
                    </a:p>
                  </a:txBody>
                  <a:tcPr anchor="ctr">
                    <a:solidFill>
                      <a:srgbClr val="000066"/>
                    </a:solidFill>
                  </a:tcPr>
                </a:tc>
                <a:tc>
                  <a:txBody>
                    <a:bodyPr/>
                    <a:lstStyle/>
                    <a:p>
                      <a:pPr algn="ctr"/>
                      <a:r>
                        <a:rPr lang="lv-LV" sz="2400" dirty="0"/>
                        <a:t>Estonia</a:t>
                      </a:r>
                      <a:endParaRPr lang="en-GB" sz="2400" dirty="0">
                        <a:latin typeface="Roboto"/>
                      </a:endParaRPr>
                    </a:p>
                  </a:txBody>
                  <a:tcPr anchor="ctr">
                    <a:solidFill>
                      <a:srgbClr val="000066"/>
                    </a:solidFill>
                  </a:tcPr>
                </a:tc>
                <a:extLst>
                  <a:ext uri="{0D108BD9-81ED-4DB2-BD59-A6C34878D82A}">
                    <a16:rowId xmlns:a16="http://schemas.microsoft.com/office/drawing/2014/main" val="10000"/>
                  </a:ext>
                </a:extLst>
              </a:tr>
              <a:tr h="370840">
                <a:tc>
                  <a:txBody>
                    <a:bodyPr/>
                    <a:lstStyle/>
                    <a:p>
                      <a:pPr>
                        <a:lnSpc>
                          <a:spcPct val="115000"/>
                        </a:lnSpc>
                        <a:spcAft>
                          <a:spcPts val="0"/>
                        </a:spcAft>
                      </a:pPr>
                      <a:r>
                        <a:rPr lang="en-GB" sz="1600" dirty="0">
                          <a:effectLst/>
                          <a:latin typeface="Roboto"/>
                          <a:ea typeface="Calibri"/>
                          <a:cs typeface="Times New Roman"/>
                        </a:rPr>
                        <a:t>Prostate</a:t>
                      </a:r>
                    </a:p>
                  </a:txBody>
                  <a:tcPr marL="68580" marR="68580" marT="0" marB="0" anchor="ctr">
                    <a:solidFill>
                      <a:srgbClr val="00B0F0"/>
                    </a:solidFill>
                  </a:tcPr>
                </a:tc>
                <a:tc>
                  <a:txBody>
                    <a:bodyPr/>
                    <a:lstStyle/>
                    <a:p>
                      <a:pPr algn="ctr"/>
                      <a:r>
                        <a:rPr lang="lv-LV" sz="2400" dirty="0">
                          <a:latin typeface="Roboto"/>
                        </a:rPr>
                        <a:t>13 % (2267)</a:t>
                      </a:r>
                      <a:endParaRPr lang="en-GB" sz="2400" dirty="0">
                        <a:latin typeface="Roboto"/>
                      </a:endParaRPr>
                    </a:p>
                  </a:txBody>
                  <a:tcPr anchor="ctr"/>
                </a:tc>
                <a:tc>
                  <a:txBody>
                    <a:bodyPr/>
                    <a:lstStyle/>
                    <a:p>
                      <a:pPr algn="ctr"/>
                      <a:r>
                        <a:rPr lang="lv-LV" sz="2400" dirty="0">
                          <a:latin typeface="Roboto"/>
                        </a:rPr>
                        <a:t>12.9 % (1132)</a:t>
                      </a:r>
                      <a:endParaRPr lang="en-GB" sz="2400" dirty="0">
                        <a:latin typeface="Roboto"/>
                      </a:endParaRPr>
                    </a:p>
                  </a:txBody>
                  <a:tcPr anchor="ctr"/>
                </a:tc>
                <a:extLst>
                  <a:ext uri="{0D108BD9-81ED-4DB2-BD59-A6C34878D82A}">
                    <a16:rowId xmlns:a16="http://schemas.microsoft.com/office/drawing/2014/main" val="10001"/>
                  </a:ext>
                </a:extLst>
              </a:tr>
              <a:tr h="370840">
                <a:tc>
                  <a:txBody>
                    <a:bodyPr/>
                    <a:lstStyle/>
                    <a:p>
                      <a:pPr>
                        <a:lnSpc>
                          <a:spcPct val="115000"/>
                        </a:lnSpc>
                        <a:spcAft>
                          <a:spcPts val="0"/>
                        </a:spcAft>
                      </a:pPr>
                      <a:r>
                        <a:rPr lang="en-GB" sz="1600" dirty="0">
                          <a:effectLst/>
                          <a:latin typeface="Roboto"/>
                          <a:ea typeface="Calibri"/>
                          <a:cs typeface="Times New Roman"/>
                        </a:rPr>
                        <a:t>Non-melanoma skin</a:t>
                      </a:r>
                    </a:p>
                  </a:txBody>
                  <a:tcPr marL="68580" marR="68580" marT="0" marB="0" anchor="ctr">
                    <a:solidFill>
                      <a:srgbClr val="00B0F0"/>
                    </a:solidFill>
                  </a:tcPr>
                </a:tc>
                <a:tc>
                  <a:txBody>
                    <a:bodyPr/>
                    <a:lstStyle/>
                    <a:p>
                      <a:pPr algn="ctr"/>
                      <a:r>
                        <a:rPr lang="lv-LV" sz="2400" dirty="0">
                          <a:latin typeface="Roboto"/>
                        </a:rPr>
                        <a:t>13 % (2209)</a:t>
                      </a:r>
                      <a:endParaRPr lang="en-GB" sz="2400" dirty="0">
                        <a:latin typeface="Roboto"/>
                      </a:endParaRPr>
                    </a:p>
                  </a:txBody>
                  <a:tcPr anchor="ctr"/>
                </a:tc>
                <a:tc>
                  <a:txBody>
                    <a:bodyPr/>
                    <a:lstStyle/>
                    <a:p>
                      <a:pPr algn="ctr"/>
                      <a:r>
                        <a:rPr lang="lv-LV" sz="2400" dirty="0">
                          <a:latin typeface="Roboto"/>
                        </a:rPr>
                        <a:t>15 % (1323)</a:t>
                      </a:r>
                      <a:endParaRPr lang="en-GB" sz="2400" dirty="0">
                        <a:latin typeface="Roboto"/>
                      </a:endParaRPr>
                    </a:p>
                  </a:txBody>
                  <a:tcPr anchor="ctr"/>
                </a:tc>
                <a:extLst>
                  <a:ext uri="{0D108BD9-81ED-4DB2-BD59-A6C34878D82A}">
                    <a16:rowId xmlns:a16="http://schemas.microsoft.com/office/drawing/2014/main" val="10002"/>
                  </a:ext>
                </a:extLst>
              </a:tr>
              <a:tr h="370840">
                <a:tc>
                  <a:txBody>
                    <a:bodyPr/>
                    <a:lstStyle/>
                    <a:p>
                      <a:pPr>
                        <a:lnSpc>
                          <a:spcPct val="115000"/>
                        </a:lnSpc>
                        <a:spcAft>
                          <a:spcPts val="0"/>
                        </a:spcAft>
                      </a:pPr>
                      <a:r>
                        <a:rPr lang="en-GB" sz="1600" dirty="0">
                          <a:effectLst/>
                          <a:latin typeface="Roboto"/>
                          <a:ea typeface="Calibri"/>
                          <a:cs typeface="Times New Roman"/>
                        </a:rPr>
                        <a:t>Lung, trachea, bronchus</a:t>
                      </a:r>
                    </a:p>
                  </a:txBody>
                  <a:tcPr marL="68580" marR="68580" marT="0" marB="0" anchor="ctr">
                    <a:solidFill>
                      <a:srgbClr val="00B0F0"/>
                    </a:solidFill>
                  </a:tcPr>
                </a:tc>
                <a:tc>
                  <a:txBody>
                    <a:bodyPr/>
                    <a:lstStyle/>
                    <a:p>
                      <a:pPr algn="ctr"/>
                      <a:r>
                        <a:rPr lang="lv-LV" sz="2400" dirty="0">
                          <a:latin typeface="Roboto"/>
                        </a:rPr>
                        <a:t>9 % (1557)</a:t>
                      </a:r>
                      <a:endParaRPr lang="en-GB" sz="2400" dirty="0">
                        <a:latin typeface="Roboto"/>
                      </a:endParaRPr>
                    </a:p>
                  </a:txBody>
                  <a:tcPr anchor="ctr"/>
                </a:tc>
                <a:tc>
                  <a:txBody>
                    <a:bodyPr/>
                    <a:lstStyle/>
                    <a:p>
                      <a:pPr algn="ctr"/>
                      <a:r>
                        <a:rPr lang="lv-LV" sz="2400" dirty="0">
                          <a:latin typeface="Roboto"/>
                        </a:rPr>
                        <a:t>9.6 % (842)</a:t>
                      </a:r>
                      <a:endParaRPr lang="en-GB" sz="2400" dirty="0">
                        <a:latin typeface="Roboto"/>
                      </a:endParaRPr>
                    </a:p>
                  </a:txBody>
                  <a:tcPr anchor="ctr"/>
                </a:tc>
                <a:extLst>
                  <a:ext uri="{0D108BD9-81ED-4DB2-BD59-A6C34878D82A}">
                    <a16:rowId xmlns:a16="http://schemas.microsoft.com/office/drawing/2014/main" val="10003"/>
                  </a:ext>
                </a:extLst>
              </a:tr>
              <a:tr h="370840">
                <a:tc>
                  <a:txBody>
                    <a:bodyPr/>
                    <a:lstStyle/>
                    <a:p>
                      <a:pPr>
                        <a:lnSpc>
                          <a:spcPct val="115000"/>
                        </a:lnSpc>
                        <a:spcAft>
                          <a:spcPts val="0"/>
                        </a:spcAft>
                      </a:pPr>
                      <a:r>
                        <a:rPr lang="en-GB" sz="1600" dirty="0">
                          <a:effectLst/>
                          <a:latin typeface="Roboto"/>
                          <a:ea typeface="Calibri"/>
                          <a:cs typeface="Times New Roman"/>
                        </a:rPr>
                        <a:t>Breast</a:t>
                      </a:r>
                    </a:p>
                  </a:txBody>
                  <a:tcPr marL="68580" marR="68580" marT="0" marB="0" anchor="ctr">
                    <a:solidFill>
                      <a:srgbClr val="00B0F0"/>
                    </a:solidFill>
                  </a:tcPr>
                </a:tc>
                <a:tc>
                  <a:txBody>
                    <a:bodyPr/>
                    <a:lstStyle/>
                    <a:p>
                      <a:pPr algn="ctr"/>
                      <a:r>
                        <a:rPr lang="lv-LV" sz="2400" dirty="0">
                          <a:latin typeface="Roboto"/>
                        </a:rPr>
                        <a:t>9 % (1486)</a:t>
                      </a:r>
                      <a:endParaRPr lang="en-GB" sz="2400" dirty="0">
                        <a:latin typeface="Roboto"/>
                      </a:endParaRPr>
                    </a:p>
                  </a:txBody>
                  <a:tcPr anchor="ctr"/>
                </a:tc>
                <a:tc>
                  <a:txBody>
                    <a:bodyPr/>
                    <a:lstStyle/>
                    <a:p>
                      <a:pPr algn="ctr"/>
                      <a:r>
                        <a:rPr lang="lv-LV" sz="2400" dirty="0">
                          <a:latin typeface="Roboto"/>
                        </a:rPr>
                        <a:t>9.2 % (808)</a:t>
                      </a:r>
                      <a:endParaRPr lang="en-GB" sz="2400" dirty="0">
                        <a:latin typeface="Roboto"/>
                      </a:endParaRPr>
                    </a:p>
                  </a:txBody>
                  <a:tcPr anchor="ctr"/>
                </a:tc>
                <a:extLst>
                  <a:ext uri="{0D108BD9-81ED-4DB2-BD59-A6C34878D82A}">
                    <a16:rowId xmlns:a16="http://schemas.microsoft.com/office/drawing/2014/main" val="10004"/>
                  </a:ext>
                </a:extLst>
              </a:tr>
              <a:tr h="370840">
                <a:tc>
                  <a:txBody>
                    <a:bodyPr/>
                    <a:lstStyle/>
                    <a:p>
                      <a:pPr>
                        <a:lnSpc>
                          <a:spcPct val="115000"/>
                        </a:lnSpc>
                        <a:spcAft>
                          <a:spcPts val="0"/>
                        </a:spcAft>
                      </a:pPr>
                      <a:r>
                        <a:rPr lang="en-GB" sz="1600" dirty="0">
                          <a:effectLst/>
                          <a:latin typeface="Roboto"/>
                          <a:ea typeface="Calibri"/>
                          <a:cs typeface="Times New Roman"/>
                        </a:rPr>
                        <a:t>Colon</a:t>
                      </a:r>
                    </a:p>
                  </a:txBody>
                  <a:tcPr marL="68580" marR="68580" marT="0" marB="0" anchor="ctr">
                    <a:solidFill>
                      <a:srgbClr val="00B0F0"/>
                    </a:solidFill>
                  </a:tcPr>
                </a:tc>
                <a:tc>
                  <a:txBody>
                    <a:bodyPr/>
                    <a:lstStyle/>
                    <a:p>
                      <a:pPr algn="ctr"/>
                      <a:r>
                        <a:rPr lang="lv-LV" sz="2400" dirty="0">
                          <a:latin typeface="Roboto"/>
                        </a:rPr>
                        <a:t>6 % (960)</a:t>
                      </a:r>
                      <a:endParaRPr lang="en-GB" sz="2400" dirty="0">
                        <a:latin typeface="Roboto"/>
                      </a:endParaRPr>
                    </a:p>
                  </a:txBody>
                  <a:tcPr anchor="ctr"/>
                </a:tc>
                <a:tc>
                  <a:txBody>
                    <a:bodyPr/>
                    <a:lstStyle/>
                    <a:p>
                      <a:pPr algn="ctr"/>
                      <a:r>
                        <a:rPr lang="lv-LV" sz="2400" dirty="0">
                          <a:latin typeface="Roboto"/>
                        </a:rPr>
                        <a:t>7.2 % (632)</a:t>
                      </a:r>
                      <a:endParaRPr lang="en-GB" sz="2400" dirty="0">
                        <a:latin typeface="Roboto"/>
                      </a:endParaRPr>
                    </a:p>
                  </a:txBody>
                  <a:tcPr anchor="ctr"/>
                </a:tc>
                <a:extLst>
                  <a:ext uri="{0D108BD9-81ED-4DB2-BD59-A6C34878D82A}">
                    <a16:rowId xmlns:a16="http://schemas.microsoft.com/office/drawing/2014/main" val="10005"/>
                  </a:ext>
                </a:extLst>
              </a:tr>
              <a:tr h="370840">
                <a:tc>
                  <a:txBody>
                    <a:bodyPr/>
                    <a:lstStyle/>
                    <a:p>
                      <a:pPr>
                        <a:lnSpc>
                          <a:spcPct val="115000"/>
                        </a:lnSpc>
                        <a:spcAft>
                          <a:spcPts val="0"/>
                        </a:spcAft>
                      </a:pPr>
                      <a:r>
                        <a:rPr lang="en-GB" sz="1600" dirty="0">
                          <a:effectLst/>
                          <a:latin typeface="Roboto"/>
                          <a:ea typeface="Calibri"/>
                          <a:cs typeface="Times New Roman"/>
                        </a:rPr>
                        <a:t>Stomach</a:t>
                      </a:r>
                    </a:p>
                  </a:txBody>
                  <a:tcPr marL="68580" marR="68580" marT="0" marB="0" anchor="ctr">
                    <a:solidFill>
                      <a:srgbClr val="00B0F0"/>
                    </a:solidFill>
                  </a:tcPr>
                </a:tc>
                <a:tc>
                  <a:txBody>
                    <a:bodyPr/>
                    <a:lstStyle/>
                    <a:p>
                      <a:pPr algn="ctr"/>
                      <a:r>
                        <a:rPr lang="lv-LV" sz="2400" dirty="0">
                          <a:latin typeface="Roboto"/>
                        </a:rPr>
                        <a:t>5 % (816)</a:t>
                      </a:r>
                      <a:endParaRPr lang="en-GB" sz="2400" dirty="0">
                        <a:latin typeface="Roboto"/>
                      </a:endParaRPr>
                    </a:p>
                  </a:txBody>
                  <a:tcPr anchor="ctr"/>
                </a:tc>
                <a:tc>
                  <a:txBody>
                    <a:bodyPr/>
                    <a:lstStyle/>
                    <a:p>
                      <a:pPr algn="ctr"/>
                      <a:r>
                        <a:rPr lang="lv-LV" sz="2400" dirty="0">
                          <a:latin typeface="Roboto"/>
                        </a:rPr>
                        <a:t>4.3 % (376)</a:t>
                      </a:r>
                      <a:endParaRPr lang="en-GB" sz="2400" dirty="0">
                        <a:latin typeface="Roboto"/>
                      </a:endParaRPr>
                    </a:p>
                  </a:txBody>
                  <a:tcPr anchor="ctr"/>
                </a:tc>
                <a:extLst>
                  <a:ext uri="{0D108BD9-81ED-4DB2-BD59-A6C34878D82A}">
                    <a16:rowId xmlns:a16="http://schemas.microsoft.com/office/drawing/2014/main" val="10006"/>
                  </a:ext>
                </a:extLst>
              </a:tr>
              <a:tr h="370840">
                <a:tc>
                  <a:txBody>
                    <a:bodyPr/>
                    <a:lstStyle/>
                    <a:p>
                      <a:pPr>
                        <a:lnSpc>
                          <a:spcPct val="115000"/>
                        </a:lnSpc>
                        <a:spcAft>
                          <a:spcPts val="0"/>
                        </a:spcAft>
                      </a:pPr>
                      <a:r>
                        <a:rPr lang="en-GB" sz="1600" dirty="0">
                          <a:effectLst/>
                          <a:latin typeface="Roboto"/>
                          <a:ea typeface="Calibri"/>
                          <a:cs typeface="Times New Roman"/>
                        </a:rPr>
                        <a:t>Rectum</a:t>
                      </a:r>
                    </a:p>
                  </a:txBody>
                  <a:tcPr marL="68580" marR="68580" marT="0" marB="0" anchor="ctr">
                    <a:solidFill>
                      <a:srgbClr val="00B0F0"/>
                    </a:solidFill>
                  </a:tcPr>
                </a:tc>
                <a:tc>
                  <a:txBody>
                    <a:bodyPr/>
                    <a:lstStyle/>
                    <a:p>
                      <a:pPr algn="ctr"/>
                      <a:r>
                        <a:rPr lang="lv-LV" sz="2400" dirty="0">
                          <a:latin typeface="Roboto"/>
                        </a:rPr>
                        <a:t>4 % (707)</a:t>
                      </a:r>
                      <a:endParaRPr lang="en-GB" sz="2400" dirty="0">
                        <a:latin typeface="Roboto"/>
                      </a:endParaRPr>
                    </a:p>
                  </a:txBody>
                  <a:tcPr anchor="ctr"/>
                </a:tc>
                <a:tc>
                  <a:txBody>
                    <a:bodyPr/>
                    <a:lstStyle/>
                    <a:p>
                      <a:pPr algn="ctr"/>
                      <a:r>
                        <a:rPr lang="lv-LV" sz="2400" dirty="0">
                          <a:latin typeface="Roboto"/>
                        </a:rPr>
                        <a:t>4.2 % (370)</a:t>
                      </a:r>
                      <a:endParaRPr lang="en-GB" sz="2400" dirty="0">
                        <a:latin typeface="Roboto"/>
                      </a:endParaRPr>
                    </a:p>
                  </a:txBody>
                  <a:tcPr anchor="ctr"/>
                </a:tc>
                <a:extLst>
                  <a:ext uri="{0D108BD9-81ED-4DB2-BD59-A6C34878D82A}">
                    <a16:rowId xmlns:a16="http://schemas.microsoft.com/office/drawing/2014/main" val="10007"/>
                  </a:ext>
                </a:extLst>
              </a:tr>
              <a:tr h="370840">
                <a:tc>
                  <a:txBody>
                    <a:bodyPr/>
                    <a:lstStyle/>
                    <a:p>
                      <a:pPr>
                        <a:lnSpc>
                          <a:spcPct val="115000"/>
                        </a:lnSpc>
                        <a:spcAft>
                          <a:spcPts val="0"/>
                        </a:spcAft>
                      </a:pPr>
                      <a:r>
                        <a:rPr lang="en-GB" sz="1600" dirty="0">
                          <a:effectLst/>
                          <a:latin typeface="Roboto"/>
                          <a:ea typeface="Calibri"/>
                          <a:cs typeface="Times New Roman"/>
                        </a:rPr>
                        <a:t>Kidney</a:t>
                      </a:r>
                    </a:p>
                  </a:txBody>
                  <a:tcPr marL="68580" marR="68580" marT="0" marB="0" anchor="ctr">
                    <a:solidFill>
                      <a:srgbClr val="00B0F0"/>
                    </a:solidFill>
                  </a:tcPr>
                </a:tc>
                <a:tc>
                  <a:txBody>
                    <a:bodyPr/>
                    <a:lstStyle/>
                    <a:p>
                      <a:pPr algn="ctr"/>
                      <a:r>
                        <a:rPr lang="lv-LV" sz="2400" dirty="0">
                          <a:latin typeface="Roboto"/>
                        </a:rPr>
                        <a:t>4 % (691)</a:t>
                      </a:r>
                      <a:endParaRPr lang="en-GB" sz="2400" dirty="0">
                        <a:latin typeface="Roboto"/>
                      </a:endParaRPr>
                    </a:p>
                  </a:txBody>
                  <a:tcPr anchor="ctr"/>
                </a:tc>
                <a:tc>
                  <a:txBody>
                    <a:bodyPr/>
                    <a:lstStyle/>
                    <a:p>
                      <a:pPr algn="ctr"/>
                      <a:r>
                        <a:rPr lang="lv-LV" sz="2400" dirty="0">
                          <a:latin typeface="Roboto"/>
                        </a:rPr>
                        <a:t>3.8 % (336)</a:t>
                      </a:r>
                      <a:endParaRPr lang="en-GB" sz="2400" dirty="0">
                        <a:latin typeface="Roboto"/>
                      </a:endParaRPr>
                    </a:p>
                  </a:txBody>
                  <a:tcPr anchor="ctr"/>
                </a:tc>
                <a:extLst>
                  <a:ext uri="{0D108BD9-81ED-4DB2-BD59-A6C34878D82A}">
                    <a16:rowId xmlns:a16="http://schemas.microsoft.com/office/drawing/2014/main" val="10008"/>
                  </a:ext>
                </a:extLst>
              </a:tr>
              <a:tr h="370840">
                <a:tc>
                  <a:txBody>
                    <a:bodyPr/>
                    <a:lstStyle/>
                    <a:p>
                      <a:pPr>
                        <a:lnSpc>
                          <a:spcPct val="115000"/>
                        </a:lnSpc>
                        <a:spcAft>
                          <a:spcPts val="0"/>
                        </a:spcAft>
                      </a:pPr>
                      <a:r>
                        <a:rPr lang="en-GB" sz="1600" dirty="0">
                          <a:effectLst/>
                          <a:latin typeface="Roboto"/>
                          <a:ea typeface="Calibri"/>
                          <a:cs typeface="Times New Roman"/>
                        </a:rPr>
                        <a:t>Corpus uteri</a:t>
                      </a:r>
                    </a:p>
                  </a:txBody>
                  <a:tcPr marL="68580" marR="68580" marT="0" marB="0" anchor="ctr">
                    <a:solidFill>
                      <a:srgbClr val="00B0F0"/>
                    </a:solidFill>
                  </a:tcPr>
                </a:tc>
                <a:tc>
                  <a:txBody>
                    <a:bodyPr/>
                    <a:lstStyle/>
                    <a:p>
                      <a:pPr algn="ctr"/>
                      <a:r>
                        <a:rPr lang="lv-LV" sz="2400" dirty="0">
                          <a:latin typeface="Roboto"/>
                        </a:rPr>
                        <a:t>4 % (650)</a:t>
                      </a:r>
                      <a:endParaRPr lang="en-GB" sz="2400" dirty="0">
                        <a:latin typeface="Roboto"/>
                      </a:endParaRPr>
                    </a:p>
                  </a:txBody>
                  <a:tcPr anchor="ctr"/>
                </a:tc>
                <a:tc>
                  <a:txBody>
                    <a:bodyPr/>
                    <a:lstStyle/>
                    <a:p>
                      <a:pPr algn="ctr"/>
                      <a:r>
                        <a:rPr lang="lv-LV" sz="2400" dirty="0">
                          <a:latin typeface="Roboto"/>
                        </a:rPr>
                        <a:t>2.7 % (239)</a:t>
                      </a:r>
                      <a:endParaRPr lang="en-GB" sz="2400" dirty="0">
                        <a:latin typeface="Roboto"/>
                      </a:endParaRPr>
                    </a:p>
                  </a:txBody>
                  <a:tcPr anchor="ctr"/>
                </a:tc>
                <a:extLst>
                  <a:ext uri="{0D108BD9-81ED-4DB2-BD59-A6C34878D82A}">
                    <a16:rowId xmlns:a16="http://schemas.microsoft.com/office/drawing/2014/main" val="10009"/>
                  </a:ext>
                </a:extLst>
              </a:tr>
              <a:tr h="370840">
                <a:tc>
                  <a:txBody>
                    <a:bodyPr/>
                    <a:lstStyle/>
                    <a:p>
                      <a:pPr>
                        <a:lnSpc>
                          <a:spcPct val="115000"/>
                        </a:lnSpc>
                        <a:spcAft>
                          <a:spcPts val="0"/>
                        </a:spcAft>
                      </a:pPr>
                      <a:r>
                        <a:rPr lang="en-GB" sz="1600" dirty="0">
                          <a:effectLst/>
                          <a:latin typeface="Roboto"/>
                          <a:ea typeface="Calibri"/>
                          <a:cs typeface="Times New Roman"/>
                        </a:rPr>
                        <a:t>Pancreas</a:t>
                      </a:r>
                    </a:p>
                  </a:txBody>
                  <a:tcPr marL="68580" marR="68580" marT="0" marB="0" anchor="ctr">
                    <a:solidFill>
                      <a:srgbClr val="00B0F0"/>
                    </a:solidFill>
                  </a:tcPr>
                </a:tc>
                <a:tc>
                  <a:txBody>
                    <a:bodyPr/>
                    <a:lstStyle/>
                    <a:p>
                      <a:pPr algn="ctr"/>
                      <a:r>
                        <a:rPr lang="lv-LV" sz="2400" dirty="0">
                          <a:latin typeface="Roboto"/>
                        </a:rPr>
                        <a:t>3 %</a:t>
                      </a:r>
                      <a:r>
                        <a:rPr lang="lv-LV" sz="2400" baseline="0" dirty="0">
                          <a:latin typeface="Roboto"/>
                        </a:rPr>
                        <a:t> (561)</a:t>
                      </a:r>
                      <a:endParaRPr lang="en-GB" sz="2400" dirty="0">
                        <a:latin typeface="Roboto"/>
                      </a:endParaRPr>
                    </a:p>
                  </a:txBody>
                  <a:tcPr anchor="ctr"/>
                </a:tc>
                <a:tc>
                  <a:txBody>
                    <a:bodyPr/>
                    <a:lstStyle/>
                    <a:p>
                      <a:pPr algn="ctr"/>
                      <a:r>
                        <a:rPr lang="lv-LV" sz="2400" dirty="0">
                          <a:latin typeface="Roboto"/>
                        </a:rPr>
                        <a:t>3.3 % (287)</a:t>
                      </a:r>
                      <a:endParaRPr lang="en-GB" sz="2400" dirty="0">
                        <a:latin typeface="Roboto"/>
                      </a:endParaRPr>
                    </a:p>
                  </a:txBody>
                  <a:tcPr anchor="ctr"/>
                </a:tc>
                <a:extLst>
                  <a:ext uri="{0D108BD9-81ED-4DB2-BD59-A6C34878D82A}">
                    <a16:rowId xmlns:a16="http://schemas.microsoft.com/office/drawing/2014/main" val="10010"/>
                  </a:ext>
                </a:extLst>
              </a:tr>
            </a:tbl>
          </a:graphicData>
        </a:graphic>
      </p:graphicFrame>
      <p:sp>
        <p:nvSpPr>
          <p:cNvPr id="5" name="TextBox 4"/>
          <p:cNvSpPr txBox="1"/>
          <p:nvPr/>
        </p:nvSpPr>
        <p:spPr>
          <a:xfrm>
            <a:off x="6994686" y="2884797"/>
            <a:ext cx="5071621" cy="1569660"/>
          </a:xfrm>
          <a:prstGeom prst="rect">
            <a:avLst/>
          </a:prstGeom>
          <a:noFill/>
        </p:spPr>
        <p:txBody>
          <a:bodyPr wrap="square" rtlCol="0">
            <a:spAutoFit/>
          </a:bodyPr>
          <a:lstStyle/>
          <a:p>
            <a:r>
              <a:rPr lang="lv-LV" sz="2400" dirty="0"/>
              <a:t>As there is no cancer registry currently in Latvia, data acquisition is more difficult, though the most common cancer types remain similar</a:t>
            </a:r>
          </a:p>
        </p:txBody>
      </p:sp>
    </p:spTree>
    <p:extLst>
      <p:ext uri="{BB962C8B-B14F-4D97-AF65-F5344CB8AC3E}">
        <p14:creationId xmlns:p14="http://schemas.microsoft.com/office/powerpoint/2010/main" val="3308784979"/>
      </p:ext>
    </p:extLst>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a:xfrm>
            <a:off x="513184" y="118763"/>
            <a:ext cx="11678816" cy="751293"/>
          </a:xfrm>
        </p:spPr>
        <p:txBody>
          <a:bodyPr>
            <a:normAutofit fontScale="90000"/>
          </a:bodyPr>
          <a:lstStyle/>
          <a:p>
            <a:pPr>
              <a:buClr>
                <a:srgbClr val="000066"/>
              </a:buClr>
            </a:pPr>
            <a:r>
              <a:rPr lang="en-US" b="1" dirty="0"/>
              <a:t>Cancer types with highest mortality</a:t>
            </a:r>
          </a:p>
        </p:txBody>
      </p:sp>
      <p:graphicFrame>
        <p:nvGraphicFramePr>
          <p:cNvPr id="2" name="Table 2">
            <a:extLst>
              <a:ext uri="{FF2B5EF4-FFF2-40B4-BE49-F238E27FC236}">
                <a16:creationId xmlns:a16="http://schemas.microsoft.com/office/drawing/2014/main" id="{D54B58F9-90F0-38FA-5F86-7A2FF62CAB8D}"/>
              </a:ext>
            </a:extLst>
          </p:cNvPr>
          <p:cNvGraphicFramePr>
            <a:graphicFrameLocks noGrp="1"/>
          </p:cNvGraphicFramePr>
          <p:nvPr>
            <p:extLst>
              <p:ext uri="{D42A27DB-BD31-4B8C-83A1-F6EECF244321}">
                <p14:modId xmlns:p14="http://schemas.microsoft.com/office/powerpoint/2010/main" val="1445166961"/>
              </p:ext>
            </p:extLst>
          </p:nvPr>
        </p:nvGraphicFramePr>
        <p:xfrm>
          <a:off x="8363941" y="1093097"/>
          <a:ext cx="3641959" cy="5109054"/>
        </p:xfrm>
        <a:graphic>
          <a:graphicData uri="http://schemas.openxmlformats.org/drawingml/2006/table">
            <a:tbl>
              <a:tblPr firstRow="1" bandRow="1">
                <a:tableStyleId>{5C22544A-7EE6-4342-B048-85BDC9FD1C3A}</a:tableStyleId>
              </a:tblPr>
              <a:tblGrid>
                <a:gridCol w="3641959">
                  <a:extLst>
                    <a:ext uri="{9D8B030D-6E8A-4147-A177-3AD203B41FA5}">
                      <a16:colId xmlns:a16="http://schemas.microsoft.com/office/drawing/2014/main" val="20000"/>
                    </a:ext>
                  </a:extLst>
                </a:gridCol>
              </a:tblGrid>
              <a:tr h="261839">
                <a:tc>
                  <a:txBody>
                    <a:bodyPr/>
                    <a:lstStyle/>
                    <a:p>
                      <a:pPr algn="ctr"/>
                      <a:endParaRPr lang="en-GB" sz="800" dirty="0">
                        <a:latin typeface="Roboto"/>
                      </a:endParaRPr>
                    </a:p>
                  </a:txBody>
                  <a:tcPr anchor="ctr">
                    <a:solidFill>
                      <a:schemeClr val="bg1"/>
                    </a:solidFill>
                  </a:tcPr>
                </a:tc>
                <a:extLst>
                  <a:ext uri="{0D108BD9-81ED-4DB2-BD59-A6C34878D82A}">
                    <a16:rowId xmlns:a16="http://schemas.microsoft.com/office/drawing/2014/main" val="10000"/>
                  </a:ext>
                </a:extLst>
              </a:tr>
              <a:tr h="553836">
                <a:tc>
                  <a:txBody>
                    <a:bodyPr/>
                    <a:lstStyle/>
                    <a:p>
                      <a:pPr algn="ctr">
                        <a:lnSpc>
                          <a:spcPct val="115000"/>
                        </a:lnSpc>
                        <a:spcAft>
                          <a:spcPts val="0"/>
                        </a:spcAft>
                      </a:pPr>
                      <a:r>
                        <a:rPr lang="lv-LV" sz="2800" b="1">
                          <a:effectLst/>
                          <a:latin typeface="Roboto"/>
                          <a:ea typeface="Calibri"/>
                          <a:cs typeface="Times New Roman"/>
                        </a:rPr>
                        <a:t>Lung, bronchus</a:t>
                      </a:r>
                      <a:endParaRPr lang="en-GB" sz="2800" b="1" dirty="0">
                        <a:effectLst/>
                        <a:latin typeface="Roboto"/>
                        <a:ea typeface="Calibri"/>
                        <a:cs typeface="Times New Roman"/>
                      </a:endParaRPr>
                    </a:p>
                  </a:txBody>
                  <a:tcPr marL="68580" marR="68580" marT="0" marB="0" anchor="ctr">
                    <a:solidFill>
                      <a:srgbClr val="00B0F0"/>
                    </a:solidFill>
                  </a:tcPr>
                </a:tc>
                <a:extLst>
                  <a:ext uri="{0D108BD9-81ED-4DB2-BD59-A6C34878D82A}">
                    <a16:rowId xmlns:a16="http://schemas.microsoft.com/office/drawing/2014/main" val="10001"/>
                  </a:ext>
                </a:extLst>
              </a:tr>
              <a:tr h="553836">
                <a:tc>
                  <a:txBody>
                    <a:bodyPr/>
                    <a:lstStyle/>
                    <a:p>
                      <a:pPr algn="ctr">
                        <a:lnSpc>
                          <a:spcPct val="115000"/>
                        </a:lnSpc>
                        <a:spcAft>
                          <a:spcPts val="0"/>
                        </a:spcAft>
                      </a:pPr>
                      <a:r>
                        <a:rPr lang="lv-LV" sz="2800" b="1" dirty="0">
                          <a:effectLst/>
                          <a:latin typeface="Roboto"/>
                          <a:ea typeface="Calibri"/>
                          <a:cs typeface="Times New Roman"/>
                        </a:rPr>
                        <a:t>Colorectal</a:t>
                      </a:r>
                      <a:endParaRPr lang="en-GB" sz="2800" b="1" dirty="0">
                        <a:effectLst/>
                        <a:latin typeface="Roboto"/>
                        <a:ea typeface="Calibri"/>
                        <a:cs typeface="Times New Roman"/>
                      </a:endParaRPr>
                    </a:p>
                  </a:txBody>
                  <a:tcPr marL="68580" marR="68580" marT="0" marB="0" anchor="ctr">
                    <a:solidFill>
                      <a:srgbClr val="00B0F0"/>
                    </a:solidFill>
                  </a:tcPr>
                </a:tc>
                <a:extLst>
                  <a:ext uri="{0D108BD9-81ED-4DB2-BD59-A6C34878D82A}">
                    <a16:rowId xmlns:a16="http://schemas.microsoft.com/office/drawing/2014/main" val="10002"/>
                  </a:ext>
                </a:extLst>
              </a:tr>
              <a:tr h="553836">
                <a:tc>
                  <a:txBody>
                    <a:bodyPr/>
                    <a:lstStyle/>
                    <a:p>
                      <a:pPr algn="ctr">
                        <a:lnSpc>
                          <a:spcPct val="115000"/>
                        </a:lnSpc>
                        <a:spcAft>
                          <a:spcPts val="0"/>
                        </a:spcAft>
                      </a:pPr>
                      <a:r>
                        <a:rPr lang="lv-LV" sz="2800" b="1" dirty="0">
                          <a:effectLst/>
                          <a:latin typeface="Roboto"/>
                          <a:ea typeface="Calibri"/>
                          <a:cs typeface="Times New Roman"/>
                        </a:rPr>
                        <a:t>Stomach, Liver</a:t>
                      </a:r>
                      <a:endParaRPr lang="en-GB" sz="2800" b="1" dirty="0">
                        <a:effectLst/>
                        <a:latin typeface="Roboto"/>
                        <a:ea typeface="Calibri"/>
                        <a:cs typeface="Times New Roman"/>
                      </a:endParaRPr>
                    </a:p>
                  </a:txBody>
                  <a:tcPr marL="68580" marR="68580" marT="0" marB="0" anchor="ctr">
                    <a:solidFill>
                      <a:srgbClr val="00B0F0"/>
                    </a:solidFill>
                  </a:tcPr>
                </a:tc>
                <a:extLst>
                  <a:ext uri="{0D108BD9-81ED-4DB2-BD59-A6C34878D82A}">
                    <a16:rowId xmlns:a16="http://schemas.microsoft.com/office/drawing/2014/main" val="10003"/>
                  </a:ext>
                </a:extLst>
              </a:tr>
              <a:tr h="455101">
                <a:tc>
                  <a:txBody>
                    <a:bodyPr/>
                    <a:lstStyle/>
                    <a:p>
                      <a:pPr algn="ctr">
                        <a:lnSpc>
                          <a:spcPct val="115000"/>
                        </a:lnSpc>
                        <a:spcAft>
                          <a:spcPts val="0"/>
                        </a:spcAft>
                      </a:pPr>
                      <a:r>
                        <a:rPr lang="lv-LV" sz="2000" dirty="0">
                          <a:effectLst/>
                          <a:latin typeface="Roboto"/>
                          <a:ea typeface="Calibri"/>
                          <a:cs typeface="Times New Roman"/>
                        </a:rPr>
                        <a:t>Haematological</a:t>
                      </a:r>
                      <a:endParaRPr lang="en-GB" sz="2000" dirty="0">
                        <a:effectLst/>
                        <a:latin typeface="Roboto"/>
                        <a:ea typeface="Calibri"/>
                        <a:cs typeface="Times New Roman"/>
                      </a:endParaRPr>
                    </a:p>
                  </a:txBody>
                  <a:tcPr marL="68580" marR="68580" marT="0" marB="0" anchor="ctr">
                    <a:solidFill>
                      <a:srgbClr val="00B0F0"/>
                    </a:solidFill>
                  </a:tcPr>
                </a:tc>
                <a:extLst>
                  <a:ext uri="{0D108BD9-81ED-4DB2-BD59-A6C34878D82A}">
                    <a16:rowId xmlns:a16="http://schemas.microsoft.com/office/drawing/2014/main" val="10004"/>
                  </a:ext>
                </a:extLst>
              </a:tr>
              <a:tr h="455101">
                <a:tc>
                  <a:txBody>
                    <a:bodyPr/>
                    <a:lstStyle/>
                    <a:p>
                      <a:pPr algn="ctr">
                        <a:lnSpc>
                          <a:spcPct val="115000"/>
                        </a:lnSpc>
                        <a:spcAft>
                          <a:spcPts val="0"/>
                        </a:spcAft>
                      </a:pPr>
                      <a:r>
                        <a:rPr lang="lv-LV" sz="2000" dirty="0">
                          <a:effectLst/>
                          <a:latin typeface="Roboto"/>
                          <a:ea typeface="Calibri"/>
                          <a:cs typeface="Times New Roman"/>
                        </a:rPr>
                        <a:t>Pancreas</a:t>
                      </a:r>
                      <a:endParaRPr lang="en-GB" sz="2000" dirty="0">
                        <a:effectLst/>
                        <a:latin typeface="Roboto"/>
                        <a:ea typeface="Calibri"/>
                        <a:cs typeface="Times New Roman"/>
                      </a:endParaRPr>
                    </a:p>
                  </a:txBody>
                  <a:tcPr marL="68580" marR="68580" marT="0" marB="0" anchor="ctr">
                    <a:solidFill>
                      <a:srgbClr val="00B0F0"/>
                    </a:solidFill>
                  </a:tcPr>
                </a:tc>
                <a:extLst>
                  <a:ext uri="{0D108BD9-81ED-4DB2-BD59-A6C34878D82A}">
                    <a16:rowId xmlns:a16="http://schemas.microsoft.com/office/drawing/2014/main" val="10005"/>
                  </a:ext>
                </a:extLst>
              </a:tr>
              <a:tr h="455101">
                <a:tc>
                  <a:txBody>
                    <a:bodyPr/>
                    <a:lstStyle/>
                    <a:p>
                      <a:pPr algn="ctr">
                        <a:lnSpc>
                          <a:spcPct val="115000"/>
                        </a:lnSpc>
                        <a:spcAft>
                          <a:spcPts val="0"/>
                        </a:spcAft>
                      </a:pPr>
                      <a:r>
                        <a:rPr lang="lv-LV" sz="2000" dirty="0">
                          <a:effectLst/>
                          <a:latin typeface="Roboto"/>
                          <a:ea typeface="Calibri"/>
                          <a:cs typeface="Times New Roman"/>
                        </a:rPr>
                        <a:t>Prostate</a:t>
                      </a:r>
                      <a:endParaRPr lang="en-GB" sz="2000" dirty="0">
                        <a:effectLst/>
                        <a:latin typeface="Roboto"/>
                        <a:ea typeface="Calibri"/>
                        <a:cs typeface="Times New Roman"/>
                      </a:endParaRPr>
                    </a:p>
                  </a:txBody>
                  <a:tcPr marL="68580" marR="68580" marT="0" marB="0" anchor="ctr">
                    <a:solidFill>
                      <a:srgbClr val="00B0F0"/>
                    </a:solidFill>
                  </a:tcPr>
                </a:tc>
                <a:extLst>
                  <a:ext uri="{0D108BD9-81ED-4DB2-BD59-A6C34878D82A}">
                    <a16:rowId xmlns:a16="http://schemas.microsoft.com/office/drawing/2014/main" val="10006"/>
                  </a:ext>
                </a:extLst>
              </a:tr>
              <a:tr h="455101">
                <a:tc>
                  <a:txBody>
                    <a:bodyPr/>
                    <a:lstStyle/>
                    <a:p>
                      <a:pPr algn="ctr">
                        <a:lnSpc>
                          <a:spcPct val="115000"/>
                        </a:lnSpc>
                        <a:spcAft>
                          <a:spcPts val="0"/>
                        </a:spcAft>
                      </a:pPr>
                      <a:r>
                        <a:rPr lang="lv-LV" sz="2000" dirty="0">
                          <a:effectLst/>
                          <a:latin typeface="Roboto"/>
                          <a:ea typeface="Calibri"/>
                          <a:cs typeface="Times New Roman"/>
                        </a:rPr>
                        <a:t>Breast</a:t>
                      </a:r>
                      <a:endParaRPr lang="en-GB" sz="2000" dirty="0">
                        <a:effectLst/>
                        <a:latin typeface="Roboto"/>
                        <a:ea typeface="Calibri"/>
                        <a:cs typeface="Times New Roman"/>
                      </a:endParaRPr>
                    </a:p>
                  </a:txBody>
                  <a:tcPr marL="68580" marR="68580" marT="0" marB="0" anchor="ctr">
                    <a:solidFill>
                      <a:srgbClr val="00B0F0"/>
                    </a:solidFill>
                  </a:tcPr>
                </a:tc>
                <a:extLst>
                  <a:ext uri="{0D108BD9-81ED-4DB2-BD59-A6C34878D82A}">
                    <a16:rowId xmlns:a16="http://schemas.microsoft.com/office/drawing/2014/main" val="10007"/>
                  </a:ext>
                </a:extLst>
              </a:tr>
              <a:tr h="455101">
                <a:tc>
                  <a:txBody>
                    <a:bodyPr/>
                    <a:lstStyle/>
                    <a:p>
                      <a:pPr algn="ctr">
                        <a:lnSpc>
                          <a:spcPct val="115000"/>
                        </a:lnSpc>
                        <a:spcAft>
                          <a:spcPts val="0"/>
                        </a:spcAft>
                      </a:pPr>
                      <a:r>
                        <a:rPr lang="lv-LV" sz="2000" dirty="0">
                          <a:effectLst/>
                          <a:latin typeface="Roboto"/>
                          <a:ea typeface="Calibri"/>
                          <a:cs typeface="Times New Roman"/>
                        </a:rPr>
                        <a:t>Rectum</a:t>
                      </a:r>
                      <a:endParaRPr lang="en-GB" sz="2000" dirty="0">
                        <a:effectLst/>
                        <a:latin typeface="Roboto"/>
                        <a:ea typeface="Calibri"/>
                        <a:cs typeface="Times New Roman"/>
                      </a:endParaRPr>
                    </a:p>
                  </a:txBody>
                  <a:tcPr marL="68580" marR="68580" marT="0" marB="0" anchor="ctr">
                    <a:solidFill>
                      <a:srgbClr val="00B0F0"/>
                    </a:solidFill>
                  </a:tcPr>
                </a:tc>
                <a:extLst>
                  <a:ext uri="{0D108BD9-81ED-4DB2-BD59-A6C34878D82A}">
                    <a16:rowId xmlns:a16="http://schemas.microsoft.com/office/drawing/2014/main" val="10008"/>
                  </a:ext>
                </a:extLst>
              </a:tr>
              <a:tr h="455101">
                <a:tc>
                  <a:txBody>
                    <a:bodyPr/>
                    <a:lstStyle/>
                    <a:p>
                      <a:pPr algn="ctr">
                        <a:lnSpc>
                          <a:spcPct val="115000"/>
                        </a:lnSpc>
                        <a:spcAft>
                          <a:spcPts val="0"/>
                        </a:spcAft>
                      </a:pPr>
                      <a:r>
                        <a:rPr lang="lv-LV" sz="2000" dirty="0">
                          <a:effectLst/>
                          <a:latin typeface="Roboto"/>
                          <a:ea typeface="Calibri"/>
                          <a:cs typeface="Times New Roman"/>
                        </a:rPr>
                        <a:t>Oral cavity</a:t>
                      </a:r>
                      <a:r>
                        <a:rPr lang="lv-LV" sz="2000" baseline="0" dirty="0">
                          <a:effectLst/>
                          <a:latin typeface="Roboto"/>
                          <a:ea typeface="Calibri"/>
                          <a:cs typeface="Times New Roman"/>
                        </a:rPr>
                        <a:t>, pharynx</a:t>
                      </a:r>
                      <a:endParaRPr lang="en-GB" sz="2000" dirty="0">
                        <a:effectLst/>
                        <a:latin typeface="Roboto"/>
                        <a:ea typeface="Calibri"/>
                        <a:cs typeface="Times New Roman"/>
                      </a:endParaRPr>
                    </a:p>
                  </a:txBody>
                  <a:tcPr marL="68580" marR="68580" marT="0" marB="0" anchor="ctr">
                    <a:solidFill>
                      <a:srgbClr val="00B0F0"/>
                    </a:solidFill>
                  </a:tcPr>
                </a:tc>
                <a:extLst>
                  <a:ext uri="{0D108BD9-81ED-4DB2-BD59-A6C34878D82A}">
                    <a16:rowId xmlns:a16="http://schemas.microsoft.com/office/drawing/2014/main" val="10009"/>
                  </a:ext>
                </a:extLst>
              </a:tr>
              <a:tr h="455101">
                <a:tc>
                  <a:txBody>
                    <a:bodyPr/>
                    <a:lstStyle/>
                    <a:p>
                      <a:pPr algn="ctr">
                        <a:lnSpc>
                          <a:spcPct val="115000"/>
                        </a:lnSpc>
                        <a:spcAft>
                          <a:spcPts val="0"/>
                        </a:spcAft>
                      </a:pPr>
                      <a:r>
                        <a:rPr lang="lv-LV" sz="2000" dirty="0" err="1">
                          <a:effectLst/>
                          <a:latin typeface="Roboto"/>
                          <a:ea typeface="Calibri"/>
                          <a:cs typeface="Times New Roman"/>
                        </a:rPr>
                        <a:t>Kidney</a:t>
                      </a:r>
                      <a:endParaRPr lang="en-GB" sz="2000" dirty="0">
                        <a:effectLst/>
                        <a:latin typeface="Roboto"/>
                        <a:ea typeface="Calibri"/>
                        <a:cs typeface="Times New Roman"/>
                      </a:endParaRPr>
                    </a:p>
                  </a:txBody>
                  <a:tcPr marL="68580" marR="68580" marT="0" marB="0" anchor="ctr">
                    <a:solidFill>
                      <a:srgbClr val="00B0F0"/>
                    </a:solidFill>
                  </a:tcPr>
                </a:tc>
                <a:extLst>
                  <a:ext uri="{0D108BD9-81ED-4DB2-BD59-A6C34878D82A}">
                    <a16:rowId xmlns:a16="http://schemas.microsoft.com/office/drawing/2014/main" val="10010"/>
                  </a:ext>
                </a:extLst>
              </a:tr>
            </a:tbl>
          </a:graphicData>
        </a:graphic>
      </p:graphicFrame>
      <p:pic>
        <p:nvPicPr>
          <p:cNvPr id="5" name="image6.png">
            <a:extLst>
              <a:ext uri="{FF2B5EF4-FFF2-40B4-BE49-F238E27FC236}">
                <a16:creationId xmlns:a16="http://schemas.microsoft.com/office/drawing/2014/main" id="{75E16CB9-B937-1AE8-AD68-28E847D45A48}"/>
              </a:ext>
            </a:extLst>
          </p:cNvPr>
          <p:cNvPicPr>
            <a:picLocks noChangeAspect="1"/>
          </p:cNvPicPr>
          <p:nvPr/>
        </p:nvPicPr>
        <p:blipFill>
          <a:blip r:embed="rId2"/>
          <a:srcRect/>
          <a:stretch>
            <a:fillRect/>
          </a:stretch>
        </p:blipFill>
        <p:spPr>
          <a:xfrm>
            <a:off x="43130" y="1437506"/>
            <a:ext cx="8212348" cy="4694507"/>
          </a:xfrm>
          <a:prstGeom prst="rect">
            <a:avLst/>
          </a:prstGeom>
          <a:ln/>
        </p:spPr>
      </p:pic>
    </p:spTree>
    <p:extLst>
      <p:ext uri="{BB962C8B-B14F-4D97-AF65-F5344CB8AC3E}">
        <p14:creationId xmlns:p14="http://schemas.microsoft.com/office/powerpoint/2010/main" val="114432800"/>
      </p:ext>
    </p:extLst>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a:xfrm>
            <a:off x="513184" y="118763"/>
            <a:ext cx="11678816" cy="751293"/>
          </a:xfrm>
        </p:spPr>
        <p:txBody>
          <a:bodyPr>
            <a:normAutofit fontScale="90000"/>
          </a:bodyPr>
          <a:lstStyle/>
          <a:p>
            <a:pPr>
              <a:buClr>
                <a:srgbClr val="000066"/>
              </a:buClr>
            </a:pPr>
            <a:r>
              <a:rPr lang="en-US" b="1" dirty="0"/>
              <a:t>Pediatric cancers</a:t>
            </a:r>
          </a:p>
        </p:txBody>
      </p:sp>
      <p:graphicFrame>
        <p:nvGraphicFramePr>
          <p:cNvPr id="3" name="Table 2"/>
          <p:cNvGraphicFramePr>
            <a:graphicFrameLocks noGrp="1"/>
          </p:cNvGraphicFramePr>
          <p:nvPr>
            <p:extLst>
              <p:ext uri="{D42A27DB-BD31-4B8C-83A1-F6EECF244321}">
                <p14:modId xmlns:p14="http://schemas.microsoft.com/office/powerpoint/2010/main" val="2377731040"/>
              </p:ext>
            </p:extLst>
          </p:nvPr>
        </p:nvGraphicFramePr>
        <p:xfrm>
          <a:off x="1297885" y="1112836"/>
          <a:ext cx="9024664" cy="2194560"/>
        </p:xfrm>
        <a:graphic>
          <a:graphicData uri="http://schemas.openxmlformats.org/drawingml/2006/table">
            <a:tbl>
              <a:tblPr firstRow="1" bandRow="1">
                <a:tableStyleId>{5C22544A-7EE6-4342-B048-85BDC9FD1C3A}</a:tableStyleId>
              </a:tblPr>
              <a:tblGrid>
                <a:gridCol w="2776997">
                  <a:extLst>
                    <a:ext uri="{9D8B030D-6E8A-4147-A177-3AD203B41FA5}">
                      <a16:colId xmlns:a16="http://schemas.microsoft.com/office/drawing/2014/main" val="20000"/>
                    </a:ext>
                  </a:extLst>
                </a:gridCol>
                <a:gridCol w="1967898">
                  <a:extLst>
                    <a:ext uri="{9D8B030D-6E8A-4147-A177-3AD203B41FA5}">
                      <a16:colId xmlns:a16="http://schemas.microsoft.com/office/drawing/2014/main" val="20001"/>
                    </a:ext>
                  </a:extLst>
                </a:gridCol>
                <a:gridCol w="2224725">
                  <a:extLst>
                    <a:ext uri="{9D8B030D-6E8A-4147-A177-3AD203B41FA5}">
                      <a16:colId xmlns:a16="http://schemas.microsoft.com/office/drawing/2014/main" val="20002"/>
                    </a:ext>
                  </a:extLst>
                </a:gridCol>
                <a:gridCol w="2055044">
                  <a:extLst>
                    <a:ext uri="{9D8B030D-6E8A-4147-A177-3AD203B41FA5}">
                      <a16:colId xmlns:a16="http://schemas.microsoft.com/office/drawing/2014/main" val="20003"/>
                    </a:ext>
                  </a:extLst>
                </a:gridCol>
              </a:tblGrid>
              <a:tr h="370840">
                <a:tc>
                  <a:txBody>
                    <a:bodyPr/>
                    <a:lstStyle/>
                    <a:p>
                      <a:pPr algn="ctr"/>
                      <a:endParaRPr lang="en-GB" sz="2400" dirty="0">
                        <a:latin typeface="Roboto"/>
                      </a:endParaRPr>
                    </a:p>
                  </a:txBody>
                  <a:tcPr anchor="ctr">
                    <a:solidFill>
                      <a:srgbClr val="000066"/>
                    </a:solidFill>
                  </a:tcPr>
                </a:tc>
                <a:tc>
                  <a:txBody>
                    <a:bodyPr/>
                    <a:lstStyle/>
                    <a:p>
                      <a:pPr algn="ctr"/>
                      <a:r>
                        <a:rPr lang="lv-LV" sz="2400" dirty="0"/>
                        <a:t>Lithuania</a:t>
                      </a:r>
                      <a:endParaRPr lang="en-GB" sz="2400" dirty="0">
                        <a:latin typeface="Roboto"/>
                      </a:endParaRPr>
                    </a:p>
                  </a:txBody>
                  <a:tcPr anchor="ctr">
                    <a:solidFill>
                      <a:srgbClr val="000066"/>
                    </a:solidFill>
                  </a:tcPr>
                </a:tc>
                <a:tc>
                  <a:txBody>
                    <a:bodyPr/>
                    <a:lstStyle/>
                    <a:p>
                      <a:pPr algn="ctr"/>
                      <a:r>
                        <a:rPr lang="lv-LV" sz="2400" dirty="0"/>
                        <a:t>Estonia</a:t>
                      </a:r>
                      <a:endParaRPr lang="en-GB" sz="2400" dirty="0">
                        <a:latin typeface="Roboto"/>
                      </a:endParaRPr>
                    </a:p>
                  </a:txBody>
                  <a:tcPr anchor="ctr">
                    <a:solidFill>
                      <a:srgbClr val="000066"/>
                    </a:solidFill>
                  </a:tcPr>
                </a:tc>
                <a:tc>
                  <a:txBody>
                    <a:bodyPr/>
                    <a:lstStyle/>
                    <a:p>
                      <a:pPr algn="ctr"/>
                      <a:r>
                        <a:rPr lang="lv-LV" sz="2400" dirty="0">
                          <a:latin typeface="Roboto"/>
                        </a:rPr>
                        <a:t>Latvia</a:t>
                      </a:r>
                      <a:endParaRPr lang="en-GB" sz="2400" dirty="0">
                        <a:latin typeface="Roboto"/>
                      </a:endParaRPr>
                    </a:p>
                  </a:txBody>
                  <a:tcPr anchor="ctr">
                    <a:solidFill>
                      <a:srgbClr val="000066"/>
                    </a:solidFill>
                  </a:tcPr>
                </a:tc>
                <a:extLst>
                  <a:ext uri="{0D108BD9-81ED-4DB2-BD59-A6C34878D82A}">
                    <a16:rowId xmlns:a16="http://schemas.microsoft.com/office/drawing/2014/main" val="10000"/>
                  </a:ext>
                </a:extLst>
              </a:tr>
              <a:tr h="370840">
                <a:tc>
                  <a:txBody>
                    <a:bodyPr/>
                    <a:lstStyle/>
                    <a:p>
                      <a:pPr>
                        <a:lnSpc>
                          <a:spcPct val="115000"/>
                        </a:lnSpc>
                        <a:spcAft>
                          <a:spcPts val="0"/>
                        </a:spcAft>
                      </a:pPr>
                      <a:r>
                        <a:rPr lang="lv-LV" sz="1600" dirty="0">
                          <a:effectLst/>
                          <a:latin typeface="Roboto"/>
                          <a:ea typeface="Calibri"/>
                          <a:cs typeface="Times New Roman"/>
                        </a:rPr>
                        <a:t>Incidence (</a:t>
                      </a:r>
                      <a:r>
                        <a:rPr lang="lv-LV" sz="1600" b="1" dirty="0">
                          <a:effectLst/>
                          <a:latin typeface="Roboto"/>
                          <a:ea typeface="Calibri"/>
                          <a:cs typeface="Times New Roman"/>
                        </a:rPr>
                        <a:t>over 5 years</a:t>
                      </a:r>
                      <a:r>
                        <a:rPr lang="lv-LV" sz="1600" dirty="0">
                          <a:effectLst/>
                          <a:latin typeface="Roboto"/>
                          <a:ea typeface="Calibri"/>
                          <a:cs typeface="Times New Roman"/>
                        </a:rPr>
                        <a:t>)</a:t>
                      </a:r>
                      <a:endParaRPr lang="en-GB" sz="1600" dirty="0">
                        <a:effectLst/>
                        <a:latin typeface="Roboto"/>
                        <a:ea typeface="Calibri"/>
                        <a:cs typeface="Times New Roman"/>
                      </a:endParaRPr>
                    </a:p>
                  </a:txBody>
                  <a:tcPr marL="68580" marR="68580" marT="0" marB="0" anchor="ctr">
                    <a:solidFill>
                      <a:srgbClr val="00B0F0"/>
                    </a:solidFill>
                  </a:tcPr>
                </a:tc>
                <a:tc>
                  <a:txBody>
                    <a:bodyPr/>
                    <a:lstStyle/>
                    <a:p>
                      <a:pPr algn="ctr"/>
                      <a:r>
                        <a:rPr lang="lv-LV" sz="2400" dirty="0">
                          <a:latin typeface="Roboto"/>
                        </a:rPr>
                        <a:t>405</a:t>
                      </a:r>
                    </a:p>
                    <a:p>
                      <a:pPr algn="ctr"/>
                      <a:r>
                        <a:rPr lang="lv-LV" sz="2400" dirty="0">
                          <a:latin typeface="Roboto"/>
                        </a:rPr>
                        <a:t>(2015-2019)</a:t>
                      </a:r>
                      <a:endParaRPr lang="en-GB" sz="2400" dirty="0">
                        <a:latin typeface="Roboto"/>
                      </a:endParaRPr>
                    </a:p>
                  </a:txBody>
                  <a:tcPr anchor="ctr"/>
                </a:tc>
                <a:tc>
                  <a:txBody>
                    <a:bodyPr/>
                    <a:lstStyle/>
                    <a:p>
                      <a:pPr algn="ctr"/>
                      <a:r>
                        <a:rPr lang="lv-LV" sz="2400" dirty="0">
                          <a:latin typeface="Roboto"/>
                        </a:rPr>
                        <a:t>234</a:t>
                      </a:r>
                    </a:p>
                    <a:p>
                      <a:pPr algn="ctr"/>
                      <a:r>
                        <a:rPr lang="lv-LV" sz="2400" dirty="0">
                          <a:latin typeface="Roboto"/>
                        </a:rPr>
                        <a:t>(2016-2020)</a:t>
                      </a:r>
                      <a:endParaRPr lang="en-GB" sz="2400" dirty="0">
                        <a:latin typeface="Roboto"/>
                      </a:endParaRPr>
                    </a:p>
                  </a:txBody>
                  <a:tcPr anchor="ctr"/>
                </a:tc>
                <a:tc>
                  <a:txBody>
                    <a:bodyPr/>
                    <a:lstStyle/>
                    <a:p>
                      <a:pPr algn="ctr"/>
                      <a:r>
                        <a:rPr lang="lv-LV" sz="2400" dirty="0">
                          <a:latin typeface="Roboto"/>
                        </a:rPr>
                        <a:t>~ 384</a:t>
                      </a:r>
                      <a:endParaRPr lang="en-GB" sz="2400" dirty="0">
                        <a:latin typeface="Roboto"/>
                      </a:endParaRPr>
                    </a:p>
                  </a:txBody>
                  <a:tcPr anchor="ctr"/>
                </a:tc>
                <a:extLst>
                  <a:ext uri="{0D108BD9-81ED-4DB2-BD59-A6C34878D82A}">
                    <a16:rowId xmlns:a16="http://schemas.microsoft.com/office/drawing/2014/main" val="10001"/>
                  </a:ext>
                </a:extLst>
              </a:tr>
              <a:tr h="370840">
                <a:tc>
                  <a:txBody>
                    <a:bodyPr/>
                    <a:lstStyle/>
                    <a:p>
                      <a:pPr>
                        <a:lnSpc>
                          <a:spcPct val="115000"/>
                        </a:lnSpc>
                        <a:spcAft>
                          <a:spcPts val="0"/>
                        </a:spcAft>
                      </a:pPr>
                      <a:r>
                        <a:rPr lang="lv-LV" sz="1600" dirty="0">
                          <a:effectLst/>
                          <a:latin typeface="Roboto"/>
                          <a:ea typeface="Calibri"/>
                          <a:cs typeface="Times New Roman"/>
                        </a:rPr>
                        <a:t>Receiving</a:t>
                      </a:r>
                      <a:r>
                        <a:rPr lang="lv-LV" sz="1600" baseline="0" dirty="0">
                          <a:effectLst/>
                          <a:latin typeface="Roboto"/>
                          <a:ea typeface="Calibri"/>
                          <a:cs typeface="Times New Roman"/>
                        </a:rPr>
                        <a:t> RT (</a:t>
                      </a:r>
                      <a:r>
                        <a:rPr lang="lv-LV" sz="1600" b="1" baseline="0" dirty="0">
                          <a:effectLst/>
                          <a:latin typeface="Roboto"/>
                          <a:ea typeface="Calibri"/>
                          <a:cs typeface="Times New Roman"/>
                        </a:rPr>
                        <a:t>over 5 years</a:t>
                      </a:r>
                      <a:r>
                        <a:rPr lang="lv-LV" sz="1600" b="0" baseline="0" dirty="0">
                          <a:effectLst/>
                          <a:latin typeface="Roboto"/>
                          <a:ea typeface="Calibri"/>
                          <a:cs typeface="Times New Roman"/>
                        </a:rPr>
                        <a:t>)</a:t>
                      </a:r>
                      <a:endParaRPr lang="en-GB" sz="1600" dirty="0">
                        <a:effectLst/>
                        <a:latin typeface="Roboto"/>
                        <a:ea typeface="Calibri"/>
                        <a:cs typeface="Times New Roman"/>
                      </a:endParaRPr>
                    </a:p>
                  </a:txBody>
                  <a:tcPr marL="68580" marR="68580" marT="0" marB="0" anchor="ctr">
                    <a:solidFill>
                      <a:srgbClr val="00B0F0"/>
                    </a:solidFill>
                  </a:tcPr>
                </a:tc>
                <a:tc>
                  <a:txBody>
                    <a:bodyPr/>
                    <a:lstStyle/>
                    <a:p>
                      <a:pPr algn="ctr"/>
                      <a:r>
                        <a:rPr lang="lv-LV" sz="2400" dirty="0">
                          <a:latin typeface="Roboto"/>
                        </a:rPr>
                        <a:t>48+69</a:t>
                      </a:r>
                      <a:endParaRPr lang="en-GB" sz="2400" dirty="0">
                        <a:latin typeface="Roboto"/>
                      </a:endParaRPr>
                    </a:p>
                  </a:txBody>
                  <a:tcPr anchor="ctr"/>
                </a:tc>
                <a:tc>
                  <a:txBody>
                    <a:bodyPr/>
                    <a:lstStyle/>
                    <a:p>
                      <a:pPr algn="ctr"/>
                      <a:r>
                        <a:rPr lang="lv-LV" sz="2400" dirty="0">
                          <a:latin typeface="Roboto"/>
                        </a:rPr>
                        <a:t>40 (NEMC)</a:t>
                      </a:r>
                      <a:endParaRPr lang="en-GB" sz="2400" dirty="0">
                        <a:latin typeface="Roboto"/>
                      </a:endParaRPr>
                    </a:p>
                  </a:txBody>
                  <a:tcPr anchor="ctr"/>
                </a:tc>
                <a:tc>
                  <a:txBody>
                    <a:bodyPr/>
                    <a:lstStyle/>
                    <a:p>
                      <a:pPr algn="ctr"/>
                      <a:r>
                        <a:rPr lang="lv-LV" sz="2400" dirty="0">
                          <a:latin typeface="Roboto"/>
                        </a:rPr>
                        <a:t>54 (LOC)</a:t>
                      </a:r>
                      <a:endParaRPr lang="en-GB" sz="2400" dirty="0">
                        <a:latin typeface="Roboto"/>
                      </a:endParaRPr>
                    </a:p>
                  </a:txBody>
                  <a:tcPr anchor="ctr"/>
                </a:tc>
                <a:extLst>
                  <a:ext uri="{0D108BD9-81ED-4DB2-BD59-A6C34878D82A}">
                    <a16:rowId xmlns:a16="http://schemas.microsoft.com/office/drawing/2014/main" val="10002"/>
                  </a:ext>
                </a:extLst>
              </a:tr>
              <a:tr h="370840">
                <a:tc>
                  <a:txBody>
                    <a:bodyPr/>
                    <a:lstStyle/>
                    <a:p>
                      <a:pPr>
                        <a:lnSpc>
                          <a:spcPct val="115000"/>
                        </a:lnSpc>
                        <a:spcAft>
                          <a:spcPts val="0"/>
                        </a:spcAft>
                      </a:pPr>
                      <a:r>
                        <a:rPr lang="lv-LV" sz="1600" dirty="0">
                          <a:effectLst/>
                          <a:latin typeface="Roboto"/>
                          <a:ea typeface="Calibri"/>
                          <a:cs typeface="Times New Roman"/>
                        </a:rPr>
                        <a:t>Receiving</a:t>
                      </a:r>
                      <a:r>
                        <a:rPr lang="lv-LV" sz="1600" baseline="0" dirty="0">
                          <a:effectLst/>
                          <a:latin typeface="Roboto"/>
                          <a:ea typeface="Calibri"/>
                          <a:cs typeface="Times New Roman"/>
                        </a:rPr>
                        <a:t> RT (</a:t>
                      </a:r>
                      <a:r>
                        <a:rPr lang="lv-LV" sz="1600" b="1" baseline="0" dirty="0">
                          <a:effectLst/>
                          <a:latin typeface="Roboto"/>
                          <a:ea typeface="Calibri"/>
                          <a:cs typeface="Times New Roman"/>
                        </a:rPr>
                        <a:t>recent year</a:t>
                      </a:r>
                      <a:r>
                        <a:rPr lang="lv-LV" sz="1600" b="0" baseline="0" dirty="0">
                          <a:effectLst/>
                          <a:latin typeface="Roboto"/>
                          <a:ea typeface="Calibri"/>
                          <a:cs typeface="Times New Roman"/>
                        </a:rPr>
                        <a:t>)</a:t>
                      </a:r>
                      <a:endParaRPr lang="en-GB" sz="1600" dirty="0">
                        <a:effectLst/>
                        <a:latin typeface="Roboto"/>
                        <a:ea typeface="Calibri"/>
                        <a:cs typeface="Times New Roman"/>
                      </a:endParaRPr>
                    </a:p>
                  </a:txBody>
                  <a:tcPr marL="68580" marR="68580" marT="0" marB="0" anchor="ctr">
                    <a:solidFill>
                      <a:srgbClr val="00B0F0"/>
                    </a:solidFill>
                  </a:tcPr>
                </a:tc>
                <a:tc>
                  <a:txBody>
                    <a:bodyPr/>
                    <a:lstStyle/>
                    <a:p>
                      <a:pPr algn="ctr"/>
                      <a:r>
                        <a:rPr lang="lv-LV" sz="2400" dirty="0">
                          <a:latin typeface="Roboto"/>
                        </a:rPr>
                        <a:t>10+15</a:t>
                      </a:r>
                      <a:endParaRPr lang="en-GB" sz="2400" dirty="0">
                        <a:latin typeface="Roboto"/>
                      </a:endParaRPr>
                    </a:p>
                  </a:txBody>
                  <a:tcPr anchor="ctr"/>
                </a:tc>
                <a:tc>
                  <a:txBody>
                    <a:bodyPr/>
                    <a:lstStyle/>
                    <a:p>
                      <a:pPr algn="ctr"/>
                      <a:r>
                        <a:rPr lang="lv-LV" sz="2400" dirty="0">
                          <a:latin typeface="Roboto"/>
                        </a:rPr>
                        <a:t>7 (NEMC)</a:t>
                      </a:r>
                      <a:endParaRPr lang="en-GB" sz="2400" dirty="0">
                        <a:latin typeface="Roboto"/>
                      </a:endParaRPr>
                    </a:p>
                  </a:txBody>
                  <a:tcPr anchor="ctr"/>
                </a:tc>
                <a:tc>
                  <a:txBody>
                    <a:bodyPr/>
                    <a:lstStyle/>
                    <a:p>
                      <a:pPr algn="ctr"/>
                      <a:r>
                        <a:rPr lang="lv-LV" sz="2400" dirty="0">
                          <a:latin typeface="Roboto"/>
                        </a:rPr>
                        <a:t>9 (LOC)</a:t>
                      </a:r>
                      <a:endParaRPr lang="en-GB" sz="2400" dirty="0">
                        <a:latin typeface="Roboto"/>
                      </a:endParaRPr>
                    </a:p>
                  </a:txBody>
                  <a:tcPr anchor="ctr"/>
                </a:tc>
                <a:extLst>
                  <a:ext uri="{0D108BD9-81ED-4DB2-BD59-A6C34878D82A}">
                    <a16:rowId xmlns:a16="http://schemas.microsoft.com/office/drawing/2014/main" val="10003"/>
                  </a:ext>
                </a:extLst>
              </a:tr>
            </a:tbl>
          </a:graphicData>
        </a:graphic>
      </p:graphicFrame>
      <p:sp>
        <p:nvSpPr>
          <p:cNvPr id="5" name="Taisnstūris 26">
            <a:extLst>
              <a:ext uri="{FF2B5EF4-FFF2-40B4-BE49-F238E27FC236}">
                <a16:creationId xmlns:a16="http://schemas.microsoft.com/office/drawing/2014/main" id="{46A3448C-0041-ABAB-1649-2E6F3686EE5F}"/>
              </a:ext>
            </a:extLst>
          </p:cNvPr>
          <p:cNvSpPr/>
          <p:nvPr/>
        </p:nvSpPr>
        <p:spPr>
          <a:xfrm>
            <a:off x="-3" y="3461522"/>
            <a:ext cx="12191999" cy="2746772"/>
          </a:xfrm>
          <a:prstGeom prst="rect">
            <a:avLst/>
          </a:prstGeom>
          <a:solidFill>
            <a:srgbClr val="00006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lv-LV" sz="2800" b="1" dirty="0">
                <a:latin typeface="Roboto"/>
                <a:cs typeface="Arial" panose="020B0604020202020204" pitchFamily="34" charset="0"/>
              </a:rPr>
              <a:t>Most common indications:</a:t>
            </a:r>
            <a:endParaRPr lang="lv-LV" sz="2400" b="1" dirty="0">
              <a:latin typeface="Roboto"/>
              <a:cs typeface="Arial" panose="020B0604020202020204" pitchFamily="34" charset="0"/>
            </a:endParaRPr>
          </a:p>
          <a:p>
            <a:r>
              <a:rPr lang="lv-LV" sz="2400" u="sng" dirty="0">
                <a:latin typeface="Roboto"/>
                <a:cs typeface="Arial" panose="020B0604020202020204" pitchFamily="34" charset="0"/>
              </a:rPr>
              <a:t>Lithuania</a:t>
            </a:r>
            <a:r>
              <a:rPr lang="lv-LV" sz="2400" dirty="0">
                <a:latin typeface="Roboto"/>
                <a:cs typeface="Arial" panose="020B0604020202020204" pitchFamily="34" charset="0"/>
              </a:rPr>
              <a:t>: </a:t>
            </a:r>
            <a:r>
              <a:rPr lang="lv-LV" sz="2000" dirty="0">
                <a:latin typeface="Roboto"/>
                <a:cs typeface="Arial" panose="020B0604020202020204" pitchFamily="34" charset="0"/>
              </a:rPr>
              <a:t>Leukaemia (28%), Brain/CNS (17%), Bone, connective and soft tissue (13%), Non-Hodgkin lymphoma (9%) and retroperitonium (7%)</a:t>
            </a:r>
          </a:p>
          <a:p>
            <a:endParaRPr lang="lv-LV" sz="2000" dirty="0">
              <a:latin typeface="Roboto"/>
              <a:cs typeface="Arial" panose="020B0604020202020204" pitchFamily="34" charset="0"/>
            </a:endParaRPr>
          </a:p>
          <a:p>
            <a:r>
              <a:rPr lang="lv-LV" sz="2400" u="sng" dirty="0">
                <a:latin typeface="Roboto"/>
                <a:cs typeface="Arial" panose="020B0604020202020204" pitchFamily="34" charset="0"/>
              </a:rPr>
              <a:t>Estonia</a:t>
            </a:r>
            <a:r>
              <a:rPr lang="lv-LV" sz="2400" dirty="0">
                <a:latin typeface="Roboto"/>
                <a:cs typeface="Arial" panose="020B0604020202020204" pitchFamily="34" charset="0"/>
              </a:rPr>
              <a:t>: </a:t>
            </a:r>
            <a:r>
              <a:rPr lang="lv-LV" sz="2000" dirty="0">
                <a:latin typeface="Roboto"/>
                <a:cs typeface="Arial" panose="020B0604020202020204" pitchFamily="34" charset="0"/>
              </a:rPr>
              <a:t>Leukaemia, Hodgkin lymphoma, Colon, Kidney, CNS</a:t>
            </a:r>
          </a:p>
          <a:p>
            <a:endParaRPr lang="lv-LV" sz="2000" dirty="0">
              <a:latin typeface="Roboto"/>
              <a:cs typeface="Arial" panose="020B0604020202020204" pitchFamily="34" charset="0"/>
            </a:endParaRPr>
          </a:p>
          <a:p>
            <a:r>
              <a:rPr lang="lv-LV" sz="2400" u="sng" dirty="0">
                <a:latin typeface="Roboto"/>
                <a:cs typeface="Arial" panose="020B0604020202020204" pitchFamily="34" charset="0"/>
              </a:rPr>
              <a:t>Latvia</a:t>
            </a:r>
            <a:r>
              <a:rPr lang="lv-LV" sz="2000" dirty="0">
                <a:latin typeface="Roboto"/>
                <a:cs typeface="Arial" panose="020B0604020202020204" pitchFamily="34" charset="0"/>
              </a:rPr>
              <a:t>: CNS, Leukaemia, Lymphoma</a:t>
            </a:r>
            <a:endParaRPr lang="en-US" sz="2000" u="sng" dirty="0">
              <a:latin typeface="Roboto"/>
              <a:cs typeface="Arial" panose="020B0604020202020204" pitchFamily="34" charset="0"/>
            </a:endParaRPr>
          </a:p>
        </p:txBody>
      </p:sp>
    </p:spTree>
    <p:extLst>
      <p:ext uri="{BB962C8B-B14F-4D97-AF65-F5344CB8AC3E}">
        <p14:creationId xmlns:p14="http://schemas.microsoft.com/office/powerpoint/2010/main" val="464336057"/>
      </p:ext>
    </p:extLst>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a:xfrm>
            <a:off x="513184" y="118763"/>
            <a:ext cx="11678816" cy="751293"/>
          </a:xfrm>
        </p:spPr>
        <p:txBody>
          <a:bodyPr>
            <a:normAutofit fontScale="90000"/>
          </a:bodyPr>
          <a:lstStyle/>
          <a:p>
            <a:pPr>
              <a:buClr>
                <a:srgbClr val="000066"/>
              </a:buClr>
            </a:pPr>
            <a:r>
              <a:rPr lang="en-US" b="1" dirty="0"/>
              <a:t>Incidence for main PT indications</a:t>
            </a:r>
            <a:r>
              <a:rPr lang="lv-LV" b="1" dirty="0"/>
              <a:t> </a:t>
            </a:r>
            <a:r>
              <a:rPr lang="lv-LV" dirty="0"/>
              <a:t>(over 5 years)</a:t>
            </a:r>
            <a:endParaRPr lang="en-US" b="1" dirty="0"/>
          </a:p>
        </p:txBody>
      </p:sp>
      <p:graphicFrame>
        <p:nvGraphicFramePr>
          <p:cNvPr id="3" name="Table 2"/>
          <p:cNvGraphicFramePr>
            <a:graphicFrameLocks noGrp="1"/>
          </p:cNvGraphicFramePr>
          <p:nvPr>
            <p:extLst>
              <p:ext uri="{D42A27DB-BD31-4B8C-83A1-F6EECF244321}">
                <p14:modId xmlns:p14="http://schemas.microsoft.com/office/powerpoint/2010/main" val="212294947"/>
              </p:ext>
            </p:extLst>
          </p:nvPr>
        </p:nvGraphicFramePr>
        <p:xfrm>
          <a:off x="1706020" y="2103120"/>
          <a:ext cx="8501868" cy="2651760"/>
        </p:xfrm>
        <a:graphic>
          <a:graphicData uri="http://schemas.openxmlformats.org/drawingml/2006/table">
            <a:tbl>
              <a:tblPr firstRow="1" bandRow="1">
                <a:tableStyleId>{5C22544A-7EE6-4342-B048-85BDC9FD1C3A}</a:tableStyleId>
              </a:tblPr>
              <a:tblGrid>
                <a:gridCol w="2125467">
                  <a:extLst>
                    <a:ext uri="{9D8B030D-6E8A-4147-A177-3AD203B41FA5}">
                      <a16:colId xmlns:a16="http://schemas.microsoft.com/office/drawing/2014/main" val="20000"/>
                    </a:ext>
                  </a:extLst>
                </a:gridCol>
                <a:gridCol w="2125467">
                  <a:extLst>
                    <a:ext uri="{9D8B030D-6E8A-4147-A177-3AD203B41FA5}">
                      <a16:colId xmlns:a16="http://schemas.microsoft.com/office/drawing/2014/main" val="20001"/>
                    </a:ext>
                  </a:extLst>
                </a:gridCol>
                <a:gridCol w="2125467">
                  <a:extLst>
                    <a:ext uri="{9D8B030D-6E8A-4147-A177-3AD203B41FA5}">
                      <a16:colId xmlns:a16="http://schemas.microsoft.com/office/drawing/2014/main" val="20002"/>
                    </a:ext>
                  </a:extLst>
                </a:gridCol>
                <a:gridCol w="2125467">
                  <a:extLst>
                    <a:ext uri="{9D8B030D-6E8A-4147-A177-3AD203B41FA5}">
                      <a16:colId xmlns:a16="http://schemas.microsoft.com/office/drawing/2014/main" val="20003"/>
                    </a:ext>
                  </a:extLst>
                </a:gridCol>
              </a:tblGrid>
              <a:tr h="370840">
                <a:tc>
                  <a:txBody>
                    <a:bodyPr/>
                    <a:lstStyle/>
                    <a:p>
                      <a:pPr algn="ctr"/>
                      <a:endParaRPr lang="en-GB" sz="2400" dirty="0">
                        <a:latin typeface="Roboto"/>
                      </a:endParaRPr>
                    </a:p>
                  </a:txBody>
                  <a:tcPr anchor="ctr">
                    <a:solidFill>
                      <a:srgbClr val="000066"/>
                    </a:solidFill>
                  </a:tcPr>
                </a:tc>
                <a:tc>
                  <a:txBody>
                    <a:bodyPr/>
                    <a:lstStyle/>
                    <a:p>
                      <a:pPr algn="ctr"/>
                      <a:r>
                        <a:rPr lang="lv-LV" sz="2400" dirty="0"/>
                        <a:t>Lithuania</a:t>
                      </a:r>
                      <a:endParaRPr lang="en-GB" sz="2400" dirty="0">
                        <a:latin typeface="Roboto"/>
                      </a:endParaRPr>
                    </a:p>
                  </a:txBody>
                  <a:tcPr anchor="ctr">
                    <a:solidFill>
                      <a:srgbClr val="000066"/>
                    </a:solidFill>
                  </a:tcPr>
                </a:tc>
                <a:tc>
                  <a:txBody>
                    <a:bodyPr/>
                    <a:lstStyle/>
                    <a:p>
                      <a:pPr algn="ctr"/>
                      <a:r>
                        <a:rPr lang="lv-LV" sz="2400" dirty="0"/>
                        <a:t>Latvia</a:t>
                      </a:r>
                      <a:endParaRPr lang="en-GB" sz="2400" dirty="0">
                        <a:latin typeface="Roboto"/>
                      </a:endParaRPr>
                    </a:p>
                  </a:txBody>
                  <a:tcPr anchor="ctr">
                    <a:solidFill>
                      <a:srgbClr val="000066"/>
                    </a:solidFill>
                  </a:tcPr>
                </a:tc>
                <a:tc>
                  <a:txBody>
                    <a:bodyPr/>
                    <a:lstStyle/>
                    <a:p>
                      <a:pPr algn="ctr"/>
                      <a:r>
                        <a:rPr lang="lv-LV" sz="2400" dirty="0"/>
                        <a:t>Estonia</a:t>
                      </a:r>
                      <a:endParaRPr lang="en-GB" sz="2400" dirty="0">
                        <a:latin typeface="Roboto"/>
                      </a:endParaRPr>
                    </a:p>
                  </a:txBody>
                  <a:tcPr anchor="ctr">
                    <a:solidFill>
                      <a:srgbClr val="000066"/>
                    </a:solidFill>
                  </a:tcPr>
                </a:tc>
                <a:extLst>
                  <a:ext uri="{0D108BD9-81ED-4DB2-BD59-A6C34878D82A}">
                    <a16:rowId xmlns:a16="http://schemas.microsoft.com/office/drawing/2014/main" val="10000"/>
                  </a:ext>
                </a:extLst>
              </a:tr>
              <a:tr h="370840">
                <a:tc>
                  <a:txBody>
                    <a:bodyPr/>
                    <a:lstStyle/>
                    <a:p>
                      <a:pPr algn="ctr"/>
                      <a:r>
                        <a:rPr lang="lv-LV" sz="2400" dirty="0">
                          <a:latin typeface="Roboto"/>
                        </a:rPr>
                        <a:t>Brain</a:t>
                      </a:r>
                      <a:endParaRPr lang="en-GB" sz="2400" dirty="0">
                        <a:latin typeface="Roboto"/>
                      </a:endParaRPr>
                    </a:p>
                  </a:txBody>
                  <a:tcPr anchor="ctr">
                    <a:solidFill>
                      <a:srgbClr val="00B0F0"/>
                    </a:solidFill>
                  </a:tcPr>
                </a:tc>
                <a:tc>
                  <a:txBody>
                    <a:bodyPr/>
                    <a:lstStyle/>
                    <a:p>
                      <a:pPr algn="ctr"/>
                      <a:r>
                        <a:rPr lang="lv-LV" sz="2400" dirty="0">
                          <a:latin typeface="Roboto"/>
                        </a:rPr>
                        <a:t>1383</a:t>
                      </a:r>
                      <a:endParaRPr lang="en-GB" sz="2400" dirty="0">
                        <a:latin typeface="Roboto"/>
                      </a:endParaRPr>
                    </a:p>
                  </a:txBody>
                  <a:tcPr anchor="ctr"/>
                </a:tc>
                <a:tc>
                  <a:txBody>
                    <a:bodyPr/>
                    <a:lstStyle/>
                    <a:p>
                      <a:pPr algn="ctr"/>
                      <a:r>
                        <a:rPr lang="lv-LV" sz="2400" dirty="0">
                          <a:latin typeface="Roboto"/>
                        </a:rPr>
                        <a:t>217 (</a:t>
                      </a:r>
                      <a:r>
                        <a:rPr lang="lv-LV" sz="2400" b="1" dirty="0">
                          <a:latin typeface="Roboto"/>
                        </a:rPr>
                        <a:t>RT trea</a:t>
                      </a:r>
                      <a:r>
                        <a:rPr lang="lv-LV" sz="2400" dirty="0">
                          <a:latin typeface="Roboto"/>
                        </a:rPr>
                        <a:t>t)</a:t>
                      </a:r>
                      <a:endParaRPr lang="en-GB" sz="2400" dirty="0">
                        <a:latin typeface="Roboto"/>
                      </a:endParaRPr>
                    </a:p>
                  </a:txBody>
                  <a:tcPr anchor="ctr"/>
                </a:tc>
                <a:tc>
                  <a:txBody>
                    <a:bodyPr/>
                    <a:lstStyle/>
                    <a:p>
                      <a:pPr algn="ctr"/>
                      <a:r>
                        <a:rPr lang="lv-LV" sz="2400" dirty="0">
                          <a:latin typeface="Roboto"/>
                        </a:rPr>
                        <a:t>559</a:t>
                      </a:r>
                      <a:endParaRPr lang="en-GB" sz="2400" dirty="0">
                        <a:latin typeface="Roboto"/>
                      </a:endParaRPr>
                    </a:p>
                  </a:txBody>
                  <a:tcPr anchor="ctr"/>
                </a:tc>
                <a:extLst>
                  <a:ext uri="{0D108BD9-81ED-4DB2-BD59-A6C34878D82A}">
                    <a16:rowId xmlns:a16="http://schemas.microsoft.com/office/drawing/2014/main" val="10001"/>
                  </a:ext>
                </a:extLst>
              </a:tr>
              <a:tr h="370840">
                <a:tc>
                  <a:txBody>
                    <a:bodyPr/>
                    <a:lstStyle/>
                    <a:p>
                      <a:pPr algn="ctr"/>
                      <a:r>
                        <a:rPr lang="lv-LV" sz="2400" dirty="0">
                          <a:latin typeface="Roboto"/>
                        </a:rPr>
                        <a:t>Head &amp; Neck</a:t>
                      </a:r>
                      <a:endParaRPr lang="en-GB" sz="2400" dirty="0">
                        <a:latin typeface="Roboto"/>
                      </a:endParaRPr>
                    </a:p>
                  </a:txBody>
                  <a:tcPr anchor="ctr">
                    <a:lnB w="3175" cap="flat" cmpd="sng" algn="ctr">
                      <a:solidFill>
                        <a:schemeClr val="bg1"/>
                      </a:solidFill>
                      <a:prstDash val="solid"/>
                      <a:round/>
                      <a:headEnd type="none" w="med" len="med"/>
                      <a:tailEnd type="none" w="med" len="med"/>
                    </a:lnB>
                    <a:solidFill>
                      <a:srgbClr val="00B0F0"/>
                    </a:solidFill>
                  </a:tcPr>
                </a:tc>
                <a:tc>
                  <a:txBody>
                    <a:bodyPr/>
                    <a:lstStyle/>
                    <a:p>
                      <a:pPr algn="ctr"/>
                      <a:r>
                        <a:rPr lang="lv-LV" sz="2400" dirty="0">
                          <a:latin typeface="Roboto"/>
                        </a:rPr>
                        <a:t>3251</a:t>
                      </a:r>
                      <a:endParaRPr lang="en-GB" sz="2400" dirty="0">
                        <a:latin typeface="Roboto"/>
                      </a:endParaRPr>
                    </a:p>
                  </a:txBody>
                  <a:tcPr anchor="ctr">
                    <a:lnB w="3175" cap="flat" cmpd="sng" algn="ctr">
                      <a:solidFill>
                        <a:schemeClr val="bg1"/>
                      </a:solidFill>
                      <a:prstDash val="solid"/>
                      <a:round/>
                      <a:headEnd type="none" w="med" len="med"/>
                      <a:tailEnd type="none" w="med" len="med"/>
                    </a:lnB>
                  </a:tcPr>
                </a:tc>
                <a:tc>
                  <a:txBody>
                    <a:bodyPr/>
                    <a:lstStyle/>
                    <a:p>
                      <a:pPr algn="ctr"/>
                      <a:r>
                        <a:rPr lang="lv-LV" sz="2400" dirty="0">
                          <a:latin typeface="Roboto"/>
                        </a:rPr>
                        <a:t>1362 (</a:t>
                      </a:r>
                      <a:r>
                        <a:rPr lang="lv-LV" sz="2400" b="1" dirty="0">
                          <a:latin typeface="Roboto"/>
                        </a:rPr>
                        <a:t>RT treat</a:t>
                      </a:r>
                      <a:r>
                        <a:rPr lang="lv-LV" sz="2400" dirty="0">
                          <a:latin typeface="Roboto"/>
                        </a:rPr>
                        <a:t>)</a:t>
                      </a:r>
                      <a:endParaRPr lang="en-GB" sz="2400" dirty="0">
                        <a:latin typeface="Roboto"/>
                      </a:endParaRPr>
                    </a:p>
                  </a:txBody>
                  <a:tcPr anchor="ctr">
                    <a:lnB w="3175" cap="flat" cmpd="sng" algn="ctr">
                      <a:solidFill>
                        <a:schemeClr val="bg1"/>
                      </a:solidFill>
                      <a:prstDash val="solid"/>
                      <a:round/>
                      <a:headEnd type="none" w="med" len="med"/>
                      <a:tailEnd type="none" w="med" len="med"/>
                    </a:lnB>
                  </a:tcPr>
                </a:tc>
                <a:tc>
                  <a:txBody>
                    <a:bodyPr/>
                    <a:lstStyle/>
                    <a:p>
                      <a:pPr algn="ctr"/>
                      <a:r>
                        <a:rPr lang="lv-LV" sz="2400" dirty="0">
                          <a:latin typeface="Roboto"/>
                        </a:rPr>
                        <a:t>998</a:t>
                      </a:r>
                      <a:endParaRPr lang="en-GB" sz="2400" dirty="0">
                        <a:latin typeface="Roboto"/>
                      </a:endParaRPr>
                    </a:p>
                  </a:txBody>
                  <a:tcPr anchor="ctr">
                    <a:lnB w="3175"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ctr"/>
                      <a:r>
                        <a:rPr lang="lv-LV" sz="2400" dirty="0">
                          <a:latin typeface="Roboto"/>
                        </a:rPr>
                        <a:t>Glioblastoma</a:t>
                      </a:r>
                      <a:endParaRPr lang="en-GB" sz="2400" dirty="0">
                        <a:latin typeface="Roboto"/>
                      </a:endParaRPr>
                    </a:p>
                  </a:txBody>
                  <a:tcPr anchor="ctr">
                    <a:lnT w="3175" cap="flat" cmpd="sng" algn="ctr">
                      <a:solidFill>
                        <a:schemeClr val="bg1"/>
                      </a:solidFill>
                      <a:prstDash val="solid"/>
                      <a:round/>
                      <a:headEnd type="none" w="med" len="med"/>
                      <a:tailEnd type="none" w="med" len="med"/>
                    </a:lnT>
                    <a:solidFill>
                      <a:srgbClr val="00B0F0"/>
                    </a:solidFill>
                  </a:tcPr>
                </a:tc>
                <a:tc>
                  <a:txBody>
                    <a:bodyPr/>
                    <a:lstStyle/>
                    <a:p>
                      <a:pPr algn="ctr"/>
                      <a:r>
                        <a:rPr lang="lv-LV" sz="2400" dirty="0">
                          <a:latin typeface="Roboto"/>
                        </a:rPr>
                        <a:t>622</a:t>
                      </a:r>
                      <a:endParaRPr lang="en-GB" sz="2400" dirty="0">
                        <a:latin typeface="Roboto"/>
                      </a:endParaRPr>
                    </a:p>
                  </a:txBody>
                  <a:tcPr anchor="ctr">
                    <a:lnT w="3175" cap="flat" cmpd="sng" algn="ctr">
                      <a:solidFill>
                        <a:schemeClr val="bg1"/>
                      </a:solidFill>
                      <a:prstDash val="solid"/>
                      <a:round/>
                      <a:headEnd type="none" w="med" len="med"/>
                      <a:tailEnd type="none" w="med" len="med"/>
                    </a:lnT>
                  </a:tcPr>
                </a:tc>
                <a:tc>
                  <a:txBody>
                    <a:bodyPr/>
                    <a:lstStyle/>
                    <a:p>
                      <a:pPr algn="ctr"/>
                      <a:r>
                        <a:rPr lang="lv-LV" sz="2400" dirty="0">
                          <a:latin typeface="Roboto"/>
                        </a:rPr>
                        <a:t>N/A</a:t>
                      </a:r>
                      <a:endParaRPr lang="en-GB" sz="2400" dirty="0">
                        <a:latin typeface="Roboto"/>
                      </a:endParaRPr>
                    </a:p>
                  </a:txBody>
                  <a:tcPr anchor="ctr">
                    <a:lnT w="3175" cap="flat" cmpd="sng" algn="ctr">
                      <a:solidFill>
                        <a:schemeClr val="bg1"/>
                      </a:solidFill>
                      <a:prstDash val="solid"/>
                      <a:round/>
                      <a:headEnd type="none" w="med" len="med"/>
                      <a:tailEnd type="none" w="med" len="med"/>
                    </a:lnT>
                  </a:tcPr>
                </a:tc>
                <a:tc>
                  <a:txBody>
                    <a:bodyPr/>
                    <a:lstStyle/>
                    <a:p>
                      <a:pPr algn="ctr"/>
                      <a:r>
                        <a:rPr lang="lv-LV" sz="2400" dirty="0">
                          <a:latin typeface="Roboto"/>
                        </a:rPr>
                        <a:t>N/A</a:t>
                      </a:r>
                      <a:endParaRPr lang="en-GB" sz="2400" dirty="0">
                        <a:latin typeface="Roboto"/>
                      </a:endParaRPr>
                    </a:p>
                  </a:txBody>
                  <a:tcPr anchor="ctr">
                    <a:lnT w="3175"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10003"/>
                  </a:ext>
                </a:extLst>
              </a:tr>
              <a:tr h="370840">
                <a:tc>
                  <a:txBody>
                    <a:bodyPr/>
                    <a:lstStyle/>
                    <a:p>
                      <a:pPr algn="ctr"/>
                      <a:r>
                        <a:rPr lang="lv-LV" sz="2400" dirty="0">
                          <a:latin typeface="Roboto"/>
                        </a:rPr>
                        <a:t>Pancreas</a:t>
                      </a:r>
                      <a:endParaRPr lang="en-GB" sz="2400" dirty="0">
                        <a:latin typeface="Roboto"/>
                      </a:endParaRPr>
                    </a:p>
                  </a:txBody>
                  <a:tcPr anchor="ctr">
                    <a:solidFill>
                      <a:srgbClr val="00B0F0"/>
                    </a:solidFill>
                  </a:tcPr>
                </a:tc>
                <a:tc>
                  <a:txBody>
                    <a:bodyPr/>
                    <a:lstStyle/>
                    <a:p>
                      <a:pPr algn="ctr"/>
                      <a:r>
                        <a:rPr lang="lv-LV" sz="2400" dirty="0">
                          <a:latin typeface="Roboto"/>
                        </a:rPr>
                        <a:t>2782</a:t>
                      </a:r>
                      <a:endParaRPr lang="en-GB" sz="2400" dirty="0">
                        <a:latin typeface="Roboto"/>
                      </a:endParaRPr>
                    </a:p>
                  </a:txBody>
                  <a:tcPr anchor="ctr"/>
                </a:tc>
                <a:tc>
                  <a:txBody>
                    <a:bodyPr/>
                    <a:lstStyle/>
                    <a:p>
                      <a:pPr algn="ctr"/>
                      <a:r>
                        <a:rPr lang="lv-LV" sz="2400" dirty="0">
                          <a:latin typeface="Roboto"/>
                        </a:rPr>
                        <a:t>26 (</a:t>
                      </a:r>
                      <a:r>
                        <a:rPr lang="lv-LV" sz="2400" b="1" dirty="0">
                          <a:latin typeface="Roboto"/>
                        </a:rPr>
                        <a:t>RT treat</a:t>
                      </a:r>
                      <a:r>
                        <a:rPr lang="lv-LV" sz="2400" dirty="0">
                          <a:latin typeface="Roboto"/>
                        </a:rPr>
                        <a:t>)</a:t>
                      </a:r>
                      <a:endParaRPr lang="en-GB" sz="2400" dirty="0">
                        <a:latin typeface="Roboto"/>
                      </a:endParaRPr>
                    </a:p>
                  </a:txBody>
                  <a:tcPr anchor="ctr"/>
                </a:tc>
                <a:tc>
                  <a:txBody>
                    <a:bodyPr/>
                    <a:lstStyle/>
                    <a:p>
                      <a:pPr algn="ctr"/>
                      <a:r>
                        <a:rPr lang="lv-LV" sz="2400" dirty="0">
                          <a:latin typeface="Roboto"/>
                        </a:rPr>
                        <a:t>1435</a:t>
                      </a:r>
                      <a:endParaRPr lang="en-GB" sz="2400" dirty="0">
                        <a:latin typeface="Roboto"/>
                      </a:endParaRPr>
                    </a:p>
                  </a:txBody>
                  <a:tcPr anchor="ctr"/>
                </a:tc>
                <a:extLst>
                  <a:ext uri="{0D108BD9-81ED-4DB2-BD59-A6C34878D82A}">
                    <a16:rowId xmlns:a16="http://schemas.microsoft.com/office/drawing/2014/main" val="10004"/>
                  </a:ext>
                </a:extLst>
              </a:tr>
            </a:tbl>
          </a:graphicData>
        </a:graphic>
      </p:graphicFrame>
      <p:graphicFrame>
        <p:nvGraphicFramePr>
          <p:cNvPr id="2" name="Table 1"/>
          <p:cNvGraphicFramePr>
            <a:graphicFrameLocks noGrp="1"/>
          </p:cNvGraphicFramePr>
          <p:nvPr/>
        </p:nvGraphicFramePr>
        <p:xfrm>
          <a:off x="11916076" y="3359217"/>
          <a:ext cx="208280" cy="365760"/>
        </p:xfrm>
        <a:graphic>
          <a:graphicData uri="http://schemas.openxmlformats.org/drawingml/2006/table">
            <a:tbl>
              <a:tblPr/>
              <a:tblGrid>
                <a:gridCol w="208280">
                  <a:extLst>
                    <a:ext uri="{9D8B030D-6E8A-4147-A177-3AD203B41FA5}">
                      <a16:colId xmlns:a16="http://schemas.microsoft.com/office/drawing/2014/main" val="20000"/>
                    </a:ext>
                  </a:extLst>
                </a:gridCol>
              </a:tblGrid>
              <a:tr h="0">
                <a:tc>
                  <a:txBody>
                    <a:bodyPr/>
                    <a:lstStyle/>
                    <a:p>
                      <a:endParaRPr lang="en-GB" dirty="0"/>
                    </a:p>
                  </a:txBody>
                  <a:tcPr>
                    <a:lnL w="3175" cmpd="sng">
                      <a:solidFill>
                        <a:schemeClr val="bg1"/>
                      </a:solidFill>
                      <a:prstDash val="solid"/>
                    </a:lnL>
                    <a:lnR w="3175" cmpd="sng">
                      <a:solidFill>
                        <a:schemeClr val="bg1"/>
                      </a:solidFill>
                      <a:prstDash val="solid"/>
                    </a:lnR>
                    <a:lnT w="3175" cmpd="sng">
                      <a:solidFill>
                        <a:schemeClr val="bg1"/>
                      </a:solidFill>
                      <a:prstDash val="solid"/>
                    </a:lnT>
                    <a:lnB w="3175" cmpd="sng">
                      <a:solidFill>
                        <a:schemeClr val="bg1"/>
                      </a:solidFill>
                      <a:prstDash val="solid"/>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27764747"/>
      </p:ext>
    </p:extLst>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a:xfrm>
            <a:off x="513184" y="118763"/>
            <a:ext cx="11678816" cy="751293"/>
          </a:xfrm>
        </p:spPr>
        <p:txBody>
          <a:bodyPr>
            <a:normAutofit fontScale="90000"/>
          </a:bodyPr>
          <a:lstStyle/>
          <a:p>
            <a:pPr>
              <a:buClr>
                <a:srgbClr val="000066"/>
              </a:buClr>
            </a:pPr>
            <a:endParaRPr lang="en-US" b="1" dirty="0"/>
          </a:p>
        </p:txBody>
      </p:sp>
      <p:sp>
        <p:nvSpPr>
          <p:cNvPr id="3" name="Content Placeholder 2"/>
          <p:cNvSpPr>
            <a:spLocks noGrp="1"/>
          </p:cNvSpPr>
          <p:nvPr>
            <p:ph idx="1"/>
          </p:nvPr>
        </p:nvSpPr>
        <p:spPr>
          <a:xfrm>
            <a:off x="203201" y="3261785"/>
            <a:ext cx="11785600" cy="3559174"/>
          </a:xfrm>
        </p:spPr>
        <p:txBody>
          <a:bodyPr>
            <a:normAutofit/>
          </a:bodyPr>
          <a:lstStyle/>
          <a:p>
            <a:pPr marL="0" indent="0">
              <a:buNone/>
            </a:pPr>
            <a:r>
              <a:rPr lang="en-US" sz="2000" dirty="0"/>
              <a:t>1. The target volume is near one or more critical structures and a steep dose gradient outside the target must be achieved to avoid exceeding the tolerance dose to the critical structure(s), which would portend a higher risk of toxicity. </a:t>
            </a:r>
          </a:p>
          <a:p>
            <a:pPr marL="0" indent="0">
              <a:buNone/>
            </a:pPr>
            <a:r>
              <a:rPr lang="en-US" sz="2000" dirty="0"/>
              <a:t>2. A proton-based technique would decrease the probability of clinically meaningful normal tissue toxicity by lowering an integral dose-based metric and/or organ at risk dose volume constraint associated with toxicity. </a:t>
            </a:r>
          </a:p>
          <a:p>
            <a:pPr marL="0" indent="0">
              <a:buNone/>
            </a:pPr>
            <a:r>
              <a:rPr lang="en-US" sz="2000" dirty="0"/>
              <a:t>3. The same or an immediately adjacent area has been previously irradiated, and the dose distribution within the patient must be sculpted to avoid exceeding the cumulative tolerance dose of nearby normal tissue.</a:t>
            </a:r>
          </a:p>
        </p:txBody>
      </p:sp>
      <p:pic>
        <p:nvPicPr>
          <p:cNvPr id="5" name="Picture 4"/>
          <p:cNvPicPr>
            <a:picLocks noChangeAspect="1"/>
          </p:cNvPicPr>
          <p:nvPr/>
        </p:nvPicPr>
        <p:blipFill rotWithShape="1">
          <a:blip r:embed="rId2"/>
          <a:srcRect l="33056" t="19506" r="14306" b="55803"/>
          <a:stretch/>
        </p:blipFill>
        <p:spPr>
          <a:xfrm>
            <a:off x="1851301" y="971909"/>
            <a:ext cx="8586638" cy="2265605"/>
          </a:xfrm>
          <a:prstGeom prst="rect">
            <a:avLst/>
          </a:prstGeom>
        </p:spPr>
      </p:pic>
    </p:spTree>
    <p:extLst>
      <p:ext uri="{BB962C8B-B14F-4D97-AF65-F5344CB8AC3E}">
        <p14:creationId xmlns:p14="http://schemas.microsoft.com/office/powerpoint/2010/main" val="1475712504"/>
      </p:ext>
    </p:extLst>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a:xfrm>
            <a:off x="513184" y="118763"/>
            <a:ext cx="11678816" cy="751293"/>
          </a:xfrm>
        </p:spPr>
        <p:txBody>
          <a:bodyPr>
            <a:normAutofit fontScale="90000"/>
          </a:bodyPr>
          <a:lstStyle/>
          <a:p>
            <a:pPr>
              <a:buClr>
                <a:srgbClr val="000066"/>
              </a:buClr>
            </a:pPr>
            <a:r>
              <a:rPr lang="en-US" b="1" dirty="0"/>
              <a:t>Number of patients to benefit from the facility</a:t>
            </a:r>
          </a:p>
        </p:txBody>
      </p:sp>
      <p:pic>
        <p:nvPicPr>
          <p:cNvPr id="5" name="Attēls 4" descr="Attēls, kurā ir teksts, ekrānuzņēmums, programmatūra, datora ikona&#10;&#10;Apraksts ģenerēts automātiski">
            <a:extLst>
              <a:ext uri="{FF2B5EF4-FFF2-40B4-BE49-F238E27FC236}">
                <a16:creationId xmlns:a16="http://schemas.microsoft.com/office/drawing/2014/main" id="{DA53873E-5ACD-BACD-AC59-D371A4F95E57}"/>
              </a:ext>
            </a:extLst>
          </p:cNvPr>
          <p:cNvPicPr>
            <a:picLocks noChangeAspect="1"/>
          </p:cNvPicPr>
          <p:nvPr/>
        </p:nvPicPr>
        <p:blipFill rotWithShape="1">
          <a:blip r:embed="rId2">
            <a:extLst>
              <a:ext uri="{28A0092B-C50C-407E-A947-70E740481C1C}">
                <a14:useLocalDpi xmlns:a14="http://schemas.microsoft.com/office/drawing/2010/main" val="0"/>
              </a:ext>
            </a:extLst>
          </a:blip>
          <a:srcRect l="23814" t="29828" r="10464" b="24124"/>
          <a:stretch/>
        </p:blipFill>
        <p:spPr>
          <a:xfrm>
            <a:off x="158584" y="1331644"/>
            <a:ext cx="12033416" cy="4742583"/>
          </a:xfrm>
          <a:prstGeom prst="rect">
            <a:avLst/>
          </a:prstGeom>
        </p:spPr>
      </p:pic>
    </p:spTree>
    <p:extLst>
      <p:ext uri="{BB962C8B-B14F-4D97-AF65-F5344CB8AC3E}">
        <p14:creationId xmlns:p14="http://schemas.microsoft.com/office/powerpoint/2010/main" val="2071513860"/>
      </p:ext>
    </p:extLst>
  </p:cSld>
  <p:clrMapOvr>
    <a:masterClrMapping/>
  </p:clrMapOvr>
  <p:transition>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a:xfrm>
            <a:off x="513184" y="118763"/>
            <a:ext cx="11678816" cy="751293"/>
          </a:xfrm>
        </p:spPr>
        <p:txBody>
          <a:bodyPr>
            <a:normAutofit fontScale="90000"/>
          </a:bodyPr>
          <a:lstStyle/>
          <a:p>
            <a:pPr>
              <a:buClr>
                <a:srgbClr val="000066"/>
              </a:buClr>
            </a:pPr>
            <a:r>
              <a:rPr lang="en-US" dirty="0"/>
              <a:t>Current PT statistics</a:t>
            </a:r>
            <a:endParaRPr lang="en-US" b="1" dirty="0"/>
          </a:p>
        </p:txBody>
      </p:sp>
      <p:sp>
        <p:nvSpPr>
          <p:cNvPr id="13" name="Title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r" defTabSz="914400" rtl="0" eaLnBrk="1" latinLnBrk="0" hangingPunct="1">
              <a:lnSpc>
                <a:spcPct val="100000"/>
              </a:lnSpc>
              <a:spcBef>
                <a:spcPct val="0"/>
              </a:spcBef>
              <a:buNone/>
              <a:defRPr sz="4400" kern="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ctr"/>
            <a:endParaRPr lang="en-US" dirty="0"/>
          </a:p>
        </p:txBody>
      </p:sp>
      <p:sp>
        <p:nvSpPr>
          <p:cNvPr id="14" name="TextBox 13"/>
          <p:cNvSpPr txBox="1"/>
          <p:nvPr/>
        </p:nvSpPr>
        <p:spPr>
          <a:xfrm>
            <a:off x="6292808" y="1698913"/>
            <a:ext cx="5899192" cy="1754326"/>
          </a:xfrm>
          <a:prstGeom prst="rect">
            <a:avLst/>
          </a:prstGeom>
          <a:noFill/>
        </p:spPr>
        <p:txBody>
          <a:bodyPr wrap="square" rtlCol="0">
            <a:spAutoFit/>
          </a:bodyPr>
          <a:lstStyle/>
          <a:p>
            <a:pPr marL="285750" indent="-285750">
              <a:buFont typeface="Arial" panose="020B0604020202020204" pitchFamily="34" charset="0"/>
              <a:buChar char="•"/>
            </a:pPr>
            <a:r>
              <a:rPr lang="en-US" dirty="0"/>
              <a:t>In US in 2018 2.2% of irradiated (EBRT) cancer patients treated with PT (1,9% for all cancer patients diagnosed in 2018).</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In England in 2018 1.5% of irradiated cancer patients treated with PT.</a:t>
            </a:r>
          </a:p>
        </p:txBody>
      </p:sp>
      <p:pic>
        <p:nvPicPr>
          <p:cNvPr id="15" name="Picture 14"/>
          <p:cNvPicPr>
            <a:picLocks noChangeAspect="1"/>
          </p:cNvPicPr>
          <p:nvPr/>
        </p:nvPicPr>
        <p:blipFill rotWithShape="1">
          <a:blip r:embed="rId2"/>
          <a:srcRect l="51276" t="29123" r="6447" b="24912"/>
          <a:stretch/>
        </p:blipFill>
        <p:spPr>
          <a:xfrm>
            <a:off x="144379" y="1362088"/>
            <a:ext cx="5781846" cy="3535973"/>
          </a:xfrm>
          <a:prstGeom prst="rect">
            <a:avLst/>
          </a:prstGeom>
        </p:spPr>
      </p:pic>
      <p:sp>
        <p:nvSpPr>
          <p:cNvPr id="16" name="Rectangle 15"/>
          <p:cNvSpPr/>
          <p:nvPr/>
        </p:nvSpPr>
        <p:spPr>
          <a:xfrm>
            <a:off x="1113794" y="5659850"/>
            <a:ext cx="10358028" cy="369332"/>
          </a:xfrm>
          <a:prstGeom prst="rect">
            <a:avLst/>
          </a:prstGeom>
        </p:spPr>
        <p:txBody>
          <a:bodyPr wrap="none">
            <a:spAutoFit/>
          </a:bodyPr>
          <a:lstStyle/>
          <a:p>
            <a:r>
              <a:rPr lang="en-US" dirty="0"/>
              <a:t>Burnet et al. BJR 2022; </a:t>
            </a:r>
            <a:r>
              <a:rPr lang="en-US" dirty="0" err="1"/>
              <a:t>Ebner</a:t>
            </a:r>
            <a:r>
              <a:rPr lang="en-US" dirty="0"/>
              <a:t> at al. JNCCN 2022; </a:t>
            </a:r>
            <a:r>
              <a:rPr lang="en-US" dirty="0" err="1"/>
              <a:t>Dyba</a:t>
            </a:r>
            <a:r>
              <a:rPr lang="en-US" dirty="0"/>
              <a:t> et al. </a:t>
            </a:r>
            <a:r>
              <a:rPr lang="en-US" dirty="0" err="1"/>
              <a:t>Eur</a:t>
            </a:r>
            <a:r>
              <a:rPr lang="en-US" dirty="0"/>
              <a:t> J Cancer 2021; </a:t>
            </a:r>
            <a:r>
              <a:rPr lang="en-US" dirty="0" err="1"/>
              <a:t>Lalani</a:t>
            </a:r>
            <a:r>
              <a:rPr lang="en-US" dirty="0"/>
              <a:t> et al. </a:t>
            </a:r>
            <a:r>
              <a:rPr lang="en-US" dirty="0" err="1"/>
              <a:t>Curr</a:t>
            </a:r>
            <a:r>
              <a:rPr lang="en-US" dirty="0"/>
              <a:t> </a:t>
            </a:r>
            <a:r>
              <a:rPr lang="en-US" dirty="0" err="1"/>
              <a:t>Oncol</a:t>
            </a:r>
            <a:r>
              <a:rPr lang="en-US" dirty="0"/>
              <a:t> 2023   </a:t>
            </a:r>
          </a:p>
        </p:txBody>
      </p:sp>
      <p:sp>
        <p:nvSpPr>
          <p:cNvPr id="17" name="TextBox 16"/>
          <p:cNvSpPr txBox="1"/>
          <p:nvPr/>
        </p:nvSpPr>
        <p:spPr>
          <a:xfrm>
            <a:off x="1113794" y="4988297"/>
            <a:ext cx="5096933" cy="369332"/>
          </a:xfrm>
          <a:prstGeom prst="rect">
            <a:avLst/>
          </a:prstGeom>
          <a:noFill/>
        </p:spPr>
        <p:txBody>
          <a:bodyPr wrap="square" rtlCol="0">
            <a:spAutoFit/>
          </a:bodyPr>
          <a:lstStyle/>
          <a:p>
            <a:pPr marL="285750" indent="-285750">
              <a:buFont typeface="Arial" panose="020B0604020202020204" pitchFamily="34" charset="0"/>
              <a:buChar char="•"/>
            </a:pPr>
            <a:r>
              <a:rPr lang="en-US" dirty="0"/>
              <a:t>In 2021 cumulative count reached 280.000</a:t>
            </a:r>
          </a:p>
        </p:txBody>
      </p:sp>
    </p:spTree>
    <p:extLst>
      <p:ext uri="{BB962C8B-B14F-4D97-AF65-F5344CB8AC3E}">
        <p14:creationId xmlns:p14="http://schemas.microsoft.com/office/powerpoint/2010/main" val="2387190750"/>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p:txBody>
          <a:bodyPr>
            <a:normAutofit fontScale="90000"/>
          </a:bodyPr>
          <a:lstStyle/>
          <a:p>
            <a:pPr>
              <a:buClr>
                <a:srgbClr val="000066"/>
              </a:buClr>
            </a:pPr>
            <a:r>
              <a:rPr lang="en-US" b="1" dirty="0"/>
              <a:t>Cancer is a growing global challenge</a:t>
            </a:r>
          </a:p>
        </p:txBody>
      </p:sp>
      <p:pic>
        <p:nvPicPr>
          <p:cNvPr id="6" name="image6.png">
            <a:extLst>
              <a:ext uri="{FF2B5EF4-FFF2-40B4-BE49-F238E27FC236}">
                <a16:creationId xmlns:a16="http://schemas.microsoft.com/office/drawing/2014/main" id="{B16299B6-A57D-A965-88F4-D943B22E2C75}"/>
              </a:ext>
            </a:extLst>
          </p:cNvPr>
          <p:cNvPicPr>
            <a:picLocks noChangeAspect="1"/>
          </p:cNvPicPr>
          <p:nvPr/>
        </p:nvPicPr>
        <p:blipFill>
          <a:blip r:embed="rId2"/>
          <a:srcRect/>
          <a:stretch>
            <a:fillRect/>
          </a:stretch>
        </p:blipFill>
        <p:spPr>
          <a:xfrm>
            <a:off x="1641556" y="994028"/>
            <a:ext cx="8908887" cy="5092677"/>
          </a:xfrm>
          <a:prstGeom prst="rect">
            <a:avLst/>
          </a:prstGeom>
          <a:ln/>
        </p:spPr>
      </p:pic>
      <p:sp>
        <p:nvSpPr>
          <p:cNvPr id="7" name="TextBox 6">
            <a:extLst>
              <a:ext uri="{FF2B5EF4-FFF2-40B4-BE49-F238E27FC236}">
                <a16:creationId xmlns:a16="http://schemas.microsoft.com/office/drawing/2014/main" id="{D72F2604-34A7-1E65-1321-8107165B7136}"/>
              </a:ext>
            </a:extLst>
          </p:cNvPr>
          <p:cNvSpPr txBox="1"/>
          <p:nvPr/>
        </p:nvSpPr>
        <p:spPr>
          <a:xfrm>
            <a:off x="2091639" y="5855872"/>
            <a:ext cx="8008719" cy="461665"/>
          </a:xfrm>
          <a:prstGeom prst="rect">
            <a:avLst/>
          </a:prstGeom>
          <a:noFill/>
        </p:spPr>
        <p:txBody>
          <a:bodyPr wrap="square" rtlCol="0">
            <a:spAutoFit/>
          </a:bodyPr>
          <a:lstStyle/>
          <a:p>
            <a:pPr algn="ctr"/>
            <a:r>
              <a:rPr lang="en-GB" sz="2400" b="1" dirty="0">
                <a:solidFill>
                  <a:srgbClr val="4055FF"/>
                </a:solidFill>
              </a:rPr>
              <a:t>Eventually compare with Baltic  data</a:t>
            </a:r>
          </a:p>
        </p:txBody>
      </p:sp>
    </p:spTree>
    <p:extLst>
      <p:ext uri="{BB962C8B-B14F-4D97-AF65-F5344CB8AC3E}">
        <p14:creationId xmlns:p14="http://schemas.microsoft.com/office/powerpoint/2010/main" val="3722627504"/>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a:xfrm>
            <a:off x="513184" y="118763"/>
            <a:ext cx="11678816" cy="751293"/>
          </a:xfrm>
        </p:spPr>
        <p:txBody>
          <a:bodyPr>
            <a:normAutofit/>
          </a:bodyPr>
          <a:lstStyle/>
          <a:p>
            <a:r>
              <a:rPr lang="en-US" sz="3600" dirty="0"/>
              <a:t>What are the numbers of pts. in European PT centers</a:t>
            </a:r>
          </a:p>
        </p:txBody>
      </p:sp>
      <p:sp>
        <p:nvSpPr>
          <p:cNvPr id="13" name="Title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r" defTabSz="914400" rtl="0" eaLnBrk="1" latinLnBrk="0" hangingPunct="1">
              <a:lnSpc>
                <a:spcPct val="100000"/>
              </a:lnSpc>
              <a:spcBef>
                <a:spcPct val="0"/>
              </a:spcBef>
              <a:buNone/>
              <a:defRPr sz="4400" kern="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ctr"/>
            <a:endParaRPr lang="en-US" dirty="0"/>
          </a:p>
        </p:txBody>
      </p:sp>
      <p:pic>
        <p:nvPicPr>
          <p:cNvPr id="9" name="Content Placeholder 3"/>
          <p:cNvPicPr>
            <a:picLocks noGrp="1" noChangeAspect="1"/>
          </p:cNvPicPr>
          <p:nvPr>
            <p:ph idx="1"/>
          </p:nvPr>
        </p:nvPicPr>
        <p:blipFill rotWithShape="1">
          <a:blip r:embed="rId2"/>
          <a:srcRect l="1405" t="17659" r="27672" b="14525"/>
          <a:stretch/>
        </p:blipFill>
        <p:spPr>
          <a:xfrm>
            <a:off x="194734" y="1027906"/>
            <a:ext cx="9186333" cy="4940908"/>
          </a:xfrm>
          <a:prstGeom prst="rect">
            <a:avLst/>
          </a:prstGeom>
        </p:spPr>
      </p:pic>
      <p:sp>
        <p:nvSpPr>
          <p:cNvPr id="10" name="TextBox 9"/>
          <p:cNvSpPr txBox="1"/>
          <p:nvPr/>
        </p:nvSpPr>
        <p:spPr>
          <a:xfrm>
            <a:off x="2988734" y="6004004"/>
            <a:ext cx="8119533" cy="369332"/>
          </a:xfrm>
          <a:prstGeom prst="rect">
            <a:avLst/>
          </a:prstGeom>
          <a:noFill/>
        </p:spPr>
        <p:txBody>
          <a:bodyPr wrap="square" rtlCol="0">
            <a:spAutoFit/>
          </a:bodyPr>
          <a:lstStyle/>
          <a:p>
            <a:r>
              <a:rPr lang="en-US" dirty="0" err="1"/>
              <a:t>Tambas</a:t>
            </a:r>
            <a:r>
              <a:rPr lang="en-US" dirty="0"/>
              <a:t> et al. Radiotherapy and Oncology 2022.  </a:t>
            </a:r>
          </a:p>
        </p:txBody>
      </p:sp>
      <p:sp>
        <p:nvSpPr>
          <p:cNvPr id="11" name="Rectangle 10"/>
          <p:cNvSpPr/>
          <p:nvPr/>
        </p:nvSpPr>
        <p:spPr>
          <a:xfrm>
            <a:off x="9381067" y="2305671"/>
            <a:ext cx="2184493" cy="2677656"/>
          </a:xfrm>
          <a:prstGeom prst="rect">
            <a:avLst/>
          </a:prstGeom>
        </p:spPr>
        <p:txBody>
          <a:bodyPr wrap="square">
            <a:spAutoFit/>
          </a:bodyPr>
          <a:lstStyle/>
          <a:p>
            <a:r>
              <a:rPr lang="en-US" sz="2400" dirty="0"/>
              <a:t>Average for 2020 - 223 adult patients per center.</a:t>
            </a:r>
          </a:p>
          <a:p>
            <a:endParaRPr lang="en-US" sz="2400" dirty="0"/>
          </a:p>
          <a:p>
            <a:r>
              <a:rPr lang="en-US" sz="2400" i="1" dirty="0"/>
              <a:t>+ approx. 1-150 children </a:t>
            </a:r>
          </a:p>
        </p:txBody>
      </p:sp>
    </p:spTree>
    <p:extLst>
      <p:ext uri="{BB962C8B-B14F-4D97-AF65-F5344CB8AC3E}">
        <p14:creationId xmlns:p14="http://schemas.microsoft.com/office/powerpoint/2010/main" val="1163509625"/>
      </p:ext>
    </p:extLst>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a:xfrm>
            <a:off x="513184" y="118763"/>
            <a:ext cx="11678816" cy="751293"/>
          </a:xfrm>
        </p:spPr>
        <p:txBody>
          <a:bodyPr>
            <a:normAutofit/>
          </a:bodyPr>
          <a:lstStyle/>
          <a:p>
            <a:endParaRPr lang="en-US" sz="3600" dirty="0"/>
          </a:p>
        </p:txBody>
      </p:sp>
      <p:sp>
        <p:nvSpPr>
          <p:cNvPr id="13" name="Title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r" defTabSz="914400" rtl="0" eaLnBrk="1" latinLnBrk="0" hangingPunct="1">
              <a:lnSpc>
                <a:spcPct val="100000"/>
              </a:lnSpc>
              <a:spcBef>
                <a:spcPct val="0"/>
              </a:spcBef>
              <a:buNone/>
              <a:defRPr sz="4400" kern="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ctr"/>
            <a:endParaRPr lang="en-US" dirty="0"/>
          </a:p>
        </p:txBody>
      </p:sp>
      <p:pic>
        <p:nvPicPr>
          <p:cNvPr id="8" name="Picture 7"/>
          <p:cNvPicPr>
            <a:picLocks noChangeAspect="1"/>
          </p:cNvPicPr>
          <p:nvPr/>
        </p:nvPicPr>
        <p:blipFill rotWithShape="1">
          <a:blip r:embed="rId2"/>
          <a:srcRect l="16875" t="34561" r="19967" b="50702"/>
          <a:stretch/>
        </p:blipFill>
        <p:spPr>
          <a:xfrm>
            <a:off x="1570008" y="0"/>
            <a:ext cx="9051984" cy="1188074"/>
          </a:xfrm>
          <a:prstGeom prst="rect">
            <a:avLst/>
          </a:prstGeom>
        </p:spPr>
      </p:pic>
      <p:graphicFrame>
        <p:nvGraphicFramePr>
          <p:cNvPr id="12" name="Content Placeholder 5"/>
          <p:cNvGraphicFramePr>
            <a:graphicFrameLocks noGrp="1"/>
          </p:cNvGraphicFramePr>
          <p:nvPr>
            <p:ph idx="1"/>
            <p:extLst>
              <p:ext uri="{D42A27DB-BD31-4B8C-83A1-F6EECF244321}">
                <p14:modId xmlns:p14="http://schemas.microsoft.com/office/powerpoint/2010/main" val="4024733845"/>
              </p:ext>
            </p:extLst>
          </p:nvPr>
        </p:nvGraphicFramePr>
        <p:xfrm>
          <a:off x="77639" y="1250837"/>
          <a:ext cx="12051103" cy="5520891"/>
        </p:xfrm>
        <a:graphic>
          <a:graphicData uri="http://schemas.openxmlformats.org/drawingml/2006/table">
            <a:tbl>
              <a:tblPr/>
              <a:tblGrid>
                <a:gridCol w="2798965">
                  <a:extLst>
                    <a:ext uri="{9D8B030D-6E8A-4147-A177-3AD203B41FA5}">
                      <a16:colId xmlns:a16="http://schemas.microsoft.com/office/drawing/2014/main" val="20000"/>
                    </a:ext>
                  </a:extLst>
                </a:gridCol>
                <a:gridCol w="1772679">
                  <a:extLst>
                    <a:ext uri="{9D8B030D-6E8A-4147-A177-3AD203B41FA5}">
                      <a16:colId xmlns:a16="http://schemas.microsoft.com/office/drawing/2014/main" val="20001"/>
                    </a:ext>
                  </a:extLst>
                </a:gridCol>
                <a:gridCol w="2596819">
                  <a:extLst>
                    <a:ext uri="{9D8B030D-6E8A-4147-A177-3AD203B41FA5}">
                      <a16:colId xmlns:a16="http://schemas.microsoft.com/office/drawing/2014/main" val="20002"/>
                    </a:ext>
                  </a:extLst>
                </a:gridCol>
                <a:gridCol w="2441320">
                  <a:extLst>
                    <a:ext uri="{9D8B030D-6E8A-4147-A177-3AD203B41FA5}">
                      <a16:colId xmlns:a16="http://schemas.microsoft.com/office/drawing/2014/main" val="20003"/>
                    </a:ext>
                  </a:extLst>
                </a:gridCol>
                <a:gridCol w="2441320">
                  <a:extLst>
                    <a:ext uri="{9D8B030D-6E8A-4147-A177-3AD203B41FA5}">
                      <a16:colId xmlns:a16="http://schemas.microsoft.com/office/drawing/2014/main" val="20004"/>
                    </a:ext>
                  </a:extLst>
                </a:gridCol>
              </a:tblGrid>
              <a:tr h="412614">
                <a:tc>
                  <a:txBody>
                    <a:bodyPr/>
                    <a:lstStyle/>
                    <a:p>
                      <a:pPr algn="ctr"/>
                      <a:r>
                        <a:rPr lang="en-US" sz="1200" b="1" dirty="0" err="1">
                          <a:effectLst/>
                        </a:rPr>
                        <a:t>Tumour</a:t>
                      </a:r>
                      <a:r>
                        <a:rPr lang="en-US" sz="1200" b="1" dirty="0">
                          <a:effectLst/>
                        </a:rPr>
                        <a:t> type</a:t>
                      </a:r>
                      <a:r>
                        <a:rPr lang="en-US" sz="1200" b="1" baseline="30000" dirty="0">
                          <a:effectLst/>
                        </a:rPr>
                        <a:t>1)</a:t>
                      </a:r>
                      <a:endParaRPr lang="en-US" sz="1200" b="1" dirty="0">
                        <a:effectLst/>
                      </a:endParaRP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en-US" sz="1200" b="1">
                          <a:effectLst/>
                        </a:rPr>
                        <a:t>No. new cases in Sweden per annum</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en-US" sz="1200" b="1">
                          <a:effectLst/>
                        </a:rPr>
                        <a:t>No. radiotherapy treatments in Sweden per annum </a:t>
                      </a:r>
                      <a:r>
                        <a:rPr lang="en-US" sz="1200" b="1" baseline="30000">
                          <a:effectLst/>
                        </a:rPr>
                        <a:t>2)</a:t>
                      </a:r>
                      <a:endParaRPr lang="en-US" sz="1200" b="1">
                        <a:effectLst/>
                      </a:endParaRP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en-US" sz="1200" b="1">
                          <a:effectLst/>
                        </a:rPr>
                        <a:t>Suitable no. patients proton therapy</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en-US" sz="1200" b="1" dirty="0">
                          <a:solidFill>
                            <a:srgbClr val="FF0000"/>
                          </a:solidFill>
                          <a:effectLst/>
                        </a:rPr>
                        <a:t>Percent</a:t>
                      </a:r>
                      <a:r>
                        <a:rPr lang="en-US" sz="1200" b="1" baseline="0" dirty="0">
                          <a:solidFill>
                            <a:srgbClr val="FF0000"/>
                          </a:solidFill>
                          <a:effectLst/>
                        </a:rPr>
                        <a:t> from newly diagnosed cases</a:t>
                      </a:r>
                      <a:endParaRPr lang="en-US" sz="1200" b="1" dirty="0">
                        <a:solidFill>
                          <a:srgbClr val="FF0000"/>
                        </a:solidFill>
                        <a:effectLst/>
                      </a:endParaRP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0000"/>
                  </a:ext>
                </a:extLst>
              </a:tr>
              <a:tr h="223603">
                <a:tc>
                  <a:txBody>
                    <a:bodyPr/>
                    <a:lstStyle/>
                    <a:p>
                      <a:pPr algn="l"/>
                      <a:r>
                        <a:rPr lang="en-US" sz="1200" dirty="0">
                          <a:effectLst/>
                        </a:rPr>
                        <a:t>Intraocular melanoma</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75</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15</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en-US" sz="1200" dirty="0">
                          <a:solidFill>
                            <a:srgbClr val="FF0000"/>
                          </a:solidFill>
                          <a:effectLst/>
                        </a:rPr>
                        <a:t>?</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0001"/>
                  </a:ext>
                </a:extLst>
              </a:tr>
              <a:tr h="223603">
                <a:tc>
                  <a:txBody>
                    <a:bodyPr/>
                    <a:lstStyle/>
                    <a:p>
                      <a:pPr algn="l"/>
                      <a:r>
                        <a:rPr lang="en-US" sz="1200">
                          <a:effectLst/>
                        </a:rPr>
                        <a:t>Skull-base chordoma/chondrosarcoma</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a:effectLst/>
                        </a:rPr>
                        <a:t>30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a:effectLst/>
                        </a:rPr>
                        <a:t>?</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a:effectLst/>
                        </a:rPr>
                        <a:t>20–25</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r>
                        <a:rPr lang="en-US" sz="1200" dirty="0">
                          <a:solidFill>
                            <a:srgbClr val="FF0000"/>
                          </a:solidFill>
                          <a:effectLst/>
                        </a:rPr>
                        <a:t>100%?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2"/>
                  </a:ext>
                </a:extLst>
              </a:tr>
              <a:tr h="223603">
                <a:tc>
                  <a:txBody>
                    <a:bodyPr/>
                    <a:lstStyle/>
                    <a:p>
                      <a:pPr algn="l"/>
                      <a:r>
                        <a:rPr lang="en-US" sz="1200">
                          <a:effectLst/>
                        </a:rPr>
                        <a:t>Meningeoma</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a:effectLst/>
                        </a:rPr>
                        <a:t>300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a:effectLst/>
                        </a:rPr>
                        <a:t>40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a:effectLst/>
                        </a:rPr>
                        <a:t>30–40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r>
                        <a:rPr lang="en-US" sz="1200" dirty="0">
                          <a:solidFill>
                            <a:srgbClr val="FF0000"/>
                          </a:solidFill>
                          <a:effectLst/>
                        </a:rPr>
                        <a:t>75-100%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3"/>
                  </a:ext>
                </a:extLst>
              </a:tr>
              <a:tr h="223603">
                <a:tc>
                  <a:txBody>
                    <a:bodyPr/>
                    <a:lstStyle/>
                    <a:p>
                      <a:pPr algn="l"/>
                      <a:r>
                        <a:rPr lang="en-US" sz="1200">
                          <a:effectLst/>
                        </a:rPr>
                        <a:t>AVM</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70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20–25</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en-US" sz="1200" dirty="0">
                          <a:solidFill>
                            <a:srgbClr val="FF0000"/>
                          </a:solidFill>
                          <a:effectLst/>
                        </a:rPr>
                        <a:t>?</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0004"/>
                  </a:ext>
                </a:extLst>
              </a:tr>
              <a:tr h="223603">
                <a:tc>
                  <a:txBody>
                    <a:bodyPr/>
                    <a:lstStyle/>
                    <a:p>
                      <a:pPr algn="l"/>
                      <a:r>
                        <a:rPr lang="en-US" sz="1200" dirty="0" err="1">
                          <a:effectLst/>
                        </a:rPr>
                        <a:t>Medulloblastoma</a:t>
                      </a:r>
                      <a:endParaRPr lang="en-US" sz="1200" dirty="0">
                        <a:effectLst/>
                      </a:endParaRP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a:effectLst/>
                        </a:rPr>
                        <a:t>30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a:effectLst/>
                        </a:rPr>
                        <a:t>30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dirty="0">
                          <a:effectLst/>
                        </a:rPr>
                        <a:t>20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r>
                        <a:rPr lang="en-US" sz="1200" dirty="0">
                          <a:solidFill>
                            <a:srgbClr val="FF0000"/>
                          </a:solidFill>
                          <a:effectLst/>
                        </a:rPr>
                        <a:t>67%</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5"/>
                  </a:ext>
                </a:extLst>
              </a:tr>
              <a:tr h="223603">
                <a:tc>
                  <a:txBody>
                    <a:bodyPr/>
                    <a:lstStyle/>
                    <a:p>
                      <a:pPr algn="l"/>
                      <a:r>
                        <a:rPr lang="en-US" sz="1200">
                          <a:effectLst/>
                        </a:rPr>
                        <a:t>Reirradiations</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 </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dirty="0">
                          <a:effectLst/>
                        </a:rPr>
                        <a:t>150–400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en-US" sz="1200" dirty="0">
                          <a:solidFill>
                            <a:srgbClr val="FF0000"/>
                          </a:solidFill>
                          <a:effectLst/>
                        </a:rPr>
                        <a:t>?</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0006"/>
                  </a:ext>
                </a:extLst>
              </a:tr>
              <a:tr h="412614">
                <a:tc>
                  <a:txBody>
                    <a:bodyPr/>
                    <a:lstStyle/>
                    <a:p>
                      <a:pPr algn="l"/>
                      <a:r>
                        <a:rPr lang="en-US" sz="1200">
                          <a:effectLst/>
                        </a:rPr>
                        <a:t>Paediatric cancer (not incl. medulloblastoma)</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a:effectLst/>
                        </a:rPr>
                        <a:t>300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a:effectLst/>
                        </a:rPr>
                        <a:t>90–100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a:effectLst/>
                        </a:rPr>
                        <a:t>60–80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r>
                        <a:rPr lang="en-US" sz="1200" dirty="0">
                          <a:solidFill>
                            <a:srgbClr val="FF0000"/>
                          </a:solidFill>
                          <a:effectLst/>
                        </a:rPr>
                        <a:t>67-80%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7"/>
                  </a:ext>
                </a:extLst>
              </a:tr>
              <a:tr h="223603">
                <a:tc>
                  <a:txBody>
                    <a:bodyPr/>
                    <a:lstStyle/>
                    <a:p>
                      <a:pPr algn="l"/>
                      <a:r>
                        <a:rPr lang="en-US" sz="1200" dirty="0">
                          <a:effectLst/>
                        </a:rPr>
                        <a:t>ENT cancer-nasopharynx/sinus</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a:effectLst/>
                        </a:rPr>
                        <a:t>80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a:effectLst/>
                        </a:rPr>
                        <a:t>80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a:effectLst/>
                        </a:rPr>
                        <a:t>60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r>
                        <a:rPr lang="en-US" sz="1200" dirty="0">
                          <a:solidFill>
                            <a:srgbClr val="FF0000"/>
                          </a:solidFill>
                          <a:effectLst/>
                        </a:rPr>
                        <a:t>75%</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08"/>
                  </a:ext>
                </a:extLst>
              </a:tr>
              <a:tr h="223603">
                <a:tc>
                  <a:txBody>
                    <a:bodyPr/>
                    <a:lstStyle/>
                    <a:p>
                      <a:pPr algn="l"/>
                      <a:r>
                        <a:rPr lang="en-US" sz="1200">
                          <a:effectLst/>
                        </a:rPr>
                        <a:t>Sarcoma</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375</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175</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40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en-US" sz="1200" dirty="0">
                          <a:solidFill>
                            <a:srgbClr val="FF0000"/>
                          </a:solidFill>
                          <a:effectLst/>
                        </a:rPr>
                        <a:t>23%</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0009"/>
                  </a:ext>
                </a:extLst>
              </a:tr>
              <a:tr h="223603">
                <a:tc>
                  <a:txBody>
                    <a:bodyPr/>
                    <a:lstStyle/>
                    <a:p>
                      <a:pPr algn="l"/>
                      <a:r>
                        <a:rPr lang="en-US" sz="1200">
                          <a:effectLst/>
                        </a:rPr>
                        <a:t>ENT cancer-others</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920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570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240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en-US" sz="1200" dirty="0">
                          <a:solidFill>
                            <a:srgbClr val="FF0000"/>
                          </a:solidFill>
                          <a:effectLst/>
                        </a:rPr>
                        <a:t>42%</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0010"/>
                  </a:ext>
                </a:extLst>
              </a:tr>
              <a:tr h="223603">
                <a:tc>
                  <a:txBody>
                    <a:bodyPr/>
                    <a:lstStyle/>
                    <a:p>
                      <a:pPr algn="l"/>
                      <a:r>
                        <a:rPr lang="en-US" sz="1200">
                          <a:effectLst/>
                        </a:rPr>
                        <a:t>Oesophageal cancer</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400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150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80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en-US" sz="1200" dirty="0">
                          <a:solidFill>
                            <a:srgbClr val="FF0000"/>
                          </a:solidFill>
                          <a:effectLst/>
                        </a:rPr>
                        <a:t>53%</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0011"/>
                  </a:ext>
                </a:extLst>
              </a:tr>
              <a:tr h="223603">
                <a:tc>
                  <a:txBody>
                    <a:bodyPr/>
                    <a:lstStyle/>
                    <a:p>
                      <a:pPr algn="l"/>
                      <a:r>
                        <a:rPr lang="en-US" sz="1200">
                          <a:effectLst/>
                        </a:rPr>
                        <a:t>Rectal cancer</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1800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830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150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en-US" sz="1200" dirty="0">
                          <a:solidFill>
                            <a:srgbClr val="FF0000"/>
                          </a:solidFill>
                          <a:effectLst/>
                        </a:rPr>
                        <a:t>18%</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0012"/>
                  </a:ext>
                </a:extLst>
              </a:tr>
              <a:tr h="223603">
                <a:tc>
                  <a:txBody>
                    <a:bodyPr/>
                    <a:lstStyle/>
                    <a:p>
                      <a:pPr algn="l"/>
                      <a:r>
                        <a:rPr lang="en-US" sz="1200" dirty="0">
                          <a:effectLst/>
                        </a:rPr>
                        <a:t>Breast cancer</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dirty="0">
                          <a:effectLst/>
                        </a:rPr>
                        <a:t>6300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dirty="0">
                          <a:effectLst/>
                        </a:rPr>
                        <a:t>3370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dirty="0">
                          <a:effectLst/>
                        </a:rPr>
                        <a:t>300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en-US" sz="1200" dirty="0">
                          <a:solidFill>
                            <a:srgbClr val="FF0000"/>
                          </a:solidFill>
                          <a:effectLst/>
                        </a:rPr>
                        <a:t>9%</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0013"/>
                  </a:ext>
                </a:extLst>
              </a:tr>
              <a:tr h="223603">
                <a:tc>
                  <a:txBody>
                    <a:bodyPr/>
                    <a:lstStyle/>
                    <a:p>
                      <a:pPr algn="l"/>
                      <a:r>
                        <a:rPr lang="en-US" sz="1200">
                          <a:effectLst/>
                        </a:rPr>
                        <a:t>Thymoma</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30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20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en-US" sz="1200" dirty="0">
                          <a:solidFill>
                            <a:srgbClr val="FF0000"/>
                          </a:solidFill>
                          <a:effectLst/>
                        </a:rPr>
                        <a:t>?</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0014"/>
                  </a:ext>
                </a:extLst>
              </a:tr>
              <a:tr h="223603">
                <a:tc>
                  <a:txBody>
                    <a:bodyPr/>
                    <a:lstStyle/>
                    <a:p>
                      <a:pPr algn="l"/>
                      <a:r>
                        <a:rPr lang="en-US" sz="1200" dirty="0">
                          <a:effectLst/>
                        </a:rPr>
                        <a:t>Lung cancer</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a:effectLst/>
                        </a:rPr>
                        <a:t>2850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a:effectLst/>
                        </a:rPr>
                        <a:t>485</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a:effectLst/>
                        </a:rPr>
                        <a:t>350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r>
                        <a:rPr lang="en-US" sz="1200" dirty="0">
                          <a:solidFill>
                            <a:srgbClr val="FF0000"/>
                          </a:solidFill>
                          <a:effectLst/>
                        </a:rPr>
                        <a:t>72%</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15"/>
                  </a:ext>
                </a:extLst>
              </a:tr>
              <a:tr h="223603">
                <a:tc>
                  <a:txBody>
                    <a:bodyPr/>
                    <a:lstStyle/>
                    <a:p>
                      <a:pPr algn="l"/>
                      <a:r>
                        <a:rPr lang="en-US" sz="1200">
                          <a:effectLst/>
                        </a:rPr>
                        <a:t>Gynaecological cancer</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2700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650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50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en-US" sz="1200" dirty="0">
                          <a:solidFill>
                            <a:srgbClr val="FF0000"/>
                          </a:solidFill>
                          <a:effectLst/>
                        </a:rPr>
                        <a:t>8%</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0016"/>
                  </a:ext>
                </a:extLst>
              </a:tr>
              <a:tr h="223603">
                <a:tc>
                  <a:txBody>
                    <a:bodyPr/>
                    <a:lstStyle/>
                    <a:p>
                      <a:pPr algn="l"/>
                      <a:r>
                        <a:rPr lang="en-US" sz="1200">
                          <a:effectLst/>
                        </a:rPr>
                        <a:t>Malignant gliomas</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375</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200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50–75</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en-US" sz="1200" dirty="0">
                          <a:solidFill>
                            <a:srgbClr val="FF0000"/>
                          </a:solidFill>
                          <a:effectLst/>
                        </a:rPr>
                        <a:t>25-38%</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0017"/>
                  </a:ext>
                </a:extLst>
              </a:tr>
              <a:tr h="223603">
                <a:tc>
                  <a:txBody>
                    <a:bodyPr/>
                    <a:lstStyle/>
                    <a:p>
                      <a:pPr algn="l"/>
                      <a:r>
                        <a:rPr lang="en-US" sz="1200">
                          <a:effectLst/>
                        </a:rPr>
                        <a:t>Cancer of the liver</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a:effectLst/>
                        </a:rPr>
                        <a:t>400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a:effectLst/>
                        </a:rPr>
                        <a:t>70?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a:effectLst/>
                        </a:rPr>
                        <a:t>65 + </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r>
                        <a:rPr lang="en-US" sz="1200" dirty="0">
                          <a:solidFill>
                            <a:srgbClr val="FF0000"/>
                          </a:solidFill>
                          <a:effectLst/>
                        </a:rPr>
                        <a:t>93%</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18"/>
                  </a:ext>
                </a:extLst>
              </a:tr>
              <a:tr h="223603">
                <a:tc>
                  <a:txBody>
                    <a:bodyPr/>
                    <a:lstStyle/>
                    <a:p>
                      <a:pPr algn="l"/>
                      <a:r>
                        <a:rPr lang="en-US" sz="1200">
                          <a:effectLst/>
                        </a:rPr>
                        <a:t>Mesothelioma</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100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20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en-US" sz="1200" dirty="0">
                          <a:solidFill>
                            <a:srgbClr val="FF0000"/>
                          </a:solidFill>
                          <a:effectLst/>
                        </a:rPr>
                        <a:t>?</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0019"/>
                  </a:ext>
                </a:extLst>
              </a:tr>
              <a:tr h="223603">
                <a:tc>
                  <a:txBody>
                    <a:bodyPr/>
                    <a:lstStyle/>
                    <a:p>
                      <a:pPr algn="l"/>
                      <a:r>
                        <a:rPr lang="en-US" sz="1200">
                          <a:effectLst/>
                        </a:rPr>
                        <a:t>Prostate cancer</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7800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1420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300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en-US" sz="1200" dirty="0">
                          <a:solidFill>
                            <a:srgbClr val="FF0000"/>
                          </a:solidFill>
                          <a:effectLst/>
                        </a:rPr>
                        <a:t>21%</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0020"/>
                  </a:ext>
                </a:extLst>
              </a:tr>
              <a:tr h="223603">
                <a:tc>
                  <a:txBody>
                    <a:bodyPr/>
                    <a:lstStyle/>
                    <a:p>
                      <a:pPr algn="l"/>
                      <a:r>
                        <a:rPr lang="en-US" sz="1200">
                          <a:effectLst/>
                        </a:rPr>
                        <a:t>Malignant lymphomas</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2000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460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r>
                        <a:rPr lang="en-US" sz="1200">
                          <a:effectLst/>
                        </a:rPr>
                        <a:t>20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rgbClr val="FFFFFF"/>
                    </a:solidFill>
                  </a:tcPr>
                </a:tc>
                <a:tc>
                  <a:txBody>
                    <a:bodyPr/>
                    <a:lstStyle/>
                    <a:p>
                      <a:pPr algn="ctr"/>
                      <a:r>
                        <a:rPr lang="en-US" sz="1200" dirty="0">
                          <a:solidFill>
                            <a:srgbClr val="FF0000"/>
                          </a:solidFill>
                          <a:effectLst/>
                        </a:rPr>
                        <a:t>4%</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0021"/>
                  </a:ext>
                </a:extLst>
              </a:tr>
              <a:tr h="223603">
                <a:tc>
                  <a:txBody>
                    <a:bodyPr/>
                    <a:lstStyle/>
                    <a:p>
                      <a:pPr algn="l"/>
                      <a:r>
                        <a:rPr lang="en-US" sz="1200" dirty="0">
                          <a:effectLst/>
                        </a:rPr>
                        <a:t>Pancreatic cancer</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a:effectLst/>
                        </a:rPr>
                        <a:t>800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a:effectLst/>
                        </a:rPr>
                        <a:t>50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r>
                        <a:rPr lang="en-US" sz="1200" dirty="0">
                          <a:effectLst/>
                        </a:rPr>
                        <a:t>50?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tc>
                  <a:txBody>
                    <a:bodyPr/>
                    <a:lstStyle/>
                    <a:p>
                      <a:pPr algn="ctr"/>
                      <a:r>
                        <a:rPr lang="en-US" sz="1200" dirty="0">
                          <a:solidFill>
                            <a:srgbClr val="FF0000"/>
                          </a:solidFill>
                          <a:effectLst/>
                        </a:rPr>
                        <a:t>100%</a:t>
                      </a:r>
                    </a:p>
                  </a:txBody>
                  <a:tcPr marL="33472" marR="33472" marT="16736" marB="16736">
                    <a:lnL w="7620" cap="flat" cmpd="sng" algn="ctr">
                      <a:solidFill>
                        <a:srgbClr val="000000"/>
                      </a:solidFill>
                      <a:prstDash val="solid"/>
                      <a:round/>
                      <a:headEnd type="none" w="med" len="med"/>
                      <a:tailEnd type="none" w="med" len="med"/>
                    </a:lnL>
                    <a:lnR w="7620" cap="flat" cmpd="sng" algn="ctr">
                      <a:solidFill>
                        <a:srgbClr val="000000"/>
                      </a:solidFill>
                      <a:prstDash val="solid"/>
                      <a:round/>
                      <a:headEnd type="none" w="med" len="med"/>
                      <a:tailEnd type="none" w="med" len="med"/>
                    </a:lnR>
                    <a:lnT w="7620" cap="flat" cmpd="sng" algn="ctr">
                      <a:solidFill>
                        <a:srgbClr val="000000"/>
                      </a:solidFill>
                      <a:prstDash val="solid"/>
                      <a:round/>
                      <a:headEnd type="none" w="med" len="med"/>
                      <a:tailEnd type="none" w="med" len="med"/>
                    </a:lnT>
                    <a:lnB w="7620" cap="flat" cmpd="sng" algn="ctr">
                      <a:solidFill>
                        <a:srgbClr val="000000"/>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val="10022"/>
                  </a:ext>
                </a:extLst>
              </a:tr>
            </a:tbl>
          </a:graphicData>
        </a:graphic>
      </p:graphicFrame>
      <p:sp>
        <p:nvSpPr>
          <p:cNvPr id="14" name="Rectangle 13"/>
          <p:cNvSpPr/>
          <p:nvPr/>
        </p:nvSpPr>
        <p:spPr>
          <a:xfrm>
            <a:off x="2557546" y="3414668"/>
            <a:ext cx="7460343" cy="1416589"/>
          </a:xfrm>
          <a:prstGeom prst="rect">
            <a:avLst/>
          </a:prstGeom>
          <a:effectLst>
            <a:glow rad="139700">
              <a:schemeClr val="accent1">
                <a:satMod val="175000"/>
                <a:alpha val="40000"/>
              </a:schemeClr>
            </a:glow>
          </a:effectLst>
        </p:spPr>
        <p:style>
          <a:lnRef idx="3">
            <a:schemeClr val="lt1"/>
          </a:lnRef>
          <a:fillRef idx="1">
            <a:schemeClr val="accent1"/>
          </a:fillRef>
          <a:effectRef idx="1">
            <a:schemeClr val="accent1"/>
          </a:effectRef>
          <a:fontRef idx="minor">
            <a:schemeClr val="lt1"/>
          </a:fontRef>
        </p:style>
        <p:txBody>
          <a:bodyPr rtlCol="0" anchor="ctr"/>
          <a:lstStyle/>
          <a:p>
            <a:pPr algn="ctr"/>
            <a:r>
              <a:rPr lang="en-US" sz="4400" dirty="0"/>
              <a:t>14–15% of all irradiated patients</a:t>
            </a:r>
          </a:p>
        </p:txBody>
      </p:sp>
    </p:spTree>
    <p:extLst>
      <p:ext uri="{BB962C8B-B14F-4D97-AF65-F5344CB8AC3E}">
        <p14:creationId xmlns:p14="http://schemas.microsoft.com/office/powerpoint/2010/main" val="8468084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838200" y="176585"/>
            <a:ext cx="10515600" cy="1325563"/>
          </a:xfrm>
          <a:prstGeom prst="rect">
            <a:avLst/>
          </a:prstGeom>
        </p:spPr>
        <p:txBody>
          <a:bodyPr vert="horz" lIns="91440" tIns="45720" rIns="91440" bIns="45720" rtlCol="0" anchor="ctr">
            <a:normAutofit/>
          </a:bodyPr>
          <a:lstStyle>
            <a:lvl1pPr algn="r" defTabSz="914400" rtl="0" eaLnBrk="1" latinLnBrk="0" hangingPunct="1">
              <a:lnSpc>
                <a:spcPct val="100000"/>
              </a:lnSpc>
              <a:spcBef>
                <a:spcPct val="0"/>
              </a:spcBef>
              <a:buNone/>
              <a:defRPr sz="4400" kern="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pPr algn="ctr"/>
            <a:endParaRPr lang="en-US" dirty="0"/>
          </a:p>
        </p:txBody>
      </p:sp>
      <p:pic>
        <p:nvPicPr>
          <p:cNvPr id="15" name="Picture 14"/>
          <p:cNvPicPr>
            <a:picLocks noChangeAspect="1"/>
          </p:cNvPicPr>
          <p:nvPr/>
        </p:nvPicPr>
        <p:blipFill rotWithShape="1">
          <a:blip r:embed="rId2"/>
          <a:srcRect l="80328" t="49473" r="2402" b="12281"/>
          <a:stretch/>
        </p:blipFill>
        <p:spPr>
          <a:xfrm>
            <a:off x="625643" y="-8067"/>
            <a:ext cx="2851483" cy="3552132"/>
          </a:xfrm>
          <a:prstGeom prst="rect">
            <a:avLst/>
          </a:prstGeom>
        </p:spPr>
      </p:pic>
      <p:pic>
        <p:nvPicPr>
          <p:cNvPr id="16" name="Picture 15"/>
          <p:cNvPicPr>
            <a:picLocks noChangeAspect="1"/>
          </p:cNvPicPr>
          <p:nvPr/>
        </p:nvPicPr>
        <p:blipFill rotWithShape="1">
          <a:blip r:embed="rId2"/>
          <a:srcRect l="29901" t="42456" r="21151" b="18070"/>
          <a:stretch/>
        </p:blipFill>
        <p:spPr>
          <a:xfrm>
            <a:off x="3657599" y="88186"/>
            <a:ext cx="5606717" cy="2543369"/>
          </a:xfrm>
          <a:prstGeom prst="rect">
            <a:avLst/>
          </a:prstGeom>
        </p:spPr>
      </p:pic>
      <p:pic>
        <p:nvPicPr>
          <p:cNvPr id="17" name="Picture 16"/>
          <p:cNvPicPr>
            <a:picLocks noChangeAspect="1"/>
          </p:cNvPicPr>
          <p:nvPr/>
        </p:nvPicPr>
        <p:blipFill rotWithShape="1">
          <a:blip r:embed="rId3"/>
          <a:srcRect l="17072" t="15437" r="11974" b="28246"/>
          <a:stretch/>
        </p:blipFill>
        <p:spPr>
          <a:xfrm>
            <a:off x="3657599" y="2631555"/>
            <a:ext cx="8410075" cy="3862138"/>
          </a:xfrm>
          <a:prstGeom prst="rect">
            <a:avLst/>
          </a:prstGeom>
        </p:spPr>
      </p:pic>
      <p:pic>
        <p:nvPicPr>
          <p:cNvPr id="18" name="Picture 17"/>
          <p:cNvPicPr>
            <a:picLocks noChangeAspect="1"/>
          </p:cNvPicPr>
          <p:nvPr/>
        </p:nvPicPr>
        <p:blipFill rotWithShape="1">
          <a:blip r:embed="rId4"/>
          <a:srcRect l="35132" t="20702" r="27664" b="27720"/>
          <a:stretch/>
        </p:blipFill>
        <p:spPr>
          <a:xfrm>
            <a:off x="82913" y="3763834"/>
            <a:ext cx="3394213" cy="2646947"/>
          </a:xfrm>
          <a:prstGeom prst="rect">
            <a:avLst/>
          </a:prstGeom>
        </p:spPr>
      </p:pic>
      <p:sp>
        <p:nvSpPr>
          <p:cNvPr id="19" name="Rectangle 18"/>
          <p:cNvSpPr/>
          <p:nvPr/>
        </p:nvSpPr>
        <p:spPr>
          <a:xfrm>
            <a:off x="7502236" y="2280969"/>
            <a:ext cx="4553406" cy="338554"/>
          </a:xfrm>
          <a:prstGeom prst="rect">
            <a:avLst/>
          </a:prstGeom>
          <a:solidFill>
            <a:schemeClr val="accent4">
              <a:lumMod val="75000"/>
            </a:schemeClr>
          </a:solidFill>
        </p:spPr>
        <p:txBody>
          <a:bodyPr wrap="square">
            <a:spAutoFit/>
          </a:bodyPr>
          <a:lstStyle/>
          <a:p>
            <a:r>
              <a:rPr lang="en-US" sz="1600" b="0" i="0" dirty="0">
                <a:solidFill>
                  <a:srgbClr val="FFFFFF"/>
                </a:solidFill>
                <a:effectLst/>
                <a:latin typeface="Arial" panose="020B0604020202020204" pitchFamily="34" charset="0"/>
              </a:rPr>
              <a:t>Agreed by 95% of the 23 respondents at 4.3%</a:t>
            </a:r>
            <a:endParaRPr lang="en-US" sz="1600" dirty="0"/>
          </a:p>
        </p:txBody>
      </p:sp>
      <p:sp>
        <p:nvSpPr>
          <p:cNvPr id="20" name="Rectangle 19"/>
          <p:cNvSpPr/>
          <p:nvPr/>
        </p:nvSpPr>
        <p:spPr>
          <a:xfrm>
            <a:off x="6448926" y="6224292"/>
            <a:ext cx="782053" cy="18648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7546352" y="6224291"/>
            <a:ext cx="782053" cy="18648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8715968" y="6224290"/>
            <a:ext cx="782053" cy="18648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10908631" y="5045197"/>
            <a:ext cx="918411" cy="17314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1586813"/>
      </p:ext>
    </p:extLst>
  </p:cSld>
  <p:clrMapOvr>
    <a:masterClrMapping/>
  </p:clrMapOvr>
  <p:transition>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endParaRPr lang="en-GB"/>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56875748"/>
              </p:ext>
            </p:extLst>
          </p:nvPr>
        </p:nvGraphicFramePr>
        <p:xfrm>
          <a:off x="6066839" y="1388475"/>
          <a:ext cx="5986957" cy="5051789"/>
        </p:xfrm>
        <a:graphic>
          <a:graphicData uri="http://schemas.openxmlformats.org/drawingml/2006/table">
            <a:tbl>
              <a:tblPr>
                <a:tableStyleId>{69C7853C-536D-4A76-A0AE-DD22124D55A5}</a:tableStyleId>
              </a:tblPr>
              <a:tblGrid>
                <a:gridCol w="1804542">
                  <a:extLst>
                    <a:ext uri="{9D8B030D-6E8A-4147-A177-3AD203B41FA5}">
                      <a16:colId xmlns:a16="http://schemas.microsoft.com/office/drawing/2014/main" val="20000"/>
                    </a:ext>
                  </a:extLst>
                </a:gridCol>
                <a:gridCol w="1140644">
                  <a:extLst>
                    <a:ext uri="{9D8B030D-6E8A-4147-A177-3AD203B41FA5}">
                      <a16:colId xmlns:a16="http://schemas.microsoft.com/office/drawing/2014/main" val="20001"/>
                    </a:ext>
                  </a:extLst>
                </a:gridCol>
                <a:gridCol w="1453744">
                  <a:extLst>
                    <a:ext uri="{9D8B030D-6E8A-4147-A177-3AD203B41FA5}">
                      <a16:colId xmlns:a16="http://schemas.microsoft.com/office/drawing/2014/main" val="20002"/>
                    </a:ext>
                  </a:extLst>
                </a:gridCol>
                <a:gridCol w="1588027">
                  <a:extLst>
                    <a:ext uri="{9D8B030D-6E8A-4147-A177-3AD203B41FA5}">
                      <a16:colId xmlns:a16="http://schemas.microsoft.com/office/drawing/2014/main" val="20003"/>
                    </a:ext>
                  </a:extLst>
                </a:gridCol>
              </a:tblGrid>
              <a:tr h="585500">
                <a:tc>
                  <a:txBody>
                    <a:bodyPr/>
                    <a:lstStyle/>
                    <a:p>
                      <a:pPr algn="l"/>
                      <a:r>
                        <a:rPr lang="en-US" dirty="0">
                          <a:effectLst/>
                        </a:rPr>
                        <a:t>Variable</a:t>
                      </a:r>
                    </a:p>
                  </a:txBody>
                  <a:tcPr marL="53340" marR="53340" marT="22860" marB="22860" anchor="ctr"/>
                </a:tc>
                <a:tc>
                  <a:txBody>
                    <a:bodyPr/>
                    <a:lstStyle/>
                    <a:p>
                      <a:pPr algn="ctr"/>
                      <a:r>
                        <a:rPr lang="en-US">
                          <a:effectLst/>
                        </a:rPr>
                        <a:t>PBT</a:t>
                      </a:r>
                    </a:p>
                  </a:txBody>
                  <a:tcPr marL="53340" marR="53340" marT="22860" marB="22860" anchor="ctr"/>
                </a:tc>
                <a:tc>
                  <a:txBody>
                    <a:bodyPr/>
                    <a:lstStyle/>
                    <a:p>
                      <a:pPr algn="ctr"/>
                      <a:r>
                        <a:rPr lang="en-US">
                          <a:effectLst/>
                        </a:rPr>
                        <a:t>Other types of RT</a:t>
                      </a:r>
                    </a:p>
                  </a:txBody>
                  <a:tcPr marL="53340" marR="53340" marT="22860" marB="22860" anchor="ctr"/>
                </a:tc>
                <a:tc>
                  <a:txBody>
                    <a:bodyPr/>
                    <a:lstStyle/>
                    <a:p>
                      <a:pPr algn="ctr"/>
                      <a:r>
                        <a:rPr lang="en-US" dirty="0">
                          <a:solidFill>
                            <a:srgbClr val="FF0000"/>
                          </a:solidFill>
                          <a:effectLst/>
                        </a:rPr>
                        <a:t>%</a:t>
                      </a:r>
                    </a:p>
                  </a:txBody>
                  <a:tcPr marL="53340" marR="53340" marT="22860" marB="22860" anchor="ctr"/>
                </a:tc>
                <a:extLst>
                  <a:ext uri="{0D108BD9-81ED-4DB2-BD59-A6C34878D82A}">
                    <a16:rowId xmlns:a16="http://schemas.microsoft.com/office/drawing/2014/main" val="10000"/>
                  </a:ext>
                </a:extLst>
              </a:tr>
              <a:tr h="489141">
                <a:tc>
                  <a:txBody>
                    <a:bodyPr/>
                    <a:lstStyle/>
                    <a:p>
                      <a:pPr algn="l"/>
                      <a:r>
                        <a:rPr lang="en-US" sz="1500" dirty="0">
                          <a:effectLst/>
                        </a:rPr>
                        <a:t> Genitourinary (prostate)</a:t>
                      </a:r>
                    </a:p>
                  </a:txBody>
                  <a:tcPr marL="45735" marR="45735" marT="19601" marB="19601"/>
                </a:tc>
                <a:tc>
                  <a:txBody>
                    <a:bodyPr/>
                    <a:lstStyle/>
                    <a:p>
                      <a:pPr algn="ctr"/>
                      <a:r>
                        <a:rPr lang="en-US" sz="1500">
                          <a:effectLst/>
                        </a:rPr>
                        <a:t>528 (9.8)</a:t>
                      </a:r>
                    </a:p>
                  </a:txBody>
                  <a:tcPr marL="45735" marR="45735" marT="19601" marB="19601"/>
                </a:tc>
                <a:tc>
                  <a:txBody>
                    <a:bodyPr/>
                    <a:lstStyle/>
                    <a:p>
                      <a:pPr algn="ctr"/>
                      <a:r>
                        <a:rPr lang="en-US" sz="1500" dirty="0">
                          <a:effectLst/>
                        </a:rPr>
                        <a:t>2,967 (6.1)</a:t>
                      </a:r>
                    </a:p>
                  </a:txBody>
                  <a:tcPr marL="45735" marR="45735" marT="19601" marB="19601"/>
                </a:tc>
                <a:tc>
                  <a:txBody>
                    <a:bodyPr/>
                    <a:lstStyle/>
                    <a:p>
                      <a:pPr algn="ctr"/>
                      <a:r>
                        <a:rPr lang="en-US" sz="1500" dirty="0">
                          <a:solidFill>
                            <a:srgbClr val="FF0000"/>
                          </a:solidFill>
                          <a:effectLst/>
                        </a:rPr>
                        <a:t>15%</a:t>
                      </a:r>
                    </a:p>
                  </a:txBody>
                  <a:tcPr marL="45735" marR="45735" marT="19601" marB="19601"/>
                </a:tc>
                <a:extLst>
                  <a:ext uri="{0D108BD9-81ED-4DB2-BD59-A6C34878D82A}">
                    <a16:rowId xmlns:a16="http://schemas.microsoft.com/office/drawing/2014/main" val="10001"/>
                  </a:ext>
                </a:extLst>
              </a:tr>
              <a:tr h="263810">
                <a:tc>
                  <a:txBody>
                    <a:bodyPr/>
                    <a:lstStyle/>
                    <a:p>
                      <a:pPr algn="l"/>
                      <a:r>
                        <a:rPr lang="en-US" sz="1500">
                          <a:effectLst/>
                        </a:rPr>
                        <a:t> Breast</a:t>
                      </a:r>
                    </a:p>
                  </a:txBody>
                  <a:tcPr marL="45735" marR="45735" marT="19601" marB="19601"/>
                </a:tc>
                <a:tc>
                  <a:txBody>
                    <a:bodyPr/>
                    <a:lstStyle/>
                    <a:p>
                      <a:pPr algn="ctr"/>
                      <a:r>
                        <a:rPr lang="en-US" sz="1500">
                          <a:effectLst/>
                        </a:rPr>
                        <a:t>98 (1.8)</a:t>
                      </a:r>
                    </a:p>
                  </a:txBody>
                  <a:tcPr marL="45735" marR="45735" marT="19601" marB="19601"/>
                </a:tc>
                <a:tc>
                  <a:txBody>
                    <a:bodyPr/>
                    <a:lstStyle/>
                    <a:p>
                      <a:pPr algn="ctr"/>
                      <a:r>
                        <a:rPr lang="en-US" sz="1500">
                          <a:effectLst/>
                        </a:rPr>
                        <a:t>15,332 (31.5)</a:t>
                      </a:r>
                    </a:p>
                  </a:txBody>
                  <a:tcPr marL="45735" marR="45735" marT="19601" marB="19601"/>
                </a:tc>
                <a:tc>
                  <a:txBody>
                    <a:bodyPr/>
                    <a:lstStyle/>
                    <a:p>
                      <a:pPr algn="ctr"/>
                      <a:r>
                        <a:rPr lang="en-US" sz="1500" dirty="0">
                          <a:solidFill>
                            <a:srgbClr val="FF0000"/>
                          </a:solidFill>
                          <a:effectLst/>
                        </a:rPr>
                        <a:t>&gt;1%</a:t>
                      </a:r>
                    </a:p>
                  </a:txBody>
                  <a:tcPr marL="45735" marR="45735" marT="19601" marB="19601"/>
                </a:tc>
                <a:extLst>
                  <a:ext uri="{0D108BD9-81ED-4DB2-BD59-A6C34878D82A}">
                    <a16:rowId xmlns:a16="http://schemas.microsoft.com/office/drawing/2014/main" val="10002"/>
                  </a:ext>
                </a:extLst>
              </a:tr>
              <a:tr h="263810">
                <a:tc>
                  <a:txBody>
                    <a:bodyPr/>
                    <a:lstStyle/>
                    <a:p>
                      <a:pPr algn="l"/>
                      <a:r>
                        <a:rPr lang="en-US" sz="1500">
                          <a:effectLst/>
                        </a:rPr>
                        <a:t> Eye/Orbit</a:t>
                      </a:r>
                    </a:p>
                  </a:txBody>
                  <a:tcPr marL="45735" marR="45735" marT="19601" marB="19601"/>
                </a:tc>
                <a:tc>
                  <a:txBody>
                    <a:bodyPr/>
                    <a:lstStyle/>
                    <a:p>
                      <a:pPr algn="ctr"/>
                      <a:r>
                        <a:rPr lang="en-US" sz="1500">
                          <a:effectLst/>
                        </a:rPr>
                        <a:t>83 (1.5)</a:t>
                      </a:r>
                    </a:p>
                  </a:txBody>
                  <a:tcPr marL="45735" marR="45735" marT="19601" marB="19601"/>
                </a:tc>
                <a:tc>
                  <a:txBody>
                    <a:bodyPr/>
                    <a:lstStyle/>
                    <a:p>
                      <a:pPr algn="ctr"/>
                      <a:r>
                        <a:rPr lang="en-US" sz="1500">
                          <a:effectLst/>
                        </a:rPr>
                        <a:t>38 (0.1)</a:t>
                      </a:r>
                    </a:p>
                  </a:txBody>
                  <a:tcPr marL="45735" marR="45735" marT="19601" marB="19601"/>
                </a:tc>
                <a:tc>
                  <a:txBody>
                    <a:bodyPr/>
                    <a:lstStyle/>
                    <a:p>
                      <a:pPr algn="ctr"/>
                      <a:r>
                        <a:rPr lang="en-US" sz="1500" dirty="0">
                          <a:solidFill>
                            <a:srgbClr val="FF0000"/>
                          </a:solidFill>
                          <a:effectLst/>
                        </a:rPr>
                        <a:t>69%</a:t>
                      </a:r>
                    </a:p>
                  </a:txBody>
                  <a:tcPr marL="45735" marR="45735" marT="19601" marB="19601"/>
                </a:tc>
                <a:extLst>
                  <a:ext uri="{0D108BD9-81ED-4DB2-BD59-A6C34878D82A}">
                    <a16:rowId xmlns:a16="http://schemas.microsoft.com/office/drawing/2014/main" val="10003"/>
                  </a:ext>
                </a:extLst>
              </a:tr>
              <a:tr h="263810">
                <a:tc>
                  <a:txBody>
                    <a:bodyPr/>
                    <a:lstStyle/>
                    <a:p>
                      <a:pPr algn="l"/>
                      <a:r>
                        <a:rPr lang="en-US" sz="1500">
                          <a:effectLst/>
                        </a:rPr>
                        <a:t> Lung</a:t>
                      </a:r>
                    </a:p>
                  </a:txBody>
                  <a:tcPr marL="45735" marR="45735" marT="19601" marB="19601"/>
                </a:tc>
                <a:tc>
                  <a:txBody>
                    <a:bodyPr/>
                    <a:lstStyle/>
                    <a:p>
                      <a:pPr algn="ctr"/>
                      <a:r>
                        <a:rPr lang="en-US" sz="1500">
                          <a:effectLst/>
                        </a:rPr>
                        <a:t>741 (13.7)</a:t>
                      </a:r>
                    </a:p>
                  </a:txBody>
                  <a:tcPr marL="45735" marR="45735" marT="19601" marB="19601"/>
                </a:tc>
                <a:tc>
                  <a:txBody>
                    <a:bodyPr/>
                    <a:lstStyle/>
                    <a:p>
                      <a:pPr algn="ctr"/>
                      <a:r>
                        <a:rPr lang="en-US" sz="1500">
                          <a:effectLst/>
                        </a:rPr>
                        <a:t>9,423 (19.4)</a:t>
                      </a:r>
                    </a:p>
                  </a:txBody>
                  <a:tcPr marL="45735" marR="45735" marT="19601" marB="19601"/>
                </a:tc>
                <a:tc>
                  <a:txBody>
                    <a:bodyPr/>
                    <a:lstStyle/>
                    <a:p>
                      <a:pPr algn="ctr"/>
                      <a:r>
                        <a:rPr lang="en-US" sz="1500" dirty="0">
                          <a:solidFill>
                            <a:srgbClr val="FF0000"/>
                          </a:solidFill>
                          <a:effectLst/>
                        </a:rPr>
                        <a:t>7%</a:t>
                      </a:r>
                    </a:p>
                  </a:txBody>
                  <a:tcPr marL="45735" marR="45735" marT="19601" marB="19601"/>
                </a:tc>
                <a:extLst>
                  <a:ext uri="{0D108BD9-81ED-4DB2-BD59-A6C34878D82A}">
                    <a16:rowId xmlns:a16="http://schemas.microsoft.com/office/drawing/2014/main" val="10004"/>
                  </a:ext>
                </a:extLst>
              </a:tr>
              <a:tr h="263810">
                <a:tc>
                  <a:txBody>
                    <a:bodyPr/>
                    <a:lstStyle/>
                    <a:p>
                      <a:pPr algn="l"/>
                      <a:r>
                        <a:rPr lang="en-US" sz="1500">
                          <a:effectLst/>
                        </a:rPr>
                        <a:t> Brain/CNS</a:t>
                      </a:r>
                    </a:p>
                  </a:txBody>
                  <a:tcPr marL="45735" marR="45735" marT="19601" marB="19601"/>
                </a:tc>
                <a:tc>
                  <a:txBody>
                    <a:bodyPr/>
                    <a:lstStyle/>
                    <a:p>
                      <a:pPr algn="ctr"/>
                      <a:r>
                        <a:rPr lang="en-US" sz="1500">
                          <a:effectLst/>
                        </a:rPr>
                        <a:t>650 (12.0)</a:t>
                      </a:r>
                    </a:p>
                  </a:txBody>
                  <a:tcPr marL="45735" marR="45735" marT="19601" marB="19601"/>
                </a:tc>
                <a:tc>
                  <a:txBody>
                    <a:bodyPr/>
                    <a:lstStyle/>
                    <a:p>
                      <a:pPr algn="ctr"/>
                      <a:r>
                        <a:rPr lang="en-US" sz="1500">
                          <a:effectLst/>
                        </a:rPr>
                        <a:t>1,379 (2.8)</a:t>
                      </a:r>
                    </a:p>
                  </a:txBody>
                  <a:tcPr marL="45735" marR="45735" marT="19601" marB="19601"/>
                </a:tc>
                <a:tc>
                  <a:txBody>
                    <a:bodyPr/>
                    <a:lstStyle/>
                    <a:p>
                      <a:pPr algn="ctr"/>
                      <a:r>
                        <a:rPr lang="en-US" sz="1500" dirty="0">
                          <a:solidFill>
                            <a:srgbClr val="FF0000"/>
                          </a:solidFill>
                          <a:effectLst/>
                        </a:rPr>
                        <a:t>32%</a:t>
                      </a:r>
                    </a:p>
                  </a:txBody>
                  <a:tcPr marL="45735" marR="45735" marT="19601" marB="19601"/>
                </a:tc>
                <a:extLst>
                  <a:ext uri="{0D108BD9-81ED-4DB2-BD59-A6C34878D82A}">
                    <a16:rowId xmlns:a16="http://schemas.microsoft.com/office/drawing/2014/main" val="10005"/>
                  </a:ext>
                </a:extLst>
              </a:tr>
              <a:tr h="714195">
                <a:tc>
                  <a:txBody>
                    <a:bodyPr/>
                    <a:lstStyle/>
                    <a:p>
                      <a:pPr algn="l"/>
                      <a:r>
                        <a:rPr lang="en-US" sz="1500">
                          <a:effectLst/>
                        </a:rPr>
                        <a:t> Lymphoma/Leukemia</a:t>
                      </a:r>
                    </a:p>
                  </a:txBody>
                  <a:tcPr marL="45735" marR="45735" marT="19601" marB="19601"/>
                </a:tc>
                <a:tc>
                  <a:txBody>
                    <a:bodyPr/>
                    <a:lstStyle/>
                    <a:p>
                      <a:pPr algn="ctr"/>
                      <a:r>
                        <a:rPr lang="en-US" sz="1500">
                          <a:effectLst/>
                        </a:rPr>
                        <a:t>44 (0.8)</a:t>
                      </a:r>
                    </a:p>
                  </a:txBody>
                  <a:tcPr marL="45735" marR="45735" marT="19601" marB="19601"/>
                </a:tc>
                <a:tc>
                  <a:txBody>
                    <a:bodyPr/>
                    <a:lstStyle/>
                    <a:p>
                      <a:pPr algn="ctr"/>
                      <a:r>
                        <a:rPr lang="en-US" sz="1500" dirty="0">
                          <a:effectLst/>
                        </a:rPr>
                        <a:t>1,398 (2.9)</a:t>
                      </a:r>
                    </a:p>
                  </a:txBody>
                  <a:tcPr marL="45735" marR="45735" marT="19601" marB="19601"/>
                </a:tc>
                <a:tc>
                  <a:txBody>
                    <a:bodyPr/>
                    <a:lstStyle/>
                    <a:p>
                      <a:pPr algn="ctr"/>
                      <a:r>
                        <a:rPr lang="en-US" sz="1500" dirty="0">
                          <a:solidFill>
                            <a:srgbClr val="FF0000"/>
                          </a:solidFill>
                          <a:effectLst/>
                        </a:rPr>
                        <a:t>3%</a:t>
                      </a:r>
                    </a:p>
                  </a:txBody>
                  <a:tcPr marL="45735" marR="45735" marT="19601" marB="19601"/>
                </a:tc>
                <a:extLst>
                  <a:ext uri="{0D108BD9-81ED-4DB2-BD59-A6C34878D82A}">
                    <a16:rowId xmlns:a16="http://schemas.microsoft.com/office/drawing/2014/main" val="10006"/>
                  </a:ext>
                </a:extLst>
              </a:tr>
              <a:tr h="263810">
                <a:tc>
                  <a:txBody>
                    <a:bodyPr/>
                    <a:lstStyle/>
                    <a:p>
                      <a:pPr algn="l"/>
                      <a:r>
                        <a:rPr lang="en-US" sz="1500">
                          <a:effectLst/>
                        </a:rPr>
                        <a:t> Liver</a:t>
                      </a:r>
                    </a:p>
                  </a:txBody>
                  <a:tcPr marL="45735" marR="45735" marT="19601" marB="19601"/>
                </a:tc>
                <a:tc>
                  <a:txBody>
                    <a:bodyPr/>
                    <a:lstStyle/>
                    <a:p>
                      <a:pPr algn="ctr"/>
                      <a:r>
                        <a:rPr lang="en-US" sz="1500">
                          <a:effectLst/>
                        </a:rPr>
                        <a:t>1,479 (27.4)</a:t>
                      </a:r>
                    </a:p>
                  </a:txBody>
                  <a:tcPr marL="45735" marR="45735" marT="19601" marB="19601"/>
                </a:tc>
                <a:tc>
                  <a:txBody>
                    <a:bodyPr/>
                    <a:lstStyle/>
                    <a:p>
                      <a:pPr algn="ctr"/>
                      <a:r>
                        <a:rPr lang="en-US" sz="1500">
                          <a:effectLst/>
                        </a:rPr>
                        <a:t>3,391 (7.0)</a:t>
                      </a:r>
                    </a:p>
                  </a:txBody>
                  <a:tcPr marL="45735" marR="45735" marT="19601" marB="19601"/>
                </a:tc>
                <a:tc>
                  <a:txBody>
                    <a:bodyPr/>
                    <a:lstStyle/>
                    <a:p>
                      <a:pPr algn="ctr"/>
                      <a:r>
                        <a:rPr lang="en-US" sz="1500" dirty="0">
                          <a:solidFill>
                            <a:srgbClr val="FF0000"/>
                          </a:solidFill>
                          <a:effectLst/>
                        </a:rPr>
                        <a:t>30%</a:t>
                      </a:r>
                    </a:p>
                  </a:txBody>
                  <a:tcPr marL="45735" marR="45735" marT="19601" marB="19601"/>
                </a:tc>
                <a:extLst>
                  <a:ext uri="{0D108BD9-81ED-4DB2-BD59-A6C34878D82A}">
                    <a16:rowId xmlns:a16="http://schemas.microsoft.com/office/drawing/2014/main" val="10007"/>
                  </a:ext>
                </a:extLst>
              </a:tr>
              <a:tr h="263810">
                <a:tc>
                  <a:txBody>
                    <a:bodyPr/>
                    <a:lstStyle/>
                    <a:p>
                      <a:pPr algn="l"/>
                      <a:r>
                        <a:rPr lang="en-US" sz="1500">
                          <a:effectLst/>
                        </a:rPr>
                        <a:t> Pancreas/Biliary</a:t>
                      </a:r>
                    </a:p>
                  </a:txBody>
                  <a:tcPr marL="45735" marR="45735" marT="19601" marB="19601"/>
                </a:tc>
                <a:tc>
                  <a:txBody>
                    <a:bodyPr/>
                    <a:lstStyle/>
                    <a:p>
                      <a:pPr algn="ctr"/>
                      <a:r>
                        <a:rPr lang="en-US" sz="1500">
                          <a:effectLst/>
                        </a:rPr>
                        <a:t>303 (5.6)</a:t>
                      </a:r>
                    </a:p>
                  </a:txBody>
                  <a:tcPr marL="45735" marR="45735" marT="19601" marB="19601"/>
                </a:tc>
                <a:tc>
                  <a:txBody>
                    <a:bodyPr/>
                    <a:lstStyle/>
                    <a:p>
                      <a:pPr algn="ctr"/>
                      <a:r>
                        <a:rPr lang="en-US" sz="1500">
                          <a:effectLst/>
                        </a:rPr>
                        <a:t>1,661 (3.4)</a:t>
                      </a:r>
                    </a:p>
                  </a:txBody>
                  <a:tcPr marL="45735" marR="45735" marT="19601" marB="19601"/>
                </a:tc>
                <a:tc>
                  <a:txBody>
                    <a:bodyPr/>
                    <a:lstStyle/>
                    <a:p>
                      <a:pPr algn="ctr"/>
                      <a:r>
                        <a:rPr lang="en-US" sz="1500" dirty="0">
                          <a:solidFill>
                            <a:srgbClr val="FF0000"/>
                          </a:solidFill>
                          <a:effectLst/>
                        </a:rPr>
                        <a:t>15%</a:t>
                      </a:r>
                    </a:p>
                  </a:txBody>
                  <a:tcPr marL="45735" marR="45735" marT="19601" marB="19601"/>
                </a:tc>
                <a:extLst>
                  <a:ext uri="{0D108BD9-81ED-4DB2-BD59-A6C34878D82A}">
                    <a16:rowId xmlns:a16="http://schemas.microsoft.com/office/drawing/2014/main" val="10008"/>
                  </a:ext>
                </a:extLst>
              </a:tr>
              <a:tr h="263810">
                <a:tc>
                  <a:txBody>
                    <a:bodyPr/>
                    <a:lstStyle/>
                    <a:p>
                      <a:pPr algn="l"/>
                      <a:r>
                        <a:rPr lang="en-US" sz="1500">
                          <a:effectLst/>
                        </a:rPr>
                        <a:t> Head and neck</a:t>
                      </a:r>
                    </a:p>
                  </a:txBody>
                  <a:tcPr marL="45735" marR="45735" marT="19601" marB="19601"/>
                </a:tc>
                <a:tc>
                  <a:txBody>
                    <a:bodyPr/>
                    <a:lstStyle/>
                    <a:p>
                      <a:pPr algn="ctr"/>
                      <a:r>
                        <a:rPr lang="en-US" sz="1500">
                          <a:effectLst/>
                        </a:rPr>
                        <a:t>572 (10.6)</a:t>
                      </a:r>
                    </a:p>
                  </a:txBody>
                  <a:tcPr marL="45735" marR="45735" marT="19601" marB="19601"/>
                </a:tc>
                <a:tc>
                  <a:txBody>
                    <a:bodyPr/>
                    <a:lstStyle/>
                    <a:p>
                      <a:pPr algn="ctr"/>
                      <a:r>
                        <a:rPr lang="en-US" sz="1500">
                          <a:effectLst/>
                        </a:rPr>
                        <a:t>2,654 (5.5)</a:t>
                      </a:r>
                    </a:p>
                  </a:txBody>
                  <a:tcPr marL="45735" marR="45735" marT="19601" marB="19601"/>
                </a:tc>
                <a:tc>
                  <a:txBody>
                    <a:bodyPr/>
                    <a:lstStyle/>
                    <a:p>
                      <a:pPr algn="ctr"/>
                      <a:r>
                        <a:rPr lang="en-US" sz="1500" dirty="0">
                          <a:solidFill>
                            <a:srgbClr val="FF0000"/>
                          </a:solidFill>
                          <a:effectLst/>
                        </a:rPr>
                        <a:t>17%</a:t>
                      </a:r>
                    </a:p>
                  </a:txBody>
                  <a:tcPr marL="45735" marR="45735" marT="19601" marB="19601"/>
                </a:tc>
                <a:extLst>
                  <a:ext uri="{0D108BD9-81ED-4DB2-BD59-A6C34878D82A}">
                    <a16:rowId xmlns:a16="http://schemas.microsoft.com/office/drawing/2014/main" val="10009"/>
                  </a:ext>
                </a:extLst>
              </a:tr>
              <a:tr h="263810">
                <a:tc>
                  <a:txBody>
                    <a:bodyPr/>
                    <a:lstStyle/>
                    <a:p>
                      <a:pPr algn="l"/>
                      <a:r>
                        <a:rPr lang="en-US" sz="1500">
                          <a:effectLst/>
                        </a:rPr>
                        <a:t> Thyroid</a:t>
                      </a:r>
                    </a:p>
                  </a:txBody>
                  <a:tcPr marL="45735" marR="45735" marT="19601" marB="19601"/>
                </a:tc>
                <a:tc>
                  <a:txBody>
                    <a:bodyPr/>
                    <a:lstStyle/>
                    <a:p>
                      <a:pPr algn="ctr"/>
                      <a:r>
                        <a:rPr lang="en-US" sz="1500">
                          <a:effectLst/>
                        </a:rPr>
                        <a:t>7 (0.1)</a:t>
                      </a:r>
                    </a:p>
                  </a:txBody>
                  <a:tcPr marL="45735" marR="45735" marT="19601" marB="19601"/>
                </a:tc>
                <a:tc>
                  <a:txBody>
                    <a:bodyPr/>
                    <a:lstStyle/>
                    <a:p>
                      <a:pPr algn="ctr"/>
                      <a:r>
                        <a:rPr lang="en-US" sz="1500">
                          <a:effectLst/>
                        </a:rPr>
                        <a:t>286 (0.6)</a:t>
                      </a:r>
                    </a:p>
                  </a:txBody>
                  <a:tcPr marL="45735" marR="45735" marT="19601" marB="19601"/>
                </a:tc>
                <a:tc>
                  <a:txBody>
                    <a:bodyPr/>
                    <a:lstStyle/>
                    <a:p>
                      <a:pPr algn="ctr"/>
                      <a:r>
                        <a:rPr lang="en-US" sz="1500" dirty="0">
                          <a:solidFill>
                            <a:srgbClr val="FF0000"/>
                          </a:solidFill>
                          <a:effectLst/>
                        </a:rPr>
                        <a:t>2,5%</a:t>
                      </a:r>
                    </a:p>
                  </a:txBody>
                  <a:tcPr marL="45735" marR="45735" marT="19601" marB="19601"/>
                </a:tc>
                <a:extLst>
                  <a:ext uri="{0D108BD9-81ED-4DB2-BD59-A6C34878D82A}">
                    <a16:rowId xmlns:a16="http://schemas.microsoft.com/office/drawing/2014/main" val="10010"/>
                  </a:ext>
                </a:extLst>
              </a:tr>
              <a:tr h="263810">
                <a:tc>
                  <a:txBody>
                    <a:bodyPr/>
                    <a:lstStyle/>
                    <a:p>
                      <a:pPr algn="l"/>
                      <a:r>
                        <a:rPr lang="en-US" sz="1500">
                          <a:effectLst/>
                        </a:rPr>
                        <a:t> Gynecology</a:t>
                      </a:r>
                    </a:p>
                  </a:txBody>
                  <a:tcPr marL="45735" marR="45735" marT="19601" marB="19601"/>
                </a:tc>
                <a:tc>
                  <a:txBody>
                    <a:bodyPr/>
                    <a:lstStyle/>
                    <a:p>
                      <a:pPr algn="ctr"/>
                      <a:r>
                        <a:rPr lang="en-US" sz="1500">
                          <a:effectLst/>
                        </a:rPr>
                        <a:t>148 (2.7)</a:t>
                      </a:r>
                    </a:p>
                  </a:txBody>
                  <a:tcPr marL="45735" marR="45735" marT="19601" marB="19601"/>
                </a:tc>
                <a:tc>
                  <a:txBody>
                    <a:bodyPr/>
                    <a:lstStyle/>
                    <a:p>
                      <a:pPr algn="ctr"/>
                      <a:r>
                        <a:rPr lang="en-US" sz="1500">
                          <a:effectLst/>
                        </a:rPr>
                        <a:t>2,812 (5.8)</a:t>
                      </a:r>
                    </a:p>
                  </a:txBody>
                  <a:tcPr marL="45735" marR="45735" marT="19601" marB="19601"/>
                </a:tc>
                <a:tc>
                  <a:txBody>
                    <a:bodyPr/>
                    <a:lstStyle/>
                    <a:p>
                      <a:pPr algn="ctr"/>
                      <a:r>
                        <a:rPr lang="en-US" sz="1500" dirty="0">
                          <a:solidFill>
                            <a:srgbClr val="FF0000"/>
                          </a:solidFill>
                          <a:effectLst/>
                        </a:rPr>
                        <a:t>5%</a:t>
                      </a:r>
                    </a:p>
                  </a:txBody>
                  <a:tcPr marL="45735" marR="45735" marT="19601" marB="19601"/>
                </a:tc>
                <a:extLst>
                  <a:ext uri="{0D108BD9-81ED-4DB2-BD59-A6C34878D82A}">
                    <a16:rowId xmlns:a16="http://schemas.microsoft.com/office/drawing/2014/main" val="10011"/>
                  </a:ext>
                </a:extLst>
              </a:tr>
              <a:tr h="263810">
                <a:tc>
                  <a:txBody>
                    <a:bodyPr/>
                    <a:lstStyle/>
                    <a:p>
                      <a:pPr algn="l"/>
                      <a:r>
                        <a:rPr lang="en-US" sz="1500">
                          <a:effectLst/>
                        </a:rPr>
                        <a:t> Colon and rectum</a:t>
                      </a:r>
                    </a:p>
                  </a:txBody>
                  <a:tcPr marL="45735" marR="45735" marT="19601" marB="19601"/>
                </a:tc>
                <a:tc>
                  <a:txBody>
                    <a:bodyPr/>
                    <a:lstStyle/>
                    <a:p>
                      <a:pPr algn="ctr"/>
                      <a:r>
                        <a:rPr lang="en-US" sz="1500">
                          <a:effectLst/>
                        </a:rPr>
                        <a:t>207 (3.8)</a:t>
                      </a:r>
                    </a:p>
                  </a:txBody>
                  <a:tcPr marL="45735" marR="45735" marT="19601" marB="19601"/>
                </a:tc>
                <a:tc>
                  <a:txBody>
                    <a:bodyPr/>
                    <a:lstStyle/>
                    <a:p>
                      <a:pPr algn="ctr"/>
                      <a:r>
                        <a:rPr lang="en-US" sz="1500">
                          <a:effectLst/>
                        </a:rPr>
                        <a:t>3,480 (7.2)</a:t>
                      </a:r>
                    </a:p>
                  </a:txBody>
                  <a:tcPr marL="45735" marR="45735" marT="19601" marB="19601"/>
                </a:tc>
                <a:tc>
                  <a:txBody>
                    <a:bodyPr/>
                    <a:lstStyle/>
                    <a:p>
                      <a:pPr algn="ctr"/>
                      <a:r>
                        <a:rPr lang="en-US" sz="1500" dirty="0">
                          <a:solidFill>
                            <a:srgbClr val="FF0000"/>
                          </a:solidFill>
                          <a:effectLst/>
                        </a:rPr>
                        <a:t>6%</a:t>
                      </a:r>
                    </a:p>
                  </a:txBody>
                  <a:tcPr marL="45735" marR="45735" marT="19601" marB="19601"/>
                </a:tc>
                <a:extLst>
                  <a:ext uri="{0D108BD9-81ED-4DB2-BD59-A6C34878D82A}">
                    <a16:rowId xmlns:a16="http://schemas.microsoft.com/office/drawing/2014/main" val="10012"/>
                  </a:ext>
                </a:extLst>
              </a:tr>
              <a:tr h="263810">
                <a:tc>
                  <a:txBody>
                    <a:bodyPr/>
                    <a:lstStyle/>
                    <a:p>
                      <a:pPr algn="l"/>
                      <a:r>
                        <a:rPr lang="en-US" sz="1500">
                          <a:effectLst/>
                        </a:rPr>
                        <a:t> UGI</a:t>
                      </a:r>
                    </a:p>
                  </a:txBody>
                  <a:tcPr marL="45735" marR="45735" marT="19601" marB="19601"/>
                </a:tc>
                <a:tc>
                  <a:txBody>
                    <a:bodyPr/>
                    <a:lstStyle/>
                    <a:p>
                      <a:pPr algn="ctr"/>
                      <a:r>
                        <a:rPr lang="en-US" sz="1500">
                          <a:effectLst/>
                        </a:rPr>
                        <a:t>230 (4.3)</a:t>
                      </a:r>
                    </a:p>
                  </a:txBody>
                  <a:tcPr marL="45735" marR="45735" marT="19601" marB="19601"/>
                </a:tc>
                <a:tc>
                  <a:txBody>
                    <a:bodyPr/>
                    <a:lstStyle/>
                    <a:p>
                      <a:pPr algn="ctr"/>
                      <a:r>
                        <a:rPr lang="en-US" sz="1500">
                          <a:effectLst/>
                        </a:rPr>
                        <a:t>1,943 (4.0)</a:t>
                      </a:r>
                    </a:p>
                  </a:txBody>
                  <a:tcPr marL="45735" marR="45735" marT="19601" marB="19601"/>
                </a:tc>
                <a:tc>
                  <a:txBody>
                    <a:bodyPr/>
                    <a:lstStyle/>
                    <a:p>
                      <a:pPr algn="ctr"/>
                      <a:r>
                        <a:rPr lang="en-US" sz="1500" dirty="0">
                          <a:solidFill>
                            <a:srgbClr val="FF0000"/>
                          </a:solidFill>
                          <a:effectLst/>
                        </a:rPr>
                        <a:t>12%</a:t>
                      </a:r>
                    </a:p>
                  </a:txBody>
                  <a:tcPr marL="45735" marR="45735" marT="19601" marB="19601"/>
                </a:tc>
                <a:extLst>
                  <a:ext uri="{0D108BD9-81ED-4DB2-BD59-A6C34878D82A}">
                    <a16:rowId xmlns:a16="http://schemas.microsoft.com/office/drawing/2014/main" val="10013"/>
                  </a:ext>
                </a:extLst>
              </a:tr>
              <a:tr h="301010">
                <a:tc>
                  <a:txBody>
                    <a:bodyPr/>
                    <a:lstStyle/>
                    <a:p>
                      <a:pPr algn="l"/>
                      <a:r>
                        <a:rPr lang="en-US" sz="1500">
                          <a:effectLst/>
                        </a:rPr>
                        <a:t> Sarcoma</a:t>
                      </a:r>
                    </a:p>
                  </a:txBody>
                  <a:tcPr marL="45735" marR="45735" marT="19601" marB="19601"/>
                </a:tc>
                <a:tc>
                  <a:txBody>
                    <a:bodyPr/>
                    <a:lstStyle/>
                    <a:p>
                      <a:pPr algn="ctr"/>
                      <a:r>
                        <a:rPr lang="en-US" sz="1500" dirty="0">
                          <a:effectLst/>
                        </a:rPr>
                        <a:t>180 (3.3)</a:t>
                      </a:r>
                    </a:p>
                  </a:txBody>
                  <a:tcPr marL="45735" marR="45735" marT="19601" marB="19601"/>
                </a:tc>
                <a:tc>
                  <a:txBody>
                    <a:bodyPr/>
                    <a:lstStyle/>
                    <a:p>
                      <a:pPr algn="ctr"/>
                      <a:r>
                        <a:rPr lang="en-US" sz="1500" dirty="0">
                          <a:effectLst/>
                        </a:rPr>
                        <a:t>1,507 (3.1)</a:t>
                      </a:r>
                    </a:p>
                  </a:txBody>
                  <a:tcPr marL="45735" marR="45735" marT="19601" marB="19601"/>
                </a:tc>
                <a:tc>
                  <a:txBody>
                    <a:bodyPr/>
                    <a:lstStyle/>
                    <a:p>
                      <a:pPr algn="ctr"/>
                      <a:r>
                        <a:rPr lang="en-US" sz="1500" dirty="0">
                          <a:solidFill>
                            <a:srgbClr val="FF0000"/>
                          </a:solidFill>
                          <a:effectLst/>
                        </a:rPr>
                        <a:t>10%</a:t>
                      </a:r>
                    </a:p>
                  </a:txBody>
                  <a:tcPr marL="45735" marR="45735" marT="19601" marB="19601"/>
                </a:tc>
                <a:extLst>
                  <a:ext uri="{0D108BD9-81ED-4DB2-BD59-A6C34878D82A}">
                    <a16:rowId xmlns:a16="http://schemas.microsoft.com/office/drawing/2014/main" val="10014"/>
                  </a:ext>
                </a:extLst>
              </a:tr>
            </a:tbl>
          </a:graphicData>
        </a:graphic>
      </p:graphicFrame>
      <p:pic>
        <p:nvPicPr>
          <p:cNvPr id="5" name="Picture 4"/>
          <p:cNvPicPr>
            <a:picLocks noChangeAspect="1"/>
          </p:cNvPicPr>
          <p:nvPr/>
        </p:nvPicPr>
        <p:blipFill rotWithShape="1">
          <a:blip r:embed="rId2"/>
          <a:srcRect l="18409" t="17697" r="41091" b="20970"/>
          <a:stretch/>
        </p:blipFill>
        <p:spPr>
          <a:xfrm>
            <a:off x="47060" y="1423788"/>
            <a:ext cx="6019779" cy="5052426"/>
          </a:xfrm>
          <a:prstGeom prst="rect">
            <a:avLst/>
          </a:prstGeom>
        </p:spPr>
      </p:pic>
      <p:pic>
        <p:nvPicPr>
          <p:cNvPr id="6" name="Picture 5"/>
          <p:cNvPicPr>
            <a:picLocks noChangeAspect="1"/>
          </p:cNvPicPr>
          <p:nvPr/>
        </p:nvPicPr>
        <p:blipFill rotWithShape="1">
          <a:blip r:embed="rId3"/>
          <a:srcRect l="4046" t="48535" r="21743" b="34912"/>
          <a:stretch/>
        </p:blipFill>
        <p:spPr>
          <a:xfrm>
            <a:off x="1170067" y="6781"/>
            <a:ext cx="9384631" cy="1135147"/>
          </a:xfrm>
          <a:prstGeom prst="rect">
            <a:avLst/>
          </a:prstGeom>
        </p:spPr>
      </p:pic>
      <p:pic>
        <p:nvPicPr>
          <p:cNvPr id="7" name="Picture 6"/>
          <p:cNvPicPr>
            <a:picLocks noChangeAspect="1"/>
          </p:cNvPicPr>
          <p:nvPr/>
        </p:nvPicPr>
        <p:blipFill rotWithShape="1">
          <a:blip r:embed="rId3"/>
          <a:srcRect l="4046" t="36781" r="37784" b="58058"/>
          <a:stretch/>
        </p:blipFill>
        <p:spPr>
          <a:xfrm>
            <a:off x="1170068" y="1098153"/>
            <a:ext cx="7092030" cy="353915"/>
          </a:xfrm>
          <a:prstGeom prst="rect">
            <a:avLst/>
          </a:prstGeom>
        </p:spPr>
      </p:pic>
      <p:sp>
        <p:nvSpPr>
          <p:cNvPr id="8" name="TextBox 7"/>
          <p:cNvSpPr txBox="1"/>
          <p:nvPr/>
        </p:nvSpPr>
        <p:spPr>
          <a:xfrm>
            <a:off x="7409982" y="1047082"/>
            <a:ext cx="4875981" cy="369332"/>
          </a:xfrm>
          <a:prstGeom prst="rect">
            <a:avLst/>
          </a:prstGeom>
          <a:noFill/>
        </p:spPr>
        <p:txBody>
          <a:bodyPr wrap="square" rtlCol="0">
            <a:spAutoFit/>
          </a:bodyPr>
          <a:lstStyle/>
          <a:p>
            <a:r>
              <a:rPr lang="en-US" b="1" dirty="0"/>
              <a:t>10% of patients in two centers with available PT</a:t>
            </a:r>
          </a:p>
        </p:txBody>
      </p:sp>
    </p:spTree>
    <p:extLst>
      <p:ext uri="{BB962C8B-B14F-4D97-AF65-F5344CB8AC3E}">
        <p14:creationId xmlns:p14="http://schemas.microsoft.com/office/powerpoint/2010/main" val="2788321684"/>
      </p:ext>
    </p:extLst>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endParaRPr lang="en-GB"/>
          </a:p>
        </p:txBody>
      </p:sp>
      <p:pic>
        <p:nvPicPr>
          <p:cNvPr id="9" name="Picture 8"/>
          <p:cNvPicPr>
            <a:picLocks noChangeAspect="1"/>
          </p:cNvPicPr>
          <p:nvPr/>
        </p:nvPicPr>
        <p:blipFill rotWithShape="1">
          <a:blip r:embed="rId2"/>
          <a:srcRect l="4721" t="13087" r="281" b="12840"/>
          <a:stretch/>
        </p:blipFill>
        <p:spPr>
          <a:xfrm>
            <a:off x="0" y="988591"/>
            <a:ext cx="12200132" cy="5350935"/>
          </a:xfrm>
          <a:prstGeom prst="rect">
            <a:avLst/>
          </a:prstGeom>
        </p:spPr>
      </p:pic>
    </p:spTree>
    <p:extLst>
      <p:ext uri="{BB962C8B-B14F-4D97-AF65-F5344CB8AC3E}">
        <p14:creationId xmlns:p14="http://schemas.microsoft.com/office/powerpoint/2010/main" val="3463797056"/>
      </p:ext>
    </p:extLst>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Our statistics </a:t>
            </a:r>
            <a:endParaRPr lang="en-GB" dirty="0"/>
          </a:p>
        </p:txBody>
      </p:sp>
      <p:sp>
        <p:nvSpPr>
          <p:cNvPr id="8" name="Content Placeholder 2">
            <a:extLst>
              <a:ext uri="{FF2B5EF4-FFF2-40B4-BE49-F238E27FC236}">
                <a16:creationId xmlns:a16="http://schemas.microsoft.com/office/drawing/2014/main" id="{84EB12B6-8BD9-F8BE-8538-04490C8F7242}"/>
              </a:ext>
            </a:extLst>
          </p:cNvPr>
          <p:cNvSpPr>
            <a:spLocks noGrp="1"/>
          </p:cNvSpPr>
          <p:nvPr>
            <p:ph idx="1"/>
          </p:nvPr>
        </p:nvSpPr>
        <p:spPr>
          <a:xfrm>
            <a:off x="786441" y="1112808"/>
            <a:ext cx="10515600" cy="5115914"/>
          </a:xfrm>
        </p:spPr>
        <p:txBody>
          <a:bodyPr>
            <a:normAutofit/>
          </a:bodyPr>
          <a:lstStyle/>
          <a:p>
            <a:pPr marL="0" indent="0">
              <a:buNone/>
            </a:pPr>
            <a:r>
              <a:rPr lang="lv-LV" sz="3200" dirty="0"/>
              <a:t>With the data from the ART study of </a:t>
            </a:r>
            <a:r>
              <a:rPr lang="lv-LV" sz="3200" b="1" dirty="0"/>
              <a:t>13045 patients </a:t>
            </a:r>
            <a:r>
              <a:rPr lang="lv-LV" sz="3200" dirty="0"/>
              <a:t>receiving radiotherapy, what we can </a:t>
            </a:r>
            <a:r>
              <a:rPr lang="lv-LV" sz="3200" dirty="0" err="1"/>
              <a:t>estimate</a:t>
            </a:r>
            <a:r>
              <a:rPr lang="lv-LV" sz="3200" dirty="0"/>
              <a:t>:</a:t>
            </a:r>
            <a:endParaRPr lang="en-US" sz="3200" dirty="0"/>
          </a:p>
          <a:p>
            <a:pPr marL="0" indent="0">
              <a:buNone/>
            </a:pPr>
            <a:endParaRPr lang="lv-LV" sz="3200" dirty="0"/>
          </a:p>
          <a:p>
            <a:r>
              <a:rPr lang="lv-LV" sz="3600" b="1" dirty="0"/>
              <a:t>At 4.3 % - 561 patient</a:t>
            </a:r>
          </a:p>
          <a:p>
            <a:r>
              <a:rPr lang="lv-LV" sz="3600" b="1" dirty="0"/>
              <a:t>At 15 % - 1957 patients</a:t>
            </a:r>
          </a:p>
          <a:p>
            <a:endParaRPr lang="en-US" dirty="0"/>
          </a:p>
          <a:p>
            <a:pPr marL="0" indent="0">
              <a:buNone/>
            </a:pPr>
            <a:endParaRPr lang="lv-LV" dirty="0"/>
          </a:p>
          <a:p>
            <a:pPr marL="0" indent="0" algn="ctr">
              <a:buNone/>
            </a:pPr>
            <a:r>
              <a:rPr lang="lv-LV" sz="3600" dirty="0"/>
              <a:t>The best process for patient eligibility – </a:t>
            </a:r>
            <a:r>
              <a:rPr lang="lv-LV" sz="3600" dirty="0" err="1"/>
              <a:t>still</a:t>
            </a:r>
            <a:r>
              <a:rPr lang="lv-LV" sz="3600" dirty="0"/>
              <a:t> </a:t>
            </a:r>
            <a:r>
              <a:rPr lang="en-US" sz="3600" dirty="0"/>
              <a:t>to </a:t>
            </a:r>
            <a:r>
              <a:rPr lang="lv-LV" sz="3600" dirty="0" err="1"/>
              <a:t>work</a:t>
            </a:r>
            <a:r>
              <a:rPr lang="en-US" sz="3600" dirty="0"/>
              <a:t> and evolve </a:t>
            </a:r>
            <a:r>
              <a:rPr lang="lv-LV" sz="3600" dirty="0" err="1"/>
              <a:t>on</a:t>
            </a:r>
            <a:r>
              <a:rPr lang="lv-LV" sz="3600" dirty="0"/>
              <a:t> t</a:t>
            </a:r>
            <a:r>
              <a:rPr lang="en-US" sz="3600" dirty="0"/>
              <a:t>hat</a:t>
            </a:r>
          </a:p>
        </p:txBody>
      </p:sp>
    </p:spTree>
    <p:extLst>
      <p:ext uri="{BB962C8B-B14F-4D97-AF65-F5344CB8AC3E}">
        <p14:creationId xmlns:p14="http://schemas.microsoft.com/office/powerpoint/2010/main" val="3671141138"/>
      </p:ext>
    </p:extLst>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59876" y="118763"/>
            <a:ext cx="11110366" cy="751293"/>
          </a:xfrm>
        </p:spPr>
        <p:txBody>
          <a:bodyPr>
            <a:normAutofit fontScale="90000"/>
          </a:bodyPr>
          <a:lstStyle/>
          <a:p>
            <a:r>
              <a:rPr lang="en-US" dirty="0"/>
              <a:t>Problems to refer patients to existing PT centers</a:t>
            </a:r>
            <a:endParaRPr lang="en-GB" dirty="0"/>
          </a:p>
        </p:txBody>
      </p:sp>
      <p:sp>
        <p:nvSpPr>
          <p:cNvPr id="2" name="Content Placeholder 1"/>
          <p:cNvSpPr>
            <a:spLocks noGrp="1"/>
          </p:cNvSpPr>
          <p:nvPr>
            <p:ph idx="1"/>
          </p:nvPr>
        </p:nvSpPr>
        <p:spPr>
          <a:xfrm>
            <a:off x="838200" y="1257328"/>
            <a:ext cx="10515600" cy="4756973"/>
          </a:xfrm>
        </p:spPr>
        <p:txBody>
          <a:bodyPr/>
          <a:lstStyle/>
          <a:p>
            <a:r>
              <a:rPr lang="en-US" sz="2400" dirty="0"/>
              <a:t>Proton Therapy has significant benefits in pediatric cancers due to a high rate of curability, remaining lifespan, and the added cost of side effects over time from standard radiation therapy in developing tissues.</a:t>
            </a:r>
          </a:p>
          <a:p>
            <a:pPr marL="0" indent="0">
              <a:buNone/>
            </a:pPr>
            <a:endParaRPr lang="en-US" sz="2400" dirty="0"/>
          </a:p>
          <a:p>
            <a:r>
              <a:rPr lang="en-US" sz="2400" dirty="0"/>
              <a:t>In Kaunas Clinics during 15 years with over 200 irradiated children only </a:t>
            </a:r>
            <a:r>
              <a:rPr lang="en-US" sz="2400" dirty="0">
                <a:solidFill>
                  <a:srgbClr val="FF0000"/>
                </a:solidFill>
              </a:rPr>
              <a:t>one</a:t>
            </a:r>
            <a:r>
              <a:rPr lang="en-US" sz="2400" dirty="0"/>
              <a:t> was referred to PT center, despite the fact, that the treatment might be reimbursed </a:t>
            </a:r>
            <a:r>
              <a:rPr lang="en-US" sz="2400" dirty="0">
                <a:solidFill>
                  <a:schemeClr val="bg1">
                    <a:lumMod val="75000"/>
                  </a:schemeClr>
                </a:solidFill>
              </a:rPr>
              <a:t>(and no adults to our best knowledge).</a:t>
            </a:r>
          </a:p>
          <a:p>
            <a:endParaRPr lang="en-US" sz="2400" dirty="0"/>
          </a:p>
          <a:p>
            <a:r>
              <a:rPr lang="en-US" sz="2400" dirty="0"/>
              <a:t>The reasons: </a:t>
            </a:r>
          </a:p>
          <a:p>
            <a:pPr lvl="1"/>
            <a:r>
              <a:rPr lang="en-US" dirty="0"/>
              <a:t>Complicated reimbursement system.</a:t>
            </a:r>
          </a:p>
          <a:p>
            <a:pPr lvl="1"/>
            <a:r>
              <a:rPr lang="en-US" dirty="0"/>
              <a:t>Organizational aspects take at least several months.</a:t>
            </a:r>
          </a:p>
          <a:p>
            <a:pPr lvl="1"/>
            <a:r>
              <a:rPr lang="en-US" dirty="0"/>
              <a:t>Strict treatment protocols do not allow any delays.</a:t>
            </a:r>
          </a:p>
        </p:txBody>
      </p:sp>
    </p:spTree>
    <p:extLst>
      <p:ext uri="{BB962C8B-B14F-4D97-AF65-F5344CB8AC3E}">
        <p14:creationId xmlns:p14="http://schemas.microsoft.com/office/powerpoint/2010/main" val="2310845256"/>
      </p:ext>
    </p:extLst>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6993466" y="1112361"/>
            <a:ext cx="4978401" cy="2048935"/>
          </a:xfrm>
        </p:spPr>
        <p:txBody>
          <a:bodyPr>
            <a:normAutofit fontScale="92500"/>
          </a:bodyPr>
          <a:lstStyle/>
          <a:p>
            <a:pPr marL="0" indent="0">
              <a:buNone/>
            </a:pPr>
            <a:r>
              <a:rPr lang="en-US" dirty="0"/>
              <a:t>Reasons for not treating certain </a:t>
            </a:r>
            <a:r>
              <a:rPr lang="en-US" dirty="0" err="1"/>
              <a:t>tumour</a:t>
            </a:r>
            <a:r>
              <a:rPr lang="en-US" dirty="0"/>
              <a:t> types with PT are:</a:t>
            </a:r>
          </a:p>
          <a:p>
            <a:pPr lvl="1"/>
            <a:r>
              <a:rPr lang="en-US" dirty="0"/>
              <a:t>Lack of evidence (30%)</a:t>
            </a:r>
          </a:p>
          <a:p>
            <a:pPr lvl="1"/>
            <a:r>
              <a:rPr lang="en-US" dirty="0">
                <a:solidFill>
                  <a:srgbClr val="FF0000"/>
                </a:solidFill>
              </a:rPr>
              <a:t>Reimbursement issues (29%) </a:t>
            </a:r>
          </a:p>
          <a:p>
            <a:pPr lvl="1"/>
            <a:r>
              <a:rPr lang="en-US" dirty="0">
                <a:solidFill>
                  <a:srgbClr val="FF0000"/>
                </a:solidFill>
              </a:rPr>
              <a:t>Technical limitations (20%).</a:t>
            </a:r>
          </a:p>
          <a:p>
            <a:endParaRPr lang="en-US" dirty="0"/>
          </a:p>
        </p:txBody>
      </p:sp>
      <p:pic>
        <p:nvPicPr>
          <p:cNvPr id="6" name="Picture 5"/>
          <p:cNvPicPr>
            <a:picLocks noChangeAspect="1"/>
          </p:cNvPicPr>
          <p:nvPr/>
        </p:nvPicPr>
        <p:blipFill rotWithShape="1">
          <a:blip r:embed="rId2"/>
          <a:srcRect l="7639" t="32593" r="33472" b="19988"/>
          <a:stretch/>
        </p:blipFill>
        <p:spPr>
          <a:xfrm>
            <a:off x="203201" y="993347"/>
            <a:ext cx="6637866" cy="3006603"/>
          </a:xfrm>
          <a:prstGeom prst="rect">
            <a:avLst/>
          </a:prstGeom>
        </p:spPr>
      </p:pic>
      <p:sp>
        <p:nvSpPr>
          <p:cNvPr id="7" name="Rectangle 6"/>
          <p:cNvSpPr/>
          <p:nvPr/>
        </p:nvSpPr>
        <p:spPr>
          <a:xfrm>
            <a:off x="237068" y="5063719"/>
            <a:ext cx="11514666" cy="1200329"/>
          </a:xfrm>
          <a:prstGeom prst="rect">
            <a:avLst/>
          </a:prstGeom>
        </p:spPr>
        <p:txBody>
          <a:bodyPr wrap="square">
            <a:spAutoFit/>
          </a:bodyPr>
          <a:lstStyle/>
          <a:p>
            <a:r>
              <a:rPr lang="en-US" sz="2400" dirty="0"/>
              <a:t>Male sex, very young or </a:t>
            </a:r>
            <a:r>
              <a:rPr lang="en-US" sz="2400" dirty="0">
                <a:solidFill>
                  <a:srgbClr val="FF0000"/>
                </a:solidFill>
              </a:rPr>
              <a:t>old age</a:t>
            </a:r>
            <a:r>
              <a:rPr lang="en-US" sz="2400" dirty="0"/>
              <a:t>, stage I–II disease,</a:t>
            </a:r>
            <a:r>
              <a:rPr lang="en-US" sz="2400" dirty="0">
                <a:solidFill>
                  <a:srgbClr val="FF0000"/>
                </a:solidFill>
              </a:rPr>
              <a:t> residency in non-capital areas</a:t>
            </a:r>
            <a:r>
              <a:rPr lang="en-US" sz="2400" dirty="0"/>
              <a:t>, a definitive setting, a curative treatment aim, enrollment in a clinical trial, re-irradiation and </a:t>
            </a:r>
            <a:r>
              <a:rPr lang="en-US" sz="2400" dirty="0">
                <a:solidFill>
                  <a:srgbClr val="FF0000"/>
                </a:solidFill>
              </a:rPr>
              <a:t>insurance coverage </a:t>
            </a:r>
            <a:r>
              <a:rPr lang="en-US" sz="2400" dirty="0"/>
              <a:t>were significantly associated with the receipt of PBT (all p &lt; 0.05).</a:t>
            </a:r>
          </a:p>
        </p:txBody>
      </p:sp>
      <p:pic>
        <p:nvPicPr>
          <p:cNvPr id="8" name="Picture 7"/>
          <p:cNvPicPr>
            <a:picLocks noChangeAspect="1"/>
          </p:cNvPicPr>
          <p:nvPr/>
        </p:nvPicPr>
        <p:blipFill rotWithShape="1">
          <a:blip r:embed="rId3"/>
          <a:srcRect l="4046" t="48535" r="21743" b="34912"/>
          <a:stretch/>
        </p:blipFill>
        <p:spPr>
          <a:xfrm>
            <a:off x="237068" y="3928572"/>
            <a:ext cx="9384631" cy="1135147"/>
          </a:xfrm>
          <a:prstGeom prst="rect">
            <a:avLst/>
          </a:prstGeom>
        </p:spPr>
      </p:pic>
      <p:sp>
        <p:nvSpPr>
          <p:cNvPr id="9" name="Title 8"/>
          <p:cNvSpPr>
            <a:spLocks noGrp="1"/>
          </p:cNvSpPr>
          <p:nvPr>
            <p:ph type="title"/>
          </p:nvPr>
        </p:nvSpPr>
        <p:spPr/>
        <p:txBody>
          <a:bodyPr>
            <a:normAutofit fontScale="90000"/>
          </a:bodyPr>
          <a:lstStyle/>
          <a:p>
            <a:endParaRPr lang="en-GB" dirty="0"/>
          </a:p>
        </p:txBody>
      </p:sp>
    </p:spTree>
    <p:extLst>
      <p:ext uri="{BB962C8B-B14F-4D97-AF65-F5344CB8AC3E}">
        <p14:creationId xmlns:p14="http://schemas.microsoft.com/office/powerpoint/2010/main" val="2999487557"/>
      </p:ext>
    </p:extLst>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584462" y="118763"/>
            <a:ext cx="11185780" cy="751293"/>
          </a:xfrm>
        </p:spPr>
        <p:txBody>
          <a:bodyPr>
            <a:noAutofit/>
          </a:bodyPr>
          <a:lstStyle/>
          <a:p>
            <a:r>
              <a:rPr lang="en-US" sz="3600" dirty="0"/>
              <a:t>Ways to engage patients (and increasing evidence)</a:t>
            </a:r>
            <a:endParaRPr lang="en-GB" sz="3600" dirty="0"/>
          </a:p>
        </p:txBody>
      </p:sp>
      <p:sp>
        <p:nvSpPr>
          <p:cNvPr id="10" name="Rectangle 9"/>
          <p:cNvSpPr/>
          <p:nvPr/>
        </p:nvSpPr>
        <p:spPr>
          <a:xfrm>
            <a:off x="3738759" y="5022116"/>
            <a:ext cx="1823384" cy="369332"/>
          </a:xfrm>
          <a:prstGeom prst="rect">
            <a:avLst/>
          </a:prstGeom>
        </p:spPr>
        <p:txBody>
          <a:bodyPr wrap="none">
            <a:spAutoFit/>
          </a:bodyPr>
          <a:lstStyle/>
          <a:p>
            <a:r>
              <a:rPr lang="en-US" b="0" i="0" dirty="0">
                <a:solidFill>
                  <a:srgbClr val="212121"/>
                </a:solidFill>
                <a:effectLst/>
                <a:latin typeface="Cambria" panose="02040503050406030204" pitchFamily="18" charset="0"/>
              </a:rPr>
              <a:t>The Netherlands</a:t>
            </a:r>
            <a:endParaRPr lang="en-US" dirty="0"/>
          </a:p>
        </p:txBody>
      </p:sp>
      <p:pic>
        <p:nvPicPr>
          <p:cNvPr id="12" name="Picture 11"/>
          <p:cNvPicPr>
            <a:picLocks noChangeAspect="1"/>
          </p:cNvPicPr>
          <p:nvPr/>
        </p:nvPicPr>
        <p:blipFill rotWithShape="1">
          <a:blip r:embed="rId2"/>
          <a:srcRect l="26528" t="25432" r="28472" b="27160"/>
          <a:stretch/>
        </p:blipFill>
        <p:spPr>
          <a:xfrm>
            <a:off x="321733" y="1162776"/>
            <a:ext cx="5486401" cy="3251201"/>
          </a:xfrm>
          <a:prstGeom prst="rect">
            <a:avLst/>
          </a:prstGeom>
        </p:spPr>
      </p:pic>
      <p:sp>
        <p:nvSpPr>
          <p:cNvPr id="13" name="TextBox 12"/>
          <p:cNvSpPr txBox="1"/>
          <p:nvPr/>
        </p:nvSpPr>
        <p:spPr>
          <a:xfrm>
            <a:off x="2540000" y="4413977"/>
            <a:ext cx="1930400" cy="523220"/>
          </a:xfrm>
          <a:prstGeom prst="rect">
            <a:avLst/>
          </a:prstGeom>
          <a:noFill/>
        </p:spPr>
        <p:txBody>
          <a:bodyPr wrap="square" rtlCol="0">
            <a:spAutoFit/>
          </a:bodyPr>
          <a:lstStyle/>
          <a:p>
            <a:r>
              <a:rPr lang="en-US" sz="2800" dirty="0">
                <a:solidFill>
                  <a:schemeClr val="bg1">
                    <a:lumMod val="50000"/>
                  </a:schemeClr>
                </a:solidFill>
              </a:rPr>
              <a:t>France</a:t>
            </a:r>
          </a:p>
        </p:txBody>
      </p:sp>
      <p:pic>
        <p:nvPicPr>
          <p:cNvPr id="14" name="Picture 13"/>
          <p:cNvPicPr>
            <a:picLocks noChangeAspect="1"/>
          </p:cNvPicPr>
          <p:nvPr/>
        </p:nvPicPr>
        <p:blipFill rotWithShape="1">
          <a:blip r:embed="rId3"/>
          <a:srcRect l="15834" t="33086" r="34722" b="36790"/>
          <a:stretch/>
        </p:blipFill>
        <p:spPr>
          <a:xfrm>
            <a:off x="1474606" y="2788376"/>
            <a:ext cx="6382461" cy="2187248"/>
          </a:xfrm>
          <a:prstGeom prst="rect">
            <a:avLst/>
          </a:prstGeom>
        </p:spPr>
      </p:pic>
      <p:pic>
        <p:nvPicPr>
          <p:cNvPr id="15" name="Picture 14"/>
          <p:cNvPicPr>
            <a:picLocks noChangeAspect="1"/>
          </p:cNvPicPr>
          <p:nvPr/>
        </p:nvPicPr>
        <p:blipFill rotWithShape="1">
          <a:blip r:embed="rId4"/>
          <a:srcRect l="16117" t="23110" r="33883" b="42322"/>
          <a:stretch/>
        </p:blipFill>
        <p:spPr>
          <a:xfrm>
            <a:off x="3505200" y="3044960"/>
            <a:ext cx="6096001" cy="2370667"/>
          </a:xfrm>
          <a:prstGeom prst="rect">
            <a:avLst/>
          </a:prstGeom>
        </p:spPr>
      </p:pic>
      <p:sp>
        <p:nvSpPr>
          <p:cNvPr id="16" name="TextBox 15"/>
          <p:cNvSpPr txBox="1"/>
          <p:nvPr/>
        </p:nvSpPr>
        <p:spPr>
          <a:xfrm>
            <a:off x="5808134" y="5415627"/>
            <a:ext cx="1340561" cy="369332"/>
          </a:xfrm>
          <a:prstGeom prst="rect">
            <a:avLst/>
          </a:prstGeom>
          <a:noFill/>
        </p:spPr>
        <p:txBody>
          <a:bodyPr wrap="square" rtlCol="0">
            <a:spAutoFit/>
          </a:bodyPr>
          <a:lstStyle/>
          <a:p>
            <a:r>
              <a:rPr lang="en-US" b="1" dirty="0"/>
              <a:t>US</a:t>
            </a:r>
          </a:p>
        </p:txBody>
      </p:sp>
      <p:pic>
        <p:nvPicPr>
          <p:cNvPr id="17" name="Picture 16"/>
          <p:cNvPicPr>
            <a:picLocks noChangeAspect="1"/>
          </p:cNvPicPr>
          <p:nvPr/>
        </p:nvPicPr>
        <p:blipFill rotWithShape="1">
          <a:blip r:embed="rId5"/>
          <a:srcRect l="15278" t="27655" r="32221" b="45926"/>
          <a:stretch/>
        </p:blipFill>
        <p:spPr>
          <a:xfrm>
            <a:off x="5219930" y="3927672"/>
            <a:ext cx="6400800" cy="1811868"/>
          </a:xfrm>
          <a:prstGeom prst="rect">
            <a:avLst/>
          </a:prstGeom>
        </p:spPr>
      </p:pic>
      <p:sp>
        <p:nvSpPr>
          <p:cNvPr id="18" name="Rectangle 17"/>
          <p:cNvSpPr/>
          <p:nvPr/>
        </p:nvSpPr>
        <p:spPr>
          <a:xfrm>
            <a:off x="5808134" y="5771166"/>
            <a:ext cx="3607270" cy="369332"/>
          </a:xfrm>
          <a:prstGeom prst="rect">
            <a:avLst/>
          </a:prstGeom>
        </p:spPr>
        <p:txBody>
          <a:bodyPr wrap="none">
            <a:spAutoFit/>
          </a:bodyPr>
          <a:lstStyle/>
          <a:p>
            <a:r>
              <a:rPr lang="en-US" b="1" i="0" dirty="0">
                <a:solidFill>
                  <a:srgbClr val="212121"/>
                </a:solidFill>
                <a:effectLst/>
              </a:rPr>
              <a:t>Proton Priority System (PROPS) - US</a:t>
            </a:r>
            <a:endParaRPr lang="en-US" b="1" dirty="0"/>
          </a:p>
        </p:txBody>
      </p:sp>
    </p:spTree>
    <p:extLst>
      <p:ext uri="{BB962C8B-B14F-4D97-AF65-F5344CB8AC3E}">
        <p14:creationId xmlns:p14="http://schemas.microsoft.com/office/powerpoint/2010/main" val="27657684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a:xfrm>
            <a:off x="615142" y="118763"/>
            <a:ext cx="11155100" cy="751293"/>
          </a:xfrm>
        </p:spPr>
        <p:txBody>
          <a:bodyPr>
            <a:normAutofit fontScale="90000"/>
          </a:bodyPr>
          <a:lstStyle/>
          <a:p>
            <a:pPr>
              <a:buClr>
                <a:srgbClr val="000066"/>
              </a:buClr>
            </a:pPr>
            <a:r>
              <a:rPr lang="en-US" b="1" dirty="0"/>
              <a:t>Radiation therapy is a key tool for treatment</a:t>
            </a:r>
          </a:p>
        </p:txBody>
      </p:sp>
      <p:sp>
        <p:nvSpPr>
          <p:cNvPr id="9" name="Rectangle 24">
            <a:extLst>
              <a:ext uri="{FF2B5EF4-FFF2-40B4-BE49-F238E27FC236}">
                <a16:creationId xmlns:a16="http://schemas.microsoft.com/office/drawing/2014/main" id="{77162461-F895-A3C0-F1C0-0736C8070FFC}"/>
              </a:ext>
            </a:extLst>
          </p:cNvPr>
          <p:cNvSpPr/>
          <p:nvPr/>
        </p:nvSpPr>
        <p:spPr>
          <a:xfrm>
            <a:off x="326411" y="1145877"/>
            <a:ext cx="5830602" cy="177741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marL="0" marR="0" lvl="0" indent="0" algn="l" defTabSz="457200" rtl="0" eaLnBrk="1" fontAlgn="auto" latinLnBrk="0" hangingPunct="1">
              <a:lnSpc>
                <a:spcPct val="100000"/>
              </a:lnSpc>
              <a:spcBef>
                <a:spcPts val="300"/>
              </a:spcBef>
              <a:spcAft>
                <a:spcPts val="0"/>
              </a:spcAft>
              <a:buClrTx/>
              <a:buSzTx/>
              <a:buFontTx/>
              <a:buNone/>
              <a:tabLst/>
              <a:defRPr/>
            </a:pPr>
            <a:r>
              <a:rPr kumimoji="0" lang="lv-LV" sz="200" b="1" i="0" u="none" strike="noStrike" kern="1200" cap="none" spc="0" normalizeH="0" baseline="0" noProof="0" dirty="0">
                <a:ln>
                  <a:noFill/>
                </a:ln>
                <a:solidFill>
                  <a:prstClr val="black"/>
                </a:solidFill>
                <a:effectLst/>
                <a:uLnTx/>
                <a:uFillTx/>
                <a:latin typeface="Calibri"/>
                <a:ea typeface="+mn-ea"/>
                <a:cs typeface="+mn-cs"/>
              </a:rPr>
              <a:t> </a:t>
            </a:r>
            <a:endParaRPr kumimoji="0" lang="lv-LV" sz="200" b="1" i="0" u="none" strike="noStrike" kern="1200" cap="none" spc="0" normalizeH="0" baseline="0" noProof="0" dirty="0">
              <a:ln>
                <a:noFill/>
              </a:ln>
              <a:solidFill>
                <a:prstClr val="white"/>
              </a:solidFill>
              <a:effectLst/>
              <a:uLnTx/>
              <a:uFillTx/>
              <a:latin typeface="Calibri"/>
              <a:ea typeface="+mn-ea"/>
              <a:cs typeface="+mn-cs"/>
            </a:endParaRPr>
          </a:p>
          <a:p>
            <a:pPr marL="0" marR="0" lvl="0" indent="0" algn="l" defTabSz="457200" rtl="0" eaLnBrk="1" fontAlgn="auto" latinLnBrk="0" hangingPunct="1">
              <a:lnSpc>
                <a:spcPct val="100000"/>
              </a:lnSpc>
              <a:spcBef>
                <a:spcPts val="300"/>
              </a:spcBef>
              <a:spcAft>
                <a:spcPts val="0"/>
              </a:spcAft>
              <a:buClrTx/>
              <a:buSzTx/>
              <a:buFontTx/>
              <a:buNone/>
              <a:tabLst/>
              <a:defRPr/>
            </a:pPr>
            <a:r>
              <a:rPr kumimoji="0" lang="lv-LV" sz="2000" b="1" i="0" u="none" strike="noStrike" kern="1200" cap="none" spc="0" normalizeH="0" baseline="0" noProof="0" dirty="0">
                <a:ln>
                  <a:noFill/>
                </a:ln>
                <a:solidFill>
                  <a:prstClr val="black"/>
                </a:solidFill>
                <a:effectLst/>
                <a:uLnTx/>
                <a:uFillTx/>
                <a:latin typeface="Calibri"/>
                <a:ea typeface="+mn-ea"/>
                <a:cs typeface="+mn-cs"/>
              </a:rPr>
              <a:t>Aims of Radiotherapy:  </a:t>
            </a:r>
          </a:p>
          <a:p>
            <a:pPr marL="0" marR="0" lvl="0" indent="0" algn="l" defTabSz="457200" rtl="0" eaLnBrk="1" fontAlgn="auto" latinLnBrk="0" hangingPunct="1">
              <a:lnSpc>
                <a:spcPct val="100000"/>
              </a:lnSpc>
              <a:spcBef>
                <a:spcPts val="300"/>
              </a:spcBef>
              <a:spcAft>
                <a:spcPts val="0"/>
              </a:spcAft>
              <a:buClrTx/>
              <a:buSzTx/>
              <a:buFont typeface="Arial" panose="020B0604020202020204" pitchFamily="34" charset="0"/>
              <a:buChar char="•"/>
              <a:tabLst/>
              <a:defRPr/>
            </a:pPr>
            <a:r>
              <a:rPr kumimoji="0" lang="lv-LV" sz="2000" b="1" i="0" u="none" strike="noStrike" kern="1200" cap="none" spc="0" normalizeH="0" baseline="0" noProof="0" dirty="0">
                <a:ln>
                  <a:noFill/>
                </a:ln>
                <a:solidFill>
                  <a:prstClr val="black"/>
                </a:solidFill>
                <a:effectLst/>
                <a:uLnTx/>
                <a:uFillTx/>
                <a:latin typeface="Calibri"/>
                <a:ea typeface="+mn-ea"/>
                <a:cs typeface="+mn-cs"/>
              </a:rPr>
              <a:t>  </a:t>
            </a:r>
            <a:r>
              <a:rPr kumimoji="0" lang="en-GB" sz="2000" b="0" i="0" u="none" strike="noStrike" kern="1200" cap="none" spc="0" normalizeH="0" baseline="0" noProof="0" dirty="0">
                <a:ln>
                  <a:noFill/>
                </a:ln>
                <a:solidFill>
                  <a:prstClr val="black"/>
                </a:solidFill>
                <a:effectLst/>
                <a:uLnTx/>
                <a:uFillTx/>
                <a:latin typeface="Calibri"/>
                <a:ea typeface="+mn-ea"/>
                <a:cs typeface="+mn-cs"/>
              </a:rPr>
              <a:t>Irradiate tumour with sufficient dose to </a:t>
            </a:r>
            <a:r>
              <a:rPr kumimoji="0" lang="en-GB" sz="2000" b="1" i="0" u="none" strike="noStrike" kern="1200" cap="none" spc="0" normalizeH="0" baseline="0" noProof="0" dirty="0">
                <a:ln>
                  <a:noFill/>
                </a:ln>
                <a:solidFill>
                  <a:prstClr val="black"/>
                </a:solidFill>
                <a:effectLst/>
                <a:uLnTx/>
                <a:uFillTx/>
                <a:latin typeface="Calibri"/>
                <a:ea typeface="+mn-ea"/>
                <a:cs typeface="+mn-cs"/>
              </a:rPr>
              <a:t>stop cancer growth</a:t>
            </a:r>
            <a:endParaRPr kumimoji="0" lang="lv-LV" sz="20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457200" rtl="0" eaLnBrk="1" fontAlgn="auto" latinLnBrk="0" hangingPunct="1">
              <a:lnSpc>
                <a:spcPct val="100000"/>
              </a:lnSpc>
              <a:spcBef>
                <a:spcPts val="300"/>
              </a:spcBef>
              <a:spcAft>
                <a:spcPts val="0"/>
              </a:spcAft>
              <a:buClrTx/>
              <a:buSzTx/>
              <a:buFont typeface="Arial" panose="020B0604020202020204" pitchFamily="34" charset="0"/>
              <a:buChar char="•"/>
              <a:tabLst/>
              <a:defRPr/>
            </a:pPr>
            <a:r>
              <a:rPr kumimoji="0" lang="lv-LV" sz="2000" b="0" i="0" u="none" strike="noStrike" kern="1200" cap="none" spc="0" normalizeH="0" baseline="0" noProof="0" dirty="0">
                <a:ln>
                  <a:noFill/>
                </a:ln>
                <a:solidFill>
                  <a:prstClr val="black"/>
                </a:solidFill>
                <a:effectLst/>
                <a:uLnTx/>
                <a:uFillTx/>
                <a:latin typeface="Calibri"/>
                <a:ea typeface="+mn-ea"/>
                <a:cs typeface="+mn-cs"/>
              </a:rPr>
              <a:t>  </a:t>
            </a:r>
            <a:r>
              <a:rPr kumimoji="0" lang="en-GB" sz="2000" b="1" i="0" u="none" strike="noStrike" kern="1200" cap="none" spc="0" normalizeH="0" baseline="0" noProof="0" dirty="0">
                <a:ln>
                  <a:noFill/>
                </a:ln>
                <a:solidFill>
                  <a:prstClr val="black"/>
                </a:solidFill>
                <a:effectLst/>
                <a:uLnTx/>
                <a:uFillTx/>
                <a:latin typeface="Calibri"/>
                <a:ea typeface="+mn-ea"/>
                <a:cs typeface="+mn-cs"/>
              </a:rPr>
              <a:t>Avoid complications </a:t>
            </a:r>
            <a:r>
              <a:rPr kumimoji="0" lang="en-GB" sz="2000" b="0" i="0" u="none" strike="noStrike" kern="1200" cap="none" spc="0" normalizeH="0" baseline="0" noProof="0" dirty="0">
                <a:ln>
                  <a:noFill/>
                </a:ln>
                <a:solidFill>
                  <a:prstClr val="black"/>
                </a:solidFill>
                <a:effectLst/>
                <a:uLnTx/>
                <a:uFillTx/>
                <a:latin typeface="Calibri"/>
                <a:ea typeface="+mn-ea"/>
                <a:cs typeface="+mn-cs"/>
              </a:rPr>
              <a:t>and </a:t>
            </a:r>
            <a:r>
              <a:rPr kumimoji="0" lang="en-GB" sz="2000" b="1" i="0" u="none" strike="noStrike" kern="1200" cap="none" spc="0" normalizeH="0" baseline="0" noProof="0" dirty="0">
                <a:ln>
                  <a:noFill/>
                </a:ln>
                <a:solidFill>
                  <a:prstClr val="black"/>
                </a:solidFill>
                <a:effectLst/>
                <a:uLnTx/>
                <a:uFillTx/>
                <a:latin typeface="Calibri"/>
                <a:ea typeface="+mn-ea"/>
                <a:cs typeface="+mn-cs"/>
              </a:rPr>
              <a:t>minimise</a:t>
            </a:r>
            <a:r>
              <a:rPr kumimoji="0" lang="en-GB" sz="2000" b="0" i="0" u="none" strike="noStrike" kern="1200" cap="none" spc="0" normalizeH="0" baseline="0" noProof="0" dirty="0">
                <a:ln>
                  <a:noFill/>
                </a:ln>
                <a:solidFill>
                  <a:prstClr val="black"/>
                </a:solidFill>
                <a:effectLst/>
                <a:uLnTx/>
                <a:uFillTx/>
                <a:latin typeface="Calibri"/>
                <a:ea typeface="+mn-ea"/>
                <a:cs typeface="+mn-cs"/>
              </a:rPr>
              <a:t> damage to surrounding tissue</a:t>
            </a:r>
          </a:p>
        </p:txBody>
      </p:sp>
      <p:sp>
        <p:nvSpPr>
          <p:cNvPr id="10" name="Rectangle 58">
            <a:extLst>
              <a:ext uri="{FF2B5EF4-FFF2-40B4-BE49-F238E27FC236}">
                <a16:creationId xmlns:a16="http://schemas.microsoft.com/office/drawing/2014/main" id="{3185AC8D-406C-6EFC-D858-0A917531FF05}"/>
              </a:ext>
            </a:extLst>
          </p:cNvPr>
          <p:cNvSpPr/>
          <p:nvPr/>
        </p:nvSpPr>
        <p:spPr>
          <a:xfrm>
            <a:off x="7221894" y="1248513"/>
            <a:ext cx="4548348" cy="1569660"/>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lv-LV" sz="2400" b="1"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Current radiotherapy methods</a:t>
            </a:r>
            <a:r>
              <a:rPr kumimoji="0" lang="lv-LV" sz="24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lv-LV" sz="24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5-25 MV photons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lv-LV" sz="24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5 - 2</a:t>
            </a:r>
            <a:r>
              <a:rPr kumimoji="0" lang="en-GB" sz="24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5</a:t>
            </a:r>
            <a:r>
              <a:rPr kumimoji="0" lang="lv-LV" sz="24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 MeV electron</a:t>
            </a:r>
            <a:r>
              <a:rPr kumimoji="0" lang="en-GB" sz="24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s</a:t>
            </a:r>
            <a:endParaRPr kumimoji="0" lang="lv-LV" sz="24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lv-LV" sz="24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rPr>
              <a:t>50 - 300 MeV/u hadrons </a:t>
            </a:r>
            <a:endParaRPr kumimoji="0" lang="en-GB" sz="2400" b="0" i="0" u="none" strike="noStrike" kern="1200" cap="none" spc="0" normalizeH="0" baseline="0" noProof="0" dirty="0">
              <a:ln>
                <a:noFill/>
              </a:ln>
              <a:solidFill>
                <a:prstClr val="black"/>
              </a:solidFill>
              <a:effectLst/>
              <a:uLnTx/>
              <a:uFillTx/>
              <a:latin typeface="Calibri"/>
              <a:ea typeface="+mn-ea"/>
              <a:cs typeface="Arial" panose="020B0604020202020204" pitchFamily="34" charset="0"/>
            </a:endParaRPr>
          </a:p>
        </p:txBody>
      </p:sp>
      <p:pic>
        <p:nvPicPr>
          <p:cNvPr id="11" name="Picture 28">
            <a:extLst>
              <a:ext uri="{FF2B5EF4-FFF2-40B4-BE49-F238E27FC236}">
                <a16:creationId xmlns:a16="http://schemas.microsoft.com/office/drawing/2014/main" id="{BFF7B080-2483-B3BB-FD96-1B6FFA2B726A}"/>
              </a:ext>
            </a:extLst>
          </p:cNvPr>
          <p:cNvPicPr/>
          <p:nvPr/>
        </p:nvPicPr>
        <p:blipFill rotWithShape="1">
          <a:blip r:embed="rId2">
            <a:extLst>
              <a:ext uri="{28A0092B-C50C-407E-A947-70E740481C1C}">
                <a14:useLocalDpi xmlns:a14="http://schemas.microsoft.com/office/drawing/2010/main" val="0"/>
              </a:ext>
            </a:extLst>
          </a:blip>
          <a:srcRect b="5954"/>
          <a:stretch/>
        </p:blipFill>
        <p:spPr bwMode="auto">
          <a:xfrm>
            <a:off x="3270983" y="2965019"/>
            <a:ext cx="5650033" cy="3338048"/>
          </a:xfrm>
          <a:prstGeom prst="rect">
            <a:avLst/>
          </a:prstGeom>
          <a:noFill/>
          <a:ln>
            <a:noFill/>
          </a:ln>
        </p:spPr>
      </p:pic>
    </p:spTree>
    <p:extLst>
      <p:ext uri="{BB962C8B-B14F-4D97-AF65-F5344CB8AC3E}">
        <p14:creationId xmlns:p14="http://schemas.microsoft.com/office/powerpoint/2010/main" val="3303518512"/>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a:xfrm>
            <a:off x="615142" y="118763"/>
            <a:ext cx="11155100" cy="751293"/>
          </a:xfrm>
        </p:spPr>
        <p:txBody>
          <a:bodyPr>
            <a:normAutofit fontScale="90000"/>
          </a:bodyPr>
          <a:lstStyle/>
          <a:p>
            <a:pPr>
              <a:buClr>
                <a:srgbClr val="000066"/>
              </a:buClr>
            </a:pPr>
            <a:r>
              <a:rPr lang="en-US" b="1" dirty="0"/>
              <a:t> Hadron Therapy</a:t>
            </a:r>
          </a:p>
        </p:txBody>
      </p:sp>
      <p:sp>
        <p:nvSpPr>
          <p:cNvPr id="2" name="Rectangle 4">
            <a:extLst>
              <a:ext uri="{FF2B5EF4-FFF2-40B4-BE49-F238E27FC236}">
                <a16:creationId xmlns:a16="http://schemas.microsoft.com/office/drawing/2014/main" id="{B0FECA6F-86B1-8E06-D2A2-9100FADAF4E1}"/>
              </a:ext>
            </a:extLst>
          </p:cNvPr>
          <p:cNvSpPr>
            <a:spLocks noChangeArrowheads="1"/>
          </p:cNvSpPr>
          <p:nvPr/>
        </p:nvSpPr>
        <p:spPr bwMode="auto">
          <a:xfrm>
            <a:off x="0" y="1150605"/>
            <a:ext cx="7481484" cy="26876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marR="0" lvl="0" indent="-342900" algn="l" defTabSz="457200" rtl="0" eaLnBrk="1" fontAlgn="auto" latinLnBrk="0" hangingPunct="1">
              <a:lnSpc>
                <a:spcPct val="100000"/>
              </a:lnSpc>
              <a:spcBef>
                <a:spcPct val="20000"/>
              </a:spcBef>
              <a:spcAft>
                <a:spcPts val="0"/>
              </a:spcAft>
              <a:buClrTx/>
              <a:buSzTx/>
              <a:buFontTx/>
              <a:buNone/>
              <a:tabLst/>
              <a:defRPr/>
            </a:pPr>
            <a:r>
              <a:rPr kumimoji="0" lang="en-US" sz="2000" b="1" i="0" u="none" strike="noStrike" kern="1200" cap="none" spc="0" normalizeH="0" baseline="0" noProof="0" dirty="0">
                <a:ln>
                  <a:noFill/>
                </a:ln>
                <a:solidFill>
                  <a:srgbClr val="000000"/>
                </a:solidFill>
                <a:effectLst/>
                <a:uLnTx/>
                <a:uFillTx/>
                <a:latin typeface="Calibri"/>
                <a:ea typeface="+mn-ea"/>
                <a:cs typeface="+mn-cs"/>
              </a:rPr>
              <a:t>	In 1946 Robert Wilson:</a:t>
            </a:r>
          </a:p>
          <a:p>
            <a:pPr marL="742950" marR="0" lvl="1" indent="-285750" algn="l" defTabSz="457200" rtl="0" eaLnBrk="1" fontAlgn="auto" latinLnBrk="0" hangingPunct="1">
              <a:lnSpc>
                <a:spcPct val="100000"/>
              </a:lnSpc>
              <a:spcBef>
                <a:spcPct val="20000"/>
              </a:spcBef>
              <a:spcAft>
                <a:spcPts val="0"/>
              </a:spcAft>
              <a:buClrTx/>
              <a:buSzTx/>
              <a:buFontTx/>
              <a:buChar char="–"/>
              <a:tabLst/>
              <a:defRPr/>
            </a:pPr>
            <a:r>
              <a:rPr kumimoji="0" lang="en-US" sz="2000" b="1" i="0" u="none" strike="noStrike" kern="1200" cap="none" spc="0" normalizeH="0" baseline="0" noProof="0" dirty="0">
                <a:ln>
                  <a:noFill/>
                </a:ln>
                <a:solidFill>
                  <a:srgbClr val="000000"/>
                </a:solidFill>
                <a:effectLst/>
                <a:uLnTx/>
                <a:uFillTx/>
                <a:latin typeface="Calibri"/>
                <a:ea typeface="+mn-ea"/>
                <a:cs typeface="+mn-cs"/>
              </a:rPr>
              <a:t>Protons can be used clinically</a:t>
            </a:r>
          </a:p>
          <a:p>
            <a:pPr marL="742950" marR="0" lvl="1" indent="-285750" algn="l" defTabSz="457200" rtl="0" eaLnBrk="1" fontAlgn="auto" latinLnBrk="0" hangingPunct="1">
              <a:lnSpc>
                <a:spcPct val="100000"/>
              </a:lnSpc>
              <a:spcBef>
                <a:spcPct val="20000"/>
              </a:spcBef>
              <a:spcAft>
                <a:spcPts val="0"/>
              </a:spcAft>
              <a:buClrTx/>
              <a:buSzTx/>
              <a:buFontTx/>
              <a:buChar char="–"/>
              <a:tabLst/>
              <a:defRPr/>
            </a:pPr>
            <a:r>
              <a:rPr kumimoji="0" lang="en-US" sz="2000" b="1" i="0" u="none" strike="noStrike" kern="1200" cap="none" spc="0" normalizeH="0" baseline="0" noProof="0" dirty="0">
                <a:ln>
                  <a:noFill/>
                </a:ln>
                <a:solidFill>
                  <a:srgbClr val="000000"/>
                </a:solidFill>
                <a:effectLst/>
                <a:uLnTx/>
                <a:uFillTx/>
                <a:latin typeface="Calibri"/>
                <a:ea typeface="+mn-ea"/>
                <a:cs typeface="+mn-cs"/>
              </a:rPr>
              <a:t>Accelerators are available</a:t>
            </a:r>
          </a:p>
          <a:p>
            <a:pPr marL="742950" marR="0" lvl="1" indent="-285750" algn="l" defTabSz="457200" rtl="0" eaLnBrk="1" fontAlgn="auto" latinLnBrk="0" hangingPunct="1">
              <a:lnSpc>
                <a:spcPct val="100000"/>
              </a:lnSpc>
              <a:spcBef>
                <a:spcPct val="20000"/>
              </a:spcBef>
              <a:spcAft>
                <a:spcPts val="0"/>
              </a:spcAft>
              <a:buClrTx/>
              <a:buSzTx/>
              <a:buFontTx/>
              <a:buChar char="–"/>
              <a:tabLst/>
              <a:defRPr/>
            </a:pPr>
            <a:r>
              <a:rPr kumimoji="0" lang="en-US" sz="2000" b="1" i="0" u="none" strike="noStrike" kern="1200" cap="none" spc="0" normalizeH="0" baseline="0" noProof="0" dirty="0">
                <a:ln>
                  <a:noFill/>
                </a:ln>
                <a:solidFill>
                  <a:srgbClr val="000000"/>
                </a:solidFill>
                <a:effectLst/>
                <a:uLnTx/>
                <a:uFillTx/>
                <a:latin typeface="Calibri"/>
                <a:ea typeface="+mn-ea"/>
                <a:cs typeface="+mn-cs"/>
              </a:rPr>
              <a:t>Maximum radiation dose can be placed into the </a:t>
            </a:r>
            <a:r>
              <a:rPr kumimoji="0" lang="en-US" sz="2000" b="1" i="0" u="none" strike="noStrike" kern="1200" cap="none" spc="0" normalizeH="0" baseline="0" noProof="0" dirty="0" err="1">
                <a:ln>
                  <a:noFill/>
                </a:ln>
                <a:solidFill>
                  <a:srgbClr val="000000"/>
                </a:solidFill>
                <a:effectLst/>
                <a:uLnTx/>
                <a:uFillTx/>
                <a:latin typeface="Calibri"/>
                <a:ea typeface="+mn-ea"/>
                <a:cs typeface="+mn-cs"/>
              </a:rPr>
              <a:t>tumour</a:t>
            </a:r>
            <a:endParaRPr kumimoji="0" lang="en-US" sz="2000" b="1" i="0" u="none" strike="noStrike" kern="1200" cap="none" spc="0" normalizeH="0" baseline="0" noProof="0" dirty="0">
              <a:ln>
                <a:noFill/>
              </a:ln>
              <a:solidFill>
                <a:srgbClr val="000000"/>
              </a:solidFill>
              <a:effectLst/>
              <a:uLnTx/>
              <a:uFillTx/>
              <a:latin typeface="Calibri"/>
              <a:ea typeface="+mn-ea"/>
              <a:cs typeface="+mn-cs"/>
            </a:endParaRPr>
          </a:p>
          <a:p>
            <a:pPr marL="742950" marR="0" lvl="1" indent="-285750" algn="l" defTabSz="457200" rtl="0" eaLnBrk="1" fontAlgn="auto" latinLnBrk="0" hangingPunct="1">
              <a:lnSpc>
                <a:spcPct val="100000"/>
              </a:lnSpc>
              <a:spcBef>
                <a:spcPct val="20000"/>
              </a:spcBef>
              <a:spcAft>
                <a:spcPts val="0"/>
              </a:spcAft>
              <a:buClrTx/>
              <a:buSzTx/>
              <a:buFontTx/>
              <a:buChar char="–"/>
              <a:tabLst/>
              <a:defRPr/>
            </a:pPr>
            <a:r>
              <a:rPr kumimoji="0" lang="en-US" sz="2000" b="1" i="0" u="none" strike="noStrike" kern="1200" cap="none" spc="0" normalizeH="0" baseline="0" noProof="0" dirty="0">
                <a:ln>
                  <a:noFill/>
                </a:ln>
                <a:solidFill>
                  <a:srgbClr val="000000"/>
                </a:solidFill>
                <a:effectLst/>
                <a:uLnTx/>
                <a:uFillTx/>
                <a:latin typeface="Calibri"/>
                <a:ea typeface="+mn-ea"/>
                <a:cs typeface="+mn-cs"/>
              </a:rPr>
              <a:t>Particle therapy provides sparing of normal tissues</a:t>
            </a:r>
          </a:p>
          <a:p>
            <a:pPr marL="742950" marR="0" lvl="1" indent="-285750" algn="l" defTabSz="457200" rtl="0" eaLnBrk="1" fontAlgn="auto" latinLnBrk="0" hangingPunct="1">
              <a:lnSpc>
                <a:spcPct val="100000"/>
              </a:lnSpc>
              <a:spcBef>
                <a:spcPct val="20000"/>
              </a:spcBef>
              <a:spcAft>
                <a:spcPts val="0"/>
              </a:spcAft>
              <a:buClrTx/>
              <a:buSzTx/>
              <a:buFontTx/>
              <a:buChar char="–"/>
              <a:tabLst/>
              <a:defRPr/>
            </a:pPr>
            <a:endParaRPr kumimoji="0" lang="en-US" sz="2000" b="1" i="0" u="none" strike="noStrike" kern="1200" cap="none" spc="0" normalizeH="0" baseline="0" noProof="0" dirty="0">
              <a:ln>
                <a:noFill/>
              </a:ln>
              <a:solidFill>
                <a:prstClr val="black"/>
              </a:solidFill>
              <a:effectLst/>
              <a:uLnTx/>
              <a:uFillTx/>
              <a:latin typeface="Calibri"/>
              <a:ea typeface="+mn-ea"/>
              <a:cs typeface="+mn-cs"/>
            </a:endParaRPr>
          </a:p>
        </p:txBody>
      </p:sp>
      <p:grpSp>
        <p:nvGrpSpPr>
          <p:cNvPr id="3" name="Group 2">
            <a:extLst>
              <a:ext uri="{FF2B5EF4-FFF2-40B4-BE49-F238E27FC236}">
                <a16:creationId xmlns:a16="http://schemas.microsoft.com/office/drawing/2014/main" id="{AA50280B-0B53-544E-A953-F6CF3E3E3E1F}"/>
              </a:ext>
            </a:extLst>
          </p:cNvPr>
          <p:cNvGrpSpPr>
            <a:grpSpLocks/>
          </p:cNvGrpSpPr>
          <p:nvPr/>
        </p:nvGrpSpPr>
        <p:grpSpPr bwMode="auto">
          <a:xfrm>
            <a:off x="796656" y="3075129"/>
            <a:ext cx="5507182" cy="3242788"/>
            <a:chOff x="3610861" y="3313175"/>
            <a:chExt cx="4876800" cy="2719921"/>
          </a:xfrm>
        </p:grpSpPr>
        <p:pic>
          <p:nvPicPr>
            <p:cNvPr id="6" name="Picture 22">
              <a:extLst>
                <a:ext uri="{FF2B5EF4-FFF2-40B4-BE49-F238E27FC236}">
                  <a16:creationId xmlns:a16="http://schemas.microsoft.com/office/drawing/2014/main" id="{9181995D-F650-9584-3F38-E2F3A32D57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0861" y="3313175"/>
              <a:ext cx="4876800" cy="2597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 name="TextBox 6">
              <a:extLst>
                <a:ext uri="{FF2B5EF4-FFF2-40B4-BE49-F238E27FC236}">
                  <a16:creationId xmlns:a16="http://schemas.microsoft.com/office/drawing/2014/main" id="{C22872E5-313F-A2B4-717E-FCC74CA1105D}"/>
                </a:ext>
              </a:extLst>
            </p:cNvPr>
            <p:cNvSpPr txBox="1"/>
            <p:nvPr/>
          </p:nvSpPr>
          <p:spPr>
            <a:xfrm>
              <a:off x="4904944" y="5726878"/>
              <a:ext cx="3197358" cy="30621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79646">
                      <a:lumMod val="50000"/>
                    </a:srgbClr>
                  </a:solidFill>
                  <a:effectLst/>
                  <a:uLnTx/>
                  <a:uFillTx/>
                  <a:latin typeface="Comic Sans MS" pitchFamily="-104" charset="0"/>
                  <a:ea typeface="ＭＳ Ｐゴシック" pitchFamily="-104" charset="-128"/>
                  <a:cs typeface="ＭＳ Ｐゴシック" pitchFamily="-104" charset="-128"/>
                </a:rPr>
                <a:t>Depth in the body (mm)</a:t>
              </a:r>
            </a:p>
          </p:txBody>
        </p:sp>
      </p:grpSp>
      <p:grpSp>
        <p:nvGrpSpPr>
          <p:cNvPr id="12" name="Group 10">
            <a:extLst>
              <a:ext uri="{FF2B5EF4-FFF2-40B4-BE49-F238E27FC236}">
                <a16:creationId xmlns:a16="http://schemas.microsoft.com/office/drawing/2014/main" id="{B926AB24-8D35-F613-75B8-31A720272E04}"/>
              </a:ext>
            </a:extLst>
          </p:cNvPr>
          <p:cNvGrpSpPr>
            <a:grpSpLocks noChangeAspect="1"/>
          </p:cNvGrpSpPr>
          <p:nvPr/>
        </p:nvGrpSpPr>
        <p:grpSpPr bwMode="auto">
          <a:xfrm>
            <a:off x="8755572" y="3838242"/>
            <a:ext cx="3108325" cy="2312988"/>
            <a:chOff x="2209409" y="1196975"/>
            <a:chExt cx="5486789" cy="4082414"/>
          </a:xfrm>
        </p:grpSpPr>
        <p:sp>
          <p:nvSpPr>
            <p:cNvPr id="13" name="Rectangle 3">
              <a:extLst>
                <a:ext uri="{FF2B5EF4-FFF2-40B4-BE49-F238E27FC236}">
                  <a16:creationId xmlns:a16="http://schemas.microsoft.com/office/drawing/2014/main" id="{3978319F-F48F-044F-9F45-B388258171AB}"/>
                </a:ext>
              </a:extLst>
            </p:cNvPr>
            <p:cNvSpPr>
              <a:spLocks noChangeArrowheads="1"/>
            </p:cNvSpPr>
            <p:nvPr/>
          </p:nvSpPr>
          <p:spPr bwMode="auto">
            <a:xfrm>
              <a:off x="2209409" y="4844683"/>
              <a:ext cx="5486789" cy="4347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marL="379413" marR="0" lvl="0" indent="-379413" algn="l" defTabSz="457200" rtl="0" eaLnBrk="1" fontAlgn="auto" latinLnBrk="0" hangingPunct="1">
                <a:lnSpc>
                  <a:spcPct val="100000"/>
                </a:lnSpc>
                <a:spcBef>
                  <a:spcPct val="50000"/>
                </a:spcBef>
                <a:spcAft>
                  <a:spcPts val="0"/>
                </a:spcAft>
                <a:buClrTx/>
                <a:buSzTx/>
                <a:buFontTx/>
                <a:buNone/>
                <a:tabLst/>
                <a:defRPr/>
              </a:pPr>
              <a:r>
                <a:rPr kumimoji="0" lang="en-GB" sz="1000" b="1" i="0" u="none" strike="noStrike" kern="1200" cap="none" spc="0" normalizeH="0" baseline="0" noProof="0">
                  <a:ln>
                    <a:noFill/>
                  </a:ln>
                  <a:solidFill>
                    <a:prstClr val="black"/>
                  </a:solidFill>
                  <a:effectLst/>
                  <a:uLnTx/>
                  <a:uFillTx/>
                  <a:latin typeface="Arial" charset="0"/>
                  <a:ea typeface="+mn-ea"/>
                  <a:cs typeface="+mn-cs"/>
                </a:rPr>
                <a:t>Conventional: X-Rays          Ion Radiation</a:t>
              </a:r>
            </a:p>
          </p:txBody>
        </p:sp>
        <p:pic>
          <p:nvPicPr>
            <p:cNvPr id="14" name="Picture 4" descr="Tumorbild">
              <a:extLst>
                <a:ext uri="{FF2B5EF4-FFF2-40B4-BE49-F238E27FC236}">
                  <a16:creationId xmlns:a16="http://schemas.microsoft.com/office/drawing/2014/main" id="{9269914F-4D80-BEDB-3AAF-BBAE67C27C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9513" y="1196975"/>
              <a:ext cx="4419600" cy="3684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15" name="Rectangle 3">
            <a:extLst>
              <a:ext uri="{FF2B5EF4-FFF2-40B4-BE49-F238E27FC236}">
                <a16:creationId xmlns:a16="http://schemas.microsoft.com/office/drawing/2014/main" id="{4B1CED54-D081-1D8A-17CA-CE9E9F350148}"/>
              </a:ext>
            </a:extLst>
          </p:cNvPr>
          <p:cNvSpPr/>
          <p:nvPr/>
        </p:nvSpPr>
        <p:spPr>
          <a:xfrm>
            <a:off x="8528559" y="3689017"/>
            <a:ext cx="3346450" cy="2628900"/>
          </a:xfrm>
          <a:prstGeom prst="rect">
            <a:avLst/>
          </a:prstGeom>
          <a:noFill/>
          <a:ln w="19050">
            <a:solidFill>
              <a:schemeClr val="tx1"/>
            </a:solidFill>
          </a:ln>
        </p:spPr>
        <p:style>
          <a:lnRef idx="1">
            <a:schemeClr val="accent1"/>
          </a:lnRef>
          <a:fillRef idx="3">
            <a:schemeClr val="accent1"/>
          </a:fillRef>
          <a:effectRef idx="2">
            <a:schemeClr val="accent1"/>
          </a:effectRef>
          <a:fontRef idx="minor">
            <a:schemeClr val="lt1"/>
          </a:fontRef>
        </p:style>
        <p:txBody>
          <a:bodyPr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18" name="Picture 2">
            <a:extLst>
              <a:ext uri="{FF2B5EF4-FFF2-40B4-BE49-F238E27FC236}">
                <a16:creationId xmlns:a16="http://schemas.microsoft.com/office/drawing/2014/main" id="{DEE46010-B481-F416-F806-7675F3BE9C1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906235" y="1055396"/>
            <a:ext cx="1404000" cy="1784981"/>
          </a:xfrm>
          <a:prstGeom prst="rect">
            <a:avLst/>
          </a:prstGeom>
        </p:spPr>
      </p:pic>
      <p:sp>
        <p:nvSpPr>
          <p:cNvPr id="19" name="TextBox 18">
            <a:extLst>
              <a:ext uri="{FF2B5EF4-FFF2-40B4-BE49-F238E27FC236}">
                <a16:creationId xmlns:a16="http://schemas.microsoft.com/office/drawing/2014/main" id="{16FE47B6-E0FF-C719-EF3F-E8C0580CD2A8}"/>
              </a:ext>
            </a:extLst>
          </p:cNvPr>
          <p:cNvSpPr txBox="1"/>
          <p:nvPr/>
        </p:nvSpPr>
        <p:spPr>
          <a:xfrm>
            <a:off x="9718061" y="2870917"/>
            <a:ext cx="1636230" cy="584775"/>
          </a:xfrm>
          <a:prstGeom prst="rect">
            <a:avLst/>
          </a:prstGeom>
          <a:noFill/>
        </p:spPr>
        <p:txBody>
          <a:bodyPr wrap="square">
            <a:spAutoFit/>
          </a:bodyPr>
          <a:lstStyle/>
          <a:p>
            <a:pPr marL="0" marR="0" lvl="0" indent="0" algn="r" defTabSz="911938"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333333"/>
                </a:solidFill>
                <a:effectLst/>
                <a:uLnTx/>
                <a:uFillTx/>
                <a:latin typeface="Calibri"/>
                <a:ea typeface="+mn-ea"/>
                <a:cs typeface="+mn-cs"/>
              </a:rPr>
              <a:t>Robert Wilson</a:t>
            </a:r>
          </a:p>
          <a:p>
            <a:pPr marL="0" marR="0" lvl="0" indent="0" algn="ctr" defTabSz="911938"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333333"/>
                </a:solidFill>
                <a:effectLst/>
                <a:uLnTx/>
                <a:uFillTx/>
                <a:latin typeface="Calibri"/>
                <a:ea typeface="+mn-ea"/>
                <a:cs typeface="+mn-cs"/>
              </a:rPr>
              <a:t>Fermi Lab</a:t>
            </a:r>
          </a:p>
        </p:txBody>
      </p:sp>
    </p:spTree>
    <p:extLst>
      <p:ext uri="{BB962C8B-B14F-4D97-AF65-F5344CB8AC3E}">
        <p14:creationId xmlns:p14="http://schemas.microsoft.com/office/powerpoint/2010/main" val="1624229702"/>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a:extLst>
              <a:ext uri="{FF2B5EF4-FFF2-40B4-BE49-F238E27FC236}">
                <a16:creationId xmlns:a16="http://schemas.microsoft.com/office/drawing/2014/main" id="{3C680E92-32B0-F02C-07EF-2F2CEEA6464A}"/>
              </a:ext>
            </a:extLst>
          </p:cNvPr>
          <p:cNvSpPr/>
          <p:nvPr/>
        </p:nvSpPr>
        <p:spPr>
          <a:xfrm>
            <a:off x="845910" y="63513"/>
            <a:ext cx="1794529" cy="707886"/>
          </a:xfrm>
          <a:prstGeom prst="rect">
            <a:avLst/>
          </a:prstGeom>
        </p:spPr>
        <p:txBody>
          <a:bodyPr wrap="non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2864AA"/>
                </a:solidFill>
                <a:effectLst/>
                <a:uLnTx/>
                <a:uFillTx/>
                <a:latin typeface="Optima"/>
                <a:ea typeface="+mn-ea"/>
                <a:cs typeface="Optima"/>
              </a:rPr>
              <a:t>E. Lawrence</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2864AA"/>
                </a:solidFill>
                <a:effectLst/>
                <a:uLnTx/>
                <a:uFillTx/>
                <a:latin typeface="Optima"/>
                <a:ea typeface="+mn-ea"/>
                <a:cs typeface="Optima"/>
              </a:rPr>
              <a:t>First cyclotron</a:t>
            </a:r>
            <a:endParaRPr kumimoji="0" lang="en-US" sz="1200" b="0" i="0" u="none" strike="noStrike" kern="1200" cap="none" spc="0" normalizeH="0" baseline="0" noProof="0" dirty="0">
              <a:ln>
                <a:noFill/>
              </a:ln>
              <a:solidFill>
                <a:srgbClr val="2864AA"/>
              </a:solidFill>
              <a:effectLst/>
              <a:uLnTx/>
              <a:uFillTx/>
              <a:latin typeface="Calibri"/>
              <a:ea typeface="+mn-ea"/>
              <a:cs typeface="+mn-cs"/>
            </a:endParaRPr>
          </a:p>
        </p:txBody>
      </p:sp>
      <p:sp>
        <p:nvSpPr>
          <p:cNvPr id="8" name="Rectangle 8">
            <a:extLst>
              <a:ext uri="{FF2B5EF4-FFF2-40B4-BE49-F238E27FC236}">
                <a16:creationId xmlns:a16="http://schemas.microsoft.com/office/drawing/2014/main" id="{649FAB43-4966-A7EE-44E5-297132B5709D}"/>
              </a:ext>
            </a:extLst>
          </p:cNvPr>
          <p:cNvSpPr/>
          <p:nvPr/>
        </p:nvSpPr>
        <p:spPr>
          <a:xfrm>
            <a:off x="4129005" y="193045"/>
            <a:ext cx="2563651" cy="707886"/>
          </a:xfrm>
          <a:prstGeom prst="rect">
            <a:avLst/>
          </a:prstGeom>
        </p:spPr>
        <p:txBody>
          <a:bodyPr wrap="non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2864AA"/>
                </a:solidFill>
                <a:effectLst/>
                <a:uLnTx/>
                <a:uFillTx/>
                <a:latin typeface="Optima"/>
                <a:ea typeface="+mn-ea"/>
                <a:cs typeface="Optima"/>
              </a:rPr>
              <a:t>Lawrence brothers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2864AA"/>
                </a:solidFill>
                <a:effectLst/>
                <a:uLnTx/>
                <a:uFillTx/>
                <a:latin typeface="Optima"/>
                <a:ea typeface="+mn-ea"/>
                <a:cs typeface="+mn-cs"/>
              </a:rPr>
              <a:t>Physicist and  Doctor</a:t>
            </a:r>
            <a:endParaRPr kumimoji="0" lang="en-US" sz="1200" b="0" i="0" u="none" strike="noStrike" kern="1200" cap="none" spc="0" normalizeH="0" baseline="0" noProof="0" dirty="0">
              <a:ln>
                <a:noFill/>
              </a:ln>
              <a:solidFill>
                <a:srgbClr val="2864AA"/>
              </a:solidFill>
              <a:effectLst/>
              <a:uLnTx/>
              <a:uFillTx/>
              <a:latin typeface="Calibri"/>
              <a:ea typeface="+mn-ea"/>
              <a:cs typeface="+mn-cs"/>
            </a:endParaRPr>
          </a:p>
        </p:txBody>
      </p:sp>
      <p:sp>
        <p:nvSpPr>
          <p:cNvPr id="9" name="Rectangle 9">
            <a:extLst>
              <a:ext uri="{FF2B5EF4-FFF2-40B4-BE49-F238E27FC236}">
                <a16:creationId xmlns:a16="http://schemas.microsoft.com/office/drawing/2014/main" id="{A906E524-2E55-51C0-8814-C60235DCA502}"/>
              </a:ext>
            </a:extLst>
          </p:cNvPr>
          <p:cNvSpPr/>
          <p:nvPr/>
        </p:nvSpPr>
        <p:spPr>
          <a:xfrm>
            <a:off x="8513038" y="208513"/>
            <a:ext cx="2618024" cy="707886"/>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2864AA"/>
                </a:solidFill>
                <a:effectLst/>
                <a:uLnTx/>
                <a:uFillTx/>
                <a:latin typeface="Optima"/>
                <a:ea typeface="+mn-ea"/>
                <a:cs typeface="Optima"/>
              </a:rPr>
              <a:t>Sept 1954 – Berkeley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2864AA"/>
                </a:solidFill>
                <a:effectLst/>
                <a:uLnTx/>
                <a:uFillTx/>
                <a:latin typeface="Optima"/>
                <a:ea typeface="+mn-ea"/>
                <a:cs typeface="Optima"/>
              </a:rPr>
              <a:t>Treats first patient </a:t>
            </a:r>
            <a:endParaRPr kumimoji="0" lang="en-US" sz="1200" b="0" i="0" u="none" strike="noStrike" kern="1200" cap="none" spc="0" normalizeH="0" baseline="0" noProof="0" dirty="0">
              <a:ln>
                <a:noFill/>
              </a:ln>
              <a:solidFill>
                <a:srgbClr val="2864AA"/>
              </a:solidFill>
              <a:effectLst/>
              <a:uLnTx/>
              <a:uFillTx/>
              <a:latin typeface="Calibri"/>
              <a:ea typeface="+mn-ea"/>
              <a:cs typeface="+mn-cs"/>
            </a:endParaRPr>
          </a:p>
        </p:txBody>
      </p:sp>
      <p:pic>
        <p:nvPicPr>
          <p:cNvPr id="10" name="Picture 1" descr="lawrence.jpg">
            <a:extLst>
              <a:ext uri="{FF2B5EF4-FFF2-40B4-BE49-F238E27FC236}">
                <a16:creationId xmlns:a16="http://schemas.microsoft.com/office/drawing/2014/main" id="{394B8061-BD08-2921-196F-CC7CFF7BC8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587" y="777832"/>
            <a:ext cx="2563650" cy="4202705"/>
          </a:xfrm>
          <a:prstGeom prst="rect">
            <a:avLst/>
          </a:prstGeom>
        </p:spPr>
      </p:pic>
      <p:pic>
        <p:nvPicPr>
          <p:cNvPr id="11" name="Picture 4">
            <a:extLst>
              <a:ext uri="{FF2B5EF4-FFF2-40B4-BE49-F238E27FC236}">
                <a16:creationId xmlns:a16="http://schemas.microsoft.com/office/drawing/2014/main" id="{A53D9899-7D61-77DD-F3B2-1AAC330F957F}"/>
              </a:ext>
            </a:extLst>
          </p:cNvPr>
          <p:cNvPicPr>
            <a:picLocks noChangeAspect="1" noChangeArrowheads="1"/>
          </p:cNvPicPr>
          <p:nvPr/>
        </p:nvPicPr>
        <p:blipFill>
          <a:blip r:embed="rId3"/>
          <a:srcRect/>
          <a:stretch>
            <a:fillRect/>
          </a:stretch>
        </p:blipFill>
        <p:spPr bwMode="auto">
          <a:xfrm>
            <a:off x="3536692" y="916399"/>
            <a:ext cx="4318581" cy="4064138"/>
          </a:xfrm>
          <a:prstGeom prst="rect">
            <a:avLst/>
          </a:prstGeom>
          <a:noFill/>
          <a:ln w="9525">
            <a:noFill/>
            <a:miter lim="800000"/>
            <a:headEnd/>
            <a:tailEnd/>
          </a:ln>
        </p:spPr>
      </p:pic>
      <p:pic>
        <p:nvPicPr>
          <p:cNvPr id="16" name="Picture 10">
            <a:extLst>
              <a:ext uri="{FF2B5EF4-FFF2-40B4-BE49-F238E27FC236}">
                <a16:creationId xmlns:a16="http://schemas.microsoft.com/office/drawing/2014/main" id="{E91929C2-87BA-D4C5-EB5F-760809247049}"/>
              </a:ext>
            </a:extLst>
          </p:cNvPr>
          <p:cNvPicPr>
            <a:picLocks noChangeAspect="1" noChangeArrowheads="1"/>
          </p:cNvPicPr>
          <p:nvPr/>
        </p:nvPicPr>
        <p:blipFill>
          <a:blip r:embed="rId4"/>
          <a:srcRect/>
          <a:stretch>
            <a:fillRect/>
          </a:stretch>
        </p:blipFill>
        <p:spPr bwMode="auto">
          <a:xfrm>
            <a:off x="8038593" y="1335446"/>
            <a:ext cx="3987957" cy="3367868"/>
          </a:xfrm>
          <a:prstGeom prst="rect">
            <a:avLst/>
          </a:prstGeom>
          <a:noFill/>
          <a:ln w="9525">
            <a:noFill/>
            <a:miter lim="800000"/>
            <a:headEnd/>
            <a:tailEnd/>
          </a:ln>
        </p:spPr>
      </p:pic>
      <p:sp>
        <p:nvSpPr>
          <p:cNvPr id="17" name="Rectangle 6">
            <a:extLst>
              <a:ext uri="{FF2B5EF4-FFF2-40B4-BE49-F238E27FC236}">
                <a16:creationId xmlns:a16="http://schemas.microsoft.com/office/drawing/2014/main" id="{4C6E2C3C-28CA-A4B0-837C-8F9416D31D16}"/>
              </a:ext>
            </a:extLst>
          </p:cNvPr>
          <p:cNvSpPr/>
          <p:nvPr/>
        </p:nvSpPr>
        <p:spPr>
          <a:xfrm>
            <a:off x="-1" y="5215534"/>
            <a:ext cx="12192001" cy="1642466"/>
          </a:xfrm>
          <a:prstGeom prst="rect">
            <a:avLst/>
          </a:prstGeom>
          <a:gradFill flip="none" rotWithShape="1">
            <a:gsLst>
              <a:gs pos="53000">
                <a:schemeClr val="tx2">
                  <a:lumMod val="50000"/>
                </a:schemeClr>
              </a:gs>
              <a:gs pos="100000">
                <a:schemeClr val="tx2">
                  <a:lumMod val="75000"/>
                </a:schemeClr>
              </a:gs>
            </a:gsLst>
            <a:lin ang="0" scaled="1"/>
            <a:tileRect/>
          </a:gradFill>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0" name="TextBox 19">
            <a:extLst>
              <a:ext uri="{FF2B5EF4-FFF2-40B4-BE49-F238E27FC236}">
                <a16:creationId xmlns:a16="http://schemas.microsoft.com/office/drawing/2014/main" id="{B1E47137-B33C-452C-C066-456283670B04}"/>
              </a:ext>
            </a:extLst>
          </p:cNvPr>
          <p:cNvSpPr txBox="1"/>
          <p:nvPr/>
        </p:nvSpPr>
        <p:spPr>
          <a:xfrm>
            <a:off x="1945178" y="5744379"/>
            <a:ext cx="8944498" cy="584776"/>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white"/>
                </a:solidFill>
                <a:effectLst/>
                <a:uLnTx/>
                <a:uFillTx/>
                <a:latin typeface="Optima"/>
                <a:ea typeface="+mn-ea"/>
                <a:cs typeface="Optima"/>
              </a:rPr>
              <a:t>Importance of collaboration………..</a:t>
            </a:r>
          </a:p>
        </p:txBody>
      </p:sp>
    </p:spTree>
    <p:extLst>
      <p:ext uri="{BB962C8B-B14F-4D97-AF65-F5344CB8AC3E}">
        <p14:creationId xmlns:p14="http://schemas.microsoft.com/office/powerpoint/2010/main" val="2163065279"/>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6">
            <a:extLst>
              <a:ext uri="{FF2B5EF4-FFF2-40B4-BE49-F238E27FC236}">
                <a16:creationId xmlns:a16="http://schemas.microsoft.com/office/drawing/2014/main" id="{4C6E2C3C-28CA-A4B0-837C-8F9416D31D16}"/>
              </a:ext>
            </a:extLst>
          </p:cNvPr>
          <p:cNvSpPr/>
          <p:nvPr/>
        </p:nvSpPr>
        <p:spPr>
          <a:xfrm>
            <a:off x="-1" y="5215534"/>
            <a:ext cx="12192001" cy="1642466"/>
          </a:xfrm>
          <a:prstGeom prst="rect">
            <a:avLst/>
          </a:prstGeom>
          <a:gradFill flip="none" rotWithShape="1">
            <a:gsLst>
              <a:gs pos="53000">
                <a:schemeClr val="tx2">
                  <a:lumMod val="50000"/>
                </a:schemeClr>
              </a:gs>
              <a:gs pos="100000">
                <a:schemeClr val="tx2">
                  <a:lumMod val="75000"/>
                </a:schemeClr>
              </a:gs>
            </a:gsLst>
            <a:lin ang="0" scaled="1"/>
            <a:tileRect/>
          </a:gradFill>
          <a:ln>
            <a:noFill/>
          </a:ln>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0" name="TextBox 19">
            <a:extLst>
              <a:ext uri="{FF2B5EF4-FFF2-40B4-BE49-F238E27FC236}">
                <a16:creationId xmlns:a16="http://schemas.microsoft.com/office/drawing/2014/main" id="{B1E47137-B33C-452C-C066-456283670B04}"/>
              </a:ext>
            </a:extLst>
          </p:cNvPr>
          <p:cNvSpPr txBox="1"/>
          <p:nvPr/>
        </p:nvSpPr>
        <p:spPr>
          <a:xfrm>
            <a:off x="1623750" y="5515739"/>
            <a:ext cx="8944498" cy="1077218"/>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a:ln>
                  <a:noFill/>
                </a:ln>
                <a:solidFill>
                  <a:prstClr val="white"/>
                </a:solidFill>
                <a:effectLst/>
                <a:uLnTx/>
                <a:uFillTx/>
                <a:latin typeface="Optima"/>
                <a:ea typeface="+mn-ea"/>
                <a:cs typeface="Optima"/>
              </a:rPr>
              <a:t>Three  crucial years  for PT………to clinics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Optima"/>
                <a:ea typeface="+mn-ea"/>
                <a:cs typeface="Optima"/>
              </a:rPr>
              <a:t>………often takes a long time to clinic</a:t>
            </a:r>
            <a:endParaRPr kumimoji="0" lang="en-US" sz="3200" b="1" i="0" u="none" strike="noStrike" kern="1200" cap="none" spc="0" normalizeH="0" baseline="0" noProof="0" dirty="0">
              <a:ln>
                <a:noFill/>
              </a:ln>
              <a:solidFill>
                <a:prstClr val="white"/>
              </a:solidFill>
              <a:effectLst/>
              <a:uLnTx/>
              <a:uFillTx/>
              <a:latin typeface="Optima"/>
              <a:ea typeface="+mn-ea"/>
              <a:cs typeface="Optima"/>
            </a:endParaRPr>
          </a:p>
        </p:txBody>
      </p:sp>
      <p:sp>
        <p:nvSpPr>
          <p:cNvPr id="2" name="Rectangle 5">
            <a:extLst>
              <a:ext uri="{FF2B5EF4-FFF2-40B4-BE49-F238E27FC236}">
                <a16:creationId xmlns:a16="http://schemas.microsoft.com/office/drawing/2014/main" id="{75950E46-E67F-BF7C-2E5D-12F64283FD57}"/>
              </a:ext>
            </a:extLst>
          </p:cNvPr>
          <p:cNvSpPr/>
          <p:nvPr/>
        </p:nvSpPr>
        <p:spPr>
          <a:xfrm>
            <a:off x="787444" y="75978"/>
            <a:ext cx="2210862" cy="707886"/>
          </a:xfrm>
          <a:prstGeom prst="rect">
            <a:avLst/>
          </a:prstGeom>
        </p:spPr>
        <p:txBody>
          <a:bodyPr wrap="non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2864AA"/>
                </a:solidFill>
                <a:effectLst/>
                <a:uLnTx/>
                <a:uFillTx/>
                <a:latin typeface="Optima"/>
                <a:ea typeface="+mn-ea"/>
                <a:cs typeface="Optima"/>
              </a:rPr>
              <a:t>1993- Loma Linda</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2864AA"/>
                </a:solidFill>
                <a:effectLst/>
                <a:uLnTx/>
                <a:uFillTx/>
                <a:latin typeface="Optima"/>
                <a:ea typeface="+mn-ea"/>
                <a:cs typeface="Optima"/>
              </a:rPr>
              <a:t>USA (proton)</a:t>
            </a:r>
            <a:endParaRPr kumimoji="0" lang="en-US" sz="1200" b="0" i="0" u="none" strike="noStrike" kern="1200" cap="none" spc="0" normalizeH="0" baseline="0" noProof="0" dirty="0">
              <a:ln>
                <a:noFill/>
              </a:ln>
              <a:solidFill>
                <a:srgbClr val="2864AA"/>
              </a:solidFill>
              <a:effectLst/>
              <a:uLnTx/>
              <a:uFillTx/>
              <a:latin typeface="Calibri"/>
              <a:ea typeface="+mn-ea"/>
              <a:cs typeface="+mn-cs"/>
            </a:endParaRPr>
          </a:p>
        </p:txBody>
      </p:sp>
      <p:sp>
        <p:nvSpPr>
          <p:cNvPr id="3" name="Rectangle 8">
            <a:extLst>
              <a:ext uri="{FF2B5EF4-FFF2-40B4-BE49-F238E27FC236}">
                <a16:creationId xmlns:a16="http://schemas.microsoft.com/office/drawing/2014/main" id="{8007FAC4-7EFF-A749-BE05-5A0DBFE238A0}"/>
              </a:ext>
            </a:extLst>
          </p:cNvPr>
          <p:cNvSpPr/>
          <p:nvPr/>
        </p:nvSpPr>
        <p:spPr>
          <a:xfrm>
            <a:off x="4626867" y="75978"/>
            <a:ext cx="2544286" cy="707886"/>
          </a:xfrm>
          <a:prstGeom prst="rect">
            <a:avLst/>
          </a:prstGeom>
        </p:spPr>
        <p:txBody>
          <a:bodyPr wrap="non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2864AA"/>
                </a:solidFill>
                <a:effectLst/>
                <a:uLnTx/>
                <a:uFillTx/>
                <a:latin typeface="Optima"/>
                <a:ea typeface="+mn-ea"/>
                <a:cs typeface="Optima"/>
              </a:rPr>
              <a:t>1994 – HIMAC/NIRS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2864AA"/>
                </a:solidFill>
                <a:effectLst/>
                <a:uLnTx/>
                <a:uFillTx/>
                <a:latin typeface="Optima"/>
                <a:ea typeface="+mn-ea"/>
                <a:cs typeface="Optima"/>
              </a:rPr>
              <a:t>Japan (carbon)</a:t>
            </a:r>
            <a:endParaRPr kumimoji="0" lang="en-US" sz="1200" b="0" i="0" u="none" strike="noStrike" kern="1200" cap="none" spc="0" normalizeH="0" baseline="0" noProof="0" dirty="0">
              <a:ln>
                <a:noFill/>
              </a:ln>
              <a:solidFill>
                <a:srgbClr val="2864AA"/>
              </a:solidFill>
              <a:effectLst/>
              <a:uLnTx/>
              <a:uFillTx/>
              <a:latin typeface="Calibri"/>
              <a:ea typeface="+mn-ea"/>
              <a:cs typeface="+mn-cs"/>
            </a:endParaRPr>
          </a:p>
        </p:txBody>
      </p:sp>
      <p:sp>
        <p:nvSpPr>
          <p:cNvPr id="4" name="Rectangle 9">
            <a:extLst>
              <a:ext uri="{FF2B5EF4-FFF2-40B4-BE49-F238E27FC236}">
                <a16:creationId xmlns:a16="http://schemas.microsoft.com/office/drawing/2014/main" id="{DC4E19E0-CFE7-8E14-369A-D253C008B638}"/>
              </a:ext>
            </a:extLst>
          </p:cNvPr>
          <p:cNvSpPr/>
          <p:nvPr/>
        </p:nvSpPr>
        <p:spPr>
          <a:xfrm>
            <a:off x="9109533" y="61594"/>
            <a:ext cx="2246503" cy="707886"/>
          </a:xfrm>
          <a:prstGeom prst="rect">
            <a:avLst/>
          </a:prstGeom>
        </p:spPr>
        <p:txBody>
          <a:bodyPr wrap="non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2864AA"/>
                </a:solidFill>
                <a:effectLst/>
                <a:uLnTx/>
                <a:uFillTx/>
                <a:latin typeface="Optima"/>
                <a:ea typeface="+mn-ea"/>
                <a:cs typeface="Optima"/>
              </a:rPr>
              <a:t>1997 – GSI</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2864AA"/>
                </a:solidFill>
                <a:effectLst/>
                <a:uLnTx/>
                <a:uFillTx/>
                <a:latin typeface="Optima"/>
                <a:ea typeface="+mn-ea"/>
                <a:cs typeface="Optima"/>
              </a:rPr>
              <a:t>Germany (carbon)</a:t>
            </a:r>
            <a:endParaRPr kumimoji="0" lang="en-US" sz="1200" b="0" i="0" u="none" strike="noStrike" kern="1200" cap="none" spc="0" normalizeH="0" baseline="0" noProof="0" dirty="0">
              <a:ln>
                <a:noFill/>
              </a:ln>
              <a:solidFill>
                <a:srgbClr val="2864AA"/>
              </a:solidFill>
              <a:effectLst/>
              <a:uLnTx/>
              <a:uFillTx/>
              <a:latin typeface="Calibri"/>
              <a:ea typeface="+mn-ea"/>
              <a:cs typeface="+mn-cs"/>
            </a:endParaRPr>
          </a:p>
        </p:txBody>
      </p:sp>
      <p:pic>
        <p:nvPicPr>
          <p:cNvPr id="6" name="Picture 2" descr="lomalinda2.jpg">
            <a:extLst>
              <a:ext uri="{FF2B5EF4-FFF2-40B4-BE49-F238E27FC236}">
                <a16:creationId xmlns:a16="http://schemas.microsoft.com/office/drawing/2014/main" id="{7AEB9C8E-3E91-8889-7AA6-520F005F3B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56" y="1045386"/>
            <a:ext cx="3345705" cy="3366540"/>
          </a:xfrm>
          <a:prstGeom prst="rect">
            <a:avLst/>
          </a:prstGeom>
        </p:spPr>
      </p:pic>
      <p:pic>
        <p:nvPicPr>
          <p:cNvPr id="7" name="Picture 3" descr="himac.jpg">
            <a:extLst>
              <a:ext uri="{FF2B5EF4-FFF2-40B4-BE49-F238E27FC236}">
                <a16:creationId xmlns:a16="http://schemas.microsoft.com/office/drawing/2014/main" id="{2562B3F2-2D7A-6324-F314-6E15572B2E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94272" y="783864"/>
            <a:ext cx="4609477" cy="4303151"/>
          </a:xfrm>
          <a:prstGeom prst="rect">
            <a:avLst/>
          </a:prstGeom>
        </p:spPr>
      </p:pic>
      <p:pic>
        <p:nvPicPr>
          <p:cNvPr id="12" name="Picture 12" descr="gsi_inbeampet.png">
            <a:extLst>
              <a:ext uri="{FF2B5EF4-FFF2-40B4-BE49-F238E27FC236}">
                <a16:creationId xmlns:a16="http://schemas.microsoft.com/office/drawing/2014/main" id="{07AE567B-7EC4-027A-1A7C-C910C5D76E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69748" y="833739"/>
            <a:ext cx="3126075" cy="4326036"/>
          </a:xfrm>
          <a:prstGeom prst="rect">
            <a:avLst/>
          </a:prstGeom>
        </p:spPr>
      </p:pic>
      <p:sp>
        <p:nvSpPr>
          <p:cNvPr id="13" name="TextBox 12">
            <a:extLst>
              <a:ext uri="{FF2B5EF4-FFF2-40B4-BE49-F238E27FC236}">
                <a16:creationId xmlns:a16="http://schemas.microsoft.com/office/drawing/2014/main" id="{BAD1DF40-2D7E-2D22-15A9-34C2E594911A}"/>
              </a:ext>
            </a:extLst>
          </p:cNvPr>
          <p:cNvSpPr txBox="1"/>
          <p:nvPr/>
        </p:nvSpPr>
        <p:spPr>
          <a:xfrm>
            <a:off x="625323" y="4503300"/>
            <a:ext cx="2255169" cy="646331"/>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First dedicated clinical</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 facility</a:t>
            </a:r>
          </a:p>
        </p:txBody>
      </p:sp>
    </p:spTree>
    <p:extLst>
      <p:ext uri="{BB962C8B-B14F-4D97-AF65-F5344CB8AC3E}">
        <p14:creationId xmlns:p14="http://schemas.microsoft.com/office/powerpoint/2010/main" val="3502844737"/>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Virsraksts 3">
            <a:extLst>
              <a:ext uri="{FF2B5EF4-FFF2-40B4-BE49-F238E27FC236}">
                <a16:creationId xmlns:a16="http://schemas.microsoft.com/office/drawing/2014/main" id="{FF00CF85-7583-5B8D-FE4B-89C9BD4BF854}"/>
              </a:ext>
            </a:extLst>
          </p:cNvPr>
          <p:cNvSpPr>
            <a:spLocks noGrp="1"/>
          </p:cNvSpPr>
          <p:nvPr>
            <p:ph type="title"/>
          </p:nvPr>
        </p:nvSpPr>
        <p:spPr/>
        <p:txBody>
          <a:bodyPr>
            <a:normAutofit fontScale="90000"/>
          </a:bodyPr>
          <a:lstStyle/>
          <a:p>
            <a:pPr>
              <a:buClr>
                <a:srgbClr val="000066"/>
              </a:buClr>
            </a:pPr>
            <a:r>
              <a:rPr lang="en-US" b="1" dirty="0"/>
              <a:t>PIMMS  Study - trigger for  ENLIGHT</a:t>
            </a:r>
          </a:p>
        </p:txBody>
      </p:sp>
      <p:grpSp>
        <p:nvGrpSpPr>
          <p:cNvPr id="2" name="Group 45">
            <a:extLst>
              <a:ext uri="{FF2B5EF4-FFF2-40B4-BE49-F238E27FC236}">
                <a16:creationId xmlns:a16="http://schemas.microsoft.com/office/drawing/2014/main" id="{A22FD1CE-9F95-9EEE-E4A6-7337C910FADF}"/>
              </a:ext>
            </a:extLst>
          </p:cNvPr>
          <p:cNvGrpSpPr>
            <a:grpSpLocks/>
          </p:cNvGrpSpPr>
          <p:nvPr/>
        </p:nvGrpSpPr>
        <p:grpSpPr bwMode="auto">
          <a:xfrm>
            <a:off x="2163071" y="1134864"/>
            <a:ext cx="7453312" cy="5191124"/>
            <a:chOff x="863600" y="1304926"/>
            <a:chExt cx="7453313" cy="5191124"/>
          </a:xfrm>
        </p:grpSpPr>
        <p:pic>
          <p:nvPicPr>
            <p:cNvPr id="44" name="Picture 5">
              <a:extLst>
                <a:ext uri="{FF2B5EF4-FFF2-40B4-BE49-F238E27FC236}">
                  <a16:creationId xmlns:a16="http://schemas.microsoft.com/office/drawing/2014/main" id="{8E2927F5-8BD8-DA93-348C-44C9A6B175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3209132" y="-126206"/>
              <a:ext cx="3676650" cy="65389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8" name="Group 8">
              <a:extLst>
                <a:ext uri="{FF2B5EF4-FFF2-40B4-BE49-F238E27FC236}">
                  <a16:creationId xmlns:a16="http://schemas.microsoft.com/office/drawing/2014/main" id="{27C21FB3-8713-47B2-7289-3D3EBD44444D}"/>
                </a:ext>
              </a:extLst>
            </p:cNvPr>
            <p:cNvGrpSpPr>
              <a:grpSpLocks/>
            </p:cNvGrpSpPr>
            <p:nvPr/>
          </p:nvGrpSpPr>
          <p:grpSpPr bwMode="auto">
            <a:xfrm>
              <a:off x="4448175" y="3160713"/>
              <a:ext cx="2351088" cy="476250"/>
              <a:chOff x="6307" y="4551"/>
              <a:chExt cx="3455" cy="680"/>
            </a:xfrm>
          </p:grpSpPr>
          <p:sp>
            <p:nvSpPr>
              <p:cNvPr id="39" name="Text Box 9">
                <a:extLst>
                  <a:ext uri="{FF2B5EF4-FFF2-40B4-BE49-F238E27FC236}">
                    <a16:creationId xmlns:a16="http://schemas.microsoft.com/office/drawing/2014/main" id="{F8E83010-027E-B099-8121-B017A4CC366A}"/>
                  </a:ext>
                </a:extLst>
              </p:cNvPr>
              <p:cNvSpPr txBox="1">
                <a:spLocks noChangeArrowheads="1"/>
              </p:cNvSpPr>
              <p:nvPr/>
            </p:nvSpPr>
            <p:spPr bwMode="auto">
              <a:xfrm>
                <a:off x="6307" y="4798"/>
                <a:ext cx="338" cy="3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68580" tIns="34290" rIns="68580" bIns="34290"/>
              <a:lstStyle>
                <a:lvl1pPr>
                  <a:defRPr sz="1200">
                    <a:solidFill>
                      <a:schemeClr val="tx1"/>
                    </a:solidFill>
                    <a:latin typeface="Comic Sans MS" charset="0"/>
                    <a:ea typeface="ＭＳ Ｐゴシック" charset="0"/>
                    <a:cs typeface="ＭＳ Ｐゴシック" charset="0"/>
                  </a:defRPr>
                </a:lvl1pPr>
                <a:lvl2pPr marL="742950" indent="-285750">
                  <a:defRPr sz="1200">
                    <a:solidFill>
                      <a:schemeClr val="tx1"/>
                    </a:solidFill>
                    <a:latin typeface="Comic Sans MS" charset="0"/>
                    <a:ea typeface="ＭＳ Ｐゴシック" charset="0"/>
                  </a:defRPr>
                </a:lvl2pPr>
                <a:lvl3pPr marL="1143000" indent="-228600">
                  <a:defRPr sz="1200">
                    <a:solidFill>
                      <a:schemeClr val="tx1"/>
                    </a:solidFill>
                    <a:latin typeface="Comic Sans MS" charset="0"/>
                    <a:ea typeface="ＭＳ Ｐゴシック" charset="0"/>
                  </a:defRPr>
                </a:lvl3pPr>
                <a:lvl4pPr marL="1600200" indent="-228600">
                  <a:defRPr sz="1200">
                    <a:solidFill>
                      <a:schemeClr val="tx1"/>
                    </a:solidFill>
                    <a:latin typeface="Comic Sans MS" charset="0"/>
                    <a:ea typeface="ＭＳ Ｐゴシック" charset="0"/>
                  </a:defRPr>
                </a:lvl4pPr>
                <a:lvl5pPr marL="2057400" indent="-228600">
                  <a:defRPr sz="1200">
                    <a:solidFill>
                      <a:schemeClr val="tx1"/>
                    </a:solidFill>
                    <a:latin typeface="Comic Sans MS" charset="0"/>
                    <a:ea typeface="ＭＳ Ｐゴシック" charset="0"/>
                  </a:defRPr>
                </a:lvl5pPr>
                <a:lvl6pPr marL="2514600" indent="-228600" algn="ctr" eaLnBrk="0" fontAlgn="base" hangingPunct="0">
                  <a:spcBef>
                    <a:spcPct val="0"/>
                  </a:spcBef>
                  <a:spcAft>
                    <a:spcPct val="0"/>
                  </a:spcAft>
                  <a:defRPr sz="1200">
                    <a:solidFill>
                      <a:schemeClr val="tx1"/>
                    </a:solidFill>
                    <a:latin typeface="Comic Sans MS" charset="0"/>
                    <a:ea typeface="ＭＳ Ｐゴシック" charset="0"/>
                  </a:defRPr>
                </a:lvl6pPr>
                <a:lvl7pPr marL="2971800" indent="-228600" algn="ctr" eaLnBrk="0" fontAlgn="base" hangingPunct="0">
                  <a:spcBef>
                    <a:spcPct val="0"/>
                  </a:spcBef>
                  <a:spcAft>
                    <a:spcPct val="0"/>
                  </a:spcAft>
                  <a:defRPr sz="1200">
                    <a:solidFill>
                      <a:schemeClr val="tx1"/>
                    </a:solidFill>
                    <a:latin typeface="Comic Sans MS" charset="0"/>
                    <a:ea typeface="ＭＳ Ｐゴシック" charset="0"/>
                  </a:defRPr>
                </a:lvl7pPr>
                <a:lvl8pPr marL="3429000" indent="-228600" algn="ctr" eaLnBrk="0" fontAlgn="base" hangingPunct="0">
                  <a:spcBef>
                    <a:spcPct val="0"/>
                  </a:spcBef>
                  <a:spcAft>
                    <a:spcPct val="0"/>
                  </a:spcAft>
                  <a:defRPr sz="1200">
                    <a:solidFill>
                      <a:schemeClr val="tx1"/>
                    </a:solidFill>
                    <a:latin typeface="Comic Sans MS" charset="0"/>
                    <a:ea typeface="ＭＳ Ｐゴシック" charset="0"/>
                  </a:defRPr>
                </a:lvl8pPr>
                <a:lvl9pPr marL="3886200" indent="-228600" algn="ctr" eaLnBrk="0" fontAlgn="base" hangingPunct="0">
                  <a:spcBef>
                    <a:spcPct val="0"/>
                  </a:spcBef>
                  <a:spcAft>
                    <a:spcPct val="0"/>
                  </a:spcAft>
                  <a:defRPr sz="1200">
                    <a:solidFill>
                      <a:schemeClr val="tx1"/>
                    </a:solidFill>
                    <a:latin typeface="Comic Sans MS"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Trebuchet MS" charset="0"/>
                    <a:ea typeface="ＭＳ Ｐゴシック" charset="0"/>
                  </a:rPr>
                  <a:t>p</a:t>
                </a:r>
              </a:p>
            </p:txBody>
          </p:sp>
          <p:sp>
            <p:nvSpPr>
              <p:cNvPr id="40" name="Text Box 10">
                <a:extLst>
                  <a:ext uri="{FF2B5EF4-FFF2-40B4-BE49-F238E27FC236}">
                    <a16:creationId xmlns:a16="http://schemas.microsoft.com/office/drawing/2014/main" id="{B82589EC-C40B-3A35-F4DD-91E9279D8809}"/>
                  </a:ext>
                </a:extLst>
              </p:cNvPr>
              <p:cNvSpPr txBox="1">
                <a:spLocks noChangeArrowheads="1"/>
              </p:cNvSpPr>
              <p:nvPr/>
            </p:nvSpPr>
            <p:spPr bwMode="auto">
              <a:xfrm>
                <a:off x="7534" y="4551"/>
                <a:ext cx="336" cy="3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68580" tIns="34290" rIns="68580" bIns="34290"/>
              <a:lstStyle>
                <a:lvl1pPr>
                  <a:defRPr sz="1200">
                    <a:solidFill>
                      <a:schemeClr val="tx1"/>
                    </a:solidFill>
                    <a:latin typeface="Comic Sans MS" charset="0"/>
                    <a:ea typeface="ＭＳ Ｐゴシック" charset="0"/>
                    <a:cs typeface="ＭＳ Ｐゴシック" charset="0"/>
                  </a:defRPr>
                </a:lvl1pPr>
                <a:lvl2pPr marL="742950" indent="-285750">
                  <a:defRPr sz="1200">
                    <a:solidFill>
                      <a:schemeClr val="tx1"/>
                    </a:solidFill>
                    <a:latin typeface="Comic Sans MS" charset="0"/>
                    <a:ea typeface="ＭＳ Ｐゴシック" charset="0"/>
                  </a:defRPr>
                </a:lvl2pPr>
                <a:lvl3pPr marL="1143000" indent="-228600">
                  <a:defRPr sz="1200">
                    <a:solidFill>
                      <a:schemeClr val="tx1"/>
                    </a:solidFill>
                    <a:latin typeface="Comic Sans MS" charset="0"/>
                    <a:ea typeface="ＭＳ Ｐゴシック" charset="0"/>
                  </a:defRPr>
                </a:lvl3pPr>
                <a:lvl4pPr marL="1600200" indent="-228600">
                  <a:defRPr sz="1200">
                    <a:solidFill>
                      <a:schemeClr val="tx1"/>
                    </a:solidFill>
                    <a:latin typeface="Comic Sans MS" charset="0"/>
                    <a:ea typeface="ＭＳ Ｐゴシック" charset="0"/>
                  </a:defRPr>
                </a:lvl4pPr>
                <a:lvl5pPr marL="2057400" indent="-228600">
                  <a:defRPr sz="1200">
                    <a:solidFill>
                      <a:schemeClr val="tx1"/>
                    </a:solidFill>
                    <a:latin typeface="Comic Sans MS" charset="0"/>
                    <a:ea typeface="ＭＳ Ｐゴシック" charset="0"/>
                  </a:defRPr>
                </a:lvl5pPr>
                <a:lvl6pPr marL="2514600" indent="-228600" algn="ctr" eaLnBrk="0" fontAlgn="base" hangingPunct="0">
                  <a:spcBef>
                    <a:spcPct val="0"/>
                  </a:spcBef>
                  <a:spcAft>
                    <a:spcPct val="0"/>
                  </a:spcAft>
                  <a:defRPr sz="1200">
                    <a:solidFill>
                      <a:schemeClr val="tx1"/>
                    </a:solidFill>
                    <a:latin typeface="Comic Sans MS" charset="0"/>
                    <a:ea typeface="ＭＳ Ｐゴシック" charset="0"/>
                  </a:defRPr>
                </a:lvl6pPr>
                <a:lvl7pPr marL="2971800" indent="-228600" algn="ctr" eaLnBrk="0" fontAlgn="base" hangingPunct="0">
                  <a:spcBef>
                    <a:spcPct val="0"/>
                  </a:spcBef>
                  <a:spcAft>
                    <a:spcPct val="0"/>
                  </a:spcAft>
                  <a:defRPr sz="1200">
                    <a:solidFill>
                      <a:schemeClr val="tx1"/>
                    </a:solidFill>
                    <a:latin typeface="Comic Sans MS" charset="0"/>
                    <a:ea typeface="ＭＳ Ｐゴシック" charset="0"/>
                  </a:defRPr>
                </a:lvl7pPr>
                <a:lvl8pPr marL="3429000" indent="-228600" algn="ctr" eaLnBrk="0" fontAlgn="base" hangingPunct="0">
                  <a:spcBef>
                    <a:spcPct val="0"/>
                  </a:spcBef>
                  <a:spcAft>
                    <a:spcPct val="0"/>
                  </a:spcAft>
                  <a:defRPr sz="1200">
                    <a:solidFill>
                      <a:schemeClr val="tx1"/>
                    </a:solidFill>
                    <a:latin typeface="Comic Sans MS" charset="0"/>
                    <a:ea typeface="ＭＳ Ｐゴシック" charset="0"/>
                  </a:defRPr>
                </a:lvl8pPr>
                <a:lvl9pPr marL="3886200" indent="-228600" algn="ctr" eaLnBrk="0" fontAlgn="base" hangingPunct="0">
                  <a:spcBef>
                    <a:spcPct val="0"/>
                  </a:spcBef>
                  <a:spcAft>
                    <a:spcPct val="0"/>
                  </a:spcAft>
                  <a:defRPr sz="1200">
                    <a:solidFill>
                      <a:schemeClr val="tx1"/>
                    </a:solidFill>
                    <a:latin typeface="Comic Sans MS"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Trebuchet MS" charset="0"/>
                    <a:ea typeface="ＭＳ Ｐゴシック" charset="0"/>
                  </a:rPr>
                  <a:t>p</a:t>
                </a:r>
              </a:p>
            </p:txBody>
          </p:sp>
          <p:sp>
            <p:nvSpPr>
              <p:cNvPr id="41" name="Text Box 11">
                <a:extLst>
                  <a:ext uri="{FF2B5EF4-FFF2-40B4-BE49-F238E27FC236}">
                    <a16:creationId xmlns:a16="http://schemas.microsoft.com/office/drawing/2014/main" id="{5E676F40-E488-27B6-E014-8EAD724C10A4}"/>
                  </a:ext>
                </a:extLst>
              </p:cNvPr>
              <p:cNvSpPr txBox="1">
                <a:spLocks noChangeArrowheads="1"/>
              </p:cNvSpPr>
              <p:nvPr/>
            </p:nvSpPr>
            <p:spPr bwMode="auto">
              <a:xfrm>
                <a:off x="8288" y="4798"/>
                <a:ext cx="343" cy="3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68580" tIns="34290" rIns="68580" bIns="34290"/>
              <a:lstStyle>
                <a:lvl1pPr>
                  <a:defRPr sz="1200">
                    <a:solidFill>
                      <a:schemeClr val="tx1"/>
                    </a:solidFill>
                    <a:latin typeface="Comic Sans MS" charset="0"/>
                    <a:ea typeface="ＭＳ Ｐゴシック" charset="0"/>
                    <a:cs typeface="ＭＳ Ｐゴシック" charset="0"/>
                  </a:defRPr>
                </a:lvl1pPr>
                <a:lvl2pPr marL="742950" indent="-285750">
                  <a:defRPr sz="1200">
                    <a:solidFill>
                      <a:schemeClr val="tx1"/>
                    </a:solidFill>
                    <a:latin typeface="Comic Sans MS" charset="0"/>
                    <a:ea typeface="ＭＳ Ｐゴシック" charset="0"/>
                  </a:defRPr>
                </a:lvl2pPr>
                <a:lvl3pPr marL="1143000" indent="-228600">
                  <a:defRPr sz="1200">
                    <a:solidFill>
                      <a:schemeClr val="tx1"/>
                    </a:solidFill>
                    <a:latin typeface="Comic Sans MS" charset="0"/>
                    <a:ea typeface="ＭＳ Ｐゴシック" charset="0"/>
                  </a:defRPr>
                </a:lvl3pPr>
                <a:lvl4pPr marL="1600200" indent="-228600">
                  <a:defRPr sz="1200">
                    <a:solidFill>
                      <a:schemeClr val="tx1"/>
                    </a:solidFill>
                    <a:latin typeface="Comic Sans MS" charset="0"/>
                    <a:ea typeface="ＭＳ Ｐゴシック" charset="0"/>
                  </a:defRPr>
                </a:lvl4pPr>
                <a:lvl5pPr marL="2057400" indent="-228600">
                  <a:defRPr sz="1200">
                    <a:solidFill>
                      <a:schemeClr val="tx1"/>
                    </a:solidFill>
                    <a:latin typeface="Comic Sans MS" charset="0"/>
                    <a:ea typeface="ＭＳ Ｐゴシック" charset="0"/>
                  </a:defRPr>
                </a:lvl5pPr>
                <a:lvl6pPr marL="2514600" indent="-228600" algn="ctr" eaLnBrk="0" fontAlgn="base" hangingPunct="0">
                  <a:spcBef>
                    <a:spcPct val="0"/>
                  </a:spcBef>
                  <a:spcAft>
                    <a:spcPct val="0"/>
                  </a:spcAft>
                  <a:defRPr sz="1200">
                    <a:solidFill>
                      <a:schemeClr val="tx1"/>
                    </a:solidFill>
                    <a:latin typeface="Comic Sans MS" charset="0"/>
                    <a:ea typeface="ＭＳ Ｐゴシック" charset="0"/>
                  </a:defRPr>
                </a:lvl6pPr>
                <a:lvl7pPr marL="2971800" indent="-228600" algn="ctr" eaLnBrk="0" fontAlgn="base" hangingPunct="0">
                  <a:spcBef>
                    <a:spcPct val="0"/>
                  </a:spcBef>
                  <a:spcAft>
                    <a:spcPct val="0"/>
                  </a:spcAft>
                  <a:defRPr sz="1200">
                    <a:solidFill>
                      <a:schemeClr val="tx1"/>
                    </a:solidFill>
                    <a:latin typeface="Comic Sans MS" charset="0"/>
                    <a:ea typeface="ＭＳ Ｐゴシック" charset="0"/>
                  </a:defRPr>
                </a:lvl7pPr>
                <a:lvl8pPr marL="3429000" indent="-228600" algn="ctr" eaLnBrk="0" fontAlgn="base" hangingPunct="0">
                  <a:spcBef>
                    <a:spcPct val="0"/>
                  </a:spcBef>
                  <a:spcAft>
                    <a:spcPct val="0"/>
                  </a:spcAft>
                  <a:defRPr sz="1200">
                    <a:solidFill>
                      <a:schemeClr val="tx1"/>
                    </a:solidFill>
                    <a:latin typeface="Comic Sans MS" charset="0"/>
                    <a:ea typeface="ＭＳ Ｐゴシック" charset="0"/>
                  </a:defRPr>
                </a:lvl8pPr>
                <a:lvl9pPr marL="3886200" indent="-228600" algn="ctr" eaLnBrk="0" fontAlgn="base" hangingPunct="0">
                  <a:spcBef>
                    <a:spcPct val="0"/>
                  </a:spcBef>
                  <a:spcAft>
                    <a:spcPct val="0"/>
                  </a:spcAft>
                  <a:defRPr sz="1200">
                    <a:solidFill>
                      <a:schemeClr val="tx1"/>
                    </a:solidFill>
                    <a:latin typeface="Comic Sans MS"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Trebuchet MS" charset="0"/>
                    <a:ea typeface="ＭＳ Ｐゴシック" charset="0"/>
                  </a:rPr>
                  <a:t>C</a:t>
                </a:r>
              </a:p>
            </p:txBody>
          </p:sp>
          <p:sp>
            <p:nvSpPr>
              <p:cNvPr id="42" name="Text Box 12">
                <a:extLst>
                  <a:ext uri="{FF2B5EF4-FFF2-40B4-BE49-F238E27FC236}">
                    <a16:creationId xmlns:a16="http://schemas.microsoft.com/office/drawing/2014/main" id="{053F6925-CAED-283B-DA78-30B9B4365C00}"/>
                  </a:ext>
                </a:extLst>
              </p:cNvPr>
              <p:cNvSpPr txBox="1">
                <a:spLocks noChangeArrowheads="1"/>
              </p:cNvSpPr>
              <p:nvPr/>
            </p:nvSpPr>
            <p:spPr bwMode="auto">
              <a:xfrm>
                <a:off x="9419" y="4891"/>
                <a:ext cx="343" cy="3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68580" tIns="34290" rIns="68580" bIns="34290"/>
              <a:lstStyle>
                <a:lvl1pPr>
                  <a:defRPr sz="1200">
                    <a:solidFill>
                      <a:schemeClr val="tx1"/>
                    </a:solidFill>
                    <a:latin typeface="Comic Sans MS" charset="0"/>
                    <a:ea typeface="ＭＳ Ｐゴシック" charset="0"/>
                    <a:cs typeface="ＭＳ Ｐゴシック" charset="0"/>
                  </a:defRPr>
                </a:lvl1pPr>
                <a:lvl2pPr marL="742950" indent="-285750">
                  <a:defRPr sz="1200">
                    <a:solidFill>
                      <a:schemeClr val="tx1"/>
                    </a:solidFill>
                    <a:latin typeface="Comic Sans MS" charset="0"/>
                    <a:ea typeface="ＭＳ Ｐゴシック" charset="0"/>
                  </a:defRPr>
                </a:lvl2pPr>
                <a:lvl3pPr marL="1143000" indent="-228600">
                  <a:defRPr sz="1200">
                    <a:solidFill>
                      <a:schemeClr val="tx1"/>
                    </a:solidFill>
                    <a:latin typeface="Comic Sans MS" charset="0"/>
                    <a:ea typeface="ＭＳ Ｐゴシック" charset="0"/>
                  </a:defRPr>
                </a:lvl3pPr>
                <a:lvl4pPr marL="1600200" indent="-228600">
                  <a:defRPr sz="1200">
                    <a:solidFill>
                      <a:schemeClr val="tx1"/>
                    </a:solidFill>
                    <a:latin typeface="Comic Sans MS" charset="0"/>
                    <a:ea typeface="ＭＳ Ｐゴシック" charset="0"/>
                  </a:defRPr>
                </a:lvl4pPr>
                <a:lvl5pPr marL="2057400" indent="-228600">
                  <a:defRPr sz="1200">
                    <a:solidFill>
                      <a:schemeClr val="tx1"/>
                    </a:solidFill>
                    <a:latin typeface="Comic Sans MS" charset="0"/>
                    <a:ea typeface="ＭＳ Ｐゴシック" charset="0"/>
                  </a:defRPr>
                </a:lvl5pPr>
                <a:lvl6pPr marL="2514600" indent="-228600" algn="ctr" eaLnBrk="0" fontAlgn="base" hangingPunct="0">
                  <a:spcBef>
                    <a:spcPct val="0"/>
                  </a:spcBef>
                  <a:spcAft>
                    <a:spcPct val="0"/>
                  </a:spcAft>
                  <a:defRPr sz="1200">
                    <a:solidFill>
                      <a:schemeClr val="tx1"/>
                    </a:solidFill>
                    <a:latin typeface="Comic Sans MS" charset="0"/>
                    <a:ea typeface="ＭＳ Ｐゴシック" charset="0"/>
                  </a:defRPr>
                </a:lvl6pPr>
                <a:lvl7pPr marL="2971800" indent="-228600" algn="ctr" eaLnBrk="0" fontAlgn="base" hangingPunct="0">
                  <a:spcBef>
                    <a:spcPct val="0"/>
                  </a:spcBef>
                  <a:spcAft>
                    <a:spcPct val="0"/>
                  </a:spcAft>
                  <a:defRPr sz="1200">
                    <a:solidFill>
                      <a:schemeClr val="tx1"/>
                    </a:solidFill>
                    <a:latin typeface="Comic Sans MS" charset="0"/>
                    <a:ea typeface="ＭＳ Ｐゴシック" charset="0"/>
                  </a:defRPr>
                </a:lvl7pPr>
                <a:lvl8pPr marL="3429000" indent="-228600" algn="ctr" eaLnBrk="0" fontAlgn="base" hangingPunct="0">
                  <a:spcBef>
                    <a:spcPct val="0"/>
                  </a:spcBef>
                  <a:spcAft>
                    <a:spcPct val="0"/>
                  </a:spcAft>
                  <a:defRPr sz="1200">
                    <a:solidFill>
                      <a:schemeClr val="tx1"/>
                    </a:solidFill>
                    <a:latin typeface="Comic Sans MS" charset="0"/>
                    <a:ea typeface="ＭＳ Ｐゴシック" charset="0"/>
                  </a:defRPr>
                </a:lvl8pPr>
                <a:lvl9pPr marL="3886200" indent="-228600" algn="ctr" eaLnBrk="0" fontAlgn="base" hangingPunct="0">
                  <a:spcBef>
                    <a:spcPct val="0"/>
                  </a:spcBef>
                  <a:spcAft>
                    <a:spcPct val="0"/>
                  </a:spcAft>
                  <a:defRPr sz="1200">
                    <a:solidFill>
                      <a:schemeClr val="tx1"/>
                    </a:solidFill>
                    <a:latin typeface="Comic Sans MS"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Trebuchet MS" charset="0"/>
                    <a:ea typeface="ＭＳ Ｐゴシック" charset="0"/>
                  </a:rPr>
                  <a:t>C</a:t>
                </a:r>
              </a:p>
            </p:txBody>
          </p:sp>
          <p:sp>
            <p:nvSpPr>
              <p:cNvPr id="43" name="Text Box 13">
                <a:extLst>
                  <a:ext uri="{FF2B5EF4-FFF2-40B4-BE49-F238E27FC236}">
                    <a16:creationId xmlns:a16="http://schemas.microsoft.com/office/drawing/2014/main" id="{C9DAFE45-1CFA-7217-98EE-F8969209693C}"/>
                  </a:ext>
                </a:extLst>
              </p:cNvPr>
              <p:cNvSpPr txBox="1">
                <a:spLocks noChangeArrowheads="1"/>
              </p:cNvSpPr>
              <p:nvPr/>
            </p:nvSpPr>
            <p:spPr bwMode="auto">
              <a:xfrm>
                <a:off x="7100" y="4739"/>
                <a:ext cx="338" cy="34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68580" tIns="34290" rIns="68580" bIns="34290"/>
              <a:lstStyle>
                <a:lvl1pPr>
                  <a:defRPr sz="1200">
                    <a:solidFill>
                      <a:schemeClr val="tx1"/>
                    </a:solidFill>
                    <a:latin typeface="Comic Sans MS" charset="0"/>
                    <a:ea typeface="ＭＳ Ｐゴシック" charset="0"/>
                    <a:cs typeface="ＭＳ Ｐゴシック" charset="0"/>
                  </a:defRPr>
                </a:lvl1pPr>
                <a:lvl2pPr marL="742950" indent="-285750">
                  <a:defRPr sz="1200">
                    <a:solidFill>
                      <a:schemeClr val="tx1"/>
                    </a:solidFill>
                    <a:latin typeface="Comic Sans MS" charset="0"/>
                    <a:ea typeface="ＭＳ Ｐゴシック" charset="0"/>
                  </a:defRPr>
                </a:lvl2pPr>
                <a:lvl3pPr marL="1143000" indent="-228600">
                  <a:defRPr sz="1200">
                    <a:solidFill>
                      <a:schemeClr val="tx1"/>
                    </a:solidFill>
                    <a:latin typeface="Comic Sans MS" charset="0"/>
                    <a:ea typeface="ＭＳ Ｐゴシック" charset="0"/>
                  </a:defRPr>
                </a:lvl3pPr>
                <a:lvl4pPr marL="1600200" indent="-228600">
                  <a:defRPr sz="1200">
                    <a:solidFill>
                      <a:schemeClr val="tx1"/>
                    </a:solidFill>
                    <a:latin typeface="Comic Sans MS" charset="0"/>
                    <a:ea typeface="ＭＳ Ｐゴシック" charset="0"/>
                  </a:defRPr>
                </a:lvl4pPr>
                <a:lvl5pPr marL="2057400" indent="-228600">
                  <a:defRPr sz="1200">
                    <a:solidFill>
                      <a:schemeClr val="tx1"/>
                    </a:solidFill>
                    <a:latin typeface="Comic Sans MS" charset="0"/>
                    <a:ea typeface="ＭＳ Ｐゴシック" charset="0"/>
                  </a:defRPr>
                </a:lvl5pPr>
                <a:lvl6pPr marL="2514600" indent="-228600" algn="ctr" eaLnBrk="0" fontAlgn="base" hangingPunct="0">
                  <a:spcBef>
                    <a:spcPct val="0"/>
                  </a:spcBef>
                  <a:spcAft>
                    <a:spcPct val="0"/>
                  </a:spcAft>
                  <a:defRPr sz="1200">
                    <a:solidFill>
                      <a:schemeClr val="tx1"/>
                    </a:solidFill>
                    <a:latin typeface="Comic Sans MS" charset="0"/>
                    <a:ea typeface="ＭＳ Ｐゴシック" charset="0"/>
                  </a:defRPr>
                </a:lvl6pPr>
                <a:lvl7pPr marL="2971800" indent="-228600" algn="ctr" eaLnBrk="0" fontAlgn="base" hangingPunct="0">
                  <a:spcBef>
                    <a:spcPct val="0"/>
                  </a:spcBef>
                  <a:spcAft>
                    <a:spcPct val="0"/>
                  </a:spcAft>
                  <a:defRPr sz="1200">
                    <a:solidFill>
                      <a:schemeClr val="tx1"/>
                    </a:solidFill>
                    <a:latin typeface="Comic Sans MS" charset="0"/>
                    <a:ea typeface="ＭＳ Ｐゴシック" charset="0"/>
                  </a:defRPr>
                </a:lvl7pPr>
                <a:lvl8pPr marL="3429000" indent="-228600" algn="ctr" eaLnBrk="0" fontAlgn="base" hangingPunct="0">
                  <a:spcBef>
                    <a:spcPct val="0"/>
                  </a:spcBef>
                  <a:spcAft>
                    <a:spcPct val="0"/>
                  </a:spcAft>
                  <a:defRPr sz="1200">
                    <a:solidFill>
                      <a:schemeClr val="tx1"/>
                    </a:solidFill>
                    <a:latin typeface="Comic Sans MS" charset="0"/>
                    <a:ea typeface="ＭＳ Ｐゴシック" charset="0"/>
                  </a:defRPr>
                </a:lvl8pPr>
                <a:lvl9pPr marL="3886200" indent="-228600" algn="ctr" eaLnBrk="0" fontAlgn="base" hangingPunct="0">
                  <a:spcBef>
                    <a:spcPct val="0"/>
                  </a:spcBef>
                  <a:spcAft>
                    <a:spcPct val="0"/>
                  </a:spcAft>
                  <a:defRPr sz="1200">
                    <a:solidFill>
                      <a:schemeClr val="tx1"/>
                    </a:solidFill>
                    <a:latin typeface="Comic Sans MS"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Trebuchet MS" charset="0"/>
                    <a:ea typeface="ＭＳ Ｐゴシック" charset="0"/>
                  </a:rPr>
                  <a:t>p</a:t>
                </a:r>
              </a:p>
            </p:txBody>
          </p:sp>
        </p:grpSp>
        <p:pic>
          <p:nvPicPr>
            <p:cNvPr id="9" name="Picture 14">
              <a:extLst>
                <a:ext uri="{FF2B5EF4-FFF2-40B4-BE49-F238E27FC236}">
                  <a16:creationId xmlns:a16="http://schemas.microsoft.com/office/drawing/2014/main" id="{6D30E3A9-B066-9A9A-164D-E9D48C9C60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554"/>
            <a:stretch>
              <a:fillRect/>
            </a:stretch>
          </p:blipFill>
          <p:spPr bwMode="auto">
            <a:xfrm>
              <a:off x="863600" y="3106738"/>
              <a:ext cx="3444875" cy="3389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Line 15">
              <a:extLst>
                <a:ext uri="{FF2B5EF4-FFF2-40B4-BE49-F238E27FC236}">
                  <a16:creationId xmlns:a16="http://schemas.microsoft.com/office/drawing/2014/main" id="{E6094006-5372-2CE5-3620-F292ADBD8385}"/>
                </a:ext>
              </a:extLst>
            </p:cNvPr>
            <p:cNvSpPr>
              <a:spLocks noChangeShapeType="1"/>
            </p:cNvSpPr>
            <p:nvPr/>
          </p:nvSpPr>
          <p:spPr bwMode="auto">
            <a:xfrm flipV="1">
              <a:off x="1933575" y="6353175"/>
              <a:ext cx="655638" cy="90488"/>
            </a:xfrm>
            <a:prstGeom prst="line">
              <a:avLst/>
            </a:prstGeom>
            <a:noFill/>
            <a:ln w="12700">
              <a:solidFill>
                <a:srgbClr val="000000"/>
              </a:solidFill>
              <a:round/>
              <a:headEnd type="triangle" w="sm" len="lg"/>
              <a:tailEnd type="none" w="sm" len="lg"/>
            </a:ln>
            <a:extLst>
              <a:ext uri="{909E8E84-426E-40dd-AFC4-6F175D3DCCD1}">
                <a14:hiddenFill xmlns=""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1" name="Freeform 16">
              <a:extLst>
                <a:ext uri="{FF2B5EF4-FFF2-40B4-BE49-F238E27FC236}">
                  <a16:creationId xmlns:a16="http://schemas.microsoft.com/office/drawing/2014/main" id="{6D016892-5342-43FF-949A-882B6055A010}"/>
                </a:ext>
              </a:extLst>
            </p:cNvPr>
            <p:cNvSpPr>
              <a:spLocks/>
            </p:cNvSpPr>
            <p:nvPr/>
          </p:nvSpPr>
          <p:spPr bwMode="auto">
            <a:xfrm>
              <a:off x="3605213" y="5846763"/>
              <a:ext cx="160337" cy="157162"/>
            </a:xfrm>
            <a:custGeom>
              <a:avLst/>
              <a:gdLst>
                <a:gd name="T0" fmla="*/ 2147483647 w 20000"/>
                <a:gd name="T1" fmla="*/ 0 h 20000"/>
                <a:gd name="T2" fmla="*/ 0 w 20000"/>
                <a:gd name="T3" fmla="*/ 2147483647 h 20000"/>
                <a:gd name="T4" fmla="*/ 2147483647 w 20000"/>
                <a:gd name="T5" fmla="*/ 2147483647 h 20000"/>
                <a:gd name="T6" fmla="*/ 2147483647 w 20000"/>
                <a:gd name="T7" fmla="*/ 2147483647 h 20000"/>
                <a:gd name="T8" fmla="*/ 2147483647 w 20000"/>
                <a:gd name="T9" fmla="*/ 0 h 20000"/>
                <a:gd name="T10" fmla="*/ 0 60000 65536"/>
                <a:gd name="T11" fmla="*/ 0 60000 65536"/>
                <a:gd name="T12" fmla="*/ 0 60000 65536"/>
                <a:gd name="T13" fmla="*/ 0 60000 65536"/>
                <a:gd name="T14" fmla="*/ 0 60000 65536"/>
                <a:gd name="T15" fmla="*/ 0 w 20000"/>
                <a:gd name="T16" fmla="*/ 0 h 20000"/>
                <a:gd name="T17" fmla="*/ 20000 w 20000"/>
                <a:gd name="T18" fmla="*/ 20000 h 20000"/>
              </a:gdLst>
              <a:ahLst/>
              <a:cxnLst>
                <a:cxn ang="T10">
                  <a:pos x="T0" y="T1"/>
                </a:cxn>
                <a:cxn ang="T11">
                  <a:pos x="T2" y="T3"/>
                </a:cxn>
                <a:cxn ang="T12">
                  <a:pos x="T4" y="T5"/>
                </a:cxn>
                <a:cxn ang="T13">
                  <a:pos x="T6" y="T7"/>
                </a:cxn>
                <a:cxn ang="T14">
                  <a:pos x="T8" y="T9"/>
                </a:cxn>
              </a:cxnLst>
              <a:rect l="T15" t="T16" r="T17" b="T18"/>
              <a:pathLst>
                <a:path w="20000" h="20000">
                  <a:moveTo>
                    <a:pt x="13537" y="0"/>
                  </a:moveTo>
                  <a:lnTo>
                    <a:pt x="0" y="13571"/>
                  </a:lnTo>
                  <a:lnTo>
                    <a:pt x="7118" y="19955"/>
                  </a:lnTo>
                  <a:lnTo>
                    <a:pt x="19956" y="7098"/>
                  </a:lnTo>
                  <a:lnTo>
                    <a:pt x="13537" y="0"/>
                  </a:lnTo>
                  <a:close/>
                </a:path>
              </a:pathLst>
            </a:custGeom>
            <a:pattFill prst="dkHorz">
              <a:fgClr>
                <a:srgbClr val="F2F2F2"/>
              </a:fgClr>
              <a:bgClr>
                <a:srgbClr val="FF0000"/>
              </a:bgClr>
            </a:pattFill>
            <a:ln w="3175">
              <a:solidFill>
                <a:srgbClr val="000000"/>
              </a:solidFill>
              <a:round/>
              <a:headEnd type="none" w="sm" len="lg"/>
              <a:tailEnd type="none" w="sm" len="lg"/>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2" name="Rectangle 17">
              <a:extLst>
                <a:ext uri="{FF2B5EF4-FFF2-40B4-BE49-F238E27FC236}">
                  <a16:creationId xmlns:a16="http://schemas.microsoft.com/office/drawing/2014/main" id="{6AD57369-6C96-230D-4576-46B0AB9C28B3}"/>
                </a:ext>
              </a:extLst>
            </p:cNvPr>
            <p:cNvSpPr>
              <a:spLocks noChangeArrowheads="1"/>
            </p:cNvSpPr>
            <p:nvPr/>
          </p:nvSpPr>
          <p:spPr bwMode="auto">
            <a:xfrm>
              <a:off x="2397125" y="3232150"/>
              <a:ext cx="293688" cy="90488"/>
            </a:xfrm>
            <a:prstGeom prst="rect">
              <a:avLst/>
            </a:prstGeom>
            <a:pattFill prst="dkVert">
              <a:fgClr>
                <a:srgbClr val="FFFFFF"/>
              </a:fgClr>
              <a:bgClr>
                <a:srgbClr val="000000"/>
              </a:bgClr>
            </a:pattFill>
            <a:ln w="3175">
              <a:solidFill>
                <a:srgbClr val="000000"/>
              </a:solidFill>
              <a:miter lim="800000"/>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13" name="AutoShape 18">
              <a:extLst>
                <a:ext uri="{FF2B5EF4-FFF2-40B4-BE49-F238E27FC236}">
                  <a16:creationId xmlns:a16="http://schemas.microsoft.com/office/drawing/2014/main" id="{2DA15618-1D1D-0AC1-5898-507EAA62B14D}"/>
                </a:ext>
              </a:extLst>
            </p:cNvPr>
            <p:cNvSpPr>
              <a:spLocks noChangeArrowheads="1"/>
            </p:cNvSpPr>
            <p:nvPr/>
          </p:nvSpPr>
          <p:spPr bwMode="auto">
            <a:xfrm>
              <a:off x="1917700" y="3544888"/>
              <a:ext cx="627063" cy="211137"/>
            </a:xfrm>
            <a:prstGeom prst="roundRect">
              <a:avLst>
                <a:gd name="adj" fmla="val 16667"/>
              </a:avLst>
            </a:prstGeom>
            <a:solidFill>
              <a:schemeClr val="bg1"/>
            </a:solidFill>
            <a:ln w="3175">
              <a:solidFill>
                <a:srgbClr val="000000"/>
              </a:solidFill>
              <a:round/>
              <a:headEnd/>
              <a:tailEnd/>
            </a:ln>
          </p:spPr>
          <p:txBody>
            <a:bodyPr lIns="12700" tIns="12700" rIns="12700" bIns="12700"/>
            <a:lstStyle/>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r>
                <a:rPr kumimoji="0" lang="en-GB" sz="1000" b="0" i="0" u="none" strike="noStrike" kern="1200" cap="none" spc="0" normalizeH="0" baseline="0" noProof="0" dirty="0">
                  <a:ln>
                    <a:noFill/>
                  </a:ln>
                  <a:effectLst/>
                  <a:uLnTx/>
                  <a:uFillTx/>
                  <a:latin typeface="Times New Roman" charset="0"/>
                  <a:ea typeface="+mn-ea"/>
                  <a:cs typeface="Times New Roman" charset="0"/>
                </a:rPr>
                <a:t>RF</a:t>
              </a:r>
              <a:r>
                <a:rPr kumimoji="0" lang="en-GB" sz="1000" b="0" i="0" u="none" strike="noStrike" kern="1200" cap="none" spc="0" normalizeH="0" baseline="0" noProof="0" dirty="0">
                  <a:ln>
                    <a:noFill/>
                  </a:ln>
                  <a:solidFill>
                    <a:srgbClr val="FFFFFF"/>
                  </a:solidFill>
                  <a:effectLst/>
                  <a:uLnTx/>
                  <a:uFillTx/>
                  <a:latin typeface="Times New Roman" charset="0"/>
                  <a:ea typeface="+mn-ea"/>
                  <a:cs typeface="Times New Roman" charset="0"/>
                </a:rPr>
                <a:t> cavity</a:t>
              </a:r>
            </a:p>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endParaRPr kumimoji="0" lang="en-GB" sz="1000" b="0" i="0" u="none" strike="noStrike" kern="1200" cap="none" spc="0" normalizeH="0" baseline="0" noProof="0" dirty="0">
                <a:ln>
                  <a:noFill/>
                </a:ln>
                <a:solidFill>
                  <a:srgbClr val="FFFFFF"/>
                </a:solidFill>
                <a:effectLst/>
                <a:uLnTx/>
                <a:uFillTx/>
                <a:latin typeface="Times New Roman" charset="0"/>
                <a:ea typeface="+mn-ea"/>
                <a:cs typeface="+mn-cs"/>
              </a:endParaRPr>
            </a:p>
          </p:txBody>
        </p:sp>
        <p:sp>
          <p:nvSpPr>
            <p:cNvPr id="14" name="AutoShape 19">
              <a:extLst>
                <a:ext uri="{FF2B5EF4-FFF2-40B4-BE49-F238E27FC236}">
                  <a16:creationId xmlns:a16="http://schemas.microsoft.com/office/drawing/2014/main" id="{DB598392-733A-0C86-1D43-70F37EF48BB5}"/>
                </a:ext>
              </a:extLst>
            </p:cNvPr>
            <p:cNvSpPr>
              <a:spLocks noChangeArrowheads="1"/>
            </p:cNvSpPr>
            <p:nvPr/>
          </p:nvSpPr>
          <p:spPr bwMode="auto">
            <a:xfrm>
              <a:off x="2574925" y="3492500"/>
              <a:ext cx="809625" cy="334963"/>
            </a:xfrm>
            <a:prstGeom prst="roundRect">
              <a:avLst>
                <a:gd name="adj" fmla="val 16667"/>
              </a:avLst>
            </a:prstGeom>
            <a:solidFill>
              <a:srgbClr val="F2F2F2"/>
            </a:solidFill>
            <a:ln w="3175">
              <a:solidFill>
                <a:srgbClr val="0000FF"/>
              </a:solidFill>
              <a:round/>
              <a:headEnd/>
              <a:tailEnd/>
            </a:ln>
          </p:spPr>
          <p:txBody>
            <a:bodyPr lIns="12700" tIns="12700" rIns="12700" bIns="12700"/>
            <a:lstStyle/>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r>
                <a:rPr kumimoji="0" lang="en-GB" sz="1000" b="0" i="0" u="none" strike="noStrike" kern="1200" cap="none" spc="0" normalizeH="0" baseline="0" noProof="0" dirty="0">
                  <a:ln>
                    <a:noFill/>
                  </a:ln>
                  <a:effectLst/>
                  <a:uLnTx/>
                  <a:uFillTx/>
                  <a:latin typeface="Times New Roman" charset="0"/>
                  <a:ea typeface="+mn-ea"/>
                  <a:cs typeface="Times New Roman" charset="0"/>
                </a:rPr>
                <a:t>Resonance </a:t>
              </a:r>
              <a:r>
                <a:rPr kumimoji="0" lang="en-GB" sz="1000" b="0" i="0" u="none" strike="noStrike" kern="1200" cap="none" spc="0" normalizeH="0" baseline="0" noProof="0" dirty="0" err="1">
                  <a:ln>
                    <a:noFill/>
                  </a:ln>
                  <a:effectLst/>
                  <a:uLnTx/>
                  <a:uFillTx/>
                  <a:latin typeface="Times New Roman" charset="0"/>
                  <a:ea typeface="+mn-ea"/>
                  <a:cs typeface="Times New Roman" charset="0"/>
                </a:rPr>
                <a:t>sextupole</a:t>
              </a:r>
              <a:endParaRPr kumimoji="0" lang="en-GB" sz="1000" b="0" i="0" u="none" strike="noStrike" kern="1200" cap="none" spc="0" normalizeH="0" baseline="0" noProof="0" dirty="0">
                <a:ln>
                  <a:noFill/>
                </a:ln>
                <a:effectLst/>
                <a:uLnTx/>
                <a:uFillTx/>
                <a:latin typeface="Times New Roman" charset="0"/>
                <a:ea typeface="+mn-ea"/>
                <a:cs typeface="Times New Roman" charset="0"/>
              </a:endParaRPr>
            </a:p>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endParaRPr kumimoji="0" lang="en-GB" sz="1000" b="0" i="0" u="none" strike="noStrike" kern="1200" cap="none" spc="0" normalizeH="0" baseline="0" noProof="0" dirty="0">
                <a:ln>
                  <a:noFill/>
                </a:ln>
                <a:effectLst/>
                <a:uLnTx/>
                <a:uFillTx/>
                <a:latin typeface="Times New Roman" charset="0"/>
                <a:ea typeface="+mn-ea"/>
                <a:cs typeface="+mn-cs"/>
              </a:endParaRPr>
            </a:p>
          </p:txBody>
        </p:sp>
        <p:sp>
          <p:nvSpPr>
            <p:cNvPr id="15" name="Rectangle 20">
              <a:extLst>
                <a:ext uri="{FF2B5EF4-FFF2-40B4-BE49-F238E27FC236}">
                  <a16:creationId xmlns:a16="http://schemas.microsoft.com/office/drawing/2014/main" id="{9DB79789-89B0-7DE7-0EF2-2206054CB1A1}"/>
                </a:ext>
              </a:extLst>
            </p:cNvPr>
            <p:cNvSpPr>
              <a:spLocks noChangeArrowheads="1"/>
            </p:cNvSpPr>
            <p:nvPr/>
          </p:nvSpPr>
          <p:spPr bwMode="auto">
            <a:xfrm>
              <a:off x="955675" y="4654550"/>
              <a:ext cx="149225" cy="266700"/>
            </a:xfrm>
            <a:prstGeom prst="rect">
              <a:avLst/>
            </a:prstGeom>
            <a:pattFill prst="dkUpDiag">
              <a:fgClr>
                <a:srgbClr val="FF0000"/>
              </a:fgClr>
              <a:bgClr>
                <a:srgbClr val="FFFFFF"/>
              </a:bgClr>
            </a:pattFill>
            <a:ln w="3175">
              <a:solidFill>
                <a:srgbClr val="FF0000"/>
              </a:solidFill>
              <a:miter lim="800000"/>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16" name="AutoShape 21">
              <a:extLst>
                <a:ext uri="{FF2B5EF4-FFF2-40B4-BE49-F238E27FC236}">
                  <a16:creationId xmlns:a16="http://schemas.microsoft.com/office/drawing/2014/main" id="{D967E3B8-C1E4-73C3-CE0A-806F4B104A51}"/>
                </a:ext>
              </a:extLst>
            </p:cNvPr>
            <p:cNvSpPr>
              <a:spLocks noChangeArrowheads="1"/>
            </p:cNvSpPr>
            <p:nvPr/>
          </p:nvSpPr>
          <p:spPr bwMode="auto">
            <a:xfrm>
              <a:off x="1223963" y="4549775"/>
              <a:ext cx="839787" cy="382588"/>
            </a:xfrm>
            <a:prstGeom prst="roundRect">
              <a:avLst>
                <a:gd name="adj" fmla="val 16667"/>
              </a:avLst>
            </a:prstGeom>
            <a:solidFill>
              <a:srgbClr val="F2F2F2"/>
            </a:solidFill>
            <a:ln w="3175">
              <a:solidFill>
                <a:srgbClr val="FF0000"/>
              </a:solidFill>
              <a:round/>
              <a:headEnd/>
              <a:tailEnd/>
            </a:ln>
          </p:spPr>
          <p:txBody>
            <a:bodyPr lIns="12700" tIns="12700" rIns="12700" bIns="12700"/>
            <a:lstStyle/>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r>
                <a:rPr kumimoji="0" lang="en-GB" sz="1000" b="0" i="0" u="none" strike="noStrike" kern="1200" cap="none" spc="0" normalizeH="0" baseline="0" noProof="0">
                  <a:ln>
                    <a:noFill/>
                  </a:ln>
                  <a:effectLst/>
                  <a:uLnTx/>
                  <a:uFillTx/>
                  <a:latin typeface="Times New Roman" charset="0"/>
                  <a:ea typeface="+mn-ea"/>
                  <a:cs typeface="Times New Roman" charset="0"/>
                </a:rPr>
                <a:t>Betatron</a:t>
              </a:r>
            </a:p>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r>
                <a:rPr kumimoji="0" lang="en-GB" sz="1000" b="0" i="0" u="none" strike="noStrike" kern="1200" cap="none" spc="0" normalizeH="0" baseline="0" noProof="0">
                  <a:ln>
                    <a:noFill/>
                  </a:ln>
                  <a:effectLst/>
                  <a:uLnTx/>
                  <a:uFillTx/>
                  <a:latin typeface="Times New Roman" charset="0"/>
                  <a:ea typeface="+mn-ea"/>
                  <a:cs typeface="Times New Roman" charset="0"/>
                </a:rPr>
                <a:t>core</a:t>
              </a:r>
            </a:p>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endParaRPr kumimoji="0" lang="en-GB" sz="1000" b="0" i="0" u="none" strike="noStrike" kern="1200" cap="none" spc="0" normalizeH="0" baseline="0" noProof="0">
                <a:ln>
                  <a:noFill/>
                </a:ln>
                <a:effectLst/>
                <a:uLnTx/>
                <a:uFillTx/>
                <a:latin typeface="Times New Roman" charset="0"/>
                <a:ea typeface="+mn-ea"/>
                <a:cs typeface="+mn-cs"/>
              </a:endParaRPr>
            </a:p>
          </p:txBody>
        </p:sp>
        <p:sp>
          <p:nvSpPr>
            <p:cNvPr id="17" name="AutoShape 22">
              <a:extLst>
                <a:ext uri="{FF2B5EF4-FFF2-40B4-BE49-F238E27FC236}">
                  <a16:creationId xmlns:a16="http://schemas.microsoft.com/office/drawing/2014/main" id="{E39E8351-BB4D-733D-67EF-94D692A02CBF}"/>
                </a:ext>
              </a:extLst>
            </p:cNvPr>
            <p:cNvSpPr>
              <a:spLocks noChangeArrowheads="1"/>
            </p:cNvSpPr>
            <p:nvPr/>
          </p:nvSpPr>
          <p:spPr bwMode="auto">
            <a:xfrm>
              <a:off x="1847850" y="5868988"/>
              <a:ext cx="612775" cy="338137"/>
            </a:xfrm>
            <a:prstGeom prst="roundRect">
              <a:avLst>
                <a:gd name="adj" fmla="val 16667"/>
              </a:avLst>
            </a:prstGeom>
            <a:solidFill>
              <a:srgbClr val="F2F2F2"/>
            </a:solidFill>
            <a:ln w="3175">
              <a:solidFill>
                <a:srgbClr val="FF0000"/>
              </a:solidFill>
              <a:round/>
              <a:headEnd/>
              <a:tailEnd/>
            </a:ln>
          </p:spPr>
          <p:txBody>
            <a:bodyPr lIns="12700" tIns="12700" rIns="12700" bIns="12700"/>
            <a:lstStyle/>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r>
                <a:rPr kumimoji="0" lang="en-GB" sz="1000" b="0" i="0" u="none" strike="noStrike" kern="1200" cap="none" spc="0" normalizeH="0" baseline="0" noProof="0">
                  <a:ln>
                    <a:noFill/>
                  </a:ln>
                  <a:effectLst/>
                  <a:uLnTx/>
                  <a:uFillTx/>
                  <a:latin typeface="Times New Roman" charset="0"/>
                  <a:ea typeface="+mn-ea"/>
                  <a:cs typeface="Times New Roman" charset="0"/>
                </a:rPr>
                <a:t>Injection septum</a:t>
              </a:r>
            </a:p>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endParaRPr kumimoji="0" lang="en-GB" sz="1000" b="0" i="0" u="none" strike="noStrike" kern="1200" cap="none" spc="0" normalizeH="0" baseline="0" noProof="0">
                <a:ln>
                  <a:noFill/>
                </a:ln>
                <a:effectLst/>
                <a:uLnTx/>
                <a:uFillTx/>
                <a:latin typeface="Times New Roman" charset="0"/>
                <a:ea typeface="+mn-ea"/>
                <a:cs typeface="+mn-cs"/>
              </a:endParaRPr>
            </a:p>
          </p:txBody>
        </p:sp>
        <p:sp>
          <p:nvSpPr>
            <p:cNvPr id="18" name="AutoShape 23">
              <a:extLst>
                <a:ext uri="{FF2B5EF4-FFF2-40B4-BE49-F238E27FC236}">
                  <a16:creationId xmlns:a16="http://schemas.microsoft.com/office/drawing/2014/main" id="{3F174593-82D5-C151-EEF9-2BA876ED355C}"/>
                </a:ext>
              </a:extLst>
            </p:cNvPr>
            <p:cNvSpPr>
              <a:spLocks noChangeArrowheads="1"/>
            </p:cNvSpPr>
            <p:nvPr/>
          </p:nvSpPr>
          <p:spPr bwMode="auto">
            <a:xfrm>
              <a:off x="2892425" y="5426075"/>
              <a:ext cx="854075" cy="349250"/>
            </a:xfrm>
            <a:prstGeom prst="roundRect">
              <a:avLst>
                <a:gd name="adj" fmla="val 16667"/>
              </a:avLst>
            </a:prstGeom>
            <a:solidFill>
              <a:srgbClr val="F2F2F2"/>
            </a:solidFill>
            <a:ln w="3175">
              <a:solidFill>
                <a:srgbClr val="FF0000"/>
              </a:solidFill>
              <a:round/>
              <a:headEnd/>
              <a:tailEnd/>
            </a:ln>
          </p:spPr>
          <p:txBody>
            <a:bodyPr lIns="12700" tIns="12700" rIns="12700" bIns="12700"/>
            <a:lstStyle/>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r>
                <a:rPr kumimoji="0" lang="en-GB" sz="1000" b="0" i="0" u="none" strike="noStrike" kern="1200" cap="none" spc="0" normalizeH="0" baseline="0" noProof="0">
                  <a:ln>
                    <a:noFill/>
                  </a:ln>
                  <a:effectLst/>
                  <a:uLnTx/>
                  <a:uFillTx/>
                  <a:latin typeface="Times New Roman" charset="0"/>
                  <a:ea typeface="+mn-ea"/>
                  <a:cs typeface="Times New Roman" charset="0"/>
                </a:rPr>
                <a:t>Electrostatic septum</a:t>
              </a:r>
            </a:p>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endParaRPr kumimoji="0" lang="en-GB" sz="1000" b="0" i="0" u="none" strike="noStrike" kern="1200" cap="none" spc="0" normalizeH="0" baseline="0" noProof="0">
                <a:ln>
                  <a:noFill/>
                </a:ln>
                <a:effectLst/>
                <a:uLnTx/>
                <a:uFillTx/>
                <a:latin typeface="Times New Roman" charset="0"/>
                <a:ea typeface="+mn-ea"/>
                <a:cs typeface="+mn-cs"/>
              </a:endParaRPr>
            </a:p>
          </p:txBody>
        </p:sp>
        <p:sp>
          <p:nvSpPr>
            <p:cNvPr id="19" name="Freeform 24">
              <a:extLst>
                <a:ext uri="{FF2B5EF4-FFF2-40B4-BE49-F238E27FC236}">
                  <a16:creationId xmlns:a16="http://schemas.microsoft.com/office/drawing/2014/main" id="{54F16387-D18E-1206-9E89-4907273ECBC3}"/>
                </a:ext>
              </a:extLst>
            </p:cNvPr>
            <p:cNvSpPr>
              <a:spLocks/>
            </p:cNvSpPr>
            <p:nvPr/>
          </p:nvSpPr>
          <p:spPr bwMode="auto">
            <a:xfrm>
              <a:off x="2298700" y="6237288"/>
              <a:ext cx="139700" cy="111125"/>
            </a:xfrm>
            <a:custGeom>
              <a:avLst/>
              <a:gdLst>
                <a:gd name="T0" fmla="*/ 2147483647 w 20000"/>
                <a:gd name="T1" fmla="*/ 0 h 20000"/>
                <a:gd name="T2" fmla="*/ 2147483647 w 20000"/>
                <a:gd name="T3" fmla="*/ 2147483647 h 20000"/>
                <a:gd name="T4" fmla="*/ 0 w 20000"/>
                <a:gd name="T5" fmla="*/ 2147483647 h 20000"/>
                <a:gd name="T6" fmla="*/ 0 w 20000"/>
                <a:gd name="T7" fmla="*/ 2147483647 h 20000"/>
                <a:gd name="T8" fmla="*/ 2147483647 w 20000"/>
                <a:gd name="T9" fmla="*/ 0 h 20000"/>
                <a:gd name="T10" fmla="*/ 0 60000 65536"/>
                <a:gd name="T11" fmla="*/ 0 60000 65536"/>
                <a:gd name="T12" fmla="*/ 0 60000 65536"/>
                <a:gd name="T13" fmla="*/ 0 60000 65536"/>
                <a:gd name="T14" fmla="*/ 0 60000 65536"/>
                <a:gd name="T15" fmla="*/ 0 w 20000"/>
                <a:gd name="T16" fmla="*/ 0 h 20000"/>
                <a:gd name="T17" fmla="*/ 20000 w 20000"/>
                <a:gd name="T18" fmla="*/ 20000 h 20000"/>
              </a:gdLst>
              <a:ahLst/>
              <a:cxnLst>
                <a:cxn ang="T10">
                  <a:pos x="T0" y="T1"/>
                </a:cxn>
                <a:cxn ang="T11">
                  <a:pos x="T2" y="T3"/>
                </a:cxn>
                <a:cxn ang="T12">
                  <a:pos x="T4" y="T5"/>
                </a:cxn>
                <a:cxn ang="T13">
                  <a:pos x="T6" y="T7"/>
                </a:cxn>
                <a:cxn ang="T14">
                  <a:pos x="T8" y="T9"/>
                </a:cxn>
              </a:cxnLst>
              <a:rect l="T15" t="T16" r="T17" b="T18"/>
              <a:pathLst>
                <a:path w="20000" h="20000">
                  <a:moveTo>
                    <a:pt x="19949" y="0"/>
                  </a:moveTo>
                  <a:lnTo>
                    <a:pt x="19949" y="19938"/>
                  </a:lnTo>
                  <a:lnTo>
                    <a:pt x="0" y="19938"/>
                  </a:lnTo>
                  <a:lnTo>
                    <a:pt x="0" y="8910"/>
                  </a:lnTo>
                  <a:lnTo>
                    <a:pt x="19949" y="0"/>
                  </a:lnTo>
                  <a:close/>
                </a:path>
              </a:pathLst>
            </a:custGeom>
            <a:pattFill prst="pct40">
              <a:fgClr>
                <a:srgbClr val="FFFFFF"/>
              </a:fgClr>
              <a:bgClr>
                <a:srgbClr val="FF0000"/>
              </a:bgClr>
            </a:pattFill>
            <a:ln w="3175">
              <a:solidFill>
                <a:srgbClr val="FF0000"/>
              </a:solidFill>
              <a:roun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0" name="Freeform 25">
              <a:extLst>
                <a:ext uri="{FF2B5EF4-FFF2-40B4-BE49-F238E27FC236}">
                  <a16:creationId xmlns:a16="http://schemas.microsoft.com/office/drawing/2014/main" id="{E381DBA2-3F7E-C1D4-5E8B-4199C6932AB7}"/>
                </a:ext>
              </a:extLst>
            </p:cNvPr>
            <p:cNvSpPr>
              <a:spLocks/>
            </p:cNvSpPr>
            <p:nvPr/>
          </p:nvSpPr>
          <p:spPr bwMode="auto">
            <a:xfrm>
              <a:off x="2557463" y="6243638"/>
              <a:ext cx="173037" cy="123825"/>
            </a:xfrm>
            <a:custGeom>
              <a:avLst/>
              <a:gdLst>
                <a:gd name="T0" fmla="*/ 2147483647 w 20000"/>
                <a:gd name="T1" fmla="*/ 0 h 20000"/>
                <a:gd name="T2" fmla="*/ 0 w 20000"/>
                <a:gd name="T3" fmla="*/ 0 h 20000"/>
                <a:gd name="T4" fmla="*/ 0 w 20000"/>
                <a:gd name="T5" fmla="*/ 2147483647 h 20000"/>
                <a:gd name="T6" fmla="*/ 2147483647 w 20000"/>
                <a:gd name="T7" fmla="*/ 2147483647 h 20000"/>
                <a:gd name="T8" fmla="*/ 2147483647 w 20000"/>
                <a:gd name="T9" fmla="*/ 0 h 20000"/>
                <a:gd name="T10" fmla="*/ 0 60000 65536"/>
                <a:gd name="T11" fmla="*/ 0 60000 65536"/>
                <a:gd name="T12" fmla="*/ 0 60000 65536"/>
                <a:gd name="T13" fmla="*/ 0 60000 65536"/>
                <a:gd name="T14" fmla="*/ 0 60000 65536"/>
                <a:gd name="T15" fmla="*/ 0 w 20000"/>
                <a:gd name="T16" fmla="*/ 0 h 20000"/>
                <a:gd name="T17" fmla="*/ 20000 w 20000"/>
                <a:gd name="T18" fmla="*/ 20000 h 20000"/>
              </a:gdLst>
              <a:ahLst/>
              <a:cxnLst>
                <a:cxn ang="T10">
                  <a:pos x="T0" y="T1"/>
                </a:cxn>
                <a:cxn ang="T11">
                  <a:pos x="T2" y="T3"/>
                </a:cxn>
                <a:cxn ang="T12">
                  <a:pos x="T4" y="T5"/>
                </a:cxn>
                <a:cxn ang="T13">
                  <a:pos x="T6" y="T7"/>
                </a:cxn>
                <a:cxn ang="T14">
                  <a:pos x="T8" y="T9"/>
                </a:cxn>
              </a:cxnLst>
              <a:rect l="T15" t="T16" r="T17" b="T18"/>
              <a:pathLst>
                <a:path w="20000" h="20000">
                  <a:moveTo>
                    <a:pt x="19959" y="0"/>
                  </a:moveTo>
                  <a:lnTo>
                    <a:pt x="0" y="0"/>
                  </a:lnTo>
                  <a:lnTo>
                    <a:pt x="0" y="19943"/>
                  </a:lnTo>
                  <a:lnTo>
                    <a:pt x="19959" y="13636"/>
                  </a:lnTo>
                  <a:lnTo>
                    <a:pt x="19959" y="0"/>
                  </a:lnTo>
                  <a:close/>
                </a:path>
              </a:pathLst>
            </a:custGeom>
            <a:pattFill prst="dkDnDiag">
              <a:fgClr>
                <a:srgbClr val="FFFFFF"/>
              </a:fgClr>
              <a:bgClr>
                <a:srgbClr val="FF0000"/>
              </a:bgClr>
            </a:pattFill>
            <a:ln w="3175">
              <a:solidFill>
                <a:srgbClr val="808080"/>
              </a:solidFill>
              <a:round/>
              <a:headEnd type="none" w="sm" len="sm"/>
              <a:tailEnd type="none" w="sm" len="s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1" name="AutoShape 26">
              <a:extLst>
                <a:ext uri="{FF2B5EF4-FFF2-40B4-BE49-F238E27FC236}">
                  <a16:creationId xmlns:a16="http://schemas.microsoft.com/office/drawing/2014/main" id="{88271D92-1EAD-A6AC-D081-E886CDB25497}"/>
                </a:ext>
              </a:extLst>
            </p:cNvPr>
            <p:cNvSpPr>
              <a:spLocks noChangeArrowheads="1"/>
            </p:cNvSpPr>
            <p:nvPr/>
          </p:nvSpPr>
          <p:spPr bwMode="auto">
            <a:xfrm>
              <a:off x="2611438" y="5846763"/>
              <a:ext cx="642937" cy="360362"/>
            </a:xfrm>
            <a:prstGeom prst="roundRect">
              <a:avLst>
                <a:gd name="adj" fmla="val 16667"/>
              </a:avLst>
            </a:prstGeom>
            <a:solidFill>
              <a:srgbClr val="F2F2F2"/>
            </a:solidFill>
            <a:ln w="3175">
              <a:solidFill>
                <a:srgbClr val="FF0000"/>
              </a:solidFill>
              <a:round/>
              <a:headEnd/>
              <a:tailEnd/>
            </a:ln>
          </p:spPr>
          <p:txBody>
            <a:bodyPr lIns="12700" tIns="12700" rIns="12700" bIns="12700"/>
            <a:lstStyle/>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r>
                <a:rPr kumimoji="0" lang="en-GB" sz="1000" b="0" i="0" u="none" strike="noStrike" kern="1200" cap="none" spc="0" normalizeH="0" baseline="0" noProof="0">
                  <a:ln>
                    <a:noFill/>
                  </a:ln>
                  <a:effectLst/>
                  <a:uLnTx/>
                  <a:uFillTx/>
                  <a:latin typeface="Times New Roman" charset="0"/>
                  <a:ea typeface="+mn-ea"/>
                  <a:cs typeface="Times New Roman" charset="0"/>
                </a:rPr>
                <a:t>Extraction septum</a:t>
              </a:r>
            </a:p>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endParaRPr kumimoji="0" lang="en-GB" sz="1000" b="0" i="0" u="none" strike="noStrike" kern="1200" cap="none" spc="0" normalizeH="0" baseline="0" noProof="0">
                <a:ln>
                  <a:noFill/>
                </a:ln>
                <a:effectLst/>
                <a:uLnTx/>
                <a:uFillTx/>
                <a:latin typeface="Times New Roman" charset="0"/>
                <a:ea typeface="+mn-ea"/>
                <a:cs typeface="+mn-cs"/>
              </a:endParaRPr>
            </a:p>
          </p:txBody>
        </p:sp>
        <p:sp>
          <p:nvSpPr>
            <p:cNvPr id="22" name="AutoShape 27">
              <a:extLst>
                <a:ext uri="{FF2B5EF4-FFF2-40B4-BE49-F238E27FC236}">
                  <a16:creationId xmlns:a16="http://schemas.microsoft.com/office/drawing/2014/main" id="{7EBBA644-4704-64BB-ECF8-A06F24D487C2}"/>
                </a:ext>
              </a:extLst>
            </p:cNvPr>
            <p:cNvSpPr>
              <a:spLocks noChangeArrowheads="1"/>
            </p:cNvSpPr>
            <p:nvPr/>
          </p:nvSpPr>
          <p:spPr bwMode="auto">
            <a:xfrm>
              <a:off x="2551113" y="3900488"/>
              <a:ext cx="1195387" cy="360362"/>
            </a:xfrm>
            <a:prstGeom prst="roundRect">
              <a:avLst>
                <a:gd name="adj" fmla="val 16667"/>
              </a:avLst>
            </a:prstGeom>
            <a:solidFill>
              <a:srgbClr val="F2F2F2"/>
            </a:solidFill>
            <a:ln w="3175">
              <a:solidFill>
                <a:srgbClr val="0000FF"/>
              </a:solidFill>
              <a:round/>
              <a:headEnd/>
              <a:tailEnd/>
            </a:ln>
          </p:spPr>
          <p:txBody>
            <a:bodyPr lIns="12700" tIns="12700" rIns="12700" bIns="12700"/>
            <a:lstStyle/>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r>
                <a:rPr kumimoji="0" lang="en-GB" sz="1000" b="0" i="0" u="none" strike="noStrike" kern="1200" cap="none" spc="0" normalizeH="0" baseline="0" noProof="0">
                  <a:ln>
                    <a:noFill/>
                  </a:ln>
                  <a:effectLst/>
                  <a:uLnTx/>
                  <a:uFillTx/>
                  <a:latin typeface="Times New Roman" charset="0"/>
                  <a:ea typeface="+mn-ea"/>
                  <a:cs typeface="Times New Roman" charset="0"/>
                </a:rPr>
                <a:t>Sextupole horiz. chromaticity</a:t>
              </a:r>
            </a:p>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endParaRPr kumimoji="0" lang="en-GB" sz="800" b="0" i="0" u="none" strike="noStrike" kern="1200" cap="none" spc="0" normalizeH="0" baseline="0" noProof="0">
                <a:ln>
                  <a:noFill/>
                </a:ln>
                <a:effectLst/>
                <a:uLnTx/>
                <a:uFillTx/>
                <a:latin typeface="Times New Roman" charset="0"/>
                <a:ea typeface="+mn-ea"/>
                <a:cs typeface="+mn-cs"/>
              </a:endParaRPr>
            </a:p>
          </p:txBody>
        </p:sp>
        <p:sp>
          <p:nvSpPr>
            <p:cNvPr id="23" name="AutoShape 28">
              <a:extLst>
                <a:ext uri="{FF2B5EF4-FFF2-40B4-BE49-F238E27FC236}">
                  <a16:creationId xmlns:a16="http://schemas.microsoft.com/office/drawing/2014/main" id="{41768AF8-501A-056F-C8B5-F3F950F746F9}"/>
                </a:ext>
              </a:extLst>
            </p:cNvPr>
            <p:cNvSpPr>
              <a:spLocks noChangeArrowheads="1"/>
            </p:cNvSpPr>
            <p:nvPr/>
          </p:nvSpPr>
          <p:spPr bwMode="auto">
            <a:xfrm>
              <a:off x="2832100" y="5053013"/>
              <a:ext cx="1125538" cy="341312"/>
            </a:xfrm>
            <a:prstGeom prst="roundRect">
              <a:avLst>
                <a:gd name="adj" fmla="val 16667"/>
              </a:avLst>
            </a:prstGeom>
            <a:solidFill>
              <a:srgbClr val="F2F2F2"/>
            </a:solidFill>
            <a:ln w="3175">
              <a:solidFill>
                <a:srgbClr val="0000FF"/>
              </a:solidFill>
              <a:round/>
              <a:headEnd/>
              <a:tailEnd/>
            </a:ln>
          </p:spPr>
          <p:txBody>
            <a:bodyPr lIns="12700" tIns="12700" rIns="12700" bIns="12700"/>
            <a:lstStyle/>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r>
                <a:rPr kumimoji="0" lang="en-GB" sz="1000" b="0" i="0" u="none" strike="noStrike" kern="1200" cap="none" spc="0" normalizeH="0" baseline="0" noProof="0">
                  <a:ln>
                    <a:noFill/>
                  </a:ln>
                  <a:effectLst/>
                  <a:uLnTx/>
                  <a:uFillTx/>
                  <a:latin typeface="Times New Roman" charset="0"/>
                  <a:ea typeface="+mn-ea"/>
                  <a:cs typeface="Times New Roman" charset="0"/>
                </a:rPr>
                <a:t>Sextupole vert.</a:t>
              </a:r>
            </a:p>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r>
                <a:rPr kumimoji="0" lang="en-GB" sz="1000" b="0" i="0" u="none" strike="noStrike" kern="1200" cap="none" spc="0" normalizeH="0" baseline="0" noProof="0">
                  <a:ln>
                    <a:noFill/>
                  </a:ln>
                  <a:effectLst/>
                  <a:uLnTx/>
                  <a:uFillTx/>
                  <a:latin typeface="Times New Roman" charset="0"/>
                  <a:ea typeface="+mn-ea"/>
                  <a:cs typeface="Times New Roman" charset="0"/>
                </a:rPr>
                <a:t>chromaticity</a:t>
              </a:r>
            </a:p>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endParaRPr kumimoji="0" lang="en-GB" sz="800" b="0" i="0" u="none" strike="noStrike" kern="1200" cap="none" spc="0" normalizeH="0" baseline="0" noProof="0">
                <a:ln>
                  <a:noFill/>
                </a:ln>
                <a:effectLst/>
                <a:uLnTx/>
                <a:uFillTx/>
                <a:latin typeface="Times New Roman" charset="0"/>
                <a:ea typeface="+mn-ea"/>
                <a:cs typeface="+mn-cs"/>
              </a:endParaRPr>
            </a:p>
          </p:txBody>
        </p:sp>
        <p:sp>
          <p:nvSpPr>
            <p:cNvPr id="24" name="AutoShape 29">
              <a:extLst>
                <a:ext uri="{FF2B5EF4-FFF2-40B4-BE49-F238E27FC236}">
                  <a16:creationId xmlns:a16="http://schemas.microsoft.com/office/drawing/2014/main" id="{ECF8D4E3-FD7F-0F03-173C-E6745A511FAB}"/>
                </a:ext>
              </a:extLst>
            </p:cNvPr>
            <p:cNvSpPr>
              <a:spLocks noChangeArrowheads="1"/>
            </p:cNvSpPr>
            <p:nvPr/>
          </p:nvSpPr>
          <p:spPr bwMode="auto">
            <a:xfrm>
              <a:off x="1320800" y="4044950"/>
              <a:ext cx="1089025" cy="311150"/>
            </a:xfrm>
            <a:prstGeom prst="roundRect">
              <a:avLst>
                <a:gd name="adj" fmla="val 16667"/>
              </a:avLst>
            </a:prstGeom>
            <a:solidFill>
              <a:srgbClr val="F2F2F2"/>
            </a:solidFill>
            <a:ln w="3175">
              <a:solidFill>
                <a:srgbClr val="0000FF"/>
              </a:solidFill>
              <a:round/>
              <a:headEnd/>
              <a:tailEnd/>
            </a:ln>
          </p:spPr>
          <p:txBody>
            <a:bodyPr lIns="12700" tIns="12700" rIns="12700" bIns="12700"/>
            <a:lstStyle/>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r>
                <a:rPr kumimoji="0" lang="en-GB" sz="1000" b="0" i="0" u="none" strike="noStrike" kern="1200" cap="none" spc="0" normalizeH="0" baseline="0" noProof="0" dirty="0" err="1">
                  <a:ln>
                    <a:noFill/>
                  </a:ln>
                  <a:effectLst/>
                  <a:uLnTx/>
                  <a:uFillTx/>
                  <a:latin typeface="Times New Roman" charset="0"/>
                  <a:ea typeface="+mn-ea"/>
                  <a:cs typeface="Times New Roman" charset="0"/>
                </a:rPr>
                <a:t>Sextupole</a:t>
              </a:r>
              <a:r>
                <a:rPr kumimoji="0" lang="en-GB" sz="1000" b="0" i="0" u="none" strike="noStrike" kern="1200" cap="none" spc="0" normalizeH="0" baseline="0" noProof="0" dirty="0">
                  <a:ln>
                    <a:noFill/>
                  </a:ln>
                  <a:effectLst/>
                  <a:uLnTx/>
                  <a:uFillTx/>
                  <a:latin typeface="Times New Roman" charset="0"/>
                  <a:ea typeface="+mn-ea"/>
                  <a:cs typeface="Times New Roman" charset="0"/>
                </a:rPr>
                <a:t> vert. chromaticity</a:t>
              </a:r>
            </a:p>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endParaRPr kumimoji="0" lang="en-GB" sz="1000" b="0" i="0" u="none" strike="noStrike" kern="1200" cap="none" spc="0" normalizeH="0" baseline="0" noProof="0" dirty="0">
                <a:ln>
                  <a:noFill/>
                </a:ln>
                <a:effectLst/>
                <a:uLnTx/>
                <a:uFillTx/>
                <a:latin typeface="Times New Roman" charset="0"/>
                <a:ea typeface="+mn-ea"/>
                <a:cs typeface="+mn-cs"/>
              </a:endParaRPr>
            </a:p>
          </p:txBody>
        </p:sp>
        <p:sp>
          <p:nvSpPr>
            <p:cNvPr id="25" name="AutoShape 30">
              <a:extLst>
                <a:ext uri="{FF2B5EF4-FFF2-40B4-BE49-F238E27FC236}">
                  <a16:creationId xmlns:a16="http://schemas.microsoft.com/office/drawing/2014/main" id="{7345A740-1CCC-7FE7-B6EB-C71AE64C3074}"/>
                </a:ext>
              </a:extLst>
            </p:cNvPr>
            <p:cNvSpPr>
              <a:spLocks noChangeArrowheads="1"/>
            </p:cNvSpPr>
            <p:nvPr/>
          </p:nvSpPr>
          <p:spPr bwMode="auto">
            <a:xfrm>
              <a:off x="1468438" y="5414963"/>
              <a:ext cx="1012825" cy="322262"/>
            </a:xfrm>
            <a:prstGeom prst="roundRect">
              <a:avLst>
                <a:gd name="adj" fmla="val 16667"/>
              </a:avLst>
            </a:prstGeom>
            <a:solidFill>
              <a:srgbClr val="F2F2F2"/>
            </a:solidFill>
            <a:ln w="3175">
              <a:solidFill>
                <a:srgbClr val="0000FF"/>
              </a:solidFill>
              <a:round/>
              <a:headEnd/>
              <a:tailEnd/>
            </a:ln>
          </p:spPr>
          <p:txBody>
            <a:bodyPr lIns="12700" tIns="12700" rIns="12700" bIns="12700"/>
            <a:lstStyle/>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r>
                <a:rPr kumimoji="0" lang="en-GB" sz="1000" b="0" i="0" u="none" strike="noStrike" kern="1200" cap="none" spc="0" normalizeH="0" baseline="0" noProof="0">
                  <a:ln>
                    <a:noFill/>
                  </a:ln>
                  <a:effectLst/>
                  <a:uLnTx/>
                  <a:uFillTx/>
                  <a:latin typeface="Times New Roman" charset="0"/>
                  <a:ea typeface="+mn-ea"/>
                  <a:cs typeface="Times New Roman" charset="0"/>
                </a:rPr>
                <a:t>Sextupole horiz. chromaticity</a:t>
              </a:r>
            </a:p>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endParaRPr kumimoji="0" lang="en-GB" sz="800" b="0" i="0" u="none" strike="noStrike" kern="1200" cap="none" spc="0" normalizeH="0" baseline="0" noProof="0">
                <a:ln>
                  <a:noFill/>
                </a:ln>
                <a:effectLst/>
                <a:uLnTx/>
                <a:uFillTx/>
                <a:latin typeface="Times New Roman" charset="0"/>
                <a:ea typeface="+mn-ea"/>
                <a:cs typeface="+mn-cs"/>
              </a:endParaRPr>
            </a:p>
          </p:txBody>
        </p:sp>
        <p:sp>
          <p:nvSpPr>
            <p:cNvPr id="26" name="Line 31">
              <a:extLst>
                <a:ext uri="{FF2B5EF4-FFF2-40B4-BE49-F238E27FC236}">
                  <a16:creationId xmlns:a16="http://schemas.microsoft.com/office/drawing/2014/main" id="{58F1EADA-E741-AF22-D6F2-7A9AF87CDAC2}"/>
                </a:ext>
              </a:extLst>
            </p:cNvPr>
            <p:cNvSpPr>
              <a:spLocks noChangeShapeType="1"/>
            </p:cNvSpPr>
            <p:nvPr/>
          </p:nvSpPr>
          <p:spPr bwMode="auto">
            <a:xfrm flipV="1">
              <a:off x="2762250" y="3327400"/>
              <a:ext cx="0" cy="139700"/>
            </a:xfrm>
            <a:prstGeom prst="line">
              <a:avLst/>
            </a:prstGeom>
            <a:noFill/>
            <a:ln w="19050">
              <a:solidFill>
                <a:srgbClr val="0000FF"/>
              </a:solidFill>
              <a:round/>
              <a:headEnd type="none" w="sm" len="sm"/>
              <a:tailEnd type="triangle" w="sm" len="sm"/>
            </a:ln>
            <a:extLst>
              <a:ext uri="{909E8E84-426E-40dd-AFC4-6F175D3DCCD1}">
                <a14:hiddenFill xmlns=""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7" name="Line 32">
              <a:extLst>
                <a:ext uri="{FF2B5EF4-FFF2-40B4-BE49-F238E27FC236}">
                  <a16:creationId xmlns:a16="http://schemas.microsoft.com/office/drawing/2014/main" id="{93BF227A-78AA-CBEB-C4EB-A8B7BD853465}"/>
                </a:ext>
              </a:extLst>
            </p:cNvPr>
            <p:cNvSpPr>
              <a:spLocks noChangeShapeType="1"/>
            </p:cNvSpPr>
            <p:nvPr/>
          </p:nvSpPr>
          <p:spPr bwMode="auto">
            <a:xfrm flipV="1">
              <a:off x="2481263" y="3359150"/>
              <a:ext cx="0" cy="182563"/>
            </a:xfrm>
            <a:prstGeom prst="line">
              <a:avLst/>
            </a:prstGeom>
            <a:noFill/>
            <a:ln w="19050">
              <a:solidFill>
                <a:schemeClr val="bg1"/>
              </a:solidFill>
              <a:round/>
              <a:headEnd type="none" w="sm" len="sm"/>
              <a:tailEnd type="triangle" w="sm" len="sm"/>
            </a:ln>
            <a:extLst>
              <a:ext uri="{909E8E84-426E-40dd-AFC4-6F175D3DCCD1}">
                <a14:hiddenFill xmlns=""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8" name="Line 33">
              <a:extLst>
                <a:ext uri="{FF2B5EF4-FFF2-40B4-BE49-F238E27FC236}">
                  <a16:creationId xmlns:a16="http://schemas.microsoft.com/office/drawing/2014/main" id="{96BB299D-29FE-17E0-FAF9-DB062EDD3503}"/>
                </a:ext>
              </a:extLst>
            </p:cNvPr>
            <p:cNvSpPr>
              <a:spLocks noChangeShapeType="1"/>
            </p:cNvSpPr>
            <p:nvPr/>
          </p:nvSpPr>
          <p:spPr bwMode="auto">
            <a:xfrm flipH="1" flipV="1">
              <a:off x="1174750" y="4144963"/>
              <a:ext cx="111125" cy="42862"/>
            </a:xfrm>
            <a:prstGeom prst="line">
              <a:avLst/>
            </a:prstGeom>
            <a:noFill/>
            <a:ln w="19050">
              <a:solidFill>
                <a:srgbClr val="0000FF"/>
              </a:solidFill>
              <a:round/>
              <a:headEnd type="none" w="sm" len="sm"/>
              <a:tailEnd type="triangle" w="sm" len="sm"/>
            </a:ln>
            <a:extLst>
              <a:ext uri="{909E8E84-426E-40dd-AFC4-6F175D3DCCD1}">
                <a14:hiddenFill xmlns=""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29" name="Line 34">
              <a:extLst>
                <a:ext uri="{FF2B5EF4-FFF2-40B4-BE49-F238E27FC236}">
                  <a16:creationId xmlns:a16="http://schemas.microsoft.com/office/drawing/2014/main" id="{9756F8F2-CADB-F950-71E7-95ECC1D3C42C}"/>
                </a:ext>
              </a:extLst>
            </p:cNvPr>
            <p:cNvSpPr>
              <a:spLocks noChangeShapeType="1"/>
            </p:cNvSpPr>
            <p:nvPr/>
          </p:nvSpPr>
          <p:spPr bwMode="auto">
            <a:xfrm flipH="1">
              <a:off x="1079500" y="4743450"/>
              <a:ext cx="142875" cy="1588"/>
            </a:xfrm>
            <a:prstGeom prst="line">
              <a:avLst/>
            </a:prstGeom>
            <a:noFill/>
            <a:ln w="19050">
              <a:solidFill>
                <a:srgbClr val="FF0000"/>
              </a:solidFill>
              <a:round/>
              <a:headEnd type="none" w="sm" len="sm"/>
              <a:tailEnd type="triangle" w="sm" len="sm"/>
            </a:ln>
            <a:extLst>
              <a:ext uri="{909E8E84-426E-40dd-AFC4-6F175D3DCCD1}">
                <a14:hiddenFill xmlns=""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30" name="Line 35">
              <a:extLst>
                <a:ext uri="{FF2B5EF4-FFF2-40B4-BE49-F238E27FC236}">
                  <a16:creationId xmlns:a16="http://schemas.microsoft.com/office/drawing/2014/main" id="{37D35946-C35C-C2B0-B34E-26D7093E9599}"/>
                </a:ext>
              </a:extLst>
            </p:cNvPr>
            <p:cNvSpPr>
              <a:spLocks noChangeShapeType="1"/>
            </p:cNvSpPr>
            <p:nvPr/>
          </p:nvSpPr>
          <p:spPr bwMode="auto">
            <a:xfrm flipH="1">
              <a:off x="1406525" y="5722938"/>
              <a:ext cx="84138" cy="68262"/>
            </a:xfrm>
            <a:prstGeom prst="line">
              <a:avLst/>
            </a:prstGeom>
            <a:noFill/>
            <a:ln w="19050">
              <a:solidFill>
                <a:srgbClr val="0000FF"/>
              </a:solidFill>
              <a:round/>
              <a:headEnd type="none" w="sm" len="sm"/>
              <a:tailEnd type="triangle" w="sm" len="sm"/>
            </a:ln>
            <a:extLst>
              <a:ext uri="{909E8E84-426E-40dd-AFC4-6F175D3DCCD1}">
                <a14:hiddenFill xmlns=""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31" name="Line 36">
              <a:extLst>
                <a:ext uri="{FF2B5EF4-FFF2-40B4-BE49-F238E27FC236}">
                  <a16:creationId xmlns:a16="http://schemas.microsoft.com/office/drawing/2014/main" id="{20AE0412-F3F4-6567-7AC2-A6EB98A8852F}"/>
                </a:ext>
              </a:extLst>
            </p:cNvPr>
            <p:cNvSpPr>
              <a:spLocks noChangeShapeType="1"/>
            </p:cNvSpPr>
            <p:nvPr/>
          </p:nvSpPr>
          <p:spPr bwMode="auto">
            <a:xfrm>
              <a:off x="2366963" y="6156325"/>
              <a:ext cx="0" cy="123825"/>
            </a:xfrm>
            <a:prstGeom prst="line">
              <a:avLst/>
            </a:prstGeom>
            <a:noFill/>
            <a:ln w="19050">
              <a:solidFill>
                <a:srgbClr val="FF0000"/>
              </a:solidFill>
              <a:round/>
              <a:headEnd type="none" w="sm" len="sm"/>
              <a:tailEnd type="triangle" w="sm" len="sm"/>
            </a:ln>
            <a:extLst>
              <a:ext uri="{909E8E84-426E-40dd-AFC4-6F175D3DCCD1}">
                <a14:hiddenFill xmlns=""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32" name="Line 37">
              <a:extLst>
                <a:ext uri="{FF2B5EF4-FFF2-40B4-BE49-F238E27FC236}">
                  <a16:creationId xmlns:a16="http://schemas.microsoft.com/office/drawing/2014/main" id="{AF7E666C-0B3D-972D-A6A6-C81D453DDC44}"/>
                </a:ext>
              </a:extLst>
            </p:cNvPr>
            <p:cNvSpPr>
              <a:spLocks noChangeShapeType="1"/>
            </p:cNvSpPr>
            <p:nvPr/>
          </p:nvSpPr>
          <p:spPr bwMode="auto">
            <a:xfrm flipV="1">
              <a:off x="3654425" y="3808413"/>
              <a:ext cx="92075" cy="74612"/>
            </a:xfrm>
            <a:prstGeom prst="line">
              <a:avLst/>
            </a:prstGeom>
            <a:noFill/>
            <a:ln w="19050">
              <a:solidFill>
                <a:srgbClr val="0000FF"/>
              </a:solidFill>
              <a:round/>
              <a:headEnd type="none" w="sm" len="sm"/>
              <a:tailEnd type="triangle" w="sm" len="sm"/>
            </a:ln>
            <a:extLst>
              <a:ext uri="{909E8E84-426E-40dd-AFC4-6F175D3DCCD1}">
                <a14:hiddenFill xmlns=""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33" name="Line 38">
              <a:extLst>
                <a:ext uri="{FF2B5EF4-FFF2-40B4-BE49-F238E27FC236}">
                  <a16:creationId xmlns:a16="http://schemas.microsoft.com/office/drawing/2014/main" id="{E0BEFC59-023F-ABA8-D6DE-B27189E3DA98}"/>
                </a:ext>
              </a:extLst>
            </p:cNvPr>
            <p:cNvSpPr>
              <a:spLocks noChangeShapeType="1"/>
            </p:cNvSpPr>
            <p:nvPr/>
          </p:nvSpPr>
          <p:spPr bwMode="auto">
            <a:xfrm>
              <a:off x="3886200" y="5407025"/>
              <a:ext cx="109538" cy="79375"/>
            </a:xfrm>
            <a:prstGeom prst="line">
              <a:avLst/>
            </a:prstGeom>
            <a:noFill/>
            <a:ln w="19050">
              <a:solidFill>
                <a:srgbClr val="0000FF"/>
              </a:solidFill>
              <a:round/>
              <a:headEnd type="none" w="sm" len="sm"/>
              <a:tailEnd type="triangle" w="sm" len="sm"/>
            </a:ln>
            <a:extLst>
              <a:ext uri="{909E8E84-426E-40dd-AFC4-6F175D3DCCD1}">
                <a14:hiddenFill xmlns=""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34" name="Line 39">
              <a:extLst>
                <a:ext uri="{FF2B5EF4-FFF2-40B4-BE49-F238E27FC236}">
                  <a16:creationId xmlns:a16="http://schemas.microsoft.com/office/drawing/2014/main" id="{86CF4CDB-F802-F162-A7DC-DD540021D645}"/>
                </a:ext>
              </a:extLst>
            </p:cNvPr>
            <p:cNvSpPr>
              <a:spLocks noChangeShapeType="1"/>
            </p:cNvSpPr>
            <p:nvPr/>
          </p:nvSpPr>
          <p:spPr bwMode="auto">
            <a:xfrm>
              <a:off x="3556000" y="5776913"/>
              <a:ext cx="119063" cy="106362"/>
            </a:xfrm>
            <a:prstGeom prst="line">
              <a:avLst/>
            </a:prstGeom>
            <a:noFill/>
            <a:ln w="19050">
              <a:solidFill>
                <a:srgbClr val="FF0000"/>
              </a:solidFill>
              <a:round/>
              <a:headEnd type="none" w="sm" len="sm"/>
              <a:tailEnd type="triangle" w="sm" len="sm"/>
            </a:ln>
            <a:extLst>
              <a:ext uri="{909E8E84-426E-40dd-AFC4-6F175D3DCCD1}">
                <a14:hiddenFill xmlns=""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35" name="Line 40">
              <a:extLst>
                <a:ext uri="{FF2B5EF4-FFF2-40B4-BE49-F238E27FC236}">
                  <a16:creationId xmlns:a16="http://schemas.microsoft.com/office/drawing/2014/main" id="{4B47E563-7537-B1C4-8648-0673850A4F6D}"/>
                </a:ext>
              </a:extLst>
            </p:cNvPr>
            <p:cNvSpPr>
              <a:spLocks noChangeShapeType="1"/>
            </p:cNvSpPr>
            <p:nvPr/>
          </p:nvSpPr>
          <p:spPr bwMode="auto">
            <a:xfrm>
              <a:off x="2686050" y="6157913"/>
              <a:ext cx="0" cy="122237"/>
            </a:xfrm>
            <a:prstGeom prst="line">
              <a:avLst/>
            </a:prstGeom>
            <a:noFill/>
            <a:ln w="19050">
              <a:solidFill>
                <a:srgbClr val="FF0000"/>
              </a:solidFill>
              <a:round/>
              <a:headEnd type="none" w="sm" len="sm"/>
              <a:tailEnd type="triangle" w="sm" len="sm"/>
            </a:ln>
            <a:extLst>
              <a:ext uri="{909E8E84-426E-40dd-AFC4-6F175D3DCCD1}">
                <a14:hiddenFill xmlns=""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36" name="AutoShape 41">
              <a:extLst>
                <a:ext uri="{FF2B5EF4-FFF2-40B4-BE49-F238E27FC236}">
                  <a16:creationId xmlns:a16="http://schemas.microsoft.com/office/drawing/2014/main" id="{2B3D1538-B937-8268-CDCC-D4CE8B209242}"/>
                </a:ext>
              </a:extLst>
            </p:cNvPr>
            <p:cNvSpPr>
              <a:spLocks noChangeArrowheads="1"/>
            </p:cNvSpPr>
            <p:nvPr/>
          </p:nvSpPr>
          <p:spPr bwMode="auto">
            <a:xfrm>
              <a:off x="2087563" y="4445000"/>
              <a:ext cx="2108200" cy="576263"/>
            </a:xfrm>
            <a:prstGeom prst="roundRect">
              <a:avLst>
                <a:gd name="adj" fmla="val 16667"/>
              </a:avLst>
            </a:prstGeom>
            <a:solidFill>
              <a:schemeClr val="tx1"/>
            </a:solidFill>
            <a:ln w="19050">
              <a:solidFill>
                <a:schemeClr val="bg2"/>
              </a:solidFill>
              <a:round/>
              <a:headEnd/>
              <a:tailEnd/>
            </a:ln>
          </p:spPr>
          <p:txBody>
            <a:bodyPr lIns="12700" tIns="12700" rIns="12700" bIns="12700"/>
            <a:lstStyle/>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r>
                <a:rPr kumimoji="0" lang="en-GB" sz="1000" b="0" i="0" u="none" strike="noStrike" kern="1200" cap="none" spc="0" normalizeH="0" baseline="0" noProof="0" dirty="0">
                  <a:ln>
                    <a:noFill/>
                  </a:ln>
                  <a:solidFill>
                    <a:srgbClr val="FFFFFF"/>
                  </a:solidFill>
                  <a:effectLst/>
                  <a:uLnTx/>
                  <a:uFillTx/>
                  <a:latin typeface="Times New Roman" charset="0"/>
                  <a:ea typeface="+mn-ea"/>
                  <a:cs typeface="Times New Roman" charset="0"/>
                </a:rPr>
                <a:t>Circumference         C = 76.84 m</a:t>
              </a:r>
            </a:p>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r>
                <a:rPr kumimoji="0" lang="en-GB" sz="1000" b="0" i="0" u="none" strike="noStrike" kern="1200" cap="none" spc="0" normalizeH="0" baseline="0" noProof="0" dirty="0">
                  <a:ln>
                    <a:noFill/>
                  </a:ln>
                  <a:solidFill>
                    <a:srgbClr val="FFFFFF"/>
                  </a:solidFill>
                  <a:effectLst/>
                  <a:uLnTx/>
                  <a:uFillTx/>
                  <a:latin typeface="Times New Roman" charset="0"/>
                  <a:ea typeface="+mn-ea"/>
                  <a:cs typeface="Times New Roman" charset="0"/>
                </a:rPr>
                <a:t>Tune horizontal       </a:t>
              </a:r>
              <a:r>
                <a:rPr kumimoji="0" lang="en-GB" sz="1000" b="0" i="0" u="none" strike="noStrike" kern="1200" cap="none" spc="0" normalizeH="0" baseline="0" noProof="0" dirty="0" err="1">
                  <a:ln>
                    <a:noFill/>
                  </a:ln>
                  <a:solidFill>
                    <a:srgbClr val="FFFFFF"/>
                  </a:solidFill>
                  <a:effectLst/>
                  <a:uLnTx/>
                  <a:uFillTx/>
                  <a:latin typeface="Times New Roman" charset="0"/>
                  <a:ea typeface="+mn-ea"/>
                  <a:cs typeface="Times New Roman" charset="0"/>
                </a:rPr>
                <a:t>Q</a:t>
              </a:r>
              <a:r>
                <a:rPr kumimoji="0" lang="en-GB" sz="1000" b="0" i="0" u="none" strike="noStrike" kern="1200" cap="none" spc="0" normalizeH="0" baseline="-30000" noProof="0" dirty="0" err="1">
                  <a:ln>
                    <a:noFill/>
                  </a:ln>
                  <a:solidFill>
                    <a:srgbClr val="FFFFFF"/>
                  </a:solidFill>
                  <a:effectLst/>
                  <a:uLnTx/>
                  <a:uFillTx/>
                  <a:latin typeface="Times New Roman" charset="0"/>
                  <a:ea typeface="+mn-ea"/>
                  <a:cs typeface="Times New Roman" charset="0"/>
                </a:rPr>
                <a:t>x</a:t>
              </a:r>
              <a:r>
                <a:rPr kumimoji="0" lang="en-GB" sz="1000" b="0" i="0" u="none" strike="noStrike" kern="1200" cap="none" spc="0" normalizeH="0" baseline="0" noProof="0" dirty="0">
                  <a:ln>
                    <a:noFill/>
                  </a:ln>
                  <a:solidFill>
                    <a:srgbClr val="FFFFFF"/>
                  </a:solidFill>
                  <a:effectLst/>
                  <a:uLnTx/>
                  <a:uFillTx/>
                  <a:latin typeface="Times New Roman" charset="0"/>
                  <a:ea typeface="+mn-ea"/>
                  <a:cs typeface="Times New Roman" charset="0"/>
                </a:rPr>
                <a:t> = 1.67</a:t>
              </a:r>
            </a:p>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r>
                <a:rPr kumimoji="0" lang="it-IT" sz="1000" b="0" i="0" u="none" strike="noStrike" kern="1200" cap="none" spc="0" normalizeH="0" baseline="0" noProof="0" dirty="0">
                  <a:ln>
                    <a:noFill/>
                  </a:ln>
                  <a:solidFill>
                    <a:srgbClr val="FFFFFF"/>
                  </a:solidFill>
                  <a:effectLst/>
                  <a:uLnTx/>
                  <a:uFillTx/>
                  <a:latin typeface="Times New Roman" charset="0"/>
                  <a:ea typeface="+mn-ea"/>
                  <a:cs typeface="Times New Roman" charset="0"/>
                </a:rPr>
                <a:t>Tune vertical            Q</a:t>
              </a:r>
              <a:r>
                <a:rPr kumimoji="0" lang="it-IT" sz="1000" b="0" i="0" u="none" strike="noStrike" kern="1200" cap="none" spc="0" normalizeH="0" baseline="-30000" noProof="0" dirty="0">
                  <a:ln>
                    <a:noFill/>
                  </a:ln>
                  <a:solidFill>
                    <a:srgbClr val="FFFFFF"/>
                  </a:solidFill>
                  <a:effectLst/>
                  <a:uLnTx/>
                  <a:uFillTx/>
                  <a:latin typeface="Times New Roman" charset="0"/>
                  <a:ea typeface="+mn-ea"/>
                  <a:cs typeface="Times New Roman" charset="0"/>
                </a:rPr>
                <a:t>z</a:t>
              </a:r>
              <a:r>
                <a:rPr kumimoji="0" lang="it-IT" sz="1000" b="0" i="0" u="none" strike="noStrike" kern="1200" cap="none" spc="0" normalizeH="0" baseline="0" noProof="0" dirty="0">
                  <a:ln>
                    <a:noFill/>
                  </a:ln>
                  <a:solidFill>
                    <a:srgbClr val="FFFFFF"/>
                  </a:solidFill>
                  <a:effectLst/>
                  <a:uLnTx/>
                  <a:uFillTx/>
                  <a:latin typeface="Times New Roman" charset="0"/>
                  <a:ea typeface="+mn-ea"/>
                  <a:cs typeface="Times New Roman" charset="0"/>
                </a:rPr>
                <a:t> = 1.72</a:t>
              </a:r>
              <a:endParaRPr kumimoji="0" lang="en-GB" sz="1000" b="0" i="0" u="none" strike="noStrike" kern="1200" cap="none" spc="0" normalizeH="0" baseline="0" noProof="0" dirty="0">
                <a:ln>
                  <a:noFill/>
                </a:ln>
                <a:solidFill>
                  <a:srgbClr val="FFFFFF"/>
                </a:solidFill>
                <a:effectLst/>
                <a:uLnTx/>
                <a:uFillTx/>
                <a:latin typeface="Times New Roman" charset="0"/>
                <a:ea typeface="+mn-ea"/>
                <a:cs typeface="Times New Roman" charset="0"/>
              </a:endParaRPr>
            </a:p>
            <a:p>
              <a:pPr marL="0" marR="0" lvl="0" indent="0" algn="l" defTabSz="914400" rtl="0" eaLnBrk="1" fontAlgn="auto" latinLnBrk="0" hangingPunct="1">
                <a:lnSpc>
                  <a:spcPct val="100000"/>
                </a:lnSpc>
                <a:spcBef>
                  <a:spcPts val="0"/>
                </a:spcBef>
                <a:spcAft>
                  <a:spcPts val="0"/>
                </a:spcAft>
                <a:buClrTx/>
                <a:buSzTx/>
                <a:buFontTx/>
                <a:buNone/>
                <a:tabLst>
                  <a:tab pos="365125" algn="l"/>
                  <a:tab pos="2857500" algn="ctr"/>
                  <a:tab pos="5668963" algn="r"/>
                </a:tabLst>
                <a:defRPr/>
              </a:pPr>
              <a:endParaRPr kumimoji="0" lang="en-GB" sz="1000" b="0" i="0" u="none" strike="noStrike" kern="1200" cap="none" spc="0" normalizeH="0" baseline="0" noProof="0" dirty="0">
                <a:ln>
                  <a:noFill/>
                </a:ln>
                <a:solidFill>
                  <a:srgbClr val="FFFFFF"/>
                </a:solidFill>
                <a:effectLst/>
                <a:uLnTx/>
                <a:uFillTx/>
                <a:latin typeface="Times New Roman" charset="0"/>
                <a:ea typeface="+mn-ea"/>
                <a:cs typeface="+mn-cs"/>
              </a:endParaRPr>
            </a:p>
          </p:txBody>
        </p:sp>
        <p:sp>
          <p:nvSpPr>
            <p:cNvPr id="37" name="Line 42">
              <a:extLst>
                <a:ext uri="{FF2B5EF4-FFF2-40B4-BE49-F238E27FC236}">
                  <a16:creationId xmlns:a16="http://schemas.microsoft.com/office/drawing/2014/main" id="{7E2F793D-764B-F6C7-09BB-6E47800F4096}"/>
                </a:ext>
              </a:extLst>
            </p:cNvPr>
            <p:cNvSpPr>
              <a:spLocks noChangeShapeType="1"/>
            </p:cNvSpPr>
            <p:nvPr/>
          </p:nvSpPr>
          <p:spPr bwMode="auto">
            <a:xfrm flipV="1">
              <a:off x="2762250" y="2530475"/>
              <a:ext cx="0" cy="720725"/>
            </a:xfrm>
            <a:prstGeom prst="line">
              <a:avLst/>
            </a:prstGeom>
            <a:noFill/>
            <a:ln w="19050">
              <a:solidFill>
                <a:srgbClr val="CC0000"/>
              </a:solidFill>
              <a:round/>
              <a:headEnd/>
              <a:tailEnd type="arrow" w="med" len="med"/>
            </a:ln>
            <a:extLst>
              <a:ext uri="{909E8E84-426E-40dd-AFC4-6F175D3DCCD1}">
                <a14:hiddenFill xmlns=""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38" name="Text Box 43">
              <a:extLst>
                <a:ext uri="{FF2B5EF4-FFF2-40B4-BE49-F238E27FC236}">
                  <a16:creationId xmlns:a16="http://schemas.microsoft.com/office/drawing/2014/main" id="{7F97E1AC-7233-DBC7-56D5-F87C672BBB84}"/>
                </a:ext>
              </a:extLst>
            </p:cNvPr>
            <p:cNvSpPr txBox="1">
              <a:spLocks noChangeArrowheads="1"/>
            </p:cNvSpPr>
            <p:nvPr/>
          </p:nvSpPr>
          <p:spPr bwMode="auto">
            <a:xfrm>
              <a:off x="1787525" y="2822575"/>
              <a:ext cx="1954870" cy="307777"/>
            </a:xfrm>
            <a:prstGeom prst="rect">
              <a:avLst/>
            </a:prstGeom>
            <a:solidFill>
              <a:schemeClr val="tx1"/>
            </a:solidFill>
            <a:ln w="19050">
              <a:solidFill>
                <a:schemeClr val="hlink"/>
              </a:solidFill>
              <a:miter lim="800000"/>
              <a:headEnd/>
              <a:tailEnd/>
            </a:ln>
          </p:spPr>
          <p:txBody>
            <a:bodyPr wrap="none">
              <a:spAutoFit/>
            </a:bodyPr>
            <a:lstStyle>
              <a:lvl1pPr>
                <a:defRPr sz="1200">
                  <a:solidFill>
                    <a:schemeClr val="tx1"/>
                  </a:solidFill>
                  <a:latin typeface="Comic Sans MS" charset="0"/>
                  <a:ea typeface="ＭＳ Ｐゴシック" charset="0"/>
                  <a:cs typeface="ＭＳ Ｐゴシック" charset="0"/>
                </a:defRPr>
              </a:lvl1pPr>
              <a:lvl2pPr marL="742950" indent="-285750">
                <a:defRPr sz="1200">
                  <a:solidFill>
                    <a:schemeClr val="tx1"/>
                  </a:solidFill>
                  <a:latin typeface="Comic Sans MS" charset="0"/>
                  <a:ea typeface="ＭＳ Ｐゴシック" charset="0"/>
                </a:defRPr>
              </a:lvl2pPr>
              <a:lvl3pPr marL="1143000" indent="-228600">
                <a:defRPr sz="1200">
                  <a:solidFill>
                    <a:schemeClr val="tx1"/>
                  </a:solidFill>
                  <a:latin typeface="Comic Sans MS" charset="0"/>
                  <a:ea typeface="ＭＳ Ｐゴシック" charset="0"/>
                </a:defRPr>
              </a:lvl3pPr>
              <a:lvl4pPr marL="1600200" indent="-228600">
                <a:defRPr sz="1200">
                  <a:solidFill>
                    <a:schemeClr val="tx1"/>
                  </a:solidFill>
                  <a:latin typeface="Comic Sans MS" charset="0"/>
                  <a:ea typeface="ＭＳ Ｐゴシック" charset="0"/>
                </a:defRPr>
              </a:lvl4pPr>
              <a:lvl5pPr marL="2057400" indent="-228600">
                <a:defRPr sz="1200">
                  <a:solidFill>
                    <a:schemeClr val="tx1"/>
                  </a:solidFill>
                  <a:latin typeface="Comic Sans MS" charset="0"/>
                  <a:ea typeface="ＭＳ Ｐゴシック" charset="0"/>
                </a:defRPr>
              </a:lvl5pPr>
              <a:lvl6pPr marL="2514600" indent="-228600" algn="ctr" eaLnBrk="0" fontAlgn="base" hangingPunct="0">
                <a:spcBef>
                  <a:spcPct val="0"/>
                </a:spcBef>
                <a:spcAft>
                  <a:spcPct val="0"/>
                </a:spcAft>
                <a:defRPr sz="1200">
                  <a:solidFill>
                    <a:schemeClr val="tx1"/>
                  </a:solidFill>
                  <a:latin typeface="Comic Sans MS" charset="0"/>
                  <a:ea typeface="ＭＳ Ｐゴシック" charset="0"/>
                </a:defRPr>
              </a:lvl6pPr>
              <a:lvl7pPr marL="2971800" indent="-228600" algn="ctr" eaLnBrk="0" fontAlgn="base" hangingPunct="0">
                <a:spcBef>
                  <a:spcPct val="0"/>
                </a:spcBef>
                <a:spcAft>
                  <a:spcPct val="0"/>
                </a:spcAft>
                <a:defRPr sz="1200">
                  <a:solidFill>
                    <a:schemeClr val="tx1"/>
                  </a:solidFill>
                  <a:latin typeface="Comic Sans MS" charset="0"/>
                  <a:ea typeface="ＭＳ Ｐゴシック" charset="0"/>
                </a:defRPr>
              </a:lvl7pPr>
              <a:lvl8pPr marL="3429000" indent="-228600" algn="ctr" eaLnBrk="0" fontAlgn="base" hangingPunct="0">
                <a:spcBef>
                  <a:spcPct val="0"/>
                </a:spcBef>
                <a:spcAft>
                  <a:spcPct val="0"/>
                </a:spcAft>
                <a:defRPr sz="1200">
                  <a:solidFill>
                    <a:schemeClr val="tx1"/>
                  </a:solidFill>
                  <a:latin typeface="Comic Sans MS" charset="0"/>
                  <a:ea typeface="ＭＳ Ｐゴシック" charset="0"/>
                </a:defRPr>
              </a:lvl8pPr>
              <a:lvl9pPr marL="3886200" indent="-228600" algn="ctr" eaLnBrk="0" fontAlgn="base" hangingPunct="0">
                <a:spcBef>
                  <a:spcPct val="0"/>
                </a:spcBef>
                <a:spcAft>
                  <a:spcPct val="0"/>
                </a:spcAft>
                <a:defRPr sz="1200">
                  <a:solidFill>
                    <a:schemeClr val="tx1"/>
                  </a:solidFill>
                  <a:latin typeface="Comic Sans MS" charset="0"/>
                  <a:ea typeface="ＭＳ Ｐゴシック"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Times New Roman" charset="0"/>
                  <a:ea typeface="ＭＳ Ｐゴシック" charset="0"/>
                </a:rPr>
                <a:t>400 MeV/u  synchrotron</a:t>
              </a:r>
            </a:p>
          </p:txBody>
        </p:sp>
      </p:grpSp>
      <p:sp>
        <p:nvSpPr>
          <p:cNvPr id="47" name="TextBox 46">
            <a:extLst>
              <a:ext uri="{FF2B5EF4-FFF2-40B4-BE49-F238E27FC236}">
                <a16:creationId xmlns:a16="http://schemas.microsoft.com/office/drawing/2014/main" id="{133E79B6-1976-A050-85ED-D1528A31B329}"/>
              </a:ext>
            </a:extLst>
          </p:cNvPr>
          <p:cNvSpPr txBox="1"/>
          <p:nvPr/>
        </p:nvSpPr>
        <p:spPr>
          <a:xfrm>
            <a:off x="6276105" y="5396437"/>
            <a:ext cx="319114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3366FF"/>
                </a:solidFill>
                <a:effectLst/>
                <a:uLnTx/>
                <a:uFillTx/>
                <a:latin typeface="Calibri"/>
                <a:ea typeface="ＭＳ Ｐゴシック" charset="0"/>
                <a:cs typeface="ＭＳ Ｐゴシック" charset="0"/>
              </a:rPr>
              <a:t>PIMMS: 1996-2000</a:t>
            </a:r>
            <a:endParaRPr kumimoji="0" lang="en-US" sz="2000" b="0" i="0" u="none" strike="noStrike" kern="1200" cap="none" spc="0" normalizeH="0" baseline="0" noProof="0" dirty="0">
              <a:ln>
                <a:noFill/>
              </a:ln>
              <a:solidFill>
                <a:srgbClr val="3366FF"/>
              </a:solidFill>
              <a:effectLst/>
              <a:uLnTx/>
              <a:uFillTx/>
              <a:latin typeface="Calibri"/>
              <a:ea typeface="+mn-ea"/>
              <a:cs typeface="+mn-cs"/>
            </a:endParaRPr>
          </a:p>
        </p:txBody>
      </p:sp>
    </p:spTree>
    <p:extLst>
      <p:ext uri="{BB962C8B-B14F-4D97-AF65-F5344CB8AC3E}">
        <p14:creationId xmlns:p14="http://schemas.microsoft.com/office/powerpoint/2010/main" val="1562531614"/>
      </p:ext>
    </p:extLst>
  </p:cSld>
  <p:clrMapOvr>
    <a:masterClrMapping/>
  </p:clrMapOvr>
  <p:transition>
    <p:fade/>
  </p:transition>
</p:sld>
</file>

<file path=ppt/theme/theme1.xml><?xml version="1.0" encoding="utf-8"?>
<a:theme xmlns:a="http://schemas.openxmlformats.org/drawingml/2006/main" name="Office dizain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dizain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1274</TotalTime>
  <Words>2353</Words>
  <Application>Microsoft Office PowerPoint</Application>
  <PresentationFormat>Platekrāna</PresentationFormat>
  <Paragraphs>541</Paragraphs>
  <Slides>48</Slides>
  <Notes>1</Notes>
  <HiddenSlides>0</HiddenSlides>
  <MMClips>0</MMClips>
  <ScaleCrop>false</ScaleCrop>
  <HeadingPairs>
    <vt:vector size="6" baseType="variant">
      <vt:variant>
        <vt:lpstr>Lietotie fonti</vt:lpstr>
      </vt:variant>
      <vt:variant>
        <vt:i4>13</vt:i4>
      </vt:variant>
      <vt:variant>
        <vt:lpstr>Dizains</vt:lpstr>
      </vt:variant>
      <vt:variant>
        <vt:i4>1</vt:i4>
      </vt:variant>
      <vt:variant>
        <vt:lpstr>Slaidu virsraksti</vt:lpstr>
      </vt:variant>
      <vt:variant>
        <vt:i4>48</vt:i4>
      </vt:variant>
    </vt:vector>
  </HeadingPairs>
  <TitlesOfParts>
    <vt:vector size="62" baseType="lpstr">
      <vt:lpstr>Arial</vt:lpstr>
      <vt:lpstr>Calibri</vt:lpstr>
      <vt:lpstr>Calibri Light</vt:lpstr>
      <vt:lpstr>Cambria</vt:lpstr>
      <vt:lpstr>Comic Sans MS</vt:lpstr>
      <vt:lpstr>Constantia</vt:lpstr>
      <vt:lpstr>Georgia</vt:lpstr>
      <vt:lpstr>Optima</vt:lpstr>
      <vt:lpstr>Roboto</vt:lpstr>
      <vt:lpstr>Times New Roman</vt:lpstr>
      <vt:lpstr>Trebuchet MS</vt:lpstr>
      <vt:lpstr>Wingdings</vt:lpstr>
      <vt:lpstr>Wingdings 2</vt:lpstr>
      <vt:lpstr>Office dizains</vt:lpstr>
      <vt:lpstr>Cancer statistics and indication profile in the Baltic States. Status of radiotherapy technologies in the Baltic States</vt:lpstr>
      <vt:lpstr>Outline</vt:lpstr>
      <vt:lpstr>Cancer is a growing global challenge</vt:lpstr>
      <vt:lpstr>Cancer is a growing global challenge</vt:lpstr>
      <vt:lpstr>Radiation therapy is a key tool for treatment</vt:lpstr>
      <vt:lpstr> Hadron Therapy</vt:lpstr>
      <vt:lpstr>PowerPoint prezentācija</vt:lpstr>
      <vt:lpstr>PowerPoint prezentācija</vt:lpstr>
      <vt:lpstr>PIMMS  Study - trigger for  ENLIGHT</vt:lpstr>
      <vt:lpstr>The beginnings of ENLIGHT</vt:lpstr>
      <vt:lpstr> ENLIGHT was established to ………</vt:lpstr>
      <vt:lpstr>ENLIGHT: patient centric</vt:lpstr>
      <vt:lpstr>PowerPoint prezentācija</vt:lpstr>
      <vt:lpstr>PowerPoint prezentācija</vt:lpstr>
      <vt:lpstr>PowerPoint prezentācija</vt:lpstr>
      <vt:lpstr>PowerPoint prezentācija</vt:lpstr>
      <vt:lpstr>Data from www.ptcog.ch</vt:lpstr>
      <vt:lpstr> Momentum: Centres and patients worldwide</vt:lpstr>
      <vt:lpstr> Facilities in Europe: why Baltics project</vt:lpstr>
      <vt:lpstr>PowerPoint prezentācija</vt:lpstr>
      <vt:lpstr>Cancer Incidence in SEE and  Mortality-to Incidence ratio (MIT)</vt:lpstr>
      <vt:lpstr>PowerPoint prezentācija</vt:lpstr>
      <vt:lpstr>How successfully one country tackles with cancer? Mortality to Incidence ratio</vt:lpstr>
      <vt:lpstr>Cancer patients from SEE region that could be successfully treated with Particle Therapy (projections)</vt:lpstr>
      <vt:lpstr>PowerPoint prezentācija</vt:lpstr>
      <vt:lpstr>ART study participation</vt:lpstr>
      <vt:lpstr>Technology availability: Diagnostics</vt:lpstr>
      <vt:lpstr>Technology availability: RT equipment</vt:lpstr>
      <vt:lpstr>Cancer incidence and mortality rate</vt:lpstr>
      <vt:lpstr>Cancer mortality and mortality /incidence ratio and in correlation with GDP and available EBRT equipment per 1 million inhabitants.</vt:lpstr>
      <vt:lpstr>Patients receiving conventional RT</vt:lpstr>
      <vt:lpstr>Need of data stratification.  Development of questionnaire.</vt:lpstr>
      <vt:lpstr>Most common cancer localizations</vt:lpstr>
      <vt:lpstr>Cancer types with highest mortality</vt:lpstr>
      <vt:lpstr>Pediatric cancers</vt:lpstr>
      <vt:lpstr>Incidence for main PT indications (over 5 years)</vt:lpstr>
      <vt:lpstr>PowerPoint prezentācija</vt:lpstr>
      <vt:lpstr>Number of patients to benefit from the facility</vt:lpstr>
      <vt:lpstr>Current PT statistics</vt:lpstr>
      <vt:lpstr>What are the numbers of pts. in European PT centers</vt:lpstr>
      <vt:lpstr>PowerPoint prezentācija</vt:lpstr>
      <vt:lpstr>PowerPoint prezentācija</vt:lpstr>
      <vt:lpstr>PowerPoint prezentācija</vt:lpstr>
      <vt:lpstr>PowerPoint prezentācija</vt:lpstr>
      <vt:lpstr>Our statistics </vt:lpstr>
      <vt:lpstr>Problems to refer patients to existing PT centers</vt:lpstr>
      <vt:lpstr>PowerPoint prezentācija</vt:lpstr>
      <vt:lpstr>Ways to engage patients (and increasing evidence)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 of innovative particle therapy center in the Baltic States: current status report</dc:title>
  <dc:creator>Kristaps Paļskis</dc:creator>
  <cp:lastModifiedBy>Kristaps Paļskis</cp:lastModifiedBy>
  <cp:revision>51</cp:revision>
  <dcterms:created xsi:type="dcterms:W3CDTF">2023-03-06T20:51:50Z</dcterms:created>
  <dcterms:modified xsi:type="dcterms:W3CDTF">2023-05-24T21:46:57Z</dcterms:modified>
</cp:coreProperties>
</file>