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tif" ContentType="image/tiff"/>
  <Default Extension="tiff" ContentType="image/tif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5"/>
  </p:notesMasterIdLst>
  <p:sldIdLst>
    <p:sldId id="256" r:id="rId2"/>
    <p:sldId id="261" r:id="rId3"/>
    <p:sldId id="527" r:id="rId4"/>
    <p:sldId id="290" r:id="rId5"/>
    <p:sldId id="291" r:id="rId6"/>
    <p:sldId id="297" r:id="rId7"/>
    <p:sldId id="296" r:id="rId8"/>
    <p:sldId id="302" r:id="rId9"/>
    <p:sldId id="304" r:id="rId10"/>
    <p:sldId id="321" r:id="rId11"/>
    <p:sldId id="344" r:id="rId12"/>
    <p:sldId id="299" r:id="rId13"/>
    <p:sldId id="323" r:id="rId14"/>
    <p:sldId id="345" r:id="rId15"/>
    <p:sldId id="301" r:id="rId16"/>
    <p:sldId id="324" r:id="rId17"/>
    <p:sldId id="365" r:id="rId18"/>
    <p:sldId id="366" r:id="rId19"/>
    <p:sldId id="355" r:id="rId20"/>
    <p:sldId id="361" r:id="rId21"/>
    <p:sldId id="358" r:id="rId22"/>
    <p:sldId id="363" r:id="rId23"/>
    <p:sldId id="368" r:id="rId24"/>
    <p:sldId id="369" r:id="rId25"/>
    <p:sldId id="380" r:id="rId26"/>
    <p:sldId id="347" r:id="rId27"/>
    <p:sldId id="348" r:id="rId28"/>
    <p:sldId id="451" r:id="rId29"/>
    <p:sldId id="456" r:id="rId30"/>
    <p:sldId id="329" r:id="rId31"/>
    <p:sldId id="334" r:id="rId32"/>
    <p:sldId id="507" r:id="rId33"/>
    <p:sldId id="477" r:id="rId34"/>
    <p:sldId id="490" r:id="rId35"/>
    <p:sldId id="478" r:id="rId36"/>
    <p:sldId id="481" r:id="rId37"/>
    <p:sldId id="479" r:id="rId38"/>
    <p:sldId id="491" r:id="rId39"/>
    <p:sldId id="487" r:id="rId40"/>
    <p:sldId id="493" r:id="rId41"/>
    <p:sldId id="494" r:id="rId42"/>
    <p:sldId id="513" r:id="rId43"/>
    <p:sldId id="495" r:id="rId44"/>
    <p:sldId id="498" r:id="rId45"/>
    <p:sldId id="516" r:id="rId46"/>
    <p:sldId id="505" r:id="rId47"/>
    <p:sldId id="341" r:id="rId48"/>
    <p:sldId id="526" r:id="rId49"/>
    <p:sldId id="532" r:id="rId50"/>
    <p:sldId id="310" r:id="rId51"/>
    <p:sldId id="383" r:id="rId52"/>
    <p:sldId id="382" r:id="rId53"/>
    <p:sldId id="409" r:id="rId54"/>
    <p:sldId id="386" r:id="rId55"/>
    <p:sldId id="387" r:id="rId56"/>
    <p:sldId id="465" r:id="rId57"/>
    <p:sldId id="466" r:id="rId58"/>
    <p:sldId id="467" r:id="rId59"/>
    <p:sldId id="468" r:id="rId60"/>
    <p:sldId id="469" r:id="rId61"/>
    <p:sldId id="471" r:id="rId62"/>
    <p:sldId id="472" r:id="rId63"/>
    <p:sldId id="533" r:id="rId64"/>
    <p:sldId id="522" r:id="rId65"/>
    <p:sldId id="524" r:id="rId66"/>
    <p:sldId id="424" r:id="rId67"/>
    <p:sldId id="398" r:id="rId68"/>
    <p:sldId id="400" r:id="rId69"/>
    <p:sldId id="518" r:id="rId70"/>
    <p:sldId id="508" r:id="rId71"/>
    <p:sldId id="519" r:id="rId72"/>
    <p:sldId id="525" r:id="rId73"/>
    <p:sldId id="474" r:id="rId74"/>
    <p:sldId id="426" r:id="rId75"/>
    <p:sldId id="428" r:id="rId76"/>
    <p:sldId id="316" r:id="rId77"/>
    <p:sldId id="364" r:id="rId78"/>
    <p:sldId id="476" r:id="rId79"/>
    <p:sldId id="317" r:id="rId80"/>
    <p:sldId id="475" r:id="rId81"/>
    <p:sldId id="438" r:id="rId82"/>
    <p:sldId id="439" r:id="rId83"/>
    <p:sldId id="443" r:id="rId84"/>
    <p:sldId id="531" r:id="rId85"/>
    <p:sldId id="295" r:id="rId86"/>
    <p:sldId id="529" r:id="rId87"/>
    <p:sldId id="530" r:id="rId88"/>
    <p:sldId id="287" r:id="rId89"/>
    <p:sldId id="352" r:id="rId90"/>
    <p:sldId id="381" r:id="rId91"/>
    <p:sldId id="449" r:id="rId92"/>
    <p:sldId id="450" r:id="rId93"/>
    <p:sldId id="528" r:id="rId9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10B8"/>
    <a:srgbClr val="92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486" autoAdjust="0"/>
    <p:restoredTop sz="90814" autoAdjust="0"/>
  </p:normalViewPr>
  <p:slideViewPr>
    <p:cSldViewPr snapToGrid="0">
      <p:cViewPr varScale="1">
        <p:scale>
          <a:sx n="81" d="100"/>
          <a:sy n="81" d="100"/>
        </p:scale>
        <p:origin x="1190" y="53"/>
      </p:cViewPr>
      <p:guideLst/>
    </p:cSldViewPr>
  </p:slideViewPr>
  <p:outlineViewPr>
    <p:cViewPr>
      <p:scale>
        <a:sx n="33" d="100"/>
        <a:sy n="33" d="100"/>
      </p:scale>
      <p:origin x="0" y="-882"/>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notesMaster" Target="notesMasters/notesMaster1.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9E0A8EB-28BA-4B98-BBD4-A4B913FC99F0}"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67C5B474-B5DD-4644-A028-C0BA6E7C55E1}">
      <dgm:prSet phldrT="[Text]"/>
      <dgm:spPr>
        <a:solidFill>
          <a:schemeClr val="accent1">
            <a:lumMod val="20000"/>
            <a:lumOff val="80000"/>
          </a:schemeClr>
        </a:solidFill>
      </dgm:spPr>
      <dgm:t>
        <a:bodyPr/>
        <a:lstStyle/>
        <a:p>
          <a:r>
            <a:rPr lang="en-US" dirty="0" smtClean="0">
              <a:solidFill>
                <a:srgbClr val="002060"/>
              </a:solidFill>
            </a:rPr>
            <a:t>orbital and periorbital tumors (e.g. paranasal sinuses)</a:t>
          </a:r>
          <a:endParaRPr lang="en-US" dirty="0"/>
        </a:p>
      </dgm:t>
    </dgm:pt>
    <dgm:pt modelId="{EAB763ED-821A-47A7-91B6-E1D5D16D92FB}" type="parTrans" cxnId="{30AA6D2C-2542-4ECE-9A85-5A3B4E20E27F}">
      <dgm:prSet/>
      <dgm:spPr/>
      <dgm:t>
        <a:bodyPr/>
        <a:lstStyle/>
        <a:p>
          <a:endParaRPr lang="en-US"/>
        </a:p>
      </dgm:t>
    </dgm:pt>
    <dgm:pt modelId="{DF13D68C-D3FA-4D05-A022-9CD522C029A5}" type="sibTrans" cxnId="{30AA6D2C-2542-4ECE-9A85-5A3B4E20E27F}">
      <dgm:prSet/>
      <dgm:spPr/>
      <dgm:t>
        <a:bodyPr/>
        <a:lstStyle/>
        <a:p>
          <a:endParaRPr lang="en-US"/>
        </a:p>
      </dgm:t>
    </dgm:pt>
    <dgm:pt modelId="{BED61338-D43D-423F-9131-89E380D6455D}">
      <dgm:prSet phldrT="[Text]"/>
      <dgm:spPr>
        <a:solidFill>
          <a:schemeClr val="accent1">
            <a:lumMod val="20000"/>
            <a:lumOff val="80000"/>
          </a:schemeClr>
        </a:solidFill>
      </dgm:spPr>
      <dgm:t>
        <a:bodyPr/>
        <a:lstStyle/>
        <a:p>
          <a:r>
            <a:rPr lang="en-US" dirty="0" smtClean="0">
              <a:solidFill>
                <a:srgbClr val="002060"/>
              </a:solidFill>
            </a:rPr>
            <a:t>adenoid-cystic carcinoma of the salivary glands</a:t>
          </a:r>
          <a:endParaRPr lang="en-US" dirty="0"/>
        </a:p>
      </dgm:t>
    </dgm:pt>
    <dgm:pt modelId="{AD223BF3-FDEA-4B13-9812-03241123A3D3}" type="parTrans" cxnId="{3C794122-6306-4A34-B474-1A8BB7118037}">
      <dgm:prSet/>
      <dgm:spPr/>
      <dgm:t>
        <a:bodyPr/>
        <a:lstStyle/>
        <a:p>
          <a:endParaRPr lang="en-US"/>
        </a:p>
      </dgm:t>
    </dgm:pt>
    <dgm:pt modelId="{AECEDE12-0CF5-4128-8CEB-894B7B15025C}" type="sibTrans" cxnId="{3C794122-6306-4A34-B474-1A8BB7118037}">
      <dgm:prSet/>
      <dgm:spPr/>
      <dgm:t>
        <a:bodyPr/>
        <a:lstStyle/>
        <a:p>
          <a:endParaRPr lang="en-US"/>
        </a:p>
      </dgm:t>
    </dgm:pt>
    <dgm:pt modelId="{B3EBBB2F-CBC4-4174-8FCD-E87F3CF077D0}">
      <dgm:prSet phldrT="[Text]"/>
      <dgm:spPr>
        <a:solidFill>
          <a:schemeClr val="accent1">
            <a:lumMod val="20000"/>
            <a:lumOff val="80000"/>
          </a:schemeClr>
        </a:solidFill>
      </dgm:spPr>
      <dgm:t>
        <a:bodyPr/>
        <a:lstStyle/>
        <a:p>
          <a:r>
            <a:rPr lang="it-IT" dirty="0" smtClean="0">
              <a:solidFill>
                <a:srgbClr val="002060"/>
              </a:solidFill>
            </a:rPr>
            <a:t>Re-</a:t>
          </a:r>
          <a:r>
            <a:rPr lang="it-IT" dirty="0" err="1" smtClean="0">
              <a:solidFill>
                <a:srgbClr val="002060"/>
              </a:solidFill>
            </a:rPr>
            <a:t>irradiation</a:t>
          </a:r>
          <a:endParaRPr lang="en-US" dirty="0"/>
        </a:p>
      </dgm:t>
    </dgm:pt>
    <dgm:pt modelId="{58590CA6-8994-4305-BBFC-13419323D9F3}" type="parTrans" cxnId="{DFC0987D-A8F8-4469-8FAA-11EEB8B3885F}">
      <dgm:prSet/>
      <dgm:spPr/>
      <dgm:t>
        <a:bodyPr/>
        <a:lstStyle/>
        <a:p>
          <a:endParaRPr lang="en-US"/>
        </a:p>
      </dgm:t>
    </dgm:pt>
    <dgm:pt modelId="{945636C4-F7D5-43C3-927D-882E6A7CF8FF}" type="sibTrans" cxnId="{DFC0987D-A8F8-4469-8FAA-11EEB8B3885F}">
      <dgm:prSet/>
      <dgm:spPr/>
      <dgm:t>
        <a:bodyPr/>
        <a:lstStyle/>
        <a:p>
          <a:endParaRPr lang="en-US"/>
        </a:p>
      </dgm:t>
    </dgm:pt>
    <dgm:pt modelId="{122B5887-9A84-422C-9044-FFE0E3658DB3}" type="pres">
      <dgm:prSet presAssocID="{59E0A8EB-28BA-4B98-BBD4-A4B913FC99F0}" presName="Name0" presStyleCnt="0">
        <dgm:presLayoutVars>
          <dgm:chMax val="7"/>
          <dgm:chPref val="7"/>
          <dgm:dir/>
        </dgm:presLayoutVars>
      </dgm:prSet>
      <dgm:spPr/>
      <dgm:t>
        <a:bodyPr/>
        <a:lstStyle/>
        <a:p>
          <a:endParaRPr lang="it-IT"/>
        </a:p>
      </dgm:t>
    </dgm:pt>
    <dgm:pt modelId="{0E80207A-4D86-406B-B893-77BE5F3BF9AF}" type="pres">
      <dgm:prSet presAssocID="{59E0A8EB-28BA-4B98-BBD4-A4B913FC99F0}" presName="Name1" presStyleCnt="0"/>
      <dgm:spPr/>
    </dgm:pt>
    <dgm:pt modelId="{AE41300C-3D42-403F-AAE9-D2FF02E90266}" type="pres">
      <dgm:prSet presAssocID="{59E0A8EB-28BA-4B98-BBD4-A4B913FC99F0}" presName="cycle" presStyleCnt="0"/>
      <dgm:spPr/>
    </dgm:pt>
    <dgm:pt modelId="{9D775BB7-1D2A-4C18-9E8C-3FA0C8697DED}" type="pres">
      <dgm:prSet presAssocID="{59E0A8EB-28BA-4B98-BBD4-A4B913FC99F0}" presName="srcNode" presStyleLbl="node1" presStyleIdx="0" presStyleCnt="3"/>
      <dgm:spPr/>
    </dgm:pt>
    <dgm:pt modelId="{D52C78FF-660D-45C2-ADF4-7327E33A87F9}" type="pres">
      <dgm:prSet presAssocID="{59E0A8EB-28BA-4B98-BBD4-A4B913FC99F0}" presName="conn" presStyleLbl="parChTrans1D2" presStyleIdx="0" presStyleCnt="1"/>
      <dgm:spPr/>
      <dgm:t>
        <a:bodyPr/>
        <a:lstStyle/>
        <a:p>
          <a:endParaRPr lang="it-IT"/>
        </a:p>
      </dgm:t>
    </dgm:pt>
    <dgm:pt modelId="{A085FCF7-90BB-46EB-9129-750FDD8167E7}" type="pres">
      <dgm:prSet presAssocID="{59E0A8EB-28BA-4B98-BBD4-A4B913FC99F0}" presName="extraNode" presStyleLbl="node1" presStyleIdx="0" presStyleCnt="3"/>
      <dgm:spPr/>
    </dgm:pt>
    <dgm:pt modelId="{BF7723A0-DC31-428A-A86A-E6CA85502ECE}" type="pres">
      <dgm:prSet presAssocID="{59E0A8EB-28BA-4B98-BBD4-A4B913FC99F0}" presName="dstNode" presStyleLbl="node1" presStyleIdx="0" presStyleCnt="3"/>
      <dgm:spPr/>
    </dgm:pt>
    <dgm:pt modelId="{1AC042C2-9EB8-4019-9E91-46C8FEDF3346}" type="pres">
      <dgm:prSet presAssocID="{67C5B474-B5DD-4644-A028-C0BA6E7C55E1}" presName="text_1" presStyleLbl="node1" presStyleIdx="0" presStyleCnt="3">
        <dgm:presLayoutVars>
          <dgm:bulletEnabled val="1"/>
        </dgm:presLayoutVars>
      </dgm:prSet>
      <dgm:spPr/>
      <dgm:t>
        <a:bodyPr/>
        <a:lstStyle/>
        <a:p>
          <a:endParaRPr lang="en-US"/>
        </a:p>
      </dgm:t>
    </dgm:pt>
    <dgm:pt modelId="{8A9D6991-140C-4D88-9D2C-C0FC268046D3}" type="pres">
      <dgm:prSet presAssocID="{67C5B474-B5DD-4644-A028-C0BA6E7C55E1}" presName="accent_1" presStyleCnt="0"/>
      <dgm:spPr/>
    </dgm:pt>
    <dgm:pt modelId="{94679977-6580-4FAA-861B-5A8517A6FE68}" type="pres">
      <dgm:prSet presAssocID="{67C5B474-B5DD-4644-A028-C0BA6E7C55E1}" presName="accentRepeatNode" presStyleLbl="solidFgAcc1" presStyleIdx="0" presStyleCnt="3"/>
      <dgm:spPr/>
    </dgm:pt>
    <dgm:pt modelId="{784780B8-B9EA-4833-A8DE-E66B0574F0ED}" type="pres">
      <dgm:prSet presAssocID="{BED61338-D43D-423F-9131-89E380D6455D}" presName="text_2" presStyleLbl="node1" presStyleIdx="1" presStyleCnt="3">
        <dgm:presLayoutVars>
          <dgm:bulletEnabled val="1"/>
        </dgm:presLayoutVars>
      </dgm:prSet>
      <dgm:spPr/>
      <dgm:t>
        <a:bodyPr/>
        <a:lstStyle/>
        <a:p>
          <a:endParaRPr lang="en-US"/>
        </a:p>
      </dgm:t>
    </dgm:pt>
    <dgm:pt modelId="{A8A544C6-B190-4618-BB2E-E8BA3661B22F}" type="pres">
      <dgm:prSet presAssocID="{BED61338-D43D-423F-9131-89E380D6455D}" presName="accent_2" presStyleCnt="0"/>
      <dgm:spPr/>
    </dgm:pt>
    <dgm:pt modelId="{A5AB1E5A-F94B-4AD6-AF74-6B7AD9AC627C}" type="pres">
      <dgm:prSet presAssocID="{BED61338-D43D-423F-9131-89E380D6455D}" presName="accentRepeatNode" presStyleLbl="solidFgAcc1" presStyleIdx="1" presStyleCnt="3"/>
      <dgm:spPr/>
    </dgm:pt>
    <dgm:pt modelId="{528BEE74-855A-4F3F-9817-298196AB979F}" type="pres">
      <dgm:prSet presAssocID="{B3EBBB2F-CBC4-4174-8FCD-E87F3CF077D0}" presName="text_3" presStyleLbl="node1" presStyleIdx="2" presStyleCnt="3">
        <dgm:presLayoutVars>
          <dgm:bulletEnabled val="1"/>
        </dgm:presLayoutVars>
      </dgm:prSet>
      <dgm:spPr/>
      <dgm:t>
        <a:bodyPr/>
        <a:lstStyle/>
        <a:p>
          <a:endParaRPr lang="en-US"/>
        </a:p>
      </dgm:t>
    </dgm:pt>
    <dgm:pt modelId="{590A79E8-CC92-4EB2-98DB-730A722FC715}" type="pres">
      <dgm:prSet presAssocID="{B3EBBB2F-CBC4-4174-8FCD-E87F3CF077D0}" presName="accent_3" presStyleCnt="0"/>
      <dgm:spPr/>
    </dgm:pt>
    <dgm:pt modelId="{EEB7A34B-0E76-47D8-8977-9ACEE804FA3B}" type="pres">
      <dgm:prSet presAssocID="{B3EBBB2F-CBC4-4174-8FCD-E87F3CF077D0}" presName="accentRepeatNode" presStyleLbl="solidFgAcc1" presStyleIdx="2" presStyleCnt="3"/>
      <dgm:spPr/>
    </dgm:pt>
  </dgm:ptLst>
  <dgm:cxnLst>
    <dgm:cxn modelId="{3E7017E1-04AD-4342-A1A4-04B23827CCF2}" type="presOf" srcId="{B3EBBB2F-CBC4-4174-8FCD-E87F3CF077D0}" destId="{528BEE74-855A-4F3F-9817-298196AB979F}" srcOrd="0" destOrd="0" presId="urn:microsoft.com/office/officeart/2008/layout/VerticalCurvedList"/>
    <dgm:cxn modelId="{1540038B-3370-4AAC-985E-9E4611B866AA}" type="presOf" srcId="{BED61338-D43D-423F-9131-89E380D6455D}" destId="{784780B8-B9EA-4833-A8DE-E66B0574F0ED}" srcOrd="0" destOrd="0" presId="urn:microsoft.com/office/officeart/2008/layout/VerticalCurvedList"/>
    <dgm:cxn modelId="{DFC0987D-A8F8-4469-8FAA-11EEB8B3885F}" srcId="{59E0A8EB-28BA-4B98-BBD4-A4B913FC99F0}" destId="{B3EBBB2F-CBC4-4174-8FCD-E87F3CF077D0}" srcOrd="2" destOrd="0" parTransId="{58590CA6-8994-4305-BBFC-13419323D9F3}" sibTransId="{945636C4-F7D5-43C3-927D-882E6A7CF8FF}"/>
    <dgm:cxn modelId="{8494B368-006D-4A48-872D-9953E5A742BD}" type="presOf" srcId="{59E0A8EB-28BA-4B98-BBD4-A4B913FC99F0}" destId="{122B5887-9A84-422C-9044-FFE0E3658DB3}" srcOrd="0" destOrd="0" presId="urn:microsoft.com/office/officeart/2008/layout/VerticalCurvedList"/>
    <dgm:cxn modelId="{488AF53A-3D2B-4428-ACBB-C966A1B03EF6}" type="presOf" srcId="{DF13D68C-D3FA-4D05-A022-9CD522C029A5}" destId="{D52C78FF-660D-45C2-ADF4-7327E33A87F9}" srcOrd="0" destOrd="0" presId="urn:microsoft.com/office/officeart/2008/layout/VerticalCurvedList"/>
    <dgm:cxn modelId="{38D9AFD8-7CF5-4A52-ACDC-BB17FD2C94D8}" type="presOf" srcId="{67C5B474-B5DD-4644-A028-C0BA6E7C55E1}" destId="{1AC042C2-9EB8-4019-9E91-46C8FEDF3346}" srcOrd="0" destOrd="0" presId="urn:microsoft.com/office/officeart/2008/layout/VerticalCurvedList"/>
    <dgm:cxn modelId="{30AA6D2C-2542-4ECE-9A85-5A3B4E20E27F}" srcId="{59E0A8EB-28BA-4B98-BBD4-A4B913FC99F0}" destId="{67C5B474-B5DD-4644-A028-C0BA6E7C55E1}" srcOrd="0" destOrd="0" parTransId="{EAB763ED-821A-47A7-91B6-E1D5D16D92FB}" sibTransId="{DF13D68C-D3FA-4D05-A022-9CD522C029A5}"/>
    <dgm:cxn modelId="{3C794122-6306-4A34-B474-1A8BB7118037}" srcId="{59E0A8EB-28BA-4B98-BBD4-A4B913FC99F0}" destId="{BED61338-D43D-423F-9131-89E380D6455D}" srcOrd="1" destOrd="0" parTransId="{AD223BF3-FDEA-4B13-9812-03241123A3D3}" sibTransId="{AECEDE12-0CF5-4128-8CEB-894B7B15025C}"/>
    <dgm:cxn modelId="{D403CBFD-9F31-421A-97D6-46CA1CBE9C7A}" type="presParOf" srcId="{122B5887-9A84-422C-9044-FFE0E3658DB3}" destId="{0E80207A-4D86-406B-B893-77BE5F3BF9AF}" srcOrd="0" destOrd="0" presId="urn:microsoft.com/office/officeart/2008/layout/VerticalCurvedList"/>
    <dgm:cxn modelId="{11AD937E-0013-41F7-A1D6-C7977DB4CB99}" type="presParOf" srcId="{0E80207A-4D86-406B-B893-77BE5F3BF9AF}" destId="{AE41300C-3D42-403F-AAE9-D2FF02E90266}" srcOrd="0" destOrd="0" presId="urn:microsoft.com/office/officeart/2008/layout/VerticalCurvedList"/>
    <dgm:cxn modelId="{7F6C7A09-7A27-4E03-A7C9-8FAA095C8E19}" type="presParOf" srcId="{AE41300C-3D42-403F-AAE9-D2FF02E90266}" destId="{9D775BB7-1D2A-4C18-9E8C-3FA0C8697DED}" srcOrd="0" destOrd="0" presId="urn:microsoft.com/office/officeart/2008/layout/VerticalCurvedList"/>
    <dgm:cxn modelId="{87926D81-789B-4DC6-9BB5-65FE135306DB}" type="presParOf" srcId="{AE41300C-3D42-403F-AAE9-D2FF02E90266}" destId="{D52C78FF-660D-45C2-ADF4-7327E33A87F9}" srcOrd="1" destOrd="0" presId="urn:microsoft.com/office/officeart/2008/layout/VerticalCurvedList"/>
    <dgm:cxn modelId="{3430578B-0C48-4DB1-900F-9878BE019714}" type="presParOf" srcId="{AE41300C-3D42-403F-AAE9-D2FF02E90266}" destId="{A085FCF7-90BB-46EB-9129-750FDD8167E7}" srcOrd="2" destOrd="0" presId="urn:microsoft.com/office/officeart/2008/layout/VerticalCurvedList"/>
    <dgm:cxn modelId="{B589D4E7-2B3D-4508-8BEE-5318CB88C1F8}" type="presParOf" srcId="{AE41300C-3D42-403F-AAE9-D2FF02E90266}" destId="{BF7723A0-DC31-428A-A86A-E6CA85502ECE}" srcOrd="3" destOrd="0" presId="urn:microsoft.com/office/officeart/2008/layout/VerticalCurvedList"/>
    <dgm:cxn modelId="{3609F827-F423-411F-A60C-F92B71DF460B}" type="presParOf" srcId="{0E80207A-4D86-406B-B893-77BE5F3BF9AF}" destId="{1AC042C2-9EB8-4019-9E91-46C8FEDF3346}" srcOrd="1" destOrd="0" presId="urn:microsoft.com/office/officeart/2008/layout/VerticalCurvedList"/>
    <dgm:cxn modelId="{F4B461F6-D393-4514-A18B-452655279D1B}" type="presParOf" srcId="{0E80207A-4D86-406B-B893-77BE5F3BF9AF}" destId="{8A9D6991-140C-4D88-9D2C-C0FC268046D3}" srcOrd="2" destOrd="0" presId="urn:microsoft.com/office/officeart/2008/layout/VerticalCurvedList"/>
    <dgm:cxn modelId="{C77833AD-5924-4D4C-A301-89F7CFE94197}" type="presParOf" srcId="{8A9D6991-140C-4D88-9D2C-C0FC268046D3}" destId="{94679977-6580-4FAA-861B-5A8517A6FE68}" srcOrd="0" destOrd="0" presId="urn:microsoft.com/office/officeart/2008/layout/VerticalCurvedList"/>
    <dgm:cxn modelId="{F50AF1FA-BE7A-4D94-94DA-E5B38F28417C}" type="presParOf" srcId="{0E80207A-4D86-406B-B893-77BE5F3BF9AF}" destId="{784780B8-B9EA-4833-A8DE-E66B0574F0ED}" srcOrd="3" destOrd="0" presId="urn:microsoft.com/office/officeart/2008/layout/VerticalCurvedList"/>
    <dgm:cxn modelId="{2829E80D-4447-419A-A7DC-4A0AC7A9115C}" type="presParOf" srcId="{0E80207A-4D86-406B-B893-77BE5F3BF9AF}" destId="{A8A544C6-B190-4618-BB2E-E8BA3661B22F}" srcOrd="4" destOrd="0" presId="urn:microsoft.com/office/officeart/2008/layout/VerticalCurvedList"/>
    <dgm:cxn modelId="{723CFD85-9CE7-4B88-8CC5-863A71EC7740}" type="presParOf" srcId="{A8A544C6-B190-4618-BB2E-E8BA3661B22F}" destId="{A5AB1E5A-F94B-4AD6-AF74-6B7AD9AC627C}" srcOrd="0" destOrd="0" presId="urn:microsoft.com/office/officeart/2008/layout/VerticalCurvedList"/>
    <dgm:cxn modelId="{D4568463-9E2C-450C-846B-1A7364813046}" type="presParOf" srcId="{0E80207A-4D86-406B-B893-77BE5F3BF9AF}" destId="{528BEE74-855A-4F3F-9817-298196AB979F}" srcOrd="5" destOrd="0" presId="urn:microsoft.com/office/officeart/2008/layout/VerticalCurvedList"/>
    <dgm:cxn modelId="{6D920D58-F9AA-40D9-90DB-BDAD308C2166}" type="presParOf" srcId="{0E80207A-4D86-406B-B893-77BE5F3BF9AF}" destId="{590A79E8-CC92-4EB2-98DB-730A722FC715}" srcOrd="6" destOrd="0" presId="urn:microsoft.com/office/officeart/2008/layout/VerticalCurvedList"/>
    <dgm:cxn modelId="{671E232A-02BC-4431-AF27-5C9A632526C5}" type="presParOf" srcId="{590A79E8-CC92-4EB2-98DB-730A722FC715}" destId="{EEB7A34B-0E76-47D8-8977-9ACEE804FA3B}" srcOrd="0" destOrd="0" presId="urn:microsoft.com/office/officeart/2008/layout/VerticalCurv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2C78FF-660D-45C2-ADF4-7327E33A87F9}">
      <dsp:nvSpPr>
        <dsp:cNvPr id="0" name=""/>
        <dsp:cNvSpPr/>
      </dsp:nvSpPr>
      <dsp:spPr>
        <a:xfrm>
          <a:off x="-6125176" y="-937410"/>
          <a:ext cx="7293488" cy="7293488"/>
        </a:xfrm>
        <a:prstGeom prst="blockArc">
          <a:avLst>
            <a:gd name="adj1" fmla="val 18900000"/>
            <a:gd name="adj2" fmla="val 2700000"/>
            <a:gd name="adj3" fmla="val 296"/>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AC042C2-9EB8-4019-9E91-46C8FEDF3346}">
      <dsp:nvSpPr>
        <dsp:cNvPr id="0" name=""/>
        <dsp:cNvSpPr/>
      </dsp:nvSpPr>
      <dsp:spPr>
        <a:xfrm>
          <a:off x="752110" y="541866"/>
          <a:ext cx="7301111" cy="1083733"/>
        </a:xfrm>
        <a:prstGeom prst="rect">
          <a:avLst/>
        </a:prstGeom>
        <a:solidFill>
          <a:schemeClr val="accent1">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60213" tIns="81280" rIns="81280" bIns="81280" numCol="1" spcCol="1270" anchor="ctr" anchorCtr="0">
          <a:noAutofit/>
        </a:bodyPr>
        <a:lstStyle/>
        <a:p>
          <a:pPr lvl="0" algn="l" defTabSz="1422400">
            <a:lnSpc>
              <a:spcPct val="90000"/>
            </a:lnSpc>
            <a:spcBef>
              <a:spcPct val="0"/>
            </a:spcBef>
            <a:spcAft>
              <a:spcPct val="35000"/>
            </a:spcAft>
          </a:pPr>
          <a:r>
            <a:rPr lang="en-US" sz="3200" kern="1200" dirty="0" smtClean="0">
              <a:solidFill>
                <a:srgbClr val="002060"/>
              </a:solidFill>
            </a:rPr>
            <a:t>orbital and periorbital tumors (e.g. paranasal sinuses)</a:t>
          </a:r>
          <a:endParaRPr lang="en-US" sz="3200" kern="1200" dirty="0"/>
        </a:p>
      </dsp:txBody>
      <dsp:txXfrm>
        <a:off x="752110" y="541866"/>
        <a:ext cx="7301111" cy="1083733"/>
      </dsp:txXfrm>
    </dsp:sp>
    <dsp:sp modelId="{94679977-6580-4FAA-861B-5A8517A6FE68}">
      <dsp:nvSpPr>
        <dsp:cNvPr id="0" name=""/>
        <dsp:cNvSpPr/>
      </dsp:nvSpPr>
      <dsp:spPr>
        <a:xfrm>
          <a:off x="74777" y="406400"/>
          <a:ext cx="1354666" cy="1354666"/>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84780B8-B9EA-4833-A8DE-E66B0574F0ED}">
      <dsp:nvSpPr>
        <dsp:cNvPr id="0" name=""/>
        <dsp:cNvSpPr/>
      </dsp:nvSpPr>
      <dsp:spPr>
        <a:xfrm>
          <a:off x="1146048" y="2167466"/>
          <a:ext cx="6907174" cy="1083733"/>
        </a:xfrm>
        <a:prstGeom prst="rect">
          <a:avLst/>
        </a:prstGeom>
        <a:solidFill>
          <a:schemeClr val="accent1">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60213" tIns="81280" rIns="81280" bIns="81280" numCol="1" spcCol="1270" anchor="ctr" anchorCtr="0">
          <a:noAutofit/>
        </a:bodyPr>
        <a:lstStyle/>
        <a:p>
          <a:pPr lvl="0" algn="l" defTabSz="1422400">
            <a:lnSpc>
              <a:spcPct val="90000"/>
            </a:lnSpc>
            <a:spcBef>
              <a:spcPct val="0"/>
            </a:spcBef>
            <a:spcAft>
              <a:spcPct val="35000"/>
            </a:spcAft>
          </a:pPr>
          <a:r>
            <a:rPr lang="en-US" sz="3200" kern="1200" dirty="0" smtClean="0">
              <a:solidFill>
                <a:srgbClr val="002060"/>
              </a:solidFill>
            </a:rPr>
            <a:t>adenoid-cystic carcinoma of the salivary glands</a:t>
          </a:r>
          <a:endParaRPr lang="en-US" sz="3200" kern="1200" dirty="0"/>
        </a:p>
      </dsp:txBody>
      <dsp:txXfrm>
        <a:off x="1146048" y="2167466"/>
        <a:ext cx="6907174" cy="1083733"/>
      </dsp:txXfrm>
    </dsp:sp>
    <dsp:sp modelId="{A5AB1E5A-F94B-4AD6-AF74-6B7AD9AC627C}">
      <dsp:nvSpPr>
        <dsp:cNvPr id="0" name=""/>
        <dsp:cNvSpPr/>
      </dsp:nvSpPr>
      <dsp:spPr>
        <a:xfrm>
          <a:off x="468714" y="2032000"/>
          <a:ext cx="1354666" cy="1354666"/>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28BEE74-855A-4F3F-9817-298196AB979F}">
      <dsp:nvSpPr>
        <dsp:cNvPr id="0" name=""/>
        <dsp:cNvSpPr/>
      </dsp:nvSpPr>
      <dsp:spPr>
        <a:xfrm>
          <a:off x="752110" y="3793066"/>
          <a:ext cx="7301111" cy="1083733"/>
        </a:xfrm>
        <a:prstGeom prst="rect">
          <a:avLst/>
        </a:prstGeom>
        <a:solidFill>
          <a:schemeClr val="accent1">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60213" tIns="81280" rIns="81280" bIns="81280" numCol="1" spcCol="1270" anchor="ctr" anchorCtr="0">
          <a:noAutofit/>
        </a:bodyPr>
        <a:lstStyle/>
        <a:p>
          <a:pPr lvl="0" algn="l" defTabSz="1422400">
            <a:lnSpc>
              <a:spcPct val="90000"/>
            </a:lnSpc>
            <a:spcBef>
              <a:spcPct val="0"/>
            </a:spcBef>
            <a:spcAft>
              <a:spcPct val="35000"/>
            </a:spcAft>
          </a:pPr>
          <a:r>
            <a:rPr lang="it-IT" sz="3200" kern="1200" dirty="0" smtClean="0">
              <a:solidFill>
                <a:srgbClr val="002060"/>
              </a:solidFill>
            </a:rPr>
            <a:t>Re-</a:t>
          </a:r>
          <a:r>
            <a:rPr lang="it-IT" sz="3200" kern="1200" dirty="0" err="1" smtClean="0">
              <a:solidFill>
                <a:srgbClr val="002060"/>
              </a:solidFill>
            </a:rPr>
            <a:t>irradiation</a:t>
          </a:r>
          <a:endParaRPr lang="en-US" sz="3200" kern="1200" dirty="0"/>
        </a:p>
      </dsp:txBody>
      <dsp:txXfrm>
        <a:off x="752110" y="3793066"/>
        <a:ext cx="7301111" cy="1083733"/>
      </dsp:txXfrm>
    </dsp:sp>
    <dsp:sp modelId="{EEB7A34B-0E76-47D8-8977-9ACEE804FA3B}">
      <dsp:nvSpPr>
        <dsp:cNvPr id="0" name=""/>
        <dsp:cNvSpPr/>
      </dsp:nvSpPr>
      <dsp:spPr>
        <a:xfrm>
          <a:off x="74777" y="3657600"/>
          <a:ext cx="1354666" cy="1354666"/>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8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AF9D35-6165-4E49-B56B-781C9A2F5FCC}" type="datetimeFigureOut">
              <a:rPr lang="en-US" smtClean="0"/>
              <a:t>5/24/2023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48BD4F5-2778-4B61-9E11-8ED8E210477C}" type="slidenum">
              <a:rPr lang="en-US" smtClean="0"/>
              <a:t>‹N›</a:t>
            </a:fld>
            <a:endParaRPr lang="en-US"/>
          </a:p>
        </p:txBody>
      </p:sp>
    </p:spTree>
    <p:extLst>
      <p:ext uri="{BB962C8B-B14F-4D97-AF65-F5344CB8AC3E}">
        <p14:creationId xmlns:p14="http://schemas.microsoft.com/office/powerpoint/2010/main" val="38534683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48BD4F5-2778-4B61-9E11-8ED8E210477C}" type="slidenum">
              <a:rPr lang="en-US" smtClean="0"/>
              <a:t>1</a:t>
            </a:fld>
            <a:endParaRPr lang="en-US"/>
          </a:p>
        </p:txBody>
      </p:sp>
    </p:spTree>
    <p:extLst>
      <p:ext uri="{BB962C8B-B14F-4D97-AF65-F5344CB8AC3E}">
        <p14:creationId xmlns:p14="http://schemas.microsoft.com/office/powerpoint/2010/main" val="38742487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10"/>
          </p:nvPr>
        </p:nvSpPr>
        <p:spPr/>
        <p:txBody>
          <a:bodyPr/>
          <a:lstStyle/>
          <a:p>
            <a:fld id="{EFF19CB8-96D8-4888-A24E-6BB8518B99DD}" type="slidenum">
              <a:rPr lang="it-IT" smtClean="0"/>
              <a:t>13</a:t>
            </a:fld>
            <a:endParaRPr lang="it-IT"/>
          </a:p>
        </p:txBody>
      </p:sp>
    </p:spTree>
    <p:extLst>
      <p:ext uri="{BB962C8B-B14F-4D97-AF65-F5344CB8AC3E}">
        <p14:creationId xmlns:p14="http://schemas.microsoft.com/office/powerpoint/2010/main" val="21993052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048BD4F5-2778-4B61-9E11-8ED8E210477C}" type="slidenum">
              <a:rPr lang="en-US" smtClean="0"/>
              <a:t>15</a:t>
            </a:fld>
            <a:endParaRPr lang="en-US"/>
          </a:p>
        </p:txBody>
      </p:sp>
    </p:spTree>
    <p:extLst>
      <p:ext uri="{BB962C8B-B14F-4D97-AF65-F5344CB8AC3E}">
        <p14:creationId xmlns:p14="http://schemas.microsoft.com/office/powerpoint/2010/main" val="41660061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048BD4F5-2778-4B61-9E11-8ED8E210477C}" type="slidenum">
              <a:rPr lang="en-US" smtClean="0"/>
              <a:t>16</a:t>
            </a:fld>
            <a:endParaRPr lang="en-US"/>
          </a:p>
        </p:txBody>
      </p:sp>
    </p:spTree>
    <p:extLst>
      <p:ext uri="{BB962C8B-B14F-4D97-AF65-F5344CB8AC3E}">
        <p14:creationId xmlns:p14="http://schemas.microsoft.com/office/powerpoint/2010/main" val="28819931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dirty="0"/>
          </a:p>
        </p:txBody>
      </p:sp>
      <p:sp>
        <p:nvSpPr>
          <p:cNvPr id="4" name="Segnaposto numero diapositiva 3"/>
          <p:cNvSpPr>
            <a:spLocks noGrp="1"/>
          </p:cNvSpPr>
          <p:nvPr>
            <p:ph type="sldNum" sz="quarter" idx="10"/>
          </p:nvPr>
        </p:nvSpPr>
        <p:spPr/>
        <p:txBody>
          <a:bodyPr/>
          <a:lstStyle/>
          <a:p>
            <a:fld id="{048BD4F5-2778-4B61-9E11-8ED8E210477C}" type="slidenum">
              <a:rPr lang="en-US" smtClean="0"/>
              <a:t>17</a:t>
            </a:fld>
            <a:endParaRPr lang="en-US"/>
          </a:p>
        </p:txBody>
      </p:sp>
    </p:spTree>
    <p:extLst>
      <p:ext uri="{BB962C8B-B14F-4D97-AF65-F5344CB8AC3E}">
        <p14:creationId xmlns:p14="http://schemas.microsoft.com/office/powerpoint/2010/main" val="1558153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dirty="0"/>
          </a:p>
        </p:txBody>
      </p:sp>
      <p:sp>
        <p:nvSpPr>
          <p:cNvPr id="4" name="Segnaposto numero diapositiva 3"/>
          <p:cNvSpPr>
            <a:spLocks noGrp="1"/>
          </p:cNvSpPr>
          <p:nvPr>
            <p:ph type="sldNum" sz="quarter" idx="10"/>
          </p:nvPr>
        </p:nvSpPr>
        <p:spPr/>
        <p:txBody>
          <a:bodyPr/>
          <a:lstStyle/>
          <a:p>
            <a:fld id="{048BD4F5-2778-4B61-9E11-8ED8E210477C}" type="slidenum">
              <a:rPr lang="en-US" smtClean="0"/>
              <a:t>18</a:t>
            </a:fld>
            <a:endParaRPr lang="en-US"/>
          </a:p>
        </p:txBody>
      </p:sp>
    </p:spTree>
    <p:extLst>
      <p:ext uri="{BB962C8B-B14F-4D97-AF65-F5344CB8AC3E}">
        <p14:creationId xmlns:p14="http://schemas.microsoft.com/office/powerpoint/2010/main" val="35198357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048BD4F5-2778-4B61-9E11-8ED8E210477C}" type="slidenum">
              <a:rPr lang="en-US" smtClean="0"/>
              <a:t>22</a:t>
            </a:fld>
            <a:endParaRPr lang="en-US"/>
          </a:p>
        </p:txBody>
      </p:sp>
    </p:spTree>
    <p:extLst>
      <p:ext uri="{BB962C8B-B14F-4D97-AF65-F5344CB8AC3E}">
        <p14:creationId xmlns:p14="http://schemas.microsoft.com/office/powerpoint/2010/main" val="735520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285750" indent="-285750">
              <a:buFont typeface="Wingdings" panose="05000000000000000000" pitchFamily="2" charset="2"/>
              <a:buChar char="ü"/>
            </a:pPr>
            <a:endParaRPr lang="it-IT" dirty="0"/>
          </a:p>
        </p:txBody>
      </p:sp>
      <p:sp>
        <p:nvSpPr>
          <p:cNvPr id="4" name="Segnaposto numero diapositiva 3"/>
          <p:cNvSpPr>
            <a:spLocks noGrp="1"/>
          </p:cNvSpPr>
          <p:nvPr>
            <p:ph type="sldNum" sz="quarter" idx="10"/>
          </p:nvPr>
        </p:nvSpPr>
        <p:spPr/>
        <p:txBody>
          <a:bodyPr/>
          <a:lstStyle/>
          <a:p>
            <a:fld id="{048BD4F5-2778-4B61-9E11-8ED8E210477C}" type="slidenum">
              <a:rPr lang="en-US" smtClean="0"/>
              <a:t>24</a:t>
            </a:fld>
            <a:endParaRPr lang="en-US"/>
          </a:p>
        </p:txBody>
      </p:sp>
    </p:spTree>
    <p:extLst>
      <p:ext uri="{BB962C8B-B14F-4D97-AF65-F5344CB8AC3E}">
        <p14:creationId xmlns:p14="http://schemas.microsoft.com/office/powerpoint/2010/main" val="17879831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048BD4F5-2778-4B61-9E11-8ED8E210477C}" type="slidenum">
              <a:rPr lang="en-US" smtClean="0"/>
              <a:t>25</a:t>
            </a:fld>
            <a:endParaRPr lang="en-US"/>
          </a:p>
        </p:txBody>
      </p:sp>
    </p:spTree>
    <p:extLst>
      <p:ext uri="{BB962C8B-B14F-4D97-AF65-F5344CB8AC3E}">
        <p14:creationId xmlns:p14="http://schemas.microsoft.com/office/powerpoint/2010/main" val="1698570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048BD4F5-2778-4B61-9E11-8ED8E210477C}" type="slidenum">
              <a:rPr lang="en-US" smtClean="0"/>
              <a:t>26</a:t>
            </a:fld>
            <a:endParaRPr lang="en-US"/>
          </a:p>
        </p:txBody>
      </p:sp>
    </p:spTree>
    <p:extLst>
      <p:ext uri="{BB962C8B-B14F-4D97-AF65-F5344CB8AC3E}">
        <p14:creationId xmlns:p14="http://schemas.microsoft.com/office/powerpoint/2010/main" val="15329195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048BD4F5-2778-4B61-9E11-8ED8E210477C}" type="slidenum">
              <a:rPr lang="en-US" smtClean="0"/>
              <a:t>29</a:t>
            </a:fld>
            <a:endParaRPr lang="en-US"/>
          </a:p>
        </p:txBody>
      </p:sp>
    </p:spTree>
    <p:extLst>
      <p:ext uri="{BB962C8B-B14F-4D97-AF65-F5344CB8AC3E}">
        <p14:creationId xmlns:p14="http://schemas.microsoft.com/office/powerpoint/2010/main" val="5420545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048BD4F5-2778-4B61-9E11-8ED8E210477C}" type="slidenum">
              <a:rPr lang="en-US" smtClean="0"/>
              <a:t>2</a:t>
            </a:fld>
            <a:endParaRPr lang="en-US"/>
          </a:p>
        </p:txBody>
      </p:sp>
    </p:spTree>
    <p:extLst>
      <p:ext uri="{BB962C8B-B14F-4D97-AF65-F5344CB8AC3E}">
        <p14:creationId xmlns:p14="http://schemas.microsoft.com/office/powerpoint/2010/main" val="892830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it-IT" dirty="0"/>
          </a:p>
        </p:txBody>
      </p:sp>
    </p:spTree>
    <p:extLst>
      <p:ext uri="{BB962C8B-B14F-4D97-AF65-F5344CB8AC3E}">
        <p14:creationId xmlns:p14="http://schemas.microsoft.com/office/powerpoint/2010/main" val="9288738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Slide Number Placeholder 3"/>
          <p:cNvSpPr>
            <a:spLocks noGrp="1"/>
          </p:cNvSpPr>
          <p:nvPr>
            <p:ph type="sldNum" sz="quarter" idx="10"/>
          </p:nvPr>
        </p:nvSpPr>
        <p:spPr/>
        <p:txBody>
          <a:bodyPr/>
          <a:lstStyle/>
          <a:p>
            <a:pPr>
              <a:defRPr/>
            </a:pPr>
            <a:fld id="{D3343E91-44D9-437B-9D48-213699CC5F23}" type="slidenum">
              <a:rPr lang="en-GB" smtClean="0"/>
              <a:pPr>
                <a:defRPr/>
              </a:pPr>
              <a:t>32</a:t>
            </a:fld>
            <a:endParaRPr lang="en-GB"/>
          </a:p>
        </p:txBody>
      </p:sp>
    </p:spTree>
    <p:extLst>
      <p:ext uri="{BB962C8B-B14F-4D97-AF65-F5344CB8AC3E}">
        <p14:creationId xmlns:p14="http://schemas.microsoft.com/office/powerpoint/2010/main" val="6430211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3343E91-44D9-437B-9D48-213699CC5F23}" type="slidenum">
              <a:rPr lang="en-GB" smtClean="0"/>
              <a:pPr>
                <a:defRPr/>
              </a:pPr>
              <a:t>34</a:t>
            </a:fld>
            <a:endParaRPr lang="en-GB"/>
          </a:p>
        </p:txBody>
      </p:sp>
    </p:spTree>
    <p:extLst>
      <p:ext uri="{BB962C8B-B14F-4D97-AF65-F5344CB8AC3E}">
        <p14:creationId xmlns:p14="http://schemas.microsoft.com/office/powerpoint/2010/main" val="15088894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029FA390-7184-4F4B-B9EC-6F3684C90DCC}" type="slidenum">
              <a:rPr lang="it-CH" smtClean="0"/>
              <a:pPr/>
              <a:t>35</a:t>
            </a:fld>
            <a:endParaRPr lang="it-CH"/>
          </a:p>
        </p:txBody>
      </p:sp>
    </p:spTree>
    <p:extLst>
      <p:ext uri="{BB962C8B-B14F-4D97-AF65-F5344CB8AC3E}">
        <p14:creationId xmlns:p14="http://schemas.microsoft.com/office/powerpoint/2010/main" val="41223152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048BD4F5-2778-4B61-9E11-8ED8E210477C}" type="slidenum">
              <a:rPr lang="en-US" smtClean="0"/>
              <a:t>36</a:t>
            </a:fld>
            <a:endParaRPr lang="en-US"/>
          </a:p>
        </p:txBody>
      </p:sp>
    </p:spTree>
    <p:extLst>
      <p:ext uri="{BB962C8B-B14F-4D97-AF65-F5344CB8AC3E}">
        <p14:creationId xmlns:p14="http://schemas.microsoft.com/office/powerpoint/2010/main" val="161365009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048BD4F5-2778-4B61-9E11-8ED8E210477C}" type="slidenum">
              <a:rPr lang="en-US" smtClean="0"/>
              <a:t>37</a:t>
            </a:fld>
            <a:endParaRPr lang="en-US"/>
          </a:p>
        </p:txBody>
      </p:sp>
    </p:spTree>
    <p:extLst>
      <p:ext uri="{BB962C8B-B14F-4D97-AF65-F5344CB8AC3E}">
        <p14:creationId xmlns:p14="http://schemas.microsoft.com/office/powerpoint/2010/main" val="335348528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3343E91-44D9-437B-9D48-213699CC5F23}" type="slidenum">
              <a:rPr lang="en-GB" smtClean="0"/>
              <a:pPr>
                <a:defRPr/>
              </a:pPr>
              <a:t>38</a:t>
            </a:fld>
            <a:endParaRPr lang="en-GB"/>
          </a:p>
        </p:txBody>
      </p:sp>
    </p:spTree>
    <p:extLst>
      <p:ext uri="{BB962C8B-B14F-4D97-AF65-F5344CB8AC3E}">
        <p14:creationId xmlns:p14="http://schemas.microsoft.com/office/powerpoint/2010/main" val="350983787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7000BDA-62A7-0D46-9353-E166F0ED8C2A}" type="slidenum">
              <a:rPr lang="en-GB" smtClean="0"/>
              <a:t>39</a:t>
            </a:fld>
            <a:endParaRPr lang="en-GB"/>
          </a:p>
        </p:txBody>
      </p:sp>
    </p:spTree>
    <p:extLst>
      <p:ext uri="{BB962C8B-B14F-4D97-AF65-F5344CB8AC3E}">
        <p14:creationId xmlns:p14="http://schemas.microsoft.com/office/powerpoint/2010/main" val="75832692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3343E91-44D9-437B-9D48-213699CC5F23}" type="slidenum">
              <a:rPr lang="en-GB" smtClean="0"/>
              <a:pPr>
                <a:defRPr/>
              </a:pPr>
              <a:t>40</a:t>
            </a:fld>
            <a:endParaRPr lang="en-GB"/>
          </a:p>
        </p:txBody>
      </p:sp>
    </p:spTree>
    <p:extLst>
      <p:ext uri="{BB962C8B-B14F-4D97-AF65-F5344CB8AC3E}">
        <p14:creationId xmlns:p14="http://schemas.microsoft.com/office/powerpoint/2010/main" val="130617233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Tree>
    <p:extLst>
      <p:ext uri="{BB962C8B-B14F-4D97-AF65-F5344CB8AC3E}">
        <p14:creationId xmlns:p14="http://schemas.microsoft.com/office/powerpoint/2010/main" val="10102045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2" name="TextShape 1"/>
          <p:cNvSpPr txBox="1"/>
          <p:nvPr/>
        </p:nvSpPr>
        <p:spPr>
          <a:xfrm>
            <a:off x="3884760" y="8685361"/>
            <a:ext cx="2971440" cy="456840"/>
          </a:xfrm>
          <a:prstGeom prst="rect">
            <a:avLst/>
          </a:prstGeom>
        </p:spPr>
        <p:txBody>
          <a:bodyPr anchor="b"/>
          <a:lstStyle/>
          <a:p>
            <a:pPr>
              <a:lnSpc>
                <a:spcPct val="100000"/>
              </a:lnSpc>
            </a:pPr>
            <a:fld id="{0C555A96-D95C-4CB4-9B15-0A2ECE3E5341}" type="slidenum">
              <a:rPr lang="it-IT" sz="1200">
                <a:solidFill>
                  <a:srgbClr val="000000"/>
                </a:solidFill>
                <a:latin typeface="Times New Roman"/>
              </a:rPr>
              <a:pPr>
                <a:lnSpc>
                  <a:spcPct val="100000"/>
                </a:lnSpc>
              </a:pPr>
              <a:t>3</a:t>
            </a:fld>
            <a:endParaRPr/>
          </a:p>
        </p:txBody>
      </p:sp>
      <p:sp>
        <p:nvSpPr>
          <p:cNvPr id="583" name="PlaceHolder 2"/>
          <p:cNvSpPr>
            <a:spLocks noGrp="1"/>
          </p:cNvSpPr>
          <p:nvPr>
            <p:ph type="body"/>
          </p:nvPr>
        </p:nvSpPr>
        <p:spPr>
          <a:xfrm>
            <a:off x="685801" y="4343400"/>
            <a:ext cx="5486040" cy="4114440"/>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132544145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Slide Number Placeholder 3"/>
          <p:cNvSpPr>
            <a:spLocks noGrp="1"/>
          </p:cNvSpPr>
          <p:nvPr>
            <p:ph type="sldNum" sz="quarter" idx="10"/>
          </p:nvPr>
        </p:nvSpPr>
        <p:spPr/>
        <p:txBody>
          <a:bodyPr/>
          <a:lstStyle/>
          <a:p>
            <a:pPr>
              <a:defRPr/>
            </a:pPr>
            <a:fld id="{D3343E91-44D9-437B-9D48-213699CC5F23}" type="slidenum">
              <a:rPr lang="en-GB" smtClean="0"/>
              <a:pPr>
                <a:defRPr/>
              </a:pPr>
              <a:t>43</a:t>
            </a:fld>
            <a:endParaRPr lang="en-GB"/>
          </a:p>
        </p:txBody>
      </p:sp>
    </p:spTree>
    <p:extLst>
      <p:ext uri="{BB962C8B-B14F-4D97-AF65-F5344CB8AC3E}">
        <p14:creationId xmlns:p14="http://schemas.microsoft.com/office/powerpoint/2010/main" val="366855969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3343E91-44D9-437B-9D48-213699CC5F23}" type="slidenum">
              <a:rPr lang="en-GB" smtClean="0"/>
              <a:pPr>
                <a:defRPr/>
              </a:pPr>
              <a:t>44</a:t>
            </a:fld>
            <a:endParaRPr lang="en-GB"/>
          </a:p>
        </p:txBody>
      </p:sp>
    </p:spTree>
    <p:extLst>
      <p:ext uri="{BB962C8B-B14F-4D97-AF65-F5344CB8AC3E}">
        <p14:creationId xmlns:p14="http://schemas.microsoft.com/office/powerpoint/2010/main" val="4172496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9AA81F-283E-4205-9811-8AC3ACE0237A}" type="slidenum">
              <a:rPr lang="en-US" smtClean="0"/>
              <a:t>45</a:t>
            </a:fld>
            <a:endParaRPr lang="en-US"/>
          </a:p>
        </p:txBody>
      </p:sp>
    </p:spTree>
    <p:extLst>
      <p:ext uri="{BB962C8B-B14F-4D97-AF65-F5344CB8AC3E}">
        <p14:creationId xmlns:p14="http://schemas.microsoft.com/office/powerpoint/2010/main" val="427763352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Slide Number Placeholder 3"/>
          <p:cNvSpPr>
            <a:spLocks noGrp="1"/>
          </p:cNvSpPr>
          <p:nvPr>
            <p:ph type="sldNum" sz="quarter" idx="10"/>
          </p:nvPr>
        </p:nvSpPr>
        <p:spPr/>
        <p:txBody>
          <a:bodyPr/>
          <a:lstStyle/>
          <a:p>
            <a:pPr>
              <a:defRPr/>
            </a:pPr>
            <a:fld id="{D3343E91-44D9-437B-9D48-213699CC5F23}" type="slidenum">
              <a:rPr lang="en-GB" smtClean="0"/>
              <a:pPr>
                <a:defRPr/>
              </a:pPr>
              <a:t>46</a:t>
            </a:fld>
            <a:endParaRPr lang="en-GB"/>
          </a:p>
        </p:txBody>
      </p:sp>
    </p:spTree>
    <p:extLst>
      <p:ext uri="{BB962C8B-B14F-4D97-AF65-F5344CB8AC3E}">
        <p14:creationId xmlns:p14="http://schemas.microsoft.com/office/powerpoint/2010/main" val="186178203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BC9AA81F-283E-4205-9811-8AC3ACE0237A}" type="slidenum">
              <a:rPr lang="en-US" smtClean="0"/>
              <a:t>47</a:t>
            </a:fld>
            <a:endParaRPr lang="en-US"/>
          </a:p>
        </p:txBody>
      </p:sp>
    </p:spTree>
    <p:extLst>
      <p:ext uri="{BB962C8B-B14F-4D97-AF65-F5344CB8AC3E}">
        <p14:creationId xmlns:p14="http://schemas.microsoft.com/office/powerpoint/2010/main" val="387451267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dirty="0"/>
          </a:p>
        </p:txBody>
      </p:sp>
      <p:sp>
        <p:nvSpPr>
          <p:cNvPr id="4" name="Segnaposto numero diapositiva 3"/>
          <p:cNvSpPr>
            <a:spLocks noGrp="1"/>
          </p:cNvSpPr>
          <p:nvPr>
            <p:ph type="sldNum" sz="quarter" idx="10"/>
          </p:nvPr>
        </p:nvSpPr>
        <p:spPr/>
        <p:txBody>
          <a:bodyPr/>
          <a:lstStyle/>
          <a:p>
            <a:fld id="{AF2BCD27-FFEF-48D9-ADA5-8006A20093B5}" type="slidenum">
              <a:rPr lang="it-IT" smtClean="0"/>
              <a:t>51</a:t>
            </a:fld>
            <a:endParaRPr lang="it-IT"/>
          </a:p>
        </p:txBody>
      </p:sp>
    </p:spTree>
    <p:extLst>
      <p:ext uri="{BB962C8B-B14F-4D97-AF65-F5344CB8AC3E}">
        <p14:creationId xmlns:p14="http://schemas.microsoft.com/office/powerpoint/2010/main" val="310667763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AF2BCD27-FFEF-48D9-ADA5-8006A20093B5}" type="slidenum">
              <a:rPr lang="it-IT" smtClean="0"/>
              <a:t>52</a:t>
            </a:fld>
            <a:endParaRPr lang="it-IT"/>
          </a:p>
        </p:txBody>
      </p:sp>
    </p:spTree>
    <p:extLst>
      <p:ext uri="{BB962C8B-B14F-4D97-AF65-F5344CB8AC3E}">
        <p14:creationId xmlns:p14="http://schemas.microsoft.com/office/powerpoint/2010/main" val="126664414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52226" name="Text Box 39936"/>
          <p:cNvSpPr txBox="1">
            <a:spLocks noChangeArrowheads="1"/>
          </p:cNvSpPr>
          <p:nvPr/>
        </p:nvSpPr>
        <p:spPr bwMode="auto">
          <a:xfrm>
            <a:off x="4240680" y="11026151"/>
            <a:ext cx="3250925" cy="579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lstStyle>
            <a:lvl1pPr eaLnBrk="0" hangingPunct="0">
              <a:spcBef>
                <a:spcPct val="3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8" charset="0"/>
                <a:ea typeface="Microsoft YaHei" pitchFamily="34" charset="-122"/>
              </a:defRPr>
            </a:lvl1pPr>
            <a:lvl2pPr eaLnBrk="0" hangingPunct="0">
              <a:spcBef>
                <a:spcPct val="3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8" charset="0"/>
                <a:ea typeface="Microsoft YaHei" pitchFamily="34" charset="-122"/>
              </a:defRPr>
            </a:lvl2pPr>
            <a:lvl3pPr eaLnBrk="0" hangingPunct="0">
              <a:spcBef>
                <a:spcPct val="3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8" charset="0"/>
                <a:ea typeface="Microsoft YaHei" pitchFamily="34" charset="-122"/>
              </a:defRPr>
            </a:lvl3pPr>
            <a:lvl4pPr eaLnBrk="0" hangingPunct="0">
              <a:spcBef>
                <a:spcPct val="3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8" charset="0"/>
                <a:ea typeface="Microsoft YaHei" pitchFamily="34" charset="-122"/>
              </a:defRPr>
            </a:lvl4pPr>
            <a:lvl5pPr eaLnBrk="0" hangingPunct="0">
              <a:spcBef>
                <a:spcPct val="3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8" charset="0"/>
                <a:ea typeface="Microsoft YaHei" pitchFamily="34" charset="-122"/>
              </a:defRPr>
            </a:lvl5pPr>
            <a:lvl6pPr marL="2514600" indent="-228600" defTabSz="449263" eaLnBrk="0" fontAlgn="base" hangingPunct="0">
              <a:spcBef>
                <a:spcPct val="30000"/>
              </a:spcBef>
              <a:spcAft>
                <a:spcPct val="0"/>
              </a:spcAft>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8" charset="0"/>
                <a:ea typeface="Microsoft YaHei" pitchFamily="34" charset="-122"/>
              </a:defRPr>
            </a:lvl6pPr>
            <a:lvl7pPr marL="2971800" indent="-228600" defTabSz="449263" eaLnBrk="0" fontAlgn="base" hangingPunct="0">
              <a:spcBef>
                <a:spcPct val="30000"/>
              </a:spcBef>
              <a:spcAft>
                <a:spcPct val="0"/>
              </a:spcAft>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8" charset="0"/>
                <a:ea typeface="Microsoft YaHei" pitchFamily="34" charset="-122"/>
              </a:defRPr>
            </a:lvl7pPr>
            <a:lvl8pPr marL="3429000" indent="-228600" defTabSz="449263" eaLnBrk="0" fontAlgn="base" hangingPunct="0">
              <a:spcBef>
                <a:spcPct val="30000"/>
              </a:spcBef>
              <a:spcAft>
                <a:spcPct val="0"/>
              </a:spcAft>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8" charset="0"/>
                <a:ea typeface="Microsoft YaHei" pitchFamily="34" charset="-122"/>
              </a:defRPr>
            </a:lvl8pPr>
            <a:lvl9pPr marL="3886200" indent="-228600" defTabSz="449263" eaLnBrk="0" fontAlgn="base" hangingPunct="0">
              <a:spcBef>
                <a:spcPct val="30000"/>
              </a:spcBef>
              <a:spcAft>
                <a:spcPct val="0"/>
              </a:spcAft>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8" charset="0"/>
                <a:ea typeface="Microsoft YaHei" pitchFamily="34" charset="-122"/>
              </a:defRPr>
            </a:lvl9pPr>
          </a:lstStyle>
          <a:p>
            <a:pPr algn="r" eaLnBrk="1" hangingPunct="1">
              <a:lnSpc>
                <a:spcPct val="95000"/>
              </a:lnSpc>
              <a:spcBef>
                <a:spcPct val="0"/>
              </a:spcBef>
            </a:pPr>
            <a:fld id="{DAF5D673-1DC8-4422-BA65-4E80269D1259}" type="slidenum">
              <a:rPr lang="it-IT" altLang="it-IT" sz="1400">
                <a:solidFill>
                  <a:schemeClr val="bg1"/>
                </a:solidFill>
                <a:latin typeface="Constantia" pitchFamily="18" charset="0"/>
                <a:ea typeface="Arial Unicode MS" pitchFamily="34" charset="-128"/>
                <a:cs typeface="Arial Unicode MS" pitchFamily="34" charset="-128"/>
              </a:rPr>
              <a:pPr algn="r" eaLnBrk="1" hangingPunct="1">
                <a:lnSpc>
                  <a:spcPct val="95000"/>
                </a:lnSpc>
                <a:spcBef>
                  <a:spcPct val="0"/>
                </a:spcBef>
              </a:pPr>
              <a:t>53</a:t>
            </a:fld>
            <a:endParaRPr lang="it-IT" altLang="it-IT" sz="1400">
              <a:solidFill>
                <a:schemeClr val="bg1"/>
              </a:solidFill>
              <a:latin typeface="Constantia" pitchFamily="18" charset="0"/>
              <a:ea typeface="Arial Unicode MS" pitchFamily="34" charset="-128"/>
              <a:cs typeface="Arial Unicode MS" pitchFamily="34" charset="-128"/>
            </a:endParaRPr>
          </a:p>
        </p:txBody>
      </p:sp>
      <p:sp>
        <p:nvSpPr>
          <p:cNvPr id="52227" name="Slide Image Placeholder 39937"/>
          <p:cNvSpPr>
            <a:spLocks noGrp="1" noRot="1" noChangeAspect="1" noChangeArrowheads="1" noTextEdit="1"/>
          </p:cNvSpPr>
          <p:nvPr>
            <p:ph type="sldImg" idx="4294967295"/>
          </p:nvPr>
        </p:nvSpPr>
        <p:spPr>
          <a:xfrm>
            <a:off x="-120650" y="882650"/>
            <a:ext cx="7732713" cy="4351338"/>
          </a:xfrm>
          <a:solidFill>
            <a:srgbClr val="FFFFFF"/>
          </a:solidFill>
          <a:ln>
            <a:solidFill>
              <a:srgbClr val="000000"/>
            </a:solidFill>
            <a:miter lim="800000"/>
            <a:headEnd/>
            <a:tailEnd/>
          </a:ln>
        </p:spPr>
      </p:sp>
      <p:sp>
        <p:nvSpPr>
          <p:cNvPr id="52228" name="Text Placeholder 39938"/>
          <p:cNvSpPr>
            <a:spLocks noGrp="1" noChangeArrowheads="1"/>
          </p:cNvSpPr>
          <p:nvPr>
            <p:ph type="body" idx="4294967295"/>
          </p:nvPr>
        </p:nvSpPr>
        <p:spPr>
          <a:xfrm>
            <a:off x="749003" y="5513076"/>
            <a:ext cx="5995172" cy="5223548"/>
          </a:xfrm>
        </p:spPr>
        <p:txBody>
          <a:bodyPr wrap="none" anchor="ctr"/>
          <a:lstStyle/>
          <a:p>
            <a:endParaRPr lang="it-IT" altLang="it-IT" dirty="0"/>
          </a:p>
        </p:txBody>
      </p:sp>
      <p:sp>
        <p:nvSpPr>
          <p:cNvPr id="52229" name="Slide Number Placeholder 1"/>
          <p:cNvSpPr>
            <a:spLocks noGrp="1" noChangeArrowheads="1"/>
          </p:cNvSpPr>
          <p:nvPr>
            <p:ph type="sldNum" sz="quarter"/>
          </p:nvPr>
        </p:nvSpPr>
        <p:spPr bwMode="auto">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15900" indent="-215900" eaLnBrk="0" hangingPunct="0">
              <a:spcBef>
                <a:spcPct val="30000"/>
              </a:spcBef>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itchFamily="18" charset="0"/>
                <a:ea typeface="Microsoft YaHei" pitchFamily="34" charset="-122"/>
              </a:defRPr>
            </a:lvl1pPr>
            <a:lvl2pPr eaLnBrk="0" hangingPunct="0">
              <a:spcBef>
                <a:spcPct val="30000"/>
              </a:spcBef>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itchFamily="18" charset="0"/>
                <a:ea typeface="Microsoft YaHei" pitchFamily="34" charset="-122"/>
              </a:defRPr>
            </a:lvl2pPr>
            <a:lvl3pPr eaLnBrk="0" hangingPunct="0">
              <a:spcBef>
                <a:spcPct val="30000"/>
              </a:spcBef>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itchFamily="18" charset="0"/>
                <a:ea typeface="Microsoft YaHei" pitchFamily="34" charset="-122"/>
              </a:defRPr>
            </a:lvl3pPr>
            <a:lvl4pPr eaLnBrk="0" hangingPunct="0">
              <a:spcBef>
                <a:spcPct val="30000"/>
              </a:spcBef>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itchFamily="18" charset="0"/>
                <a:ea typeface="Microsoft YaHei" pitchFamily="34" charset="-122"/>
              </a:defRPr>
            </a:lvl4pPr>
            <a:lvl5pPr eaLnBrk="0" hangingPunct="0">
              <a:spcBef>
                <a:spcPct val="30000"/>
              </a:spcBef>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itchFamily="18" charset="0"/>
                <a:ea typeface="Microsoft YaHei" pitchFamily="34" charset="-122"/>
              </a:defRPr>
            </a:lvl5pPr>
            <a:lvl6pPr marL="2514600" indent="-228600" defTabSz="449263" eaLnBrk="0" fontAlgn="base" hangingPunct="0">
              <a:spcBef>
                <a:spcPct val="30000"/>
              </a:spcBef>
              <a:spcAft>
                <a:spcPct val="0"/>
              </a:spcAft>
              <a:buSzPct val="100000"/>
              <a:buFont typeface="Times New Roman"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itchFamily="18" charset="0"/>
                <a:ea typeface="Microsoft YaHei" pitchFamily="34" charset="-122"/>
              </a:defRPr>
            </a:lvl6pPr>
            <a:lvl7pPr marL="2971800" indent="-228600" defTabSz="449263" eaLnBrk="0" fontAlgn="base" hangingPunct="0">
              <a:spcBef>
                <a:spcPct val="30000"/>
              </a:spcBef>
              <a:spcAft>
                <a:spcPct val="0"/>
              </a:spcAft>
              <a:buSzPct val="100000"/>
              <a:buFont typeface="Times New Roman"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itchFamily="18" charset="0"/>
                <a:ea typeface="Microsoft YaHei" pitchFamily="34" charset="-122"/>
              </a:defRPr>
            </a:lvl7pPr>
            <a:lvl8pPr marL="3429000" indent="-228600" defTabSz="449263" eaLnBrk="0" fontAlgn="base" hangingPunct="0">
              <a:spcBef>
                <a:spcPct val="30000"/>
              </a:spcBef>
              <a:spcAft>
                <a:spcPct val="0"/>
              </a:spcAft>
              <a:buSzPct val="100000"/>
              <a:buFont typeface="Times New Roman"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itchFamily="18" charset="0"/>
                <a:ea typeface="Microsoft YaHei" pitchFamily="34" charset="-122"/>
              </a:defRPr>
            </a:lvl8pPr>
            <a:lvl9pPr marL="3886200" indent="-228600" defTabSz="449263" eaLnBrk="0" fontAlgn="base" hangingPunct="0">
              <a:spcBef>
                <a:spcPct val="30000"/>
              </a:spcBef>
              <a:spcAft>
                <a:spcPct val="0"/>
              </a:spcAft>
              <a:buSzPct val="100000"/>
              <a:buFont typeface="Times New Roman"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itchFamily="18" charset="0"/>
                <a:ea typeface="Microsoft YaHei" pitchFamily="34" charset="-122"/>
              </a:defRPr>
            </a:lvl9pPr>
          </a:lstStyle>
          <a:p>
            <a:pPr eaLnBrk="1" hangingPunct="1">
              <a:spcBef>
                <a:spcPct val="0"/>
              </a:spcBef>
              <a:buSzPct val="45000"/>
              <a:buFont typeface="Wingdings" pitchFamily="2" charset="2"/>
              <a:buChar char=""/>
            </a:pPr>
            <a:fld id="{95A1F407-250F-4844-9940-621245B40B43}" type="slidenum">
              <a:rPr lang="it-IT" altLang="it-IT" sz="1400" smtClean="0">
                <a:solidFill>
                  <a:schemeClr val="bg1"/>
                </a:solidFill>
                <a:latin typeface="Constantia" pitchFamily="18" charset="0"/>
                <a:ea typeface="Arial Unicode MS" pitchFamily="34" charset="-128"/>
              </a:rPr>
              <a:pPr eaLnBrk="1" hangingPunct="1">
                <a:spcBef>
                  <a:spcPct val="0"/>
                </a:spcBef>
                <a:buSzPct val="45000"/>
                <a:buFont typeface="Wingdings" pitchFamily="2" charset="2"/>
                <a:buChar char=""/>
              </a:pPr>
              <a:t>53</a:t>
            </a:fld>
            <a:endParaRPr lang="it-IT" altLang="it-IT" sz="1400">
              <a:solidFill>
                <a:schemeClr val="bg1"/>
              </a:solidFill>
              <a:latin typeface="Constantia" pitchFamily="18" charset="0"/>
              <a:ea typeface="Arial Unicode MS" pitchFamily="34" charset="-128"/>
            </a:endParaRPr>
          </a:p>
        </p:txBody>
      </p:sp>
    </p:spTree>
    <p:extLst>
      <p:ext uri="{BB962C8B-B14F-4D97-AF65-F5344CB8AC3E}">
        <p14:creationId xmlns:p14="http://schemas.microsoft.com/office/powerpoint/2010/main" val="13317539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68610" name="Text Box 57344"/>
          <p:cNvSpPr txBox="1">
            <a:spLocks noChangeArrowheads="1"/>
          </p:cNvSpPr>
          <p:nvPr/>
        </p:nvSpPr>
        <p:spPr bwMode="auto">
          <a:xfrm>
            <a:off x="4240680" y="11026151"/>
            <a:ext cx="3250925" cy="579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lstStyle>
            <a:lvl1pPr eaLnBrk="0" hangingPunct="0">
              <a:spcBef>
                <a:spcPct val="3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8" charset="0"/>
                <a:ea typeface="Microsoft YaHei" pitchFamily="34" charset="-122"/>
              </a:defRPr>
            </a:lvl1pPr>
            <a:lvl2pPr eaLnBrk="0" hangingPunct="0">
              <a:spcBef>
                <a:spcPct val="3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8" charset="0"/>
                <a:ea typeface="Microsoft YaHei" pitchFamily="34" charset="-122"/>
              </a:defRPr>
            </a:lvl2pPr>
            <a:lvl3pPr eaLnBrk="0" hangingPunct="0">
              <a:spcBef>
                <a:spcPct val="3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8" charset="0"/>
                <a:ea typeface="Microsoft YaHei" pitchFamily="34" charset="-122"/>
              </a:defRPr>
            </a:lvl3pPr>
            <a:lvl4pPr eaLnBrk="0" hangingPunct="0">
              <a:spcBef>
                <a:spcPct val="3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8" charset="0"/>
                <a:ea typeface="Microsoft YaHei" pitchFamily="34" charset="-122"/>
              </a:defRPr>
            </a:lvl4pPr>
            <a:lvl5pPr eaLnBrk="0" hangingPunct="0">
              <a:spcBef>
                <a:spcPct val="3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8" charset="0"/>
                <a:ea typeface="Microsoft YaHei" pitchFamily="34" charset="-122"/>
              </a:defRPr>
            </a:lvl5pPr>
            <a:lvl6pPr marL="2514600" indent="-228600" defTabSz="449263" eaLnBrk="0" fontAlgn="base" hangingPunct="0">
              <a:spcBef>
                <a:spcPct val="30000"/>
              </a:spcBef>
              <a:spcAft>
                <a:spcPct val="0"/>
              </a:spcAft>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8" charset="0"/>
                <a:ea typeface="Microsoft YaHei" pitchFamily="34" charset="-122"/>
              </a:defRPr>
            </a:lvl6pPr>
            <a:lvl7pPr marL="2971800" indent="-228600" defTabSz="449263" eaLnBrk="0" fontAlgn="base" hangingPunct="0">
              <a:spcBef>
                <a:spcPct val="30000"/>
              </a:spcBef>
              <a:spcAft>
                <a:spcPct val="0"/>
              </a:spcAft>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8" charset="0"/>
                <a:ea typeface="Microsoft YaHei" pitchFamily="34" charset="-122"/>
              </a:defRPr>
            </a:lvl7pPr>
            <a:lvl8pPr marL="3429000" indent="-228600" defTabSz="449263" eaLnBrk="0" fontAlgn="base" hangingPunct="0">
              <a:spcBef>
                <a:spcPct val="30000"/>
              </a:spcBef>
              <a:spcAft>
                <a:spcPct val="0"/>
              </a:spcAft>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8" charset="0"/>
                <a:ea typeface="Microsoft YaHei" pitchFamily="34" charset="-122"/>
              </a:defRPr>
            </a:lvl8pPr>
            <a:lvl9pPr marL="3886200" indent="-228600" defTabSz="449263" eaLnBrk="0" fontAlgn="base" hangingPunct="0">
              <a:spcBef>
                <a:spcPct val="30000"/>
              </a:spcBef>
              <a:spcAft>
                <a:spcPct val="0"/>
              </a:spcAft>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8" charset="0"/>
                <a:ea typeface="Microsoft YaHei" pitchFamily="34" charset="-122"/>
              </a:defRPr>
            </a:lvl9pPr>
          </a:lstStyle>
          <a:p>
            <a:pPr algn="r" eaLnBrk="1" hangingPunct="1">
              <a:lnSpc>
                <a:spcPct val="95000"/>
              </a:lnSpc>
              <a:spcBef>
                <a:spcPct val="0"/>
              </a:spcBef>
            </a:pPr>
            <a:fld id="{F7424471-B4D9-4949-B423-1DD49203A352}" type="slidenum">
              <a:rPr lang="it-IT" altLang="it-IT" sz="1400">
                <a:solidFill>
                  <a:schemeClr val="bg1"/>
                </a:solidFill>
                <a:latin typeface="Constantia" pitchFamily="18" charset="0"/>
                <a:ea typeface="Arial Unicode MS" pitchFamily="34" charset="-128"/>
                <a:cs typeface="Arial Unicode MS" pitchFamily="34" charset="-128"/>
              </a:rPr>
              <a:pPr algn="r" eaLnBrk="1" hangingPunct="1">
                <a:lnSpc>
                  <a:spcPct val="95000"/>
                </a:lnSpc>
                <a:spcBef>
                  <a:spcPct val="0"/>
                </a:spcBef>
              </a:pPr>
              <a:t>54</a:t>
            </a:fld>
            <a:endParaRPr lang="it-IT" altLang="it-IT" sz="1400">
              <a:solidFill>
                <a:schemeClr val="bg1"/>
              </a:solidFill>
              <a:latin typeface="Constantia" pitchFamily="18" charset="0"/>
              <a:ea typeface="Arial Unicode MS" pitchFamily="34" charset="-128"/>
              <a:cs typeface="Arial Unicode MS" pitchFamily="34" charset="-128"/>
            </a:endParaRPr>
          </a:p>
        </p:txBody>
      </p:sp>
      <p:sp>
        <p:nvSpPr>
          <p:cNvPr id="68611" name="Slide Image Placeholder 57345"/>
          <p:cNvSpPr>
            <a:spLocks noGrp="1" noRot="1" noChangeAspect="1" noChangeArrowheads="1" noTextEdit="1"/>
          </p:cNvSpPr>
          <p:nvPr>
            <p:ph type="sldImg" idx="4294967295"/>
          </p:nvPr>
        </p:nvSpPr>
        <p:spPr>
          <a:xfrm>
            <a:off x="-120650" y="882650"/>
            <a:ext cx="7732713" cy="4351338"/>
          </a:xfrm>
          <a:solidFill>
            <a:srgbClr val="FFFFFF"/>
          </a:solidFill>
          <a:ln>
            <a:solidFill>
              <a:srgbClr val="000000"/>
            </a:solidFill>
            <a:miter lim="800000"/>
            <a:headEnd/>
            <a:tailEnd/>
          </a:ln>
        </p:spPr>
      </p:sp>
      <p:sp>
        <p:nvSpPr>
          <p:cNvPr id="68612" name="Text Placeholder 57346"/>
          <p:cNvSpPr>
            <a:spLocks noGrp="1" noChangeArrowheads="1"/>
          </p:cNvSpPr>
          <p:nvPr>
            <p:ph type="body" idx="4294967295"/>
          </p:nvPr>
        </p:nvSpPr>
        <p:spPr>
          <a:xfrm>
            <a:off x="749003" y="5513076"/>
            <a:ext cx="5995172" cy="5223548"/>
          </a:xfrm>
        </p:spPr>
        <p:txBody>
          <a:bodyPr wrap="none" anchor="ctr"/>
          <a:lstStyle/>
          <a:p>
            <a:endParaRPr lang="it-IT" altLang="it-IT"/>
          </a:p>
        </p:txBody>
      </p:sp>
      <p:sp>
        <p:nvSpPr>
          <p:cNvPr id="68613" name="Slide Number Placeholder 1"/>
          <p:cNvSpPr>
            <a:spLocks noGrp="1" noChangeArrowheads="1"/>
          </p:cNvSpPr>
          <p:nvPr>
            <p:ph type="sldNum" sz="quarter"/>
          </p:nvPr>
        </p:nvSpPr>
        <p:spPr bwMode="auto">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15900" indent="-215900" eaLnBrk="0" hangingPunct="0">
              <a:spcBef>
                <a:spcPct val="30000"/>
              </a:spcBef>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itchFamily="18" charset="0"/>
                <a:ea typeface="Microsoft YaHei" pitchFamily="34" charset="-122"/>
              </a:defRPr>
            </a:lvl1pPr>
            <a:lvl2pPr eaLnBrk="0" hangingPunct="0">
              <a:spcBef>
                <a:spcPct val="30000"/>
              </a:spcBef>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itchFamily="18" charset="0"/>
                <a:ea typeface="Microsoft YaHei" pitchFamily="34" charset="-122"/>
              </a:defRPr>
            </a:lvl2pPr>
            <a:lvl3pPr eaLnBrk="0" hangingPunct="0">
              <a:spcBef>
                <a:spcPct val="30000"/>
              </a:spcBef>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itchFamily="18" charset="0"/>
                <a:ea typeface="Microsoft YaHei" pitchFamily="34" charset="-122"/>
              </a:defRPr>
            </a:lvl3pPr>
            <a:lvl4pPr eaLnBrk="0" hangingPunct="0">
              <a:spcBef>
                <a:spcPct val="30000"/>
              </a:spcBef>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itchFamily="18" charset="0"/>
                <a:ea typeface="Microsoft YaHei" pitchFamily="34" charset="-122"/>
              </a:defRPr>
            </a:lvl4pPr>
            <a:lvl5pPr eaLnBrk="0" hangingPunct="0">
              <a:spcBef>
                <a:spcPct val="30000"/>
              </a:spcBef>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itchFamily="18" charset="0"/>
                <a:ea typeface="Microsoft YaHei" pitchFamily="34" charset="-122"/>
              </a:defRPr>
            </a:lvl5pPr>
            <a:lvl6pPr marL="2514600" indent="-228600" defTabSz="449263" eaLnBrk="0" fontAlgn="base" hangingPunct="0">
              <a:spcBef>
                <a:spcPct val="30000"/>
              </a:spcBef>
              <a:spcAft>
                <a:spcPct val="0"/>
              </a:spcAft>
              <a:buSzPct val="100000"/>
              <a:buFont typeface="Times New Roman"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itchFamily="18" charset="0"/>
                <a:ea typeface="Microsoft YaHei" pitchFamily="34" charset="-122"/>
              </a:defRPr>
            </a:lvl6pPr>
            <a:lvl7pPr marL="2971800" indent="-228600" defTabSz="449263" eaLnBrk="0" fontAlgn="base" hangingPunct="0">
              <a:spcBef>
                <a:spcPct val="30000"/>
              </a:spcBef>
              <a:spcAft>
                <a:spcPct val="0"/>
              </a:spcAft>
              <a:buSzPct val="100000"/>
              <a:buFont typeface="Times New Roman"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itchFamily="18" charset="0"/>
                <a:ea typeface="Microsoft YaHei" pitchFamily="34" charset="-122"/>
              </a:defRPr>
            </a:lvl7pPr>
            <a:lvl8pPr marL="3429000" indent="-228600" defTabSz="449263" eaLnBrk="0" fontAlgn="base" hangingPunct="0">
              <a:spcBef>
                <a:spcPct val="30000"/>
              </a:spcBef>
              <a:spcAft>
                <a:spcPct val="0"/>
              </a:spcAft>
              <a:buSzPct val="100000"/>
              <a:buFont typeface="Times New Roman"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itchFamily="18" charset="0"/>
                <a:ea typeface="Microsoft YaHei" pitchFamily="34" charset="-122"/>
              </a:defRPr>
            </a:lvl8pPr>
            <a:lvl9pPr marL="3886200" indent="-228600" defTabSz="449263" eaLnBrk="0" fontAlgn="base" hangingPunct="0">
              <a:spcBef>
                <a:spcPct val="30000"/>
              </a:spcBef>
              <a:spcAft>
                <a:spcPct val="0"/>
              </a:spcAft>
              <a:buSzPct val="100000"/>
              <a:buFont typeface="Times New Roman"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itchFamily="18" charset="0"/>
                <a:ea typeface="Microsoft YaHei" pitchFamily="34" charset="-122"/>
              </a:defRPr>
            </a:lvl9pPr>
          </a:lstStyle>
          <a:p>
            <a:pPr eaLnBrk="1" hangingPunct="1">
              <a:spcBef>
                <a:spcPct val="0"/>
              </a:spcBef>
              <a:buSzPct val="45000"/>
              <a:buFont typeface="Wingdings" pitchFamily="2" charset="2"/>
              <a:buChar char=""/>
            </a:pPr>
            <a:fld id="{6E18EE2A-D859-4A2C-8CDF-EF01266B9301}" type="slidenum">
              <a:rPr lang="it-IT" altLang="it-IT" sz="1400" smtClean="0">
                <a:solidFill>
                  <a:schemeClr val="bg1"/>
                </a:solidFill>
                <a:latin typeface="Constantia" pitchFamily="18" charset="0"/>
                <a:ea typeface="Arial Unicode MS" pitchFamily="34" charset="-128"/>
              </a:rPr>
              <a:pPr eaLnBrk="1" hangingPunct="1">
                <a:spcBef>
                  <a:spcPct val="0"/>
                </a:spcBef>
                <a:buSzPct val="45000"/>
                <a:buFont typeface="Wingdings" pitchFamily="2" charset="2"/>
                <a:buChar char=""/>
              </a:pPr>
              <a:t>54</a:t>
            </a:fld>
            <a:endParaRPr lang="it-IT" altLang="it-IT" sz="1400">
              <a:solidFill>
                <a:schemeClr val="bg1"/>
              </a:solidFill>
              <a:latin typeface="Constantia" pitchFamily="18" charset="0"/>
              <a:ea typeface="Arial Unicode MS" pitchFamily="34" charset="-128"/>
            </a:endParaRPr>
          </a:p>
        </p:txBody>
      </p:sp>
    </p:spTree>
    <p:extLst>
      <p:ext uri="{BB962C8B-B14F-4D97-AF65-F5344CB8AC3E}">
        <p14:creationId xmlns:p14="http://schemas.microsoft.com/office/powerpoint/2010/main" val="164917602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AF2BCD27-FFEF-48D9-ADA5-8006A20093B5}" type="slidenum">
              <a:rPr lang="it-IT" smtClean="0"/>
              <a:t>56</a:t>
            </a:fld>
            <a:endParaRPr lang="it-IT"/>
          </a:p>
        </p:txBody>
      </p:sp>
    </p:spTree>
    <p:extLst>
      <p:ext uri="{BB962C8B-B14F-4D97-AF65-F5344CB8AC3E}">
        <p14:creationId xmlns:p14="http://schemas.microsoft.com/office/powerpoint/2010/main" val="8794071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241FF647-75F5-42D7-A1EE-11BC5A6FEB4B}" type="slidenum">
              <a:rPr lang="it-IT" smtClean="0"/>
              <a:t>4</a:t>
            </a:fld>
            <a:endParaRPr lang="it-IT"/>
          </a:p>
        </p:txBody>
      </p:sp>
    </p:spTree>
    <p:extLst>
      <p:ext uri="{BB962C8B-B14F-4D97-AF65-F5344CB8AC3E}">
        <p14:creationId xmlns:p14="http://schemas.microsoft.com/office/powerpoint/2010/main" val="99997827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pPr rtl="0"/>
            <a:fld id="{1B9A179D-2D27-49E2-B022-8EDDA2EFE682}" type="slidenum">
              <a:rPr lang="it-IT" smtClean="0"/>
              <a:t>57</a:t>
            </a:fld>
            <a:endParaRPr lang="it-IT" dirty="0"/>
          </a:p>
        </p:txBody>
      </p:sp>
    </p:spTree>
    <p:extLst>
      <p:ext uri="{BB962C8B-B14F-4D97-AF65-F5344CB8AC3E}">
        <p14:creationId xmlns:p14="http://schemas.microsoft.com/office/powerpoint/2010/main" val="153184696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a:prstGeom prst="rect">
            <a:avLst/>
          </a:prstGeom>
          <a:noFill/>
          <a:ln w="12700">
            <a:solidFill>
              <a:prstClr val="black"/>
            </a:solidFill>
          </a:ln>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idx="10"/>
          </p:nvPr>
        </p:nvSpPr>
        <p:spPr/>
        <p:txBody>
          <a:bodyPr/>
          <a:lstStyle/>
          <a:p>
            <a:pPr algn="r"/>
            <a:fld id="{E2B2C681-C60D-4ADD-8791-A2639EB0C369}" type="slidenum">
              <a:rPr lang="it-IT" sz="1400" smtClean="0">
                <a:latin typeface="Times New Roman"/>
              </a:rPr>
              <a:t>58</a:t>
            </a:fld>
            <a:endParaRPr lang="it-IT"/>
          </a:p>
        </p:txBody>
      </p:sp>
    </p:spTree>
    <p:extLst>
      <p:ext uri="{BB962C8B-B14F-4D97-AF65-F5344CB8AC3E}">
        <p14:creationId xmlns:p14="http://schemas.microsoft.com/office/powerpoint/2010/main" val="115977736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a:prstGeom prst="rect">
            <a:avLst/>
          </a:prstGeom>
          <a:noFill/>
          <a:ln w="12700">
            <a:solidFill>
              <a:prstClr val="black"/>
            </a:solidFill>
          </a:ln>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idx="10"/>
          </p:nvPr>
        </p:nvSpPr>
        <p:spPr/>
        <p:txBody>
          <a:bodyPr/>
          <a:lstStyle/>
          <a:p>
            <a:pPr algn="r"/>
            <a:fld id="{E2B2C681-C60D-4ADD-8791-A2639EB0C369}" type="slidenum">
              <a:rPr lang="it-IT" sz="1400" smtClean="0">
                <a:latin typeface="Times New Roman"/>
              </a:rPr>
              <a:t>61</a:t>
            </a:fld>
            <a:endParaRPr lang="it-IT"/>
          </a:p>
        </p:txBody>
      </p:sp>
    </p:spTree>
    <p:extLst>
      <p:ext uri="{BB962C8B-B14F-4D97-AF65-F5344CB8AC3E}">
        <p14:creationId xmlns:p14="http://schemas.microsoft.com/office/powerpoint/2010/main" val="204212518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it-IT" dirty="0"/>
          </a:p>
        </p:txBody>
      </p:sp>
      <p:sp>
        <p:nvSpPr>
          <p:cNvPr id="4" name="Slide Number Placeholder 3"/>
          <p:cNvSpPr>
            <a:spLocks noGrp="1"/>
          </p:cNvSpPr>
          <p:nvPr>
            <p:ph type="sldNum" idx="10"/>
          </p:nvPr>
        </p:nvSpPr>
        <p:spPr/>
        <p:txBody>
          <a:bodyPr/>
          <a:lstStyle/>
          <a:p>
            <a:pPr algn="r"/>
            <a:fld id="{E2B2C681-C60D-4ADD-8791-A2639EB0C369}" type="slidenum">
              <a:rPr lang="it-IT" sz="1400" smtClean="0">
                <a:latin typeface="Times New Roman"/>
              </a:rPr>
              <a:t>62</a:t>
            </a:fld>
            <a:endParaRPr lang="it-IT"/>
          </a:p>
        </p:txBody>
      </p:sp>
    </p:spTree>
    <p:extLst>
      <p:ext uri="{BB962C8B-B14F-4D97-AF65-F5344CB8AC3E}">
        <p14:creationId xmlns:p14="http://schemas.microsoft.com/office/powerpoint/2010/main" val="397515593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gn="l"/>
            <a:endParaRPr lang="it-IT" dirty="0"/>
          </a:p>
        </p:txBody>
      </p:sp>
      <p:sp>
        <p:nvSpPr>
          <p:cNvPr id="4" name="Segnaposto numero diapositiva 3"/>
          <p:cNvSpPr>
            <a:spLocks noGrp="1"/>
          </p:cNvSpPr>
          <p:nvPr>
            <p:ph type="sldNum" sz="quarter" idx="5"/>
          </p:nvPr>
        </p:nvSpPr>
        <p:spPr/>
        <p:txBody>
          <a:bodyPr/>
          <a:lstStyle/>
          <a:p>
            <a:fld id="{44661F12-150F-4070-91E4-F1ED8A0BAA4C}" type="slidenum">
              <a:rPr lang="it-IT" smtClean="0"/>
              <a:t>64</a:t>
            </a:fld>
            <a:endParaRPr lang="it-IT"/>
          </a:p>
        </p:txBody>
      </p:sp>
    </p:spTree>
    <p:extLst>
      <p:ext uri="{BB962C8B-B14F-4D97-AF65-F5344CB8AC3E}">
        <p14:creationId xmlns:p14="http://schemas.microsoft.com/office/powerpoint/2010/main" val="181613193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10"/>
          </p:nvPr>
        </p:nvSpPr>
        <p:spPr/>
        <p:txBody>
          <a:bodyPr/>
          <a:lstStyle/>
          <a:p>
            <a:fld id="{EFF19CB8-96D8-4888-A24E-6BB8518B99DD}" type="slidenum">
              <a:rPr lang="it-IT" smtClean="0"/>
              <a:t>66</a:t>
            </a:fld>
            <a:endParaRPr lang="it-IT"/>
          </a:p>
        </p:txBody>
      </p:sp>
    </p:spTree>
    <p:extLst>
      <p:ext uri="{BB962C8B-B14F-4D97-AF65-F5344CB8AC3E}">
        <p14:creationId xmlns:p14="http://schemas.microsoft.com/office/powerpoint/2010/main" val="137652392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it-IT" dirty="0"/>
          </a:p>
        </p:txBody>
      </p:sp>
      <p:sp>
        <p:nvSpPr>
          <p:cNvPr id="4" name="Slide Number Placeholder 3"/>
          <p:cNvSpPr>
            <a:spLocks noGrp="1"/>
          </p:cNvSpPr>
          <p:nvPr>
            <p:ph type="sldNum" idx="10"/>
          </p:nvPr>
        </p:nvSpPr>
        <p:spPr/>
        <p:txBody>
          <a:bodyPr/>
          <a:lstStyle/>
          <a:p>
            <a:pPr algn="r"/>
            <a:fld id="{E2B2C681-C60D-4ADD-8791-A2639EB0C369}" type="slidenum">
              <a:rPr lang="it-IT" sz="1400" smtClean="0">
                <a:latin typeface="Times New Roman"/>
              </a:rPr>
              <a:t>67</a:t>
            </a:fld>
            <a:endParaRPr lang="it-IT"/>
          </a:p>
        </p:txBody>
      </p:sp>
    </p:spTree>
    <p:extLst>
      <p:ext uri="{BB962C8B-B14F-4D97-AF65-F5344CB8AC3E}">
        <p14:creationId xmlns:p14="http://schemas.microsoft.com/office/powerpoint/2010/main" val="423971955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048BD4F5-2778-4B61-9E11-8ED8E210477C}" type="slidenum">
              <a:rPr lang="en-US" smtClean="0"/>
              <a:t>68</a:t>
            </a:fld>
            <a:endParaRPr lang="en-US"/>
          </a:p>
        </p:txBody>
      </p:sp>
    </p:spTree>
    <p:extLst>
      <p:ext uri="{BB962C8B-B14F-4D97-AF65-F5344CB8AC3E}">
        <p14:creationId xmlns:p14="http://schemas.microsoft.com/office/powerpoint/2010/main" val="403901387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EFF19CB8-96D8-4888-A24E-6BB8518B99DD}" type="slidenum">
              <a:rPr lang="it-IT" smtClean="0"/>
              <a:t>70</a:t>
            </a:fld>
            <a:endParaRPr lang="it-IT"/>
          </a:p>
        </p:txBody>
      </p:sp>
    </p:spTree>
    <p:extLst>
      <p:ext uri="{BB962C8B-B14F-4D97-AF65-F5344CB8AC3E}">
        <p14:creationId xmlns:p14="http://schemas.microsoft.com/office/powerpoint/2010/main" val="297713818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048BD4F5-2778-4B61-9E11-8ED8E210477C}" type="slidenum">
              <a:rPr lang="en-US" smtClean="0"/>
              <a:t>77</a:t>
            </a:fld>
            <a:endParaRPr lang="en-US"/>
          </a:p>
        </p:txBody>
      </p:sp>
    </p:spTree>
    <p:extLst>
      <p:ext uri="{BB962C8B-B14F-4D97-AF65-F5344CB8AC3E}">
        <p14:creationId xmlns:p14="http://schemas.microsoft.com/office/powerpoint/2010/main" val="32576242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048BD4F5-2778-4B61-9E11-8ED8E210477C}" type="slidenum">
              <a:rPr lang="en-US" smtClean="0"/>
              <a:t>5</a:t>
            </a:fld>
            <a:endParaRPr lang="en-US"/>
          </a:p>
        </p:txBody>
      </p:sp>
    </p:spTree>
    <p:extLst>
      <p:ext uri="{BB962C8B-B14F-4D97-AF65-F5344CB8AC3E}">
        <p14:creationId xmlns:p14="http://schemas.microsoft.com/office/powerpoint/2010/main" val="38571394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BD3414D7-5CB4-4B23-ABAE-4D05C59E3CC6}" type="slidenum">
              <a:rPr lang="it-IT" smtClean="0"/>
              <a:t>80</a:t>
            </a:fld>
            <a:endParaRPr lang="it-IT"/>
          </a:p>
        </p:txBody>
      </p:sp>
    </p:spTree>
    <p:extLst>
      <p:ext uri="{BB962C8B-B14F-4D97-AF65-F5344CB8AC3E}">
        <p14:creationId xmlns:p14="http://schemas.microsoft.com/office/powerpoint/2010/main" val="358311034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dirty="0"/>
          </a:p>
        </p:txBody>
      </p:sp>
      <p:sp>
        <p:nvSpPr>
          <p:cNvPr id="4" name="Segnaposto numero diapositiva 3"/>
          <p:cNvSpPr>
            <a:spLocks noGrp="1"/>
          </p:cNvSpPr>
          <p:nvPr>
            <p:ph type="sldNum" sz="quarter" idx="5"/>
          </p:nvPr>
        </p:nvSpPr>
        <p:spPr/>
        <p:txBody>
          <a:bodyPr/>
          <a:lstStyle/>
          <a:p>
            <a:fld id="{A35D7B59-A3D5-49E3-8AE2-BBD717DFEFA5}" type="slidenum">
              <a:rPr lang="it-IT" smtClean="0"/>
              <a:t>85</a:t>
            </a:fld>
            <a:endParaRPr lang="it-IT"/>
          </a:p>
        </p:txBody>
      </p:sp>
    </p:spTree>
    <p:extLst>
      <p:ext uri="{BB962C8B-B14F-4D97-AF65-F5344CB8AC3E}">
        <p14:creationId xmlns:p14="http://schemas.microsoft.com/office/powerpoint/2010/main" val="332095111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buFont typeface="Wingdings" pitchFamily="2" charset="2"/>
              <a:buChar char="Ø"/>
            </a:pPr>
            <a:endParaRPr lang="it-IT" dirty="0"/>
          </a:p>
        </p:txBody>
      </p:sp>
      <p:sp>
        <p:nvSpPr>
          <p:cNvPr id="4" name="Segnaposto numero diapositiva 3"/>
          <p:cNvSpPr>
            <a:spLocks noGrp="1"/>
          </p:cNvSpPr>
          <p:nvPr>
            <p:ph type="sldNum" sz="quarter" idx="5"/>
          </p:nvPr>
        </p:nvSpPr>
        <p:spPr/>
        <p:txBody>
          <a:bodyPr/>
          <a:lstStyle/>
          <a:p>
            <a:fld id="{048BD4F5-2778-4B61-9E11-8ED8E210477C}" type="slidenum">
              <a:rPr lang="en-US" smtClean="0"/>
              <a:t>88</a:t>
            </a:fld>
            <a:endParaRPr lang="en-US"/>
          </a:p>
        </p:txBody>
      </p:sp>
    </p:spTree>
    <p:extLst>
      <p:ext uri="{BB962C8B-B14F-4D97-AF65-F5344CB8AC3E}">
        <p14:creationId xmlns:p14="http://schemas.microsoft.com/office/powerpoint/2010/main" val="226971893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048BD4F5-2778-4B61-9E11-8ED8E210477C}" type="slidenum">
              <a:rPr lang="en-US" smtClean="0"/>
              <a:t>91</a:t>
            </a:fld>
            <a:endParaRPr lang="en-US"/>
          </a:p>
        </p:txBody>
      </p:sp>
    </p:spTree>
    <p:extLst>
      <p:ext uri="{BB962C8B-B14F-4D97-AF65-F5344CB8AC3E}">
        <p14:creationId xmlns:p14="http://schemas.microsoft.com/office/powerpoint/2010/main" val="211617346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61A540DD-280E-46A2-9FBD-52DACEA63536}" type="slidenum">
              <a:rPr lang="it-IT" smtClean="0"/>
              <a:t>92</a:t>
            </a:fld>
            <a:endParaRPr lang="it-IT"/>
          </a:p>
        </p:txBody>
      </p:sp>
    </p:spTree>
    <p:extLst>
      <p:ext uri="{BB962C8B-B14F-4D97-AF65-F5344CB8AC3E}">
        <p14:creationId xmlns:p14="http://schemas.microsoft.com/office/powerpoint/2010/main" val="3984137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048BD4F5-2778-4B61-9E11-8ED8E210477C}" type="slidenum">
              <a:rPr lang="en-US" smtClean="0"/>
              <a:t>7</a:t>
            </a:fld>
            <a:endParaRPr lang="en-US"/>
          </a:p>
        </p:txBody>
      </p:sp>
    </p:spTree>
    <p:extLst>
      <p:ext uri="{BB962C8B-B14F-4D97-AF65-F5344CB8AC3E}">
        <p14:creationId xmlns:p14="http://schemas.microsoft.com/office/powerpoint/2010/main" val="22713582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048BD4F5-2778-4B61-9E11-8ED8E210477C}" type="slidenum">
              <a:rPr lang="en-US" smtClean="0"/>
              <a:t>9</a:t>
            </a:fld>
            <a:endParaRPr lang="en-US"/>
          </a:p>
        </p:txBody>
      </p:sp>
    </p:spTree>
    <p:extLst>
      <p:ext uri="{BB962C8B-B14F-4D97-AF65-F5344CB8AC3E}">
        <p14:creationId xmlns:p14="http://schemas.microsoft.com/office/powerpoint/2010/main" val="17464846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048BD4F5-2778-4B61-9E11-8ED8E210477C}" type="slidenum">
              <a:rPr lang="en-US" smtClean="0"/>
              <a:t>10</a:t>
            </a:fld>
            <a:endParaRPr lang="en-US"/>
          </a:p>
        </p:txBody>
      </p:sp>
    </p:spTree>
    <p:extLst>
      <p:ext uri="{BB962C8B-B14F-4D97-AF65-F5344CB8AC3E}">
        <p14:creationId xmlns:p14="http://schemas.microsoft.com/office/powerpoint/2010/main" val="2581311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spcAft>
                <a:spcPts val="600"/>
              </a:spcAft>
            </a:pPr>
            <a:endParaRPr lang="it-IT" dirty="0"/>
          </a:p>
        </p:txBody>
      </p:sp>
      <p:sp>
        <p:nvSpPr>
          <p:cNvPr id="4" name="Segnaposto numero diapositiva 3"/>
          <p:cNvSpPr>
            <a:spLocks noGrp="1"/>
          </p:cNvSpPr>
          <p:nvPr>
            <p:ph type="sldNum" sz="quarter" idx="10"/>
          </p:nvPr>
        </p:nvSpPr>
        <p:spPr/>
        <p:txBody>
          <a:bodyPr/>
          <a:lstStyle/>
          <a:p>
            <a:fld id="{048BD4F5-2778-4B61-9E11-8ED8E210477C}" type="slidenum">
              <a:rPr lang="en-US" smtClean="0"/>
              <a:t>12</a:t>
            </a:fld>
            <a:endParaRPr lang="en-US"/>
          </a:p>
        </p:txBody>
      </p:sp>
    </p:spTree>
    <p:extLst>
      <p:ext uri="{BB962C8B-B14F-4D97-AF65-F5344CB8AC3E}">
        <p14:creationId xmlns:p14="http://schemas.microsoft.com/office/powerpoint/2010/main" val="15798298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97F50B0-5A1F-48AD-9781-93BB001BD110}" type="datetimeFigureOut">
              <a:rPr lang="en-US" smtClean="0"/>
              <a:t>5/24/2023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655A7A-AFEC-44D7-900E-1257CC8155D8}" type="slidenum">
              <a:rPr lang="en-US" smtClean="0"/>
              <a:t>‹N›</a:t>
            </a:fld>
            <a:endParaRPr lang="en-US"/>
          </a:p>
        </p:txBody>
      </p:sp>
    </p:spTree>
    <p:extLst>
      <p:ext uri="{BB962C8B-B14F-4D97-AF65-F5344CB8AC3E}">
        <p14:creationId xmlns:p14="http://schemas.microsoft.com/office/powerpoint/2010/main" val="13153397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97F50B0-5A1F-48AD-9781-93BB001BD110}" type="datetimeFigureOut">
              <a:rPr lang="en-US" smtClean="0"/>
              <a:t>5/24/2023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655A7A-AFEC-44D7-900E-1257CC8155D8}" type="slidenum">
              <a:rPr lang="en-US" smtClean="0"/>
              <a:t>‹N›</a:t>
            </a:fld>
            <a:endParaRPr lang="en-US"/>
          </a:p>
        </p:txBody>
      </p:sp>
    </p:spTree>
    <p:extLst>
      <p:ext uri="{BB962C8B-B14F-4D97-AF65-F5344CB8AC3E}">
        <p14:creationId xmlns:p14="http://schemas.microsoft.com/office/powerpoint/2010/main" val="8732771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97F50B0-5A1F-48AD-9781-93BB001BD110}" type="datetimeFigureOut">
              <a:rPr lang="en-US" smtClean="0"/>
              <a:t>5/24/2023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655A7A-AFEC-44D7-900E-1257CC8155D8}" type="slidenum">
              <a:rPr lang="en-US" smtClean="0"/>
              <a:t>‹N›</a:t>
            </a:fld>
            <a:endParaRPr lang="en-US"/>
          </a:p>
        </p:txBody>
      </p:sp>
    </p:spTree>
    <p:extLst>
      <p:ext uri="{BB962C8B-B14F-4D97-AF65-F5344CB8AC3E}">
        <p14:creationId xmlns:p14="http://schemas.microsoft.com/office/powerpoint/2010/main" val="26467195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0_Titolo e contenuto">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cstate="print"/>
          <a:srcRect/>
          <a:stretch>
            <a:fillRect/>
          </a:stretch>
        </p:blipFill>
        <p:spPr bwMode="auto">
          <a:xfrm>
            <a:off x="9819219" y="6478588"/>
            <a:ext cx="2313516" cy="311150"/>
          </a:xfrm>
          <a:prstGeom prst="rect">
            <a:avLst/>
          </a:prstGeom>
          <a:noFill/>
          <a:ln w="9525">
            <a:noFill/>
            <a:miter lim="800000"/>
            <a:headEnd/>
            <a:tailEnd/>
          </a:ln>
        </p:spPr>
      </p:pic>
      <p:cxnSp>
        <p:nvCxnSpPr>
          <p:cNvPr id="4" name="Connettore 1 22"/>
          <p:cNvCxnSpPr/>
          <p:nvPr userDrawn="1"/>
        </p:nvCxnSpPr>
        <p:spPr>
          <a:xfrm>
            <a:off x="0" y="6335713"/>
            <a:ext cx="12192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5" name="Immagine 10" descr="sistema-sanitario-lombardia.png"/>
          <p:cNvPicPr>
            <a:picLocks noChangeAspect="1"/>
          </p:cNvPicPr>
          <p:nvPr userDrawn="1"/>
        </p:nvPicPr>
        <p:blipFill>
          <a:blip r:embed="rId4" cstate="print"/>
          <a:srcRect/>
          <a:stretch>
            <a:fillRect/>
          </a:stretch>
        </p:blipFill>
        <p:spPr bwMode="auto">
          <a:xfrm>
            <a:off x="7833786" y="6588400"/>
            <a:ext cx="1714500" cy="238125"/>
          </a:xfrm>
          <a:prstGeom prst="rect">
            <a:avLst/>
          </a:prstGeom>
          <a:noFill/>
          <a:ln w="9525">
            <a:noFill/>
            <a:miter lim="800000"/>
            <a:headEnd/>
            <a:tailEnd/>
          </a:ln>
        </p:spPr>
      </p:pic>
      <p:sp>
        <p:nvSpPr>
          <p:cNvPr id="6" name="Foliennummernplatzhalter 1"/>
          <p:cNvSpPr txBox="1">
            <a:spLocks/>
          </p:cNvSpPr>
          <p:nvPr userDrawn="1"/>
        </p:nvSpPr>
        <p:spPr>
          <a:xfrm>
            <a:off x="10549468" y="38275"/>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de-DE" sz="1000" b="1" dirty="0" err="1">
                <a:solidFill>
                  <a:prstClr val="white"/>
                </a:solidFill>
                <a:cs typeface="Calibri"/>
              </a:rPr>
              <a:t>www.cnao.it</a:t>
            </a:r>
            <a:endParaRPr lang="de-DE" sz="1000" b="1" dirty="0">
              <a:solidFill>
                <a:prstClr val="white"/>
              </a:solidFill>
              <a:cs typeface="Calibri"/>
            </a:endParaRPr>
          </a:p>
        </p:txBody>
      </p:sp>
      <p:sp>
        <p:nvSpPr>
          <p:cNvPr id="2" name="Titolo 1"/>
          <p:cNvSpPr>
            <a:spLocks noGrp="1"/>
          </p:cNvSpPr>
          <p:nvPr>
            <p:ph type="title"/>
          </p:nvPr>
        </p:nvSpPr>
        <p:spPr>
          <a:xfrm>
            <a:off x="419234" y="495585"/>
            <a:ext cx="9165167" cy="600075"/>
          </a:xfrm>
        </p:spPr>
        <p:txBody>
          <a:bodyPr/>
          <a:lstStyle/>
          <a:p>
            <a:r>
              <a:rPr lang="it-IT"/>
              <a:t>Fare clic per modificare stile</a:t>
            </a:r>
            <a:endParaRPr lang="it-IT" dirty="0"/>
          </a:p>
        </p:txBody>
      </p:sp>
    </p:spTree>
    <p:extLst>
      <p:ext uri="{BB962C8B-B14F-4D97-AF65-F5344CB8AC3E}">
        <p14:creationId xmlns:p14="http://schemas.microsoft.com/office/powerpoint/2010/main" val="2895289344"/>
      </p:ext>
    </p:extLst>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1_Titolo e contenuto">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cstate="print"/>
          <a:srcRect/>
          <a:stretch>
            <a:fillRect/>
          </a:stretch>
        </p:blipFill>
        <p:spPr bwMode="auto">
          <a:xfrm>
            <a:off x="9819219" y="6478588"/>
            <a:ext cx="2313516" cy="311150"/>
          </a:xfrm>
          <a:prstGeom prst="rect">
            <a:avLst/>
          </a:prstGeom>
          <a:noFill/>
          <a:ln w="9525">
            <a:noFill/>
            <a:miter lim="800000"/>
            <a:headEnd/>
            <a:tailEnd/>
          </a:ln>
        </p:spPr>
      </p:pic>
      <p:cxnSp>
        <p:nvCxnSpPr>
          <p:cNvPr id="4" name="Connettore 1 22"/>
          <p:cNvCxnSpPr/>
          <p:nvPr userDrawn="1"/>
        </p:nvCxnSpPr>
        <p:spPr>
          <a:xfrm>
            <a:off x="0" y="6335713"/>
            <a:ext cx="12192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5" name="Immagine 10" descr="sistema-sanitario-lombardia.png"/>
          <p:cNvPicPr>
            <a:picLocks noChangeAspect="1"/>
          </p:cNvPicPr>
          <p:nvPr userDrawn="1"/>
        </p:nvPicPr>
        <p:blipFill>
          <a:blip r:embed="rId4" cstate="print"/>
          <a:srcRect/>
          <a:stretch>
            <a:fillRect/>
          </a:stretch>
        </p:blipFill>
        <p:spPr bwMode="auto">
          <a:xfrm>
            <a:off x="7833786" y="6588400"/>
            <a:ext cx="1714500" cy="238125"/>
          </a:xfrm>
          <a:prstGeom prst="rect">
            <a:avLst/>
          </a:prstGeom>
          <a:noFill/>
          <a:ln w="9525">
            <a:noFill/>
            <a:miter lim="800000"/>
            <a:headEnd/>
            <a:tailEnd/>
          </a:ln>
        </p:spPr>
      </p:pic>
      <p:sp>
        <p:nvSpPr>
          <p:cNvPr id="6" name="Foliennummernplatzhalter 1"/>
          <p:cNvSpPr txBox="1">
            <a:spLocks/>
          </p:cNvSpPr>
          <p:nvPr userDrawn="1"/>
        </p:nvSpPr>
        <p:spPr>
          <a:xfrm>
            <a:off x="10549468" y="38275"/>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de-DE" sz="1000" b="1" dirty="0" err="1">
                <a:solidFill>
                  <a:prstClr val="white"/>
                </a:solidFill>
                <a:cs typeface="Calibri"/>
              </a:rPr>
              <a:t>www.cnao.it</a:t>
            </a:r>
            <a:endParaRPr lang="de-DE" sz="1000" b="1" dirty="0">
              <a:solidFill>
                <a:prstClr val="white"/>
              </a:solidFill>
              <a:cs typeface="Calibri"/>
            </a:endParaRPr>
          </a:p>
        </p:txBody>
      </p:sp>
      <p:sp>
        <p:nvSpPr>
          <p:cNvPr id="2" name="Titolo 1"/>
          <p:cNvSpPr>
            <a:spLocks noGrp="1"/>
          </p:cNvSpPr>
          <p:nvPr>
            <p:ph type="title"/>
          </p:nvPr>
        </p:nvSpPr>
        <p:spPr>
          <a:xfrm>
            <a:off x="419234" y="495585"/>
            <a:ext cx="9165167" cy="600075"/>
          </a:xfrm>
        </p:spPr>
        <p:txBody>
          <a:bodyPr/>
          <a:lstStyle/>
          <a:p>
            <a:r>
              <a:rPr lang="it-IT"/>
              <a:t>Fare clic per modificare stile</a:t>
            </a:r>
            <a:endParaRPr lang="it-IT" dirty="0"/>
          </a:p>
        </p:txBody>
      </p:sp>
    </p:spTree>
    <p:extLst>
      <p:ext uri="{BB962C8B-B14F-4D97-AF65-F5344CB8AC3E}">
        <p14:creationId xmlns:p14="http://schemas.microsoft.com/office/powerpoint/2010/main" val="2375027249"/>
      </p:ext>
    </p:extLst>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2_Titolo e contenuto">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cstate="print"/>
          <a:srcRect/>
          <a:stretch>
            <a:fillRect/>
          </a:stretch>
        </p:blipFill>
        <p:spPr bwMode="auto">
          <a:xfrm>
            <a:off x="9819219" y="6478588"/>
            <a:ext cx="2313516" cy="311150"/>
          </a:xfrm>
          <a:prstGeom prst="rect">
            <a:avLst/>
          </a:prstGeom>
          <a:noFill/>
          <a:ln w="9525">
            <a:noFill/>
            <a:miter lim="800000"/>
            <a:headEnd/>
            <a:tailEnd/>
          </a:ln>
        </p:spPr>
      </p:pic>
      <p:cxnSp>
        <p:nvCxnSpPr>
          <p:cNvPr id="4" name="Connettore 1 22"/>
          <p:cNvCxnSpPr/>
          <p:nvPr userDrawn="1"/>
        </p:nvCxnSpPr>
        <p:spPr>
          <a:xfrm>
            <a:off x="0" y="6335713"/>
            <a:ext cx="12192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5" name="Immagine 10" descr="sistema-sanitario-lombardia.png"/>
          <p:cNvPicPr>
            <a:picLocks noChangeAspect="1"/>
          </p:cNvPicPr>
          <p:nvPr userDrawn="1"/>
        </p:nvPicPr>
        <p:blipFill>
          <a:blip r:embed="rId4" cstate="print"/>
          <a:srcRect/>
          <a:stretch>
            <a:fillRect/>
          </a:stretch>
        </p:blipFill>
        <p:spPr bwMode="auto">
          <a:xfrm>
            <a:off x="7833786" y="6588400"/>
            <a:ext cx="1714500" cy="238125"/>
          </a:xfrm>
          <a:prstGeom prst="rect">
            <a:avLst/>
          </a:prstGeom>
          <a:noFill/>
          <a:ln w="9525">
            <a:noFill/>
            <a:miter lim="800000"/>
            <a:headEnd/>
            <a:tailEnd/>
          </a:ln>
        </p:spPr>
      </p:pic>
      <p:sp>
        <p:nvSpPr>
          <p:cNvPr id="6" name="Foliennummernplatzhalter 1"/>
          <p:cNvSpPr txBox="1">
            <a:spLocks/>
          </p:cNvSpPr>
          <p:nvPr userDrawn="1"/>
        </p:nvSpPr>
        <p:spPr>
          <a:xfrm>
            <a:off x="10549468" y="38275"/>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de-DE" sz="1000" b="1" dirty="0" err="1">
                <a:solidFill>
                  <a:prstClr val="white"/>
                </a:solidFill>
                <a:cs typeface="Calibri"/>
              </a:rPr>
              <a:t>www.cnao.it</a:t>
            </a:r>
            <a:endParaRPr lang="de-DE" sz="1000" b="1" dirty="0">
              <a:solidFill>
                <a:prstClr val="white"/>
              </a:solidFill>
              <a:cs typeface="Calibri"/>
            </a:endParaRPr>
          </a:p>
        </p:txBody>
      </p:sp>
      <p:sp>
        <p:nvSpPr>
          <p:cNvPr id="2" name="Titolo 1"/>
          <p:cNvSpPr>
            <a:spLocks noGrp="1"/>
          </p:cNvSpPr>
          <p:nvPr>
            <p:ph type="title"/>
          </p:nvPr>
        </p:nvSpPr>
        <p:spPr>
          <a:xfrm>
            <a:off x="419234" y="495585"/>
            <a:ext cx="9165167" cy="600075"/>
          </a:xfrm>
        </p:spPr>
        <p:txBody>
          <a:bodyPr/>
          <a:lstStyle/>
          <a:p>
            <a:r>
              <a:rPr lang="it-IT"/>
              <a:t>Fare clic per modificare stile</a:t>
            </a:r>
            <a:endParaRPr lang="it-IT" dirty="0"/>
          </a:p>
        </p:txBody>
      </p:sp>
    </p:spTree>
    <p:extLst>
      <p:ext uri="{BB962C8B-B14F-4D97-AF65-F5344CB8AC3E}">
        <p14:creationId xmlns:p14="http://schemas.microsoft.com/office/powerpoint/2010/main" val="344917626"/>
      </p:ext>
    </p:extLst>
  </p:cSld>
  <p:clrMapOvr>
    <a:masterClrMapping/>
  </p:clrMapOvr>
  <p:transition spd="med">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3_Titolo e contenuto">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cstate="print"/>
          <a:srcRect/>
          <a:stretch>
            <a:fillRect/>
          </a:stretch>
        </p:blipFill>
        <p:spPr bwMode="auto">
          <a:xfrm>
            <a:off x="9819219" y="6478588"/>
            <a:ext cx="2313516" cy="311150"/>
          </a:xfrm>
          <a:prstGeom prst="rect">
            <a:avLst/>
          </a:prstGeom>
          <a:noFill/>
          <a:ln w="9525">
            <a:noFill/>
            <a:miter lim="800000"/>
            <a:headEnd/>
            <a:tailEnd/>
          </a:ln>
        </p:spPr>
      </p:pic>
      <p:cxnSp>
        <p:nvCxnSpPr>
          <p:cNvPr id="4" name="Connettore 1 22"/>
          <p:cNvCxnSpPr/>
          <p:nvPr userDrawn="1"/>
        </p:nvCxnSpPr>
        <p:spPr>
          <a:xfrm>
            <a:off x="0" y="6335713"/>
            <a:ext cx="12192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5" name="Immagine 10" descr="sistema-sanitario-lombardia.png"/>
          <p:cNvPicPr>
            <a:picLocks noChangeAspect="1"/>
          </p:cNvPicPr>
          <p:nvPr userDrawn="1"/>
        </p:nvPicPr>
        <p:blipFill>
          <a:blip r:embed="rId4" cstate="print"/>
          <a:srcRect/>
          <a:stretch>
            <a:fillRect/>
          </a:stretch>
        </p:blipFill>
        <p:spPr bwMode="auto">
          <a:xfrm>
            <a:off x="7833786" y="6588400"/>
            <a:ext cx="1714500" cy="238125"/>
          </a:xfrm>
          <a:prstGeom prst="rect">
            <a:avLst/>
          </a:prstGeom>
          <a:noFill/>
          <a:ln w="9525">
            <a:noFill/>
            <a:miter lim="800000"/>
            <a:headEnd/>
            <a:tailEnd/>
          </a:ln>
        </p:spPr>
      </p:pic>
      <p:sp>
        <p:nvSpPr>
          <p:cNvPr id="6" name="Foliennummernplatzhalter 1"/>
          <p:cNvSpPr txBox="1">
            <a:spLocks/>
          </p:cNvSpPr>
          <p:nvPr userDrawn="1"/>
        </p:nvSpPr>
        <p:spPr>
          <a:xfrm>
            <a:off x="10549468" y="38275"/>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de-DE" sz="1000" b="1" dirty="0" err="1">
                <a:solidFill>
                  <a:prstClr val="white"/>
                </a:solidFill>
                <a:cs typeface="Calibri"/>
              </a:rPr>
              <a:t>www.cnao.it</a:t>
            </a:r>
            <a:endParaRPr lang="de-DE" sz="1000" b="1" dirty="0">
              <a:solidFill>
                <a:prstClr val="white"/>
              </a:solidFill>
              <a:cs typeface="Calibri"/>
            </a:endParaRPr>
          </a:p>
        </p:txBody>
      </p:sp>
      <p:sp>
        <p:nvSpPr>
          <p:cNvPr id="2" name="Titolo 1"/>
          <p:cNvSpPr>
            <a:spLocks noGrp="1"/>
          </p:cNvSpPr>
          <p:nvPr>
            <p:ph type="title"/>
          </p:nvPr>
        </p:nvSpPr>
        <p:spPr>
          <a:xfrm>
            <a:off x="419234" y="495585"/>
            <a:ext cx="9165167" cy="600075"/>
          </a:xfrm>
        </p:spPr>
        <p:txBody>
          <a:bodyPr/>
          <a:lstStyle/>
          <a:p>
            <a:r>
              <a:rPr lang="it-IT"/>
              <a:t>Fare clic per modificare stile</a:t>
            </a:r>
            <a:endParaRPr lang="it-IT" dirty="0"/>
          </a:p>
        </p:txBody>
      </p:sp>
    </p:spTree>
    <p:extLst>
      <p:ext uri="{BB962C8B-B14F-4D97-AF65-F5344CB8AC3E}">
        <p14:creationId xmlns:p14="http://schemas.microsoft.com/office/powerpoint/2010/main" val="868236301"/>
      </p:ext>
    </p:extLst>
  </p:cSld>
  <p:clrMapOvr>
    <a:masterClrMapping/>
  </p:clrMapOvr>
  <p:transition spd="med">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4_Titolo e contenuto">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cstate="print"/>
          <a:srcRect/>
          <a:stretch>
            <a:fillRect/>
          </a:stretch>
        </p:blipFill>
        <p:spPr bwMode="auto">
          <a:xfrm>
            <a:off x="9819219" y="6478588"/>
            <a:ext cx="2313516" cy="311150"/>
          </a:xfrm>
          <a:prstGeom prst="rect">
            <a:avLst/>
          </a:prstGeom>
          <a:noFill/>
          <a:ln w="9525">
            <a:noFill/>
            <a:miter lim="800000"/>
            <a:headEnd/>
            <a:tailEnd/>
          </a:ln>
        </p:spPr>
      </p:pic>
      <p:cxnSp>
        <p:nvCxnSpPr>
          <p:cNvPr id="4" name="Connettore 1 22"/>
          <p:cNvCxnSpPr/>
          <p:nvPr userDrawn="1"/>
        </p:nvCxnSpPr>
        <p:spPr>
          <a:xfrm>
            <a:off x="0" y="6335713"/>
            <a:ext cx="12192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5" name="Immagine 10" descr="sistema-sanitario-lombardia.png"/>
          <p:cNvPicPr>
            <a:picLocks noChangeAspect="1"/>
          </p:cNvPicPr>
          <p:nvPr userDrawn="1"/>
        </p:nvPicPr>
        <p:blipFill>
          <a:blip r:embed="rId4" cstate="print"/>
          <a:srcRect/>
          <a:stretch>
            <a:fillRect/>
          </a:stretch>
        </p:blipFill>
        <p:spPr bwMode="auto">
          <a:xfrm>
            <a:off x="7833786" y="6588400"/>
            <a:ext cx="1714500" cy="238125"/>
          </a:xfrm>
          <a:prstGeom prst="rect">
            <a:avLst/>
          </a:prstGeom>
          <a:noFill/>
          <a:ln w="9525">
            <a:noFill/>
            <a:miter lim="800000"/>
            <a:headEnd/>
            <a:tailEnd/>
          </a:ln>
        </p:spPr>
      </p:pic>
      <p:sp>
        <p:nvSpPr>
          <p:cNvPr id="6" name="Foliennummernplatzhalter 1"/>
          <p:cNvSpPr txBox="1">
            <a:spLocks/>
          </p:cNvSpPr>
          <p:nvPr userDrawn="1"/>
        </p:nvSpPr>
        <p:spPr>
          <a:xfrm>
            <a:off x="10549468" y="38275"/>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de-DE" sz="1000" b="1" dirty="0" err="1">
                <a:solidFill>
                  <a:prstClr val="white"/>
                </a:solidFill>
                <a:cs typeface="Calibri"/>
              </a:rPr>
              <a:t>www.cnao.it</a:t>
            </a:r>
            <a:endParaRPr lang="de-DE" sz="1000" b="1" dirty="0">
              <a:solidFill>
                <a:prstClr val="white"/>
              </a:solidFill>
              <a:cs typeface="Calibri"/>
            </a:endParaRPr>
          </a:p>
        </p:txBody>
      </p:sp>
      <p:sp>
        <p:nvSpPr>
          <p:cNvPr id="2" name="Titolo 1"/>
          <p:cNvSpPr>
            <a:spLocks noGrp="1"/>
          </p:cNvSpPr>
          <p:nvPr>
            <p:ph type="title"/>
          </p:nvPr>
        </p:nvSpPr>
        <p:spPr>
          <a:xfrm>
            <a:off x="419234" y="495585"/>
            <a:ext cx="9165167" cy="600075"/>
          </a:xfrm>
        </p:spPr>
        <p:txBody>
          <a:bodyPr/>
          <a:lstStyle/>
          <a:p>
            <a:r>
              <a:rPr lang="it-IT"/>
              <a:t>Fare clic per modificare stile</a:t>
            </a:r>
            <a:endParaRPr lang="it-IT" dirty="0"/>
          </a:p>
        </p:txBody>
      </p:sp>
    </p:spTree>
    <p:extLst>
      <p:ext uri="{BB962C8B-B14F-4D97-AF65-F5344CB8AC3E}">
        <p14:creationId xmlns:p14="http://schemas.microsoft.com/office/powerpoint/2010/main" val="3753157581"/>
      </p:ext>
    </p:extLst>
  </p:cSld>
  <p:clrMapOvr>
    <a:masterClrMapping/>
  </p:clrMapOvr>
  <p:transition spd="med">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5_Titolo e contenuto">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cstate="print"/>
          <a:srcRect/>
          <a:stretch>
            <a:fillRect/>
          </a:stretch>
        </p:blipFill>
        <p:spPr bwMode="auto">
          <a:xfrm>
            <a:off x="9819219" y="6478588"/>
            <a:ext cx="2313516" cy="311150"/>
          </a:xfrm>
          <a:prstGeom prst="rect">
            <a:avLst/>
          </a:prstGeom>
          <a:noFill/>
          <a:ln w="9525">
            <a:noFill/>
            <a:miter lim="800000"/>
            <a:headEnd/>
            <a:tailEnd/>
          </a:ln>
        </p:spPr>
      </p:pic>
      <p:cxnSp>
        <p:nvCxnSpPr>
          <p:cNvPr id="4" name="Connettore 1 22"/>
          <p:cNvCxnSpPr/>
          <p:nvPr userDrawn="1"/>
        </p:nvCxnSpPr>
        <p:spPr>
          <a:xfrm>
            <a:off x="0" y="6335713"/>
            <a:ext cx="12192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5" name="Immagine 10" descr="sistema-sanitario-lombardia.png"/>
          <p:cNvPicPr>
            <a:picLocks noChangeAspect="1"/>
          </p:cNvPicPr>
          <p:nvPr userDrawn="1"/>
        </p:nvPicPr>
        <p:blipFill>
          <a:blip r:embed="rId4" cstate="print"/>
          <a:srcRect/>
          <a:stretch>
            <a:fillRect/>
          </a:stretch>
        </p:blipFill>
        <p:spPr bwMode="auto">
          <a:xfrm>
            <a:off x="7833786" y="6588400"/>
            <a:ext cx="1714500" cy="238125"/>
          </a:xfrm>
          <a:prstGeom prst="rect">
            <a:avLst/>
          </a:prstGeom>
          <a:noFill/>
          <a:ln w="9525">
            <a:noFill/>
            <a:miter lim="800000"/>
            <a:headEnd/>
            <a:tailEnd/>
          </a:ln>
        </p:spPr>
      </p:pic>
      <p:sp>
        <p:nvSpPr>
          <p:cNvPr id="6" name="Foliennummernplatzhalter 1"/>
          <p:cNvSpPr txBox="1">
            <a:spLocks/>
          </p:cNvSpPr>
          <p:nvPr userDrawn="1"/>
        </p:nvSpPr>
        <p:spPr>
          <a:xfrm>
            <a:off x="10549468" y="38275"/>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de-DE" sz="1000" b="1" dirty="0" err="1">
                <a:solidFill>
                  <a:prstClr val="white"/>
                </a:solidFill>
                <a:cs typeface="Calibri"/>
              </a:rPr>
              <a:t>www.cnao.it</a:t>
            </a:r>
            <a:endParaRPr lang="de-DE" sz="1000" b="1" dirty="0">
              <a:solidFill>
                <a:prstClr val="white"/>
              </a:solidFill>
              <a:cs typeface="Calibri"/>
            </a:endParaRPr>
          </a:p>
        </p:txBody>
      </p:sp>
      <p:sp>
        <p:nvSpPr>
          <p:cNvPr id="2" name="Titolo 1"/>
          <p:cNvSpPr>
            <a:spLocks noGrp="1"/>
          </p:cNvSpPr>
          <p:nvPr>
            <p:ph type="title"/>
          </p:nvPr>
        </p:nvSpPr>
        <p:spPr>
          <a:xfrm>
            <a:off x="419234" y="495585"/>
            <a:ext cx="9165167" cy="600075"/>
          </a:xfrm>
        </p:spPr>
        <p:txBody>
          <a:bodyPr/>
          <a:lstStyle/>
          <a:p>
            <a:r>
              <a:rPr lang="it-IT"/>
              <a:t>Fare clic per modificare stile</a:t>
            </a:r>
            <a:endParaRPr lang="it-IT" dirty="0"/>
          </a:p>
        </p:txBody>
      </p:sp>
    </p:spTree>
    <p:extLst>
      <p:ext uri="{BB962C8B-B14F-4D97-AF65-F5344CB8AC3E}">
        <p14:creationId xmlns:p14="http://schemas.microsoft.com/office/powerpoint/2010/main" val="29298220"/>
      </p:ext>
    </p:extLst>
  </p:cSld>
  <p:clrMapOvr>
    <a:masterClrMapping/>
  </p:clrMapOvr>
  <p:transition spd="med">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6_Titolo e contenuto">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cstate="print"/>
          <a:srcRect/>
          <a:stretch>
            <a:fillRect/>
          </a:stretch>
        </p:blipFill>
        <p:spPr bwMode="auto">
          <a:xfrm>
            <a:off x="9819219" y="6478588"/>
            <a:ext cx="2313516" cy="311150"/>
          </a:xfrm>
          <a:prstGeom prst="rect">
            <a:avLst/>
          </a:prstGeom>
          <a:noFill/>
          <a:ln w="9525">
            <a:noFill/>
            <a:miter lim="800000"/>
            <a:headEnd/>
            <a:tailEnd/>
          </a:ln>
        </p:spPr>
      </p:pic>
      <p:cxnSp>
        <p:nvCxnSpPr>
          <p:cNvPr id="4" name="Connettore 1 22"/>
          <p:cNvCxnSpPr/>
          <p:nvPr userDrawn="1"/>
        </p:nvCxnSpPr>
        <p:spPr>
          <a:xfrm>
            <a:off x="0" y="6335713"/>
            <a:ext cx="12192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5" name="Immagine 10" descr="sistema-sanitario-lombardia.png"/>
          <p:cNvPicPr>
            <a:picLocks noChangeAspect="1"/>
          </p:cNvPicPr>
          <p:nvPr userDrawn="1"/>
        </p:nvPicPr>
        <p:blipFill>
          <a:blip r:embed="rId4" cstate="print"/>
          <a:srcRect/>
          <a:stretch>
            <a:fillRect/>
          </a:stretch>
        </p:blipFill>
        <p:spPr bwMode="auto">
          <a:xfrm>
            <a:off x="7833786" y="6588400"/>
            <a:ext cx="1714500" cy="238125"/>
          </a:xfrm>
          <a:prstGeom prst="rect">
            <a:avLst/>
          </a:prstGeom>
          <a:noFill/>
          <a:ln w="9525">
            <a:noFill/>
            <a:miter lim="800000"/>
            <a:headEnd/>
            <a:tailEnd/>
          </a:ln>
        </p:spPr>
      </p:pic>
      <p:sp>
        <p:nvSpPr>
          <p:cNvPr id="6" name="Foliennummernplatzhalter 1"/>
          <p:cNvSpPr txBox="1">
            <a:spLocks/>
          </p:cNvSpPr>
          <p:nvPr userDrawn="1"/>
        </p:nvSpPr>
        <p:spPr>
          <a:xfrm>
            <a:off x="10549468" y="38275"/>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de-DE" sz="1000" b="1" dirty="0" err="1">
                <a:solidFill>
                  <a:prstClr val="white"/>
                </a:solidFill>
                <a:cs typeface="Calibri"/>
              </a:rPr>
              <a:t>www.cnao.it</a:t>
            </a:r>
            <a:endParaRPr lang="de-DE" sz="1000" b="1" dirty="0">
              <a:solidFill>
                <a:prstClr val="white"/>
              </a:solidFill>
              <a:cs typeface="Calibri"/>
            </a:endParaRPr>
          </a:p>
        </p:txBody>
      </p:sp>
      <p:sp>
        <p:nvSpPr>
          <p:cNvPr id="2" name="Titolo 1"/>
          <p:cNvSpPr>
            <a:spLocks noGrp="1"/>
          </p:cNvSpPr>
          <p:nvPr>
            <p:ph type="title"/>
          </p:nvPr>
        </p:nvSpPr>
        <p:spPr>
          <a:xfrm>
            <a:off x="419234" y="495585"/>
            <a:ext cx="9165167" cy="600075"/>
          </a:xfrm>
        </p:spPr>
        <p:txBody>
          <a:bodyPr/>
          <a:lstStyle/>
          <a:p>
            <a:r>
              <a:rPr lang="it-IT"/>
              <a:t>Fare clic per modificare stile</a:t>
            </a:r>
            <a:endParaRPr lang="it-IT" dirty="0"/>
          </a:p>
        </p:txBody>
      </p:sp>
    </p:spTree>
    <p:extLst>
      <p:ext uri="{BB962C8B-B14F-4D97-AF65-F5344CB8AC3E}">
        <p14:creationId xmlns:p14="http://schemas.microsoft.com/office/powerpoint/2010/main" val="91007791"/>
      </p:ext>
    </p:extLst>
  </p:cSld>
  <p:clrMapOvr>
    <a:masterClrMapping/>
  </p:clrMapOvr>
  <p:transition spd="med">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7_Titolo e contenuto">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cstate="print"/>
          <a:srcRect/>
          <a:stretch>
            <a:fillRect/>
          </a:stretch>
        </p:blipFill>
        <p:spPr bwMode="auto">
          <a:xfrm>
            <a:off x="9819219" y="6478588"/>
            <a:ext cx="2313516" cy="311150"/>
          </a:xfrm>
          <a:prstGeom prst="rect">
            <a:avLst/>
          </a:prstGeom>
          <a:noFill/>
          <a:ln w="9525">
            <a:noFill/>
            <a:miter lim="800000"/>
            <a:headEnd/>
            <a:tailEnd/>
          </a:ln>
        </p:spPr>
      </p:pic>
      <p:cxnSp>
        <p:nvCxnSpPr>
          <p:cNvPr id="4" name="Connettore 1 22"/>
          <p:cNvCxnSpPr/>
          <p:nvPr userDrawn="1"/>
        </p:nvCxnSpPr>
        <p:spPr>
          <a:xfrm>
            <a:off x="0" y="6335713"/>
            <a:ext cx="12192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5" name="Immagine 10" descr="sistema-sanitario-lombardia.png"/>
          <p:cNvPicPr>
            <a:picLocks noChangeAspect="1"/>
          </p:cNvPicPr>
          <p:nvPr userDrawn="1"/>
        </p:nvPicPr>
        <p:blipFill>
          <a:blip r:embed="rId4" cstate="print"/>
          <a:srcRect/>
          <a:stretch>
            <a:fillRect/>
          </a:stretch>
        </p:blipFill>
        <p:spPr bwMode="auto">
          <a:xfrm>
            <a:off x="7833786" y="6588400"/>
            <a:ext cx="1714500" cy="238125"/>
          </a:xfrm>
          <a:prstGeom prst="rect">
            <a:avLst/>
          </a:prstGeom>
          <a:noFill/>
          <a:ln w="9525">
            <a:noFill/>
            <a:miter lim="800000"/>
            <a:headEnd/>
            <a:tailEnd/>
          </a:ln>
        </p:spPr>
      </p:pic>
      <p:sp>
        <p:nvSpPr>
          <p:cNvPr id="6" name="Foliennummernplatzhalter 1"/>
          <p:cNvSpPr txBox="1">
            <a:spLocks/>
          </p:cNvSpPr>
          <p:nvPr userDrawn="1"/>
        </p:nvSpPr>
        <p:spPr>
          <a:xfrm>
            <a:off x="10549468" y="38275"/>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de-DE" sz="1000" b="1" dirty="0" err="1">
                <a:solidFill>
                  <a:prstClr val="white"/>
                </a:solidFill>
                <a:cs typeface="Calibri"/>
              </a:rPr>
              <a:t>www.cnao.it</a:t>
            </a:r>
            <a:endParaRPr lang="de-DE" sz="1000" b="1" dirty="0">
              <a:solidFill>
                <a:prstClr val="white"/>
              </a:solidFill>
              <a:cs typeface="Calibri"/>
            </a:endParaRPr>
          </a:p>
        </p:txBody>
      </p:sp>
      <p:sp>
        <p:nvSpPr>
          <p:cNvPr id="2" name="Titolo 1"/>
          <p:cNvSpPr>
            <a:spLocks noGrp="1"/>
          </p:cNvSpPr>
          <p:nvPr>
            <p:ph type="title"/>
          </p:nvPr>
        </p:nvSpPr>
        <p:spPr>
          <a:xfrm>
            <a:off x="419234" y="495585"/>
            <a:ext cx="9165167" cy="600075"/>
          </a:xfrm>
        </p:spPr>
        <p:txBody>
          <a:bodyPr/>
          <a:lstStyle/>
          <a:p>
            <a:r>
              <a:rPr lang="it-IT"/>
              <a:t>Fare clic per modificare stile</a:t>
            </a:r>
            <a:endParaRPr lang="it-IT" dirty="0"/>
          </a:p>
        </p:txBody>
      </p:sp>
    </p:spTree>
    <p:extLst>
      <p:ext uri="{BB962C8B-B14F-4D97-AF65-F5344CB8AC3E}">
        <p14:creationId xmlns:p14="http://schemas.microsoft.com/office/powerpoint/2010/main" val="3482008628"/>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97F50B0-5A1F-48AD-9781-93BB001BD110}" type="datetimeFigureOut">
              <a:rPr lang="en-US" smtClean="0"/>
              <a:t>5/24/2023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655A7A-AFEC-44D7-900E-1257CC8155D8}" type="slidenum">
              <a:rPr lang="en-US" smtClean="0"/>
              <a:t>‹N›</a:t>
            </a:fld>
            <a:endParaRPr lang="en-US"/>
          </a:p>
        </p:txBody>
      </p:sp>
    </p:spTree>
    <p:extLst>
      <p:ext uri="{BB962C8B-B14F-4D97-AF65-F5344CB8AC3E}">
        <p14:creationId xmlns:p14="http://schemas.microsoft.com/office/powerpoint/2010/main" val="316255245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8_Titolo e contenuto">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cstate="print"/>
          <a:srcRect/>
          <a:stretch>
            <a:fillRect/>
          </a:stretch>
        </p:blipFill>
        <p:spPr bwMode="auto">
          <a:xfrm>
            <a:off x="9819219" y="6478588"/>
            <a:ext cx="2313516" cy="311150"/>
          </a:xfrm>
          <a:prstGeom prst="rect">
            <a:avLst/>
          </a:prstGeom>
          <a:noFill/>
          <a:ln w="9525">
            <a:noFill/>
            <a:miter lim="800000"/>
            <a:headEnd/>
            <a:tailEnd/>
          </a:ln>
        </p:spPr>
      </p:pic>
      <p:cxnSp>
        <p:nvCxnSpPr>
          <p:cNvPr id="4" name="Connettore 1 22"/>
          <p:cNvCxnSpPr/>
          <p:nvPr userDrawn="1"/>
        </p:nvCxnSpPr>
        <p:spPr>
          <a:xfrm>
            <a:off x="0" y="6335713"/>
            <a:ext cx="12192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5" name="Immagine 10" descr="sistema-sanitario-lombardia.png"/>
          <p:cNvPicPr>
            <a:picLocks noChangeAspect="1"/>
          </p:cNvPicPr>
          <p:nvPr userDrawn="1"/>
        </p:nvPicPr>
        <p:blipFill>
          <a:blip r:embed="rId4" cstate="print"/>
          <a:srcRect/>
          <a:stretch>
            <a:fillRect/>
          </a:stretch>
        </p:blipFill>
        <p:spPr bwMode="auto">
          <a:xfrm>
            <a:off x="7833786" y="6588400"/>
            <a:ext cx="1714500" cy="238125"/>
          </a:xfrm>
          <a:prstGeom prst="rect">
            <a:avLst/>
          </a:prstGeom>
          <a:noFill/>
          <a:ln w="9525">
            <a:noFill/>
            <a:miter lim="800000"/>
            <a:headEnd/>
            <a:tailEnd/>
          </a:ln>
        </p:spPr>
      </p:pic>
      <p:sp>
        <p:nvSpPr>
          <p:cNvPr id="6" name="Foliennummernplatzhalter 1"/>
          <p:cNvSpPr txBox="1">
            <a:spLocks/>
          </p:cNvSpPr>
          <p:nvPr userDrawn="1"/>
        </p:nvSpPr>
        <p:spPr>
          <a:xfrm>
            <a:off x="10549468" y="38275"/>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de-DE" sz="1000" b="1" dirty="0" err="1">
                <a:solidFill>
                  <a:prstClr val="white"/>
                </a:solidFill>
                <a:cs typeface="Calibri"/>
              </a:rPr>
              <a:t>www.cnao.it</a:t>
            </a:r>
            <a:endParaRPr lang="de-DE" sz="1000" b="1" dirty="0">
              <a:solidFill>
                <a:prstClr val="white"/>
              </a:solidFill>
              <a:cs typeface="Calibri"/>
            </a:endParaRPr>
          </a:p>
        </p:txBody>
      </p:sp>
      <p:sp>
        <p:nvSpPr>
          <p:cNvPr id="2" name="Titolo 1"/>
          <p:cNvSpPr>
            <a:spLocks noGrp="1"/>
          </p:cNvSpPr>
          <p:nvPr>
            <p:ph type="title"/>
          </p:nvPr>
        </p:nvSpPr>
        <p:spPr>
          <a:xfrm>
            <a:off x="419234" y="495585"/>
            <a:ext cx="9165167" cy="600075"/>
          </a:xfrm>
        </p:spPr>
        <p:txBody>
          <a:bodyPr/>
          <a:lstStyle/>
          <a:p>
            <a:r>
              <a:rPr lang="it-IT"/>
              <a:t>Fare clic per modificare stile</a:t>
            </a:r>
            <a:endParaRPr lang="it-IT" dirty="0"/>
          </a:p>
        </p:txBody>
      </p:sp>
    </p:spTree>
    <p:extLst>
      <p:ext uri="{BB962C8B-B14F-4D97-AF65-F5344CB8AC3E}">
        <p14:creationId xmlns:p14="http://schemas.microsoft.com/office/powerpoint/2010/main" val="1164001131"/>
      </p:ext>
    </p:extLst>
  </p:cSld>
  <p:clrMapOvr>
    <a:masterClrMapping/>
  </p:clrMapOvr>
  <p:transition spd="med">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9_Titolo e contenuto">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cstate="print"/>
          <a:srcRect/>
          <a:stretch>
            <a:fillRect/>
          </a:stretch>
        </p:blipFill>
        <p:spPr bwMode="auto">
          <a:xfrm>
            <a:off x="9819219" y="6478588"/>
            <a:ext cx="2313516" cy="311150"/>
          </a:xfrm>
          <a:prstGeom prst="rect">
            <a:avLst/>
          </a:prstGeom>
          <a:noFill/>
          <a:ln w="9525">
            <a:noFill/>
            <a:miter lim="800000"/>
            <a:headEnd/>
            <a:tailEnd/>
          </a:ln>
        </p:spPr>
      </p:pic>
      <p:cxnSp>
        <p:nvCxnSpPr>
          <p:cNvPr id="4" name="Connettore 1 22"/>
          <p:cNvCxnSpPr/>
          <p:nvPr userDrawn="1"/>
        </p:nvCxnSpPr>
        <p:spPr>
          <a:xfrm>
            <a:off x="0" y="6335713"/>
            <a:ext cx="12192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5" name="Immagine 10" descr="sistema-sanitario-lombardia.png"/>
          <p:cNvPicPr>
            <a:picLocks noChangeAspect="1"/>
          </p:cNvPicPr>
          <p:nvPr userDrawn="1"/>
        </p:nvPicPr>
        <p:blipFill>
          <a:blip r:embed="rId4" cstate="print"/>
          <a:srcRect/>
          <a:stretch>
            <a:fillRect/>
          </a:stretch>
        </p:blipFill>
        <p:spPr bwMode="auto">
          <a:xfrm>
            <a:off x="7833786" y="6588400"/>
            <a:ext cx="1714500" cy="238125"/>
          </a:xfrm>
          <a:prstGeom prst="rect">
            <a:avLst/>
          </a:prstGeom>
          <a:noFill/>
          <a:ln w="9525">
            <a:noFill/>
            <a:miter lim="800000"/>
            <a:headEnd/>
            <a:tailEnd/>
          </a:ln>
        </p:spPr>
      </p:pic>
      <p:sp>
        <p:nvSpPr>
          <p:cNvPr id="6" name="Foliennummernplatzhalter 1"/>
          <p:cNvSpPr txBox="1">
            <a:spLocks/>
          </p:cNvSpPr>
          <p:nvPr userDrawn="1"/>
        </p:nvSpPr>
        <p:spPr>
          <a:xfrm>
            <a:off x="10549468" y="38275"/>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de-DE" sz="1000" b="1" dirty="0" err="1">
                <a:solidFill>
                  <a:prstClr val="white"/>
                </a:solidFill>
                <a:cs typeface="Calibri"/>
              </a:rPr>
              <a:t>www.cnao.it</a:t>
            </a:r>
            <a:endParaRPr lang="de-DE" sz="1000" b="1" dirty="0">
              <a:solidFill>
                <a:prstClr val="white"/>
              </a:solidFill>
              <a:cs typeface="Calibri"/>
            </a:endParaRPr>
          </a:p>
        </p:txBody>
      </p:sp>
      <p:sp>
        <p:nvSpPr>
          <p:cNvPr id="2" name="Titolo 1"/>
          <p:cNvSpPr>
            <a:spLocks noGrp="1"/>
          </p:cNvSpPr>
          <p:nvPr>
            <p:ph type="title"/>
          </p:nvPr>
        </p:nvSpPr>
        <p:spPr>
          <a:xfrm>
            <a:off x="419234" y="495585"/>
            <a:ext cx="9165167" cy="600075"/>
          </a:xfrm>
        </p:spPr>
        <p:txBody>
          <a:bodyPr/>
          <a:lstStyle/>
          <a:p>
            <a:r>
              <a:rPr lang="it-IT"/>
              <a:t>Fare clic per modificare stile</a:t>
            </a:r>
            <a:endParaRPr lang="it-IT" dirty="0"/>
          </a:p>
        </p:txBody>
      </p:sp>
    </p:spTree>
    <p:extLst>
      <p:ext uri="{BB962C8B-B14F-4D97-AF65-F5344CB8AC3E}">
        <p14:creationId xmlns:p14="http://schemas.microsoft.com/office/powerpoint/2010/main" val="3533375428"/>
      </p:ext>
    </p:extLst>
  </p:cSld>
  <p:clrMapOvr>
    <a:masterClrMapping/>
  </p:clrMapOvr>
  <p:transition spd="med">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0_Titolo e contenuto">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cstate="print"/>
          <a:srcRect/>
          <a:stretch>
            <a:fillRect/>
          </a:stretch>
        </p:blipFill>
        <p:spPr bwMode="auto">
          <a:xfrm>
            <a:off x="9819219" y="6478588"/>
            <a:ext cx="2313516" cy="311150"/>
          </a:xfrm>
          <a:prstGeom prst="rect">
            <a:avLst/>
          </a:prstGeom>
          <a:noFill/>
          <a:ln w="9525">
            <a:noFill/>
            <a:miter lim="800000"/>
            <a:headEnd/>
            <a:tailEnd/>
          </a:ln>
        </p:spPr>
      </p:pic>
      <p:cxnSp>
        <p:nvCxnSpPr>
          <p:cNvPr id="4" name="Connettore 1 22"/>
          <p:cNvCxnSpPr/>
          <p:nvPr userDrawn="1"/>
        </p:nvCxnSpPr>
        <p:spPr>
          <a:xfrm>
            <a:off x="0" y="6335713"/>
            <a:ext cx="12192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5" name="Immagine 10" descr="sistema-sanitario-lombardia.png"/>
          <p:cNvPicPr>
            <a:picLocks noChangeAspect="1"/>
          </p:cNvPicPr>
          <p:nvPr userDrawn="1"/>
        </p:nvPicPr>
        <p:blipFill>
          <a:blip r:embed="rId4" cstate="print"/>
          <a:srcRect/>
          <a:stretch>
            <a:fillRect/>
          </a:stretch>
        </p:blipFill>
        <p:spPr bwMode="auto">
          <a:xfrm>
            <a:off x="7833786" y="6588400"/>
            <a:ext cx="1714500" cy="238125"/>
          </a:xfrm>
          <a:prstGeom prst="rect">
            <a:avLst/>
          </a:prstGeom>
          <a:noFill/>
          <a:ln w="9525">
            <a:noFill/>
            <a:miter lim="800000"/>
            <a:headEnd/>
            <a:tailEnd/>
          </a:ln>
        </p:spPr>
      </p:pic>
      <p:sp>
        <p:nvSpPr>
          <p:cNvPr id="6" name="Foliennummernplatzhalter 1"/>
          <p:cNvSpPr txBox="1">
            <a:spLocks/>
          </p:cNvSpPr>
          <p:nvPr userDrawn="1"/>
        </p:nvSpPr>
        <p:spPr>
          <a:xfrm>
            <a:off x="10549468" y="38275"/>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de-DE" sz="1000" b="1" dirty="0" err="1">
                <a:solidFill>
                  <a:prstClr val="white"/>
                </a:solidFill>
                <a:cs typeface="Calibri"/>
              </a:rPr>
              <a:t>www.cnao.it</a:t>
            </a:r>
            <a:endParaRPr lang="de-DE" sz="1000" b="1" dirty="0">
              <a:solidFill>
                <a:prstClr val="white"/>
              </a:solidFill>
              <a:cs typeface="Calibri"/>
            </a:endParaRPr>
          </a:p>
        </p:txBody>
      </p:sp>
      <p:sp>
        <p:nvSpPr>
          <p:cNvPr id="2" name="Titolo 1"/>
          <p:cNvSpPr>
            <a:spLocks noGrp="1"/>
          </p:cNvSpPr>
          <p:nvPr>
            <p:ph type="title"/>
          </p:nvPr>
        </p:nvSpPr>
        <p:spPr>
          <a:xfrm>
            <a:off x="419234" y="495585"/>
            <a:ext cx="9165167" cy="600075"/>
          </a:xfrm>
        </p:spPr>
        <p:txBody>
          <a:bodyPr/>
          <a:lstStyle/>
          <a:p>
            <a:r>
              <a:rPr lang="it-IT"/>
              <a:t>Fare clic per modificare stile</a:t>
            </a:r>
            <a:endParaRPr lang="it-IT" dirty="0"/>
          </a:p>
        </p:txBody>
      </p:sp>
    </p:spTree>
    <p:extLst>
      <p:ext uri="{BB962C8B-B14F-4D97-AF65-F5344CB8AC3E}">
        <p14:creationId xmlns:p14="http://schemas.microsoft.com/office/powerpoint/2010/main" val="1699642692"/>
      </p:ext>
    </p:extLst>
  </p:cSld>
  <p:clrMapOvr>
    <a:masterClrMapping/>
  </p:clrMapOvr>
  <p:transition spd="med">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1_Titolo e contenuto">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cstate="print"/>
          <a:srcRect/>
          <a:stretch>
            <a:fillRect/>
          </a:stretch>
        </p:blipFill>
        <p:spPr bwMode="auto">
          <a:xfrm>
            <a:off x="9819219" y="6478588"/>
            <a:ext cx="2313516" cy="311150"/>
          </a:xfrm>
          <a:prstGeom prst="rect">
            <a:avLst/>
          </a:prstGeom>
          <a:noFill/>
          <a:ln w="9525">
            <a:noFill/>
            <a:miter lim="800000"/>
            <a:headEnd/>
            <a:tailEnd/>
          </a:ln>
        </p:spPr>
      </p:pic>
      <p:cxnSp>
        <p:nvCxnSpPr>
          <p:cNvPr id="4" name="Connettore 1 22"/>
          <p:cNvCxnSpPr/>
          <p:nvPr userDrawn="1"/>
        </p:nvCxnSpPr>
        <p:spPr>
          <a:xfrm>
            <a:off x="0" y="6335713"/>
            <a:ext cx="12192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5" name="Immagine 10" descr="sistema-sanitario-lombardia.png"/>
          <p:cNvPicPr>
            <a:picLocks noChangeAspect="1"/>
          </p:cNvPicPr>
          <p:nvPr userDrawn="1"/>
        </p:nvPicPr>
        <p:blipFill>
          <a:blip r:embed="rId4" cstate="print"/>
          <a:srcRect/>
          <a:stretch>
            <a:fillRect/>
          </a:stretch>
        </p:blipFill>
        <p:spPr bwMode="auto">
          <a:xfrm>
            <a:off x="7833786" y="6588400"/>
            <a:ext cx="1714500" cy="238125"/>
          </a:xfrm>
          <a:prstGeom prst="rect">
            <a:avLst/>
          </a:prstGeom>
          <a:noFill/>
          <a:ln w="9525">
            <a:noFill/>
            <a:miter lim="800000"/>
            <a:headEnd/>
            <a:tailEnd/>
          </a:ln>
        </p:spPr>
      </p:pic>
      <p:sp>
        <p:nvSpPr>
          <p:cNvPr id="6" name="Foliennummernplatzhalter 1"/>
          <p:cNvSpPr txBox="1">
            <a:spLocks/>
          </p:cNvSpPr>
          <p:nvPr userDrawn="1"/>
        </p:nvSpPr>
        <p:spPr>
          <a:xfrm>
            <a:off x="10549468" y="38275"/>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de-DE" sz="1000" b="1" dirty="0" err="1">
                <a:solidFill>
                  <a:prstClr val="white"/>
                </a:solidFill>
                <a:cs typeface="Calibri"/>
              </a:rPr>
              <a:t>www.cnao.it</a:t>
            </a:r>
            <a:endParaRPr lang="de-DE" sz="1000" b="1" dirty="0">
              <a:solidFill>
                <a:prstClr val="white"/>
              </a:solidFill>
              <a:cs typeface="Calibri"/>
            </a:endParaRPr>
          </a:p>
        </p:txBody>
      </p:sp>
      <p:sp>
        <p:nvSpPr>
          <p:cNvPr id="2" name="Titolo 1"/>
          <p:cNvSpPr>
            <a:spLocks noGrp="1"/>
          </p:cNvSpPr>
          <p:nvPr>
            <p:ph type="title"/>
          </p:nvPr>
        </p:nvSpPr>
        <p:spPr>
          <a:xfrm>
            <a:off x="419234" y="495585"/>
            <a:ext cx="9165167" cy="600075"/>
          </a:xfrm>
        </p:spPr>
        <p:txBody>
          <a:bodyPr/>
          <a:lstStyle/>
          <a:p>
            <a:r>
              <a:rPr lang="it-IT"/>
              <a:t>Fare clic per modificare stile</a:t>
            </a:r>
            <a:endParaRPr lang="it-IT" dirty="0"/>
          </a:p>
        </p:txBody>
      </p:sp>
    </p:spTree>
    <p:extLst>
      <p:ext uri="{BB962C8B-B14F-4D97-AF65-F5344CB8AC3E}">
        <p14:creationId xmlns:p14="http://schemas.microsoft.com/office/powerpoint/2010/main" val="941392862"/>
      </p:ext>
    </p:extLst>
  </p:cSld>
  <p:clrMapOvr>
    <a:masterClrMapping/>
  </p:clrMapOvr>
  <p:transition spd="med">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2_Titolo e contenuto">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cstate="print"/>
          <a:srcRect/>
          <a:stretch>
            <a:fillRect/>
          </a:stretch>
        </p:blipFill>
        <p:spPr bwMode="auto">
          <a:xfrm>
            <a:off x="9819219" y="6478588"/>
            <a:ext cx="2313516" cy="311150"/>
          </a:xfrm>
          <a:prstGeom prst="rect">
            <a:avLst/>
          </a:prstGeom>
          <a:noFill/>
          <a:ln w="9525">
            <a:noFill/>
            <a:miter lim="800000"/>
            <a:headEnd/>
            <a:tailEnd/>
          </a:ln>
        </p:spPr>
      </p:pic>
      <p:cxnSp>
        <p:nvCxnSpPr>
          <p:cNvPr id="4" name="Connettore 1 22"/>
          <p:cNvCxnSpPr/>
          <p:nvPr userDrawn="1"/>
        </p:nvCxnSpPr>
        <p:spPr>
          <a:xfrm>
            <a:off x="0" y="6335713"/>
            <a:ext cx="12192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5" name="Immagine 10" descr="sistema-sanitario-lombardia.png"/>
          <p:cNvPicPr>
            <a:picLocks noChangeAspect="1"/>
          </p:cNvPicPr>
          <p:nvPr userDrawn="1"/>
        </p:nvPicPr>
        <p:blipFill>
          <a:blip r:embed="rId4" cstate="print"/>
          <a:srcRect/>
          <a:stretch>
            <a:fillRect/>
          </a:stretch>
        </p:blipFill>
        <p:spPr bwMode="auto">
          <a:xfrm>
            <a:off x="7833786" y="6588400"/>
            <a:ext cx="1714500" cy="238125"/>
          </a:xfrm>
          <a:prstGeom prst="rect">
            <a:avLst/>
          </a:prstGeom>
          <a:noFill/>
          <a:ln w="9525">
            <a:noFill/>
            <a:miter lim="800000"/>
            <a:headEnd/>
            <a:tailEnd/>
          </a:ln>
        </p:spPr>
      </p:pic>
      <p:sp>
        <p:nvSpPr>
          <p:cNvPr id="6" name="Foliennummernplatzhalter 1"/>
          <p:cNvSpPr txBox="1">
            <a:spLocks/>
          </p:cNvSpPr>
          <p:nvPr userDrawn="1"/>
        </p:nvSpPr>
        <p:spPr>
          <a:xfrm>
            <a:off x="10549468" y="38275"/>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de-DE" sz="1000" b="1" dirty="0" err="1">
                <a:solidFill>
                  <a:prstClr val="white"/>
                </a:solidFill>
                <a:cs typeface="Calibri"/>
              </a:rPr>
              <a:t>www.cnao.it</a:t>
            </a:r>
            <a:endParaRPr lang="de-DE" sz="1000" b="1" dirty="0">
              <a:solidFill>
                <a:prstClr val="white"/>
              </a:solidFill>
              <a:cs typeface="Calibri"/>
            </a:endParaRPr>
          </a:p>
        </p:txBody>
      </p:sp>
      <p:sp>
        <p:nvSpPr>
          <p:cNvPr id="2" name="Titolo 1"/>
          <p:cNvSpPr>
            <a:spLocks noGrp="1"/>
          </p:cNvSpPr>
          <p:nvPr>
            <p:ph type="title"/>
          </p:nvPr>
        </p:nvSpPr>
        <p:spPr>
          <a:xfrm>
            <a:off x="419234" y="495585"/>
            <a:ext cx="9165167" cy="600075"/>
          </a:xfrm>
        </p:spPr>
        <p:txBody>
          <a:bodyPr/>
          <a:lstStyle/>
          <a:p>
            <a:r>
              <a:rPr lang="it-IT"/>
              <a:t>Fare clic per modificare stile</a:t>
            </a:r>
            <a:endParaRPr lang="it-IT" dirty="0"/>
          </a:p>
        </p:txBody>
      </p:sp>
    </p:spTree>
    <p:extLst>
      <p:ext uri="{BB962C8B-B14F-4D97-AF65-F5344CB8AC3E}">
        <p14:creationId xmlns:p14="http://schemas.microsoft.com/office/powerpoint/2010/main" val="1147350521"/>
      </p:ext>
    </p:extLst>
  </p:cSld>
  <p:clrMapOvr>
    <a:masterClrMapping/>
  </p:clrMapOvr>
  <p:transition spd="med">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3_Titolo e contenuto">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cstate="print"/>
          <a:srcRect/>
          <a:stretch>
            <a:fillRect/>
          </a:stretch>
        </p:blipFill>
        <p:spPr bwMode="auto">
          <a:xfrm>
            <a:off x="9819219" y="6478588"/>
            <a:ext cx="2313516" cy="311150"/>
          </a:xfrm>
          <a:prstGeom prst="rect">
            <a:avLst/>
          </a:prstGeom>
          <a:noFill/>
          <a:ln w="9525">
            <a:noFill/>
            <a:miter lim="800000"/>
            <a:headEnd/>
            <a:tailEnd/>
          </a:ln>
        </p:spPr>
      </p:pic>
      <p:cxnSp>
        <p:nvCxnSpPr>
          <p:cNvPr id="4" name="Connettore 1 22"/>
          <p:cNvCxnSpPr/>
          <p:nvPr userDrawn="1"/>
        </p:nvCxnSpPr>
        <p:spPr>
          <a:xfrm>
            <a:off x="0" y="6335713"/>
            <a:ext cx="12192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5" name="Immagine 10" descr="sistema-sanitario-lombardia.png"/>
          <p:cNvPicPr>
            <a:picLocks noChangeAspect="1"/>
          </p:cNvPicPr>
          <p:nvPr userDrawn="1"/>
        </p:nvPicPr>
        <p:blipFill>
          <a:blip r:embed="rId4" cstate="print"/>
          <a:srcRect/>
          <a:stretch>
            <a:fillRect/>
          </a:stretch>
        </p:blipFill>
        <p:spPr bwMode="auto">
          <a:xfrm>
            <a:off x="7833786" y="6588400"/>
            <a:ext cx="1714500" cy="238125"/>
          </a:xfrm>
          <a:prstGeom prst="rect">
            <a:avLst/>
          </a:prstGeom>
          <a:noFill/>
          <a:ln w="9525">
            <a:noFill/>
            <a:miter lim="800000"/>
            <a:headEnd/>
            <a:tailEnd/>
          </a:ln>
        </p:spPr>
      </p:pic>
      <p:sp>
        <p:nvSpPr>
          <p:cNvPr id="6" name="Foliennummernplatzhalter 1"/>
          <p:cNvSpPr txBox="1">
            <a:spLocks/>
          </p:cNvSpPr>
          <p:nvPr userDrawn="1"/>
        </p:nvSpPr>
        <p:spPr>
          <a:xfrm>
            <a:off x="10549468" y="38275"/>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de-DE" sz="1000" b="1" dirty="0" err="1">
                <a:solidFill>
                  <a:prstClr val="white"/>
                </a:solidFill>
                <a:cs typeface="Calibri"/>
              </a:rPr>
              <a:t>www.cnao.it</a:t>
            </a:r>
            <a:endParaRPr lang="de-DE" sz="1000" b="1" dirty="0">
              <a:solidFill>
                <a:prstClr val="white"/>
              </a:solidFill>
              <a:cs typeface="Calibri"/>
            </a:endParaRPr>
          </a:p>
        </p:txBody>
      </p:sp>
      <p:sp>
        <p:nvSpPr>
          <p:cNvPr id="2" name="Titolo 1"/>
          <p:cNvSpPr>
            <a:spLocks noGrp="1"/>
          </p:cNvSpPr>
          <p:nvPr>
            <p:ph type="title"/>
          </p:nvPr>
        </p:nvSpPr>
        <p:spPr>
          <a:xfrm>
            <a:off x="419234" y="495585"/>
            <a:ext cx="9165167" cy="600075"/>
          </a:xfrm>
        </p:spPr>
        <p:txBody>
          <a:bodyPr/>
          <a:lstStyle/>
          <a:p>
            <a:r>
              <a:rPr lang="it-IT"/>
              <a:t>Fare clic per modificare stile</a:t>
            </a:r>
            <a:endParaRPr lang="it-IT" dirty="0"/>
          </a:p>
        </p:txBody>
      </p:sp>
    </p:spTree>
    <p:extLst>
      <p:ext uri="{BB962C8B-B14F-4D97-AF65-F5344CB8AC3E}">
        <p14:creationId xmlns:p14="http://schemas.microsoft.com/office/powerpoint/2010/main" val="1088245456"/>
      </p:ext>
    </p:extLst>
  </p:cSld>
  <p:clrMapOvr>
    <a:masterClrMapping/>
  </p:clrMapOvr>
  <p:transition spd="med">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4_Titolo e contenuto">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cstate="print"/>
          <a:srcRect/>
          <a:stretch>
            <a:fillRect/>
          </a:stretch>
        </p:blipFill>
        <p:spPr bwMode="auto">
          <a:xfrm>
            <a:off x="9819219" y="6478588"/>
            <a:ext cx="2313516" cy="311150"/>
          </a:xfrm>
          <a:prstGeom prst="rect">
            <a:avLst/>
          </a:prstGeom>
          <a:noFill/>
          <a:ln w="9525">
            <a:noFill/>
            <a:miter lim="800000"/>
            <a:headEnd/>
            <a:tailEnd/>
          </a:ln>
        </p:spPr>
      </p:pic>
      <p:cxnSp>
        <p:nvCxnSpPr>
          <p:cNvPr id="4" name="Connettore 1 22"/>
          <p:cNvCxnSpPr/>
          <p:nvPr userDrawn="1"/>
        </p:nvCxnSpPr>
        <p:spPr>
          <a:xfrm>
            <a:off x="0" y="6335713"/>
            <a:ext cx="12192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5" name="Immagine 10" descr="sistema-sanitario-lombardia.png"/>
          <p:cNvPicPr>
            <a:picLocks noChangeAspect="1"/>
          </p:cNvPicPr>
          <p:nvPr userDrawn="1"/>
        </p:nvPicPr>
        <p:blipFill>
          <a:blip r:embed="rId4" cstate="print"/>
          <a:srcRect/>
          <a:stretch>
            <a:fillRect/>
          </a:stretch>
        </p:blipFill>
        <p:spPr bwMode="auto">
          <a:xfrm>
            <a:off x="7833786" y="6588400"/>
            <a:ext cx="1714500" cy="238125"/>
          </a:xfrm>
          <a:prstGeom prst="rect">
            <a:avLst/>
          </a:prstGeom>
          <a:noFill/>
          <a:ln w="9525">
            <a:noFill/>
            <a:miter lim="800000"/>
            <a:headEnd/>
            <a:tailEnd/>
          </a:ln>
        </p:spPr>
      </p:pic>
      <p:sp>
        <p:nvSpPr>
          <p:cNvPr id="6" name="Foliennummernplatzhalter 1"/>
          <p:cNvSpPr txBox="1">
            <a:spLocks/>
          </p:cNvSpPr>
          <p:nvPr userDrawn="1"/>
        </p:nvSpPr>
        <p:spPr>
          <a:xfrm>
            <a:off x="10549468" y="38275"/>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de-DE" sz="1000" b="1" dirty="0" err="1">
                <a:solidFill>
                  <a:prstClr val="white"/>
                </a:solidFill>
                <a:cs typeface="Calibri"/>
              </a:rPr>
              <a:t>www.cnao.it</a:t>
            </a:r>
            <a:endParaRPr lang="de-DE" sz="1000" b="1" dirty="0">
              <a:solidFill>
                <a:prstClr val="white"/>
              </a:solidFill>
              <a:cs typeface="Calibri"/>
            </a:endParaRPr>
          </a:p>
        </p:txBody>
      </p:sp>
      <p:sp>
        <p:nvSpPr>
          <p:cNvPr id="2" name="Titolo 1"/>
          <p:cNvSpPr>
            <a:spLocks noGrp="1"/>
          </p:cNvSpPr>
          <p:nvPr>
            <p:ph type="title"/>
          </p:nvPr>
        </p:nvSpPr>
        <p:spPr>
          <a:xfrm>
            <a:off x="419234" y="495585"/>
            <a:ext cx="9165167" cy="600075"/>
          </a:xfrm>
        </p:spPr>
        <p:txBody>
          <a:bodyPr/>
          <a:lstStyle/>
          <a:p>
            <a:r>
              <a:rPr lang="it-IT"/>
              <a:t>Fare clic per modificare stile</a:t>
            </a:r>
            <a:endParaRPr lang="it-IT" dirty="0"/>
          </a:p>
        </p:txBody>
      </p:sp>
    </p:spTree>
    <p:extLst>
      <p:ext uri="{BB962C8B-B14F-4D97-AF65-F5344CB8AC3E}">
        <p14:creationId xmlns:p14="http://schemas.microsoft.com/office/powerpoint/2010/main" val="1999732397"/>
      </p:ext>
    </p:extLst>
  </p:cSld>
  <p:clrMapOvr>
    <a:masterClrMapping/>
  </p:clrMapOvr>
  <p:transition spd="med">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5_Titolo e contenuto">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cstate="print"/>
          <a:srcRect/>
          <a:stretch>
            <a:fillRect/>
          </a:stretch>
        </p:blipFill>
        <p:spPr bwMode="auto">
          <a:xfrm>
            <a:off x="9819219" y="6478588"/>
            <a:ext cx="2313516" cy="311150"/>
          </a:xfrm>
          <a:prstGeom prst="rect">
            <a:avLst/>
          </a:prstGeom>
          <a:noFill/>
          <a:ln w="9525">
            <a:noFill/>
            <a:miter lim="800000"/>
            <a:headEnd/>
            <a:tailEnd/>
          </a:ln>
        </p:spPr>
      </p:pic>
      <p:cxnSp>
        <p:nvCxnSpPr>
          <p:cNvPr id="4" name="Connettore 1 22"/>
          <p:cNvCxnSpPr/>
          <p:nvPr userDrawn="1"/>
        </p:nvCxnSpPr>
        <p:spPr>
          <a:xfrm>
            <a:off x="0" y="6335713"/>
            <a:ext cx="12192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5" name="Immagine 10" descr="sistema-sanitario-lombardia.png"/>
          <p:cNvPicPr>
            <a:picLocks noChangeAspect="1"/>
          </p:cNvPicPr>
          <p:nvPr userDrawn="1"/>
        </p:nvPicPr>
        <p:blipFill>
          <a:blip r:embed="rId4" cstate="print"/>
          <a:srcRect/>
          <a:stretch>
            <a:fillRect/>
          </a:stretch>
        </p:blipFill>
        <p:spPr bwMode="auto">
          <a:xfrm>
            <a:off x="7833786" y="6588400"/>
            <a:ext cx="1714500" cy="238125"/>
          </a:xfrm>
          <a:prstGeom prst="rect">
            <a:avLst/>
          </a:prstGeom>
          <a:noFill/>
          <a:ln w="9525">
            <a:noFill/>
            <a:miter lim="800000"/>
            <a:headEnd/>
            <a:tailEnd/>
          </a:ln>
        </p:spPr>
      </p:pic>
      <p:sp>
        <p:nvSpPr>
          <p:cNvPr id="6" name="Foliennummernplatzhalter 1"/>
          <p:cNvSpPr txBox="1">
            <a:spLocks/>
          </p:cNvSpPr>
          <p:nvPr userDrawn="1"/>
        </p:nvSpPr>
        <p:spPr>
          <a:xfrm>
            <a:off x="10549468" y="38275"/>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de-DE" sz="1000" b="1" dirty="0" err="1">
                <a:solidFill>
                  <a:prstClr val="white"/>
                </a:solidFill>
                <a:cs typeface="Calibri"/>
              </a:rPr>
              <a:t>www.cnao.it</a:t>
            </a:r>
            <a:endParaRPr lang="de-DE" sz="1000" b="1" dirty="0">
              <a:solidFill>
                <a:prstClr val="white"/>
              </a:solidFill>
              <a:cs typeface="Calibri"/>
            </a:endParaRPr>
          </a:p>
        </p:txBody>
      </p:sp>
      <p:sp>
        <p:nvSpPr>
          <p:cNvPr id="2" name="Titolo 1"/>
          <p:cNvSpPr>
            <a:spLocks noGrp="1"/>
          </p:cNvSpPr>
          <p:nvPr>
            <p:ph type="title"/>
          </p:nvPr>
        </p:nvSpPr>
        <p:spPr>
          <a:xfrm>
            <a:off x="419234" y="495585"/>
            <a:ext cx="9165167" cy="600075"/>
          </a:xfrm>
        </p:spPr>
        <p:txBody>
          <a:bodyPr/>
          <a:lstStyle/>
          <a:p>
            <a:r>
              <a:rPr lang="it-IT"/>
              <a:t>Fare clic per modificare stile</a:t>
            </a:r>
            <a:endParaRPr lang="it-IT" dirty="0"/>
          </a:p>
        </p:txBody>
      </p:sp>
    </p:spTree>
    <p:extLst>
      <p:ext uri="{BB962C8B-B14F-4D97-AF65-F5344CB8AC3E}">
        <p14:creationId xmlns:p14="http://schemas.microsoft.com/office/powerpoint/2010/main" val="1317387487"/>
      </p:ext>
    </p:extLst>
  </p:cSld>
  <p:clrMapOvr>
    <a:masterClrMapping/>
  </p:clrMapOvr>
  <p:transition spd="med">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Slide">
    <p:spTree>
      <p:nvGrpSpPr>
        <p:cNvPr id="1" name=""/>
        <p:cNvGrpSpPr/>
        <p:nvPr/>
      </p:nvGrpSpPr>
      <p:grpSpPr>
        <a:xfrm>
          <a:off x="0" y="0"/>
          <a:ext cx="0" cy="0"/>
          <a:chOff x="0" y="0"/>
          <a:chExt cx="0" cy="0"/>
        </a:xfrm>
      </p:grpSpPr>
      <p:pic>
        <p:nvPicPr>
          <p:cNvPr id="8" name="Immagine 7" descr="Immagine che contiene disegnando, tavolo&#10;&#10;Descrizione generata automaticamente">
            <a:extLst>
              <a:ext uri="{FF2B5EF4-FFF2-40B4-BE49-F238E27FC236}">
                <a16:creationId xmlns="" xmlns:a16="http://schemas.microsoft.com/office/drawing/2014/main" id="{C6D31A4D-F816-124A-BCBA-873C862172D1}"/>
              </a:ext>
            </a:extLst>
          </p:cNvPr>
          <p:cNvPicPr>
            <a:picLocks noChangeAspect="1"/>
          </p:cNvPicPr>
          <p:nvPr userDrawn="1"/>
        </p:nvPicPr>
        <p:blipFill>
          <a:blip r:embed="rId2"/>
          <a:stretch>
            <a:fillRect/>
          </a:stretch>
        </p:blipFill>
        <p:spPr>
          <a:xfrm>
            <a:off x="10721163" y="0"/>
            <a:ext cx="1470837" cy="6858000"/>
          </a:xfrm>
          <a:prstGeom prst="rect">
            <a:avLst/>
          </a:prstGeom>
        </p:spPr>
      </p:pic>
      <p:sp>
        <p:nvSpPr>
          <p:cNvPr id="9" name="Rettangolo 8">
            <a:extLst>
              <a:ext uri="{FF2B5EF4-FFF2-40B4-BE49-F238E27FC236}">
                <a16:creationId xmlns="" xmlns:a16="http://schemas.microsoft.com/office/drawing/2014/main" id="{C873ACBD-0AA8-5843-8D3E-1EEA098F82E0}"/>
              </a:ext>
            </a:extLst>
          </p:cNvPr>
          <p:cNvSpPr/>
          <p:nvPr userDrawn="1"/>
        </p:nvSpPr>
        <p:spPr>
          <a:xfrm>
            <a:off x="0" y="0"/>
            <a:ext cx="559558" cy="6858000"/>
          </a:xfrm>
          <a:prstGeom prst="rect">
            <a:avLst/>
          </a:prstGeom>
          <a:solidFill>
            <a:srgbClr val="002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Tree>
    <p:extLst>
      <p:ext uri="{BB962C8B-B14F-4D97-AF65-F5344CB8AC3E}">
        <p14:creationId xmlns:p14="http://schemas.microsoft.com/office/powerpoint/2010/main" val="24809681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97F50B0-5A1F-48AD-9781-93BB001BD110}" type="datetimeFigureOut">
              <a:rPr lang="en-US" smtClean="0"/>
              <a:t>5/24/2023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655A7A-AFEC-44D7-900E-1257CC8155D8}" type="slidenum">
              <a:rPr lang="en-US" smtClean="0"/>
              <a:t>‹N›</a:t>
            </a:fld>
            <a:endParaRPr lang="en-US"/>
          </a:p>
        </p:txBody>
      </p:sp>
    </p:spTree>
    <p:extLst>
      <p:ext uri="{BB962C8B-B14F-4D97-AF65-F5344CB8AC3E}">
        <p14:creationId xmlns:p14="http://schemas.microsoft.com/office/powerpoint/2010/main" val="26190796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97F50B0-5A1F-48AD-9781-93BB001BD110}" type="datetimeFigureOut">
              <a:rPr lang="en-US" smtClean="0"/>
              <a:t>5/24/2023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655A7A-AFEC-44D7-900E-1257CC8155D8}" type="slidenum">
              <a:rPr lang="en-US" smtClean="0"/>
              <a:t>‹N›</a:t>
            </a:fld>
            <a:endParaRPr lang="en-US"/>
          </a:p>
        </p:txBody>
      </p:sp>
    </p:spTree>
    <p:extLst>
      <p:ext uri="{BB962C8B-B14F-4D97-AF65-F5344CB8AC3E}">
        <p14:creationId xmlns:p14="http://schemas.microsoft.com/office/powerpoint/2010/main" val="5570731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97F50B0-5A1F-48AD-9781-93BB001BD110}" type="datetimeFigureOut">
              <a:rPr lang="en-US" smtClean="0"/>
              <a:t>5/24/2023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D655A7A-AFEC-44D7-900E-1257CC8155D8}" type="slidenum">
              <a:rPr lang="en-US" smtClean="0"/>
              <a:t>‹N›</a:t>
            </a:fld>
            <a:endParaRPr lang="en-US"/>
          </a:p>
        </p:txBody>
      </p:sp>
    </p:spTree>
    <p:extLst>
      <p:ext uri="{BB962C8B-B14F-4D97-AF65-F5344CB8AC3E}">
        <p14:creationId xmlns:p14="http://schemas.microsoft.com/office/powerpoint/2010/main" val="13446176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97F50B0-5A1F-48AD-9781-93BB001BD110}" type="datetimeFigureOut">
              <a:rPr lang="en-US" smtClean="0"/>
              <a:t>5/24/2023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D655A7A-AFEC-44D7-900E-1257CC8155D8}" type="slidenum">
              <a:rPr lang="en-US" smtClean="0"/>
              <a:t>‹N›</a:t>
            </a:fld>
            <a:endParaRPr lang="en-US"/>
          </a:p>
        </p:txBody>
      </p:sp>
    </p:spTree>
    <p:extLst>
      <p:ext uri="{BB962C8B-B14F-4D97-AF65-F5344CB8AC3E}">
        <p14:creationId xmlns:p14="http://schemas.microsoft.com/office/powerpoint/2010/main" val="870268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97F50B0-5A1F-48AD-9781-93BB001BD110}" type="datetimeFigureOut">
              <a:rPr lang="en-US" smtClean="0"/>
              <a:t>5/24/2023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D655A7A-AFEC-44D7-900E-1257CC8155D8}" type="slidenum">
              <a:rPr lang="en-US" smtClean="0"/>
              <a:t>‹N›</a:t>
            </a:fld>
            <a:endParaRPr lang="en-US"/>
          </a:p>
        </p:txBody>
      </p:sp>
    </p:spTree>
    <p:extLst>
      <p:ext uri="{BB962C8B-B14F-4D97-AF65-F5344CB8AC3E}">
        <p14:creationId xmlns:p14="http://schemas.microsoft.com/office/powerpoint/2010/main" val="20255262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97F50B0-5A1F-48AD-9781-93BB001BD110}" type="datetimeFigureOut">
              <a:rPr lang="en-US" smtClean="0"/>
              <a:t>5/24/2023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655A7A-AFEC-44D7-900E-1257CC8155D8}" type="slidenum">
              <a:rPr lang="en-US" smtClean="0"/>
              <a:t>‹N›</a:t>
            </a:fld>
            <a:endParaRPr lang="en-US"/>
          </a:p>
        </p:txBody>
      </p:sp>
    </p:spTree>
    <p:extLst>
      <p:ext uri="{BB962C8B-B14F-4D97-AF65-F5344CB8AC3E}">
        <p14:creationId xmlns:p14="http://schemas.microsoft.com/office/powerpoint/2010/main" val="36455502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97F50B0-5A1F-48AD-9781-93BB001BD110}" type="datetimeFigureOut">
              <a:rPr lang="en-US" smtClean="0"/>
              <a:t>5/24/2023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655A7A-AFEC-44D7-900E-1257CC8155D8}" type="slidenum">
              <a:rPr lang="en-US" smtClean="0"/>
              <a:t>‹N›</a:t>
            </a:fld>
            <a:endParaRPr lang="en-US"/>
          </a:p>
        </p:txBody>
      </p:sp>
    </p:spTree>
    <p:extLst>
      <p:ext uri="{BB962C8B-B14F-4D97-AF65-F5344CB8AC3E}">
        <p14:creationId xmlns:p14="http://schemas.microsoft.com/office/powerpoint/2010/main" val="28648503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7F50B0-5A1F-48AD-9781-93BB001BD110}" type="datetimeFigureOut">
              <a:rPr lang="en-US" smtClean="0"/>
              <a:t>5/24/2023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655A7A-AFEC-44D7-900E-1257CC8155D8}" type="slidenum">
              <a:rPr lang="en-US" smtClean="0"/>
              <a:t>‹N›</a:t>
            </a:fld>
            <a:endParaRPr lang="en-US"/>
          </a:p>
        </p:txBody>
      </p:sp>
    </p:spTree>
    <p:extLst>
      <p:ext uri="{BB962C8B-B14F-4D97-AF65-F5344CB8AC3E}">
        <p14:creationId xmlns:p14="http://schemas.microsoft.com/office/powerpoint/2010/main" val="14360873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2" r:id="rId12"/>
    <p:sldLayoutId id="2147483663" r:id="rId13"/>
    <p:sldLayoutId id="2147483664" r:id="rId14"/>
    <p:sldLayoutId id="2147483665" r:id="rId15"/>
    <p:sldLayoutId id="2147483666" r:id="rId16"/>
    <p:sldLayoutId id="2147483667" r:id="rId17"/>
    <p:sldLayoutId id="2147483668" r:id="rId18"/>
    <p:sldLayoutId id="2147483669" r:id="rId19"/>
    <p:sldLayoutId id="2147483670" r:id="rId20"/>
    <p:sldLayoutId id="2147483671" r:id="rId21"/>
    <p:sldLayoutId id="2147483672" r:id="rId22"/>
    <p:sldLayoutId id="2147483673" r:id="rId23"/>
    <p:sldLayoutId id="2147483674" r:id="rId24"/>
    <p:sldLayoutId id="2147483675" r:id="rId25"/>
    <p:sldLayoutId id="2147483676" r:id="rId26"/>
    <p:sldLayoutId id="2147483677" r:id="rId27"/>
    <p:sldLayoutId id="2147483678" r:id="rId2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 Id="rId9" Type="http://schemas.openxmlformats.org/officeDocument/2006/relationships/image" Target="../media/image22.png"/></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37.png"/><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40.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1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35.png"/><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44.emf"/><Relationship Id="rId7" Type="http://schemas.openxmlformats.org/officeDocument/2006/relationships/image" Target="../media/image28.png"/><Relationship Id="rId2" Type="http://schemas.openxmlformats.org/officeDocument/2006/relationships/image" Target="../media/image43.emf"/><Relationship Id="rId1" Type="http://schemas.openxmlformats.org/officeDocument/2006/relationships/slideLayout" Target="../slideLayouts/slideLayout7.xml"/><Relationship Id="rId6" Type="http://schemas.openxmlformats.org/officeDocument/2006/relationships/image" Target="../media/image35.png"/><Relationship Id="rId5" Type="http://schemas.openxmlformats.org/officeDocument/2006/relationships/image" Target="../media/image46.jpeg"/><Relationship Id="rId4" Type="http://schemas.openxmlformats.org/officeDocument/2006/relationships/image" Target="../media/image45.emf"/></Relationships>
</file>

<file path=ppt/slides/_rels/slide2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35.png"/><Relationship Id="rId4" Type="http://schemas.openxmlformats.org/officeDocument/2006/relationships/image" Target="../media/image48.png"/></Relationships>
</file>

<file path=ppt/slides/_rels/slide2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50.jpeg"/></Relationships>
</file>

<file path=ppt/slides/_rels/slide2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8" Type="http://schemas.openxmlformats.org/officeDocument/2006/relationships/image" Target="../media/image61.jpeg"/><Relationship Id="rId3" Type="http://schemas.openxmlformats.org/officeDocument/2006/relationships/image" Target="../media/image56.png"/><Relationship Id="rId7" Type="http://schemas.openxmlformats.org/officeDocument/2006/relationships/image" Target="../media/image60.png"/><Relationship Id="rId2" Type="http://schemas.openxmlformats.org/officeDocument/2006/relationships/image" Target="../media/image55.png"/><Relationship Id="rId1" Type="http://schemas.openxmlformats.org/officeDocument/2006/relationships/slideLayout" Target="../slideLayouts/slideLayout7.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 Id="rId9" Type="http://schemas.openxmlformats.org/officeDocument/2006/relationships/image" Target="../media/image28.png"/></Relationships>
</file>

<file path=ppt/slides/_rels/slide31.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62.png"/><Relationship Id="rId7" Type="http://schemas.openxmlformats.org/officeDocument/2006/relationships/diagramColors" Target="../diagrams/colors1.xml"/><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diagramQuickStyle" Target="../diagrams/quickStyle1.xml"/><Relationship Id="rId11" Type="http://schemas.openxmlformats.org/officeDocument/2006/relationships/image" Target="../media/image65.png"/><Relationship Id="rId5" Type="http://schemas.openxmlformats.org/officeDocument/2006/relationships/diagramLayout" Target="../diagrams/layout1.xml"/><Relationship Id="rId10" Type="http://schemas.openxmlformats.org/officeDocument/2006/relationships/image" Target="../media/image64.png"/><Relationship Id="rId4" Type="http://schemas.openxmlformats.org/officeDocument/2006/relationships/diagramData" Target="../diagrams/data1.xml"/><Relationship Id="rId9" Type="http://schemas.openxmlformats.org/officeDocument/2006/relationships/image" Target="../media/image63.png"/></Relationships>
</file>

<file path=ppt/slides/_rels/slide32.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23.xml"/><Relationship Id="rId1" Type="http://schemas.openxmlformats.org/officeDocument/2006/relationships/slideLayout" Target="../slideLayouts/slideLayout7.xml"/><Relationship Id="rId5" Type="http://schemas.openxmlformats.org/officeDocument/2006/relationships/image" Target="../media/image62.png"/><Relationship Id="rId4" Type="http://schemas.openxmlformats.org/officeDocument/2006/relationships/image" Target="../media/image70.png"/></Relationships>
</file>

<file path=ppt/slides/_rels/slide3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s>
</file>

<file path=ppt/slides/_rels/slide37.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25.xml"/><Relationship Id="rId1" Type="http://schemas.openxmlformats.org/officeDocument/2006/relationships/slideLayout" Target="../slideLayouts/slideLayout7.xml"/><Relationship Id="rId5" Type="http://schemas.openxmlformats.org/officeDocument/2006/relationships/image" Target="../media/image62.png"/><Relationship Id="rId4" Type="http://schemas.openxmlformats.org/officeDocument/2006/relationships/image" Target="../media/image76.png"/></Relationships>
</file>

<file path=ppt/slides/_rels/slide3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77.png"/></Relationships>
</file>

<file path=ppt/slides/_rels/slide39.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80.png"/><Relationship Id="rId4" Type="http://schemas.openxmlformats.org/officeDocument/2006/relationships/image" Target="../media/image79.pn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image" Target="../media/image10.png"/></Relationships>
</file>

<file path=ppt/slides/_rels/slide40.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image" Target="../media/image28.png"/><Relationship Id="rId5" Type="http://schemas.openxmlformats.org/officeDocument/2006/relationships/image" Target="../media/image83.png"/><Relationship Id="rId4" Type="http://schemas.openxmlformats.org/officeDocument/2006/relationships/image" Target="../media/image82.png"/></Relationships>
</file>

<file path=ppt/slides/_rels/slide41.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87.emf"/><Relationship Id="rId5" Type="http://schemas.openxmlformats.org/officeDocument/2006/relationships/image" Target="../media/image86.emf"/><Relationship Id="rId4" Type="http://schemas.openxmlformats.org/officeDocument/2006/relationships/image" Target="../media/image85.png"/></Relationships>
</file>

<file path=ppt/slides/_rels/slide42.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89.tif"/><Relationship Id="rId7" Type="http://schemas.openxmlformats.org/officeDocument/2006/relationships/image" Target="../media/image90.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88.emf"/><Relationship Id="rId5" Type="http://schemas.openxmlformats.org/officeDocument/2006/relationships/package" Target="../embeddings/Foglio_di_lavoro_di_Microsoft_Excel1.xlsx"/><Relationship Id="rId4" Type="http://schemas.openxmlformats.org/officeDocument/2006/relationships/oleObject" Target="../embeddings/oleObject1.bin"/></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30.xml"/><Relationship Id="rId7" Type="http://schemas.openxmlformats.org/officeDocument/2006/relationships/image" Target="../media/image93.png"/><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92.png"/><Relationship Id="rId5" Type="http://schemas.openxmlformats.org/officeDocument/2006/relationships/image" Target="../media/image91.wmf"/><Relationship Id="rId4" Type="http://schemas.openxmlformats.org/officeDocument/2006/relationships/oleObject" Target="../embeddings/oleObject2.bin"/></Relationships>
</file>

<file path=ppt/slides/_rels/slide44.xml.rels><?xml version="1.0" encoding="UTF-8" standalone="yes"?>
<Relationships xmlns="http://schemas.openxmlformats.org/package/2006/relationships"><Relationship Id="rId3" Type="http://schemas.openxmlformats.org/officeDocument/2006/relationships/image" Target="../media/image94.png"/><Relationship Id="rId7" Type="http://schemas.openxmlformats.org/officeDocument/2006/relationships/image" Target="../media/image28.png"/><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image" Target="../media/image96.png"/><Relationship Id="rId5" Type="http://schemas.openxmlformats.org/officeDocument/2006/relationships/image" Target="../media/image63.png"/><Relationship Id="rId4" Type="http://schemas.openxmlformats.org/officeDocument/2006/relationships/image" Target="../media/image95.png"/></Relationships>
</file>

<file path=ppt/slides/_rels/slide45.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46.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98.png"/></Relationships>
</file>

<file path=ppt/slides/_rels/slide4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101.png"/><Relationship Id="rId2" Type="http://schemas.openxmlformats.org/officeDocument/2006/relationships/image" Target="../media/image99.png"/><Relationship Id="rId1" Type="http://schemas.openxmlformats.org/officeDocument/2006/relationships/slideLayout" Target="../slideLayouts/slideLayout7.xml"/><Relationship Id="rId6" Type="http://schemas.openxmlformats.org/officeDocument/2006/relationships/image" Target="../media/image100.png"/><Relationship Id="rId5" Type="http://schemas.openxmlformats.org/officeDocument/2006/relationships/image" Target="../media/image98.png"/><Relationship Id="rId4" Type="http://schemas.openxmlformats.org/officeDocument/2006/relationships/image" Target="../media/image97.png"/></Relationships>
</file>

<file path=ppt/slides/_rels/slide49.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10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4.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8" Type="http://schemas.openxmlformats.org/officeDocument/2006/relationships/image" Target="../media/image111.tiff"/><Relationship Id="rId3" Type="http://schemas.openxmlformats.org/officeDocument/2006/relationships/image" Target="../media/image106.png"/><Relationship Id="rId7" Type="http://schemas.openxmlformats.org/officeDocument/2006/relationships/image" Target="../media/image110.tiff"/><Relationship Id="rId2" Type="http://schemas.openxmlformats.org/officeDocument/2006/relationships/notesSlide" Target="../notesSlides/notesSlide36.xml"/><Relationship Id="rId1" Type="http://schemas.openxmlformats.org/officeDocument/2006/relationships/slideLayout" Target="../slideLayouts/slideLayout7.xml"/><Relationship Id="rId6" Type="http://schemas.openxmlformats.org/officeDocument/2006/relationships/image" Target="../media/image109.png"/><Relationship Id="rId5" Type="http://schemas.openxmlformats.org/officeDocument/2006/relationships/image" Target="../media/image108.png"/><Relationship Id="rId4" Type="http://schemas.openxmlformats.org/officeDocument/2006/relationships/image" Target="../media/image107.png"/></Relationships>
</file>

<file path=ppt/slides/_rels/slide53.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37.xml"/><Relationship Id="rId1" Type="http://schemas.openxmlformats.org/officeDocument/2006/relationships/slideLayout" Target="../slideLayouts/slideLayout7.xml"/><Relationship Id="rId4" Type="http://schemas.openxmlformats.org/officeDocument/2006/relationships/image" Target="../media/image105.png"/></Relationships>
</file>

<file path=ppt/slides/_rels/slide5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8.xml"/><Relationship Id="rId1" Type="http://schemas.openxmlformats.org/officeDocument/2006/relationships/slideLayout" Target="../slideLayouts/slideLayout7.xml"/><Relationship Id="rId4" Type="http://schemas.openxmlformats.org/officeDocument/2006/relationships/image" Target="../media/image105.png"/></Relationships>
</file>

<file path=ppt/slides/_rels/slide55.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113.png"/><Relationship Id="rId1" Type="http://schemas.openxmlformats.org/officeDocument/2006/relationships/slideLayout" Target="../slideLayouts/slideLayout7.xml"/><Relationship Id="rId5" Type="http://schemas.openxmlformats.org/officeDocument/2006/relationships/image" Target="../media/image116.png"/><Relationship Id="rId4" Type="http://schemas.openxmlformats.org/officeDocument/2006/relationships/image" Target="../media/image115.png"/></Relationships>
</file>

<file path=ppt/slides/_rels/slide56.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notesSlide" Target="../notesSlides/notesSlide39.xml"/><Relationship Id="rId1" Type="http://schemas.openxmlformats.org/officeDocument/2006/relationships/slideLayout" Target="../slideLayouts/slideLayout7.xml"/><Relationship Id="rId6" Type="http://schemas.openxmlformats.org/officeDocument/2006/relationships/image" Target="../media/image105.png"/><Relationship Id="rId5" Type="http://schemas.openxmlformats.org/officeDocument/2006/relationships/image" Target="../media/image28.png"/><Relationship Id="rId4" Type="http://schemas.openxmlformats.org/officeDocument/2006/relationships/image" Target="../media/image118.png"/></Relationships>
</file>

<file path=ppt/slides/_rels/slide57.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notesSlide" Target="../notesSlides/notesSlide40.xml"/><Relationship Id="rId1" Type="http://schemas.openxmlformats.org/officeDocument/2006/relationships/slideLayout" Target="../slideLayouts/slideLayout7.xml"/><Relationship Id="rId4" Type="http://schemas.openxmlformats.org/officeDocument/2006/relationships/image" Target="../media/image120.png"/></Relationships>
</file>

<file path=ppt/slides/_rels/slide58.xml.rels><?xml version="1.0" encoding="UTF-8" standalone="yes"?>
<Relationships xmlns="http://schemas.openxmlformats.org/package/2006/relationships"><Relationship Id="rId8" Type="http://schemas.openxmlformats.org/officeDocument/2006/relationships/image" Target="../media/image126.jpeg"/><Relationship Id="rId3" Type="http://schemas.openxmlformats.org/officeDocument/2006/relationships/image" Target="../media/image121.jpeg"/><Relationship Id="rId7" Type="http://schemas.openxmlformats.org/officeDocument/2006/relationships/image" Target="../media/image125.jpeg"/><Relationship Id="rId2" Type="http://schemas.openxmlformats.org/officeDocument/2006/relationships/notesSlide" Target="../notesSlides/notesSlide41.xml"/><Relationship Id="rId1" Type="http://schemas.openxmlformats.org/officeDocument/2006/relationships/slideLayout" Target="../slideLayouts/slideLayout7.xml"/><Relationship Id="rId6" Type="http://schemas.openxmlformats.org/officeDocument/2006/relationships/image" Target="../media/image124.jpeg"/><Relationship Id="rId11" Type="http://schemas.openxmlformats.org/officeDocument/2006/relationships/image" Target="../media/image127.png"/><Relationship Id="rId5" Type="http://schemas.openxmlformats.org/officeDocument/2006/relationships/image" Target="../media/image123.jpeg"/><Relationship Id="rId10" Type="http://schemas.openxmlformats.org/officeDocument/2006/relationships/image" Target="../media/image105.png"/><Relationship Id="rId4" Type="http://schemas.openxmlformats.org/officeDocument/2006/relationships/image" Target="../media/image122.jpeg"/><Relationship Id="rId9" Type="http://schemas.openxmlformats.org/officeDocument/2006/relationships/image" Target="../media/image28.png"/></Relationships>
</file>

<file path=ppt/slides/_rels/slide59.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image" Target="../media/image128.png"/><Relationship Id="rId1" Type="http://schemas.openxmlformats.org/officeDocument/2006/relationships/slideLayout" Target="../slideLayouts/slideLayout7.xml"/><Relationship Id="rId6" Type="http://schemas.openxmlformats.org/officeDocument/2006/relationships/image" Target="../media/image28.png"/><Relationship Id="rId5" Type="http://schemas.openxmlformats.org/officeDocument/2006/relationships/image" Target="../media/image131.png"/><Relationship Id="rId4" Type="http://schemas.openxmlformats.org/officeDocument/2006/relationships/image" Target="../media/image130.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132.tiff"/><Relationship Id="rId2" Type="http://schemas.openxmlformats.org/officeDocument/2006/relationships/image" Target="../media/image120.png"/><Relationship Id="rId1" Type="http://schemas.openxmlformats.org/officeDocument/2006/relationships/slideLayout" Target="../slideLayouts/slideLayout7.xml"/><Relationship Id="rId4" Type="http://schemas.openxmlformats.org/officeDocument/2006/relationships/image" Target="../media/image133.tiff"/></Relationships>
</file>

<file path=ppt/slides/_rels/slide61.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notesSlide" Target="../notesSlides/notesSlide42.xml"/><Relationship Id="rId1" Type="http://schemas.openxmlformats.org/officeDocument/2006/relationships/slideLayout" Target="../slideLayouts/slideLayout7.xml"/><Relationship Id="rId6" Type="http://schemas.openxmlformats.org/officeDocument/2006/relationships/image" Target="../media/image127.png"/><Relationship Id="rId5" Type="http://schemas.openxmlformats.org/officeDocument/2006/relationships/image" Target="../media/image136.png"/><Relationship Id="rId4" Type="http://schemas.openxmlformats.org/officeDocument/2006/relationships/image" Target="../media/image135.png"/></Relationships>
</file>

<file path=ppt/slides/_rels/slide62.xml.rels><?xml version="1.0" encoding="UTF-8" standalone="yes"?>
<Relationships xmlns="http://schemas.openxmlformats.org/package/2006/relationships"><Relationship Id="rId3" Type="http://schemas.openxmlformats.org/officeDocument/2006/relationships/image" Target="../media/image137.png"/><Relationship Id="rId7" Type="http://schemas.openxmlformats.org/officeDocument/2006/relationships/image" Target="../media/image139.jpeg"/><Relationship Id="rId2" Type="http://schemas.openxmlformats.org/officeDocument/2006/relationships/notesSlide" Target="../notesSlides/notesSlide43.xml"/><Relationship Id="rId1" Type="http://schemas.openxmlformats.org/officeDocument/2006/relationships/slideLayout" Target="../slideLayouts/slideLayout7.xml"/><Relationship Id="rId6" Type="http://schemas.openxmlformats.org/officeDocument/2006/relationships/image" Target="../media/image108.png"/><Relationship Id="rId5" Type="http://schemas.openxmlformats.org/officeDocument/2006/relationships/image" Target="../media/image127.png"/><Relationship Id="rId4" Type="http://schemas.openxmlformats.org/officeDocument/2006/relationships/image" Target="../media/image138.jpeg"/></Relationships>
</file>

<file path=ppt/slides/_rels/slide63.xml.rels><?xml version="1.0" encoding="UTF-8" standalone="yes"?>
<Relationships xmlns="http://schemas.openxmlformats.org/package/2006/relationships"><Relationship Id="rId3" Type="http://schemas.openxmlformats.org/officeDocument/2006/relationships/image" Target="../media/image141.png"/><Relationship Id="rId2" Type="http://schemas.openxmlformats.org/officeDocument/2006/relationships/image" Target="../media/image140.png"/><Relationship Id="rId1" Type="http://schemas.openxmlformats.org/officeDocument/2006/relationships/slideLayout" Target="../slideLayouts/slideLayout7.xml"/><Relationship Id="rId5" Type="http://schemas.openxmlformats.org/officeDocument/2006/relationships/hyperlink" Target="https://pubmed.ncbi.nlm.nih.gov/32366434/" TargetMode="External"/><Relationship Id="rId4" Type="http://schemas.openxmlformats.org/officeDocument/2006/relationships/image" Target="../media/image28.png"/></Relationships>
</file>

<file path=ppt/slides/_rels/slide64.xml.rels><?xml version="1.0" encoding="UTF-8" standalone="yes"?>
<Relationships xmlns="http://schemas.openxmlformats.org/package/2006/relationships"><Relationship Id="rId3" Type="http://schemas.openxmlformats.org/officeDocument/2006/relationships/image" Target="../media/image142.png"/><Relationship Id="rId2" Type="http://schemas.openxmlformats.org/officeDocument/2006/relationships/notesSlide" Target="../notesSlides/notesSlide44.xml"/><Relationship Id="rId1" Type="http://schemas.openxmlformats.org/officeDocument/2006/relationships/slideLayout" Target="../slideLayouts/slideLayout7.xml"/><Relationship Id="rId5" Type="http://schemas.openxmlformats.org/officeDocument/2006/relationships/image" Target="../media/image144.png"/><Relationship Id="rId4" Type="http://schemas.openxmlformats.org/officeDocument/2006/relationships/image" Target="../media/image143.png"/></Relationships>
</file>

<file path=ppt/slides/_rels/slide65.xml.rels><?xml version="1.0" encoding="UTF-8" standalone="yes"?>
<Relationships xmlns="http://schemas.openxmlformats.org/package/2006/relationships"><Relationship Id="rId3" Type="http://schemas.openxmlformats.org/officeDocument/2006/relationships/image" Target="../media/image146.png"/><Relationship Id="rId7" Type="http://schemas.openxmlformats.org/officeDocument/2006/relationships/image" Target="../media/image150.emf"/><Relationship Id="rId2" Type="http://schemas.openxmlformats.org/officeDocument/2006/relationships/image" Target="../media/image145.png"/><Relationship Id="rId1" Type="http://schemas.openxmlformats.org/officeDocument/2006/relationships/slideLayout" Target="../slideLayouts/slideLayout7.xml"/><Relationship Id="rId6" Type="http://schemas.openxmlformats.org/officeDocument/2006/relationships/image" Target="../media/image149.png"/><Relationship Id="rId5" Type="http://schemas.openxmlformats.org/officeDocument/2006/relationships/image" Target="../media/image148.png"/><Relationship Id="rId4" Type="http://schemas.openxmlformats.org/officeDocument/2006/relationships/image" Target="../media/image147.png"/></Relationships>
</file>

<file path=ppt/slides/_rels/slide66.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151.png"/><Relationship Id="rId7" Type="http://schemas.openxmlformats.org/officeDocument/2006/relationships/image" Target="../media/image155.png"/><Relationship Id="rId2" Type="http://schemas.openxmlformats.org/officeDocument/2006/relationships/notesSlide" Target="../notesSlides/notesSlide45.xml"/><Relationship Id="rId1" Type="http://schemas.openxmlformats.org/officeDocument/2006/relationships/slideLayout" Target="../slideLayouts/slideLayout7.xml"/><Relationship Id="rId6" Type="http://schemas.openxmlformats.org/officeDocument/2006/relationships/image" Target="../media/image154.png"/><Relationship Id="rId5" Type="http://schemas.openxmlformats.org/officeDocument/2006/relationships/image" Target="../media/image153.png"/><Relationship Id="rId4" Type="http://schemas.openxmlformats.org/officeDocument/2006/relationships/image" Target="../media/image152.png"/></Relationships>
</file>

<file path=ppt/slides/_rels/slide67.xml.rels><?xml version="1.0" encoding="UTF-8" standalone="yes"?>
<Relationships xmlns="http://schemas.openxmlformats.org/package/2006/relationships"><Relationship Id="rId3" Type="http://schemas.openxmlformats.org/officeDocument/2006/relationships/image" Target="../media/image156.jpeg"/><Relationship Id="rId2" Type="http://schemas.openxmlformats.org/officeDocument/2006/relationships/notesSlide" Target="../notesSlides/notesSlide46.xml"/><Relationship Id="rId1" Type="http://schemas.openxmlformats.org/officeDocument/2006/relationships/slideLayout" Target="../slideLayouts/slideLayout7.xml"/><Relationship Id="rId5" Type="http://schemas.openxmlformats.org/officeDocument/2006/relationships/image" Target="../media/image28.png"/><Relationship Id="rId4" Type="http://schemas.openxmlformats.org/officeDocument/2006/relationships/image" Target="../media/image157.jpeg"/></Relationships>
</file>

<file path=ppt/slides/_rels/slide68.xml.rels><?xml version="1.0" encoding="UTF-8" standalone="yes"?>
<Relationships xmlns="http://schemas.openxmlformats.org/package/2006/relationships"><Relationship Id="rId3" Type="http://schemas.openxmlformats.org/officeDocument/2006/relationships/image" Target="../media/image158.jpeg"/><Relationship Id="rId7" Type="http://schemas.openxmlformats.org/officeDocument/2006/relationships/image" Target="../media/image161.png"/><Relationship Id="rId2" Type="http://schemas.openxmlformats.org/officeDocument/2006/relationships/notesSlide" Target="../notesSlides/notesSlide47.xml"/><Relationship Id="rId1" Type="http://schemas.openxmlformats.org/officeDocument/2006/relationships/slideLayout" Target="../slideLayouts/slideLayout7.xml"/><Relationship Id="rId6" Type="http://schemas.openxmlformats.org/officeDocument/2006/relationships/image" Target="../media/image28.png"/><Relationship Id="rId5" Type="http://schemas.openxmlformats.org/officeDocument/2006/relationships/image" Target="../media/image160.jpeg"/><Relationship Id="rId4" Type="http://schemas.openxmlformats.org/officeDocument/2006/relationships/image" Target="../media/image159.jpe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emf"/></Relationships>
</file>

<file path=ppt/slides/_rels/slide70.xml.rels><?xml version="1.0" encoding="UTF-8" standalone="yes"?>
<Relationships xmlns="http://schemas.openxmlformats.org/package/2006/relationships"><Relationship Id="rId3" Type="http://schemas.openxmlformats.org/officeDocument/2006/relationships/image" Target="../media/image162.emf"/><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3" Type="http://schemas.openxmlformats.org/officeDocument/2006/relationships/image" Target="../media/image164.png"/><Relationship Id="rId2" Type="http://schemas.openxmlformats.org/officeDocument/2006/relationships/image" Target="../media/image163.pn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image" Target="../media/image166.png"/><Relationship Id="rId2" Type="http://schemas.openxmlformats.org/officeDocument/2006/relationships/image" Target="../media/image165.pn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3" Type="http://schemas.openxmlformats.org/officeDocument/2006/relationships/image" Target="../media/image167.emf"/><Relationship Id="rId2" Type="http://schemas.openxmlformats.org/officeDocument/2006/relationships/notesSlide" Target="../notesSlides/notesSlide49.xml"/><Relationship Id="rId1" Type="http://schemas.openxmlformats.org/officeDocument/2006/relationships/slideLayout" Target="../slideLayouts/slideLayout7.xml"/><Relationship Id="rId4" Type="http://schemas.openxmlformats.org/officeDocument/2006/relationships/image" Target="../media/image168.emf"/></Relationships>
</file>

<file path=ppt/slides/_rels/slide78.xml.rels><?xml version="1.0" encoding="UTF-8" standalone="yes"?>
<Relationships xmlns="http://schemas.openxmlformats.org/package/2006/relationships"><Relationship Id="rId3" Type="http://schemas.openxmlformats.org/officeDocument/2006/relationships/image" Target="../media/image170.jpg"/><Relationship Id="rId2" Type="http://schemas.openxmlformats.org/officeDocument/2006/relationships/image" Target="../media/image169.png"/><Relationship Id="rId1" Type="http://schemas.openxmlformats.org/officeDocument/2006/relationships/slideLayout" Target="../slideLayouts/slideLayout7.xml"/><Relationship Id="rId6" Type="http://schemas.openxmlformats.org/officeDocument/2006/relationships/image" Target="../media/image172.png"/><Relationship Id="rId5" Type="http://schemas.openxmlformats.org/officeDocument/2006/relationships/image" Target="../media/image28.png"/><Relationship Id="rId4" Type="http://schemas.openxmlformats.org/officeDocument/2006/relationships/image" Target="../media/image171.jpg"/></Relationships>
</file>

<file path=ppt/slides/_rels/slide79.xml.rels><?xml version="1.0" encoding="UTF-8" standalone="yes"?>
<Relationships xmlns="http://schemas.openxmlformats.org/package/2006/relationships"><Relationship Id="rId3" Type="http://schemas.openxmlformats.org/officeDocument/2006/relationships/image" Target="../media/image174.png"/><Relationship Id="rId2" Type="http://schemas.openxmlformats.org/officeDocument/2006/relationships/image" Target="../media/image173.png"/><Relationship Id="rId1" Type="http://schemas.openxmlformats.org/officeDocument/2006/relationships/slideLayout" Target="../slideLayouts/slideLayout7.xml"/><Relationship Id="rId5" Type="http://schemas.openxmlformats.org/officeDocument/2006/relationships/image" Target="../media/image176.tif"/><Relationship Id="rId4" Type="http://schemas.openxmlformats.org/officeDocument/2006/relationships/image" Target="../media/image175.png"/></Relationships>
</file>

<file path=ppt/slides/_rels/slide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180.png"/><Relationship Id="rId2" Type="http://schemas.openxmlformats.org/officeDocument/2006/relationships/notesSlide" Target="../notesSlides/notesSlide50.xml"/><Relationship Id="rId1" Type="http://schemas.openxmlformats.org/officeDocument/2006/relationships/slideLayout" Target="../slideLayouts/slideLayout7.xml"/><Relationship Id="rId6" Type="http://schemas.openxmlformats.org/officeDocument/2006/relationships/image" Target="../media/image179.png"/><Relationship Id="rId5" Type="http://schemas.openxmlformats.org/officeDocument/2006/relationships/image" Target="../media/image178.png"/><Relationship Id="rId4" Type="http://schemas.openxmlformats.org/officeDocument/2006/relationships/image" Target="../media/image177.png"/></Relationships>
</file>

<file path=ppt/slides/_rels/slide81.xml.rels><?xml version="1.0" encoding="UTF-8" standalone="yes"?>
<Relationships xmlns="http://schemas.openxmlformats.org/package/2006/relationships"><Relationship Id="rId3" Type="http://schemas.openxmlformats.org/officeDocument/2006/relationships/image" Target="../media/image182.png"/><Relationship Id="rId2" Type="http://schemas.openxmlformats.org/officeDocument/2006/relationships/image" Target="../media/image181.png"/><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3" Type="http://schemas.openxmlformats.org/officeDocument/2006/relationships/image" Target="../media/image184.png"/><Relationship Id="rId2" Type="http://schemas.openxmlformats.org/officeDocument/2006/relationships/image" Target="../media/image183.pn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3" Type="http://schemas.openxmlformats.org/officeDocument/2006/relationships/image" Target="../media/image186.jpeg"/><Relationship Id="rId2" Type="http://schemas.openxmlformats.org/officeDocument/2006/relationships/image" Target="../media/image185.png"/><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84.xml.rels><?xml version="1.0" encoding="UTF-8" standalone="yes"?>
<Relationships xmlns="http://schemas.openxmlformats.org/package/2006/relationships"><Relationship Id="rId3" Type="http://schemas.openxmlformats.org/officeDocument/2006/relationships/image" Target="../media/image188.png"/><Relationship Id="rId2" Type="http://schemas.openxmlformats.org/officeDocument/2006/relationships/image" Target="../media/image187.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2" Type="http://schemas.openxmlformats.org/officeDocument/2006/relationships/image" Target="../media/image189.png"/><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image" Target="../media/image190.pn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3" Type="http://schemas.openxmlformats.org/officeDocument/2006/relationships/image" Target="../media/image191.png"/><Relationship Id="rId2" Type="http://schemas.openxmlformats.org/officeDocument/2006/relationships/notesSlide" Target="../notesSlides/notesSlide52.xml"/><Relationship Id="rId1" Type="http://schemas.openxmlformats.org/officeDocument/2006/relationships/slideLayout" Target="../slideLayouts/slideLayout7.xml"/><Relationship Id="rId6" Type="http://schemas.openxmlformats.org/officeDocument/2006/relationships/image" Target="../media/image194.png"/><Relationship Id="rId5" Type="http://schemas.openxmlformats.org/officeDocument/2006/relationships/image" Target="../media/image193.png"/><Relationship Id="rId4" Type="http://schemas.openxmlformats.org/officeDocument/2006/relationships/image" Target="../media/image192.png"/></Relationships>
</file>

<file path=ppt/slides/_rels/slide89.xml.rels><?xml version="1.0" encoding="UTF-8" standalone="yes"?>
<Relationships xmlns="http://schemas.openxmlformats.org/package/2006/relationships"><Relationship Id="rId3" Type="http://schemas.openxmlformats.org/officeDocument/2006/relationships/image" Target="../media/image196.png"/><Relationship Id="rId2" Type="http://schemas.openxmlformats.org/officeDocument/2006/relationships/image" Target="../media/image195.png"/><Relationship Id="rId1" Type="http://schemas.openxmlformats.org/officeDocument/2006/relationships/slideLayout" Target="../slideLayouts/slideLayout7.xml"/><Relationship Id="rId4" Type="http://schemas.openxmlformats.org/officeDocument/2006/relationships/image" Target="../media/image197.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3" Type="http://schemas.openxmlformats.org/officeDocument/2006/relationships/image" Target="../media/image199.emf"/><Relationship Id="rId2" Type="http://schemas.openxmlformats.org/officeDocument/2006/relationships/image" Target="../media/image198.emf"/><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53.xml"/><Relationship Id="rId1" Type="http://schemas.openxmlformats.org/officeDocument/2006/relationships/slideLayout" Target="../slideLayouts/slideLayout7.xml"/><Relationship Id="rId5" Type="http://schemas.openxmlformats.org/officeDocument/2006/relationships/image" Target="../media/image201.png"/><Relationship Id="rId4" Type="http://schemas.openxmlformats.org/officeDocument/2006/relationships/image" Target="../media/image200.png"/></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3" Type="http://schemas.openxmlformats.org/officeDocument/2006/relationships/image" Target="../media/image203.jpeg"/><Relationship Id="rId2" Type="http://schemas.openxmlformats.org/officeDocument/2006/relationships/image" Target="../media/image20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p:txBody>
          <a:bodyPr anchor="ctr">
            <a:normAutofit/>
          </a:bodyPr>
          <a:lstStyle/>
          <a:p>
            <a:r>
              <a:rPr lang="en-US" sz="3200" b="1" dirty="0">
                <a:solidFill>
                  <a:prstClr val="black"/>
                </a:solidFill>
              </a:rPr>
              <a:t/>
            </a:r>
            <a:br>
              <a:rPr lang="en-US" sz="3200" b="1" dirty="0">
                <a:solidFill>
                  <a:prstClr val="black"/>
                </a:solidFill>
              </a:rPr>
            </a:br>
            <a:r>
              <a:rPr lang="en-US" sz="3200" dirty="0">
                <a:solidFill>
                  <a:prstClr val="black"/>
                </a:solidFill>
              </a:rPr>
              <a:t> </a:t>
            </a:r>
            <a:endParaRPr lang="en-US" dirty="0"/>
          </a:p>
        </p:txBody>
      </p:sp>
      <p:sp>
        <p:nvSpPr>
          <p:cNvPr id="2" name="TextBox 1"/>
          <p:cNvSpPr txBox="1"/>
          <p:nvPr/>
        </p:nvSpPr>
        <p:spPr>
          <a:xfrm>
            <a:off x="674255" y="882287"/>
            <a:ext cx="9247352" cy="1754326"/>
          </a:xfrm>
          <a:prstGeom prst="rect">
            <a:avLst/>
          </a:prstGeom>
          <a:noFill/>
        </p:spPr>
        <p:txBody>
          <a:bodyPr wrap="square" rtlCol="0">
            <a:spAutoFit/>
          </a:bodyPr>
          <a:lstStyle/>
          <a:p>
            <a:r>
              <a:rPr lang="it-IT" sz="3600" b="1" dirty="0" smtClean="0">
                <a:solidFill>
                  <a:schemeClr val="bg1"/>
                </a:solidFill>
              </a:rPr>
              <a:t>Session II: </a:t>
            </a:r>
            <a:r>
              <a:rPr lang="it-IT" sz="3600" b="1" dirty="0" err="1" smtClean="0">
                <a:solidFill>
                  <a:schemeClr val="bg1"/>
                </a:solidFill>
              </a:rPr>
              <a:t>Clinical</a:t>
            </a:r>
            <a:r>
              <a:rPr lang="it-IT" sz="3600" b="1" dirty="0" smtClean="0">
                <a:solidFill>
                  <a:schemeClr val="bg1"/>
                </a:solidFill>
              </a:rPr>
              <a:t> </a:t>
            </a:r>
            <a:r>
              <a:rPr lang="it-IT" sz="3600" b="1" dirty="0" err="1" smtClean="0">
                <a:solidFill>
                  <a:schemeClr val="bg1"/>
                </a:solidFill>
              </a:rPr>
              <a:t>indications</a:t>
            </a:r>
            <a:r>
              <a:rPr lang="it-IT" sz="3600" b="1" dirty="0" smtClean="0">
                <a:solidFill>
                  <a:schemeClr val="bg1"/>
                </a:solidFill>
              </a:rPr>
              <a:t> for </a:t>
            </a:r>
            <a:r>
              <a:rPr lang="it-IT" sz="3600" b="1" dirty="0" err="1" smtClean="0">
                <a:solidFill>
                  <a:schemeClr val="bg1"/>
                </a:solidFill>
              </a:rPr>
              <a:t>proton</a:t>
            </a:r>
            <a:r>
              <a:rPr lang="it-IT" sz="3600" b="1" dirty="0" smtClean="0">
                <a:solidFill>
                  <a:schemeClr val="bg1"/>
                </a:solidFill>
              </a:rPr>
              <a:t> and </a:t>
            </a:r>
            <a:r>
              <a:rPr lang="it-IT" sz="3600" b="1" dirty="0" err="1" smtClean="0">
                <a:solidFill>
                  <a:schemeClr val="bg1"/>
                </a:solidFill>
              </a:rPr>
              <a:t>particle</a:t>
            </a:r>
            <a:r>
              <a:rPr lang="it-IT" sz="3600" b="1" dirty="0" smtClean="0">
                <a:solidFill>
                  <a:schemeClr val="bg1"/>
                </a:solidFill>
              </a:rPr>
              <a:t> </a:t>
            </a:r>
            <a:r>
              <a:rPr lang="it-IT" sz="3600" b="1" dirty="0" err="1" smtClean="0">
                <a:solidFill>
                  <a:schemeClr val="bg1"/>
                </a:solidFill>
              </a:rPr>
              <a:t>therapy</a:t>
            </a:r>
            <a:r>
              <a:rPr lang="it-IT" sz="3600" b="1" dirty="0" smtClean="0">
                <a:solidFill>
                  <a:schemeClr val="bg1"/>
                </a:solidFill>
              </a:rPr>
              <a:t>. </a:t>
            </a:r>
            <a:r>
              <a:rPr lang="it-IT" sz="3600" b="1" dirty="0" err="1" smtClean="0">
                <a:solidFill>
                  <a:schemeClr val="bg1"/>
                </a:solidFill>
              </a:rPr>
              <a:t>Existing</a:t>
            </a:r>
            <a:r>
              <a:rPr lang="it-IT" sz="3600" b="1" dirty="0" smtClean="0">
                <a:solidFill>
                  <a:schemeClr val="bg1"/>
                </a:solidFill>
              </a:rPr>
              <a:t> </a:t>
            </a:r>
            <a:r>
              <a:rPr lang="it-IT" sz="3600" b="1" dirty="0" err="1" smtClean="0">
                <a:solidFill>
                  <a:schemeClr val="bg1"/>
                </a:solidFill>
              </a:rPr>
              <a:t>clinical</a:t>
            </a:r>
            <a:r>
              <a:rPr lang="it-IT" sz="3600" b="1" dirty="0" smtClean="0">
                <a:solidFill>
                  <a:schemeClr val="bg1"/>
                </a:solidFill>
              </a:rPr>
              <a:t> </a:t>
            </a:r>
            <a:r>
              <a:rPr lang="it-IT" sz="3600" b="1" dirty="0" err="1" smtClean="0">
                <a:solidFill>
                  <a:schemeClr val="bg1"/>
                </a:solidFill>
              </a:rPr>
              <a:t>evidence</a:t>
            </a:r>
            <a:r>
              <a:rPr lang="it-IT" sz="3600" b="1" dirty="0" smtClean="0">
                <a:solidFill>
                  <a:schemeClr val="bg1"/>
                </a:solidFill>
              </a:rPr>
              <a:t> and on-</a:t>
            </a:r>
            <a:r>
              <a:rPr lang="it-IT" sz="3600" b="1" dirty="0" err="1" smtClean="0">
                <a:solidFill>
                  <a:schemeClr val="bg1"/>
                </a:solidFill>
              </a:rPr>
              <a:t>going</a:t>
            </a:r>
            <a:r>
              <a:rPr lang="it-IT" sz="3600" b="1" dirty="0" smtClean="0">
                <a:solidFill>
                  <a:schemeClr val="bg1"/>
                </a:solidFill>
              </a:rPr>
              <a:t> </a:t>
            </a:r>
            <a:r>
              <a:rPr lang="it-IT" sz="3600" b="1" dirty="0" err="1" smtClean="0">
                <a:solidFill>
                  <a:schemeClr val="bg1"/>
                </a:solidFill>
              </a:rPr>
              <a:t>clinical</a:t>
            </a:r>
            <a:r>
              <a:rPr lang="it-IT" sz="3600" b="1" dirty="0" smtClean="0">
                <a:solidFill>
                  <a:schemeClr val="bg1"/>
                </a:solidFill>
              </a:rPr>
              <a:t> trials</a:t>
            </a:r>
            <a:endParaRPr lang="en-US" sz="3600" b="1" dirty="0">
              <a:solidFill>
                <a:schemeClr val="bg1"/>
              </a:solidFill>
            </a:endParaRPr>
          </a:p>
        </p:txBody>
      </p:sp>
      <p:sp>
        <p:nvSpPr>
          <p:cNvPr id="4" name="CasellaDiTesto 3"/>
          <p:cNvSpPr txBox="1"/>
          <p:nvPr/>
        </p:nvSpPr>
        <p:spPr>
          <a:xfrm>
            <a:off x="139116" y="5563403"/>
            <a:ext cx="11191901" cy="1323439"/>
          </a:xfrm>
          <a:prstGeom prst="rect">
            <a:avLst/>
          </a:prstGeom>
          <a:noFill/>
        </p:spPr>
        <p:txBody>
          <a:bodyPr wrap="square" rtlCol="0">
            <a:spAutoFit/>
          </a:bodyPr>
          <a:lstStyle/>
          <a:p>
            <a:r>
              <a:rPr lang="it-IT" sz="2000" b="1" dirty="0" smtClean="0">
                <a:solidFill>
                  <a:schemeClr val="bg1"/>
                </a:solidFill>
              </a:rPr>
              <a:t>25 </a:t>
            </a:r>
            <a:r>
              <a:rPr lang="it-IT" sz="2000" b="1" dirty="0" err="1" smtClean="0">
                <a:solidFill>
                  <a:schemeClr val="bg1"/>
                </a:solidFill>
              </a:rPr>
              <a:t>May</a:t>
            </a:r>
            <a:r>
              <a:rPr lang="it-IT" sz="2000" b="1" dirty="0" smtClean="0">
                <a:solidFill>
                  <a:schemeClr val="bg1"/>
                </a:solidFill>
              </a:rPr>
              <a:t> 2023 </a:t>
            </a:r>
          </a:p>
          <a:p>
            <a:r>
              <a:rPr lang="it-IT" sz="2000" b="1" dirty="0" smtClean="0">
                <a:solidFill>
                  <a:schemeClr val="bg1"/>
                </a:solidFill>
              </a:rPr>
              <a:t>Workshop: </a:t>
            </a:r>
            <a:r>
              <a:rPr lang="en-US" sz="2000" b="1" dirty="0" smtClean="0">
                <a:solidFill>
                  <a:schemeClr val="bg1"/>
                </a:solidFill>
              </a:rPr>
              <a:t>Particle </a:t>
            </a:r>
            <a:r>
              <a:rPr lang="en-US" sz="2000" b="1" dirty="0">
                <a:solidFill>
                  <a:schemeClr val="bg1"/>
                </a:solidFill>
              </a:rPr>
              <a:t>therapy - future for the Baltic States? State-of-play, synergies and </a:t>
            </a:r>
            <a:r>
              <a:rPr lang="en-US" sz="2000" b="1" dirty="0" smtClean="0">
                <a:solidFill>
                  <a:schemeClr val="bg1"/>
                </a:solidFill>
              </a:rPr>
              <a:t>challenges</a:t>
            </a:r>
          </a:p>
          <a:p>
            <a:r>
              <a:rPr lang="en-US" sz="2000" b="1" dirty="0">
                <a:solidFill>
                  <a:schemeClr val="bg1"/>
                </a:solidFill>
              </a:rPr>
              <a:t>Moderator: Dr. Erika </a:t>
            </a:r>
            <a:r>
              <a:rPr lang="en-US" sz="2000" b="1" dirty="0" err="1" smtClean="0">
                <a:solidFill>
                  <a:schemeClr val="bg1"/>
                </a:solidFill>
              </a:rPr>
              <a:t>Korobeinikova</a:t>
            </a:r>
            <a:endParaRPr lang="en-US" sz="2000" b="1" dirty="0" smtClean="0">
              <a:solidFill>
                <a:schemeClr val="bg1"/>
              </a:solidFill>
            </a:endParaRPr>
          </a:p>
          <a:p>
            <a:r>
              <a:rPr lang="en-US" sz="2000" b="1" dirty="0" smtClean="0">
                <a:solidFill>
                  <a:schemeClr val="bg1"/>
                </a:solidFill>
              </a:rPr>
              <a:t>Speaker: Dr. Anna Maria Camarda</a:t>
            </a:r>
            <a:endParaRPr lang="it-IT" sz="2000" b="1" dirty="0">
              <a:solidFill>
                <a:schemeClr val="bg1"/>
              </a:solidFill>
            </a:endParaRPr>
          </a:p>
        </p:txBody>
      </p:sp>
    </p:spTree>
    <p:extLst>
      <p:ext uri="{BB962C8B-B14F-4D97-AF65-F5344CB8AC3E}">
        <p14:creationId xmlns:p14="http://schemas.microsoft.com/office/powerpoint/2010/main" val="226865841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uppo 12"/>
          <p:cNvGrpSpPr/>
          <p:nvPr/>
        </p:nvGrpSpPr>
        <p:grpSpPr>
          <a:xfrm>
            <a:off x="557801" y="1609762"/>
            <a:ext cx="11187997" cy="568807"/>
            <a:chOff x="227863" y="1302414"/>
            <a:chExt cx="11187997" cy="568807"/>
          </a:xfrm>
        </p:grpSpPr>
        <p:pic>
          <p:nvPicPr>
            <p:cNvPr id="3" name="Immagine 2"/>
            <p:cNvPicPr>
              <a:picLocks noChangeAspect="1"/>
            </p:cNvPicPr>
            <p:nvPr/>
          </p:nvPicPr>
          <p:blipFill rotWithShape="1">
            <a:blip r:embed="rId3"/>
            <a:srcRect r="1084" b="47153"/>
            <a:stretch/>
          </p:blipFill>
          <p:spPr>
            <a:xfrm>
              <a:off x="227863" y="1302414"/>
              <a:ext cx="11187997" cy="568807"/>
            </a:xfrm>
            <a:prstGeom prst="rect">
              <a:avLst/>
            </a:prstGeom>
          </p:spPr>
        </p:pic>
        <p:cxnSp>
          <p:nvCxnSpPr>
            <p:cNvPr id="6" name="Connettore 1 5"/>
            <p:cNvCxnSpPr/>
            <p:nvPr/>
          </p:nvCxnSpPr>
          <p:spPr>
            <a:xfrm flipV="1">
              <a:off x="5382705" y="1489435"/>
              <a:ext cx="3412503" cy="942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12" name="Gruppo 11"/>
          <p:cNvGrpSpPr/>
          <p:nvPr/>
        </p:nvGrpSpPr>
        <p:grpSpPr>
          <a:xfrm>
            <a:off x="557801" y="2454168"/>
            <a:ext cx="8058298" cy="1315849"/>
            <a:chOff x="227863" y="2058242"/>
            <a:chExt cx="8058298" cy="1315849"/>
          </a:xfrm>
        </p:grpSpPr>
        <p:pic>
          <p:nvPicPr>
            <p:cNvPr id="7" name="Immagine 6"/>
            <p:cNvPicPr>
              <a:picLocks noChangeAspect="1"/>
            </p:cNvPicPr>
            <p:nvPr/>
          </p:nvPicPr>
          <p:blipFill>
            <a:blip r:embed="rId4"/>
            <a:stretch>
              <a:fillRect/>
            </a:stretch>
          </p:blipFill>
          <p:spPr>
            <a:xfrm>
              <a:off x="227863" y="2058242"/>
              <a:ext cx="8058298" cy="1315849"/>
            </a:xfrm>
            <a:prstGeom prst="rect">
              <a:avLst/>
            </a:prstGeom>
          </p:spPr>
        </p:pic>
        <p:sp>
          <p:nvSpPr>
            <p:cNvPr id="9" name="Ovale 8"/>
            <p:cNvSpPr/>
            <p:nvPr/>
          </p:nvSpPr>
          <p:spPr>
            <a:xfrm>
              <a:off x="5816339" y="2413262"/>
              <a:ext cx="1979629" cy="480767"/>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Ovale 9"/>
            <p:cNvSpPr/>
            <p:nvPr/>
          </p:nvSpPr>
          <p:spPr>
            <a:xfrm>
              <a:off x="2923881" y="2757072"/>
              <a:ext cx="1987484" cy="54230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pic>
        <p:nvPicPr>
          <p:cNvPr id="11" name="Immagine 10"/>
          <p:cNvPicPr>
            <a:picLocks noChangeAspect="1"/>
          </p:cNvPicPr>
          <p:nvPr/>
        </p:nvPicPr>
        <p:blipFill>
          <a:blip r:embed="rId5"/>
          <a:stretch>
            <a:fillRect/>
          </a:stretch>
        </p:blipFill>
        <p:spPr>
          <a:xfrm>
            <a:off x="3431405" y="1142880"/>
            <a:ext cx="4562475" cy="409575"/>
          </a:xfrm>
          <a:prstGeom prst="rect">
            <a:avLst/>
          </a:prstGeom>
        </p:spPr>
      </p:pic>
      <p:pic>
        <p:nvPicPr>
          <p:cNvPr id="15" name="Immagine 14"/>
          <p:cNvPicPr>
            <a:picLocks noChangeAspect="1"/>
          </p:cNvPicPr>
          <p:nvPr/>
        </p:nvPicPr>
        <p:blipFill>
          <a:blip r:embed="rId6"/>
          <a:stretch>
            <a:fillRect/>
          </a:stretch>
        </p:blipFill>
        <p:spPr>
          <a:xfrm>
            <a:off x="1784317" y="150603"/>
            <a:ext cx="8020050" cy="857250"/>
          </a:xfrm>
          <a:prstGeom prst="rect">
            <a:avLst/>
          </a:prstGeom>
        </p:spPr>
      </p:pic>
      <p:grpSp>
        <p:nvGrpSpPr>
          <p:cNvPr id="14" name="Gruppo 13"/>
          <p:cNvGrpSpPr/>
          <p:nvPr/>
        </p:nvGrpSpPr>
        <p:grpSpPr>
          <a:xfrm>
            <a:off x="659876" y="3695307"/>
            <a:ext cx="10671829" cy="2948938"/>
            <a:chOff x="395926" y="1610806"/>
            <a:chExt cx="11953875" cy="3429000"/>
          </a:xfrm>
        </p:grpSpPr>
        <p:pic>
          <p:nvPicPr>
            <p:cNvPr id="16" name="Immagine 15"/>
            <p:cNvPicPr>
              <a:picLocks noChangeAspect="1"/>
            </p:cNvPicPr>
            <p:nvPr/>
          </p:nvPicPr>
          <p:blipFill>
            <a:blip r:embed="rId7"/>
            <a:stretch>
              <a:fillRect/>
            </a:stretch>
          </p:blipFill>
          <p:spPr>
            <a:xfrm>
              <a:off x="395926" y="1610806"/>
              <a:ext cx="11953875" cy="3429000"/>
            </a:xfrm>
            <a:prstGeom prst="rect">
              <a:avLst/>
            </a:prstGeom>
          </p:spPr>
        </p:pic>
        <p:sp>
          <p:nvSpPr>
            <p:cNvPr id="17" name="Ovale 16"/>
            <p:cNvSpPr/>
            <p:nvPr/>
          </p:nvSpPr>
          <p:spPr>
            <a:xfrm>
              <a:off x="565117" y="3959258"/>
              <a:ext cx="2508021" cy="25020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8" name="Ovale 17"/>
            <p:cNvSpPr/>
            <p:nvPr/>
          </p:nvSpPr>
          <p:spPr>
            <a:xfrm>
              <a:off x="3073138" y="4398390"/>
              <a:ext cx="2098250" cy="452487"/>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Ovale 18"/>
            <p:cNvSpPr/>
            <p:nvPr/>
          </p:nvSpPr>
          <p:spPr>
            <a:xfrm>
              <a:off x="3102990" y="2490249"/>
              <a:ext cx="2147740" cy="50747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spTree>
    <p:extLst>
      <p:ext uri="{BB962C8B-B14F-4D97-AF65-F5344CB8AC3E}">
        <p14:creationId xmlns:p14="http://schemas.microsoft.com/office/powerpoint/2010/main" val="3206264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134295" y="68322"/>
            <a:ext cx="11057705" cy="1200329"/>
          </a:xfrm>
          <a:prstGeom prst="rect">
            <a:avLst/>
          </a:prstGeom>
        </p:spPr>
        <p:txBody>
          <a:bodyPr wrap="square">
            <a:spAutoFit/>
          </a:bodyPr>
          <a:lstStyle/>
          <a:p>
            <a:r>
              <a:rPr lang="it-IT" sz="3600" b="1" dirty="0" err="1" smtClean="0">
                <a:solidFill>
                  <a:srgbClr val="FF0000"/>
                </a:solidFill>
              </a:rPr>
              <a:t>Fractionation</a:t>
            </a:r>
            <a:r>
              <a:rPr lang="it-IT" sz="3600" b="1" dirty="0" smtClean="0">
                <a:solidFill>
                  <a:srgbClr val="FF0000"/>
                </a:solidFill>
              </a:rPr>
              <a:t> </a:t>
            </a:r>
            <a:r>
              <a:rPr lang="it-IT" sz="3600" b="1" dirty="0" err="1" smtClean="0">
                <a:solidFill>
                  <a:srgbClr val="FF0000"/>
                </a:solidFill>
              </a:rPr>
              <a:t>schedules</a:t>
            </a:r>
            <a:r>
              <a:rPr lang="it-IT" sz="3600" b="1" dirty="0" smtClean="0">
                <a:solidFill>
                  <a:srgbClr val="FF0000"/>
                </a:solidFill>
              </a:rPr>
              <a:t> with </a:t>
            </a:r>
            <a:r>
              <a:rPr lang="it-IT" sz="3600" b="1" dirty="0" err="1" smtClean="0">
                <a:solidFill>
                  <a:srgbClr val="FF0000"/>
                </a:solidFill>
              </a:rPr>
              <a:t>Particle</a:t>
            </a:r>
            <a:r>
              <a:rPr lang="it-IT" sz="3600" b="1" dirty="0" smtClean="0">
                <a:solidFill>
                  <a:srgbClr val="FF0000"/>
                </a:solidFill>
              </a:rPr>
              <a:t> </a:t>
            </a:r>
            <a:r>
              <a:rPr lang="it-IT" sz="3600" b="1" dirty="0" err="1" smtClean="0">
                <a:solidFill>
                  <a:srgbClr val="FF0000"/>
                </a:solidFill>
              </a:rPr>
              <a:t>Therapy</a:t>
            </a:r>
            <a:r>
              <a:rPr lang="it-IT" sz="3600" b="1" dirty="0" smtClean="0">
                <a:solidFill>
                  <a:srgbClr val="FF0000"/>
                </a:solidFill>
              </a:rPr>
              <a:t> in SB </a:t>
            </a:r>
            <a:r>
              <a:rPr lang="it-IT" sz="3600" b="1" dirty="0" err="1" smtClean="0">
                <a:solidFill>
                  <a:srgbClr val="FF0000"/>
                </a:solidFill>
              </a:rPr>
              <a:t>Chordoma</a:t>
            </a:r>
            <a:r>
              <a:rPr lang="it-IT" sz="3600" b="1" dirty="0" smtClean="0">
                <a:solidFill>
                  <a:srgbClr val="FF0000"/>
                </a:solidFill>
              </a:rPr>
              <a:t>: CNAO </a:t>
            </a:r>
            <a:r>
              <a:rPr lang="it-IT" sz="3600" b="1" dirty="0" err="1" smtClean="0">
                <a:solidFill>
                  <a:srgbClr val="FF0000"/>
                </a:solidFill>
              </a:rPr>
              <a:t>experience</a:t>
            </a:r>
            <a:endParaRPr lang="it-IT" sz="3600" b="1" dirty="0">
              <a:solidFill>
                <a:srgbClr val="FF0000"/>
              </a:solidFill>
            </a:endParaRPr>
          </a:p>
        </p:txBody>
      </p:sp>
      <p:pic>
        <p:nvPicPr>
          <p:cNvPr id="3" name="Immagine 2"/>
          <p:cNvPicPr>
            <a:picLocks noChangeAspect="1"/>
          </p:cNvPicPr>
          <p:nvPr/>
        </p:nvPicPr>
        <p:blipFill>
          <a:blip r:embed="rId2"/>
          <a:stretch>
            <a:fillRect/>
          </a:stretch>
        </p:blipFill>
        <p:spPr>
          <a:xfrm>
            <a:off x="4708" y="0"/>
            <a:ext cx="1195575" cy="932911"/>
          </a:xfrm>
          <a:prstGeom prst="rect">
            <a:avLst/>
          </a:prstGeom>
        </p:spPr>
      </p:pic>
      <p:sp>
        <p:nvSpPr>
          <p:cNvPr id="5" name="CasellaDiTesto 4"/>
          <p:cNvSpPr txBox="1"/>
          <p:nvPr/>
        </p:nvSpPr>
        <p:spPr>
          <a:xfrm>
            <a:off x="709037" y="1579414"/>
            <a:ext cx="10699423" cy="3693319"/>
          </a:xfrm>
          <a:prstGeom prst="rect">
            <a:avLst/>
          </a:prstGeom>
          <a:noFill/>
        </p:spPr>
        <p:txBody>
          <a:bodyPr wrap="square" rtlCol="0">
            <a:spAutoFit/>
          </a:bodyPr>
          <a:lstStyle/>
          <a:p>
            <a:r>
              <a:rPr lang="it-IT" b="1" dirty="0" err="1" smtClean="0">
                <a:solidFill>
                  <a:srgbClr val="002060"/>
                </a:solidFill>
              </a:rPr>
              <a:t>Skull</a:t>
            </a:r>
            <a:r>
              <a:rPr lang="it-IT" b="1" dirty="0" smtClean="0">
                <a:solidFill>
                  <a:srgbClr val="002060"/>
                </a:solidFill>
              </a:rPr>
              <a:t> Base </a:t>
            </a:r>
            <a:r>
              <a:rPr lang="it-IT" b="1" dirty="0" err="1" smtClean="0">
                <a:solidFill>
                  <a:srgbClr val="002060"/>
                </a:solidFill>
              </a:rPr>
              <a:t>Chordoma</a:t>
            </a:r>
            <a:r>
              <a:rPr lang="it-IT" b="1" dirty="0" smtClean="0">
                <a:solidFill>
                  <a:srgbClr val="002060"/>
                </a:solidFill>
              </a:rPr>
              <a:t>: </a:t>
            </a:r>
          </a:p>
          <a:p>
            <a:endParaRPr lang="it-IT" dirty="0">
              <a:solidFill>
                <a:srgbClr val="002060"/>
              </a:solidFill>
            </a:endParaRPr>
          </a:p>
          <a:p>
            <a:pPr marL="285750" indent="-285750">
              <a:buFont typeface="Wingdings" panose="05000000000000000000" pitchFamily="2" charset="2"/>
              <a:buChar char="Ø"/>
            </a:pPr>
            <a:r>
              <a:rPr lang="it-IT" u="sng" dirty="0" smtClean="0">
                <a:solidFill>
                  <a:srgbClr val="002060"/>
                </a:solidFill>
              </a:rPr>
              <a:t>R0/R1 </a:t>
            </a:r>
            <a:r>
              <a:rPr lang="it-IT" u="sng" dirty="0" err="1" smtClean="0">
                <a:solidFill>
                  <a:srgbClr val="002060"/>
                </a:solidFill>
              </a:rPr>
              <a:t>margins</a:t>
            </a:r>
            <a:r>
              <a:rPr lang="it-IT" u="sng" dirty="0" smtClean="0">
                <a:solidFill>
                  <a:srgbClr val="002060"/>
                </a:solidFill>
              </a:rPr>
              <a:t>: </a:t>
            </a:r>
          </a:p>
          <a:p>
            <a:pPr marL="285750" indent="-285750">
              <a:buFont typeface="Wingdings" panose="05000000000000000000" pitchFamily="2" charset="2"/>
              <a:buChar char="Ø"/>
            </a:pPr>
            <a:endParaRPr lang="it-IT" dirty="0" smtClean="0">
              <a:solidFill>
                <a:srgbClr val="002060"/>
              </a:solidFill>
            </a:endParaRPr>
          </a:p>
          <a:p>
            <a:pPr marL="342900" indent="-342900">
              <a:buFont typeface="+mj-lt"/>
              <a:buAutoNum type="alphaLcParenR"/>
            </a:pPr>
            <a:r>
              <a:rPr lang="it-IT" dirty="0" smtClean="0">
                <a:solidFill>
                  <a:srgbClr val="002060"/>
                </a:solidFill>
              </a:rPr>
              <a:t>Proton </a:t>
            </a:r>
            <a:r>
              <a:rPr lang="it-IT" dirty="0" err="1" smtClean="0">
                <a:solidFill>
                  <a:srgbClr val="002060"/>
                </a:solidFill>
              </a:rPr>
              <a:t>Therapy</a:t>
            </a:r>
            <a:r>
              <a:rPr lang="it-IT" dirty="0" smtClean="0">
                <a:solidFill>
                  <a:srgbClr val="002060"/>
                </a:solidFill>
              </a:rPr>
              <a:t>: </a:t>
            </a:r>
            <a:r>
              <a:rPr lang="it-IT" dirty="0">
                <a:solidFill>
                  <a:srgbClr val="002060"/>
                </a:solidFill>
              </a:rPr>
              <a:t>74 </a:t>
            </a:r>
            <a:r>
              <a:rPr lang="it-IT" dirty="0" err="1">
                <a:solidFill>
                  <a:srgbClr val="002060"/>
                </a:solidFill>
              </a:rPr>
              <a:t>Gy</a:t>
            </a:r>
            <a:r>
              <a:rPr lang="it-IT" dirty="0">
                <a:solidFill>
                  <a:srgbClr val="002060"/>
                </a:solidFill>
              </a:rPr>
              <a:t>[RBE] </a:t>
            </a:r>
            <a:r>
              <a:rPr lang="it-IT" dirty="0" smtClean="0">
                <a:solidFill>
                  <a:srgbClr val="002060"/>
                </a:solidFill>
              </a:rPr>
              <a:t>CTV HR, </a:t>
            </a:r>
            <a:r>
              <a:rPr lang="it-IT" dirty="0">
                <a:solidFill>
                  <a:srgbClr val="002060"/>
                </a:solidFill>
              </a:rPr>
              <a:t>54 </a:t>
            </a:r>
            <a:r>
              <a:rPr lang="it-IT" dirty="0" err="1">
                <a:solidFill>
                  <a:srgbClr val="002060"/>
                </a:solidFill>
              </a:rPr>
              <a:t>Gy</a:t>
            </a:r>
            <a:r>
              <a:rPr lang="it-IT" dirty="0">
                <a:solidFill>
                  <a:srgbClr val="002060"/>
                </a:solidFill>
              </a:rPr>
              <a:t>[RBE] </a:t>
            </a:r>
            <a:r>
              <a:rPr lang="it-IT" dirty="0" smtClean="0">
                <a:solidFill>
                  <a:srgbClr val="002060"/>
                </a:solidFill>
              </a:rPr>
              <a:t>CTV LR (2 </a:t>
            </a:r>
            <a:r>
              <a:rPr lang="it-IT" dirty="0" err="1">
                <a:solidFill>
                  <a:srgbClr val="002060"/>
                </a:solidFill>
              </a:rPr>
              <a:t>Gy</a:t>
            </a:r>
            <a:r>
              <a:rPr lang="it-IT" dirty="0">
                <a:solidFill>
                  <a:srgbClr val="002060"/>
                </a:solidFill>
              </a:rPr>
              <a:t> [RBE]/</a:t>
            </a:r>
            <a:r>
              <a:rPr lang="it-IT" dirty="0" err="1" smtClean="0">
                <a:solidFill>
                  <a:srgbClr val="002060"/>
                </a:solidFill>
              </a:rPr>
              <a:t>fr</a:t>
            </a:r>
            <a:r>
              <a:rPr lang="it-IT" dirty="0" smtClean="0">
                <a:solidFill>
                  <a:srgbClr val="002060"/>
                </a:solidFill>
              </a:rPr>
              <a:t>).</a:t>
            </a:r>
          </a:p>
          <a:p>
            <a:pPr marL="342900" indent="-342900">
              <a:buFont typeface="+mj-lt"/>
              <a:buAutoNum type="alphaLcParenR"/>
            </a:pPr>
            <a:endParaRPr lang="it-IT" dirty="0">
              <a:solidFill>
                <a:srgbClr val="002060"/>
              </a:solidFill>
            </a:endParaRPr>
          </a:p>
          <a:p>
            <a:pPr marL="285750" indent="-285750">
              <a:buFont typeface="Wingdings" panose="05000000000000000000" pitchFamily="2" charset="2"/>
              <a:buChar char="Ø"/>
            </a:pPr>
            <a:r>
              <a:rPr lang="it-IT" u="sng" dirty="0" smtClean="0">
                <a:solidFill>
                  <a:srgbClr val="002060"/>
                </a:solidFill>
              </a:rPr>
              <a:t>R2 or </a:t>
            </a:r>
            <a:r>
              <a:rPr lang="it-IT" u="sng" dirty="0" err="1" smtClean="0">
                <a:solidFill>
                  <a:srgbClr val="002060"/>
                </a:solidFill>
              </a:rPr>
              <a:t>biopsy</a:t>
            </a:r>
            <a:r>
              <a:rPr lang="it-IT" u="sng" dirty="0" smtClean="0">
                <a:solidFill>
                  <a:srgbClr val="002060"/>
                </a:solidFill>
              </a:rPr>
              <a:t> or </a:t>
            </a:r>
            <a:r>
              <a:rPr lang="it-IT" u="sng" dirty="0" err="1" smtClean="0">
                <a:solidFill>
                  <a:srgbClr val="002060"/>
                </a:solidFill>
              </a:rPr>
              <a:t>recurrent</a:t>
            </a:r>
            <a:r>
              <a:rPr lang="it-IT" u="sng" dirty="0" smtClean="0">
                <a:solidFill>
                  <a:srgbClr val="002060"/>
                </a:solidFill>
              </a:rPr>
              <a:t> </a:t>
            </a:r>
            <a:r>
              <a:rPr lang="it-IT" u="sng" dirty="0" err="1" smtClean="0">
                <a:solidFill>
                  <a:srgbClr val="002060"/>
                </a:solidFill>
              </a:rPr>
              <a:t>disease</a:t>
            </a:r>
            <a:r>
              <a:rPr lang="it-IT" u="sng" dirty="0" smtClean="0">
                <a:solidFill>
                  <a:srgbClr val="002060"/>
                </a:solidFill>
              </a:rPr>
              <a:t> </a:t>
            </a:r>
            <a:r>
              <a:rPr lang="it-IT" u="sng" dirty="0" err="1" smtClean="0">
                <a:solidFill>
                  <a:srgbClr val="002060"/>
                </a:solidFill>
              </a:rPr>
              <a:t>after</a:t>
            </a:r>
            <a:r>
              <a:rPr lang="it-IT" u="sng" dirty="0" smtClean="0">
                <a:solidFill>
                  <a:srgbClr val="002060"/>
                </a:solidFill>
              </a:rPr>
              <a:t> </a:t>
            </a:r>
            <a:r>
              <a:rPr lang="it-IT" u="sng" dirty="0" err="1" smtClean="0">
                <a:solidFill>
                  <a:srgbClr val="002060"/>
                </a:solidFill>
              </a:rPr>
              <a:t>surgery</a:t>
            </a:r>
            <a:r>
              <a:rPr lang="it-IT" u="sng" dirty="0" smtClean="0">
                <a:solidFill>
                  <a:srgbClr val="002060"/>
                </a:solidFill>
              </a:rPr>
              <a:t>:</a:t>
            </a:r>
          </a:p>
          <a:p>
            <a:pPr marL="285750" indent="-285750">
              <a:buFont typeface="Wingdings" panose="05000000000000000000" pitchFamily="2" charset="2"/>
              <a:buChar char="Ø"/>
            </a:pPr>
            <a:endParaRPr lang="it-IT" dirty="0" smtClean="0">
              <a:solidFill>
                <a:srgbClr val="002060"/>
              </a:solidFill>
            </a:endParaRPr>
          </a:p>
          <a:p>
            <a:pPr marL="342900" indent="-342900">
              <a:buFont typeface="+mj-lt"/>
              <a:buAutoNum type="alphaLcParenR"/>
            </a:pPr>
            <a:r>
              <a:rPr lang="it-IT" dirty="0" smtClean="0">
                <a:solidFill>
                  <a:srgbClr val="FF0000"/>
                </a:solidFill>
              </a:rPr>
              <a:t>Carbon </a:t>
            </a:r>
            <a:r>
              <a:rPr lang="it-IT" dirty="0" err="1" smtClean="0">
                <a:solidFill>
                  <a:srgbClr val="FF0000"/>
                </a:solidFill>
              </a:rPr>
              <a:t>Ions</a:t>
            </a:r>
            <a:r>
              <a:rPr lang="it-IT" dirty="0" smtClean="0">
                <a:solidFill>
                  <a:srgbClr val="002060"/>
                </a:solidFill>
              </a:rPr>
              <a:t>: </a:t>
            </a:r>
            <a:r>
              <a:rPr lang="it-IT" dirty="0">
                <a:solidFill>
                  <a:srgbClr val="002060"/>
                </a:solidFill>
              </a:rPr>
              <a:t>65,6 - 70,4 </a:t>
            </a:r>
            <a:r>
              <a:rPr lang="it-IT" dirty="0" err="1">
                <a:solidFill>
                  <a:srgbClr val="002060"/>
                </a:solidFill>
              </a:rPr>
              <a:t>Gy</a:t>
            </a:r>
            <a:r>
              <a:rPr lang="it-IT" dirty="0">
                <a:solidFill>
                  <a:srgbClr val="002060"/>
                </a:solidFill>
              </a:rPr>
              <a:t> [RBE] </a:t>
            </a:r>
            <a:r>
              <a:rPr lang="it-IT" dirty="0" smtClean="0">
                <a:solidFill>
                  <a:srgbClr val="002060"/>
                </a:solidFill>
              </a:rPr>
              <a:t>CTV HR, </a:t>
            </a:r>
            <a:r>
              <a:rPr lang="it-IT" dirty="0">
                <a:solidFill>
                  <a:srgbClr val="002060"/>
                </a:solidFill>
              </a:rPr>
              <a:t>36,9-39,6 </a:t>
            </a:r>
            <a:r>
              <a:rPr lang="it-IT" dirty="0" err="1">
                <a:solidFill>
                  <a:srgbClr val="002060"/>
                </a:solidFill>
              </a:rPr>
              <a:t>Gy</a:t>
            </a:r>
            <a:r>
              <a:rPr lang="it-IT" dirty="0">
                <a:solidFill>
                  <a:srgbClr val="002060"/>
                </a:solidFill>
              </a:rPr>
              <a:t>[RBE] </a:t>
            </a:r>
            <a:r>
              <a:rPr lang="it-IT" dirty="0" smtClean="0">
                <a:solidFill>
                  <a:srgbClr val="002060"/>
                </a:solidFill>
              </a:rPr>
              <a:t>CTV LR, </a:t>
            </a:r>
            <a:r>
              <a:rPr lang="it-IT" dirty="0">
                <a:solidFill>
                  <a:srgbClr val="002060"/>
                </a:solidFill>
              </a:rPr>
              <a:t>16 </a:t>
            </a:r>
            <a:r>
              <a:rPr lang="it-IT" dirty="0" err="1" smtClean="0">
                <a:solidFill>
                  <a:srgbClr val="002060"/>
                </a:solidFill>
              </a:rPr>
              <a:t>fractions</a:t>
            </a:r>
            <a:r>
              <a:rPr lang="it-IT" dirty="0" smtClean="0">
                <a:solidFill>
                  <a:srgbClr val="002060"/>
                </a:solidFill>
              </a:rPr>
              <a:t> (4,1-4,4 </a:t>
            </a:r>
            <a:r>
              <a:rPr lang="it-IT" dirty="0" err="1">
                <a:solidFill>
                  <a:srgbClr val="002060"/>
                </a:solidFill>
              </a:rPr>
              <a:t>Gy</a:t>
            </a:r>
            <a:r>
              <a:rPr lang="it-IT" dirty="0">
                <a:solidFill>
                  <a:srgbClr val="002060"/>
                </a:solidFill>
              </a:rPr>
              <a:t>[RBE]/</a:t>
            </a:r>
            <a:r>
              <a:rPr lang="it-IT" dirty="0" err="1" smtClean="0">
                <a:solidFill>
                  <a:srgbClr val="002060"/>
                </a:solidFill>
              </a:rPr>
              <a:t>fr</a:t>
            </a:r>
            <a:r>
              <a:rPr lang="it-IT" dirty="0" smtClean="0">
                <a:solidFill>
                  <a:srgbClr val="002060"/>
                </a:solidFill>
              </a:rPr>
              <a:t>). </a:t>
            </a:r>
            <a:r>
              <a:rPr lang="it-IT" dirty="0" err="1" smtClean="0">
                <a:solidFill>
                  <a:srgbClr val="002060"/>
                </a:solidFill>
              </a:rPr>
              <a:t>Fractionation</a:t>
            </a:r>
            <a:r>
              <a:rPr lang="it-IT" dirty="0" smtClean="0">
                <a:solidFill>
                  <a:srgbClr val="002060"/>
                </a:solidFill>
              </a:rPr>
              <a:t> schedule </a:t>
            </a:r>
            <a:r>
              <a:rPr lang="it-IT" dirty="0" err="1" smtClean="0">
                <a:solidFill>
                  <a:srgbClr val="002060"/>
                </a:solidFill>
              </a:rPr>
              <a:t>depends</a:t>
            </a:r>
            <a:r>
              <a:rPr lang="it-IT" dirty="0" smtClean="0">
                <a:solidFill>
                  <a:srgbClr val="002060"/>
                </a:solidFill>
              </a:rPr>
              <a:t> on </a:t>
            </a:r>
            <a:r>
              <a:rPr lang="it-IT" dirty="0" err="1" smtClean="0">
                <a:solidFill>
                  <a:srgbClr val="002060"/>
                </a:solidFill>
              </a:rPr>
              <a:t>extension</a:t>
            </a:r>
            <a:r>
              <a:rPr lang="it-IT" dirty="0" smtClean="0">
                <a:solidFill>
                  <a:srgbClr val="002060"/>
                </a:solidFill>
              </a:rPr>
              <a:t> of the </a:t>
            </a:r>
            <a:r>
              <a:rPr lang="it-IT" dirty="0" err="1" smtClean="0">
                <a:solidFill>
                  <a:srgbClr val="002060"/>
                </a:solidFill>
              </a:rPr>
              <a:t>disease</a:t>
            </a:r>
            <a:r>
              <a:rPr lang="it-IT" dirty="0" smtClean="0">
                <a:solidFill>
                  <a:srgbClr val="002060"/>
                </a:solidFill>
              </a:rPr>
              <a:t> and </a:t>
            </a:r>
            <a:r>
              <a:rPr lang="it-IT" dirty="0" err="1" smtClean="0">
                <a:solidFill>
                  <a:srgbClr val="002060"/>
                </a:solidFill>
              </a:rPr>
              <a:t>proximity</a:t>
            </a:r>
            <a:r>
              <a:rPr lang="it-IT" dirty="0" smtClean="0">
                <a:solidFill>
                  <a:srgbClr val="002060"/>
                </a:solidFill>
              </a:rPr>
              <a:t> to </a:t>
            </a:r>
            <a:r>
              <a:rPr lang="it-IT" dirty="0" err="1" smtClean="0">
                <a:solidFill>
                  <a:srgbClr val="002060"/>
                </a:solidFill>
              </a:rPr>
              <a:t>critical</a:t>
            </a:r>
            <a:r>
              <a:rPr lang="it-IT" dirty="0" smtClean="0">
                <a:solidFill>
                  <a:srgbClr val="002060"/>
                </a:solidFill>
              </a:rPr>
              <a:t> </a:t>
            </a:r>
            <a:r>
              <a:rPr lang="it-IT" dirty="0" err="1" smtClean="0">
                <a:solidFill>
                  <a:srgbClr val="002060"/>
                </a:solidFill>
              </a:rPr>
              <a:t>structures</a:t>
            </a:r>
            <a:r>
              <a:rPr lang="it-IT" dirty="0" smtClean="0">
                <a:solidFill>
                  <a:srgbClr val="002060"/>
                </a:solidFill>
              </a:rPr>
              <a:t>. </a:t>
            </a:r>
          </a:p>
          <a:p>
            <a:endParaRPr lang="it-IT" dirty="0" smtClean="0">
              <a:solidFill>
                <a:srgbClr val="002060"/>
              </a:solidFill>
            </a:endParaRPr>
          </a:p>
          <a:p>
            <a:pPr marL="342900" indent="-342900" eaLnBrk="0" fontAlgn="base" hangingPunct="0">
              <a:spcAft>
                <a:spcPct val="0"/>
              </a:spcAft>
              <a:buFont typeface="+mj-lt"/>
              <a:buAutoNum type="alphaLcParenR"/>
            </a:pPr>
            <a:r>
              <a:rPr lang="it-IT" dirty="0" smtClean="0">
                <a:solidFill>
                  <a:srgbClr val="002060"/>
                </a:solidFill>
              </a:rPr>
              <a:t>Proton </a:t>
            </a:r>
            <a:r>
              <a:rPr lang="it-IT" dirty="0" err="1" smtClean="0">
                <a:solidFill>
                  <a:srgbClr val="002060"/>
                </a:solidFill>
              </a:rPr>
              <a:t>Therapy</a:t>
            </a:r>
            <a:r>
              <a:rPr lang="it-IT" dirty="0" smtClean="0">
                <a:solidFill>
                  <a:srgbClr val="002060"/>
                </a:solidFill>
              </a:rPr>
              <a:t>: </a:t>
            </a:r>
            <a:r>
              <a:rPr lang="it-IT" dirty="0">
                <a:solidFill>
                  <a:srgbClr val="002060"/>
                </a:solidFill>
              </a:rPr>
              <a:t>74 </a:t>
            </a:r>
            <a:r>
              <a:rPr lang="it-IT" dirty="0" err="1">
                <a:solidFill>
                  <a:srgbClr val="002060"/>
                </a:solidFill>
              </a:rPr>
              <a:t>Gy</a:t>
            </a:r>
            <a:r>
              <a:rPr lang="it-IT" dirty="0">
                <a:solidFill>
                  <a:srgbClr val="002060"/>
                </a:solidFill>
              </a:rPr>
              <a:t>[RBE] CTV HR, 54 </a:t>
            </a:r>
            <a:r>
              <a:rPr lang="it-IT" dirty="0" err="1">
                <a:solidFill>
                  <a:srgbClr val="002060"/>
                </a:solidFill>
              </a:rPr>
              <a:t>Gy</a:t>
            </a:r>
            <a:r>
              <a:rPr lang="it-IT" dirty="0">
                <a:solidFill>
                  <a:srgbClr val="002060"/>
                </a:solidFill>
              </a:rPr>
              <a:t>[RBE] CTV LR (2 </a:t>
            </a:r>
            <a:r>
              <a:rPr lang="it-IT" dirty="0" err="1">
                <a:solidFill>
                  <a:srgbClr val="002060"/>
                </a:solidFill>
              </a:rPr>
              <a:t>Gy</a:t>
            </a:r>
            <a:r>
              <a:rPr lang="it-IT" dirty="0">
                <a:solidFill>
                  <a:srgbClr val="002060"/>
                </a:solidFill>
              </a:rPr>
              <a:t> [RBE]/</a:t>
            </a:r>
            <a:r>
              <a:rPr lang="it-IT" dirty="0" err="1">
                <a:solidFill>
                  <a:srgbClr val="002060"/>
                </a:solidFill>
              </a:rPr>
              <a:t>fr</a:t>
            </a:r>
            <a:r>
              <a:rPr lang="it-IT" dirty="0" smtClean="0">
                <a:solidFill>
                  <a:srgbClr val="002060"/>
                </a:solidFill>
              </a:rPr>
              <a:t>).</a:t>
            </a:r>
            <a:endParaRPr lang="it-IT" sz="1600" b="1" dirty="0">
              <a:solidFill>
                <a:srgbClr val="002060"/>
              </a:solidFill>
            </a:endParaRPr>
          </a:p>
          <a:p>
            <a:endParaRPr lang="it-IT" dirty="0" smtClean="0">
              <a:solidFill>
                <a:srgbClr val="002060"/>
              </a:solidFill>
            </a:endParaRPr>
          </a:p>
        </p:txBody>
      </p:sp>
    </p:spTree>
    <p:extLst>
      <p:ext uri="{BB962C8B-B14F-4D97-AF65-F5344CB8AC3E}">
        <p14:creationId xmlns:p14="http://schemas.microsoft.com/office/powerpoint/2010/main" val="11272268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a 1"/>
          <p:cNvGraphicFramePr>
            <a:graphicFrameLocks noGrp="1"/>
          </p:cNvGraphicFramePr>
          <p:nvPr>
            <p:extLst>
              <p:ext uri="{D42A27DB-BD31-4B8C-83A1-F6EECF244321}">
                <p14:modId xmlns:p14="http://schemas.microsoft.com/office/powerpoint/2010/main" val="2180709563"/>
              </p:ext>
            </p:extLst>
          </p:nvPr>
        </p:nvGraphicFramePr>
        <p:xfrm>
          <a:off x="197962" y="90215"/>
          <a:ext cx="11812373" cy="6650770"/>
        </p:xfrm>
        <a:graphic>
          <a:graphicData uri="http://schemas.openxmlformats.org/drawingml/2006/table">
            <a:tbl>
              <a:tblPr firstRow="1" firstCol="1" bandRow="1">
                <a:tableStyleId>{5C22544A-7EE6-4342-B048-85BDC9FD1C3A}</a:tableStyleId>
              </a:tblPr>
              <a:tblGrid>
                <a:gridCol w="1914907"/>
                <a:gridCol w="1339596"/>
                <a:gridCol w="1363517"/>
                <a:gridCol w="2382569"/>
                <a:gridCol w="1684064"/>
                <a:gridCol w="1572831"/>
                <a:gridCol w="1554889"/>
              </a:tblGrid>
              <a:tr h="330021">
                <a:tc gridSpan="7">
                  <a:txBody>
                    <a:bodyPr/>
                    <a:lstStyle/>
                    <a:p>
                      <a:pPr algn="l">
                        <a:lnSpc>
                          <a:spcPct val="100000"/>
                        </a:lnSpc>
                        <a:spcAft>
                          <a:spcPts val="0"/>
                        </a:spcAft>
                      </a:pPr>
                      <a:r>
                        <a:rPr lang="en-US" sz="1800" dirty="0" smtClean="0">
                          <a:solidFill>
                            <a:srgbClr val="002060"/>
                          </a:solidFill>
                          <a:effectLst/>
                          <a:latin typeface="+mn-lt"/>
                        </a:rPr>
                        <a:t>Single </a:t>
                      </a:r>
                      <a:r>
                        <a:rPr lang="en-US" sz="1800" dirty="0">
                          <a:solidFill>
                            <a:srgbClr val="002060"/>
                          </a:solidFill>
                          <a:effectLst/>
                          <a:latin typeface="+mn-lt"/>
                        </a:rPr>
                        <a:t>institutional reports on PT and CIRT for </a:t>
                      </a:r>
                      <a:r>
                        <a:rPr lang="en-US" sz="1800" dirty="0" smtClean="0">
                          <a:solidFill>
                            <a:srgbClr val="FF0000"/>
                          </a:solidFill>
                          <a:effectLst/>
                          <a:latin typeface="+mn-lt"/>
                        </a:rPr>
                        <a:t>CHORDOMA</a:t>
                      </a:r>
                      <a:r>
                        <a:rPr lang="en-US" sz="1800" dirty="0" smtClean="0">
                          <a:solidFill>
                            <a:srgbClr val="002060"/>
                          </a:solidFill>
                          <a:effectLst/>
                          <a:latin typeface="+mn-lt"/>
                        </a:rPr>
                        <a:t> of </a:t>
                      </a:r>
                      <a:r>
                        <a:rPr lang="en-US" sz="1800" dirty="0">
                          <a:solidFill>
                            <a:srgbClr val="002060"/>
                          </a:solidFill>
                          <a:effectLst/>
                          <a:latin typeface="+mn-lt"/>
                        </a:rPr>
                        <a:t>the skull base</a:t>
                      </a:r>
                      <a:endParaRPr lang="it-IT" sz="1800" dirty="0">
                        <a:solidFill>
                          <a:srgbClr val="002060"/>
                        </a:solidFill>
                        <a:effectLst/>
                        <a:latin typeface="+mn-lt"/>
                        <a:ea typeface="Times New Roman" panose="02020603050405020304" pitchFamily="18" charset="0"/>
                        <a:cs typeface="Times New Roman" panose="02020603050405020304" pitchFamily="18" charset="0"/>
                      </a:endParaRPr>
                    </a:p>
                  </a:txBody>
                  <a:tcPr marL="67143" marR="67143" marT="0" marB="0">
                    <a:solidFill>
                      <a:schemeClr val="accent1">
                        <a:lumMod val="20000"/>
                        <a:lumOff val="80000"/>
                      </a:schemeClr>
                    </a:solid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r>
              <a:tr h="787658">
                <a:tc>
                  <a:txBody>
                    <a:bodyPr/>
                    <a:lstStyle/>
                    <a:p>
                      <a:pPr marL="0" algn="ctr" defTabSz="914400" rtl="0" eaLnBrk="1" fontAlgn="t" latinLnBrk="0" hangingPunct="1">
                        <a:lnSpc>
                          <a:spcPts val="1300"/>
                        </a:lnSpc>
                        <a:spcAft>
                          <a:spcPts val="0"/>
                        </a:spcAft>
                      </a:pPr>
                      <a:r>
                        <a:rPr lang="it-IT" sz="1200" b="1" kern="1200" dirty="0" smtClean="0">
                          <a:solidFill>
                            <a:srgbClr val="002060"/>
                          </a:solidFill>
                          <a:effectLst/>
                          <a:latin typeface="+mn-lt"/>
                          <a:ea typeface="+mn-ea"/>
                          <a:cs typeface="+mn-cs"/>
                        </a:rPr>
                        <a:t>Author</a:t>
                      </a:r>
                      <a:endParaRPr lang="it-IT" sz="1200" b="1" kern="1200" dirty="0">
                        <a:solidFill>
                          <a:srgbClr val="002060"/>
                        </a:solidFill>
                        <a:effectLst/>
                        <a:latin typeface="+mn-lt"/>
                        <a:ea typeface="+mn-ea"/>
                        <a:cs typeface="+mn-cs"/>
                      </a:endParaRPr>
                    </a:p>
                    <a:p>
                      <a:pPr marL="0" algn="ctr" defTabSz="914400" rtl="0" eaLnBrk="1" fontAlgn="t" latinLnBrk="0" hangingPunct="1">
                        <a:lnSpc>
                          <a:spcPts val="1300"/>
                        </a:lnSpc>
                        <a:spcAft>
                          <a:spcPts val="0"/>
                        </a:spcAft>
                      </a:pPr>
                      <a:r>
                        <a:rPr lang="en-US" sz="1200" b="1" kern="1200" dirty="0">
                          <a:solidFill>
                            <a:srgbClr val="002060"/>
                          </a:solidFill>
                          <a:effectLst/>
                          <a:latin typeface="+mn-lt"/>
                          <a:ea typeface="+mn-ea"/>
                          <a:cs typeface="+mn-cs"/>
                        </a:rPr>
                        <a:t>Year </a:t>
                      </a:r>
                      <a:endParaRPr lang="it-IT" sz="1200" b="1" kern="1200" dirty="0">
                        <a:solidFill>
                          <a:srgbClr val="002060"/>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1" kern="1200" dirty="0">
                          <a:solidFill>
                            <a:srgbClr val="002E6C"/>
                          </a:solidFill>
                          <a:effectLst/>
                          <a:latin typeface="+mn-lt"/>
                          <a:ea typeface="+mn-ea"/>
                          <a:cs typeface="+mn-cs"/>
                        </a:rPr>
                        <a:t>Particle</a:t>
                      </a:r>
                      <a:endParaRPr lang="it-IT" sz="1200" b="1"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1" kern="1200" dirty="0">
                          <a:solidFill>
                            <a:srgbClr val="002E6C"/>
                          </a:solidFill>
                          <a:effectLst/>
                          <a:latin typeface="+mn-lt"/>
                          <a:ea typeface="+mn-ea"/>
                          <a:cs typeface="+mn-cs"/>
                        </a:rPr>
                        <a:t>Number of patients</a:t>
                      </a:r>
                      <a:endParaRPr lang="it-IT" sz="1200" b="1"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1" kern="1200" dirty="0">
                          <a:solidFill>
                            <a:srgbClr val="002E6C"/>
                          </a:solidFill>
                          <a:effectLst/>
                          <a:latin typeface="+mn-lt"/>
                          <a:ea typeface="+mn-ea"/>
                          <a:cs typeface="+mn-cs"/>
                        </a:rPr>
                        <a:t>Prescription dose (</a:t>
                      </a:r>
                      <a:r>
                        <a:rPr lang="en-US" sz="1200" b="1" kern="1200" dirty="0" err="1">
                          <a:solidFill>
                            <a:srgbClr val="002E6C"/>
                          </a:solidFill>
                          <a:effectLst/>
                          <a:latin typeface="+mn-lt"/>
                          <a:ea typeface="+mn-ea"/>
                          <a:cs typeface="+mn-cs"/>
                        </a:rPr>
                        <a:t>GyRBE</a:t>
                      </a:r>
                      <a:r>
                        <a:rPr lang="en-US" sz="1200" b="1" kern="1200" dirty="0">
                          <a:solidFill>
                            <a:srgbClr val="002E6C"/>
                          </a:solidFill>
                          <a:effectLst/>
                          <a:latin typeface="+mn-lt"/>
                          <a:ea typeface="+mn-ea"/>
                          <a:cs typeface="+mn-cs"/>
                        </a:rPr>
                        <a:t>)</a:t>
                      </a:r>
                      <a:endParaRPr lang="it-IT" sz="1200" b="1"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1" kern="1200" dirty="0">
                          <a:solidFill>
                            <a:srgbClr val="002E6C"/>
                          </a:solidFill>
                          <a:effectLst/>
                          <a:latin typeface="+mn-lt"/>
                          <a:ea typeface="+mn-ea"/>
                          <a:cs typeface="+mn-cs"/>
                        </a:rPr>
                        <a:t>Median time of follow-up (months)</a:t>
                      </a:r>
                      <a:endParaRPr lang="it-IT" sz="1200" b="1"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1" kern="1200" dirty="0" smtClean="0">
                          <a:solidFill>
                            <a:srgbClr val="002E6C"/>
                          </a:solidFill>
                          <a:effectLst/>
                          <a:latin typeface="+mn-lt"/>
                          <a:ea typeface="+mn-ea"/>
                          <a:cs typeface="+mn-cs"/>
                        </a:rPr>
                        <a:t>LC (%)</a:t>
                      </a:r>
                      <a:endParaRPr lang="it-IT" sz="1200" b="1"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1" kern="1200" dirty="0" smtClean="0">
                          <a:solidFill>
                            <a:srgbClr val="002E6C"/>
                          </a:solidFill>
                          <a:effectLst/>
                          <a:latin typeface="+mn-lt"/>
                          <a:ea typeface="+mn-ea"/>
                          <a:cs typeface="+mn-cs"/>
                        </a:rPr>
                        <a:t>OS (%)</a:t>
                      </a:r>
                      <a:endParaRPr lang="it-IT" sz="1200" b="1"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r>
              <a:tr h="653688">
                <a:tc>
                  <a:txBody>
                    <a:bodyPr/>
                    <a:lstStyle/>
                    <a:p>
                      <a:pPr marL="0" algn="ctr" defTabSz="914400" rtl="0" eaLnBrk="1" fontAlgn="t" latinLnBrk="0" hangingPunct="1">
                        <a:lnSpc>
                          <a:spcPts val="1300"/>
                        </a:lnSpc>
                        <a:spcAft>
                          <a:spcPts val="0"/>
                        </a:spcAft>
                      </a:pPr>
                      <a:r>
                        <a:rPr lang="en-US" sz="1200" b="0" kern="1200" dirty="0" smtClean="0">
                          <a:solidFill>
                            <a:schemeClr val="tx2"/>
                          </a:solidFill>
                          <a:effectLst/>
                          <a:latin typeface="+mn-lt"/>
                          <a:ea typeface="+mn-ea"/>
                          <a:cs typeface="+mn-cs"/>
                        </a:rPr>
                        <a:t>Hug, 1999 </a:t>
                      </a:r>
                    </a:p>
                    <a:p>
                      <a:pPr marL="0" algn="ctr" defTabSz="914400" rtl="0" eaLnBrk="1" fontAlgn="t" latinLnBrk="0" hangingPunct="1">
                        <a:lnSpc>
                          <a:spcPts val="1300"/>
                        </a:lnSpc>
                        <a:spcAft>
                          <a:spcPts val="0"/>
                        </a:spcAft>
                      </a:pPr>
                      <a:r>
                        <a:rPr lang="it-IT" sz="1200" b="0" kern="1200" dirty="0" smtClean="0">
                          <a:solidFill>
                            <a:schemeClr val="tx2"/>
                          </a:solidFill>
                          <a:effectLst/>
                          <a:latin typeface="+mn-lt"/>
                          <a:ea typeface="+mn-ea"/>
                          <a:cs typeface="+mn-cs"/>
                        </a:rPr>
                        <a:t>(</a:t>
                      </a:r>
                      <a:r>
                        <a:rPr lang="it-IT" sz="1200" b="0" kern="1200" dirty="0" err="1" smtClean="0">
                          <a:solidFill>
                            <a:schemeClr val="tx2"/>
                          </a:solidFill>
                          <a:effectLst/>
                          <a:latin typeface="+mn-lt"/>
                          <a:ea typeface="+mn-ea"/>
                          <a:cs typeface="+mn-cs"/>
                        </a:rPr>
                        <a:t>Loma</a:t>
                      </a:r>
                      <a:r>
                        <a:rPr lang="it-IT" sz="1200" b="0" kern="1200" dirty="0" smtClean="0">
                          <a:solidFill>
                            <a:schemeClr val="tx2"/>
                          </a:solidFill>
                          <a:effectLst/>
                          <a:latin typeface="+mn-lt"/>
                          <a:ea typeface="+mn-ea"/>
                          <a:cs typeface="+mn-cs"/>
                        </a:rPr>
                        <a:t> Linda</a:t>
                      </a:r>
                    </a:p>
                    <a:p>
                      <a:pPr marL="0" algn="ctr" defTabSz="914400" rtl="0" eaLnBrk="1" fontAlgn="t" latinLnBrk="0" hangingPunct="1">
                        <a:lnSpc>
                          <a:spcPts val="1300"/>
                        </a:lnSpc>
                        <a:spcAft>
                          <a:spcPts val="0"/>
                        </a:spcAft>
                      </a:pPr>
                      <a:r>
                        <a:rPr lang="it-IT" sz="1200" b="0" kern="1200" dirty="0" err="1" smtClean="0">
                          <a:solidFill>
                            <a:schemeClr val="tx2"/>
                          </a:solidFill>
                          <a:effectLst/>
                          <a:latin typeface="+mn-lt"/>
                          <a:ea typeface="+mn-ea"/>
                          <a:cs typeface="+mn-cs"/>
                        </a:rPr>
                        <a:t>University</a:t>
                      </a:r>
                      <a:r>
                        <a:rPr lang="it-IT" sz="1200" b="0" kern="1200" dirty="0" smtClean="0">
                          <a:solidFill>
                            <a:schemeClr val="tx2"/>
                          </a:solidFill>
                          <a:effectLst/>
                          <a:latin typeface="+mn-lt"/>
                          <a:ea typeface="+mn-ea"/>
                          <a:cs typeface="+mn-cs"/>
                        </a:rPr>
                        <a:t>)</a:t>
                      </a:r>
                    </a:p>
                    <a:p>
                      <a:pPr marL="0" algn="ctr" defTabSz="914400" rtl="0" eaLnBrk="1" fontAlgn="t" latinLnBrk="0" hangingPunct="1">
                        <a:lnSpc>
                          <a:spcPts val="1300"/>
                        </a:lnSpc>
                        <a:spcAft>
                          <a:spcPts val="0"/>
                        </a:spcAft>
                      </a:pPr>
                      <a:endParaRPr lang="it-IT" sz="1200" b="0" kern="1200" dirty="0">
                        <a:solidFill>
                          <a:schemeClr val="tx2"/>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marR="0" lvl="0" indent="0" algn="ctr" defTabSz="914400" rtl="0" eaLnBrk="1" fontAlgn="t" latinLnBrk="0" hangingPunct="1">
                        <a:lnSpc>
                          <a:spcPts val="1300"/>
                        </a:lnSpc>
                        <a:spcBef>
                          <a:spcPts val="0"/>
                        </a:spcBef>
                        <a:spcAft>
                          <a:spcPts val="0"/>
                        </a:spcAft>
                        <a:buClrTx/>
                        <a:buSzTx/>
                        <a:buFontTx/>
                        <a:buNone/>
                        <a:tabLst/>
                        <a:defRPr/>
                      </a:pPr>
                      <a:r>
                        <a:rPr lang="en-US" sz="1200" b="0" kern="1200" dirty="0" err="1" smtClean="0">
                          <a:solidFill>
                            <a:srgbClr val="002E6C"/>
                          </a:solidFill>
                          <a:effectLst/>
                          <a:latin typeface="+mn-lt"/>
                          <a:ea typeface="+mn-ea"/>
                          <a:cs typeface="+mn-cs"/>
                        </a:rPr>
                        <a:t>Ph</a:t>
                      </a:r>
                      <a:r>
                        <a:rPr lang="en-US" sz="1200" b="0" kern="1200" dirty="0" smtClean="0">
                          <a:solidFill>
                            <a:srgbClr val="002E6C"/>
                          </a:solidFill>
                          <a:effectLst/>
                          <a:latin typeface="+mn-lt"/>
                          <a:ea typeface="+mn-ea"/>
                          <a:cs typeface="+mn-cs"/>
                        </a:rPr>
                        <a:t> + Protons</a:t>
                      </a:r>
                      <a:endParaRPr lang="it-IT" sz="1200" b="0" kern="1200" dirty="0" smtClean="0">
                        <a:solidFill>
                          <a:srgbClr val="002E6C"/>
                        </a:solidFill>
                        <a:effectLst/>
                        <a:latin typeface="+mn-lt"/>
                        <a:ea typeface="+mn-ea"/>
                        <a:cs typeface="+mn-cs"/>
                      </a:endParaRPr>
                    </a:p>
                    <a:p>
                      <a:pPr marL="0" algn="ctr" defTabSz="914400" rtl="0" eaLnBrk="1" fontAlgn="t" latinLnBrk="0" hangingPunct="1">
                        <a:lnSpc>
                          <a:spcPts val="1300"/>
                        </a:lnSpc>
                        <a:spcAft>
                          <a:spcPts val="0"/>
                        </a:spcAft>
                      </a:pP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smtClean="0">
                          <a:solidFill>
                            <a:srgbClr val="002E6C"/>
                          </a:solidFill>
                          <a:effectLst/>
                          <a:latin typeface="+mn-lt"/>
                          <a:ea typeface="+mn-ea"/>
                          <a:cs typeface="+mn-cs"/>
                        </a:rPr>
                        <a:t>33</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smtClean="0">
                          <a:solidFill>
                            <a:srgbClr val="002E6C"/>
                          </a:solidFill>
                          <a:effectLst/>
                          <a:latin typeface="+mn-lt"/>
                          <a:ea typeface="+mn-ea"/>
                          <a:cs typeface="+mn-cs"/>
                        </a:rPr>
                        <a:t>71.9 (range 66.6</a:t>
                      </a:r>
                      <a:r>
                        <a:rPr lang="en-US" sz="1200" b="0" kern="1200" baseline="0" dirty="0" smtClean="0">
                          <a:solidFill>
                            <a:srgbClr val="002E6C"/>
                          </a:solidFill>
                          <a:effectLst/>
                          <a:latin typeface="+mn-lt"/>
                          <a:ea typeface="+mn-ea"/>
                          <a:cs typeface="+mn-cs"/>
                        </a:rPr>
                        <a:t> </a:t>
                      </a:r>
                      <a:r>
                        <a:rPr lang="en-US" sz="1200" b="0" kern="1200" dirty="0" smtClean="0">
                          <a:solidFill>
                            <a:srgbClr val="002E6C"/>
                          </a:solidFill>
                          <a:effectLst/>
                          <a:latin typeface="+mn-lt"/>
                          <a:ea typeface="+mn-ea"/>
                          <a:cs typeface="+mn-cs"/>
                        </a:rPr>
                        <a:t>– 79.2)</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smtClean="0">
                          <a:solidFill>
                            <a:srgbClr val="002E6C"/>
                          </a:solidFill>
                          <a:effectLst/>
                          <a:latin typeface="+mn-lt"/>
                          <a:ea typeface="+mn-ea"/>
                          <a:cs typeface="+mn-cs"/>
                        </a:rPr>
                        <a:t>32.2 </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smtClean="0">
                          <a:solidFill>
                            <a:srgbClr val="002E6C"/>
                          </a:solidFill>
                          <a:effectLst/>
                          <a:latin typeface="+mn-lt"/>
                          <a:ea typeface="+mn-ea"/>
                          <a:cs typeface="+mn-cs"/>
                        </a:rPr>
                        <a:t>3y: 67</a:t>
                      </a:r>
                    </a:p>
                    <a:p>
                      <a:pPr marL="0" marR="0" lvl="0" indent="0" algn="ctr" defTabSz="914400" rtl="0" eaLnBrk="1" fontAlgn="t" latinLnBrk="0" hangingPunct="1">
                        <a:lnSpc>
                          <a:spcPts val="1300"/>
                        </a:lnSpc>
                        <a:spcBef>
                          <a:spcPts val="0"/>
                        </a:spcBef>
                        <a:spcAft>
                          <a:spcPts val="0"/>
                        </a:spcAft>
                        <a:buClrTx/>
                        <a:buSzTx/>
                        <a:buFontTx/>
                        <a:buNone/>
                        <a:tabLst/>
                        <a:defRPr/>
                      </a:pPr>
                      <a:r>
                        <a:rPr lang="en-US" sz="1200" b="0" kern="1200" dirty="0" smtClean="0">
                          <a:solidFill>
                            <a:srgbClr val="002E6C"/>
                          </a:solidFill>
                          <a:effectLst/>
                          <a:latin typeface="+mn-lt"/>
                          <a:ea typeface="+mn-ea"/>
                          <a:cs typeface="+mn-cs"/>
                        </a:rPr>
                        <a:t>5y: 59</a:t>
                      </a:r>
                      <a:endParaRPr lang="it-IT" sz="1200" b="0" kern="1200" dirty="0" smtClean="0">
                        <a:solidFill>
                          <a:srgbClr val="002E6C"/>
                        </a:solidFill>
                        <a:effectLst/>
                        <a:latin typeface="+mn-lt"/>
                        <a:ea typeface="+mn-ea"/>
                        <a:cs typeface="+mn-cs"/>
                      </a:endParaRPr>
                    </a:p>
                    <a:p>
                      <a:pPr marL="0" algn="ctr" defTabSz="914400" rtl="0" eaLnBrk="1" fontAlgn="t" latinLnBrk="0" hangingPunct="1">
                        <a:lnSpc>
                          <a:spcPts val="1300"/>
                        </a:lnSpc>
                        <a:spcAft>
                          <a:spcPts val="0"/>
                        </a:spcAft>
                      </a:pP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smtClean="0">
                          <a:solidFill>
                            <a:srgbClr val="002E6C"/>
                          </a:solidFill>
                          <a:effectLst/>
                          <a:latin typeface="+mn-lt"/>
                          <a:ea typeface="+mn-ea"/>
                          <a:cs typeface="+mn-cs"/>
                        </a:rPr>
                        <a:t>3y: 87</a:t>
                      </a:r>
                    </a:p>
                    <a:p>
                      <a:pPr marL="0" marR="0" lvl="0" indent="0" algn="ctr" defTabSz="914400" rtl="0" eaLnBrk="1" fontAlgn="t" latinLnBrk="0" hangingPunct="1">
                        <a:lnSpc>
                          <a:spcPts val="1300"/>
                        </a:lnSpc>
                        <a:spcBef>
                          <a:spcPts val="0"/>
                        </a:spcBef>
                        <a:spcAft>
                          <a:spcPts val="0"/>
                        </a:spcAft>
                        <a:buClrTx/>
                        <a:buSzTx/>
                        <a:buFontTx/>
                        <a:buNone/>
                        <a:tabLst/>
                        <a:defRPr/>
                      </a:pPr>
                      <a:r>
                        <a:rPr lang="en-US" sz="1200" b="0" kern="1200" dirty="0" smtClean="0">
                          <a:solidFill>
                            <a:srgbClr val="002E6C"/>
                          </a:solidFill>
                          <a:effectLst/>
                          <a:latin typeface="+mn-lt"/>
                          <a:ea typeface="+mn-ea"/>
                          <a:cs typeface="+mn-cs"/>
                        </a:rPr>
                        <a:t>5y: 79</a:t>
                      </a:r>
                      <a:endParaRPr lang="it-IT" sz="1200" b="0" kern="1200" dirty="0" smtClean="0">
                        <a:solidFill>
                          <a:srgbClr val="002E6C"/>
                        </a:solidFill>
                        <a:effectLst/>
                        <a:latin typeface="+mn-lt"/>
                        <a:ea typeface="+mn-ea"/>
                        <a:cs typeface="+mn-cs"/>
                      </a:endParaRPr>
                    </a:p>
                  </a:txBody>
                  <a:tcPr marL="67143" marR="67143" marT="0" marB="0">
                    <a:solidFill>
                      <a:schemeClr val="accent1">
                        <a:lumMod val="20000"/>
                        <a:lumOff val="80000"/>
                      </a:schemeClr>
                    </a:solidFill>
                  </a:tcPr>
                </a:tc>
              </a:tr>
              <a:tr h="653688">
                <a:tc>
                  <a:txBody>
                    <a:bodyPr/>
                    <a:lstStyle/>
                    <a:p>
                      <a:pPr marL="0" algn="ctr" defTabSz="914400" rtl="0" eaLnBrk="1" fontAlgn="t" latinLnBrk="0" hangingPunct="1">
                        <a:lnSpc>
                          <a:spcPts val="1300"/>
                        </a:lnSpc>
                        <a:spcAft>
                          <a:spcPts val="0"/>
                        </a:spcAft>
                      </a:pPr>
                      <a:r>
                        <a:rPr lang="en-US" sz="1200" b="0" kern="1200" dirty="0" err="1" smtClean="0">
                          <a:solidFill>
                            <a:schemeClr val="tx2"/>
                          </a:solidFill>
                          <a:effectLst/>
                          <a:latin typeface="+mn-lt"/>
                          <a:ea typeface="+mn-ea"/>
                          <a:cs typeface="+mn-cs"/>
                        </a:rPr>
                        <a:t>Munzenrider</a:t>
                      </a:r>
                      <a:r>
                        <a:rPr lang="en-US" sz="1200" b="0" kern="1200" dirty="0" smtClean="0">
                          <a:solidFill>
                            <a:schemeClr val="tx2"/>
                          </a:solidFill>
                          <a:effectLst/>
                          <a:latin typeface="+mn-lt"/>
                          <a:ea typeface="+mn-ea"/>
                          <a:cs typeface="+mn-cs"/>
                        </a:rPr>
                        <a:t>,</a:t>
                      </a:r>
                      <a:r>
                        <a:rPr lang="en-US" sz="1200" b="0" kern="1200" baseline="0" dirty="0" smtClean="0">
                          <a:solidFill>
                            <a:schemeClr val="tx2"/>
                          </a:solidFill>
                          <a:effectLst/>
                          <a:latin typeface="+mn-lt"/>
                          <a:ea typeface="+mn-ea"/>
                          <a:cs typeface="+mn-cs"/>
                        </a:rPr>
                        <a:t> </a:t>
                      </a:r>
                      <a:r>
                        <a:rPr lang="en-US" sz="1200" b="0" kern="1200" dirty="0" smtClean="0">
                          <a:solidFill>
                            <a:schemeClr val="tx2"/>
                          </a:solidFill>
                          <a:effectLst/>
                          <a:latin typeface="+mn-lt"/>
                          <a:ea typeface="+mn-ea"/>
                          <a:cs typeface="+mn-cs"/>
                        </a:rPr>
                        <a:t>1999</a:t>
                      </a:r>
                      <a:endParaRPr lang="it-IT" sz="1200" b="0" kern="1200" dirty="0" smtClean="0">
                        <a:solidFill>
                          <a:schemeClr val="tx2"/>
                        </a:solidFill>
                        <a:effectLst/>
                        <a:latin typeface="+mn-lt"/>
                        <a:ea typeface="+mn-ea"/>
                        <a:cs typeface="+mn-cs"/>
                      </a:endParaRPr>
                    </a:p>
                    <a:p>
                      <a:pPr marL="0" algn="ctr" defTabSz="914400" rtl="0" eaLnBrk="1" fontAlgn="t" latinLnBrk="0" hangingPunct="1">
                        <a:lnSpc>
                          <a:spcPts val="1300"/>
                        </a:lnSpc>
                        <a:spcAft>
                          <a:spcPts val="0"/>
                        </a:spcAft>
                      </a:pPr>
                      <a:r>
                        <a:rPr lang="it-IT" sz="1200" b="0" kern="1200" dirty="0" smtClean="0">
                          <a:solidFill>
                            <a:schemeClr val="tx2"/>
                          </a:solidFill>
                          <a:effectLst/>
                          <a:latin typeface="+mn-lt"/>
                          <a:ea typeface="+mn-ea"/>
                          <a:cs typeface="+mn-cs"/>
                        </a:rPr>
                        <a:t>(Massachusetts General</a:t>
                      </a:r>
                    </a:p>
                    <a:p>
                      <a:pPr marL="0" algn="ctr" defTabSz="914400" rtl="0" eaLnBrk="1" fontAlgn="t" latinLnBrk="0" hangingPunct="1">
                        <a:lnSpc>
                          <a:spcPts val="1300"/>
                        </a:lnSpc>
                        <a:spcAft>
                          <a:spcPts val="0"/>
                        </a:spcAft>
                      </a:pPr>
                      <a:r>
                        <a:rPr lang="it-IT" sz="1200" b="0" kern="1200" dirty="0" smtClean="0">
                          <a:solidFill>
                            <a:schemeClr val="tx2"/>
                          </a:solidFill>
                          <a:effectLst/>
                          <a:latin typeface="+mn-lt"/>
                          <a:ea typeface="+mn-ea"/>
                          <a:cs typeface="+mn-cs"/>
                        </a:rPr>
                        <a:t>Hospital—</a:t>
                      </a:r>
                      <a:r>
                        <a:rPr lang="it-IT" sz="1200" b="0" kern="1200" dirty="0" err="1" smtClean="0">
                          <a:solidFill>
                            <a:schemeClr val="tx2"/>
                          </a:solidFill>
                          <a:effectLst/>
                          <a:latin typeface="+mn-lt"/>
                          <a:ea typeface="+mn-ea"/>
                          <a:cs typeface="+mn-cs"/>
                        </a:rPr>
                        <a:t>Adults</a:t>
                      </a:r>
                      <a:r>
                        <a:rPr lang="it-IT" sz="1200" b="0" kern="1200" dirty="0" smtClean="0">
                          <a:solidFill>
                            <a:schemeClr val="tx2"/>
                          </a:solidFill>
                          <a:effectLst/>
                          <a:latin typeface="+mn-lt"/>
                          <a:ea typeface="+mn-ea"/>
                          <a:cs typeface="+mn-cs"/>
                        </a:rPr>
                        <a:t>)</a:t>
                      </a:r>
                    </a:p>
                    <a:p>
                      <a:pPr marL="0" algn="ctr" defTabSz="914400" rtl="0" eaLnBrk="1" fontAlgn="t" latinLnBrk="0" hangingPunct="1">
                        <a:lnSpc>
                          <a:spcPts val="1300"/>
                        </a:lnSpc>
                        <a:spcAft>
                          <a:spcPts val="0"/>
                        </a:spcAft>
                      </a:pPr>
                      <a:endParaRPr lang="it-IT" sz="1200" b="0" kern="1200" dirty="0">
                        <a:solidFill>
                          <a:schemeClr val="tx2"/>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marR="0" lvl="0" indent="0" algn="ctr" defTabSz="914400" rtl="0" eaLnBrk="1" fontAlgn="t" latinLnBrk="0" hangingPunct="1">
                        <a:lnSpc>
                          <a:spcPts val="1300"/>
                        </a:lnSpc>
                        <a:spcBef>
                          <a:spcPts val="0"/>
                        </a:spcBef>
                        <a:spcAft>
                          <a:spcPts val="0"/>
                        </a:spcAft>
                        <a:buClrTx/>
                        <a:buSzTx/>
                        <a:buFontTx/>
                        <a:buNone/>
                        <a:tabLst/>
                        <a:defRPr/>
                      </a:pPr>
                      <a:r>
                        <a:rPr lang="en-US" sz="1200" b="0" kern="1200" dirty="0" err="1" smtClean="0">
                          <a:solidFill>
                            <a:srgbClr val="002E6C"/>
                          </a:solidFill>
                          <a:effectLst/>
                          <a:latin typeface="+mn-lt"/>
                          <a:ea typeface="+mn-ea"/>
                          <a:cs typeface="+mn-cs"/>
                        </a:rPr>
                        <a:t>Ph</a:t>
                      </a:r>
                      <a:r>
                        <a:rPr lang="en-US" sz="1200" b="0" kern="1200" dirty="0" smtClean="0">
                          <a:solidFill>
                            <a:srgbClr val="002E6C"/>
                          </a:solidFill>
                          <a:effectLst/>
                          <a:latin typeface="+mn-lt"/>
                          <a:ea typeface="+mn-ea"/>
                          <a:cs typeface="+mn-cs"/>
                        </a:rPr>
                        <a:t> + Protons</a:t>
                      </a:r>
                      <a:endParaRPr lang="it-IT" sz="1200" b="0" kern="1200" dirty="0" smtClean="0">
                        <a:solidFill>
                          <a:srgbClr val="002E6C"/>
                        </a:solidFill>
                        <a:effectLst/>
                        <a:latin typeface="+mn-lt"/>
                        <a:ea typeface="+mn-ea"/>
                        <a:cs typeface="+mn-cs"/>
                      </a:endParaRPr>
                    </a:p>
                    <a:p>
                      <a:pPr marL="0" algn="ctr" defTabSz="914400" rtl="0" eaLnBrk="1" fontAlgn="t" latinLnBrk="0" hangingPunct="1">
                        <a:lnSpc>
                          <a:spcPts val="1300"/>
                        </a:lnSpc>
                        <a:spcAft>
                          <a:spcPts val="0"/>
                        </a:spcAft>
                      </a:pP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smtClean="0">
                          <a:solidFill>
                            <a:srgbClr val="002E6C"/>
                          </a:solidFill>
                          <a:effectLst/>
                          <a:latin typeface="+mn-lt"/>
                          <a:ea typeface="+mn-ea"/>
                          <a:cs typeface="+mn-cs"/>
                        </a:rPr>
                        <a:t>169</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smtClean="0">
                          <a:solidFill>
                            <a:srgbClr val="002E6C"/>
                          </a:solidFill>
                          <a:effectLst/>
                          <a:latin typeface="+mn-lt"/>
                          <a:ea typeface="+mn-ea"/>
                          <a:cs typeface="+mn-cs"/>
                        </a:rPr>
                        <a:t>Range 66</a:t>
                      </a:r>
                      <a:r>
                        <a:rPr lang="en-US" sz="1200" b="0" kern="1200" baseline="0" dirty="0" smtClean="0">
                          <a:solidFill>
                            <a:srgbClr val="002E6C"/>
                          </a:solidFill>
                          <a:effectLst/>
                          <a:latin typeface="+mn-lt"/>
                          <a:ea typeface="+mn-ea"/>
                          <a:cs typeface="+mn-cs"/>
                        </a:rPr>
                        <a:t> - 83</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smtClean="0">
                          <a:solidFill>
                            <a:srgbClr val="002E6C"/>
                          </a:solidFill>
                          <a:effectLst/>
                          <a:latin typeface="+mn-lt"/>
                          <a:ea typeface="+mn-ea"/>
                          <a:cs typeface="+mn-cs"/>
                        </a:rPr>
                        <a:t>41</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smtClean="0">
                          <a:solidFill>
                            <a:srgbClr val="002E6C"/>
                          </a:solidFill>
                          <a:effectLst/>
                          <a:latin typeface="+mn-lt"/>
                          <a:ea typeface="+mn-ea"/>
                          <a:cs typeface="+mn-cs"/>
                        </a:rPr>
                        <a:t>5y: 73</a:t>
                      </a:r>
                    </a:p>
                    <a:p>
                      <a:pPr marL="0" algn="ctr" defTabSz="914400" rtl="0" eaLnBrk="1" fontAlgn="t" latinLnBrk="0" hangingPunct="1">
                        <a:lnSpc>
                          <a:spcPts val="1300"/>
                        </a:lnSpc>
                        <a:spcAft>
                          <a:spcPts val="0"/>
                        </a:spcAft>
                      </a:pPr>
                      <a:r>
                        <a:rPr lang="en-US" sz="1200" b="0" kern="1200" dirty="0" smtClean="0">
                          <a:solidFill>
                            <a:srgbClr val="002E6C"/>
                          </a:solidFill>
                          <a:effectLst/>
                          <a:latin typeface="+mn-lt"/>
                          <a:ea typeface="+mn-ea"/>
                          <a:cs typeface="+mn-cs"/>
                        </a:rPr>
                        <a:t>10y: 54</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smtClean="0">
                          <a:solidFill>
                            <a:srgbClr val="002E6C"/>
                          </a:solidFill>
                          <a:effectLst/>
                          <a:latin typeface="+mn-lt"/>
                          <a:ea typeface="+mn-ea"/>
                          <a:cs typeface="+mn-cs"/>
                        </a:rPr>
                        <a:t>5y: 80</a:t>
                      </a:r>
                    </a:p>
                    <a:p>
                      <a:pPr marL="0" algn="ctr" defTabSz="914400" rtl="0" eaLnBrk="1" fontAlgn="t" latinLnBrk="0" hangingPunct="1">
                        <a:lnSpc>
                          <a:spcPts val="1300"/>
                        </a:lnSpc>
                        <a:spcAft>
                          <a:spcPts val="0"/>
                        </a:spcAft>
                      </a:pPr>
                      <a:r>
                        <a:rPr lang="en-US" sz="1200" b="0" kern="1200" dirty="0" smtClean="0">
                          <a:solidFill>
                            <a:srgbClr val="002E6C"/>
                          </a:solidFill>
                          <a:effectLst/>
                          <a:latin typeface="+mn-lt"/>
                          <a:ea typeface="+mn-ea"/>
                          <a:cs typeface="+mn-cs"/>
                        </a:rPr>
                        <a:t>10y: 54</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r>
              <a:tr h="816018">
                <a:tc>
                  <a:txBody>
                    <a:bodyPr/>
                    <a:lstStyle/>
                    <a:p>
                      <a:pPr marL="0" algn="ctr" defTabSz="914400" rtl="0" eaLnBrk="1" fontAlgn="t" latinLnBrk="0" hangingPunct="1">
                        <a:lnSpc>
                          <a:spcPts val="1300"/>
                        </a:lnSpc>
                        <a:spcAft>
                          <a:spcPts val="0"/>
                        </a:spcAft>
                      </a:pPr>
                      <a:r>
                        <a:rPr lang="it-IT" sz="1200" b="0" kern="1200" dirty="0" smtClean="0">
                          <a:solidFill>
                            <a:schemeClr val="tx2"/>
                          </a:solidFill>
                          <a:effectLst/>
                          <a:latin typeface="+mn-lt"/>
                          <a:ea typeface="+mn-ea"/>
                          <a:cs typeface="+mn-cs"/>
                        </a:rPr>
                        <a:t>Noel,</a:t>
                      </a:r>
                      <a:r>
                        <a:rPr lang="it-IT" sz="1200" b="0" kern="1200" baseline="0" dirty="0" smtClean="0">
                          <a:solidFill>
                            <a:schemeClr val="tx2"/>
                          </a:solidFill>
                          <a:effectLst/>
                          <a:latin typeface="+mn-lt"/>
                          <a:ea typeface="+mn-ea"/>
                          <a:cs typeface="+mn-cs"/>
                        </a:rPr>
                        <a:t> 2005</a:t>
                      </a:r>
                    </a:p>
                    <a:p>
                      <a:pPr marL="0" algn="ctr" defTabSz="914400" rtl="0" eaLnBrk="1" fontAlgn="t" latinLnBrk="0" hangingPunct="1">
                        <a:lnSpc>
                          <a:spcPts val="1300"/>
                        </a:lnSpc>
                        <a:spcAft>
                          <a:spcPts val="0"/>
                        </a:spcAft>
                      </a:pPr>
                      <a:r>
                        <a:rPr lang="fr-FR" sz="1200" b="0" kern="1200" dirty="0" smtClean="0">
                          <a:solidFill>
                            <a:schemeClr val="tx2"/>
                          </a:solidFill>
                          <a:effectLst/>
                          <a:latin typeface="+mn-lt"/>
                          <a:ea typeface="+mn-ea"/>
                          <a:cs typeface="+mn-cs"/>
                        </a:rPr>
                        <a:t> (Centre de</a:t>
                      </a:r>
                    </a:p>
                    <a:p>
                      <a:pPr marL="0" algn="ctr" defTabSz="914400" rtl="0" eaLnBrk="1" fontAlgn="t" latinLnBrk="0" hangingPunct="1">
                        <a:lnSpc>
                          <a:spcPts val="1300"/>
                        </a:lnSpc>
                        <a:spcAft>
                          <a:spcPts val="0"/>
                        </a:spcAft>
                      </a:pPr>
                      <a:r>
                        <a:rPr lang="fr-FR" sz="1200" b="0" kern="1200" dirty="0" err="1" smtClean="0">
                          <a:solidFill>
                            <a:schemeClr val="tx2"/>
                          </a:solidFill>
                          <a:effectLst/>
                          <a:latin typeface="+mn-lt"/>
                          <a:ea typeface="+mn-ea"/>
                          <a:cs typeface="+mn-cs"/>
                        </a:rPr>
                        <a:t>Protontherapie</a:t>
                      </a:r>
                      <a:r>
                        <a:rPr lang="fr-FR" sz="1200" b="0" kern="1200" dirty="0" smtClean="0">
                          <a:solidFill>
                            <a:schemeClr val="tx2"/>
                          </a:solidFill>
                          <a:effectLst/>
                          <a:latin typeface="+mn-lt"/>
                          <a:ea typeface="+mn-ea"/>
                          <a:cs typeface="+mn-cs"/>
                        </a:rPr>
                        <a:t> d'Orsay,</a:t>
                      </a:r>
                    </a:p>
                    <a:p>
                      <a:pPr marL="0" algn="ctr" defTabSz="914400" rtl="0" eaLnBrk="1" fontAlgn="t" latinLnBrk="0" hangingPunct="1">
                        <a:lnSpc>
                          <a:spcPts val="1300"/>
                        </a:lnSpc>
                        <a:spcAft>
                          <a:spcPts val="0"/>
                        </a:spcAft>
                      </a:pPr>
                      <a:r>
                        <a:rPr lang="fr-FR" sz="1200" b="0" kern="1200" dirty="0" smtClean="0">
                          <a:solidFill>
                            <a:schemeClr val="tx2"/>
                          </a:solidFill>
                          <a:effectLst/>
                          <a:latin typeface="+mn-lt"/>
                          <a:ea typeface="+mn-ea"/>
                          <a:cs typeface="+mn-cs"/>
                        </a:rPr>
                        <a:t>France)</a:t>
                      </a:r>
                    </a:p>
                    <a:p>
                      <a:pPr marL="0" algn="ctr" defTabSz="914400" rtl="0" eaLnBrk="1" fontAlgn="t" latinLnBrk="0" hangingPunct="1">
                        <a:lnSpc>
                          <a:spcPts val="1300"/>
                        </a:lnSpc>
                        <a:spcAft>
                          <a:spcPts val="0"/>
                        </a:spcAft>
                      </a:pPr>
                      <a:endParaRPr lang="it-IT" sz="1200" b="0" kern="1200" dirty="0">
                        <a:solidFill>
                          <a:schemeClr val="tx2"/>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marR="0" lvl="0" indent="0" algn="ctr" defTabSz="914400" rtl="0" eaLnBrk="1" fontAlgn="t" latinLnBrk="0" hangingPunct="1">
                        <a:lnSpc>
                          <a:spcPts val="1300"/>
                        </a:lnSpc>
                        <a:spcBef>
                          <a:spcPts val="0"/>
                        </a:spcBef>
                        <a:spcAft>
                          <a:spcPts val="0"/>
                        </a:spcAft>
                        <a:buClrTx/>
                        <a:buSzTx/>
                        <a:buFontTx/>
                        <a:buNone/>
                        <a:tabLst/>
                        <a:defRPr/>
                      </a:pPr>
                      <a:r>
                        <a:rPr lang="en-US" sz="1200" b="0" kern="1200" dirty="0" err="1" smtClean="0">
                          <a:solidFill>
                            <a:srgbClr val="002E6C"/>
                          </a:solidFill>
                          <a:effectLst/>
                          <a:latin typeface="+mn-lt"/>
                          <a:ea typeface="+mn-ea"/>
                          <a:cs typeface="+mn-cs"/>
                        </a:rPr>
                        <a:t>Ph</a:t>
                      </a:r>
                      <a:r>
                        <a:rPr lang="en-US" sz="1200" b="0" kern="1200" dirty="0" smtClean="0">
                          <a:solidFill>
                            <a:srgbClr val="002E6C"/>
                          </a:solidFill>
                          <a:effectLst/>
                          <a:latin typeface="+mn-lt"/>
                          <a:ea typeface="+mn-ea"/>
                          <a:cs typeface="+mn-cs"/>
                        </a:rPr>
                        <a:t> + Protons</a:t>
                      </a:r>
                      <a:endParaRPr lang="it-IT" sz="1200" b="0" kern="1200" dirty="0" smtClean="0">
                        <a:solidFill>
                          <a:srgbClr val="002E6C"/>
                        </a:solidFill>
                        <a:effectLst/>
                        <a:latin typeface="+mn-lt"/>
                        <a:ea typeface="+mn-ea"/>
                        <a:cs typeface="+mn-cs"/>
                      </a:endParaRPr>
                    </a:p>
                    <a:p>
                      <a:pPr marL="0" algn="ctr" defTabSz="914400" rtl="0" eaLnBrk="1" fontAlgn="t" latinLnBrk="0" hangingPunct="1">
                        <a:lnSpc>
                          <a:spcPts val="1300"/>
                        </a:lnSpc>
                        <a:spcAft>
                          <a:spcPts val="0"/>
                        </a:spcAft>
                      </a:pP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smtClean="0">
                          <a:solidFill>
                            <a:srgbClr val="002E6C"/>
                          </a:solidFill>
                          <a:effectLst/>
                          <a:latin typeface="+mn-lt"/>
                          <a:ea typeface="+mn-ea"/>
                          <a:cs typeface="+mn-cs"/>
                        </a:rPr>
                        <a:t>100</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smtClean="0">
                          <a:solidFill>
                            <a:srgbClr val="002E6C"/>
                          </a:solidFill>
                          <a:effectLst/>
                          <a:latin typeface="+mn-lt"/>
                          <a:ea typeface="+mn-ea"/>
                          <a:cs typeface="+mn-cs"/>
                        </a:rPr>
                        <a:t>67 (range 60 – 71) </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smtClean="0">
                          <a:solidFill>
                            <a:srgbClr val="002E6C"/>
                          </a:solidFill>
                          <a:effectLst/>
                          <a:latin typeface="+mn-lt"/>
                          <a:ea typeface="+mn-ea"/>
                          <a:cs typeface="+mn-cs"/>
                        </a:rPr>
                        <a:t>31</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smtClean="0">
                          <a:solidFill>
                            <a:srgbClr val="002E6C"/>
                          </a:solidFill>
                          <a:effectLst/>
                          <a:latin typeface="+mn-lt"/>
                          <a:ea typeface="+mn-ea"/>
                          <a:cs typeface="+mn-cs"/>
                        </a:rPr>
                        <a:t>4y: 53</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smtClean="0">
                          <a:solidFill>
                            <a:srgbClr val="002E6C"/>
                          </a:solidFill>
                          <a:effectLst/>
                          <a:latin typeface="+mn-lt"/>
                          <a:ea typeface="+mn-ea"/>
                          <a:cs typeface="+mn-cs"/>
                        </a:rPr>
                        <a:t>4y: 90</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r>
              <a:tr h="452710">
                <a:tc>
                  <a:txBody>
                    <a:bodyPr/>
                    <a:lstStyle/>
                    <a:p>
                      <a:pPr marL="0" algn="ctr" defTabSz="914400" rtl="0" eaLnBrk="1" fontAlgn="t" latinLnBrk="0" hangingPunct="1">
                        <a:lnSpc>
                          <a:spcPts val="1300"/>
                        </a:lnSpc>
                        <a:spcAft>
                          <a:spcPts val="0"/>
                        </a:spcAft>
                      </a:pPr>
                      <a:r>
                        <a:rPr lang="it-IT" sz="1200" b="0" kern="1200" dirty="0" err="1" smtClean="0">
                          <a:solidFill>
                            <a:schemeClr val="tx2"/>
                          </a:solidFill>
                          <a:effectLst/>
                          <a:latin typeface="+mn-lt"/>
                          <a:ea typeface="+mn-ea"/>
                          <a:cs typeface="+mn-cs"/>
                        </a:rPr>
                        <a:t>Mozoe</a:t>
                      </a:r>
                      <a:r>
                        <a:rPr lang="it-IT" sz="1200" b="0" kern="1200" dirty="0" smtClean="0">
                          <a:solidFill>
                            <a:schemeClr val="tx2"/>
                          </a:solidFill>
                          <a:effectLst/>
                          <a:latin typeface="+mn-lt"/>
                          <a:ea typeface="+mn-ea"/>
                          <a:cs typeface="+mn-cs"/>
                        </a:rPr>
                        <a:t>, 2009</a:t>
                      </a:r>
                      <a:endParaRPr lang="it-IT" sz="1200" b="0" kern="1200" dirty="0">
                        <a:solidFill>
                          <a:schemeClr val="tx2"/>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smtClean="0">
                          <a:solidFill>
                            <a:srgbClr val="002E6C"/>
                          </a:solidFill>
                          <a:effectLst/>
                          <a:latin typeface="+mn-lt"/>
                          <a:ea typeface="+mn-ea"/>
                          <a:cs typeface="+mn-cs"/>
                        </a:rPr>
                        <a:t>Carbon ions</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smtClean="0">
                          <a:solidFill>
                            <a:srgbClr val="002E6C"/>
                          </a:solidFill>
                          <a:effectLst/>
                          <a:latin typeface="+mn-lt"/>
                          <a:ea typeface="+mn-ea"/>
                          <a:cs typeface="+mn-cs"/>
                        </a:rPr>
                        <a:t>33</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it-IT" sz="1200" b="0" kern="1200" dirty="0" err="1" smtClean="0">
                          <a:solidFill>
                            <a:srgbClr val="002E6C"/>
                          </a:solidFill>
                          <a:effectLst/>
                          <a:latin typeface="+mn-lt"/>
                          <a:ea typeface="+mn-ea"/>
                          <a:cs typeface="+mn-cs"/>
                        </a:rPr>
                        <a:t>Range</a:t>
                      </a:r>
                      <a:r>
                        <a:rPr lang="it-IT" sz="1200" b="0" kern="1200" dirty="0" smtClean="0">
                          <a:solidFill>
                            <a:srgbClr val="002E6C"/>
                          </a:solidFill>
                          <a:effectLst/>
                          <a:latin typeface="+mn-lt"/>
                          <a:ea typeface="+mn-ea"/>
                          <a:cs typeface="+mn-cs"/>
                        </a:rPr>
                        <a:t> 40 – 60.8</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smtClean="0">
                          <a:solidFill>
                            <a:srgbClr val="002E6C"/>
                          </a:solidFill>
                          <a:effectLst/>
                          <a:latin typeface="+mn-lt"/>
                          <a:ea typeface="+mn-ea"/>
                          <a:cs typeface="+mn-cs"/>
                        </a:rPr>
                        <a:t>53 </a:t>
                      </a:r>
                      <a:endParaRPr lang="it-IT" sz="1200" b="0" kern="1200" dirty="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0" kern="1200" dirty="0" smtClean="0">
                          <a:solidFill>
                            <a:srgbClr val="002E6C"/>
                          </a:solidFill>
                          <a:effectLst/>
                          <a:latin typeface="+mn-lt"/>
                          <a:ea typeface="+mn-ea"/>
                          <a:cs typeface="+mn-cs"/>
                        </a:rPr>
                        <a:t>(mean)</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smtClean="0">
                          <a:solidFill>
                            <a:srgbClr val="002E6C"/>
                          </a:solidFill>
                          <a:effectLst/>
                          <a:latin typeface="+mn-lt"/>
                          <a:ea typeface="+mn-ea"/>
                          <a:cs typeface="+mn-cs"/>
                        </a:rPr>
                        <a:t>5y: 85</a:t>
                      </a:r>
                    </a:p>
                    <a:p>
                      <a:pPr marL="0" algn="ctr" defTabSz="914400" rtl="0" eaLnBrk="1" fontAlgn="t" latinLnBrk="0" hangingPunct="1">
                        <a:lnSpc>
                          <a:spcPts val="1300"/>
                        </a:lnSpc>
                        <a:spcAft>
                          <a:spcPts val="0"/>
                        </a:spcAft>
                      </a:pPr>
                      <a:r>
                        <a:rPr lang="en-US" sz="1200" b="0" kern="1200" dirty="0" smtClean="0">
                          <a:solidFill>
                            <a:srgbClr val="002E6C"/>
                          </a:solidFill>
                          <a:effectLst/>
                          <a:latin typeface="+mn-lt"/>
                          <a:ea typeface="+mn-ea"/>
                          <a:cs typeface="+mn-cs"/>
                        </a:rPr>
                        <a:t>10y</a:t>
                      </a:r>
                      <a:r>
                        <a:rPr lang="en-US" sz="1200" b="0" kern="1200" baseline="0" dirty="0" smtClean="0">
                          <a:solidFill>
                            <a:srgbClr val="002E6C"/>
                          </a:solidFill>
                          <a:effectLst/>
                          <a:latin typeface="+mn-lt"/>
                          <a:ea typeface="+mn-ea"/>
                          <a:cs typeface="+mn-cs"/>
                        </a:rPr>
                        <a:t> : 64</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smtClean="0">
                          <a:solidFill>
                            <a:srgbClr val="002E6C"/>
                          </a:solidFill>
                          <a:effectLst/>
                          <a:latin typeface="+mn-lt"/>
                          <a:ea typeface="+mn-ea"/>
                          <a:cs typeface="+mn-cs"/>
                        </a:rPr>
                        <a:t>5y: 88</a:t>
                      </a:r>
                    </a:p>
                    <a:p>
                      <a:pPr marL="0" algn="ctr" defTabSz="914400" rtl="0" eaLnBrk="1" fontAlgn="t" latinLnBrk="0" hangingPunct="1">
                        <a:lnSpc>
                          <a:spcPts val="1300"/>
                        </a:lnSpc>
                        <a:spcAft>
                          <a:spcPts val="0"/>
                        </a:spcAft>
                      </a:pPr>
                      <a:r>
                        <a:rPr lang="en-US" sz="1200" b="0" kern="1200" dirty="0" smtClean="0">
                          <a:solidFill>
                            <a:srgbClr val="002E6C"/>
                          </a:solidFill>
                          <a:effectLst/>
                          <a:latin typeface="+mn-lt"/>
                          <a:ea typeface="+mn-ea"/>
                          <a:cs typeface="+mn-cs"/>
                        </a:rPr>
                        <a:t>10y</a:t>
                      </a:r>
                      <a:r>
                        <a:rPr lang="en-US" sz="1200" b="0" kern="1200" baseline="0" dirty="0" smtClean="0">
                          <a:solidFill>
                            <a:srgbClr val="002E6C"/>
                          </a:solidFill>
                          <a:effectLst/>
                          <a:latin typeface="+mn-lt"/>
                          <a:ea typeface="+mn-ea"/>
                          <a:cs typeface="+mn-cs"/>
                        </a:rPr>
                        <a:t> : 67</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r>
              <a:tr h="701928">
                <a:tc>
                  <a:txBody>
                    <a:bodyPr/>
                    <a:lstStyle/>
                    <a:p>
                      <a:pPr marL="0" algn="ctr" defTabSz="914400" rtl="0" eaLnBrk="1" fontAlgn="t" latinLnBrk="0" hangingPunct="1">
                        <a:lnSpc>
                          <a:spcPts val="1300"/>
                        </a:lnSpc>
                        <a:spcAft>
                          <a:spcPts val="0"/>
                        </a:spcAft>
                      </a:pPr>
                      <a:r>
                        <a:rPr lang="it-IT" sz="1200" b="0" kern="1200" dirty="0" err="1" smtClean="0">
                          <a:solidFill>
                            <a:schemeClr val="tx2"/>
                          </a:solidFill>
                          <a:effectLst/>
                          <a:latin typeface="+mn-lt"/>
                          <a:ea typeface="+mn-ea"/>
                          <a:cs typeface="+mn-cs"/>
                        </a:rPr>
                        <a:t>Uhl</a:t>
                      </a:r>
                      <a:r>
                        <a:rPr lang="it-IT" sz="1200" b="0" kern="1200" dirty="0" smtClean="0">
                          <a:solidFill>
                            <a:schemeClr val="tx2"/>
                          </a:solidFill>
                          <a:effectLst/>
                          <a:latin typeface="+mn-lt"/>
                          <a:ea typeface="+mn-ea"/>
                          <a:cs typeface="+mn-cs"/>
                        </a:rPr>
                        <a:t>,</a:t>
                      </a:r>
                      <a:r>
                        <a:rPr lang="it-IT" sz="1200" b="0" kern="1200" baseline="0" dirty="0" smtClean="0">
                          <a:solidFill>
                            <a:schemeClr val="tx2"/>
                          </a:solidFill>
                          <a:effectLst/>
                          <a:latin typeface="+mn-lt"/>
                          <a:ea typeface="+mn-ea"/>
                          <a:cs typeface="+mn-cs"/>
                        </a:rPr>
                        <a:t> 2014</a:t>
                      </a:r>
                      <a:endParaRPr lang="it-IT" sz="1200" b="0" kern="1200" dirty="0">
                        <a:solidFill>
                          <a:schemeClr val="tx2"/>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smtClean="0">
                          <a:solidFill>
                            <a:srgbClr val="002E6C"/>
                          </a:solidFill>
                          <a:effectLst/>
                          <a:latin typeface="+mn-lt"/>
                          <a:ea typeface="+mn-ea"/>
                          <a:cs typeface="+mn-cs"/>
                        </a:rPr>
                        <a:t>Carbon ions</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smtClean="0">
                          <a:solidFill>
                            <a:srgbClr val="002E6C"/>
                          </a:solidFill>
                          <a:effectLst/>
                          <a:latin typeface="+mn-lt"/>
                          <a:ea typeface="+mn-ea"/>
                          <a:cs typeface="+mn-cs"/>
                        </a:rPr>
                        <a:t>155</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smtClean="0">
                          <a:solidFill>
                            <a:srgbClr val="002E6C"/>
                          </a:solidFill>
                          <a:effectLst/>
                          <a:latin typeface="+mn-lt"/>
                          <a:ea typeface="+mn-ea"/>
                          <a:cs typeface="+mn-cs"/>
                        </a:rPr>
                        <a:t>60</a:t>
                      </a:r>
                      <a:r>
                        <a:rPr lang="en-US" sz="1200" b="0" kern="1200" baseline="0" dirty="0" smtClean="0">
                          <a:solidFill>
                            <a:srgbClr val="002E6C"/>
                          </a:solidFill>
                          <a:effectLst/>
                          <a:latin typeface="+mn-lt"/>
                          <a:ea typeface="+mn-ea"/>
                          <a:cs typeface="+mn-cs"/>
                        </a:rPr>
                        <a:t> (range 54 -70)</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smtClean="0">
                          <a:solidFill>
                            <a:srgbClr val="002E6C"/>
                          </a:solidFill>
                          <a:effectLst/>
                          <a:latin typeface="+mn-lt"/>
                          <a:ea typeface="+mn-ea"/>
                          <a:cs typeface="+mn-cs"/>
                        </a:rPr>
                        <a:t>38</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smtClean="0">
                          <a:solidFill>
                            <a:srgbClr val="002E6C"/>
                          </a:solidFill>
                          <a:effectLst/>
                          <a:latin typeface="+mn-lt"/>
                          <a:ea typeface="+mn-ea"/>
                          <a:cs typeface="+mn-cs"/>
                        </a:rPr>
                        <a:t>3y: 82</a:t>
                      </a:r>
                    </a:p>
                    <a:p>
                      <a:pPr marL="0" algn="ctr" defTabSz="914400" rtl="0" eaLnBrk="1" fontAlgn="t" latinLnBrk="0" hangingPunct="1">
                        <a:lnSpc>
                          <a:spcPts val="1300"/>
                        </a:lnSpc>
                        <a:spcAft>
                          <a:spcPts val="0"/>
                        </a:spcAft>
                      </a:pPr>
                      <a:r>
                        <a:rPr lang="en-US" sz="1200" b="0" kern="1200" dirty="0" smtClean="0">
                          <a:solidFill>
                            <a:srgbClr val="002E6C"/>
                          </a:solidFill>
                          <a:effectLst/>
                          <a:latin typeface="+mn-lt"/>
                          <a:ea typeface="+mn-ea"/>
                          <a:cs typeface="+mn-cs"/>
                        </a:rPr>
                        <a:t>5y: 72</a:t>
                      </a:r>
                    </a:p>
                    <a:p>
                      <a:pPr marL="0" algn="ctr" defTabSz="914400" rtl="0" eaLnBrk="1" fontAlgn="t" latinLnBrk="0" hangingPunct="1">
                        <a:lnSpc>
                          <a:spcPts val="1300"/>
                        </a:lnSpc>
                        <a:spcAft>
                          <a:spcPts val="0"/>
                        </a:spcAft>
                      </a:pPr>
                      <a:r>
                        <a:rPr lang="en-US" sz="1200" b="0" kern="1200" dirty="0" smtClean="0">
                          <a:solidFill>
                            <a:srgbClr val="002E6C"/>
                          </a:solidFill>
                          <a:effectLst/>
                          <a:latin typeface="+mn-lt"/>
                          <a:ea typeface="+mn-ea"/>
                          <a:cs typeface="+mn-cs"/>
                        </a:rPr>
                        <a:t>10y: 54</a:t>
                      </a:r>
                    </a:p>
                    <a:p>
                      <a:pPr marL="0" algn="ctr" defTabSz="914400" rtl="0" eaLnBrk="1" fontAlgn="t" latinLnBrk="0" hangingPunct="1">
                        <a:lnSpc>
                          <a:spcPts val="1300"/>
                        </a:lnSpc>
                        <a:spcAft>
                          <a:spcPts val="0"/>
                        </a:spcAft>
                      </a:pP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smtClean="0">
                          <a:solidFill>
                            <a:srgbClr val="002E6C"/>
                          </a:solidFill>
                          <a:effectLst/>
                          <a:latin typeface="+mn-lt"/>
                          <a:ea typeface="+mn-ea"/>
                          <a:cs typeface="+mn-cs"/>
                        </a:rPr>
                        <a:t>3y: 95</a:t>
                      </a:r>
                    </a:p>
                    <a:p>
                      <a:pPr marL="0" algn="ctr" defTabSz="914400" rtl="0" eaLnBrk="1" fontAlgn="t" latinLnBrk="0" hangingPunct="1">
                        <a:lnSpc>
                          <a:spcPts val="1300"/>
                        </a:lnSpc>
                        <a:spcAft>
                          <a:spcPts val="0"/>
                        </a:spcAft>
                      </a:pPr>
                      <a:r>
                        <a:rPr lang="en-US" sz="1200" b="0" kern="1200" dirty="0" smtClean="0">
                          <a:solidFill>
                            <a:srgbClr val="002E6C"/>
                          </a:solidFill>
                          <a:effectLst/>
                          <a:latin typeface="+mn-lt"/>
                          <a:ea typeface="+mn-ea"/>
                          <a:cs typeface="+mn-cs"/>
                        </a:rPr>
                        <a:t>5y: 85</a:t>
                      </a:r>
                    </a:p>
                    <a:p>
                      <a:pPr marL="0" algn="ctr" defTabSz="914400" rtl="0" eaLnBrk="1" fontAlgn="t" latinLnBrk="0" hangingPunct="1">
                        <a:lnSpc>
                          <a:spcPts val="1300"/>
                        </a:lnSpc>
                        <a:spcAft>
                          <a:spcPts val="0"/>
                        </a:spcAft>
                      </a:pPr>
                      <a:r>
                        <a:rPr lang="en-US" sz="1200" b="0" kern="1200" dirty="0" smtClean="0">
                          <a:solidFill>
                            <a:srgbClr val="002E6C"/>
                          </a:solidFill>
                          <a:effectLst/>
                          <a:latin typeface="+mn-lt"/>
                          <a:ea typeface="+mn-ea"/>
                          <a:cs typeface="+mn-cs"/>
                        </a:rPr>
                        <a:t>10y: 75</a:t>
                      </a:r>
                    </a:p>
                  </a:txBody>
                  <a:tcPr marL="67143" marR="67143" marT="0" marB="0">
                    <a:solidFill>
                      <a:schemeClr val="accent1">
                        <a:lumMod val="20000"/>
                        <a:lumOff val="80000"/>
                      </a:schemeClr>
                    </a:solidFill>
                  </a:tcPr>
                </a:tc>
              </a:tr>
              <a:tr h="568558">
                <a:tc>
                  <a:txBody>
                    <a:bodyPr/>
                    <a:lstStyle/>
                    <a:p>
                      <a:pPr marL="0" algn="ctr" defTabSz="914400" rtl="0" eaLnBrk="1" fontAlgn="t" latinLnBrk="0" hangingPunct="1">
                        <a:lnSpc>
                          <a:spcPts val="1300"/>
                        </a:lnSpc>
                        <a:spcAft>
                          <a:spcPts val="0"/>
                        </a:spcAft>
                      </a:pPr>
                      <a:r>
                        <a:rPr lang="it-IT" sz="1200" b="0" kern="1200" dirty="0" smtClean="0">
                          <a:solidFill>
                            <a:schemeClr val="tx2"/>
                          </a:solidFill>
                          <a:effectLst/>
                          <a:latin typeface="+mn-lt"/>
                          <a:ea typeface="+mn-ea"/>
                          <a:cs typeface="+mn-cs"/>
                        </a:rPr>
                        <a:t>Weber,</a:t>
                      </a:r>
                      <a:r>
                        <a:rPr lang="it-IT" sz="1200" b="0" kern="1200" baseline="0" dirty="0" smtClean="0">
                          <a:solidFill>
                            <a:schemeClr val="tx2"/>
                          </a:solidFill>
                          <a:effectLst/>
                          <a:latin typeface="+mn-lt"/>
                          <a:ea typeface="+mn-ea"/>
                          <a:cs typeface="+mn-cs"/>
                        </a:rPr>
                        <a:t> 2016</a:t>
                      </a:r>
                    </a:p>
                    <a:p>
                      <a:pPr marL="0" algn="ctr" defTabSz="914400" rtl="0" eaLnBrk="1" fontAlgn="t" latinLnBrk="0" hangingPunct="1">
                        <a:lnSpc>
                          <a:spcPts val="1300"/>
                        </a:lnSpc>
                        <a:spcAft>
                          <a:spcPts val="0"/>
                        </a:spcAft>
                      </a:pPr>
                      <a:r>
                        <a:rPr lang="it-IT" sz="1200" b="0" kern="1200" baseline="0" dirty="0" smtClean="0">
                          <a:solidFill>
                            <a:schemeClr val="tx2"/>
                          </a:solidFill>
                          <a:effectLst/>
                          <a:latin typeface="+mn-lt"/>
                          <a:ea typeface="+mn-ea"/>
                          <a:cs typeface="+mn-cs"/>
                        </a:rPr>
                        <a:t>(Paul </a:t>
                      </a:r>
                      <a:r>
                        <a:rPr lang="it-IT" sz="1200" b="0" kern="1200" baseline="0" dirty="0" err="1" smtClean="0">
                          <a:solidFill>
                            <a:schemeClr val="tx2"/>
                          </a:solidFill>
                          <a:effectLst/>
                          <a:latin typeface="+mn-lt"/>
                          <a:ea typeface="+mn-ea"/>
                          <a:cs typeface="+mn-cs"/>
                        </a:rPr>
                        <a:t>Sherer</a:t>
                      </a:r>
                      <a:endParaRPr lang="it-IT" sz="1200" b="0" kern="1200" baseline="0" dirty="0" smtClean="0">
                        <a:solidFill>
                          <a:schemeClr val="tx2"/>
                        </a:solidFill>
                        <a:effectLst/>
                        <a:latin typeface="+mn-lt"/>
                        <a:ea typeface="+mn-ea"/>
                        <a:cs typeface="+mn-cs"/>
                      </a:endParaRPr>
                    </a:p>
                    <a:p>
                      <a:pPr marL="0" algn="ctr" defTabSz="914400" rtl="0" eaLnBrk="1" fontAlgn="t" latinLnBrk="0" hangingPunct="1">
                        <a:lnSpc>
                          <a:spcPts val="1300"/>
                        </a:lnSpc>
                        <a:spcAft>
                          <a:spcPts val="0"/>
                        </a:spcAft>
                      </a:pPr>
                      <a:r>
                        <a:rPr lang="it-IT" sz="1200" b="0" kern="1200" baseline="0" dirty="0" err="1" smtClean="0">
                          <a:solidFill>
                            <a:schemeClr val="tx2"/>
                          </a:solidFill>
                          <a:effectLst/>
                          <a:latin typeface="+mn-lt"/>
                          <a:ea typeface="+mn-ea"/>
                          <a:cs typeface="+mn-cs"/>
                        </a:rPr>
                        <a:t>institute-Switzerland</a:t>
                      </a:r>
                      <a:r>
                        <a:rPr lang="it-IT" sz="1200" b="0" kern="1200" baseline="0" dirty="0" smtClean="0">
                          <a:solidFill>
                            <a:schemeClr val="tx2"/>
                          </a:solidFill>
                          <a:effectLst/>
                          <a:latin typeface="+mn-lt"/>
                          <a:ea typeface="+mn-ea"/>
                          <a:cs typeface="+mn-cs"/>
                        </a:rPr>
                        <a:t>)</a:t>
                      </a:r>
                      <a:endParaRPr lang="it-IT" sz="1200" b="0" kern="1200" dirty="0">
                        <a:solidFill>
                          <a:schemeClr val="tx2"/>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Protons</a:t>
                      </a:r>
                      <a:endParaRPr lang="it-IT" sz="1200" b="0" kern="1200" dirty="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 </a:t>
                      </a:r>
                      <a:endParaRPr lang="it-IT" sz="1200" b="0" kern="1200" dirty="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 </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it-IT" sz="1200" b="0" kern="1200" dirty="0" smtClean="0">
                          <a:solidFill>
                            <a:srgbClr val="002E6C"/>
                          </a:solidFill>
                          <a:effectLst/>
                          <a:latin typeface="+mn-lt"/>
                          <a:ea typeface="+mn-ea"/>
                          <a:cs typeface="+mn-cs"/>
                        </a:rPr>
                        <a:t>151</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it-IT" sz="1200" b="0" kern="1200" dirty="0" smtClean="0">
                          <a:solidFill>
                            <a:srgbClr val="002E6C"/>
                          </a:solidFill>
                          <a:effectLst/>
                          <a:latin typeface="+mn-lt"/>
                          <a:ea typeface="+mn-ea"/>
                          <a:cs typeface="+mn-cs"/>
                        </a:rPr>
                        <a:t>72.5</a:t>
                      </a:r>
                      <a:endParaRPr lang="it-IT" sz="1200" b="0" kern="1200" dirty="0">
                        <a:solidFill>
                          <a:srgbClr val="002E6C"/>
                        </a:solidFill>
                        <a:effectLst/>
                        <a:latin typeface="+mn-lt"/>
                        <a:ea typeface="+mn-ea"/>
                        <a:cs typeface="+mn-cs"/>
                      </a:endParaRPr>
                    </a:p>
                    <a:p>
                      <a:pPr marL="0" algn="ctr" defTabSz="914400" rtl="0" eaLnBrk="1" fontAlgn="t" latinLnBrk="0" hangingPunct="1">
                        <a:lnSpc>
                          <a:spcPts val="1300"/>
                        </a:lnSpc>
                        <a:spcAft>
                          <a:spcPts val="0"/>
                        </a:spcAft>
                      </a:pP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it-IT" sz="1200" b="0" kern="1200" dirty="0" smtClean="0">
                          <a:solidFill>
                            <a:srgbClr val="002E6C"/>
                          </a:solidFill>
                          <a:effectLst/>
                          <a:latin typeface="+mn-lt"/>
                          <a:ea typeface="+mn-ea"/>
                          <a:cs typeface="+mn-cs"/>
                        </a:rPr>
                        <a:t>50</a:t>
                      </a:r>
                      <a:endParaRPr lang="it-IT" sz="1200" b="0" kern="1200" dirty="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0" kern="1200" dirty="0" smtClean="0">
                          <a:solidFill>
                            <a:srgbClr val="002E6C"/>
                          </a:solidFill>
                          <a:effectLst/>
                          <a:latin typeface="+mn-lt"/>
                          <a:ea typeface="+mn-ea"/>
                          <a:cs typeface="+mn-cs"/>
                        </a:rPr>
                        <a:t>(mean)</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it-IT" sz="1200" b="0" kern="1200" dirty="0" smtClean="0">
                          <a:solidFill>
                            <a:srgbClr val="002E6C"/>
                          </a:solidFill>
                          <a:effectLst/>
                          <a:latin typeface="+mn-lt"/>
                          <a:ea typeface="+mn-ea"/>
                          <a:cs typeface="+mn-cs"/>
                        </a:rPr>
                        <a:t>5y: 78</a:t>
                      </a:r>
                    </a:p>
                    <a:p>
                      <a:pPr marL="0" algn="ctr" defTabSz="914400" rtl="0" eaLnBrk="1" fontAlgn="t" latinLnBrk="0" hangingPunct="1">
                        <a:lnSpc>
                          <a:spcPts val="1300"/>
                        </a:lnSpc>
                        <a:spcAft>
                          <a:spcPts val="0"/>
                        </a:spcAft>
                      </a:pPr>
                      <a:r>
                        <a:rPr lang="it-IT" sz="1200" b="0" kern="1200" dirty="0" smtClean="0">
                          <a:solidFill>
                            <a:srgbClr val="002E6C"/>
                          </a:solidFill>
                          <a:effectLst/>
                          <a:latin typeface="+mn-lt"/>
                          <a:ea typeface="+mn-ea"/>
                          <a:cs typeface="+mn-cs"/>
                        </a:rPr>
                        <a:t>7y</a:t>
                      </a:r>
                      <a:r>
                        <a:rPr lang="it-IT" sz="1200" b="0" kern="1200" baseline="0" dirty="0" smtClean="0">
                          <a:solidFill>
                            <a:srgbClr val="002E6C"/>
                          </a:solidFill>
                          <a:effectLst/>
                          <a:latin typeface="+mn-lt"/>
                          <a:ea typeface="+mn-ea"/>
                          <a:cs typeface="+mn-cs"/>
                        </a:rPr>
                        <a:t>: 70.9</a:t>
                      </a:r>
                      <a:endParaRPr lang="it-IT" sz="1200" b="0" kern="1200" dirty="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 </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endParaRPr lang="it-IT" sz="1200" b="0" kern="1200" dirty="0" smtClean="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it-IT" sz="1200" b="0" kern="1200" dirty="0" smtClean="0">
                          <a:solidFill>
                            <a:srgbClr val="002E6C"/>
                          </a:solidFill>
                          <a:effectLst/>
                          <a:latin typeface="+mn-lt"/>
                          <a:ea typeface="+mn-ea"/>
                          <a:cs typeface="+mn-cs"/>
                        </a:rPr>
                        <a:t>7y</a:t>
                      </a:r>
                      <a:r>
                        <a:rPr lang="it-IT" sz="1200" b="0" kern="1200" baseline="0" dirty="0" smtClean="0">
                          <a:solidFill>
                            <a:srgbClr val="002E6C"/>
                          </a:solidFill>
                          <a:effectLst/>
                          <a:latin typeface="+mn-lt"/>
                          <a:ea typeface="+mn-ea"/>
                          <a:cs typeface="+mn-cs"/>
                        </a:rPr>
                        <a:t>: 72.9</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r>
              <a:tr h="438741">
                <a:tc>
                  <a:txBody>
                    <a:bodyPr/>
                    <a:lstStyle/>
                    <a:p>
                      <a:pPr marL="0" algn="ctr" defTabSz="914400" rtl="0" eaLnBrk="1" fontAlgn="t" latinLnBrk="0" hangingPunct="1">
                        <a:lnSpc>
                          <a:spcPts val="1300"/>
                        </a:lnSpc>
                        <a:spcAft>
                          <a:spcPts val="0"/>
                        </a:spcAft>
                      </a:pPr>
                      <a:r>
                        <a:rPr lang="it-IT" sz="1200" b="0" kern="1200" dirty="0" smtClean="0">
                          <a:solidFill>
                            <a:schemeClr val="tx2"/>
                          </a:solidFill>
                          <a:effectLst/>
                          <a:latin typeface="+mn-lt"/>
                          <a:ea typeface="+mn-ea"/>
                          <a:cs typeface="+mn-cs"/>
                        </a:rPr>
                        <a:t>Fung, 2018</a:t>
                      </a:r>
                      <a:endParaRPr lang="it-IT" sz="1200" b="0" kern="1200" dirty="0">
                        <a:solidFill>
                          <a:schemeClr val="tx2"/>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a:solidFill>
                            <a:srgbClr val="002E6C"/>
                          </a:solidFill>
                          <a:effectLst/>
                          <a:latin typeface="+mn-lt"/>
                          <a:ea typeface="+mn-ea"/>
                          <a:cs typeface="+mn-cs"/>
                        </a:rPr>
                        <a:t>Protons</a:t>
                      </a:r>
                      <a:endParaRPr lang="it-IT" sz="1200" b="0" kern="120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smtClean="0">
                          <a:solidFill>
                            <a:srgbClr val="002E6C"/>
                          </a:solidFill>
                          <a:effectLst/>
                          <a:latin typeface="+mn-lt"/>
                          <a:ea typeface="+mn-ea"/>
                          <a:cs typeface="+mn-cs"/>
                        </a:rPr>
                        <a:t>106</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smtClean="0">
                          <a:solidFill>
                            <a:srgbClr val="002E6C"/>
                          </a:solidFill>
                          <a:effectLst/>
                          <a:latin typeface="+mn-lt"/>
                          <a:ea typeface="+mn-ea"/>
                          <a:cs typeface="+mn-cs"/>
                        </a:rPr>
                        <a:t>Range 68.4</a:t>
                      </a:r>
                      <a:r>
                        <a:rPr lang="en-US" sz="1200" b="0" kern="1200" baseline="0" dirty="0" smtClean="0">
                          <a:solidFill>
                            <a:srgbClr val="002E6C"/>
                          </a:solidFill>
                          <a:effectLst/>
                          <a:latin typeface="+mn-lt"/>
                          <a:ea typeface="+mn-ea"/>
                          <a:cs typeface="+mn-cs"/>
                        </a:rPr>
                        <a:t> – 73.8</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smtClean="0">
                          <a:solidFill>
                            <a:srgbClr val="002E6C"/>
                          </a:solidFill>
                          <a:effectLst/>
                          <a:latin typeface="+mn-lt"/>
                          <a:ea typeface="+mn-ea"/>
                          <a:cs typeface="+mn-cs"/>
                        </a:rPr>
                        <a:t>61</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smtClean="0">
                          <a:solidFill>
                            <a:srgbClr val="002E6C"/>
                          </a:solidFill>
                          <a:effectLst/>
                          <a:latin typeface="+mn-lt"/>
                          <a:ea typeface="+mn-ea"/>
                          <a:cs typeface="+mn-cs"/>
                        </a:rPr>
                        <a:t>4y: 78.3 </a:t>
                      </a:r>
                    </a:p>
                    <a:p>
                      <a:pPr marL="0" algn="ctr" defTabSz="914400" rtl="0" eaLnBrk="1" fontAlgn="t" latinLnBrk="0" hangingPunct="1">
                        <a:lnSpc>
                          <a:spcPts val="1300"/>
                        </a:lnSpc>
                        <a:spcAft>
                          <a:spcPts val="0"/>
                        </a:spcAft>
                      </a:pPr>
                      <a:r>
                        <a:rPr lang="en-US" sz="1200" b="0" kern="1200" dirty="0" smtClean="0">
                          <a:solidFill>
                            <a:srgbClr val="002E6C"/>
                          </a:solidFill>
                          <a:effectLst/>
                          <a:latin typeface="+mn-lt"/>
                          <a:ea typeface="+mn-ea"/>
                          <a:cs typeface="+mn-cs"/>
                        </a:rPr>
                        <a:t>5y: 75.1</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smtClean="0">
                          <a:solidFill>
                            <a:srgbClr val="002E6C"/>
                          </a:solidFill>
                          <a:effectLst/>
                          <a:latin typeface="+mn-lt"/>
                          <a:ea typeface="+mn-ea"/>
                          <a:cs typeface="+mn-cs"/>
                        </a:rPr>
                        <a:t>4y: 90.2</a:t>
                      </a:r>
                    </a:p>
                    <a:p>
                      <a:pPr marL="0" algn="ctr" defTabSz="914400" rtl="0" eaLnBrk="1" fontAlgn="t" latinLnBrk="0" hangingPunct="1">
                        <a:lnSpc>
                          <a:spcPts val="1300"/>
                        </a:lnSpc>
                        <a:spcAft>
                          <a:spcPts val="0"/>
                        </a:spcAft>
                      </a:pPr>
                      <a:r>
                        <a:rPr lang="en-US" sz="1200" b="0" kern="1200" dirty="0" smtClean="0">
                          <a:solidFill>
                            <a:srgbClr val="002E6C"/>
                          </a:solidFill>
                          <a:effectLst/>
                          <a:latin typeface="+mn-lt"/>
                          <a:ea typeface="+mn-ea"/>
                          <a:cs typeface="+mn-cs"/>
                        </a:rPr>
                        <a:t>5y: 88.3</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r>
              <a:tr h="1224854">
                <a:tc>
                  <a:txBody>
                    <a:bodyPr/>
                    <a:lstStyle/>
                    <a:p>
                      <a:pPr marL="0" algn="ctr" defTabSz="914400" rtl="0" eaLnBrk="1" fontAlgn="t" latinLnBrk="0" hangingPunct="1">
                        <a:lnSpc>
                          <a:spcPts val="1300"/>
                        </a:lnSpc>
                        <a:spcAft>
                          <a:spcPts val="0"/>
                        </a:spcAft>
                      </a:pPr>
                      <a:r>
                        <a:rPr lang="it-IT" sz="1200" b="1" kern="1200" dirty="0" smtClean="0">
                          <a:solidFill>
                            <a:schemeClr val="tx2"/>
                          </a:solidFill>
                          <a:effectLst/>
                          <a:latin typeface="+mn-lt"/>
                          <a:ea typeface="+mn-ea"/>
                          <a:cs typeface="+mn-cs"/>
                        </a:rPr>
                        <a:t>Iannalfi </a:t>
                      </a:r>
                      <a:r>
                        <a:rPr lang="en-US" sz="1200" b="1" kern="1200" dirty="0" smtClean="0">
                          <a:solidFill>
                            <a:schemeClr val="tx2"/>
                          </a:solidFill>
                          <a:effectLst/>
                          <a:latin typeface="+mn-lt"/>
                          <a:ea typeface="+mn-ea"/>
                          <a:cs typeface="+mn-cs"/>
                        </a:rPr>
                        <a:t>2020 °</a:t>
                      </a:r>
                      <a:endParaRPr lang="it-IT" sz="1200" b="1" kern="1200" dirty="0">
                        <a:solidFill>
                          <a:schemeClr val="tx2"/>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endParaRPr lang="en-US" sz="1200" b="0" kern="1200" dirty="0" smtClean="0">
                        <a:solidFill>
                          <a:srgbClr val="002E6C"/>
                        </a:solidFill>
                        <a:effectLst/>
                        <a:latin typeface="+mn-lt"/>
                        <a:ea typeface="+mn-ea"/>
                        <a:cs typeface="+mn-cs"/>
                      </a:endParaRPr>
                    </a:p>
                    <a:p>
                      <a:pPr marL="0" algn="ctr" defTabSz="914400" rtl="0" eaLnBrk="1" fontAlgn="t" latinLnBrk="0" hangingPunct="1">
                        <a:lnSpc>
                          <a:spcPts val="1300"/>
                        </a:lnSpc>
                        <a:spcAft>
                          <a:spcPts val="0"/>
                        </a:spcAft>
                      </a:pPr>
                      <a:endParaRPr lang="en-US" sz="1200" b="0" kern="1200" dirty="0" smtClean="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0" kern="1200" dirty="0" smtClean="0">
                          <a:solidFill>
                            <a:srgbClr val="002E6C"/>
                          </a:solidFill>
                          <a:effectLst/>
                          <a:latin typeface="+mn-lt"/>
                          <a:ea typeface="+mn-ea"/>
                          <a:cs typeface="+mn-cs"/>
                        </a:rPr>
                        <a:t>Protons</a:t>
                      </a:r>
                      <a:endParaRPr lang="it-IT" sz="1200" b="0" kern="1200" dirty="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 </a:t>
                      </a:r>
                      <a:endParaRPr lang="it-IT" sz="1200" b="0" kern="1200" dirty="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 </a:t>
                      </a:r>
                      <a:endParaRPr lang="it-IT" sz="1200" b="0" kern="1200" dirty="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Carbon ions</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1" kern="1200" dirty="0" smtClean="0">
                          <a:solidFill>
                            <a:srgbClr val="002E6C"/>
                          </a:solidFill>
                          <a:effectLst/>
                          <a:latin typeface="+mn-lt"/>
                          <a:ea typeface="+mn-ea"/>
                          <a:cs typeface="+mn-cs"/>
                        </a:rPr>
                        <a:t>135</a:t>
                      </a:r>
                    </a:p>
                    <a:p>
                      <a:pPr marL="0" algn="ctr" defTabSz="914400" rtl="0" eaLnBrk="1" fontAlgn="t" latinLnBrk="0" hangingPunct="1">
                        <a:lnSpc>
                          <a:spcPts val="1300"/>
                        </a:lnSpc>
                        <a:spcAft>
                          <a:spcPts val="0"/>
                        </a:spcAft>
                      </a:pPr>
                      <a:endParaRPr lang="en-US" sz="1200" b="1" kern="1200" dirty="0" smtClean="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it-IT" sz="1200" b="1" kern="1200" dirty="0" smtClean="0">
                          <a:solidFill>
                            <a:srgbClr val="002E6C"/>
                          </a:solidFill>
                          <a:effectLst/>
                          <a:latin typeface="+mn-lt"/>
                          <a:ea typeface="+mn-ea"/>
                          <a:cs typeface="+mn-cs"/>
                        </a:rPr>
                        <a:t>70</a:t>
                      </a:r>
                      <a:endParaRPr lang="it-IT" sz="1200" b="1" kern="1200" dirty="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1" kern="1200" dirty="0">
                          <a:solidFill>
                            <a:srgbClr val="002E6C"/>
                          </a:solidFill>
                          <a:effectLst/>
                          <a:latin typeface="+mn-lt"/>
                          <a:ea typeface="+mn-ea"/>
                          <a:cs typeface="+mn-cs"/>
                        </a:rPr>
                        <a:t> </a:t>
                      </a:r>
                      <a:endParaRPr lang="it-IT" sz="1200" b="1" kern="1200" dirty="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1" kern="1200" dirty="0">
                          <a:solidFill>
                            <a:srgbClr val="002E6C"/>
                          </a:solidFill>
                          <a:effectLst/>
                          <a:latin typeface="+mn-lt"/>
                          <a:ea typeface="+mn-ea"/>
                          <a:cs typeface="+mn-cs"/>
                        </a:rPr>
                        <a:t> </a:t>
                      </a:r>
                      <a:endParaRPr lang="it-IT" sz="1200" b="1" kern="1200" dirty="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1" kern="1200" dirty="0" smtClean="0">
                          <a:solidFill>
                            <a:srgbClr val="002E6C"/>
                          </a:solidFill>
                          <a:effectLst/>
                          <a:latin typeface="+mn-lt"/>
                          <a:ea typeface="+mn-ea"/>
                          <a:cs typeface="+mn-cs"/>
                        </a:rPr>
                        <a:t>65</a:t>
                      </a:r>
                      <a:endParaRPr lang="it-IT" sz="1200" b="1"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endParaRPr lang="en-US" sz="1200" b="0" kern="1200" dirty="0" smtClean="0">
                        <a:solidFill>
                          <a:srgbClr val="002E6C"/>
                        </a:solidFill>
                        <a:effectLst/>
                        <a:latin typeface="+mn-lt"/>
                        <a:ea typeface="+mn-ea"/>
                        <a:cs typeface="+mn-cs"/>
                      </a:endParaRPr>
                    </a:p>
                    <a:p>
                      <a:pPr marL="0" algn="ctr" defTabSz="914400" rtl="0" eaLnBrk="1" fontAlgn="t" latinLnBrk="0" hangingPunct="1">
                        <a:lnSpc>
                          <a:spcPts val="1300"/>
                        </a:lnSpc>
                        <a:spcAft>
                          <a:spcPts val="0"/>
                        </a:spcAft>
                      </a:pPr>
                      <a:endParaRPr lang="en-US" sz="1200" b="0" kern="1200" dirty="0" smtClean="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0" kern="1200" dirty="0" smtClean="0">
                          <a:solidFill>
                            <a:srgbClr val="002E6C"/>
                          </a:solidFill>
                          <a:effectLst/>
                          <a:latin typeface="+mn-lt"/>
                          <a:ea typeface="+mn-ea"/>
                          <a:cs typeface="+mn-cs"/>
                        </a:rPr>
                        <a:t>74 (range 72</a:t>
                      </a:r>
                      <a:r>
                        <a:rPr lang="en-US" sz="1200" b="0" kern="1200" baseline="0" dirty="0" smtClean="0">
                          <a:solidFill>
                            <a:srgbClr val="002E6C"/>
                          </a:solidFill>
                          <a:effectLst/>
                          <a:latin typeface="+mn-lt"/>
                          <a:ea typeface="+mn-ea"/>
                          <a:cs typeface="+mn-cs"/>
                        </a:rPr>
                        <a:t> – 74)</a:t>
                      </a:r>
                    </a:p>
                    <a:p>
                      <a:pPr marL="0" algn="ctr" defTabSz="914400" rtl="0" eaLnBrk="1" fontAlgn="t" latinLnBrk="0" hangingPunct="1">
                        <a:lnSpc>
                          <a:spcPts val="1300"/>
                        </a:lnSpc>
                        <a:spcAft>
                          <a:spcPts val="0"/>
                        </a:spcAft>
                      </a:pPr>
                      <a:endParaRPr lang="en-US" sz="1200" b="0" kern="1200" baseline="0" dirty="0" smtClean="0">
                        <a:solidFill>
                          <a:srgbClr val="002E6C"/>
                        </a:solidFill>
                        <a:effectLst/>
                        <a:latin typeface="+mn-lt"/>
                        <a:ea typeface="+mn-ea"/>
                        <a:cs typeface="+mn-cs"/>
                      </a:endParaRPr>
                    </a:p>
                    <a:p>
                      <a:pPr marL="0" algn="ctr" defTabSz="914400" rtl="0" eaLnBrk="1" fontAlgn="t" latinLnBrk="0" hangingPunct="1">
                        <a:lnSpc>
                          <a:spcPts val="1300"/>
                        </a:lnSpc>
                        <a:spcAft>
                          <a:spcPts val="0"/>
                        </a:spcAft>
                      </a:pPr>
                      <a:endParaRPr lang="en-US" sz="1200" b="0" kern="1200" baseline="0" dirty="0" smtClean="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0" kern="1200" baseline="0" dirty="0" smtClean="0">
                          <a:solidFill>
                            <a:srgbClr val="002E6C"/>
                          </a:solidFill>
                          <a:effectLst/>
                          <a:latin typeface="+mn-lt"/>
                          <a:ea typeface="+mn-ea"/>
                          <a:cs typeface="+mn-cs"/>
                        </a:rPr>
                        <a:t>70.4</a:t>
                      </a:r>
                      <a:r>
                        <a:rPr lang="en-US" sz="1200" b="0" kern="1200" dirty="0">
                          <a:solidFill>
                            <a:srgbClr val="002E6C"/>
                          </a:solidFill>
                          <a:effectLst/>
                          <a:latin typeface="+mn-lt"/>
                          <a:ea typeface="+mn-ea"/>
                          <a:cs typeface="+mn-cs"/>
                        </a:rPr>
                        <a:t> </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 </a:t>
                      </a:r>
                      <a:r>
                        <a:rPr lang="en-US" sz="1200" b="0" kern="1200" dirty="0" smtClean="0">
                          <a:solidFill>
                            <a:srgbClr val="002E6C"/>
                          </a:solidFill>
                          <a:effectLst/>
                          <a:latin typeface="+mn-lt"/>
                          <a:ea typeface="+mn-ea"/>
                          <a:cs typeface="+mn-cs"/>
                        </a:rPr>
                        <a:t>44</a:t>
                      </a:r>
                      <a:endParaRPr lang="it-IT" sz="1200" b="0" kern="1200" dirty="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 </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 </a:t>
                      </a:r>
                      <a:endParaRPr lang="it-IT" sz="1200" b="0" kern="1200" dirty="0">
                        <a:solidFill>
                          <a:srgbClr val="002E6C"/>
                        </a:solidFill>
                        <a:effectLst/>
                        <a:latin typeface="+mn-lt"/>
                        <a:ea typeface="+mn-ea"/>
                        <a:cs typeface="+mn-cs"/>
                      </a:endParaRPr>
                    </a:p>
                    <a:p>
                      <a:pPr marL="0" algn="ctr" defTabSz="914400" rtl="0" eaLnBrk="1" fontAlgn="t" latinLnBrk="0" hangingPunct="1">
                        <a:lnSpc>
                          <a:spcPts val="1300"/>
                        </a:lnSpc>
                        <a:spcAft>
                          <a:spcPts val="0"/>
                        </a:spcAft>
                      </a:pPr>
                      <a:endParaRPr lang="en-US" sz="1200" b="0" kern="1200" dirty="0" smtClean="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0" kern="1200" dirty="0" smtClean="0">
                          <a:solidFill>
                            <a:srgbClr val="002E6C"/>
                          </a:solidFill>
                          <a:effectLst/>
                          <a:latin typeface="+mn-lt"/>
                          <a:ea typeface="+mn-ea"/>
                          <a:cs typeface="+mn-cs"/>
                        </a:rPr>
                        <a:t>3y</a:t>
                      </a:r>
                      <a:r>
                        <a:rPr lang="en-US" sz="1200" b="0" kern="1200" baseline="0" dirty="0" smtClean="0">
                          <a:solidFill>
                            <a:srgbClr val="002E6C"/>
                          </a:solidFill>
                          <a:effectLst/>
                          <a:latin typeface="+mn-lt"/>
                          <a:ea typeface="+mn-ea"/>
                          <a:cs typeface="+mn-cs"/>
                        </a:rPr>
                        <a:t>: 89</a:t>
                      </a:r>
                    </a:p>
                    <a:p>
                      <a:pPr marL="0" algn="ctr" defTabSz="914400" rtl="0" eaLnBrk="1" fontAlgn="t" latinLnBrk="0" hangingPunct="1">
                        <a:lnSpc>
                          <a:spcPts val="1300"/>
                        </a:lnSpc>
                        <a:spcAft>
                          <a:spcPts val="0"/>
                        </a:spcAft>
                      </a:pPr>
                      <a:r>
                        <a:rPr lang="en-US" sz="1200" b="0" kern="1200" baseline="0" dirty="0" smtClean="0">
                          <a:solidFill>
                            <a:srgbClr val="002E6C"/>
                          </a:solidFill>
                          <a:effectLst/>
                          <a:latin typeface="+mn-lt"/>
                          <a:ea typeface="+mn-ea"/>
                          <a:cs typeface="+mn-cs"/>
                        </a:rPr>
                        <a:t>5y: 84</a:t>
                      </a:r>
                    </a:p>
                    <a:p>
                      <a:pPr marL="0" algn="ctr" defTabSz="914400" rtl="0" eaLnBrk="1" fontAlgn="t" latinLnBrk="0" hangingPunct="1">
                        <a:lnSpc>
                          <a:spcPts val="1300"/>
                        </a:lnSpc>
                        <a:spcAft>
                          <a:spcPts val="0"/>
                        </a:spcAft>
                      </a:pPr>
                      <a:endParaRPr lang="en-US" sz="1200" b="0" kern="1200" baseline="0" dirty="0" smtClean="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0" kern="1200" baseline="0" dirty="0" smtClean="0">
                          <a:solidFill>
                            <a:srgbClr val="002E6C"/>
                          </a:solidFill>
                          <a:effectLst/>
                          <a:latin typeface="+mn-lt"/>
                          <a:ea typeface="+mn-ea"/>
                          <a:cs typeface="+mn-cs"/>
                        </a:rPr>
                        <a:t>3y: 77</a:t>
                      </a:r>
                    </a:p>
                    <a:p>
                      <a:pPr marL="0" algn="ctr" defTabSz="914400" rtl="0" eaLnBrk="1" fontAlgn="t" latinLnBrk="0" hangingPunct="1">
                        <a:lnSpc>
                          <a:spcPts val="1300"/>
                        </a:lnSpc>
                        <a:spcAft>
                          <a:spcPts val="0"/>
                        </a:spcAft>
                      </a:pPr>
                      <a:r>
                        <a:rPr lang="en-US" sz="1200" b="0" kern="1200" baseline="0" dirty="0" smtClean="0">
                          <a:solidFill>
                            <a:srgbClr val="002E6C"/>
                          </a:solidFill>
                          <a:effectLst/>
                          <a:latin typeface="+mn-lt"/>
                          <a:ea typeface="+mn-ea"/>
                          <a:cs typeface="+mn-cs"/>
                        </a:rPr>
                        <a:t>5y: 71</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endParaRPr lang="en-US" sz="1200" b="0" kern="1200" dirty="0" smtClean="0">
                        <a:solidFill>
                          <a:srgbClr val="002E6C"/>
                        </a:solidFill>
                        <a:effectLst/>
                        <a:latin typeface="+mn-lt"/>
                        <a:ea typeface="+mn-ea"/>
                        <a:cs typeface="+mn-cs"/>
                      </a:endParaRPr>
                    </a:p>
                    <a:p>
                      <a:pPr marL="0" algn="ctr" defTabSz="914400" rtl="0" eaLnBrk="1" fontAlgn="t" latinLnBrk="0" hangingPunct="1">
                        <a:lnSpc>
                          <a:spcPts val="1300"/>
                        </a:lnSpc>
                        <a:spcAft>
                          <a:spcPts val="0"/>
                        </a:spcAft>
                      </a:pPr>
                      <a:endParaRPr lang="en-US" sz="1200" b="0" kern="1200" dirty="0" smtClean="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0" kern="1200" dirty="0" smtClean="0">
                          <a:solidFill>
                            <a:srgbClr val="002E6C"/>
                          </a:solidFill>
                          <a:effectLst/>
                          <a:latin typeface="+mn-lt"/>
                          <a:ea typeface="+mn-ea"/>
                          <a:cs typeface="+mn-cs"/>
                        </a:rPr>
                        <a:t>3y</a:t>
                      </a:r>
                      <a:r>
                        <a:rPr lang="en-US" sz="1200" b="0" kern="1200" baseline="0" dirty="0" smtClean="0">
                          <a:solidFill>
                            <a:srgbClr val="002E6C"/>
                          </a:solidFill>
                          <a:effectLst/>
                          <a:latin typeface="+mn-lt"/>
                          <a:ea typeface="+mn-ea"/>
                          <a:cs typeface="+mn-cs"/>
                        </a:rPr>
                        <a:t>: 93</a:t>
                      </a:r>
                    </a:p>
                    <a:p>
                      <a:pPr marL="0" algn="ctr" defTabSz="914400" rtl="0" eaLnBrk="1" fontAlgn="t" latinLnBrk="0" hangingPunct="1">
                        <a:lnSpc>
                          <a:spcPts val="1300"/>
                        </a:lnSpc>
                        <a:spcAft>
                          <a:spcPts val="0"/>
                        </a:spcAft>
                      </a:pPr>
                      <a:r>
                        <a:rPr lang="en-US" sz="1200" b="0" kern="1200" baseline="0" dirty="0" smtClean="0">
                          <a:solidFill>
                            <a:srgbClr val="002E6C"/>
                          </a:solidFill>
                          <a:effectLst/>
                          <a:latin typeface="+mn-lt"/>
                          <a:ea typeface="+mn-ea"/>
                          <a:cs typeface="+mn-cs"/>
                        </a:rPr>
                        <a:t>5y: 83</a:t>
                      </a:r>
                    </a:p>
                    <a:p>
                      <a:pPr marL="0" algn="ctr" defTabSz="914400" rtl="0" eaLnBrk="1" fontAlgn="t" latinLnBrk="0" hangingPunct="1">
                        <a:lnSpc>
                          <a:spcPts val="1300"/>
                        </a:lnSpc>
                        <a:spcAft>
                          <a:spcPts val="0"/>
                        </a:spcAft>
                      </a:pPr>
                      <a:endParaRPr lang="en-US" sz="1200" b="0" kern="1200" baseline="0" dirty="0" smtClean="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0" kern="1200" baseline="0" dirty="0" smtClean="0">
                          <a:solidFill>
                            <a:srgbClr val="002E6C"/>
                          </a:solidFill>
                          <a:effectLst/>
                          <a:latin typeface="+mn-lt"/>
                          <a:ea typeface="+mn-ea"/>
                          <a:cs typeface="+mn-cs"/>
                        </a:rPr>
                        <a:t>3y: 90</a:t>
                      </a:r>
                    </a:p>
                    <a:p>
                      <a:pPr marL="0" algn="ctr" defTabSz="914400" rtl="0" eaLnBrk="1" fontAlgn="t" latinLnBrk="0" hangingPunct="1">
                        <a:lnSpc>
                          <a:spcPts val="1300"/>
                        </a:lnSpc>
                        <a:spcAft>
                          <a:spcPts val="0"/>
                        </a:spcAft>
                      </a:pPr>
                      <a:r>
                        <a:rPr lang="en-US" sz="1200" b="0" kern="1200" baseline="0" dirty="0" smtClean="0">
                          <a:solidFill>
                            <a:srgbClr val="002E6C"/>
                          </a:solidFill>
                          <a:effectLst/>
                          <a:latin typeface="+mn-lt"/>
                          <a:ea typeface="+mn-ea"/>
                          <a:cs typeface="+mn-cs"/>
                        </a:rPr>
                        <a:t>5y: 82</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r>
            </a:tbl>
          </a:graphicData>
        </a:graphic>
      </p:graphicFrame>
      <p:pic>
        <p:nvPicPr>
          <p:cNvPr id="3"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24133"/>
          <a:stretch/>
        </p:blipFill>
        <p:spPr bwMode="auto">
          <a:xfrm>
            <a:off x="564694" y="5820091"/>
            <a:ext cx="1060232" cy="3296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ttangolo 3"/>
          <p:cNvSpPr/>
          <p:nvPr/>
        </p:nvSpPr>
        <p:spPr>
          <a:xfrm>
            <a:off x="8908330" y="405353"/>
            <a:ext cx="1555423" cy="633563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1260549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ttangolo 16"/>
          <p:cNvSpPr/>
          <p:nvPr/>
        </p:nvSpPr>
        <p:spPr>
          <a:xfrm>
            <a:off x="1063441" y="1660265"/>
            <a:ext cx="3743525" cy="830997"/>
          </a:xfrm>
          <a:prstGeom prst="rect">
            <a:avLst/>
          </a:prstGeom>
        </p:spPr>
        <p:txBody>
          <a:bodyPr wrap="none">
            <a:spAutoFit/>
          </a:bodyPr>
          <a:lstStyle/>
          <a:p>
            <a:pPr lvl="0"/>
            <a:r>
              <a:rPr lang="it-IT" sz="3200" b="1" dirty="0">
                <a:solidFill>
                  <a:srgbClr val="002060"/>
                </a:solidFill>
              </a:rPr>
              <a:t>135 </a:t>
            </a:r>
            <a:r>
              <a:rPr lang="it-IT" sz="3200" b="1" dirty="0" err="1" smtClean="0">
                <a:solidFill>
                  <a:srgbClr val="002060"/>
                </a:solidFill>
              </a:rPr>
              <a:t>patients</a:t>
            </a:r>
            <a:endParaRPr lang="it-IT" sz="2000" b="1" dirty="0" smtClean="0">
              <a:solidFill>
                <a:srgbClr val="002060"/>
              </a:solidFill>
            </a:endParaRPr>
          </a:p>
          <a:p>
            <a:pPr lvl="0"/>
            <a:r>
              <a:rPr lang="it-IT" sz="1600" dirty="0" smtClean="0">
                <a:solidFill>
                  <a:srgbClr val="002060"/>
                </a:solidFill>
              </a:rPr>
              <a:t>From </a:t>
            </a:r>
            <a:r>
              <a:rPr lang="it-IT" sz="1600" dirty="0" err="1" smtClean="0">
                <a:solidFill>
                  <a:srgbClr val="002060"/>
                </a:solidFill>
              </a:rPr>
              <a:t>November</a:t>
            </a:r>
            <a:r>
              <a:rPr lang="it-IT" sz="1600" dirty="0" smtClean="0">
                <a:solidFill>
                  <a:srgbClr val="002060"/>
                </a:solidFill>
              </a:rPr>
              <a:t> </a:t>
            </a:r>
            <a:r>
              <a:rPr lang="it-IT" sz="1600" dirty="0">
                <a:solidFill>
                  <a:srgbClr val="002060"/>
                </a:solidFill>
              </a:rPr>
              <a:t>2011 and </a:t>
            </a:r>
            <a:r>
              <a:rPr lang="it-IT" sz="1600" dirty="0" err="1">
                <a:solidFill>
                  <a:srgbClr val="002060"/>
                </a:solidFill>
              </a:rPr>
              <a:t>December</a:t>
            </a:r>
            <a:r>
              <a:rPr lang="it-IT" sz="1600" dirty="0">
                <a:solidFill>
                  <a:srgbClr val="002060"/>
                </a:solidFill>
              </a:rPr>
              <a:t> </a:t>
            </a:r>
            <a:r>
              <a:rPr lang="it-IT" sz="1600" dirty="0" smtClean="0">
                <a:solidFill>
                  <a:srgbClr val="002060"/>
                </a:solidFill>
              </a:rPr>
              <a:t>2018</a:t>
            </a:r>
            <a:endParaRPr lang="it-IT" sz="1600" b="1" dirty="0">
              <a:solidFill>
                <a:srgbClr val="002060"/>
              </a:solidFill>
            </a:endParaRPr>
          </a:p>
        </p:txBody>
      </p:sp>
      <p:sp>
        <p:nvSpPr>
          <p:cNvPr id="25" name="CasellaDiTesto 24">
            <a:extLst>
              <a:ext uri="{FF2B5EF4-FFF2-40B4-BE49-F238E27FC236}">
                <a16:creationId xmlns="" xmlns:a16="http://schemas.microsoft.com/office/drawing/2014/main" id="{4EC70F1A-93AF-405F-8866-EDDE6E40B547}"/>
              </a:ext>
            </a:extLst>
          </p:cNvPr>
          <p:cNvSpPr txBox="1"/>
          <p:nvPr/>
        </p:nvSpPr>
        <p:spPr>
          <a:xfrm>
            <a:off x="1059113" y="2637204"/>
            <a:ext cx="4790575" cy="584775"/>
          </a:xfrm>
          <a:prstGeom prst="rect">
            <a:avLst/>
          </a:prstGeom>
          <a:noFill/>
        </p:spPr>
        <p:txBody>
          <a:bodyPr wrap="square" rtlCol="0">
            <a:spAutoFit/>
          </a:bodyPr>
          <a:lstStyle/>
          <a:p>
            <a:pPr marL="214313" indent="-214313" defTabSz="685800" hangingPunct="1">
              <a:lnSpc>
                <a:spcPct val="100000"/>
              </a:lnSpc>
              <a:buFont typeface="Wingdings" panose="05000000000000000000" pitchFamily="2" charset="2"/>
              <a:buChar char="§"/>
            </a:pPr>
            <a:r>
              <a:rPr lang="it-IT" sz="1600" kern="1200" dirty="0" smtClean="0">
                <a:solidFill>
                  <a:srgbClr val="002060"/>
                </a:solidFill>
                <a:ea typeface="+mn-ea"/>
                <a:cs typeface="+mn-cs"/>
              </a:rPr>
              <a:t>CIRT (</a:t>
            </a:r>
            <a:r>
              <a:rPr lang="en-US" sz="1600" kern="1200" dirty="0">
                <a:solidFill>
                  <a:srgbClr val="002060"/>
                </a:solidFill>
                <a:ea typeface="+mn-ea"/>
                <a:cs typeface="+mn-cs"/>
              </a:rPr>
              <a:t>70.4 </a:t>
            </a:r>
            <a:r>
              <a:rPr lang="en-US" sz="1600" kern="1200" dirty="0" err="1" smtClean="0">
                <a:solidFill>
                  <a:srgbClr val="002060"/>
                </a:solidFill>
                <a:ea typeface="+mn-ea"/>
                <a:cs typeface="+mn-cs"/>
              </a:rPr>
              <a:t>Gy</a:t>
            </a:r>
            <a:r>
              <a:rPr lang="en-US" sz="1600" kern="1200" dirty="0" smtClean="0">
                <a:solidFill>
                  <a:srgbClr val="002060"/>
                </a:solidFill>
                <a:ea typeface="+mn-ea"/>
                <a:cs typeface="+mn-cs"/>
              </a:rPr>
              <a:t> RBE in </a:t>
            </a:r>
            <a:r>
              <a:rPr lang="en-US" sz="1600" kern="1200" dirty="0">
                <a:solidFill>
                  <a:srgbClr val="002060"/>
                </a:solidFill>
                <a:ea typeface="+mn-ea"/>
                <a:cs typeface="+mn-cs"/>
              </a:rPr>
              <a:t>16 </a:t>
            </a:r>
            <a:r>
              <a:rPr lang="en-US" sz="1600" kern="1200" dirty="0" err="1" smtClean="0">
                <a:solidFill>
                  <a:srgbClr val="002060"/>
                </a:solidFill>
                <a:ea typeface="+mn-ea"/>
                <a:cs typeface="+mn-cs"/>
              </a:rPr>
              <a:t>fr</a:t>
            </a:r>
            <a:r>
              <a:rPr lang="en-US" sz="1600" kern="1200" dirty="0" smtClean="0">
                <a:solidFill>
                  <a:srgbClr val="002060"/>
                </a:solidFill>
                <a:ea typeface="+mn-ea"/>
                <a:cs typeface="+mn-cs"/>
              </a:rPr>
              <a:t>)</a:t>
            </a:r>
            <a:r>
              <a:rPr lang="it-IT" sz="1600" kern="1200" dirty="0" smtClean="0">
                <a:solidFill>
                  <a:srgbClr val="002060"/>
                </a:solidFill>
                <a:ea typeface="+mn-ea"/>
                <a:cs typeface="+mn-cs"/>
              </a:rPr>
              <a:t>: 65 </a:t>
            </a:r>
            <a:r>
              <a:rPr lang="it-IT" sz="1600" kern="1200" dirty="0" err="1">
                <a:solidFill>
                  <a:srgbClr val="002060"/>
                </a:solidFill>
                <a:ea typeface="+mn-ea"/>
                <a:cs typeface="+mn-cs"/>
              </a:rPr>
              <a:t>pts</a:t>
            </a:r>
            <a:r>
              <a:rPr lang="it-IT" sz="1600" kern="1200" dirty="0">
                <a:solidFill>
                  <a:srgbClr val="002060"/>
                </a:solidFill>
                <a:ea typeface="+mn-ea"/>
                <a:cs typeface="+mn-cs"/>
              </a:rPr>
              <a:t> (</a:t>
            </a:r>
            <a:r>
              <a:rPr lang="it-IT" sz="1600" kern="1200" dirty="0" err="1">
                <a:solidFill>
                  <a:srgbClr val="002060"/>
                </a:solidFill>
                <a:ea typeface="+mn-ea"/>
                <a:cs typeface="+mn-cs"/>
              </a:rPr>
              <a:t>unfavourable</a:t>
            </a:r>
            <a:r>
              <a:rPr lang="it-IT" sz="1600" kern="1200" dirty="0">
                <a:solidFill>
                  <a:srgbClr val="002060"/>
                </a:solidFill>
                <a:ea typeface="+mn-ea"/>
                <a:cs typeface="+mn-cs"/>
              </a:rPr>
              <a:t>)</a:t>
            </a:r>
          </a:p>
          <a:p>
            <a:pPr marL="214313" indent="-214313" defTabSz="685800" hangingPunct="1">
              <a:lnSpc>
                <a:spcPct val="100000"/>
              </a:lnSpc>
              <a:buFont typeface="Wingdings" panose="05000000000000000000" pitchFamily="2" charset="2"/>
              <a:buChar char="§"/>
            </a:pPr>
            <a:r>
              <a:rPr lang="it-IT" sz="1600" kern="1200" dirty="0" smtClean="0">
                <a:solidFill>
                  <a:srgbClr val="002060"/>
                </a:solidFill>
                <a:ea typeface="+mn-ea"/>
                <a:cs typeface="+mn-cs"/>
              </a:rPr>
              <a:t>PT (</a:t>
            </a:r>
            <a:r>
              <a:rPr lang="en-US" sz="1600" kern="1200" dirty="0">
                <a:solidFill>
                  <a:srgbClr val="002060"/>
                </a:solidFill>
                <a:ea typeface="+mn-ea"/>
                <a:cs typeface="+mn-cs"/>
              </a:rPr>
              <a:t>74 </a:t>
            </a:r>
            <a:r>
              <a:rPr lang="en-US" sz="1600" kern="1200" dirty="0" err="1" smtClean="0">
                <a:solidFill>
                  <a:srgbClr val="002060"/>
                </a:solidFill>
                <a:ea typeface="+mn-ea"/>
                <a:cs typeface="+mn-cs"/>
              </a:rPr>
              <a:t>GyRBE</a:t>
            </a:r>
            <a:r>
              <a:rPr lang="en-US" sz="1600" kern="1200" dirty="0" smtClean="0">
                <a:solidFill>
                  <a:srgbClr val="002060"/>
                </a:solidFill>
                <a:ea typeface="+mn-ea"/>
                <a:cs typeface="+mn-cs"/>
              </a:rPr>
              <a:t> in </a:t>
            </a:r>
            <a:r>
              <a:rPr lang="en-US" sz="1600" kern="1200" dirty="0">
                <a:solidFill>
                  <a:srgbClr val="002060"/>
                </a:solidFill>
                <a:ea typeface="+mn-ea"/>
                <a:cs typeface="+mn-cs"/>
              </a:rPr>
              <a:t>37 </a:t>
            </a:r>
            <a:r>
              <a:rPr lang="en-US" sz="1600" kern="1200" dirty="0" err="1" smtClean="0">
                <a:solidFill>
                  <a:srgbClr val="002060"/>
                </a:solidFill>
                <a:ea typeface="+mn-ea"/>
                <a:cs typeface="+mn-cs"/>
              </a:rPr>
              <a:t>fr</a:t>
            </a:r>
            <a:r>
              <a:rPr lang="en-US" sz="1600" kern="1200" dirty="0" smtClean="0">
                <a:solidFill>
                  <a:srgbClr val="002060"/>
                </a:solidFill>
                <a:ea typeface="+mn-ea"/>
                <a:cs typeface="+mn-cs"/>
              </a:rPr>
              <a:t>)</a:t>
            </a:r>
            <a:r>
              <a:rPr lang="it-IT" sz="1600" kern="1200" dirty="0" smtClean="0">
                <a:solidFill>
                  <a:srgbClr val="002060"/>
                </a:solidFill>
                <a:ea typeface="+mn-ea"/>
                <a:cs typeface="+mn-cs"/>
              </a:rPr>
              <a:t>: 70 </a:t>
            </a:r>
            <a:r>
              <a:rPr lang="it-IT" sz="1600" kern="1200" dirty="0" err="1" smtClean="0">
                <a:solidFill>
                  <a:srgbClr val="002060"/>
                </a:solidFill>
                <a:ea typeface="+mn-ea"/>
                <a:cs typeface="+mn-cs"/>
              </a:rPr>
              <a:t>pts</a:t>
            </a:r>
            <a:endParaRPr lang="it-IT" sz="1600" kern="1200" dirty="0" smtClean="0">
              <a:solidFill>
                <a:srgbClr val="002060"/>
              </a:solidFill>
              <a:ea typeface="+mn-ea"/>
              <a:cs typeface="+mn-cs"/>
            </a:endParaRPr>
          </a:p>
        </p:txBody>
      </p:sp>
      <p:sp>
        <p:nvSpPr>
          <p:cNvPr id="27" name="CasellaDiTesto 26"/>
          <p:cNvSpPr txBox="1"/>
          <p:nvPr/>
        </p:nvSpPr>
        <p:spPr>
          <a:xfrm>
            <a:off x="1311259" y="3418990"/>
            <a:ext cx="2666852" cy="1569660"/>
          </a:xfrm>
          <a:prstGeom prst="rect">
            <a:avLst/>
          </a:prstGeom>
          <a:noFill/>
          <a:ln w="38100">
            <a:solidFill>
              <a:srgbClr val="FF0000"/>
            </a:solidFill>
          </a:ln>
        </p:spPr>
        <p:txBody>
          <a:bodyPr wrap="square" rtlCol="0">
            <a:spAutoFit/>
          </a:bodyPr>
          <a:lstStyle/>
          <a:p>
            <a:r>
              <a:rPr lang="en-US" sz="1600" b="1" dirty="0">
                <a:solidFill>
                  <a:srgbClr val="002060"/>
                </a:solidFill>
              </a:rPr>
              <a:t>5-year LC</a:t>
            </a:r>
            <a:r>
              <a:rPr lang="en-US" sz="1600" dirty="0">
                <a:solidFill>
                  <a:srgbClr val="002060"/>
                </a:solidFill>
              </a:rPr>
              <a:t>:</a:t>
            </a:r>
          </a:p>
          <a:p>
            <a:r>
              <a:rPr lang="en-US" sz="1600" dirty="0">
                <a:solidFill>
                  <a:srgbClr val="002060"/>
                </a:solidFill>
              </a:rPr>
              <a:t>71% in CIRT; 84% in </a:t>
            </a:r>
            <a:r>
              <a:rPr lang="en-US" sz="1600" dirty="0" smtClean="0">
                <a:solidFill>
                  <a:srgbClr val="002060"/>
                </a:solidFill>
              </a:rPr>
              <a:t>PT. </a:t>
            </a:r>
            <a:endParaRPr lang="en-US" sz="1600" dirty="0">
              <a:solidFill>
                <a:srgbClr val="002060"/>
              </a:solidFill>
            </a:endParaRPr>
          </a:p>
          <a:p>
            <a:endParaRPr lang="en-US" sz="1600" dirty="0">
              <a:solidFill>
                <a:srgbClr val="002060"/>
              </a:solidFill>
            </a:endParaRPr>
          </a:p>
          <a:p>
            <a:r>
              <a:rPr lang="en-US" sz="1600" b="1" dirty="0">
                <a:solidFill>
                  <a:srgbClr val="002060"/>
                </a:solidFill>
              </a:rPr>
              <a:t>5-year OS</a:t>
            </a:r>
            <a:r>
              <a:rPr lang="en-US" sz="1600" dirty="0">
                <a:solidFill>
                  <a:srgbClr val="002060"/>
                </a:solidFill>
              </a:rPr>
              <a:t>:</a:t>
            </a:r>
          </a:p>
          <a:p>
            <a:r>
              <a:rPr lang="en-US" sz="1600" dirty="0">
                <a:solidFill>
                  <a:srgbClr val="002060"/>
                </a:solidFill>
              </a:rPr>
              <a:t>82% in </a:t>
            </a:r>
            <a:r>
              <a:rPr lang="en-US" sz="1600" dirty="0" smtClean="0">
                <a:solidFill>
                  <a:srgbClr val="002060"/>
                </a:solidFill>
              </a:rPr>
              <a:t>CIRT; 83</a:t>
            </a:r>
            <a:r>
              <a:rPr lang="en-US" sz="1600" dirty="0">
                <a:solidFill>
                  <a:srgbClr val="002060"/>
                </a:solidFill>
              </a:rPr>
              <a:t>% in </a:t>
            </a:r>
            <a:r>
              <a:rPr lang="en-US" sz="1600" dirty="0" smtClean="0">
                <a:solidFill>
                  <a:srgbClr val="002060"/>
                </a:solidFill>
              </a:rPr>
              <a:t>PT.</a:t>
            </a:r>
            <a:endParaRPr lang="en-US" sz="1600" dirty="0">
              <a:solidFill>
                <a:srgbClr val="002060"/>
              </a:solidFill>
            </a:endParaRPr>
          </a:p>
          <a:p>
            <a:endParaRPr lang="it-IT" sz="1600" dirty="0">
              <a:solidFill>
                <a:srgbClr val="002060"/>
              </a:solidFill>
            </a:endParaRPr>
          </a:p>
        </p:txBody>
      </p:sp>
      <p:grpSp>
        <p:nvGrpSpPr>
          <p:cNvPr id="5" name="Gruppo 4"/>
          <p:cNvGrpSpPr/>
          <p:nvPr/>
        </p:nvGrpSpPr>
        <p:grpSpPr>
          <a:xfrm>
            <a:off x="5603612" y="316447"/>
            <a:ext cx="5013587" cy="1484687"/>
            <a:chOff x="5463912" y="316447"/>
            <a:chExt cx="5013587" cy="1484687"/>
          </a:xfrm>
        </p:grpSpPr>
        <p:pic>
          <p:nvPicPr>
            <p:cNvPr id="15" name="Immagine 14"/>
            <p:cNvPicPr>
              <a:picLocks noChangeAspect="1"/>
            </p:cNvPicPr>
            <p:nvPr/>
          </p:nvPicPr>
          <p:blipFill>
            <a:blip r:embed="rId3"/>
            <a:stretch>
              <a:fillRect/>
            </a:stretch>
          </p:blipFill>
          <p:spPr>
            <a:xfrm>
              <a:off x="5463912" y="316447"/>
              <a:ext cx="5013587" cy="1484687"/>
            </a:xfrm>
            <a:prstGeom prst="rect">
              <a:avLst/>
            </a:prstGeom>
          </p:spPr>
        </p:pic>
        <p:sp>
          <p:nvSpPr>
            <p:cNvPr id="30" name="CasellaDiTesto 29">
              <a:extLst>
                <a:ext uri="{FF2B5EF4-FFF2-40B4-BE49-F238E27FC236}">
                  <a16:creationId xmlns="" xmlns:a16="http://schemas.microsoft.com/office/drawing/2014/main" id="{B8AE8CC8-56FF-4CE0-90FD-5FF315E47268}"/>
                </a:ext>
              </a:extLst>
            </p:cNvPr>
            <p:cNvSpPr txBox="1"/>
            <p:nvPr/>
          </p:nvSpPr>
          <p:spPr>
            <a:xfrm>
              <a:off x="8139982" y="386525"/>
              <a:ext cx="2219454" cy="276999"/>
            </a:xfrm>
            <a:prstGeom prst="rect">
              <a:avLst/>
            </a:prstGeom>
            <a:noFill/>
          </p:spPr>
          <p:txBody>
            <a:bodyPr wrap="none" rtlCol="0">
              <a:spAutoFit/>
            </a:bodyPr>
            <a:lstStyle/>
            <a:p>
              <a:pPr defTabSz="685800" hangingPunct="1">
                <a:lnSpc>
                  <a:spcPct val="100000"/>
                </a:lnSpc>
              </a:pPr>
              <a:r>
                <a:rPr lang="it-IT" sz="1200" kern="1200" dirty="0" err="1">
                  <a:solidFill>
                    <a:schemeClr val="bg1"/>
                  </a:solidFill>
                  <a:latin typeface="Calibri" panose="020F0502020204030204"/>
                  <a:ea typeface="+mn-ea"/>
                  <a:cs typeface="+mn-cs"/>
                </a:rPr>
                <a:t>Iannalfi</a:t>
              </a:r>
              <a:r>
                <a:rPr lang="it-IT" sz="1200" kern="1200" dirty="0">
                  <a:solidFill>
                    <a:schemeClr val="bg1"/>
                  </a:solidFill>
                  <a:latin typeface="Calibri" panose="020F0502020204030204"/>
                  <a:ea typeface="+mn-ea"/>
                  <a:cs typeface="+mn-cs"/>
                </a:rPr>
                <a:t> A, Neuro-</a:t>
              </a:r>
              <a:r>
                <a:rPr lang="it-IT" sz="1200" kern="1200" dirty="0" err="1">
                  <a:solidFill>
                    <a:schemeClr val="bg1"/>
                  </a:solidFill>
                  <a:latin typeface="Calibri" panose="020F0502020204030204"/>
                  <a:ea typeface="+mn-ea"/>
                  <a:cs typeface="+mn-cs"/>
                </a:rPr>
                <a:t>Oncology</a:t>
              </a:r>
              <a:r>
                <a:rPr lang="it-IT" sz="1200" kern="1200" dirty="0">
                  <a:solidFill>
                    <a:schemeClr val="bg1"/>
                  </a:solidFill>
                  <a:latin typeface="Calibri" panose="020F0502020204030204"/>
                  <a:ea typeface="+mn-ea"/>
                  <a:cs typeface="+mn-cs"/>
                </a:rPr>
                <a:t> 2020</a:t>
              </a:r>
            </a:p>
          </p:txBody>
        </p:sp>
      </p:grpSp>
      <p:sp>
        <p:nvSpPr>
          <p:cNvPr id="31" name="Shape 331"/>
          <p:cNvSpPr/>
          <p:nvPr/>
        </p:nvSpPr>
        <p:spPr>
          <a:xfrm>
            <a:off x="6362700" y="4254672"/>
            <a:ext cx="3556000" cy="398653"/>
          </a:xfrm>
          <a:prstGeom prst="rect">
            <a:avLst/>
          </a:prstGeom>
          <a:solidFill>
            <a:srgbClr val="002060"/>
          </a:solidFill>
          <a:ln w="12700">
            <a:miter lim="400000"/>
          </a:ln>
          <a:extLst>
            <a:ext uri="{C572A759-6A51-4108-AA02-DFA0A04FC94B}">
              <ma14:wrappingTextBoxFlag xmlns="" xmlns:ma14="http://schemas.microsoft.com/office/mac/drawingml/2011/main" val="1"/>
            </a:ext>
          </a:extLst>
        </p:spPr>
        <p:txBody>
          <a:bodyPr lIns="44999" tIns="44999" rIns="44999" bIns="44999">
            <a:spAutoFit/>
          </a:bodyPr>
          <a:lstStyle>
            <a:lvl1pPr algn="ctr" defTabSz="914400">
              <a:lnSpc>
                <a:spcPct val="100000"/>
              </a:lnSpc>
              <a:tabLst>
                <a:tab pos="444500" algn="l"/>
                <a:tab pos="889000" algn="l"/>
                <a:tab pos="1346200" algn="l"/>
                <a:tab pos="1790700" algn="l"/>
                <a:tab pos="2235200" algn="l"/>
                <a:tab pos="2692400" algn="l"/>
                <a:tab pos="3136900" algn="l"/>
                <a:tab pos="3581400" algn="l"/>
                <a:tab pos="4038600" algn="l"/>
                <a:tab pos="4483100" algn="l"/>
                <a:tab pos="4940300" algn="l"/>
                <a:tab pos="5384800" algn="l"/>
                <a:tab pos="5829300" algn="l"/>
                <a:tab pos="6286500" algn="l"/>
                <a:tab pos="6731000" algn="l"/>
                <a:tab pos="7175500" algn="l"/>
                <a:tab pos="7632700" algn="l"/>
                <a:tab pos="8077200" algn="l"/>
                <a:tab pos="8534400" algn="l"/>
                <a:tab pos="8978900" algn="l"/>
              </a:tabLst>
              <a:defRPr sz="2400" b="1">
                <a:solidFill>
                  <a:srgbClr val="FFFFFF"/>
                </a:solidFill>
                <a:latin typeface="Calibri"/>
                <a:ea typeface="Calibri"/>
                <a:cs typeface="Calibri"/>
                <a:sym typeface="Calibri"/>
              </a:defRPr>
            </a:lvl1pPr>
          </a:lstStyle>
          <a:p>
            <a:r>
              <a:rPr sz="2000" dirty="0"/>
              <a:t> 10 months F-UP </a:t>
            </a:r>
          </a:p>
        </p:txBody>
      </p:sp>
      <p:pic>
        <p:nvPicPr>
          <p:cNvPr id="32" name="image.png"/>
          <p:cNvPicPr>
            <a:picLocks noChangeAspect="1"/>
          </p:cNvPicPr>
          <p:nvPr/>
        </p:nvPicPr>
        <p:blipFill>
          <a:blip r:embed="rId4">
            <a:extLst/>
          </a:blip>
          <a:stretch>
            <a:fillRect/>
          </a:stretch>
        </p:blipFill>
        <p:spPr>
          <a:xfrm>
            <a:off x="5716438" y="2056336"/>
            <a:ext cx="2520810" cy="2160000"/>
          </a:xfrm>
          <a:prstGeom prst="rect">
            <a:avLst/>
          </a:prstGeom>
          <a:ln w="12700">
            <a:miter lim="400000"/>
          </a:ln>
        </p:spPr>
      </p:pic>
      <p:pic>
        <p:nvPicPr>
          <p:cNvPr id="33" name="image.png"/>
          <p:cNvPicPr>
            <a:picLocks noChangeAspect="1"/>
          </p:cNvPicPr>
          <p:nvPr/>
        </p:nvPicPr>
        <p:blipFill>
          <a:blip r:embed="rId5">
            <a:extLst/>
          </a:blip>
          <a:stretch>
            <a:fillRect/>
          </a:stretch>
        </p:blipFill>
        <p:spPr>
          <a:xfrm>
            <a:off x="8252703" y="2042899"/>
            <a:ext cx="2391315" cy="2160000"/>
          </a:xfrm>
          <a:prstGeom prst="rect">
            <a:avLst/>
          </a:prstGeom>
          <a:ln w="12700">
            <a:miter lim="400000"/>
          </a:ln>
        </p:spPr>
      </p:pic>
      <p:pic>
        <p:nvPicPr>
          <p:cNvPr id="34" name="image.png"/>
          <p:cNvPicPr>
            <a:picLocks noChangeAspect="1"/>
          </p:cNvPicPr>
          <p:nvPr/>
        </p:nvPicPr>
        <p:blipFill>
          <a:blip r:embed="rId6">
            <a:extLst/>
          </a:blip>
          <a:stretch>
            <a:fillRect/>
          </a:stretch>
        </p:blipFill>
        <p:spPr>
          <a:xfrm>
            <a:off x="5772153" y="4698000"/>
            <a:ext cx="2480550" cy="2160000"/>
          </a:xfrm>
          <a:prstGeom prst="rect">
            <a:avLst/>
          </a:prstGeom>
          <a:ln w="12700">
            <a:miter lim="400000"/>
          </a:ln>
        </p:spPr>
      </p:pic>
      <p:pic>
        <p:nvPicPr>
          <p:cNvPr id="35" name="image.png"/>
          <p:cNvPicPr>
            <a:picLocks noChangeAspect="1"/>
          </p:cNvPicPr>
          <p:nvPr/>
        </p:nvPicPr>
        <p:blipFill rotWithShape="1">
          <a:blip r:embed="rId7">
            <a:extLst/>
          </a:blip>
          <a:srcRect l="11090" r="11762"/>
          <a:stretch/>
        </p:blipFill>
        <p:spPr>
          <a:xfrm>
            <a:off x="8607544" y="4705098"/>
            <a:ext cx="2036474" cy="2160000"/>
          </a:xfrm>
          <a:prstGeom prst="rect">
            <a:avLst/>
          </a:prstGeom>
          <a:ln w="12700">
            <a:miter lim="400000"/>
          </a:ln>
        </p:spPr>
      </p:pic>
      <p:grpSp>
        <p:nvGrpSpPr>
          <p:cNvPr id="16" name="Gruppo 15"/>
          <p:cNvGrpSpPr/>
          <p:nvPr/>
        </p:nvGrpSpPr>
        <p:grpSpPr>
          <a:xfrm>
            <a:off x="1100789" y="978676"/>
            <a:ext cx="3313685" cy="523220"/>
            <a:chOff x="801533" y="1527368"/>
            <a:chExt cx="3313685" cy="523220"/>
          </a:xfrm>
        </p:grpSpPr>
        <p:sp>
          <p:nvSpPr>
            <p:cNvPr id="18" name="Rettangolo 17"/>
            <p:cNvSpPr/>
            <p:nvPr/>
          </p:nvSpPr>
          <p:spPr>
            <a:xfrm>
              <a:off x="2294720" y="1527368"/>
              <a:ext cx="1820498" cy="523220"/>
            </a:xfrm>
            <a:prstGeom prst="rect">
              <a:avLst/>
            </a:prstGeom>
          </p:spPr>
          <p:txBody>
            <a:bodyPr wrap="none">
              <a:spAutoFit/>
            </a:bodyPr>
            <a:lstStyle/>
            <a:p>
              <a:r>
                <a:rPr lang="it-IT" sz="2800" b="1" dirty="0" err="1" smtClean="0">
                  <a:solidFill>
                    <a:srgbClr val="002060"/>
                  </a:solidFill>
                </a:rPr>
                <a:t>experience</a:t>
              </a:r>
              <a:endParaRPr lang="it-IT" sz="2800" b="1" dirty="0" smtClean="0">
                <a:solidFill>
                  <a:srgbClr val="002060"/>
                </a:solidFill>
              </a:endParaRPr>
            </a:p>
          </p:txBody>
        </p:sp>
        <p:pic>
          <p:nvPicPr>
            <p:cNvPr id="19" name="Picture 3"/>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b="24133"/>
            <a:stretch/>
          </p:blipFill>
          <p:spPr bwMode="auto">
            <a:xfrm>
              <a:off x="801533" y="1687480"/>
              <a:ext cx="1449226" cy="3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0" name="Immagine 19"/>
          <p:cNvPicPr>
            <a:picLocks noChangeAspect="1"/>
          </p:cNvPicPr>
          <p:nvPr/>
        </p:nvPicPr>
        <p:blipFill>
          <a:blip r:embed="rId9"/>
          <a:stretch>
            <a:fillRect/>
          </a:stretch>
        </p:blipFill>
        <p:spPr>
          <a:xfrm>
            <a:off x="0" y="0"/>
            <a:ext cx="1257300" cy="981075"/>
          </a:xfrm>
          <a:prstGeom prst="rect">
            <a:avLst/>
          </a:prstGeom>
        </p:spPr>
      </p:pic>
      <p:sp>
        <p:nvSpPr>
          <p:cNvPr id="4" name="Rettangolo 3"/>
          <p:cNvSpPr/>
          <p:nvPr/>
        </p:nvSpPr>
        <p:spPr>
          <a:xfrm>
            <a:off x="287221" y="5362501"/>
            <a:ext cx="5562467" cy="830997"/>
          </a:xfrm>
          <a:prstGeom prst="rect">
            <a:avLst/>
          </a:prstGeom>
        </p:spPr>
        <p:txBody>
          <a:bodyPr wrap="square">
            <a:spAutoFit/>
          </a:bodyPr>
          <a:lstStyle/>
          <a:p>
            <a:r>
              <a:rPr lang="en-US" sz="1600" dirty="0">
                <a:solidFill>
                  <a:srgbClr val="002060"/>
                </a:solidFill>
              </a:rPr>
              <a:t>On multivariate analysis, </a:t>
            </a:r>
            <a:r>
              <a:rPr lang="en-US" sz="1600" b="1" dirty="0">
                <a:solidFill>
                  <a:srgbClr val="002060"/>
                </a:solidFill>
              </a:rPr>
              <a:t>gross tumor volume (GTV), optic pathways, and/or brainstem compression </a:t>
            </a:r>
            <a:r>
              <a:rPr lang="en-US" sz="1600" dirty="0">
                <a:solidFill>
                  <a:srgbClr val="002060"/>
                </a:solidFill>
              </a:rPr>
              <a:t>and </a:t>
            </a:r>
            <a:r>
              <a:rPr lang="en-US" sz="1600" b="1" dirty="0">
                <a:solidFill>
                  <a:srgbClr val="002060"/>
                </a:solidFill>
              </a:rPr>
              <a:t>dose coverage </a:t>
            </a:r>
            <a:r>
              <a:rPr lang="en-US" sz="1600" dirty="0">
                <a:solidFill>
                  <a:srgbClr val="002060"/>
                </a:solidFill>
              </a:rPr>
              <a:t>are independent prognostic factors of local failure risk.</a:t>
            </a:r>
            <a:endParaRPr lang="it-IT" sz="1600" dirty="0">
              <a:solidFill>
                <a:srgbClr val="002060"/>
              </a:solidFill>
            </a:endParaRPr>
          </a:p>
        </p:txBody>
      </p:sp>
      <p:sp>
        <p:nvSpPr>
          <p:cNvPr id="3" name="Rettangolo 2"/>
          <p:cNvSpPr/>
          <p:nvPr/>
        </p:nvSpPr>
        <p:spPr>
          <a:xfrm>
            <a:off x="1059113" y="146954"/>
            <a:ext cx="5651263" cy="646331"/>
          </a:xfrm>
          <a:prstGeom prst="rect">
            <a:avLst/>
          </a:prstGeom>
        </p:spPr>
        <p:txBody>
          <a:bodyPr wrap="square">
            <a:spAutoFit/>
          </a:bodyPr>
          <a:lstStyle/>
          <a:p>
            <a:r>
              <a:rPr lang="it-IT" sz="3600" b="1" dirty="0" err="1" smtClean="0">
                <a:solidFill>
                  <a:srgbClr val="FF0000"/>
                </a:solidFill>
              </a:rPr>
              <a:t>Skull</a:t>
            </a:r>
            <a:r>
              <a:rPr lang="it-IT" sz="3600" b="1" dirty="0" smtClean="0">
                <a:solidFill>
                  <a:srgbClr val="FF0000"/>
                </a:solidFill>
              </a:rPr>
              <a:t> Base </a:t>
            </a:r>
            <a:r>
              <a:rPr lang="it-IT" sz="3600" b="1" dirty="0" err="1" smtClean="0">
                <a:solidFill>
                  <a:srgbClr val="FF0000"/>
                </a:solidFill>
              </a:rPr>
              <a:t>Chordomas</a:t>
            </a:r>
            <a:endParaRPr lang="it-IT" sz="3600" b="1" dirty="0">
              <a:solidFill>
                <a:srgbClr val="FF0000"/>
              </a:solidFill>
            </a:endParaRPr>
          </a:p>
        </p:txBody>
      </p:sp>
      <p:sp>
        <p:nvSpPr>
          <p:cNvPr id="6" name="Rettangolo arrotondato 5"/>
          <p:cNvSpPr/>
          <p:nvPr/>
        </p:nvSpPr>
        <p:spPr>
          <a:xfrm>
            <a:off x="263951" y="5316718"/>
            <a:ext cx="5384939" cy="1036948"/>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6896777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134295" y="68322"/>
            <a:ext cx="11057705" cy="1200329"/>
          </a:xfrm>
          <a:prstGeom prst="rect">
            <a:avLst/>
          </a:prstGeom>
        </p:spPr>
        <p:txBody>
          <a:bodyPr wrap="square">
            <a:spAutoFit/>
          </a:bodyPr>
          <a:lstStyle/>
          <a:p>
            <a:r>
              <a:rPr lang="it-IT" sz="3600" b="1" dirty="0" err="1" smtClean="0">
                <a:solidFill>
                  <a:srgbClr val="FF0000"/>
                </a:solidFill>
              </a:rPr>
              <a:t>Fractionation</a:t>
            </a:r>
            <a:r>
              <a:rPr lang="it-IT" sz="3600" b="1" dirty="0" smtClean="0">
                <a:solidFill>
                  <a:srgbClr val="FF0000"/>
                </a:solidFill>
              </a:rPr>
              <a:t> </a:t>
            </a:r>
            <a:r>
              <a:rPr lang="it-IT" sz="3600" b="1" dirty="0" err="1" smtClean="0">
                <a:solidFill>
                  <a:srgbClr val="FF0000"/>
                </a:solidFill>
              </a:rPr>
              <a:t>schedules</a:t>
            </a:r>
            <a:r>
              <a:rPr lang="it-IT" sz="3600" b="1" dirty="0" smtClean="0">
                <a:solidFill>
                  <a:srgbClr val="FF0000"/>
                </a:solidFill>
              </a:rPr>
              <a:t> with </a:t>
            </a:r>
            <a:r>
              <a:rPr lang="it-IT" sz="3600" b="1" dirty="0" err="1" smtClean="0">
                <a:solidFill>
                  <a:srgbClr val="FF0000"/>
                </a:solidFill>
              </a:rPr>
              <a:t>Particle</a:t>
            </a:r>
            <a:r>
              <a:rPr lang="it-IT" sz="3600" b="1" dirty="0" smtClean="0">
                <a:solidFill>
                  <a:srgbClr val="FF0000"/>
                </a:solidFill>
              </a:rPr>
              <a:t> </a:t>
            </a:r>
            <a:r>
              <a:rPr lang="it-IT" sz="3600" b="1" dirty="0" err="1" smtClean="0">
                <a:solidFill>
                  <a:srgbClr val="FF0000"/>
                </a:solidFill>
              </a:rPr>
              <a:t>Therapy</a:t>
            </a:r>
            <a:r>
              <a:rPr lang="it-IT" sz="3600" b="1" dirty="0" smtClean="0">
                <a:solidFill>
                  <a:srgbClr val="FF0000"/>
                </a:solidFill>
              </a:rPr>
              <a:t> in SB </a:t>
            </a:r>
            <a:r>
              <a:rPr lang="it-IT" sz="3600" b="1" dirty="0" err="1" smtClean="0">
                <a:solidFill>
                  <a:srgbClr val="FF0000"/>
                </a:solidFill>
              </a:rPr>
              <a:t>Chondrosarcoma</a:t>
            </a:r>
            <a:r>
              <a:rPr lang="it-IT" sz="3600" b="1" dirty="0" smtClean="0">
                <a:solidFill>
                  <a:srgbClr val="FF0000"/>
                </a:solidFill>
              </a:rPr>
              <a:t>: CNAO </a:t>
            </a:r>
            <a:r>
              <a:rPr lang="it-IT" sz="3600" b="1" dirty="0" err="1" smtClean="0">
                <a:solidFill>
                  <a:srgbClr val="FF0000"/>
                </a:solidFill>
              </a:rPr>
              <a:t>experience</a:t>
            </a:r>
            <a:endParaRPr lang="it-IT" sz="3600" b="1" dirty="0">
              <a:solidFill>
                <a:srgbClr val="FF0000"/>
              </a:solidFill>
            </a:endParaRPr>
          </a:p>
        </p:txBody>
      </p:sp>
      <p:pic>
        <p:nvPicPr>
          <p:cNvPr id="3" name="Immagine 2"/>
          <p:cNvPicPr>
            <a:picLocks noChangeAspect="1"/>
          </p:cNvPicPr>
          <p:nvPr/>
        </p:nvPicPr>
        <p:blipFill>
          <a:blip r:embed="rId2"/>
          <a:stretch>
            <a:fillRect/>
          </a:stretch>
        </p:blipFill>
        <p:spPr>
          <a:xfrm>
            <a:off x="4708" y="0"/>
            <a:ext cx="1195575" cy="932911"/>
          </a:xfrm>
          <a:prstGeom prst="rect">
            <a:avLst/>
          </a:prstGeom>
        </p:spPr>
      </p:pic>
      <p:sp>
        <p:nvSpPr>
          <p:cNvPr id="5" name="CasellaDiTesto 4"/>
          <p:cNvSpPr txBox="1"/>
          <p:nvPr/>
        </p:nvSpPr>
        <p:spPr>
          <a:xfrm>
            <a:off x="461093" y="1268651"/>
            <a:ext cx="11473241" cy="8402300"/>
          </a:xfrm>
          <a:prstGeom prst="rect">
            <a:avLst/>
          </a:prstGeom>
          <a:noFill/>
        </p:spPr>
        <p:txBody>
          <a:bodyPr wrap="square" rtlCol="0">
            <a:spAutoFit/>
          </a:bodyPr>
          <a:lstStyle/>
          <a:p>
            <a:r>
              <a:rPr lang="it-IT" b="1" dirty="0" err="1" smtClean="0">
                <a:solidFill>
                  <a:srgbClr val="002060"/>
                </a:solidFill>
              </a:rPr>
              <a:t>Skull</a:t>
            </a:r>
            <a:r>
              <a:rPr lang="it-IT" b="1" dirty="0" smtClean="0">
                <a:solidFill>
                  <a:srgbClr val="002060"/>
                </a:solidFill>
              </a:rPr>
              <a:t> Base </a:t>
            </a:r>
            <a:r>
              <a:rPr lang="it-IT" b="1" dirty="0" err="1" smtClean="0">
                <a:solidFill>
                  <a:srgbClr val="002060"/>
                </a:solidFill>
              </a:rPr>
              <a:t>Chondrosarcoma</a:t>
            </a:r>
            <a:r>
              <a:rPr lang="it-IT" b="1" dirty="0" smtClean="0">
                <a:solidFill>
                  <a:srgbClr val="002060"/>
                </a:solidFill>
              </a:rPr>
              <a:t> </a:t>
            </a:r>
            <a:r>
              <a:rPr lang="it-IT" b="1" dirty="0" err="1" smtClean="0">
                <a:solidFill>
                  <a:srgbClr val="002060"/>
                </a:solidFill>
              </a:rPr>
              <a:t>Low</a:t>
            </a:r>
            <a:r>
              <a:rPr lang="it-IT" b="1" dirty="0" smtClean="0">
                <a:solidFill>
                  <a:srgbClr val="002060"/>
                </a:solidFill>
              </a:rPr>
              <a:t> grade (G1)</a:t>
            </a:r>
          </a:p>
          <a:p>
            <a:pPr marL="285750" indent="-285750">
              <a:buFont typeface="Wingdings" panose="05000000000000000000" pitchFamily="2" charset="2"/>
              <a:buChar char="Ø"/>
            </a:pPr>
            <a:r>
              <a:rPr lang="it-IT" u="sng" dirty="0" smtClean="0">
                <a:solidFill>
                  <a:srgbClr val="002060"/>
                </a:solidFill>
              </a:rPr>
              <a:t>R0 </a:t>
            </a:r>
            <a:r>
              <a:rPr lang="it-IT" u="sng" dirty="0" err="1" smtClean="0">
                <a:solidFill>
                  <a:srgbClr val="002060"/>
                </a:solidFill>
              </a:rPr>
              <a:t>margins</a:t>
            </a:r>
            <a:r>
              <a:rPr lang="it-IT" u="sng" dirty="0" smtClean="0">
                <a:solidFill>
                  <a:srgbClr val="002060"/>
                </a:solidFill>
              </a:rPr>
              <a:t>: no </a:t>
            </a:r>
            <a:r>
              <a:rPr lang="it-IT" u="sng" dirty="0" err="1" smtClean="0">
                <a:solidFill>
                  <a:srgbClr val="002060"/>
                </a:solidFill>
              </a:rPr>
              <a:t>adjuvant</a:t>
            </a:r>
            <a:r>
              <a:rPr lang="it-IT" u="sng" dirty="0" smtClean="0">
                <a:solidFill>
                  <a:srgbClr val="002060"/>
                </a:solidFill>
              </a:rPr>
              <a:t> RT. </a:t>
            </a:r>
          </a:p>
          <a:p>
            <a:endParaRPr lang="it-IT" dirty="0" smtClean="0">
              <a:solidFill>
                <a:srgbClr val="002060"/>
              </a:solidFill>
            </a:endParaRPr>
          </a:p>
          <a:p>
            <a:pPr marL="285750" indent="-285750">
              <a:buFont typeface="Wingdings" panose="05000000000000000000" pitchFamily="2" charset="2"/>
              <a:buChar char="Ø"/>
            </a:pPr>
            <a:r>
              <a:rPr lang="it-IT" u="sng" dirty="0">
                <a:solidFill>
                  <a:srgbClr val="002060"/>
                </a:solidFill>
              </a:rPr>
              <a:t>R1 </a:t>
            </a:r>
            <a:r>
              <a:rPr lang="it-IT" u="sng" dirty="0" err="1">
                <a:solidFill>
                  <a:srgbClr val="002060"/>
                </a:solidFill>
              </a:rPr>
              <a:t>margins</a:t>
            </a:r>
            <a:r>
              <a:rPr lang="it-IT" u="sng" dirty="0">
                <a:solidFill>
                  <a:srgbClr val="002060"/>
                </a:solidFill>
              </a:rPr>
              <a:t>: </a:t>
            </a:r>
            <a:endParaRPr lang="it-IT" u="sng" dirty="0" smtClean="0">
              <a:solidFill>
                <a:srgbClr val="002060"/>
              </a:solidFill>
            </a:endParaRPr>
          </a:p>
          <a:p>
            <a:pPr marL="342900" indent="-342900">
              <a:buFont typeface="+mj-lt"/>
              <a:buAutoNum type="alphaLcParenR"/>
            </a:pPr>
            <a:r>
              <a:rPr lang="it-IT" dirty="0" smtClean="0">
                <a:solidFill>
                  <a:srgbClr val="002060"/>
                </a:solidFill>
              </a:rPr>
              <a:t>Proton </a:t>
            </a:r>
            <a:r>
              <a:rPr lang="it-IT" dirty="0" err="1" smtClean="0">
                <a:solidFill>
                  <a:srgbClr val="002060"/>
                </a:solidFill>
              </a:rPr>
              <a:t>therapy</a:t>
            </a:r>
            <a:r>
              <a:rPr lang="it-IT" dirty="0" smtClean="0">
                <a:solidFill>
                  <a:srgbClr val="002060"/>
                </a:solidFill>
              </a:rPr>
              <a:t>: 70 </a:t>
            </a:r>
            <a:r>
              <a:rPr lang="it-IT" dirty="0" err="1">
                <a:solidFill>
                  <a:srgbClr val="002060"/>
                </a:solidFill>
              </a:rPr>
              <a:t>Gy</a:t>
            </a:r>
            <a:r>
              <a:rPr lang="it-IT" dirty="0">
                <a:solidFill>
                  <a:srgbClr val="002060"/>
                </a:solidFill>
              </a:rPr>
              <a:t>[RBE] </a:t>
            </a:r>
            <a:r>
              <a:rPr lang="it-IT" dirty="0" smtClean="0">
                <a:solidFill>
                  <a:srgbClr val="002060"/>
                </a:solidFill>
              </a:rPr>
              <a:t>CTV HR, </a:t>
            </a:r>
            <a:r>
              <a:rPr lang="it-IT" dirty="0">
                <a:solidFill>
                  <a:srgbClr val="002060"/>
                </a:solidFill>
              </a:rPr>
              <a:t>54 </a:t>
            </a:r>
            <a:r>
              <a:rPr lang="it-IT" dirty="0" err="1">
                <a:solidFill>
                  <a:srgbClr val="002060"/>
                </a:solidFill>
              </a:rPr>
              <a:t>Gy</a:t>
            </a:r>
            <a:r>
              <a:rPr lang="it-IT" dirty="0">
                <a:solidFill>
                  <a:srgbClr val="002060"/>
                </a:solidFill>
              </a:rPr>
              <a:t>[RBE] </a:t>
            </a:r>
            <a:r>
              <a:rPr lang="it-IT" dirty="0" smtClean="0">
                <a:solidFill>
                  <a:srgbClr val="002060"/>
                </a:solidFill>
              </a:rPr>
              <a:t>CTV LR </a:t>
            </a:r>
            <a:r>
              <a:rPr lang="it-IT" dirty="0">
                <a:solidFill>
                  <a:srgbClr val="002060"/>
                </a:solidFill>
              </a:rPr>
              <a:t>(2 </a:t>
            </a:r>
            <a:r>
              <a:rPr lang="it-IT" dirty="0" err="1">
                <a:solidFill>
                  <a:srgbClr val="002060"/>
                </a:solidFill>
              </a:rPr>
              <a:t>Gy</a:t>
            </a:r>
            <a:r>
              <a:rPr lang="it-IT" dirty="0">
                <a:solidFill>
                  <a:srgbClr val="002060"/>
                </a:solidFill>
              </a:rPr>
              <a:t> [RBE</a:t>
            </a:r>
            <a:r>
              <a:rPr lang="it-IT" dirty="0" smtClean="0">
                <a:solidFill>
                  <a:srgbClr val="002060"/>
                </a:solidFill>
              </a:rPr>
              <a:t>]/</a:t>
            </a:r>
            <a:r>
              <a:rPr lang="it-IT" dirty="0" err="1" smtClean="0">
                <a:solidFill>
                  <a:srgbClr val="002060"/>
                </a:solidFill>
              </a:rPr>
              <a:t>fr</a:t>
            </a:r>
            <a:r>
              <a:rPr lang="it-IT" dirty="0" smtClean="0">
                <a:solidFill>
                  <a:srgbClr val="002060"/>
                </a:solidFill>
              </a:rPr>
              <a:t>).</a:t>
            </a:r>
          </a:p>
          <a:p>
            <a:pPr marL="342900" indent="-342900">
              <a:buFont typeface="Wingdings" panose="05000000000000000000" pitchFamily="2" charset="2"/>
              <a:buChar char="Ø"/>
            </a:pPr>
            <a:endParaRPr lang="it-IT" dirty="0">
              <a:solidFill>
                <a:srgbClr val="002060"/>
              </a:solidFill>
            </a:endParaRPr>
          </a:p>
          <a:p>
            <a:pPr marL="342900" indent="-342900">
              <a:buFont typeface="Wingdings" panose="05000000000000000000" pitchFamily="2" charset="2"/>
              <a:buChar char="Ø"/>
            </a:pPr>
            <a:r>
              <a:rPr lang="it-IT" u="sng" dirty="0">
                <a:solidFill>
                  <a:srgbClr val="002060"/>
                </a:solidFill>
              </a:rPr>
              <a:t>R2 or </a:t>
            </a:r>
            <a:r>
              <a:rPr lang="it-IT" u="sng" dirty="0" err="1">
                <a:solidFill>
                  <a:srgbClr val="002060"/>
                </a:solidFill>
              </a:rPr>
              <a:t>biopsy</a:t>
            </a:r>
            <a:r>
              <a:rPr lang="it-IT" u="sng" dirty="0">
                <a:solidFill>
                  <a:srgbClr val="002060"/>
                </a:solidFill>
              </a:rPr>
              <a:t> or </a:t>
            </a:r>
            <a:r>
              <a:rPr lang="it-IT" u="sng" dirty="0" err="1">
                <a:solidFill>
                  <a:srgbClr val="002060"/>
                </a:solidFill>
              </a:rPr>
              <a:t>recurrent</a:t>
            </a:r>
            <a:r>
              <a:rPr lang="it-IT" u="sng" dirty="0">
                <a:solidFill>
                  <a:srgbClr val="002060"/>
                </a:solidFill>
              </a:rPr>
              <a:t> </a:t>
            </a:r>
            <a:r>
              <a:rPr lang="it-IT" u="sng" dirty="0" err="1">
                <a:solidFill>
                  <a:srgbClr val="002060"/>
                </a:solidFill>
              </a:rPr>
              <a:t>disease</a:t>
            </a:r>
            <a:r>
              <a:rPr lang="it-IT" u="sng" dirty="0">
                <a:solidFill>
                  <a:srgbClr val="002060"/>
                </a:solidFill>
              </a:rPr>
              <a:t> </a:t>
            </a:r>
            <a:r>
              <a:rPr lang="it-IT" u="sng" dirty="0" err="1">
                <a:solidFill>
                  <a:srgbClr val="002060"/>
                </a:solidFill>
              </a:rPr>
              <a:t>after</a:t>
            </a:r>
            <a:r>
              <a:rPr lang="it-IT" u="sng" dirty="0">
                <a:solidFill>
                  <a:srgbClr val="002060"/>
                </a:solidFill>
              </a:rPr>
              <a:t> </a:t>
            </a:r>
            <a:r>
              <a:rPr lang="it-IT" u="sng" dirty="0" err="1">
                <a:solidFill>
                  <a:srgbClr val="002060"/>
                </a:solidFill>
              </a:rPr>
              <a:t>surgery</a:t>
            </a:r>
            <a:r>
              <a:rPr lang="it-IT" u="sng" dirty="0" smtClean="0">
                <a:solidFill>
                  <a:srgbClr val="002060"/>
                </a:solidFill>
              </a:rPr>
              <a:t>:</a:t>
            </a:r>
          </a:p>
          <a:p>
            <a:pPr marL="342900" indent="-342900">
              <a:buFont typeface="+mj-lt"/>
              <a:buAutoNum type="alphaLcParenR"/>
            </a:pPr>
            <a:r>
              <a:rPr lang="it-IT" dirty="0">
                <a:solidFill>
                  <a:srgbClr val="FF0000"/>
                </a:solidFill>
              </a:rPr>
              <a:t>Carbon </a:t>
            </a:r>
            <a:r>
              <a:rPr lang="it-IT" dirty="0" err="1">
                <a:solidFill>
                  <a:srgbClr val="FF0000"/>
                </a:solidFill>
              </a:rPr>
              <a:t>Ions</a:t>
            </a:r>
            <a:r>
              <a:rPr lang="it-IT" dirty="0">
                <a:solidFill>
                  <a:srgbClr val="002060"/>
                </a:solidFill>
              </a:rPr>
              <a:t>: </a:t>
            </a:r>
            <a:r>
              <a:rPr lang="it-IT" dirty="0" smtClean="0">
                <a:solidFill>
                  <a:srgbClr val="002060"/>
                </a:solidFill>
              </a:rPr>
              <a:t>70,4 </a:t>
            </a:r>
            <a:r>
              <a:rPr lang="it-IT" dirty="0" err="1">
                <a:solidFill>
                  <a:srgbClr val="002060"/>
                </a:solidFill>
              </a:rPr>
              <a:t>Gy</a:t>
            </a:r>
            <a:r>
              <a:rPr lang="it-IT" dirty="0">
                <a:solidFill>
                  <a:srgbClr val="002060"/>
                </a:solidFill>
              </a:rPr>
              <a:t> [RBE] CTV HR, 36,9-39,6 </a:t>
            </a:r>
            <a:r>
              <a:rPr lang="it-IT" dirty="0" err="1">
                <a:solidFill>
                  <a:srgbClr val="002060"/>
                </a:solidFill>
              </a:rPr>
              <a:t>Gy</a:t>
            </a:r>
            <a:r>
              <a:rPr lang="it-IT" dirty="0">
                <a:solidFill>
                  <a:srgbClr val="002060"/>
                </a:solidFill>
              </a:rPr>
              <a:t>[RBE] CTV LR, 16 </a:t>
            </a:r>
            <a:r>
              <a:rPr lang="it-IT" dirty="0" err="1">
                <a:solidFill>
                  <a:srgbClr val="002060"/>
                </a:solidFill>
              </a:rPr>
              <a:t>fractions</a:t>
            </a:r>
            <a:r>
              <a:rPr lang="it-IT" dirty="0">
                <a:solidFill>
                  <a:srgbClr val="002060"/>
                </a:solidFill>
              </a:rPr>
              <a:t> (4,1-4,4 </a:t>
            </a:r>
            <a:r>
              <a:rPr lang="it-IT" dirty="0" err="1">
                <a:solidFill>
                  <a:srgbClr val="002060"/>
                </a:solidFill>
              </a:rPr>
              <a:t>Gy</a:t>
            </a:r>
            <a:r>
              <a:rPr lang="it-IT" dirty="0">
                <a:solidFill>
                  <a:srgbClr val="002060"/>
                </a:solidFill>
              </a:rPr>
              <a:t>[RBE]/</a:t>
            </a:r>
            <a:r>
              <a:rPr lang="it-IT" dirty="0" err="1">
                <a:solidFill>
                  <a:srgbClr val="002060"/>
                </a:solidFill>
              </a:rPr>
              <a:t>fr</a:t>
            </a:r>
            <a:r>
              <a:rPr lang="it-IT" dirty="0">
                <a:solidFill>
                  <a:srgbClr val="002060"/>
                </a:solidFill>
              </a:rPr>
              <a:t>). </a:t>
            </a:r>
            <a:r>
              <a:rPr lang="it-IT" dirty="0" err="1">
                <a:solidFill>
                  <a:srgbClr val="002060"/>
                </a:solidFill>
              </a:rPr>
              <a:t>Fractionation</a:t>
            </a:r>
            <a:r>
              <a:rPr lang="it-IT" dirty="0">
                <a:solidFill>
                  <a:srgbClr val="002060"/>
                </a:solidFill>
              </a:rPr>
              <a:t> schedule </a:t>
            </a:r>
            <a:r>
              <a:rPr lang="it-IT" dirty="0" err="1">
                <a:solidFill>
                  <a:srgbClr val="002060"/>
                </a:solidFill>
              </a:rPr>
              <a:t>depends</a:t>
            </a:r>
            <a:r>
              <a:rPr lang="it-IT" dirty="0">
                <a:solidFill>
                  <a:srgbClr val="002060"/>
                </a:solidFill>
              </a:rPr>
              <a:t> on </a:t>
            </a:r>
            <a:r>
              <a:rPr lang="it-IT" dirty="0" err="1">
                <a:solidFill>
                  <a:srgbClr val="002060"/>
                </a:solidFill>
              </a:rPr>
              <a:t>extension</a:t>
            </a:r>
            <a:r>
              <a:rPr lang="it-IT" dirty="0">
                <a:solidFill>
                  <a:srgbClr val="002060"/>
                </a:solidFill>
              </a:rPr>
              <a:t> of the </a:t>
            </a:r>
            <a:r>
              <a:rPr lang="it-IT" dirty="0" err="1">
                <a:solidFill>
                  <a:srgbClr val="002060"/>
                </a:solidFill>
              </a:rPr>
              <a:t>disease</a:t>
            </a:r>
            <a:r>
              <a:rPr lang="it-IT" dirty="0">
                <a:solidFill>
                  <a:srgbClr val="002060"/>
                </a:solidFill>
              </a:rPr>
              <a:t> and </a:t>
            </a:r>
            <a:r>
              <a:rPr lang="it-IT" dirty="0" err="1">
                <a:solidFill>
                  <a:srgbClr val="002060"/>
                </a:solidFill>
              </a:rPr>
              <a:t>proximity</a:t>
            </a:r>
            <a:r>
              <a:rPr lang="it-IT" dirty="0">
                <a:solidFill>
                  <a:srgbClr val="002060"/>
                </a:solidFill>
              </a:rPr>
              <a:t> to </a:t>
            </a:r>
            <a:r>
              <a:rPr lang="it-IT" dirty="0" err="1">
                <a:solidFill>
                  <a:srgbClr val="002060"/>
                </a:solidFill>
              </a:rPr>
              <a:t>critical</a:t>
            </a:r>
            <a:r>
              <a:rPr lang="it-IT" dirty="0">
                <a:solidFill>
                  <a:srgbClr val="002060"/>
                </a:solidFill>
              </a:rPr>
              <a:t> </a:t>
            </a:r>
            <a:r>
              <a:rPr lang="it-IT" dirty="0" err="1">
                <a:solidFill>
                  <a:srgbClr val="002060"/>
                </a:solidFill>
              </a:rPr>
              <a:t>structures</a:t>
            </a:r>
            <a:r>
              <a:rPr lang="it-IT" dirty="0">
                <a:solidFill>
                  <a:srgbClr val="002060"/>
                </a:solidFill>
              </a:rPr>
              <a:t>. </a:t>
            </a:r>
          </a:p>
          <a:p>
            <a:pPr marL="342900" indent="-342900">
              <a:buFont typeface="+mj-lt"/>
              <a:buAutoNum type="alphaLcParenR"/>
            </a:pPr>
            <a:endParaRPr lang="it-IT" dirty="0">
              <a:solidFill>
                <a:srgbClr val="002060"/>
              </a:solidFill>
            </a:endParaRPr>
          </a:p>
          <a:p>
            <a:pPr marL="342900" indent="-342900">
              <a:buFont typeface="+mj-lt"/>
              <a:buAutoNum type="alphaLcParenR"/>
            </a:pPr>
            <a:r>
              <a:rPr lang="it-IT" dirty="0">
                <a:solidFill>
                  <a:srgbClr val="002060"/>
                </a:solidFill>
              </a:rPr>
              <a:t>Proton </a:t>
            </a:r>
            <a:r>
              <a:rPr lang="it-IT" dirty="0" err="1">
                <a:solidFill>
                  <a:srgbClr val="002060"/>
                </a:solidFill>
              </a:rPr>
              <a:t>Therapy</a:t>
            </a:r>
            <a:r>
              <a:rPr lang="it-IT" dirty="0">
                <a:solidFill>
                  <a:srgbClr val="002060"/>
                </a:solidFill>
              </a:rPr>
              <a:t>: </a:t>
            </a:r>
            <a:r>
              <a:rPr lang="it-IT" dirty="0" smtClean="0">
                <a:solidFill>
                  <a:srgbClr val="002060"/>
                </a:solidFill>
              </a:rPr>
              <a:t>70 </a:t>
            </a:r>
            <a:r>
              <a:rPr lang="it-IT" dirty="0" err="1">
                <a:solidFill>
                  <a:srgbClr val="002060"/>
                </a:solidFill>
              </a:rPr>
              <a:t>Gy</a:t>
            </a:r>
            <a:r>
              <a:rPr lang="it-IT" dirty="0">
                <a:solidFill>
                  <a:srgbClr val="002060"/>
                </a:solidFill>
              </a:rPr>
              <a:t>[RBE] CTV HR, 54 </a:t>
            </a:r>
            <a:r>
              <a:rPr lang="it-IT" dirty="0" err="1">
                <a:solidFill>
                  <a:srgbClr val="002060"/>
                </a:solidFill>
              </a:rPr>
              <a:t>Gy</a:t>
            </a:r>
            <a:r>
              <a:rPr lang="it-IT" dirty="0">
                <a:solidFill>
                  <a:srgbClr val="002060"/>
                </a:solidFill>
              </a:rPr>
              <a:t>[RBE] CTV LR (2 </a:t>
            </a:r>
            <a:r>
              <a:rPr lang="it-IT" dirty="0" err="1">
                <a:solidFill>
                  <a:srgbClr val="002060"/>
                </a:solidFill>
              </a:rPr>
              <a:t>Gy</a:t>
            </a:r>
            <a:r>
              <a:rPr lang="it-IT" dirty="0">
                <a:solidFill>
                  <a:srgbClr val="002060"/>
                </a:solidFill>
              </a:rPr>
              <a:t> [RBE]/</a:t>
            </a:r>
            <a:r>
              <a:rPr lang="it-IT" dirty="0" err="1">
                <a:solidFill>
                  <a:srgbClr val="002060"/>
                </a:solidFill>
              </a:rPr>
              <a:t>fr</a:t>
            </a:r>
            <a:r>
              <a:rPr lang="it-IT" dirty="0" smtClean="0">
                <a:solidFill>
                  <a:srgbClr val="002060"/>
                </a:solidFill>
              </a:rPr>
              <a:t>).</a:t>
            </a:r>
          </a:p>
          <a:p>
            <a:pPr marL="342900" indent="-342900">
              <a:buFont typeface="+mj-lt"/>
              <a:buAutoNum type="alphaLcParenR"/>
            </a:pPr>
            <a:endParaRPr lang="it-IT" dirty="0">
              <a:solidFill>
                <a:srgbClr val="002060"/>
              </a:solidFill>
            </a:endParaRPr>
          </a:p>
          <a:p>
            <a:r>
              <a:rPr lang="it-IT" b="1" dirty="0" err="1" smtClean="0">
                <a:solidFill>
                  <a:srgbClr val="002060"/>
                </a:solidFill>
              </a:rPr>
              <a:t>Skull</a:t>
            </a:r>
            <a:r>
              <a:rPr lang="it-IT" b="1" dirty="0" smtClean="0">
                <a:solidFill>
                  <a:srgbClr val="002060"/>
                </a:solidFill>
              </a:rPr>
              <a:t> Base </a:t>
            </a:r>
            <a:r>
              <a:rPr lang="it-IT" b="1" dirty="0" err="1" smtClean="0">
                <a:solidFill>
                  <a:srgbClr val="002060"/>
                </a:solidFill>
              </a:rPr>
              <a:t>Chondrosarcoma</a:t>
            </a:r>
            <a:r>
              <a:rPr lang="it-IT" b="1" dirty="0" smtClean="0">
                <a:solidFill>
                  <a:srgbClr val="002060"/>
                </a:solidFill>
              </a:rPr>
              <a:t> Medium-High grade (G2-G3)</a:t>
            </a:r>
          </a:p>
          <a:p>
            <a:pPr marL="285750" indent="-285750">
              <a:buFont typeface="Wingdings" panose="05000000000000000000" pitchFamily="2" charset="2"/>
              <a:buChar char="Ø"/>
            </a:pPr>
            <a:r>
              <a:rPr lang="it-IT" u="sng" dirty="0">
                <a:solidFill>
                  <a:srgbClr val="002060"/>
                </a:solidFill>
              </a:rPr>
              <a:t>R0/R1 </a:t>
            </a:r>
            <a:r>
              <a:rPr lang="it-IT" u="sng" dirty="0" err="1">
                <a:solidFill>
                  <a:srgbClr val="002060"/>
                </a:solidFill>
              </a:rPr>
              <a:t>margins</a:t>
            </a:r>
            <a:r>
              <a:rPr lang="it-IT" u="sng" dirty="0">
                <a:solidFill>
                  <a:srgbClr val="002060"/>
                </a:solidFill>
              </a:rPr>
              <a:t>: </a:t>
            </a:r>
          </a:p>
          <a:p>
            <a:pPr marL="342900" indent="-342900">
              <a:buFont typeface="+mj-lt"/>
              <a:buAutoNum type="alphaLcParenR"/>
            </a:pPr>
            <a:r>
              <a:rPr lang="it-IT" dirty="0">
                <a:solidFill>
                  <a:srgbClr val="002060"/>
                </a:solidFill>
              </a:rPr>
              <a:t>Proton </a:t>
            </a:r>
            <a:r>
              <a:rPr lang="it-IT" dirty="0" err="1">
                <a:solidFill>
                  <a:srgbClr val="002060"/>
                </a:solidFill>
              </a:rPr>
              <a:t>Therapy</a:t>
            </a:r>
            <a:r>
              <a:rPr lang="it-IT" dirty="0">
                <a:solidFill>
                  <a:srgbClr val="002060"/>
                </a:solidFill>
              </a:rPr>
              <a:t>: </a:t>
            </a:r>
            <a:r>
              <a:rPr lang="it-IT" dirty="0" smtClean="0">
                <a:solidFill>
                  <a:srgbClr val="002060"/>
                </a:solidFill>
              </a:rPr>
              <a:t>70 - 74 </a:t>
            </a:r>
            <a:r>
              <a:rPr lang="it-IT" dirty="0" err="1">
                <a:solidFill>
                  <a:srgbClr val="002060"/>
                </a:solidFill>
              </a:rPr>
              <a:t>Gy</a:t>
            </a:r>
            <a:r>
              <a:rPr lang="it-IT" dirty="0">
                <a:solidFill>
                  <a:srgbClr val="002060"/>
                </a:solidFill>
              </a:rPr>
              <a:t>[RBE] CTV HR, </a:t>
            </a:r>
            <a:r>
              <a:rPr lang="it-IT" dirty="0" smtClean="0">
                <a:solidFill>
                  <a:srgbClr val="002060"/>
                </a:solidFill>
              </a:rPr>
              <a:t>54-56 </a:t>
            </a:r>
            <a:r>
              <a:rPr lang="it-IT" dirty="0" err="1">
                <a:solidFill>
                  <a:srgbClr val="002060"/>
                </a:solidFill>
              </a:rPr>
              <a:t>Gy</a:t>
            </a:r>
            <a:r>
              <a:rPr lang="it-IT" dirty="0">
                <a:solidFill>
                  <a:srgbClr val="002060"/>
                </a:solidFill>
              </a:rPr>
              <a:t>[RBE] CTV LR (2 </a:t>
            </a:r>
            <a:r>
              <a:rPr lang="it-IT" dirty="0" err="1">
                <a:solidFill>
                  <a:srgbClr val="002060"/>
                </a:solidFill>
              </a:rPr>
              <a:t>Gy</a:t>
            </a:r>
            <a:r>
              <a:rPr lang="it-IT" dirty="0">
                <a:solidFill>
                  <a:srgbClr val="002060"/>
                </a:solidFill>
              </a:rPr>
              <a:t> [RBE]/</a:t>
            </a:r>
            <a:r>
              <a:rPr lang="it-IT" dirty="0" err="1">
                <a:solidFill>
                  <a:srgbClr val="002060"/>
                </a:solidFill>
              </a:rPr>
              <a:t>fr</a:t>
            </a:r>
            <a:r>
              <a:rPr lang="it-IT" dirty="0">
                <a:solidFill>
                  <a:srgbClr val="002060"/>
                </a:solidFill>
              </a:rPr>
              <a:t>).</a:t>
            </a:r>
          </a:p>
          <a:p>
            <a:pPr marL="342900" indent="-342900">
              <a:buFont typeface="+mj-lt"/>
              <a:buAutoNum type="alphaLcParenR"/>
            </a:pPr>
            <a:endParaRPr lang="it-IT" dirty="0">
              <a:solidFill>
                <a:srgbClr val="002060"/>
              </a:solidFill>
            </a:endParaRPr>
          </a:p>
          <a:p>
            <a:pPr marL="285750" indent="-285750">
              <a:buFont typeface="Wingdings" panose="05000000000000000000" pitchFamily="2" charset="2"/>
              <a:buChar char="Ø"/>
            </a:pPr>
            <a:r>
              <a:rPr lang="it-IT" u="sng" dirty="0">
                <a:solidFill>
                  <a:srgbClr val="002060"/>
                </a:solidFill>
              </a:rPr>
              <a:t>R2 or </a:t>
            </a:r>
            <a:r>
              <a:rPr lang="it-IT" u="sng" dirty="0" err="1">
                <a:solidFill>
                  <a:srgbClr val="002060"/>
                </a:solidFill>
              </a:rPr>
              <a:t>biopsy</a:t>
            </a:r>
            <a:r>
              <a:rPr lang="it-IT" u="sng" dirty="0">
                <a:solidFill>
                  <a:srgbClr val="002060"/>
                </a:solidFill>
              </a:rPr>
              <a:t> or </a:t>
            </a:r>
            <a:r>
              <a:rPr lang="it-IT" u="sng" dirty="0" err="1">
                <a:solidFill>
                  <a:srgbClr val="002060"/>
                </a:solidFill>
              </a:rPr>
              <a:t>recurrent</a:t>
            </a:r>
            <a:r>
              <a:rPr lang="it-IT" u="sng" dirty="0">
                <a:solidFill>
                  <a:srgbClr val="002060"/>
                </a:solidFill>
              </a:rPr>
              <a:t> </a:t>
            </a:r>
            <a:r>
              <a:rPr lang="it-IT" u="sng" dirty="0" err="1">
                <a:solidFill>
                  <a:srgbClr val="002060"/>
                </a:solidFill>
              </a:rPr>
              <a:t>disease</a:t>
            </a:r>
            <a:r>
              <a:rPr lang="it-IT" u="sng" dirty="0">
                <a:solidFill>
                  <a:srgbClr val="002060"/>
                </a:solidFill>
              </a:rPr>
              <a:t> </a:t>
            </a:r>
            <a:r>
              <a:rPr lang="it-IT" u="sng" dirty="0" err="1">
                <a:solidFill>
                  <a:srgbClr val="002060"/>
                </a:solidFill>
              </a:rPr>
              <a:t>after</a:t>
            </a:r>
            <a:r>
              <a:rPr lang="it-IT" u="sng" dirty="0">
                <a:solidFill>
                  <a:srgbClr val="002060"/>
                </a:solidFill>
              </a:rPr>
              <a:t> </a:t>
            </a:r>
            <a:r>
              <a:rPr lang="it-IT" u="sng" dirty="0" err="1">
                <a:solidFill>
                  <a:srgbClr val="002060"/>
                </a:solidFill>
              </a:rPr>
              <a:t>surgery</a:t>
            </a:r>
            <a:r>
              <a:rPr lang="it-IT" u="sng" dirty="0">
                <a:solidFill>
                  <a:srgbClr val="002060"/>
                </a:solidFill>
              </a:rPr>
              <a:t>:</a:t>
            </a:r>
          </a:p>
          <a:p>
            <a:pPr marL="342900" indent="-342900">
              <a:buFont typeface="+mj-lt"/>
              <a:buAutoNum type="alphaLcParenR"/>
            </a:pPr>
            <a:r>
              <a:rPr lang="it-IT" dirty="0">
                <a:solidFill>
                  <a:srgbClr val="FF0000"/>
                </a:solidFill>
              </a:rPr>
              <a:t>Carbon </a:t>
            </a:r>
            <a:r>
              <a:rPr lang="it-IT" dirty="0" err="1">
                <a:solidFill>
                  <a:srgbClr val="FF0000"/>
                </a:solidFill>
              </a:rPr>
              <a:t>Ions</a:t>
            </a:r>
            <a:r>
              <a:rPr lang="it-IT" dirty="0">
                <a:solidFill>
                  <a:srgbClr val="002060"/>
                </a:solidFill>
              </a:rPr>
              <a:t>: </a:t>
            </a:r>
            <a:r>
              <a:rPr lang="it-IT" dirty="0" smtClean="0">
                <a:solidFill>
                  <a:srgbClr val="002060"/>
                </a:solidFill>
              </a:rPr>
              <a:t>70,4 - 76,8 </a:t>
            </a:r>
            <a:r>
              <a:rPr lang="it-IT" dirty="0" err="1">
                <a:solidFill>
                  <a:srgbClr val="002060"/>
                </a:solidFill>
              </a:rPr>
              <a:t>Gy</a:t>
            </a:r>
            <a:r>
              <a:rPr lang="it-IT" dirty="0">
                <a:solidFill>
                  <a:srgbClr val="002060"/>
                </a:solidFill>
              </a:rPr>
              <a:t> [RBE] CTV HR, 39,6-43,2 </a:t>
            </a:r>
            <a:r>
              <a:rPr lang="it-IT" dirty="0" err="1">
                <a:solidFill>
                  <a:srgbClr val="002060"/>
                </a:solidFill>
              </a:rPr>
              <a:t>Gy</a:t>
            </a:r>
            <a:r>
              <a:rPr lang="it-IT" dirty="0">
                <a:solidFill>
                  <a:srgbClr val="002060"/>
                </a:solidFill>
              </a:rPr>
              <a:t>[RBE] CTV LR, 16 </a:t>
            </a:r>
            <a:r>
              <a:rPr lang="it-IT" dirty="0" err="1">
                <a:solidFill>
                  <a:srgbClr val="002060"/>
                </a:solidFill>
              </a:rPr>
              <a:t>fractions</a:t>
            </a:r>
            <a:r>
              <a:rPr lang="it-IT" dirty="0">
                <a:solidFill>
                  <a:srgbClr val="002060"/>
                </a:solidFill>
              </a:rPr>
              <a:t> </a:t>
            </a:r>
            <a:r>
              <a:rPr lang="it-IT" dirty="0" smtClean="0">
                <a:solidFill>
                  <a:srgbClr val="002060"/>
                </a:solidFill>
              </a:rPr>
              <a:t>(4,4 - 4,8 </a:t>
            </a:r>
            <a:r>
              <a:rPr lang="it-IT" dirty="0" err="1">
                <a:solidFill>
                  <a:srgbClr val="002060"/>
                </a:solidFill>
              </a:rPr>
              <a:t>Gy</a:t>
            </a:r>
            <a:r>
              <a:rPr lang="it-IT" dirty="0">
                <a:solidFill>
                  <a:srgbClr val="002060"/>
                </a:solidFill>
              </a:rPr>
              <a:t>[RBE]/</a:t>
            </a:r>
            <a:r>
              <a:rPr lang="it-IT" dirty="0" err="1">
                <a:solidFill>
                  <a:srgbClr val="002060"/>
                </a:solidFill>
              </a:rPr>
              <a:t>fr</a:t>
            </a:r>
            <a:r>
              <a:rPr lang="it-IT" dirty="0">
                <a:solidFill>
                  <a:srgbClr val="002060"/>
                </a:solidFill>
              </a:rPr>
              <a:t>). </a:t>
            </a:r>
          </a:p>
          <a:p>
            <a:pPr marL="342900" indent="-342900">
              <a:buFont typeface="+mj-lt"/>
              <a:buAutoNum type="alphaLcParenR"/>
            </a:pPr>
            <a:endParaRPr lang="it-IT" dirty="0" smtClean="0">
              <a:solidFill>
                <a:srgbClr val="002060"/>
              </a:solidFill>
            </a:endParaRPr>
          </a:p>
          <a:p>
            <a:pPr marL="342900" indent="-342900">
              <a:buFont typeface="+mj-lt"/>
              <a:buAutoNum type="alphaLcParenR"/>
            </a:pPr>
            <a:r>
              <a:rPr lang="it-IT" dirty="0" smtClean="0">
                <a:solidFill>
                  <a:srgbClr val="002060"/>
                </a:solidFill>
              </a:rPr>
              <a:t>Proton </a:t>
            </a:r>
            <a:r>
              <a:rPr lang="it-IT" dirty="0" err="1" smtClean="0">
                <a:solidFill>
                  <a:srgbClr val="002060"/>
                </a:solidFill>
              </a:rPr>
              <a:t>Therapy</a:t>
            </a:r>
            <a:r>
              <a:rPr lang="it-IT" dirty="0" smtClean="0">
                <a:solidFill>
                  <a:srgbClr val="002060"/>
                </a:solidFill>
              </a:rPr>
              <a:t>: 70-78 </a:t>
            </a:r>
            <a:r>
              <a:rPr lang="it-IT" dirty="0" err="1">
                <a:solidFill>
                  <a:srgbClr val="002060"/>
                </a:solidFill>
              </a:rPr>
              <a:t>Gy</a:t>
            </a:r>
            <a:r>
              <a:rPr lang="it-IT" dirty="0">
                <a:solidFill>
                  <a:srgbClr val="002060"/>
                </a:solidFill>
              </a:rPr>
              <a:t>[RBE] CTV HR, 54 </a:t>
            </a:r>
            <a:r>
              <a:rPr lang="it-IT" dirty="0" err="1">
                <a:solidFill>
                  <a:srgbClr val="002060"/>
                </a:solidFill>
              </a:rPr>
              <a:t>Gy</a:t>
            </a:r>
            <a:r>
              <a:rPr lang="it-IT" dirty="0">
                <a:solidFill>
                  <a:srgbClr val="002060"/>
                </a:solidFill>
              </a:rPr>
              <a:t>[RBE] CTV LR (2 </a:t>
            </a:r>
            <a:r>
              <a:rPr lang="it-IT" dirty="0" err="1">
                <a:solidFill>
                  <a:srgbClr val="002060"/>
                </a:solidFill>
              </a:rPr>
              <a:t>Gy</a:t>
            </a:r>
            <a:r>
              <a:rPr lang="it-IT" dirty="0">
                <a:solidFill>
                  <a:srgbClr val="002060"/>
                </a:solidFill>
              </a:rPr>
              <a:t> [RBE]/</a:t>
            </a:r>
            <a:r>
              <a:rPr lang="it-IT" dirty="0" err="1" smtClean="0">
                <a:solidFill>
                  <a:srgbClr val="002060"/>
                </a:solidFill>
              </a:rPr>
              <a:t>fr</a:t>
            </a:r>
            <a:r>
              <a:rPr lang="it-IT" dirty="0" smtClean="0">
                <a:solidFill>
                  <a:srgbClr val="002060"/>
                </a:solidFill>
              </a:rPr>
              <a:t>). </a:t>
            </a:r>
            <a:r>
              <a:rPr lang="it-IT" dirty="0" err="1" smtClean="0">
                <a:solidFill>
                  <a:srgbClr val="002060"/>
                </a:solidFill>
              </a:rPr>
              <a:t>Evaluate</a:t>
            </a:r>
            <a:r>
              <a:rPr lang="it-IT" dirty="0" smtClean="0">
                <a:solidFill>
                  <a:srgbClr val="002060"/>
                </a:solidFill>
              </a:rPr>
              <a:t> </a:t>
            </a:r>
            <a:r>
              <a:rPr lang="it-IT" dirty="0" err="1">
                <a:solidFill>
                  <a:srgbClr val="002060"/>
                </a:solidFill>
              </a:rPr>
              <a:t>if</a:t>
            </a:r>
            <a:r>
              <a:rPr lang="it-IT" dirty="0">
                <a:solidFill>
                  <a:srgbClr val="002060"/>
                </a:solidFill>
              </a:rPr>
              <a:t> </a:t>
            </a:r>
            <a:r>
              <a:rPr lang="it-IT" dirty="0" err="1">
                <a:solidFill>
                  <a:srgbClr val="002060"/>
                </a:solidFill>
              </a:rPr>
              <a:t>expected</a:t>
            </a:r>
            <a:r>
              <a:rPr lang="it-IT" dirty="0">
                <a:solidFill>
                  <a:srgbClr val="002060"/>
                </a:solidFill>
              </a:rPr>
              <a:t> </a:t>
            </a:r>
            <a:r>
              <a:rPr lang="it-IT" dirty="0" err="1">
                <a:solidFill>
                  <a:srgbClr val="002060"/>
                </a:solidFill>
              </a:rPr>
              <a:t>toxicity</a:t>
            </a:r>
            <a:r>
              <a:rPr lang="it-IT" dirty="0">
                <a:solidFill>
                  <a:srgbClr val="002060"/>
                </a:solidFill>
              </a:rPr>
              <a:t> </a:t>
            </a:r>
            <a:r>
              <a:rPr lang="it-IT" dirty="0" err="1">
                <a:solidFill>
                  <a:srgbClr val="002060"/>
                </a:solidFill>
              </a:rPr>
              <a:t>is</a:t>
            </a:r>
            <a:r>
              <a:rPr lang="it-IT" dirty="0">
                <a:solidFill>
                  <a:srgbClr val="002060"/>
                </a:solidFill>
              </a:rPr>
              <a:t> </a:t>
            </a:r>
            <a:r>
              <a:rPr lang="it-IT" dirty="0" smtClean="0">
                <a:solidFill>
                  <a:srgbClr val="002060"/>
                </a:solidFill>
              </a:rPr>
              <a:t>high. </a:t>
            </a:r>
            <a:endParaRPr lang="it-IT" dirty="0">
              <a:solidFill>
                <a:srgbClr val="002060"/>
              </a:solidFill>
            </a:endParaRPr>
          </a:p>
          <a:p>
            <a:endParaRPr lang="it-IT" dirty="0">
              <a:solidFill>
                <a:srgbClr val="002060"/>
              </a:solidFill>
            </a:endParaRPr>
          </a:p>
          <a:p>
            <a:pPr marL="285750" indent="-285750">
              <a:buFont typeface="Wingdings" panose="05000000000000000000" pitchFamily="2" charset="2"/>
              <a:buChar char="Ø"/>
            </a:pPr>
            <a:endParaRPr lang="it-IT" b="1" dirty="0" smtClean="0">
              <a:solidFill>
                <a:srgbClr val="002060"/>
              </a:solidFill>
            </a:endParaRPr>
          </a:p>
          <a:p>
            <a:pPr marL="285750" indent="-285750">
              <a:buFont typeface="Wingdings" panose="05000000000000000000" pitchFamily="2" charset="2"/>
              <a:buChar char="Ø"/>
            </a:pPr>
            <a:endParaRPr lang="it-IT" b="1" dirty="0">
              <a:solidFill>
                <a:srgbClr val="002060"/>
              </a:solidFill>
            </a:endParaRPr>
          </a:p>
          <a:p>
            <a:pPr marL="342900" indent="-342900">
              <a:buFont typeface="+mj-lt"/>
              <a:buAutoNum type="alphaLcParenR"/>
            </a:pPr>
            <a:endParaRPr lang="it-IT" dirty="0">
              <a:solidFill>
                <a:srgbClr val="002060"/>
              </a:solidFill>
            </a:endParaRPr>
          </a:p>
          <a:p>
            <a:pPr marL="342900" indent="-342900">
              <a:buFont typeface="Wingdings" panose="05000000000000000000" pitchFamily="2" charset="2"/>
              <a:buChar char="Ø"/>
            </a:pPr>
            <a:endParaRPr lang="it-IT" dirty="0">
              <a:solidFill>
                <a:srgbClr val="002060"/>
              </a:solidFill>
            </a:endParaRPr>
          </a:p>
          <a:p>
            <a:pPr marL="285750" indent="-285750">
              <a:buFont typeface="Wingdings" panose="05000000000000000000" pitchFamily="2" charset="2"/>
              <a:buChar char="Ø"/>
            </a:pPr>
            <a:endParaRPr lang="it-IT" dirty="0" smtClean="0">
              <a:solidFill>
                <a:srgbClr val="002060"/>
              </a:solidFill>
            </a:endParaRPr>
          </a:p>
          <a:p>
            <a:pPr marL="342900" indent="-342900">
              <a:buFont typeface="+mj-lt"/>
              <a:buAutoNum type="alphaLcParenR"/>
            </a:pPr>
            <a:endParaRPr lang="it-IT" dirty="0" smtClean="0">
              <a:solidFill>
                <a:srgbClr val="002060"/>
              </a:solidFill>
            </a:endParaRPr>
          </a:p>
          <a:p>
            <a:pPr marL="342900" indent="-342900">
              <a:buFont typeface="+mj-lt"/>
              <a:buAutoNum type="alphaLcParenR"/>
            </a:pPr>
            <a:endParaRPr lang="it-IT" dirty="0" smtClean="0">
              <a:solidFill>
                <a:srgbClr val="002060"/>
              </a:solidFill>
            </a:endParaRPr>
          </a:p>
          <a:p>
            <a:endParaRPr lang="it-IT" dirty="0"/>
          </a:p>
        </p:txBody>
      </p:sp>
    </p:spTree>
    <p:extLst>
      <p:ext uri="{BB962C8B-B14F-4D97-AF65-F5344CB8AC3E}">
        <p14:creationId xmlns:p14="http://schemas.microsoft.com/office/powerpoint/2010/main" val="32612847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ella 2"/>
          <p:cNvGraphicFramePr>
            <a:graphicFrameLocks noGrp="1"/>
          </p:cNvGraphicFramePr>
          <p:nvPr>
            <p:extLst>
              <p:ext uri="{D42A27DB-BD31-4B8C-83A1-F6EECF244321}">
                <p14:modId xmlns:p14="http://schemas.microsoft.com/office/powerpoint/2010/main" val="2505014398"/>
              </p:ext>
            </p:extLst>
          </p:nvPr>
        </p:nvGraphicFramePr>
        <p:xfrm>
          <a:off x="174171" y="217718"/>
          <a:ext cx="11756573" cy="6583965"/>
        </p:xfrm>
        <a:graphic>
          <a:graphicData uri="http://schemas.openxmlformats.org/drawingml/2006/table">
            <a:tbl>
              <a:tblPr firstRow="1" firstCol="1" bandRow="1">
                <a:tableStyleId>{5C22544A-7EE6-4342-B048-85BDC9FD1C3A}</a:tableStyleId>
              </a:tblPr>
              <a:tblGrid>
                <a:gridCol w="1905861"/>
                <a:gridCol w="1333268"/>
                <a:gridCol w="1357076"/>
                <a:gridCol w="2371314"/>
                <a:gridCol w="1676109"/>
                <a:gridCol w="1565401"/>
                <a:gridCol w="1547544"/>
              </a:tblGrid>
              <a:tr h="312586">
                <a:tc gridSpan="7">
                  <a:txBody>
                    <a:bodyPr/>
                    <a:lstStyle/>
                    <a:p>
                      <a:pPr algn="l">
                        <a:lnSpc>
                          <a:spcPct val="100000"/>
                        </a:lnSpc>
                        <a:spcAft>
                          <a:spcPts val="0"/>
                        </a:spcAft>
                      </a:pPr>
                      <a:r>
                        <a:rPr lang="en-US" sz="1800" dirty="0" smtClean="0">
                          <a:solidFill>
                            <a:srgbClr val="002060"/>
                          </a:solidFill>
                          <a:effectLst/>
                          <a:latin typeface="+mn-lt"/>
                        </a:rPr>
                        <a:t>Single </a:t>
                      </a:r>
                      <a:r>
                        <a:rPr lang="en-US" sz="1800" dirty="0">
                          <a:solidFill>
                            <a:srgbClr val="002060"/>
                          </a:solidFill>
                          <a:effectLst/>
                          <a:latin typeface="+mn-lt"/>
                        </a:rPr>
                        <a:t>institutional reports on PT and CIRT for </a:t>
                      </a:r>
                      <a:r>
                        <a:rPr lang="en-US" sz="1800" dirty="0" smtClean="0">
                          <a:solidFill>
                            <a:srgbClr val="FF0000"/>
                          </a:solidFill>
                          <a:effectLst/>
                          <a:latin typeface="+mn-lt"/>
                        </a:rPr>
                        <a:t>CHONDROSARCOMA</a:t>
                      </a:r>
                      <a:r>
                        <a:rPr lang="en-US" sz="1800" dirty="0" smtClean="0">
                          <a:solidFill>
                            <a:srgbClr val="002060"/>
                          </a:solidFill>
                          <a:effectLst/>
                          <a:latin typeface="+mn-lt"/>
                        </a:rPr>
                        <a:t> of </a:t>
                      </a:r>
                      <a:r>
                        <a:rPr lang="en-US" sz="1800" dirty="0">
                          <a:solidFill>
                            <a:srgbClr val="002060"/>
                          </a:solidFill>
                          <a:effectLst/>
                          <a:latin typeface="+mn-lt"/>
                        </a:rPr>
                        <a:t>the skull base</a:t>
                      </a:r>
                      <a:endParaRPr lang="it-IT" sz="1800" dirty="0">
                        <a:solidFill>
                          <a:srgbClr val="002060"/>
                        </a:solidFill>
                        <a:effectLst/>
                        <a:latin typeface="+mn-lt"/>
                        <a:ea typeface="Times New Roman" panose="02020603050405020304" pitchFamily="18" charset="0"/>
                        <a:cs typeface="Times New Roman" panose="02020603050405020304" pitchFamily="18" charset="0"/>
                      </a:endParaRPr>
                    </a:p>
                  </a:txBody>
                  <a:tcPr marL="67143" marR="67143" marT="0" marB="0">
                    <a:solidFill>
                      <a:schemeClr val="accent1">
                        <a:lumMod val="20000"/>
                        <a:lumOff val="80000"/>
                      </a:schemeClr>
                    </a:solid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r>
              <a:tr h="647016">
                <a:tc>
                  <a:txBody>
                    <a:bodyPr/>
                    <a:lstStyle/>
                    <a:p>
                      <a:pPr marL="0" algn="ctr" defTabSz="914400" rtl="0" eaLnBrk="1" fontAlgn="t" latinLnBrk="0" hangingPunct="1">
                        <a:lnSpc>
                          <a:spcPts val="1300"/>
                        </a:lnSpc>
                        <a:spcAft>
                          <a:spcPts val="0"/>
                        </a:spcAft>
                      </a:pPr>
                      <a:r>
                        <a:rPr lang="it-IT" sz="1200" b="1" kern="1200" dirty="0" smtClean="0">
                          <a:solidFill>
                            <a:srgbClr val="002060"/>
                          </a:solidFill>
                          <a:effectLst/>
                          <a:latin typeface="+mn-lt"/>
                          <a:ea typeface="+mn-ea"/>
                          <a:cs typeface="+mn-cs"/>
                        </a:rPr>
                        <a:t>Author</a:t>
                      </a:r>
                      <a:endParaRPr lang="it-IT" sz="1200" b="1" kern="1200" dirty="0">
                        <a:solidFill>
                          <a:srgbClr val="002060"/>
                        </a:solidFill>
                        <a:effectLst/>
                        <a:latin typeface="+mn-lt"/>
                        <a:ea typeface="+mn-ea"/>
                        <a:cs typeface="+mn-cs"/>
                      </a:endParaRPr>
                    </a:p>
                    <a:p>
                      <a:pPr marL="0" algn="ctr" defTabSz="914400" rtl="0" eaLnBrk="1" fontAlgn="t" latinLnBrk="0" hangingPunct="1">
                        <a:lnSpc>
                          <a:spcPts val="1300"/>
                        </a:lnSpc>
                        <a:spcAft>
                          <a:spcPts val="0"/>
                        </a:spcAft>
                      </a:pPr>
                      <a:r>
                        <a:rPr lang="en-US" sz="1200" b="1" kern="1200" dirty="0">
                          <a:solidFill>
                            <a:srgbClr val="002060"/>
                          </a:solidFill>
                          <a:effectLst/>
                          <a:latin typeface="+mn-lt"/>
                          <a:ea typeface="+mn-ea"/>
                          <a:cs typeface="+mn-cs"/>
                        </a:rPr>
                        <a:t>Year </a:t>
                      </a:r>
                      <a:endParaRPr lang="it-IT" sz="1200" b="1" kern="1200" dirty="0">
                        <a:solidFill>
                          <a:srgbClr val="002060"/>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1" kern="1200" dirty="0">
                          <a:solidFill>
                            <a:srgbClr val="002E6C"/>
                          </a:solidFill>
                          <a:effectLst/>
                          <a:latin typeface="+mn-lt"/>
                          <a:ea typeface="+mn-ea"/>
                          <a:cs typeface="+mn-cs"/>
                        </a:rPr>
                        <a:t>Particle</a:t>
                      </a:r>
                      <a:endParaRPr lang="it-IT" sz="1200" b="1"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1" kern="1200" dirty="0">
                          <a:solidFill>
                            <a:srgbClr val="002E6C"/>
                          </a:solidFill>
                          <a:effectLst/>
                          <a:latin typeface="+mn-lt"/>
                          <a:ea typeface="+mn-ea"/>
                          <a:cs typeface="+mn-cs"/>
                        </a:rPr>
                        <a:t>Number of patients</a:t>
                      </a:r>
                      <a:endParaRPr lang="it-IT" sz="1200" b="1"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1" kern="1200" dirty="0">
                          <a:solidFill>
                            <a:srgbClr val="002E6C"/>
                          </a:solidFill>
                          <a:effectLst/>
                          <a:latin typeface="+mn-lt"/>
                          <a:ea typeface="+mn-ea"/>
                          <a:cs typeface="+mn-cs"/>
                        </a:rPr>
                        <a:t>Prescription dose (</a:t>
                      </a:r>
                      <a:r>
                        <a:rPr lang="en-US" sz="1200" b="1" kern="1200" dirty="0" err="1">
                          <a:solidFill>
                            <a:srgbClr val="002E6C"/>
                          </a:solidFill>
                          <a:effectLst/>
                          <a:latin typeface="+mn-lt"/>
                          <a:ea typeface="+mn-ea"/>
                          <a:cs typeface="+mn-cs"/>
                        </a:rPr>
                        <a:t>GyRBE</a:t>
                      </a:r>
                      <a:r>
                        <a:rPr lang="en-US" sz="1200" b="1" kern="1200" dirty="0">
                          <a:solidFill>
                            <a:srgbClr val="002E6C"/>
                          </a:solidFill>
                          <a:effectLst/>
                          <a:latin typeface="+mn-lt"/>
                          <a:ea typeface="+mn-ea"/>
                          <a:cs typeface="+mn-cs"/>
                        </a:rPr>
                        <a:t>)</a:t>
                      </a:r>
                      <a:endParaRPr lang="it-IT" sz="1200" b="1"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1" kern="1200" dirty="0">
                          <a:solidFill>
                            <a:srgbClr val="002E6C"/>
                          </a:solidFill>
                          <a:effectLst/>
                          <a:latin typeface="+mn-lt"/>
                          <a:ea typeface="+mn-ea"/>
                          <a:cs typeface="+mn-cs"/>
                        </a:rPr>
                        <a:t>Median time of follow-up (months)</a:t>
                      </a:r>
                      <a:endParaRPr lang="it-IT" sz="1200" b="1"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1" kern="1200">
                          <a:solidFill>
                            <a:srgbClr val="002E6C"/>
                          </a:solidFill>
                          <a:effectLst/>
                          <a:latin typeface="+mn-lt"/>
                          <a:ea typeface="+mn-ea"/>
                          <a:cs typeface="+mn-cs"/>
                        </a:rPr>
                        <a:t>LC rate</a:t>
                      </a:r>
                      <a:endParaRPr lang="it-IT" sz="1200" b="1" kern="120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1" kern="1200" dirty="0">
                          <a:solidFill>
                            <a:srgbClr val="002E6C"/>
                          </a:solidFill>
                          <a:effectLst/>
                          <a:latin typeface="+mn-lt"/>
                          <a:ea typeface="+mn-ea"/>
                          <a:cs typeface="+mn-cs"/>
                        </a:rPr>
                        <a:t>Late Toxicity</a:t>
                      </a:r>
                      <a:endParaRPr lang="it-IT" sz="1200" b="1"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r>
              <a:tr h="428794">
                <a:tc>
                  <a:txBody>
                    <a:bodyPr/>
                    <a:lstStyle/>
                    <a:p>
                      <a:pPr marL="0" algn="ctr" defTabSz="914400" rtl="0" eaLnBrk="1" fontAlgn="t" latinLnBrk="0" hangingPunct="1">
                        <a:lnSpc>
                          <a:spcPts val="1300"/>
                        </a:lnSpc>
                        <a:spcAft>
                          <a:spcPts val="0"/>
                        </a:spcAft>
                      </a:pPr>
                      <a:r>
                        <a:rPr lang="en-US" sz="1200" b="0" kern="1200" dirty="0">
                          <a:solidFill>
                            <a:schemeClr val="tx2"/>
                          </a:solidFill>
                          <a:effectLst/>
                          <a:latin typeface="+mn-lt"/>
                          <a:ea typeface="+mn-ea"/>
                          <a:cs typeface="+mn-cs"/>
                        </a:rPr>
                        <a:t>Hug </a:t>
                      </a:r>
                      <a:r>
                        <a:rPr lang="en-US" sz="1200" b="0" kern="1200" dirty="0" smtClean="0">
                          <a:solidFill>
                            <a:schemeClr val="tx2"/>
                          </a:solidFill>
                          <a:effectLst/>
                          <a:latin typeface="+mn-lt"/>
                          <a:ea typeface="+mn-ea"/>
                          <a:cs typeface="+mn-cs"/>
                        </a:rPr>
                        <a:t>1999</a:t>
                      </a:r>
                      <a:endParaRPr lang="it-IT" sz="1200" b="0" kern="1200" dirty="0">
                        <a:solidFill>
                          <a:schemeClr val="tx2"/>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a:solidFill>
                            <a:srgbClr val="002E6C"/>
                          </a:solidFill>
                          <a:effectLst/>
                          <a:latin typeface="+mn-lt"/>
                          <a:ea typeface="+mn-ea"/>
                          <a:cs typeface="+mn-cs"/>
                        </a:rPr>
                        <a:t>Protons</a:t>
                      </a:r>
                      <a:endParaRPr lang="it-IT" sz="1200" b="0" kern="120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25</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70.2* (median)</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33.2* </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a:solidFill>
                            <a:srgbClr val="002E6C"/>
                          </a:solidFill>
                          <a:effectLst/>
                          <a:latin typeface="+mn-lt"/>
                          <a:ea typeface="+mn-ea"/>
                          <a:cs typeface="+mn-cs"/>
                        </a:rPr>
                        <a:t>3y LC: 94%</a:t>
                      </a:r>
                      <a:endParaRPr lang="it-IT" sz="1200" b="0" kern="120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a:solidFill>
                            <a:srgbClr val="002E6C"/>
                          </a:solidFill>
                          <a:effectLst/>
                          <a:latin typeface="+mn-lt"/>
                          <a:ea typeface="+mn-ea"/>
                          <a:cs typeface="+mn-cs"/>
                        </a:rPr>
                        <a:t>7% </a:t>
                      </a:r>
                      <a:endParaRPr lang="it-IT" sz="1200" b="0" kern="120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0" kern="1200">
                          <a:solidFill>
                            <a:srgbClr val="002E6C"/>
                          </a:solidFill>
                          <a:effectLst/>
                          <a:latin typeface="+mn-lt"/>
                          <a:ea typeface="+mn-ea"/>
                          <a:cs typeface="+mn-cs"/>
                        </a:rPr>
                        <a:t>(G3-G4)</a:t>
                      </a:r>
                      <a:endParaRPr lang="it-IT" sz="1200" b="0" kern="1200">
                        <a:solidFill>
                          <a:srgbClr val="002E6C"/>
                        </a:solidFill>
                        <a:effectLst/>
                        <a:latin typeface="+mn-lt"/>
                        <a:ea typeface="+mn-ea"/>
                        <a:cs typeface="+mn-cs"/>
                      </a:endParaRPr>
                    </a:p>
                  </a:txBody>
                  <a:tcPr marL="67143" marR="67143" marT="0" marB="0">
                    <a:solidFill>
                      <a:schemeClr val="accent1">
                        <a:lumMod val="20000"/>
                        <a:lumOff val="80000"/>
                      </a:schemeClr>
                    </a:solidFill>
                  </a:tcPr>
                </a:tc>
              </a:tr>
              <a:tr h="428794">
                <a:tc>
                  <a:txBody>
                    <a:bodyPr/>
                    <a:lstStyle/>
                    <a:p>
                      <a:pPr marL="0" algn="ctr" defTabSz="914400" rtl="0" eaLnBrk="1" fontAlgn="t" latinLnBrk="0" hangingPunct="1">
                        <a:lnSpc>
                          <a:spcPts val="1300"/>
                        </a:lnSpc>
                        <a:spcAft>
                          <a:spcPts val="0"/>
                        </a:spcAft>
                      </a:pPr>
                      <a:r>
                        <a:rPr lang="en-US" sz="1200" b="0" kern="1200" dirty="0" err="1">
                          <a:solidFill>
                            <a:schemeClr val="tx2"/>
                          </a:solidFill>
                          <a:effectLst/>
                          <a:latin typeface="+mn-lt"/>
                          <a:ea typeface="+mn-ea"/>
                          <a:cs typeface="+mn-cs"/>
                        </a:rPr>
                        <a:t>Munzenrider</a:t>
                      </a:r>
                      <a:r>
                        <a:rPr lang="en-US" sz="1200" b="0" kern="1200" dirty="0">
                          <a:solidFill>
                            <a:schemeClr val="tx2"/>
                          </a:solidFill>
                          <a:effectLst/>
                          <a:latin typeface="+mn-lt"/>
                          <a:ea typeface="+mn-ea"/>
                          <a:cs typeface="+mn-cs"/>
                        </a:rPr>
                        <a:t> </a:t>
                      </a:r>
                      <a:r>
                        <a:rPr lang="en-US" sz="1200" b="0" kern="1200" dirty="0" smtClean="0">
                          <a:solidFill>
                            <a:schemeClr val="tx2"/>
                          </a:solidFill>
                          <a:effectLst/>
                          <a:latin typeface="+mn-lt"/>
                          <a:ea typeface="+mn-ea"/>
                          <a:cs typeface="+mn-cs"/>
                        </a:rPr>
                        <a:t>1999</a:t>
                      </a:r>
                      <a:endParaRPr lang="it-IT" sz="1200" b="0" kern="1200" dirty="0" smtClean="0">
                        <a:solidFill>
                          <a:schemeClr val="tx2"/>
                        </a:solidFill>
                        <a:effectLst/>
                        <a:latin typeface="+mn-lt"/>
                        <a:ea typeface="+mn-ea"/>
                        <a:cs typeface="+mn-cs"/>
                      </a:endParaRPr>
                    </a:p>
                    <a:p>
                      <a:pPr marL="0" algn="ctr" defTabSz="914400" rtl="0" eaLnBrk="1" fontAlgn="t" latinLnBrk="0" hangingPunct="1">
                        <a:lnSpc>
                          <a:spcPts val="1300"/>
                        </a:lnSpc>
                        <a:spcAft>
                          <a:spcPts val="0"/>
                        </a:spcAft>
                      </a:pPr>
                      <a:r>
                        <a:rPr lang="it-IT" sz="1200" b="0" kern="1200" dirty="0" smtClean="0">
                          <a:solidFill>
                            <a:schemeClr val="tx2"/>
                          </a:solidFill>
                          <a:effectLst/>
                          <a:latin typeface="+mn-lt"/>
                          <a:ea typeface="+mn-ea"/>
                          <a:cs typeface="+mn-cs"/>
                        </a:rPr>
                        <a:t>(Massachusetts General</a:t>
                      </a:r>
                    </a:p>
                    <a:p>
                      <a:pPr marL="0" algn="ctr" defTabSz="914400" rtl="0" eaLnBrk="1" fontAlgn="t" latinLnBrk="0" hangingPunct="1">
                        <a:lnSpc>
                          <a:spcPts val="1300"/>
                        </a:lnSpc>
                        <a:spcAft>
                          <a:spcPts val="0"/>
                        </a:spcAft>
                      </a:pPr>
                      <a:r>
                        <a:rPr lang="it-IT" sz="1200" b="0" kern="1200" dirty="0" smtClean="0">
                          <a:solidFill>
                            <a:schemeClr val="tx2"/>
                          </a:solidFill>
                          <a:effectLst/>
                          <a:latin typeface="+mn-lt"/>
                          <a:ea typeface="+mn-ea"/>
                          <a:cs typeface="+mn-cs"/>
                        </a:rPr>
                        <a:t>Hospital)</a:t>
                      </a:r>
                    </a:p>
                    <a:p>
                      <a:pPr marL="0" algn="ctr" defTabSz="914400" rtl="0" eaLnBrk="1" fontAlgn="t" latinLnBrk="0" hangingPunct="1">
                        <a:lnSpc>
                          <a:spcPts val="1300"/>
                        </a:lnSpc>
                        <a:spcAft>
                          <a:spcPts val="0"/>
                        </a:spcAft>
                      </a:pPr>
                      <a:endParaRPr lang="it-IT" sz="1200" b="0" kern="1200" dirty="0">
                        <a:solidFill>
                          <a:schemeClr val="tx2"/>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a:solidFill>
                            <a:srgbClr val="002E6C"/>
                          </a:solidFill>
                          <a:effectLst/>
                          <a:latin typeface="+mn-lt"/>
                          <a:ea typeface="+mn-ea"/>
                          <a:cs typeface="+mn-cs"/>
                        </a:rPr>
                        <a:t>Protons</a:t>
                      </a:r>
                      <a:endParaRPr lang="it-IT" sz="1200" b="0" kern="120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229</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72* </a:t>
                      </a:r>
                      <a:endParaRPr lang="it-IT" sz="1200" b="0" kern="1200" dirty="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(mean)</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41* </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5y LC: 98%</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a:solidFill>
                            <a:srgbClr val="002E6C"/>
                          </a:solidFill>
                          <a:effectLst/>
                          <a:latin typeface="+mn-lt"/>
                          <a:ea typeface="+mn-ea"/>
                          <a:cs typeface="+mn-cs"/>
                        </a:rPr>
                        <a:t>-</a:t>
                      </a:r>
                      <a:endParaRPr lang="it-IT" sz="1200" b="0" kern="1200">
                        <a:solidFill>
                          <a:srgbClr val="002E6C"/>
                        </a:solidFill>
                        <a:effectLst/>
                        <a:latin typeface="+mn-lt"/>
                        <a:ea typeface="+mn-ea"/>
                        <a:cs typeface="+mn-cs"/>
                      </a:endParaRPr>
                    </a:p>
                  </a:txBody>
                  <a:tcPr marL="67143" marR="67143" marT="0" marB="0">
                    <a:solidFill>
                      <a:schemeClr val="accent1">
                        <a:lumMod val="20000"/>
                        <a:lumOff val="80000"/>
                      </a:schemeClr>
                    </a:solidFill>
                  </a:tcPr>
                </a:tc>
              </a:tr>
              <a:tr h="428794">
                <a:tc>
                  <a:txBody>
                    <a:bodyPr/>
                    <a:lstStyle/>
                    <a:p>
                      <a:pPr marL="0" algn="ctr" defTabSz="914400" rtl="0" eaLnBrk="1" fontAlgn="t" latinLnBrk="0" hangingPunct="1">
                        <a:lnSpc>
                          <a:spcPts val="1300"/>
                        </a:lnSpc>
                        <a:spcAft>
                          <a:spcPts val="0"/>
                        </a:spcAft>
                      </a:pPr>
                      <a:r>
                        <a:rPr lang="en-US" sz="1200" b="0" kern="1200" dirty="0">
                          <a:solidFill>
                            <a:schemeClr val="tx2"/>
                          </a:solidFill>
                          <a:effectLst/>
                          <a:latin typeface="+mn-lt"/>
                          <a:ea typeface="+mn-ea"/>
                          <a:cs typeface="+mn-cs"/>
                        </a:rPr>
                        <a:t>Ares </a:t>
                      </a:r>
                      <a:r>
                        <a:rPr lang="en-US" sz="1200" b="0" kern="1200" dirty="0" smtClean="0">
                          <a:solidFill>
                            <a:schemeClr val="tx2"/>
                          </a:solidFill>
                          <a:effectLst/>
                          <a:latin typeface="+mn-lt"/>
                          <a:ea typeface="+mn-ea"/>
                          <a:cs typeface="+mn-cs"/>
                        </a:rPr>
                        <a:t>2009</a:t>
                      </a:r>
                      <a:endParaRPr lang="it-IT" sz="1200" b="0" kern="1200" dirty="0">
                        <a:solidFill>
                          <a:schemeClr val="tx2"/>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a:solidFill>
                            <a:srgbClr val="002E6C"/>
                          </a:solidFill>
                          <a:effectLst/>
                          <a:latin typeface="+mn-lt"/>
                          <a:ea typeface="+mn-ea"/>
                          <a:cs typeface="+mn-cs"/>
                        </a:rPr>
                        <a:t>Protons</a:t>
                      </a:r>
                      <a:endParaRPr lang="it-IT" sz="1200" b="0" kern="120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a:solidFill>
                            <a:srgbClr val="002E6C"/>
                          </a:solidFill>
                          <a:effectLst/>
                          <a:latin typeface="+mn-lt"/>
                          <a:ea typeface="+mn-ea"/>
                          <a:cs typeface="+mn-cs"/>
                        </a:rPr>
                        <a:t>22</a:t>
                      </a:r>
                      <a:endParaRPr lang="it-IT" sz="1200" b="0" kern="120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68.4 </a:t>
                      </a:r>
                      <a:endParaRPr lang="it-IT" sz="1200" b="0" kern="1200" dirty="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(median)</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34 * </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a:solidFill>
                            <a:srgbClr val="002E6C"/>
                          </a:solidFill>
                          <a:effectLst/>
                          <a:latin typeface="+mn-lt"/>
                          <a:ea typeface="+mn-ea"/>
                          <a:cs typeface="+mn-cs"/>
                        </a:rPr>
                        <a:t>5y LC: 94%</a:t>
                      </a:r>
                      <a:endParaRPr lang="it-IT" sz="1200" b="0" kern="120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a:solidFill>
                            <a:srgbClr val="002E6C"/>
                          </a:solidFill>
                          <a:effectLst/>
                          <a:latin typeface="+mn-lt"/>
                          <a:ea typeface="+mn-ea"/>
                          <a:cs typeface="+mn-cs"/>
                        </a:rPr>
                        <a:t>6.2%</a:t>
                      </a:r>
                      <a:endParaRPr lang="it-IT" sz="1200" b="0" kern="1200">
                        <a:solidFill>
                          <a:srgbClr val="002E6C"/>
                        </a:solidFill>
                        <a:effectLst/>
                        <a:latin typeface="+mn-lt"/>
                        <a:ea typeface="+mn-ea"/>
                        <a:cs typeface="+mn-cs"/>
                      </a:endParaRPr>
                    </a:p>
                  </a:txBody>
                  <a:tcPr marL="67143" marR="67143" marT="0" marB="0">
                    <a:solidFill>
                      <a:schemeClr val="accent1">
                        <a:lumMod val="20000"/>
                        <a:lumOff val="80000"/>
                      </a:schemeClr>
                    </a:solidFill>
                  </a:tcPr>
                </a:tc>
              </a:tr>
              <a:tr h="428794">
                <a:tc>
                  <a:txBody>
                    <a:bodyPr/>
                    <a:lstStyle/>
                    <a:p>
                      <a:pPr marL="0" algn="ctr" defTabSz="914400" rtl="0" eaLnBrk="1" fontAlgn="t" latinLnBrk="0" hangingPunct="1">
                        <a:lnSpc>
                          <a:spcPts val="1300"/>
                        </a:lnSpc>
                        <a:spcAft>
                          <a:spcPts val="0"/>
                        </a:spcAft>
                      </a:pPr>
                      <a:r>
                        <a:rPr lang="en-US" sz="1200" b="0" kern="1200" dirty="0" smtClean="0">
                          <a:solidFill>
                            <a:schemeClr val="tx2"/>
                          </a:solidFill>
                          <a:effectLst/>
                          <a:latin typeface="+mn-lt"/>
                          <a:ea typeface="+mn-ea"/>
                          <a:cs typeface="+mn-cs"/>
                        </a:rPr>
                        <a:t>Fuji 2011</a:t>
                      </a:r>
                      <a:endParaRPr lang="it-IT" sz="1200" b="0" kern="1200" dirty="0">
                        <a:solidFill>
                          <a:schemeClr val="tx2"/>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a:solidFill>
                            <a:srgbClr val="002E6C"/>
                          </a:solidFill>
                          <a:effectLst/>
                          <a:latin typeface="+mn-lt"/>
                          <a:ea typeface="+mn-ea"/>
                          <a:cs typeface="+mn-cs"/>
                        </a:rPr>
                        <a:t>Protons</a:t>
                      </a:r>
                      <a:endParaRPr lang="it-IT" sz="1200" b="0" kern="120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a:solidFill>
                            <a:srgbClr val="002E6C"/>
                          </a:solidFill>
                          <a:effectLst/>
                          <a:latin typeface="+mn-lt"/>
                          <a:ea typeface="+mn-ea"/>
                          <a:cs typeface="+mn-cs"/>
                        </a:rPr>
                        <a:t>8</a:t>
                      </a:r>
                      <a:endParaRPr lang="it-IT" sz="1200" b="0" kern="120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63* </a:t>
                      </a:r>
                      <a:endParaRPr lang="it-IT" sz="1200" b="0" kern="1200" dirty="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(median)</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42*</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a:solidFill>
                            <a:srgbClr val="002E6C"/>
                          </a:solidFill>
                          <a:effectLst/>
                          <a:latin typeface="+mn-lt"/>
                          <a:ea typeface="+mn-ea"/>
                          <a:cs typeface="+mn-cs"/>
                        </a:rPr>
                        <a:t>3y LC: 86%</a:t>
                      </a:r>
                      <a:endParaRPr lang="it-IT" sz="1200" b="0" kern="120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a:solidFill>
                            <a:srgbClr val="002E6C"/>
                          </a:solidFill>
                          <a:effectLst/>
                          <a:latin typeface="+mn-lt"/>
                          <a:ea typeface="+mn-ea"/>
                          <a:cs typeface="+mn-cs"/>
                        </a:rPr>
                        <a:t>No G ≥3 </a:t>
                      </a:r>
                      <a:endParaRPr lang="it-IT" sz="1200" b="0" kern="1200">
                        <a:solidFill>
                          <a:srgbClr val="002E6C"/>
                        </a:solidFill>
                        <a:effectLst/>
                        <a:latin typeface="+mn-lt"/>
                        <a:ea typeface="+mn-ea"/>
                        <a:cs typeface="+mn-cs"/>
                      </a:endParaRPr>
                    </a:p>
                  </a:txBody>
                  <a:tcPr marL="67143" marR="67143" marT="0" marB="0">
                    <a:solidFill>
                      <a:schemeClr val="accent1">
                        <a:lumMod val="20000"/>
                        <a:lumOff val="80000"/>
                      </a:schemeClr>
                    </a:solidFill>
                  </a:tcPr>
                </a:tc>
              </a:tr>
              <a:tr h="428794">
                <a:tc>
                  <a:txBody>
                    <a:bodyPr/>
                    <a:lstStyle/>
                    <a:p>
                      <a:pPr marL="0" algn="ctr" defTabSz="914400" rtl="0" eaLnBrk="1" fontAlgn="t" latinLnBrk="0" hangingPunct="1">
                        <a:lnSpc>
                          <a:spcPts val="1300"/>
                        </a:lnSpc>
                        <a:spcAft>
                          <a:spcPts val="0"/>
                        </a:spcAft>
                      </a:pPr>
                      <a:r>
                        <a:rPr lang="en-US" sz="1200" b="0" kern="1200" dirty="0">
                          <a:solidFill>
                            <a:schemeClr val="tx2"/>
                          </a:solidFill>
                          <a:effectLst/>
                          <a:latin typeface="+mn-lt"/>
                          <a:ea typeface="+mn-ea"/>
                          <a:cs typeface="+mn-cs"/>
                        </a:rPr>
                        <a:t>Weber </a:t>
                      </a:r>
                      <a:r>
                        <a:rPr lang="en-US" sz="1200" b="0" kern="1200" dirty="0" smtClean="0">
                          <a:solidFill>
                            <a:schemeClr val="tx2"/>
                          </a:solidFill>
                          <a:effectLst/>
                          <a:latin typeface="+mn-lt"/>
                          <a:ea typeface="+mn-ea"/>
                          <a:cs typeface="+mn-cs"/>
                        </a:rPr>
                        <a:t>2016</a:t>
                      </a:r>
                    </a:p>
                    <a:p>
                      <a:pPr marL="0" algn="ctr" defTabSz="914400" rtl="0" eaLnBrk="1" fontAlgn="t" latinLnBrk="0" hangingPunct="1">
                        <a:lnSpc>
                          <a:spcPts val="1300"/>
                        </a:lnSpc>
                        <a:spcAft>
                          <a:spcPts val="0"/>
                        </a:spcAft>
                      </a:pPr>
                      <a:r>
                        <a:rPr lang="it-IT" sz="1200" b="0" kern="1200" dirty="0" smtClean="0">
                          <a:solidFill>
                            <a:schemeClr val="tx2"/>
                          </a:solidFill>
                          <a:effectLst/>
                          <a:latin typeface="+mn-lt"/>
                          <a:ea typeface="+mn-ea"/>
                          <a:cs typeface="+mn-cs"/>
                        </a:rPr>
                        <a:t>(Paul </a:t>
                      </a:r>
                      <a:r>
                        <a:rPr lang="it-IT" sz="1200" b="0" kern="1200" dirty="0" err="1" smtClean="0">
                          <a:solidFill>
                            <a:schemeClr val="tx2"/>
                          </a:solidFill>
                          <a:effectLst/>
                          <a:latin typeface="+mn-lt"/>
                          <a:ea typeface="+mn-ea"/>
                          <a:cs typeface="+mn-cs"/>
                        </a:rPr>
                        <a:t>Sherer</a:t>
                      </a:r>
                      <a:endParaRPr lang="it-IT" sz="1200" b="0" kern="1200" dirty="0" smtClean="0">
                        <a:solidFill>
                          <a:schemeClr val="tx2"/>
                        </a:solidFill>
                        <a:effectLst/>
                        <a:latin typeface="+mn-lt"/>
                        <a:ea typeface="+mn-ea"/>
                        <a:cs typeface="+mn-cs"/>
                      </a:endParaRPr>
                    </a:p>
                    <a:p>
                      <a:pPr marL="0" algn="ctr" defTabSz="914400" rtl="0" eaLnBrk="1" fontAlgn="t" latinLnBrk="0" hangingPunct="1">
                        <a:lnSpc>
                          <a:spcPts val="1300"/>
                        </a:lnSpc>
                        <a:spcAft>
                          <a:spcPts val="0"/>
                        </a:spcAft>
                      </a:pPr>
                      <a:r>
                        <a:rPr lang="it-IT" sz="1200" b="0" kern="1200" dirty="0" err="1" smtClean="0">
                          <a:solidFill>
                            <a:schemeClr val="tx2"/>
                          </a:solidFill>
                          <a:effectLst/>
                          <a:latin typeface="+mn-lt"/>
                          <a:ea typeface="+mn-ea"/>
                          <a:cs typeface="+mn-cs"/>
                        </a:rPr>
                        <a:t>Institute-Switzerland</a:t>
                      </a:r>
                      <a:r>
                        <a:rPr lang="it-IT" sz="1200" b="0" kern="1200" dirty="0" smtClean="0">
                          <a:solidFill>
                            <a:schemeClr val="tx2"/>
                          </a:solidFill>
                          <a:effectLst/>
                          <a:latin typeface="+mn-lt"/>
                          <a:ea typeface="+mn-ea"/>
                          <a:cs typeface="+mn-cs"/>
                        </a:rPr>
                        <a:t>)</a:t>
                      </a:r>
                    </a:p>
                    <a:p>
                      <a:pPr marL="0" algn="ctr" defTabSz="914400" rtl="0" eaLnBrk="1" fontAlgn="t" latinLnBrk="0" hangingPunct="1">
                        <a:lnSpc>
                          <a:spcPts val="1300"/>
                        </a:lnSpc>
                        <a:spcAft>
                          <a:spcPts val="0"/>
                        </a:spcAft>
                      </a:pPr>
                      <a:endParaRPr lang="it-IT" sz="1200" b="0" kern="1200" dirty="0">
                        <a:solidFill>
                          <a:schemeClr val="tx2"/>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a:solidFill>
                            <a:srgbClr val="002E6C"/>
                          </a:solidFill>
                          <a:effectLst/>
                          <a:latin typeface="+mn-lt"/>
                          <a:ea typeface="+mn-ea"/>
                          <a:cs typeface="+mn-cs"/>
                        </a:rPr>
                        <a:t>Protons</a:t>
                      </a:r>
                      <a:endParaRPr lang="it-IT" sz="1200" b="0" kern="120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a:solidFill>
                            <a:srgbClr val="002E6C"/>
                          </a:solidFill>
                          <a:effectLst/>
                          <a:latin typeface="+mn-lt"/>
                          <a:ea typeface="+mn-ea"/>
                          <a:cs typeface="+mn-cs"/>
                        </a:rPr>
                        <a:t>71</a:t>
                      </a:r>
                      <a:endParaRPr lang="it-IT" sz="1200" b="0" kern="120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72.5* (median)</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a:solidFill>
                            <a:srgbClr val="002E6C"/>
                          </a:solidFill>
                          <a:effectLst/>
                          <a:latin typeface="+mn-lt"/>
                          <a:ea typeface="+mn-ea"/>
                          <a:cs typeface="+mn-cs"/>
                        </a:rPr>
                        <a:t>50 * </a:t>
                      </a:r>
                      <a:endParaRPr lang="it-IT" sz="1200" b="0" kern="120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5y LC: 93.6%</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a:solidFill>
                            <a:srgbClr val="002E6C"/>
                          </a:solidFill>
                          <a:effectLst/>
                          <a:latin typeface="+mn-lt"/>
                          <a:ea typeface="+mn-ea"/>
                          <a:cs typeface="+mn-cs"/>
                        </a:rPr>
                        <a:t>8.1 % </a:t>
                      </a:r>
                      <a:endParaRPr lang="it-IT" sz="1200" b="0" kern="120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0" kern="1200">
                          <a:solidFill>
                            <a:srgbClr val="002E6C"/>
                          </a:solidFill>
                          <a:effectLst/>
                          <a:latin typeface="+mn-lt"/>
                          <a:ea typeface="+mn-ea"/>
                          <a:cs typeface="+mn-cs"/>
                        </a:rPr>
                        <a:t>(G3-G4)</a:t>
                      </a:r>
                      <a:endParaRPr lang="it-IT" sz="1200" b="0" kern="1200">
                        <a:solidFill>
                          <a:srgbClr val="002E6C"/>
                        </a:solidFill>
                        <a:effectLst/>
                        <a:latin typeface="+mn-lt"/>
                        <a:ea typeface="+mn-ea"/>
                        <a:cs typeface="+mn-cs"/>
                      </a:endParaRPr>
                    </a:p>
                  </a:txBody>
                  <a:tcPr marL="67143" marR="67143" marT="0" marB="0">
                    <a:solidFill>
                      <a:schemeClr val="accent1">
                        <a:lumMod val="20000"/>
                        <a:lumOff val="80000"/>
                      </a:schemeClr>
                    </a:solidFill>
                  </a:tcPr>
                </a:tc>
              </a:tr>
              <a:tr h="1084984">
                <a:tc>
                  <a:txBody>
                    <a:bodyPr/>
                    <a:lstStyle/>
                    <a:p>
                      <a:pPr marL="0" algn="ctr" defTabSz="914400" rtl="0" eaLnBrk="1" fontAlgn="t" latinLnBrk="0" hangingPunct="1">
                        <a:lnSpc>
                          <a:spcPts val="1300"/>
                        </a:lnSpc>
                        <a:spcAft>
                          <a:spcPts val="0"/>
                        </a:spcAft>
                      </a:pPr>
                      <a:r>
                        <a:rPr lang="en-US" sz="1200" b="0" kern="1200" dirty="0" err="1">
                          <a:solidFill>
                            <a:schemeClr val="tx2"/>
                          </a:solidFill>
                          <a:effectLst/>
                          <a:latin typeface="+mn-lt"/>
                          <a:ea typeface="+mn-ea"/>
                          <a:cs typeface="+mn-cs"/>
                        </a:rPr>
                        <a:t>Mattke</a:t>
                      </a:r>
                      <a:r>
                        <a:rPr lang="en-US" sz="1200" b="0" kern="1200" dirty="0">
                          <a:solidFill>
                            <a:schemeClr val="tx2"/>
                          </a:solidFill>
                          <a:effectLst/>
                          <a:latin typeface="+mn-lt"/>
                          <a:ea typeface="+mn-ea"/>
                          <a:cs typeface="+mn-cs"/>
                        </a:rPr>
                        <a:t> </a:t>
                      </a:r>
                      <a:r>
                        <a:rPr lang="en-US" sz="1200" b="0" kern="1200" dirty="0" smtClean="0">
                          <a:solidFill>
                            <a:schemeClr val="tx2"/>
                          </a:solidFill>
                          <a:effectLst/>
                          <a:latin typeface="+mn-lt"/>
                          <a:ea typeface="+mn-ea"/>
                          <a:cs typeface="+mn-cs"/>
                        </a:rPr>
                        <a:t>2018</a:t>
                      </a:r>
                      <a:endParaRPr lang="it-IT" sz="1200" b="0" kern="1200" dirty="0">
                        <a:solidFill>
                          <a:schemeClr val="tx2"/>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a:solidFill>
                            <a:srgbClr val="002E6C"/>
                          </a:solidFill>
                          <a:effectLst/>
                          <a:latin typeface="+mn-lt"/>
                          <a:ea typeface="+mn-ea"/>
                          <a:cs typeface="+mn-cs"/>
                        </a:rPr>
                        <a:t>Protons</a:t>
                      </a:r>
                      <a:endParaRPr lang="it-IT" sz="1200" b="0" kern="120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0" kern="1200">
                          <a:solidFill>
                            <a:srgbClr val="002E6C"/>
                          </a:solidFill>
                          <a:effectLst/>
                          <a:latin typeface="+mn-lt"/>
                          <a:ea typeface="+mn-ea"/>
                          <a:cs typeface="+mn-cs"/>
                        </a:rPr>
                        <a:t> </a:t>
                      </a:r>
                      <a:endParaRPr lang="it-IT" sz="1200" b="0" kern="120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0" kern="1200">
                          <a:solidFill>
                            <a:srgbClr val="002E6C"/>
                          </a:solidFill>
                          <a:effectLst/>
                          <a:latin typeface="+mn-lt"/>
                          <a:ea typeface="+mn-ea"/>
                          <a:cs typeface="+mn-cs"/>
                        </a:rPr>
                        <a:t> </a:t>
                      </a:r>
                      <a:endParaRPr lang="it-IT" sz="1200" b="0" kern="120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0" kern="1200">
                          <a:solidFill>
                            <a:srgbClr val="002E6C"/>
                          </a:solidFill>
                          <a:effectLst/>
                          <a:latin typeface="+mn-lt"/>
                          <a:ea typeface="+mn-ea"/>
                          <a:cs typeface="+mn-cs"/>
                        </a:rPr>
                        <a:t>Carbon ions</a:t>
                      </a:r>
                      <a:endParaRPr lang="it-IT" sz="1200" b="0" kern="120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22</a:t>
                      </a:r>
                      <a:endParaRPr lang="it-IT" sz="1200" b="0" kern="1200" dirty="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 </a:t>
                      </a:r>
                      <a:endParaRPr lang="it-IT" sz="1200" b="0" kern="1200" dirty="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 </a:t>
                      </a:r>
                      <a:endParaRPr lang="it-IT" sz="1200" b="0" kern="1200" dirty="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79</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70 </a:t>
                      </a:r>
                      <a:endParaRPr lang="it-IT" sz="1200" b="0" kern="1200" dirty="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(median)</a:t>
                      </a:r>
                      <a:endParaRPr lang="it-IT" sz="1200" b="0" kern="1200" dirty="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 </a:t>
                      </a:r>
                      <a:endParaRPr lang="it-IT" sz="1200" b="0" kern="1200" dirty="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60 </a:t>
                      </a:r>
                      <a:endParaRPr lang="it-IT" sz="1200" b="0" kern="1200" dirty="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(median)</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30.7 </a:t>
                      </a:r>
                      <a:endParaRPr lang="it-IT" sz="1200" b="0" kern="1200" dirty="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 </a:t>
                      </a:r>
                      <a:endParaRPr lang="it-IT" sz="1200" b="0" kern="1200" dirty="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 </a:t>
                      </a:r>
                      <a:endParaRPr lang="it-IT" sz="1200" b="0" kern="1200" dirty="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43.7 </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4y LC: 100%</a:t>
                      </a:r>
                      <a:endParaRPr lang="it-IT" sz="1200" b="0" kern="1200" dirty="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 </a:t>
                      </a:r>
                      <a:endParaRPr lang="it-IT" sz="1200" b="0" kern="1200" dirty="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4y LC: 90.5%</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No G ≥3</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r>
              <a:tr h="847213">
                <a:tc>
                  <a:txBody>
                    <a:bodyPr/>
                    <a:lstStyle/>
                    <a:p>
                      <a:pPr marL="0" algn="ctr" defTabSz="914400" rtl="0" eaLnBrk="1" fontAlgn="t" latinLnBrk="0" hangingPunct="1">
                        <a:lnSpc>
                          <a:spcPts val="1300"/>
                        </a:lnSpc>
                        <a:spcAft>
                          <a:spcPts val="0"/>
                        </a:spcAft>
                      </a:pPr>
                      <a:r>
                        <a:rPr lang="en-US" sz="1200" b="0" kern="1200" dirty="0" err="1" smtClean="0">
                          <a:solidFill>
                            <a:schemeClr val="tx2"/>
                          </a:solidFill>
                          <a:effectLst/>
                          <a:latin typeface="+mn-lt"/>
                          <a:ea typeface="+mn-ea"/>
                          <a:cs typeface="+mn-cs"/>
                        </a:rPr>
                        <a:t>Holtzman</a:t>
                      </a:r>
                      <a:r>
                        <a:rPr lang="en-US" sz="1200" b="0" kern="1200" dirty="0" smtClean="0">
                          <a:solidFill>
                            <a:schemeClr val="tx2"/>
                          </a:solidFill>
                          <a:effectLst/>
                          <a:latin typeface="+mn-lt"/>
                          <a:ea typeface="+mn-ea"/>
                          <a:cs typeface="+mn-cs"/>
                        </a:rPr>
                        <a:t> 2019</a:t>
                      </a:r>
                      <a:endParaRPr lang="it-IT" sz="1200" b="0" kern="1200" dirty="0">
                        <a:solidFill>
                          <a:schemeClr val="tx2"/>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a:solidFill>
                            <a:srgbClr val="002E6C"/>
                          </a:solidFill>
                          <a:effectLst/>
                          <a:latin typeface="+mn-lt"/>
                          <a:ea typeface="+mn-ea"/>
                          <a:cs typeface="+mn-cs"/>
                        </a:rPr>
                        <a:t>Protons</a:t>
                      </a:r>
                      <a:endParaRPr lang="it-IT" sz="1200" b="0" kern="120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a:solidFill>
                            <a:srgbClr val="002E6C"/>
                          </a:solidFill>
                          <a:effectLst/>
                          <a:latin typeface="+mn-lt"/>
                          <a:ea typeface="+mn-ea"/>
                          <a:cs typeface="+mn-cs"/>
                        </a:rPr>
                        <a:t>43</a:t>
                      </a:r>
                      <a:endParaRPr lang="it-IT" sz="1200" b="0" kern="120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a:solidFill>
                            <a:srgbClr val="002E6C"/>
                          </a:solidFill>
                          <a:effectLst/>
                          <a:latin typeface="+mn-lt"/>
                          <a:ea typeface="+mn-ea"/>
                          <a:cs typeface="+mn-cs"/>
                        </a:rPr>
                        <a:t>73.8 (median)</a:t>
                      </a:r>
                      <a:endParaRPr lang="it-IT" sz="1200" b="0" kern="120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44 </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a:solidFill>
                            <a:srgbClr val="002E6C"/>
                          </a:solidFill>
                          <a:effectLst/>
                          <a:latin typeface="+mn-lt"/>
                          <a:ea typeface="+mn-ea"/>
                          <a:cs typeface="+mn-cs"/>
                        </a:rPr>
                        <a:t>4y LC: 89%</a:t>
                      </a:r>
                      <a:endParaRPr lang="it-IT" sz="1200" b="0" kern="120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4.6 % (G3) + 9% G3 expected hear loss</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r>
              <a:tr h="1084984">
                <a:tc>
                  <a:txBody>
                    <a:bodyPr/>
                    <a:lstStyle/>
                    <a:p>
                      <a:pPr marL="0" algn="ctr" defTabSz="914400" rtl="0" eaLnBrk="1" fontAlgn="t" latinLnBrk="0" hangingPunct="1">
                        <a:lnSpc>
                          <a:spcPts val="1300"/>
                        </a:lnSpc>
                        <a:spcAft>
                          <a:spcPts val="0"/>
                        </a:spcAft>
                      </a:pPr>
                      <a:r>
                        <a:rPr lang="it-IT" sz="1200" b="1" kern="1200" dirty="0" smtClean="0">
                          <a:solidFill>
                            <a:schemeClr val="tx2"/>
                          </a:solidFill>
                          <a:effectLst/>
                          <a:latin typeface="+mn-lt"/>
                          <a:ea typeface="+mn-ea"/>
                          <a:cs typeface="+mn-cs"/>
                        </a:rPr>
                        <a:t>Riva </a:t>
                      </a:r>
                      <a:r>
                        <a:rPr lang="en-US" sz="1200" b="1" kern="1200" dirty="0" smtClean="0">
                          <a:solidFill>
                            <a:schemeClr val="tx2"/>
                          </a:solidFill>
                          <a:effectLst/>
                          <a:latin typeface="+mn-lt"/>
                          <a:ea typeface="+mn-ea"/>
                          <a:cs typeface="+mn-cs"/>
                        </a:rPr>
                        <a:t>2021 °</a:t>
                      </a:r>
                      <a:endParaRPr lang="it-IT" sz="1200" b="1" kern="1200" dirty="0">
                        <a:solidFill>
                          <a:schemeClr val="tx2"/>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Protons</a:t>
                      </a:r>
                      <a:endParaRPr lang="it-IT" sz="1200" b="0" kern="1200" dirty="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 </a:t>
                      </a:r>
                      <a:endParaRPr lang="it-IT" sz="1200" b="0" kern="1200" dirty="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 </a:t>
                      </a:r>
                      <a:endParaRPr lang="it-IT" sz="1200" b="0" kern="1200" dirty="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Carbon ions</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1" kern="1200" dirty="0">
                          <a:solidFill>
                            <a:srgbClr val="002E6C"/>
                          </a:solidFill>
                          <a:effectLst/>
                          <a:latin typeface="+mn-lt"/>
                          <a:ea typeface="+mn-ea"/>
                          <a:cs typeface="+mn-cs"/>
                        </a:rPr>
                        <a:t>32</a:t>
                      </a:r>
                      <a:endParaRPr lang="it-IT" sz="1200" b="1" kern="1200" dirty="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1" kern="1200" dirty="0">
                          <a:solidFill>
                            <a:srgbClr val="002E6C"/>
                          </a:solidFill>
                          <a:effectLst/>
                          <a:latin typeface="+mn-lt"/>
                          <a:ea typeface="+mn-ea"/>
                          <a:cs typeface="+mn-cs"/>
                        </a:rPr>
                        <a:t> </a:t>
                      </a:r>
                      <a:endParaRPr lang="it-IT" sz="1200" b="1" kern="1200" dirty="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1" kern="1200" dirty="0">
                          <a:solidFill>
                            <a:srgbClr val="002E6C"/>
                          </a:solidFill>
                          <a:effectLst/>
                          <a:latin typeface="+mn-lt"/>
                          <a:ea typeface="+mn-ea"/>
                          <a:cs typeface="+mn-cs"/>
                        </a:rPr>
                        <a:t> </a:t>
                      </a:r>
                      <a:endParaRPr lang="it-IT" sz="1200" b="1" kern="1200" dirty="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1" kern="1200" dirty="0">
                          <a:solidFill>
                            <a:srgbClr val="002E6C"/>
                          </a:solidFill>
                          <a:effectLst/>
                          <a:latin typeface="+mn-lt"/>
                          <a:ea typeface="+mn-ea"/>
                          <a:cs typeface="+mn-cs"/>
                        </a:rPr>
                        <a:t>16</a:t>
                      </a:r>
                      <a:endParaRPr lang="it-IT" sz="1200" b="1"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a:solidFill>
                            <a:srgbClr val="002E6C"/>
                          </a:solidFill>
                          <a:effectLst/>
                          <a:latin typeface="+mn-lt"/>
                          <a:ea typeface="+mn-ea"/>
                          <a:cs typeface="+mn-cs"/>
                        </a:rPr>
                        <a:t>70</a:t>
                      </a:r>
                      <a:endParaRPr lang="it-IT" sz="1200" b="0" kern="120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0" kern="1200">
                          <a:solidFill>
                            <a:srgbClr val="002E6C"/>
                          </a:solidFill>
                          <a:effectLst/>
                          <a:latin typeface="+mn-lt"/>
                          <a:ea typeface="+mn-ea"/>
                          <a:cs typeface="+mn-cs"/>
                        </a:rPr>
                        <a:t> </a:t>
                      </a:r>
                      <a:endParaRPr lang="it-IT" sz="1200" b="0" kern="120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0" kern="1200">
                          <a:solidFill>
                            <a:srgbClr val="002E6C"/>
                          </a:solidFill>
                          <a:effectLst/>
                          <a:latin typeface="+mn-lt"/>
                          <a:ea typeface="+mn-ea"/>
                          <a:cs typeface="+mn-cs"/>
                        </a:rPr>
                        <a:t> </a:t>
                      </a:r>
                      <a:endParaRPr lang="it-IT" sz="1200" b="0" kern="120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0" kern="1200">
                          <a:solidFill>
                            <a:srgbClr val="002E6C"/>
                          </a:solidFill>
                          <a:effectLst/>
                          <a:latin typeface="+mn-lt"/>
                          <a:ea typeface="+mn-ea"/>
                          <a:cs typeface="+mn-cs"/>
                        </a:rPr>
                        <a:t>70.4</a:t>
                      </a:r>
                      <a:endParaRPr lang="it-IT" sz="1200" b="0" kern="120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31 </a:t>
                      </a:r>
                      <a:endParaRPr lang="it-IT" sz="1200" b="0" kern="1200" dirty="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 </a:t>
                      </a:r>
                      <a:endParaRPr lang="it-IT" sz="1200" b="0" kern="1200" dirty="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 </a:t>
                      </a:r>
                      <a:endParaRPr lang="it-IT" sz="1200" b="0" kern="1200" dirty="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66 </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3y LC: 100%</a:t>
                      </a:r>
                      <a:endParaRPr lang="it-IT" sz="1200" b="0" kern="1200" dirty="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 </a:t>
                      </a:r>
                      <a:endParaRPr lang="it-IT" sz="1200" b="0" kern="1200" dirty="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 </a:t>
                      </a:r>
                      <a:endParaRPr lang="it-IT" sz="1200" b="0" kern="1200" dirty="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3y </a:t>
                      </a:r>
                      <a:r>
                        <a:rPr lang="en-US" sz="1200" b="0" kern="1200" dirty="0" smtClean="0">
                          <a:solidFill>
                            <a:srgbClr val="002E6C"/>
                          </a:solidFill>
                          <a:effectLst/>
                          <a:latin typeface="+mn-lt"/>
                          <a:ea typeface="+mn-ea"/>
                          <a:cs typeface="+mn-cs"/>
                        </a:rPr>
                        <a:t>LC</a:t>
                      </a:r>
                      <a:r>
                        <a:rPr lang="it-IT" sz="1200" b="0" kern="1200" baseline="0" dirty="0" smtClean="0">
                          <a:solidFill>
                            <a:srgbClr val="002E6C"/>
                          </a:solidFill>
                          <a:effectLst/>
                          <a:latin typeface="+mn-lt"/>
                          <a:ea typeface="+mn-ea"/>
                          <a:cs typeface="+mn-cs"/>
                        </a:rPr>
                        <a:t>: </a:t>
                      </a:r>
                      <a:r>
                        <a:rPr lang="en-US" sz="1200" b="0" kern="1200" dirty="0" smtClean="0">
                          <a:solidFill>
                            <a:srgbClr val="002E6C"/>
                          </a:solidFill>
                          <a:effectLst/>
                          <a:latin typeface="+mn-lt"/>
                          <a:ea typeface="+mn-ea"/>
                          <a:cs typeface="+mn-cs"/>
                        </a:rPr>
                        <a:t>94%</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c>
                  <a:txBody>
                    <a:bodyPr/>
                    <a:lstStyle/>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8% (G3)</a:t>
                      </a:r>
                      <a:endParaRPr lang="it-IT" sz="1200" b="0" kern="1200" dirty="0">
                        <a:solidFill>
                          <a:srgbClr val="002E6C"/>
                        </a:solidFill>
                        <a:effectLst/>
                        <a:latin typeface="+mn-lt"/>
                        <a:ea typeface="+mn-ea"/>
                        <a:cs typeface="+mn-cs"/>
                      </a:endParaRPr>
                    </a:p>
                    <a:p>
                      <a:pPr marL="0" algn="ctr" defTabSz="914400" rtl="0" eaLnBrk="1" fontAlgn="t" latinLnBrk="0" hangingPunct="1">
                        <a:lnSpc>
                          <a:spcPts val="1300"/>
                        </a:lnSpc>
                        <a:spcAft>
                          <a:spcPts val="0"/>
                        </a:spcAft>
                      </a:pPr>
                      <a:r>
                        <a:rPr lang="en-US" sz="1200" b="0" kern="1200" dirty="0">
                          <a:solidFill>
                            <a:srgbClr val="002E6C"/>
                          </a:solidFill>
                          <a:effectLst/>
                          <a:latin typeface="+mn-lt"/>
                          <a:ea typeface="+mn-ea"/>
                          <a:cs typeface="+mn-cs"/>
                        </a:rPr>
                        <a:t>No </a:t>
                      </a:r>
                      <a:r>
                        <a:rPr lang="en-US" sz="1200" b="0" kern="1200" dirty="0" smtClean="0">
                          <a:solidFill>
                            <a:srgbClr val="002E6C"/>
                          </a:solidFill>
                          <a:effectLst/>
                          <a:latin typeface="+mn-lt"/>
                          <a:ea typeface="+mn-ea"/>
                          <a:cs typeface="+mn-cs"/>
                        </a:rPr>
                        <a:t>G4-G5</a:t>
                      </a:r>
                      <a:endParaRPr lang="it-IT" sz="1200" b="0" kern="1200" dirty="0">
                        <a:solidFill>
                          <a:srgbClr val="002E6C"/>
                        </a:solidFill>
                        <a:effectLst/>
                        <a:latin typeface="+mn-lt"/>
                        <a:ea typeface="+mn-ea"/>
                        <a:cs typeface="+mn-cs"/>
                      </a:endParaRPr>
                    </a:p>
                  </a:txBody>
                  <a:tcPr marL="67143" marR="67143" marT="0" marB="0">
                    <a:solidFill>
                      <a:schemeClr val="accent1">
                        <a:lumMod val="20000"/>
                        <a:lumOff val="80000"/>
                      </a:schemeClr>
                    </a:solidFill>
                  </a:tcPr>
                </a:tc>
              </a:tr>
            </a:tbl>
          </a:graphicData>
        </a:graphic>
      </p:graphicFrame>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24133"/>
          <a:stretch/>
        </p:blipFill>
        <p:spPr bwMode="auto">
          <a:xfrm>
            <a:off x="574121" y="6018054"/>
            <a:ext cx="1060232" cy="3296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ttangolo 1"/>
          <p:cNvSpPr/>
          <p:nvPr/>
        </p:nvSpPr>
        <p:spPr>
          <a:xfrm>
            <a:off x="8814062" y="499621"/>
            <a:ext cx="1583703" cy="630206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6078847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ttangolo 16"/>
          <p:cNvSpPr/>
          <p:nvPr/>
        </p:nvSpPr>
        <p:spPr>
          <a:xfrm>
            <a:off x="692865" y="1962661"/>
            <a:ext cx="2084673" cy="584775"/>
          </a:xfrm>
          <a:prstGeom prst="rect">
            <a:avLst/>
          </a:prstGeom>
        </p:spPr>
        <p:txBody>
          <a:bodyPr wrap="none">
            <a:spAutoFit/>
          </a:bodyPr>
          <a:lstStyle/>
          <a:p>
            <a:pPr lvl="0"/>
            <a:r>
              <a:rPr lang="it-IT" sz="3200" b="1" dirty="0" smtClean="0">
                <a:solidFill>
                  <a:srgbClr val="002060"/>
                </a:solidFill>
              </a:rPr>
              <a:t>48 </a:t>
            </a:r>
            <a:r>
              <a:rPr lang="it-IT" sz="3200" b="1" dirty="0" err="1">
                <a:solidFill>
                  <a:srgbClr val="002060"/>
                </a:solidFill>
              </a:rPr>
              <a:t>patients</a:t>
            </a:r>
            <a:endParaRPr lang="it-IT" sz="3200" b="1" dirty="0">
              <a:solidFill>
                <a:srgbClr val="002060"/>
              </a:solidFill>
            </a:endParaRPr>
          </a:p>
        </p:txBody>
      </p:sp>
      <p:sp>
        <p:nvSpPr>
          <p:cNvPr id="14" name="Rettangolo 13"/>
          <p:cNvSpPr/>
          <p:nvPr/>
        </p:nvSpPr>
        <p:spPr>
          <a:xfrm>
            <a:off x="692865" y="2475199"/>
            <a:ext cx="6836529" cy="1815882"/>
          </a:xfrm>
          <a:prstGeom prst="rect">
            <a:avLst/>
          </a:prstGeom>
        </p:spPr>
        <p:txBody>
          <a:bodyPr wrap="square">
            <a:spAutoFit/>
          </a:bodyPr>
          <a:lstStyle/>
          <a:p>
            <a:pPr>
              <a:lnSpc>
                <a:spcPct val="150000"/>
              </a:lnSpc>
            </a:pPr>
            <a:endParaRPr lang="en-US" sz="1600" dirty="0" smtClean="0">
              <a:solidFill>
                <a:srgbClr val="002060"/>
              </a:solidFill>
            </a:endParaRPr>
          </a:p>
          <a:p>
            <a:pPr>
              <a:lnSpc>
                <a:spcPct val="150000"/>
              </a:lnSpc>
            </a:pPr>
            <a:r>
              <a:rPr lang="en-US" sz="1600" dirty="0" smtClean="0">
                <a:solidFill>
                  <a:srgbClr val="002060"/>
                </a:solidFill>
              </a:rPr>
              <a:t>67</a:t>
            </a:r>
            <a:r>
              <a:rPr lang="en-US" sz="1600" dirty="0">
                <a:solidFill>
                  <a:srgbClr val="002060"/>
                </a:solidFill>
              </a:rPr>
              <a:t>% </a:t>
            </a:r>
            <a:r>
              <a:rPr lang="en-US" sz="1600" dirty="0" smtClean="0">
                <a:solidFill>
                  <a:srgbClr val="002060"/>
                </a:solidFill>
              </a:rPr>
              <a:t> PT (</a:t>
            </a:r>
            <a:r>
              <a:rPr lang="en-US" sz="1600" dirty="0">
                <a:solidFill>
                  <a:srgbClr val="002060"/>
                </a:solidFill>
              </a:rPr>
              <a:t>70 </a:t>
            </a:r>
            <a:r>
              <a:rPr lang="en-US" sz="1600" dirty="0" err="1" smtClean="0">
                <a:solidFill>
                  <a:srgbClr val="002060"/>
                </a:solidFill>
              </a:rPr>
              <a:t>GyRBE</a:t>
            </a:r>
            <a:r>
              <a:rPr lang="en-US" sz="1600" dirty="0" smtClean="0">
                <a:solidFill>
                  <a:srgbClr val="002060"/>
                </a:solidFill>
              </a:rPr>
              <a:t> in 35 fractions)</a:t>
            </a:r>
            <a:r>
              <a:rPr lang="en-US" sz="1600" dirty="0">
                <a:solidFill>
                  <a:srgbClr val="002060"/>
                </a:solidFill>
              </a:rPr>
              <a:t/>
            </a:r>
            <a:br>
              <a:rPr lang="en-US" sz="1600" dirty="0">
                <a:solidFill>
                  <a:srgbClr val="002060"/>
                </a:solidFill>
              </a:rPr>
            </a:br>
            <a:r>
              <a:rPr lang="en-US" sz="1600" dirty="0">
                <a:solidFill>
                  <a:srgbClr val="002060"/>
                </a:solidFill>
              </a:rPr>
              <a:t>33% </a:t>
            </a:r>
            <a:r>
              <a:rPr lang="en-US" sz="1600" dirty="0" smtClean="0">
                <a:solidFill>
                  <a:srgbClr val="002060"/>
                </a:solidFill>
              </a:rPr>
              <a:t>CIRT (70.4 </a:t>
            </a:r>
            <a:r>
              <a:rPr lang="en-US" sz="1600" dirty="0" err="1">
                <a:solidFill>
                  <a:srgbClr val="002060"/>
                </a:solidFill>
              </a:rPr>
              <a:t>GyRBE</a:t>
            </a:r>
            <a:r>
              <a:rPr lang="en-US" sz="1600" dirty="0">
                <a:solidFill>
                  <a:srgbClr val="002060"/>
                </a:solidFill>
              </a:rPr>
              <a:t> in 16 </a:t>
            </a:r>
            <a:r>
              <a:rPr lang="en-US" sz="1600" dirty="0" smtClean="0">
                <a:solidFill>
                  <a:srgbClr val="002060"/>
                </a:solidFill>
              </a:rPr>
              <a:t>fractions)</a:t>
            </a:r>
          </a:p>
          <a:p>
            <a:pPr>
              <a:lnSpc>
                <a:spcPct val="150000"/>
              </a:lnSpc>
            </a:pPr>
            <a:endParaRPr lang="en-US" sz="1600" dirty="0">
              <a:solidFill>
                <a:srgbClr val="002060"/>
              </a:solidFill>
            </a:endParaRPr>
          </a:p>
          <a:p>
            <a:endParaRPr lang="en-US" sz="1600" dirty="0" smtClean="0">
              <a:solidFill>
                <a:srgbClr val="002060"/>
              </a:solidFill>
            </a:endParaRPr>
          </a:p>
        </p:txBody>
      </p:sp>
      <p:grpSp>
        <p:nvGrpSpPr>
          <p:cNvPr id="4" name="Gruppo 3"/>
          <p:cNvGrpSpPr/>
          <p:nvPr/>
        </p:nvGrpSpPr>
        <p:grpSpPr>
          <a:xfrm>
            <a:off x="6613484" y="0"/>
            <a:ext cx="5678078" cy="1690482"/>
            <a:chOff x="4952248" y="872255"/>
            <a:chExt cx="5111195" cy="1581150"/>
          </a:xfrm>
        </p:grpSpPr>
        <p:pic>
          <p:nvPicPr>
            <p:cNvPr id="13" name="Immagine 12"/>
            <p:cNvPicPr>
              <a:picLocks noChangeAspect="1"/>
            </p:cNvPicPr>
            <p:nvPr/>
          </p:nvPicPr>
          <p:blipFill>
            <a:blip r:embed="rId3"/>
            <a:stretch>
              <a:fillRect/>
            </a:stretch>
          </p:blipFill>
          <p:spPr>
            <a:xfrm>
              <a:off x="4952248" y="872255"/>
              <a:ext cx="5013587" cy="1581150"/>
            </a:xfrm>
            <a:prstGeom prst="rect">
              <a:avLst/>
            </a:prstGeom>
            <a:ln>
              <a:solidFill>
                <a:schemeClr val="accent1"/>
              </a:solidFill>
            </a:ln>
          </p:spPr>
        </p:pic>
        <p:sp>
          <p:nvSpPr>
            <p:cNvPr id="18" name="CasellaDiTesto 17"/>
            <p:cNvSpPr txBox="1"/>
            <p:nvPr/>
          </p:nvSpPr>
          <p:spPr>
            <a:xfrm>
              <a:off x="8119227" y="1192536"/>
              <a:ext cx="1944216" cy="276999"/>
            </a:xfrm>
            <a:prstGeom prst="rect">
              <a:avLst/>
            </a:prstGeom>
            <a:noFill/>
          </p:spPr>
          <p:txBody>
            <a:bodyPr wrap="square" rtlCol="0">
              <a:spAutoFit/>
            </a:bodyPr>
            <a:lstStyle/>
            <a:p>
              <a:pPr algn="ctr"/>
              <a:r>
                <a:rPr lang="it-IT" sz="1200" dirty="0" smtClean="0"/>
                <a:t>Riva et al. </a:t>
              </a:r>
              <a:r>
                <a:rPr lang="it-IT" sz="1200" dirty="0" err="1" smtClean="0"/>
                <a:t>Sept</a:t>
              </a:r>
              <a:r>
                <a:rPr lang="it-IT" sz="1200" dirty="0" smtClean="0"/>
                <a:t> 2021</a:t>
              </a:r>
              <a:endParaRPr lang="it-IT" sz="1200" dirty="0"/>
            </a:p>
          </p:txBody>
        </p:sp>
      </p:grpSp>
      <p:grpSp>
        <p:nvGrpSpPr>
          <p:cNvPr id="11" name="Gruppo 10"/>
          <p:cNvGrpSpPr/>
          <p:nvPr/>
        </p:nvGrpSpPr>
        <p:grpSpPr>
          <a:xfrm>
            <a:off x="766578" y="1332247"/>
            <a:ext cx="3313685" cy="523220"/>
            <a:chOff x="801533" y="1527368"/>
            <a:chExt cx="3313685" cy="523220"/>
          </a:xfrm>
        </p:grpSpPr>
        <p:sp>
          <p:nvSpPr>
            <p:cNvPr id="12" name="Rettangolo 11"/>
            <p:cNvSpPr/>
            <p:nvPr/>
          </p:nvSpPr>
          <p:spPr>
            <a:xfrm>
              <a:off x="2294720" y="1527368"/>
              <a:ext cx="1820498" cy="523220"/>
            </a:xfrm>
            <a:prstGeom prst="rect">
              <a:avLst/>
            </a:prstGeom>
          </p:spPr>
          <p:txBody>
            <a:bodyPr wrap="none">
              <a:spAutoFit/>
            </a:bodyPr>
            <a:lstStyle/>
            <a:p>
              <a:r>
                <a:rPr lang="it-IT" sz="2800" b="1" dirty="0" err="1" smtClean="0">
                  <a:solidFill>
                    <a:srgbClr val="002060"/>
                  </a:solidFill>
                </a:rPr>
                <a:t>experience</a:t>
              </a:r>
              <a:endParaRPr lang="it-IT" sz="2800" b="1" dirty="0" smtClean="0">
                <a:solidFill>
                  <a:srgbClr val="002060"/>
                </a:solidFill>
              </a:endParaRPr>
            </a:p>
          </p:txBody>
        </p:sp>
        <p:pic>
          <p:nvPicPr>
            <p:cNvPr id="15"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24133"/>
            <a:stretch/>
          </p:blipFill>
          <p:spPr bwMode="auto">
            <a:xfrm>
              <a:off x="801533" y="1687480"/>
              <a:ext cx="1449226" cy="3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0" name="Immagine 19"/>
          <p:cNvPicPr>
            <a:picLocks noChangeAspect="1"/>
          </p:cNvPicPr>
          <p:nvPr/>
        </p:nvPicPr>
        <p:blipFill>
          <a:blip r:embed="rId5"/>
          <a:stretch>
            <a:fillRect/>
          </a:stretch>
        </p:blipFill>
        <p:spPr>
          <a:xfrm>
            <a:off x="4708" y="0"/>
            <a:ext cx="1195575" cy="932911"/>
          </a:xfrm>
          <a:prstGeom prst="rect">
            <a:avLst/>
          </a:prstGeom>
        </p:spPr>
      </p:pic>
      <p:sp>
        <p:nvSpPr>
          <p:cNvPr id="19" name="Rettangolo 18"/>
          <p:cNvSpPr/>
          <p:nvPr/>
        </p:nvSpPr>
        <p:spPr>
          <a:xfrm>
            <a:off x="969704" y="124883"/>
            <a:ext cx="5651263" cy="646331"/>
          </a:xfrm>
          <a:prstGeom prst="rect">
            <a:avLst/>
          </a:prstGeom>
        </p:spPr>
        <p:txBody>
          <a:bodyPr wrap="square">
            <a:spAutoFit/>
          </a:bodyPr>
          <a:lstStyle/>
          <a:p>
            <a:r>
              <a:rPr lang="it-IT" sz="3600" b="1" dirty="0" err="1" smtClean="0">
                <a:solidFill>
                  <a:srgbClr val="FF0000"/>
                </a:solidFill>
              </a:rPr>
              <a:t>Skull</a:t>
            </a:r>
            <a:r>
              <a:rPr lang="it-IT" sz="3600" b="1" dirty="0" smtClean="0">
                <a:solidFill>
                  <a:srgbClr val="FF0000"/>
                </a:solidFill>
              </a:rPr>
              <a:t> Base </a:t>
            </a:r>
            <a:r>
              <a:rPr lang="it-IT" sz="3600" b="1" dirty="0" err="1" smtClean="0">
                <a:solidFill>
                  <a:srgbClr val="FF0000"/>
                </a:solidFill>
              </a:rPr>
              <a:t>Chondrosarcomas</a:t>
            </a:r>
            <a:endParaRPr lang="it-IT" sz="3600" b="1" dirty="0">
              <a:solidFill>
                <a:srgbClr val="FF0000"/>
              </a:solidFill>
            </a:endParaRPr>
          </a:p>
        </p:txBody>
      </p:sp>
      <p:sp>
        <p:nvSpPr>
          <p:cNvPr id="5" name="Rettangolo 4"/>
          <p:cNvSpPr/>
          <p:nvPr/>
        </p:nvSpPr>
        <p:spPr>
          <a:xfrm>
            <a:off x="695159" y="2533847"/>
            <a:ext cx="3456524" cy="369332"/>
          </a:xfrm>
          <a:prstGeom prst="rect">
            <a:avLst/>
          </a:prstGeom>
        </p:spPr>
        <p:txBody>
          <a:bodyPr wrap="none">
            <a:spAutoFit/>
          </a:bodyPr>
          <a:lstStyle/>
          <a:p>
            <a:r>
              <a:rPr lang="en-US" dirty="0">
                <a:solidFill>
                  <a:srgbClr val="002060"/>
                </a:solidFill>
              </a:rPr>
              <a:t>From September 2011 to July 2020</a:t>
            </a:r>
            <a:endParaRPr lang="it-IT" dirty="0">
              <a:solidFill>
                <a:srgbClr val="002060"/>
              </a:solidFill>
            </a:endParaRPr>
          </a:p>
        </p:txBody>
      </p:sp>
      <p:grpSp>
        <p:nvGrpSpPr>
          <p:cNvPr id="8" name="Gruppo 7"/>
          <p:cNvGrpSpPr/>
          <p:nvPr/>
        </p:nvGrpSpPr>
        <p:grpSpPr>
          <a:xfrm>
            <a:off x="5843798" y="2237268"/>
            <a:ext cx="6722132" cy="2242266"/>
            <a:chOff x="593069" y="3721700"/>
            <a:chExt cx="6447764" cy="2242266"/>
          </a:xfrm>
        </p:grpSpPr>
        <p:sp>
          <p:nvSpPr>
            <p:cNvPr id="3" name="Rettangolo 2"/>
            <p:cNvSpPr/>
            <p:nvPr/>
          </p:nvSpPr>
          <p:spPr>
            <a:xfrm>
              <a:off x="593069" y="3721700"/>
              <a:ext cx="5882327" cy="224226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 name="CasellaDiTesto 21"/>
            <p:cNvSpPr txBox="1"/>
            <p:nvPr/>
          </p:nvSpPr>
          <p:spPr>
            <a:xfrm>
              <a:off x="705200" y="3731341"/>
              <a:ext cx="6335633" cy="2169825"/>
            </a:xfrm>
            <a:prstGeom prst="rect">
              <a:avLst/>
            </a:prstGeom>
            <a:noFill/>
          </p:spPr>
          <p:txBody>
            <a:bodyPr wrap="square" rtlCol="0">
              <a:spAutoFit/>
            </a:bodyPr>
            <a:lstStyle/>
            <a:p>
              <a:pPr>
                <a:lnSpc>
                  <a:spcPct val="150000"/>
                </a:lnSpc>
              </a:pPr>
              <a:r>
                <a:rPr lang="en-US" b="1" dirty="0">
                  <a:solidFill>
                    <a:srgbClr val="002060"/>
                  </a:solidFill>
                </a:rPr>
                <a:t>3-year LC : </a:t>
              </a:r>
              <a:r>
                <a:rPr lang="en-US" dirty="0">
                  <a:solidFill>
                    <a:srgbClr val="002060"/>
                  </a:solidFill>
                </a:rPr>
                <a:t>98%. </a:t>
              </a:r>
            </a:p>
            <a:p>
              <a:pPr>
                <a:lnSpc>
                  <a:spcPct val="150000"/>
                </a:lnSpc>
              </a:pPr>
              <a:r>
                <a:rPr lang="en-US" dirty="0">
                  <a:solidFill>
                    <a:srgbClr val="002060"/>
                  </a:solidFill>
                </a:rPr>
                <a:t>2% G3 acute </a:t>
              </a:r>
              <a:r>
                <a:rPr lang="en-US" dirty="0" smtClean="0">
                  <a:solidFill>
                    <a:srgbClr val="002060"/>
                  </a:solidFill>
                </a:rPr>
                <a:t>toxicity; 8</a:t>
              </a:r>
              <a:r>
                <a:rPr lang="en-US" dirty="0">
                  <a:solidFill>
                    <a:srgbClr val="002060"/>
                  </a:solidFill>
                </a:rPr>
                <a:t>% G3 late </a:t>
              </a:r>
              <a:r>
                <a:rPr lang="en-US" dirty="0" smtClean="0">
                  <a:solidFill>
                    <a:srgbClr val="002060"/>
                  </a:solidFill>
                </a:rPr>
                <a:t>toxicity. </a:t>
              </a:r>
            </a:p>
            <a:p>
              <a:r>
                <a:rPr lang="en-US" dirty="0" smtClean="0">
                  <a:solidFill>
                    <a:srgbClr val="002060"/>
                  </a:solidFill>
                </a:rPr>
                <a:t>White-matter </a:t>
              </a:r>
              <a:r>
                <a:rPr lang="en-US" dirty="0">
                  <a:solidFill>
                    <a:srgbClr val="002060"/>
                  </a:solidFill>
                </a:rPr>
                <a:t>brain changes 46% patients, but only 7 needed steroids (G2). </a:t>
              </a:r>
              <a:r>
                <a:rPr lang="en-US" dirty="0" smtClean="0">
                  <a:solidFill>
                    <a:srgbClr val="002060"/>
                  </a:solidFill>
                </a:rPr>
                <a:t>No </a:t>
              </a:r>
              <a:r>
                <a:rPr lang="en-US" dirty="0">
                  <a:solidFill>
                    <a:srgbClr val="002060"/>
                  </a:solidFill>
                </a:rPr>
                <a:t>patients had G3 brain toxicity. </a:t>
              </a:r>
            </a:p>
            <a:p>
              <a:pPr>
                <a:lnSpc>
                  <a:spcPct val="150000"/>
                </a:lnSpc>
              </a:pPr>
              <a:r>
                <a:rPr lang="en-US" dirty="0">
                  <a:solidFill>
                    <a:srgbClr val="002060"/>
                  </a:solidFill>
                </a:rPr>
                <a:t>No G4–5 complications</a:t>
              </a:r>
            </a:p>
            <a:p>
              <a:endParaRPr lang="it-IT" dirty="0"/>
            </a:p>
          </p:txBody>
        </p:sp>
      </p:grpSp>
      <p:grpSp>
        <p:nvGrpSpPr>
          <p:cNvPr id="10" name="Gruppo 9"/>
          <p:cNvGrpSpPr/>
          <p:nvPr/>
        </p:nvGrpSpPr>
        <p:grpSpPr>
          <a:xfrm>
            <a:off x="2041949" y="4981871"/>
            <a:ext cx="7981501" cy="663188"/>
            <a:chOff x="3729207" y="6105257"/>
            <a:chExt cx="7981501" cy="663188"/>
          </a:xfrm>
        </p:grpSpPr>
        <p:sp>
          <p:nvSpPr>
            <p:cNvPr id="6" name="Rettangolo 5"/>
            <p:cNvSpPr/>
            <p:nvPr/>
          </p:nvSpPr>
          <p:spPr>
            <a:xfrm>
              <a:off x="3795335" y="6105257"/>
              <a:ext cx="7915373" cy="650765"/>
            </a:xfrm>
            <a:prstGeom prst="rect">
              <a:avLst/>
            </a:prstGeom>
          </p:spPr>
          <p:txBody>
            <a:bodyPr wrap="square">
              <a:spAutoFit/>
            </a:bodyPr>
            <a:lstStyle/>
            <a:p>
              <a:r>
                <a:rPr lang="en-US" dirty="0">
                  <a:solidFill>
                    <a:srgbClr val="002060"/>
                  </a:solidFill>
                </a:rPr>
                <a:t>PT and CIRT appeared to be effective and safe treatments for patients with SB-CHS, resulting in high LC rates and an acceptable toxicity </a:t>
              </a:r>
              <a:r>
                <a:rPr lang="en-US" dirty="0" smtClean="0">
                  <a:solidFill>
                    <a:srgbClr val="002060"/>
                  </a:solidFill>
                </a:rPr>
                <a:t>profile.</a:t>
              </a:r>
              <a:endParaRPr lang="it-IT" dirty="0">
                <a:solidFill>
                  <a:srgbClr val="002060"/>
                </a:solidFill>
              </a:endParaRPr>
            </a:p>
          </p:txBody>
        </p:sp>
        <p:sp>
          <p:nvSpPr>
            <p:cNvPr id="9" name="Rettangolo 8"/>
            <p:cNvSpPr/>
            <p:nvPr/>
          </p:nvSpPr>
          <p:spPr>
            <a:xfrm>
              <a:off x="3729207" y="6124351"/>
              <a:ext cx="7978884" cy="64409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spTree>
    <p:extLst>
      <p:ext uri="{BB962C8B-B14F-4D97-AF65-F5344CB8AC3E}">
        <p14:creationId xmlns:p14="http://schemas.microsoft.com/office/powerpoint/2010/main" val="15956488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387334" y="4026357"/>
            <a:ext cx="9436231" cy="2479249"/>
          </a:xfrm>
          <a:prstGeom prst="rect">
            <a:avLst/>
          </a:prstGeom>
          <a:noFill/>
        </p:spPr>
        <p:txBody>
          <a:bodyPr wrap="square" rtlCol="0">
            <a:spAutoFit/>
          </a:bodyPr>
          <a:lstStyle/>
          <a:p>
            <a:endParaRPr lang="it-IT" dirty="0"/>
          </a:p>
        </p:txBody>
      </p:sp>
      <p:grpSp>
        <p:nvGrpSpPr>
          <p:cNvPr id="11" name="Gruppo 10"/>
          <p:cNvGrpSpPr/>
          <p:nvPr/>
        </p:nvGrpSpPr>
        <p:grpSpPr>
          <a:xfrm>
            <a:off x="0" y="0"/>
            <a:ext cx="11671090" cy="2830452"/>
            <a:chOff x="0" y="0"/>
            <a:chExt cx="11671090" cy="2830452"/>
          </a:xfrm>
        </p:grpSpPr>
        <p:grpSp>
          <p:nvGrpSpPr>
            <p:cNvPr id="7" name="Gruppo 6"/>
            <p:cNvGrpSpPr/>
            <p:nvPr/>
          </p:nvGrpSpPr>
          <p:grpSpPr>
            <a:xfrm>
              <a:off x="0" y="0"/>
              <a:ext cx="11671090" cy="2830452"/>
              <a:chOff x="0" y="0"/>
              <a:chExt cx="11671090" cy="2830452"/>
            </a:xfrm>
          </p:grpSpPr>
          <p:sp>
            <p:nvSpPr>
              <p:cNvPr id="3" name="TextBox 7"/>
              <p:cNvSpPr txBox="1"/>
              <p:nvPr/>
            </p:nvSpPr>
            <p:spPr>
              <a:xfrm>
                <a:off x="1492593" y="180905"/>
                <a:ext cx="4553937" cy="461665"/>
              </a:xfrm>
              <a:prstGeom prst="rect">
                <a:avLst/>
              </a:prstGeom>
              <a:noFill/>
              <a:ln w="28575">
                <a:solidFill>
                  <a:srgbClr val="0070C0"/>
                </a:solidFill>
              </a:ln>
            </p:spPr>
            <p:txBody>
              <a:bodyPr wrap="square" rtlCol="0">
                <a:spAutoFit/>
              </a:bodyPr>
              <a:lstStyle/>
              <a:p>
                <a:r>
                  <a:rPr lang="it-IT" sz="2400" b="1" dirty="0" smtClean="0">
                    <a:solidFill>
                      <a:srgbClr val="FF0000"/>
                    </a:solidFill>
                  </a:rPr>
                  <a:t>INDICATIONS FOR BRAIN TUMORS</a:t>
                </a:r>
                <a:endParaRPr lang="it-IT" dirty="0" smtClean="0">
                  <a:solidFill>
                    <a:srgbClr val="FF0000"/>
                  </a:solidFill>
                </a:endParaRPr>
              </a:p>
            </p:txBody>
          </p:sp>
          <p:pic>
            <p:nvPicPr>
              <p:cNvPr id="2" name="Immagine 1"/>
              <p:cNvPicPr>
                <a:picLocks noChangeAspect="1"/>
              </p:cNvPicPr>
              <p:nvPr/>
            </p:nvPicPr>
            <p:blipFill>
              <a:blip r:embed="rId3"/>
              <a:stretch>
                <a:fillRect/>
              </a:stretch>
            </p:blipFill>
            <p:spPr>
              <a:xfrm>
                <a:off x="0" y="0"/>
                <a:ext cx="1379177" cy="1119168"/>
              </a:xfrm>
              <a:prstGeom prst="rect">
                <a:avLst/>
              </a:prstGeom>
            </p:spPr>
          </p:pic>
          <p:pic>
            <p:nvPicPr>
              <p:cNvPr id="8" name="Immagine 7"/>
              <p:cNvPicPr>
                <a:picLocks noChangeAspect="1"/>
              </p:cNvPicPr>
              <p:nvPr/>
            </p:nvPicPr>
            <p:blipFill>
              <a:blip r:embed="rId4"/>
              <a:stretch>
                <a:fillRect/>
              </a:stretch>
            </p:blipFill>
            <p:spPr>
              <a:xfrm>
                <a:off x="6159946" y="624836"/>
                <a:ext cx="5511144" cy="2205616"/>
              </a:xfrm>
              <a:prstGeom prst="rect">
                <a:avLst/>
              </a:prstGeom>
            </p:spPr>
          </p:pic>
          <p:pic>
            <p:nvPicPr>
              <p:cNvPr id="9" name="Immagine 8"/>
              <p:cNvPicPr>
                <a:picLocks noChangeAspect="1"/>
              </p:cNvPicPr>
              <p:nvPr/>
            </p:nvPicPr>
            <p:blipFill>
              <a:blip r:embed="rId5"/>
              <a:stretch>
                <a:fillRect/>
              </a:stretch>
            </p:blipFill>
            <p:spPr>
              <a:xfrm>
                <a:off x="387334" y="1162688"/>
                <a:ext cx="4425484" cy="1667764"/>
              </a:xfrm>
              <a:prstGeom prst="rect">
                <a:avLst/>
              </a:prstGeom>
            </p:spPr>
          </p:pic>
        </p:grpSp>
        <p:sp>
          <p:nvSpPr>
            <p:cNvPr id="10" name="CasellaDiTesto 9"/>
            <p:cNvSpPr txBox="1"/>
            <p:nvPr/>
          </p:nvSpPr>
          <p:spPr>
            <a:xfrm>
              <a:off x="3795481" y="2340412"/>
              <a:ext cx="569948" cy="276999"/>
            </a:xfrm>
            <a:prstGeom prst="rect">
              <a:avLst/>
            </a:prstGeom>
            <a:noFill/>
          </p:spPr>
          <p:txBody>
            <a:bodyPr wrap="square" rtlCol="0">
              <a:spAutoFit/>
            </a:bodyPr>
            <a:lstStyle/>
            <a:p>
              <a:r>
                <a:rPr lang="it-IT" sz="1200" b="1" dirty="0" smtClean="0"/>
                <a:t>2020</a:t>
              </a:r>
              <a:endParaRPr lang="it-IT" sz="1200" b="1" dirty="0"/>
            </a:p>
          </p:txBody>
        </p:sp>
      </p:grpSp>
      <p:sp>
        <p:nvSpPr>
          <p:cNvPr id="6" name="CasellaDiTesto 5"/>
          <p:cNvSpPr txBox="1"/>
          <p:nvPr/>
        </p:nvSpPr>
        <p:spPr>
          <a:xfrm>
            <a:off x="231887" y="3188324"/>
            <a:ext cx="11146266" cy="3693319"/>
          </a:xfrm>
          <a:prstGeom prst="rect">
            <a:avLst/>
          </a:prstGeom>
          <a:noFill/>
        </p:spPr>
        <p:txBody>
          <a:bodyPr wrap="square" rtlCol="0">
            <a:spAutoFit/>
          </a:bodyPr>
          <a:lstStyle/>
          <a:p>
            <a:pPr marL="285750" indent="-285750">
              <a:buFont typeface="Wingdings" panose="05000000000000000000" pitchFamily="2" charset="2"/>
              <a:buChar char="Ø"/>
            </a:pPr>
            <a:r>
              <a:rPr lang="en-US" b="1" dirty="0">
                <a:solidFill>
                  <a:srgbClr val="FF0000"/>
                </a:solidFill>
              </a:rPr>
              <a:t>Proton therapy </a:t>
            </a:r>
            <a:r>
              <a:rPr lang="en-US" dirty="0">
                <a:solidFill>
                  <a:srgbClr val="002060"/>
                </a:solidFill>
              </a:rPr>
              <a:t>has shown promise for </a:t>
            </a:r>
            <a:r>
              <a:rPr lang="en-US" b="1" dirty="0">
                <a:solidFill>
                  <a:srgbClr val="FF0000"/>
                </a:solidFill>
              </a:rPr>
              <a:t>brain tumors </a:t>
            </a:r>
            <a:r>
              <a:rPr lang="en-US" dirty="0">
                <a:solidFill>
                  <a:srgbClr val="002060"/>
                </a:solidFill>
              </a:rPr>
              <a:t>due to its potential for </a:t>
            </a:r>
            <a:r>
              <a:rPr lang="en-US" b="1" dirty="0">
                <a:solidFill>
                  <a:srgbClr val="FF0000"/>
                </a:solidFill>
              </a:rPr>
              <a:t>reduced adverse effects, particularly cognitive dysfunction</a:t>
            </a:r>
            <a:r>
              <a:rPr lang="en-US" b="1" dirty="0" smtClean="0">
                <a:solidFill>
                  <a:srgbClr val="FF0000"/>
                </a:solidFill>
              </a:rPr>
              <a:t>.</a:t>
            </a:r>
          </a:p>
          <a:p>
            <a:pPr marL="285750" indent="-285750">
              <a:buFont typeface="Wingdings" panose="05000000000000000000" pitchFamily="2" charset="2"/>
              <a:buChar char="Ø"/>
            </a:pPr>
            <a:endParaRPr lang="en-US" b="1" dirty="0">
              <a:solidFill>
                <a:srgbClr val="FF0000"/>
              </a:solidFill>
            </a:endParaRPr>
          </a:p>
          <a:p>
            <a:pPr marL="285750" indent="-285750">
              <a:buFont typeface="Wingdings" panose="05000000000000000000" pitchFamily="2" charset="2"/>
              <a:buChar char="Ø"/>
            </a:pPr>
            <a:r>
              <a:rPr lang="en-US" dirty="0" smtClean="0">
                <a:solidFill>
                  <a:srgbClr val="002060"/>
                </a:solidFill>
              </a:rPr>
              <a:t>Its role is particular defined in </a:t>
            </a:r>
            <a:r>
              <a:rPr lang="en-US" b="1" dirty="0" err="1" smtClean="0">
                <a:solidFill>
                  <a:srgbClr val="FF0000"/>
                </a:solidFill>
              </a:rPr>
              <a:t>meningiomas</a:t>
            </a:r>
            <a:r>
              <a:rPr lang="en-US" dirty="0" smtClean="0">
                <a:solidFill>
                  <a:srgbClr val="002060"/>
                </a:solidFill>
              </a:rPr>
              <a:t> in critical sites (close proximity to the optic pathways and brainstem) and patients with favorable prognosis such as those with </a:t>
            </a:r>
            <a:r>
              <a:rPr lang="en-US" b="1" dirty="0" smtClean="0">
                <a:solidFill>
                  <a:srgbClr val="FF0000"/>
                </a:solidFill>
              </a:rPr>
              <a:t>benign/low grade brain tumors</a:t>
            </a:r>
            <a:r>
              <a:rPr lang="en-US" dirty="0" smtClean="0">
                <a:solidFill>
                  <a:srgbClr val="002060"/>
                </a:solidFill>
              </a:rPr>
              <a:t>.</a:t>
            </a:r>
          </a:p>
          <a:p>
            <a:pPr marL="285750" indent="-285750">
              <a:buFont typeface="Wingdings" panose="05000000000000000000" pitchFamily="2" charset="2"/>
              <a:buChar char="Ø"/>
            </a:pPr>
            <a:endParaRPr lang="en-US" dirty="0">
              <a:solidFill>
                <a:srgbClr val="002060"/>
              </a:solidFill>
            </a:endParaRPr>
          </a:p>
          <a:p>
            <a:pPr marL="285750" indent="-285750">
              <a:buFont typeface="Wingdings" panose="05000000000000000000" pitchFamily="2" charset="2"/>
              <a:buChar char="Ø"/>
            </a:pPr>
            <a:r>
              <a:rPr lang="en-US" dirty="0" err="1">
                <a:solidFill>
                  <a:srgbClr val="002060"/>
                </a:solidFill>
              </a:rPr>
              <a:t>Adeberg</a:t>
            </a:r>
            <a:r>
              <a:rPr lang="en-US" dirty="0">
                <a:solidFill>
                  <a:srgbClr val="002060"/>
                </a:solidFill>
              </a:rPr>
              <a:t> </a:t>
            </a:r>
            <a:r>
              <a:rPr lang="en-US" dirty="0" smtClean="0">
                <a:solidFill>
                  <a:srgbClr val="002060"/>
                </a:solidFill>
              </a:rPr>
              <a:t>et al. </a:t>
            </a:r>
            <a:r>
              <a:rPr lang="en-US" dirty="0">
                <a:solidFill>
                  <a:srgbClr val="002060"/>
                </a:solidFill>
              </a:rPr>
              <a:t>evaluated the relative benefit of protons for five typical </a:t>
            </a:r>
            <a:r>
              <a:rPr lang="en-US" dirty="0" smtClean="0">
                <a:solidFill>
                  <a:srgbClr val="002060"/>
                </a:solidFill>
              </a:rPr>
              <a:t>brain tumor </a:t>
            </a:r>
            <a:r>
              <a:rPr lang="en-US" dirty="0">
                <a:solidFill>
                  <a:srgbClr val="002060"/>
                </a:solidFill>
              </a:rPr>
              <a:t>locations and suggested that in general </a:t>
            </a:r>
            <a:r>
              <a:rPr lang="en-US" b="1" dirty="0">
                <a:solidFill>
                  <a:srgbClr val="FF0000"/>
                </a:solidFill>
              </a:rPr>
              <a:t>parietal </a:t>
            </a:r>
            <a:r>
              <a:rPr lang="en-US" b="1" dirty="0" smtClean="0">
                <a:solidFill>
                  <a:srgbClr val="FF0000"/>
                </a:solidFill>
              </a:rPr>
              <a:t>tumors </a:t>
            </a:r>
            <a:r>
              <a:rPr lang="en-US" dirty="0" smtClean="0">
                <a:solidFill>
                  <a:srgbClr val="002060"/>
                </a:solidFill>
              </a:rPr>
              <a:t>seem </a:t>
            </a:r>
            <a:r>
              <a:rPr lang="en-US" dirty="0">
                <a:solidFill>
                  <a:srgbClr val="002060"/>
                </a:solidFill>
              </a:rPr>
              <a:t>to benefit the most in terms of brain sparing. </a:t>
            </a:r>
            <a:endParaRPr lang="en-US" dirty="0" smtClean="0">
              <a:solidFill>
                <a:srgbClr val="002060"/>
              </a:solidFill>
            </a:endParaRPr>
          </a:p>
          <a:p>
            <a:r>
              <a:rPr lang="en-US" dirty="0"/>
              <a:t/>
            </a:r>
            <a:br>
              <a:rPr lang="en-US" dirty="0"/>
            </a:br>
            <a:r>
              <a:rPr lang="en-US" dirty="0"/>
              <a:t/>
            </a:r>
            <a:br>
              <a:rPr lang="en-US" dirty="0"/>
            </a:br>
            <a:endParaRPr lang="en-US" dirty="0" smtClean="0">
              <a:solidFill>
                <a:srgbClr val="002060"/>
              </a:solidFill>
            </a:endParaRPr>
          </a:p>
          <a:p>
            <a:pPr marL="285750" indent="-285750">
              <a:buFont typeface="Wingdings" panose="05000000000000000000" pitchFamily="2" charset="2"/>
              <a:buChar char="Ø"/>
            </a:pPr>
            <a:endParaRPr lang="en-US" dirty="0">
              <a:solidFill>
                <a:srgbClr val="FF0000"/>
              </a:solidFill>
            </a:endParaRPr>
          </a:p>
          <a:p>
            <a:pPr marL="285750" indent="-285750">
              <a:buFont typeface="Wingdings" panose="05000000000000000000" pitchFamily="2" charset="2"/>
              <a:buChar char="Ø"/>
            </a:pPr>
            <a:endParaRPr lang="it-IT" dirty="0"/>
          </a:p>
        </p:txBody>
      </p:sp>
      <p:sp>
        <p:nvSpPr>
          <p:cNvPr id="12" name="Rettangolo 11"/>
          <p:cNvSpPr/>
          <p:nvPr/>
        </p:nvSpPr>
        <p:spPr>
          <a:xfrm>
            <a:off x="96223" y="2975283"/>
            <a:ext cx="11417593" cy="30600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460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12"/>
                                        </p:tgtEl>
                                      </p:cBhvr>
                                    </p:animEffect>
                                    <p:set>
                                      <p:cBhvr>
                                        <p:cTn id="12" dur="1" fill="hold">
                                          <p:stCondLst>
                                            <p:cond delay="499"/>
                                          </p:stCondLst>
                                        </p:cTn>
                                        <p:tgtEl>
                                          <p:spTgt spid="12"/>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7"/>
          <p:cNvSpPr txBox="1"/>
          <p:nvPr/>
        </p:nvSpPr>
        <p:spPr>
          <a:xfrm>
            <a:off x="1518267" y="151705"/>
            <a:ext cx="4553937" cy="461665"/>
          </a:xfrm>
          <a:prstGeom prst="rect">
            <a:avLst/>
          </a:prstGeom>
          <a:noFill/>
          <a:ln w="28575">
            <a:solidFill>
              <a:srgbClr val="0070C0"/>
            </a:solidFill>
          </a:ln>
        </p:spPr>
        <p:txBody>
          <a:bodyPr wrap="square" rtlCol="0">
            <a:spAutoFit/>
          </a:bodyPr>
          <a:lstStyle/>
          <a:p>
            <a:r>
              <a:rPr lang="it-IT" sz="2400" b="1" dirty="0" smtClean="0">
                <a:solidFill>
                  <a:srgbClr val="FF0000"/>
                </a:solidFill>
              </a:rPr>
              <a:t>INDICATIONS FOR BRAIN TUMORS</a:t>
            </a:r>
            <a:endParaRPr lang="it-IT" dirty="0" smtClean="0">
              <a:solidFill>
                <a:srgbClr val="FF0000"/>
              </a:solidFill>
            </a:endParaRPr>
          </a:p>
        </p:txBody>
      </p:sp>
      <p:pic>
        <p:nvPicPr>
          <p:cNvPr id="2" name="Immagine 1"/>
          <p:cNvPicPr>
            <a:picLocks noChangeAspect="1"/>
          </p:cNvPicPr>
          <p:nvPr/>
        </p:nvPicPr>
        <p:blipFill>
          <a:blip r:embed="rId3"/>
          <a:stretch>
            <a:fillRect/>
          </a:stretch>
        </p:blipFill>
        <p:spPr>
          <a:xfrm>
            <a:off x="-27976" y="7352"/>
            <a:ext cx="1379177" cy="1119168"/>
          </a:xfrm>
          <a:prstGeom prst="rect">
            <a:avLst/>
          </a:prstGeom>
        </p:spPr>
      </p:pic>
      <p:grpSp>
        <p:nvGrpSpPr>
          <p:cNvPr id="5" name="Gruppo 4"/>
          <p:cNvGrpSpPr/>
          <p:nvPr/>
        </p:nvGrpSpPr>
        <p:grpSpPr>
          <a:xfrm>
            <a:off x="6740165" y="178008"/>
            <a:ext cx="5252418" cy="1822256"/>
            <a:chOff x="6369562" y="175296"/>
            <a:chExt cx="5633273" cy="2087136"/>
          </a:xfrm>
        </p:grpSpPr>
        <p:pic>
          <p:nvPicPr>
            <p:cNvPr id="9" name="Immagine 8"/>
            <p:cNvPicPr>
              <a:picLocks noChangeAspect="1"/>
            </p:cNvPicPr>
            <p:nvPr/>
          </p:nvPicPr>
          <p:blipFill>
            <a:blip r:embed="rId4"/>
            <a:stretch>
              <a:fillRect/>
            </a:stretch>
          </p:blipFill>
          <p:spPr>
            <a:xfrm>
              <a:off x="6369562" y="196655"/>
              <a:ext cx="5481629" cy="2065777"/>
            </a:xfrm>
            <a:prstGeom prst="rect">
              <a:avLst/>
            </a:prstGeom>
          </p:spPr>
        </p:pic>
        <p:sp>
          <p:nvSpPr>
            <p:cNvPr id="10" name="CasellaDiTesto 9"/>
            <p:cNvSpPr txBox="1"/>
            <p:nvPr/>
          </p:nvSpPr>
          <p:spPr>
            <a:xfrm>
              <a:off x="11432887" y="175296"/>
              <a:ext cx="569948" cy="276999"/>
            </a:xfrm>
            <a:prstGeom prst="rect">
              <a:avLst/>
            </a:prstGeom>
            <a:noFill/>
          </p:spPr>
          <p:txBody>
            <a:bodyPr wrap="square" rtlCol="0">
              <a:spAutoFit/>
            </a:bodyPr>
            <a:lstStyle/>
            <a:p>
              <a:r>
                <a:rPr lang="it-IT" sz="1200" b="1" dirty="0" smtClean="0"/>
                <a:t>2020</a:t>
              </a:r>
              <a:endParaRPr lang="it-IT" sz="1200" b="1" dirty="0"/>
            </a:p>
          </p:txBody>
        </p:sp>
      </p:grpSp>
      <p:sp>
        <p:nvSpPr>
          <p:cNvPr id="11" name="CasellaDiTesto 10"/>
          <p:cNvSpPr txBox="1"/>
          <p:nvPr/>
        </p:nvSpPr>
        <p:spPr>
          <a:xfrm>
            <a:off x="247856" y="938625"/>
            <a:ext cx="6645035" cy="3139321"/>
          </a:xfrm>
          <a:prstGeom prst="rect">
            <a:avLst/>
          </a:prstGeom>
          <a:noFill/>
        </p:spPr>
        <p:txBody>
          <a:bodyPr wrap="square" rtlCol="0">
            <a:spAutoFit/>
          </a:bodyPr>
          <a:lstStyle/>
          <a:p>
            <a:pPr marL="285750" indent="-285750">
              <a:buFont typeface="Wingdings" panose="05000000000000000000" pitchFamily="2" charset="2"/>
              <a:buChar char="Ø"/>
            </a:pPr>
            <a:endParaRPr lang="en-US" dirty="0">
              <a:solidFill>
                <a:srgbClr val="002060"/>
              </a:solidFill>
            </a:endParaRPr>
          </a:p>
          <a:p>
            <a:pPr marL="285750" indent="-285750">
              <a:buFont typeface="Wingdings" panose="05000000000000000000" pitchFamily="2" charset="2"/>
              <a:buChar char="Ø"/>
            </a:pPr>
            <a:r>
              <a:rPr lang="en-US" dirty="0">
                <a:solidFill>
                  <a:srgbClr val="002060"/>
                </a:solidFill>
              </a:rPr>
              <a:t>Even for </a:t>
            </a:r>
            <a:r>
              <a:rPr lang="en-US" b="1" dirty="0">
                <a:solidFill>
                  <a:srgbClr val="FF0000"/>
                </a:solidFill>
              </a:rPr>
              <a:t>very complex target volumes involving large parts of the brain</a:t>
            </a:r>
            <a:r>
              <a:rPr lang="en-US" dirty="0">
                <a:solidFill>
                  <a:srgbClr val="002060"/>
                </a:solidFill>
              </a:rPr>
              <a:t>, such in whole ventricular RT for intracranial germ cell </a:t>
            </a:r>
            <a:r>
              <a:rPr lang="en-US" dirty="0" err="1">
                <a:solidFill>
                  <a:srgbClr val="002060"/>
                </a:solidFill>
              </a:rPr>
              <a:t>tumours</a:t>
            </a:r>
            <a:r>
              <a:rPr lang="en-US" dirty="0">
                <a:solidFill>
                  <a:srgbClr val="002060"/>
                </a:solidFill>
              </a:rPr>
              <a:t>, a </a:t>
            </a:r>
            <a:r>
              <a:rPr lang="en-US" dirty="0" err="1">
                <a:solidFill>
                  <a:srgbClr val="002060"/>
                </a:solidFill>
              </a:rPr>
              <a:t>dosimetric</a:t>
            </a:r>
            <a:r>
              <a:rPr lang="en-US" dirty="0">
                <a:solidFill>
                  <a:srgbClr val="002060"/>
                </a:solidFill>
              </a:rPr>
              <a:t> comparison study showed an approximately one-third reduction in integral dose to the brain, and also a better sparing of the circle of Willis with PT. </a:t>
            </a:r>
            <a:endParaRPr lang="en-US" dirty="0" smtClean="0">
              <a:solidFill>
                <a:srgbClr val="002060"/>
              </a:solidFill>
            </a:endParaRPr>
          </a:p>
          <a:p>
            <a:pPr marL="285750" indent="-285750">
              <a:buFont typeface="Wingdings" panose="05000000000000000000" pitchFamily="2" charset="2"/>
              <a:buChar char="Ø"/>
            </a:pPr>
            <a:endParaRPr lang="en-US" dirty="0">
              <a:solidFill>
                <a:srgbClr val="002060"/>
              </a:solidFill>
            </a:endParaRPr>
          </a:p>
          <a:p>
            <a:pPr marL="285750" indent="-285750">
              <a:buFont typeface="Wingdings" panose="05000000000000000000" pitchFamily="2" charset="2"/>
              <a:buChar char="Ø"/>
            </a:pPr>
            <a:r>
              <a:rPr lang="en-US" b="1" dirty="0">
                <a:solidFill>
                  <a:srgbClr val="FF0000"/>
                </a:solidFill>
              </a:rPr>
              <a:t>Decrease of dose</a:t>
            </a:r>
            <a:r>
              <a:rPr lang="en-US" dirty="0">
                <a:solidFill>
                  <a:srgbClr val="002060"/>
                </a:solidFill>
              </a:rPr>
              <a:t> delivered with PT as opposed to IMRT to </a:t>
            </a:r>
            <a:r>
              <a:rPr lang="en-US" dirty="0" smtClean="0">
                <a:solidFill>
                  <a:srgbClr val="002060"/>
                </a:solidFill>
              </a:rPr>
              <a:t>the </a:t>
            </a:r>
            <a:r>
              <a:rPr lang="en-US" b="1" dirty="0" smtClean="0">
                <a:solidFill>
                  <a:srgbClr val="FF0000"/>
                </a:solidFill>
              </a:rPr>
              <a:t>hippocampus </a:t>
            </a:r>
            <a:r>
              <a:rPr lang="en-US" b="1" dirty="0">
                <a:solidFill>
                  <a:srgbClr val="FF0000"/>
                </a:solidFill>
              </a:rPr>
              <a:t>and </a:t>
            </a:r>
            <a:r>
              <a:rPr lang="en-US" b="1" dirty="0" err="1">
                <a:solidFill>
                  <a:srgbClr val="FF0000"/>
                </a:solidFill>
              </a:rPr>
              <a:t>cochleas</a:t>
            </a:r>
            <a:r>
              <a:rPr lang="en-US" dirty="0">
                <a:solidFill>
                  <a:srgbClr val="002060"/>
                </a:solidFill>
              </a:rPr>
              <a:t>’ for a supra- and </a:t>
            </a:r>
            <a:r>
              <a:rPr lang="en-US" dirty="0" err="1">
                <a:solidFill>
                  <a:srgbClr val="002060"/>
                </a:solidFill>
              </a:rPr>
              <a:t>infratentorial</a:t>
            </a:r>
            <a:r>
              <a:rPr lang="en-US" dirty="0">
                <a:solidFill>
                  <a:srgbClr val="002060"/>
                </a:solidFill>
              </a:rPr>
              <a:t> tumor</a:t>
            </a:r>
            <a:r>
              <a:rPr lang="en-US" dirty="0" smtClean="0">
                <a:solidFill>
                  <a:srgbClr val="002060"/>
                </a:solidFill>
              </a:rPr>
              <a:t>, respectively</a:t>
            </a:r>
            <a:r>
              <a:rPr lang="en-US" dirty="0">
                <a:solidFill>
                  <a:srgbClr val="002060"/>
                </a:solidFill>
              </a:rPr>
              <a:t>. </a:t>
            </a:r>
            <a:endParaRPr lang="en-US" dirty="0" smtClean="0">
              <a:solidFill>
                <a:srgbClr val="002060"/>
              </a:solidFill>
            </a:endParaRPr>
          </a:p>
          <a:p>
            <a:pPr marL="285750" indent="-285750">
              <a:buFont typeface="Wingdings" panose="05000000000000000000" pitchFamily="2" charset="2"/>
              <a:buChar char="Ø"/>
            </a:pPr>
            <a:endParaRPr lang="en-US" dirty="0">
              <a:solidFill>
                <a:srgbClr val="002060"/>
              </a:solidFill>
            </a:endParaRPr>
          </a:p>
        </p:txBody>
      </p:sp>
      <p:grpSp>
        <p:nvGrpSpPr>
          <p:cNvPr id="16" name="Gruppo 15"/>
          <p:cNvGrpSpPr/>
          <p:nvPr/>
        </p:nvGrpSpPr>
        <p:grpSpPr>
          <a:xfrm>
            <a:off x="8824333" y="1723581"/>
            <a:ext cx="3515334" cy="3040213"/>
            <a:chOff x="6486486" y="2000264"/>
            <a:chExt cx="3515334" cy="3040213"/>
          </a:xfrm>
        </p:grpSpPr>
        <p:pic>
          <p:nvPicPr>
            <p:cNvPr id="12" name="Immagine 11"/>
            <p:cNvPicPr>
              <a:picLocks noChangeAspect="1"/>
            </p:cNvPicPr>
            <p:nvPr/>
          </p:nvPicPr>
          <p:blipFill>
            <a:blip r:embed="rId5"/>
            <a:stretch>
              <a:fillRect/>
            </a:stretch>
          </p:blipFill>
          <p:spPr>
            <a:xfrm>
              <a:off x="6486486" y="2000264"/>
              <a:ext cx="3281363" cy="3040213"/>
            </a:xfrm>
            <a:prstGeom prst="rect">
              <a:avLst/>
            </a:prstGeom>
          </p:spPr>
        </p:pic>
        <p:sp>
          <p:nvSpPr>
            <p:cNvPr id="14" name="CasellaDiTesto 13"/>
            <p:cNvSpPr txBox="1"/>
            <p:nvPr/>
          </p:nvSpPr>
          <p:spPr>
            <a:xfrm>
              <a:off x="6486486" y="4627221"/>
              <a:ext cx="781589" cy="369332"/>
            </a:xfrm>
            <a:prstGeom prst="rect">
              <a:avLst/>
            </a:prstGeom>
            <a:noFill/>
          </p:spPr>
          <p:txBody>
            <a:bodyPr wrap="square" rtlCol="0">
              <a:spAutoFit/>
            </a:bodyPr>
            <a:lstStyle/>
            <a:p>
              <a:r>
                <a:rPr lang="it-IT" b="1" dirty="0" smtClean="0">
                  <a:solidFill>
                    <a:schemeClr val="bg1"/>
                  </a:solidFill>
                </a:rPr>
                <a:t>IMRT</a:t>
              </a:r>
              <a:endParaRPr lang="it-IT" b="1" dirty="0">
                <a:solidFill>
                  <a:schemeClr val="bg1"/>
                </a:solidFill>
              </a:endParaRPr>
            </a:p>
          </p:txBody>
        </p:sp>
        <p:sp>
          <p:nvSpPr>
            <p:cNvPr id="15" name="CasellaDiTesto 14"/>
            <p:cNvSpPr txBox="1"/>
            <p:nvPr/>
          </p:nvSpPr>
          <p:spPr>
            <a:xfrm>
              <a:off x="9220231" y="4592119"/>
              <a:ext cx="781589" cy="369332"/>
            </a:xfrm>
            <a:prstGeom prst="rect">
              <a:avLst/>
            </a:prstGeom>
            <a:noFill/>
          </p:spPr>
          <p:txBody>
            <a:bodyPr wrap="square" rtlCol="0">
              <a:spAutoFit/>
            </a:bodyPr>
            <a:lstStyle/>
            <a:p>
              <a:r>
                <a:rPr lang="it-IT" b="1" dirty="0" smtClean="0">
                  <a:solidFill>
                    <a:schemeClr val="bg1"/>
                  </a:solidFill>
                </a:rPr>
                <a:t>PBS</a:t>
              </a:r>
              <a:endParaRPr lang="it-IT" b="1" dirty="0">
                <a:solidFill>
                  <a:schemeClr val="bg1"/>
                </a:solidFill>
              </a:endParaRPr>
            </a:p>
          </p:txBody>
        </p:sp>
      </p:grpSp>
      <p:pic>
        <p:nvPicPr>
          <p:cNvPr id="17" name="Immagine 16"/>
          <p:cNvPicPr>
            <a:picLocks noChangeAspect="1"/>
          </p:cNvPicPr>
          <p:nvPr/>
        </p:nvPicPr>
        <p:blipFill>
          <a:blip r:embed="rId6"/>
          <a:stretch>
            <a:fillRect/>
          </a:stretch>
        </p:blipFill>
        <p:spPr>
          <a:xfrm>
            <a:off x="173366" y="3677325"/>
            <a:ext cx="4176174" cy="2477738"/>
          </a:xfrm>
          <a:prstGeom prst="rect">
            <a:avLst/>
          </a:prstGeom>
        </p:spPr>
      </p:pic>
      <p:pic>
        <p:nvPicPr>
          <p:cNvPr id="18" name="Immagine 17"/>
          <p:cNvPicPr>
            <a:picLocks noChangeAspect="1"/>
          </p:cNvPicPr>
          <p:nvPr/>
        </p:nvPicPr>
        <p:blipFill>
          <a:blip r:embed="rId7"/>
          <a:stretch>
            <a:fillRect/>
          </a:stretch>
        </p:blipFill>
        <p:spPr>
          <a:xfrm>
            <a:off x="4289590" y="3805635"/>
            <a:ext cx="4194534" cy="2394685"/>
          </a:xfrm>
          <a:prstGeom prst="rect">
            <a:avLst/>
          </a:prstGeom>
        </p:spPr>
      </p:pic>
      <p:sp>
        <p:nvSpPr>
          <p:cNvPr id="20" name="CasellaDiTesto 19"/>
          <p:cNvSpPr txBox="1"/>
          <p:nvPr/>
        </p:nvSpPr>
        <p:spPr>
          <a:xfrm>
            <a:off x="8663233" y="4854804"/>
            <a:ext cx="3329350" cy="2031325"/>
          </a:xfrm>
          <a:prstGeom prst="rect">
            <a:avLst/>
          </a:prstGeom>
          <a:noFill/>
        </p:spPr>
        <p:txBody>
          <a:bodyPr wrap="square" rtlCol="0">
            <a:spAutoFit/>
          </a:bodyPr>
          <a:lstStyle/>
          <a:p>
            <a:r>
              <a:rPr lang="en-US" dirty="0">
                <a:solidFill>
                  <a:srgbClr val="002060"/>
                </a:solidFill>
              </a:rPr>
              <a:t>Preliminary evidence suggests that this PT </a:t>
            </a:r>
            <a:r>
              <a:rPr lang="en-US" dirty="0" err="1">
                <a:solidFill>
                  <a:srgbClr val="002060"/>
                </a:solidFill>
              </a:rPr>
              <a:t>dosimetric</a:t>
            </a:r>
            <a:r>
              <a:rPr lang="en-US" dirty="0">
                <a:solidFill>
                  <a:srgbClr val="002060"/>
                </a:solidFill>
              </a:rPr>
              <a:t> gain also translates into a clinical benefit such as, for example, </a:t>
            </a:r>
            <a:r>
              <a:rPr lang="en-US" b="1" dirty="0">
                <a:solidFill>
                  <a:srgbClr val="FF0000"/>
                </a:solidFill>
              </a:rPr>
              <a:t>reduced neuro-cognitive disability and improved quality of </a:t>
            </a:r>
            <a:r>
              <a:rPr lang="en-US" b="1" dirty="0" smtClean="0">
                <a:solidFill>
                  <a:srgbClr val="FF0000"/>
                </a:solidFill>
              </a:rPr>
              <a:t>life</a:t>
            </a:r>
            <a:r>
              <a:rPr lang="en-US" b="1" dirty="0" smtClean="0">
                <a:solidFill>
                  <a:srgbClr val="002060"/>
                </a:solidFill>
              </a:rPr>
              <a:t>.</a:t>
            </a:r>
            <a:r>
              <a:rPr lang="en-US" b="1" dirty="0" smtClean="0"/>
              <a:t> </a:t>
            </a:r>
            <a:r>
              <a:rPr lang="en-US" dirty="0"/>
              <a:t/>
            </a:r>
            <a:br>
              <a:rPr lang="en-US" dirty="0"/>
            </a:br>
            <a:endParaRPr lang="it-IT" dirty="0"/>
          </a:p>
        </p:txBody>
      </p:sp>
      <p:sp>
        <p:nvSpPr>
          <p:cNvPr id="26" name="Freccia circolare a sinistra 25"/>
          <p:cNvSpPr/>
          <p:nvPr/>
        </p:nvSpPr>
        <p:spPr>
          <a:xfrm>
            <a:off x="501356" y="4763794"/>
            <a:ext cx="320511" cy="420948"/>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7" name="Freccia circolare a sinistra 26"/>
          <p:cNvSpPr/>
          <p:nvPr/>
        </p:nvSpPr>
        <p:spPr>
          <a:xfrm>
            <a:off x="5751693" y="4245878"/>
            <a:ext cx="320511" cy="420948"/>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Tree>
    <p:extLst>
      <p:ext uri="{BB962C8B-B14F-4D97-AF65-F5344CB8AC3E}">
        <p14:creationId xmlns:p14="http://schemas.microsoft.com/office/powerpoint/2010/main" val="17453215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0" y="82767"/>
            <a:ext cx="1379177" cy="1119168"/>
          </a:xfrm>
          <a:prstGeom prst="rect">
            <a:avLst/>
          </a:prstGeom>
        </p:spPr>
      </p:pic>
      <p:sp>
        <p:nvSpPr>
          <p:cNvPr id="3" name="CasellaDiTesto 2"/>
          <p:cNvSpPr txBox="1"/>
          <p:nvPr/>
        </p:nvSpPr>
        <p:spPr>
          <a:xfrm>
            <a:off x="1269198" y="103742"/>
            <a:ext cx="10922802" cy="1077218"/>
          </a:xfrm>
          <a:prstGeom prst="rect">
            <a:avLst/>
          </a:prstGeom>
          <a:noFill/>
        </p:spPr>
        <p:txBody>
          <a:bodyPr wrap="square" rtlCol="0">
            <a:spAutoFit/>
          </a:bodyPr>
          <a:lstStyle/>
          <a:p>
            <a:r>
              <a:rPr lang="it-IT" altLang="it-IT" sz="3200" b="1" dirty="0" err="1">
                <a:solidFill>
                  <a:srgbClr val="FF0000"/>
                </a:solidFill>
              </a:rPr>
              <a:t>Intracranial</a:t>
            </a:r>
            <a:r>
              <a:rPr lang="it-IT" altLang="it-IT" sz="3200" b="1" dirty="0">
                <a:solidFill>
                  <a:srgbClr val="FF0000"/>
                </a:solidFill>
              </a:rPr>
              <a:t> </a:t>
            </a:r>
            <a:r>
              <a:rPr lang="it-IT" altLang="it-IT" sz="3200" b="1" dirty="0" err="1">
                <a:solidFill>
                  <a:srgbClr val="FF0000"/>
                </a:solidFill>
              </a:rPr>
              <a:t>meningiomas</a:t>
            </a:r>
            <a:r>
              <a:rPr lang="it-IT" altLang="it-IT" sz="3200" b="1" dirty="0">
                <a:solidFill>
                  <a:srgbClr val="FF0000"/>
                </a:solidFill>
              </a:rPr>
              <a:t> in </a:t>
            </a:r>
            <a:r>
              <a:rPr lang="it-IT" altLang="it-IT" sz="3200" b="1" dirty="0" err="1">
                <a:solidFill>
                  <a:srgbClr val="FF0000"/>
                </a:solidFill>
              </a:rPr>
              <a:t>critical</a:t>
            </a:r>
            <a:r>
              <a:rPr lang="it-IT" altLang="it-IT" sz="3200" b="1" dirty="0">
                <a:solidFill>
                  <a:srgbClr val="FF0000"/>
                </a:solidFill>
              </a:rPr>
              <a:t> </a:t>
            </a:r>
            <a:r>
              <a:rPr lang="it-IT" altLang="it-IT" sz="3200" b="1" dirty="0" err="1">
                <a:solidFill>
                  <a:srgbClr val="FF0000"/>
                </a:solidFill>
              </a:rPr>
              <a:t>sites</a:t>
            </a:r>
            <a:r>
              <a:rPr lang="it-IT" altLang="it-IT" sz="3200" b="1" dirty="0">
                <a:solidFill>
                  <a:srgbClr val="FF0000"/>
                </a:solidFill>
              </a:rPr>
              <a:t> (</a:t>
            </a:r>
            <a:r>
              <a:rPr lang="it-IT" altLang="it-IT" sz="3200" b="1" dirty="0" err="1" smtClean="0">
                <a:solidFill>
                  <a:srgbClr val="FF0000"/>
                </a:solidFill>
              </a:rPr>
              <a:t>close</a:t>
            </a:r>
            <a:r>
              <a:rPr lang="it-IT" altLang="it-IT" sz="3200" b="1" dirty="0" smtClean="0">
                <a:solidFill>
                  <a:srgbClr val="FF0000"/>
                </a:solidFill>
              </a:rPr>
              <a:t> </a:t>
            </a:r>
            <a:r>
              <a:rPr lang="it-IT" altLang="it-IT" sz="3200" b="1" dirty="0" err="1">
                <a:solidFill>
                  <a:srgbClr val="FF0000"/>
                </a:solidFill>
              </a:rPr>
              <a:t>proximity</a:t>
            </a:r>
            <a:r>
              <a:rPr lang="it-IT" altLang="it-IT" sz="3200" b="1" dirty="0">
                <a:solidFill>
                  <a:srgbClr val="FF0000"/>
                </a:solidFill>
              </a:rPr>
              <a:t> to the </a:t>
            </a:r>
            <a:r>
              <a:rPr lang="it-IT" altLang="it-IT" sz="3200" b="1" dirty="0" err="1">
                <a:solidFill>
                  <a:srgbClr val="FF0000"/>
                </a:solidFill>
              </a:rPr>
              <a:t>optic</a:t>
            </a:r>
            <a:r>
              <a:rPr lang="it-IT" altLang="it-IT" sz="3200" b="1" dirty="0">
                <a:solidFill>
                  <a:srgbClr val="FF0000"/>
                </a:solidFill>
              </a:rPr>
              <a:t> </a:t>
            </a:r>
            <a:r>
              <a:rPr lang="it-IT" altLang="it-IT" sz="3200" b="1" dirty="0" err="1">
                <a:solidFill>
                  <a:srgbClr val="FF0000"/>
                </a:solidFill>
              </a:rPr>
              <a:t>pathways</a:t>
            </a:r>
            <a:r>
              <a:rPr lang="it-IT" altLang="it-IT" sz="3200" b="1" dirty="0">
                <a:solidFill>
                  <a:srgbClr val="FF0000"/>
                </a:solidFill>
              </a:rPr>
              <a:t> and </a:t>
            </a:r>
            <a:r>
              <a:rPr lang="it-IT" altLang="it-IT" sz="3200" b="1" dirty="0" err="1">
                <a:solidFill>
                  <a:srgbClr val="FF0000"/>
                </a:solidFill>
              </a:rPr>
              <a:t>brainstem</a:t>
            </a:r>
            <a:r>
              <a:rPr lang="it-IT" altLang="it-IT" sz="3200" b="1" dirty="0">
                <a:solidFill>
                  <a:srgbClr val="FF0000"/>
                </a:solidFill>
              </a:rPr>
              <a:t>) </a:t>
            </a:r>
            <a:endParaRPr lang="it-IT" sz="3200" dirty="0">
              <a:solidFill>
                <a:srgbClr val="FF0000"/>
              </a:solidFill>
            </a:endParaRPr>
          </a:p>
        </p:txBody>
      </p:sp>
      <p:sp>
        <p:nvSpPr>
          <p:cNvPr id="4" name="CasellaDiTesto 3"/>
          <p:cNvSpPr txBox="1"/>
          <p:nvPr/>
        </p:nvSpPr>
        <p:spPr>
          <a:xfrm>
            <a:off x="303090" y="1505156"/>
            <a:ext cx="5607516" cy="4524315"/>
          </a:xfrm>
          <a:prstGeom prst="rect">
            <a:avLst/>
          </a:prstGeom>
          <a:noFill/>
        </p:spPr>
        <p:txBody>
          <a:bodyPr wrap="square" rtlCol="0">
            <a:spAutoFit/>
          </a:bodyPr>
          <a:lstStyle/>
          <a:p>
            <a:pPr marL="285750" indent="-285750">
              <a:buFont typeface="Wingdings" panose="05000000000000000000" pitchFamily="2" charset="2"/>
              <a:buChar char="Ø"/>
            </a:pPr>
            <a:r>
              <a:rPr lang="en-US" dirty="0">
                <a:solidFill>
                  <a:srgbClr val="002060"/>
                </a:solidFill>
              </a:rPr>
              <a:t>Total surgical resection is the treatment of choice for symptomatic/progressive meningioma. </a:t>
            </a:r>
          </a:p>
          <a:p>
            <a:pPr marL="285750" indent="-285750">
              <a:buFont typeface="Wingdings" panose="05000000000000000000" pitchFamily="2" charset="2"/>
              <a:buChar char="Ø"/>
            </a:pPr>
            <a:endParaRPr lang="en-US" dirty="0">
              <a:solidFill>
                <a:srgbClr val="002060"/>
              </a:solidFill>
            </a:endParaRPr>
          </a:p>
          <a:p>
            <a:pPr marL="285750" indent="-285750">
              <a:buFont typeface="Wingdings" panose="05000000000000000000" pitchFamily="2" charset="2"/>
              <a:buChar char="Ø"/>
            </a:pPr>
            <a:r>
              <a:rPr lang="en-US" dirty="0">
                <a:solidFill>
                  <a:srgbClr val="002060"/>
                </a:solidFill>
              </a:rPr>
              <a:t>However, not all meningioma are suitable for surgery and therefore radiation therapy is often indicated. </a:t>
            </a:r>
          </a:p>
          <a:p>
            <a:pPr marL="285750" indent="-285750">
              <a:buFont typeface="Wingdings" panose="05000000000000000000" pitchFamily="2" charset="2"/>
              <a:buChar char="Ø"/>
            </a:pPr>
            <a:endParaRPr lang="en-US" dirty="0">
              <a:solidFill>
                <a:srgbClr val="002060"/>
              </a:solidFill>
            </a:endParaRPr>
          </a:p>
          <a:p>
            <a:pPr marL="285750" indent="-285750">
              <a:buFont typeface="Wingdings" panose="05000000000000000000" pitchFamily="2" charset="2"/>
              <a:buChar char="Ø"/>
            </a:pPr>
            <a:r>
              <a:rPr lang="en-US" dirty="0">
                <a:solidFill>
                  <a:srgbClr val="002060"/>
                </a:solidFill>
              </a:rPr>
              <a:t>In particular, patients with residual non-benign, recurrent or high-grade </a:t>
            </a:r>
            <a:r>
              <a:rPr lang="en-US" dirty="0" err="1">
                <a:solidFill>
                  <a:srgbClr val="002060"/>
                </a:solidFill>
              </a:rPr>
              <a:t>tumours</a:t>
            </a:r>
            <a:r>
              <a:rPr lang="en-US" dirty="0">
                <a:solidFill>
                  <a:srgbClr val="002060"/>
                </a:solidFill>
              </a:rPr>
              <a:t> are candidates</a:t>
            </a:r>
            <a:br>
              <a:rPr lang="en-US" dirty="0">
                <a:solidFill>
                  <a:srgbClr val="002060"/>
                </a:solidFill>
              </a:rPr>
            </a:br>
            <a:r>
              <a:rPr lang="en-US" dirty="0">
                <a:solidFill>
                  <a:srgbClr val="002060"/>
                </a:solidFill>
              </a:rPr>
              <a:t>for radiation therapy. </a:t>
            </a:r>
          </a:p>
          <a:p>
            <a:pPr marL="285750" indent="-285750">
              <a:buFont typeface="Wingdings" panose="05000000000000000000" pitchFamily="2" charset="2"/>
              <a:buChar char="Ø"/>
            </a:pPr>
            <a:endParaRPr lang="en-US" dirty="0">
              <a:solidFill>
                <a:srgbClr val="002060"/>
              </a:solidFill>
            </a:endParaRPr>
          </a:p>
          <a:p>
            <a:pPr marL="285750" indent="-285750">
              <a:buFont typeface="Wingdings" panose="05000000000000000000" pitchFamily="2" charset="2"/>
              <a:buChar char="Ø"/>
            </a:pPr>
            <a:r>
              <a:rPr lang="en-US" dirty="0">
                <a:solidFill>
                  <a:srgbClr val="002060"/>
                </a:solidFill>
              </a:rPr>
              <a:t>Large and complex shaped meningioma located close to </a:t>
            </a:r>
            <a:r>
              <a:rPr lang="en-US" dirty="0" smtClean="0">
                <a:solidFill>
                  <a:srgbClr val="002060"/>
                </a:solidFill>
              </a:rPr>
              <a:t>brainstem, </a:t>
            </a:r>
            <a:r>
              <a:rPr lang="en-US" dirty="0">
                <a:solidFill>
                  <a:srgbClr val="002060"/>
                </a:solidFill>
              </a:rPr>
              <a:t>optical nerve, pituitary gland and cochlea may present however a therapeutic challenge and proton may provide dose escalation possibilities for non benign </a:t>
            </a:r>
            <a:r>
              <a:rPr lang="en-US" dirty="0" err="1">
                <a:solidFill>
                  <a:srgbClr val="002060"/>
                </a:solidFill>
              </a:rPr>
              <a:t>meningiomas</a:t>
            </a:r>
            <a:r>
              <a:rPr lang="en-US" dirty="0">
                <a:solidFill>
                  <a:srgbClr val="002060"/>
                </a:solidFill>
              </a:rPr>
              <a:t>. </a:t>
            </a:r>
            <a:br>
              <a:rPr lang="en-US" dirty="0">
                <a:solidFill>
                  <a:srgbClr val="002060"/>
                </a:solidFill>
              </a:rPr>
            </a:br>
            <a:endParaRPr lang="it-IT" dirty="0">
              <a:solidFill>
                <a:srgbClr val="002060"/>
              </a:solidFill>
            </a:endParaRPr>
          </a:p>
        </p:txBody>
      </p:sp>
      <p:sp>
        <p:nvSpPr>
          <p:cNvPr id="6" name="CasellaDiTesto 5"/>
          <p:cNvSpPr txBox="1"/>
          <p:nvPr/>
        </p:nvSpPr>
        <p:spPr>
          <a:xfrm>
            <a:off x="9558780" y="6485642"/>
            <a:ext cx="2790334" cy="276999"/>
          </a:xfrm>
          <a:prstGeom prst="rect">
            <a:avLst/>
          </a:prstGeom>
          <a:noFill/>
        </p:spPr>
        <p:txBody>
          <a:bodyPr wrap="square" rtlCol="0">
            <a:spAutoFit/>
          </a:bodyPr>
          <a:lstStyle/>
          <a:p>
            <a:r>
              <a:rPr lang="it-IT" sz="1200" dirty="0" smtClean="0">
                <a:solidFill>
                  <a:srgbClr val="002060"/>
                </a:solidFill>
              </a:rPr>
              <a:t>Weber et al. 2020</a:t>
            </a:r>
            <a:endParaRPr lang="it-IT" sz="1200" dirty="0">
              <a:solidFill>
                <a:srgbClr val="002060"/>
              </a:solidFill>
            </a:endParaRPr>
          </a:p>
        </p:txBody>
      </p:sp>
      <p:pic>
        <p:nvPicPr>
          <p:cNvPr id="7"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21787" b="11297"/>
          <a:stretch/>
        </p:blipFill>
        <p:spPr bwMode="auto">
          <a:xfrm>
            <a:off x="5834973" y="1385740"/>
            <a:ext cx="6372957" cy="28846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24133"/>
          <a:stretch/>
        </p:blipFill>
        <p:spPr bwMode="auto">
          <a:xfrm>
            <a:off x="10742774" y="4270342"/>
            <a:ext cx="1449226" cy="3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724012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1"/>
          <p:cNvSpPr txBox="1">
            <a:spLocks/>
          </p:cNvSpPr>
          <p:nvPr/>
        </p:nvSpPr>
        <p:spPr>
          <a:xfrm>
            <a:off x="1981200" y="274638"/>
            <a:ext cx="8229600" cy="56207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it-IT" sz="3200" b="1" dirty="0">
              <a:solidFill>
                <a:schemeClr val="bg1"/>
              </a:solidFill>
              <a:effectLst>
                <a:outerShdw blurRad="38100" dist="38100" dir="2700000" algn="tl">
                  <a:srgbClr val="000000">
                    <a:alpha val="43137"/>
                  </a:srgbClr>
                </a:outerShdw>
              </a:effectLst>
              <a:latin typeface="FluxRegular" panose="00000400000000000000" pitchFamily="2" charset="0"/>
            </a:endParaRPr>
          </a:p>
        </p:txBody>
      </p:sp>
      <p:sp>
        <p:nvSpPr>
          <p:cNvPr id="15" name="TextBox 14"/>
          <p:cNvSpPr txBox="1"/>
          <p:nvPr/>
        </p:nvSpPr>
        <p:spPr>
          <a:xfrm>
            <a:off x="0" y="57440"/>
            <a:ext cx="12320833" cy="1200329"/>
          </a:xfrm>
          <a:prstGeom prst="rect">
            <a:avLst/>
          </a:prstGeom>
          <a:noFill/>
        </p:spPr>
        <p:txBody>
          <a:bodyPr wrap="square" rtlCol="0">
            <a:spAutoFit/>
          </a:bodyPr>
          <a:lstStyle/>
          <a:p>
            <a:r>
              <a:rPr lang="it-IT" sz="3600" b="1" dirty="0" smtClean="0">
                <a:solidFill>
                  <a:srgbClr val="0070C0"/>
                </a:solidFill>
              </a:rPr>
              <a:t>PROTON THERAPY: </a:t>
            </a:r>
            <a:r>
              <a:rPr lang="it-IT" sz="3600" b="1" dirty="0" err="1" smtClean="0">
                <a:solidFill>
                  <a:srgbClr val="0070C0"/>
                </a:solidFill>
              </a:rPr>
              <a:t>dosimetric</a:t>
            </a:r>
            <a:r>
              <a:rPr lang="it-IT" sz="3600" b="1" dirty="0" smtClean="0">
                <a:solidFill>
                  <a:srgbClr val="0070C0"/>
                </a:solidFill>
              </a:rPr>
              <a:t> </a:t>
            </a:r>
            <a:r>
              <a:rPr lang="it-IT" sz="3600" b="1" dirty="0" err="1" smtClean="0">
                <a:solidFill>
                  <a:srgbClr val="0070C0"/>
                </a:solidFill>
              </a:rPr>
              <a:t>properties</a:t>
            </a:r>
            <a:r>
              <a:rPr lang="it-IT" sz="3600" b="1" dirty="0" smtClean="0">
                <a:solidFill>
                  <a:srgbClr val="0070C0"/>
                </a:solidFill>
              </a:rPr>
              <a:t> and </a:t>
            </a:r>
            <a:r>
              <a:rPr lang="it-IT" sz="3600" b="1" dirty="0" err="1" smtClean="0">
                <a:solidFill>
                  <a:srgbClr val="0070C0"/>
                </a:solidFill>
              </a:rPr>
              <a:t>physical</a:t>
            </a:r>
            <a:r>
              <a:rPr lang="it-IT" sz="3600" b="1" dirty="0" smtClean="0">
                <a:solidFill>
                  <a:srgbClr val="0070C0"/>
                </a:solidFill>
              </a:rPr>
              <a:t> </a:t>
            </a:r>
            <a:r>
              <a:rPr lang="it-IT" sz="3600" b="1" dirty="0" err="1" smtClean="0">
                <a:solidFill>
                  <a:srgbClr val="0070C0"/>
                </a:solidFill>
              </a:rPr>
              <a:t>selectivity</a:t>
            </a:r>
            <a:endParaRPr lang="en-US" sz="3600" b="1" dirty="0">
              <a:solidFill>
                <a:srgbClr val="0070C0"/>
              </a:solidFill>
            </a:endParaRPr>
          </a:p>
        </p:txBody>
      </p:sp>
      <p:sp>
        <p:nvSpPr>
          <p:cNvPr id="17" name="Right Arrow 16"/>
          <p:cNvSpPr/>
          <p:nvPr/>
        </p:nvSpPr>
        <p:spPr>
          <a:xfrm>
            <a:off x="5822849" y="3359389"/>
            <a:ext cx="1211667" cy="744453"/>
          </a:xfrm>
          <a:prstGeom prst="rightArrow">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7435670" y="2146455"/>
            <a:ext cx="4702629" cy="3070207"/>
            <a:chOff x="7489371" y="2854723"/>
            <a:chExt cx="4702629" cy="3070207"/>
          </a:xfrm>
        </p:grpSpPr>
        <p:sp>
          <p:nvSpPr>
            <p:cNvPr id="22" name="TextBox 21"/>
            <p:cNvSpPr txBox="1"/>
            <p:nvPr/>
          </p:nvSpPr>
          <p:spPr>
            <a:xfrm>
              <a:off x="8204718" y="2889059"/>
              <a:ext cx="2006082" cy="338554"/>
            </a:xfrm>
            <a:prstGeom prst="rect">
              <a:avLst/>
            </a:prstGeom>
            <a:noFill/>
          </p:spPr>
          <p:txBody>
            <a:bodyPr wrap="square" rtlCol="0">
              <a:spAutoFit/>
            </a:bodyPr>
            <a:lstStyle/>
            <a:p>
              <a:pPr algn="ctr"/>
              <a:r>
                <a:rPr lang="it-IT" sz="1600" dirty="0">
                  <a:solidFill>
                    <a:srgbClr val="002060"/>
                  </a:solidFill>
                </a:rPr>
                <a:t>Dose to </a:t>
              </a:r>
              <a:r>
                <a:rPr lang="it-IT" sz="1600" dirty="0" err="1" smtClean="0">
                  <a:solidFill>
                    <a:srgbClr val="002060"/>
                  </a:solidFill>
                </a:rPr>
                <a:t>OARs</a:t>
              </a:r>
              <a:endParaRPr lang="en-US" sz="1600" dirty="0">
                <a:solidFill>
                  <a:srgbClr val="002060"/>
                </a:solidFill>
              </a:endParaRPr>
            </a:p>
          </p:txBody>
        </p:sp>
        <p:sp>
          <p:nvSpPr>
            <p:cNvPr id="23" name="Down Arrow 22"/>
            <p:cNvSpPr/>
            <p:nvPr/>
          </p:nvSpPr>
          <p:spPr>
            <a:xfrm>
              <a:off x="8204718" y="2854723"/>
              <a:ext cx="410648" cy="512015"/>
            </a:xfrm>
            <a:prstGeom prst="downArrow">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7489371" y="4139826"/>
              <a:ext cx="4702629" cy="1785104"/>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rgbClr val="002060"/>
                  </a:solidFill>
                </a:rPr>
                <a:t>Potential optimization of local tumor probability by increasing dose to the tumor without increasing the dose to OAR</a:t>
              </a:r>
            </a:p>
            <a:p>
              <a:endParaRPr lang="it-IT" sz="1600" dirty="0">
                <a:solidFill>
                  <a:srgbClr val="002060"/>
                </a:solidFill>
              </a:endParaRPr>
            </a:p>
            <a:p>
              <a:pPr marL="285750" indent="-285750">
                <a:buFont typeface="Arial" panose="020B0604020202020204" pitchFamily="34" charset="0"/>
                <a:buChar char="•"/>
              </a:pPr>
              <a:r>
                <a:rPr lang="en-US" sz="1600" dirty="0">
                  <a:solidFill>
                    <a:srgbClr val="002060"/>
                  </a:solidFill>
                </a:rPr>
                <a:t>No changes in dose  prescription but reduction of the likelihood of radiation induced toxicity</a:t>
              </a:r>
            </a:p>
            <a:p>
              <a:endParaRPr lang="en-US" sz="1400" dirty="0"/>
            </a:p>
          </p:txBody>
        </p:sp>
      </p:grpSp>
      <p:pic>
        <p:nvPicPr>
          <p:cNvPr id="10" name="Picture 2">
            <a:extLst>
              <a:ext uri="{FF2B5EF4-FFF2-40B4-BE49-F238E27FC236}">
                <a16:creationId xmlns:a16="http://schemas.microsoft.com/office/drawing/2014/main" xmlns="" id="{A8775FFE-A3DD-FD21-D65C-A23F68039FA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0238" t="10310" r="39775" b="6171"/>
          <a:stretch/>
        </p:blipFill>
        <p:spPr bwMode="auto">
          <a:xfrm>
            <a:off x="570978" y="1474967"/>
            <a:ext cx="4267199" cy="45693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CasellaDiTesto 3"/>
          <p:cNvSpPr txBox="1"/>
          <p:nvPr/>
        </p:nvSpPr>
        <p:spPr>
          <a:xfrm>
            <a:off x="1027471" y="6269652"/>
            <a:ext cx="1032387" cy="369332"/>
          </a:xfrm>
          <a:prstGeom prst="rect">
            <a:avLst/>
          </a:prstGeom>
          <a:noFill/>
        </p:spPr>
        <p:txBody>
          <a:bodyPr wrap="square" rtlCol="0">
            <a:spAutoFit/>
          </a:bodyPr>
          <a:lstStyle/>
          <a:p>
            <a:r>
              <a:rPr lang="it-IT" b="1" dirty="0" err="1" smtClean="0">
                <a:solidFill>
                  <a:srgbClr val="002060"/>
                </a:solidFill>
              </a:rPr>
              <a:t>Photons</a:t>
            </a:r>
            <a:endParaRPr lang="it-IT" b="1" dirty="0">
              <a:solidFill>
                <a:srgbClr val="002060"/>
              </a:solidFill>
            </a:endParaRPr>
          </a:p>
        </p:txBody>
      </p:sp>
      <p:sp>
        <p:nvSpPr>
          <p:cNvPr id="13" name="CasellaDiTesto 12"/>
          <p:cNvSpPr txBox="1"/>
          <p:nvPr/>
        </p:nvSpPr>
        <p:spPr>
          <a:xfrm>
            <a:off x="3244646" y="6261484"/>
            <a:ext cx="1032387" cy="369332"/>
          </a:xfrm>
          <a:prstGeom prst="rect">
            <a:avLst/>
          </a:prstGeom>
          <a:noFill/>
        </p:spPr>
        <p:txBody>
          <a:bodyPr wrap="square" rtlCol="0">
            <a:spAutoFit/>
          </a:bodyPr>
          <a:lstStyle/>
          <a:p>
            <a:r>
              <a:rPr lang="it-IT" b="1" dirty="0" err="1" smtClean="0">
                <a:solidFill>
                  <a:srgbClr val="002060"/>
                </a:solidFill>
              </a:rPr>
              <a:t>Protons</a:t>
            </a:r>
            <a:endParaRPr lang="it-IT" b="1" dirty="0">
              <a:solidFill>
                <a:srgbClr val="002060"/>
              </a:solidFill>
            </a:endParaRPr>
          </a:p>
        </p:txBody>
      </p:sp>
    </p:spTree>
    <p:extLst>
      <p:ext uri="{BB962C8B-B14F-4D97-AF65-F5344CB8AC3E}">
        <p14:creationId xmlns:p14="http://schemas.microsoft.com/office/powerpoint/2010/main" val="289641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txBox="1">
            <a:spLocks/>
          </p:cNvSpPr>
          <p:nvPr/>
        </p:nvSpPr>
        <p:spPr>
          <a:xfrm>
            <a:off x="1330154" y="122548"/>
            <a:ext cx="11245203" cy="105727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l">
              <a:spcBef>
                <a:spcPts val="0"/>
              </a:spcBef>
            </a:pPr>
            <a:r>
              <a:rPr lang="it-IT" sz="2800" b="1" dirty="0" err="1" smtClean="0">
                <a:solidFill>
                  <a:srgbClr val="002060"/>
                </a:solidFill>
                <a:latin typeface="+mn-lt"/>
              </a:rPr>
              <a:t>Indication</a:t>
            </a:r>
            <a:r>
              <a:rPr lang="it-IT" sz="2800" b="1" dirty="0" smtClean="0">
                <a:solidFill>
                  <a:srgbClr val="002060"/>
                </a:solidFill>
                <a:latin typeface="+mn-lt"/>
              </a:rPr>
              <a:t>/</a:t>
            </a:r>
            <a:r>
              <a:rPr lang="it-IT" sz="2800" b="1" dirty="0" err="1" smtClean="0">
                <a:solidFill>
                  <a:srgbClr val="002060"/>
                </a:solidFill>
                <a:latin typeface="+mn-lt"/>
              </a:rPr>
              <a:t>selection</a:t>
            </a:r>
            <a:r>
              <a:rPr lang="it-IT" sz="2800" b="1" dirty="0" smtClean="0">
                <a:solidFill>
                  <a:srgbClr val="002060"/>
                </a:solidFill>
                <a:latin typeface="+mn-lt"/>
              </a:rPr>
              <a:t> </a:t>
            </a:r>
            <a:r>
              <a:rPr lang="it-IT" sz="2800" b="1" dirty="0" err="1" smtClean="0">
                <a:solidFill>
                  <a:srgbClr val="002060"/>
                </a:solidFill>
                <a:latin typeface="+mn-lt"/>
              </a:rPr>
              <a:t>criteria</a:t>
            </a:r>
            <a:r>
              <a:rPr lang="it-IT" sz="2800" b="1" dirty="0" smtClean="0">
                <a:solidFill>
                  <a:srgbClr val="002060"/>
                </a:solidFill>
                <a:latin typeface="+mn-lt"/>
              </a:rPr>
              <a:t> for </a:t>
            </a:r>
            <a:r>
              <a:rPr lang="it-IT" sz="2800" b="1" dirty="0" err="1" smtClean="0">
                <a:solidFill>
                  <a:srgbClr val="002060"/>
                </a:solidFill>
                <a:latin typeface="+mn-lt"/>
              </a:rPr>
              <a:t>Particle</a:t>
            </a:r>
            <a:r>
              <a:rPr lang="it-IT" sz="2800" b="1" dirty="0" smtClean="0">
                <a:solidFill>
                  <a:srgbClr val="002060"/>
                </a:solidFill>
                <a:latin typeface="+mn-lt"/>
              </a:rPr>
              <a:t> </a:t>
            </a:r>
            <a:r>
              <a:rPr lang="it-IT" sz="2800" b="1" dirty="0" err="1" smtClean="0">
                <a:solidFill>
                  <a:srgbClr val="002060"/>
                </a:solidFill>
                <a:latin typeface="+mn-lt"/>
              </a:rPr>
              <a:t>therapy</a:t>
            </a:r>
            <a:r>
              <a:rPr lang="it-IT" sz="2800" b="1" dirty="0" smtClean="0">
                <a:solidFill>
                  <a:srgbClr val="002060"/>
                </a:solidFill>
                <a:latin typeface="+mn-lt"/>
              </a:rPr>
              <a:t> (RT </a:t>
            </a:r>
            <a:r>
              <a:rPr lang="it-IT" sz="2800" b="1" dirty="0" err="1" smtClean="0">
                <a:solidFill>
                  <a:srgbClr val="002060"/>
                </a:solidFill>
                <a:latin typeface="+mn-lt"/>
              </a:rPr>
              <a:t>naive</a:t>
            </a:r>
            <a:r>
              <a:rPr lang="it-IT" sz="2800" b="1" dirty="0" smtClean="0">
                <a:solidFill>
                  <a:srgbClr val="002060"/>
                </a:solidFill>
                <a:latin typeface="+mn-lt"/>
              </a:rPr>
              <a:t> </a:t>
            </a:r>
            <a:r>
              <a:rPr lang="it-IT" sz="2800" b="1" dirty="0" err="1" smtClean="0">
                <a:solidFill>
                  <a:srgbClr val="002060"/>
                </a:solidFill>
                <a:latin typeface="+mn-lt"/>
              </a:rPr>
              <a:t>patients</a:t>
            </a:r>
            <a:r>
              <a:rPr lang="it-IT" sz="2800" b="1" dirty="0" smtClean="0">
                <a:solidFill>
                  <a:srgbClr val="002060"/>
                </a:solidFill>
                <a:latin typeface="+mn-lt"/>
              </a:rPr>
              <a:t>) </a:t>
            </a:r>
            <a:endParaRPr lang="it-IT" sz="2800" b="1" dirty="0" smtClean="0">
              <a:solidFill>
                <a:srgbClr val="FF0000"/>
              </a:solidFill>
              <a:latin typeface="Calibri" panose="020F0502020204030204"/>
              <a:ea typeface="+mn-ea"/>
              <a:cs typeface="+mn-cs"/>
            </a:endParaRPr>
          </a:p>
          <a:p>
            <a:pPr lvl="0" algn="l">
              <a:spcBef>
                <a:spcPts val="0"/>
              </a:spcBef>
            </a:pPr>
            <a:r>
              <a:rPr lang="it-IT" altLang="it-IT" sz="2800" b="1" dirty="0" err="1" smtClean="0">
                <a:solidFill>
                  <a:srgbClr val="FF0000"/>
                </a:solidFill>
                <a:latin typeface="Calibri" panose="020F0502020204030204"/>
                <a:ea typeface="+mn-ea"/>
                <a:cs typeface="+mn-cs"/>
              </a:rPr>
              <a:t>Intracranial</a:t>
            </a:r>
            <a:r>
              <a:rPr lang="it-IT" altLang="it-IT" sz="2800" b="1" dirty="0" smtClean="0">
                <a:solidFill>
                  <a:srgbClr val="FF0000"/>
                </a:solidFill>
                <a:latin typeface="Calibri" panose="020F0502020204030204"/>
                <a:ea typeface="+mn-ea"/>
                <a:cs typeface="+mn-cs"/>
              </a:rPr>
              <a:t> </a:t>
            </a:r>
            <a:r>
              <a:rPr lang="it-IT" altLang="it-IT" sz="2800" b="1" dirty="0" err="1" smtClean="0">
                <a:solidFill>
                  <a:srgbClr val="FF0000"/>
                </a:solidFill>
                <a:latin typeface="Calibri" panose="020F0502020204030204"/>
                <a:ea typeface="+mn-ea"/>
                <a:cs typeface="+mn-cs"/>
              </a:rPr>
              <a:t>meningiomas</a:t>
            </a:r>
            <a:r>
              <a:rPr lang="it-IT" altLang="it-IT" sz="2800" b="1" dirty="0" smtClean="0">
                <a:solidFill>
                  <a:srgbClr val="FF0000"/>
                </a:solidFill>
                <a:latin typeface="Calibri" panose="020F0502020204030204"/>
                <a:ea typeface="+mn-ea"/>
                <a:cs typeface="+mn-cs"/>
              </a:rPr>
              <a:t> </a:t>
            </a:r>
            <a:endParaRPr lang="it-IT" altLang="it-IT" sz="2800" b="1" dirty="0">
              <a:solidFill>
                <a:srgbClr val="FF0000"/>
              </a:solidFill>
              <a:latin typeface="Calibri" panose="020F0502020204030204"/>
              <a:ea typeface="+mn-ea"/>
              <a:cs typeface="+mn-cs"/>
            </a:endParaRPr>
          </a:p>
          <a:p>
            <a:r>
              <a:rPr lang="it-IT" sz="2800" b="1" dirty="0" smtClean="0">
                <a:solidFill>
                  <a:srgbClr val="002060"/>
                </a:solidFill>
                <a:latin typeface="+mn-lt"/>
              </a:rPr>
              <a:t> </a:t>
            </a:r>
            <a:endParaRPr lang="it-IT" sz="2800" b="1" dirty="0">
              <a:solidFill>
                <a:srgbClr val="002060"/>
              </a:solidFill>
              <a:latin typeface="+mn-lt"/>
            </a:endParaRPr>
          </a:p>
        </p:txBody>
      </p:sp>
      <p:grpSp>
        <p:nvGrpSpPr>
          <p:cNvPr id="8" name="Gruppo 7"/>
          <p:cNvGrpSpPr/>
          <p:nvPr/>
        </p:nvGrpSpPr>
        <p:grpSpPr>
          <a:xfrm>
            <a:off x="2660308" y="1079912"/>
            <a:ext cx="7976006" cy="5386090"/>
            <a:chOff x="2660308" y="1197764"/>
            <a:chExt cx="7976006" cy="5386090"/>
          </a:xfrm>
        </p:grpSpPr>
        <p:sp>
          <p:nvSpPr>
            <p:cNvPr id="4" name="Rettangolo 3"/>
            <p:cNvSpPr/>
            <p:nvPr/>
          </p:nvSpPr>
          <p:spPr>
            <a:xfrm>
              <a:off x="2660308" y="1197764"/>
              <a:ext cx="7976006" cy="5386090"/>
            </a:xfrm>
            <a:prstGeom prst="rect">
              <a:avLst/>
            </a:prstGeom>
          </p:spPr>
          <p:txBody>
            <a:bodyPr wrap="square">
              <a:spAutoFit/>
            </a:bodyPr>
            <a:lstStyle/>
            <a:p>
              <a:pPr>
                <a:spcAft>
                  <a:spcPts val="1200"/>
                </a:spcAft>
              </a:pPr>
              <a:r>
                <a:rPr lang="en-US" sz="2000" b="1" dirty="0">
                  <a:solidFill>
                    <a:srgbClr val="FF0000"/>
                  </a:solidFill>
                </a:rPr>
                <a:t>WHO I (histologically prove or radiologically </a:t>
              </a:r>
              <a:r>
                <a:rPr lang="en-US" sz="2000" b="1" dirty="0" smtClean="0">
                  <a:solidFill>
                    <a:srgbClr val="FF0000"/>
                  </a:solidFill>
                </a:rPr>
                <a:t>presumed): </a:t>
              </a:r>
              <a:r>
                <a:rPr lang="en-US" sz="2000" b="1" dirty="0" smtClean="0">
                  <a:solidFill>
                    <a:srgbClr val="002060"/>
                  </a:solidFill>
                </a:rPr>
                <a:t>Cases requiring conventional fractionation</a:t>
              </a:r>
            </a:p>
            <a:p>
              <a:pPr marL="285750" indent="-285750">
                <a:spcAft>
                  <a:spcPts val="1200"/>
                </a:spcAft>
                <a:buFontTx/>
                <a:buChar char="-"/>
              </a:pPr>
              <a:r>
                <a:rPr lang="en-US" dirty="0" smtClean="0">
                  <a:solidFill>
                    <a:srgbClr val="002060"/>
                  </a:solidFill>
                </a:rPr>
                <a:t>Confirmed </a:t>
              </a:r>
              <a:r>
                <a:rPr lang="en-US" dirty="0">
                  <a:solidFill>
                    <a:srgbClr val="002060"/>
                  </a:solidFill>
                </a:rPr>
                <a:t>RT indication regardless RT modality  </a:t>
              </a:r>
              <a:endParaRPr lang="en-US" dirty="0" smtClean="0">
                <a:solidFill>
                  <a:srgbClr val="002060"/>
                </a:solidFill>
              </a:endParaRPr>
            </a:p>
            <a:p>
              <a:pPr>
                <a:spcAft>
                  <a:spcPts val="1200"/>
                </a:spcAft>
              </a:pPr>
              <a:r>
                <a:rPr lang="en-US" dirty="0" smtClean="0">
                  <a:solidFill>
                    <a:srgbClr val="002060"/>
                  </a:solidFill>
                </a:rPr>
                <a:t>Exclusive </a:t>
              </a:r>
              <a:r>
                <a:rPr lang="en-US" dirty="0">
                  <a:solidFill>
                    <a:srgbClr val="002060"/>
                  </a:solidFill>
                </a:rPr>
                <a:t>therapeutic option in </a:t>
              </a:r>
              <a:r>
                <a:rPr lang="en-US" dirty="0" err="1">
                  <a:solidFill>
                    <a:srgbClr val="002060"/>
                  </a:solidFill>
                </a:rPr>
                <a:t>unresectable</a:t>
              </a:r>
              <a:r>
                <a:rPr lang="en-US" dirty="0">
                  <a:solidFill>
                    <a:srgbClr val="002060"/>
                  </a:solidFill>
                </a:rPr>
                <a:t> tumors </a:t>
              </a:r>
              <a:r>
                <a:rPr lang="en-US" u="sng" dirty="0">
                  <a:solidFill>
                    <a:srgbClr val="002060"/>
                  </a:solidFill>
                </a:rPr>
                <a:t>OR</a:t>
              </a:r>
              <a:r>
                <a:rPr lang="en-US" dirty="0">
                  <a:solidFill>
                    <a:srgbClr val="002060"/>
                  </a:solidFill>
                </a:rPr>
                <a:t> </a:t>
              </a:r>
              <a:r>
                <a:rPr lang="en-US" dirty="0" smtClean="0">
                  <a:solidFill>
                    <a:srgbClr val="002060"/>
                  </a:solidFill>
                </a:rPr>
                <a:t>postoperative in          </a:t>
              </a:r>
              <a:r>
                <a:rPr lang="en-US" dirty="0" err="1" smtClean="0">
                  <a:solidFill>
                    <a:srgbClr val="002060"/>
                  </a:solidFill>
                </a:rPr>
                <a:t>uncompletely</a:t>
              </a:r>
              <a:r>
                <a:rPr lang="en-US" dirty="0" smtClean="0">
                  <a:solidFill>
                    <a:srgbClr val="002060"/>
                  </a:solidFill>
                </a:rPr>
                <a:t>-resected tumors OR post-surgery recurrence                                                        </a:t>
              </a:r>
            </a:p>
            <a:p>
              <a:pPr>
                <a:spcAft>
                  <a:spcPts val="600"/>
                </a:spcAft>
              </a:pPr>
              <a:endParaRPr lang="en-US" u="sng" dirty="0">
                <a:solidFill>
                  <a:srgbClr val="002060"/>
                </a:solidFill>
              </a:endParaRPr>
            </a:p>
            <a:p>
              <a:pPr marL="285750" indent="-285750">
                <a:spcAft>
                  <a:spcPts val="600"/>
                </a:spcAft>
                <a:buFontTx/>
                <a:buChar char="-"/>
              </a:pPr>
              <a:r>
                <a:rPr lang="en-US" u="sng" dirty="0" smtClean="0">
                  <a:solidFill>
                    <a:srgbClr val="002060"/>
                  </a:solidFill>
                </a:rPr>
                <a:t>Large/very large/giant sized (eventual extra-cranial involvement): often complex/irregular shaped tumors                                          </a:t>
              </a:r>
              <a:endParaRPr lang="en-US" u="sng" dirty="0">
                <a:solidFill>
                  <a:srgbClr val="002060"/>
                </a:solidFill>
              </a:endParaRPr>
            </a:p>
            <a:p>
              <a:pPr marL="285750" indent="-285750">
                <a:spcAft>
                  <a:spcPts val="600"/>
                </a:spcAft>
                <a:buFontTx/>
                <a:buChar char="-"/>
              </a:pPr>
              <a:endParaRPr lang="en-US" u="sng" dirty="0">
                <a:solidFill>
                  <a:srgbClr val="002060"/>
                </a:solidFill>
              </a:endParaRPr>
            </a:p>
            <a:p>
              <a:pPr marL="285750" indent="-285750">
                <a:spcAft>
                  <a:spcPts val="600"/>
                </a:spcAft>
                <a:buFontTx/>
                <a:buChar char="-"/>
              </a:pPr>
              <a:r>
                <a:rPr lang="en-US" u="sng" dirty="0" smtClean="0">
                  <a:solidFill>
                    <a:srgbClr val="002060"/>
                  </a:solidFill>
                </a:rPr>
                <a:t>Lesions </a:t>
              </a:r>
              <a:r>
                <a:rPr lang="en-US" u="sng" dirty="0">
                  <a:solidFill>
                    <a:srgbClr val="002060"/>
                  </a:solidFill>
                </a:rPr>
                <a:t>located in close  proximity of </a:t>
              </a:r>
              <a:r>
                <a:rPr lang="en-US" u="sng" dirty="0" smtClean="0">
                  <a:solidFill>
                    <a:srgbClr val="002060"/>
                  </a:solidFill>
                </a:rPr>
                <a:t>o </a:t>
              </a:r>
              <a:r>
                <a:rPr lang="en-US" u="sng" dirty="0">
                  <a:solidFill>
                    <a:srgbClr val="002060"/>
                  </a:solidFill>
                </a:rPr>
                <a:t>directly involving critical organs at risk                                                                     </a:t>
              </a:r>
              <a:endParaRPr lang="en-US" u="sng" dirty="0" smtClean="0">
                <a:solidFill>
                  <a:srgbClr val="002060"/>
                </a:solidFill>
              </a:endParaRPr>
            </a:p>
            <a:p>
              <a:pPr>
                <a:spcAft>
                  <a:spcPts val="1200"/>
                </a:spcAft>
              </a:pPr>
              <a:r>
                <a:rPr lang="en-US" dirty="0" smtClean="0">
                  <a:solidFill>
                    <a:srgbClr val="002060"/>
                  </a:solidFill>
                </a:rPr>
                <a:t> </a:t>
              </a:r>
              <a:r>
                <a:rPr lang="en-US" dirty="0">
                  <a:solidFill>
                    <a:srgbClr val="002060"/>
                  </a:solidFill>
                </a:rPr>
                <a:t> </a:t>
              </a:r>
              <a:r>
                <a:rPr lang="en-US" dirty="0" smtClean="0">
                  <a:solidFill>
                    <a:srgbClr val="002060"/>
                  </a:solidFill>
                </a:rPr>
                <a:t>    (</a:t>
              </a:r>
              <a:r>
                <a:rPr lang="en-US" u="sng" dirty="0" smtClean="0">
                  <a:solidFill>
                    <a:srgbClr val="002060"/>
                  </a:solidFill>
                </a:rPr>
                <a:t>optic-pathways </a:t>
              </a:r>
              <a:r>
                <a:rPr lang="en-US" u="sng" dirty="0">
                  <a:solidFill>
                    <a:srgbClr val="002060"/>
                  </a:solidFill>
                </a:rPr>
                <a:t>and brainstem</a:t>
              </a:r>
              <a:r>
                <a:rPr lang="en-US" u="sng" dirty="0" smtClean="0">
                  <a:solidFill>
                    <a:srgbClr val="002060"/>
                  </a:solidFill>
                </a:rPr>
                <a:t>) </a:t>
              </a:r>
              <a:endParaRPr lang="en-US" sz="2400" dirty="0" smtClean="0">
                <a:solidFill>
                  <a:srgbClr val="1F497D"/>
                </a:solidFill>
              </a:endParaRPr>
            </a:p>
            <a:p>
              <a:pPr>
                <a:spcAft>
                  <a:spcPts val="1200"/>
                </a:spcAft>
                <a:defRPr/>
              </a:pPr>
              <a:r>
                <a:rPr lang="en-US" sz="2000" b="1" dirty="0" smtClean="0">
                  <a:solidFill>
                    <a:srgbClr val="002060"/>
                  </a:solidFill>
                </a:rPr>
                <a:t>Particle Radiotherapy (exclusive proton or photon + proton):                                                                                                 </a:t>
              </a:r>
            </a:p>
            <a:p>
              <a:pPr>
                <a:spcAft>
                  <a:spcPts val="1200"/>
                </a:spcAft>
                <a:defRPr/>
              </a:pPr>
              <a:r>
                <a:rPr lang="en-US" sz="2000" b="1" dirty="0" smtClean="0">
                  <a:solidFill>
                    <a:srgbClr val="002060"/>
                  </a:solidFill>
                </a:rPr>
                <a:t>5-years Local </a:t>
              </a:r>
              <a:r>
                <a:rPr lang="en-US" sz="2000" b="1" dirty="0">
                  <a:solidFill>
                    <a:srgbClr val="002060"/>
                  </a:solidFill>
                </a:rPr>
                <a:t>Control                       </a:t>
              </a:r>
              <a:r>
                <a:rPr lang="en-US" sz="2000" b="1" dirty="0" smtClean="0">
                  <a:solidFill>
                    <a:srgbClr val="002060"/>
                  </a:solidFill>
                </a:rPr>
                <a:t> ≥  95 %</a:t>
              </a:r>
            </a:p>
            <a:p>
              <a:pPr lvl="2">
                <a:spcAft>
                  <a:spcPts val="1200"/>
                </a:spcAft>
              </a:pPr>
              <a:endParaRPr lang="en-US" sz="2000" dirty="0">
                <a:solidFill>
                  <a:srgbClr val="1F497D"/>
                </a:solidFill>
              </a:endParaRPr>
            </a:p>
          </p:txBody>
        </p:sp>
        <p:pic>
          <p:nvPicPr>
            <p:cNvPr id="2" name="Immagine 1">
              <a:extLst>
                <a:ext uri="{FF2B5EF4-FFF2-40B4-BE49-F238E27FC236}">
                  <a16:creationId xmlns="" xmlns:a16="http://schemas.microsoft.com/office/drawing/2014/main" id="{0EF7857C-C27B-455F-89BB-C5D0E8F1D6EE}"/>
                </a:ext>
              </a:extLst>
            </p:cNvPr>
            <p:cNvPicPr>
              <a:picLocks noChangeAspect="1"/>
            </p:cNvPicPr>
            <p:nvPr/>
          </p:nvPicPr>
          <p:blipFill>
            <a:blip r:embed="rId2"/>
            <a:stretch>
              <a:fillRect/>
            </a:stretch>
          </p:blipFill>
          <p:spPr>
            <a:xfrm>
              <a:off x="5159401" y="5701711"/>
              <a:ext cx="1005927" cy="262151"/>
            </a:xfrm>
            <a:prstGeom prst="rect">
              <a:avLst/>
            </a:prstGeom>
          </p:spPr>
        </p:pic>
      </p:grpSp>
      <p:sp>
        <p:nvSpPr>
          <p:cNvPr id="6" name="CasellaDiTesto 5"/>
          <p:cNvSpPr txBox="1"/>
          <p:nvPr/>
        </p:nvSpPr>
        <p:spPr>
          <a:xfrm>
            <a:off x="5986218" y="6568889"/>
            <a:ext cx="6430546" cy="461665"/>
          </a:xfrm>
          <a:prstGeom prst="rect">
            <a:avLst/>
          </a:prstGeom>
          <a:noFill/>
        </p:spPr>
        <p:txBody>
          <a:bodyPr wrap="square" rtlCol="0">
            <a:spAutoFit/>
          </a:bodyPr>
          <a:lstStyle/>
          <a:p>
            <a:r>
              <a:rPr lang="en-US" sz="1200" dirty="0"/>
              <a:t>(</a:t>
            </a:r>
            <a:r>
              <a:rPr lang="it-IT" sz="1200" dirty="0" err="1"/>
              <a:t>Wenkel</a:t>
            </a:r>
            <a:r>
              <a:rPr lang="it-IT" sz="1200" dirty="0"/>
              <a:t> et al. 2000 ; Noel et al. 2005 ; </a:t>
            </a:r>
            <a:r>
              <a:rPr lang="it-IT" sz="1200" dirty="0" err="1"/>
              <a:t>Slater</a:t>
            </a:r>
            <a:r>
              <a:rPr lang="it-IT" sz="1200" dirty="0"/>
              <a:t> et al. 2012;  Murray et al. 2017 ;  </a:t>
            </a:r>
            <a:r>
              <a:rPr lang="it-IT" sz="1200" dirty="0" err="1"/>
              <a:t>El</a:t>
            </a:r>
            <a:r>
              <a:rPr lang="it-IT" sz="1200" dirty="0"/>
              <a:t> </a:t>
            </a:r>
            <a:r>
              <a:rPr lang="it-IT" sz="1200" dirty="0" err="1"/>
              <a:t>Shafie</a:t>
            </a:r>
            <a:r>
              <a:rPr lang="it-IT" sz="1200" dirty="0"/>
              <a:t> et al. 2018)</a:t>
            </a:r>
            <a:endParaRPr lang="en-US" sz="1200" dirty="0"/>
          </a:p>
          <a:p>
            <a:endParaRPr lang="it-IT" sz="1200" dirty="0"/>
          </a:p>
        </p:txBody>
      </p:sp>
      <p:pic>
        <p:nvPicPr>
          <p:cNvPr id="7" name="Immagine 6"/>
          <p:cNvPicPr>
            <a:picLocks noChangeAspect="1"/>
          </p:cNvPicPr>
          <p:nvPr/>
        </p:nvPicPr>
        <p:blipFill>
          <a:blip r:embed="rId3"/>
          <a:stretch>
            <a:fillRect/>
          </a:stretch>
        </p:blipFill>
        <p:spPr>
          <a:xfrm>
            <a:off x="0" y="122548"/>
            <a:ext cx="1330154" cy="1079387"/>
          </a:xfrm>
          <a:prstGeom prst="rect">
            <a:avLst/>
          </a:prstGeom>
        </p:spPr>
      </p:pic>
    </p:spTree>
    <p:extLst>
      <p:ext uri="{BB962C8B-B14F-4D97-AF65-F5344CB8AC3E}">
        <p14:creationId xmlns:p14="http://schemas.microsoft.com/office/powerpoint/2010/main" val="79488874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bwMode="auto">
          <a:xfrm>
            <a:off x="2855046" y="1174692"/>
            <a:ext cx="2703513" cy="272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27070" y="1175897"/>
            <a:ext cx="2726684" cy="27642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55046" y="4046845"/>
            <a:ext cx="2702703" cy="26707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96000" y="4052722"/>
            <a:ext cx="2762564" cy="2664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Shape 149"/>
          <p:cNvSpPr/>
          <p:nvPr/>
        </p:nvSpPr>
        <p:spPr>
          <a:xfrm>
            <a:off x="1351756" y="9439"/>
            <a:ext cx="8784976" cy="1015663"/>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lvl1pPr>
              <a:spcBef>
                <a:spcPts val="1200"/>
              </a:spcBef>
              <a:defRPr sz="2000" b="1">
                <a:solidFill>
                  <a:srgbClr val="FF0000"/>
                </a:solidFill>
                <a:latin typeface="Arial"/>
                <a:ea typeface="Arial"/>
                <a:cs typeface="Arial"/>
                <a:sym typeface="Arial"/>
              </a:defRPr>
            </a:lvl1pPr>
          </a:lstStyle>
          <a:p>
            <a:pPr>
              <a:spcBef>
                <a:spcPts val="0"/>
              </a:spcBef>
              <a:defRPr/>
            </a:pPr>
            <a:r>
              <a:rPr lang="it-IT" sz="2800" dirty="0" err="1">
                <a:solidFill>
                  <a:srgbClr val="002060"/>
                </a:solidFill>
                <a:latin typeface="+mn-lt"/>
                <a:ea typeface="+mj-ea"/>
                <a:cs typeface="+mj-cs"/>
              </a:rPr>
              <a:t>Skull</a:t>
            </a:r>
            <a:r>
              <a:rPr lang="it-IT" sz="2800" dirty="0">
                <a:solidFill>
                  <a:srgbClr val="002060"/>
                </a:solidFill>
                <a:latin typeface="+mn-lt"/>
                <a:ea typeface="+mj-ea"/>
                <a:cs typeface="+mj-cs"/>
              </a:rPr>
              <a:t> base WHO-I </a:t>
            </a:r>
            <a:r>
              <a:rPr lang="it-IT" sz="2800" dirty="0" err="1" smtClean="0">
                <a:solidFill>
                  <a:srgbClr val="002060"/>
                </a:solidFill>
                <a:latin typeface="+mn-lt"/>
                <a:ea typeface="+mj-ea"/>
                <a:cs typeface="+mj-cs"/>
              </a:rPr>
              <a:t>Meningioma</a:t>
            </a:r>
            <a:r>
              <a:rPr lang="it-IT" sz="2800" dirty="0" smtClean="0">
                <a:solidFill>
                  <a:srgbClr val="002060"/>
                </a:solidFill>
                <a:latin typeface="+mn-lt"/>
                <a:ea typeface="+mj-ea"/>
                <a:cs typeface="+mj-cs"/>
              </a:rPr>
              <a:t>: Proton </a:t>
            </a:r>
            <a:r>
              <a:rPr lang="it-IT" sz="2800" dirty="0" err="1">
                <a:solidFill>
                  <a:srgbClr val="002060"/>
                </a:solidFill>
                <a:latin typeface="+mn-lt"/>
                <a:ea typeface="+mj-ea"/>
                <a:cs typeface="+mj-cs"/>
              </a:rPr>
              <a:t>therapy</a:t>
            </a:r>
            <a:r>
              <a:rPr lang="it-IT" sz="2800" dirty="0">
                <a:solidFill>
                  <a:srgbClr val="002060"/>
                </a:solidFill>
                <a:latin typeface="+mn-lt"/>
                <a:ea typeface="+mj-ea"/>
                <a:cs typeface="+mj-cs"/>
              </a:rPr>
              <a:t> </a:t>
            </a:r>
            <a:r>
              <a:rPr lang="it-IT" sz="2800" dirty="0" err="1" smtClean="0">
                <a:solidFill>
                  <a:srgbClr val="002060"/>
                </a:solidFill>
                <a:latin typeface="+mn-lt"/>
                <a:ea typeface="+mj-ea"/>
                <a:cs typeface="+mj-cs"/>
              </a:rPr>
              <a:t>at</a:t>
            </a:r>
            <a:endParaRPr lang="it-IT" sz="3200" b="0" dirty="0">
              <a:solidFill>
                <a:srgbClr val="4F81BD"/>
              </a:solidFill>
              <a:latin typeface="Calibri"/>
            </a:endParaRPr>
          </a:p>
          <a:p>
            <a:pPr>
              <a:spcBef>
                <a:spcPts val="0"/>
              </a:spcBef>
              <a:defRPr/>
            </a:pPr>
            <a:endParaRPr sz="3200" b="0" dirty="0">
              <a:solidFill>
                <a:srgbClr val="4F81BD"/>
              </a:solidFill>
              <a:latin typeface="Calibri"/>
            </a:endParaRPr>
          </a:p>
        </p:txBody>
      </p:sp>
      <p:pic>
        <p:nvPicPr>
          <p:cNvPr id="8" name="Immagine 7"/>
          <p:cNvPicPr>
            <a:picLocks noChangeAspect="1"/>
          </p:cNvPicPr>
          <p:nvPr/>
        </p:nvPicPr>
        <p:blipFill>
          <a:blip r:embed="rId6"/>
          <a:stretch>
            <a:fillRect/>
          </a:stretch>
        </p:blipFill>
        <p:spPr>
          <a:xfrm>
            <a:off x="0" y="82767"/>
            <a:ext cx="1379177" cy="1119168"/>
          </a:xfrm>
          <a:prstGeom prst="rect">
            <a:avLst/>
          </a:prstGeom>
        </p:spPr>
      </p:pic>
      <p:pic>
        <p:nvPicPr>
          <p:cNvPr id="12" name="Picture 3"/>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b="24133"/>
          <a:stretch/>
        </p:blipFill>
        <p:spPr bwMode="auto">
          <a:xfrm>
            <a:off x="8878315" y="154162"/>
            <a:ext cx="1449226" cy="3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87607440"/>
      </p:ext>
    </p:extLst>
  </p:cSld>
  <p:clrMapOvr>
    <a:masterClrMapping/>
  </p:clrMapOvr>
  <mc:AlternateContent xmlns:mc="http://schemas.openxmlformats.org/markup-compatibility/2006" xmlns:p14="http://schemas.microsoft.com/office/powerpoint/2010/main">
    <mc:Choice Requires="p14">
      <p:transition spd="slow" p14:dur="2000" advTm="13802"/>
    </mc:Choice>
    <mc:Fallback xmlns="">
      <p:transition spd="slow" advTm="13802"/>
    </mc:Fallback>
  </mc:AlternateContent>
  <p:timing>
    <p:tnLst>
      <p:par>
        <p:cTn id="1" dur="indefinite" restart="never" nodeType="tmRoot"/>
      </p:par>
    </p:tnLst>
  </p:timing>
  <p:extLst mod="1">
    <p:ext uri="{3A86A75C-4F4B-4683-9AE1-C65F6400EC91}">
      <p14:laserTraceLst xmlns:p14="http://schemas.microsoft.com/office/powerpoint/2010/main">
        <p14:tracePtLst>
          <p14:tracePt t="301" x="4833938" y="2447925"/>
          <p14:tracePt t="307" x="4724400" y="2405063"/>
          <p14:tracePt t="315" x="4554538" y="2336800"/>
          <p14:tracePt t="320" x="4341813" y="2243138"/>
          <p14:tracePt t="327" x="4205288" y="2166938"/>
          <p14:tracePt t="335" x="4070350" y="2098675"/>
          <p14:tracePt t="342" x="3857625" y="2005013"/>
          <p14:tracePt t="349" x="3746500" y="1954213"/>
          <p14:tracePt t="356" x="3619500" y="1870075"/>
          <p14:tracePt t="364" x="3457575" y="1776413"/>
          <p14:tracePt t="370" x="3313113" y="1649413"/>
          <p14:tracePt t="376" x="3168650" y="1546225"/>
          <p14:tracePt t="384" x="3033713" y="1452563"/>
          <p14:tracePt t="391" x="2955925" y="1393825"/>
          <p14:tracePt t="399" x="2871788" y="1325563"/>
          <p14:tracePt t="405" x="2778125" y="1282700"/>
          <p14:tracePt t="415" x="2701925" y="1216025"/>
          <p14:tracePt t="418" x="2616200" y="1181100"/>
          <p14:tracePt t="426" x="2549525" y="1122363"/>
          <p14:tracePt t="433" x="2497138" y="1079500"/>
          <p14:tracePt t="440" x="2455863" y="1062038"/>
          <p14:tracePt t="448" x="2420938" y="1044575"/>
          <p14:tracePt t="454" x="2370138" y="1028700"/>
          <p14:tracePt t="463" x="2327275" y="1019175"/>
          <p14:tracePt t="468" x="2311400" y="1003300"/>
          <p14:tracePt t="476" x="2286000" y="1003300"/>
          <p14:tracePt t="482" x="2268538" y="993775"/>
          <p14:tracePt t="488" x="2260600" y="985838"/>
          <p14:tracePt t="497" x="2235200" y="977900"/>
          <p14:tracePt t="503" x="2217738" y="977900"/>
          <p14:tracePt t="511" x="2208213" y="977900"/>
          <p14:tracePt t="517" x="2200275" y="977900"/>
          <p14:tracePt t="524" x="2182813" y="977900"/>
          <p14:tracePt t="538" x="2174875" y="968375"/>
          <p14:tracePt t="546" x="2166938" y="968375"/>
          <p14:tracePt t="553" x="2157413" y="968375"/>
          <p14:tracePt t="560" x="2141538" y="968375"/>
          <p14:tracePt t="566" x="2124075" y="968375"/>
          <p14:tracePt t="573" x="2116138" y="968375"/>
          <p14:tracePt t="581" x="2106613" y="968375"/>
          <p14:tracePt t="588" x="2098675" y="968375"/>
          <p14:tracePt t="601" x="2090738" y="968375"/>
          <p14:tracePt t="609" x="2081213" y="968375"/>
          <p14:tracePt t="623" x="2073275" y="968375"/>
          <p14:tracePt t="643" x="2065338" y="968375"/>
          <p14:tracePt t="658" x="2055813" y="968375"/>
          <p14:tracePt t="665" x="2047875" y="968375"/>
          <p14:tracePt t="680" x="2038350" y="968375"/>
          <p14:tracePt t="686" x="2022475" y="968375"/>
          <p14:tracePt t="699" x="2012950" y="968375"/>
          <p14:tracePt t="707" x="2005013" y="968375"/>
          <p14:tracePt t="715" x="1987550" y="968375"/>
          <p14:tracePt t="728" x="1979613" y="968375"/>
          <p14:tracePt t="735" x="1971675" y="968375"/>
          <p14:tracePt t="742" x="1962150" y="968375"/>
          <p14:tracePt t="748" x="1954213" y="968375"/>
          <p14:tracePt t="756" x="1946275" y="968375"/>
          <p14:tracePt t="764" x="1928813" y="968375"/>
          <p14:tracePt t="770" x="1903413" y="960438"/>
          <p14:tracePt t="777" x="1878013" y="952500"/>
          <p14:tracePt t="784" x="1852613" y="942975"/>
          <p14:tracePt t="791" x="1835150" y="935038"/>
          <p14:tracePt t="798" x="1801813" y="917575"/>
          <p14:tracePt t="806" x="1758950" y="909638"/>
          <p14:tracePt t="814" x="1733550" y="900113"/>
          <p14:tracePt t="819" x="1708150" y="892175"/>
          <p14:tracePt t="827" x="1690688" y="874713"/>
          <p14:tracePt t="833" x="1665288" y="866775"/>
          <p14:tracePt t="840" x="1647825" y="858838"/>
          <p14:tracePt t="848" x="1631950" y="858838"/>
          <p14:tracePt t="855" x="1614488" y="841375"/>
          <p14:tracePt t="860" x="1597025" y="833438"/>
          <p14:tracePt t="868" x="1589088" y="823913"/>
          <p14:tracePt t="876" x="1571625" y="815975"/>
          <p14:tracePt t="882" x="1563688" y="808038"/>
          <p14:tracePt t="888" x="1563688" y="798513"/>
          <p14:tracePt t="897" x="1546225" y="798513"/>
          <p14:tracePt t="904" x="1546225" y="790575"/>
          <p14:tracePt t="911" x="1528763" y="781050"/>
          <p14:tracePt t="917" x="1520825" y="781050"/>
          <p14:tracePt t="932" x="1512888" y="773113"/>
          <p14:tracePt t="938" x="1503363" y="773113"/>
          <p14:tracePt t="953" x="1495425" y="773113"/>
          <p14:tracePt t="966" x="1495425" y="765175"/>
          <p14:tracePt t="981" x="1487488" y="765175"/>
          <p14:tracePt t="8288" x="1477963" y="781050"/>
          <p14:tracePt t="8294" x="1477963" y="808038"/>
          <p14:tracePt t="8301" x="1477963" y="833438"/>
          <p14:tracePt t="8308" x="1477963" y="874713"/>
          <p14:tracePt t="8315" x="1477963" y="900113"/>
          <p14:tracePt t="8322" x="1477963" y="935038"/>
          <p14:tracePt t="8330" x="1477963" y="993775"/>
          <p14:tracePt t="8337" x="1487488" y="1069975"/>
          <p14:tracePt t="8343" x="1503363" y="1147763"/>
          <p14:tracePt t="8350" x="1538288" y="1241425"/>
          <p14:tracePt t="8359" x="1563688" y="1343025"/>
          <p14:tracePt t="8364" x="1589088" y="1411288"/>
          <p14:tracePt t="8372" x="1606550" y="1470025"/>
          <p14:tracePt t="8380" x="1622425" y="1520825"/>
          <p14:tracePt t="8386" x="1639888" y="1589088"/>
          <p14:tracePt t="8392" x="1647825" y="1631950"/>
          <p14:tracePt t="8399" x="1665288" y="1674813"/>
          <p14:tracePt t="8407" x="1682750" y="1725613"/>
          <p14:tracePt t="8414" x="1682750" y="1751013"/>
          <p14:tracePt t="8421" x="1690688" y="1776413"/>
          <p14:tracePt t="8427" x="1690688" y="1793875"/>
          <p14:tracePt t="8435" x="1690688" y="1819275"/>
          <p14:tracePt t="8443" x="1698625" y="1835150"/>
          <p14:tracePt t="8448" x="1698625" y="1844675"/>
          <p14:tracePt t="8456" x="1708150" y="1860550"/>
          <p14:tracePt t="8464" x="1708150" y="1870075"/>
          <p14:tracePt t="8476" x="1708150" y="1878013"/>
          <p14:tracePt t="8490" x="1708150" y="1885950"/>
          <p14:tracePt t="8505" x="1708150" y="1895475"/>
          <p14:tracePt t="8518" x="1708150" y="1903413"/>
          <p14:tracePt t="8547" x="1708150" y="1911350"/>
          <p14:tracePt t="8568" x="1708150" y="1920875"/>
          <p14:tracePt t="8582" x="1708150" y="1928813"/>
          <p14:tracePt t="8603" x="1708150" y="1938338"/>
          <p14:tracePt t="8653" x="1708150" y="1946275"/>
          <p14:tracePt t="8667" x="1708150" y="1954213"/>
          <p14:tracePt t="8673" x="1708150" y="1963738"/>
          <p14:tracePt t="8687" x="1708150" y="1971675"/>
          <p14:tracePt t="8702" x="1698625" y="1989138"/>
          <p14:tracePt t="8708" x="1698625" y="1997075"/>
          <p14:tracePt t="8716" x="1690688" y="2005013"/>
          <p14:tracePt t="8722" x="1690688" y="2014538"/>
          <p14:tracePt t="8731" x="1682750" y="2022475"/>
          <p14:tracePt t="8738" x="1673225" y="2039938"/>
          <p14:tracePt t="8745" x="1673225" y="2055813"/>
          <p14:tracePt t="8753" x="1673225" y="2065338"/>
          <p14:tracePt t="8758" x="1657350" y="2073275"/>
          <p14:tracePt t="8765" x="1657350" y="2082800"/>
          <p14:tracePt t="8771" x="1657350" y="2098675"/>
          <p14:tracePt t="8780" x="1647825" y="2108200"/>
          <p14:tracePt t="8785" x="1639888" y="2124075"/>
          <p14:tracePt t="8793" x="1639888" y="2133600"/>
          <p14:tracePt t="8801" x="1622425" y="2149475"/>
          <p14:tracePt t="8806" x="1622425" y="2159000"/>
          <p14:tracePt t="8814" x="1614488" y="2166938"/>
          <p14:tracePt t="8829" x="1606550" y="2174875"/>
          <p14:tracePt t="8834" x="1606550" y="2184400"/>
          <p14:tracePt t="8842" x="1606550" y="2200275"/>
          <p14:tracePt t="8848" x="1597025" y="2200275"/>
          <p14:tracePt t="8864" x="1597025" y="2209800"/>
          <p14:tracePt t="8884" x="1597025" y="2217738"/>
          <p14:tracePt t="8898" x="1589088" y="2217738"/>
          <p14:tracePt t="8905" x="1589088" y="2227263"/>
          <p14:tracePt t="8911" x="1589088" y="2235200"/>
          <p14:tracePt t="8940" x="1589088" y="2243138"/>
          <p14:tracePt t="8975" x="1589088" y="2252663"/>
          <p14:tracePt t="9003" x="1589088" y="2260600"/>
          <p14:tracePt t="9039" x="1589088" y="2268538"/>
          <p14:tracePt t="9151" x="1579563" y="2268538"/>
          <p14:tracePt t="9960" x="1579563" y="2278063"/>
          <p14:tracePt t="10084" x="1571625" y="2278063"/>
          <p14:tracePt t="10429" x="1571625" y="2286000"/>
          <p14:tracePt t="12378" x="1571625" y="2278063"/>
          <p14:tracePt t="12393" x="1563688" y="2278063"/>
          <p14:tracePt t="12407" x="1563688" y="2268538"/>
          <p14:tracePt t="12428" x="1563688" y="2260600"/>
          <p14:tracePt t="12441" x="1554163" y="2252663"/>
          <p14:tracePt t="12464" x="1554163" y="2243138"/>
          <p14:tracePt t="12477" x="1546225" y="2235200"/>
          <p14:tracePt t="12484" x="1546225" y="2227263"/>
          <p14:tracePt t="12498" x="1546225" y="2217738"/>
          <p14:tracePt t="12513" x="1554163" y="2200275"/>
          <p14:tracePt t="12520" x="1579563" y="2174875"/>
          <p14:tracePt t="12526" x="1784350" y="2082800"/>
          <p14:tracePt t="12535" x="2251075" y="1946275"/>
          <p14:tracePt t="12540" x="2973388" y="1835150"/>
          <p14:tracePt t="12547" x="3467100" y="1766888"/>
          <p14:tracePt t="12555" x="4052888" y="1690688"/>
          <p14:tracePt t="12562" x="4927600" y="1597025"/>
          <p14:tracePt t="12568" x="5743575" y="1520825"/>
          <p14:tracePt t="12575" x="6592888" y="1444625"/>
          <p14:tracePt t="12583" x="7442200" y="1411288"/>
          <p14:tracePt t="12589" x="7977188" y="1393825"/>
          <p14:tracePt t="12596" x="8529638" y="1393825"/>
          <p14:tracePt t="12604" x="9039225" y="1401763"/>
          <p14:tracePt t="12611" x="9388475" y="1393825"/>
          <p14:tracePt t="12618" x="9642475" y="1393825"/>
          <p14:tracePt t="12624" x="9829800" y="1393825"/>
          <p14:tracePt t="12632" x="9915525" y="1385888"/>
          <p14:tracePt t="12639" x="9966325" y="1376363"/>
          <p14:tracePt t="12646" x="9983788" y="1360488"/>
          <p14:tracePt t="12653" x="10009188" y="1333500"/>
          <p14:tracePt t="12659" x="10017125" y="1292225"/>
          <p14:tracePt t="12666" x="9974263" y="1206500"/>
          <p14:tracePt t="12674" x="9821863" y="1062038"/>
          <p14:tracePt t="12835" x="9923463" y="1104900"/>
          <p14:tracePt t="12841" x="10034588" y="1130300"/>
          <p14:tracePt t="12849" x="10169525" y="1181100"/>
          <p14:tracePt t="12856" x="10298113" y="1241425"/>
          <p14:tracePt t="12863" x="10356850" y="1282700"/>
          <p14:tracePt t="12872" x="10433050" y="1333500"/>
          <p14:tracePt t="12877" x="10518775" y="1401763"/>
          <p14:tracePt t="12884" x="10663238" y="1520825"/>
          <p14:tracePt t="12891" x="10764838" y="1597025"/>
          <p14:tracePt t="12898" x="10926763" y="1708150"/>
          <p14:tracePt t="12906" x="11096625" y="1827213"/>
          <p14:tracePt t="12912" x="11206163" y="1885950"/>
          <p14:tracePt t="12918" x="11299825" y="1938338"/>
          <p14:tracePt t="12926" x="11487150" y="2039938"/>
          <p14:tracePt t="12934" x="11750675" y="2149475"/>
          <p14:tracePt t="12941" x="11928475" y="2260600"/>
          <p14:tracePt t="12946" x="12158663" y="2397125"/>
        </p14:tracePtLst>
      </p14:laserTraceLst>
    </p:ext>
  </p:extLs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 xmlns:a16="http://schemas.microsoft.com/office/drawing/2014/main" id="{AC92088E-A26F-415A-A2AC-51227CEB1504}"/>
              </a:ext>
            </a:extLst>
          </p:cNvPr>
          <p:cNvSpPr txBox="1"/>
          <p:nvPr/>
        </p:nvSpPr>
        <p:spPr>
          <a:xfrm>
            <a:off x="1528923" y="88084"/>
            <a:ext cx="9895840" cy="984885"/>
          </a:xfrm>
          <a:prstGeom prst="rect">
            <a:avLst/>
          </a:prstGeom>
          <a:noFill/>
        </p:spPr>
        <p:txBody>
          <a:bodyPr wrap="square" rtlCol="0">
            <a:spAutoFit/>
          </a:bodyPr>
          <a:lstStyle/>
          <a:p>
            <a:pPr>
              <a:spcAft>
                <a:spcPts val="1200"/>
              </a:spcAft>
            </a:pPr>
            <a:r>
              <a:rPr lang="it-IT" sz="2400" b="1" dirty="0">
                <a:solidFill>
                  <a:srgbClr val="FF0000"/>
                </a:solidFill>
              </a:rPr>
              <a:t>WHO II  -WHO III </a:t>
            </a:r>
            <a:r>
              <a:rPr lang="it-IT" sz="2400" b="1" dirty="0" err="1">
                <a:solidFill>
                  <a:srgbClr val="FF0000"/>
                </a:solidFill>
              </a:rPr>
              <a:t>Meningiomas</a:t>
            </a:r>
            <a:r>
              <a:rPr lang="it-IT" sz="2400" b="1" dirty="0">
                <a:solidFill>
                  <a:srgbClr val="FF0000"/>
                </a:solidFill>
              </a:rPr>
              <a:t> (</a:t>
            </a:r>
            <a:r>
              <a:rPr lang="it-IT" sz="2400" b="1" dirty="0" err="1">
                <a:solidFill>
                  <a:srgbClr val="FF0000"/>
                </a:solidFill>
              </a:rPr>
              <a:t>regardless</a:t>
            </a:r>
            <a:r>
              <a:rPr lang="it-IT" sz="2400" b="1" dirty="0">
                <a:solidFill>
                  <a:srgbClr val="FF0000"/>
                </a:solidFill>
              </a:rPr>
              <a:t> </a:t>
            </a:r>
            <a:r>
              <a:rPr lang="it-IT" sz="2400" b="1" dirty="0" err="1">
                <a:solidFill>
                  <a:srgbClr val="FF0000"/>
                </a:solidFill>
              </a:rPr>
              <a:t>tumor</a:t>
            </a:r>
            <a:r>
              <a:rPr lang="it-IT" sz="2400" b="1" dirty="0">
                <a:solidFill>
                  <a:srgbClr val="FF0000"/>
                </a:solidFill>
              </a:rPr>
              <a:t> location)</a:t>
            </a:r>
            <a:endParaRPr lang="it-IT" sz="2400" b="1" dirty="0">
              <a:solidFill>
                <a:srgbClr val="4F81BD"/>
              </a:solidFill>
            </a:endParaRPr>
          </a:p>
          <a:p>
            <a:pPr>
              <a:spcAft>
                <a:spcPts val="1200"/>
              </a:spcAft>
            </a:pPr>
            <a:r>
              <a:rPr lang="it-IT" sz="2400" b="1" dirty="0" err="1">
                <a:solidFill>
                  <a:srgbClr val="002060"/>
                </a:solidFill>
              </a:rPr>
              <a:t>Indication</a:t>
            </a:r>
            <a:r>
              <a:rPr lang="it-IT" sz="2400" b="1" dirty="0">
                <a:solidFill>
                  <a:srgbClr val="002060"/>
                </a:solidFill>
              </a:rPr>
              <a:t> for First </a:t>
            </a:r>
            <a:r>
              <a:rPr lang="it-IT" sz="2400" b="1" dirty="0" err="1">
                <a:solidFill>
                  <a:srgbClr val="002060"/>
                </a:solidFill>
              </a:rPr>
              <a:t>Radiotherapy</a:t>
            </a:r>
            <a:r>
              <a:rPr lang="it-IT" sz="2400" b="1" dirty="0">
                <a:solidFill>
                  <a:srgbClr val="002060"/>
                </a:solidFill>
              </a:rPr>
              <a:t>  (RT </a:t>
            </a:r>
            <a:r>
              <a:rPr lang="it-IT" sz="2400" b="1" dirty="0" err="1">
                <a:solidFill>
                  <a:srgbClr val="002060"/>
                </a:solidFill>
              </a:rPr>
              <a:t>naive</a:t>
            </a:r>
            <a:r>
              <a:rPr lang="it-IT" sz="2400" b="1" dirty="0">
                <a:solidFill>
                  <a:srgbClr val="002060"/>
                </a:solidFill>
              </a:rPr>
              <a:t> </a:t>
            </a:r>
            <a:r>
              <a:rPr lang="it-IT" sz="2400" b="1" dirty="0" err="1">
                <a:solidFill>
                  <a:srgbClr val="002060"/>
                </a:solidFill>
              </a:rPr>
              <a:t>patients</a:t>
            </a:r>
            <a:r>
              <a:rPr lang="it-IT" sz="2400" b="1" dirty="0">
                <a:solidFill>
                  <a:srgbClr val="002060"/>
                </a:solidFill>
              </a:rPr>
              <a:t>) </a:t>
            </a:r>
            <a:r>
              <a:rPr lang="it-IT" sz="2400" b="1" dirty="0" err="1">
                <a:solidFill>
                  <a:srgbClr val="002060"/>
                </a:solidFill>
              </a:rPr>
              <a:t>regardless</a:t>
            </a:r>
            <a:r>
              <a:rPr lang="it-IT" sz="2400" b="1" dirty="0">
                <a:solidFill>
                  <a:srgbClr val="002060"/>
                </a:solidFill>
              </a:rPr>
              <a:t> RT </a:t>
            </a:r>
            <a:r>
              <a:rPr lang="it-IT" sz="2400" b="1" dirty="0" err="1">
                <a:solidFill>
                  <a:srgbClr val="002060"/>
                </a:solidFill>
              </a:rPr>
              <a:t>modality</a:t>
            </a:r>
            <a:r>
              <a:rPr lang="it-IT" sz="2400" b="1" dirty="0">
                <a:solidFill>
                  <a:srgbClr val="002060"/>
                </a:solidFill>
              </a:rPr>
              <a:t> </a:t>
            </a:r>
            <a:endParaRPr lang="it-IT" sz="2400" dirty="0">
              <a:solidFill>
                <a:srgbClr val="002060"/>
              </a:solidFill>
            </a:endParaRPr>
          </a:p>
        </p:txBody>
      </p:sp>
      <p:sp>
        <p:nvSpPr>
          <p:cNvPr id="7" name="CasellaDiTesto 6">
            <a:extLst>
              <a:ext uri="{FF2B5EF4-FFF2-40B4-BE49-F238E27FC236}">
                <a16:creationId xmlns="" xmlns:a16="http://schemas.microsoft.com/office/drawing/2014/main" id="{62A12CF4-D29F-4A1D-91DC-BF741CC9E925}"/>
              </a:ext>
            </a:extLst>
          </p:cNvPr>
          <p:cNvSpPr txBox="1"/>
          <p:nvPr/>
        </p:nvSpPr>
        <p:spPr>
          <a:xfrm>
            <a:off x="1521277" y="1263191"/>
            <a:ext cx="10810240" cy="6186309"/>
          </a:xfrm>
          <a:prstGeom prst="rect">
            <a:avLst/>
          </a:prstGeom>
          <a:noFill/>
        </p:spPr>
        <p:txBody>
          <a:bodyPr wrap="square" rtlCol="0">
            <a:spAutoFit/>
          </a:bodyPr>
          <a:lstStyle/>
          <a:p>
            <a:pPr marL="342900" indent="-342900">
              <a:buFont typeface="Arial" panose="020B0604020202020204" pitchFamily="34" charset="0"/>
              <a:buChar char="•"/>
            </a:pPr>
            <a:r>
              <a:rPr lang="it-IT" b="1" dirty="0" smtClean="0">
                <a:solidFill>
                  <a:srgbClr val="002060"/>
                </a:solidFill>
              </a:rPr>
              <a:t>RT </a:t>
            </a:r>
            <a:r>
              <a:rPr lang="it-IT" b="1" dirty="0" err="1" smtClean="0">
                <a:solidFill>
                  <a:srgbClr val="002060"/>
                </a:solidFill>
              </a:rPr>
              <a:t>fractionated</a:t>
            </a:r>
            <a:r>
              <a:rPr lang="it-IT" b="1" dirty="0" smtClean="0">
                <a:solidFill>
                  <a:srgbClr val="002060"/>
                </a:solidFill>
              </a:rPr>
              <a:t> dose schedule </a:t>
            </a:r>
            <a:r>
              <a:rPr lang="it-IT" b="1" dirty="0" err="1" smtClean="0">
                <a:solidFill>
                  <a:srgbClr val="002060"/>
                </a:solidFill>
              </a:rPr>
              <a:t>should</a:t>
            </a:r>
            <a:r>
              <a:rPr lang="it-IT" b="1" dirty="0" smtClean="0">
                <a:solidFill>
                  <a:srgbClr val="002060"/>
                </a:solidFill>
              </a:rPr>
              <a:t> be </a:t>
            </a:r>
            <a:r>
              <a:rPr lang="it-IT" b="1" dirty="0" err="1" smtClean="0">
                <a:solidFill>
                  <a:srgbClr val="002060"/>
                </a:solidFill>
              </a:rPr>
              <a:t>adopted</a:t>
            </a:r>
            <a:r>
              <a:rPr lang="it-IT" b="1" dirty="0" smtClean="0">
                <a:solidFill>
                  <a:srgbClr val="002060"/>
                </a:solidFill>
              </a:rPr>
              <a:t> (EANO </a:t>
            </a:r>
            <a:r>
              <a:rPr lang="it-IT" b="1" dirty="0" err="1" smtClean="0">
                <a:solidFill>
                  <a:srgbClr val="002060"/>
                </a:solidFill>
              </a:rPr>
              <a:t>guidelines</a:t>
            </a:r>
            <a:r>
              <a:rPr lang="it-IT" b="1" dirty="0" smtClean="0">
                <a:solidFill>
                  <a:srgbClr val="002060"/>
                </a:solidFill>
              </a:rPr>
              <a:t> , 2021)</a:t>
            </a:r>
          </a:p>
          <a:p>
            <a:endParaRPr lang="en-US" b="1" dirty="0" smtClean="0">
              <a:solidFill>
                <a:srgbClr val="002060"/>
              </a:solidFill>
            </a:endParaRPr>
          </a:p>
          <a:p>
            <a:pPr marL="342900" indent="-342900">
              <a:buFont typeface="Arial" panose="020B0604020202020204" pitchFamily="34" charset="0"/>
              <a:buChar char="•"/>
            </a:pPr>
            <a:r>
              <a:rPr lang="it-IT" b="1" dirty="0" smtClean="0">
                <a:solidFill>
                  <a:srgbClr val="002060"/>
                </a:solidFill>
              </a:rPr>
              <a:t>HIGHER RT dose </a:t>
            </a:r>
            <a:r>
              <a:rPr lang="it-IT" b="1" dirty="0" err="1" smtClean="0">
                <a:solidFill>
                  <a:srgbClr val="002060"/>
                </a:solidFill>
              </a:rPr>
              <a:t>level</a:t>
            </a:r>
            <a:r>
              <a:rPr lang="it-IT" b="1" dirty="0" smtClean="0">
                <a:solidFill>
                  <a:srgbClr val="002060"/>
                </a:solidFill>
              </a:rPr>
              <a:t>  (≥ 60  </a:t>
            </a:r>
            <a:r>
              <a:rPr lang="it-IT" b="1" dirty="0" err="1" smtClean="0">
                <a:solidFill>
                  <a:srgbClr val="002060"/>
                </a:solidFill>
              </a:rPr>
              <a:t>Gy</a:t>
            </a:r>
            <a:r>
              <a:rPr lang="it-IT" b="1" dirty="0" smtClean="0">
                <a:solidFill>
                  <a:srgbClr val="002060"/>
                </a:solidFill>
              </a:rPr>
              <a:t>) </a:t>
            </a:r>
            <a:r>
              <a:rPr lang="it-IT" b="1" dirty="0" err="1" smtClean="0">
                <a:solidFill>
                  <a:srgbClr val="002060"/>
                </a:solidFill>
              </a:rPr>
              <a:t>required</a:t>
            </a:r>
            <a:r>
              <a:rPr lang="it-IT" b="1" dirty="0" smtClean="0">
                <a:solidFill>
                  <a:srgbClr val="002060"/>
                </a:solidFill>
              </a:rPr>
              <a:t> </a:t>
            </a:r>
          </a:p>
          <a:p>
            <a:pPr marL="342900" indent="-342900">
              <a:buFont typeface="Arial" panose="020B0604020202020204" pitchFamily="34" charset="0"/>
              <a:buChar char="•"/>
            </a:pPr>
            <a:endParaRPr lang="it-IT" b="1" dirty="0" smtClean="0">
              <a:solidFill>
                <a:srgbClr val="FF0000"/>
              </a:solidFill>
            </a:endParaRPr>
          </a:p>
          <a:p>
            <a:pPr marL="342900" indent="-342900">
              <a:buFont typeface="Arial" panose="020B0604020202020204" pitchFamily="34" charset="0"/>
              <a:buChar char="•"/>
            </a:pPr>
            <a:endParaRPr lang="it-IT" sz="2000" b="1" dirty="0">
              <a:solidFill>
                <a:srgbClr val="FF0000"/>
              </a:solidFill>
            </a:endParaRPr>
          </a:p>
          <a:p>
            <a:pPr marL="342900" indent="-342900">
              <a:buFont typeface="Arial" panose="020B0604020202020204" pitchFamily="34" charset="0"/>
              <a:buChar char="•"/>
            </a:pPr>
            <a:endParaRPr lang="it-IT" sz="2000" b="1" dirty="0" smtClean="0">
              <a:solidFill>
                <a:srgbClr val="FF0000"/>
              </a:solidFill>
            </a:endParaRPr>
          </a:p>
          <a:p>
            <a:pPr marL="342900" indent="-342900">
              <a:buFont typeface="Arial" panose="020B0604020202020204" pitchFamily="34" charset="0"/>
              <a:buChar char="•"/>
            </a:pPr>
            <a:endParaRPr lang="it-IT" sz="2000" b="1" dirty="0">
              <a:solidFill>
                <a:srgbClr val="FF0000"/>
              </a:solidFill>
            </a:endParaRPr>
          </a:p>
          <a:p>
            <a:pPr marL="342900" indent="-342900">
              <a:buFont typeface="Arial" panose="020B0604020202020204" pitchFamily="34" charset="0"/>
              <a:buChar char="•"/>
            </a:pPr>
            <a:endParaRPr lang="it-IT" sz="2000" b="1" dirty="0" smtClean="0">
              <a:solidFill>
                <a:srgbClr val="FF0000"/>
              </a:solidFill>
            </a:endParaRPr>
          </a:p>
          <a:p>
            <a:pPr marL="342900" indent="-342900">
              <a:buFont typeface="Arial" panose="020B0604020202020204" pitchFamily="34" charset="0"/>
              <a:buChar char="•"/>
            </a:pPr>
            <a:endParaRPr lang="it-IT" sz="2000" b="1" dirty="0">
              <a:solidFill>
                <a:srgbClr val="FF0000"/>
              </a:solidFill>
            </a:endParaRPr>
          </a:p>
          <a:p>
            <a:pPr marL="342900" indent="-342900">
              <a:buFont typeface="Arial" panose="020B0604020202020204" pitchFamily="34" charset="0"/>
              <a:buChar char="•"/>
            </a:pPr>
            <a:endParaRPr lang="it-IT" sz="2000" b="1" dirty="0" smtClean="0">
              <a:solidFill>
                <a:srgbClr val="FF0000"/>
              </a:solidFill>
            </a:endParaRPr>
          </a:p>
          <a:p>
            <a:pPr marL="342900" indent="-342900">
              <a:buFont typeface="Arial" panose="020B0604020202020204" pitchFamily="34" charset="0"/>
              <a:buChar char="•"/>
            </a:pPr>
            <a:endParaRPr lang="it-IT" sz="2000" b="1" dirty="0">
              <a:solidFill>
                <a:srgbClr val="FF0000"/>
              </a:solidFill>
            </a:endParaRPr>
          </a:p>
          <a:p>
            <a:pPr marL="342900" indent="-342900">
              <a:buFont typeface="Arial" panose="020B0604020202020204" pitchFamily="34" charset="0"/>
              <a:buChar char="•"/>
            </a:pPr>
            <a:endParaRPr lang="it-IT" sz="2000" b="1" dirty="0" smtClean="0">
              <a:solidFill>
                <a:srgbClr val="FF0000"/>
              </a:solidFill>
            </a:endParaRPr>
          </a:p>
          <a:p>
            <a:pPr marL="342900" indent="-342900">
              <a:buFont typeface="Arial" panose="020B0604020202020204" pitchFamily="34" charset="0"/>
              <a:buChar char="•"/>
            </a:pPr>
            <a:endParaRPr lang="it-IT" sz="2000" b="1" dirty="0">
              <a:solidFill>
                <a:srgbClr val="FF0000"/>
              </a:solidFill>
            </a:endParaRPr>
          </a:p>
          <a:p>
            <a:pPr marL="342900" indent="-342900">
              <a:buFont typeface="Arial" panose="020B0604020202020204" pitchFamily="34" charset="0"/>
              <a:buChar char="•"/>
            </a:pPr>
            <a:endParaRPr lang="it-IT" sz="2000" b="1" dirty="0" smtClean="0">
              <a:solidFill>
                <a:srgbClr val="FF0000"/>
              </a:solidFill>
            </a:endParaRPr>
          </a:p>
          <a:p>
            <a:pPr marL="342900" indent="-342900">
              <a:buFont typeface="Arial" panose="020B0604020202020204" pitchFamily="34" charset="0"/>
              <a:buChar char="•"/>
            </a:pPr>
            <a:endParaRPr lang="it-IT" sz="2000" b="1" dirty="0">
              <a:solidFill>
                <a:srgbClr val="FF0000"/>
              </a:solidFill>
            </a:endParaRPr>
          </a:p>
          <a:p>
            <a:pPr marL="342900" indent="-342900">
              <a:buFont typeface="Arial" panose="020B0604020202020204" pitchFamily="34" charset="0"/>
              <a:buChar char="•"/>
            </a:pPr>
            <a:endParaRPr lang="it-IT" sz="2000" b="1" dirty="0">
              <a:solidFill>
                <a:srgbClr val="FF0000"/>
              </a:solidFill>
            </a:endParaRPr>
          </a:p>
          <a:p>
            <a:endParaRPr lang="it-IT" sz="2000" b="1" dirty="0">
              <a:solidFill>
                <a:srgbClr val="002060"/>
              </a:solidFill>
            </a:endParaRPr>
          </a:p>
          <a:p>
            <a:r>
              <a:rPr lang="it-IT" sz="2000" b="1" dirty="0">
                <a:solidFill>
                  <a:srgbClr val="002060"/>
                </a:solidFill>
              </a:rPr>
              <a:t> </a:t>
            </a:r>
          </a:p>
          <a:p>
            <a:endParaRPr lang="it-IT" dirty="0">
              <a:solidFill>
                <a:prstClr val="black"/>
              </a:solidFill>
            </a:endParaRPr>
          </a:p>
          <a:p>
            <a:endParaRPr lang="it-IT" dirty="0">
              <a:solidFill>
                <a:prstClr val="black"/>
              </a:solidFill>
            </a:endParaRPr>
          </a:p>
        </p:txBody>
      </p:sp>
      <p:grpSp>
        <p:nvGrpSpPr>
          <p:cNvPr id="5" name="Gruppo 4"/>
          <p:cNvGrpSpPr/>
          <p:nvPr/>
        </p:nvGrpSpPr>
        <p:grpSpPr>
          <a:xfrm>
            <a:off x="0" y="2350456"/>
            <a:ext cx="8039166" cy="4507544"/>
            <a:chOff x="770020" y="60159"/>
            <a:chExt cx="10409248" cy="6509085"/>
          </a:xfrm>
        </p:grpSpPr>
        <p:pic>
          <p:nvPicPr>
            <p:cNvPr id="8" name="Immagine 7"/>
            <p:cNvPicPr>
              <a:picLocks noChangeAspect="1"/>
            </p:cNvPicPr>
            <p:nvPr/>
          </p:nvPicPr>
          <p:blipFill rotWithShape="1">
            <a:blip r:embed="rId3">
              <a:extLst>
                <a:ext uri="{28A0092B-C50C-407E-A947-70E740481C1C}">
                  <a14:useLocalDpi xmlns:a14="http://schemas.microsoft.com/office/drawing/2010/main" val="0"/>
                </a:ext>
              </a:extLst>
            </a:blip>
            <a:srcRect l="20330" t="22632" r="39900" b="36842"/>
            <a:stretch/>
          </p:blipFill>
          <p:spPr>
            <a:xfrm>
              <a:off x="770020" y="3573380"/>
              <a:ext cx="5099838" cy="2995864"/>
            </a:xfrm>
            <a:prstGeom prst="rect">
              <a:avLst/>
            </a:prstGeom>
          </p:spPr>
        </p:pic>
        <p:pic>
          <p:nvPicPr>
            <p:cNvPr id="9" name="Immagine 8"/>
            <p:cNvPicPr>
              <a:picLocks noChangeAspect="1"/>
            </p:cNvPicPr>
            <p:nvPr/>
          </p:nvPicPr>
          <p:blipFill rotWithShape="1">
            <a:blip r:embed="rId4">
              <a:extLst>
                <a:ext uri="{28A0092B-C50C-407E-A947-70E740481C1C}">
                  <a14:useLocalDpi xmlns:a14="http://schemas.microsoft.com/office/drawing/2010/main" val="0"/>
                </a:ext>
              </a:extLst>
            </a:blip>
            <a:srcRect l="19634" t="21754" r="432" b="29298"/>
            <a:stretch/>
          </p:blipFill>
          <p:spPr>
            <a:xfrm>
              <a:off x="770020" y="60159"/>
              <a:ext cx="10409248" cy="3513221"/>
            </a:xfrm>
            <a:prstGeom prst="rect">
              <a:avLst/>
            </a:prstGeom>
          </p:spPr>
        </p:pic>
      </p:grpSp>
      <p:sp>
        <p:nvSpPr>
          <p:cNvPr id="3" name="CasellaDiTesto 2"/>
          <p:cNvSpPr txBox="1"/>
          <p:nvPr/>
        </p:nvSpPr>
        <p:spPr>
          <a:xfrm>
            <a:off x="8039166" y="6012410"/>
            <a:ext cx="4152834" cy="923330"/>
          </a:xfrm>
          <a:prstGeom prst="rect">
            <a:avLst/>
          </a:prstGeom>
          <a:noFill/>
        </p:spPr>
        <p:txBody>
          <a:bodyPr wrap="square" rtlCol="0">
            <a:spAutoFit/>
          </a:bodyPr>
          <a:lstStyle/>
          <a:p>
            <a:r>
              <a:rPr lang="it-IT" sz="1200" dirty="0">
                <a:solidFill>
                  <a:schemeClr val="tx2"/>
                </a:solidFill>
              </a:rPr>
              <a:t>(</a:t>
            </a:r>
            <a:r>
              <a:rPr lang="da-DK" sz="1200" dirty="0">
                <a:solidFill>
                  <a:schemeClr val="tx2"/>
                </a:solidFill>
              </a:rPr>
              <a:t>Hug et al , 2000 ; Boskos et al , 2009 ; Kaur et al, 2014 ; Aizer et al, 2014; Jenkinson et al, 2014;  </a:t>
            </a:r>
            <a:r>
              <a:rPr lang="da-DK" sz="1200" dirty="0" smtClean="0">
                <a:solidFill>
                  <a:schemeClr val="tx2"/>
                </a:solidFill>
              </a:rPr>
              <a:t> </a:t>
            </a:r>
            <a:r>
              <a:rPr lang="da-DK" sz="1200" dirty="0">
                <a:solidFill>
                  <a:schemeClr val="tx2"/>
                </a:solidFill>
              </a:rPr>
              <a:t>Hwang et al, 2017 ;  Weber et al 2018 ;  Lee et al, 2019; Rogers et al, 2020 )</a:t>
            </a:r>
            <a:endParaRPr lang="it-IT" sz="1200" dirty="0">
              <a:solidFill>
                <a:schemeClr val="tx2"/>
              </a:solidFill>
            </a:endParaRPr>
          </a:p>
          <a:p>
            <a:endParaRPr lang="it-IT" dirty="0"/>
          </a:p>
        </p:txBody>
      </p:sp>
      <p:pic>
        <p:nvPicPr>
          <p:cNvPr id="10" name="Immagine 9"/>
          <p:cNvPicPr>
            <a:picLocks noChangeAspect="1"/>
          </p:cNvPicPr>
          <p:nvPr/>
        </p:nvPicPr>
        <p:blipFill>
          <a:blip r:embed="rId5"/>
          <a:stretch>
            <a:fillRect/>
          </a:stretch>
        </p:blipFill>
        <p:spPr>
          <a:xfrm>
            <a:off x="65988" y="21632"/>
            <a:ext cx="1379177" cy="1119168"/>
          </a:xfrm>
          <a:prstGeom prst="rect">
            <a:avLst/>
          </a:prstGeom>
        </p:spPr>
      </p:pic>
    </p:spTree>
    <p:extLst>
      <p:ext uri="{BB962C8B-B14F-4D97-AF65-F5344CB8AC3E}">
        <p14:creationId xmlns:p14="http://schemas.microsoft.com/office/powerpoint/2010/main" val="122247907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0" y="87620"/>
            <a:ext cx="1379177" cy="1119168"/>
          </a:xfrm>
          <a:prstGeom prst="rect">
            <a:avLst/>
          </a:prstGeom>
        </p:spPr>
      </p:pic>
      <p:sp>
        <p:nvSpPr>
          <p:cNvPr id="3" name="CasellaDiTesto 2"/>
          <p:cNvSpPr txBox="1"/>
          <p:nvPr/>
        </p:nvSpPr>
        <p:spPr>
          <a:xfrm>
            <a:off x="1621410" y="324038"/>
            <a:ext cx="8917757" cy="646331"/>
          </a:xfrm>
          <a:prstGeom prst="rect">
            <a:avLst/>
          </a:prstGeom>
          <a:noFill/>
        </p:spPr>
        <p:txBody>
          <a:bodyPr wrap="square" rtlCol="0">
            <a:spAutoFit/>
          </a:bodyPr>
          <a:lstStyle/>
          <a:p>
            <a:r>
              <a:rPr lang="it-IT" sz="3600" b="1" dirty="0" smtClean="0">
                <a:solidFill>
                  <a:srgbClr val="FF0000"/>
                </a:solidFill>
              </a:rPr>
              <a:t>Glioma </a:t>
            </a:r>
            <a:r>
              <a:rPr lang="it-IT" sz="3600" b="1" dirty="0" err="1" smtClean="0">
                <a:solidFill>
                  <a:srgbClr val="FF0000"/>
                </a:solidFill>
              </a:rPr>
              <a:t>tumors</a:t>
            </a:r>
            <a:r>
              <a:rPr lang="it-IT" sz="3600" b="1" dirty="0" smtClean="0">
                <a:solidFill>
                  <a:srgbClr val="FF0000"/>
                </a:solidFill>
              </a:rPr>
              <a:t>: </a:t>
            </a:r>
            <a:r>
              <a:rPr lang="it-IT" sz="3600" b="1" dirty="0" err="1" smtClean="0">
                <a:solidFill>
                  <a:srgbClr val="FF0000"/>
                </a:solidFill>
              </a:rPr>
              <a:t>any</a:t>
            </a:r>
            <a:r>
              <a:rPr lang="it-IT" sz="3600" b="1" dirty="0" smtClean="0">
                <a:solidFill>
                  <a:srgbClr val="FF0000"/>
                </a:solidFill>
              </a:rPr>
              <a:t> </a:t>
            </a:r>
            <a:r>
              <a:rPr lang="it-IT" sz="3600" b="1" dirty="0" err="1" smtClean="0">
                <a:solidFill>
                  <a:srgbClr val="FF0000"/>
                </a:solidFill>
              </a:rPr>
              <a:t>role</a:t>
            </a:r>
            <a:r>
              <a:rPr lang="it-IT" sz="3600" b="1" dirty="0" smtClean="0">
                <a:solidFill>
                  <a:srgbClr val="FF0000"/>
                </a:solidFill>
              </a:rPr>
              <a:t> for </a:t>
            </a:r>
            <a:r>
              <a:rPr lang="it-IT" sz="3600" b="1" dirty="0" err="1" smtClean="0">
                <a:solidFill>
                  <a:srgbClr val="FF0000"/>
                </a:solidFill>
              </a:rPr>
              <a:t>particle</a:t>
            </a:r>
            <a:r>
              <a:rPr lang="it-IT" sz="3600" b="1" dirty="0" smtClean="0">
                <a:solidFill>
                  <a:srgbClr val="FF0000"/>
                </a:solidFill>
              </a:rPr>
              <a:t> </a:t>
            </a:r>
            <a:r>
              <a:rPr lang="it-IT" sz="3600" b="1" dirty="0" err="1" smtClean="0">
                <a:solidFill>
                  <a:srgbClr val="FF0000"/>
                </a:solidFill>
              </a:rPr>
              <a:t>therapy</a:t>
            </a:r>
            <a:r>
              <a:rPr lang="it-IT" sz="3600" b="1" dirty="0" smtClean="0">
                <a:solidFill>
                  <a:srgbClr val="FF0000"/>
                </a:solidFill>
              </a:rPr>
              <a:t>?</a:t>
            </a:r>
            <a:endParaRPr lang="it-IT" sz="3600" b="1" dirty="0">
              <a:solidFill>
                <a:srgbClr val="FF0000"/>
              </a:solidFill>
            </a:endParaRPr>
          </a:p>
        </p:txBody>
      </p:sp>
      <p:grpSp>
        <p:nvGrpSpPr>
          <p:cNvPr id="6" name="Gruppo 5"/>
          <p:cNvGrpSpPr/>
          <p:nvPr/>
        </p:nvGrpSpPr>
        <p:grpSpPr>
          <a:xfrm>
            <a:off x="1093510" y="1319752"/>
            <a:ext cx="12339686" cy="5538248"/>
            <a:chOff x="1093510" y="1319752"/>
            <a:chExt cx="12339686" cy="5538248"/>
          </a:xfrm>
        </p:grpSpPr>
        <p:sp>
          <p:nvSpPr>
            <p:cNvPr id="4" name="CasellaDiTesto 3"/>
            <p:cNvSpPr txBox="1"/>
            <p:nvPr/>
          </p:nvSpPr>
          <p:spPr>
            <a:xfrm>
              <a:off x="1093510" y="1319752"/>
              <a:ext cx="9445657" cy="4247317"/>
            </a:xfrm>
            <a:prstGeom prst="rect">
              <a:avLst/>
            </a:prstGeom>
            <a:noFill/>
          </p:spPr>
          <p:txBody>
            <a:bodyPr wrap="square" rtlCol="0">
              <a:spAutoFit/>
            </a:bodyPr>
            <a:lstStyle/>
            <a:p>
              <a:pPr marL="285750" indent="-285750">
                <a:buFont typeface="Wingdings" panose="05000000000000000000" pitchFamily="2" charset="2"/>
                <a:buChar char="Ø"/>
              </a:pPr>
              <a:r>
                <a:rPr lang="it-IT" dirty="0">
                  <a:solidFill>
                    <a:srgbClr val="002060"/>
                  </a:solidFill>
                </a:rPr>
                <a:t>Proton </a:t>
              </a:r>
              <a:r>
                <a:rPr lang="it-IT" dirty="0" err="1">
                  <a:solidFill>
                    <a:srgbClr val="002060"/>
                  </a:solidFill>
                </a:rPr>
                <a:t>therapy</a:t>
              </a:r>
              <a:r>
                <a:rPr lang="it-IT" dirty="0">
                  <a:solidFill>
                    <a:srgbClr val="002060"/>
                  </a:solidFill>
                </a:rPr>
                <a:t> for </a:t>
              </a:r>
              <a:r>
                <a:rPr lang="it-IT" dirty="0" err="1">
                  <a:solidFill>
                    <a:srgbClr val="002060"/>
                  </a:solidFill>
                </a:rPr>
                <a:t>low</a:t>
              </a:r>
              <a:r>
                <a:rPr lang="it-IT" dirty="0">
                  <a:solidFill>
                    <a:srgbClr val="002060"/>
                  </a:solidFill>
                </a:rPr>
                <a:t>-grade </a:t>
              </a:r>
              <a:r>
                <a:rPr lang="it-IT" dirty="0" err="1">
                  <a:solidFill>
                    <a:srgbClr val="002060"/>
                  </a:solidFill>
                </a:rPr>
                <a:t>gliomas</a:t>
              </a:r>
              <a:r>
                <a:rPr lang="it-IT" dirty="0">
                  <a:solidFill>
                    <a:srgbClr val="002060"/>
                  </a:solidFill>
                </a:rPr>
                <a:t> </a:t>
              </a:r>
              <a:r>
                <a:rPr lang="it-IT" dirty="0" err="1">
                  <a:solidFill>
                    <a:srgbClr val="002060"/>
                  </a:solidFill>
                </a:rPr>
                <a:t>has</a:t>
              </a:r>
              <a:r>
                <a:rPr lang="it-IT" dirty="0">
                  <a:solidFill>
                    <a:srgbClr val="002060"/>
                  </a:solidFill>
                </a:rPr>
                <a:t> </a:t>
              </a:r>
              <a:r>
                <a:rPr lang="it-IT" dirty="0" err="1">
                  <a:solidFill>
                    <a:srgbClr val="002060"/>
                  </a:solidFill>
                </a:rPr>
                <a:t>also</a:t>
              </a:r>
              <a:r>
                <a:rPr lang="it-IT" dirty="0">
                  <a:solidFill>
                    <a:srgbClr val="002060"/>
                  </a:solidFill>
                </a:rPr>
                <a:t> </a:t>
              </a:r>
              <a:r>
                <a:rPr lang="it-IT" dirty="0" err="1">
                  <a:solidFill>
                    <a:srgbClr val="002060"/>
                  </a:solidFill>
                </a:rPr>
                <a:t>been</a:t>
              </a:r>
              <a:r>
                <a:rPr lang="it-IT" dirty="0">
                  <a:solidFill>
                    <a:srgbClr val="002060"/>
                  </a:solidFill>
                </a:rPr>
                <a:t> </a:t>
              </a:r>
              <a:r>
                <a:rPr lang="it-IT" dirty="0" err="1">
                  <a:solidFill>
                    <a:srgbClr val="002060"/>
                  </a:solidFill>
                </a:rPr>
                <a:t>evaluated</a:t>
              </a:r>
              <a:r>
                <a:rPr lang="it-IT" dirty="0" smtClean="0">
                  <a:solidFill>
                    <a:srgbClr val="002060"/>
                  </a:solidFill>
                </a:rPr>
                <a:t>.</a:t>
              </a:r>
            </a:p>
            <a:p>
              <a:pPr marL="285750" indent="-285750">
                <a:buFont typeface="Wingdings" panose="05000000000000000000" pitchFamily="2" charset="2"/>
                <a:buChar char="Ø"/>
              </a:pPr>
              <a:endParaRPr lang="it-IT" dirty="0">
                <a:solidFill>
                  <a:srgbClr val="002060"/>
                </a:solidFill>
              </a:endParaRPr>
            </a:p>
            <a:p>
              <a:pPr marL="285750" indent="-285750">
                <a:buFont typeface="Wingdings" panose="05000000000000000000" pitchFamily="2" charset="2"/>
                <a:buChar char="Ø"/>
              </a:pPr>
              <a:r>
                <a:rPr lang="en-US" dirty="0">
                  <a:solidFill>
                    <a:srgbClr val="002060"/>
                  </a:solidFill>
                </a:rPr>
                <a:t>Investigators from the MGH first utilized mixed photon/proton treatments for dose escalation studies including patients with grades II and III gliomas</a:t>
              </a:r>
              <a:r>
                <a:rPr lang="en-US" dirty="0" smtClean="0">
                  <a:solidFill>
                    <a:srgbClr val="002060"/>
                  </a:solidFill>
                </a:rPr>
                <a:t>.</a:t>
              </a:r>
            </a:p>
            <a:p>
              <a:pPr marL="285750" indent="-285750">
                <a:buFont typeface="Wingdings" panose="05000000000000000000" pitchFamily="2" charset="2"/>
                <a:buChar char="Ø"/>
              </a:pPr>
              <a:endParaRPr lang="en-US" dirty="0">
                <a:solidFill>
                  <a:srgbClr val="002060"/>
                </a:solidFill>
              </a:endParaRPr>
            </a:p>
            <a:p>
              <a:pPr marL="285750" indent="-285750">
                <a:buFont typeface="Wingdings" panose="05000000000000000000" pitchFamily="2" charset="2"/>
                <a:buChar char="Ø"/>
              </a:pPr>
              <a:r>
                <a:rPr lang="en-US" dirty="0">
                  <a:solidFill>
                    <a:srgbClr val="002060"/>
                  </a:solidFill>
                </a:rPr>
                <a:t>Investigators from the University of Heidelberg, which employs scanning beam proton delivery technology, have also reported on 19 patients treated for </a:t>
              </a:r>
              <a:r>
                <a:rPr lang="en-US" dirty="0" err="1">
                  <a:solidFill>
                    <a:srgbClr val="002060"/>
                  </a:solidFill>
                </a:rPr>
                <a:t>lowgrade</a:t>
              </a:r>
              <a:r>
                <a:rPr lang="en-US" dirty="0">
                  <a:solidFill>
                    <a:srgbClr val="002060"/>
                  </a:solidFill>
                </a:rPr>
                <a:t> gliomas. Similar to photon-based treatments, their initial results suggest high rates of tumor control and acceptable toxicity </a:t>
              </a:r>
              <a:r>
                <a:rPr lang="en-US" dirty="0" smtClean="0">
                  <a:solidFill>
                    <a:srgbClr val="002060"/>
                  </a:solidFill>
                </a:rPr>
                <a:t>rates</a:t>
              </a:r>
            </a:p>
            <a:p>
              <a:pPr marL="285750" indent="-285750">
                <a:buFont typeface="Wingdings" panose="05000000000000000000" pitchFamily="2" charset="2"/>
                <a:buChar char="Ø"/>
              </a:pPr>
              <a:endParaRPr lang="en-US" dirty="0">
                <a:solidFill>
                  <a:srgbClr val="002060"/>
                </a:solidFill>
              </a:endParaRPr>
            </a:p>
            <a:p>
              <a:pPr marL="285750" indent="-285750">
                <a:buFont typeface="Wingdings" panose="05000000000000000000" pitchFamily="2" charset="2"/>
                <a:buChar char="Ø"/>
              </a:pPr>
              <a:r>
                <a:rPr lang="en-US" dirty="0">
                  <a:solidFill>
                    <a:srgbClr val="002060"/>
                  </a:solidFill>
                </a:rPr>
                <a:t>in a recent study Shih, et al. reported results of a prospective trial, which enrolled patients with grade II gliomas and assessed cognitive function and quality of life following proton </a:t>
              </a:r>
              <a:r>
                <a:rPr lang="en-US" dirty="0" smtClean="0">
                  <a:solidFill>
                    <a:srgbClr val="002060"/>
                  </a:solidFill>
                </a:rPr>
                <a:t>therapy</a:t>
              </a:r>
            </a:p>
            <a:p>
              <a:pPr marL="285750" indent="-285750">
                <a:buFont typeface="Wingdings" panose="05000000000000000000" pitchFamily="2" charset="2"/>
                <a:buChar char="Ø"/>
              </a:pPr>
              <a:endParaRPr lang="en-US" dirty="0">
                <a:solidFill>
                  <a:srgbClr val="002060"/>
                </a:solidFill>
              </a:endParaRPr>
            </a:p>
            <a:p>
              <a:pPr marL="285750" indent="-285750">
                <a:buFont typeface="Wingdings" panose="05000000000000000000" pitchFamily="2" charset="2"/>
                <a:buChar char="Ø"/>
              </a:pPr>
              <a:r>
                <a:rPr lang="en-US" dirty="0">
                  <a:solidFill>
                    <a:srgbClr val="002060"/>
                  </a:solidFill>
                </a:rPr>
                <a:t>With a median follow-up of 5.1 years, measures of cognitive function were stable to improved compared to the baseline</a:t>
              </a:r>
            </a:p>
          </p:txBody>
        </p:sp>
        <p:sp>
          <p:nvSpPr>
            <p:cNvPr id="5" name="CasellaDiTesto 4"/>
            <p:cNvSpPr txBox="1"/>
            <p:nvPr/>
          </p:nvSpPr>
          <p:spPr>
            <a:xfrm>
              <a:off x="8823489" y="6027003"/>
              <a:ext cx="4609707" cy="830997"/>
            </a:xfrm>
            <a:prstGeom prst="rect">
              <a:avLst/>
            </a:prstGeom>
            <a:noFill/>
          </p:spPr>
          <p:txBody>
            <a:bodyPr wrap="square" rtlCol="0">
              <a:spAutoFit/>
            </a:bodyPr>
            <a:lstStyle/>
            <a:p>
              <a:r>
                <a:rPr lang="it-IT" sz="1200" dirty="0" err="1"/>
                <a:t>Mohan</a:t>
              </a:r>
              <a:r>
                <a:rPr lang="it-IT" sz="1200" dirty="0"/>
                <a:t> </a:t>
              </a:r>
              <a:r>
                <a:rPr lang="it-IT" sz="1200" dirty="0" smtClean="0"/>
                <a:t>R et al. </a:t>
              </a:r>
              <a:r>
                <a:rPr lang="it-IT" sz="1200" dirty="0" err="1" smtClean="0"/>
                <a:t>Adv</a:t>
              </a:r>
              <a:r>
                <a:rPr lang="it-IT" sz="1200" dirty="0" smtClean="0"/>
                <a:t> </a:t>
              </a:r>
              <a:r>
                <a:rPr lang="it-IT" sz="1200" dirty="0" err="1"/>
                <a:t>Drug</a:t>
              </a:r>
              <a:r>
                <a:rPr lang="it-IT" sz="1200" dirty="0"/>
                <a:t> </a:t>
              </a:r>
              <a:r>
                <a:rPr lang="it-IT" sz="1200" dirty="0" err="1"/>
                <a:t>Deliv</a:t>
              </a:r>
              <a:r>
                <a:rPr lang="it-IT" sz="1200" dirty="0"/>
                <a:t> Rev. </a:t>
              </a:r>
              <a:r>
                <a:rPr lang="it-IT" sz="1200" dirty="0" smtClean="0"/>
                <a:t>2017</a:t>
              </a:r>
            </a:p>
            <a:p>
              <a:r>
                <a:rPr lang="it-IT" sz="1200" dirty="0" err="1"/>
                <a:t>Fitzek</a:t>
              </a:r>
              <a:r>
                <a:rPr lang="it-IT" sz="1200" dirty="0"/>
                <a:t> </a:t>
              </a:r>
              <a:r>
                <a:rPr lang="it-IT" sz="1200" dirty="0" smtClean="0"/>
                <a:t>MM et al. </a:t>
              </a:r>
              <a:r>
                <a:rPr lang="it-IT" sz="1200" dirty="0" err="1" smtClean="0"/>
                <a:t>Int</a:t>
              </a:r>
              <a:r>
                <a:rPr lang="it-IT" sz="1200" dirty="0" smtClean="0"/>
                <a:t> </a:t>
              </a:r>
              <a:r>
                <a:rPr lang="it-IT" sz="1200" dirty="0"/>
                <a:t>J </a:t>
              </a:r>
              <a:r>
                <a:rPr lang="it-IT" sz="1200" dirty="0" err="1"/>
                <a:t>Radiat</a:t>
              </a:r>
              <a:r>
                <a:rPr lang="it-IT" sz="1200" dirty="0"/>
                <a:t> </a:t>
              </a:r>
              <a:r>
                <a:rPr lang="it-IT" sz="1200" dirty="0" err="1"/>
                <a:t>Oncol</a:t>
              </a:r>
              <a:r>
                <a:rPr lang="it-IT" sz="1200" dirty="0"/>
                <a:t> </a:t>
              </a:r>
              <a:r>
                <a:rPr lang="it-IT" sz="1200" dirty="0" err="1"/>
                <a:t>Biol</a:t>
              </a:r>
              <a:r>
                <a:rPr lang="it-IT" sz="1200" dirty="0"/>
                <a:t> </a:t>
              </a:r>
              <a:r>
                <a:rPr lang="it-IT" sz="1200" dirty="0" err="1"/>
                <a:t>Phys</a:t>
              </a:r>
              <a:r>
                <a:rPr lang="it-IT" sz="1200" dirty="0"/>
                <a:t>. </a:t>
              </a:r>
              <a:r>
                <a:rPr lang="it-IT" sz="1200" dirty="0" smtClean="0"/>
                <a:t>2001</a:t>
              </a:r>
            </a:p>
            <a:p>
              <a:r>
                <a:rPr lang="it-IT" sz="1200" dirty="0" err="1" smtClean="0"/>
                <a:t>Hauswald</a:t>
              </a:r>
              <a:r>
                <a:rPr lang="it-IT" sz="1200" dirty="0" smtClean="0"/>
                <a:t> H. et al. </a:t>
              </a:r>
              <a:r>
                <a:rPr lang="it-IT" sz="1200" dirty="0" err="1" smtClean="0"/>
                <a:t>Radiat</a:t>
              </a:r>
              <a:r>
                <a:rPr lang="it-IT" sz="1200" dirty="0" smtClean="0"/>
                <a:t> </a:t>
              </a:r>
              <a:r>
                <a:rPr lang="it-IT" sz="1200" dirty="0" err="1"/>
                <a:t>Oncol</a:t>
              </a:r>
              <a:r>
                <a:rPr lang="it-IT" sz="1200" dirty="0"/>
                <a:t>. </a:t>
              </a:r>
              <a:r>
                <a:rPr lang="it-IT" sz="1200" dirty="0" smtClean="0"/>
                <a:t>2012</a:t>
              </a:r>
            </a:p>
            <a:p>
              <a:r>
                <a:rPr lang="it-IT" sz="1200" dirty="0" err="1" smtClean="0"/>
                <a:t>Shih</a:t>
              </a:r>
              <a:r>
                <a:rPr lang="it-IT" sz="1200" dirty="0" smtClean="0"/>
                <a:t> HA et al. </a:t>
              </a:r>
              <a:r>
                <a:rPr lang="it-IT" sz="1200" dirty="0" err="1"/>
                <a:t>Cancer</a:t>
              </a:r>
              <a:r>
                <a:rPr lang="it-IT" sz="1200" dirty="0"/>
                <a:t>. </a:t>
              </a:r>
              <a:r>
                <a:rPr lang="it-IT" sz="1200" dirty="0" smtClean="0"/>
                <a:t>2015</a:t>
              </a:r>
              <a:endParaRPr lang="it-IT" sz="1200" dirty="0"/>
            </a:p>
          </p:txBody>
        </p:sp>
      </p:grpSp>
    </p:spTree>
    <p:extLst>
      <p:ext uri="{BB962C8B-B14F-4D97-AF65-F5344CB8AC3E}">
        <p14:creationId xmlns:p14="http://schemas.microsoft.com/office/powerpoint/2010/main" val="3629129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3"/>
          <a:stretch>
            <a:fillRect/>
          </a:stretch>
        </p:blipFill>
        <p:spPr>
          <a:xfrm>
            <a:off x="5901178" y="0"/>
            <a:ext cx="6384303" cy="2709756"/>
          </a:xfrm>
          <a:prstGeom prst="rect">
            <a:avLst/>
          </a:prstGeom>
        </p:spPr>
      </p:pic>
      <p:sp>
        <p:nvSpPr>
          <p:cNvPr id="3" name="CasellaDiTesto 2"/>
          <p:cNvSpPr txBox="1"/>
          <p:nvPr/>
        </p:nvSpPr>
        <p:spPr>
          <a:xfrm>
            <a:off x="6872139" y="565609"/>
            <a:ext cx="575035" cy="307777"/>
          </a:xfrm>
          <a:prstGeom prst="rect">
            <a:avLst/>
          </a:prstGeom>
          <a:noFill/>
        </p:spPr>
        <p:txBody>
          <a:bodyPr wrap="square" rtlCol="0">
            <a:spAutoFit/>
          </a:bodyPr>
          <a:lstStyle/>
          <a:p>
            <a:r>
              <a:rPr lang="it-IT" sz="1400" b="1" dirty="0" smtClean="0"/>
              <a:t>2020</a:t>
            </a:r>
            <a:endParaRPr lang="it-IT" sz="1400" b="1" dirty="0"/>
          </a:p>
        </p:txBody>
      </p:sp>
      <p:sp>
        <p:nvSpPr>
          <p:cNvPr id="4" name="CasellaDiTesto 3"/>
          <p:cNvSpPr txBox="1"/>
          <p:nvPr/>
        </p:nvSpPr>
        <p:spPr>
          <a:xfrm>
            <a:off x="5901178" y="3129699"/>
            <a:ext cx="5571243" cy="2585323"/>
          </a:xfrm>
          <a:prstGeom prst="rect">
            <a:avLst/>
          </a:prstGeom>
          <a:noFill/>
        </p:spPr>
        <p:txBody>
          <a:bodyPr wrap="square" rtlCol="0">
            <a:spAutoFit/>
          </a:bodyPr>
          <a:lstStyle/>
          <a:p>
            <a:pPr marL="285750" indent="-285750">
              <a:buFont typeface="Wingdings" panose="05000000000000000000" pitchFamily="2" charset="2"/>
              <a:buChar char="ü"/>
            </a:pPr>
            <a:r>
              <a:rPr lang="en-US" dirty="0" smtClean="0">
                <a:solidFill>
                  <a:srgbClr val="002060"/>
                </a:solidFill>
              </a:rPr>
              <a:t>Neurocognitive function is </a:t>
            </a:r>
            <a:r>
              <a:rPr lang="en-US" dirty="0">
                <a:solidFill>
                  <a:srgbClr val="002060"/>
                </a:solidFill>
              </a:rPr>
              <a:t>a difficult clinical endpoint to evaluate </a:t>
            </a:r>
            <a:r>
              <a:rPr lang="en-US" dirty="0" smtClean="0">
                <a:solidFill>
                  <a:srgbClr val="002060"/>
                </a:solidFill>
              </a:rPr>
              <a:t>and quantify</a:t>
            </a:r>
            <a:r>
              <a:rPr lang="en-US" dirty="0">
                <a:solidFill>
                  <a:srgbClr val="002060"/>
                </a:solidFill>
              </a:rPr>
              <a:t>, and currently high-quality NTCP-models for NCF outcome, necessary to give clinical meaning to the superior dose distribution of protons, are lacking </a:t>
            </a:r>
            <a:br>
              <a:rPr lang="en-US" dirty="0">
                <a:solidFill>
                  <a:srgbClr val="002060"/>
                </a:solidFill>
              </a:rPr>
            </a:br>
            <a:endParaRPr lang="en-US" dirty="0" smtClean="0">
              <a:solidFill>
                <a:srgbClr val="002060"/>
              </a:solidFill>
            </a:endParaRPr>
          </a:p>
          <a:p>
            <a:pPr marL="285750" indent="-285750">
              <a:buFont typeface="Wingdings" panose="05000000000000000000" pitchFamily="2" charset="2"/>
              <a:buChar char="ü"/>
            </a:pPr>
            <a:r>
              <a:rPr lang="en-US" dirty="0">
                <a:solidFill>
                  <a:srgbClr val="002060"/>
                </a:solidFill>
              </a:rPr>
              <a:t>In the Netherlands, the most </a:t>
            </a:r>
            <a:r>
              <a:rPr lang="en-US" dirty="0" err="1">
                <a:solidFill>
                  <a:srgbClr val="002060"/>
                </a:solidFill>
              </a:rPr>
              <a:t>favourable</a:t>
            </a:r>
            <a:r>
              <a:rPr lang="en-US" dirty="0">
                <a:solidFill>
                  <a:srgbClr val="002060"/>
                </a:solidFill>
              </a:rPr>
              <a:t> LGG patients with an indication for radiotherapy are eligible for proton therapy. </a:t>
            </a:r>
          </a:p>
        </p:txBody>
      </p:sp>
      <p:pic>
        <p:nvPicPr>
          <p:cNvPr id="5" name="Main graphic"/>
          <p:cNvPicPr/>
          <p:nvPr/>
        </p:nvPicPr>
        <p:blipFill>
          <a:blip r:embed="rId4"/>
          <a:stretch/>
        </p:blipFill>
        <p:spPr>
          <a:xfrm>
            <a:off x="99608" y="235670"/>
            <a:ext cx="5641315" cy="6245941"/>
          </a:xfrm>
          <a:prstGeom prst="rect">
            <a:avLst/>
          </a:prstGeom>
          <a:ln>
            <a:noFill/>
          </a:ln>
        </p:spPr>
      </p:pic>
    </p:spTree>
    <p:extLst>
      <p:ext uri="{BB962C8B-B14F-4D97-AF65-F5344CB8AC3E}">
        <p14:creationId xmlns:p14="http://schemas.microsoft.com/office/powerpoint/2010/main" val="89618122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3"/>
          <a:stretch>
            <a:fillRect/>
          </a:stretch>
        </p:blipFill>
        <p:spPr>
          <a:xfrm>
            <a:off x="2903455" y="0"/>
            <a:ext cx="6384303" cy="2709756"/>
          </a:xfrm>
          <a:prstGeom prst="rect">
            <a:avLst/>
          </a:prstGeom>
        </p:spPr>
      </p:pic>
      <p:sp>
        <p:nvSpPr>
          <p:cNvPr id="3" name="CasellaDiTesto 2"/>
          <p:cNvSpPr txBox="1"/>
          <p:nvPr/>
        </p:nvSpPr>
        <p:spPr>
          <a:xfrm>
            <a:off x="7692271" y="339365"/>
            <a:ext cx="575035" cy="307777"/>
          </a:xfrm>
          <a:prstGeom prst="rect">
            <a:avLst/>
          </a:prstGeom>
          <a:noFill/>
        </p:spPr>
        <p:txBody>
          <a:bodyPr wrap="square" rtlCol="0">
            <a:spAutoFit/>
          </a:bodyPr>
          <a:lstStyle/>
          <a:p>
            <a:r>
              <a:rPr lang="it-IT" sz="1400" b="1" dirty="0" smtClean="0"/>
              <a:t>2020</a:t>
            </a:r>
            <a:endParaRPr lang="it-IT" sz="1400" b="1" dirty="0"/>
          </a:p>
        </p:txBody>
      </p:sp>
      <p:sp>
        <p:nvSpPr>
          <p:cNvPr id="4" name="CasellaDiTesto 3"/>
          <p:cNvSpPr txBox="1"/>
          <p:nvPr/>
        </p:nvSpPr>
        <p:spPr>
          <a:xfrm>
            <a:off x="1621411" y="2875176"/>
            <a:ext cx="8700940" cy="3970318"/>
          </a:xfrm>
          <a:prstGeom prst="rect">
            <a:avLst/>
          </a:prstGeom>
          <a:noFill/>
        </p:spPr>
        <p:txBody>
          <a:bodyPr wrap="square" rtlCol="0">
            <a:spAutoFit/>
          </a:bodyPr>
          <a:lstStyle/>
          <a:p>
            <a:pPr marL="285750" indent="-285750">
              <a:buFont typeface="Wingdings" panose="05000000000000000000" pitchFamily="2" charset="2"/>
              <a:buChar char="ü"/>
            </a:pPr>
            <a:r>
              <a:rPr lang="en-US" dirty="0" smtClean="0">
                <a:solidFill>
                  <a:srgbClr val="002060"/>
                </a:solidFill>
              </a:rPr>
              <a:t>Eligibility </a:t>
            </a:r>
            <a:r>
              <a:rPr lang="en-US" dirty="0">
                <a:solidFill>
                  <a:srgbClr val="002060"/>
                </a:solidFill>
              </a:rPr>
              <a:t>criteria are: </a:t>
            </a:r>
            <a:endParaRPr lang="en-US" dirty="0" smtClean="0">
              <a:solidFill>
                <a:srgbClr val="002060"/>
              </a:solidFill>
            </a:endParaRPr>
          </a:p>
          <a:p>
            <a:pPr marL="342900" indent="-342900">
              <a:buAutoNum type="arabicParenBoth"/>
            </a:pPr>
            <a:r>
              <a:rPr lang="en-US" dirty="0" smtClean="0">
                <a:solidFill>
                  <a:srgbClr val="002060"/>
                </a:solidFill>
              </a:rPr>
              <a:t>good </a:t>
            </a:r>
            <a:r>
              <a:rPr lang="en-US" dirty="0">
                <a:solidFill>
                  <a:srgbClr val="002060"/>
                </a:solidFill>
              </a:rPr>
              <a:t>prognosis, defined as an expected </a:t>
            </a:r>
            <a:r>
              <a:rPr lang="en-US" dirty="0" smtClean="0">
                <a:solidFill>
                  <a:srgbClr val="002060"/>
                </a:solidFill>
              </a:rPr>
              <a:t>10-year survival </a:t>
            </a:r>
            <a:r>
              <a:rPr lang="en-US" dirty="0">
                <a:solidFill>
                  <a:srgbClr val="002060"/>
                </a:solidFill>
              </a:rPr>
              <a:t>of 50% or higher; </a:t>
            </a:r>
            <a:endParaRPr lang="en-US" dirty="0" smtClean="0">
              <a:solidFill>
                <a:srgbClr val="002060"/>
              </a:solidFill>
            </a:endParaRPr>
          </a:p>
          <a:p>
            <a:r>
              <a:rPr lang="en-US" dirty="0" smtClean="0">
                <a:solidFill>
                  <a:srgbClr val="002060"/>
                </a:solidFill>
              </a:rPr>
              <a:t>(</a:t>
            </a:r>
            <a:r>
              <a:rPr lang="en-US" dirty="0">
                <a:solidFill>
                  <a:srgbClr val="002060"/>
                </a:solidFill>
              </a:rPr>
              <a:t>2) good clinical and neurocognitive status prior to radiotherapy, defined as a </a:t>
            </a:r>
            <a:r>
              <a:rPr lang="en-US" dirty="0" err="1">
                <a:solidFill>
                  <a:srgbClr val="002060"/>
                </a:solidFill>
              </a:rPr>
              <a:t>Karnofsky</a:t>
            </a:r>
            <a:r>
              <a:rPr lang="en-US" dirty="0">
                <a:solidFill>
                  <a:srgbClr val="002060"/>
                </a:solidFill>
              </a:rPr>
              <a:t> performance status of 80 or higher and </a:t>
            </a:r>
            <a:r>
              <a:rPr lang="en-US" dirty="0" err="1">
                <a:solidFill>
                  <a:srgbClr val="002060"/>
                </a:solidFill>
              </a:rPr>
              <a:t>iADL</a:t>
            </a:r>
            <a:r>
              <a:rPr lang="en-US" dirty="0">
                <a:solidFill>
                  <a:srgbClr val="002060"/>
                </a:solidFill>
              </a:rPr>
              <a:t> independent function; </a:t>
            </a:r>
            <a:endParaRPr lang="en-US" dirty="0" smtClean="0">
              <a:solidFill>
                <a:srgbClr val="002060"/>
              </a:solidFill>
            </a:endParaRPr>
          </a:p>
          <a:p>
            <a:r>
              <a:rPr lang="en-US" dirty="0" smtClean="0">
                <a:solidFill>
                  <a:srgbClr val="002060"/>
                </a:solidFill>
              </a:rPr>
              <a:t>(</a:t>
            </a:r>
            <a:r>
              <a:rPr lang="en-US" dirty="0">
                <a:solidFill>
                  <a:srgbClr val="002060"/>
                </a:solidFill>
              </a:rPr>
              <a:t>3) dose </a:t>
            </a:r>
            <a:r>
              <a:rPr lang="en-US" dirty="0" smtClean="0">
                <a:solidFill>
                  <a:srgbClr val="002060"/>
                </a:solidFill>
              </a:rPr>
              <a:t>benefit of </a:t>
            </a:r>
            <a:r>
              <a:rPr lang="en-US" dirty="0">
                <a:solidFill>
                  <a:srgbClr val="002060"/>
                </a:solidFill>
              </a:rPr>
              <a:t>proton therapy over photon therapy, defined as more than 5%</a:t>
            </a:r>
            <a:br>
              <a:rPr lang="en-US" dirty="0">
                <a:solidFill>
                  <a:srgbClr val="002060"/>
                </a:solidFill>
              </a:rPr>
            </a:br>
            <a:r>
              <a:rPr lang="en-US" dirty="0">
                <a:solidFill>
                  <a:srgbClr val="002060"/>
                </a:solidFill>
              </a:rPr>
              <a:t>dose reduction to the </a:t>
            </a:r>
            <a:r>
              <a:rPr lang="en-US" dirty="0" err="1">
                <a:solidFill>
                  <a:srgbClr val="002060"/>
                </a:solidFill>
              </a:rPr>
              <a:t>supratentorial</a:t>
            </a:r>
            <a:r>
              <a:rPr lang="en-US" dirty="0">
                <a:solidFill>
                  <a:srgbClr val="002060"/>
                </a:solidFill>
              </a:rPr>
              <a:t> brain and/or both </a:t>
            </a:r>
            <a:r>
              <a:rPr lang="en-US" dirty="0" smtClean="0">
                <a:solidFill>
                  <a:srgbClr val="002060"/>
                </a:solidFill>
              </a:rPr>
              <a:t>hippocampi outside </a:t>
            </a:r>
            <a:r>
              <a:rPr lang="en-US" dirty="0">
                <a:solidFill>
                  <a:srgbClr val="002060"/>
                </a:solidFill>
              </a:rPr>
              <a:t>the target volume </a:t>
            </a:r>
            <a:br>
              <a:rPr lang="en-US" dirty="0">
                <a:solidFill>
                  <a:srgbClr val="002060"/>
                </a:solidFill>
              </a:rPr>
            </a:br>
            <a:endParaRPr lang="it-IT" dirty="0">
              <a:solidFill>
                <a:srgbClr val="002060"/>
              </a:solidFill>
            </a:endParaRPr>
          </a:p>
          <a:p>
            <a:pPr marL="285750" indent="-285750">
              <a:buFont typeface="Wingdings" panose="05000000000000000000" pitchFamily="2" charset="2"/>
              <a:buChar char="ü"/>
            </a:pPr>
            <a:r>
              <a:rPr lang="en-US" dirty="0">
                <a:solidFill>
                  <a:srgbClr val="002060"/>
                </a:solidFill>
              </a:rPr>
              <a:t>In </a:t>
            </a:r>
            <a:r>
              <a:rPr lang="en-US" dirty="0" smtClean="0">
                <a:solidFill>
                  <a:srgbClr val="002060"/>
                </a:solidFill>
              </a:rPr>
              <a:t>the coming </a:t>
            </a:r>
            <a:r>
              <a:rPr lang="en-US" dirty="0">
                <a:solidFill>
                  <a:srgbClr val="002060"/>
                </a:solidFill>
              </a:rPr>
              <a:t>years collaborative efforts will be made </a:t>
            </a:r>
            <a:r>
              <a:rPr lang="en-US" dirty="0" smtClean="0">
                <a:solidFill>
                  <a:srgbClr val="002060"/>
                </a:solidFill>
              </a:rPr>
              <a:t>to </a:t>
            </a:r>
            <a:r>
              <a:rPr lang="en-US" dirty="0">
                <a:solidFill>
                  <a:srgbClr val="002060"/>
                </a:solidFill>
              </a:rPr>
              <a:t>prospectively evaluate and</a:t>
            </a:r>
            <a:br>
              <a:rPr lang="en-US" dirty="0">
                <a:solidFill>
                  <a:srgbClr val="002060"/>
                </a:solidFill>
              </a:rPr>
            </a:br>
            <a:r>
              <a:rPr lang="en-US" dirty="0">
                <a:solidFill>
                  <a:srgbClr val="002060"/>
                </a:solidFill>
              </a:rPr>
              <a:t>register NCF outcome data with the intention to develop </a:t>
            </a:r>
            <a:r>
              <a:rPr lang="en-US" dirty="0" err="1">
                <a:solidFill>
                  <a:srgbClr val="002060"/>
                </a:solidFill>
              </a:rPr>
              <a:t>NCFbased</a:t>
            </a:r>
            <a:r>
              <a:rPr lang="en-US" dirty="0">
                <a:solidFill>
                  <a:srgbClr val="002060"/>
                </a:solidFill>
              </a:rPr>
              <a:t> NTCP models to enable model-based selection in the </a:t>
            </a:r>
            <a:r>
              <a:rPr lang="en-US" dirty="0" smtClean="0">
                <a:solidFill>
                  <a:srgbClr val="002060"/>
                </a:solidFill>
              </a:rPr>
              <a:t>future. </a:t>
            </a:r>
            <a:r>
              <a:rPr lang="en-US" dirty="0">
                <a:solidFill>
                  <a:srgbClr val="002060"/>
                </a:solidFill>
              </a:rPr>
              <a:t/>
            </a:r>
            <a:br>
              <a:rPr lang="en-US" dirty="0">
                <a:solidFill>
                  <a:srgbClr val="002060"/>
                </a:solidFill>
              </a:rPr>
            </a:br>
            <a:r>
              <a:rPr lang="en-US" dirty="0">
                <a:solidFill>
                  <a:srgbClr val="002060"/>
                </a:solidFill>
              </a:rPr>
              <a:t/>
            </a:r>
            <a:br>
              <a:rPr lang="en-US" dirty="0">
                <a:solidFill>
                  <a:srgbClr val="002060"/>
                </a:solidFill>
              </a:rPr>
            </a:br>
            <a:r>
              <a:rPr lang="en-US" dirty="0"/>
              <a:t/>
            </a:r>
            <a:br>
              <a:rPr lang="en-US" dirty="0"/>
            </a:br>
            <a:endParaRPr lang="it-IT" dirty="0"/>
          </a:p>
        </p:txBody>
      </p:sp>
    </p:spTree>
    <p:extLst>
      <p:ext uri="{BB962C8B-B14F-4D97-AF65-F5344CB8AC3E}">
        <p14:creationId xmlns:p14="http://schemas.microsoft.com/office/powerpoint/2010/main" val="94488747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3"/>
          <a:stretch>
            <a:fillRect/>
          </a:stretch>
        </p:blipFill>
        <p:spPr>
          <a:xfrm>
            <a:off x="1074657" y="0"/>
            <a:ext cx="9866820" cy="6789849"/>
          </a:xfrm>
          <a:prstGeom prst="rect">
            <a:avLst/>
          </a:prstGeom>
        </p:spPr>
      </p:pic>
      <p:sp>
        <p:nvSpPr>
          <p:cNvPr id="3" name="Rettangolo 2"/>
          <p:cNvSpPr/>
          <p:nvPr/>
        </p:nvSpPr>
        <p:spPr>
          <a:xfrm>
            <a:off x="1244338" y="1593129"/>
            <a:ext cx="9697139" cy="126319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77421549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1284919" y="211721"/>
            <a:ext cx="9446296" cy="6103452"/>
          </a:xfrm>
          <a:prstGeom prst="rect">
            <a:avLst/>
          </a:prstGeom>
        </p:spPr>
      </p:pic>
      <p:sp>
        <p:nvSpPr>
          <p:cNvPr id="3" name="Rettangolo 2"/>
          <p:cNvSpPr/>
          <p:nvPr/>
        </p:nvSpPr>
        <p:spPr>
          <a:xfrm>
            <a:off x="1376313" y="3044857"/>
            <a:ext cx="9288510" cy="65987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55439484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02137" y="0"/>
            <a:ext cx="10515600" cy="1325563"/>
          </a:xfrm>
        </p:spPr>
        <p:txBody>
          <a:bodyPr/>
          <a:lstStyle/>
          <a:p>
            <a:pPr algn="ctr"/>
            <a:r>
              <a:rPr lang="it-IT" b="1" dirty="0" smtClean="0">
                <a:solidFill>
                  <a:srgbClr val="FF0000"/>
                </a:solidFill>
                <a:latin typeface="+mn-lt"/>
              </a:rPr>
              <a:t>OCULAR MELANOMA</a:t>
            </a:r>
            <a:endParaRPr lang="it-IT" b="1" dirty="0">
              <a:solidFill>
                <a:srgbClr val="FF0000"/>
              </a:solidFill>
              <a:latin typeface="+mn-lt"/>
            </a:endParaRPr>
          </a:p>
        </p:txBody>
      </p:sp>
      <p:sp>
        <p:nvSpPr>
          <p:cNvPr id="7" name="Segnaposto contenuto 6"/>
          <p:cNvSpPr>
            <a:spLocks noGrp="1"/>
          </p:cNvSpPr>
          <p:nvPr>
            <p:ph sz="half" idx="1"/>
          </p:nvPr>
        </p:nvSpPr>
        <p:spPr>
          <a:xfrm>
            <a:off x="302137" y="1481378"/>
            <a:ext cx="5553174" cy="4759167"/>
          </a:xfrm>
        </p:spPr>
        <p:txBody>
          <a:bodyPr>
            <a:normAutofit fontScale="25000" lnSpcReduction="20000"/>
          </a:bodyPr>
          <a:lstStyle/>
          <a:p>
            <a:r>
              <a:rPr lang="it-IT" sz="7200" dirty="0" err="1">
                <a:solidFill>
                  <a:srgbClr val="002060"/>
                </a:solidFill>
              </a:rPr>
              <a:t>Most</a:t>
            </a:r>
            <a:r>
              <a:rPr lang="it-IT" sz="7200" dirty="0">
                <a:solidFill>
                  <a:srgbClr val="002060"/>
                </a:solidFill>
              </a:rPr>
              <a:t> common </a:t>
            </a:r>
            <a:r>
              <a:rPr lang="it-IT" sz="7200" dirty="0" err="1">
                <a:solidFill>
                  <a:srgbClr val="002060"/>
                </a:solidFill>
              </a:rPr>
              <a:t>intraocular</a:t>
            </a:r>
            <a:r>
              <a:rPr lang="it-IT" sz="7200" dirty="0">
                <a:solidFill>
                  <a:srgbClr val="002060"/>
                </a:solidFill>
              </a:rPr>
              <a:t> </a:t>
            </a:r>
            <a:r>
              <a:rPr lang="it-IT" sz="7200" dirty="0" err="1">
                <a:solidFill>
                  <a:srgbClr val="002060"/>
                </a:solidFill>
              </a:rPr>
              <a:t>tumor</a:t>
            </a:r>
            <a:r>
              <a:rPr lang="it-IT" sz="7200" dirty="0">
                <a:solidFill>
                  <a:srgbClr val="002060"/>
                </a:solidFill>
              </a:rPr>
              <a:t> in </a:t>
            </a:r>
            <a:r>
              <a:rPr lang="it-IT" sz="7200" dirty="0" err="1">
                <a:solidFill>
                  <a:srgbClr val="002060"/>
                </a:solidFill>
              </a:rPr>
              <a:t>adults</a:t>
            </a:r>
            <a:endParaRPr lang="it-IT" sz="7200" dirty="0">
              <a:solidFill>
                <a:srgbClr val="002060"/>
              </a:solidFill>
            </a:endParaRPr>
          </a:p>
          <a:p>
            <a:pPr marL="0" indent="0">
              <a:buNone/>
            </a:pPr>
            <a:endParaRPr lang="it-IT" sz="7200" dirty="0">
              <a:solidFill>
                <a:srgbClr val="002060"/>
              </a:solidFill>
            </a:endParaRPr>
          </a:p>
          <a:p>
            <a:r>
              <a:rPr lang="it-IT" sz="7200" dirty="0">
                <a:solidFill>
                  <a:srgbClr val="002060"/>
                </a:solidFill>
              </a:rPr>
              <a:t>Rare </a:t>
            </a:r>
            <a:r>
              <a:rPr lang="it-IT" sz="7200" dirty="0" err="1">
                <a:solidFill>
                  <a:srgbClr val="002060"/>
                </a:solidFill>
              </a:rPr>
              <a:t>malignancy</a:t>
            </a:r>
            <a:r>
              <a:rPr lang="it-IT" sz="7200" dirty="0">
                <a:solidFill>
                  <a:srgbClr val="002060"/>
                </a:solidFill>
              </a:rPr>
              <a:t> </a:t>
            </a:r>
            <a:r>
              <a:rPr lang="it-IT" sz="7200" dirty="0" err="1">
                <a:solidFill>
                  <a:srgbClr val="002060"/>
                </a:solidFill>
              </a:rPr>
              <a:t>arising</a:t>
            </a:r>
            <a:r>
              <a:rPr lang="it-IT" sz="7200" dirty="0">
                <a:solidFill>
                  <a:srgbClr val="002060"/>
                </a:solidFill>
              </a:rPr>
              <a:t> </a:t>
            </a:r>
            <a:r>
              <a:rPr lang="it-IT" sz="7200" dirty="0" err="1">
                <a:solidFill>
                  <a:srgbClr val="002060"/>
                </a:solidFill>
              </a:rPr>
              <a:t>within</a:t>
            </a:r>
            <a:r>
              <a:rPr lang="it-IT" sz="7200" dirty="0">
                <a:solidFill>
                  <a:srgbClr val="002060"/>
                </a:solidFill>
              </a:rPr>
              <a:t> </a:t>
            </a:r>
            <a:r>
              <a:rPr lang="it-IT" sz="7200" dirty="0" err="1">
                <a:solidFill>
                  <a:srgbClr val="002060"/>
                </a:solidFill>
              </a:rPr>
              <a:t>melanocytes</a:t>
            </a:r>
            <a:r>
              <a:rPr lang="it-IT" sz="7200" dirty="0">
                <a:solidFill>
                  <a:srgbClr val="002060"/>
                </a:solidFill>
              </a:rPr>
              <a:t> of the </a:t>
            </a:r>
            <a:r>
              <a:rPr lang="it-IT" sz="7200" dirty="0" err="1">
                <a:solidFill>
                  <a:srgbClr val="002060"/>
                </a:solidFill>
              </a:rPr>
              <a:t>uveal</a:t>
            </a:r>
            <a:r>
              <a:rPr lang="it-IT" sz="7200" dirty="0">
                <a:solidFill>
                  <a:srgbClr val="002060"/>
                </a:solidFill>
              </a:rPr>
              <a:t> </a:t>
            </a:r>
            <a:r>
              <a:rPr lang="it-IT" sz="7200" dirty="0" err="1">
                <a:solidFill>
                  <a:srgbClr val="002060"/>
                </a:solidFill>
              </a:rPr>
              <a:t>tract</a:t>
            </a:r>
            <a:r>
              <a:rPr lang="it-IT" sz="7200" dirty="0">
                <a:solidFill>
                  <a:srgbClr val="002060"/>
                </a:solidFill>
              </a:rPr>
              <a:t>: iris, </a:t>
            </a:r>
            <a:r>
              <a:rPr lang="it-IT" sz="7200" dirty="0" err="1">
                <a:solidFill>
                  <a:srgbClr val="002060"/>
                </a:solidFill>
              </a:rPr>
              <a:t>ciliary</a:t>
            </a:r>
            <a:r>
              <a:rPr lang="it-IT" sz="7200" dirty="0">
                <a:solidFill>
                  <a:srgbClr val="002060"/>
                </a:solidFill>
              </a:rPr>
              <a:t> body and </a:t>
            </a:r>
            <a:r>
              <a:rPr lang="it-IT" sz="7200" dirty="0" err="1">
                <a:solidFill>
                  <a:srgbClr val="002060"/>
                </a:solidFill>
              </a:rPr>
              <a:t>choroid</a:t>
            </a:r>
            <a:r>
              <a:rPr lang="it-IT" sz="7200" dirty="0">
                <a:solidFill>
                  <a:srgbClr val="002060"/>
                </a:solidFill>
              </a:rPr>
              <a:t>. </a:t>
            </a:r>
          </a:p>
          <a:p>
            <a:pPr marL="0" indent="0">
              <a:buNone/>
            </a:pPr>
            <a:r>
              <a:rPr lang="it-IT" sz="7200" dirty="0">
                <a:solidFill>
                  <a:srgbClr val="002060"/>
                </a:solidFill>
              </a:rPr>
              <a:t> </a:t>
            </a:r>
          </a:p>
          <a:p>
            <a:r>
              <a:rPr lang="it-IT" sz="7200" dirty="0" err="1">
                <a:solidFill>
                  <a:srgbClr val="002060"/>
                </a:solidFill>
              </a:rPr>
              <a:t>Historically</a:t>
            </a:r>
            <a:r>
              <a:rPr lang="it-IT" sz="7200" dirty="0">
                <a:solidFill>
                  <a:srgbClr val="002060"/>
                </a:solidFill>
              </a:rPr>
              <a:t>, </a:t>
            </a:r>
            <a:r>
              <a:rPr lang="it-IT" sz="7200" dirty="0" err="1">
                <a:solidFill>
                  <a:srgbClr val="002060"/>
                </a:solidFill>
              </a:rPr>
              <a:t>surgery</a:t>
            </a:r>
            <a:r>
              <a:rPr lang="it-IT" sz="7200" dirty="0">
                <a:solidFill>
                  <a:srgbClr val="002060"/>
                </a:solidFill>
              </a:rPr>
              <a:t> </a:t>
            </a:r>
            <a:r>
              <a:rPr lang="it-IT" sz="7200" dirty="0" err="1">
                <a:solidFill>
                  <a:srgbClr val="002060"/>
                </a:solidFill>
              </a:rPr>
              <a:t>has</a:t>
            </a:r>
            <a:r>
              <a:rPr lang="it-IT" sz="7200" dirty="0">
                <a:solidFill>
                  <a:srgbClr val="002060"/>
                </a:solidFill>
              </a:rPr>
              <a:t> </a:t>
            </a:r>
            <a:r>
              <a:rPr lang="it-IT" sz="7200" dirty="0" err="1">
                <a:solidFill>
                  <a:srgbClr val="002060"/>
                </a:solidFill>
              </a:rPr>
              <a:t>been</a:t>
            </a:r>
            <a:r>
              <a:rPr lang="it-IT" sz="7200" dirty="0">
                <a:solidFill>
                  <a:srgbClr val="002060"/>
                </a:solidFill>
              </a:rPr>
              <a:t> the </a:t>
            </a:r>
            <a:r>
              <a:rPr lang="it-IT" sz="7200" dirty="0" err="1">
                <a:solidFill>
                  <a:srgbClr val="002060"/>
                </a:solidFill>
              </a:rPr>
              <a:t>mainstay</a:t>
            </a:r>
            <a:r>
              <a:rPr lang="it-IT" sz="7200" dirty="0">
                <a:solidFill>
                  <a:srgbClr val="002060"/>
                </a:solidFill>
              </a:rPr>
              <a:t> of treatment for </a:t>
            </a:r>
            <a:r>
              <a:rPr lang="it-IT" sz="7200" dirty="0" err="1">
                <a:solidFill>
                  <a:srgbClr val="002060"/>
                </a:solidFill>
              </a:rPr>
              <a:t>primary</a:t>
            </a:r>
            <a:r>
              <a:rPr lang="it-IT" sz="7200" dirty="0">
                <a:solidFill>
                  <a:srgbClr val="002060"/>
                </a:solidFill>
              </a:rPr>
              <a:t> melanoma. </a:t>
            </a:r>
            <a:endParaRPr lang="it-IT" sz="7200" dirty="0" smtClean="0">
              <a:solidFill>
                <a:srgbClr val="002060"/>
              </a:solidFill>
            </a:endParaRPr>
          </a:p>
          <a:p>
            <a:pPr marL="0" indent="0">
              <a:buNone/>
            </a:pPr>
            <a:endParaRPr lang="en-US" sz="7200" dirty="0" smtClean="0">
              <a:solidFill>
                <a:srgbClr val="002060"/>
              </a:solidFill>
            </a:endParaRPr>
          </a:p>
          <a:p>
            <a:pPr marL="0" indent="0">
              <a:buNone/>
            </a:pPr>
            <a:r>
              <a:rPr lang="en-US" sz="7200" dirty="0" smtClean="0">
                <a:solidFill>
                  <a:srgbClr val="002060"/>
                </a:solidFill>
              </a:rPr>
              <a:t>From </a:t>
            </a:r>
            <a:r>
              <a:rPr lang="en-US" sz="7200" dirty="0">
                <a:solidFill>
                  <a:srgbClr val="002060"/>
                </a:solidFill>
              </a:rPr>
              <a:t>1970s eye-preserving treatment modalities gradually replaced the radical approach. </a:t>
            </a:r>
          </a:p>
          <a:p>
            <a:pPr marL="0" indent="0">
              <a:buNone/>
            </a:pPr>
            <a:endParaRPr lang="en-US" sz="7200" dirty="0">
              <a:solidFill>
                <a:srgbClr val="002060"/>
              </a:solidFill>
            </a:endParaRPr>
          </a:p>
          <a:p>
            <a:pPr marL="0" indent="0">
              <a:buNone/>
            </a:pPr>
            <a:r>
              <a:rPr lang="en-US" sz="7200" dirty="0">
                <a:solidFill>
                  <a:srgbClr val="002060"/>
                </a:solidFill>
              </a:rPr>
              <a:t>The radiotherapy techniques of globe-conserving therapy:</a:t>
            </a:r>
          </a:p>
          <a:p>
            <a:r>
              <a:rPr lang="en-US" sz="7200" dirty="0">
                <a:solidFill>
                  <a:srgbClr val="002060"/>
                </a:solidFill>
              </a:rPr>
              <a:t>radiotherapy: plaque brachytherapy </a:t>
            </a:r>
          </a:p>
          <a:p>
            <a:r>
              <a:rPr lang="en-US" sz="7200" dirty="0">
                <a:solidFill>
                  <a:srgbClr val="002060"/>
                </a:solidFill>
              </a:rPr>
              <a:t>external beam radiotherapy with photons </a:t>
            </a:r>
          </a:p>
          <a:p>
            <a:r>
              <a:rPr lang="en-US" sz="7200" dirty="0">
                <a:solidFill>
                  <a:srgbClr val="002060"/>
                </a:solidFill>
              </a:rPr>
              <a:t>helium ions</a:t>
            </a:r>
          </a:p>
          <a:p>
            <a:r>
              <a:rPr lang="en-US" sz="7200" b="1" dirty="0">
                <a:solidFill>
                  <a:srgbClr val="002060"/>
                </a:solidFill>
              </a:rPr>
              <a:t>PROTON RT</a:t>
            </a:r>
          </a:p>
          <a:p>
            <a:r>
              <a:rPr lang="en-US" sz="7200" dirty="0">
                <a:solidFill>
                  <a:srgbClr val="002060"/>
                </a:solidFill>
              </a:rPr>
              <a:t>carbon ions RT</a:t>
            </a:r>
            <a:endParaRPr lang="it-IT" sz="7200" dirty="0">
              <a:solidFill>
                <a:srgbClr val="002060"/>
              </a:solidFill>
            </a:endParaRPr>
          </a:p>
          <a:p>
            <a:endParaRPr lang="it-IT" sz="2000" dirty="0"/>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55311" y="1556792"/>
            <a:ext cx="4706251" cy="41764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8481231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p:cNvSpPr>
            <a:spLocks noGrp="1"/>
          </p:cNvSpPr>
          <p:nvPr>
            <p:ph type="body" idx="1"/>
          </p:nvPr>
        </p:nvSpPr>
        <p:spPr/>
        <p:txBody>
          <a:bodyPr>
            <a:normAutofit/>
          </a:bodyPr>
          <a:lstStyle/>
          <a:p>
            <a:r>
              <a:rPr lang="it-IT" dirty="0" err="1">
                <a:solidFill>
                  <a:srgbClr val="002060"/>
                </a:solidFill>
              </a:rPr>
              <a:t>Particle</a:t>
            </a:r>
            <a:r>
              <a:rPr lang="it-IT" dirty="0">
                <a:solidFill>
                  <a:srgbClr val="002060"/>
                </a:solidFill>
              </a:rPr>
              <a:t> </a:t>
            </a:r>
            <a:r>
              <a:rPr lang="it-IT" dirty="0" err="1">
                <a:solidFill>
                  <a:srgbClr val="002060"/>
                </a:solidFill>
              </a:rPr>
              <a:t>therapy</a:t>
            </a:r>
            <a:r>
              <a:rPr lang="it-IT" dirty="0">
                <a:solidFill>
                  <a:srgbClr val="002060"/>
                </a:solidFill>
              </a:rPr>
              <a:t> </a:t>
            </a:r>
          </a:p>
        </p:txBody>
      </p:sp>
      <p:sp>
        <p:nvSpPr>
          <p:cNvPr id="4" name="Segnaposto contenuto 3"/>
          <p:cNvSpPr>
            <a:spLocks noGrp="1"/>
          </p:cNvSpPr>
          <p:nvPr>
            <p:ph sz="half" idx="2"/>
          </p:nvPr>
        </p:nvSpPr>
        <p:spPr>
          <a:xfrm>
            <a:off x="839788" y="2679192"/>
            <a:ext cx="4040188" cy="3951288"/>
          </a:xfrm>
        </p:spPr>
        <p:txBody>
          <a:bodyPr>
            <a:normAutofit/>
          </a:bodyPr>
          <a:lstStyle/>
          <a:p>
            <a:r>
              <a:rPr lang="it-IT" sz="1800" b="1" dirty="0">
                <a:solidFill>
                  <a:srgbClr val="002060"/>
                </a:solidFill>
              </a:rPr>
              <a:t>6718 </a:t>
            </a:r>
            <a:r>
              <a:rPr lang="it-IT" sz="1800" b="1" dirty="0" err="1">
                <a:solidFill>
                  <a:srgbClr val="002060"/>
                </a:solidFill>
              </a:rPr>
              <a:t>pts</a:t>
            </a:r>
            <a:r>
              <a:rPr lang="it-IT" sz="1800" b="1" dirty="0">
                <a:solidFill>
                  <a:srgbClr val="002060"/>
                </a:solidFill>
              </a:rPr>
              <a:t> </a:t>
            </a:r>
            <a:r>
              <a:rPr lang="en-US" sz="1800" b="1" dirty="0">
                <a:solidFill>
                  <a:srgbClr val="002060"/>
                </a:solidFill>
              </a:rPr>
              <a:t>proton </a:t>
            </a:r>
            <a:r>
              <a:rPr lang="en-US" sz="1800" b="1" dirty="0" smtClean="0">
                <a:solidFill>
                  <a:srgbClr val="002060"/>
                </a:solidFill>
              </a:rPr>
              <a:t>therapy</a:t>
            </a:r>
            <a:endParaRPr lang="it-IT" sz="1800" b="1" dirty="0">
              <a:solidFill>
                <a:srgbClr val="002060"/>
              </a:solidFill>
            </a:endParaRPr>
          </a:p>
          <a:p>
            <a:r>
              <a:rPr lang="en-US" sz="1800" dirty="0">
                <a:solidFill>
                  <a:srgbClr val="002060"/>
                </a:solidFill>
              </a:rPr>
              <a:t>623 helium ions </a:t>
            </a:r>
            <a:r>
              <a:rPr lang="en-US" sz="1800" dirty="0" smtClean="0">
                <a:solidFill>
                  <a:srgbClr val="002060"/>
                </a:solidFill>
              </a:rPr>
              <a:t>therapy</a:t>
            </a:r>
            <a:endParaRPr lang="en-US" sz="1800" dirty="0">
              <a:solidFill>
                <a:srgbClr val="002060"/>
              </a:solidFill>
            </a:endParaRPr>
          </a:p>
          <a:p>
            <a:r>
              <a:rPr lang="en-US" sz="1800" dirty="0">
                <a:solidFill>
                  <a:srgbClr val="002060"/>
                </a:solidFill>
              </a:rPr>
              <a:t>116 received carbon ion therapy</a:t>
            </a:r>
            <a:endParaRPr lang="it-IT" sz="1800" dirty="0">
              <a:solidFill>
                <a:srgbClr val="002060"/>
              </a:solidFill>
            </a:endParaRPr>
          </a:p>
        </p:txBody>
      </p:sp>
      <p:sp>
        <p:nvSpPr>
          <p:cNvPr id="5" name="Segnaposto testo 4"/>
          <p:cNvSpPr>
            <a:spLocks noGrp="1"/>
          </p:cNvSpPr>
          <p:nvPr>
            <p:ph type="body" sz="quarter" idx="3"/>
          </p:nvPr>
        </p:nvSpPr>
        <p:spPr>
          <a:xfrm>
            <a:off x="7713134" y="1678708"/>
            <a:ext cx="5183188" cy="823912"/>
          </a:xfrm>
        </p:spPr>
        <p:txBody>
          <a:bodyPr/>
          <a:lstStyle/>
          <a:p>
            <a:r>
              <a:rPr lang="it-IT" dirty="0">
                <a:solidFill>
                  <a:srgbClr val="FF0000"/>
                </a:solidFill>
              </a:rPr>
              <a:t>Standard care </a:t>
            </a:r>
            <a:r>
              <a:rPr lang="it-IT" dirty="0" err="1">
                <a:solidFill>
                  <a:srgbClr val="FF0000"/>
                </a:solidFill>
              </a:rPr>
              <a:t>group</a:t>
            </a:r>
            <a:endParaRPr lang="it-IT" dirty="0">
              <a:solidFill>
                <a:srgbClr val="FF0000"/>
              </a:solidFill>
            </a:endParaRPr>
          </a:p>
        </p:txBody>
      </p:sp>
      <p:sp>
        <p:nvSpPr>
          <p:cNvPr id="6" name="Segnaposto contenuto 5"/>
          <p:cNvSpPr>
            <a:spLocks noGrp="1"/>
          </p:cNvSpPr>
          <p:nvPr>
            <p:ph sz="quarter" idx="4"/>
          </p:nvPr>
        </p:nvSpPr>
        <p:spPr>
          <a:xfrm>
            <a:off x="7855407" y="2751618"/>
            <a:ext cx="4041775" cy="3951288"/>
          </a:xfrm>
        </p:spPr>
        <p:txBody>
          <a:bodyPr>
            <a:normAutofit/>
          </a:bodyPr>
          <a:lstStyle/>
          <a:p>
            <a:pPr marL="0" indent="0">
              <a:buNone/>
            </a:pPr>
            <a:r>
              <a:rPr lang="it-IT" sz="1800" dirty="0">
                <a:solidFill>
                  <a:srgbClr val="FF0000"/>
                </a:solidFill>
              </a:rPr>
              <a:t>1352 </a:t>
            </a:r>
            <a:r>
              <a:rPr lang="it-IT" sz="1800" dirty="0" err="1">
                <a:solidFill>
                  <a:srgbClr val="FF0000"/>
                </a:solidFill>
              </a:rPr>
              <a:t>patients</a:t>
            </a:r>
            <a:r>
              <a:rPr lang="it-IT" sz="1800" dirty="0">
                <a:solidFill>
                  <a:srgbClr val="FF0000"/>
                </a:solidFill>
              </a:rPr>
              <a:t> </a:t>
            </a:r>
          </a:p>
          <a:p>
            <a:r>
              <a:rPr lang="it-IT" sz="1800" dirty="0" err="1">
                <a:solidFill>
                  <a:srgbClr val="FF0000"/>
                </a:solidFill>
              </a:rPr>
              <a:t>enucleation</a:t>
            </a:r>
            <a:r>
              <a:rPr lang="it-IT" sz="1800" dirty="0">
                <a:solidFill>
                  <a:srgbClr val="FF0000"/>
                </a:solidFill>
              </a:rPr>
              <a:t>  </a:t>
            </a:r>
          </a:p>
          <a:p>
            <a:r>
              <a:rPr lang="it-IT" sz="1800" dirty="0">
                <a:solidFill>
                  <a:srgbClr val="FF0000"/>
                </a:solidFill>
              </a:rPr>
              <a:t>iodine-125 </a:t>
            </a:r>
            <a:r>
              <a:rPr lang="it-IT" sz="1800" dirty="0" err="1">
                <a:solidFill>
                  <a:srgbClr val="FF0000"/>
                </a:solidFill>
              </a:rPr>
              <a:t>brachytherapy</a:t>
            </a:r>
            <a:endParaRPr lang="it-IT" sz="1800" dirty="0">
              <a:solidFill>
                <a:srgbClr val="FF0000"/>
              </a:solidFill>
            </a:endParaRPr>
          </a:p>
          <a:p>
            <a:endParaRPr lang="it-IT" sz="2000" dirty="0">
              <a:solidFill>
                <a:srgbClr val="FF0000"/>
              </a:solidFill>
            </a:endParaRPr>
          </a:p>
        </p:txBody>
      </p:sp>
      <p:pic>
        <p:nvPicPr>
          <p:cNvPr id="7"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1320" b="50000"/>
          <a:stretch/>
        </p:blipFill>
        <p:spPr bwMode="auto">
          <a:xfrm>
            <a:off x="1703513" y="548681"/>
            <a:ext cx="6009621" cy="9583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Segnaposto contenuto 2"/>
          <p:cNvSpPr txBox="1">
            <a:spLocks/>
          </p:cNvSpPr>
          <p:nvPr/>
        </p:nvSpPr>
        <p:spPr>
          <a:xfrm>
            <a:off x="1810767" y="4128941"/>
            <a:ext cx="8373615" cy="2378814"/>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algn="ctr"/>
            <a:r>
              <a:rPr lang="it-IT" dirty="0" err="1" smtClean="0">
                <a:solidFill>
                  <a:srgbClr val="002060"/>
                </a:solidFill>
              </a:rPr>
              <a:t>Main</a:t>
            </a:r>
            <a:r>
              <a:rPr lang="it-IT" dirty="0" smtClean="0">
                <a:solidFill>
                  <a:srgbClr val="002060"/>
                </a:solidFill>
              </a:rPr>
              <a:t> </a:t>
            </a:r>
            <a:r>
              <a:rPr lang="it-IT" dirty="0" err="1" smtClean="0">
                <a:solidFill>
                  <a:srgbClr val="002060"/>
                </a:solidFill>
              </a:rPr>
              <a:t>findings</a:t>
            </a:r>
            <a:r>
              <a:rPr lang="en-US" sz="2000" dirty="0" smtClean="0">
                <a:solidFill>
                  <a:srgbClr val="002060"/>
                </a:solidFill>
              </a:rPr>
              <a:t> </a:t>
            </a:r>
          </a:p>
          <a:p>
            <a:pPr marL="342900" indent="-342900">
              <a:buFont typeface="Arial" panose="020B0604020202020204" pitchFamily="34" charset="0"/>
              <a:buChar char="•"/>
            </a:pPr>
            <a:r>
              <a:rPr lang="en-US" sz="2000" dirty="0" smtClean="0">
                <a:solidFill>
                  <a:srgbClr val="002060"/>
                </a:solidFill>
              </a:rPr>
              <a:t>the risk of local recurrence was markedly lower with CPT</a:t>
            </a:r>
          </a:p>
          <a:p>
            <a:pPr marL="342900" indent="-342900">
              <a:buFont typeface="Arial" panose="020B0604020202020204" pitchFamily="34" charset="0"/>
              <a:buChar char="•"/>
            </a:pPr>
            <a:r>
              <a:rPr lang="it-IT" sz="2000" dirty="0" err="1" smtClean="0">
                <a:solidFill>
                  <a:srgbClr val="002060"/>
                </a:solidFill>
              </a:rPr>
              <a:t>lower</a:t>
            </a:r>
            <a:r>
              <a:rPr lang="it-IT" sz="2000" dirty="0" smtClean="0">
                <a:solidFill>
                  <a:srgbClr val="002060"/>
                </a:solidFill>
              </a:rPr>
              <a:t> </a:t>
            </a:r>
            <a:r>
              <a:rPr lang="it-IT" sz="2000" dirty="0" err="1" smtClean="0">
                <a:solidFill>
                  <a:srgbClr val="002060"/>
                </a:solidFill>
              </a:rPr>
              <a:t>incidence</a:t>
            </a:r>
            <a:r>
              <a:rPr lang="it-IT" sz="2000" dirty="0" smtClean="0">
                <a:solidFill>
                  <a:srgbClr val="002060"/>
                </a:solidFill>
              </a:rPr>
              <a:t> of </a:t>
            </a:r>
            <a:r>
              <a:rPr lang="it-IT" sz="2000" dirty="0" err="1" smtClean="0">
                <a:solidFill>
                  <a:srgbClr val="002060"/>
                </a:solidFill>
              </a:rPr>
              <a:t>cataract</a:t>
            </a:r>
            <a:r>
              <a:rPr lang="it-IT" sz="2000" dirty="0" smtClean="0">
                <a:solidFill>
                  <a:srgbClr val="002060"/>
                </a:solidFill>
              </a:rPr>
              <a:t> </a:t>
            </a:r>
            <a:r>
              <a:rPr lang="en-US" sz="2000" dirty="0" smtClean="0">
                <a:solidFill>
                  <a:srgbClr val="002060"/>
                </a:solidFill>
              </a:rPr>
              <a:t>and radiation retinopathy with CPT. </a:t>
            </a:r>
          </a:p>
          <a:p>
            <a:pPr marL="342900" indent="-342900">
              <a:buFont typeface="Arial" panose="020B0604020202020204" pitchFamily="34" charset="0"/>
              <a:buChar char="•"/>
            </a:pPr>
            <a:r>
              <a:rPr lang="en-US" sz="2000" dirty="0" smtClean="0">
                <a:solidFill>
                  <a:srgbClr val="002060"/>
                </a:solidFill>
              </a:rPr>
              <a:t>CPT was associated with a 47% reduction in the risk of enucleation , this reduction did not reach statistical significance</a:t>
            </a:r>
            <a:endParaRPr lang="it-IT" sz="2000" dirty="0">
              <a:solidFill>
                <a:srgbClr val="002060"/>
              </a:solidFill>
            </a:endParaRPr>
          </a:p>
        </p:txBody>
      </p:sp>
    </p:spTree>
    <p:extLst>
      <p:ext uri="{BB962C8B-B14F-4D97-AF65-F5344CB8AC3E}">
        <p14:creationId xmlns:p14="http://schemas.microsoft.com/office/powerpoint/2010/main" val="2794493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 name="TextShape 1"/>
          <p:cNvSpPr txBox="1"/>
          <p:nvPr/>
        </p:nvSpPr>
        <p:spPr>
          <a:xfrm>
            <a:off x="363626" y="-5434"/>
            <a:ext cx="10774544" cy="641160"/>
          </a:xfrm>
          <a:prstGeom prst="rect">
            <a:avLst/>
          </a:prstGeom>
          <a:noFill/>
        </p:spPr>
        <p:txBody>
          <a:bodyPr anchor="ctr"/>
          <a:lstStyle/>
          <a:p>
            <a:r>
              <a:rPr lang="it-IT" sz="2800" b="1" dirty="0">
                <a:solidFill>
                  <a:srgbClr val="0070C0"/>
                </a:solidFill>
              </a:rPr>
              <a:t>CARBON ION THERAPY: 3Rs (Rare), </a:t>
            </a:r>
            <a:r>
              <a:rPr lang="it-IT" sz="2800" b="1" dirty="0" err="1">
                <a:solidFill>
                  <a:srgbClr val="0070C0"/>
                </a:solidFill>
              </a:rPr>
              <a:t>Radioresistant</a:t>
            </a:r>
            <a:r>
              <a:rPr lang="it-IT" sz="2800" b="1" dirty="0">
                <a:solidFill>
                  <a:srgbClr val="0070C0"/>
                </a:solidFill>
              </a:rPr>
              <a:t>, </a:t>
            </a:r>
            <a:r>
              <a:rPr lang="it-IT" sz="2800" b="1" dirty="0" err="1">
                <a:solidFill>
                  <a:srgbClr val="0070C0"/>
                </a:solidFill>
              </a:rPr>
              <a:t>Recurrent</a:t>
            </a:r>
            <a:endParaRPr lang="it-IT" sz="2800" b="1" dirty="0">
              <a:solidFill>
                <a:srgbClr val="0070C0"/>
              </a:solidFill>
            </a:endParaRPr>
          </a:p>
        </p:txBody>
      </p:sp>
      <p:sp>
        <p:nvSpPr>
          <p:cNvPr id="451" name="CustomShape 2"/>
          <p:cNvSpPr/>
          <p:nvPr/>
        </p:nvSpPr>
        <p:spPr>
          <a:xfrm>
            <a:off x="7528080" y="1438200"/>
            <a:ext cx="183960" cy="518760"/>
          </a:xfrm>
          <a:prstGeom prst="rect">
            <a:avLst/>
          </a:prstGeom>
          <a:noFill/>
          <a:ln>
            <a:noFill/>
          </a:ln>
        </p:spPr>
      </p:sp>
      <p:cxnSp>
        <p:nvCxnSpPr>
          <p:cNvPr id="3" name="Connettore 2 2"/>
          <p:cNvCxnSpPr/>
          <p:nvPr/>
        </p:nvCxnSpPr>
        <p:spPr>
          <a:xfrm flipH="1">
            <a:off x="3883470" y="3356992"/>
            <a:ext cx="2304256" cy="2952328"/>
          </a:xfrm>
          <a:prstGeom prst="straightConnector1">
            <a:avLst/>
          </a:prstGeom>
          <a:ln w="38100">
            <a:solidFill>
              <a:schemeClr val="bg1"/>
            </a:solidFill>
            <a:tailEnd type="arrow"/>
          </a:ln>
        </p:spPr>
        <p:style>
          <a:lnRef idx="1">
            <a:schemeClr val="accent1"/>
          </a:lnRef>
          <a:fillRef idx="0">
            <a:schemeClr val="accent1"/>
          </a:fillRef>
          <a:effectRef idx="0">
            <a:schemeClr val="accent1"/>
          </a:effectRef>
          <a:fontRef idx="minor">
            <a:schemeClr val="tx1"/>
          </a:fontRef>
        </p:style>
      </p:cxnSp>
      <p:pic>
        <p:nvPicPr>
          <p:cNvPr id="11"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495" t="5057" r="5726" b="4397"/>
          <a:stretch/>
        </p:blipFill>
        <p:spPr bwMode="auto">
          <a:xfrm>
            <a:off x="2821823" y="3045958"/>
            <a:ext cx="2160378" cy="1986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2" name="Connettore 1 11"/>
          <p:cNvCxnSpPr>
            <a:cxnSpLocks/>
          </p:cNvCxnSpPr>
          <p:nvPr/>
        </p:nvCxnSpPr>
        <p:spPr>
          <a:xfrm>
            <a:off x="3324067" y="3230420"/>
            <a:ext cx="1458919" cy="144610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Connettore 1 12"/>
          <p:cNvCxnSpPr>
            <a:cxnSpLocks/>
          </p:cNvCxnSpPr>
          <p:nvPr/>
        </p:nvCxnSpPr>
        <p:spPr>
          <a:xfrm flipH="1">
            <a:off x="3095295" y="3164878"/>
            <a:ext cx="1576350" cy="1538053"/>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2" name="CasellaDiTesto 1">
            <a:extLst>
              <a:ext uri="{FF2B5EF4-FFF2-40B4-BE49-F238E27FC236}">
                <a16:creationId xmlns:a16="http://schemas.microsoft.com/office/drawing/2014/main" xmlns="" id="{755D001C-A343-4C95-9622-02B14FB42231}"/>
              </a:ext>
            </a:extLst>
          </p:cNvPr>
          <p:cNvSpPr txBox="1"/>
          <p:nvPr/>
        </p:nvSpPr>
        <p:spPr>
          <a:xfrm>
            <a:off x="4551831" y="5813478"/>
            <a:ext cx="441146" cy="400110"/>
          </a:xfrm>
          <a:prstGeom prst="rect">
            <a:avLst/>
          </a:prstGeom>
          <a:noFill/>
        </p:spPr>
        <p:txBody>
          <a:bodyPr wrap="none" rtlCol="0">
            <a:spAutoFit/>
          </a:bodyPr>
          <a:lstStyle/>
          <a:p>
            <a:r>
              <a:rPr lang="it-IT" sz="2000" b="1" dirty="0">
                <a:solidFill>
                  <a:srgbClr val="FF0000"/>
                </a:solidFill>
              </a:rPr>
              <a:t>3. </a:t>
            </a:r>
          </a:p>
        </p:txBody>
      </p:sp>
      <p:pic>
        <p:nvPicPr>
          <p:cNvPr id="14" name="図 4">
            <a:extLst>
              <a:ext uri="{FF2B5EF4-FFF2-40B4-BE49-F238E27FC236}">
                <a16:creationId xmlns:a16="http://schemas.microsoft.com/office/drawing/2014/main" xmlns="" id="{6DBA028D-F85F-44DB-BE4E-EEF14DC224A1}"/>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b="31176"/>
          <a:stretch/>
        </p:blipFill>
        <p:spPr>
          <a:xfrm>
            <a:off x="923445" y="731192"/>
            <a:ext cx="5035969" cy="2307114"/>
          </a:xfrm>
          <a:prstGeom prst="rect">
            <a:avLst/>
          </a:prstGeom>
        </p:spPr>
      </p:pic>
      <p:pic>
        <p:nvPicPr>
          <p:cNvPr id="15" name="図 4">
            <a:extLst>
              <a:ext uri="{FF2B5EF4-FFF2-40B4-BE49-F238E27FC236}">
                <a16:creationId xmlns:a16="http://schemas.microsoft.com/office/drawing/2014/main" xmlns="" id="{FE5EC9A5-E849-4828-AF2C-51A59920CF75}"/>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t="68011" b="12293"/>
          <a:stretch/>
        </p:blipFill>
        <p:spPr>
          <a:xfrm>
            <a:off x="5298677" y="875125"/>
            <a:ext cx="6832480" cy="894471"/>
          </a:xfrm>
          <a:prstGeom prst="rect">
            <a:avLst/>
          </a:prstGeom>
        </p:spPr>
      </p:pic>
      <p:sp>
        <p:nvSpPr>
          <p:cNvPr id="10" name="CasellaDiTesto 9">
            <a:extLst>
              <a:ext uri="{FF2B5EF4-FFF2-40B4-BE49-F238E27FC236}">
                <a16:creationId xmlns:a16="http://schemas.microsoft.com/office/drawing/2014/main" xmlns="" id="{79895A41-9AF1-458E-B9FB-2F05C502F694}"/>
              </a:ext>
            </a:extLst>
          </p:cNvPr>
          <p:cNvSpPr txBox="1"/>
          <p:nvPr/>
        </p:nvSpPr>
        <p:spPr>
          <a:xfrm>
            <a:off x="842055" y="1674769"/>
            <a:ext cx="383438" cy="400110"/>
          </a:xfrm>
          <a:prstGeom prst="rect">
            <a:avLst/>
          </a:prstGeom>
          <a:noFill/>
        </p:spPr>
        <p:txBody>
          <a:bodyPr wrap="none" rtlCol="0">
            <a:spAutoFit/>
          </a:bodyPr>
          <a:lstStyle/>
          <a:p>
            <a:r>
              <a:rPr lang="it-IT" sz="2000" b="1" dirty="0">
                <a:solidFill>
                  <a:srgbClr val="FF0000"/>
                </a:solidFill>
              </a:rPr>
              <a:t>1.</a:t>
            </a:r>
          </a:p>
        </p:txBody>
      </p:sp>
      <p:sp>
        <p:nvSpPr>
          <p:cNvPr id="19" name="CasellaDiTesto 18">
            <a:extLst>
              <a:ext uri="{FF2B5EF4-FFF2-40B4-BE49-F238E27FC236}">
                <a16:creationId xmlns:a16="http://schemas.microsoft.com/office/drawing/2014/main" xmlns="" id="{FF60F599-9C7C-445A-A079-759628D5346C}"/>
              </a:ext>
            </a:extLst>
          </p:cNvPr>
          <p:cNvSpPr txBox="1"/>
          <p:nvPr/>
        </p:nvSpPr>
        <p:spPr>
          <a:xfrm>
            <a:off x="2258457" y="3393195"/>
            <a:ext cx="485195" cy="369332"/>
          </a:xfrm>
          <a:prstGeom prst="rect">
            <a:avLst/>
          </a:prstGeom>
          <a:noFill/>
        </p:spPr>
        <p:txBody>
          <a:bodyPr wrap="square" rtlCol="0">
            <a:spAutoFit/>
          </a:bodyPr>
          <a:lstStyle/>
          <a:p>
            <a:r>
              <a:rPr lang="it-IT" b="1" dirty="0">
                <a:solidFill>
                  <a:srgbClr val="FF0000"/>
                </a:solidFill>
              </a:rPr>
              <a:t>2.</a:t>
            </a:r>
          </a:p>
        </p:txBody>
      </p:sp>
      <p:sp>
        <p:nvSpPr>
          <p:cNvPr id="22" name="Titolo 4">
            <a:extLst>
              <a:ext uri="{FF2B5EF4-FFF2-40B4-BE49-F238E27FC236}">
                <a16:creationId xmlns:a16="http://schemas.microsoft.com/office/drawing/2014/main" xmlns="" id="{A2A41274-644B-4F8D-9B1A-9E66039C8CD0}"/>
              </a:ext>
            </a:extLst>
          </p:cNvPr>
          <p:cNvSpPr txBox="1">
            <a:spLocks/>
          </p:cNvSpPr>
          <p:nvPr/>
        </p:nvSpPr>
        <p:spPr>
          <a:xfrm>
            <a:off x="7324155" y="5143782"/>
            <a:ext cx="5437300" cy="647870"/>
          </a:xfrm>
          <a:prstGeom prst="rect">
            <a:avLst/>
          </a:prstGeom>
          <a:noFill/>
          <a:ln w="76200">
            <a:noFill/>
          </a:ln>
        </p:spPr>
        <p:txBody>
          <a:bodyPr wrap="square">
            <a:spAutoFit/>
          </a:bodyPr>
          <a:lstStyle/>
          <a:p>
            <a:pPr algn="ctr" eaLnBrk="0" hangingPunct="0">
              <a:lnSpc>
                <a:spcPct val="95000"/>
              </a:lnSpc>
              <a:defRPr/>
            </a:pPr>
            <a:r>
              <a:rPr lang="it-IT" altLang="ja-JP" sz="2000" b="1" dirty="0">
                <a:solidFill>
                  <a:srgbClr val="002060"/>
                </a:solidFill>
              </a:rPr>
              <a:t>Low OER:</a:t>
            </a:r>
          </a:p>
          <a:p>
            <a:pPr algn="ctr" eaLnBrk="0" hangingPunct="0">
              <a:lnSpc>
                <a:spcPct val="95000"/>
              </a:lnSpc>
              <a:defRPr/>
            </a:pPr>
            <a:r>
              <a:rPr lang="it-IT" altLang="ja-JP" b="1" kern="0" dirty="0" err="1">
                <a:solidFill>
                  <a:srgbClr val="FF0000"/>
                </a:solidFill>
                <a:cs typeface="ＭＳ Ｐゴシック" charset="0"/>
              </a:rPr>
              <a:t>Effective</a:t>
            </a:r>
            <a:r>
              <a:rPr lang="it-IT" altLang="ja-JP" b="1" kern="0" dirty="0">
                <a:solidFill>
                  <a:srgbClr val="FF0000"/>
                </a:solidFill>
                <a:cs typeface="ＭＳ Ｐゴシック" charset="0"/>
              </a:rPr>
              <a:t> </a:t>
            </a:r>
            <a:r>
              <a:rPr lang="it-IT" altLang="ja-JP" b="1" kern="0" dirty="0" err="1">
                <a:solidFill>
                  <a:srgbClr val="FF0000"/>
                </a:solidFill>
                <a:cs typeface="ＭＳ Ｐゴシック" charset="0"/>
              </a:rPr>
              <a:t>against</a:t>
            </a:r>
            <a:r>
              <a:rPr lang="it-IT" altLang="ja-JP" b="1" kern="0" dirty="0">
                <a:solidFill>
                  <a:srgbClr val="FF0000"/>
                </a:solidFill>
                <a:cs typeface="ＭＳ Ｐゴシック" charset="0"/>
              </a:rPr>
              <a:t> </a:t>
            </a:r>
            <a:r>
              <a:rPr lang="it-IT" altLang="ja-JP" b="1" kern="0" dirty="0" err="1">
                <a:solidFill>
                  <a:srgbClr val="FF0000"/>
                </a:solidFill>
                <a:cs typeface="ＭＳ Ｐゴシック" charset="0"/>
              </a:rPr>
              <a:t>hypoxic</a:t>
            </a:r>
            <a:r>
              <a:rPr lang="it-IT" altLang="ja-JP" b="1" kern="0" dirty="0">
                <a:solidFill>
                  <a:srgbClr val="FF0000"/>
                </a:solidFill>
                <a:cs typeface="ＭＳ Ｐゴシック" charset="0"/>
              </a:rPr>
              <a:t> </a:t>
            </a:r>
            <a:r>
              <a:rPr lang="it-IT" altLang="ja-JP" b="1" kern="0" dirty="0" err="1">
                <a:solidFill>
                  <a:srgbClr val="FF0000"/>
                </a:solidFill>
                <a:cs typeface="ＭＳ Ｐゴシック" charset="0"/>
              </a:rPr>
              <a:t>tumor</a:t>
            </a:r>
            <a:r>
              <a:rPr lang="it-IT" altLang="ja-JP" b="1" kern="0" dirty="0">
                <a:solidFill>
                  <a:srgbClr val="FF0000"/>
                </a:solidFill>
                <a:cs typeface="ＭＳ Ｐゴシック" charset="0"/>
              </a:rPr>
              <a:t> </a:t>
            </a:r>
            <a:r>
              <a:rPr lang="it-IT" altLang="ja-JP" b="1" kern="0" dirty="0" err="1">
                <a:solidFill>
                  <a:srgbClr val="FF0000"/>
                </a:solidFill>
                <a:cs typeface="ＭＳ Ｐゴシック" charset="0"/>
              </a:rPr>
              <a:t>cells</a:t>
            </a:r>
            <a:r>
              <a:rPr lang="it-IT" altLang="ja-JP" b="1" kern="0" dirty="0">
                <a:solidFill>
                  <a:srgbClr val="FF0000"/>
                </a:solidFill>
                <a:cs typeface="ＭＳ Ｐゴシック" charset="0"/>
              </a:rPr>
              <a:t> </a:t>
            </a:r>
            <a:endParaRPr lang="en-US" altLang="ja-JP" b="1" kern="0" dirty="0">
              <a:solidFill>
                <a:srgbClr val="FF0000"/>
              </a:solidFill>
              <a:cs typeface="ＭＳ Ｐゴシック" charset="0"/>
            </a:endParaRPr>
          </a:p>
        </p:txBody>
      </p:sp>
      <p:sp>
        <p:nvSpPr>
          <p:cNvPr id="20" name="Freccia a destra 19">
            <a:extLst>
              <a:ext uri="{FF2B5EF4-FFF2-40B4-BE49-F238E27FC236}">
                <a16:creationId xmlns:a16="http://schemas.microsoft.com/office/drawing/2014/main" xmlns="" id="{D77E95B5-855B-461A-A7B9-9F1E5472EC43}"/>
              </a:ext>
            </a:extLst>
          </p:cNvPr>
          <p:cNvSpPr/>
          <p:nvPr/>
        </p:nvSpPr>
        <p:spPr>
          <a:xfrm>
            <a:off x="5665848" y="2073233"/>
            <a:ext cx="502540" cy="27786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CasellaDiTesto 20">
            <a:extLst>
              <a:ext uri="{FF2B5EF4-FFF2-40B4-BE49-F238E27FC236}">
                <a16:creationId xmlns:a16="http://schemas.microsoft.com/office/drawing/2014/main" xmlns="" id="{C4185458-7C73-4E50-8400-0FDD822ED4FA}"/>
              </a:ext>
            </a:extLst>
          </p:cNvPr>
          <p:cNvSpPr txBox="1"/>
          <p:nvPr/>
        </p:nvSpPr>
        <p:spPr>
          <a:xfrm>
            <a:off x="6352052" y="1891499"/>
            <a:ext cx="4117024" cy="646331"/>
          </a:xfrm>
          <a:prstGeom prst="rect">
            <a:avLst/>
          </a:prstGeom>
          <a:noFill/>
        </p:spPr>
        <p:txBody>
          <a:bodyPr wrap="none" rtlCol="0">
            <a:spAutoFit/>
          </a:bodyPr>
          <a:lstStyle/>
          <a:p>
            <a:r>
              <a:rPr lang="it-IT" b="1" dirty="0">
                <a:solidFill>
                  <a:srgbClr val="FF0000"/>
                </a:solidFill>
              </a:rPr>
              <a:t>High </a:t>
            </a:r>
            <a:r>
              <a:rPr lang="it-IT" b="1" dirty="0" err="1">
                <a:solidFill>
                  <a:srgbClr val="FF0000"/>
                </a:solidFill>
              </a:rPr>
              <a:t>radiobiological</a:t>
            </a:r>
            <a:r>
              <a:rPr lang="it-IT" b="1" dirty="0">
                <a:solidFill>
                  <a:srgbClr val="FF0000"/>
                </a:solidFill>
              </a:rPr>
              <a:t> </a:t>
            </a:r>
            <a:r>
              <a:rPr lang="it-IT" b="1" dirty="0" err="1" smtClean="0">
                <a:solidFill>
                  <a:srgbClr val="FF0000"/>
                </a:solidFill>
              </a:rPr>
              <a:t>effectiveness</a:t>
            </a:r>
            <a:r>
              <a:rPr lang="it-IT" b="1" dirty="0" smtClean="0">
                <a:solidFill>
                  <a:srgbClr val="FF0000"/>
                </a:solidFill>
              </a:rPr>
              <a:t> </a:t>
            </a:r>
            <a:r>
              <a:rPr lang="it-IT" b="1" dirty="0">
                <a:solidFill>
                  <a:srgbClr val="FF0000"/>
                </a:solidFill>
              </a:rPr>
              <a:t>(RBE) &gt;</a:t>
            </a:r>
          </a:p>
          <a:p>
            <a:r>
              <a:rPr lang="it-IT" b="1" dirty="0" err="1">
                <a:solidFill>
                  <a:srgbClr val="FF0000"/>
                </a:solidFill>
              </a:rPr>
              <a:t>Effective</a:t>
            </a:r>
            <a:r>
              <a:rPr lang="it-IT" b="1" dirty="0">
                <a:solidFill>
                  <a:srgbClr val="FF0000"/>
                </a:solidFill>
              </a:rPr>
              <a:t> for </a:t>
            </a:r>
            <a:r>
              <a:rPr lang="it-IT" b="1" dirty="0" err="1" smtClean="0">
                <a:solidFill>
                  <a:srgbClr val="FF0000"/>
                </a:solidFill>
              </a:rPr>
              <a:t>radioresistant</a:t>
            </a:r>
            <a:r>
              <a:rPr lang="it-IT" b="1" dirty="0" smtClean="0">
                <a:solidFill>
                  <a:srgbClr val="FF0000"/>
                </a:solidFill>
              </a:rPr>
              <a:t> </a:t>
            </a:r>
            <a:r>
              <a:rPr lang="it-IT" b="1" dirty="0" err="1">
                <a:solidFill>
                  <a:srgbClr val="FF0000"/>
                </a:solidFill>
              </a:rPr>
              <a:t>tumors</a:t>
            </a:r>
            <a:endParaRPr lang="it-IT" b="1" dirty="0">
              <a:solidFill>
                <a:srgbClr val="FF0000"/>
              </a:solidFill>
            </a:endParaRPr>
          </a:p>
        </p:txBody>
      </p:sp>
      <p:sp>
        <p:nvSpPr>
          <p:cNvPr id="23" name="CasellaDiTesto 22">
            <a:extLst>
              <a:ext uri="{FF2B5EF4-FFF2-40B4-BE49-F238E27FC236}">
                <a16:creationId xmlns:a16="http://schemas.microsoft.com/office/drawing/2014/main" xmlns="" id="{A0D176D0-E24F-4B99-9E9D-0E6EC43BA449}"/>
              </a:ext>
            </a:extLst>
          </p:cNvPr>
          <p:cNvSpPr txBox="1"/>
          <p:nvPr/>
        </p:nvSpPr>
        <p:spPr>
          <a:xfrm flipH="1">
            <a:off x="5275974" y="3230420"/>
            <a:ext cx="4990421" cy="1015663"/>
          </a:xfrm>
          <a:prstGeom prst="rect">
            <a:avLst/>
          </a:prstGeom>
          <a:noFill/>
        </p:spPr>
        <p:txBody>
          <a:bodyPr wrap="square" rtlCol="0">
            <a:spAutoFit/>
          </a:bodyPr>
          <a:lstStyle/>
          <a:p>
            <a:r>
              <a:rPr lang="it-IT" sz="2000" b="1" dirty="0">
                <a:solidFill>
                  <a:srgbClr val="002060"/>
                </a:solidFill>
              </a:rPr>
              <a:t>Low </a:t>
            </a:r>
            <a:r>
              <a:rPr lang="it-IT" sz="2000" b="1" dirty="0" err="1">
                <a:solidFill>
                  <a:srgbClr val="002060"/>
                </a:solidFill>
              </a:rPr>
              <a:t>cell-cycle</a:t>
            </a:r>
            <a:r>
              <a:rPr lang="it-IT" sz="2000" b="1" dirty="0">
                <a:solidFill>
                  <a:srgbClr val="002060"/>
                </a:solidFill>
              </a:rPr>
              <a:t> </a:t>
            </a:r>
            <a:r>
              <a:rPr lang="it-IT" sz="2000" b="1" dirty="0" err="1">
                <a:solidFill>
                  <a:srgbClr val="002060"/>
                </a:solidFill>
              </a:rPr>
              <a:t>dependence</a:t>
            </a:r>
            <a:r>
              <a:rPr lang="it-IT" sz="2000" b="1" dirty="0">
                <a:solidFill>
                  <a:srgbClr val="002060"/>
                </a:solidFill>
              </a:rPr>
              <a:t>:</a:t>
            </a:r>
            <a:r>
              <a:rPr lang="it-IT" b="1" dirty="0"/>
              <a:t> </a:t>
            </a:r>
            <a:r>
              <a:rPr lang="it-IT" b="1" dirty="0" err="1">
                <a:solidFill>
                  <a:srgbClr val="FF0000"/>
                </a:solidFill>
              </a:rPr>
              <a:t>increased</a:t>
            </a:r>
            <a:r>
              <a:rPr lang="it-IT" b="1" dirty="0">
                <a:solidFill>
                  <a:srgbClr val="FF0000"/>
                </a:solidFill>
              </a:rPr>
              <a:t> </a:t>
            </a:r>
            <a:r>
              <a:rPr lang="it-IT" b="1" dirty="0" err="1">
                <a:solidFill>
                  <a:srgbClr val="FF0000"/>
                </a:solidFill>
              </a:rPr>
              <a:t>lethality</a:t>
            </a:r>
            <a:r>
              <a:rPr lang="it-IT" b="1" dirty="0">
                <a:solidFill>
                  <a:srgbClr val="FF0000"/>
                </a:solidFill>
              </a:rPr>
              <a:t> in the target </a:t>
            </a:r>
            <a:r>
              <a:rPr lang="it-IT" sz="2000" b="1" dirty="0" err="1">
                <a:solidFill>
                  <a:srgbClr val="002060"/>
                </a:solidFill>
              </a:rPr>
              <a:t>because</a:t>
            </a:r>
            <a:r>
              <a:rPr lang="it-IT" sz="2000" b="1" dirty="0">
                <a:solidFill>
                  <a:srgbClr val="002060"/>
                </a:solidFill>
              </a:rPr>
              <a:t> </a:t>
            </a:r>
            <a:r>
              <a:rPr lang="it-IT" sz="2000" b="1" dirty="0" err="1">
                <a:solidFill>
                  <a:srgbClr val="002060"/>
                </a:solidFill>
              </a:rPr>
              <a:t>cells</a:t>
            </a:r>
            <a:r>
              <a:rPr lang="it-IT" sz="2000" b="1" dirty="0">
                <a:solidFill>
                  <a:srgbClr val="002060"/>
                </a:solidFill>
              </a:rPr>
              <a:t> </a:t>
            </a:r>
            <a:r>
              <a:rPr lang="it-IT" b="1" dirty="0">
                <a:solidFill>
                  <a:srgbClr val="FF0000"/>
                </a:solidFill>
              </a:rPr>
              <a:t>in </a:t>
            </a:r>
            <a:r>
              <a:rPr lang="it-IT" b="1" dirty="0" err="1">
                <a:solidFill>
                  <a:srgbClr val="FF0000"/>
                </a:solidFill>
              </a:rPr>
              <a:t>radioresitant</a:t>
            </a:r>
            <a:r>
              <a:rPr lang="it-IT" b="1" dirty="0">
                <a:solidFill>
                  <a:srgbClr val="FF0000"/>
                </a:solidFill>
              </a:rPr>
              <a:t> </a:t>
            </a:r>
            <a:r>
              <a:rPr lang="it-IT" b="1" dirty="0" err="1">
                <a:solidFill>
                  <a:srgbClr val="FF0000"/>
                </a:solidFill>
              </a:rPr>
              <a:t>phase</a:t>
            </a:r>
            <a:r>
              <a:rPr lang="it-IT" b="1" dirty="0">
                <a:solidFill>
                  <a:srgbClr val="FF0000"/>
                </a:solidFill>
              </a:rPr>
              <a:t> </a:t>
            </a:r>
            <a:r>
              <a:rPr lang="it-IT" sz="2000" b="1" dirty="0">
                <a:solidFill>
                  <a:srgbClr val="002060"/>
                </a:solidFill>
              </a:rPr>
              <a:t>(S) are </a:t>
            </a:r>
            <a:r>
              <a:rPr lang="it-IT" sz="2000" b="1" dirty="0" err="1">
                <a:solidFill>
                  <a:srgbClr val="002060"/>
                </a:solidFill>
              </a:rPr>
              <a:t>sensitized</a:t>
            </a:r>
            <a:r>
              <a:rPr lang="it-IT" sz="2000" b="1" dirty="0">
                <a:solidFill>
                  <a:srgbClr val="002060"/>
                </a:solidFill>
              </a:rPr>
              <a:t> </a:t>
            </a:r>
          </a:p>
        </p:txBody>
      </p:sp>
      <p:grpSp>
        <p:nvGrpSpPr>
          <p:cNvPr id="28" name="Gruppo 27">
            <a:extLst>
              <a:ext uri="{FF2B5EF4-FFF2-40B4-BE49-F238E27FC236}">
                <a16:creationId xmlns:a16="http://schemas.microsoft.com/office/drawing/2014/main" xmlns="" id="{611A618D-DAC6-408B-8A89-066ACF82761E}"/>
              </a:ext>
            </a:extLst>
          </p:cNvPr>
          <p:cNvGrpSpPr/>
          <p:nvPr/>
        </p:nvGrpSpPr>
        <p:grpSpPr>
          <a:xfrm>
            <a:off x="4964123" y="4449491"/>
            <a:ext cx="3468881" cy="2302955"/>
            <a:chOff x="800089" y="1325524"/>
            <a:chExt cx="5956180" cy="4697040"/>
          </a:xfrm>
        </p:grpSpPr>
        <p:pic>
          <p:nvPicPr>
            <p:cNvPr id="29" name="Picture 2">
              <a:extLst>
                <a:ext uri="{FF2B5EF4-FFF2-40B4-BE49-F238E27FC236}">
                  <a16:creationId xmlns:a16="http://schemas.microsoft.com/office/drawing/2014/main" xmlns="" id="{2858488C-3C60-4C36-9168-25E5142125F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0089" y="1555884"/>
              <a:ext cx="5654449" cy="44666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0" name="CasellaDiTesto 29">
              <a:extLst>
                <a:ext uri="{FF2B5EF4-FFF2-40B4-BE49-F238E27FC236}">
                  <a16:creationId xmlns:a16="http://schemas.microsoft.com/office/drawing/2014/main" xmlns="" id="{BDEFA3FD-20C2-4D71-AC41-105ADAEB59B5}"/>
                </a:ext>
              </a:extLst>
            </p:cNvPr>
            <p:cNvSpPr txBox="1"/>
            <p:nvPr/>
          </p:nvSpPr>
          <p:spPr>
            <a:xfrm>
              <a:off x="1188595" y="1464761"/>
              <a:ext cx="1802044" cy="690505"/>
            </a:xfrm>
            <a:prstGeom prst="rect">
              <a:avLst/>
            </a:prstGeom>
            <a:noFill/>
          </p:spPr>
          <p:txBody>
            <a:bodyPr wrap="square" rtlCol="0">
              <a:spAutoFit/>
            </a:bodyPr>
            <a:lstStyle>
              <a:defPPr>
                <a:defRPr lang="it-IT"/>
              </a:defPPr>
              <a:lvl1pPr algn="ctr">
                <a:defRPr sz="2000" b="1"/>
              </a:lvl1pPr>
            </a:lstStyle>
            <a:p>
              <a:r>
                <a:rPr lang="it-IT" sz="1600" b="0" dirty="0" err="1"/>
                <a:t>Hypoxia</a:t>
              </a:r>
              <a:endParaRPr lang="en-GB" sz="1600" b="0" dirty="0"/>
            </a:p>
          </p:txBody>
        </p:sp>
        <p:sp>
          <p:nvSpPr>
            <p:cNvPr id="31" name="CasellaDiTesto 30">
              <a:extLst>
                <a:ext uri="{FF2B5EF4-FFF2-40B4-BE49-F238E27FC236}">
                  <a16:creationId xmlns:a16="http://schemas.microsoft.com/office/drawing/2014/main" xmlns="" id="{6E7F4565-9889-454C-AA58-DE1AE6F667C6}"/>
                </a:ext>
              </a:extLst>
            </p:cNvPr>
            <p:cNvSpPr txBox="1"/>
            <p:nvPr/>
          </p:nvSpPr>
          <p:spPr>
            <a:xfrm>
              <a:off x="862901" y="5055227"/>
              <a:ext cx="1023257" cy="828035"/>
            </a:xfrm>
            <a:prstGeom prst="rect">
              <a:avLst/>
            </a:prstGeom>
            <a:noFill/>
          </p:spPr>
          <p:txBody>
            <a:bodyPr wrap="square" rtlCol="0">
              <a:spAutoFit/>
            </a:bodyPr>
            <a:lstStyle/>
            <a:p>
              <a:pPr algn="ctr"/>
              <a:r>
                <a:rPr lang="it-IT" b="1" dirty="0">
                  <a:solidFill>
                    <a:srgbClr val="FF0000"/>
                  </a:solidFill>
                </a:rPr>
                <a:t>[O</a:t>
              </a:r>
              <a:r>
                <a:rPr lang="it-IT" b="1" baseline="-25000" dirty="0">
                  <a:solidFill>
                    <a:srgbClr val="FF0000"/>
                  </a:solidFill>
                </a:rPr>
                <a:t>2</a:t>
              </a:r>
              <a:r>
                <a:rPr lang="it-IT" b="1" dirty="0">
                  <a:solidFill>
                    <a:srgbClr val="FF0000"/>
                  </a:solidFill>
                </a:rPr>
                <a:t>]</a:t>
              </a:r>
              <a:endParaRPr lang="en-GB" b="1" dirty="0">
                <a:solidFill>
                  <a:srgbClr val="FF0000"/>
                </a:solidFill>
              </a:endParaRPr>
            </a:p>
          </p:txBody>
        </p:sp>
        <p:sp>
          <p:nvSpPr>
            <p:cNvPr id="32" name="CasellaDiTesto 31">
              <a:extLst>
                <a:ext uri="{FF2B5EF4-FFF2-40B4-BE49-F238E27FC236}">
                  <a16:creationId xmlns:a16="http://schemas.microsoft.com/office/drawing/2014/main" xmlns="" id="{026D9CC2-98E6-47F0-B443-74F3FC7B3B21}"/>
                </a:ext>
              </a:extLst>
            </p:cNvPr>
            <p:cNvSpPr txBox="1"/>
            <p:nvPr/>
          </p:nvSpPr>
          <p:spPr>
            <a:xfrm>
              <a:off x="3719112" y="1325524"/>
              <a:ext cx="3037157" cy="753279"/>
            </a:xfrm>
            <a:prstGeom prst="rect">
              <a:avLst/>
            </a:prstGeom>
            <a:noFill/>
          </p:spPr>
          <p:txBody>
            <a:bodyPr wrap="square" rtlCol="0">
              <a:spAutoFit/>
            </a:bodyPr>
            <a:lstStyle>
              <a:defPPr>
                <a:defRPr lang="it-IT"/>
              </a:defPPr>
              <a:lvl1pPr algn="ctr">
                <a:defRPr sz="2000" b="1"/>
              </a:lvl1pPr>
            </a:lstStyle>
            <a:p>
              <a:r>
                <a:rPr lang="it-IT" sz="1800" dirty="0" err="1">
                  <a:solidFill>
                    <a:srgbClr val="FF0000"/>
                  </a:solidFill>
                </a:rPr>
                <a:t>Radioresistance</a:t>
              </a:r>
              <a:endParaRPr lang="en-GB" sz="1800" dirty="0">
                <a:solidFill>
                  <a:srgbClr val="FF0000"/>
                </a:solidFill>
              </a:endParaRPr>
            </a:p>
          </p:txBody>
        </p:sp>
        <p:sp>
          <p:nvSpPr>
            <p:cNvPr id="33" name="CasellaDiTesto 32">
              <a:extLst>
                <a:ext uri="{FF2B5EF4-FFF2-40B4-BE49-F238E27FC236}">
                  <a16:creationId xmlns:a16="http://schemas.microsoft.com/office/drawing/2014/main" xmlns="" id="{EE03AE2C-ACA9-4827-A342-295E9012A77D}"/>
                </a:ext>
              </a:extLst>
            </p:cNvPr>
            <p:cNvSpPr txBox="1"/>
            <p:nvPr/>
          </p:nvSpPr>
          <p:spPr>
            <a:xfrm>
              <a:off x="1637254" y="5155139"/>
              <a:ext cx="1901443" cy="690505"/>
            </a:xfrm>
            <a:prstGeom prst="rect">
              <a:avLst/>
            </a:prstGeom>
            <a:noFill/>
          </p:spPr>
          <p:txBody>
            <a:bodyPr wrap="square" rtlCol="0">
              <a:spAutoFit/>
            </a:bodyPr>
            <a:lstStyle/>
            <a:p>
              <a:r>
                <a:rPr lang="it-IT" sz="1600" dirty="0" err="1"/>
                <a:t>Normoxia</a:t>
              </a:r>
              <a:endParaRPr lang="en-GB" sz="1600" dirty="0"/>
            </a:p>
          </p:txBody>
        </p:sp>
      </p:grpSp>
      <p:sp>
        <p:nvSpPr>
          <p:cNvPr id="41" name="CasellaDiTesto 40">
            <a:extLst>
              <a:ext uri="{FF2B5EF4-FFF2-40B4-BE49-F238E27FC236}">
                <a16:creationId xmlns:a16="http://schemas.microsoft.com/office/drawing/2014/main" xmlns="" id="{DB9B6506-330E-4D23-989A-E9217AEAB083}"/>
              </a:ext>
            </a:extLst>
          </p:cNvPr>
          <p:cNvSpPr txBox="1"/>
          <p:nvPr/>
        </p:nvSpPr>
        <p:spPr>
          <a:xfrm>
            <a:off x="5451688" y="664764"/>
            <a:ext cx="4608698" cy="307777"/>
          </a:xfrm>
          <a:prstGeom prst="rect">
            <a:avLst/>
          </a:prstGeom>
          <a:noFill/>
        </p:spPr>
        <p:txBody>
          <a:bodyPr wrap="none" rtlCol="0">
            <a:spAutoFit/>
          </a:bodyPr>
          <a:lstStyle/>
          <a:p>
            <a:r>
              <a:rPr lang="it-IT" sz="1400" b="1" dirty="0">
                <a:solidFill>
                  <a:srgbClr val="FF0000"/>
                </a:solidFill>
                <a:latin typeface="Arial" panose="020B0604020202020204" pitchFamily="34" charset="0"/>
                <a:cs typeface="Arial" panose="020B0604020202020204" pitchFamily="34" charset="0"/>
              </a:rPr>
              <a:t>C-</a:t>
            </a:r>
            <a:r>
              <a:rPr lang="it-IT" sz="1400" b="1" dirty="0" err="1">
                <a:solidFill>
                  <a:srgbClr val="FF0000"/>
                </a:solidFill>
                <a:latin typeface="Arial" panose="020B0604020202020204" pitchFamily="34" charset="0"/>
                <a:cs typeface="Arial" panose="020B0604020202020204" pitchFamily="34" charset="0"/>
              </a:rPr>
              <a:t>ions</a:t>
            </a:r>
            <a:r>
              <a:rPr lang="it-IT" sz="1400" b="1" dirty="0">
                <a:solidFill>
                  <a:srgbClr val="FF0000"/>
                </a:solidFill>
                <a:latin typeface="Arial" panose="020B0604020202020204" pitchFamily="34" charset="0"/>
                <a:cs typeface="Arial" panose="020B0604020202020204" pitchFamily="34" charset="0"/>
              </a:rPr>
              <a:t>: High Linear Energy Transfer (LET) </a:t>
            </a:r>
            <a:r>
              <a:rPr lang="it-IT" sz="1400" b="1" dirty="0">
                <a:latin typeface="Arial" panose="020B0604020202020204" pitchFamily="34" charset="0"/>
                <a:cs typeface="Arial" panose="020B0604020202020204" pitchFamily="34" charset="0"/>
              </a:rPr>
              <a:t>radiation </a:t>
            </a:r>
          </a:p>
        </p:txBody>
      </p:sp>
      <p:cxnSp>
        <p:nvCxnSpPr>
          <p:cNvPr id="456" name="Connettore 2 455">
            <a:extLst>
              <a:ext uri="{FF2B5EF4-FFF2-40B4-BE49-F238E27FC236}">
                <a16:creationId xmlns:a16="http://schemas.microsoft.com/office/drawing/2014/main" xmlns="" id="{1CDE3CDA-ADBC-4796-A726-09F1E2CFCD9E}"/>
              </a:ext>
            </a:extLst>
          </p:cNvPr>
          <p:cNvCxnSpPr>
            <a:cxnSpLocks/>
          </p:cNvCxnSpPr>
          <p:nvPr/>
        </p:nvCxnSpPr>
        <p:spPr>
          <a:xfrm>
            <a:off x="11016867" y="1168539"/>
            <a:ext cx="286439"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57" name="CasellaDiTesto 456">
            <a:extLst>
              <a:ext uri="{FF2B5EF4-FFF2-40B4-BE49-F238E27FC236}">
                <a16:creationId xmlns:a16="http://schemas.microsoft.com/office/drawing/2014/main" xmlns="" id="{1BAAA200-E1A3-4470-9910-D4DAB256EB56}"/>
              </a:ext>
            </a:extLst>
          </p:cNvPr>
          <p:cNvSpPr txBox="1"/>
          <p:nvPr/>
        </p:nvSpPr>
        <p:spPr>
          <a:xfrm>
            <a:off x="11268555" y="959354"/>
            <a:ext cx="719684" cy="338554"/>
          </a:xfrm>
          <a:prstGeom prst="rect">
            <a:avLst/>
          </a:prstGeom>
          <a:noFill/>
        </p:spPr>
        <p:txBody>
          <a:bodyPr wrap="none" rtlCol="0">
            <a:spAutoFit/>
          </a:bodyPr>
          <a:lstStyle/>
          <a:p>
            <a:r>
              <a:rPr lang="it-IT" sz="1600" dirty="0" err="1"/>
              <a:t>Repair</a:t>
            </a:r>
            <a:endParaRPr lang="it-IT" sz="1600" dirty="0"/>
          </a:p>
        </p:txBody>
      </p:sp>
      <p:sp>
        <p:nvSpPr>
          <p:cNvPr id="45" name="CasellaDiTesto 44">
            <a:extLst>
              <a:ext uri="{FF2B5EF4-FFF2-40B4-BE49-F238E27FC236}">
                <a16:creationId xmlns:a16="http://schemas.microsoft.com/office/drawing/2014/main" xmlns="" id="{2C56A5C3-B22B-413E-B4C4-13DE649BA61B}"/>
              </a:ext>
            </a:extLst>
          </p:cNvPr>
          <p:cNvSpPr txBox="1"/>
          <p:nvPr/>
        </p:nvSpPr>
        <p:spPr>
          <a:xfrm>
            <a:off x="11016867" y="1423793"/>
            <a:ext cx="1026435" cy="338554"/>
          </a:xfrm>
          <a:prstGeom prst="rect">
            <a:avLst/>
          </a:prstGeom>
          <a:noFill/>
        </p:spPr>
        <p:txBody>
          <a:bodyPr wrap="none" rtlCol="0">
            <a:spAutoFit/>
          </a:bodyPr>
          <a:lstStyle/>
          <a:p>
            <a:r>
              <a:rPr lang="it-IT" sz="1600" b="1" dirty="0">
                <a:solidFill>
                  <a:srgbClr val="002060"/>
                </a:solidFill>
              </a:rPr>
              <a:t>No </a:t>
            </a:r>
            <a:r>
              <a:rPr lang="it-IT" sz="1600" b="1" dirty="0" err="1">
                <a:solidFill>
                  <a:srgbClr val="002060"/>
                </a:solidFill>
              </a:rPr>
              <a:t>Repair</a:t>
            </a:r>
            <a:endParaRPr lang="it-IT" sz="1600" b="1" dirty="0">
              <a:solidFill>
                <a:srgbClr val="002060"/>
              </a:solidFill>
            </a:endParaRPr>
          </a:p>
        </p:txBody>
      </p:sp>
      <p:cxnSp>
        <p:nvCxnSpPr>
          <p:cNvPr id="48" name="Connettore 2 47">
            <a:extLst>
              <a:ext uri="{FF2B5EF4-FFF2-40B4-BE49-F238E27FC236}">
                <a16:creationId xmlns:a16="http://schemas.microsoft.com/office/drawing/2014/main" xmlns="" id="{BC5A92E5-36D0-4FA8-B0EE-E511EAF88215}"/>
              </a:ext>
            </a:extLst>
          </p:cNvPr>
          <p:cNvCxnSpPr>
            <a:cxnSpLocks/>
          </p:cNvCxnSpPr>
          <p:nvPr/>
        </p:nvCxnSpPr>
        <p:spPr>
          <a:xfrm>
            <a:off x="10730428" y="1580968"/>
            <a:ext cx="286439"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4" name="CasellaDiTesto 33">
            <a:extLst>
              <a:ext uri="{FF2B5EF4-FFF2-40B4-BE49-F238E27FC236}">
                <a16:creationId xmlns:a16="http://schemas.microsoft.com/office/drawing/2014/main" xmlns="" id="{FC71517A-ACBA-01F8-633A-7C1E7B24BE2A}"/>
              </a:ext>
            </a:extLst>
          </p:cNvPr>
          <p:cNvSpPr txBox="1"/>
          <p:nvPr/>
        </p:nvSpPr>
        <p:spPr>
          <a:xfrm>
            <a:off x="9783308" y="6410343"/>
            <a:ext cx="6096000" cy="261610"/>
          </a:xfrm>
          <a:prstGeom prst="rect">
            <a:avLst/>
          </a:prstGeom>
          <a:noFill/>
        </p:spPr>
        <p:txBody>
          <a:bodyPr wrap="square">
            <a:spAutoFit/>
          </a:bodyPr>
          <a:lstStyle/>
          <a:p>
            <a:r>
              <a:rPr lang="it-IT" sz="1100" dirty="0" err="1">
                <a:solidFill>
                  <a:srgbClr val="002060"/>
                </a:solidFill>
              </a:rPr>
              <a:t>Tinganelli</a:t>
            </a:r>
            <a:r>
              <a:rPr lang="it-IT" sz="1100" dirty="0">
                <a:solidFill>
                  <a:srgbClr val="002060"/>
                </a:solidFill>
              </a:rPr>
              <a:t> , </a:t>
            </a:r>
            <a:r>
              <a:rPr lang="it-IT" sz="1100" dirty="0" err="1">
                <a:solidFill>
                  <a:srgbClr val="002060"/>
                </a:solidFill>
              </a:rPr>
              <a:t>Cancers</a:t>
            </a:r>
            <a:r>
              <a:rPr lang="it-IT" sz="1100" dirty="0">
                <a:solidFill>
                  <a:srgbClr val="002060"/>
                </a:solidFill>
              </a:rPr>
              <a:t>, 2020</a:t>
            </a:r>
            <a:endParaRPr lang="en-GB" sz="1100" dirty="0">
              <a:solidFill>
                <a:srgbClr val="002060"/>
              </a:solidFill>
            </a:endParaRPr>
          </a:p>
        </p:txBody>
      </p:sp>
    </p:spTree>
    <p:extLst>
      <p:ext uri="{BB962C8B-B14F-4D97-AF65-F5344CB8AC3E}">
        <p14:creationId xmlns:p14="http://schemas.microsoft.com/office/powerpoint/2010/main" val="2412576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705565" y="783322"/>
            <a:ext cx="2476960" cy="461665"/>
          </a:xfrm>
          <a:prstGeom prst="rect">
            <a:avLst/>
          </a:prstGeom>
        </p:spPr>
        <p:txBody>
          <a:bodyPr wrap="none">
            <a:spAutoFit/>
          </a:bodyPr>
          <a:lstStyle/>
          <a:p>
            <a:r>
              <a:rPr lang="it-IT" sz="2400" b="1" dirty="0" err="1" smtClean="0">
                <a:solidFill>
                  <a:srgbClr val="002060"/>
                </a:solidFill>
              </a:rPr>
              <a:t>Ocular</a:t>
            </a:r>
            <a:r>
              <a:rPr lang="it-IT" sz="2400" b="1" dirty="0" smtClean="0">
                <a:solidFill>
                  <a:srgbClr val="002060"/>
                </a:solidFill>
              </a:rPr>
              <a:t> Melanoma</a:t>
            </a:r>
          </a:p>
        </p:txBody>
      </p:sp>
      <p:sp>
        <p:nvSpPr>
          <p:cNvPr id="17" name="Rettangolo 16"/>
          <p:cNvSpPr/>
          <p:nvPr/>
        </p:nvSpPr>
        <p:spPr>
          <a:xfrm>
            <a:off x="762035" y="1793442"/>
            <a:ext cx="2591222" cy="584775"/>
          </a:xfrm>
          <a:prstGeom prst="rect">
            <a:avLst/>
          </a:prstGeom>
        </p:spPr>
        <p:txBody>
          <a:bodyPr wrap="none">
            <a:spAutoFit/>
          </a:bodyPr>
          <a:lstStyle/>
          <a:p>
            <a:pPr lvl="0"/>
            <a:r>
              <a:rPr lang="it-IT" sz="3200" b="1" dirty="0" smtClean="0">
                <a:solidFill>
                  <a:srgbClr val="002060"/>
                </a:solidFill>
              </a:rPr>
              <a:t>&gt; 200 </a:t>
            </a:r>
            <a:r>
              <a:rPr lang="it-IT" sz="3200" b="1" dirty="0" err="1">
                <a:solidFill>
                  <a:srgbClr val="002060"/>
                </a:solidFill>
              </a:rPr>
              <a:t>patients</a:t>
            </a:r>
            <a:endParaRPr lang="it-IT" sz="3200" b="1" dirty="0">
              <a:solidFill>
                <a:srgbClr val="002060"/>
              </a:solidFill>
            </a:endParaRPr>
          </a:p>
        </p:txBody>
      </p:sp>
      <p:pic>
        <p:nvPicPr>
          <p:cNvPr id="10" name="Immagine 9"/>
          <p:cNvPicPr>
            <a:picLocks noChangeAspect="1"/>
          </p:cNvPicPr>
          <p:nvPr/>
        </p:nvPicPr>
        <p:blipFill>
          <a:blip r:embed="rId2"/>
          <a:stretch>
            <a:fillRect/>
          </a:stretch>
        </p:blipFill>
        <p:spPr>
          <a:xfrm>
            <a:off x="4477881" y="336192"/>
            <a:ext cx="1430963" cy="1093351"/>
          </a:xfrm>
          <a:prstGeom prst="rect">
            <a:avLst/>
          </a:prstGeom>
        </p:spPr>
      </p:pic>
      <p:pic>
        <p:nvPicPr>
          <p:cNvPr id="1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2898" y="4706417"/>
            <a:ext cx="3207820" cy="1539963"/>
          </a:xfrm>
          <a:prstGeom prst="rect">
            <a:avLst/>
          </a:prstGeom>
          <a:noFill/>
          <a:ln>
            <a:solidFill>
              <a:schemeClr val="tx2"/>
            </a:solidFill>
          </a:ln>
          <a:extLst>
            <a:ext uri="{909E8E84-426E-40DD-AFC4-6F175D3DCCD1}">
              <a14:hiddenFill xmlns:a14="http://schemas.microsoft.com/office/drawing/2010/main">
                <a:solidFill>
                  <a:schemeClr val="accent1"/>
                </a:solidFill>
              </a14:hiddenFill>
            </a:ext>
          </a:extLst>
        </p:spPr>
      </p:pic>
      <p:pic>
        <p:nvPicPr>
          <p:cNvPr id="12"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75964" y="2554968"/>
            <a:ext cx="2978857" cy="1569119"/>
          </a:xfrm>
          <a:prstGeom prst="rect">
            <a:avLst/>
          </a:prstGeom>
          <a:noFill/>
          <a:ln>
            <a:solidFill>
              <a:schemeClr val="tx2"/>
            </a:solidFill>
          </a:ln>
          <a:extLst>
            <a:ext uri="{909E8E84-426E-40DD-AFC4-6F175D3DCCD1}">
              <a14:hiddenFill xmlns:a14="http://schemas.microsoft.com/office/drawing/2010/main">
                <a:solidFill>
                  <a:schemeClr val="accent1"/>
                </a:solidFill>
              </a14:hiddenFill>
            </a:ext>
          </a:extLst>
        </p:spPr>
      </p:pic>
      <p:pic>
        <p:nvPicPr>
          <p:cNvPr id="18"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77881" y="4327240"/>
            <a:ext cx="3609109" cy="2298315"/>
          </a:xfrm>
          <a:prstGeom prst="rect">
            <a:avLst/>
          </a:prstGeom>
          <a:noFill/>
          <a:ln>
            <a:solidFill>
              <a:schemeClr val="tx2"/>
            </a:solidFill>
          </a:ln>
          <a:extLst>
            <a:ext uri="{909E8E84-426E-40DD-AFC4-6F175D3DCCD1}">
              <a14:hiddenFill xmlns:a14="http://schemas.microsoft.com/office/drawing/2010/main">
                <a:solidFill>
                  <a:schemeClr val="accent1"/>
                </a:solidFill>
              </a14:hiddenFill>
            </a:ext>
          </a:extLst>
        </p:spPr>
      </p:pic>
      <p:sp>
        <p:nvSpPr>
          <p:cNvPr id="19" name="Segnaposto testo 2"/>
          <p:cNvSpPr txBox="1">
            <a:spLocks/>
          </p:cNvSpPr>
          <p:nvPr/>
        </p:nvSpPr>
        <p:spPr>
          <a:xfrm>
            <a:off x="787435" y="3046433"/>
            <a:ext cx="2465248" cy="830997"/>
          </a:xfrm>
          <a:prstGeom prst="rect">
            <a:avLst/>
          </a:prstGeom>
          <a:noFill/>
          <a:ln>
            <a:solidFill>
              <a:schemeClr val="tx2"/>
            </a:solidFill>
          </a:ln>
        </p:spPr>
        <p:txBody>
          <a:bodyPr wrap="square">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buClr>
                <a:srgbClr val="4F81BD"/>
              </a:buClr>
              <a:buSzPct val="70000"/>
              <a:buNone/>
            </a:pPr>
            <a:r>
              <a:rPr lang="it-IT" sz="1600" b="1" dirty="0">
                <a:solidFill>
                  <a:srgbClr val="002060"/>
                </a:solidFill>
              </a:rPr>
              <a:t>Local Control  &gt;95%</a:t>
            </a:r>
          </a:p>
          <a:p>
            <a:pPr marL="0" indent="0">
              <a:spcBef>
                <a:spcPts val="0"/>
              </a:spcBef>
              <a:buClr>
                <a:srgbClr val="4F81BD"/>
              </a:buClr>
              <a:buSzPct val="70000"/>
              <a:buFont typeface="Arial" pitchFamily="34" charset="0"/>
              <a:buNone/>
            </a:pPr>
            <a:r>
              <a:rPr lang="it-IT" sz="1600" b="1" dirty="0" err="1">
                <a:solidFill>
                  <a:srgbClr val="002060"/>
                </a:solidFill>
              </a:rPr>
              <a:t>Eye</a:t>
            </a:r>
            <a:r>
              <a:rPr lang="it-IT" sz="1600" b="1" dirty="0">
                <a:solidFill>
                  <a:srgbClr val="002060"/>
                </a:solidFill>
              </a:rPr>
              <a:t> </a:t>
            </a:r>
            <a:r>
              <a:rPr lang="it-IT" sz="1600" b="1" dirty="0" err="1">
                <a:solidFill>
                  <a:srgbClr val="002060"/>
                </a:solidFill>
              </a:rPr>
              <a:t>preservation</a:t>
            </a:r>
            <a:r>
              <a:rPr lang="it-IT" sz="1600" b="1" dirty="0">
                <a:solidFill>
                  <a:srgbClr val="002060"/>
                </a:solidFill>
              </a:rPr>
              <a:t> &gt;90%</a:t>
            </a:r>
          </a:p>
          <a:p>
            <a:pPr marL="0" indent="0">
              <a:spcBef>
                <a:spcPts val="0"/>
              </a:spcBef>
              <a:buClr>
                <a:srgbClr val="4F81BD"/>
              </a:buClr>
              <a:buSzPct val="70000"/>
              <a:buFont typeface="Arial" pitchFamily="34" charset="0"/>
              <a:buNone/>
            </a:pPr>
            <a:r>
              <a:rPr lang="it-IT" sz="1600" b="1" dirty="0">
                <a:solidFill>
                  <a:srgbClr val="002060"/>
                </a:solidFill>
              </a:rPr>
              <a:t>Visual </a:t>
            </a:r>
            <a:r>
              <a:rPr lang="it-IT" sz="1600" b="1" dirty="0" err="1">
                <a:solidFill>
                  <a:srgbClr val="002060"/>
                </a:solidFill>
              </a:rPr>
              <a:t>function</a:t>
            </a:r>
            <a:r>
              <a:rPr lang="it-IT" sz="1600" b="1" dirty="0">
                <a:solidFill>
                  <a:srgbClr val="002060"/>
                </a:solidFill>
              </a:rPr>
              <a:t>  &gt;45%</a:t>
            </a:r>
          </a:p>
        </p:txBody>
      </p:sp>
      <p:pic>
        <p:nvPicPr>
          <p:cNvPr id="20"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928341" y="2447860"/>
            <a:ext cx="2380483" cy="1783337"/>
          </a:xfrm>
          <a:prstGeom prst="rect">
            <a:avLst/>
          </a:prstGeom>
          <a:noFill/>
          <a:ln>
            <a:solidFill>
              <a:schemeClr val="tx2"/>
            </a:solidFill>
          </a:ln>
          <a:extLst>
            <a:ext uri="{909E8E84-426E-40DD-AFC4-6F175D3DCCD1}">
              <a14:hiddenFill xmlns:a14="http://schemas.microsoft.com/office/drawing/2010/main">
                <a:solidFill>
                  <a:schemeClr val="accent1"/>
                </a:solidFill>
              </a14:hiddenFill>
            </a:ext>
          </a:extLst>
        </p:spPr>
      </p:pic>
      <p:sp>
        <p:nvSpPr>
          <p:cNvPr id="21" name="Rettangolo 20"/>
          <p:cNvSpPr/>
          <p:nvPr/>
        </p:nvSpPr>
        <p:spPr>
          <a:xfrm>
            <a:off x="743332" y="2492517"/>
            <a:ext cx="2991683" cy="369332"/>
          </a:xfrm>
          <a:prstGeom prst="rect">
            <a:avLst/>
          </a:prstGeom>
          <a:noFill/>
          <a:ln>
            <a:noFill/>
          </a:ln>
        </p:spPr>
        <p:txBody>
          <a:bodyPr wrap="square">
            <a:spAutoFit/>
          </a:bodyPr>
          <a:lstStyle/>
          <a:p>
            <a:r>
              <a:rPr lang="it-IT" b="1" dirty="0" err="1" smtClean="0">
                <a:solidFill>
                  <a:srgbClr val="002060"/>
                </a:solidFill>
              </a:rPr>
              <a:t>Protons</a:t>
            </a:r>
            <a:r>
              <a:rPr lang="it-IT" b="1" dirty="0" smtClean="0">
                <a:solidFill>
                  <a:srgbClr val="002060"/>
                </a:solidFill>
              </a:rPr>
              <a:t>: </a:t>
            </a:r>
            <a:r>
              <a:rPr lang="it-IT" b="1" dirty="0">
                <a:solidFill>
                  <a:srgbClr val="002060"/>
                </a:solidFill>
              </a:rPr>
              <a:t>60 </a:t>
            </a:r>
            <a:r>
              <a:rPr lang="it-IT" b="1" dirty="0" err="1">
                <a:solidFill>
                  <a:srgbClr val="002060"/>
                </a:solidFill>
              </a:rPr>
              <a:t>GyE</a:t>
            </a:r>
            <a:r>
              <a:rPr lang="it-IT" b="1" dirty="0">
                <a:solidFill>
                  <a:srgbClr val="002060"/>
                </a:solidFill>
              </a:rPr>
              <a:t> ( 4 </a:t>
            </a:r>
            <a:r>
              <a:rPr lang="it-IT" b="1" dirty="0" err="1">
                <a:solidFill>
                  <a:srgbClr val="002060"/>
                </a:solidFill>
              </a:rPr>
              <a:t>fx</a:t>
            </a:r>
            <a:r>
              <a:rPr lang="it-IT" b="1" dirty="0">
                <a:solidFill>
                  <a:srgbClr val="002060"/>
                </a:solidFill>
              </a:rPr>
              <a:t>)</a:t>
            </a:r>
          </a:p>
        </p:txBody>
      </p:sp>
      <p:pic>
        <p:nvPicPr>
          <p:cNvPr id="22" name="Picture 3" descr="S:\Area Clinica\PAZ OCCHIO\FAVALI\Piano Favali.pn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47709" t="5201" r="1354" b="4074"/>
          <a:stretch/>
        </p:blipFill>
        <p:spPr bwMode="auto">
          <a:xfrm>
            <a:off x="6526864" y="336192"/>
            <a:ext cx="3221375" cy="1933717"/>
          </a:xfrm>
          <a:prstGeom prst="rect">
            <a:avLst/>
          </a:prstGeom>
          <a:noFill/>
          <a:ln>
            <a:solidFill>
              <a:schemeClr val="tx2"/>
            </a:solidFill>
          </a:ln>
          <a:extLst>
            <a:ext uri="{909E8E84-426E-40DD-AFC4-6F175D3DCCD1}">
              <a14:hiddenFill xmlns:a14="http://schemas.microsoft.com/office/drawing/2010/main">
                <a:solidFill>
                  <a:srgbClr val="FFFFFF"/>
                </a:solidFill>
              </a14:hiddenFill>
            </a:ext>
          </a:extLst>
        </p:spPr>
      </p:pic>
      <p:pic>
        <p:nvPicPr>
          <p:cNvPr id="23" name="Picture 6" descr="C:\Users\medicicnao\Desktop\foto occhio target iride\scartate\Occhio con retrattori.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365393" y="5056005"/>
            <a:ext cx="1770580" cy="115151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grpSp>
        <p:nvGrpSpPr>
          <p:cNvPr id="16" name="Gruppo 15"/>
          <p:cNvGrpSpPr/>
          <p:nvPr/>
        </p:nvGrpSpPr>
        <p:grpSpPr>
          <a:xfrm>
            <a:off x="815326" y="1167933"/>
            <a:ext cx="3313685" cy="523220"/>
            <a:chOff x="801533" y="1540068"/>
            <a:chExt cx="3313685" cy="523220"/>
          </a:xfrm>
        </p:grpSpPr>
        <p:sp>
          <p:nvSpPr>
            <p:cNvPr id="24" name="Rettangolo 23"/>
            <p:cNvSpPr/>
            <p:nvPr/>
          </p:nvSpPr>
          <p:spPr>
            <a:xfrm>
              <a:off x="2294720" y="1540068"/>
              <a:ext cx="1820498" cy="523220"/>
            </a:xfrm>
            <a:prstGeom prst="rect">
              <a:avLst/>
            </a:prstGeom>
          </p:spPr>
          <p:txBody>
            <a:bodyPr wrap="none">
              <a:spAutoFit/>
            </a:bodyPr>
            <a:lstStyle/>
            <a:p>
              <a:r>
                <a:rPr lang="it-IT" sz="2800" b="1" dirty="0" err="1" smtClean="0">
                  <a:solidFill>
                    <a:srgbClr val="002060"/>
                  </a:solidFill>
                </a:rPr>
                <a:t>experience</a:t>
              </a:r>
              <a:endParaRPr lang="it-IT" sz="2800" b="1" dirty="0" smtClean="0">
                <a:solidFill>
                  <a:srgbClr val="002060"/>
                </a:solidFill>
              </a:endParaRPr>
            </a:p>
          </p:txBody>
        </p:sp>
        <p:pic>
          <p:nvPicPr>
            <p:cNvPr id="25" name="Picture 3"/>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b="24133"/>
            <a:stretch/>
          </p:blipFill>
          <p:spPr bwMode="auto">
            <a:xfrm>
              <a:off x="801533" y="1687480"/>
              <a:ext cx="1449226" cy="3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2615441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237345" y="124731"/>
            <a:ext cx="6363855" cy="461665"/>
          </a:xfrm>
          <a:prstGeom prst="rect">
            <a:avLst/>
          </a:prstGeom>
          <a:noFill/>
          <a:ln w="28575">
            <a:solidFill>
              <a:srgbClr val="0070C0"/>
            </a:solidFill>
          </a:ln>
        </p:spPr>
        <p:txBody>
          <a:bodyPr wrap="square" rtlCol="0">
            <a:spAutoFit/>
          </a:bodyPr>
          <a:lstStyle/>
          <a:p>
            <a:r>
              <a:rPr lang="it-IT" sz="2400" b="1" dirty="0" smtClean="0">
                <a:solidFill>
                  <a:srgbClr val="002060"/>
                </a:solidFill>
              </a:rPr>
              <a:t>INDICATIONS FOR HEAD AND NECK CANCER</a:t>
            </a:r>
            <a:endParaRPr lang="it-IT" dirty="0" smtClean="0">
              <a:solidFill>
                <a:srgbClr val="002060"/>
              </a:solidFill>
            </a:endParaRPr>
          </a:p>
        </p:txBody>
      </p:sp>
      <p:pic>
        <p:nvPicPr>
          <p:cNvPr id="10" name="Picture 9"/>
          <p:cNvPicPr>
            <a:picLocks noChangeAspect="1"/>
          </p:cNvPicPr>
          <p:nvPr/>
        </p:nvPicPr>
        <p:blipFill>
          <a:blip r:embed="rId3"/>
          <a:stretch>
            <a:fillRect/>
          </a:stretch>
        </p:blipFill>
        <p:spPr>
          <a:xfrm>
            <a:off x="574531" y="0"/>
            <a:ext cx="1954356" cy="2059997"/>
          </a:xfrm>
          <a:prstGeom prst="rect">
            <a:avLst/>
          </a:prstGeom>
        </p:spPr>
      </p:pic>
      <p:grpSp>
        <p:nvGrpSpPr>
          <p:cNvPr id="14" name="Group 13"/>
          <p:cNvGrpSpPr/>
          <p:nvPr/>
        </p:nvGrpSpPr>
        <p:grpSpPr>
          <a:xfrm>
            <a:off x="2348922" y="586396"/>
            <a:ext cx="8140700" cy="5418667"/>
            <a:chOff x="2342572" y="586396"/>
            <a:chExt cx="8140700" cy="5418667"/>
          </a:xfrm>
        </p:grpSpPr>
        <p:graphicFrame>
          <p:nvGraphicFramePr>
            <p:cNvPr id="13" name="Diagram 12"/>
            <p:cNvGraphicFramePr/>
            <p:nvPr>
              <p:extLst/>
            </p:nvPr>
          </p:nvGraphicFramePr>
          <p:xfrm>
            <a:off x="2355272" y="586396"/>
            <a:ext cx="8128000"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7" name="Picture 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828237" y="2656149"/>
              <a:ext cx="1371429" cy="1307936"/>
            </a:xfrm>
            <a:prstGeom prst="rect">
              <a:avLst/>
            </a:prstGeom>
          </p:spPr>
        </p:pic>
        <p:pic>
          <p:nvPicPr>
            <p:cNvPr id="11" name="Picture 10"/>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456393" y="1028485"/>
              <a:ext cx="1315507" cy="1304812"/>
            </a:xfrm>
            <a:prstGeom prst="rect">
              <a:avLst/>
            </a:prstGeom>
          </p:spPr>
        </p:pic>
        <p:pic>
          <p:nvPicPr>
            <p:cNvPr id="12" name="Picture 11"/>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342572" y="4159171"/>
              <a:ext cx="1561905" cy="1549206"/>
            </a:xfrm>
            <a:prstGeom prst="rect">
              <a:avLst/>
            </a:prstGeom>
          </p:spPr>
        </p:pic>
      </p:grpSp>
      <p:sp>
        <p:nvSpPr>
          <p:cNvPr id="2" name="Rettangolo 1"/>
          <p:cNvSpPr/>
          <p:nvPr/>
        </p:nvSpPr>
        <p:spPr>
          <a:xfrm>
            <a:off x="2379600" y="678730"/>
            <a:ext cx="8259309" cy="53263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4633238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352277" y="1726936"/>
            <a:ext cx="10081120" cy="3426644"/>
          </a:xfrm>
          <a:prstGeom prst="rect">
            <a:avLst/>
          </a:prstGeom>
          <a:noFill/>
        </p:spPr>
        <p:txBody>
          <a:bodyPr wrap="square" rtlCol="0">
            <a:spAutoFit/>
          </a:bodyPr>
          <a:lstStyle/>
          <a:p>
            <a:endParaRPr lang="it-IT" dirty="0">
              <a:solidFill>
                <a:srgbClr val="002060"/>
              </a:solidFill>
            </a:endParaRPr>
          </a:p>
          <a:p>
            <a:pPr marL="228594" indent="-228594">
              <a:buFont typeface="Wingdings" panose="05000000000000000000" pitchFamily="2" charset="2"/>
              <a:buChar char="q"/>
            </a:pPr>
            <a:r>
              <a:rPr lang="en-US" dirty="0">
                <a:solidFill>
                  <a:srgbClr val="002060"/>
                </a:solidFill>
              </a:rPr>
              <a:t>The superior </a:t>
            </a:r>
            <a:r>
              <a:rPr lang="en-US" dirty="0" err="1">
                <a:solidFill>
                  <a:srgbClr val="002060"/>
                </a:solidFill>
              </a:rPr>
              <a:t>dosimetric</a:t>
            </a:r>
            <a:r>
              <a:rPr lang="en-US" dirty="0">
                <a:solidFill>
                  <a:srgbClr val="002060"/>
                </a:solidFill>
              </a:rPr>
              <a:t> conformity and organ-sparing capabilities appear to correspond with improved patient outcomes when compared with IMRT per the existing literature</a:t>
            </a:r>
          </a:p>
          <a:p>
            <a:pPr marL="228594" indent="-228594">
              <a:buFont typeface="Wingdings" panose="05000000000000000000" pitchFamily="2" charset="2"/>
              <a:buChar char="q"/>
            </a:pPr>
            <a:endParaRPr lang="en-US" dirty="0">
              <a:solidFill>
                <a:srgbClr val="002060"/>
              </a:solidFill>
            </a:endParaRPr>
          </a:p>
          <a:p>
            <a:pPr marL="228594" indent="-228594">
              <a:buFont typeface="Wingdings" panose="05000000000000000000" pitchFamily="2" charset="2"/>
              <a:buChar char="q"/>
            </a:pPr>
            <a:r>
              <a:rPr lang="en-US" b="1" dirty="0">
                <a:solidFill>
                  <a:srgbClr val="FF0000"/>
                </a:solidFill>
              </a:rPr>
              <a:t>Locally advanced Head and neck cancers</a:t>
            </a:r>
            <a:r>
              <a:rPr lang="en-US" dirty="0">
                <a:solidFill>
                  <a:srgbClr val="002060"/>
                </a:solidFill>
              </a:rPr>
              <a:t>: IMPT, compared to VMAT, significantly reduced toxicities (feeding tube placement and dependence, narcotics use, xerostomia) and hospitalization (∼30% to ∼8%) within 60 days post-RT, improve QOL, better financial toxicity.</a:t>
            </a:r>
          </a:p>
          <a:p>
            <a:pPr marL="228594" indent="-228594">
              <a:buFont typeface="Wingdings" panose="05000000000000000000" pitchFamily="2" charset="2"/>
              <a:buChar char="q"/>
            </a:pPr>
            <a:endParaRPr lang="en-US" dirty="0">
              <a:solidFill>
                <a:srgbClr val="002060"/>
              </a:solidFill>
            </a:endParaRPr>
          </a:p>
          <a:p>
            <a:pPr marL="228594" indent="-228594">
              <a:buFont typeface="Wingdings" panose="05000000000000000000" pitchFamily="2" charset="2"/>
              <a:buChar char="q"/>
            </a:pPr>
            <a:r>
              <a:rPr lang="it-IT" dirty="0" err="1">
                <a:solidFill>
                  <a:srgbClr val="002060"/>
                </a:solidFill>
              </a:rPr>
              <a:t>Different</a:t>
            </a:r>
            <a:r>
              <a:rPr lang="it-IT" dirty="0">
                <a:solidFill>
                  <a:srgbClr val="002060"/>
                </a:solidFill>
              </a:rPr>
              <a:t> </a:t>
            </a:r>
            <a:r>
              <a:rPr lang="it-IT" dirty="0" err="1">
                <a:solidFill>
                  <a:srgbClr val="002060"/>
                </a:solidFill>
              </a:rPr>
              <a:t>indications</a:t>
            </a:r>
            <a:r>
              <a:rPr lang="it-IT" dirty="0">
                <a:solidFill>
                  <a:srgbClr val="002060"/>
                </a:solidFill>
              </a:rPr>
              <a:t> for </a:t>
            </a:r>
            <a:r>
              <a:rPr lang="it-IT" dirty="0" err="1">
                <a:solidFill>
                  <a:srgbClr val="002060"/>
                </a:solidFill>
              </a:rPr>
              <a:t>proton</a:t>
            </a:r>
            <a:r>
              <a:rPr lang="it-IT" dirty="0">
                <a:solidFill>
                  <a:srgbClr val="002060"/>
                </a:solidFill>
              </a:rPr>
              <a:t> </a:t>
            </a:r>
            <a:r>
              <a:rPr lang="it-IT" dirty="0" err="1">
                <a:solidFill>
                  <a:srgbClr val="002060"/>
                </a:solidFill>
              </a:rPr>
              <a:t>therapy</a:t>
            </a:r>
            <a:r>
              <a:rPr lang="it-IT" dirty="0">
                <a:solidFill>
                  <a:srgbClr val="002060"/>
                </a:solidFill>
              </a:rPr>
              <a:t> vs CIRT. CIRT in </a:t>
            </a:r>
            <a:r>
              <a:rPr lang="it-IT" dirty="0" err="1">
                <a:solidFill>
                  <a:srgbClr val="002060"/>
                </a:solidFill>
              </a:rPr>
              <a:t>radioresistant</a:t>
            </a:r>
            <a:r>
              <a:rPr lang="it-IT" dirty="0">
                <a:solidFill>
                  <a:srgbClr val="002060"/>
                </a:solidFill>
              </a:rPr>
              <a:t> </a:t>
            </a:r>
            <a:r>
              <a:rPr lang="it-IT" dirty="0" err="1">
                <a:solidFill>
                  <a:srgbClr val="002060"/>
                </a:solidFill>
              </a:rPr>
              <a:t>tumors</a:t>
            </a:r>
            <a:r>
              <a:rPr lang="it-IT" dirty="0">
                <a:solidFill>
                  <a:srgbClr val="002060"/>
                </a:solidFill>
              </a:rPr>
              <a:t>, </a:t>
            </a:r>
            <a:r>
              <a:rPr lang="it-IT" dirty="0" err="1">
                <a:solidFill>
                  <a:srgbClr val="002060"/>
                </a:solidFill>
              </a:rPr>
              <a:t>unresectable</a:t>
            </a:r>
            <a:r>
              <a:rPr lang="it-IT" dirty="0">
                <a:solidFill>
                  <a:srgbClr val="002060"/>
                </a:solidFill>
              </a:rPr>
              <a:t> or </a:t>
            </a:r>
            <a:r>
              <a:rPr lang="it-IT" dirty="0" err="1">
                <a:solidFill>
                  <a:srgbClr val="002060"/>
                </a:solidFill>
              </a:rPr>
              <a:t>unfit</a:t>
            </a:r>
            <a:r>
              <a:rPr lang="it-IT" dirty="0">
                <a:solidFill>
                  <a:srgbClr val="002060"/>
                </a:solidFill>
              </a:rPr>
              <a:t> for </a:t>
            </a:r>
            <a:r>
              <a:rPr lang="it-IT" dirty="0" err="1">
                <a:solidFill>
                  <a:srgbClr val="002060"/>
                </a:solidFill>
              </a:rPr>
              <a:t>surgery</a:t>
            </a:r>
            <a:r>
              <a:rPr lang="it-IT" dirty="0">
                <a:solidFill>
                  <a:srgbClr val="002060"/>
                </a:solidFill>
              </a:rPr>
              <a:t>. </a:t>
            </a:r>
            <a:r>
              <a:rPr lang="it-IT" dirty="0" err="1">
                <a:solidFill>
                  <a:srgbClr val="002060"/>
                </a:solidFill>
              </a:rPr>
              <a:t>Emerging</a:t>
            </a:r>
            <a:r>
              <a:rPr lang="it-IT" dirty="0">
                <a:solidFill>
                  <a:srgbClr val="002060"/>
                </a:solidFill>
              </a:rPr>
              <a:t> </a:t>
            </a:r>
            <a:r>
              <a:rPr lang="it-IT" dirty="0" err="1">
                <a:solidFill>
                  <a:srgbClr val="002060"/>
                </a:solidFill>
              </a:rPr>
              <a:t>evidence</a:t>
            </a:r>
            <a:r>
              <a:rPr lang="it-IT" dirty="0">
                <a:solidFill>
                  <a:srgbClr val="002060"/>
                </a:solidFill>
              </a:rPr>
              <a:t> </a:t>
            </a:r>
            <a:r>
              <a:rPr lang="it-IT" dirty="0" err="1">
                <a:solidFill>
                  <a:srgbClr val="002060"/>
                </a:solidFill>
              </a:rPr>
              <a:t>suggests</a:t>
            </a:r>
            <a:r>
              <a:rPr lang="it-IT" dirty="0">
                <a:solidFill>
                  <a:srgbClr val="002060"/>
                </a:solidFill>
              </a:rPr>
              <a:t> to </a:t>
            </a:r>
            <a:r>
              <a:rPr lang="it-IT" dirty="0" err="1">
                <a:solidFill>
                  <a:srgbClr val="002060"/>
                </a:solidFill>
              </a:rPr>
              <a:t>avoid</a:t>
            </a:r>
            <a:r>
              <a:rPr lang="it-IT" dirty="0">
                <a:solidFill>
                  <a:srgbClr val="002060"/>
                </a:solidFill>
              </a:rPr>
              <a:t> demolitive </a:t>
            </a:r>
            <a:r>
              <a:rPr lang="it-IT" dirty="0" err="1">
                <a:solidFill>
                  <a:srgbClr val="002060"/>
                </a:solidFill>
              </a:rPr>
              <a:t>surgery</a:t>
            </a:r>
            <a:r>
              <a:rPr lang="it-IT" dirty="0">
                <a:solidFill>
                  <a:srgbClr val="002060"/>
                </a:solidFill>
              </a:rPr>
              <a:t> </a:t>
            </a:r>
            <a:r>
              <a:rPr lang="it-IT" dirty="0" err="1">
                <a:solidFill>
                  <a:srgbClr val="002060"/>
                </a:solidFill>
              </a:rPr>
              <a:t>deemed</a:t>
            </a:r>
            <a:r>
              <a:rPr lang="it-IT" dirty="0">
                <a:solidFill>
                  <a:srgbClr val="002060"/>
                </a:solidFill>
              </a:rPr>
              <a:t> to be R2 in </a:t>
            </a:r>
            <a:r>
              <a:rPr lang="it-IT" dirty="0" err="1">
                <a:solidFill>
                  <a:srgbClr val="002060"/>
                </a:solidFill>
              </a:rPr>
              <a:t>favour</a:t>
            </a:r>
            <a:r>
              <a:rPr lang="it-IT" dirty="0">
                <a:solidFill>
                  <a:srgbClr val="002060"/>
                </a:solidFill>
              </a:rPr>
              <a:t> of radical CIRT. </a:t>
            </a:r>
            <a:r>
              <a:rPr lang="it-IT" dirty="0" err="1">
                <a:solidFill>
                  <a:srgbClr val="002060"/>
                </a:solidFill>
              </a:rPr>
              <a:t>Protons</a:t>
            </a:r>
            <a:r>
              <a:rPr lang="it-IT" dirty="0">
                <a:solidFill>
                  <a:srgbClr val="002060"/>
                </a:solidFill>
              </a:rPr>
              <a:t> to reduce </a:t>
            </a:r>
            <a:r>
              <a:rPr lang="it-IT" dirty="0" err="1">
                <a:solidFill>
                  <a:srgbClr val="002060"/>
                </a:solidFill>
              </a:rPr>
              <a:t>toxicity</a:t>
            </a:r>
            <a:r>
              <a:rPr lang="it-IT" dirty="0">
                <a:solidFill>
                  <a:srgbClr val="002060"/>
                </a:solidFill>
              </a:rPr>
              <a:t> in </a:t>
            </a:r>
            <a:r>
              <a:rPr lang="it-IT" dirty="0" err="1">
                <a:solidFill>
                  <a:srgbClr val="002060"/>
                </a:solidFill>
              </a:rPr>
              <a:t>tumors</a:t>
            </a:r>
            <a:r>
              <a:rPr lang="it-IT" dirty="0">
                <a:solidFill>
                  <a:srgbClr val="002060"/>
                </a:solidFill>
              </a:rPr>
              <a:t> in </a:t>
            </a:r>
            <a:r>
              <a:rPr lang="it-IT" dirty="0" err="1">
                <a:solidFill>
                  <a:srgbClr val="002060"/>
                </a:solidFill>
              </a:rPr>
              <a:t>difficult</a:t>
            </a:r>
            <a:r>
              <a:rPr lang="it-IT" dirty="0">
                <a:solidFill>
                  <a:srgbClr val="002060"/>
                </a:solidFill>
              </a:rPr>
              <a:t> </a:t>
            </a:r>
            <a:r>
              <a:rPr lang="it-IT" dirty="0" err="1">
                <a:solidFill>
                  <a:srgbClr val="002060"/>
                </a:solidFill>
              </a:rPr>
              <a:t>locations</a:t>
            </a:r>
            <a:r>
              <a:rPr lang="it-IT" dirty="0">
                <a:solidFill>
                  <a:srgbClr val="002060"/>
                </a:solidFill>
              </a:rPr>
              <a:t> (</a:t>
            </a:r>
            <a:r>
              <a:rPr lang="it-IT" dirty="0" err="1">
                <a:solidFill>
                  <a:srgbClr val="002060"/>
                </a:solidFill>
              </a:rPr>
              <a:t>orbit</a:t>
            </a:r>
            <a:r>
              <a:rPr lang="it-IT" dirty="0">
                <a:solidFill>
                  <a:srgbClr val="002060"/>
                </a:solidFill>
              </a:rPr>
              <a:t> and </a:t>
            </a:r>
            <a:r>
              <a:rPr lang="it-IT" dirty="0" err="1">
                <a:solidFill>
                  <a:srgbClr val="002060"/>
                </a:solidFill>
              </a:rPr>
              <a:t>paranasal</a:t>
            </a:r>
            <a:r>
              <a:rPr lang="it-IT" dirty="0">
                <a:solidFill>
                  <a:srgbClr val="002060"/>
                </a:solidFill>
              </a:rPr>
              <a:t> </a:t>
            </a:r>
            <a:r>
              <a:rPr lang="it-IT" dirty="0" err="1">
                <a:solidFill>
                  <a:srgbClr val="002060"/>
                </a:solidFill>
              </a:rPr>
              <a:t>tumors</a:t>
            </a:r>
            <a:r>
              <a:rPr lang="it-IT" dirty="0">
                <a:solidFill>
                  <a:srgbClr val="002060"/>
                </a:solidFill>
              </a:rPr>
              <a:t>) </a:t>
            </a:r>
          </a:p>
          <a:p>
            <a:endParaRPr lang="it-IT" sz="1867" dirty="0">
              <a:solidFill>
                <a:srgbClr val="002060"/>
              </a:solidFill>
            </a:endParaRPr>
          </a:p>
        </p:txBody>
      </p:sp>
      <p:sp>
        <p:nvSpPr>
          <p:cNvPr id="5" name="TextBox 7"/>
          <p:cNvSpPr txBox="1"/>
          <p:nvPr/>
        </p:nvSpPr>
        <p:spPr>
          <a:xfrm>
            <a:off x="3077089" y="181291"/>
            <a:ext cx="6363855" cy="461665"/>
          </a:xfrm>
          <a:prstGeom prst="rect">
            <a:avLst/>
          </a:prstGeom>
          <a:noFill/>
          <a:ln w="28575">
            <a:solidFill>
              <a:srgbClr val="0070C0"/>
            </a:solidFill>
          </a:ln>
        </p:spPr>
        <p:txBody>
          <a:bodyPr wrap="square" rtlCol="0">
            <a:spAutoFit/>
          </a:bodyPr>
          <a:lstStyle/>
          <a:p>
            <a:r>
              <a:rPr lang="it-IT" sz="2400" b="1" dirty="0" smtClean="0">
                <a:solidFill>
                  <a:srgbClr val="002060"/>
                </a:solidFill>
              </a:rPr>
              <a:t>INDICATIONS FOR HEAD AND NECK CANCER</a:t>
            </a:r>
            <a:endParaRPr lang="it-IT" dirty="0" smtClean="0">
              <a:solidFill>
                <a:srgbClr val="002060"/>
              </a:solidFill>
            </a:endParaRPr>
          </a:p>
        </p:txBody>
      </p:sp>
      <p:pic>
        <p:nvPicPr>
          <p:cNvPr id="8" name="Picture 9"/>
          <p:cNvPicPr>
            <a:picLocks noChangeAspect="1"/>
          </p:cNvPicPr>
          <p:nvPr/>
        </p:nvPicPr>
        <p:blipFill>
          <a:blip r:embed="rId3"/>
          <a:stretch>
            <a:fillRect/>
          </a:stretch>
        </p:blipFill>
        <p:spPr>
          <a:xfrm>
            <a:off x="42379" y="0"/>
            <a:ext cx="1954356" cy="2059997"/>
          </a:xfrm>
          <a:prstGeom prst="rect">
            <a:avLst/>
          </a:prstGeom>
        </p:spPr>
      </p:pic>
    </p:spTree>
    <p:extLst>
      <p:ext uri="{BB962C8B-B14F-4D97-AF65-F5344CB8AC3E}">
        <p14:creationId xmlns:p14="http://schemas.microsoft.com/office/powerpoint/2010/main" val="136998751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ccia a destra 4"/>
          <p:cNvSpPr/>
          <p:nvPr/>
        </p:nvSpPr>
        <p:spPr>
          <a:xfrm>
            <a:off x="2372280" y="1829139"/>
            <a:ext cx="611989" cy="896039"/>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rgbClr val="FF0000"/>
              </a:solidFill>
            </a:endParaRPr>
          </a:p>
        </p:txBody>
      </p:sp>
      <p:grpSp>
        <p:nvGrpSpPr>
          <p:cNvPr id="3" name="Gruppo 2"/>
          <p:cNvGrpSpPr/>
          <p:nvPr/>
        </p:nvGrpSpPr>
        <p:grpSpPr>
          <a:xfrm>
            <a:off x="2678274" y="436922"/>
            <a:ext cx="6720270" cy="2784433"/>
            <a:chOff x="3564467" y="103622"/>
            <a:chExt cx="5769656" cy="2552627"/>
          </a:xfrm>
        </p:grpSpPr>
        <p:pic>
          <p:nvPicPr>
            <p:cNvPr id="6" name="Immagine 5">
              <a:extLst>
                <a:ext uri="{FF2B5EF4-FFF2-40B4-BE49-F238E27FC236}">
                  <a16:creationId xmlns:a16="http://schemas.microsoft.com/office/drawing/2014/main" xmlns="" id="{F5E0F3D3-4228-4E93-9C52-B96D76DAA1C7}"/>
                </a:ext>
              </a:extLst>
            </p:cNvPr>
            <p:cNvPicPr>
              <a:picLocks noChangeAspect="1"/>
            </p:cNvPicPr>
            <p:nvPr/>
          </p:nvPicPr>
          <p:blipFill rotWithShape="1">
            <a:blip r:embed="rId2"/>
            <a:srcRect r="-1756" b="81929"/>
            <a:stretch/>
          </p:blipFill>
          <p:spPr>
            <a:xfrm>
              <a:off x="3564467" y="103622"/>
              <a:ext cx="5769656" cy="1200077"/>
            </a:xfrm>
            <a:prstGeom prst="rect">
              <a:avLst/>
            </a:prstGeom>
          </p:spPr>
        </p:pic>
        <p:pic>
          <p:nvPicPr>
            <p:cNvPr id="2" name="Immagine 1"/>
            <p:cNvPicPr>
              <a:picLocks noChangeAspect="1"/>
            </p:cNvPicPr>
            <p:nvPr/>
          </p:nvPicPr>
          <p:blipFill>
            <a:blip r:embed="rId3"/>
            <a:stretch>
              <a:fillRect/>
            </a:stretch>
          </p:blipFill>
          <p:spPr>
            <a:xfrm>
              <a:off x="4133142" y="1303699"/>
              <a:ext cx="4902216" cy="1352550"/>
            </a:xfrm>
            <a:prstGeom prst="rect">
              <a:avLst/>
            </a:prstGeom>
          </p:spPr>
        </p:pic>
      </p:grpSp>
    </p:spTree>
    <p:extLst>
      <p:ext uri="{BB962C8B-B14F-4D97-AF65-F5344CB8AC3E}">
        <p14:creationId xmlns:p14="http://schemas.microsoft.com/office/powerpoint/2010/main" val="344327185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894762" y="64199"/>
            <a:ext cx="10900487" cy="6292151"/>
          </a:xfrm>
          <a:prstGeom prst="rect">
            <a:avLst/>
          </a:prstGeom>
        </p:spPr>
      </p:pic>
      <p:sp>
        <p:nvSpPr>
          <p:cNvPr id="4" name="Slide Number Placeholder 3"/>
          <p:cNvSpPr>
            <a:spLocks noGrp="1"/>
          </p:cNvSpPr>
          <p:nvPr>
            <p:ph type="sldNum" sz="quarter" idx="12"/>
          </p:nvPr>
        </p:nvSpPr>
        <p:spPr>
          <a:xfrm>
            <a:off x="8976635" y="6087604"/>
            <a:ext cx="2818614" cy="537491"/>
          </a:xfrm>
        </p:spPr>
        <p:txBody>
          <a:bodyPr/>
          <a:lstStyle/>
          <a:p>
            <a:r>
              <a:rPr lang="en-US" sz="1000" dirty="0"/>
              <a:t>PTCOG Head and Neck Subcommittee</a:t>
            </a:r>
            <a:br>
              <a:rPr lang="en-US" sz="1000" dirty="0"/>
            </a:br>
            <a:r>
              <a:rPr lang="en-US" sz="1000" dirty="0"/>
              <a:t>Consensus Guidelines on Particle</a:t>
            </a:r>
            <a:br>
              <a:rPr lang="en-US" sz="1000" dirty="0"/>
            </a:br>
            <a:r>
              <a:rPr lang="en-US" sz="1000" dirty="0"/>
              <a:t>Therapy for the Management of Head and</a:t>
            </a:r>
            <a:br>
              <a:rPr lang="en-US" sz="1000" dirty="0"/>
            </a:br>
            <a:r>
              <a:rPr lang="en-US" sz="1000" dirty="0"/>
              <a:t>Neck </a:t>
            </a:r>
            <a:r>
              <a:rPr lang="en-US" sz="1000" dirty="0" smtClean="0"/>
              <a:t>Tumors</a:t>
            </a:r>
          </a:p>
          <a:p>
            <a:r>
              <a:rPr lang="it-IT" sz="1000" dirty="0" err="1" smtClean="0"/>
              <a:t>Lin</a:t>
            </a:r>
            <a:r>
              <a:rPr lang="it-IT" sz="1000" dirty="0" smtClean="0"/>
              <a:t> et al. 2021</a:t>
            </a:r>
            <a:endParaRPr lang="it-IT" sz="1000" dirty="0"/>
          </a:p>
        </p:txBody>
      </p:sp>
      <p:sp>
        <p:nvSpPr>
          <p:cNvPr id="2" name="CasellaDiTesto 1"/>
          <p:cNvSpPr txBox="1"/>
          <p:nvPr/>
        </p:nvSpPr>
        <p:spPr>
          <a:xfrm>
            <a:off x="6683604" y="150829"/>
            <a:ext cx="3440784" cy="523220"/>
          </a:xfrm>
          <a:prstGeom prst="rect">
            <a:avLst/>
          </a:prstGeom>
          <a:noFill/>
        </p:spPr>
        <p:txBody>
          <a:bodyPr wrap="square" rtlCol="0">
            <a:spAutoFit/>
          </a:bodyPr>
          <a:lstStyle/>
          <a:p>
            <a:r>
              <a:rPr lang="it-IT" sz="2800" b="1" dirty="0" smtClean="0">
                <a:solidFill>
                  <a:srgbClr val="FF0000"/>
                </a:solidFill>
              </a:rPr>
              <a:t>PROTON THERAPY</a:t>
            </a:r>
            <a:endParaRPr lang="it-IT" sz="2800" b="1" dirty="0">
              <a:solidFill>
                <a:srgbClr val="FF0000"/>
              </a:solidFill>
            </a:endParaRPr>
          </a:p>
        </p:txBody>
      </p:sp>
    </p:spTree>
    <p:extLst>
      <p:ext uri="{BB962C8B-B14F-4D97-AF65-F5344CB8AC3E}">
        <p14:creationId xmlns:p14="http://schemas.microsoft.com/office/powerpoint/2010/main" val="422958404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4"/>
          <p:cNvSpPr>
            <a:spLocks noGrp="1"/>
          </p:cNvSpPr>
          <p:nvPr>
            <p:ph sz="quarter" idx="4294967295"/>
          </p:nvPr>
        </p:nvSpPr>
        <p:spPr>
          <a:xfrm>
            <a:off x="191263" y="1016209"/>
            <a:ext cx="8490349" cy="1379685"/>
          </a:xfrm>
          <a:prstGeom prst="rect">
            <a:avLst/>
          </a:prstGeom>
        </p:spPr>
        <p:txBody>
          <a:bodyPr>
            <a:noAutofit/>
          </a:bodyPr>
          <a:lstStyle/>
          <a:p>
            <a:pPr>
              <a:buClr>
                <a:srgbClr val="FF9900"/>
              </a:buClr>
            </a:pPr>
            <a:r>
              <a:rPr lang="en-US" sz="1800" dirty="0" smtClean="0">
                <a:solidFill>
                  <a:srgbClr val="002060"/>
                </a:solidFill>
              </a:rPr>
              <a:t>sparing </a:t>
            </a:r>
            <a:r>
              <a:rPr lang="en-US" sz="1800" dirty="0">
                <a:solidFill>
                  <a:srgbClr val="002060"/>
                </a:solidFill>
              </a:rPr>
              <a:t>of multiple critical organs including the oral cavity (in particular the anterior mucosa) , major salivary </a:t>
            </a:r>
            <a:r>
              <a:rPr lang="en-US" sz="1800" dirty="0" smtClean="0">
                <a:solidFill>
                  <a:srgbClr val="002060"/>
                </a:solidFill>
              </a:rPr>
              <a:t>glands</a:t>
            </a:r>
            <a:r>
              <a:rPr lang="it-IT" sz="1800" dirty="0" smtClean="0">
                <a:solidFill>
                  <a:srgbClr val="002060"/>
                </a:solidFill>
              </a:rPr>
              <a:t> </a:t>
            </a:r>
            <a:r>
              <a:rPr lang="it-IT" sz="1800" dirty="0">
                <a:solidFill>
                  <a:srgbClr val="002060"/>
                </a:solidFill>
              </a:rPr>
              <a:t>and </a:t>
            </a:r>
            <a:r>
              <a:rPr lang="it-IT" sz="1800" dirty="0" err="1" smtClean="0">
                <a:solidFill>
                  <a:srgbClr val="002060"/>
                </a:solidFill>
              </a:rPr>
              <a:t>mandible</a:t>
            </a:r>
            <a:r>
              <a:rPr lang="it-IT" sz="1800" dirty="0" smtClean="0">
                <a:solidFill>
                  <a:srgbClr val="002060"/>
                </a:solidFill>
              </a:rPr>
              <a:t>; </a:t>
            </a:r>
            <a:r>
              <a:rPr lang="it-IT" sz="1800" dirty="0" err="1">
                <a:solidFill>
                  <a:srgbClr val="002060"/>
                </a:solidFill>
              </a:rPr>
              <a:t>reduction</a:t>
            </a:r>
            <a:r>
              <a:rPr lang="it-IT" sz="1800" dirty="0">
                <a:solidFill>
                  <a:srgbClr val="002060"/>
                </a:solidFill>
              </a:rPr>
              <a:t>  or </a:t>
            </a:r>
            <a:r>
              <a:rPr lang="it-IT" sz="1800" dirty="0" err="1">
                <a:solidFill>
                  <a:srgbClr val="002060"/>
                </a:solidFill>
              </a:rPr>
              <a:t>elimination</a:t>
            </a:r>
            <a:r>
              <a:rPr lang="it-IT" sz="1800" dirty="0">
                <a:solidFill>
                  <a:srgbClr val="002060"/>
                </a:solidFill>
              </a:rPr>
              <a:t> of the dose to </a:t>
            </a:r>
            <a:r>
              <a:rPr lang="it-IT" sz="1800" dirty="0" err="1">
                <a:solidFill>
                  <a:srgbClr val="002060"/>
                </a:solidFill>
              </a:rPr>
              <a:t>uninvolved</a:t>
            </a:r>
            <a:r>
              <a:rPr lang="it-IT" sz="1800" dirty="0">
                <a:solidFill>
                  <a:srgbClr val="002060"/>
                </a:solidFill>
              </a:rPr>
              <a:t>  </a:t>
            </a:r>
            <a:r>
              <a:rPr lang="it-IT" sz="1800" dirty="0" err="1">
                <a:solidFill>
                  <a:srgbClr val="002060"/>
                </a:solidFill>
              </a:rPr>
              <a:t>controlateral</a:t>
            </a:r>
            <a:r>
              <a:rPr lang="it-IT" sz="1800" dirty="0">
                <a:solidFill>
                  <a:srgbClr val="002060"/>
                </a:solidFill>
              </a:rPr>
              <a:t> </a:t>
            </a:r>
            <a:r>
              <a:rPr lang="it-IT" sz="1800" dirty="0" err="1">
                <a:solidFill>
                  <a:srgbClr val="002060"/>
                </a:solidFill>
              </a:rPr>
              <a:t>oropharyngeal</a:t>
            </a:r>
            <a:r>
              <a:rPr lang="it-IT" sz="1800" dirty="0">
                <a:solidFill>
                  <a:srgbClr val="002060"/>
                </a:solidFill>
              </a:rPr>
              <a:t> and </a:t>
            </a:r>
            <a:r>
              <a:rPr lang="it-IT" sz="1800" dirty="0" err="1">
                <a:solidFill>
                  <a:srgbClr val="002060"/>
                </a:solidFill>
              </a:rPr>
              <a:t>nasopharyngeal</a:t>
            </a:r>
            <a:r>
              <a:rPr lang="it-IT" sz="1800" dirty="0">
                <a:solidFill>
                  <a:srgbClr val="002060"/>
                </a:solidFill>
              </a:rPr>
              <a:t> </a:t>
            </a:r>
            <a:r>
              <a:rPr lang="it-IT" sz="1800" dirty="0" smtClean="0">
                <a:solidFill>
                  <a:srgbClr val="002060"/>
                </a:solidFill>
              </a:rPr>
              <a:t>mucosa.</a:t>
            </a:r>
          </a:p>
          <a:p>
            <a:pPr>
              <a:buClr>
                <a:srgbClr val="FF9900"/>
              </a:buClr>
            </a:pPr>
            <a:r>
              <a:rPr lang="en-US" sz="1800" dirty="0">
                <a:solidFill>
                  <a:srgbClr val="002060"/>
                </a:solidFill>
              </a:rPr>
              <a:t>Mitigation of late toxicities in HPV + disease with good prognosis.</a:t>
            </a:r>
          </a:p>
          <a:p>
            <a:pPr>
              <a:buClr>
                <a:srgbClr val="FF9900"/>
              </a:buClr>
            </a:pPr>
            <a:endParaRPr lang="it-IT" sz="1800" dirty="0" smtClean="0">
              <a:solidFill>
                <a:srgbClr val="002060"/>
              </a:solidFill>
            </a:endParaRPr>
          </a:p>
          <a:p>
            <a:pPr marL="0" indent="0">
              <a:buClr>
                <a:srgbClr val="FF9900"/>
              </a:buClr>
              <a:buNone/>
            </a:pPr>
            <a:endParaRPr lang="it-IT" sz="1800" dirty="0" smtClean="0">
              <a:solidFill>
                <a:srgbClr val="002060"/>
              </a:solidFill>
            </a:endParaRPr>
          </a:p>
          <a:p>
            <a:pPr marL="0" indent="0">
              <a:buClr>
                <a:srgbClr val="FF9900"/>
              </a:buClr>
              <a:buNone/>
            </a:pPr>
            <a:endParaRPr lang="it-IT" sz="1800" dirty="0">
              <a:solidFill>
                <a:srgbClr val="002060"/>
              </a:solidFill>
            </a:endParaRPr>
          </a:p>
          <a:p>
            <a:endParaRPr lang="it-IT" sz="1600" dirty="0"/>
          </a:p>
          <a:p>
            <a:endParaRPr lang="en-US" sz="1800" dirty="0"/>
          </a:p>
          <a:p>
            <a:pPr>
              <a:lnSpc>
                <a:spcPct val="100000"/>
              </a:lnSpc>
              <a:spcBef>
                <a:spcPts val="0"/>
              </a:spcBef>
            </a:pPr>
            <a:endParaRPr lang="en-US" sz="1800" dirty="0"/>
          </a:p>
          <a:p>
            <a:pPr marL="0" indent="0">
              <a:buNone/>
            </a:pPr>
            <a:endParaRPr lang="it-IT" sz="1800" dirty="0"/>
          </a:p>
        </p:txBody>
      </p:sp>
      <p:pic>
        <p:nvPicPr>
          <p:cNvPr id="6" name="Picture 2"/>
          <p:cNvPicPr>
            <a:picLocks noChangeAspect="1" noChangeArrowheads="1"/>
          </p:cNvPicPr>
          <p:nvPr/>
        </p:nvPicPr>
        <p:blipFill>
          <a:blip r:embed="rId3" cstate="print"/>
          <a:srcRect l="3780" t="3394" r="2978" b="20241"/>
          <a:stretch>
            <a:fillRect/>
          </a:stretch>
        </p:blipFill>
        <p:spPr bwMode="auto">
          <a:xfrm>
            <a:off x="4191755" y="2312147"/>
            <a:ext cx="4606412" cy="3093859"/>
          </a:xfrm>
          <a:prstGeom prst="rect">
            <a:avLst/>
          </a:prstGeom>
          <a:noFill/>
          <a:ln w="9525">
            <a:noFill/>
            <a:miter lim="800000"/>
            <a:headEnd/>
            <a:tailEnd/>
          </a:ln>
        </p:spPr>
      </p:pic>
      <p:sp>
        <p:nvSpPr>
          <p:cNvPr id="7" name="Freccia a destra 6"/>
          <p:cNvSpPr/>
          <p:nvPr/>
        </p:nvSpPr>
        <p:spPr>
          <a:xfrm rot="7148520">
            <a:off x="5108729" y="2726996"/>
            <a:ext cx="648072" cy="432048"/>
          </a:xfrm>
          <a:prstGeom prst="rightArrow">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srgbClr val="FFC000"/>
              </a:solidFill>
            </a:endParaRPr>
          </a:p>
        </p:txBody>
      </p:sp>
      <p:pic>
        <p:nvPicPr>
          <p:cNvPr id="43010" name="Picture 2"/>
          <p:cNvPicPr>
            <a:picLocks noChangeAspect="1" noChangeArrowheads="1"/>
          </p:cNvPicPr>
          <p:nvPr/>
        </p:nvPicPr>
        <p:blipFill>
          <a:blip r:embed="rId4" cstate="print"/>
          <a:srcRect l="4177" r="3935"/>
          <a:stretch>
            <a:fillRect/>
          </a:stretch>
        </p:blipFill>
        <p:spPr bwMode="auto">
          <a:xfrm>
            <a:off x="8798167" y="1131457"/>
            <a:ext cx="3168352" cy="4343400"/>
          </a:xfrm>
          <a:prstGeom prst="rect">
            <a:avLst/>
          </a:prstGeom>
          <a:noFill/>
          <a:ln w="9525">
            <a:noFill/>
            <a:miter lim="800000"/>
            <a:headEnd/>
            <a:tailEnd/>
          </a:ln>
        </p:spPr>
      </p:pic>
      <p:sp>
        <p:nvSpPr>
          <p:cNvPr id="8" name="Rettangolo 7"/>
          <p:cNvSpPr/>
          <p:nvPr/>
        </p:nvSpPr>
        <p:spPr>
          <a:xfrm>
            <a:off x="191263" y="5562506"/>
            <a:ext cx="11170090" cy="646331"/>
          </a:xfrm>
          <a:prstGeom prst="rect">
            <a:avLst/>
          </a:prstGeom>
        </p:spPr>
        <p:txBody>
          <a:bodyPr wrap="square">
            <a:spAutoFit/>
          </a:bodyPr>
          <a:lstStyle/>
          <a:p>
            <a:pPr marL="285750" indent="-285750">
              <a:buFont typeface="Wingdings" panose="05000000000000000000" pitchFamily="2" charset="2"/>
              <a:buChar char="§"/>
            </a:pPr>
            <a:r>
              <a:rPr lang="en-US" dirty="0" smtClean="0">
                <a:solidFill>
                  <a:srgbClr val="002060"/>
                </a:solidFill>
              </a:rPr>
              <a:t>A </a:t>
            </a:r>
            <a:r>
              <a:rPr lang="en-US" dirty="0">
                <a:solidFill>
                  <a:srgbClr val="002060"/>
                </a:solidFill>
              </a:rPr>
              <a:t>phase III randomized IMPT versus IMRT trial for </a:t>
            </a:r>
            <a:r>
              <a:rPr lang="en-US" b="1" dirty="0">
                <a:solidFill>
                  <a:srgbClr val="FF0000"/>
                </a:solidFill>
              </a:rPr>
              <a:t>stage III-IVB oropharyngeal cancer </a:t>
            </a:r>
            <a:r>
              <a:rPr lang="en-US" dirty="0">
                <a:solidFill>
                  <a:srgbClr val="002060"/>
                </a:solidFill>
              </a:rPr>
              <a:t>(NCT01893307) just completed accrual (N = 518), the results of which are awaited and expected to be more convincing</a:t>
            </a:r>
          </a:p>
        </p:txBody>
      </p:sp>
      <p:sp>
        <p:nvSpPr>
          <p:cNvPr id="2" name="CasellaDiTesto 1"/>
          <p:cNvSpPr txBox="1"/>
          <p:nvPr/>
        </p:nvSpPr>
        <p:spPr>
          <a:xfrm>
            <a:off x="6147303" y="6521836"/>
            <a:ext cx="6833204" cy="276999"/>
          </a:xfrm>
          <a:prstGeom prst="rect">
            <a:avLst/>
          </a:prstGeom>
          <a:noFill/>
        </p:spPr>
        <p:txBody>
          <a:bodyPr wrap="square" rtlCol="0">
            <a:spAutoFit/>
          </a:bodyPr>
          <a:lstStyle/>
          <a:p>
            <a:r>
              <a:rPr lang="it-IT" sz="1200" dirty="0">
                <a:solidFill>
                  <a:srgbClr val="002060"/>
                </a:solidFill>
              </a:rPr>
              <a:t>Perkins SM </a:t>
            </a:r>
            <a:r>
              <a:rPr lang="it-IT" sz="1200" dirty="0" smtClean="0">
                <a:solidFill>
                  <a:srgbClr val="002060"/>
                </a:solidFill>
              </a:rPr>
              <a:t>2012, </a:t>
            </a:r>
            <a:r>
              <a:rPr lang="it-IT" sz="1200" dirty="0">
                <a:solidFill>
                  <a:srgbClr val="002060"/>
                </a:solidFill>
              </a:rPr>
              <a:t>Zhang W, </a:t>
            </a:r>
            <a:r>
              <a:rPr lang="it-IT" sz="1200" dirty="0" smtClean="0">
                <a:solidFill>
                  <a:srgbClr val="002060"/>
                </a:solidFill>
              </a:rPr>
              <a:t>2017, </a:t>
            </a:r>
            <a:r>
              <a:rPr lang="it-IT" sz="1200" dirty="0">
                <a:solidFill>
                  <a:srgbClr val="002060"/>
                </a:solidFill>
              </a:rPr>
              <a:t>van de Water TA , 2011, 2012; Cozzi L 2001, </a:t>
            </a:r>
            <a:r>
              <a:rPr lang="it-IT" sz="1200" dirty="0" err="1">
                <a:solidFill>
                  <a:srgbClr val="002060"/>
                </a:solidFill>
              </a:rPr>
              <a:t>Holliday</a:t>
            </a:r>
            <a:r>
              <a:rPr lang="it-IT" sz="1200" dirty="0">
                <a:solidFill>
                  <a:srgbClr val="002060"/>
                </a:solidFill>
              </a:rPr>
              <a:t> EB </a:t>
            </a:r>
            <a:r>
              <a:rPr lang="it-IT" sz="1200" dirty="0" smtClean="0">
                <a:solidFill>
                  <a:srgbClr val="002060"/>
                </a:solidFill>
              </a:rPr>
              <a:t>2016</a:t>
            </a:r>
            <a:endParaRPr lang="it-IT" sz="1200" dirty="0"/>
          </a:p>
        </p:txBody>
      </p:sp>
      <p:sp>
        <p:nvSpPr>
          <p:cNvPr id="3" name="CasellaDiTesto 2"/>
          <p:cNvSpPr txBox="1"/>
          <p:nvPr/>
        </p:nvSpPr>
        <p:spPr>
          <a:xfrm>
            <a:off x="3166911" y="147239"/>
            <a:ext cx="5386812" cy="461729"/>
          </a:xfrm>
          <a:prstGeom prst="rect">
            <a:avLst/>
          </a:prstGeom>
          <a:noFill/>
        </p:spPr>
        <p:txBody>
          <a:bodyPr wrap="square" rtlCol="0">
            <a:spAutoFit/>
          </a:bodyPr>
          <a:lstStyle/>
          <a:p>
            <a:pPr algn="ctr">
              <a:lnSpc>
                <a:spcPct val="90000"/>
              </a:lnSpc>
              <a:spcBef>
                <a:spcPts val="1000"/>
              </a:spcBef>
              <a:buClr>
                <a:srgbClr val="FF9900"/>
              </a:buClr>
            </a:pPr>
            <a:r>
              <a:rPr lang="it-IT" sz="2667" b="1" dirty="0">
                <a:solidFill>
                  <a:srgbClr val="FF0000"/>
                </a:solidFill>
              </a:rPr>
              <a:t>OROPHARYNGEAL CANCER</a:t>
            </a:r>
          </a:p>
        </p:txBody>
      </p:sp>
      <p:pic>
        <p:nvPicPr>
          <p:cNvPr id="9" name="Picture 9"/>
          <p:cNvPicPr>
            <a:picLocks noChangeAspect="1"/>
          </p:cNvPicPr>
          <p:nvPr/>
        </p:nvPicPr>
        <p:blipFill>
          <a:blip r:embed="rId5"/>
          <a:stretch>
            <a:fillRect/>
          </a:stretch>
        </p:blipFill>
        <p:spPr>
          <a:xfrm>
            <a:off x="74708" y="6917"/>
            <a:ext cx="957533" cy="1009292"/>
          </a:xfrm>
          <a:prstGeom prst="rect">
            <a:avLst/>
          </a:prstGeom>
        </p:spPr>
      </p:pic>
    </p:spTree>
    <p:extLst>
      <p:ext uri="{BB962C8B-B14F-4D97-AF65-F5344CB8AC3E}">
        <p14:creationId xmlns:p14="http://schemas.microsoft.com/office/powerpoint/2010/main" val="161717289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xmlns="" id="{FC1DB7C1-BD1A-4314-9BFA-AF4DFC430121}"/>
              </a:ext>
            </a:extLst>
          </p:cNvPr>
          <p:cNvPicPr>
            <a:picLocks noChangeAspect="1"/>
          </p:cNvPicPr>
          <p:nvPr/>
        </p:nvPicPr>
        <p:blipFill>
          <a:blip r:embed="rId3"/>
          <a:stretch>
            <a:fillRect/>
          </a:stretch>
        </p:blipFill>
        <p:spPr>
          <a:xfrm>
            <a:off x="208010" y="466675"/>
            <a:ext cx="5080952" cy="1575755"/>
          </a:xfrm>
          <a:prstGeom prst="rect">
            <a:avLst/>
          </a:prstGeom>
        </p:spPr>
      </p:pic>
      <p:sp>
        <p:nvSpPr>
          <p:cNvPr id="7" name="CasellaDiTesto 6">
            <a:extLst>
              <a:ext uri="{FF2B5EF4-FFF2-40B4-BE49-F238E27FC236}">
                <a16:creationId xmlns:a16="http://schemas.microsoft.com/office/drawing/2014/main" xmlns="" id="{BD202C5E-F3A1-4047-AAAB-D1F192E05F28}"/>
              </a:ext>
            </a:extLst>
          </p:cNvPr>
          <p:cNvSpPr txBox="1"/>
          <p:nvPr/>
        </p:nvSpPr>
        <p:spPr>
          <a:xfrm>
            <a:off x="3440946" y="621827"/>
            <a:ext cx="601447" cy="338554"/>
          </a:xfrm>
          <a:prstGeom prst="rect">
            <a:avLst/>
          </a:prstGeom>
          <a:noFill/>
        </p:spPr>
        <p:txBody>
          <a:bodyPr wrap="none" rtlCol="0">
            <a:spAutoFit/>
          </a:bodyPr>
          <a:lstStyle/>
          <a:p>
            <a:r>
              <a:rPr lang="it-IT" sz="1600" dirty="0"/>
              <a:t>2016</a:t>
            </a:r>
          </a:p>
        </p:txBody>
      </p:sp>
      <p:sp>
        <p:nvSpPr>
          <p:cNvPr id="5" name="CasellaDiTesto 4"/>
          <p:cNvSpPr txBox="1"/>
          <p:nvPr/>
        </p:nvSpPr>
        <p:spPr>
          <a:xfrm>
            <a:off x="208010" y="149718"/>
            <a:ext cx="3763478" cy="369332"/>
          </a:xfrm>
          <a:prstGeom prst="rect">
            <a:avLst/>
          </a:prstGeom>
          <a:noFill/>
        </p:spPr>
        <p:txBody>
          <a:bodyPr wrap="square" rtlCol="0">
            <a:spAutoFit/>
          </a:bodyPr>
          <a:lstStyle/>
          <a:p>
            <a:r>
              <a:rPr lang="en-US" dirty="0">
                <a:solidFill>
                  <a:srgbClr val="002060"/>
                </a:solidFill>
              </a:rPr>
              <a:t>Prospective registry</a:t>
            </a:r>
            <a:endParaRPr lang="it-IT" dirty="0">
              <a:solidFill>
                <a:srgbClr val="002060"/>
              </a:solidFill>
            </a:endParaRPr>
          </a:p>
        </p:txBody>
      </p:sp>
      <p:sp>
        <p:nvSpPr>
          <p:cNvPr id="10" name="Ovale 9">
            <a:extLst>
              <a:ext uri="{FF2B5EF4-FFF2-40B4-BE49-F238E27FC236}">
                <a16:creationId xmlns:a16="http://schemas.microsoft.com/office/drawing/2014/main" xmlns="" id="{FEB2477C-FDD7-EBE1-146A-47C7D5F67199}"/>
              </a:ext>
            </a:extLst>
          </p:cNvPr>
          <p:cNvSpPr/>
          <p:nvPr/>
        </p:nvSpPr>
        <p:spPr>
          <a:xfrm>
            <a:off x="443381" y="1394521"/>
            <a:ext cx="2371093" cy="33855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b="1" dirty="0">
              <a:solidFill>
                <a:srgbClr val="FF0000"/>
              </a:solidFill>
            </a:endParaRPr>
          </a:p>
        </p:txBody>
      </p:sp>
      <p:pic>
        <p:nvPicPr>
          <p:cNvPr id="11" name="Immagine 10">
            <a:extLst>
              <a:ext uri="{FF2B5EF4-FFF2-40B4-BE49-F238E27FC236}">
                <a16:creationId xmlns:a16="http://schemas.microsoft.com/office/drawing/2014/main" xmlns="" id="{73B3E421-6E7B-4197-B983-994C9F94448E}"/>
              </a:ext>
            </a:extLst>
          </p:cNvPr>
          <p:cNvPicPr>
            <a:picLocks noChangeAspect="1"/>
          </p:cNvPicPr>
          <p:nvPr/>
        </p:nvPicPr>
        <p:blipFill>
          <a:blip r:embed="rId4"/>
          <a:stretch>
            <a:fillRect/>
          </a:stretch>
        </p:blipFill>
        <p:spPr>
          <a:xfrm>
            <a:off x="292107" y="2359387"/>
            <a:ext cx="2819130" cy="4174620"/>
          </a:xfrm>
          <a:prstGeom prst="rect">
            <a:avLst/>
          </a:prstGeom>
        </p:spPr>
      </p:pic>
      <p:sp>
        <p:nvSpPr>
          <p:cNvPr id="12" name="CasellaDiTesto 11">
            <a:extLst>
              <a:ext uri="{FF2B5EF4-FFF2-40B4-BE49-F238E27FC236}">
                <a16:creationId xmlns:a16="http://schemas.microsoft.com/office/drawing/2014/main" xmlns="" id="{8659A051-0307-4F5C-8803-6C878ECB6E72}"/>
              </a:ext>
            </a:extLst>
          </p:cNvPr>
          <p:cNvSpPr txBox="1"/>
          <p:nvPr/>
        </p:nvSpPr>
        <p:spPr>
          <a:xfrm>
            <a:off x="3741669" y="4146634"/>
            <a:ext cx="2583717" cy="2308324"/>
          </a:xfrm>
          <a:prstGeom prst="rect">
            <a:avLst/>
          </a:prstGeom>
          <a:noFill/>
        </p:spPr>
        <p:txBody>
          <a:bodyPr wrap="square">
            <a:spAutoFit/>
          </a:bodyPr>
          <a:lstStyle/>
          <a:p>
            <a:r>
              <a:rPr lang="en-US" dirty="0">
                <a:solidFill>
                  <a:srgbClr val="FF0000"/>
                </a:solidFill>
              </a:rPr>
              <a:t>According to the MDASI-HN, symptom burden was lower among the IMPT patients than among the IMRT patients during the subacute recovery phase after treatment</a:t>
            </a:r>
            <a:endParaRPr lang="it-IT" dirty="0">
              <a:solidFill>
                <a:srgbClr val="FF0000"/>
              </a:solidFill>
            </a:endParaRPr>
          </a:p>
        </p:txBody>
      </p:sp>
      <p:sp>
        <p:nvSpPr>
          <p:cNvPr id="13" name="Freccia a destra 12">
            <a:extLst>
              <a:ext uri="{FF2B5EF4-FFF2-40B4-BE49-F238E27FC236}">
                <a16:creationId xmlns:a16="http://schemas.microsoft.com/office/drawing/2014/main" xmlns="" id="{DD1AFA9D-CB93-47A4-BEB5-7A7FD7BB68C4}"/>
              </a:ext>
            </a:extLst>
          </p:cNvPr>
          <p:cNvSpPr/>
          <p:nvPr/>
        </p:nvSpPr>
        <p:spPr>
          <a:xfrm>
            <a:off x="3152389" y="4291997"/>
            <a:ext cx="589280" cy="72136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CasellaDiTesto 13"/>
          <p:cNvSpPr txBox="1"/>
          <p:nvPr/>
        </p:nvSpPr>
        <p:spPr>
          <a:xfrm>
            <a:off x="2932847" y="2245201"/>
            <a:ext cx="2867310" cy="954107"/>
          </a:xfrm>
          <a:prstGeom prst="rect">
            <a:avLst/>
          </a:prstGeom>
          <a:noFill/>
        </p:spPr>
        <p:txBody>
          <a:bodyPr wrap="square" rtlCol="0">
            <a:spAutoFit/>
          </a:bodyPr>
          <a:lstStyle/>
          <a:p>
            <a:r>
              <a:rPr lang="en-US" sz="1400" b="1" dirty="0">
                <a:solidFill>
                  <a:srgbClr val="002060"/>
                </a:solidFill>
              </a:rPr>
              <a:t>The top 5 symptoms were food taste problems, dry </a:t>
            </a:r>
            <a:r>
              <a:rPr lang="en-US" sz="1400" b="1" dirty="0" smtClean="0">
                <a:solidFill>
                  <a:srgbClr val="002060"/>
                </a:solidFill>
              </a:rPr>
              <a:t>mouth, </a:t>
            </a:r>
            <a:r>
              <a:rPr lang="en-US" sz="1400" b="1" dirty="0">
                <a:solidFill>
                  <a:srgbClr val="002060"/>
                </a:solidFill>
              </a:rPr>
              <a:t>swallowing/chewing difficulties lack of appetite, and fatigue</a:t>
            </a:r>
            <a:endParaRPr lang="it-IT" sz="1400" b="1" dirty="0">
              <a:solidFill>
                <a:srgbClr val="002060"/>
              </a:solidFill>
            </a:endParaRPr>
          </a:p>
        </p:txBody>
      </p:sp>
      <p:pic>
        <p:nvPicPr>
          <p:cNvPr id="15" name="Immagine 14">
            <a:extLst>
              <a:ext uri="{FF2B5EF4-FFF2-40B4-BE49-F238E27FC236}">
                <a16:creationId xmlns:a16="http://schemas.microsoft.com/office/drawing/2014/main" xmlns="" id="{24CC41D4-50E6-4059-A00D-59DE54DDB87A}"/>
              </a:ext>
            </a:extLst>
          </p:cNvPr>
          <p:cNvPicPr>
            <a:picLocks noChangeAspect="1"/>
          </p:cNvPicPr>
          <p:nvPr/>
        </p:nvPicPr>
        <p:blipFill>
          <a:blip r:embed="rId5"/>
          <a:stretch>
            <a:fillRect/>
          </a:stretch>
        </p:blipFill>
        <p:spPr>
          <a:xfrm>
            <a:off x="6476215" y="149718"/>
            <a:ext cx="4631703" cy="1523366"/>
          </a:xfrm>
          <a:prstGeom prst="rect">
            <a:avLst/>
          </a:prstGeom>
        </p:spPr>
      </p:pic>
      <p:pic>
        <p:nvPicPr>
          <p:cNvPr id="16" name="Immagine 15">
            <a:extLst>
              <a:ext uri="{FF2B5EF4-FFF2-40B4-BE49-F238E27FC236}">
                <a16:creationId xmlns:a16="http://schemas.microsoft.com/office/drawing/2014/main" xmlns="" id="{73E0316D-AE84-463D-909E-D1D43362AEF2}"/>
              </a:ext>
            </a:extLst>
          </p:cNvPr>
          <p:cNvPicPr>
            <a:picLocks noChangeAspect="1"/>
          </p:cNvPicPr>
          <p:nvPr/>
        </p:nvPicPr>
        <p:blipFill>
          <a:blip r:embed="rId6"/>
          <a:stretch>
            <a:fillRect/>
          </a:stretch>
        </p:blipFill>
        <p:spPr>
          <a:xfrm>
            <a:off x="6311351" y="1998097"/>
            <a:ext cx="5564423" cy="2801713"/>
          </a:xfrm>
          <a:prstGeom prst="rect">
            <a:avLst/>
          </a:prstGeom>
        </p:spPr>
      </p:pic>
      <p:sp>
        <p:nvSpPr>
          <p:cNvPr id="17" name="CasellaDiTesto 16">
            <a:extLst>
              <a:ext uri="{FF2B5EF4-FFF2-40B4-BE49-F238E27FC236}">
                <a16:creationId xmlns:a16="http://schemas.microsoft.com/office/drawing/2014/main" xmlns="" id="{1EC299FF-1FAD-4C07-BCB9-0C8C1298EC67}"/>
              </a:ext>
            </a:extLst>
          </p:cNvPr>
          <p:cNvSpPr txBox="1"/>
          <p:nvPr/>
        </p:nvSpPr>
        <p:spPr>
          <a:xfrm>
            <a:off x="6463646" y="5638133"/>
            <a:ext cx="6096000" cy="646331"/>
          </a:xfrm>
          <a:prstGeom prst="rect">
            <a:avLst/>
          </a:prstGeom>
          <a:noFill/>
        </p:spPr>
        <p:txBody>
          <a:bodyPr wrap="square">
            <a:spAutoFit/>
          </a:bodyPr>
          <a:lstStyle/>
          <a:p>
            <a:r>
              <a:rPr lang="en-US" dirty="0">
                <a:solidFill>
                  <a:srgbClr val="FF0000"/>
                </a:solidFill>
              </a:rPr>
              <a:t>IMPT was associated with less late xerostomia than was IMRT in OPC patients</a:t>
            </a:r>
            <a:endParaRPr lang="it-IT" dirty="0">
              <a:solidFill>
                <a:srgbClr val="FF0000"/>
              </a:solidFill>
            </a:endParaRPr>
          </a:p>
        </p:txBody>
      </p:sp>
      <p:sp>
        <p:nvSpPr>
          <p:cNvPr id="18" name="Freccia a destra 17">
            <a:extLst>
              <a:ext uri="{FF2B5EF4-FFF2-40B4-BE49-F238E27FC236}">
                <a16:creationId xmlns:a16="http://schemas.microsoft.com/office/drawing/2014/main" xmlns="" id="{50CE3AB7-6031-47BD-B82F-92BA381FE010}"/>
              </a:ext>
            </a:extLst>
          </p:cNvPr>
          <p:cNvSpPr/>
          <p:nvPr/>
        </p:nvSpPr>
        <p:spPr>
          <a:xfrm rot="5400000">
            <a:off x="8961338" y="5087825"/>
            <a:ext cx="605472" cy="49514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25567759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4"/>
          <p:cNvSpPr>
            <a:spLocks noGrp="1"/>
          </p:cNvSpPr>
          <p:nvPr>
            <p:ph sz="quarter" idx="4294967295"/>
          </p:nvPr>
        </p:nvSpPr>
        <p:spPr>
          <a:xfrm>
            <a:off x="2190939" y="-160888"/>
            <a:ext cx="7233719" cy="770488"/>
          </a:xfrm>
          <a:prstGeom prst="rect">
            <a:avLst/>
          </a:prstGeom>
        </p:spPr>
        <p:txBody>
          <a:bodyPr>
            <a:noAutofit/>
          </a:bodyPr>
          <a:lstStyle/>
          <a:p>
            <a:pPr marL="0" indent="0">
              <a:buNone/>
            </a:pPr>
            <a:endParaRPr lang="it-IT" sz="2000" dirty="0"/>
          </a:p>
          <a:p>
            <a:pPr marL="0" indent="0" algn="ctr">
              <a:buClr>
                <a:srgbClr val="FF9900"/>
              </a:buClr>
              <a:buNone/>
            </a:pPr>
            <a:r>
              <a:rPr lang="it-IT" sz="2667" b="1" dirty="0" smtClean="0">
                <a:solidFill>
                  <a:srgbClr val="FF0000"/>
                </a:solidFill>
              </a:rPr>
              <a:t>UNILATERAL HEAD AND NECK IRRADIATION</a:t>
            </a:r>
          </a:p>
        </p:txBody>
      </p:sp>
      <p:pic>
        <p:nvPicPr>
          <p:cNvPr id="6" name="Immagine 5">
            <a:extLst>
              <a:ext uri="{FF2B5EF4-FFF2-40B4-BE49-F238E27FC236}">
                <a16:creationId xmlns:a16="http://schemas.microsoft.com/office/drawing/2014/main" xmlns="" id="{000B24F6-F62D-490B-9646-E6401F671E60}"/>
              </a:ext>
            </a:extLst>
          </p:cNvPr>
          <p:cNvPicPr>
            <a:picLocks noChangeAspect="1"/>
          </p:cNvPicPr>
          <p:nvPr/>
        </p:nvPicPr>
        <p:blipFill rotWithShape="1">
          <a:blip r:embed="rId3"/>
          <a:srcRect l="10123" t="5921" r="6082" b="4689"/>
          <a:stretch/>
        </p:blipFill>
        <p:spPr>
          <a:xfrm>
            <a:off x="7373456" y="1560949"/>
            <a:ext cx="4710112" cy="4998720"/>
          </a:xfrm>
          <a:prstGeom prst="rect">
            <a:avLst/>
          </a:prstGeom>
        </p:spPr>
      </p:pic>
      <p:sp>
        <p:nvSpPr>
          <p:cNvPr id="7" name="CasellaDiTesto 6">
            <a:extLst>
              <a:ext uri="{FF2B5EF4-FFF2-40B4-BE49-F238E27FC236}">
                <a16:creationId xmlns:a16="http://schemas.microsoft.com/office/drawing/2014/main" xmlns="" id="{B860CA14-D16F-4F7C-8589-2A7AEAFAEF25}"/>
              </a:ext>
            </a:extLst>
          </p:cNvPr>
          <p:cNvSpPr txBox="1"/>
          <p:nvPr/>
        </p:nvSpPr>
        <p:spPr>
          <a:xfrm>
            <a:off x="7373456" y="4358640"/>
            <a:ext cx="688971" cy="369332"/>
          </a:xfrm>
          <a:prstGeom prst="rect">
            <a:avLst/>
          </a:prstGeom>
          <a:noFill/>
        </p:spPr>
        <p:txBody>
          <a:bodyPr wrap="none" rtlCol="0">
            <a:spAutoFit/>
          </a:bodyPr>
          <a:lstStyle/>
          <a:p>
            <a:r>
              <a:rPr lang="it-IT" b="1" dirty="0">
                <a:solidFill>
                  <a:schemeClr val="bg1"/>
                </a:solidFill>
              </a:rPr>
              <a:t>IMRT</a:t>
            </a:r>
          </a:p>
        </p:txBody>
      </p:sp>
      <p:sp>
        <p:nvSpPr>
          <p:cNvPr id="8" name="CasellaDiTesto 7">
            <a:extLst>
              <a:ext uri="{FF2B5EF4-FFF2-40B4-BE49-F238E27FC236}">
                <a16:creationId xmlns:a16="http://schemas.microsoft.com/office/drawing/2014/main" xmlns="" id="{E2EFB310-FC79-4D18-998C-35EC3BEF0F6C}"/>
              </a:ext>
            </a:extLst>
          </p:cNvPr>
          <p:cNvSpPr txBox="1"/>
          <p:nvPr/>
        </p:nvSpPr>
        <p:spPr>
          <a:xfrm>
            <a:off x="11523482" y="1930531"/>
            <a:ext cx="421206" cy="369332"/>
          </a:xfrm>
          <a:prstGeom prst="rect">
            <a:avLst/>
          </a:prstGeom>
          <a:noFill/>
          <a:ln>
            <a:solidFill>
              <a:srgbClr val="002060"/>
            </a:solidFill>
          </a:ln>
        </p:spPr>
        <p:txBody>
          <a:bodyPr wrap="none" rtlCol="0">
            <a:spAutoFit/>
          </a:bodyPr>
          <a:lstStyle/>
          <a:p>
            <a:r>
              <a:rPr lang="it-IT" b="1" dirty="0">
                <a:solidFill>
                  <a:schemeClr val="bg1"/>
                </a:solidFill>
              </a:rPr>
              <a:t>PT</a:t>
            </a:r>
          </a:p>
        </p:txBody>
      </p:sp>
      <p:pic>
        <p:nvPicPr>
          <p:cNvPr id="9" name="Picture 6">
            <a:extLst>
              <a:ext uri="{FF2B5EF4-FFF2-40B4-BE49-F238E27FC236}">
                <a16:creationId xmlns="" xmlns:a16="http://schemas.microsoft.com/office/drawing/2014/main" id="{627BA287-D15C-FC47-2A4F-582E6B9B1A87}"/>
              </a:ext>
            </a:extLst>
          </p:cNvPr>
          <p:cNvPicPr>
            <a:picLocks noChangeAspect="1"/>
          </p:cNvPicPr>
          <p:nvPr/>
        </p:nvPicPr>
        <p:blipFill>
          <a:blip r:embed="rId4"/>
          <a:stretch>
            <a:fillRect/>
          </a:stretch>
        </p:blipFill>
        <p:spPr>
          <a:xfrm>
            <a:off x="202626" y="1611705"/>
            <a:ext cx="6818457" cy="4372635"/>
          </a:xfrm>
          <a:prstGeom prst="rect">
            <a:avLst/>
          </a:prstGeom>
        </p:spPr>
      </p:pic>
      <p:sp>
        <p:nvSpPr>
          <p:cNvPr id="2" name="CasellaDiTesto 1"/>
          <p:cNvSpPr txBox="1"/>
          <p:nvPr/>
        </p:nvSpPr>
        <p:spPr>
          <a:xfrm>
            <a:off x="117694" y="6581001"/>
            <a:ext cx="5423025" cy="276999"/>
          </a:xfrm>
          <a:prstGeom prst="rect">
            <a:avLst/>
          </a:prstGeom>
          <a:noFill/>
        </p:spPr>
        <p:txBody>
          <a:bodyPr wrap="square" rtlCol="0">
            <a:spAutoFit/>
          </a:bodyPr>
          <a:lstStyle/>
          <a:p>
            <a:r>
              <a:rPr lang="it-IT" sz="1200" dirty="0" smtClean="0">
                <a:solidFill>
                  <a:srgbClr val="002060"/>
                </a:solidFill>
              </a:rPr>
              <a:t>Press et al. 2021, Kandula </a:t>
            </a:r>
            <a:r>
              <a:rPr lang="it-IT" sz="1200" dirty="0">
                <a:solidFill>
                  <a:srgbClr val="002060"/>
                </a:solidFill>
              </a:rPr>
              <a:t>S 2013, </a:t>
            </a:r>
            <a:r>
              <a:rPr lang="it-IT" sz="1200" dirty="0" err="1">
                <a:solidFill>
                  <a:srgbClr val="002060"/>
                </a:solidFill>
              </a:rPr>
              <a:t>Stromberger</a:t>
            </a:r>
            <a:r>
              <a:rPr lang="it-IT" sz="1200" dirty="0">
                <a:solidFill>
                  <a:srgbClr val="002060"/>
                </a:solidFill>
              </a:rPr>
              <a:t> C 2016</a:t>
            </a:r>
            <a:endParaRPr lang="it-IT" sz="1200" dirty="0"/>
          </a:p>
        </p:txBody>
      </p:sp>
      <p:sp>
        <p:nvSpPr>
          <p:cNvPr id="3" name="CasellaDiTesto 2"/>
          <p:cNvSpPr txBox="1"/>
          <p:nvPr/>
        </p:nvSpPr>
        <p:spPr>
          <a:xfrm>
            <a:off x="1584357" y="945396"/>
            <a:ext cx="9478978" cy="615553"/>
          </a:xfrm>
          <a:prstGeom prst="rect">
            <a:avLst/>
          </a:prstGeom>
          <a:noFill/>
        </p:spPr>
        <p:txBody>
          <a:bodyPr wrap="square" rtlCol="0">
            <a:spAutoFit/>
          </a:bodyPr>
          <a:lstStyle/>
          <a:p>
            <a:pPr marL="285750" indent="-285750">
              <a:buFont typeface="Arial" panose="020B0604020202020204" pitchFamily="34" charset="0"/>
              <a:buChar char="•"/>
            </a:pPr>
            <a:r>
              <a:rPr lang="it-IT" sz="1600" dirty="0" err="1">
                <a:solidFill>
                  <a:srgbClr val="002060"/>
                </a:solidFill>
              </a:rPr>
              <a:t>Reduction</a:t>
            </a:r>
            <a:r>
              <a:rPr lang="it-IT" sz="1600" dirty="0">
                <a:solidFill>
                  <a:srgbClr val="002060"/>
                </a:solidFill>
              </a:rPr>
              <a:t> of 10 </a:t>
            </a:r>
            <a:r>
              <a:rPr lang="it-IT" sz="1600" dirty="0" err="1">
                <a:solidFill>
                  <a:srgbClr val="002060"/>
                </a:solidFill>
              </a:rPr>
              <a:t>times</a:t>
            </a:r>
            <a:r>
              <a:rPr lang="it-IT" sz="1600" dirty="0">
                <a:solidFill>
                  <a:srgbClr val="002060"/>
                </a:solidFill>
              </a:rPr>
              <a:t> of </a:t>
            </a:r>
            <a:r>
              <a:rPr lang="it-IT" sz="1600" dirty="0" err="1">
                <a:solidFill>
                  <a:srgbClr val="002060"/>
                </a:solidFill>
              </a:rPr>
              <a:t>higher</a:t>
            </a:r>
            <a:r>
              <a:rPr lang="it-IT" sz="1600" dirty="0">
                <a:solidFill>
                  <a:srgbClr val="002060"/>
                </a:solidFill>
              </a:rPr>
              <a:t> to </a:t>
            </a:r>
            <a:r>
              <a:rPr lang="it-IT" sz="1600" dirty="0" err="1">
                <a:solidFill>
                  <a:srgbClr val="002060"/>
                </a:solidFill>
              </a:rPr>
              <a:t>critical</a:t>
            </a:r>
            <a:r>
              <a:rPr lang="it-IT" sz="1600" dirty="0">
                <a:solidFill>
                  <a:srgbClr val="002060"/>
                </a:solidFill>
              </a:rPr>
              <a:t> </a:t>
            </a:r>
            <a:r>
              <a:rPr lang="it-IT" sz="1600" dirty="0" err="1">
                <a:solidFill>
                  <a:srgbClr val="002060"/>
                </a:solidFill>
              </a:rPr>
              <a:t>medline</a:t>
            </a:r>
            <a:r>
              <a:rPr lang="it-IT" sz="1600" dirty="0">
                <a:solidFill>
                  <a:srgbClr val="002060"/>
                </a:solidFill>
              </a:rPr>
              <a:t> (</a:t>
            </a:r>
            <a:r>
              <a:rPr lang="it-IT" sz="1600" dirty="0" err="1">
                <a:solidFill>
                  <a:srgbClr val="002060"/>
                </a:solidFill>
              </a:rPr>
              <a:t>oropharyngeal</a:t>
            </a:r>
            <a:r>
              <a:rPr lang="it-IT" sz="1600" dirty="0">
                <a:solidFill>
                  <a:srgbClr val="002060"/>
                </a:solidFill>
              </a:rPr>
              <a:t> mucosa) and </a:t>
            </a:r>
            <a:r>
              <a:rPr lang="it-IT" sz="1600" dirty="0" err="1">
                <a:solidFill>
                  <a:srgbClr val="002060"/>
                </a:solidFill>
              </a:rPr>
              <a:t>contralateral</a:t>
            </a:r>
            <a:r>
              <a:rPr lang="it-IT" sz="1600" dirty="0">
                <a:solidFill>
                  <a:srgbClr val="002060"/>
                </a:solidFill>
              </a:rPr>
              <a:t> OARS. </a:t>
            </a:r>
          </a:p>
          <a:p>
            <a:endParaRPr lang="it-IT" dirty="0"/>
          </a:p>
        </p:txBody>
      </p:sp>
      <p:pic>
        <p:nvPicPr>
          <p:cNvPr id="10" name="Picture 9"/>
          <p:cNvPicPr>
            <a:picLocks noChangeAspect="1"/>
          </p:cNvPicPr>
          <p:nvPr/>
        </p:nvPicPr>
        <p:blipFill>
          <a:blip r:embed="rId5"/>
          <a:stretch>
            <a:fillRect/>
          </a:stretch>
        </p:blipFill>
        <p:spPr>
          <a:xfrm>
            <a:off x="150325" y="82864"/>
            <a:ext cx="1298229" cy="1368404"/>
          </a:xfrm>
          <a:prstGeom prst="rect">
            <a:avLst/>
          </a:prstGeom>
        </p:spPr>
      </p:pic>
    </p:spTree>
    <p:extLst>
      <p:ext uri="{BB962C8B-B14F-4D97-AF65-F5344CB8AC3E}">
        <p14:creationId xmlns:p14="http://schemas.microsoft.com/office/powerpoint/2010/main" val="118297777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428319" y="292811"/>
            <a:ext cx="6816757" cy="502766"/>
          </a:xfrm>
          <a:prstGeom prst="rect">
            <a:avLst/>
          </a:prstGeom>
          <a:noFill/>
        </p:spPr>
        <p:txBody>
          <a:bodyPr wrap="square" rtlCol="0">
            <a:spAutoFit/>
          </a:bodyPr>
          <a:lstStyle/>
          <a:p>
            <a:pPr algn="ctr"/>
            <a:r>
              <a:rPr lang="it-IT" sz="2667" b="1" dirty="0" smtClean="0">
                <a:solidFill>
                  <a:srgbClr val="FF0000"/>
                </a:solidFill>
              </a:rPr>
              <a:t>PROTON THERAPY FOR NASOPHARYNX</a:t>
            </a:r>
            <a:endParaRPr lang="en-US" sz="2667" b="1" dirty="0">
              <a:solidFill>
                <a:srgbClr val="FF0000"/>
              </a:solidFill>
            </a:endParaRPr>
          </a:p>
        </p:txBody>
      </p:sp>
      <p:sp>
        <p:nvSpPr>
          <p:cNvPr id="6" name="TextBox 5"/>
          <p:cNvSpPr txBox="1"/>
          <p:nvPr/>
        </p:nvSpPr>
        <p:spPr>
          <a:xfrm>
            <a:off x="5181250" y="889072"/>
            <a:ext cx="6800219" cy="5632311"/>
          </a:xfrm>
          <a:prstGeom prst="rect">
            <a:avLst/>
          </a:prstGeom>
          <a:noFill/>
        </p:spPr>
        <p:txBody>
          <a:bodyPr wrap="square" rtlCol="0">
            <a:spAutoFit/>
          </a:bodyPr>
          <a:lstStyle/>
          <a:p>
            <a:pPr marL="228594" indent="-228594">
              <a:buFont typeface="Arial" panose="020B0604020202020204" pitchFamily="34" charset="0"/>
              <a:buChar char="•"/>
            </a:pPr>
            <a:r>
              <a:rPr lang="it-IT" dirty="0" smtClean="0">
                <a:solidFill>
                  <a:srgbClr val="002060"/>
                </a:solidFill>
              </a:rPr>
              <a:t>Rare, </a:t>
            </a:r>
            <a:r>
              <a:rPr lang="it-IT" dirty="0" err="1" smtClean="0">
                <a:solidFill>
                  <a:srgbClr val="002060"/>
                </a:solidFill>
              </a:rPr>
              <a:t>unique</a:t>
            </a:r>
            <a:r>
              <a:rPr lang="it-IT" dirty="0" smtClean="0">
                <a:solidFill>
                  <a:srgbClr val="002060"/>
                </a:solidFill>
              </a:rPr>
              <a:t> </a:t>
            </a:r>
            <a:r>
              <a:rPr lang="it-IT" dirty="0" err="1" smtClean="0">
                <a:solidFill>
                  <a:srgbClr val="002060"/>
                </a:solidFill>
              </a:rPr>
              <a:t>epidemiological</a:t>
            </a:r>
            <a:r>
              <a:rPr lang="it-IT" dirty="0" smtClean="0">
                <a:solidFill>
                  <a:srgbClr val="002060"/>
                </a:solidFill>
              </a:rPr>
              <a:t> and </a:t>
            </a:r>
            <a:r>
              <a:rPr lang="it-IT" dirty="0" err="1" smtClean="0">
                <a:solidFill>
                  <a:srgbClr val="002060"/>
                </a:solidFill>
              </a:rPr>
              <a:t>histological</a:t>
            </a:r>
            <a:r>
              <a:rPr lang="it-IT" dirty="0" smtClean="0">
                <a:solidFill>
                  <a:srgbClr val="002060"/>
                </a:solidFill>
              </a:rPr>
              <a:t> </a:t>
            </a:r>
            <a:r>
              <a:rPr lang="it-IT" dirty="0" err="1" smtClean="0">
                <a:solidFill>
                  <a:srgbClr val="002060"/>
                </a:solidFill>
              </a:rPr>
              <a:t>features</a:t>
            </a:r>
            <a:endParaRPr lang="it-IT" dirty="0" smtClean="0">
              <a:solidFill>
                <a:srgbClr val="002060"/>
              </a:solidFill>
            </a:endParaRPr>
          </a:p>
          <a:p>
            <a:pPr marL="228594" indent="-228594">
              <a:buFont typeface="Arial" panose="020B0604020202020204" pitchFamily="34" charset="0"/>
              <a:buChar char="•"/>
            </a:pPr>
            <a:endParaRPr lang="it-IT" dirty="0">
              <a:solidFill>
                <a:srgbClr val="002060"/>
              </a:solidFill>
            </a:endParaRPr>
          </a:p>
          <a:p>
            <a:pPr marL="228594" indent="-228594">
              <a:buFont typeface="Arial" panose="020B0604020202020204" pitchFamily="34" charset="0"/>
              <a:buChar char="•"/>
            </a:pPr>
            <a:r>
              <a:rPr lang="en-GB" dirty="0">
                <a:solidFill>
                  <a:srgbClr val="002060"/>
                </a:solidFill>
              </a:rPr>
              <a:t>RT is the milestone of the treatment, with or without chemotherapy (CHT) in different settings (concurrent and or adjuvant and or </a:t>
            </a:r>
            <a:r>
              <a:rPr lang="en-GB" dirty="0" err="1">
                <a:solidFill>
                  <a:srgbClr val="002060"/>
                </a:solidFill>
              </a:rPr>
              <a:t>neoadjuvant</a:t>
            </a:r>
            <a:r>
              <a:rPr lang="en-GB" dirty="0">
                <a:solidFill>
                  <a:srgbClr val="002060"/>
                </a:solidFill>
              </a:rPr>
              <a:t>) according to disease stage and EBV-plasma load</a:t>
            </a:r>
            <a:endParaRPr lang="it-IT" dirty="0">
              <a:solidFill>
                <a:srgbClr val="002060"/>
              </a:solidFill>
            </a:endParaRPr>
          </a:p>
          <a:p>
            <a:pPr marL="228594" indent="-228594">
              <a:buFont typeface="Arial" panose="020B0604020202020204" pitchFamily="34" charset="0"/>
              <a:buChar char="•"/>
            </a:pPr>
            <a:endParaRPr lang="it-IT" dirty="0">
              <a:solidFill>
                <a:srgbClr val="002060"/>
              </a:solidFill>
            </a:endParaRPr>
          </a:p>
          <a:p>
            <a:pPr marL="228594" indent="-228594">
              <a:buFont typeface="Arial" panose="020B0604020202020204" pitchFamily="34" charset="0"/>
              <a:buChar char="•"/>
            </a:pPr>
            <a:r>
              <a:rPr lang="en-US" dirty="0">
                <a:solidFill>
                  <a:srgbClr val="002060"/>
                </a:solidFill>
              </a:rPr>
              <a:t>IMRT represents the current standard RT technique</a:t>
            </a:r>
            <a:endParaRPr lang="it-IT" dirty="0">
              <a:solidFill>
                <a:srgbClr val="002060"/>
              </a:solidFill>
            </a:endParaRPr>
          </a:p>
          <a:p>
            <a:pPr marL="228594" indent="-228594">
              <a:buFont typeface="Arial" panose="020B0604020202020204" pitchFamily="34" charset="0"/>
              <a:buChar char="•"/>
            </a:pPr>
            <a:endParaRPr lang="it-IT" dirty="0">
              <a:solidFill>
                <a:srgbClr val="002060"/>
              </a:solidFill>
            </a:endParaRPr>
          </a:p>
          <a:p>
            <a:pPr marL="228594" indent="-228594">
              <a:buFont typeface="Arial" panose="020B0604020202020204" pitchFamily="34" charset="0"/>
              <a:buChar char="•"/>
            </a:pPr>
            <a:r>
              <a:rPr lang="en-GB" dirty="0">
                <a:solidFill>
                  <a:srgbClr val="002060"/>
                </a:solidFill>
              </a:rPr>
              <a:t>However, toxicity rate are still relevant, especially for advanced clinical stages, with substantial effects on quality of life </a:t>
            </a:r>
          </a:p>
          <a:p>
            <a:endParaRPr lang="en-US" dirty="0">
              <a:solidFill>
                <a:srgbClr val="002060"/>
              </a:solidFill>
            </a:endParaRPr>
          </a:p>
          <a:p>
            <a:pPr marL="228594" indent="-228594">
              <a:buFont typeface="Arial" panose="020B0604020202020204" pitchFamily="34" charset="0"/>
              <a:buChar char="•"/>
            </a:pPr>
            <a:r>
              <a:rPr lang="it-IT" dirty="0" smtClean="0">
                <a:solidFill>
                  <a:srgbClr val="002060"/>
                </a:solidFill>
              </a:rPr>
              <a:t>Lower </a:t>
            </a:r>
            <a:r>
              <a:rPr lang="it-IT" dirty="0" err="1">
                <a:solidFill>
                  <a:srgbClr val="002060"/>
                </a:solidFill>
              </a:rPr>
              <a:t>doses</a:t>
            </a:r>
            <a:r>
              <a:rPr lang="it-IT" dirty="0">
                <a:solidFill>
                  <a:srgbClr val="002060"/>
                </a:solidFill>
              </a:rPr>
              <a:t> to multiple </a:t>
            </a:r>
            <a:r>
              <a:rPr lang="en-US" dirty="0">
                <a:solidFill>
                  <a:srgbClr val="002060"/>
                </a:solidFill>
              </a:rPr>
              <a:t>OARs, including major salivary glands, spinal cord, brainstem and optic chiasm; reduction of the averaged mean dose to OARs  by a factor of </a:t>
            </a:r>
            <a:r>
              <a:rPr lang="en-US" dirty="0" smtClean="0">
                <a:solidFill>
                  <a:srgbClr val="002060"/>
                </a:solidFill>
              </a:rPr>
              <a:t>2–3; reduction </a:t>
            </a:r>
            <a:r>
              <a:rPr lang="en-US" dirty="0">
                <a:solidFill>
                  <a:srgbClr val="002060"/>
                </a:solidFill>
              </a:rPr>
              <a:t>of low-to medium dose </a:t>
            </a:r>
            <a:r>
              <a:rPr lang="en-US" dirty="0" smtClean="0">
                <a:solidFill>
                  <a:srgbClr val="002060"/>
                </a:solidFill>
              </a:rPr>
              <a:t>volumes.</a:t>
            </a:r>
          </a:p>
          <a:p>
            <a:pPr marL="228594" indent="-228594">
              <a:buFont typeface="Arial" panose="020B0604020202020204" pitchFamily="34" charset="0"/>
              <a:buChar char="•"/>
            </a:pPr>
            <a:endParaRPr lang="en-US" dirty="0">
              <a:solidFill>
                <a:srgbClr val="002060"/>
              </a:solidFill>
            </a:endParaRPr>
          </a:p>
          <a:p>
            <a:pPr marL="228594" indent="-228594">
              <a:buFont typeface="Arial" panose="020B0604020202020204" pitchFamily="34" charset="0"/>
              <a:buChar char="•"/>
            </a:pPr>
            <a:r>
              <a:rPr lang="en-GB" dirty="0">
                <a:solidFill>
                  <a:srgbClr val="002060"/>
                </a:solidFill>
              </a:rPr>
              <a:t>PT could be an alternative to VMAT, reducing</a:t>
            </a:r>
            <a:r>
              <a:rPr lang="en-US" dirty="0">
                <a:solidFill>
                  <a:srgbClr val="002060"/>
                </a:solidFill>
              </a:rPr>
              <a:t> radiation-induced side-effects to OARs while guaranteeing highly conformal coverage of the target. </a:t>
            </a:r>
          </a:p>
          <a:p>
            <a:pPr marL="228594" indent="-228594">
              <a:buFont typeface="Arial" panose="020B0604020202020204" pitchFamily="34" charset="0"/>
              <a:buChar char="•"/>
            </a:pPr>
            <a:endParaRPr lang="en-US" dirty="0">
              <a:solidFill>
                <a:srgbClr val="002060"/>
              </a:solidFill>
            </a:endParaRPr>
          </a:p>
        </p:txBody>
      </p:sp>
      <p:sp>
        <p:nvSpPr>
          <p:cNvPr id="2" name="TextBox 1"/>
          <p:cNvSpPr txBox="1"/>
          <p:nvPr/>
        </p:nvSpPr>
        <p:spPr>
          <a:xfrm>
            <a:off x="7813671" y="6296211"/>
            <a:ext cx="4378329" cy="1123577"/>
          </a:xfrm>
          <a:prstGeom prst="rect">
            <a:avLst/>
          </a:prstGeom>
          <a:noFill/>
        </p:spPr>
        <p:txBody>
          <a:bodyPr wrap="square" rtlCol="0">
            <a:spAutoFit/>
          </a:bodyPr>
          <a:lstStyle/>
          <a:p>
            <a:r>
              <a:rPr lang="en-US" sz="1000" dirty="0">
                <a:solidFill>
                  <a:srgbClr val="002060"/>
                </a:solidFill>
              </a:rPr>
              <a:t>PTCOG Consensus Guidelines on Particle Therapy for the Management of Head and Neck Tumors, Lin et al. (2021</a:t>
            </a:r>
            <a:r>
              <a:rPr lang="en-US" sz="1000" dirty="0" smtClean="0">
                <a:solidFill>
                  <a:srgbClr val="002060"/>
                </a:solidFill>
              </a:rPr>
              <a:t>)</a:t>
            </a:r>
          </a:p>
          <a:p>
            <a:r>
              <a:rPr lang="en-US" sz="1000" dirty="0">
                <a:solidFill>
                  <a:srgbClr val="002060"/>
                </a:solidFill>
              </a:rPr>
              <a:t>(</a:t>
            </a:r>
            <a:r>
              <a:rPr lang="it-IT" sz="1000" dirty="0" err="1">
                <a:solidFill>
                  <a:srgbClr val="002060"/>
                </a:solidFill>
              </a:rPr>
              <a:t>Widesott</a:t>
            </a:r>
            <a:r>
              <a:rPr lang="it-IT" sz="1000" dirty="0">
                <a:solidFill>
                  <a:srgbClr val="002060"/>
                </a:solidFill>
              </a:rPr>
              <a:t> L, </a:t>
            </a:r>
            <a:r>
              <a:rPr lang="en-US" sz="1000" dirty="0">
                <a:solidFill>
                  <a:srgbClr val="002060"/>
                </a:solidFill>
              </a:rPr>
              <a:t> 2008</a:t>
            </a:r>
            <a:r>
              <a:rPr lang="en-US" sz="1000" dirty="0" smtClean="0">
                <a:solidFill>
                  <a:srgbClr val="002060"/>
                </a:solidFill>
              </a:rPr>
              <a:t>) </a:t>
            </a:r>
            <a:r>
              <a:rPr lang="en-US" sz="1000" dirty="0">
                <a:solidFill>
                  <a:srgbClr val="002060"/>
                </a:solidFill>
              </a:rPr>
              <a:t>(</a:t>
            </a:r>
            <a:r>
              <a:rPr lang="it-IT" sz="1000" dirty="0" err="1">
                <a:solidFill>
                  <a:srgbClr val="002060"/>
                </a:solidFill>
              </a:rPr>
              <a:t>Liu</a:t>
            </a:r>
            <a:r>
              <a:rPr lang="it-IT" sz="1000" dirty="0">
                <a:solidFill>
                  <a:srgbClr val="002060"/>
                </a:solidFill>
              </a:rPr>
              <a:t> SW, 2010; Lewis GD  2016)</a:t>
            </a:r>
          </a:p>
          <a:p>
            <a:endParaRPr lang="en-US" sz="1067" dirty="0"/>
          </a:p>
          <a:p>
            <a:endParaRPr lang="en-US" sz="2400" dirty="0"/>
          </a:p>
        </p:txBody>
      </p:sp>
      <p:pic>
        <p:nvPicPr>
          <p:cNvPr id="7" name="Picture 9"/>
          <p:cNvPicPr>
            <a:picLocks noChangeAspect="1"/>
          </p:cNvPicPr>
          <p:nvPr/>
        </p:nvPicPr>
        <p:blipFill>
          <a:blip r:embed="rId3"/>
          <a:stretch>
            <a:fillRect/>
          </a:stretch>
        </p:blipFill>
        <p:spPr>
          <a:xfrm>
            <a:off x="150325" y="82864"/>
            <a:ext cx="1352327" cy="1425426"/>
          </a:xfrm>
          <a:prstGeom prst="rect">
            <a:avLst/>
          </a:prstGeom>
        </p:spPr>
      </p:pic>
      <p:pic>
        <p:nvPicPr>
          <p:cNvPr id="9" name="Immagine 8">
            <a:extLst>
              <a:ext uri="{FF2B5EF4-FFF2-40B4-BE49-F238E27FC236}">
                <a16:creationId xmlns:a16="http://schemas.microsoft.com/office/drawing/2014/main" xmlns="" id="{ED403F83-55CD-4D84-AA63-AA073071D71D}"/>
              </a:ext>
            </a:extLst>
          </p:cNvPr>
          <p:cNvPicPr>
            <a:picLocks noChangeAspect="1"/>
          </p:cNvPicPr>
          <p:nvPr/>
        </p:nvPicPr>
        <p:blipFill rotWithShape="1">
          <a:blip r:embed="rId4"/>
          <a:srcRect l="8902" t="31062" r="52088" b="22979"/>
          <a:stretch/>
        </p:blipFill>
        <p:spPr>
          <a:xfrm>
            <a:off x="627319" y="1794990"/>
            <a:ext cx="4343400" cy="4244615"/>
          </a:xfrm>
          <a:prstGeom prst="rect">
            <a:avLst/>
          </a:prstGeom>
        </p:spPr>
      </p:pic>
      <p:sp>
        <p:nvSpPr>
          <p:cNvPr id="10" name="CasellaDiTesto 9">
            <a:extLst>
              <a:ext uri="{FF2B5EF4-FFF2-40B4-BE49-F238E27FC236}">
                <a16:creationId xmlns:a16="http://schemas.microsoft.com/office/drawing/2014/main" xmlns="" id="{9304631D-D502-4A0D-ADF8-9B513058DA92}"/>
              </a:ext>
            </a:extLst>
          </p:cNvPr>
          <p:cNvSpPr txBox="1"/>
          <p:nvPr/>
        </p:nvSpPr>
        <p:spPr>
          <a:xfrm>
            <a:off x="1165380" y="1466974"/>
            <a:ext cx="674544" cy="369332"/>
          </a:xfrm>
          <a:prstGeom prst="rect">
            <a:avLst/>
          </a:prstGeom>
          <a:noFill/>
        </p:spPr>
        <p:txBody>
          <a:bodyPr wrap="none" rtlCol="0">
            <a:spAutoFit/>
          </a:bodyPr>
          <a:lstStyle/>
          <a:p>
            <a:r>
              <a:rPr lang="it-IT" dirty="0"/>
              <a:t>IMRT</a:t>
            </a:r>
          </a:p>
        </p:txBody>
      </p:sp>
      <p:sp>
        <p:nvSpPr>
          <p:cNvPr id="11" name="CasellaDiTesto 10">
            <a:extLst>
              <a:ext uri="{FF2B5EF4-FFF2-40B4-BE49-F238E27FC236}">
                <a16:creationId xmlns:a16="http://schemas.microsoft.com/office/drawing/2014/main" xmlns="" id="{D89085E1-169A-4198-A907-399FD743777D}"/>
              </a:ext>
            </a:extLst>
          </p:cNvPr>
          <p:cNvSpPr txBox="1"/>
          <p:nvPr/>
        </p:nvSpPr>
        <p:spPr>
          <a:xfrm>
            <a:off x="3451380" y="1466974"/>
            <a:ext cx="414472" cy="369332"/>
          </a:xfrm>
          <a:prstGeom prst="rect">
            <a:avLst/>
          </a:prstGeom>
          <a:noFill/>
        </p:spPr>
        <p:txBody>
          <a:bodyPr wrap="none" rtlCol="0">
            <a:spAutoFit/>
          </a:bodyPr>
          <a:lstStyle/>
          <a:p>
            <a:r>
              <a:rPr lang="it-IT" dirty="0"/>
              <a:t>PT</a:t>
            </a:r>
          </a:p>
        </p:txBody>
      </p:sp>
    </p:spTree>
    <p:extLst>
      <p:ext uri="{BB962C8B-B14F-4D97-AF65-F5344CB8AC3E}">
        <p14:creationId xmlns:p14="http://schemas.microsoft.com/office/powerpoint/2010/main" val="213910215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8AFB7E85-73A1-A74E-A5EF-6F7215F8A9C7}"/>
              </a:ext>
            </a:extLst>
          </p:cNvPr>
          <p:cNvSpPr>
            <a:spLocks noGrp="1"/>
          </p:cNvSpPr>
          <p:nvPr>
            <p:ph idx="1"/>
          </p:nvPr>
        </p:nvSpPr>
        <p:spPr>
          <a:xfrm>
            <a:off x="728665" y="1300946"/>
            <a:ext cx="10515600" cy="4185455"/>
          </a:xfrm>
        </p:spPr>
        <p:txBody>
          <a:bodyPr/>
          <a:lstStyle/>
          <a:p>
            <a:endParaRPr lang="en-GB" dirty="0"/>
          </a:p>
          <a:p>
            <a:endParaRPr lang="en-GB" dirty="0"/>
          </a:p>
        </p:txBody>
      </p:sp>
      <p:sp>
        <p:nvSpPr>
          <p:cNvPr id="4" name="Footer Placeholder 3">
            <a:extLst>
              <a:ext uri="{FF2B5EF4-FFF2-40B4-BE49-F238E27FC236}">
                <a16:creationId xmlns:a16="http://schemas.microsoft.com/office/drawing/2014/main" xmlns="" id="{69471A5F-0677-6B4D-9D3A-C4649E01E409}"/>
              </a:ext>
            </a:extLst>
          </p:cNvPr>
          <p:cNvSpPr>
            <a:spLocks noGrp="1"/>
          </p:cNvSpPr>
          <p:nvPr>
            <p:ph type="ftr" sz="quarter" idx="11"/>
          </p:nvPr>
        </p:nvSpPr>
        <p:spPr/>
        <p:txBody>
          <a:bodyPr/>
          <a:lstStyle/>
          <a:p>
            <a:r>
              <a:rPr lang="en-GB" dirty="0"/>
              <a:t>E-Sessions via e-ESO.net | ©2021 The European School of Oncology</a:t>
            </a:r>
          </a:p>
        </p:txBody>
      </p:sp>
      <p:sp>
        <p:nvSpPr>
          <p:cNvPr id="5" name="Slide Number Placeholder 4">
            <a:extLst>
              <a:ext uri="{FF2B5EF4-FFF2-40B4-BE49-F238E27FC236}">
                <a16:creationId xmlns:a16="http://schemas.microsoft.com/office/drawing/2014/main" xmlns="" id="{51F3FB71-5A4C-EE44-ABB2-586CECFE8548}"/>
              </a:ext>
            </a:extLst>
          </p:cNvPr>
          <p:cNvSpPr>
            <a:spLocks noGrp="1"/>
          </p:cNvSpPr>
          <p:nvPr>
            <p:ph type="sldNum" sz="quarter" idx="12"/>
          </p:nvPr>
        </p:nvSpPr>
        <p:spPr/>
        <p:txBody>
          <a:bodyPr/>
          <a:lstStyle/>
          <a:p>
            <a:fld id="{FA9CDE7A-8A35-B745-9E71-E3C436FAC257}" type="slidenum">
              <a:rPr lang="en-GB" smtClean="0"/>
              <a:t>39</a:t>
            </a:fld>
            <a:endParaRPr lang="en-GB"/>
          </a:p>
        </p:txBody>
      </p:sp>
      <p:pic>
        <p:nvPicPr>
          <p:cNvPr id="10" name="Immagine 9"/>
          <p:cNvPicPr>
            <a:picLocks noChangeAspect="1"/>
          </p:cNvPicPr>
          <p:nvPr/>
        </p:nvPicPr>
        <p:blipFill>
          <a:blip r:embed="rId3"/>
          <a:stretch>
            <a:fillRect/>
          </a:stretch>
        </p:blipFill>
        <p:spPr>
          <a:xfrm>
            <a:off x="53788" y="3341753"/>
            <a:ext cx="3323070" cy="2402219"/>
          </a:xfrm>
          <a:prstGeom prst="rect">
            <a:avLst/>
          </a:prstGeom>
        </p:spPr>
      </p:pic>
      <p:pic>
        <p:nvPicPr>
          <p:cNvPr id="11" name="Immagine 10"/>
          <p:cNvPicPr>
            <a:picLocks noChangeAspect="1"/>
          </p:cNvPicPr>
          <p:nvPr/>
        </p:nvPicPr>
        <p:blipFill rotWithShape="1">
          <a:blip r:embed="rId4"/>
          <a:srcRect l="50632" r="5750" b="7721"/>
          <a:stretch/>
        </p:blipFill>
        <p:spPr>
          <a:xfrm>
            <a:off x="3328555" y="1492595"/>
            <a:ext cx="3103418" cy="2399552"/>
          </a:xfrm>
          <a:prstGeom prst="rect">
            <a:avLst/>
          </a:prstGeom>
        </p:spPr>
      </p:pic>
      <p:pic>
        <p:nvPicPr>
          <p:cNvPr id="12" name="Immagine 11"/>
          <p:cNvPicPr>
            <a:picLocks noChangeAspect="1"/>
          </p:cNvPicPr>
          <p:nvPr/>
        </p:nvPicPr>
        <p:blipFill rotWithShape="1">
          <a:blip r:embed="rId4"/>
          <a:srcRect l="98924" t="51682" r="-44099" b="-43463"/>
          <a:stretch/>
        </p:blipFill>
        <p:spPr>
          <a:xfrm>
            <a:off x="10293926" y="3099841"/>
            <a:ext cx="3214255" cy="2386560"/>
          </a:xfrm>
          <a:prstGeom prst="rect">
            <a:avLst/>
          </a:prstGeom>
        </p:spPr>
      </p:pic>
      <p:pic>
        <p:nvPicPr>
          <p:cNvPr id="13" name="Immagine 12"/>
          <p:cNvPicPr>
            <a:picLocks noChangeAspect="1"/>
          </p:cNvPicPr>
          <p:nvPr/>
        </p:nvPicPr>
        <p:blipFill rotWithShape="1">
          <a:blip r:embed="rId4"/>
          <a:srcRect l="5848" r="48393" b="9012"/>
          <a:stretch/>
        </p:blipFill>
        <p:spPr>
          <a:xfrm>
            <a:off x="3417022" y="4149718"/>
            <a:ext cx="3014951" cy="2190945"/>
          </a:xfrm>
          <a:prstGeom prst="rect">
            <a:avLst/>
          </a:prstGeom>
        </p:spPr>
      </p:pic>
      <p:pic>
        <p:nvPicPr>
          <p:cNvPr id="14" name="Immagine 13"/>
          <p:cNvPicPr>
            <a:picLocks noChangeAspect="1"/>
          </p:cNvPicPr>
          <p:nvPr/>
        </p:nvPicPr>
        <p:blipFill>
          <a:blip r:embed="rId5"/>
          <a:stretch>
            <a:fillRect/>
          </a:stretch>
        </p:blipFill>
        <p:spPr>
          <a:xfrm>
            <a:off x="6472137" y="1621385"/>
            <a:ext cx="5085122" cy="3693909"/>
          </a:xfrm>
          <a:prstGeom prst="rect">
            <a:avLst/>
          </a:prstGeom>
        </p:spPr>
      </p:pic>
      <p:sp>
        <p:nvSpPr>
          <p:cNvPr id="2" name="CasellaDiTesto 1"/>
          <p:cNvSpPr txBox="1"/>
          <p:nvPr/>
        </p:nvSpPr>
        <p:spPr>
          <a:xfrm>
            <a:off x="8092440" y="6002109"/>
            <a:ext cx="3151825" cy="338554"/>
          </a:xfrm>
          <a:prstGeom prst="rect">
            <a:avLst/>
          </a:prstGeom>
          <a:noFill/>
        </p:spPr>
        <p:txBody>
          <a:bodyPr wrap="none" rtlCol="0">
            <a:spAutoFit/>
          </a:bodyPr>
          <a:lstStyle/>
          <a:p>
            <a:r>
              <a:rPr lang="it-IT" sz="1600" dirty="0">
                <a:latin typeface="Arial" panose="020B0604020202020204" pitchFamily="34" charset="0"/>
                <a:cs typeface="Arial" panose="020B0604020202020204" pitchFamily="34" charset="0"/>
              </a:rPr>
              <a:t>Li X, </a:t>
            </a:r>
            <a:r>
              <a:rPr lang="it-IT" sz="1600" dirty="0" err="1">
                <a:latin typeface="Arial" panose="020B0604020202020204" pitchFamily="34" charset="0"/>
                <a:cs typeface="Arial" panose="020B0604020202020204" pitchFamily="34" charset="0"/>
              </a:rPr>
              <a:t>Jama</a:t>
            </a:r>
            <a:r>
              <a:rPr lang="it-IT" sz="1600" dirty="0">
                <a:latin typeface="Arial" panose="020B0604020202020204" pitchFamily="34" charset="0"/>
                <a:cs typeface="Arial" panose="020B0604020202020204" pitchFamily="34" charset="0"/>
              </a:rPr>
              <a:t> Network Open 2021 </a:t>
            </a:r>
          </a:p>
        </p:txBody>
      </p:sp>
      <p:sp>
        <p:nvSpPr>
          <p:cNvPr id="6" name="CasellaDiTesto 5"/>
          <p:cNvSpPr txBox="1"/>
          <p:nvPr/>
        </p:nvSpPr>
        <p:spPr>
          <a:xfrm>
            <a:off x="2905215" y="3093258"/>
            <a:ext cx="511807" cy="461665"/>
          </a:xfrm>
          <a:prstGeom prst="rect">
            <a:avLst/>
          </a:prstGeom>
          <a:noFill/>
        </p:spPr>
        <p:txBody>
          <a:bodyPr wrap="none" rtlCol="0">
            <a:spAutoFit/>
          </a:bodyPr>
          <a:lstStyle/>
          <a:p>
            <a:r>
              <a:rPr lang="it-IT" sz="1200" dirty="0">
                <a:solidFill>
                  <a:schemeClr val="tx1">
                    <a:lumMod val="60000"/>
                    <a:lumOff val="40000"/>
                  </a:schemeClr>
                </a:solidFill>
              </a:rPr>
              <a:t>IMPT</a:t>
            </a:r>
          </a:p>
          <a:p>
            <a:r>
              <a:rPr lang="it-IT" sz="1200" dirty="0">
                <a:solidFill>
                  <a:srgbClr val="FFCB25"/>
                </a:solidFill>
              </a:rPr>
              <a:t>IMRT</a:t>
            </a:r>
          </a:p>
        </p:txBody>
      </p:sp>
      <p:sp>
        <p:nvSpPr>
          <p:cNvPr id="7" name="Ovale 6"/>
          <p:cNvSpPr/>
          <p:nvPr/>
        </p:nvSpPr>
        <p:spPr>
          <a:xfrm>
            <a:off x="876300" y="4808220"/>
            <a:ext cx="358140" cy="27432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Ovale 14"/>
          <p:cNvSpPr/>
          <p:nvPr/>
        </p:nvSpPr>
        <p:spPr>
          <a:xfrm>
            <a:off x="4190840" y="2927830"/>
            <a:ext cx="358140" cy="274320"/>
          </a:xfrm>
          <a:prstGeom prst="ellipse">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Ovale 15"/>
          <p:cNvSpPr/>
          <p:nvPr/>
        </p:nvSpPr>
        <p:spPr>
          <a:xfrm>
            <a:off x="4150676" y="5442547"/>
            <a:ext cx="358140" cy="274320"/>
          </a:xfrm>
          <a:prstGeom prst="ellipse">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 name="Rettangolo 25"/>
          <p:cNvSpPr/>
          <p:nvPr/>
        </p:nvSpPr>
        <p:spPr>
          <a:xfrm>
            <a:off x="2244090" y="369739"/>
            <a:ext cx="7703820" cy="830997"/>
          </a:xfrm>
          <a:prstGeom prst="rect">
            <a:avLst/>
          </a:prstGeom>
        </p:spPr>
        <p:txBody>
          <a:bodyPr wrap="square">
            <a:spAutoFit/>
          </a:bodyPr>
          <a:lstStyle/>
          <a:p>
            <a:r>
              <a:rPr lang="en-US" sz="2400" b="1" dirty="0">
                <a:solidFill>
                  <a:srgbClr val="FF0000"/>
                </a:solidFill>
                <a:latin typeface="Arial" panose="020B0604020202020204" pitchFamily="34" charset="0"/>
                <a:cs typeface="Arial" panose="020B0604020202020204" pitchFamily="34" charset="0"/>
              </a:rPr>
              <a:t>Intensity-modulated proton therapy (IMPT) may significantly  improve the toxicity profile for NPC</a:t>
            </a:r>
            <a:endParaRPr lang="it-IT" sz="2400" b="1" dirty="0">
              <a:solidFill>
                <a:srgbClr val="FF0000"/>
              </a:solidFill>
              <a:latin typeface="Arial" panose="020B0604020202020204" pitchFamily="34" charset="0"/>
              <a:cs typeface="Arial" panose="020B0604020202020204" pitchFamily="34" charset="0"/>
            </a:endParaRPr>
          </a:p>
        </p:txBody>
      </p:sp>
      <p:sp>
        <p:nvSpPr>
          <p:cNvPr id="28" name="Ovale 27"/>
          <p:cNvSpPr/>
          <p:nvPr/>
        </p:nvSpPr>
        <p:spPr>
          <a:xfrm>
            <a:off x="11003280" y="2796540"/>
            <a:ext cx="553979" cy="102870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9" name="Ovale 28"/>
          <p:cNvSpPr/>
          <p:nvPr/>
        </p:nvSpPr>
        <p:spPr>
          <a:xfrm>
            <a:off x="10967275" y="4128541"/>
            <a:ext cx="553979" cy="102870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2106391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4" descr="Risultati immagini per immagine piantina del mondo"/>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848751" y="1464177"/>
            <a:ext cx="7506281" cy="5260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9" name="Connettore 2 18"/>
          <p:cNvCxnSpPr/>
          <p:nvPr/>
        </p:nvCxnSpPr>
        <p:spPr bwMode="auto">
          <a:xfrm flipH="1" flipV="1">
            <a:off x="5047083" y="2954194"/>
            <a:ext cx="448232" cy="298965"/>
          </a:xfrm>
          <a:prstGeom prst="straightConnector1">
            <a:avLst/>
          </a:prstGeom>
          <a:solidFill>
            <a:schemeClr val="accent1"/>
          </a:solidFill>
          <a:ln w="28575" cap="flat" cmpd="sng" algn="ctr">
            <a:solidFill>
              <a:srgbClr val="FFFF00"/>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1" name="Connettore 2 20"/>
          <p:cNvCxnSpPr/>
          <p:nvPr/>
        </p:nvCxnSpPr>
        <p:spPr bwMode="auto">
          <a:xfrm flipV="1">
            <a:off x="6662734" y="3307540"/>
            <a:ext cx="258773" cy="279541"/>
          </a:xfrm>
          <a:prstGeom prst="straightConnector1">
            <a:avLst/>
          </a:prstGeom>
          <a:solidFill>
            <a:schemeClr val="accent1"/>
          </a:solidFill>
          <a:ln w="28575" cap="flat" cmpd="sng" algn="ctr">
            <a:solidFill>
              <a:srgbClr val="FFFF00"/>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24" name="CasellaDiTesto 19"/>
          <p:cNvSpPr txBox="1">
            <a:spLocks noChangeArrowheads="1"/>
          </p:cNvSpPr>
          <p:nvPr/>
        </p:nvSpPr>
        <p:spPr bwMode="auto">
          <a:xfrm>
            <a:off x="6017472" y="3041506"/>
            <a:ext cx="2195899"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60000"/>
              </a:spcBef>
              <a:buClr>
                <a:schemeClr val="accent1"/>
              </a:buClr>
              <a:buFont typeface="Wingdings" panose="05000000000000000000" pitchFamily="2" charset="2"/>
              <a:buChar char="§"/>
              <a:defRPr sz="2000" b="1">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buClr>
                <a:schemeClr val="accent1"/>
              </a:buClr>
              <a:buFont typeface="Wingdings" panose="05000000000000000000" pitchFamily="2" charset="2"/>
              <a:buChar char="§"/>
              <a:defRPr>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buClr>
                <a:schemeClr val="accent1"/>
              </a:buClr>
              <a:buFont typeface="Wingdings" panose="05000000000000000000" pitchFamily="2" charset="2"/>
              <a:buChar char="§"/>
              <a:defRPr sz="16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buClr>
                <a:schemeClr val="accent1"/>
              </a:buClr>
              <a:buFont typeface="Wingdings" panose="05000000000000000000" pitchFamily="2" charset="2"/>
              <a:buChar char="§"/>
              <a:defRPr sz="1600">
                <a:solidFill>
                  <a:schemeClr val="tx1"/>
                </a:solidFill>
                <a:latin typeface="Arial" panose="020B0604020202020204" pitchFamily="34" charset="0"/>
                <a:ea typeface="ＭＳ Ｐゴシック" panose="020B0600070205080204" pitchFamily="34" charset="-128"/>
              </a:defRPr>
            </a:lvl4pPr>
            <a:lvl5pPr marL="2057400" indent="-228600">
              <a:spcBef>
                <a:spcPct val="40000"/>
              </a:spcBef>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it-IT" altLang="it-IT" sz="1350" dirty="0">
                <a:solidFill>
                  <a:srgbClr val="FFFF00"/>
                </a:solidFill>
                <a:cs typeface="Arial" panose="020B0604020202020204" pitchFamily="34" charset="0"/>
              </a:rPr>
              <a:t>3 centers in China</a:t>
            </a:r>
          </a:p>
        </p:txBody>
      </p:sp>
      <p:cxnSp>
        <p:nvCxnSpPr>
          <p:cNvPr id="25" name="Connettore 2 24"/>
          <p:cNvCxnSpPr/>
          <p:nvPr/>
        </p:nvCxnSpPr>
        <p:spPr bwMode="auto">
          <a:xfrm>
            <a:off x="7237971" y="3599045"/>
            <a:ext cx="26170" cy="239317"/>
          </a:xfrm>
          <a:prstGeom prst="straightConnector1">
            <a:avLst/>
          </a:prstGeom>
          <a:solidFill>
            <a:schemeClr val="accent1"/>
          </a:solidFill>
          <a:ln w="28575" cap="flat" cmpd="sng" algn="ctr">
            <a:solidFill>
              <a:srgbClr val="FFFF00"/>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26" name="CasellaDiTesto 22"/>
          <p:cNvSpPr txBox="1">
            <a:spLocks noChangeArrowheads="1"/>
          </p:cNvSpPr>
          <p:nvPr/>
        </p:nvSpPr>
        <p:spPr bwMode="auto">
          <a:xfrm>
            <a:off x="6046969" y="3815309"/>
            <a:ext cx="1978771"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60000"/>
              </a:spcBef>
              <a:buClr>
                <a:schemeClr val="accent1"/>
              </a:buClr>
              <a:buFont typeface="Wingdings" panose="05000000000000000000" pitchFamily="2" charset="2"/>
              <a:buChar char="§"/>
              <a:defRPr sz="2000" b="1">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buClr>
                <a:schemeClr val="accent1"/>
              </a:buClr>
              <a:buFont typeface="Wingdings" panose="05000000000000000000" pitchFamily="2" charset="2"/>
              <a:buChar char="§"/>
              <a:defRPr>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buClr>
                <a:schemeClr val="accent1"/>
              </a:buClr>
              <a:buFont typeface="Wingdings" panose="05000000000000000000" pitchFamily="2" charset="2"/>
              <a:buChar char="§"/>
              <a:defRPr sz="16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buClr>
                <a:schemeClr val="accent1"/>
              </a:buClr>
              <a:buFont typeface="Wingdings" panose="05000000000000000000" pitchFamily="2" charset="2"/>
              <a:buChar char="§"/>
              <a:defRPr sz="1600">
                <a:solidFill>
                  <a:schemeClr val="tx1"/>
                </a:solidFill>
                <a:latin typeface="Arial" panose="020B0604020202020204" pitchFamily="34" charset="0"/>
                <a:ea typeface="ＭＳ Ｐゴシック" panose="020B0600070205080204" pitchFamily="34" charset="-128"/>
              </a:defRPr>
            </a:lvl4pPr>
            <a:lvl5pPr marL="2057400" indent="-228600">
              <a:spcBef>
                <a:spcPct val="40000"/>
              </a:spcBef>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it-IT" altLang="it-IT" sz="1350" dirty="0">
                <a:solidFill>
                  <a:srgbClr val="FFFF00"/>
                </a:solidFill>
                <a:cs typeface="Arial" panose="020B0604020202020204" pitchFamily="34" charset="0"/>
              </a:rPr>
              <a:t>6 centers in Japan</a:t>
            </a:r>
          </a:p>
        </p:txBody>
      </p:sp>
      <p:cxnSp>
        <p:nvCxnSpPr>
          <p:cNvPr id="27" name="Connettore 2 26"/>
          <p:cNvCxnSpPr/>
          <p:nvPr/>
        </p:nvCxnSpPr>
        <p:spPr bwMode="auto">
          <a:xfrm flipH="1">
            <a:off x="4889949" y="3359225"/>
            <a:ext cx="647746" cy="946522"/>
          </a:xfrm>
          <a:prstGeom prst="straightConnector1">
            <a:avLst/>
          </a:prstGeom>
          <a:solidFill>
            <a:schemeClr val="accent1"/>
          </a:solidFill>
          <a:ln w="28575" cap="flat" cmpd="sng" algn="ctr">
            <a:solidFill>
              <a:srgbClr val="FFFF00"/>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8" name="Connettore 2 27"/>
          <p:cNvCxnSpPr/>
          <p:nvPr/>
        </p:nvCxnSpPr>
        <p:spPr bwMode="auto">
          <a:xfrm>
            <a:off x="5589779" y="3314215"/>
            <a:ext cx="658834" cy="1084288"/>
          </a:xfrm>
          <a:prstGeom prst="straightConnector1">
            <a:avLst/>
          </a:prstGeom>
          <a:solidFill>
            <a:schemeClr val="accent1"/>
          </a:solidFill>
          <a:ln w="28575" cap="flat" cmpd="sng" algn="ctr">
            <a:solidFill>
              <a:srgbClr val="FFFF00"/>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29" name="CasellaDiTesto 19"/>
          <p:cNvSpPr txBox="1">
            <a:spLocks noChangeArrowheads="1"/>
          </p:cNvSpPr>
          <p:nvPr/>
        </p:nvSpPr>
        <p:spPr bwMode="auto">
          <a:xfrm>
            <a:off x="5601892" y="4411267"/>
            <a:ext cx="1733663"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60000"/>
              </a:spcBef>
              <a:buClr>
                <a:schemeClr val="accent1"/>
              </a:buClr>
              <a:buFont typeface="Wingdings" panose="05000000000000000000" pitchFamily="2" charset="2"/>
              <a:buChar char="§"/>
              <a:defRPr sz="2000" b="1">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buClr>
                <a:schemeClr val="accent1"/>
              </a:buClr>
              <a:buFont typeface="Wingdings" panose="05000000000000000000" pitchFamily="2" charset="2"/>
              <a:buChar char="§"/>
              <a:defRPr>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buClr>
                <a:schemeClr val="accent1"/>
              </a:buClr>
              <a:buFont typeface="Wingdings" panose="05000000000000000000" pitchFamily="2" charset="2"/>
              <a:buChar char="§"/>
              <a:defRPr sz="16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buClr>
                <a:schemeClr val="accent1"/>
              </a:buClr>
              <a:buFont typeface="Wingdings" panose="05000000000000000000" pitchFamily="2" charset="2"/>
              <a:buChar char="§"/>
              <a:defRPr sz="1600">
                <a:solidFill>
                  <a:schemeClr val="tx1"/>
                </a:solidFill>
                <a:latin typeface="Arial" panose="020B0604020202020204" pitchFamily="34" charset="0"/>
                <a:ea typeface="ＭＳ Ｐゴシック" panose="020B0600070205080204" pitchFamily="34" charset="-128"/>
              </a:defRPr>
            </a:lvl4pPr>
            <a:lvl5pPr marL="2057400" indent="-228600">
              <a:spcBef>
                <a:spcPct val="40000"/>
              </a:spcBef>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it-IT" altLang="it-IT" sz="1050" b="0" dirty="0" err="1">
                <a:solidFill>
                  <a:srgbClr val="FFFF00"/>
                </a:solidFill>
                <a:cs typeface="Arial" panose="020B0604020202020204" pitchFamily="34" charset="0"/>
              </a:rPr>
              <a:t>MedAustron</a:t>
            </a:r>
            <a:r>
              <a:rPr lang="it-IT" altLang="it-IT" sz="1050" b="0" dirty="0">
                <a:solidFill>
                  <a:srgbClr val="FFFF00"/>
                </a:solidFill>
                <a:cs typeface="Arial" panose="020B0604020202020204" pitchFamily="34" charset="0"/>
              </a:rPr>
              <a:t> – </a:t>
            </a:r>
            <a:r>
              <a:rPr lang="it-IT" altLang="it-IT" sz="1050" b="0" dirty="0" err="1">
                <a:solidFill>
                  <a:srgbClr val="FFFF00"/>
                </a:solidFill>
                <a:cs typeface="Arial" panose="020B0604020202020204" pitchFamily="34" charset="0"/>
              </a:rPr>
              <a:t>Wien</a:t>
            </a:r>
            <a:r>
              <a:rPr lang="it-IT" altLang="it-IT" sz="1050" b="0" dirty="0">
                <a:solidFill>
                  <a:srgbClr val="FFFF00"/>
                </a:solidFill>
                <a:cs typeface="Arial" panose="020B0604020202020204" pitchFamily="34" charset="0"/>
              </a:rPr>
              <a:t> (A)</a:t>
            </a:r>
          </a:p>
        </p:txBody>
      </p:sp>
      <p:sp>
        <p:nvSpPr>
          <p:cNvPr id="30" name="CasellaDiTesto 19"/>
          <p:cNvSpPr txBox="1">
            <a:spLocks noChangeArrowheads="1"/>
          </p:cNvSpPr>
          <p:nvPr/>
        </p:nvSpPr>
        <p:spPr bwMode="auto">
          <a:xfrm>
            <a:off x="4003843" y="4362921"/>
            <a:ext cx="1171817"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60000"/>
              </a:spcBef>
              <a:buClr>
                <a:schemeClr val="accent1"/>
              </a:buClr>
              <a:buFont typeface="Wingdings" panose="05000000000000000000" pitchFamily="2" charset="2"/>
              <a:buChar char="§"/>
              <a:defRPr sz="2000" b="1">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buClr>
                <a:schemeClr val="accent1"/>
              </a:buClr>
              <a:buFont typeface="Wingdings" panose="05000000000000000000" pitchFamily="2" charset="2"/>
              <a:buChar char="§"/>
              <a:defRPr>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buClr>
                <a:schemeClr val="accent1"/>
              </a:buClr>
              <a:buFont typeface="Wingdings" panose="05000000000000000000" pitchFamily="2" charset="2"/>
              <a:buChar char="§"/>
              <a:defRPr sz="16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buClr>
                <a:schemeClr val="accent1"/>
              </a:buClr>
              <a:buFont typeface="Wingdings" panose="05000000000000000000" pitchFamily="2" charset="2"/>
              <a:buChar char="§"/>
              <a:defRPr sz="1600">
                <a:solidFill>
                  <a:schemeClr val="tx1"/>
                </a:solidFill>
                <a:latin typeface="Arial" panose="020B0604020202020204" pitchFamily="34" charset="0"/>
                <a:ea typeface="ＭＳ Ｐゴシック" panose="020B0600070205080204" pitchFamily="34" charset="-128"/>
              </a:defRPr>
            </a:lvl4pPr>
            <a:lvl5pPr marL="2057400" indent="-228600">
              <a:spcBef>
                <a:spcPct val="40000"/>
              </a:spcBef>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it-IT" altLang="it-IT" sz="1050" b="0" dirty="0">
                <a:solidFill>
                  <a:srgbClr val="FFFF00"/>
                </a:solidFill>
                <a:cs typeface="Arial" panose="020B0604020202020204" pitchFamily="34" charset="0"/>
              </a:rPr>
              <a:t>CNAO – Pavia (I)</a:t>
            </a:r>
          </a:p>
        </p:txBody>
      </p:sp>
      <p:pic>
        <p:nvPicPr>
          <p:cNvPr id="31" name="Immagine 17"/>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231196" y="3277401"/>
            <a:ext cx="1341398" cy="816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Immagine 26"/>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013213" y="2007002"/>
            <a:ext cx="1531085" cy="907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Immagine 28" descr="Figure 1"/>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803510" y="4622698"/>
            <a:ext cx="1450181" cy="875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1" name="Connettore 2 40"/>
          <p:cNvCxnSpPr/>
          <p:nvPr/>
        </p:nvCxnSpPr>
        <p:spPr bwMode="auto">
          <a:xfrm flipH="1">
            <a:off x="4579073" y="3343491"/>
            <a:ext cx="909317" cy="351486"/>
          </a:xfrm>
          <a:prstGeom prst="straightConnector1">
            <a:avLst/>
          </a:prstGeom>
          <a:solidFill>
            <a:schemeClr val="accent1"/>
          </a:solidFill>
          <a:ln w="28575" cap="flat" cmpd="sng" algn="ctr">
            <a:solidFill>
              <a:srgbClr val="FFFF00"/>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43" name="CasellaDiTesto 19"/>
          <p:cNvSpPr txBox="1">
            <a:spLocks noChangeArrowheads="1"/>
          </p:cNvSpPr>
          <p:nvPr/>
        </p:nvSpPr>
        <p:spPr bwMode="auto">
          <a:xfrm>
            <a:off x="3131084" y="3061374"/>
            <a:ext cx="1440236"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60000"/>
              </a:spcBef>
              <a:buClr>
                <a:schemeClr val="accent1"/>
              </a:buClr>
              <a:buFont typeface="Wingdings" panose="05000000000000000000" pitchFamily="2" charset="2"/>
              <a:buChar char="§"/>
              <a:defRPr sz="2000" b="1">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buClr>
                <a:schemeClr val="accent1"/>
              </a:buClr>
              <a:buFont typeface="Wingdings" panose="05000000000000000000" pitchFamily="2" charset="2"/>
              <a:buChar char="§"/>
              <a:defRPr>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buClr>
                <a:schemeClr val="accent1"/>
              </a:buClr>
              <a:buFont typeface="Wingdings" panose="05000000000000000000" pitchFamily="2" charset="2"/>
              <a:buChar char="§"/>
              <a:defRPr sz="16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buClr>
                <a:schemeClr val="accent1"/>
              </a:buClr>
              <a:buFont typeface="Wingdings" panose="05000000000000000000" pitchFamily="2" charset="2"/>
              <a:buChar char="§"/>
              <a:defRPr sz="1600">
                <a:solidFill>
                  <a:schemeClr val="tx1"/>
                </a:solidFill>
                <a:latin typeface="Arial" panose="020B0604020202020204" pitchFamily="34" charset="0"/>
                <a:ea typeface="ＭＳ Ｐゴシック" panose="020B0600070205080204" pitchFamily="34" charset="-128"/>
              </a:defRPr>
            </a:lvl4pPr>
            <a:lvl5pPr marL="2057400" indent="-228600">
              <a:spcBef>
                <a:spcPct val="40000"/>
              </a:spcBef>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it-IT" altLang="it-IT" sz="1050" b="0" dirty="0">
                <a:solidFill>
                  <a:srgbClr val="FFFF00"/>
                </a:solidFill>
                <a:cs typeface="Arial" panose="020B0604020202020204" pitchFamily="34" charset="0"/>
              </a:rPr>
              <a:t>HIT- Heidelberg (G)</a:t>
            </a:r>
          </a:p>
        </p:txBody>
      </p:sp>
      <p:sp>
        <p:nvSpPr>
          <p:cNvPr id="46" name="CasellaDiTesto 19"/>
          <p:cNvSpPr txBox="1">
            <a:spLocks noChangeArrowheads="1"/>
          </p:cNvSpPr>
          <p:nvPr/>
        </p:nvSpPr>
        <p:spPr bwMode="auto">
          <a:xfrm>
            <a:off x="5424858" y="2361511"/>
            <a:ext cx="1440236"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60000"/>
              </a:spcBef>
              <a:buClr>
                <a:schemeClr val="accent1"/>
              </a:buClr>
              <a:buFont typeface="Wingdings" panose="05000000000000000000" pitchFamily="2" charset="2"/>
              <a:buChar char="§"/>
              <a:defRPr sz="2000" b="1">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buClr>
                <a:schemeClr val="accent1"/>
              </a:buClr>
              <a:buFont typeface="Wingdings" panose="05000000000000000000" pitchFamily="2" charset="2"/>
              <a:buChar char="§"/>
              <a:defRPr>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buClr>
                <a:schemeClr val="accent1"/>
              </a:buClr>
              <a:buFont typeface="Wingdings" panose="05000000000000000000" pitchFamily="2" charset="2"/>
              <a:buChar char="§"/>
              <a:defRPr sz="16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buClr>
                <a:schemeClr val="accent1"/>
              </a:buClr>
              <a:buFont typeface="Wingdings" panose="05000000000000000000" pitchFamily="2" charset="2"/>
              <a:buChar char="§"/>
              <a:defRPr sz="1600">
                <a:solidFill>
                  <a:schemeClr val="tx1"/>
                </a:solidFill>
                <a:latin typeface="Arial" panose="020B0604020202020204" pitchFamily="34" charset="0"/>
                <a:ea typeface="ＭＳ Ｐゴシック" panose="020B0600070205080204" pitchFamily="34" charset="-128"/>
              </a:defRPr>
            </a:lvl4pPr>
            <a:lvl5pPr marL="2057400" indent="-228600">
              <a:spcBef>
                <a:spcPct val="40000"/>
              </a:spcBef>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it-IT" altLang="it-IT" sz="1050" b="0" dirty="0">
                <a:solidFill>
                  <a:srgbClr val="FFFF00"/>
                </a:solidFill>
                <a:cs typeface="Arial" panose="020B0604020202020204" pitchFamily="34" charset="0"/>
              </a:rPr>
              <a:t>MIT – </a:t>
            </a:r>
            <a:r>
              <a:rPr lang="it-IT" altLang="it-IT" sz="1050" b="0" dirty="0" err="1">
                <a:solidFill>
                  <a:srgbClr val="FFFF00"/>
                </a:solidFill>
                <a:cs typeface="Arial" panose="020B0604020202020204" pitchFamily="34" charset="0"/>
              </a:rPr>
              <a:t>Marburg</a:t>
            </a:r>
            <a:r>
              <a:rPr lang="it-IT" altLang="it-IT" sz="1050" b="0" dirty="0">
                <a:solidFill>
                  <a:srgbClr val="FFFF00"/>
                </a:solidFill>
                <a:cs typeface="Arial" panose="020B0604020202020204" pitchFamily="34" charset="0"/>
              </a:rPr>
              <a:t> (G)</a:t>
            </a:r>
          </a:p>
        </p:txBody>
      </p:sp>
      <p:sp>
        <p:nvSpPr>
          <p:cNvPr id="53" name="Text Box 8"/>
          <p:cNvSpPr txBox="1">
            <a:spLocks noChangeArrowheads="1"/>
          </p:cNvSpPr>
          <p:nvPr/>
        </p:nvSpPr>
        <p:spPr bwMode="auto">
          <a:xfrm>
            <a:off x="617175" y="348392"/>
            <a:ext cx="10679010"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60000"/>
              </a:spcBef>
              <a:buClr>
                <a:schemeClr val="accent1"/>
              </a:buClr>
              <a:buFont typeface="Wingdings" pitchFamily="2" charset="2"/>
              <a:buChar char="§"/>
              <a:defRPr sz="2000" b="1">
                <a:solidFill>
                  <a:schemeClr val="tx1"/>
                </a:solidFill>
                <a:latin typeface="Arial" pitchFamily="34" charset="0"/>
                <a:ea typeface="ＭＳ Ｐゴシック" pitchFamily="34" charset="-128"/>
              </a:defRPr>
            </a:lvl1pPr>
            <a:lvl2pPr marL="742950" indent="-285750" eaLnBrk="0" hangingPunct="0">
              <a:spcBef>
                <a:spcPct val="30000"/>
              </a:spcBef>
              <a:buClr>
                <a:schemeClr val="accent1"/>
              </a:buClr>
              <a:buFont typeface="Wingdings" pitchFamily="2" charset="2"/>
              <a:buChar char="§"/>
              <a:defRPr>
                <a:solidFill>
                  <a:schemeClr val="tx1"/>
                </a:solidFill>
                <a:latin typeface="Arial" pitchFamily="34" charset="0"/>
                <a:ea typeface="ＭＳ Ｐゴシック" pitchFamily="34" charset="-128"/>
              </a:defRPr>
            </a:lvl2pPr>
            <a:lvl3pPr marL="11430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3pPr>
            <a:lvl4pPr marL="1600200" indent="-228600" eaLnBrk="0" hangingPunct="0">
              <a:spcBef>
                <a:spcPct val="30000"/>
              </a:spcBef>
              <a:buClr>
                <a:schemeClr val="accent1"/>
              </a:buClr>
              <a:buFont typeface="Wingdings" pitchFamily="2" charset="2"/>
              <a:buChar char="§"/>
              <a:defRPr sz="1600">
                <a:solidFill>
                  <a:schemeClr val="tx1"/>
                </a:solidFill>
                <a:latin typeface="Arial" pitchFamily="34" charset="0"/>
                <a:ea typeface="ＭＳ Ｐゴシック" pitchFamily="34" charset="-128"/>
              </a:defRPr>
            </a:lvl4pPr>
            <a:lvl5pPr marL="2057400" indent="-228600" eaLnBrk="0" hangingPunct="0">
              <a:spcBef>
                <a:spcPct val="40000"/>
              </a:spcBef>
              <a:buClr>
                <a:schemeClr val="accent1"/>
              </a:buClr>
              <a:buFont typeface="Wingdings" pitchFamily="2" charset="2"/>
              <a:buChar char="»"/>
              <a:defRPr sz="2000">
                <a:solidFill>
                  <a:schemeClr val="tx1"/>
                </a:solidFill>
                <a:latin typeface="Arial" pitchFamily="34" charset="0"/>
                <a:ea typeface="ＭＳ Ｐゴシック" pitchFamily="34" charset="-128"/>
              </a:defRPr>
            </a:lvl5pPr>
            <a:lvl6pPr marL="25146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6pPr>
            <a:lvl7pPr marL="29718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7pPr>
            <a:lvl8pPr marL="34290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8pPr>
            <a:lvl9pPr marL="3886200" indent="-228600" eaLnBrk="0" fontAlgn="base" hangingPunct="0">
              <a:spcBef>
                <a:spcPct val="40000"/>
              </a:spcBef>
              <a:spcAft>
                <a:spcPct val="0"/>
              </a:spcAft>
              <a:buClr>
                <a:schemeClr val="accent1"/>
              </a:buClr>
              <a:buFont typeface="Wingdings" pitchFamily="2" charset="2"/>
              <a:buChar char="»"/>
              <a:defRPr sz="2000">
                <a:solidFill>
                  <a:schemeClr val="tx1"/>
                </a:solidFill>
                <a:latin typeface="Arial" pitchFamily="34" charset="0"/>
                <a:ea typeface="ＭＳ Ｐゴシック" pitchFamily="34" charset="-128"/>
              </a:defRPr>
            </a:lvl9pPr>
          </a:lstStyle>
          <a:p>
            <a:pPr algn="ctr" eaLnBrk="1" hangingPunct="1">
              <a:spcBef>
                <a:spcPct val="0"/>
              </a:spcBef>
              <a:buClrTx/>
              <a:buFontTx/>
              <a:buNone/>
              <a:defRPr/>
            </a:pPr>
            <a:r>
              <a:rPr lang="it-IT" altLang="it-IT" sz="2800" dirty="0">
                <a:solidFill>
                  <a:srgbClr val="0070C0"/>
                </a:solidFill>
                <a:latin typeface="Calibri" panose="020F0502020204030204" pitchFamily="34" charset="0"/>
                <a:cs typeface="Calibri" panose="020F0502020204030204" pitchFamily="34" charset="0"/>
              </a:rPr>
              <a:t>140 clinical facilities (</a:t>
            </a:r>
            <a:r>
              <a:rPr lang="it-IT" altLang="it-IT" sz="2800" dirty="0" err="1">
                <a:solidFill>
                  <a:srgbClr val="0070C0"/>
                </a:solidFill>
                <a:latin typeface="Calibri" panose="020F0502020204030204" pitchFamily="34" charset="0"/>
                <a:cs typeface="Calibri" panose="020F0502020204030204" pitchFamily="34" charset="0"/>
              </a:rPr>
              <a:t>operational</a:t>
            </a:r>
            <a:r>
              <a:rPr lang="it-IT" altLang="it-IT" sz="2800" dirty="0">
                <a:solidFill>
                  <a:srgbClr val="0070C0"/>
                </a:solidFill>
                <a:latin typeface="Calibri" panose="020F0502020204030204" pitchFamily="34" charset="0"/>
                <a:cs typeface="Calibri" panose="020F0502020204030204" pitchFamily="34" charset="0"/>
              </a:rPr>
              <a:t> </a:t>
            </a:r>
            <a:r>
              <a:rPr lang="it-IT" altLang="it-IT" sz="2800" dirty="0" err="1">
                <a:solidFill>
                  <a:srgbClr val="0070C0"/>
                </a:solidFill>
                <a:latin typeface="Calibri" panose="020F0502020204030204" pitchFamily="34" charset="0"/>
                <a:cs typeface="Calibri" panose="020F0502020204030204" pitchFamily="34" charset="0"/>
              </a:rPr>
              <a:t>phase</a:t>
            </a:r>
            <a:r>
              <a:rPr lang="it-IT" altLang="it-IT" sz="2800" dirty="0">
                <a:solidFill>
                  <a:srgbClr val="0070C0"/>
                </a:solidFill>
                <a:latin typeface="Calibri" panose="020F0502020204030204" pitchFamily="34" charset="0"/>
                <a:cs typeface="Calibri" panose="020F0502020204030204" pitchFamily="34" charset="0"/>
              </a:rPr>
              <a:t>) of </a:t>
            </a:r>
            <a:r>
              <a:rPr lang="it-IT" altLang="it-IT" sz="2800" dirty="0" err="1">
                <a:solidFill>
                  <a:srgbClr val="0070C0"/>
                </a:solidFill>
                <a:latin typeface="Calibri" panose="020F0502020204030204" pitchFamily="34" charset="0"/>
                <a:cs typeface="Calibri" panose="020F0502020204030204" pitchFamily="34" charset="0"/>
              </a:rPr>
              <a:t>protons</a:t>
            </a:r>
            <a:r>
              <a:rPr lang="it-IT" altLang="it-IT" sz="2800" dirty="0">
                <a:solidFill>
                  <a:srgbClr val="0070C0"/>
                </a:solidFill>
                <a:latin typeface="Calibri" panose="020F0502020204030204" pitchFamily="34" charset="0"/>
                <a:cs typeface="Calibri" panose="020F0502020204030204" pitchFamily="34" charset="0"/>
              </a:rPr>
              <a:t> and  13 centers of carbon </a:t>
            </a:r>
            <a:r>
              <a:rPr lang="it-IT" altLang="it-IT" sz="2800" dirty="0" err="1">
                <a:solidFill>
                  <a:srgbClr val="0070C0"/>
                </a:solidFill>
                <a:latin typeface="Calibri" panose="020F0502020204030204" pitchFamily="34" charset="0"/>
                <a:cs typeface="Calibri" panose="020F0502020204030204" pitchFamily="34" charset="0"/>
              </a:rPr>
              <a:t>ions</a:t>
            </a:r>
            <a:r>
              <a:rPr lang="it-IT" altLang="it-IT" sz="2800" dirty="0">
                <a:solidFill>
                  <a:srgbClr val="0070C0"/>
                </a:solidFill>
                <a:latin typeface="Calibri" panose="020F0502020204030204" pitchFamily="34" charset="0"/>
                <a:cs typeface="Calibri" panose="020F0502020204030204" pitchFamily="34" charset="0"/>
              </a:rPr>
              <a:t> in the world, 6 multi-</a:t>
            </a:r>
            <a:r>
              <a:rPr lang="it-IT" altLang="it-IT" sz="2800" dirty="0" err="1">
                <a:solidFill>
                  <a:srgbClr val="0070C0"/>
                </a:solidFill>
                <a:latin typeface="Calibri" panose="020F0502020204030204" pitchFamily="34" charset="0"/>
                <a:cs typeface="Calibri" panose="020F0502020204030204" pitchFamily="34" charset="0"/>
              </a:rPr>
              <a:t>particle</a:t>
            </a:r>
            <a:r>
              <a:rPr lang="it-IT" altLang="it-IT" sz="2800" dirty="0">
                <a:solidFill>
                  <a:srgbClr val="0070C0"/>
                </a:solidFill>
                <a:latin typeface="Calibri" panose="020F0502020204030204" pitchFamily="34" charset="0"/>
                <a:cs typeface="Calibri" panose="020F0502020204030204" pitchFamily="34" charset="0"/>
              </a:rPr>
              <a:t> (</a:t>
            </a:r>
            <a:r>
              <a:rPr lang="it-IT" altLang="it-IT" sz="2800" dirty="0" err="1">
                <a:solidFill>
                  <a:srgbClr val="0070C0"/>
                </a:solidFill>
                <a:latin typeface="Calibri" panose="020F0502020204030204" pitchFamily="34" charset="0"/>
                <a:cs typeface="Calibri" panose="020F0502020204030204" pitchFamily="34" charset="0"/>
              </a:rPr>
              <a:t>protons</a:t>
            </a:r>
            <a:r>
              <a:rPr lang="it-IT" altLang="it-IT" sz="2800" dirty="0">
                <a:solidFill>
                  <a:srgbClr val="0070C0"/>
                </a:solidFill>
                <a:latin typeface="Calibri" panose="020F0502020204030204" pitchFamily="34" charset="0"/>
                <a:cs typeface="Calibri" panose="020F0502020204030204" pitchFamily="34" charset="0"/>
              </a:rPr>
              <a:t> and carbon </a:t>
            </a:r>
            <a:r>
              <a:rPr lang="it-IT" altLang="it-IT" sz="2800" dirty="0" err="1">
                <a:solidFill>
                  <a:srgbClr val="0070C0"/>
                </a:solidFill>
                <a:latin typeface="Calibri" panose="020F0502020204030204" pitchFamily="34" charset="0"/>
                <a:cs typeface="Calibri" panose="020F0502020204030204" pitchFamily="34" charset="0"/>
              </a:rPr>
              <a:t>ions</a:t>
            </a:r>
            <a:r>
              <a:rPr lang="it-IT" altLang="it-IT" sz="2800" dirty="0">
                <a:solidFill>
                  <a:srgbClr val="0070C0"/>
                </a:solidFill>
                <a:latin typeface="Calibri" panose="020F0502020204030204" pitchFamily="34" charset="0"/>
                <a:cs typeface="Calibri" panose="020F0502020204030204" pitchFamily="34" charset="0"/>
              </a:rPr>
              <a:t>) </a:t>
            </a:r>
            <a:endParaRPr lang="it-IT" altLang="it-IT" sz="3200" dirty="0">
              <a:solidFill>
                <a:srgbClr val="0070C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pic>
        <p:nvPicPr>
          <p:cNvPr id="35" name="Immagine 34">
            <a:extLst>
              <a:ext uri="{FF2B5EF4-FFF2-40B4-BE49-F238E27FC236}">
                <a16:creationId xmlns="" xmlns:a16="http://schemas.microsoft.com/office/drawing/2014/main" id="{71DB17F7-B13D-4192-A046-83E7A76AE763}"/>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28779"/>
          <a:stretch/>
        </p:blipFill>
        <p:spPr bwMode="auto">
          <a:xfrm>
            <a:off x="3392377" y="4657044"/>
            <a:ext cx="2145319" cy="1055177"/>
          </a:xfrm>
          <a:prstGeom prst="rect">
            <a:avLst/>
          </a:prstGeom>
          <a:noFill/>
          <a:ln w="3810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2" name="Ovale 1">
            <a:extLst>
              <a:ext uri="{FF2B5EF4-FFF2-40B4-BE49-F238E27FC236}">
                <a16:creationId xmlns="" xmlns:a16="http://schemas.microsoft.com/office/drawing/2014/main" id="{B154CD43-1641-137E-653B-176B167C5181}"/>
              </a:ext>
            </a:extLst>
          </p:cNvPr>
          <p:cNvSpPr/>
          <p:nvPr/>
        </p:nvSpPr>
        <p:spPr>
          <a:xfrm>
            <a:off x="5620283" y="3429000"/>
            <a:ext cx="136396" cy="12328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CasellaDiTesto 3">
            <a:extLst>
              <a:ext uri="{FF2B5EF4-FFF2-40B4-BE49-F238E27FC236}">
                <a16:creationId xmlns="" xmlns:a16="http://schemas.microsoft.com/office/drawing/2014/main" id="{E64DC57E-9532-B0B5-8275-F5AD7B667C5D}"/>
              </a:ext>
            </a:extLst>
          </p:cNvPr>
          <p:cNvSpPr txBox="1"/>
          <p:nvPr/>
        </p:nvSpPr>
        <p:spPr>
          <a:xfrm>
            <a:off x="9711634" y="1546765"/>
            <a:ext cx="2133238" cy="6063198"/>
          </a:xfrm>
          <a:prstGeom prst="rect">
            <a:avLst/>
          </a:prstGeom>
          <a:noFill/>
        </p:spPr>
        <p:txBody>
          <a:bodyPr wrap="square" rtlCol="0">
            <a:spAutoFit/>
          </a:bodyPr>
          <a:lstStyle/>
          <a:p>
            <a:r>
              <a:rPr lang="it-IT" sz="2800" b="1" dirty="0">
                <a:solidFill>
                  <a:srgbClr val="FF0000"/>
                </a:solidFill>
              </a:rPr>
              <a:t>   In </a:t>
            </a:r>
            <a:r>
              <a:rPr lang="it-IT" sz="2800" b="1" dirty="0" err="1" smtClean="0">
                <a:solidFill>
                  <a:srgbClr val="FF0000"/>
                </a:solidFill>
              </a:rPr>
              <a:t>Italy</a:t>
            </a:r>
            <a:r>
              <a:rPr lang="it-IT" sz="2800" b="1" dirty="0" smtClean="0">
                <a:solidFill>
                  <a:srgbClr val="FF0000"/>
                </a:solidFill>
              </a:rPr>
              <a:t> </a:t>
            </a:r>
            <a:endParaRPr lang="it-IT" sz="2800" b="1" dirty="0">
              <a:solidFill>
                <a:srgbClr val="FF0000"/>
              </a:solidFill>
            </a:endParaRPr>
          </a:p>
          <a:p>
            <a:pPr marL="285750" indent="-285750">
              <a:buFont typeface="Wingdings" panose="05000000000000000000" pitchFamily="2" charset="2"/>
              <a:buChar char="§"/>
            </a:pPr>
            <a:r>
              <a:rPr lang="it-IT" b="1" dirty="0"/>
              <a:t>Centro Nazionale di Adroterapia Oncologica CNAO; Pavia</a:t>
            </a:r>
          </a:p>
          <a:p>
            <a:pPr marL="285750" indent="-285750">
              <a:buFont typeface="Wingdings" panose="05000000000000000000" pitchFamily="2" charset="2"/>
              <a:buChar char="§"/>
            </a:pPr>
            <a:endParaRPr lang="it-IT" b="1" dirty="0"/>
          </a:p>
          <a:p>
            <a:pPr marL="285750" indent="-285750">
              <a:buFont typeface="Wingdings" panose="05000000000000000000" pitchFamily="2" charset="2"/>
              <a:buChar char="§"/>
            </a:pPr>
            <a:r>
              <a:rPr lang="it-IT" b="1" dirty="0"/>
              <a:t>Centro di </a:t>
            </a:r>
            <a:r>
              <a:rPr lang="it-IT" b="1" dirty="0" err="1"/>
              <a:t>Protonterapia</a:t>
            </a:r>
            <a:r>
              <a:rPr lang="it-IT" b="1" dirty="0"/>
              <a:t>, Trento</a:t>
            </a:r>
          </a:p>
          <a:p>
            <a:pPr marL="285750" indent="-285750">
              <a:buFont typeface="Wingdings" panose="05000000000000000000" pitchFamily="2" charset="2"/>
              <a:buChar char="§"/>
            </a:pPr>
            <a:endParaRPr lang="it-IT" b="1" dirty="0">
              <a:latin typeface="Roboto" panose="02000000000000000000" pitchFamily="2" charset="0"/>
            </a:endParaRPr>
          </a:p>
          <a:p>
            <a:pPr marL="285750" indent="-285750">
              <a:buFont typeface="Wingdings" panose="05000000000000000000" pitchFamily="2" charset="2"/>
              <a:buChar char="§"/>
            </a:pPr>
            <a:endParaRPr lang="it-IT" b="1" dirty="0">
              <a:latin typeface="Roboto" panose="02000000000000000000" pitchFamily="2" charset="0"/>
            </a:endParaRPr>
          </a:p>
          <a:p>
            <a:pPr marL="285750" indent="-285750">
              <a:buFont typeface="Wingdings" panose="05000000000000000000" pitchFamily="2" charset="2"/>
              <a:buChar char="§"/>
            </a:pPr>
            <a:r>
              <a:rPr lang="it-IT" b="1" dirty="0">
                <a:latin typeface="Roboto" panose="02000000000000000000" pitchFamily="2" charset="0"/>
              </a:rPr>
              <a:t>Centro di </a:t>
            </a:r>
            <a:r>
              <a:rPr lang="it-IT" b="1" dirty="0" err="1">
                <a:latin typeface="Roboto" panose="02000000000000000000" pitchFamily="2" charset="0"/>
              </a:rPr>
              <a:t>AdroTerapia</a:t>
            </a:r>
            <a:r>
              <a:rPr lang="it-IT" b="1" dirty="0">
                <a:latin typeface="Roboto" panose="02000000000000000000" pitchFamily="2" charset="0"/>
              </a:rPr>
              <a:t> ed Applicazioni Nucleari Avanzate, Catania</a:t>
            </a:r>
            <a:endParaRPr lang="it-IT" b="1" dirty="0"/>
          </a:p>
          <a:p>
            <a:pPr marL="285750" indent="-285750">
              <a:buFont typeface="Wingdings" panose="05000000000000000000" pitchFamily="2" charset="2"/>
              <a:buChar char="§"/>
            </a:pPr>
            <a:endParaRPr lang="it-IT" b="1" dirty="0"/>
          </a:p>
          <a:p>
            <a:pPr marL="285750" indent="-285750">
              <a:buFont typeface="Wingdings" panose="05000000000000000000" pitchFamily="2" charset="2"/>
              <a:buChar char="§"/>
            </a:pPr>
            <a:endParaRPr lang="it-IT" b="1" dirty="0"/>
          </a:p>
          <a:p>
            <a:pPr marL="285750" indent="-285750">
              <a:buFont typeface="Wingdings" panose="05000000000000000000" pitchFamily="2" charset="2"/>
              <a:buChar char="§"/>
            </a:pPr>
            <a:endParaRPr lang="it-IT" b="1" dirty="0"/>
          </a:p>
          <a:p>
            <a:endParaRPr lang="it-IT" b="1" dirty="0"/>
          </a:p>
        </p:txBody>
      </p:sp>
      <p:sp>
        <p:nvSpPr>
          <p:cNvPr id="7" name="Ovale 6">
            <a:extLst>
              <a:ext uri="{FF2B5EF4-FFF2-40B4-BE49-F238E27FC236}">
                <a16:creationId xmlns="" xmlns:a16="http://schemas.microsoft.com/office/drawing/2014/main" id="{F71DC86A-E42B-A927-018F-F4AE413DD77C}"/>
              </a:ext>
            </a:extLst>
          </p:cNvPr>
          <p:cNvSpPr/>
          <p:nvPr/>
        </p:nvSpPr>
        <p:spPr>
          <a:xfrm>
            <a:off x="5424858" y="3217980"/>
            <a:ext cx="423713" cy="476997"/>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9" name="Connettore diritto 8">
            <a:extLst>
              <a:ext uri="{FF2B5EF4-FFF2-40B4-BE49-F238E27FC236}">
                <a16:creationId xmlns="" xmlns:a16="http://schemas.microsoft.com/office/drawing/2014/main" id="{FA2384AE-D2F3-10A9-3047-CA20DEA4BC52}"/>
              </a:ext>
            </a:extLst>
          </p:cNvPr>
          <p:cNvCxnSpPr>
            <a:cxnSpLocks/>
          </p:cNvCxnSpPr>
          <p:nvPr/>
        </p:nvCxnSpPr>
        <p:spPr>
          <a:xfrm flipV="1">
            <a:off x="5855050" y="2224055"/>
            <a:ext cx="3877757" cy="117435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Connettore diritto 9">
            <a:extLst>
              <a:ext uri="{FF2B5EF4-FFF2-40B4-BE49-F238E27FC236}">
                <a16:creationId xmlns="" xmlns:a16="http://schemas.microsoft.com/office/drawing/2014/main" id="{61AB4607-8A10-5A3A-FE67-974E2CC9E314}"/>
              </a:ext>
            </a:extLst>
          </p:cNvPr>
          <p:cNvCxnSpPr>
            <a:cxnSpLocks/>
          </p:cNvCxnSpPr>
          <p:nvPr/>
        </p:nvCxnSpPr>
        <p:spPr>
          <a:xfrm>
            <a:off x="5855050" y="3562115"/>
            <a:ext cx="3856584" cy="193621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783420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515641" y="117503"/>
            <a:ext cx="6720747" cy="502766"/>
          </a:xfrm>
          <a:prstGeom prst="rect">
            <a:avLst/>
          </a:prstGeom>
          <a:noFill/>
        </p:spPr>
        <p:txBody>
          <a:bodyPr wrap="square" rtlCol="0">
            <a:spAutoFit/>
          </a:bodyPr>
          <a:lstStyle/>
          <a:p>
            <a:pPr algn="ctr"/>
            <a:r>
              <a:rPr lang="it-IT" sz="2667" b="1" dirty="0">
                <a:solidFill>
                  <a:srgbClr val="FF0000"/>
                </a:solidFill>
              </a:rPr>
              <a:t>SINONASAL MALIGNANCIES</a:t>
            </a:r>
            <a:endParaRPr lang="en-US" sz="2667" b="1" dirty="0">
              <a:solidFill>
                <a:srgbClr val="FF0000"/>
              </a:solidFill>
            </a:endParaRPr>
          </a:p>
        </p:txBody>
      </p:sp>
      <p:sp>
        <p:nvSpPr>
          <p:cNvPr id="6" name="TextBox 5"/>
          <p:cNvSpPr txBox="1"/>
          <p:nvPr/>
        </p:nvSpPr>
        <p:spPr>
          <a:xfrm>
            <a:off x="460682" y="881390"/>
            <a:ext cx="5883558" cy="5724644"/>
          </a:xfrm>
          <a:prstGeom prst="rect">
            <a:avLst/>
          </a:prstGeom>
          <a:noFill/>
        </p:spPr>
        <p:txBody>
          <a:bodyPr wrap="square" rtlCol="0">
            <a:spAutoFit/>
          </a:bodyPr>
          <a:lstStyle/>
          <a:p>
            <a:pPr marL="228594" indent="-228594">
              <a:buFont typeface="Arial" panose="020B0604020202020204" pitchFamily="34" charset="0"/>
              <a:buChar char="•"/>
            </a:pPr>
            <a:r>
              <a:rPr lang="en-US" dirty="0">
                <a:solidFill>
                  <a:srgbClr val="002060"/>
                </a:solidFill>
              </a:rPr>
              <a:t>Primary </a:t>
            </a:r>
            <a:r>
              <a:rPr lang="en-US" dirty="0" smtClean="0">
                <a:solidFill>
                  <a:srgbClr val="002060"/>
                </a:solidFill>
              </a:rPr>
              <a:t>tumors </a:t>
            </a:r>
            <a:r>
              <a:rPr lang="en-US" dirty="0">
                <a:solidFill>
                  <a:srgbClr val="002060"/>
                </a:solidFill>
              </a:rPr>
              <a:t>of the nasal cavity and paranasal sinuses are uncommon</a:t>
            </a:r>
          </a:p>
          <a:p>
            <a:pPr marL="228594" indent="-228594">
              <a:buFont typeface="Arial" panose="020B0604020202020204" pitchFamily="34" charset="0"/>
              <a:buChar char="•"/>
            </a:pPr>
            <a:endParaRPr lang="it-IT" dirty="0">
              <a:solidFill>
                <a:srgbClr val="002060"/>
              </a:solidFill>
            </a:endParaRPr>
          </a:p>
          <a:p>
            <a:pPr marL="228594" indent="-228594">
              <a:buFont typeface="Arial" panose="020B0604020202020204" pitchFamily="34" charset="0"/>
              <a:buChar char="•"/>
            </a:pPr>
            <a:r>
              <a:rPr lang="it-IT" dirty="0" err="1">
                <a:solidFill>
                  <a:srgbClr val="002060"/>
                </a:solidFill>
              </a:rPr>
              <a:t>Molteplicity</a:t>
            </a:r>
            <a:r>
              <a:rPr lang="it-IT" dirty="0">
                <a:solidFill>
                  <a:srgbClr val="002060"/>
                </a:solidFill>
              </a:rPr>
              <a:t> of </a:t>
            </a:r>
            <a:r>
              <a:rPr lang="it-IT" dirty="0" err="1">
                <a:solidFill>
                  <a:srgbClr val="002060"/>
                </a:solidFill>
              </a:rPr>
              <a:t>histological</a:t>
            </a:r>
            <a:r>
              <a:rPr lang="it-IT" dirty="0">
                <a:solidFill>
                  <a:srgbClr val="002060"/>
                </a:solidFill>
              </a:rPr>
              <a:t> </a:t>
            </a:r>
            <a:r>
              <a:rPr lang="it-IT" dirty="0" err="1">
                <a:solidFill>
                  <a:srgbClr val="002060"/>
                </a:solidFill>
              </a:rPr>
              <a:t>types</a:t>
            </a:r>
            <a:r>
              <a:rPr lang="it-IT" dirty="0">
                <a:solidFill>
                  <a:srgbClr val="002060"/>
                </a:solidFill>
              </a:rPr>
              <a:t> (SCC, ADK, SNUC, ESBN, MMM, ACC</a:t>
            </a:r>
            <a:r>
              <a:rPr lang="it-IT" dirty="0" smtClean="0">
                <a:solidFill>
                  <a:srgbClr val="002060"/>
                </a:solidFill>
              </a:rPr>
              <a:t>..)</a:t>
            </a:r>
          </a:p>
          <a:p>
            <a:pPr marL="228594" indent="-228594">
              <a:buFont typeface="Arial" panose="020B0604020202020204" pitchFamily="34" charset="0"/>
              <a:buChar char="•"/>
            </a:pPr>
            <a:endParaRPr lang="it-IT" dirty="0">
              <a:solidFill>
                <a:srgbClr val="002060"/>
              </a:solidFill>
            </a:endParaRPr>
          </a:p>
          <a:p>
            <a:pPr marL="228594" indent="-228594">
              <a:buFont typeface="Arial" panose="020B0604020202020204" pitchFamily="34" charset="0"/>
              <a:buChar char="•"/>
            </a:pPr>
            <a:r>
              <a:rPr lang="en-US" dirty="0" smtClean="0">
                <a:solidFill>
                  <a:srgbClr val="002060"/>
                </a:solidFill>
              </a:rPr>
              <a:t>In </a:t>
            </a:r>
            <a:r>
              <a:rPr lang="en-US" dirty="0">
                <a:solidFill>
                  <a:srgbClr val="002060"/>
                </a:solidFill>
              </a:rPr>
              <a:t>the majority of cases of LA-SNCs, the therapeutic strategy relies on the combination of surgery, radiotherapy (RT) and chemotherapy. For </a:t>
            </a:r>
            <a:r>
              <a:rPr lang="en-US" dirty="0" err="1">
                <a:solidFill>
                  <a:srgbClr val="002060"/>
                </a:solidFill>
              </a:rPr>
              <a:t>unresectable</a:t>
            </a:r>
            <a:r>
              <a:rPr lang="en-US" dirty="0">
                <a:solidFill>
                  <a:srgbClr val="002060"/>
                </a:solidFill>
              </a:rPr>
              <a:t> disease or inoperable patients, definitive RT is proposed, often with concurrent </a:t>
            </a:r>
            <a:r>
              <a:rPr lang="en-US" dirty="0" smtClean="0">
                <a:solidFill>
                  <a:srgbClr val="002060"/>
                </a:solidFill>
              </a:rPr>
              <a:t>chemotherapy.</a:t>
            </a:r>
          </a:p>
          <a:p>
            <a:pPr marL="228594" indent="-228594">
              <a:buFont typeface="Arial" panose="020B0604020202020204" pitchFamily="34" charset="0"/>
              <a:buChar char="•"/>
            </a:pPr>
            <a:endParaRPr lang="en-US" dirty="0">
              <a:solidFill>
                <a:srgbClr val="002060"/>
              </a:solidFill>
            </a:endParaRPr>
          </a:p>
          <a:p>
            <a:pPr marL="228594" indent="-228594">
              <a:buFont typeface="Arial" panose="020B0604020202020204" pitchFamily="34" charset="0"/>
              <a:buChar char="•"/>
            </a:pPr>
            <a:r>
              <a:rPr lang="en-US" dirty="0" smtClean="0">
                <a:solidFill>
                  <a:srgbClr val="002060"/>
                </a:solidFill>
              </a:rPr>
              <a:t>Intensity-modulated </a:t>
            </a:r>
            <a:r>
              <a:rPr lang="en-US" dirty="0">
                <a:solidFill>
                  <a:srgbClr val="002060"/>
                </a:solidFill>
              </a:rPr>
              <a:t>radiotherapy (IMRT-VMAT) is the standard RT </a:t>
            </a:r>
            <a:r>
              <a:rPr lang="en-US" dirty="0" smtClean="0">
                <a:solidFill>
                  <a:srgbClr val="002060"/>
                </a:solidFill>
              </a:rPr>
              <a:t>technique.</a:t>
            </a:r>
            <a:endParaRPr lang="en-US" dirty="0">
              <a:solidFill>
                <a:srgbClr val="002060"/>
              </a:solidFill>
            </a:endParaRPr>
          </a:p>
          <a:p>
            <a:pPr marL="228594" indent="-228594">
              <a:buFont typeface="Arial" panose="020B0604020202020204" pitchFamily="34" charset="0"/>
              <a:buChar char="•"/>
            </a:pPr>
            <a:endParaRPr lang="en-US" dirty="0">
              <a:solidFill>
                <a:srgbClr val="002060"/>
              </a:solidFill>
            </a:endParaRPr>
          </a:p>
          <a:p>
            <a:pPr marL="228594" indent="-228594">
              <a:buFont typeface="Arial" panose="020B0604020202020204" pitchFamily="34" charset="0"/>
              <a:buChar char="•"/>
            </a:pPr>
            <a:r>
              <a:rPr lang="en-GB" dirty="0" smtClean="0">
                <a:solidFill>
                  <a:srgbClr val="002060"/>
                </a:solidFill>
              </a:rPr>
              <a:t>Data </a:t>
            </a:r>
            <a:r>
              <a:rPr lang="en-GB" dirty="0">
                <a:solidFill>
                  <a:srgbClr val="002060"/>
                </a:solidFill>
              </a:rPr>
              <a:t>on the efficacy of Protons (PT) and carbon ions (CIRT) is </a:t>
            </a:r>
            <a:r>
              <a:rPr lang="en-GB" dirty="0" err="1" smtClean="0">
                <a:solidFill>
                  <a:srgbClr val="002060"/>
                </a:solidFill>
              </a:rPr>
              <a:t>recentlessly</a:t>
            </a:r>
            <a:r>
              <a:rPr lang="en-GB" dirty="0" smtClean="0">
                <a:solidFill>
                  <a:srgbClr val="002060"/>
                </a:solidFill>
              </a:rPr>
              <a:t> </a:t>
            </a:r>
            <a:r>
              <a:rPr lang="en-GB" dirty="0">
                <a:solidFill>
                  <a:srgbClr val="002060"/>
                </a:solidFill>
              </a:rPr>
              <a:t>growing.</a:t>
            </a:r>
            <a:endParaRPr lang="en-US" dirty="0">
              <a:solidFill>
                <a:srgbClr val="002060"/>
              </a:solidFill>
            </a:endParaRPr>
          </a:p>
          <a:p>
            <a:pPr marL="342900" indent="-342900" algn="just">
              <a:buFont typeface="Arial" panose="020B0604020202020204" pitchFamily="34" charset="0"/>
              <a:buChar char="•"/>
            </a:pPr>
            <a:endParaRPr lang="en-US" dirty="0">
              <a:solidFill>
                <a:srgbClr val="002060"/>
              </a:solidFill>
            </a:endParaRPr>
          </a:p>
          <a:p>
            <a:pPr marL="228594" indent="-228594">
              <a:buFont typeface="Arial" panose="020B0604020202020204" pitchFamily="34" charset="0"/>
              <a:buChar char="•"/>
            </a:pPr>
            <a:endParaRPr lang="en-US" dirty="0">
              <a:solidFill>
                <a:srgbClr val="002060"/>
              </a:solidFill>
            </a:endParaRPr>
          </a:p>
          <a:p>
            <a:pPr marL="228594" indent="-228594">
              <a:buFont typeface="Arial" panose="020B0604020202020204" pitchFamily="34" charset="0"/>
              <a:buChar char="•"/>
            </a:pPr>
            <a:endParaRPr lang="it-IT" sz="2400" dirty="0">
              <a:solidFill>
                <a:srgbClr val="002060"/>
              </a:solidFill>
            </a:endParaRPr>
          </a:p>
        </p:txBody>
      </p:sp>
      <p:pic>
        <p:nvPicPr>
          <p:cNvPr id="2" name="Immagine 1"/>
          <p:cNvPicPr>
            <a:picLocks noChangeAspect="1"/>
          </p:cNvPicPr>
          <p:nvPr/>
        </p:nvPicPr>
        <p:blipFill>
          <a:blip r:embed="rId3"/>
          <a:stretch>
            <a:fillRect/>
          </a:stretch>
        </p:blipFill>
        <p:spPr>
          <a:xfrm>
            <a:off x="3111287" y="5742801"/>
            <a:ext cx="5705475" cy="1038225"/>
          </a:xfrm>
          <a:prstGeom prst="rect">
            <a:avLst/>
          </a:prstGeom>
        </p:spPr>
      </p:pic>
      <p:pic>
        <p:nvPicPr>
          <p:cNvPr id="4" name="Immagine 3"/>
          <p:cNvPicPr>
            <a:picLocks noChangeAspect="1"/>
          </p:cNvPicPr>
          <p:nvPr/>
        </p:nvPicPr>
        <p:blipFill>
          <a:blip r:embed="rId4"/>
          <a:stretch>
            <a:fillRect/>
          </a:stretch>
        </p:blipFill>
        <p:spPr>
          <a:xfrm>
            <a:off x="9373204" y="3236215"/>
            <a:ext cx="2818796" cy="3260474"/>
          </a:xfrm>
          <a:prstGeom prst="rect">
            <a:avLst/>
          </a:prstGeom>
        </p:spPr>
      </p:pic>
      <p:pic>
        <p:nvPicPr>
          <p:cNvPr id="11" name="Immagine 10"/>
          <p:cNvPicPr>
            <a:picLocks noChangeAspect="1"/>
          </p:cNvPicPr>
          <p:nvPr/>
        </p:nvPicPr>
        <p:blipFill>
          <a:blip r:embed="rId5"/>
          <a:stretch>
            <a:fillRect/>
          </a:stretch>
        </p:blipFill>
        <p:spPr>
          <a:xfrm>
            <a:off x="9373204" y="0"/>
            <a:ext cx="2818796" cy="3236215"/>
          </a:xfrm>
          <a:prstGeom prst="rect">
            <a:avLst/>
          </a:prstGeom>
        </p:spPr>
      </p:pic>
      <p:sp>
        <p:nvSpPr>
          <p:cNvPr id="12" name="CasellaDiTesto 11"/>
          <p:cNvSpPr txBox="1"/>
          <p:nvPr/>
        </p:nvSpPr>
        <p:spPr>
          <a:xfrm>
            <a:off x="3111287" y="5637228"/>
            <a:ext cx="1480008" cy="369332"/>
          </a:xfrm>
          <a:prstGeom prst="rect">
            <a:avLst/>
          </a:prstGeom>
          <a:noFill/>
        </p:spPr>
        <p:txBody>
          <a:bodyPr wrap="square" rtlCol="0">
            <a:spAutoFit/>
          </a:bodyPr>
          <a:lstStyle/>
          <a:p>
            <a:r>
              <a:rPr lang="it-IT" b="1" dirty="0" smtClean="0"/>
              <a:t>NCCN 2023</a:t>
            </a:r>
            <a:endParaRPr lang="it-IT" b="1" dirty="0"/>
          </a:p>
        </p:txBody>
      </p:sp>
      <p:pic>
        <p:nvPicPr>
          <p:cNvPr id="8" name="Picture 3"/>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b="24133"/>
          <a:stretch/>
        </p:blipFill>
        <p:spPr bwMode="auto">
          <a:xfrm>
            <a:off x="9373204" y="3031899"/>
            <a:ext cx="704050" cy="2043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3"/>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b="24133"/>
          <a:stretch/>
        </p:blipFill>
        <p:spPr bwMode="auto">
          <a:xfrm>
            <a:off x="9373204" y="6292373"/>
            <a:ext cx="704050" cy="2043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5598066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80051" y="6501342"/>
            <a:ext cx="1484312" cy="14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8" name="Group 37"/>
          <p:cNvGrpSpPr/>
          <p:nvPr/>
        </p:nvGrpSpPr>
        <p:grpSpPr>
          <a:xfrm>
            <a:off x="0" y="26100"/>
            <a:ext cx="10543321" cy="5957805"/>
            <a:chOff x="0" y="19575"/>
            <a:chExt cx="7907491" cy="4468354"/>
          </a:xfrm>
        </p:grpSpPr>
        <p:grpSp>
          <p:nvGrpSpPr>
            <p:cNvPr id="31" name="Group 30"/>
            <p:cNvGrpSpPr/>
            <p:nvPr/>
          </p:nvGrpSpPr>
          <p:grpSpPr>
            <a:xfrm>
              <a:off x="0" y="19575"/>
              <a:ext cx="7907491" cy="4468354"/>
              <a:chOff x="0" y="19575"/>
              <a:chExt cx="7907491" cy="4468354"/>
            </a:xfrm>
          </p:grpSpPr>
          <p:pic>
            <p:nvPicPr>
              <p:cNvPr id="2"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426" b="-1"/>
              <a:stretch/>
            </p:blipFill>
            <p:spPr bwMode="auto">
              <a:xfrm>
                <a:off x="0" y="820261"/>
                <a:ext cx="4401108" cy="927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CasellaDiTesto 30"/>
              <p:cNvSpPr txBox="1">
                <a:spLocks noChangeArrowheads="1"/>
              </p:cNvSpPr>
              <p:nvPr/>
            </p:nvSpPr>
            <p:spPr bwMode="auto">
              <a:xfrm>
                <a:off x="1318505" y="19575"/>
                <a:ext cx="6588986" cy="715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it-IT" altLang="it-IT" sz="2800" b="1" dirty="0">
                    <a:solidFill>
                      <a:srgbClr val="FF0000"/>
                    </a:solidFill>
                  </a:rPr>
                  <a:t>PARANASAL SINUSES CANCERS: can particle therapy improve LC and survival?</a:t>
                </a:r>
              </a:p>
            </p:txBody>
          </p:sp>
          <p:grpSp>
            <p:nvGrpSpPr>
              <p:cNvPr id="11" name="Group 21">
                <a:extLst>
                  <a:ext uri="{FF2B5EF4-FFF2-40B4-BE49-F238E27FC236}">
                    <a16:creationId xmlns="" xmlns:a16="http://schemas.microsoft.com/office/drawing/2014/main" id="{08329F68-2F08-2945-898B-4B5519F9D06F}"/>
                  </a:ext>
                </a:extLst>
              </p:cNvPr>
              <p:cNvGrpSpPr/>
              <p:nvPr/>
            </p:nvGrpSpPr>
            <p:grpSpPr>
              <a:xfrm>
                <a:off x="45177" y="1979439"/>
                <a:ext cx="5237899" cy="2508490"/>
                <a:chOff x="983046" y="1596241"/>
                <a:chExt cx="7958953" cy="3997117"/>
              </a:xfrm>
            </p:grpSpPr>
            <p:pic>
              <p:nvPicPr>
                <p:cNvPr id="12" name="Picture 5">
                  <a:extLst>
                    <a:ext uri="{FF2B5EF4-FFF2-40B4-BE49-F238E27FC236}">
                      <a16:creationId xmlns="" xmlns:a16="http://schemas.microsoft.com/office/drawing/2014/main" id="{7912675B-90A4-564C-ABD6-3A8CB4C7258E}"/>
                    </a:ext>
                  </a:extLst>
                </p:cNvPr>
                <p:cNvPicPr>
                  <a:picLocks noChangeAspect="1"/>
                </p:cNvPicPr>
                <p:nvPr/>
              </p:nvPicPr>
              <p:blipFill>
                <a:blip r:embed="rId5"/>
                <a:stretch>
                  <a:fillRect/>
                </a:stretch>
              </p:blipFill>
              <p:spPr>
                <a:xfrm>
                  <a:off x="983046" y="1596241"/>
                  <a:ext cx="6640287" cy="3997117"/>
                </a:xfrm>
                <a:prstGeom prst="rect">
                  <a:avLst/>
                </a:prstGeom>
              </p:spPr>
            </p:pic>
            <p:sp>
              <p:nvSpPr>
                <p:cNvPr id="13" name="Oval 12">
                  <a:extLst>
                    <a:ext uri="{FF2B5EF4-FFF2-40B4-BE49-F238E27FC236}">
                      <a16:creationId xmlns="" xmlns:a16="http://schemas.microsoft.com/office/drawing/2014/main" id="{D606B9A3-CFBF-1F4B-B8B4-79332DF1122F}"/>
                    </a:ext>
                  </a:extLst>
                </p:cNvPr>
                <p:cNvSpPr>
                  <a:spLocks noChangeArrowheads="1"/>
                </p:cNvSpPr>
                <p:nvPr/>
              </p:nvSpPr>
              <p:spPr bwMode="auto">
                <a:xfrm>
                  <a:off x="5974807" y="1987360"/>
                  <a:ext cx="431800" cy="288925"/>
                </a:xfrm>
                <a:prstGeom prst="ellipse">
                  <a:avLst/>
                </a:prstGeom>
                <a:noFill/>
                <a:ln w="38100">
                  <a:solidFill>
                    <a:schemeClr val="accent2"/>
                  </a:solidFill>
                  <a:round/>
                  <a:headEnd/>
                  <a:tailEnd/>
                </a:ln>
                <a:effectLst>
                  <a:prstShdw prst="shdw17" dist="17961" dir="2700000">
                    <a:schemeClr val="accent2">
                      <a:gamma/>
                      <a:shade val="60000"/>
                      <a:invGamma/>
                    </a:schemeClr>
                  </a:prstShdw>
                </a:effectLst>
                <a:extLst>
                  <a:ext uri="{909E8E84-426E-40DD-AFC4-6F175D3DCCD1}">
                    <a14:hiddenFill xmlns:a14="http://schemas.microsoft.com/office/drawing/2010/main">
                      <a:solidFill>
                        <a:schemeClr val="accent1"/>
                      </a:solidFill>
                    </a14:hiddenFill>
                  </a:ext>
                </a:extLst>
              </p:spPr>
              <p:txBody>
                <a:bodyPr wrap="none" anchor="ctr"/>
                <a:lstStyle/>
                <a:p>
                  <a:pPr>
                    <a:defRPr/>
                  </a:pPr>
                  <a:endParaRPr lang="it-IT" sz="1200">
                    <a:cs typeface="Arial" pitchFamily="34" charset="0"/>
                  </a:endParaRPr>
                </a:p>
              </p:txBody>
            </p:sp>
            <p:sp>
              <p:nvSpPr>
                <p:cNvPr id="14" name="Oval 12">
                  <a:extLst>
                    <a:ext uri="{FF2B5EF4-FFF2-40B4-BE49-F238E27FC236}">
                      <a16:creationId xmlns="" xmlns:a16="http://schemas.microsoft.com/office/drawing/2014/main" id="{5D7A8900-02DF-344E-BA77-5571932DE2B1}"/>
                    </a:ext>
                  </a:extLst>
                </p:cNvPr>
                <p:cNvSpPr>
                  <a:spLocks noChangeArrowheads="1"/>
                </p:cNvSpPr>
                <p:nvPr/>
              </p:nvSpPr>
              <p:spPr bwMode="auto">
                <a:xfrm>
                  <a:off x="5986101" y="2523098"/>
                  <a:ext cx="431800" cy="288925"/>
                </a:xfrm>
                <a:prstGeom prst="ellipse">
                  <a:avLst/>
                </a:prstGeom>
                <a:noFill/>
                <a:ln w="38100">
                  <a:solidFill>
                    <a:schemeClr val="accent2"/>
                  </a:solidFill>
                  <a:round/>
                  <a:headEnd/>
                  <a:tailEnd/>
                </a:ln>
                <a:effectLst>
                  <a:prstShdw prst="shdw17" dist="17961" dir="2700000">
                    <a:schemeClr val="accent2">
                      <a:gamma/>
                      <a:shade val="60000"/>
                      <a:invGamma/>
                    </a:schemeClr>
                  </a:prstShdw>
                </a:effectLst>
                <a:extLst>
                  <a:ext uri="{909E8E84-426E-40DD-AFC4-6F175D3DCCD1}">
                    <a14:hiddenFill xmlns:a14="http://schemas.microsoft.com/office/drawing/2010/main">
                      <a:solidFill>
                        <a:schemeClr val="accent1"/>
                      </a:solidFill>
                    </a14:hiddenFill>
                  </a:ext>
                </a:extLst>
              </p:spPr>
              <p:txBody>
                <a:bodyPr wrap="none" anchor="ctr"/>
                <a:lstStyle/>
                <a:p>
                  <a:pPr>
                    <a:defRPr/>
                  </a:pPr>
                  <a:endParaRPr lang="it-IT" sz="1200">
                    <a:cs typeface="Arial" pitchFamily="34" charset="0"/>
                  </a:endParaRPr>
                </a:p>
              </p:txBody>
            </p:sp>
            <p:sp>
              <p:nvSpPr>
                <p:cNvPr id="15" name="Oval 12">
                  <a:extLst>
                    <a:ext uri="{FF2B5EF4-FFF2-40B4-BE49-F238E27FC236}">
                      <a16:creationId xmlns="" xmlns:a16="http://schemas.microsoft.com/office/drawing/2014/main" id="{1FB2A12B-F56B-C749-A144-2CAFED202994}"/>
                    </a:ext>
                  </a:extLst>
                </p:cNvPr>
                <p:cNvSpPr>
                  <a:spLocks noChangeArrowheads="1"/>
                </p:cNvSpPr>
                <p:nvPr/>
              </p:nvSpPr>
              <p:spPr bwMode="auto">
                <a:xfrm>
                  <a:off x="5974807" y="3522490"/>
                  <a:ext cx="431800" cy="288925"/>
                </a:xfrm>
                <a:prstGeom prst="ellipse">
                  <a:avLst/>
                </a:prstGeom>
                <a:noFill/>
                <a:ln w="38100">
                  <a:solidFill>
                    <a:schemeClr val="accent2"/>
                  </a:solidFill>
                  <a:round/>
                  <a:headEnd/>
                  <a:tailEnd/>
                </a:ln>
                <a:effectLst>
                  <a:prstShdw prst="shdw17" dist="17961" dir="2700000">
                    <a:schemeClr val="accent2">
                      <a:gamma/>
                      <a:shade val="60000"/>
                      <a:invGamma/>
                    </a:schemeClr>
                  </a:prstShdw>
                </a:effectLst>
                <a:extLst>
                  <a:ext uri="{909E8E84-426E-40DD-AFC4-6F175D3DCCD1}">
                    <a14:hiddenFill xmlns:a14="http://schemas.microsoft.com/office/drawing/2010/main">
                      <a:solidFill>
                        <a:schemeClr val="accent1"/>
                      </a:solidFill>
                    </a14:hiddenFill>
                  </a:ext>
                </a:extLst>
              </p:spPr>
              <p:txBody>
                <a:bodyPr wrap="none" anchor="ctr"/>
                <a:lstStyle/>
                <a:p>
                  <a:pPr>
                    <a:defRPr/>
                  </a:pPr>
                  <a:endParaRPr lang="it-IT" sz="1200">
                    <a:cs typeface="Arial" pitchFamily="34" charset="0"/>
                  </a:endParaRPr>
                </a:p>
              </p:txBody>
            </p:sp>
            <p:sp>
              <p:nvSpPr>
                <p:cNvPr id="16" name="Oval 12">
                  <a:extLst>
                    <a:ext uri="{FF2B5EF4-FFF2-40B4-BE49-F238E27FC236}">
                      <a16:creationId xmlns="" xmlns:a16="http://schemas.microsoft.com/office/drawing/2014/main" id="{0F2A0E81-7506-AE4F-AB59-C9ED2934E54A}"/>
                    </a:ext>
                  </a:extLst>
                </p:cNvPr>
                <p:cNvSpPr>
                  <a:spLocks noChangeArrowheads="1"/>
                </p:cNvSpPr>
                <p:nvPr/>
              </p:nvSpPr>
              <p:spPr bwMode="auto">
                <a:xfrm>
                  <a:off x="5974807" y="4036129"/>
                  <a:ext cx="431800" cy="288925"/>
                </a:xfrm>
                <a:prstGeom prst="ellipse">
                  <a:avLst/>
                </a:prstGeom>
                <a:noFill/>
                <a:ln w="38100">
                  <a:solidFill>
                    <a:schemeClr val="accent2"/>
                  </a:solidFill>
                  <a:round/>
                  <a:headEnd/>
                  <a:tailEnd/>
                </a:ln>
                <a:effectLst>
                  <a:prstShdw prst="shdw17" dist="17961" dir="2700000">
                    <a:schemeClr val="accent2">
                      <a:gamma/>
                      <a:shade val="60000"/>
                      <a:invGamma/>
                    </a:schemeClr>
                  </a:prstShdw>
                </a:effectLst>
                <a:extLst>
                  <a:ext uri="{909E8E84-426E-40DD-AFC4-6F175D3DCCD1}">
                    <a14:hiddenFill xmlns:a14="http://schemas.microsoft.com/office/drawing/2010/main">
                      <a:solidFill>
                        <a:schemeClr val="accent1"/>
                      </a:solidFill>
                    </a14:hiddenFill>
                  </a:ext>
                </a:extLst>
              </p:spPr>
              <p:txBody>
                <a:bodyPr wrap="none" anchor="ctr"/>
                <a:lstStyle/>
                <a:p>
                  <a:pPr>
                    <a:defRPr/>
                  </a:pPr>
                  <a:endParaRPr lang="it-IT" sz="1200">
                    <a:cs typeface="Arial" pitchFamily="34" charset="0"/>
                  </a:endParaRPr>
                </a:p>
              </p:txBody>
            </p:sp>
            <p:sp>
              <p:nvSpPr>
                <p:cNvPr id="17" name="Chevron 13">
                  <a:extLst>
                    <a:ext uri="{FF2B5EF4-FFF2-40B4-BE49-F238E27FC236}">
                      <a16:creationId xmlns="" xmlns:a16="http://schemas.microsoft.com/office/drawing/2014/main" id="{BD95016D-E388-2846-B176-B0E720DAF14F}"/>
                    </a:ext>
                  </a:extLst>
                </p:cNvPr>
                <p:cNvSpPr/>
                <p:nvPr/>
              </p:nvSpPr>
              <p:spPr>
                <a:xfrm>
                  <a:off x="7617551" y="2033842"/>
                  <a:ext cx="455614" cy="295502"/>
                </a:xfrm>
                <a:prstGeom prst="chevron">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200">
                    <a:solidFill>
                      <a:schemeClr val="tx1"/>
                    </a:solidFill>
                  </a:endParaRPr>
                </a:p>
              </p:txBody>
            </p:sp>
            <p:sp>
              <p:nvSpPr>
                <p:cNvPr id="18" name="Chevron 14">
                  <a:extLst>
                    <a:ext uri="{FF2B5EF4-FFF2-40B4-BE49-F238E27FC236}">
                      <a16:creationId xmlns="" xmlns:a16="http://schemas.microsoft.com/office/drawing/2014/main" id="{1E691E04-4F76-7D48-B3FA-52D130EC71D8}"/>
                    </a:ext>
                  </a:extLst>
                </p:cNvPr>
                <p:cNvSpPr/>
                <p:nvPr/>
              </p:nvSpPr>
              <p:spPr>
                <a:xfrm>
                  <a:off x="7656719" y="2547854"/>
                  <a:ext cx="455614" cy="295502"/>
                </a:xfrm>
                <a:prstGeom prst="chevron">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200">
                    <a:solidFill>
                      <a:schemeClr val="tx1"/>
                    </a:solidFill>
                  </a:endParaRPr>
                </a:p>
              </p:txBody>
            </p:sp>
            <p:sp>
              <p:nvSpPr>
                <p:cNvPr id="19" name="Chevron 15">
                  <a:extLst>
                    <a:ext uri="{FF2B5EF4-FFF2-40B4-BE49-F238E27FC236}">
                      <a16:creationId xmlns="" xmlns:a16="http://schemas.microsoft.com/office/drawing/2014/main" id="{121F847F-E0A0-2741-A71A-80569B051E8A}"/>
                    </a:ext>
                  </a:extLst>
                </p:cNvPr>
                <p:cNvSpPr/>
                <p:nvPr/>
              </p:nvSpPr>
              <p:spPr>
                <a:xfrm>
                  <a:off x="7617550" y="3623928"/>
                  <a:ext cx="455614" cy="295502"/>
                </a:xfrm>
                <a:prstGeom prst="chevron">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200">
                    <a:solidFill>
                      <a:schemeClr val="tx1"/>
                    </a:solidFill>
                  </a:endParaRPr>
                </a:p>
              </p:txBody>
            </p:sp>
            <p:sp>
              <p:nvSpPr>
                <p:cNvPr id="20" name="Chevron 16">
                  <a:extLst>
                    <a:ext uri="{FF2B5EF4-FFF2-40B4-BE49-F238E27FC236}">
                      <a16:creationId xmlns="" xmlns:a16="http://schemas.microsoft.com/office/drawing/2014/main" id="{53149EAF-5031-344A-A98B-69CD0195845B}"/>
                    </a:ext>
                  </a:extLst>
                </p:cNvPr>
                <p:cNvSpPr/>
                <p:nvPr/>
              </p:nvSpPr>
              <p:spPr>
                <a:xfrm>
                  <a:off x="7617550" y="4104018"/>
                  <a:ext cx="455614" cy="295502"/>
                </a:xfrm>
                <a:prstGeom prst="chevron">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200">
                    <a:solidFill>
                      <a:schemeClr val="tx1"/>
                    </a:solidFill>
                  </a:endParaRPr>
                </a:p>
              </p:txBody>
            </p:sp>
            <p:sp>
              <p:nvSpPr>
                <p:cNvPr id="21" name="TextBox 4">
                  <a:extLst>
                    <a:ext uri="{FF2B5EF4-FFF2-40B4-BE49-F238E27FC236}">
                      <a16:creationId xmlns="" xmlns:a16="http://schemas.microsoft.com/office/drawing/2014/main" id="{34873608-FA0D-354D-8173-9AA91E2D484B}"/>
                    </a:ext>
                  </a:extLst>
                </p:cNvPr>
                <p:cNvSpPr txBox="1"/>
                <p:nvPr/>
              </p:nvSpPr>
              <p:spPr>
                <a:xfrm>
                  <a:off x="8041826" y="2028805"/>
                  <a:ext cx="407745" cy="331035"/>
                </a:xfrm>
                <a:prstGeom prst="rect">
                  <a:avLst/>
                </a:prstGeom>
                <a:noFill/>
              </p:spPr>
              <p:txBody>
                <a:bodyPr wrap="none" rtlCol="0">
                  <a:spAutoFit/>
                </a:bodyPr>
                <a:lstStyle/>
                <a:p>
                  <a:r>
                    <a:rPr lang="it-IT" sz="1200" dirty="0">
                      <a:solidFill>
                        <a:srgbClr val="FF0000"/>
                      </a:solidFill>
                    </a:rPr>
                    <a:t>OS</a:t>
                  </a:r>
                </a:p>
              </p:txBody>
            </p:sp>
            <p:sp>
              <p:nvSpPr>
                <p:cNvPr id="22" name="TextBox 19">
                  <a:extLst>
                    <a:ext uri="{FF2B5EF4-FFF2-40B4-BE49-F238E27FC236}">
                      <a16:creationId xmlns="" xmlns:a16="http://schemas.microsoft.com/office/drawing/2014/main" id="{2C3DB9F5-5159-6847-8442-6DF5667120B2}"/>
                    </a:ext>
                  </a:extLst>
                </p:cNvPr>
                <p:cNvSpPr txBox="1"/>
                <p:nvPr/>
              </p:nvSpPr>
              <p:spPr>
                <a:xfrm>
                  <a:off x="8149233" y="3606160"/>
                  <a:ext cx="792766" cy="331035"/>
                </a:xfrm>
                <a:prstGeom prst="rect">
                  <a:avLst/>
                </a:prstGeom>
                <a:noFill/>
              </p:spPr>
              <p:txBody>
                <a:bodyPr wrap="none" rtlCol="0">
                  <a:spAutoFit/>
                </a:bodyPr>
                <a:lstStyle/>
                <a:p>
                  <a:r>
                    <a:rPr lang="it-IT" sz="1200" dirty="0">
                      <a:solidFill>
                        <a:srgbClr val="FF0000"/>
                      </a:solidFill>
                    </a:rPr>
                    <a:t>5 ys DFS</a:t>
                  </a:r>
                </a:p>
              </p:txBody>
            </p:sp>
            <p:sp>
              <p:nvSpPr>
                <p:cNvPr id="23" name="TextBox 20">
                  <a:extLst>
                    <a:ext uri="{FF2B5EF4-FFF2-40B4-BE49-F238E27FC236}">
                      <a16:creationId xmlns="" xmlns:a16="http://schemas.microsoft.com/office/drawing/2014/main" id="{5C2B460F-A54C-BC44-95E0-F60EEF1302E6}"/>
                    </a:ext>
                  </a:extLst>
                </p:cNvPr>
                <p:cNvSpPr txBox="1"/>
                <p:nvPr/>
              </p:nvSpPr>
              <p:spPr>
                <a:xfrm>
                  <a:off x="8096616" y="4086250"/>
                  <a:ext cx="470149" cy="331035"/>
                </a:xfrm>
                <a:prstGeom prst="rect">
                  <a:avLst/>
                </a:prstGeom>
                <a:noFill/>
              </p:spPr>
              <p:txBody>
                <a:bodyPr wrap="none" rtlCol="0">
                  <a:spAutoFit/>
                </a:bodyPr>
                <a:lstStyle/>
                <a:p>
                  <a:r>
                    <a:rPr lang="it-IT" sz="1200" dirty="0">
                      <a:solidFill>
                        <a:srgbClr val="FF0000"/>
                      </a:solidFill>
                    </a:rPr>
                    <a:t>LRC</a:t>
                  </a:r>
                </a:p>
              </p:txBody>
            </p:sp>
          </p:grpSp>
        </p:grpSp>
        <p:sp>
          <p:nvSpPr>
            <p:cNvPr id="28" name="Rectangle 27"/>
            <p:cNvSpPr/>
            <p:nvPr/>
          </p:nvSpPr>
          <p:spPr>
            <a:xfrm>
              <a:off x="4759034" y="2530873"/>
              <a:ext cx="643061" cy="276999"/>
            </a:xfrm>
            <a:prstGeom prst="rect">
              <a:avLst/>
            </a:prstGeom>
          </p:spPr>
          <p:txBody>
            <a:bodyPr wrap="none">
              <a:spAutoFit/>
            </a:bodyPr>
            <a:lstStyle/>
            <a:p>
              <a:r>
                <a:rPr lang="it-IT" dirty="0">
                  <a:solidFill>
                    <a:srgbClr val="FF0000"/>
                  </a:solidFill>
                </a:rPr>
                <a:t>5 </a:t>
              </a:r>
              <a:r>
                <a:rPr lang="it-IT" dirty="0" err="1">
                  <a:solidFill>
                    <a:srgbClr val="FF0000"/>
                  </a:solidFill>
                </a:rPr>
                <a:t>ys</a:t>
              </a:r>
              <a:r>
                <a:rPr lang="it-IT" dirty="0">
                  <a:solidFill>
                    <a:srgbClr val="FF0000"/>
                  </a:solidFill>
                </a:rPr>
                <a:t> OS</a:t>
              </a:r>
            </a:p>
          </p:txBody>
        </p:sp>
      </p:grpSp>
      <p:grpSp>
        <p:nvGrpSpPr>
          <p:cNvPr id="39" name="Group 38"/>
          <p:cNvGrpSpPr/>
          <p:nvPr/>
        </p:nvGrpSpPr>
        <p:grpSpPr>
          <a:xfrm>
            <a:off x="7351103" y="1621347"/>
            <a:ext cx="4559155" cy="4517016"/>
            <a:chOff x="5401106" y="1240482"/>
            <a:chExt cx="3419366" cy="3387762"/>
          </a:xfrm>
        </p:grpSpPr>
        <p:grpSp>
          <p:nvGrpSpPr>
            <p:cNvPr id="33" name="Group 32"/>
            <p:cNvGrpSpPr/>
            <p:nvPr/>
          </p:nvGrpSpPr>
          <p:grpSpPr>
            <a:xfrm>
              <a:off x="5401106" y="1240482"/>
              <a:ext cx="3419366" cy="3387762"/>
              <a:chOff x="5401106" y="1240482"/>
              <a:chExt cx="3419366" cy="3387762"/>
            </a:xfrm>
          </p:grpSpPr>
          <p:pic>
            <p:nvPicPr>
              <p:cNvPr id="25" name="Picture 24"/>
              <p:cNvPicPr>
                <a:picLocks noChangeAspect="1"/>
              </p:cNvPicPr>
              <p:nvPr/>
            </p:nvPicPr>
            <p:blipFill>
              <a:blip r:embed="rId6"/>
              <a:stretch>
                <a:fillRect/>
              </a:stretch>
            </p:blipFill>
            <p:spPr>
              <a:xfrm>
                <a:off x="5401106" y="1488087"/>
                <a:ext cx="2052228" cy="3140157"/>
              </a:xfrm>
              <a:prstGeom prst="rect">
                <a:avLst/>
              </a:prstGeom>
            </p:spPr>
          </p:pic>
          <p:grpSp>
            <p:nvGrpSpPr>
              <p:cNvPr id="32" name="Group 31"/>
              <p:cNvGrpSpPr/>
              <p:nvPr/>
            </p:nvGrpSpPr>
            <p:grpSpPr>
              <a:xfrm>
                <a:off x="6052985" y="1240482"/>
                <a:ext cx="2767487" cy="2624203"/>
                <a:chOff x="6052985" y="1240482"/>
                <a:chExt cx="2767487" cy="2624203"/>
              </a:xfrm>
            </p:grpSpPr>
            <p:sp>
              <p:nvSpPr>
                <p:cNvPr id="24" name="TextBox 23"/>
                <p:cNvSpPr txBox="1"/>
                <p:nvPr/>
              </p:nvSpPr>
              <p:spPr>
                <a:xfrm>
                  <a:off x="7496775" y="1646291"/>
                  <a:ext cx="1323697" cy="221839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171446" indent="-171446">
                    <a:buFontTx/>
                    <a:buChar char="-"/>
                  </a:pPr>
                  <a:r>
                    <a:rPr lang="it-IT" sz="1400" dirty="0">
                      <a:solidFill>
                        <a:srgbClr val="002060"/>
                      </a:solidFill>
                      <a:cs typeface="Arial" panose="020B0604020202020204" pitchFamily="34" charset="0"/>
                      <a:sym typeface="News Gothic MT"/>
                    </a:rPr>
                    <a:t>PT studies more detailed on toxicity vs photon </a:t>
                  </a:r>
                  <a:r>
                    <a:rPr lang="en-US" sz="1400" dirty="0">
                      <a:solidFill>
                        <a:srgbClr val="002060"/>
                      </a:solidFill>
                    </a:rPr>
                    <a:t>(92% </a:t>
                  </a:r>
                  <a:r>
                    <a:rPr lang="en-US" sz="1400" i="1" dirty="0">
                      <a:solidFill>
                        <a:srgbClr val="002060"/>
                      </a:solidFill>
                    </a:rPr>
                    <a:t>vs </a:t>
                  </a:r>
                  <a:r>
                    <a:rPr lang="en-US" sz="1400" dirty="0">
                      <a:solidFill>
                        <a:srgbClr val="002060"/>
                      </a:solidFill>
                    </a:rPr>
                    <a:t>57%; p=0·03). </a:t>
                  </a:r>
                  <a:endParaRPr lang="it-IT" sz="1400" dirty="0">
                    <a:solidFill>
                      <a:srgbClr val="002060"/>
                    </a:solidFill>
                    <a:cs typeface="Arial" panose="020B0604020202020204" pitchFamily="34" charset="0"/>
                    <a:sym typeface="News Gothic MT"/>
                  </a:endParaRPr>
                </a:p>
                <a:p>
                  <a:pPr marL="171446" indent="-171446" defTabSz="449251" hangingPunct="0">
                    <a:lnSpc>
                      <a:spcPct val="93000"/>
                    </a:lnSpc>
                    <a:buFontTx/>
                    <a:buChar char="-"/>
                  </a:pPr>
                  <a:endParaRPr lang="it-IT" sz="1400" dirty="0">
                    <a:solidFill>
                      <a:srgbClr val="002060"/>
                    </a:solidFill>
                    <a:cs typeface="Arial" panose="020B0604020202020204" pitchFamily="34" charset="0"/>
                    <a:sym typeface="News Gothic MT"/>
                  </a:endParaRPr>
                </a:p>
                <a:p>
                  <a:pPr marL="171446" indent="-171446" defTabSz="449251" hangingPunct="0">
                    <a:lnSpc>
                      <a:spcPct val="93000"/>
                    </a:lnSpc>
                    <a:buFontTx/>
                    <a:buChar char="-"/>
                  </a:pPr>
                  <a:r>
                    <a:rPr lang="it-IT" sz="1400" dirty="0">
                      <a:solidFill>
                        <a:srgbClr val="002060"/>
                      </a:solidFill>
                      <a:cs typeface="Arial" panose="020B0604020202020204" pitchFamily="34" charset="0"/>
                    </a:rPr>
                    <a:t>Challenging cases sent to PT</a:t>
                  </a:r>
                  <a:r>
                    <a:rPr lang="it-IT" sz="1400" dirty="0">
                      <a:solidFill>
                        <a:srgbClr val="002060"/>
                      </a:solidFill>
                      <a:cs typeface="Arial" panose="020B0604020202020204" pitchFamily="34" charset="0"/>
                      <a:sym typeface="News Gothic MT"/>
                    </a:rPr>
                    <a:t> instead of photons</a:t>
                  </a:r>
                </a:p>
                <a:p>
                  <a:pPr marL="171446" indent="-171446" defTabSz="449251" hangingPunct="0">
                    <a:lnSpc>
                      <a:spcPct val="93000"/>
                    </a:lnSpc>
                    <a:buFontTx/>
                    <a:buChar char="-"/>
                  </a:pPr>
                  <a:endParaRPr lang="it-IT" sz="1400" dirty="0">
                    <a:solidFill>
                      <a:srgbClr val="002060"/>
                    </a:solidFill>
                    <a:cs typeface="Arial" panose="020B0604020202020204" pitchFamily="34" charset="0"/>
                    <a:sym typeface="News Gothic MT"/>
                  </a:endParaRPr>
                </a:p>
                <a:p>
                  <a:pPr marL="171446" indent="-171446" defTabSz="449251" hangingPunct="0">
                    <a:lnSpc>
                      <a:spcPct val="93000"/>
                    </a:lnSpc>
                    <a:buFontTx/>
                    <a:buChar char="-"/>
                  </a:pPr>
                  <a:r>
                    <a:rPr lang="it-IT" sz="1400" dirty="0">
                      <a:solidFill>
                        <a:srgbClr val="002060"/>
                      </a:solidFill>
                      <a:cs typeface="Arial" panose="020B0604020202020204" pitchFamily="34" charset="0"/>
                    </a:rPr>
                    <a:t>Higher biological and phyiscal doses delivered in PT studies compared to photon</a:t>
                  </a:r>
                  <a:endParaRPr lang="it-IT" sz="1400" dirty="0">
                    <a:solidFill>
                      <a:srgbClr val="002060"/>
                    </a:solidFill>
                    <a:cs typeface="Arial" panose="020B0604020202020204" pitchFamily="34" charset="0"/>
                    <a:sym typeface="News Gothic MT"/>
                  </a:endParaRPr>
                </a:p>
              </p:txBody>
            </p:sp>
            <p:sp>
              <p:nvSpPr>
                <p:cNvPr id="26" name="TextBox 25"/>
                <p:cNvSpPr txBox="1"/>
                <p:nvPr/>
              </p:nvSpPr>
              <p:spPr>
                <a:xfrm>
                  <a:off x="6052985" y="1240482"/>
                  <a:ext cx="572705" cy="207749"/>
                </a:xfrm>
                <a:prstGeom prst="rect">
                  <a:avLst/>
                </a:prstGeom>
                <a:noFill/>
              </p:spPr>
              <p:txBody>
                <a:bodyPr wrap="none" rtlCol="0">
                  <a:spAutoFit/>
                </a:bodyPr>
                <a:lstStyle/>
                <a:p>
                  <a:r>
                    <a:rPr lang="it-IT" sz="1200" b="1" dirty="0">
                      <a:solidFill>
                        <a:srgbClr val="FF0000"/>
                      </a:solidFill>
                    </a:rPr>
                    <a:t>TOXICITY</a:t>
                  </a:r>
                </a:p>
              </p:txBody>
            </p:sp>
          </p:grpSp>
        </p:grpSp>
        <p:sp>
          <p:nvSpPr>
            <p:cNvPr id="29" name="Oval 28"/>
            <p:cNvSpPr/>
            <p:nvPr/>
          </p:nvSpPr>
          <p:spPr>
            <a:xfrm>
              <a:off x="7092280" y="3058166"/>
              <a:ext cx="288032" cy="161656"/>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30" name="Rectangle 29"/>
          <p:cNvSpPr/>
          <p:nvPr/>
        </p:nvSpPr>
        <p:spPr>
          <a:xfrm>
            <a:off x="1553485" y="6166747"/>
            <a:ext cx="8890112" cy="1200329"/>
          </a:xfrm>
          <a:prstGeom prst="rect">
            <a:avLst/>
          </a:prstGeom>
        </p:spPr>
        <p:txBody>
          <a:bodyPr wrap="square">
            <a:spAutoFit/>
          </a:bodyPr>
          <a:lstStyle/>
          <a:p>
            <a:pPr lvl="0" eaLnBrk="0" hangingPunct="0">
              <a:spcBef>
                <a:spcPct val="30000"/>
              </a:spcBef>
              <a:defRPr/>
            </a:pPr>
            <a:r>
              <a:rPr lang="it-IT" dirty="0" err="1">
                <a:solidFill>
                  <a:srgbClr val="002060"/>
                </a:solidFill>
              </a:rPr>
              <a:t>Need</a:t>
            </a:r>
            <a:r>
              <a:rPr lang="it-IT" dirty="0">
                <a:solidFill>
                  <a:srgbClr val="002060"/>
                </a:solidFill>
              </a:rPr>
              <a:t> for </a:t>
            </a:r>
            <a:r>
              <a:rPr lang="it-IT" dirty="0" err="1">
                <a:solidFill>
                  <a:srgbClr val="002060"/>
                </a:solidFill>
              </a:rPr>
              <a:t>international</a:t>
            </a:r>
            <a:r>
              <a:rPr lang="it-IT" dirty="0">
                <a:solidFill>
                  <a:srgbClr val="002060"/>
                </a:solidFill>
              </a:rPr>
              <a:t> PT </a:t>
            </a:r>
            <a:r>
              <a:rPr lang="it-IT" dirty="0" err="1">
                <a:solidFill>
                  <a:srgbClr val="002060"/>
                </a:solidFill>
              </a:rPr>
              <a:t>register</a:t>
            </a:r>
            <a:r>
              <a:rPr lang="it-IT" dirty="0">
                <a:solidFill>
                  <a:srgbClr val="002060"/>
                </a:solidFill>
              </a:rPr>
              <a:t> for </a:t>
            </a:r>
            <a:r>
              <a:rPr lang="it-IT" dirty="0" err="1">
                <a:solidFill>
                  <a:srgbClr val="002060"/>
                </a:solidFill>
              </a:rPr>
              <a:t>comparison</a:t>
            </a:r>
            <a:r>
              <a:rPr lang="it-IT" dirty="0">
                <a:solidFill>
                  <a:srgbClr val="002060"/>
                </a:solidFill>
              </a:rPr>
              <a:t> or </a:t>
            </a:r>
            <a:r>
              <a:rPr lang="it-IT" dirty="0" err="1">
                <a:solidFill>
                  <a:srgbClr val="002060"/>
                </a:solidFill>
              </a:rPr>
              <a:t>randomized</a:t>
            </a:r>
            <a:r>
              <a:rPr lang="it-IT" dirty="0">
                <a:solidFill>
                  <a:srgbClr val="002060"/>
                </a:solidFill>
              </a:rPr>
              <a:t> trials </a:t>
            </a:r>
            <a:r>
              <a:rPr lang="it-IT" dirty="0" err="1">
                <a:solidFill>
                  <a:srgbClr val="002060"/>
                </a:solidFill>
              </a:rPr>
              <a:t>wi</a:t>
            </a:r>
            <a:r>
              <a:rPr lang="en-US" dirty="0" err="1">
                <a:solidFill>
                  <a:srgbClr val="002060"/>
                </a:solidFill>
              </a:rPr>
              <a:t>th</a:t>
            </a:r>
            <a:r>
              <a:rPr lang="en-US" dirty="0">
                <a:solidFill>
                  <a:srgbClr val="002060"/>
                </a:solidFill>
              </a:rPr>
              <a:t> independent and prospective enrolment and rigorous collection of prognostic variables. </a:t>
            </a:r>
            <a:endParaRPr lang="it-IT" dirty="0">
              <a:solidFill>
                <a:srgbClr val="002060"/>
              </a:solidFill>
            </a:endParaRPr>
          </a:p>
          <a:p>
            <a:endParaRPr lang="it-IT" dirty="0"/>
          </a:p>
          <a:p>
            <a:endParaRPr lang="it-IT" dirty="0"/>
          </a:p>
        </p:txBody>
      </p:sp>
    </p:spTree>
    <p:extLst>
      <p:ext uri="{BB962C8B-B14F-4D97-AF65-F5344CB8AC3E}">
        <p14:creationId xmlns:p14="http://schemas.microsoft.com/office/powerpoint/2010/main" val="26619120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fade">
                                      <p:cBhvr>
                                        <p:cTn id="12" dur="500"/>
                                        <p:tgtEl>
                                          <p:spTgt spid="3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xmlns="" id="{2F9E2135-33C7-47F6-8591-C779CDECC782}"/>
              </a:ext>
            </a:extLst>
          </p:cNvPr>
          <p:cNvSpPr>
            <a:spLocks noGrp="1"/>
          </p:cNvSpPr>
          <p:nvPr>
            <p:ph type="dt" sz="half" idx="10"/>
          </p:nvPr>
        </p:nvSpPr>
        <p:spPr/>
        <p:txBody>
          <a:bodyPr/>
          <a:lstStyle/>
          <a:p>
            <a:fld id="{8E9EAA0F-B83F-41BC-92D9-AC3D649C3CBC}" type="datetime1">
              <a:rPr lang="it-IT" smtClean="0"/>
              <a:t>24/05/2023</a:t>
            </a:fld>
            <a:endParaRPr lang="it-IT" dirty="0"/>
          </a:p>
        </p:txBody>
      </p:sp>
      <p:pic>
        <p:nvPicPr>
          <p:cNvPr id="5" name="Immagine 4">
            <a:extLst>
              <a:ext uri="{FF2B5EF4-FFF2-40B4-BE49-F238E27FC236}">
                <a16:creationId xmlns:a16="http://schemas.microsoft.com/office/drawing/2014/main" xmlns="" id="{DDE0F007-760C-4BCE-9CFA-F826C94B46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7178" y="1202538"/>
            <a:ext cx="3913505" cy="5393055"/>
          </a:xfrm>
          <a:prstGeom prst="rect">
            <a:avLst/>
          </a:prstGeom>
        </p:spPr>
      </p:pic>
      <p:sp>
        <p:nvSpPr>
          <p:cNvPr id="7" name="Rectangle 2">
            <a:extLst>
              <a:ext uri="{FF2B5EF4-FFF2-40B4-BE49-F238E27FC236}">
                <a16:creationId xmlns:a16="http://schemas.microsoft.com/office/drawing/2014/main" xmlns="" id="{1162D908-7D64-46A2-908C-882731C324D5}"/>
              </a:ext>
            </a:extLst>
          </p:cNvPr>
          <p:cNvSpPr>
            <a:spLocks noChangeArrowheads="1"/>
          </p:cNvSpPr>
          <p:nvPr/>
        </p:nvSpPr>
        <p:spPr bwMode="auto">
          <a:xfrm>
            <a:off x="3713637" y="-756865"/>
            <a:ext cx="8541973" cy="412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it-IT"/>
          </a:p>
        </p:txBody>
      </p:sp>
      <p:graphicFrame>
        <p:nvGraphicFramePr>
          <p:cNvPr id="8" name="Oggetto 7">
            <a:extLst>
              <a:ext uri="{FF2B5EF4-FFF2-40B4-BE49-F238E27FC236}">
                <a16:creationId xmlns:a16="http://schemas.microsoft.com/office/drawing/2014/main" xmlns="" id="{F361178E-093D-4841-9EC9-955BF3FF0820}"/>
              </a:ext>
            </a:extLst>
          </p:cNvPr>
          <p:cNvGraphicFramePr>
            <a:graphicFrameLocks noChangeAspect="1"/>
          </p:cNvGraphicFramePr>
          <p:nvPr/>
        </p:nvGraphicFramePr>
        <p:xfrm>
          <a:off x="6323932" y="1839958"/>
          <a:ext cx="5003769" cy="3832252"/>
        </p:xfrm>
        <a:graphic>
          <a:graphicData uri="http://schemas.openxmlformats.org/presentationml/2006/ole">
            <mc:AlternateContent xmlns:mc="http://schemas.openxmlformats.org/markup-compatibility/2006">
              <mc:Choice xmlns:v="urn:schemas-microsoft-com:vml" Requires="v">
                <p:oleObj spid="_x0000_s1114" name="Worksheet" r:id="rId5" imgW="8290025" imgH="6461230" progId="Excel.Sheet.12">
                  <p:embed/>
                </p:oleObj>
              </mc:Choice>
              <mc:Fallback>
                <p:oleObj name="Worksheet" r:id="rId5" imgW="8290025" imgH="6461230" progId="Excel.Sheet.12">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23932" y="1839958"/>
                        <a:ext cx="5003769" cy="3832252"/>
                      </a:xfrm>
                      <a:prstGeom prst="rect">
                        <a:avLst/>
                      </a:prstGeom>
                      <a:noFill/>
                    </p:spPr>
                  </p:pic>
                </p:oleObj>
              </mc:Fallback>
            </mc:AlternateContent>
          </a:graphicData>
        </a:graphic>
      </p:graphicFrame>
      <p:sp>
        <p:nvSpPr>
          <p:cNvPr id="9" name="Rectangle 3">
            <a:extLst>
              <a:ext uri="{FF2B5EF4-FFF2-40B4-BE49-F238E27FC236}">
                <a16:creationId xmlns:a16="http://schemas.microsoft.com/office/drawing/2014/main" xmlns="" id="{4438E16D-5DB9-454F-BBC4-CD1A04B48CDC}"/>
              </a:ext>
            </a:extLst>
          </p:cNvPr>
          <p:cNvSpPr>
            <a:spLocks noChangeArrowheads="1"/>
          </p:cNvSpPr>
          <p:nvPr/>
        </p:nvSpPr>
        <p:spPr bwMode="auto">
          <a:xfrm flipV="1">
            <a:off x="3713637" y="4557670"/>
            <a:ext cx="854197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it-IT"/>
          </a:p>
        </p:txBody>
      </p:sp>
      <p:sp>
        <p:nvSpPr>
          <p:cNvPr id="13" name="CasellaDiTesto 12">
            <a:extLst>
              <a:ext uri="{FF2B5EF4-FFF2-40B4-BE49-F238E27FC236}">
                <a16:creationId xmlns:a16="http://schemas.microsoft.com/office/drawing/2014/main" xmlns="" id="{2F480051-0BD0-4CD0-B58C-B2E63BF33CB9}"/>
              </a:ext>
            </a:extLst>
          </p:cNvPr>
          <p:cNvSpPr txBox="1"/>
          <p:nvPr/>
        </p:nvSpPr>
        <p:spPr>
          <a:xfrm>
            <a:off x="686208" y="139179"/>
            <a:ext cx="8821662" cy="523220"/>
          </a:xfrm>
          <a:prstGeom prst="rect">
            <a:avLst/>
          </a:prstGeom>
          <a:noFill/>
        </p:spPr>
        <p:txBody>
          <a:bodyPr wrap="square" rtlCol="0">
            <a:spAutoFit/>
          </a:bodyPr>
          <a:lstStyle/>
          <a:p>
            <a:r>
              <a:rPr lang="it-IT" sz="2800" b="1" dirty="0" err="1">
                <a:solidFill>
                  <a:srgbClr val="B30D8F"/>
                </a:solidFill>
              </a:rPr>
              <a:t>Which</a:t>
            </a:r>
            <a:r>
              <a:rPr lang="it-IT" sz="2800" b="1" dirty="0">
                <a:solidFill>
                  <a:srgbClr val="B30D8F"/>
                </a:solidFill>
              </a:rPr>
              <a:t> </a:t>
            </a:r>
            <a:r>
              <a:rPr lang="it-IT" sz="2800" b="1" dirty="0" err="1">
                <a:solidFill>
                  <a:srgbClr val="B30D8F"/>
                </a:solidFill>
              </a:rPr>
              <a:t>patients</a:t>
            </a:r>
            <a:r>
              <a:rPr lang="it-IT" sz="2800" b="1" dirty="0">
                <a:solidFill>
                  <a:srgbClr val="B30D8F"/>
                </a:solidFill>
              </a:rPr>
              <a:t> for </a:t>
            </a:r>
            <a:r>
              <a:rPr lang="it-IT" sz="2800" b="1" dirty="0" err="1">
                <a:solidFill>
                  <a:srgbClr val="B30D8F"/>
                </a:solidFill>
              </a:rPr>
              <a:t>protons</a:t>
            </a:r>
            <a:r>
              <a:rPr lang="it-IT" sz="2800" b="1" dirty="0">
                <a:solidFill>
                  <a:srgbClr val="B30D8F"/>
                </a:solidFill>
              </a:rPr>
              <a:t>?</a:t>
            </a:r>
          </a:p>
        </p:txBody>
      </p:sp>
      <p:sp>
        <p:nvSpPr>
          <p:cNvPr id="19" name="Freccia a destra 18">
            <a:extLst>
              <a:ext uri="{FF2B5EF4-FFF2-40B4-BE49-F238E27FC236}">
                <a16:creationId xmlns:a16="http://schemas.microsoft.com/office/drawing/2014/main" xmlns="" id="{8E1CEEEB-7176-467B-A4F5-2AECBE1D54A4}"/>
              </a:ext>
            </a:extLst>
          </p:cNvPr>
          <p:cNvSpPr/>
          <p:nvPr/>
        </p:nvSpPr>
        <p:spPr>
          <a:xfrm rot="1241066">
            <a:off x="4906287" y="1970593"/>
            <a:ext cx="1203267" cy="6697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Freccia a destra 19">
            <a:extLst>
              <a:ext uri="{FF2B5EF4-FFF2-40B4-BE49-F238E27FC236}">
                <a16:creationId xmlns:a16="http://schemas.microsoft.com/office/drawing/2014/main" xmlns="" id="{0B4197D8-D222-49A3-AD6A-0976D79DEDF7}"/>
              </a:ext>
            </a:extLst>
          </p:cNvPr>
          <p:cNvSpPr/>
          <p:nvPr/>
        </p:nvSpPr>
        <p:spPr>
          <a:xfrm rot="9133653">
            <a:off x="5288992" y="4056737"/>
            <a:ext cx="945578" cy="6173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CasellaDiTesto 22">
            <a:extLst>
              <a:ext uri="{FF2B5EF4-FFF2-40B4-BE49-F238E27FC236}">
                <a16:creationId xmlns:a16="http://schemas.microsoft.com/office/drawing/2014/main" xmlns="" id="{9EF51674-1E41-4BA4-8487-8ECCB4704437}"/>
              </a:ext>
            </a:extLst>
          </p:cNvPr>
          <p:cNvSpPr txBox="1"/>
          <p:nvPr/>
        </p:nvSpPr>
        <p:spPr>
          <a:xfrm>
            <a:off x="787178" y="4652116"/>
            <a:ext cx="166979" cy="369332"/>
          </a:xfrm>
          <a:prstGeom prst="rect">
            <a:avLst/>
          </a:prstGeom>
          <a:solidFill>
            <a:schemeClr val="bg1"/>
          </a:solidFill>
        </p:spPr>
        <p:txBody>
          <a:bodyPr wrap="square" rtlCol="0">
            <a:spAutoFit/>
          </a:bodyPr>
          <a:lstStyle/>
          <a:p>
            <a:endParaRPr lang="it-IT" dirty="0"/>
          </a:p>
        </p:txBody>
      </p:sp>
      <p:sp>
        <p:nvSpPr>
          <p:cNvPr id="24" name="CasellaDiTesto 23">
            <a:extLst>
              <a:ext uri="{FF2B5EF4-FFF2-40B4-BE49-F238E27FC236}">
                <a16:creationId xmlns:a16="http://schemas.microsoft.com/office/drawing/2014/main" xmlns="" id="{76E91E06-0054-468B-BBED-5B035C3B4D53}"/>
              </a:ext>
            </a:extLst>
          </p:cNvPr>
          <p:cNvSpPr txBox="1"/>
          <p:nvPr/>
        </p:nvSpPr>
        <p:spPr>
          <a:xfrm>
            <a:off x="6509108" y="5946888"/>
            <a:ext cx="3342760" cy="707886"/>
          </a:xfrm>
          <a:prstGeom prst="rect">
            <a:avLst/>
          </a:prstGeom>
          <a:solidFill>
            <a:srgbClr val="FFC000"/>
          </a:solidFill>
        </p:spPr>
        <p:txBody>
          <a:bodyPr wrap="square" rtlCol="0">
            <a:spAutoFit/>
          </a:bodyPr>
          <a:lstStyle/>
          <a:p>
            <a:pPr algn="ctr"/>
            <a:r>
              <a:rPr lang="it-IT" sz="2000" dirty="0">
                <a:solidFill>
                  <a:srgbClr val="FF0000"/>
                </a:solidFill>
              </a:rPr>
              <a:t>Over 22 </a:t>
            </a:r>
            <a:r>
              <a:rPr lang="it-IT" sz="2000" dirty="0" err="1">
                <a:solidFill>
                  <a:srgbClr val="FF0000"/>
                </a:solidFill>
              </a:rPr>
              <a:t>patients</a:t>
            </a:r>
            <a:r>
              <a:rPr lang="it-IT" sz="2000" dirty="0">
                <a:solidFill>
                  <a:srgbClr val="FF0000"/>
                </a:solidFill>
              </a:rPr>
              <a:t>, 17 </a:t>
            </a:r>
            <a:r>
              <a:rPr lang="it-IT" sz="2000" dirty="0" err="1">
                <a:solidFill>
                  <a:srgbClr val="FF0000"/>
                </a:solidFill>
              </a:rPr>
              <a:t>would</a:t>
            </a:r>
            <a:r>
              <a:rPr lang="it-IT" sz="2000" dirty="0">
                <a:solidFill>
                  <a:srgbClr val="FF0000"/>
                </a:solidFill>
              </a:rPr>
              <a:t> benefit from PT (77,3%)</a:t>
            </a:r>
          </a:p>
        </p:txBody>
      </p:sp>
      <p:sp>
        <p:nvSpPr>
          <p:cNvPr id="25" name="Freccia a destra 24">
            <a:extLst>
              <a:ext uri="{FF2B5EF4-FFF2-40B4-BE49-F238E27FC236}">
                <a16:creationId xmlns:a16="http://schemas.microsoft.com/office/drawing/2014/main" xmlns="" id="{19F3D198-3FE4-4844-B381-3C8592FC05B3}"/>
              </a:ext>
            </a:extLst>
          </p:cNvPr>
          <p:cNvSpPr/>
          <p:nvPr/>
        </p:nvSpPr>
        <p:spPr>
          <a:xfrm>
            <a:off x="5130335" y="5899549"/>
            <a:ext cx="996469" cy="5847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 name="CasellaDiTesto 25">
            <a:extLst>
              <a:ext uri="{FF2B5EF4-FFF2-40B4-BE49-F238E27FC236}">
                <a16:creationId xmlns:a16="http://schemas.microsoft.com/office/drawing/2014/main" xmlns="" id="{7C8F8C96-846D-4236-9B3D-12540ACFAAB3}"/>
              </a:ext>
            </a:extLst>
          </p:cNvPr>
          <p:cNvSpPr txBox="1"/>
          <p:nvPr/>
        </p:nvSpPr>
        <p:spPr>
          <a:xfrm>
            <a:off x="645651" y="775791"/>
            <a:ext cx="4855945" cy="338554"/>
          </a:xfrm>
          <a:prstGeom prst="rect">
            <a:avLst/>
          </a:prstGeom>
          <a:solidFill>
            <a:srgbClr val="FFC000"/>
          </a:solidFill>
        </p:spPr>
        <p:txBody>
          <a:bodyPr wrap="none" rtlCol="0">
            <a:spAutoFit/>
          </a:bodyPr>
          <a:lstStyle/>
          <a:p>
            <a:r>
              <a:rPr lang="it-IT" sz="1600" dirty="0"/>
              <a:t>In silico comparative study , 22 LA or </a:t>
            </a:r>
            <a:r>
              <a:rPr lang="it-IT" sz="1600" dirty="0" err="1"/>
              <a:t>unresectable</a:t>
            </a:r>
            <a:r>
              <a:rPr lang="it-IT" sz="1600" dirty="0"/>
              <a:t> SNUC</a:t>
            </a:r>
          </a:p>
        </p:txBody>
      </p:sp>
      <p:pic>
        <p:nvPicPr>
          <p:cNvPr id="11" name="Immagine 10">
            <a:extLst>
              <a:ext uri="{FF2B5EF4-FFF2-40B4-BE49-F238E27FC236}">
                <a16:creationId xmlns:a16="http://schemas.microsoft.com/office/drawing/2014/main" xmlns="" id="{A2685027-E144-67BE-2F77-FDC687D8EBA8}"/>
              </a:ext>
            </a:extLst>
          </p:cNvPr>
          <p:cNvPicPr>
            <a:picLocks noChangeAspect="1"/>
          </p:cNvPicPr>
          <p:nvPr/>
        </p:nvPicPr>
        <p:blipFill>
          <a:blip r:embed="rId7"/>
          <a:stretch>
            <a:fillRect/>
          </a:stretch>
        </p:blipFill>
        <p:spPr>
          <a:xfrm>
            <a:off x="5899835" y="78482"/>
            <a:ext cx="5321573" cy="1854295"/>
          </a:xfrm>
          <a:prstGeom prst="rect">
            <a:avLst/>
          </a:prstGeom>
        </p:spPr>
      </p:pic>
      <p:pic>
        <p:nvPicPr>
          <p:cNvPr id="15" name="Picture 3"/>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b="24133"/>
          <a:stretch/>
        </p:blipFill>
        <p:spPr bwMode="auto">
          <a:xfrm>
            <a:off x="8887647" y="126836"/>
            <a:ext cx="1476992" cy="428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6305249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079776" y="123161"/>
            <a:ext cx="7584843" cy="584775"/>
          </a:xfrm>
          <a:prstGeom prst="rect">
            <a:avLst/>
          </a:prstGeom>
          <a:noFill/>
        </p:spPr>
        <p:txBody>
          <a:bodyPr wrap="square" rtlCol="0">
            <a:spAutoFit/>
          </a:bodyPr>
          <a:lstStyle/>
          <a:p>
            <a:pPr algn="ctr"/>
            <a:r>
              <a:rPr lang="it-IT" sz="3200" b="1" dirty="0">
                <a:solidFill>
                  <a:srgbClr val="FF0000"/>
                </a:solidFill>
              </a:rPr>
              <a:t>SALIVARY GLAND CANCER</a:t>
            </a:r>
            <a:endParaRPr lang="en-US" sz="3200" b="1" dirty="0">
              <a:solidFill>
                <a:srgbClr val="FF0000"/>
              </a:solidFill>
            </a:endParaRPr>
          </a:p>
        </p:txBody>
      </p:sp>
      <p:sp>
        <p:nvSpPr>
          <p:cNvPr id="6" name="TextBox 5"/>
          <p:cNvSpPr txBox="1"/>
          <p:nvPr/>
        </p:nvSpPr>
        <p:spPr>
          <a:xfrm>
            <a:off x="4869236" y="831097"/>
            <a:ext cx="6816757" cy="5078313"/>
          </a:xfrm>
          <a:prstGeom prst="rect">
            <a:avLst/>
          </a:prstGeom>
          <a:noFill/>
        </p:spPr>
        <p:txBody>
          <a:bodyPr wrap="square" rtlCol="0">
            <a:spAutoFit/>
          </a:bodyPr>
          <a:lstStyle/>
          <a:p>
            <a:pPr marL="228594" indent="-228594">
              <a:buFont typeface="Arial" panose="020B0604020202020204" pitchFamily="34" charset="0"/>
              <a:buChar char="•"/>
            </a:pPr>
            <a:r>
              <a:rPr lang="it-IT" dirty="0">
                <a:solidFill>
                  <a:srgbClr val="002060"/>
                </a:solidFill>
              </a:rPr>
              <a:t>2-6 % of </a:t>
            </a:r>
            <a:r>
              <a:rPr lang="it-IT" dirty="0" err="1">
                <a:solidFill>
                  <a:srgbClr val="002060"/>
                </a:solidFill>
              </a:rPr>
              <a:t>all</a:t>
            </a:r>
            <a:r>
              <a:rPr lang="it-IT" dirty="0">
                <a:solidFill>
                  <a:srgbClr val="002060"/>
                </a:solidFill>
              </a:rPr>
              <a:t> H&amp;N </a:t>
            </a:r>
            <a:r>
              <a:rPr lang="it-IT" dirty="0" err="1">
                <a:solidFill>
                  <a:srgbClr val="002060"/>
                </a:solidFill>
              </a:rPr>
              <a:t>cancers</a:t>
            </a:r>
            <a:endParaRPr lang="it-IT" dirty="0">
              <a:solidFill>
                <a:srgbClr val="002060"/>
              </a:solidFill>
            </a:endParaRPr>
          </a:p>
          <a:p>
            <a:pPr marL="228594" indent="-228594">
              <a:buFont typeface="Arial" panose="020B0604020202020204" pitchFamily="34" charset="0"/>
              <a:buChar char="•"/>
            </a:pPr>
            <a:endParaRPr lang="it-IT" dirty="0">
              <a:solidFill>
                <a:srgbClr val="002060"/>
              </a:solidFill>
            </a:endParaRPr>
          </a:p>
          <a:p>
            <a:pPr marL="228594" indent="-228594">
              <a:buFont typeface="Arial" panose="020B0604020202020204" pitchFamily="34" charset="0"/>
              <a:buChar char="•"/>
            </a:pPr>
            <a:r>
              <a:rPr lang="it-IT" dirty="0">
                <a:solidFill>
                  <a:srgbClr val="002060"/>
                </a:solidFill>
              </a:rPr>
              <a:t>Wide </a:t>
            </a:r>
            <a:r>
              <a:rPr lang="it-IT" dirty="0" err="1">
                <a:solidFill>
                  <a:srgbClr val="002060"/>
                </a:solidFill>
              </a:rPr>
              <a:t>variability</a:t>
            </a:r>
            <a:r>
              <a:rPr lang="it-IT" dirty="0">
                <a:solidFill>
                  <a:srgbClr val="002060"/>
                </a:solidFill>
              </a:rPr>
              <a:t> in </a:t>
            </a:r>
            <a:r>
              <a:rPr lang="it-IT" dirty="0" err="1">
                <a:solidFill>
                  <a:srgbClr val="002060"/>
                </a:solidFill>
              </a:rPr>
              <a:t>histology</a:t>
            </a:r>
            <a:r>
              <a:rPr lang="it-IT" dirty="0">
                <a:solidFill>
                  <a:srgbClr val="002060"/>
                </a:solidFill>
              </a:rPr>
              <a:t> (&gt;20 </a:t>
            </a:r>
            <a:r>
              <a:rPr lang="it-IT" dirty="0" err="1">
                <a:solidFill>
                  <a:srgbClr val="002060"/>
                </a:solidFill>
              </a:rPr>
              <a:t>subtypes</a:t>
            </a:r>
            <a:r>
              <a:rPr lang="it-IT" dirty="0">
                <a:solidFill>
                  <a:srgbClr val="002060"/>
                </a:solidFill>
              </a:rPr>
              <a:t>) and </a:t>
            </a:r>
            <a:r>
              <a:rPr lang="it-IT" dirty="0" err="1">
                <a:solidFill>
                  <a:srgbClr val="002060"/>
                </a:solidFill>
              </a:rPr>
              <a:t>natural</a:t>
            </a:r>
            <a:r>
              <a:rPr lang="it-IT" dirty="0">
                <a:solidFill>
                  <a:srgbClr val="002060"/>
                </a:solidFill>
              </a:rPr>
              <a:t> </a:t>
            </a:r>
            <a:r>
              <a:rPr lang="it-IT" dirty="0" err="1">
                <a:solidFill>
                  <a:srgbClr val="002060"/>
                </a:solidFill>
              </a:rPr>
              <a:t>history</a:t>
            </a:r>
            <a:endParaRPr lang="it-IT" dirty="0">
              <a:solidFill>
                <a:srgbClr val="002060"/>
              </a:solidFill>
            </a:endParaRPr>
          </a:p>
          <a:p>
            <a:endParaRPr lang="it-IT" dirty="0">
              <a:solidFill>
                <a:srgbClr val="002060"/>
              </a:solidFill>
            </a:endParaRPr>
          </a:p>
          <a:p>
            <a:pPr marL="228594" indent="-228594">
              <a:buFont typeface="Arial" panose="020B0604020202020204" pitchFamily="34" charset="0"/>
              <a:buChar char="•"/>
            </a:pPr>
            <a:r>
              <a:rPr lang="it-IT" dirty="0" err="1">
                <a:solidFill>
                  <a:srgbClr val="002060"/>
                </a:solidFill>
              </a:rPr>
              <a:t>Challeging</a:t>
            </a:r>
            <a:r>
              <a:rPr lang="it-IT" dirty="0">
                <a:solidFill>
                  <a:srgbClr val="002060"/>
                </a:solidFill>
              </a:rPr>
              <a:t> scenario for RO community for </a:t>
            </a:r>
            <a:r>
              <a:rPr lang="it-IT" dirty="0" err="1">
                <a:solidFill>
                  <a:srgbClr val="002060"/>
                </a:solidFill>
              </a:rPr>
              <a:t>their</a:t>
            </a:r>
            <a:r>
              <a:rPr lang="it-IT" dirty="0">
                <a:solidFill>
                  <a:srgbClr val="002060"/>
                </a:solidFill>
              </a:rPr>
              <a:t> </a:t>
            </a:r>
            <a:r>
              <a:rPr lang="it-IT" dirty="0" err="1">
                <a:solidFill>
                  <a:srgbClr val="002060"/>
                </a:solidFill>
              </a:rPr>
              <a:t>historically</a:t>
            </a:r>
            <a:r>
              <a:rPr lang="it-IT" dirty="0">
                <a:solidFill>
                  <a:srgbClr val="002060"/>
                </a:solidFill>
              </a:rPr>
              <a:t> </a:t>
            </a:r>
            <a:r>
              <a:rPr lang="it-IT" dirty="0" err="1">
                <a:solidFill>
                  <a:srgbClr val="002060"/>
                </a:solidFill>
              </a:rPr>
              <a:t>known</a:t>
            </a:r>
            <a:r>
              <a:rPr lang="it-IT" dirty="0">
                <a:solidFill>
                  <a:srgbClr val="002060"/>
                </a:solidFill>
              </a:rPr>
              <a:t> </a:t>
            </a:r>
            <a:r>
              <a:rPr lang="it-IT" dirty="0" err="1">
                <a:solidFill>
                  <a:srgbClr val="002060"/>
                </a:solidFill>
              </a:rPr>
              <a:t>radioresistance</a:t>
            </a:r>
            <a:r>
              <a:rPr lang="it-IT" dirty="0">
                <a:solidFill>
                  <a:srgbClr val="002060"/>
                </a:solidFill>
              </a:rPr>
              <a:t>. </a:t>
            </a:r>
          </a:p>
          <a:p>
            <a:pPr marL="228594" indent="-228594">
              <a:buFont typeface="Arial" panose="020B0604020202020204" pitchFamily="34" charset="0"/>
              <a:buChar char="•"/>
            </a:pPr>
            <a:endParaRPr lang="it-IT" dirty="0">
              <a:solidFill>
                <a:srgbClr val="002060"/>
              </a:solidFill>
            </a:endParaRPr>
          </a:p>
          <a:p>
            <a:pPr marL="228594" indent="-228594">
              <a:buFont typeface="Arial" panose="020B0604020202020204" pitchFamily="34" charset="0"/>
              <a:buChar char="•"/>
            </a:pPr>
            <a:r>
              <a:rPr lang="it-IT" dirty="0" err="1">
                <a:solidFill>
                  <a:srgbClr val="002060"/>
                </a:solidFill>
              </a:rPr>
              <a:t>Requires</a:t>
            </a:r>
            <a:r>
              <a:rPr lang="it-IT" dirty="0">
                <a:solidFill>
                  <a:srgbClr val="002060"/>
                </a:solidFill>
              </a:rPr>
              <a:t> a high </a:t>
            </a:r>
            <a:r>
              <a:rPr lang="it-IT" dirty="0" err="1">
                <a:solidFill>
                  <a:srgbClr val="002060"/>
                </a:solidFill>
              </a:rPr>
              <a:t>radiation</a:t>
            </a:r>
            <a:r>
              <a:rPr lang="it-IT" dirty="0">
                <a:solidFill>
                  <a:srgbClr val="002060"/>
                </a:solidFill>
              </a:rPr>
              <a:t> dose to be </a:t>
            </a:r>
            <a:r>
              <a:rPr lang="it-IT" dirty="0" err="1">
                <a:solidFill>
                  <a:srgbClr val="002060"/>
                </a:solidFill>
              </a:rPr>
              <a:t>controlled</a:t>
            </a:r>
            <a:r>
              <a:rPr lang="it-IT" dirty="0">
                <a:solidFill>
                  <a:srgbClr val="002060"/>
                </a:solidFill>
              </a:rPr>
              <a:t>. </a:t>
            </a:r>
          </a:p>
          <a:p>
            <a:pPr marL="228594" indent="-228594">
              <a:buFont typeface="Arial" panose="020B0604020202020204" pitchFamily="34" charset="0"/>
              <a:buChar char="•"/>
            </a:pPr>
            <a:endParaRPr lang="it-IT" dirty="0">
              <a:solidFill>
                <a:srgbClr val="002060"/>
              </a:solidFill>
            </a:endParaRPr>
          </a:p>
          <a:p>
            <a:pPr marL="228594" indent="-228594">
              <a:buFont typeface="Arial" panose="020B0604020202020204" pitchFamily="34" charset="0"/>
              <a:buChar char="•"/>
            </a:pPr>
            <a:r>
              <a:rPr lang="it-IT" dirty="0">
                <a:solidFill>
                  <a:srgbClr val="002060"/>
                </a:solidFill>
              </a:rPr>
              <a:t>RT </a:t>
            </a:r>
            <a:r>
              <a:rPr lang="it-IT" dirty="0" err="1">
                <a:solidFill>
                  <a:srgbClr val="002060"/>
                </a:solidFill>
              </a:rPr>
              <a:t>primarily</a:t>
            </a:r>
            <a:r>
              <a:rPr lang="it-IT" dirty="0">
                <a:solidFill>
                  <a:srgbClr val="002060"/>
                </a:solidFill>
              </a:rPr>
              <a:t> </a:t>
            </a:r>
            <a:r>
              <a:rPr lang="it-IT" dirty="0" err="1">
                <a:solidFill>
                  <a:srgbClr val="002060"/>
                </a:solidFill>
              </a:rPr>
              <a:t>applied</a:t>
            </a:r>
            <a:r>
              <a:rPr lang="it-IT" dirty="0">
                <a:solidFill>
                  <a:srgbClr val="002060"/>
                </a:solidFill>
              </a:rPr>
              <a:t> in post-operative </a:t>
            </a:r>
            <a:r>
              <a:rPr lang="it-IT" dirty="0" err="1">
                <a:solidFill>
                  <a:srgbClr val="002060"/>
                </a:solidFill>
              </a:rPr>
              <a:t>setting</a:t>
            </a:r>
            <a:r>
              <a:rPr lang="it-IT" dirty="0">
                <a:solidFill>
                  <a:srgbClr val="002060"/>
                </a:solidFill>
              </a:rPr>
              <a:t>. </a:t>
            </a:r>
          </a:p>
          <a:p>
            <a:pPr marL="228594" indent="-228594">
              <a:buFont typeface="Arial" panose="020B0604020202020204" pitchFamily="34" charset="0"/>
              <a:buChar char="•"/>
            </a:pPr>
            <a:endParaRPr lang="it-IT" dirty="0">
              <a:solidFill>
                <a:srgbClr val="002060"/>
              </a:solidFill>
            </a:endParaRPr>
          </a:p>
          <a:p>
            <a:pPr marL="228594" indent="-228594">
              <a:buFont typeface="Arial" panose="020B0604020202020204" pitchFamily="34" charset="0"/>
              <a:buChar char="•"/>
            </a:pPr>
            <a:r>
              <a:rPr lang="en-US" dirty="0">
                <a:solidFill>
                  <a:srgbClr val="002060"/>
                </a:solidFill>
              </a:rPr>
              <a:t>Advances in radiation techniques, IMRT, PT and CIRT have led to more strategic planning and delivery with higher RT doses potentially minimizing toxicity. </a:t>
            </a:r>
          </a:p>
          <a:p>
            <a:pPr marL="228594" indent="-228594">
              <a:buFont typeface="Arial" panose="020B0604020202020204" pitchFamily="34" charset="0"/>
              <a:buChar char="•"/>
            </a:pPr>
            <a:endParaRPr lang="en-US" dirty="0">
              <a:solidFill>
                <a:srgbClr val="002060"/>
              </a:solidFill>
            </a:endParaRPr>
          </a:p>
          <a:p>
            <a:pPr marL="228594" indent="-228594">
              <a:buFont typeface="Arial" panose="020B0604020202020204" pitchFamily="34" charset="0"/>
              <a:buChar char="•"/>
            </a:pPr>
            <a:r>
              <a:rPr lang="en-US" dirty="0">
                <a:solidFill>
                  <a:srgbClr val="002060"/>
                </a:solidFill>
              </a:rPr>
              <a:t>Despite the lack of randomized evidence, PT or CIRT should be taken into account, when available, as first option for inoperable, macroscopically residual or recurrent SGCs. </a:t>
            </a:r>
          </a:p>
        </p:txBody>
      </p:sp>
      <p:grpSp>
        <p:nvGrpSpPr>
          <p:cNvPr id="4" name="Gruppo 3"/>
          <p:cNvGrpSpPr/>
          <p:nvPr/>
        </p:nvGrpSpPr>
        <p:grpSpPr>
          <a:xfrm>
            <a:off x="381050" y="637036"/>
            <a:ext cx="3601449" cy="5472167"/>
            <a:chOff x="381050" y="637036"/>
            <a:chExt cx="3601449" cy="5472167"/>
          </a:xfrm>
        </p:grpSpPr>
        <p:grpSp>
          <p:nvGrpSpPr>
            <p:cNvPr id="8" name="Gruppo 7"/>
            <p:cNvGrpSpPr/>
            <p:nvPr/>
          </p:nvGrpSpPr>
          <p:grpSpPr>
            <a:xfrm>
              <a:off x="381050" y="637036"/>
              <a:ext cx="3601449" cy="5472167"/>
              <a:chOff x="21798776" y="11675953"/>
              <a:chExt cx="9677367" cy="15264508"/>
            </a:xfrm>
          </p:grpSpPr>
          <p:graphicFrame>
            <p:nvGraphicFramePr>
              <p:cNvPr id="9" name="Object 1"/>
              <p:cNvGraphicFramePr>
                <a:graphicFrameLocks noChangeAspect="1"/>
              </p:cNvGraphicFramePr>
              <p:nvPr>
                <p:extLst>
                  <p:ext uri="{D42A27DB-BD31-4B8C-83A1-F6EECF244321}">
                    <p14:modId xmlns:p14="http://schemas.microsoft.com/office/powerpoint/2010/main" val="394918420"/>
                  </p:ext>
                </p:extLst>
              </p:nvPr>
            </p:nvGraphicFramePr>
            <p:xfrm>
              <a:off x="21798776" y="11675953"/>
              <a:ext cx="8015247" cy="7624258"/>
            </p:xfrm>
            <a:graphic>
              <a:graphicData uri="http://schemas.openxmlformats.org/presentationml/2006/ole">
                <mc:AlternateContent xmlns:mc="http://schemas.openxmlformats.org/markup-compatibility/2006">
                  <mc:Choice xmlns:v="urn:schemas-microsoft-com:vml" Requires="v">
                    <p:oleObj spid="_x0000_s2119" name="Bitmap Image" r:id="rId4" imgW="3124080" imgH="2971800" progId="Paint.Picture">
                      <p:embed/>
                    </p:oleObj>
                  </mc:Choice>
                  <mc:Fallback>
                    <p:oleObj name="Bitmap Image" r:id="rId4" imgW="3124080" imgH="2971800" progId="Paint.Picture">
                      <p:embed/>
                      <p:pic>
                        <p:nvPicPr>
                          <p:cNvPr id="0" name=""/>
                          <p:cNvPicPr/>
                          <p:nvPr/>
                        </p:nvPicPr>
                        <p:blipFill>
                          <a:blip r:embed="rId5"/>
                          <a:stretch>
                            <a:fillRect/>
                          </a:stretch>
                        </p:blipFill>
                        <p:spPr>
                          <a:xfrm>
                            <a:off x="21798776" y="11675953"/>
                            <a:ext cx="8015247" cy="7624258"/>
                          </a:xfrm>
                          <a:prstGeom prst="rect">
                            <a:avLst/>
                          </a:prstGeom>
                        </p:spPr>
                      </p:pic>
                    </p:oleObj>
                  </mc:Fallback>
                </mc:AlternateContent>
              </a:graphicData>
            </a:graphic>
          </p:graphicFrame>
          <p:pic>
            <p:nvPicPr>
              <p:cNvPr id="10" name="Picture 4"/>
              <p:cNvPicPr>
                <a:picLocks noChangeAspect="1"/>
              </p:cNvPicPr>
              <p:nvPr/>
            </p:nvPicPr>
            <p:blipFill>
              <a:blip r:embed="rId6"/>
              <a:stretch>
                <a:fillRect/>
              </a:stretch>
            </p:blipFill>
            <p:spPr>
              <a:xfrm>
                <a:off x="21798776" y="19202398"/>
                <a:ext cx="8015246" cy="7738063"/>
              </a:xfrm>
              <a:prstGeom prst="rect">
                <a:avLst/>
              </a:prstGeom>
            </p:spPr>
          </p:pic>
          <p:pic>
            <p:nvPicPr>
              <p:cNvPr id="12" name="Picture 9"/>
              <p:cNvPicPr>
                <a:picLocks noChangeAspect="1"/>
              </p:cNvPicPr>
              <p:nvPr/>
            </p:nvPicPr>
            <p:blipFill>
              <a:blip r:embed="rId7"/>
              <a:stretch>
                <a:fillRect/>
              </a:stretch>
            </p:blipFill>
            <p:spPr>
              <a:xfrm>
                <a:off x="29757997" y="12911988"/>
                <a:ext cx="1718146" cy="10136307"/>
              </a:xfrm>
              <a:prstGeom prst="rect">
                <a:avLst/>
              </a:prstGeom>
            </p:spPr>
          </p:pic>
        </p:grpSp>
        <p:sp>
          <p:nvSpPr>
            <p:cNvPr id="3" name="Rettangolo 2"/>
            <p:cNvSpPr/>
            <p:nvPr/>
          </p:nvSpPr>
          <p:spPr>
            <a:xfrm>
              <a:off x="381050" y="2983769"/>
              <a:ext cx="815452" cy="36440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smtClean="0"/>
                <a:t>VMAT</a:t>
              </a:r>
              <a:endParaRPr lang="it-IT" b="1" dirty="0"/>
            </a:p>
          </p:txBody>
        </p:sp>
        <p:sp>
          <p:nvSpPr>
            <p:cNvPr id="14" name="Rettangolo 13"/>
            <p:cNvSpPr/>
            <p:nvPr/>
          </p:nvSpPr>
          <p:spPr>
            <a:xfrm>
              <a:off x="381050" y="5741162"/>
              <a:ext cx="739302" cy="36440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smtClean="0"/>
                <a:t>IMPT</a:t>
              </a:r>
              <a:endParaRPr lang="it-IT" b="1" dirty="0"/>
            </a:p>
          </p:txBody>
        </p:sp>
      </p:grpSp>
    </p:spTree>
    <p:extLst>
      <p:ext uri="{BB962C8B-B14F-4D97-AF65-F5344CB8AC3E}">
        <p14:creationId xmlns:p14="http://schemas.microsoft.com/office/powerpoint/2010/main" val="193763625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2438167" y="373333"/>
            <a:ext cx="5162971" cy="365125"/>
          </a:xfrm>
        </p:spPr>
        <p:txBody>
          <a:bodyPr/>
          <a:lstStyle/>
          <a:p>
            <a:r>
              <a:rPr lang="it-IT" sz="3200" b="1" dirty="0">
                <a:solidFill>
                  <a:srgbClr val="002060"/>
                </a:solidFill>
              </a:rPr>
              <a:t>ACC </a:t>
            </a:r>
            <a:r>
              <a:rPr lang="it-IT" sz="3200" b="1" dirty="0" err="1">
                <a:solidFill>
                  <a:srgbClr val="002060"/>
                </a:solidFill>
              </a:rPr>
              <a:t>Adenoid</a:t>
            </a:r>
            <a:r>
              <a:rPr lang="it-IT" sz="3200" b="1" dirty="0">
                <a:solidFill>
                  <a:srgbClr val="002060"/>
                </a:solidFill>
              </a:rPr>
              <a:t> </a:t>
            </a:r>
            <a:r>
              <a:rPr lang="it-IT" sz="3200" b="1" dirty="0" err="1">
                <a:solidFill>
                  <a:srgbClr val="002060"/>
                </a:solidFill>
              </a:rPr>
              <a:t>cistic</a:t>
            </a:r>
            <a:r>
              <a:rPr lang="it-IT" sz="3200" b="1" dirty="0">
                <a:solidFill>
                  <a:srgbClr val="002060"/>
                </a:solidFill>
              </a:rPr>
              <a:t> carcinoma</a:t>
            </a:r>
          </a:p>
        </p:txBody>
      </p:sp>
      <p:sp>
        <p:nvSpPr>
          <p:cNvPr id="2" name="TextBox 1"/>
          <p:cNvSpPr txBox="1"/>
          <p:nvPr/>
        </p:nvSpPr>
        <p:spPr>
          <a:xfrm>
            <a:off x="2401077" y="1185584"/>
            <a:ext cx="6067828" cy="3477875"/>
          </a:xfrm>
          <a:prstGeom prst="rect">
            <a:avLst/>
          </a:prstGeom>
          <a:noFill/>
        </p:spPr>
        <p:txBody>
          <a:bodyPr wrap="square" rtlCol="0">
            <a:spAutoFit/>
          </a:bodyPr>
          <a:lstStyle/>
          <a:p>
            <a:pPr marL="228594" indent="-228594">
              <a:buFont typeface="Arial" panose="020B0604020202020204" pitchFamily="34" charset="0"/>
              <a:buChar char="•"/>
            </a:pPr>
            <a:r>
              <a:rPr lang="it-IT" sz="2000" dirty="0">
                <a:solidFill>
                  <a:srgbClr val="002060"/>
                </a:solidFill>
              </a:rPr>
              <a:t>1% of malignant H&amp;N tumors</a:t>
            </a:r>
          </a:p>
          <a:p>
            <a:pPr marL="228594" indent="-228594">
              <a:buFont typeface="Arial" panose="020B0604020202020204" pitchFamily="34" charset="0"/>
              <a:buChar char="•"/>
            </a:pPr>
            <a:endParaRPr lang="it-IT" sz="2000" dirty="0">
              <a:solidFill>
                <a:srgbClr val="002060"/>
              </a:solidFill>
            </a:endParaRPr>
          </a:p>
          <a:p>
            <a:pPr marL="228594" indent="-228594">
              <a:buFont typeface="Arial" panose="020B0604020202020204" pitchFamily="34" charset="0"/>
              <a:buChar char="•"/>
            </a:pPr>
            <a:r>
              <a:rPr lang="it-IT" sz="2000" dirty="0">
                <a:solidFill>
                  <a:srgbClr val="002060"/>
                </a:solidFill>
              </a:rPr>
              <a:t>Unpredicatable, slow and indolent course</a:t>
            </a:r>
          </a:p>
          <a:p>
            <a:pPr marL="228594" indent="-228594">
              <a:buFont typeface="Arial" panose="020B0604020202020204" pitchFamily="34" charset="0"/>
              <a:buChar char="•"/>
            </a:pPr>
            <a:endParaRPr lang="it-IT" sz="2000" dirty="0">
              <a:solidFill>
                <a:srgbClr val="002060"/>
              </a:solidFill>
            </a:endParaRPr>
          </a:p>
          <a:p>
            <a:pPr marL="228594" indent="-228594">
              <a:buFont typeface="Arial" panose="020B0604020202020204" pitchFamily="34" charset="0"/>
              <a:buChar char="•"/>
            </a:pPr>
            <a:r>
              <a:rPr lang="it-IT" sz="2000" dirty="0">
                <a:solidFill>
                  <a:srgbClr val="002060"/>
                </a:solidFill>
              </a:rPr>
              <a:t>Radioresistance with frequent LRR and DM</a:t>
            </a:r>
          </a:p>
          <a:p>
            <a:endParaRPr lang="it-IT" sz="2000" dirty="0" smtClean="0">
              <a:solidFill>
                <a:srgbClr val="002060"/>
              </a:solidFill>
            </a:endParaRPr>
          </a:p>
          <a:p>
            <a:pPr marL="228594" indent="-228594">
              <a:buFont typeface="Arial" panose="020B0604020202020204" pitchFamily="34" charset="0"/>
              <a:buChar char="•"/>
            </a:pPr>
            <a:r>
              <a:rPr lang="it-IT" sz="2000" dirty="0" smtClean="0">
                <a:solidFill>
                  <a:srgbClr val="002060"/>
                </a:solidFill>
              </a:rPr>
              <a:t>Standard </a:t>
            </a:r>
            <a:r>
              <a:rPr lang="it-IT" sz="2000" dirty="0">
                <a:solidFill>
                  <a:srgbClr val="002060"/>
                </a:solidFill>
              </a:rPr>
              <a:t>treatment consists of surgical resection with adiuvant RT (T sixe, N, Rclose/R1, VI, PNI, high grade). </a:t>
            </a:r>
            <a:endParaRPr lang="it-IT" sz="2000" dirty="0" smtClean="0">
              <a:solidFill>
                <a:srgbClr val="002060"/>
              </a:solidFill>
            </a:endParaRPr>
          </a:p>
          <a:p>
            <a:pPr marL="228594" indent="-228594">
              <a:buFont typeface="Arial" panose="020B0604020202020204" pitchFamily="34" charset="0"/>
              <a:buChar char="•"/>
            </a:pPr>
            <a:endParaRPr lang="it-IT" sz="2000" dirty="0">
              <a:solidFill>
                <a:srgbClr val="002060"/>
              </a:solidFill>
            </a:endParaRPr>
          </a:p>
          <a:p>
            <a:pPr marL="228594" indent="-228594">
              <a:buFont typeface="Arial" panose="020B0604020202020204" pitchFamily="34" charset="0"/>
              <a:buChar char="•"/>
            </a:pPr>
            <a:r>
              <a:rPr lang="it-IT" sz="2000" dirty="0" err="1" smtClean="0">
                <a:solidFill>
                  <a:srgbClr val="002060"/>
                </a:solidFill>
              </a:rPr>
              <a:t>Typical</a:t>
            </a:r>
            <a:r>
              <a:rPr lang="it-IT" sz="2000" dirty="0" smtClean="0">
                <a:solidFill>
                  <a:srgbClr val="002060"/>
                </a:solidFill>
              </a:rPr>
              <a:t> </a:t>
            </a:r>
            <a:r>
              <a:rPr lang="it-IT" sz="2000" dirty="0" err="1" smtClean="0">
                <a:solidFill>
                  <a:srgbClr val="002060"/>
                </a:solidFill>
              </a:rPr>
              <a:t>perineural</a:t>
            </a:r>
            <a:r>
              <a:rPr lang="it-IT" sz="2000" dirty="0" smtClean="0">
                <a:solidFill>
                  <a:srgbClr val="002060"/>
                </a:solidFill>
              </a:rPr>
              <a:t> </a:t>
            </a:r>
            <a:r>
              <a:rPr lang="it-IT" sz="2000" dirty="0" err="1" smtClean="0">
                <a:solidFill>
                  <a:srgbClr val="002060"/>
                </a:solidFill>
              </a:rPr>
              <a:t>invasion</a:t>
            </a:r>
            <a:r>
              <a:rPr lang="it-IT" sz="2000" dirty="0" smtClean="0">
                <a:solidFill>
                  <a:srgbClr val="002060"/>
                </a:solidFill>
              </a:rPr>
              <a:t> to </a:t>
            </a:r>
            <a:r>
              <a:rPr lang="it-IT" sz="2000" dirty="0" err="1" smtClean="0">
                <a:solidFill>
                  <a:srgbClr val="002060"/>
                </a:solidFill>
              </a:rPr>
              <a:t>cranial</a:t>
            </a:r>
            <a:r>
              <a:rPr lang="it-IT" sz="2000" dirty="0" smtClean="0">
                <a:solidFill>
                  <a:srgbClr val="002060"/>
                </a:solidFill>
              </a:rPr>
              <a:t> </a:t>
            </a:r>
            <a:r>
              <a:rPr lang="it-IT" sz="2000" dirty="0" err="1" smtClean="0">
                <a:solidFill>
                  <a:srgbClr val="002060"/>
                </a:solidFill>
              </a:rPr>
              <a:t>nerves</a:t>
            </a:r>
            <a:endParaRPr lang="it-IT" sz="2000" dirty="0">
              <a:solidFill>
                <a:srgbClr val="002060"/>
              </a:solidFill>
            </a:endParaRPr>
          </a:p>
          <a:p>
            <a:pPr marL="228594" indent="-228594">
              <a:buFont typeface="Arial" panose="020B0604020202020204" pitchFamily="34" charset="0"/>
              <a:buChar char="•"/>
            </a:pPr>
            <a:endParaRPr lang="it-IT" sz="2000" dirty="0">
              <a:solidFill>
                <a:srgbClr val="002060"/>
              </a:solidFill>
            </a:endParaRPr>
          </a:p>
        </p:txBody>
      </p:sp>
      <p:sp>
        <p:nvSpPr>
          <p:cNvPr id="5" name="TextBox 4"/>
          <p:cNvSpPr txBox="1"/>
          <p:nvPr/>
        </p:nvSpPr>
        <p:spPr>
          <a:xfrm>
            <a:off x="4750371" y="6594091"/>
            <a:ext cx="9452596" cy="646331"/>
          </a:xfrm>
          <a:prstGeom prst="rect">
            <a:avLst/>
          </a:prstGeom>
          <a:noFill/>
        </p:spPr>
        <p:txBody>
          <a:bodyPr wrap="square" rtlCol="0">
            <a:spAutoFit/>
          </a:bodyPr>
          <a:lstStyle/>
          <a:p>
            <a:r>
              <a:rPr lang="en-US" sz="1200" dirty="0">
                <a:solidFill>
                  <a:srgbClr val="002060"/>
                </a:solidFill>
                <a:latin typeface="Times New Roman" pitchFamily="18" charset="0"/>
              </a:rPr>
              <a:t>Salivary Gland. Photon beam and particle radiotherapy: Present and future Ester </a:t>
            </a:r>
            <a:r>
              <a:rPr lang="en-US" sz="1200" dirty="0" err="1">
                <a:solidFill>
                  <a:srgbClr val="002060"/>
                </a:solidFill>
                <a:latin typeface="Times New Roman" pitchFamily="18" charset="0"/>
              </a:rPr>
              <a:t>Orlandi</a:t>
            </a:r>
            <a:r>
              <a:rPr lang="en-US" sz="1200" dirty="0">
                <a:solidFill>
                  <a:srgbClr val="002060"/>
                </a:solidFill>
                <a:latin typeface="Times New Roman" pitchFamily="18" charset="0"/>
              </a:rPr>
              <a:t> et al. 2016 Oral Oncology</a:t>
            </a:r>
          </a:p>
          <a:p>
            <a:endParaRPr lang="en-US" sz="2400" dirty="0"/>
          </a:p>
        </p:txBody>
      </p:sp>
      <p:sp>
        <p:nvSpPr>
          <p:cNvPr id="6" name="Freccia a destra 5"/>
          <p:cNvSpPr/>
          <p:nvPr/>
        </p:nvSpPr>
        <p:spPr>
          <a:xfrm>
            <a:off x="7252860" y="2451374"/>
            <a:ext cx="696556" cy="3307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0" name="Immagine 9"/>
          <p:cNvPicPr>
            <a:picLocks noChangeAspect="1"/>
          </p:cNvPicPr>
          <p:nvPr/>
        </p:nvPicPr>
        <p:blipFill>
          <a:blip r:embed="rId3"/>
          <a:stretch>
            <a:fillRect/>
          </a:stretch>
        </p:blipFill>
        <p:spPr>
          <a:xfrm>
            <a:off x="8994120" y="408226"/>
            <a:ext cx="2976765" cy="2940601"/>
          </a:xfrm>
          <a:prstGeom prst="rect">
            <a:avLst/>
          </a:prstGeom>
        </p:spPr>
      </p:pic>
      <p:pic>
        <p:nvPicPr>
          <p:cNvPr id="11" name="Immagine 10"/>
          <p:cNvPicPr>
            <a:picLocks noChangeAspect="1"/>
          </p:cNvPicPr>
          <p:nvPr/>
        </p:nvPicPr>
        <p:blipFill>
          <a:blip r:embed="rId4"/>
          <a:stretch>
            <a:fillRect/>
          </a:stretch>
        </p:blipFill>
        <p:spPr>
          <a:xfrm>
            <a:off x="8994120" y="3348827"/>
            <a:ext cx="2976766" cy="2987303"/>
          </a:xfrm>
          <a:prstGeom prst="rect">
            <a:avLst/>
          </a:prstGeom>
        </p:spPr>
      </p:pic>
      <p:pic>
        <p:nvPicPr>
          <p:cNvPr id="23" name="Pictur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0154" y="132795"/>
            <a:ext cx="1103897" cy="1052789"/>
          </a:xfrm>
          <a:prstGeom prst="rect">
            <a:avLst/>
          </a:prstGeom>
        </p:spPr>
      </p:pic>
      <p:sp>
        <p:nvSpPr>
          <p:cNvPr id="24" name="CasellaDiTesto 23"/>
          <p:cNvSpPr txBox="1"/>
          <p:nvPr/>
        </p:nvSpPr>
        <p:spPr>
          <a:xfrm>
            <a:off x="7943690" y="2293579"/>
            <a:ext cx="1828800" cy="646331"/>
          </a:xfrm>
          <a:prstGeom prst="rect">
            <a:avLst/>
          </a:prstGeom>
          <a:noFill/>
        </p:spPr>
        <p:txBody>
          <a:bodyPr wrap="square" rtlCol="0">
            <a:spAutoFit/>
          </a:bodyPr>
          <a:lstStyle/>
          <a:p>
            <a:r>
              <a:rPr lang="it-IT" sz="3600" b="1" dirty="0" smtClean="0">
                <a:solidFill>
                  <a:srgbClr val="FF0000"/>
                </a:solidFill>
              </a:rPr>
              <a:t>CIRT</a:t>
            </a:r>
            <a:endParaRPr lang="it-IT" sz="3600" b="1" dirty="0">
              <a:solidFill>
                <a:srgbClr val="FF0000"/>
              </a:solidFill>
            </a:endParaRPr>
          </a:p>
        </p:txBody>
      </p:sp>
      <p:pic>
        <p:nvPicPr>
          <p:cNvPr id="12" name="Immagine 11"/>
          <p:cNvPicPr>
            <a:picLocks noChangeAspect="1"/>
          </p:cNvPicPr>
          <p:nvPr/>
        </p:nvPicPr>
        <p:blipFill>
          <a:blip r:embed="rId6"/>
          <a:stretch>
            <a:fillRect/>
          </a:stretch>
        </p:blipFill>
        <p:spPr>
          <a:xfrm>
            <a:off x="-37644" y="4026883"/>
            <a:ext cx="2643390" cy="2831117"/>
          </a:xfrm>
          <a:prstGeom prst="rect">
            <a:avLst/>
          </a:prstGeom>
        </p:spPr>
      </p:pic>
      <p:pic>
        <p:nvPicPr>
          <p:cNvPr id="32" name="Picture 3"/>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b="24133"/>
          <a:stretch/>
        </p:blipFill>
        <p:spPr bwMode="auto">
          <a:xfrm>
            <a:off x="1641470" y="6558208"/>
            <a:ext cx="964276" cy="2997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 name="Picture 3"/>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b="24133"/>
          <a:stretch/>
        </p:blipFill>
        <p:spPr bwMode="auto">
          <a:xfrm>
            <a:off x="8994531" y="6046955"/>
            <a:ext cx="964276" cy="2997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 name="Picture 3"/>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b="24133"/>
          <a:stretch/>
        </p:blipFill>
        <p:spPr bwMode="auto">
          <a:xfrm>
            <a:off x="8994531" y="3181839"/>
            <a:ext cx="964276" cy="2997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9838066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55741" y="-41215"/>
            <a:ext cx="10636259" cy="584775"/>
          </a:xfrm>
          <a:prstGeom prst="rect">
            <a:avLst/>
          </a:prstGeom>
          <a:noFill/>
        </p:spPr>
        <p:txBody>
          <a:bodyPr wrap="square" rtlCol="0">
            <a:spAutoFit/>
          </a:bodyPr>
          <a:lstStyle/>
          <a:p>
            <a:r>
              <a:rPr lang="it-IT" sz="3200" b="1" dirty="0" smtClean="0">
                <a:solidFill>
                  <a:srgbClr val="002060"/>
                </a:solidFill>
              </a:rPr>
              <a:t>ADENOID CYSTIC CARCINOMA: </a:t>
            </a:r>
            <a:r>
              <a:rPr lang="it-IT" sz="3200" b="1" dirty="0" err="1" smtClean="0">
                <a:solidFill>
                  <a:srgbClr val="002060"/>
                </a:solidFill>
              </a:rPr>
              <a:t>comparing</a:t>
            </a:r>
            <a:r>
              <a:rPr lang="it-IT" sz="3200" b="1" dirty="0" smtClean="0">
                <a:solidFill>
                  <a:srgbClr val="002060"/>
                </a:solidFill>
              </a:rPr>
              <a:t> </a:t>
            </a:r>
            <a:r>
              <a:rPr lang="it-IT" sz="3200" b="1" dirty="0" err="1" smtClean="0">
                <a:solidFill>
                  <a:srgbClr val="002060"/>
                </a:solidFill>
              </a:rPr>
              <a:t>experiences</a:t>
            </a:r>
            <a:endParaRPr lang="en-US" sz="3200" b="1" dirty="0">
              <a:solidFill>
                <a:srgbClr val="002060"/>
              </a:solidFill>
            </a:endParaRPr>
          </a:p>
        </p:txBody>
      </p:sp>
      <p:graphicFrame>
        <p:nvGraphicFramePr>
          <p:cNvPr id="4" name="Table 3"/>
          <p:cNvGraphicFramePr>
            <a:graphicFrameLocks noGrp="1"/>
          </p:cNvGraphicFramePr>
          <p:nvPr>
            <p:extLst/>
          </p:nvPr>
        </p:nvGraphicFramePr>
        <p:xfrm>
          <a:off x="1808018" y="543560"/>
          <a:ext cx="8937419" cy="6309360"/>
        </p:xfrm>
        <a:graphic>
          <a:graphicData uri="http://schemas.openxmlformats.org/drawingml/2006/table">
            <a:tbl>
              <a:tblPr firstRow="1" bandRow="1">
                <a:tableStyleId>{5C22544A-7EE6-4342-B048-85BDC9FD1C3A}</a:tableStyleId>
              </a:tblPr>
              <a:tblGrid>
                <a:gridCol w="1914484">
                  <a:extLst>
                    <a:ext uri="{9D8B030D-6E8A-4147-A177-3AD203B41FA5}">
                      <a16:colId xmlns:a16="http://schemas.microsoft.com/office/drawing/2014/main" xmlns="" val="1325115086"/>
                    </a:ext>
                  </a:extLst>
                </a:gridCol>
                <a:gridCol w="1503269">
                  <a:extLst>
                    <a:ext uri="{9D8B030D-6E8A-4147-A177-3AD203B41FA5}">
                      <a16:colId xmlns:a16="http://schemas.microsoft.com/office/drawing/2014/main" xmlns="" val="3157021757"/>
                    </a:ext>
                  </a:extLst>
                </a:gridCol>
                <a:gridCol w="2376548">
                  <a:extLst>
                    <a:ext uri="{9D8B030D-6E8A-4147-A177-3AD203B41FA5}">
                      <a16:colId xmlns:a16="http://schemas.microsoft.com/office/drawing/2014/main" xmlns="" val="714973362"/>
                    </a:ext>
                  </a:extLst>
                </a:gridCol>
                <a:gridCol w="1434242">
                  <a:extLst>
                    <a:ext uri="{9D8B030D-6E8A-4147-A177-3AD203B41FA5}">
                      <a16:colId xmlns:a16="http://schemas.microsoft.com/office/drawing/2014/main" xmlns="" val="2352945623"/>
                    </a:ext>
                  </a:extLst>
                </a:gridCol>
                <a:gridCol w="1708876">
                  <a:extLst>
                    <a:ext uri="{9D8B030D-6E8A-4147-A177-3AD203B41FA5}">
                      <a16:colId xmlns:a16="http://schemas.microsoft.com/office/drawing/2014/main" xmlns="" val="2348732630"/>
                    </a:ext>
                  </a:extLst>
                </a:gridCol>
              </a:tblGrid>
              <a:tr h="627440">
                <a:tc>
                  <a:txBody>
                    <a:bodyPr/>
                    <a:lstStyle/>
                    <a:p>
                      <a:r>
                        <a:rPr lang="it-IT" dirty="0" err="1" smtClean="0"/>
                        <a:t>Institutions</a:t>
                      </a:r>
                      <a:endParaRPr lang="en-US" dirty="0"/>
                    </a:p>
                  </a:txBody>
                  <a:tcPr/>
                </a:tc>
                <a:tc>
                  <a:txBody>
                    <a:bodyPr/>
                    <a:lstStyle/>
                    <a:p>
                      <a:r>
                        <a:rPr lang="it-IT" dirty="0" smtClean="0"/>
                        <a:t>No of </a:t>
                      </a:r>
                      <a:r>
                        <a:rPr lang="it-IT" dirty="0" err="1" smtClean="0"/>
                        <a:t>patients</a:t>
                      </a:r>
                      <a:endParaRPr lang="en-US" dirty="0"/>
                    </a:p>
                  </a:txBody>
                  <a:tcPr/>
                </a:tc>
                <a:tc>
                  <a:txBody>
                    <a:bodyPr/>
                    <a:lstStyle/>
                    <a:p>
                      <a:r>
                        <a:rPr lang="it-IT" dirty="0" smtClean="0"/>
                        <a:t>Treatment</a:t>
                      </a:r>
                      <a:endParaRPr lang="en-US" dirty="0"/>
                    </a:p>
                  </a:txBody>
                  <a:tcPr/>
                </a:tc>
                <a:tc>
                  <a:txBody>
                    <a:bodyPr/>
                    <a:lstStyle/>
                    <a:p>
                      <a:r>
                        <a:rPr lang="it-IT" dirty="0" smtClean="0"/>
                        <a:t>Local Control (%)</a:t>
                      </a:r>
                      <a:endParaRPr lang="en-US" dirty="0"/>
                    </a:p>
                  </a:txBody>
                  <a:tcPr/>
                </a:tc>
                <a:tc>
                  <a:txBody>
                    <a:bodyPr/>
                    <a:lstStyle/>
                    <a:p>
                      <a:r>
                        <a:rPr lang="it-IT" dirty="0" err="1" smtClean="0"/>
                        <a:t>Overall</a:t>
                      </a:r>
                      <a:r>
                        <a:rPr lang="it-IT" baseline="0" dirty="0" smtClean="0"/>
                        <a:t> </a:t>
                      </a:r>
                      <a:r>
                        <a:rPr lang="it-IT" baseline="0" dirty="0" err="1" smtClean="0"/>
                        <a:t>Survival</a:t>
                      </a:r>
                      <a:r>
                        <a:rPr lang="it-IT" baseline="0" dirty="0" smtClean="0"/>
                        <a:t> (%)</a:t>
                      </a:r>
                      <a:endParaRPr lang="en-US" dirty="0"/>
                    </a:p>
                  </a:txBody>
                  <a:tcPr/>
                </a:tc>
                <a:extLst>
                  <a:ext uri="{0D108BD9-81ED-4DB2-BD59-A6C34878D82A}">
                    <a16:rowId xmlns:a16="http://schemas.microsoft.com/office/drawing/2014/main" xmlns="" val="3531622416"/>
                  </a:ext>
                </a:extLst>
              </a:tr>
              <a:tr h="627440">
                <a:tc>
                  <a:txBody>
                    <a:bodyPr/>
                    <a:lstStyle/>
                    <a:p>
                      <a:r>
                        <a:rPr lang="it-IT" dirty="0" smtClean="0">
                          <a:solidFill>
                            <a:srgbClr val="002060"/>
                          </a:solidFill>
                        </a:rPr>
                        <a:t>Iowa,</a:t>
                      </a:r>
                      <a:r>
                        <a:rPr lang="it-IT" baseline="0" dirty="0" smtClean="0">
                          <a:solidFill>
                            <a:srgbClr val="002060"/>
                          </a:solidFill>
                        </a:rPr>
                        <a:t> 2009</a:t>
                      </a:r>
                      <a:endParaRPr lang="en-US" dirty="0">
                        <a:solidFill>
                          <a:srgbClr val="002060"/>
                        </a:solidFill>
                      </a:endParaRPr>
                    </a:p>
                  </a:txBody>
                  <a:tcPr/>
                </a:tc>
                <a:tc>
                  <a:txBody>
                    <a:bodyPr/>
                    <a:lstStyle/>
                    <a:p>
                      <a:r>
                        <a:rPr lang="it-IT" dirty="0" smtClean="0">
                          <a:solidFill>
                            <a:srgbClr val="002060"/>
                          </a:solidFill>
                        </a:rPr>
                        <a:t>54</a:t>
                      </a:r>
                    </a:p>
                    <a:p>
                      <a:r>
                        <a:rPr lang="it-IT" dirty="0" smtClean="0">
                          <a:solidFill>
                            <a:srgbClr val="002060"/>
                          </a:solidFill>
                        </a:rPr>
                        <a:t>10</a:t>
                      </a:r>
                      <a:endParaRPr lang="en-US" dirty="0">
                        <a:solidFill>
                          <a:srgbClr val="002060"/>
                        </a:solidFill>
                      </a:endParaRPr>
                    </a:p>
                  </a:txBody>
                  <a:tcPr/>
                </a:tc>
                <a:tc>
                  <a:txBody>
                    <a:bodyPr/>
                    <a:lstStyle/>
                    <a:p>
                      <a:r>
                        <a:rPr lang="it-IT" dirty="0" err="1" smtClean="0">
                          <a:solidFill>
                            <a:srgbClr val="002060"/>
                          </a:solidFill>
                        </a:rPr>
                        <a:t>Surgery</a:t>
                      </a:r>
                      <a:r>
                        <a:rPr lang="it-IT" dirty="0" smtClean="0">
                          <a:solidFill>
                            <a:srgbClr val="002060"/>
                          </a:solidFill>
                        </a:rPr>
                        <a:t> alone</a:t>
                      </a:r>
                    </a:p>
                    <a:p>
                      <a:r>
                        <a:rPr lang="it-IT" dirty="0" err="1" smtClean="0">
                          <a:solidFill>
                            <a:srgbClr val="002060"/>
                          </a:solidFill>
                        </a:rPr>
                        <a:t>Photon</a:t>
                      </a:r>
                      <a:r>
                        <a:rPr lang="it-IT" dirty="0" smtClean="0">
                          <a:solidFill>
                            <a:srgbClr val="002060"/>
                          </a:solidFill>
                        </a:rPr>
                        <a:t> alone</a:t>
                      </a:r>
                    </a:p>
                  </a:txBody>
                  <a:tcPr/>
                </a:tc>
                <a:tc>
                  <a:txBody>
                    <a:bodyPr/>
                    <a:lstStyle/>
                    <a:p>
                      <a:r>
                        <a:rPr lang="it-IT" dirty="0" smtClean="0">
                          <a:solidFill>
                            <a:srgbClr val="002060"/>
                          </a:solidFill>
                        </a:rPr>
                        <a:t>72 (5y)</a:t>
                      </a:r>
                    </a:p>
                    <a:p>
                      <a:pPr marL="0" marR="0" lvl="0" indent="0" algn="l" defTabSz="914377" rtl="0" eaLnBrk="1" fontAlgn="auto" latinLnBrk="0" hangingPunct="1">
                        <a:lnSpc>
                          <a:spcPct val="100000"/>
                        </a:lnSpc>
                        <a:spcBef>
                          <a:spcPts val="0"/>
                        </a:spcBef>
                        <a:spcAft>
                          <a:spcPts val="0"/>
                        </a:spcAft>
                        <a:buClrTx/>
                        <a:buSzTx/>
                        <a:buFontTx/>
                        <a:buNone/>
                        <a:tabLst/>
                        <a:defRPr/>
                      </a:pPr>
                      <a:r>
                        <a:rPr lang="it-IT" dirty="0" smtClean="0">
                          <a:solidFill>
                            <a:srgbClr val="002060"/>
                          </a:solidFill>
                        </a:rPr>
                        <a:t>27 (5y)</a:t>
                      </a:r>
                    </a:p>
                  </a:txBody>
                  <a:tcPr/>
                </a:tc>
                <a:tc>
                  <a:txBody>
                    <a:bodyPr/>
                    <a:lstStyle/>
                    <a:p>
                      <a:r>
                        <a:rPr lang="it-IT" dirty="0" smtClean="0">
                          <a:solidFill>
                            <a:srgbClr val="002060"/>
                          </a:solidFill>
                        </a:rPr>
                        <a:t>85 (5y)</a:t>
                      </a:r>
                    </a:p>
                    <a:p>
                      <a:pPr marL="0" marR="0" lvl="0" indent="0" algn="l" defTabSz="914377" rtl="0" eaLnBrk="1" fontAlgn="auto" latinLnBrk="0" hangingPunct="1">
                        <a:lnSpc>
                          <a:spcPct val="100000"/>
                        </a:lnSpc>
                        <a:spcBef>
                          <a:spcPts val="0"/>
                        </a:spcBef>
                        <a:spcAft>
                          <a:spcPts val="0"/>
                        </a:spcAft>
                        <a:buClrTx/>
                        <a:buSzTx/>
                        <a:buFontTx/>
                        <a:buNone/>
                        <a:tabLst/>
                        <a:defRPr/>
                      </a:pPr>
                      <a:r>
                        <a:rPr lang="it-IT" dirty="0" smtClean="0">
                          <a:solidFill>
                            <a:srgbClr val="002060"/>
                          </a:solidFill>
                        </a:rPr>
                        <a:t>25 (5y)</a:t>
                      </a:r>
                    </a:p>
                  </a:txBody>
                  <a:tcPr/>
                </a:tc>
                <a:extLst>
                  <a:ext uri="{0D108BD9-81ED-4DB2-BD59-A6C34878D82A}">
                    <a16:rowId xmlns:a16="http://schemas.microsoft.com/office/drawing/2014/main" xmlns="" val="3404728714"/>
                  </a:ext>
                </a:extLst>
              </a:tr>
              <a:tr h="363517">
                <a:tc>
                  <a:txBody>
                    <a:bodyPr/>
                    <a:lstStyle/>
                    <a:p>
                      <a:r>
                        <a:rPr lang="it-IT" dirty="0" smtClean="0">
                          <a:solidFill>
                            <a:srgbClr val="002060"/>
                          </a:solidFill>
                        </a:rPr>
                        <a:t>Florida, 2004</a:t>
                      </a:r>
                      <a:endParaRPr lang="en-US" dirty="0">
                        <a:solidFill>
                          <a:srgbClr val="002060"/>
                        </a:solidFill>
                      </a:endParaRPr>
                    </a:p>
                  </a:txBody>
                  <a:tcPr/>
                </a:tc>
                <a:tc>
                  <a:txBody>
                    <a:bodyPr/>
                    <a:lstStyle/>
                    <a:p>
                      <a:r>
                        <a:rPr lang="it-IT" dirty="0" smtClean="0">
                          <a:solidFill>
                            <a:srgbClr val="002060"/>
                          </a:solidFill>
                        </a:rPr>
                        <a:t>101</a:t>
                      </a:r>
                      <a:endParaRPr lang="en-US" dirty="0">
                        <a:solidFill>
                          <a:srgbClr val="002060"/>
                        </a:solidFill>
                      </a:endParaRPr>
                    </a:p>
                  </a:txBody>
                  <a:tcPr/>
                </a:tc>
                <a:tc>
                  <a:txBody>
                    <a:bodyPr/>
                    <a:lstStyle/>
                    <a:p>
                      <a:r>
                        <a:rPr lang="it-IT" dirty="0" err="1" smtClean="0">
                          <a:solidFill>
                            <a:srgbClr val="002060"/>
                          </a:solidFill>
                        </a:rPr>
                        <a:t>Photon</a:t>
                      </a:r>
                      <a:r>
                        <a:rPr lang="it-IT" dirty="0" smtClean="0">
                          <a:solidFill>
                            <a:srgbClr val="002060"/>
                          </a:solidFill>
                        </a:rPr>
                        <a:t> alone</a:t>
                      </a:r>
                      <a:endParaRPr lang="en-US" dirty="0">
                        <a:solidFill>
                          <a:srgbClr val="002060"/>
                        </a:solidFill>
                      </a:endParaRP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it-IT" dirty="0" smtClean="0">
                          <a:solidFill>
                            <a:srgbClr val="002060"/>
                          </a:solidFill>
                        </a:rPr>
                        <a:t>27 (5y)</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it-IT" dirty="0" smtClean="0">
                          <a:solidFill>
                            <a:srgbClr val="002060"/>
                          </a:solidFill>
                        </a:rPr>
                        <a:t>25 (5y)</a:t>
                      </a:r>
                    </a:p>
                  </a:txBody>
                  <a:tcPr/>
                </a:tc>
                <a:extLst>
                  <a:ext uri="{0D108BD9-81ED-4DB2-BD59-A6C34878D82A}">
                    <a16:rowId xmlns:a16="http://schemas.microsoft.com/office/drawing/2014/main" xmlns="" val="2658436688"/>
                  </a:ext>
                </a:extLst>
              </a:tr>
              <a:tr h="627440">
                <a:tc>
                  <a:txBody>
                    <a:bodyPr/>
                    <a:lstStyle/>
                    <a:p>
                      <a:r>
                        <a:rPr lang="it-IT" dirty="0" smtClean="0">
                          <a:solidFill>
                            <a:srgbClr val="002060"/>
                          </a:solidFill>
                        </a:rPr>
                        <a:t>MGH, 2006</a:t>
                      </a:r>
                      <a:endParaRPr lang="en-US" dirty="0">
                        <a:solidFill>
                          <a:srgbClr val="002060"/>
                        </a:solidFill>
                      </a:endParaRPr>
                    </a:p>
                  </a:txBody>
                  <a:tcPr/>
                </a:tc>
                <a:tc>
                  <a:txBody>
                    <a:bodyPr/>
                    <a:lstStyle/>
                    <a:p>
                      <a:r>
                        <a:rPr lang="it-IT" dirty="0" smtClean="0">
                          <a:solidFill>
                            <a:srgbClr val="002060"/>
                          </a:solidFill>
                        </a:rPr>
                        <a:t>23</a:t>
                      </a:r>
                      <a:endParaRPr lang="en-US" dirty="0">
                        <a:solidFill>
                          <a:srgbClr val="002060"/>
                        </a:solidFill>
                      </a:endParaRPr>
                    </a:p>
                  </a:txBody>
                  <a:tcPr/>
                </a:tc>
                <a:tc>
                  <a:txBody>
                    <a:bodyPr/>
                    <a:lstStyle/>
                    <a:p>
                      <a:r>
                        <a:rPr lang="it-IT" dirty="0" smtClean="0">
                          <a:solidFill>
                            <a:srgbClr val="002060"/>
                          </a:solidFill>
                        </a:rPr>
                        <a:t>Proton +/-</a:t>
                      </a:r>
                      <a:r>
                        <a:rPr lang="it-IT" baseline="0" dirty="0" smtClean="0">
                          <a:solidFill>
                            <a:srgbClr val="002060"/>
                          </a:solidFill>
                        </a:rPr>
                        <a:t> </a:t>
                      </a:r>
                      <a:r>
                        <a:rPr lang="it-IT" baseline="0" dirty="0" err="1" smtClean="0">
                          <a:solidFill>
                            <a:srgbClr val="002060"/>
                          </a:solidFill>
                        </a:rPr>
                        <a:t>surgery</a:t>
                      </a:r>
                      <a:endParaRPr lang="en-US" dirty="0">
                        <a:solidFill>
                          <a:srgbClr val="002060"/>
                        </a:solidFill>
                      </a:endParaRP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it-IT" dirty="0" smtClean="0">
                          <a:solidFill>
                            <a:srgbClr val="002060"/>
                          </a:solidFill>
                        </a:rPr>
                        <a:t>93 (5y)</a:t>
                      </a:r>
                    </a:p>
                    <a:p>
                      <a:endParaRPr lang="en-US" dirty="0">
                        <a:solidFill>
                          <a:srgbClr val="002060"/>
                        </a:solidFill>
                      </a:endParaRP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it-IT" dirty="0" smtClean="0">
                          <a:solidFill>
                            <a:srgbClr val="002060"/>
                          </a:solidFill>
                        </a:rPr>
                        <a:t>77 (5y)</a:t>
                      </a:r>
                    </a:p>
                  </a:txBody>
                  <a:tcPr/>
                </a:tc>
                <a:extLst>
                  <a:ext uri="{0D108BD9-81ED-4DB2-BD59-A6C34878D82A}">
                    <a16:rowId xmlns:a16="http://schemas.microsoft.com/office/drawing/2014/main" xmlns="" val="1659519626"/>
                  </a:ext>
                </a:extLst>
              </a:tr>
              <a:tr h="627440">
                <a:tc>
                  <a:txBody>
                    <a:bodyPr/>
                    <a:lstStyle/>
                    <a:p>
                      <a:r>
                        <a:rPr lang="it-IT" dirty="0" smtClean="0">
                          <a:solidFill>
                            <a:srgbClr val="002060"/>
                          </a:solidFill>
                        </a:rPr>
                        <a:t>GSI, 2005</a:t>
                      </a:r>
                      <a:endParaRPr lang="en-US" dirty="0">
                        <a:solidFill>
                          <a:srgbClr val="002060"/>
                        </a:solidFill>
                      </a:endParaRPr>
                    </a:p>
                  </a:txBody>
                  <a:tcPr/>
                </a:tc>
                <a:tc>
                  <a:txBody>
                    <a:bodyPr/>
                    <a:lstStyle/>
                    <a:p>
                      <a:r>
                        <a:rPr lang="it-IT" dirty="0" smtClean="0">
                          <a:solidFill>
                            <a:srgbClr val="002060"/>
                          </a:solidFill>
                        </a:rPr>
                        <a:t>34</a:t>
                      </a:r>
                    </a:p>
                    <a:p>
                      <a:r>
                        <a:rPr lang="it-IT" dirty="0" smtClean="0">
                          <a:solidFill>
                            <a:srgbClr val="002060"/>
                          </a:solidFill>
                        </a:rPr>
                        <a:t>29</a:t>
                      </a:r>
                      <a:endParaRPr lang="en-US" dirty="0">
                        <a:solidFill>
                          <a:srgbClr val="002060"/>
                        </a:solidFill>
                      </a:endParaRPr>
                    </a:p>
                  </a:txBody>
                  <a:tcPr/>
                </a:tc>
                <a:tc>
                  <a:txBody>
                    <a:bodyPr/>
                    <a:lstStyle/>
                    <a:p>
                      <a:r>
                        <a:rPr lang="it-IT" dirty="0" err="1" smtClean="0">
                          <a:solidFill>
                            <a:srgbClr val="002060"/>
                          </a:solidFill>
                        </a:rPr>
                        <a:t>Photon</a:t>
                      </a:r>
                      <a:r>
                        <a:rPr lang="it-IT" dirty="0" smtClean="0">
                          <a:solidFill>
                            <a:srgbClr val="002060"/>
                          </a:solidFill>
                        </a:rPr>
                        <a:t> alone</a:t>
                      </a:r>
                    </a:p>
                    <a:p>
                      <a:r>
                        <a:rPr lang="it-IT" dirty="0" err="1" smtClean="0">
                          <a:solidFill>
                            <a:srgbClr val="002060"/>
                          </a:solidFill>
                        </a:rPr>
                        <a:t>Photon</a:t>
                      </a:r>
                      <a:r>
                        <a:rPr lang="it-IT" baseline="0" dirty="0" smtClean="0">
                          <a:solidFill>
                            <a:srgbClr val="002060"/>
                          </a:solidFill>
                        </a:rPr>
                        <a:t> + carbon </a:t>
                      </a:r>
                      <a:r>
                        <a:rPr lang="it-IT" baseline="0" dirty="0" err="1" smtClean="0">
                          <a:solidFill>
                            <a:srgbClr val="002060"/>
                          </a:solidFill>
                        </a:rPr>
                        <a:t>boost</a:t>
                      </a:r>
                      <a:endParaRPr lang="en-US" dirty="0">
                        <a:solidFill>
                          <a:srgbClr val="002060"/>
                        </a:solidFill>
                      </a:endParaRPr>
                    </a:p>
                  </a:txBody>
                  <a:tcPr/>
                </a:tc>
                <a:tc>
                  <a:txBody>
                    <a:bodyPr/>
                    <a:lstStyle/>
                    <a:p>
                      <a:r>
                        <a:rPr lang="it-IT" dirty="0" smtClean="0">
                          <a:solidFill>
                            <a:srgbClr val="002060"/>
                          </a:solidFill>
                        </a:rPr>
                        <a:t>25 (4y)</a:t>
                      </a:r>
                      <a:endParaRPr lang="en-US" dirty="0" smtClean="0">
                        <a:solidFill>
                          <a:srgbClr val="002060"/>
                        </a:solidFill>
                      </a:endParaRPr>
                    </a:p>
                    <a:p>
                      <a:r>
                        <a:rPr lang="it-IT" dirty="0" smtClean="0">
                          <a:solidFill>
                            <a:srgbClr val="002060"/>
                          </a:solidFill>
                        </a:rPr>
                        <a:t>78 (4y)</a:t>
                      </a:r>
                      <a:endParaRPr lang="en-US" dirty="0">
                        <a:solidFill>
                          <a:srgbClr val="002060"/>
                        </a:solidFill>
                      </a:endParaRPr>
                    </a:p>
                  </a:txBody>
                  <a:tcPr/>
                </a:tc>
                <a:tc>
                  <a:txBody>
                    <a:bodyPr/>
                    <a:lstStyle/>
                    <a:p>
                      <a:r>
                        <a:rPr lang="it-IT" dirty="0" smtClean="0">
                          <a:solidFill>
                            <a:srgbClr val="002060"/>
                          </a:solidFill>
                        </a:rPr>
                        <a:t>78 (4y)</a:t>
                      </a:r>
                    </a:p>
                    <a:p>
                      <a:r>
                        <a:rPr lang="it-IT" dirty="0" smtClean="0">
                          <a:solidFill>
                            <a:srgbClr val="002060"/>
                          </a:solidFill>
                        </a:rPr>
                        <a:t>76 (4y)</a:t>
                      </a:r>
                      <a:endParaRPr lang="en-US" dirty="0">
                        <a:solidFill>
                          <a:srgbClr val="002060"/>
                        </a:solidFill>
                      </a:endParaRPr>
                    </a:p>
                  </a:txBody>
                  <a:tcPr/>
                </a:tc>
                <a:extLst>
                  <a:ext uri="{0D108BD9-81ED-4DB2-BD59-A6C34878D82A}">
                    <a16:rowId xmlns:a16="http://schemas.microsoft.com/office/drawing/2014/main" xmlns="" val="3836578347"/>
                  </a:ext>
                </a:extLst>
              </a:tr>
              <a:tr h="1165246">
                <a:tc>
                  <a:txBody>
                    <a:bodyPr/>
                    <a:lstStyle/>
                    <a:p>
                      <a:r>
                        <a:rPr lang="it-IT" dirty="0" smtClean="0">
                          <a:solidFill>
                            <a:srgbClr val="002060"/>
                          </a:solidFill>
                        </a:rPr>
                        <a:t>NIRS</a:t>
                      </a:r>
                      <a:r>
                        <a:rPr lang="it-IT" baseline="0" dirty="0" smtClean="0">
                          <a:solidFill>
                            <a:srgbClr val="002060"/>
                          </a:solidFill>
                        </a:rPr>
                        <a:t>, 2011</a:t>
                      </a:r>
                      <a:endParaRPr lang="en-US" dirty="0">
                        <a:solidFill>
                          <a:srgbClr val="002060"/>
                        </a:solidFill>
                      </a:endParaRPr>
                    </a:p>
                  </a:txBody>
                  <a:tcPr/>
                </a:tc>
                <a:tc>
                  <a:txBody>
                    <a:bodyPr/>
                    <a:lstStyle/>
                    <a:p>
                      <a:r>
                        <a:rPr lang="it-IT" dirty="0" smtClean="0">
                          <a:solidFill>
                            <a:srgbClr val="002060"/>
                          </a:solidFill>
                        </a:rPr>
                        <a:t>151</a:t>
                      </a:r>
                    </a:p>
                    <a:p>
                      <a:r>
                        <a:rPr lang="it-IT" dirty="0" smtClean="0">
                          <a:solidFill>
                            <a:srgbClr val="002060"/>
                          </a:solidFill>
                        </a:rPr>
                        <a:t>32</a:t>
                      </a:r>
                    </a:p>
                    <a:p>
                      <a:r>
                        <a:rPr lang="it-IT" dirty="0" smtClean="0">
                          <a:solidFill>
                            <a:srgbClr val="002060"/>
                          </a:solidFill>
                        </a:rPr>
                        <a:t>119</a:t>
                      </a:r>
                    </a:p>
                  </a:txBody>
                  <a:tcPr/>
                </a:tc>
                <a:tc>
                  <a:txBody>
                    <a:bodyPr/>
                    <a:lstStyle/>
                    <a:p>
                      <a:r>
                        <a:rPr lang="it-IT" dirty="0" smtClean="0">
                          <a:solidFill>
                            <a:srgbClr val="002060"/>
                          </a:solidFill>
                        </a:rPr>
                        <a:t>Carbon alone (</a:t>
                      </a:r>
                      <a:r>
                        <a:rPr lang="it-IT" dirty="0" err="1" smtClean="0">
                          <a:solidFill>
                            <a:srgbClr val="002060"/>
                          </a:solidFill>
                        </a:rPr>
                        <a:t>all</a:t>
                      </a:r>
                      <a:r>
                        <a:rPr lang="it-IT" baseline="0" dirty="0" smtClean="0">
                          <a:solidFill>
                            <a:srgbClr val="002060"/>
                          </a:solidFill>
                        </a:rPr>
                        <a:t> </a:t>
                      </a:r>
                      <a:r>
                        <a:rPr lang="it-IT" baseline="0" dirty="0" err="1" smtClean="0">
                          <a:solidFill>
                            <a:srgbClr val="002060"/>
                          </a:solidFill>
                        </a:rPr>
                        <a:t>pats</a:t>
                      </a:r>
                      <a:r>
                        <a:rPr lang="it-IT" baseline="0" dirty="0" smtClean="0">
                          <a:solidFill>
                            <a:srgbClr val="002060"/>
                          </a:solidFill>
                        </a:rPr>
                        <a:t>)</a:t>
                      </a:r>
                    </a:p>
                    <a:p>
                      <a:r>
                        <a:rPr lang="it-IT" dirty="0" smtClean="0">
                          <a:solidFill>
                            <a:srgbClr val="002060"/>
                          </a:solidFill>
                        </a:rPr>
                        <a:t>Carbon alone (T1-T3)</a:t>
                      </a:r>
                    </a:p>
                    <a:p>
                      <a:r>
                        <a:rPr lang="it-IT" dirty="0" smtClean="0">
                          <a:solidFill>
                            <a:srgbClr val="002060"/>
                          </a:solidFill>
                        </a:rPr>
                        <a:t>Carbon</a:t>
                      </a:r>
                      <a:r>
                        <a:rPr lang="it-IT" baseline="0" dirty="0" smtClean="0">
                          <a:solidFill>
                            <a:srgbClr val="002060"/>
                          </a:solidFill>
                        </a:rPr>
                        <a:t> alone (T4 or </a:t>
                      </a:r>
                      <a:r>
                        <a:rPr lang="it-IT" baseline="0" dirty="0" err="1" smtClean="0">
                          <a:solidFill>
                            <a:srgbClr val="002060"/>
                          </a:solidFill>
                        </a:rPr>
                        <a:t>recurrence</a:t>
                      </a:r>
                      <a:r>
                        <a:rPr lang="it-IT" baseline="0" dirty="0" smtClean="0">
                          <a:solidFill>
                            <a:srgbClr val="002060"/>
                          </a:solidFill>
                        </a:rPr>
                        <a:t>)</a:t>
                      </a:r>
                      <a:endParaRPr lang="en-US" dirty="0">
                        <a:solidFill>
                          <a:srgbClr val="002060"/>
                        </a:solidFill>
                      </a:endParaRPr>
                    </a:p>
                  </a:txBody>
                  <a:tcPr/>
                </a:tc>
                <a:tc>
                  <a:txBody>
                    <a:bodyPr/>
                    <a:lstStyle/>
                    <a:p>
                      <a:r>
                        <a:rPr lang="it-IT" dirty="0" smtClean="0">
                          <a:solidFill>
                            <a:srgbClr val="002060"/>
                          </a:solidFill>
                        </a:rPr>
                        <a:t>74</a:t>
                      </a:r>
                      <a:r>
                        <a:rPr lang="it-IT" baseline="0" dirty="0" smtClean="0">
                          <a:solidFill>
                            <a:srgbClr val="002060"/>
                          </a:solidFill>
                        </a:rPr>
                        <a:t> (5y)</a:t>
                      </a:r>
                    </a:p>
                    <a:p>
                      <a:r>
                        <a:rPr lang="it-IT" baseline="0" dirty="0" smtClean="0">
                          <a:solidFill>
                            <a:srgbClr val="002060"/>
                          </a:solidFill>
                        </a:rPr>
                        <a:t>96 (5y)</a:t>
                      </a:r>
                    </a:p>
                    <a:p>
                      <a:r>
                        <a:rPr lang="it-IT" baseline="0" dirty="0" smtClean="0">
                          <a:solidFill>
                            <a:srgbClr val="002060"/>
                          </a:solidFill>
                        </a:rPr>
                        <a:t>71 (5y)</a:t>
                      </a:r>
                      <a:endParaRPr lang="en-US" dirty="0">
                        <a:solidFill>
                          <a:srgbClr val="002060"/>
                        </a:solidFill>
                      </a:endParaRPr>
                    </a:p>
                  </a:txBody>
                  <a:tcPr/>
                </a:tc>
                <a:tc>
                  <a:txBody>
                    <a:bodyPr/>
                    <a:lstStyle/>
                    <a:p>
                      <a:r>
                        <a:rPr lang="it-IT" dirty="0" smtClean="0">
                          <a:solidFill>
                            <a:srgbClr val="002060"/>
                          </a:solidFill>
                        </a:rPr>
                        <a:t>72 (5y)</a:t>
                      </a:r>
                    </a:p>
                    <a:p>
                      <a:r>
                        <a:rPr lang="it-IT" dirty="0" smtClean="0">
                          <a:solidFill>
                            <a:srgbClr val="002060"/>
                          </a:solidFill>
                        </a:rPr>
                        <a:t>92 (5y)</a:t>
                      </a:r>
                    </a:p>
                    <a:p>
                      <a:r>
                        <a:rPr lang="it-IT" dirty="0" smtClean="0">
                          <a:solidFill>
                            <a:srgbClr val="002060"/>
                          </a:solidFill>
                        </a:rPr>
                        <a:t>69 (5y)</a:t>
                      </a:r>
                      <a:endParaRPr lang="en-US" dirty="0">
                        <a:solidFill>
                          <a:srgbClr val="002060"/>
                        </a:solidFill>
                      </a:endParaRPr>
                    </a:p>
                  </a:txBody>
                  <a:tcPr/>
                </a:tc>
                <a:extLst>
                  <a:ext uri="{0D108BD9-81ED-4DB2-BD59-A6C34878D82A}">
                    <a16:rowId xmlns:a16="http://schemas.microsoft.com/office/drawing/2014/main" xmlns="" val="3258859246"/>
                  </a:ext>
                </a:extLst>
              </a:tr>
              <a:tr h="627440">
                <a:tc>
                  <a:txBody>
                    <a:bodyPr/>
                    <a:lstStyle/>
                    <a:p>
                      <a:r>
                        <a:rPr lang="it-IT" dirty="0" smtClean="0">
                          <a:solidFill>
                            <a:srgbClr val="002060"/>
                          </a:solidFill>
                        </a:rPr>
                        <a:t>HIT,</a:t>
                      </a:r>
                      <a:r>
                        <a:rPr lang="it-IT" baseline="0" dirty="0" smtClean="0">
                          <a:solidFill>
                            <a:srgbClr val="002060"/>
                          </a:solidFill>
                        </a:rPr>
                        <a:t> 2015</a:t>
                      </a:r>
                      <a:endParaRPr lang="en-US" dirty="0">
                        <a:solidFill>
                          <a:srgbClr val="002060"/>
                        </a:solidFill>
                      </a:endParaRPr>
                    </a:p>
                  </a:txBody>
                  <a:tcPr/>
                </a:tc>
                <a:tc>
                  <a:txBody>
                    <a:bodyPr/>
                    <a:lstStyle/>
                    <a:p>
                      <a:r>
                        <a:rPr lang="it-IT" dirty="0" smtClean="0">
                          <a:solidFill>
                            <a:srgbClr val="002060"/>
                          </a:solidFill>
                        </a:rPr>
                        <a:t>58</a:t>
                      </a:r>
                    </a:p>
                    <a:p>
                      <a:r>
                        <a:rPr lang="it-IT" dirty="0" smtClean="0">
                          <a:solidFill>
                            <a:srgbClr val="002060"/>
                          </a:solidFill>
                        </a:rPr>
                        <a:t>37</a:t>
                      </a:r>
                      <a:endParaRPr lang="en-US" dirty="0">
                        <a:solidFill>
                          <a:srgbClr val="002060"/>
                        </a:solidFill>
                      </a:endParaRPr>
                    </a:p>
                  </a:txBody>
                  <a:tcPr/>
                </a:tc>
                <a:tc>
                  <a:txBody>
                    <a:bodyPr/>
                    <a:lstStyle/>
                    <a:p>
                      <a:r>
                        <a:rPr lang="it-IT" dirty="0" err="1" smtClean="0">
                          <a:solidFill>
                            <a:srgbClr val="002060"/>
                          </a:solidFill>
                        </a:rPr>
                        <a:t>Photon</a:t>
                      </a:r>
                      <a:r>
                        <a:rPr lang="it-IT" dirty="0" smtClean="0">
                          <a:solidFill>
                            <a:srgbClr val="002060"/>
                          </a:solidFill>
                        </a:rPr>
                        <a:t> + carbon </a:t>
                      </a:r>
                      <a:r>
                        <a:rPr lang="it-IT" dirty="0" err="1" smtClean="0">
                          <a:solidFill>
                            <a:srgbClr val="002060"/>
                          </a:solidFill>
                        </a:rPr>
                        <a:t>boost</a:t>
                      </a:r>
                      <a:endParaRPr lang="it-IT" dirty="0" smtClean="0">
                        <a:solidFill>
                          <a:srgbClr val="002060"/>
                        </a:solidFill>
                      </a:endParaRPr>
                    </a:p>
                    <a:p>
                      <a:r>
                        <a:rPr lang="it-IT" dirty="0" err="1" smtClean="0">
                          <a:solidFill>
                            <a:srgbClr val="002060"/>
                          </a:solidFill>
                        </a:rPr>
                        <a:t>Photon</a:t>
                      </a:r>
                      <a:r>
                        <a:rPr lang="it-IT" baseline="0" dirty="0" smtClean="0">
                          <a:solidFill>
                            <a:srgbClr val="002060"/>
                          </a:solidFill>
                        </a:rPr>
                        <a:t> (IMRT)</a:t>
                      </a:r>
                      <a:r>
                        <a:rPr lang="it-IT" dirty="0" smtClean="0">
                          <a:solidFill>
                            <a:srgbClr val="002060"/>
                          </a:solidFill>
                        </a:rPr>
                        <a:t> </a:t>
                      </a:r>
                      <a:endParaRPr lang="en-US" dirty="0">
                        <a:solidFill>
                          <a:srgbClr val="002060"/>
                        </a:solidFill>
                      </a:endParaRPr>
                    </a:p>
                  </a:txBody>
                  <a:tcPr/>
                </a:tc>
                <a:tc>
                  <a:txBody>
                    <a:bodyPr/>
                    <a:lstStyle/>
                    <a:p>
                      <a:r>
                        <a:rPr lang="it-IT" dirty="0" smtClean="0">
                          <a:solidFill>
                            <a:srgbClr val="002060"/>
                          </a:solidFill>
                        </a:rPr>
                        <a:t>59.6</a:t>
                      </a:r>
                      <a:r>
                        <a:rPr lang="it-IT" baseline="0" dirty="0" smtClean="0">
                          <a:solidFill>
                            <a:srgbClr val="002060"/>
                          </a:solidFill>
                        </a:rPr>
                        <a:t> (5y)</a:t>
                      </a:r>
                    </a:p>
                    <a:p>
                      <a:r>
                        <a:rPr lang="it-IT" baseline="0" dirty="0" smtClean="0">
                          <a:solidFill>
                            <a:srgbClr val="002060"/>
                          </a:solidFill>
                        </a:rPr>
                        <a:t>39,9 (5y)</a:t>
                      </a:r>
                      <a:endParaRPr lang="en-US" dirty="0">
                        <a:solidFill>
                          <a:srgbClr val="002060"/>
                        </a:solidFill>
                      </a:endParaRPr>
                    </a:p>
                  </a:txBody>
                  <a:tcPr/>
                </a:tc>
                <a:tc>
                  <a:txBody>
                    <a:bodyPr/>
                    <a:lstStyle/>
                    <a:p>
                      <a:r>
                        <a:rPr lang="it-IT" dirty="0" smtClean="0">
                          <a:solidFill>
                            <a:srgbClr val="002060"/>
                          </a:solidFill>
                        </a:rPr>
                        <a:t>76.5</a:t>
                      </a:r>
                      <a:r>
                        <a:rPr lang="it-IT" baseline="0" dirty="0" smtClean="0">
                          <a:solidFill>
                            <a:srgbClr val="002060"/>
                          </a:solidFill>
                        </a:rPr>
                        <a:t> (5y)</a:t>
                      </a:r>
                    </a:p>
                    <a:p>
                      <a:r>
                        <a:rPr lang="it-IT" baseline="0" dirty="0" smtClean="0">
                          <a:solidFill>
                            <a:srgbClr val="002060"/>
                          </a:solidFill>
                        </a:rPr>
                        <a:t>58,7 (5y)</a:t>
                      </a:r>
                      <a:endParaRPr lang="en-US" dirty="0">
                        <a:solidFill>
                          <a:srgbClr val="002060"/>
                        </a:solidFill>
                      </a:endParaRPr>
                    </a:p>
                  </a:txBody>
                  <a:tcPr/>
                </a:tc>
                <a:extLst>
                  <a:ext uri="{0D108BD9-81ED-4DB2-BD59-A6C34878D82A}">
                    <a16:rowId xmlns:a16="http://schemas.microsoft.com/office/drawing/2014/main" xmlns="" val="1938792323"/>
                  </a:ext>
                </a:extLst>
              </a:tr>
              <a:tr h="627440">
                <a:tc>
                  <a:txBody>
                    <a:bodyPr/>
                    <a:lstStyle/>
                    <a:p>
                      <a:r>
                        <a:rPr lang="it-IT" dirty="0" smtClean="0">
                          <a:solidFill>
                            <a:srgbClr val="002060"/>
                          </a:solidFill>
                        </a:rPr>
                        <a:t>Japan</a:t>
                      </a:r>
                      <a:r>
                        <a:rPr lang="it-IT" baseline="0" dirty="0" smtClean="0">
                          <a:solidFill>
                            <a:srgbClr val="002060"/>
                          </a:solidFill>
                        </a:rPr>
                        <a:t> (4 centers), 2018</a:t>
                      </a:r>
                      <a:endParaRPr lang="en-US" dirty="0">
                        <a:solidFill>
                          <a:srgbClr val="002060"/>
                        </a:solidFill>
                      </a:endParaRPr>
                    </a:p>
                  </a:txBody>
                  <a:tcPr/>
                </a:tc>
                <a:tc>
                  <a:txBody>
                    <a:bodyPr/>
                    <a:lstStyle/>
                    <a:p>
                      <a:r>
                        <a:rPr lang="it-IT" dirty="0" smtClean="0">
                          <a:solidFill>
                            <a:srgbClr val="002060"/>
                          </a:solidFill>
                        </a:rPr>
                        <a:t>289</a:t>
                      </a:r>
                      <a:endParaRPr lang="en-US" dirty="0">
                        <a:solidFill>
                          <a:srgbClr val="002060"/>
                        </a:solidFill>
                      </a:endParaRPr>
                    </a:p>
                  </a:txBody>
                  <a:tcPr/>
                </a:tc>
                <a:tc>
                  <a:txBody>
                    <a:bodyPr/>
                    <a:lstStyle/>
                    <a:p>
                      <a:r>
                        <a:rPr lang="it-IT" dirty="0" smtClean="0">
                          <a:solidFill>
                            <a:srgbClr val="002060"/>
                          </a:solidFill>
                        </a:rPr>
                        <a:t>Carbon alone</a:t>
                      </a:r>
                      <a:endParaRPr lang="en-US" dirty="0">
                        <a:solidFill>
                          <a:srgbClr val="002060"/>
                        </a:solidFill>
                      </a:endParaRPr>
                    </a:p>
                  </a:txBody>
                  <a:tcPr/>
                </a:tc>
                <a:tc>
                  <a:txBody>
                    <a:bodyPr/>
                    <a:lstStyle/>
                    <a:p>
                      <a:r>
                        <a:rPr lang="it-IT" dirty="0" smtClean="0">
                          <a:solidFill>
                            <a:srgbClr val="002060"/>
                          </a:solidFill>
                        </a:rPr>
                        <a:t>74</a:t>
                      </a:r>
                      <a:r>
                        <a:rPr lang="it-IT" baseline="0" dirty="0" smtClean="0">
                          <a:solidFill>
                            <a:srgbClr val="002060"/>
                          </a:solidFill>
                        </a:rPr>
                        <a:t> (5y)</a:t>
                      </a:r>
                      <a:endParaRPr lang="en-US" dirty="0">
                        <a:solidFill>
                          <a:srgbClr val="002060"/>
                        </a:solidFill>
                      </a:endParaRPr>
                    </a:p>
                  </a:txBody>
                  <a:tcPr/>
                </a:tc>
                <a:tc>
                  <a:txBody>
                    <a:bodyPr/>
                    <a:lstStyle/>
                    <a:p>
                      <a:r>
                        <a:rPr lang="it-IT" dirty="0" smtClean="0">
                          <a:solidFill>
                            <a:srgbClr val="002060"/>
                          </a:solidFill>
                        </a:rPr>
                        <a:t>68 (5y)</a:t>
                      </a:r>
                      <a:endParaRPr lang="en-US" dirty="0">
                        <a:solidFill>
                          <a:srgbClr val="002060"/>
                        </a:solidFill>
                      </a:endParaRPr>
                    </a:p>
                  </a:txBody>
                  <a:tcPr/>
                </a:tc>
                <a:extLst>
                  <a:ext uri="{0D108BD9-81ED-4DB2-BD59-A6C34878D82A}">
                    <a16:rowId xmlns:a16="http://schemas.microsoft.com/office/drawing/2014/main" xmlns="" val="4019702660"/>
                  </a:ext>
                </a:extLst>
              </a:tr>
              <a:tr h="896343">
                <a:tc>
                  <a:txBody>
                    <a:bodyPr/>
                    <a:lstStyle/>
                    <a:p>
                      <a:r>
                        <a:rPr lang="it-IT" dirty="0" smtClean="0">
                          <a:solidFill>
                            <a:srgbClr val="002060"/>
                          </a:solidFill>
                        </a:rPr>
                        <a:t>                     </a:t>
                      </a:r>
                      <a:r>
                        <a:rPr lang="it-IT" baseline="0" dirty="0" smtClean="0">
                          <a:solidFill>
                            <a:srgbClr val="002060"/>
                          </a:solidFill>
                        </a:rPr>
                        <a:t> (</a:t>
                      </a:r>
                      <a:r>
                        <a:rPr lang="it-IT" baseline="0" dirty="0" err="1" smtClean="0">
                          <a:solidFill>
                            <a:srgbClr val="002060"/>
                          </a:solidFill>
                        </a:rPr>
                        <a:t>unpublished</a:t>
                      </a:r>
                      <a:r>
                        <a:rPr lang="it-IT" baseline="0" dirty="0" smtClean="0">
                          <a:solidFill>
                            <a:srgbClr val="002060"/>
                          </a:solidFill>
                        </a:rPr>
                        <a:t> </a:t>
                      </a:r>
                      <a:r>
                        <a:rPr lang="it-IT" baseline="0" dirty="0" err="1" smtClean="0">
                          <a:solidFill>
                            <a:srgbClr val="002060"/>
                          </a:solidFill>
                        </a:rPr>
                        <a:t>confidential</a:t>
                      </a:r>
                      <a:r>
                        <a:rPr lang="it-IT" baseline="0" dirty="0" smtClean="0">
                          <a:solidFill>
                            <a:srgbClr val="002060"/>
                          </a:solidFill>
                        </a:rPr>
                        <a:t> data)</a:t>
                      </a:r>
                      <a:endParaRPr lang="en-US" dirty="0">
                        <a:solidFill>
                          <a:srgbClr val="002060"/>
                        </a:solidFill>
                      </a:endParaRPr>
                    </a:p>
                  </a:txBody>
                  <a:tcPr/>
                </a:tc>
                <a:tc>
                  <a:txBody>
                    <a:bodyPr/>
                    <a:lstStyle/>
                    <a:p>
                      <a:r>
                        <a:rPr lang="it-IT" dirty="0" smtClean="0">
                          <a:solidFill>
                            <a:srgbClr val="002060"/>
                          </a:solidFill>
                        </a:rPr>
                        <a:t>184</a:t>
                      </a:r>
                      <a:endParaRPr lang="en-US" dirty="0">
                        <a:solidFill>
                          <a:srgbClr val="002060"/>
                        </a:solidFill>
                      </a:endParaRPr>
                    </a:p>
                  </a:txBody>
                  <a:tcPr/>
                </a:tc>
                <a:tc>
                  <a:txBody>
                    <a:bodyPr/>
                    <a:lstStyle/>
                    <a:p>
                      <a:r>
                        <a:rPr lang="it-IT" dirty="0" smtClean="0">
                          <a:solidFill>
                            <a:srgbClr val="002060"/>
                          </a:solidFill>
                        </a:rPr>
                        <a:t>Carbon alone </a:t>
                      </a:r>
                      <a:endParaRPr lang="en-US" dirty="0">
                        <a:solidFill>
                          <a:srgbClr val="002060"/>
                        </a:solidFill>
                      </a:endParaRPr>
                    </a:p>
                  </a:txBody>
                  <a:tcPr/>
                </a:tc>
                <a:tc>
                  <a:txBody>
                    <a:bodyPr/>
                    <a:lstStyle/>
                    <a:p>
                      <a:r>
                        <a:rPr lang="it-IT" dirty="0" smtClean="0">
                          <a:solidFill>
                            <a:srgbClr val="002060"/>
                          </a:solidFill>
                        </a:rPr>
                        <a:t>75 (3y)</a:t>
                      </a:r>
                      <a:endParaRPr lang="en-US" dirty="0" smtClean="0">
                        <a:solidFill>
                          <a:srgbClr val="002060"/>
                        </a:solidFill>
                      </a:endParaRPr>
                    </a:p>
                    <a:p>
                      <a:r>
                        <a:rPr lang="it-IT" dirty="0" smtClean="0">
                          <a:solidFill>
                            <a:srgbClr val="002060"/>
                          </a:solidFill>
                        </a:rPr>
                        <a:t>53 (5y)</a:t>
                      </a:r>
                      <a:endParaRPr lang="en-US" dirty="0">
                        <a:solidFill>
                          <a:srgbClr val="002060"/>
                        </a:solidFill>
                      </a:endParaRPr>
                    </a:p>
                  </a:txBody>
                  <a:tcPr/>
                </a:tc>
                <a:tc>
                  <a:txBody>
                    <a:bodyPr/>
                    <a:lstStyle/>
                    <a:p>
                      <a:r>
                        <a:rPr lang="it-IT" dirty="0" smtClean="0">
                          <a:solidFill>
                            <a:srgbClr val="002060"/>
                          </a:solidFill>
                        </a:rPr>
                        <a:t>85 (3y)</a:t>
                      </a:r>
                    </a:p>
                    <a:p>
                      <a:r>
                        <a:rPr lang="it-IT" dirty="0" smtClean="0">
                          <a:solidFill>
                            <a:srgbClr val="002060"/>
                          </a:solidFill>
                        </a:rPr>
                        <a:t>65</a:t>
                      </a:r>
                      <a:r>
                        <a:rPr lang="it-IT" baseline="0" dirty="0" smtClean="0">
                          <a:solidFill>
                            <a:srgbClr val="002060"/>
                          </a:solidFill>
                        </a:rPr>
                        <a:t> (5y)</a:t>
                      </a:r>
                      <a:endParaRPr lang="en-US" dirty="0">
                        <a:solidFill>
                          <a:srgbClr val="002060"/>
                        </a:solidFill>
                      </a:endParaRPr>
                    </a:p>
                  </a:txBody>
                  <a:tcPr/>
                </a:tc>
                <a:extLst>
                  <a:ext uri="{0D108BD9-81ED-4DB2-BD59-A6C34878D82A}">
                    <a16:rowId xmlns:a16="http://schemas.microsoft.com/office/drawing/2014/main" xmlns="" val="627105926"/>
                  </a:ext>
                </a:extLst>
              </a:tr>
            </a:tbl>
          </a:graphicData>
        </a:graphic>
      </p:graphicFrame>
      <p:sp>
        <p:nvSpPr>
          <p:cNvPr id="7" name="Right Arrow 6"/>
          <p:cNvSpPr/>
          <p:nvPr/>
        </p:nvSpPr>
        <p:spPr>
          <a:xfrm>
            <a:off x="800100" y="6203373"/>
            <a:ext cx="810491" cy="39485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Arrow 10"/>
          <p:cNvSpPr/>
          <p:nvPr/>
        </p:nvSpPr>
        <p:spPr>
          <a:xfrm rot="10800000">
            <a:off x="11035145" y="6203373"/>
            <a:ext cx="831273" cy="39485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6537" y="-19455"/>
            <a:ext cx="851773" cy="812338"/>
          </a:xfrm>
          <a:prstGeom prst="rect">
            <a:avLst/>
          </a:prstGeom>
        </p:spPr>
      </p:pic>
      <p:pic>
        <p:nvPicPr>
          <p:cNvPr id="14"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24133"/>
          <a:stretch/>
        </p:blipFill>
        <p:spPr bwMode="auto">
          <a:xfrm>
            <a:off x="1900299" y="5980472"/>
            <a:ext cx="964276" cy="2997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7609424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813388" y="359123"/>
            <a:ext cx="7467188" cy="523220"/>
          </a:xfrm>
          <a:prstGeom prst="rect">
            <a:avLst/>
          </a:prstGeom>
          <a:noFill/>
        </p:spPr>
        <p:txBody>
          <a:bodyPr wrap="square" rtlCol="0">
            <a:spAutoFit/>
          </a:bodyPr>
          <a:lstStyle/>
          <a:p>
            <a:r>
              <a:rPr lang="it-IT" sz="2800" b="1" dirty="0">
                <a:solidFill>
                  <a:srgbClr val="FF0000"/>
                </a:solidFill>
              </a:rPr>
              <a:t>MUCOSAL MELANOMA OF HEAD AND NECK </a:t>
            </a:r>
          </a:p>
        </p:txBody>
      </p:sp>
      <p:sp>
        <p:nvSpPr>
          <p:cNvPr id="9" name="TextBox 8"/>
          <p:cNvSpPr txBox="1"/>
          <p:nvPr/>
        </p:nvSpPr>
        <p:spPr>
          <a:xfrm>
            <a:off x="3599723" y="1604797"/>
            <a:ext cx="7680853" cy="3970318"/>
          </a:xfrm>
          <a:prstGeom prst="rect">
            <a:avLst/>
          </a:prstGeom>
          <a:noFill/>
        </p:spPr>
        <p:txBody>
          <a:bodyPr wrap="square" rtlCol="0">
            <a:spAutoFit/>
          </a:bodyPr>
          <a:lstStyle/>
          <a:p>
            <a:pPr marL="228594" indent="-228594">
              <a:buFont typeface="Arial" panose="020B0604020202020204" pitchFamily="34" charset="0"/>
              <a:buChar char="•"/>
            </a:pPr>
            <a:r>
              <a:rPr lang="en-US" dirty="0">
                <a:solidFill>
                  <a:srgbClr val="002060"/>
                </a:solidFill>
              </a:rPr>
              <a:t>less than 1.3% of all melanomas, worst and unpredictable prognosis</a:t>
            </a:r>
          </a:p>
          <a:p>
            <a:pPr marL="228594" indent="-228594">
              <a:buFont typeface="Arial" panose="020B0604020202020204" pitchFamily="34" charset="0"/>
              <a:buChar char="•"/>
            </a:pPr>
            <a:endParaRPr lang="en-US" dirty="0">
              <a:solidFill>
                <a:srgbClr val="002060"/>
              </a:solidFill>
            </a:endParaRPr>
          </a:p>
          <a:p>
            <a:pPr marL="228594" indent="-228594">
              <a:buFont typeface="Arial" panose="020B0604020202020204" pitchFamily="34" charset="0"/>
              <a:buChar char="•"/>
            </a:pPr>
            <a:r>
              <a:rPr lang="en-US" dirty="0">
                <a:solidFill>
                  <a:srgbClr val="002060"/>
                </a:solidFill>
              </a:rPr>
              <a:t>Half arise in the H&amp;N, typically in the nose, paranasal sinuses, oral cavity, pharynx, and/or larynx</a:t>
            </a:r>
          </a:p>
          <a:p>
            <a:pPr marL="228594" indent="-228594">
              <a:buFont typeface="Arial" panose="020B0604020202020204" pitchFamily="34" charset="0"/>
              <a:buChar char="•"/>
            </a:pPr>
            <a:endParaRPr lang="en-US" dirty="0">
              <a:solidFill>
                <a:srgbClr val="002060"/>
              </a:solidFill>
            </a:endParaRPr>
          </a:p>
          <a:p>
            <a:pPr marL="228594" indent="-228594" algn="just">
              <a:buFont typeface="Arial" panose="020B0604020202020204" pitchFamily="34" charset="0"/>
              <a:buChar char="•"/>
            </a:pPr>
            <a:r>
              <a:rPr lang="en-US" dirty="0">
                <a:solidFill>
                  <a:srgbClr val="002060"/>
                </a:solidFill>
              </a:rPr>
              <a:t>Notable epidemiologic variation exists between races</a:t>
            </a:r>
          </a:p>
          <a:p>
            <a:pPr marL="228594" indent="-228594" algn="just">
              <a:buFont typeface="Arial" panose="020B0604020202020204" pitchFamily="34" charset="0"/>
              <a:buChar char="•"/>
            </a:pPr>
            <a:endParaRPr lang="en-US" dirty="0">
              <a:solidFill>
                <a:srgbClr val="002060"/>
              </a:solidFill>
            </a:endParaRPr>
          </a:p>
          <a:p>
            <a:pPr marL="228594" indent="-228594">
              <a:buFont typeface="Arial" panose="020B0604020202020204" pitchFamily="34" charset="0"/>
              <a:buChar char="•"/>
            </a:pPr>
            <a:r>
              <a:rPr lang="it-IT" dirty="0">
                <a:solidFill>
                  <a:srgbClr val="002060"/>
                </a:solidFill>
              </a:rPr>
              <a:t>Surgery is the mainstay </a:t>
            </a:r>
            <a:r>
              <a:rPr lang="en-US" dirty="0">
                <a:solidFill>
                  <a:srgbClr val="002060"/>
                </a:solidFill>
              </a:rPr>
              <a:t>of treatment, though it traditionally yields &gt;50% recurrence</a:t>
            </a:r>
          </a:p>
          <a:p>
            <a:pPr marL="228594" indent="-228594">
              <a:buFont typeface="Arial" panose="020B0604020202020204" pitchFamily="34" charset="0"/>
              <a:buChar char="•"/>
            </a:pPr>
            <a:endParaRPr lang="en-US" dirty="0">
              <a:solidFill>
                <a:srgbClr val="002060"/>
              </a:solidFill>
            </a:endParaRPr>
          </a:p>
          <a:p>
            <a:pPr marL="228594" indent="-228594">
              <a:buFont typeface="Arial" panose="020B0604020202020204" pitchFamily="34" charset="0"/>
              <a:buChar char="•"/>
            </a:pPr>
            <a:r>
              <a:rPr lang="en-US" dirty="0">
                <a:solidFill>
                  <a:srgbClr val="002060"/>
                </a:solidFill>
              </a:rPr>
              <a:t>Focused particle radiation improves therapeutic ratio with a goal to overcome </a:t>
            </a:r>
            <a:r>
              <a:rPr lang="en-US" dirty="0" err="1">
                <a:solidFill>
                  <a:srgbClr val="002060"/>
                </a:solidFill>
              </a:rPr>
              <a:t>radioresistance</a:t>
            </a:r>
            <a:r>
              <a:rPr lang="en-US" dirty="0">
                <a:solidFill>
                  <a:srgbClr val="002060"/>
                </a:solidFill>
              </a:rPr>
              <a:t>, while high-LET irradiation has been theorized to further offer improved immunogenicity, leading to </a:t>
            </a:r>
            <a:r>
              <a:rPr lang="it-IT" dirty="0" err="1">
                <a:solidFill>
                  <a:srgbClr val="002060"/>
                </a:solidFill>
              </a:rPr>
              <a:t>enhanced</a:t>
            </a:r>
            <a:r>
              <a:rPr lang="it-IT" dirty="0">
                <a:solidFill>
                  <a:srgbClr val="002060"/>
                </a:solidFill>
              </a:rPr>
              <a:t> systemic response</a:t>
            </a:r>
            <a:endParaRPr lang="en-US" dirty="0">
              <a:solidFill>
                <a:srgbClr val="002060"/>
              </a:solidFill>
            </a:endParaRPr>
          </a:p>
          <a:p>
            <a:endParaRPr lang="it-IT" dirty="0">
              <a:solidFill>
                <a:srgbClr val="002060"/>
              </a:solidFill>
            </a:endParaRPr>
          </a:p>
        </p:txBody>
      </p:sp>
      <p:sp>
        <p:nvSpPr>
          <p:cNvPr id="2" name="Freccia in giù 1"/>
          <p:cNvSpPr/>
          <p:nvPr/>
        </p:nvSpPr>
        <p:spPr>
          <a:xfrm>
            <a:off x="6595354" y="5243209"/>
            <a:ext cx="593387" cy="82685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CasellaDiTesto 2"/>
          <p:cNvSpPr txBox="1"/>
          <p:nvPr/>
        </p:nvSpPr>
        <p:spPr>
          <a:xfrm>
            <a:off x="6381345" y="6070060"/>
            <a:ext cx="1828800" cy="646331"/>
          </a:xfrm>
          <a:prstGeom prst="rect">
            <a:avLst/>
          </a:prstGeom>
          <a:noFill/>
        </p:spPr>
        <p:txBody>
          <a:bodyPr wrap="square" rtlCol="0">
            <a:spAutoFit/>
          </a:bodyPr>
          <a:lstStyle/>
          <a:p>
            <a:r>
              <a:rPr lang="it-IT" sz="3600" b="1" dirty="0" smtClean="0">
                <a:solidFill>
                  <a:srgbClr val="FF0000"/>
                </a:solidFill>
              </a:rPr>
              <a:t>CIRT</a:t>
            </a:r>
            <a:endParaRPr lang="it-IT" sz="3600" b="1" dirty="0">
              <a:solidFill>
                <a:srgbClr val="FF0000"/>
              </a:solidFill>
            </a:endParaRPr>
          </a:p>
        </p:txBody>
      </p:sp>
      <p:pic>
        <p:nvPicPr>
          <p:cNvPr id="4" name="Immagine 3"/>
          <p:cNvPicPr>
            <a:picLocks noChangeAspect="1"/>
          </p:cNvPicPr>
          <p:nvPr/>
        </p:nvPicPr>
        <p:blipFill>
          <a:blip r:embed="rId3"/>
          <a:stretch>
            <a:fillRect/>
          </a:stretch>
        </p:blipFill>
        <p:spPr>
          <a:xfrm>
            <a:off x="0" y="1"/>
            <a:ext cx="2607845" cy="2811294"/>
          </a:xfrm>
          <a:prstGeom prst="rect">
            <a:avLst/>
          </a:prstGeom>
        </p:spPr>
      </p:pic>
      <p:pic>
        <p:nvPicPr>
          <p:cNvPr id="5" name="Immagine 4"/>
          <p:cNvPicPr>
            <a:picLocks noChangeAspect="1"/>
          </p:cNvPicPr>
          <p:nvPr/>
        </p:nvPicPr>
        <p:blipFill>
          <a:blip r:embed="rId4"/>
          <a:stretch>
            <a:fillRect/>
          </a:stretch>
        </p:blipFill>
        <p:spPr>
          <a:xfrm>
            <a:off x="0" y="2811295"/>
            <a:ext cx="2607845" cy="2879149"/>
          </a:xfrm>
          <a:prstGeom prst="rect">
            <a:avLst/>
          </a:prstGeom>
        </p:spPr>
      </p:pic>
    </p:spTree>
    <p:extLst>
      <p:ext uri="{BB962C8B-B14F-4D97-AF65-F5344CB8AC3E}">
        <p14:creationId xmlns:p14="http://schemas.microsoft.com/office/powerpoint/2010/main" val="33588643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413164" y="0"/>
            <a:ext cx="11506199" cy="523220"/>
          </a:xfrm>
          <a:prstGeom prst="rect">
            <a:avLst/>
          </a:prstGeom>
          <a:noFill/>
        </p:spPr>
        <p:txBody>
          <a:bodyPr wrap="square" rtlCol="0">
            <a:spAutoFit/>
          </a:bodyPr>
          <a:lstStyle/>
          <a:p>
            <a:r>
              <a:rPr lang="it-IT" sz="2800" b="1" dirty="0" smtClean="0">
                <a:solidFill>
                  <a:srgbClr val="002060"/>
                </a:solidFill>
              </a:rPr>
              <a:t>MALIGNANT MUCOSAL MELANOMA: </a:t>
            </a:r>
            <a:r>
              <a:rPr lang="it-IT" sz="2800" b="1" dirty="0">
                <a:solidFill>
                  <a:srgbClr val="002060"/>
                </a:solidFill>
              </a:rPr>
              <a:t>: </a:t>
            </a:r>
            <a:r>
              <a:rPr lang="it-IT" sz="2800" b="1" dirty="0" err="1" smtClean="0">
                <a:solidFill>
                  <a:srgbClr val="002060"/>
                </a:solidFill>
              </a:rPr>
              <a:t>comparing</a:t>
            </a:r>
            <a:r>
              <a:rPr lang="it-IT" sz="2800" b="1" dirty="0" smtClean="0">
                <a:solidFill>
                  <a:srgbClr val="002060"/>
                </a:solidFill>
              </a:rPr>
              <a:t> </a:t>
            </a:r>
            <a:r>
              <a:rPr lang="it-IT" sz="2800" b="1" dirty="0" err="1" smtClean="0">
                <a:solidFill>
                  <a:srgbClr val="002060"/>
                </a:solidFill>
              </a:rPr>
              <a:t>experiences</a:t>
            </a:r>
            <a:endParaRPr lang="en-US" sz="2800" b="1" dirty="0">
              <a:solidFill>
                <a:srgbClr val="002060"/>
              </a:solidFill>
            </a:endParaRPr>
          </a:p>
        </p:txBody>
      </p:sp>
      <p:graphicFrame>
        <p:nvGraphicFramePr>
          <p:cNvPr id="4" name="Table 3"/>
          <p:cNvGraphicFramePr>
            <a:graphicFrameLocks noGrp="1"/>
          </p:cNvGraphicFramePr>
          <p:nvPr>
            <p:extLst/>
          </p:nvPr>
        </p:nvGraphicFramePr>
        <p:xfrm>
          <a:off x="1413164" y="442937"/>
          <a:ext cx="9303603" cy="6661042"/>
        </p:xfrm>
        <a:graphic>
          <a:graphicData uri="http://schemas.openxmlformats.org/drawingml/2006/table">
            <a:tbl>
              <a:tblPr firstRow="1" bandRow="1">
                <a:tableStyleId>{5C22544A-7EE6-4342-B048-85BDC9FD1C3A}</a:tableStyleId>
              </a:tblPr>
              <a:tblGrid>
                <a:gridCol w="1992924">
                  <a:extLst>
                    <a:ext uri="{9D8B030D-6E8A-4147-A177-3AD203B41FA5}">
                      <a16:colId xmlns:a16="http://schemas.microsoft.com/office/drawing/2014/main" xmlns="" val="1325115086"/>
                    </a:ext>
                  </a:extLst>
                </a:gridCol>
                <a:gridCol w="1564861">
                  <a:extLst>
                    <a:ext uri="{9D8B030D-6E8A-4147-A177-3AD203B41FA5}">
                      <a16:colId xmlns:a16="http://schemas.microsoft.com/office/drawing/2014/main" xmlns="" val="3157021757"/>
                    </a:ext>
                  </a:extLst>
                </a:gridCol>
                <a:gridCol w="2473920">
                  <a:extLst>
                    <a:ext uri="{9D8B030D-6E8A-4147-A177-3AD203B41FA5}">
                      <a16:colId xmlns:a16="http://schemas.microsoft.com/office/drawing/2014/main" xmlns="" val="714973362"/>
                    </a:ext>
                  </a:extLst>
                </a:gridCol>
                <a:gridCol w="1493006">
                  <a:extLst>
                    <a:ext uri="{9D8B030D-6E8A-4147-A177-3AD203B41FA5}">
                      <a16:colId xmlns:a16="http://schemas.microsoft.com/office/drawing/2014/main" xmlns="" val="2352945623"/>
                    </a:ext>
                  </a:extLst>
                </a:gridCol>
                <a:gridCol w="1778892">
                  <a:extLst>
                    <a:ext uri="{9D8B030D-6E8A-4147-A177-3AD203B41FA5}">
                      <a16:colId xmlns:a16="http://schemas.microsoft.com/office/drawing/2014/main" xmlns="" val="2348732630"/>
                    </a:ext>
                  </a:extLst>
                </a:gridCol>
              </a:tblGrid>
              <a:tr h="640912">
                <a:tc>
                  <a:txBody>
                    <a:bodyPr/>
                    <a:lstStyle/>
                    <a:p>
                      <a:r>
                        <a:rPr lang="it-IT" dirty="0" smtClean="0"/>
                        <a:t>Author, </a:t>
                      </a:r>
                      <a:r>
                        <a:rPr lang="it-IT" dirty="0" err="1" smtClean="0"/>
                        <a:t>year</a:t>
                      </a:r>
                      <a:r>
                        <a:rPr lang="it-IT" dirty="0" smtClean="0"/>
                        <a:t> of </a:t>
                      </a:r>
                      <a:r>
                        <a:rPr lang="it-IT" dirty="0" err="1" smtClean="0"/>
                        <a:t>publication</a:t>
                      </a:r>
                      <a:endParaRPr lang="en-US" dirty="0"/>
                    </a:p>
                  </a:txBody>
                  <a:tcPr/>
                </a:tc>
                <a:tc>
                  <a:txBody>
                    <a:bodyPr/>
                    <a:lstStyle/>
                    <a:p>
                      <a:r>
                        <a:rPr lang="it-IT" dirty="0" smtClean="0"/>
                        <a:t>No of </a:t>
                      </a:r>
                      <a:r>
                        <a:rPr lang="it-IT" dirty="0" err="1" smtClean="0"/>
                        <a:t>patients</a:t>
                      </a:r>
                      <a:endParaRPr lang="en-US" dirty="0"/>
                    </a:p>
                  </a:txBody>
                  <a:tcPr/>
                </a:tc>
                <a:tc>
                  <a:txBody>
                    <a:bodyPr/>
                    <a:lstStyle/>
                    <a:p>
                      <a:r>
                        <a:rPr lang="it-IT" dirty="0" smtClean="0"/>
                        <a:t>Treatment</a:t>
                      </a:r>
                      <a:endParaRPr lang="en-US" dirty="0"/>
                    </a:p>
                  </a:txBody>
                  <a:tcPr/>
                </a:tc>
                <a:tc>
                  <a:txBody>
                    <a:bodyPr/>
                    <a:lstStyle/>
                    <a:p>
                      <a:r>
                        <a:rPr lang="it-IT" dirty="0" smtClean="0"/>
                        <a:t>Local Control (%)</a:t>
                      </a:r>
                      <a:endParaRPr lang="en-US" dirty="0"/>
                    </a:p>
                  </a:txBody>
                  <a:tcPr/>
                </a:tc>
                <a:tc>
                  <a:txBody>
                    <a:bodyPr/>
                    <a:lstStyle/>
                    <a:p>
                      <a:r>
                        <a:rPr lang="it-IT" dirty="0" err="1" smtClean="0"/>
                        <a:t>Overall</a:t>
                      </a:r>
                      <a:r>
                        <a:rPr lang="it-IT" baseline="0" dirty="0" smtClean="0"/>
                        <a:t> </a:t>
                      </a:r>
                      <a:r>
                        <a:rPr lang="it-IT" baseline="0" dirty="0" err="1" smtClean="0"/>
                        <a:t>Survival</a:t>
                      </a:r>
                      <a:r>
                        <a:rPr lang="it-IT" baseline="0" dirty="0" smtClean="0"/>
                        <a:t> (%)</a:t>
                      </a:r>
                      <a:endParaRPr lang="en-US" dirty="0"/>
                    </a:p>
                  </a:txBody>
                  <a:tcPr/>
                </a:tc>
                <a:extLst>
                  <a:ext uri="{0D108BD9-81ED-4DB2-BD59-A6C34878D82A}">
                    <a16:rowId xmlns:a16="http://schemas.microsoft.com/office/drawing/2014/main" xmlns="" val="3531622416"/>
                  </a:ext>
                </a:extLst>
              </a:tr>
              <a:tr h="366235">
                <a:tc>
                  <a:txBody>
                    <a:bodyPr/>
                    <a:lstStyle/>
                    <a:p>
                      <a:r>
                        <a:rPr lang="it-IT" sz="1600" dirty="0" err="1" smtClean="0">
                          <a:solidFill>
                            <a:srgbClr val="002060"/>
                          </a:solidFill>
                        </a:rPr>
                        <a:t>Gilligan</a:t>
                      </a:r>
                      <a:r>
                        <a:rPr lang="it-IT" sz="1600" baseline="0" dirty="0" smtClean="0">
                          <a:solidFill>
                            <a:srgbClr val="002060"/>
                          </a:solidFill>
                        </a:rPr>
                        <a:t> et al. 1991</a:t>
                      </a:r>
                      <a:endParaRPr lang="en-US" sz="1600" dirty="0">
                        <a:solidFill>
                          <a:srgbClr val="002060"/>
                        </a:solidFill>
                      </a:endParaRPr>
                    </a:p>
                  </a:txBody>
                  <a:tcPr/>
                </a:tc>
                <a:tc>
                  <a:txBody>
                    <a:bodyPr/>
                    <a:lstStyle/>
                    <a:p>
                      <a:r>
                        <a:rPr lang="it-IT" sz="1600" dirty="0" smtClean="0">
                          <a:solidFill>
                            <a:srgbClr val="002060"/>
                          </a:solidFill>
                        </a:rPr>
                        <a:t>28</a:t>
                      </a:r>
                      <a:endParaRPr lang="en-US" sz="1600" dirty="0">
                        <a:solidFill>
                          <a:srgbClr val="002060"/>
                        </a:solidFill>
                      </a:endParaRPr>
                    </a:p>
                  </a:txBody>
                  <a:tcPr/>
                </a:tc>
                <a:tc>
                  <a:txBody>
                    <a:bodyPr/>
                    <a:lstStyle/>
                    <a:p>
                      <a:r>
                        <a:rPr lang="it-IT" sz="1600" dirty="0" err="1" smtClean="0">
                          <a:solidFill>
                            <a:srgbClr val="002060"/>
                          </a:solidFill>
                        </a:rPr>
                        <a:t>Photon</a:t>
                      </a:r>
                      <a:endParaRPr lang="it-IT" sz="1600" dirty="0" smtClean="0">
                        <a:solidFill>
                          <a:srgbClr val="002060"/>
                        </a:solidFill>
                      </a:endParaRPr>
                    </a:p>
                  </a:txBody>
                  <a:tcPr/>
                </a:tc>
                <a:tc>
                  <a:txBody>
                    <a:bodyPr/>
                    <a:lstStyle/>
                    <a:p>
                      <a:r>
                        <a:rPr lang="it-IT" sz="1600" dirty="0" smtClean="0">
                          <a:solidFill>
                            <a:srgbClr val="002060"/>
                          </a:solidFill>
                        </a:rPr>
                        <a:t>70 (1y)</a:t>
                      </a:r>
                    </a:p>
                  </a:txBody>
                  <a:tcPr/>
                </a:tc>
                <a:tc>
                  <a:txBody>
                    <a:bodyPr/>
                    <a:lstStyle/>
                    <a:p>
                      <a:r>
                        <a:rPr lang="it-IT" sz="1600" dirty="0" smtClean="0">
                          <a:solidFill>
                            <a:srgbClr val="002060"/>
                          </a:solidFill>
                        </a:rPr>
                        <a:t>18 (5y)</a:t>
                      </a:r>
                    </a:p>
                  </a:txBody>
                  <a:tcPr/>
                </a:tc>
                <a:extLst>
                  <a:ext uri="{0D108BD9-81ED-4DB2-BD59-A6C34878D82A}">
                    <a16:rowId xmlns:a16="http://schemas.microsoft.com/office/drawing/2014/main" xmlns="" val="4210743244"/>
                  </a:ext>
                </a:extLst>
              </a:tr>
              <a:tr h="915588">
                <a:tc>
                  <a:txBody>
                    <a:bodyPr/>
                    <a:lstStyle/>
                    <a:p>
                      <a:r>
                        <a:rPr lang="it-IT" sz="1600" dirty="0" smtClean="0">
                          <a:solidFill>
                            <a:srgbClr val="002060"/>
                          </a:solidFill>
                        </a:rPr>
                        <a:t>Wada</a:t>
                      </a:r>
                      <a:r>
                        <a:rPr lang="it-IT" sz="1600" baseline="0" dirty="0" smtClean="0">
                          <a:solidFill>
                            <a:srgbClr val="002060"/>
                          </a:solidFill>
                        </a:rPr>
                        <a:t> et al. 2004</a:t>
                      </a:r>
                      <a:endParaRPr lang="en-US" sz="1600" dirty="0">
                        <a:solidFill>
                          <a:srgbClr val="002060"/>
                        </a:solidFill>
                      </a:endParaRPr>
                    </a:p>
                  </a:txBody>
                  <a:tcPr/>
                </a:tc>
                <a:tc>
                  <a:txBody>
                    <a:bodyPr/>
                    <a:lstStyle/>
                    <a:p>
                      <a:r>
                        <a:rPr lang="it-IT" sz="1600" dirty="0" smtClean="0">
                          <a:solidFill>
                            <a:srgbClr val="002060"/>
                          </a:solidFill>
                        </a:rPr>
                        <a:t>31</a:t>
                      </a:r>
                      <a:endParaRPr lang="en-US" sz="1600" dirty="0">
                        <a:solidFill>
                          <a:srgbClr val="002060"/>
                        </a:solidFill>
                      </a:endParaRPr>
                    </a:p>
                  </a:txBody>
                  <a:tcPr/>
                </a:tc>
                <a:tc>
                  <a:txBody>
                    <a:bodyPr/>
                    <a:lstStyle/>
                    <a:p>
                      <a:r>
                        <a:rPr lang="it-IT" sz="1600" dirty="0" err="1" smtClean="0">
                          <a:solidFill>
                            <a:srgbClr val="002060"/>
                          </a:solidFill>
                        </a:rPr>
                        <a:t>Photon</a:t>
                      </a:r>
                      <a:r>
                        <a:rPr lang="it-IT" sz="1600" baseline="0" dirty="0" smtClean="0">
                          <a:solidFill>
                            <a:srgbClr val="002060"/>
                          </a:solidFill>
                        </a:rPr>
                        <a:t> alone (n=21)</a:t>
                      </a:r>
                    </a:p>
                    <a:p>
                      <a:r>
                        <a:rPr lang="it-IT" sz="1600" baseline="0" dirty="0" err="1" smtClean="0">
                          <a:solidFill>
                            <a:srgbClr val="002060"/>
                          </a:solidFill>
                        </a:rPr>
                        <a:t>Surgery</a:t>
                      </a:r>
                      <a:r>
                        <a:rPr lang="it-IT" sz="1600" baseline="0" dirty="0" smtClean="0">
                          <a:solidFill>
                            <a:srgbClr val="002060"/>
                          </a:solidFill>
                        </a:rPr>
                        <a:t> and </a:t>
                      </a:r>
                      <a:r>
                        <a:rPr lang="it-IT" sz="1600" baseline="0" dirty="0" err="1" smtClean="0">
                          <a:solidFill>
                            <a:srgbClr val="002060"/>
                          </a:solidFill>
                        </a:rPr>
                        <a:t>photon</a:t>
                      </a:r>
                      <a:r>
                        <a:rPr lang="it-IT" sz="1600" baseline="0" dirty="0" smtClean="0">
                          <a:solidFill>
                            <a:srgbClr val="002060"/>
                          </a:solidFill>
                        </a:rPr>
                        <a:t> (n=10 R2)</a:t>
                      </a:r>
                      <a:endParaRPr lang="it-IT" sz="1600" dirty="0" smtClean="0">
                        <a:solidFill>
                          <a:srgbClr val="002060"/>
                        </a:solidFill>
                      </a:endParaRPr>
                    </a:p>
                  </a:txBody>
                  <a:tcPr/>
                </a:tc>
                <a:tc>
                  <a:txBody>
                    <a:bodyPr/>
                    <a:lstStyle/>
                    <a:p>
                      <a:r>
                        <a:rPr lang="it-IT" sz="1600" dirty="0" smtClean="0">
                          <a:solidFill>
                            <a:srgbClr val="002060"/>
                          </a:solidFill>
                        </a:rPr>
                        <a:t>61 (1y </a:t>
                      </a:r>
                      <a:r>
                        <a:rPr lang="it-IT" sz="1600" dirty="0" err="1" smtClean="0">
                          <a:solidFill>
                            <a:srgbClr val="002060"/>
                          </a:solidFill>
                        </a:rPr>
                        <a:t>all</a:t>
                      </a:r>
                      <a:r>
                        <a:rPr lang="it-IT" sz="1600" baseline="0" dirty="0" smtClean="0">
                          <a:solidFill>
                            <a:srgbClr val="002060"/>
                          </a:solidFill>
                        </a:rPr>
                        <a:t> </a:t>
                      </a:r>
                      <a:r>
                        <a:rPr lang="it-IT" sz="1600" baseline="0" dirty="0" err="1" smtClean="0">
                          <a:solidFill>
                            <a:srgbClr val="002060"/>
                          </a:solidFill>
                        </a:rPr>
                        <a:t>pts</a:t>
                      </a:r>
                      <a:r>
                        <a:rPr lang="it-IT" sz="1600" baseline="0" dirty="0" smtClean="0">
                          <a:solidFill>
                            <a:srgbClr val="002060"/>
                          </a:solidFill>
                        </a:rPr>
                        <a:t>)</a:t>
                      </a:r>
                    </a:p>
                    <a:p>
                      <a:r>
                        <a:rPr lang="it-IT" sz="1600" baseline="0" dirty="0" smtClean="0">
                          <a:solidFill>
                            <a:srgbClr val="002060"/>
                          </a:solidFill>
                        </a:rPr>
                        <a:t>39 (2y </a:t>
                      </a:r>
                      <a:r>
                        <a:rPr lang="it-IT" sz="1600" baseline="0" dirty="0" err="1" smtClean="0">
                          <a:solidFill>
                            <a:srgbClr val="002060"/>
                          </a:solidFill>
                        </a:rPr>
                        <a:t>all</a:t>
                      </a:r>
                      <a:r>
                        <a:rPr lang="it-IT" sz="1600" baseline="0" dirty="0" smtClean="0">
                          <a:solidFill>
                            <a:srgbClr val="002060"/>
                          </a:solidFill>
                        </a:rPr>
                        <a:t> </a:t>
                      </a:r>
                      <a:r>
                        <a:rPr lang="it-IT" sz="1600" baseline="0" dirty="0" err="1" smtClean="0">
                          <a:solidFill>
                            <a:srgbClr val="002060"/>
                          </a:solidFill>
                        </a:rPr>
                        <a:t>pts</a:t>
                      </a:r>
                      <a:r>
                        <a:rPr lang="it-IT" sz="1600" baseline="0" dirty="0" smtClean="0">
                          <a:solidFill>
                            <a:srgbClr val="002060"/>
                          </a:solidFill>
                        </a:rPr>
                        <a:t>)</a:t>
                      </a:r>
                      <a:endParaRPr lang="it-IT" sz="1600" dirty="0" smtClean="0">
                        <a:solidFill>
                          <a:srgbClr val="002060"/>
                        </a:solidFill>
                      </a:endParaRPr>
                    </a:p>
                  </a:txBody>
                  <a:tcPr/>
                </a:tc>
                <a:tc>
                  <a:txBody>
                    <a:bodyPr/>
                    <a:lstStyle/>
                    <a:p>
                      <a:r>
                        <a:rPr lang="it-IT" sz="1600" dirty="0" smtClean="0">
                          <a:solidFill>
                            <a:srgbClr val="002060"/>
                          </a:solidFill>
                        </a:rPr>
                        <a:t>73 (1y </a:t>
                      </a:r>
                      <a:r>
                        <a:rPr lang="it-IT" sz="1600" dirty="0" err="1" smtClean="0">
                          <a:solidFill>
                            <a:srgbClr val="002060"/>
                          </a:solidFill>
                        </a:rPr>
                        <a:t>all</a:t>
                      </a:r>
                      <a:r>
                        <a:rPr lang="it-IT" sz="1600" dirty="0" smtClean="0">
                          <a:solidFill>
                            <a:srgbClr val="002060"/>
                          </a:solidFill>
                        </a:rPr>
                        <a:t> </a:t>
                      </a:r>
                      <a:r>
                        <a:rPr lang="it-IT" sz="1600" dirty="0" err="1" smtClean="0">
                          <a:solidFill>
                            <a:srgbClr val="002060"/>
                          </a:solidFill>
                        </a:rPr>
                        <a:t>pts</a:t>
                      </a:r>
                      <a:r>
                        <a:rPr lang="it-IT" sz="1600" dirty="0" smtClean="0">
                          <a:solidFill>
                            <a:srgbClr val="002060"/>
                          </a:solidFill>
                        </a:rPr>
                        <a:t>)</a:t>
                      </a:r>
                    </a:p>
                    <a:p>
                      <a:r>
                        <a:rPr lang="it-IT" sz="1600" dirty="0" smtClean="0">
                          <a:solidFill>
                            <a:srgbClr val="002060"/>
                          </a:solidFill>
                        </a:rPr>
                        <a:t>33 (3y </a:t>
                      </a:r>
                      <a:r>
                        <a:rPr lang="it-IT" sz="1600" dirty="0" err="1" smtClean="0">
                          <a:solidFill>
                            <a:srgbClr val="002060"/>
                          </a:solidFill>
                        </a:rPr>
                        <a:t>all</a:t>
                      </a:r>
                      <a:r>
                        <a:rPr lang="it-IT" sz="1600" dirty="0" smtClean="0">
                          <a:solidFill>
                            <a:srgbClr val="002060"/>
                          </a:solidFill>
                        </a:rPr>
                        <a:t> </a:t>
                      </a:r>
                      <a:r>
                        <a:rPr lang="it-IT" sz="1600" dirty="0" err="1" smtClean="0">
                          <a:solidFill>
                            <a:srgbClr val="002060"/>
                          </a:solidFill>
                        </a:rPr>
                        <a:t>pts</a:t>
                      </a:r>
                      <a:r>
                        <a:rPr lang="it-IT" sz="1600" dirty="0" smtClean="0">
                          <a:solidFill>
                            <a:srgbClr val="002060"/>
                          </a:solidFill>
                        </a:rPr>
                        <a:t>)</a:t>
                      </a:r>
                    </a:p>
                  </a:txBody>
                  <a:tcPr/>
                </a:tc>
                <a:extLst>
                  <a:ext uri="{0D108BD9-81ED-4DB2-BD59-A6C34878D82A}">
                    <a16:rowId xmlns:a16="http://schemas.microsoft.com/office/drawing/2014/main" xmlns="" val="2394196055"/>
                  </a:ext>
                </a:extLst>
              </a:tr>
              <a:tr h="1200488">
                <a:tc>
                  <a:txBody>
                    <a:bodyPr/>
                    <a:lstStyle/>
                    <a:p>
                      <a:r>
                        <a:rPr lang="it-IT" sz="1600" dirty="0" err="1" smtClean="0">
                          <a:solidFill>
                            <a:srgbClr val="002060"/>
                          </a:solidFill>
                        </a:rPr>
                        <a:t>Krengli</a:t>
                      </a:r>
                      <a:r>
                        <a:rPr lang="it-IT" sz="1600" dirty="0" smtClean="0">
                          <a:solidFill>
                            <a:srgbClr val="002060"/>
                          </a:solidFill>
                        </a:rPr>
                        <a:t> et al.</a:t>
                      </a:r>
                      <a:r>
                        <a:rPr lang="it-IT" sz="1600" baseline="0" dirty="0" smtClean="0">
                          <a:solidFill>
                            <a:srgbClr val="002060"/>
                          </a:solidFill>
                        </a:rPr>
                        <a:t> 2006</a:t>
                      </a:r>
                      <a:endParaRPr lang="en-US" sz="1600" dirty="0">
                        <a:solidFill>
                          <a:srgbClr val="002060"/>
                        </a:solidFill>
                      </a:endParaRPr>
                    </a:p>
                  </a:txBody>
                  <a:tcPr/>
                </a:tc>
                <a:tc>
                  <a:txBody>
                    <a:bodyPr/>
                    <a:lstStyle/>
                    <a:p>
                      <a:r>
                        <a:rPr lang="it-IT" sz="1600" dirty="0" smtClean="0">
                          <a:solidFill>
                            <a:srgbClr val="002060"/>
                          </a:solidFill>
                        </a:rPr>
                        <a:t>74</a:t>
                      </a:r>
                      <a:endParaRPr lang="en-US" sz="1600" dirty="0">
                        <a:solidFill>
                          <a:srgbClr val="002060"/>
                        </a:solidFill>
                      </a:endParaRPr>
                    </a:p>
                  </a:txBody>
                  <a:tcPr/>
                </a:tc>
                <a:tc>
                  <a:txBody>
                    <a:bodyPr/>
                    <a:lstStyle/>
                    <a:p>
                      <a:r>
                        <a:rPr lang="it-IT" sz="1600" dirty="0" err="1" smtClean="0">
                          <a:solidFill>
                            <a:srgbClr val="002060"/>
                          </a:solidFill>
                        </a:rPr>
                        <a:t>Surgery</a:t>
                      </a:r>
                      <a:r>
                        <a:rPr lang="it-IT" sz="1600" baseline="0" dirty="0" smtClean="0">
                          <a:solidFill>
                            <a:srgbClr val="002060"/>
                          </a:solidFill>
                        </a:rPr>
                        <a:t> alone (n=17)</a:t>
                      </a:r>
                    </a:p>
                    <a:p>
                      <a:r>
                        <a:rPr lang="it-IT" sz="1600" baseline="0" dirty="0" err="1" smtClean="0">
                          <a:solidFill>
                            <a:srgbClr val="002060"/>
                          </a:solidFill>
                        </a:rPr>
                        <a:t>Surgery</a:t>
                      </a:r>
                      <a:r>
                        <a:rPr lang="it-IT" sz="1600" baseline="0" dirty="0" smtClean="0">
                          <a:solidFill>
                            <a:srgbClr val="002060"/>
                          </a:solidFill>
                        </a:rPr>
                        <a:t> and </a:t>
                      </a:r>
                      <a:r>
                        <a:rPr lang="it-IT" sz="1600" baseline="0" dirty="0" err="1" smtClean="0">
                          <a:solidFill>
                            <a:srgbClr val="002060"/>
                          </a:solidFill>
                        </a:rPr>
                        <a:t>photon</a:t>
                      </a:r>
                      <a:r>
                        <a:rPr lang="it-IT" sz="1600" baseline="0" dirty="0" smtClean="0">
                          <a:solidFill>
                            <a:srgbClr val="002060"/>
                          </a:solidFill>
                        </a:rPr>
                        <a:t>  (n=42)</a:t>
                      </a:r>
                    </a:p>
                    <a:p>
                      <a:r>
                        <a:rPr lang="it-IT" sz="1600" baseline="0" dirty="0" err="1" smtClean="0">
                          <a:solidFill>
                            <a:srgbClr val="002060"/>
                          </a:solidFill>
                        </a:rPr>
                        <a:t>Photon</a:t>
                      </a:r>
                      <a:r>
                        <a:rPr lang="it-IT" sz="1600" baseline="0" dirty="0" smtClean="0">
                          <a:solidFill>
                            <a:srgbClr val="002060"/>
                          </a:solidFill>
                        </a:rPr>
                        <a:t> alone (n=11)</a:t>
                      </a:r>
                    </a:p>
                    <a:p>
                      <a:endParaRPr lang="it-IT" sz="1600" dirty="0" smtClean="0">
                        <a:solidFill>
                          <a:srgbClr val="002060"/>
                        </a:solidFill>
                      </a:endParaRPr>
                    </a:p>
                  </a:txBody>
                  <a:tcPr/>
                </a:tc>
                <a:tc>
                  <a:txBody>
                    <a:bodyPr/>
                    <a:lstStyle/>
                    <a:p>
                      <a:r>
                        <a:rPr lang="it-IT" sz="1600" dirty="0" smtClean="0">
                          <a:solidFill>
                            <a:srgbClr val="002060"/>
                          </a:solidFill>
                        </a:rPr>
                        <a:t>57 (3y)</a:t>
                      </a:r>
                    </a:p>
                    <a:p>
                      <a:r>
                        <a:rPr lang="it-IT" sz="1600" dirty="0" smtClean="0">
                          <a:solidFill>
                            <a:srgbClr val="002060"/>
                          </a:solidFill>
                        </a:rPr>
                        <a:t>71 (3y)</a:t>
                      </a:r>
                    </a:p>
                    <a:p>
                      <a:endParaRPr lang="it-IT" sz="1600" dirty="0" smtClean="0">
                        <a:solidFill>
                          <a:srgbClr val="002060"/>
                        </a:solidFill>
                      </a:endParaRPr>
                    </a:p>
                    <a:p>
                      <a:r>
                        <a:rPr lang="it-IT" sz="1600" dirty="0" err="1" smtClean="0">
                          <a:solidFill>
                            <a:srgbClr val="002060"/>
                          </a:solidFill>
                        </a:rPr>
                        <a:t>n.d.</a:t>
                      </a:r>
                      <a:endParaRPr lang="it-IT" sz="1600" dirty="0" smtClean="0">
                        <a:solidFill>
                          <a:srgbClr val="002060"/>
                        </a:solidFill>
                      </a:endParaRPr>
                    </a:p>
                  </a:txBody>
                  <a:tcPr/>
                </a:tc>
                <a:tc>
                  <a:txBody>
                    <a:bodyPr/>
                    <a:lstStyle/>
                    <a:p>
                      <a:r>
                        <a:rPr lang="it-IT" sz="1600" dirty="0" smtClean="0">
                          <a:solidFill>
                            <a:srgbClr val="002060"/>
                          </a:solidFill>
                        </a:rPr>
                        <a:t>41 (3y)</a:t>
                      </a:r>
                    </a:p>
                    <a:p>
                      <a:r>
                        <a:rPr lang="it-IT" sz="1600" dirty="0" smtClean="0">
                          <a:solidFill>
                            <a:srgbClr val="002060"/>
                          </a:solidFill>
                        </a:rPr>
                        <a:t>14 (10y)</a:t>
                      </a:r>
                    </a:p>
                    <a:p>
                      <a:endParaRPr lang="it-IT" sz="1600" dirty="0" smtClean="0">
                        <a:solidFill>
                          <a:srgbClr val="002060"/>
                        </a:solidFill>
                      </a:endParaRPr>
                    </a:p>
                    <a:p>
                      <a:r>
                        <a:rPr lang="it-IT" sz="1600" dirty="0" err="1" smtClean="0">
                          <a:solidFill>
                            <a:srgbClr val="002060"/>
                          </a:solidFill>
                        </a:rPr>
                        <a:t>n.d.</a:t>
                      </a:r>
                      <a:endParaRPr lang="it-IT" sz="1600" dirty="0" smtClean="0">
                        <a:solidFill>
                          <a:srgbClr val="002060"/>
                        </a:solidFill>
                      </a:endParaRPr>
                    </a:p>
                  </a:txBody>
                  <a:tcPr/>
                </a:tc>
                <a:extLst>
                  <a:ext uri="{0D108BD9-81ED-4DB2-BD59-A6C34878D82A}">
                    <a16:rowId xmlns:a16="http://schemas.microsoft.com/office/drawing/2014/main" xmlns="" val="3771846605"/>
                  </a:ext>
                </a:extLst>
              </a:tr>
              <a:tr h="640912">
                <a:tc>
                  <a:txBody>
                    <a:bodyPr/>
                    <a:lstStyle/>
                    <a:p>
                      <a:r>
                        <a:rPr lang="it-IT" sz="1600" dirty="0" err="1" smtClean="0">
                          <a:solidFill>
                            <a:srgbClr val="002060"/>
                          </a:solidFill>
                        </a:rPr>
                        <a:t>Yanagi</a:t>
                      </a:r>
                      <a:r>
                        <a:rPr lang="it-IT" sz="1600" dirty="0" smtClean="0">
                          <a:solidFill>
                            <a:srgbClr val="002060"/>
                          </a:solidFill>
                        </a:rPr>
                        <a:t> et al. 2009</a:t>
                      </a:r>
                      <a:endParaRPr lang="en-US" sz="1600" dirty="0">
                        <a:solidFill>
                          <a:srgbClr val="002060"/>
                        </a:solidFill>
                      </a:endParaRPr>
                    </a:p>
                  </a:txBody>
                  <a:tcPr/>
                </a:tc>
                <a:tc>
                  <a:txBody>
                    <a:bodyPr/>
                    <a:lstStyle/>
                    <a:p>
                      <a:r>
                        <a:rPr lang="it-IT" sz="1600" dirty="0" smtClean="0">
                          <a:solidFill>
                            <a:srgbClr val="002060"/>
                          </a:solidFill>
                        </a:rPr>
                        <a:t>72</a:t>
                      </a:r>
                      <a:endParaRPr lang="en-US" sz="1600" dirty="0">
                        <a:solidFill>
                          <a:srgbClr val="002060"/>
                        </a:solidFill>
                      </a:endParaRPr>
                    </a:p>
                  </a:txBody>
                  <a:tcPr/>
                </a:tc>
                <a:tc>
                  <a:txBody>
                    <a:bodyPr/>
                    <a:lstStyle/>
                    <a:p>
                      <a:r>
                        <a:rPr lang="it-IT" sz="1600" dirty="0" smtClean="0">
                          <a:solidFill>
                            <a:srgbClr val="002060"/>
                          </a:solidFill>
                        </a:rPr>
                        <a:t>Carbon</a:t>
                      </a:r>
                      <a:r>
                        <a:rPr lang="it-IT" sz="1600" baseline="0" dirty="0" smtClean="0">
                          <a:solidFill>
                            <a:srgbClr val="002060"/>
                          </a:solidFill>
                        </a:rPr>
                        <a:t> alone</a:t>
                      </a:r>
                      <a:endParaRPr lang="it-IT" sz="1600" dirty="0" smtClean="0">
                        <a:solidFill>
                          <a:srgbClr val="002060"/>
                        </a:solidFill>
                      </a:endParaRPr>
                    </a:p>
                  </a:txBody>
                  <a:tcPr/>
                </a:tc>
                <a:tc>
                  <a:txBody>
                    <a:bodyPr/>
                    <a:lstStyle/>
                    <a:p>
                      <a:r>
                        <a:rPr lang="it-IT" sz="1600" dirty="0" smtClean="0">
                          <a:solidFill>
                            <a:srgbClr val="002060"/>
                          </a:solidFill>
                        </a:rPr>
                        <a:t>84 (3y)</a:t>
                      </a:r>
                    </a:p>
                    <a:p>
                      <a:r>
                        <a:rPr lang="it-IT" sz="1600" dirty="0" smtClean="0">
                          <a:solidFill>
                            <a:srgbClr val="002060"/>
                          </a:solidFill>
                        </a:rPr>
                        <a:t>84 (5y)</a:t>
                      </a:r>
                    </a:p>
                  </a:txBody>
                  <a:tcPr/>
                </a:tc>
                <a:tc>
                  <a:txBody>
                    <a:bodyPr/>
                    <a:lstStyle/>
                    <a:p>
                      <a:r>
                        <a:rPr lang="it-IT" sz="1600" dirty="0" smtClean="0">
                          <a:solidFill>
                            <a:srgbClr val="002060"/>
                          </a:solidFill>
                        </a:rPr>
                        <a:t>46 (3y)</a:t>
                      </a:r>
                    </a:p>
                    <a:p>
                      <a:r>
                        <a:rPr lang="it-IT" sz="1600" dirty="0" smtClean="0">
                          <a:solidFill>
                            <a:srgbClr val="002060"/>
                          </a:solidFill>
                        </a:rPr>
                        <a:t>27 (5y</a:t>
                      </a:r>
                    </a:p>
                  </a:txBody>
                  <a:tcPr/>
                </a:tc>
                <a:extLst>
                  <a:ext uri="{0D108BD9-81ED-4DB2-BD59-A6C34878D82A}">
                    <a16:rowId xmlns:a16="http://schemas.microsoft.com/office/drawing/2014/main" xmlns="" val="2553293060"/>
                  </a:ext>
                </a:extLst>
              </a:tr>
              <a:tr h="366235">
                <a:tc>
                  <a:txBody>
                    <a:bodyPr/>
                    <a:lstStyle/>
                    <a:p>
                      <a:r>
                        <a:rPr lang="it-IT" sz="1600" dirty="0" smtClean="0">
                          <a:solidFill>
                            <a:srgbClr val="002060"/>
                          </a:solidFill>
                        </a:rPr>
                        <a:t>Zenda</a:t>
                      </a:r>
                      <a:r>
                        <a:rPr lang="it-IT" sz="1600" baseline="0" dirty="0" smtClean="0">
                          <a:solidFill>
                            <a:srgbClr val="002060"/>
                          </a:solidFill>
                        </a:rPr>
                        <a:t>  et al. 2016</a:t>
                      </a:r>
                      <a:endParaRPr lang="en-US" sz="1600" dirty="0">
                        <a:solidFill>
                          <a:srgbClr val="002060"/>
                        </a:solidFill>
                      </a:endParaRPr>
                    </a:p>
                  </a:txBody>
                  <a:tcPr/>
                </a:tc>
                <a:tc>
                  <a:txBody>
                    <a:bodyPr/>
                    <a:lstStyle/>
                    <a:p>
                      <a:r>
                        <a:rPr lang="it-IT" sz="1600" dirty="0" smtClean="0">
                          <a:solidFill>
                            <a:srgbClr val="002060"/>
                          </a:solidFill>
                        </a:rPr>
                        <a:t>32</a:t>
                      </a:r>
                      <a:endParaRPr lang="en-US" sz="1600" dirty="0">
                        <a:solidFill>
                          <a:srgbClr val="002060"/>
                        </a:solidFill>
                      </a:endParaRPr>
                    </a:p>
                  </a:txBody>
                  <a:tcPr/>
                </a:tc>
                <a:tc>
                  <a:txBody>
                    <a:bodyPr/>
                    <a:lstStyle/>
                    <a:p>
                      <a:r>
                        <a:rPr lang="it-IT" sz="1600" dirty="0" smtClean="0">
                          <a:solidFill>
                            <a:srgbClr val="002060"/>
                          </a:solidFill>
                        </a:rPr>
                        <a:t>Proton alone</a:t>
                      </a:r>
                    </a:p>
                  </a:txBody>
                  <a:tcPr/>
                </a:tc>
                <a:tc>
                  <a:txBody>
                    <a:bodyPr/>
                    <a:lstStyle/>
                    <a:p>
                      <a:r>
                        <a:rPr lang="it-IT" sz="1600" dirty="0" smtClean="0">
                          <a:solidFill>
                            <a:srgbClr val="002060"/>
                          </a:solidFill>
                        </a:rPr>
                        <a:t>75.8 (1y)</a:t>
                      </a:r>
                    </a:p>
                  </a:txBody>
                  <a:tcPr/>
                </a:tc>
                <a:tc>
                  <a:txBody>
                    <a:bodyPr/>
                    <a:lstStyle/>
                    <a:p>
                      <a:r>
                        <a:rPr lang="it-IT" sz="1600" dirty="0" smtClean="0">
                          <a:solidFill>
                            <a:srgbClr val="002060"/>
                          </a:solidFill>
                        </a:rPr>
                        <a:t>55.9 (2y)</a:t>
                      </a:r>
                    </a:p>
                  </a:txBody>
                  <a:tcPr/>
                </a:tc>
                <a:extLst>
                  <a:ext uri="{0D108BD9-81ED-4DB2-BD59-A6C34878D82A}">
                    <a16:rowId xmlns:a16="http://schemas.microsoft.com/office/drawing/2014/main" xmlns="" val="3404728714"/>
                  </a:ext>
                </a:extLst>
              </a:tr>
              <a:tr h="640912">
                <a:tc>
                  <a:txBody>
                    <a:bodyPr/>
                    <a:lstStyle/>
                    <a:p>
                      <a:r>
                        <a:rPr lang="it-IT" sz="1600" dirty="0" smtClean="0">
                          <a:solidFill>
                            <a:srgbClr val="002060"/>
                          </a:solidFill>
                        </a:rPr>
                        <a:t>Koto et al. 2016</a:t>
                      </a:r>
                      <a:endParaRPr lang="en-US" sz="1600" dirty="0">
                        <a:solidFill>
                          <a:srgbClr val="002060"/>
                        </a:solidFill>
                      </a:endParaRPr>
                    </a:p>
                  </a:txBody>
                  <a:tcPr/>
                </a:tc>
                <a:tc>
                  <a:txBody>
                    <a:bodyPr/>
                    <a:lstStyle/>
                    <a:p>
                      <a:r>
                        <a:rPr lang="it-IT" sz="1600" dirty="0" smtClean="0">
                          <a:solidFill>
                            <a:srgbClr val="002060"/>
                          </a:solidFill>
                        </a:rPr>
                        <a:t>260</a:t>
                      </a:r>
                      <a:endParaRPr lang="en-US" sz="1600" dirty="0">
                        <a:solidFill>
                          <a:srgbClr val="002060"/>
                        </a:solidFill>
                      </a:endParaRPr>
                    </a:p>
                  </a:txBody>
                  <a:tcPr/>
                </a:tc>
                <a:tc>
                  <a:txBody>
                    <a:bodyPr/>
                    <a:lstStyle/>
                    <a:p>
                      <a:r>
                        <a:rPr lang="it-IT" sz="1600" dirty="0" smtClean="0">
                          <a:solidFill>
                            <a:srgbClr val="002060"/>
                          </a:solidFill>
                        </a:rPr>
                        <a:t>Carbon alone</a:t>
                      </a:r>
                      <a:endParaRPr lang="en-US" sz="1600" dirty="0">
                        <a:solidFill>
                          <a:srgbClr val="002060"/>
                        </a:solidFill>
                      </a:endParaRP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it-IT" sz="1600" dirty="0" smtClean="0">
                          <a:solidFill>
                            <a:srgbClr val="002060"/>
                          </a:solidFill>
                        </a:rPr>
                        <a:t>83.9 (2y)</a:t>
                      </a:r>
                    </a:p>
                    <a:p>
                      <a:pPr marL="0" marR="0" lvl="0" indent="0" algn="l" defTabSz="914377" rtl="0" eaLnBrk="1" fontAlgn="auto" latinLnBrk="0" hangingPunct="1">
                        <a:lnSpc>
                          <a:spcPct val="100000"/>
                        </a:lnSpc>
                        <a:spcBef>
                          <a:spcPts val="0"/>
                        </a:spcBef>
                        <a:spcAft>
                          <a:spcPts val="0"/>
                        </a:spcAft>
                        <a:buClrTx/>
                        <a:buSzTx/>
                        <a:buFontTx/>
                        <a:buNone/>
                        <a:tabLst/>
                        <a:defRPr/>
                      </a:pPr>
                      <a:r>
                        <a:rPr lang="it-IT" sz="1600" dirty="0" smtClean="0">
                          <a:solidFill>
                            <a:srgbClr val="002060"/>
                          </a:solidFill>
                        </a:rPr>
                        <a:t>72.3 (5y)</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it-IT" sz="1600" dirty="0" smtClean="0">
                          <a:solidFill>
                            <a:srgbClr val="002060"/>
                          </a:solidFill>
                        </a:rPr>
                        <a:t>69.4</a:t>
                      </a:r>
                      <a:r>
                        <a:rPr lang="it-IT" sz="1600" baseline="0" dirty="0" smtClean="0">
                          <a:solidFill>
                            <a:srgbClr val="002060"/>
                          </a:solidFill>
                        </a:rPr>
                        <a:t> </a:t>
                      </a:r>
                      <a:r>
                        <a:rPr lang="it-IT" sz="1600" dirty="0" smtClean="0">
                          <a:solidFill>
                            <a:srgbClr val="002060"/>
                          </a:solidFill>
                        </a:rPr>
                        <a:t>(2y)</a:t>
                      </a:r>
                    </a:p>
                    <a:p>
                      <a:pPr marL="0" marR="0" lvl="0" indent="0" algn="l" defTabSz="914377" rtl="0" eaLnBrk="1" fontAlgn="auto" latinLnBrk="0" hangingPunct="1">
                        <a:lnSpc>
                          <a:spcPct val="100000"/>
                        </a:lnSpc>
                        <a:spcBef>
                          <a:spcPts val="0"/>
                        </a:spcBef>
                        <a:spcAft>
                          <a:spcPts val="0"/>
                        </a:spcAft>
                        <a:buClrTx/>
                        <a:buSzTx/>
                        <a:buFontTx/>
                        <a:buNone/>
                        <a:tabLst/>
                        <a:defRPr/>
                      </a:pPr>
                      <a:r>
                        <a:rPr lang="it-IT" sz="1600" dirty="0" smtClean="0">
                          <a:solidFill>
                            <a:srgbClr val="002060"/>
                          </a:solidFill>
                        </a:rPr>
                        <a:t>44.6 (5y)</a:t>
                      </a:r>
                    </a:p>
                  </a:txBody>
                  <a:tcPr/>
                </a:tc>
                <a:extLst>
                  <a:ext uri="{0D108BD9-81ED-4DB2-BD59-A6C34878D82A}">
                    <a16:rowId xmlns:a16="http://schemas.microsoft.com/office/drawing/2014/main" xmlns="" val="2658436688"/>
                  </a:ext>
                </a:extLst>
              </a:tr>
              <a:tr h="538080">
                <a:tc>
                  <a:txBody>
                    <a:bodyPr/>
                    <a:lstStyle/>
                    <a:p>
                      <a:r>
                        <a:rPr lang="it-IT" sz="1600" dirty="0" err="1" smtClean="0">
                          <a:solidFill>
                            <a:srgbClr val="002060"/>
                          </a:solidFill>
                        </a:rPr>
                        <a:t>Takayasu</a:t>
                      </a:r>
                      <a:r>
                        <a:rPr lang="it-IT" sz="1600" baseline="0" dirty="0" smtClean="0">
                          <a:solidFill>
                            <a:srgbClr val="002060"/>
                          </a:solidFill>
                        </a:rPr>
                        <a:t> et al. 2019</a:t>
                      </a:r>
                      <a:endParaRPr lang="en-US" sz="1600" dirty="0">
                        <a:solidFill>
                          <a:srgbClr val="002060"/>
                        </a:solidFill>
                      </a:endParaRPr>
                    </a:p>
                  </a:txBody>
                  <a:tcPr/>
                </a:tc>
                <a:tc>
                  <a:txBody>
                    <a:bodyPr/>
                    <a:lstStyle/>
                    <a:p>
                      <a:r>
                        <a:rPr lang="it-IT" sz="1600" dirty="0" smtClean="0">
                          <a:solidFill>
                            <a:srgbClr val="002060"/>
                          </a:solidFill>
                        </a:rPr>
                        <a:t>21</a:t>
                      </a:r>
                      <a:endParaRPr lang="en-US" sz="1600" dirty="0">
                        <a:solidFill>
                          <a:srgbClr val="002060"/>
                        </a:solidFill>
                      </a:endParaRPr>
                    </a:p>
                  </a:txBody>
                  <a:tcPr/>
                </a:tc>
                <a:tc>
                  <a:txBody>
                    <a:bodyPr/>
                    <a:lstStyle/>
                    <a:p>
                      <a:r>
                        <a:rPr lang="it-IT" sz="1600" dirty="0" smtClean="0">
                          <a:solidFill>
                            <a:srgbClr val="002060"/>
                          </a:solidFill>
                        </a:rPr>
                        <a:t>Carbon</a:t>
                      </a:r>
                      <a:r>
                        <a:rPr lang="it-IT" sz="1600" baseline="0" dirty="0" smtClean="0">
                          <a:solidFill>
                            <a:srgbClr val="002060"/>
                          </a:solidFill>
                        </a:rPr>
                        <a:t> alone</a:t>
                      </a:r>
                      <a:endParaRPr lang="en-US" sz="1600" dirty="0">
                        <a:solidFill>
                          <a:srgbClr val="002060"/>
                        </a:solidFill>
                      </a:endParaRP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it-IT" sz="1600" dirty="0" smtClean="0">
                          <a:solidFill>
                            <a:srgbClr val="002060"/>
                          </a:solidFill>
                        </a:rPr>
                        <a:t>92.3 (2y)</a:t>
                      </a:r>
                    </a:p>
                    <a:p>
                      <a:pPr marL="0" marR="0" lvl="0" indent="0" algn="l" defTabSz="914377" rtl="0" eaLnBrk="1" fontAlgn="auto" latinLnBrk="0" hangingPunct="1">
                        <a:lnSpc>
                          <a:spcPct val="100000"/>
                        </a:lnSpc>
                        <a:spcBef>
                          <a:spcPts val="0"/>
                        </a:spcBef>
                        <a:spcAft>
                          <a:spcPts val="0"/>
                        </a:spcAft>
                        <a:buClrTx/>
                        <a:buSzTx/>
                        <a:buFontTx/>
                        <a:buNone/>
                        <a:tabLst/>
                        <a:defRPr/>
                      </a:pPr>
                      <a:r>
                        <a:rPr lang="it-IT" sz="1600" dirty="0" smtClean="0">
                          <a:solidFill>
                            <a:srgbClr val="002060"/>
                          </a:solidFill>
                        </a:rPr>
                        <a:t>92.3 (3y)</a:t>
                      </a:r>
                    </a:p>
                    <a:p>
                      <a:endParaRPr lang="en-US" sz="1600" dirty="0">
                        <a:solidFill>
                          <a:srgbClr val="002060"/>
                        </a:solidFill>
                      </a:endParaRP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it-IT" sz="1600" dirty="0" smtClean="0">
                          <a:solidFill>
                            <a:srgbClr val="002060"/>
                          </a:solidFill>
                        </a:rPr>
                        <a:t>56.2 (2y)</a:t>
                      </a:r>
                    </a:p>
                    <a:p>
                      <a:pPr marL="0" marR="0" lvl="0" indent="0" algn="l" defTabSz="914377" rtl="0" eaLnBrk="1" fontAlgn="auto" latinLnBrk="0" hangingPunct="1">
                        <a:lnSpc>
                          <a:spcPct val="100000"/>
                        </a:lnSpc>
                        <a:spcBef>
                          <a:spcPts val="0"/>
                        </a:spcBef>
                        <a:spcAft>
                          <a:spcPts val="0"/>
                        </a:spcAft>
                        <a:buClrTx/>
                        <a:buSzTx/>
                        <a:buFontTx/>
                        <a:buNone/>
                        <a:tabLst/>
                        <a:defRPr/>
                      </a:pPr>
                      <a:r>
                        <a:rPr lang="it-IT" sz="1600" dirty="0" smtClean="0">
                          <a:solidFill>
                            <a:srgbClr val="002060"/>
                          </a:solidFill>
                        </a:rPr>
                        <a:t>49.2 (3y)</a:t>
                      </a:r>
                    </a:p>
                  </a:txBody>
                  <a:tcPr/>
                </a:tc>
                <a:extLst>
                  <a:ext uri="{0D108BD9-81ED-4DB2-BD59-A6C34878D82A}">
                    <a16:rowId xmlns:a16="http://schemas.microsoft.com/office/drawing/2014/main" xmlns="" val="1659519626"/>
                  </a:ext>
                </a:extLst>
              </a:tr>
              <a:tr h="463741">
                <a:tc>
                  <a:txBody>
                    <a:bodyPr/>
                    <a:lstStyle/>
                    <a:p>
                      <a:r>
                        <a:rPr lang="it-IT" sz="1600" dirty="0" smtClean="0">
                          <a:solidFill>
                            <a:srgbClr val="002060"/>
                          </a:solidFill>
                        </a:rPr>
                        <a:t>              </a:t>
                      </a:r>
                      <a:r>
                        <a:rPr lang="it-IT" sz="1600" dirty="0" err="1" smtClean="0">
                          <a:solidFill>
                            <a:srgbClr val="002060"/>
                          </a:solidFill>
                        </a:rPr>
                        <a:t>confidential</a:t>
                      </a:r>
                      <a:r>
                        <a:rPr lang="it-IT" sz="1600" dirty="0" smtClean="0">
                          <a:solidFill>
                            <a:srgbClr val="002060"/>
                          </a:solidFill>
                        </a:rPr>
                        <a:t> </a:t>
                      </a:r>
                      <a:r>
                        <a:rPr lang="it-IT" sz="1600" dirty="0" err="1" smtClean="0">
                          <a:solidFill>
                            <a:srgbClr val="002060"/>
                          </a:solidFill>
                        </a:rPr>
                        <a:t>unpublished</a:t>
                      </a:r>
                      <a:r>
                        <a:rPr lang="it-IT" sz="1600" baseline="0" dirty="0" smtClean="0">
                          <a:solidFill>
                            <a:srgbClr val="002060"/>
                          </a:solidFill>
                        </a:rPr>
                        <a:t> data</a:t>
                      </a:r>
                      <a:endParaRPr lang="en-US" sz="1600" dirty="0">
                        <a:solidFill>
                          <a:srgbClr val="002060"/>
                        </a:solidFill>
                      </a:endParaRPr>
                    </a:p>
                  </a:txBody>
                  <a:tcPr/>
                </a:tc>
                <a:tc>
                  <a:txBody>
                    <a:bodyPr/>
                    <a:lstStyle/>
                    <a:p>
                      <a:r>
                        <a:rPr lang="it-IT" sz="1600" dirty="0" smtClean="0">
                          <a:solidFill>
                            <a:srgbClr val="002060"/>
                          </a:solidFill>
                        </a:rPr>
                        <a:t>40</a:t>
                      </a:r>
                      <a:endParaRPr lang="en-US" sz="1600" dirty="0">
                        <a:solidFill>
                          <a:srgbClr val="002060"/>
                        </a:solidFill>
                      </a:endParaRPr>
                    </a:p>
                  </a:txBody>
                  <a:tcPr/>
                </a:tc>
                <a:tc>
                  <a:txBody>
                    <a:bodyPr/>
                    <a:lstStyle/>
                    <a:p>
                      <a:r>
                        <a:rPr lang="it-IT" sz="1600" dirty="0" err="1" smtClean="0">
                          <a:solidFill>
                            <a:srgbClr val="002060"/>
                          </a:solidFill>
                        </a:rPr>
                        <a:t>Surgery</a:t>
                      </a:r>
                      <a:r>
                        <a:rPr lang="it-IT" sz="1600" dirty="0" smtClean="0">
                          <a:solidFill>
                            <a:srgbClr val="002060"/>
                          </a:solidFill>
                        </a:rPr>
                        <a:t> and carbon (n=28)</a:t>
                      </a:r>
                    </a:p>
                    <a:p>
                      <a:r>
                        <a:rPr lang="it-IT" sz="1600" dirty="0" smtClean="0">
                          <a:solidFill>
                            <a:srgbClr val="002060"/>
                          </a:solidFill>
                        </a:rPr>
                        <a:t>Carbon alone (n=10)</a:t>
                      </a:r>
                    </a:p>
                    <a:p>
                      <a:r>
                        <a:rPr lang="it-IT" sz="1600" dirty="0" smtClean="0">
                          <a:solidFill>
                            <a:srgbClr val="002060"/>
                          </a:solidFill>
                        </a:rPr>
                        <a:t>‘’Sandwich </a:t>
                      </a:r>
                      <a:r>
                        <a:rPr lang="it-IT" sz="1600" dirty="0" err="1" smtClean="0">
                          <a:solidFill>
                            <a:srgbClr val="002060"/>
                          </a:solidFill>
                        </a:rPr>
                        <a:t>modality</a:t>
                      </a:r>
                      <a:r>
                        <a:rPr lang="it-IT" sz="1600" dirty="0" smtClean="0">
                          <a:solidFill>
                            <a:srgbClr val="002060"/>
                          </a:solidFill>
                        </a:rPr>
                        <a:t>’’ (n=2) </a:t>
                      </a:r>
                    </a:p>
                    <a:p>
                      <a:endParaRPr lang="en-US" sz="1600" dirty="0">
                        <a:solidFill>
                          <a:srgbClr val="002060"/>
                        </a:solidFill>
                      </a:endParaRPr>
                    </a:p>
                  </a:txBody>
                  <a:tcPr/>
                </a:tc>
                <a:tc>
                  <a:txBody>
                    <a:bodyPr/>
                    <a:lstStyle/>
                    <a:p>
                      <a:r>
                        <a:rPr lang="it-IT" sz="1600" dirty="0" smtClean="0">
                          <a:solidFill>
                            <a:srgbClr val="002060"/>
                          </a:solidFill>
                        </a:rPr>
                        <a:t>84.5</a:t>
                      </a:r>
                      <a:r>
                        <a:rPr lang="it-IT" sz="1600" baseline="0" dirty="0" smtClean="0">
                          <a:solidFill>
                            <a:srgbClr val="002060"/>
                          </a:solidFill>
                        </a:rPr>
                        <a:t> (2y </a:t>
                      </a:r>
                      <a:r>
                        <a:rPr lang="it-IT" sz="1600" baseline="0" dirty="0" err="1" smtClean="0">
                          <a:solidFill>
                            <a:srgbClr val="002060"/>
                          </a:solidFill>
                        </a:rPr>
                        <a:t>all</a:t>
                      </a:r>
                      <a:r>
                        <a:rPr lang="it-IT" sz="1600" baseline="0" dirty="0" smtClean="0">
                          <a:solidFill>
                            <a:srgbClr val="002060"/>
                          </a:solidFill>
                        </a:rPr>
                        <a:t> </a:t>
                      </a:r>
                      <a:r>
                        <a:rPr lang="it-IT" sz="1600" baseline="0" dirty="0" err="1" smtClean="0">
                          <a:solidFill>
                            <a:srgbClr val="002060"/>
                          </a:solidFill>
                        </a:rPr>
                        <a:t>pts</a:t>
                      </a:r>
                      <a:r>
                        <a:rPr lang="it-IT" sz="1600" baseline="0" dirty="0" smtClean="0">
                          <a:solidFill>
                            <a:srgbClr val="002060"/>
                          </a:solidFill>
                        </a:rPr>
                        <a:t>)</a:t>
                      </a:r>
                    </a:p>
                    <a:p>
                      <a:r>
                        <a:rPr lang="it-IT" sz="1600" baseline="0" dirty="0" smtClean="0">
                          <a:solidFill>
                            <a:srgbClr val="002060"/>
                          </a:solidFill>
                        </a:rPr>
                        <a:t>84.5 (3y </a:t>
                      </a:r>
                      <a:r>
                        <a:rPr lang="it-IT" sz="1600" baseline="0" dirty="0" err="1" smtClean="0">
                          <a:solidFill>
                            <a:srgbClr val="002060"/>
                          </a:solidFill>
                        </a:rPr>
                        <a:t>all</a:t>
                      </a:r>
                      <a:r>
                        <a:rPr lang="it-IT" sz="1600" baseline="0" dirty="0" smtClean="0">
                          <a:solidFill>
                            <a:srgbClr val="002060"/>
                          </a:solidFill>
                        </a:rPr>
                        <a:t> </a:t>
                      </a:r>
                      <a:r>
                        <a:rPr lang="it-IT" sz="1600" baseline="0" dirty="0" err="1" smtClean="0">
                          <a:solidFill>
                            <a:srgbClr val="002060"/>
                          </a:solidFill>
                        </a:rPr>
                        <a:t>pts</a:t>
                      </a:r>
                      <a:r>
                        <a:rPr lang="it-IT" sz="1600" baseline="0" dirty="0" smtClean="0">
                          <a:solidFill>
                            <a:srgbClr val="002060"/>
                          </a:solidFill>
                        </a:rPr>
                        <a:t>)</a:t>
                      </a:r>
                      <a:endParaRPr lang="en-US" sz="1600" dirty="0">
                        <a:solidFill>
                          <a:srgbClr val="002060"/>
                        </a:solidFill>
                      </a:endParaRPr>
                    </a:p>
                  </a:txBody>
                  <a:tcPr/>
                </a:tc>
                <a:tc>
                  <a:txBody>
                    <a:bodyPr/>
                    <a:lstStyle/>
                    <a:p>
                      <a:r>
                        <a:rPr lang="it-IT" sz="1600" dirty="0" smtClean="0">
                          <a:solidFill>
                            <a:srgbClr val="002060"/>
                          </a:solidFill>
                        </a:rPr>
                        <a:t>58.6 (2y</a:t>
                      </a:r>
                      <a:r>
                        <a:rPr lang="it-IT" sz="1600" baseline="0" dirty="0" smtClean="0">
                          <a:solidFill>
                            <a:srgbClr val="002060"/>
                          </a:solidFill>
                        </a:rPr>
                        <a:t> </a:t>
                      </a:r>
                      <a:r>
                        <a:rPr lang="it-IT" sz="1600" baseline="0" dirty="0" err="1" smtClean="0">
                          <a:solidFill>
                            <a:srgbClr val="002060"/>
                          </a:solidFill>
                        </a:rPr>
                        <a:t>all</a:t>
                      </a:r>
                      <a:r>
                        <a:rPr lang="it-IT" sz="1600" baseline="0" dirty="0" smtClean="0">
                          <a:solidFill>
                            <a:srgbClr val="002060"/>
                          </a:solidFill>
                        </a:rPr>
                        <a:t> </a:t>
                      </a:r>
                      <a:r>
                        <a:rPr lang="it-IT" sz="1600" baseline="0" dirty="0" err="1" smtClean="0">
                          <a:solidFill>
                            <a:srgbClr val="002060"/>
                          </a:solidFill>
                        </a:rPr>
                        <a:t>pts</a:t>
                      </a:r>
                      <a:r>
                        <a:rPr lang="it-IT" sz="1600" baseline="0" dirty="0" smtClean="0">
                          <a:solidFill>
                            <a:srgbClr val="002060"/>
                          </a:solidFill>
                        </a:rPr>
                        <a:t>)</a:t>
                      </a:r>
                    </a:p>
                    <a:p>
                      <a:r>
                        <a:rPr lang="it-IT" sz="1600" baseline="0" dirty="0" smtClean="0">
                          <a:solidFill>
                            <a:srgbClr val="002060"/>
                          </a:solidFill>
                        </a:rPr>
                        <a:t>53.3 (3y </a:t>
                      </a:r>
                      <a:r>
                        <a:rPr lang="it-IT" sz="1600" baseline="0" dirty="0" err="1" smtClean="0">
                          <a:solidFill>
                            <a:srgbClr val="002060"/>
                          </a:solidFill>
                        </a:rPr>
                        <a:t>all</a:t>
                      </a:r>
                      <a:r>
                        <a:rPr lang="it-IT" sz="1600" baseline="0" dirty="0" smtClean="0">
                          <a:solidFill>
                            <a:srgbClr val="002060"/>
                          </a:solidFill>
                        </a:rPr>
                        <a:t> </a:t>
                      </a:r>
                      <a:r>
                        <a:rPr lang="it-IT" sz="1600" baseline="0" dirty="0" err="1" smtClean="0">
                          <a:solidFill>
                            <a:srgbClr val="002060"/>
                          </a:solidFill>
                        </a:rPr>
                        <a:t>pts</a:t>
                      </a:r>
                      <a:r>
                        <a:rPr lang="it-IT" sz="1600" baseline="0" dirty="0" smtClean="0">
                          <a:solidFill>
                            <a:srgbClr val="002060"/>
                          </a:solidFill>
                        </a:rPr>
                        <a:t>)</a:t>
                      </a:r>
                      <a:endParaRPr lang="en-US" sz="1600" dirty="0">
                        <a:solidFill>
                          <a:srgbClr val="002060"/>
                        </a:solidFill>
                      </a:endParaRPr>
                    </a:p>
                  </a:txBody>
                  <a:tcPr/>
                </a:tc>
                <a:extLst>
                  <a:ext uri="{0D108BD9-81ED-4DB2-BD59-A6C34878D82A}">
                    <a16:rowId xmlns:a16="http://schemas.microsoft.com/office/drawing/2014/main" xmlns="" val="3836578347"/>
                  </a:ext>
                </a:extLst>
              </a:tr>
            </a:tbl>
          </a:graphicData>
        </a:graphic>
      </p:graphicFrame>
      <p:pic>
        <p:nvPicPr>
          <p:cNvPr id="6"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24133"/>
          <a:stretch/>
        </p:blipFill>
        <p:spPr bwMode="auto">
          <a:xfrm>
            <a:off x="1413164" y="6106116"/>
            <a:ext cx="713893" cy="2219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ight Arrow 6"/>
          <p:cNvSpPr/>
          <p:nvPr/>
        </p:nvSpPr>
        <p:spPr>
          <a:xfrm>
            <a:off x="779318" y="6179059"/>
            <a:ext cx="488373" cy="29801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p:cNvSpPr/>
          <p:nvPr/>
        </p:nvSpPr>
        <p:spPr>
          <a:xfrm rot="10800000">
            <a:off x="10914057" y="6106116"/>
            <a:ext cx="602672" cy="3229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7933580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865762" y="155643"/>
            <a:ext cx="11899995" cy="584775"/>
          </a:xfrm>
          <a:prstGeom prst="rect">
            <a:avLst/>
          </a:prstGeom>
          <a:noFill/>
        </p:spPr>
        <p:txBody>
          <a:bodyPr wrap="square" rtlCol="0">
            <a:spAutoFit/>
          </a:bodyPr>
          <a:lstStyle/>
          <a:p>
            <a:r>
              <a:rPr lang="it-IT" sz="3200" b="1" dirty="0" smtClean="0">
                <a:solidFill>
                  <a:srgbClr val="FF0000"/>
                </a:solidFill>
              </a:rPr>
              <a:t>CLINICAL CASE: LOCALLY ADVANCED MUCOSAL MELANOMA</a:t>
            </a:r>
            <a:endParaRPr lang="it-IT" sz="3200" b="1" dirty="0">
              <a:solidFill>
                <a:srgbClr val="FF0000"/>
              </a:solidFill>
            </a:endParaRPr>
          </a:p>
        </p:txBody>
      </p:sp>
      <p:pic>
        <p:nvPicPr>
          <p:cNvPr id="5" name="Immagine 4"/>
          <p:cNvPicPr>
            <a:picLocks noChangeAspect="1"/>
          </p:cNvPicPr>
          <p:nvPr/>
        </p:nvPicPr>
        <p:blipFill>
          <a:blip r:embed="rId2"/>
          <a:stretch>
            <a:fillRect/>
          </a:stretch>
        </p:blipFill>
        <p:spPr>
          <a:xfrm>
            <a:off x="3820893" y="3933189"/>
            <a:ext cx="2568102" cy="2884593"/>
          </a:xfrm>
          <a:prstGeom prst="rect">
            <a:avLst/>
          </a:prstGeom>
        </p:spPr>
      </p:pic>
      <p:pic>
        <p:nvPicPr>
          <p:cNvPr id="6"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24133"/>
          <a:stretch/>
        </p:blipFill>
        <p:spPr bwMode="auto">
          <a:xfrm>
            <a:off x="10354721" y="6253626"/>
            <a:ext cx="1812316" cy="5259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0" name="Gruppo 9"/>
          <p:cNvGrpSpPr/>
          <p:nvPr/>
        </p:nvGrpSpPr>
        <p:grpSpPr>
          <a:xfrm>
            <a:off x="2382759" y="773717"/>
            <a:ext cx="7783380" cy="2767949"/>
            <a:chOff x="797670" y="870196"/>
            <a:chExt cx="9368973" cy="3481535"/>
          </a:xfrm>
        </p:grpSpPr>
        <p:pic>
          <p:nvPicPr>
            <p:cNvPr id="2" name="Immagine 1"/>
            <p:cNvPicPr>
              <a:picLocks noChangeAspect="1"/>
            </p:cNvPicPr>
            <p:nvPr/>
          </p:nvPicPr>
          <p:blipFill>
            <a:blip r:embed="rId4"/>
            <a:stretch>
              <a:fillRect/>
            </a:stretch>
          </p:blipFill>
          <p:spPr>
            <a:xfrm>
              <a:off x="797670" y="870196"/>
              <a:ext cx="3229582" cy="3481535"/>
            </a:xfrm>
            <a:prstGeom prst="rect">
              <a:avLst/>
            </a:prstGeom>
          </p:spPr>
        </p:pic>
        <p:pic>
          <p:nvPicPr>
            <p:cNvPr id="3" name="Immagine 2"/>
            <p:cNvPicPr>
              <a:picLocks noChangeAspect="1"/>
            </p:cNvPicPr>
            <p:nvPr/>
          </p:nvPicPr>
          <p:blipFill>
            <a:blip r:embed="rId5"/>
            <a:stretch>
              <a:fillRect/>
            </a:stretch>
          </p:blipFill>
          <p:spPr>
            <a:xfrm>
              <a:off x="4027252" y="876605"/>
              <a:ext cx="3141859" cy="3468718"/>
            </a:xfrm>
            <a:prstGeom prst="rect">
              <a:avLst/>
            </a:prstGeom>
          </p:spPr>
        </p:pic>
        <p:pic>
          <p:nvPicPr>
            <p:cNvPr id="9" name="Immagine 8"/>
            <p:cNvPicPr>
              <a:picLocks noChangeAspect="1"/>
            </p:cNvPicPr>
            <p:nvPr/>
          </p:nvPicPr>
          <p:blipFill>
            <a:blip r:embed="rId6"/>
            <a:stretch>
              <a:fillRect/>
            </a:stretch>
          </p:blipFill>
          <p:spPr>
            <a:xfrm>
              <a:off x="7169111" y="876605"/>
              <a:ext cx="2997532" cy="3475126"/>
            </a:xfrm>
            <a:prstGeom prst="rect">
              <a:avLst/>
            </a:prstGeom>
          </p:spPr>
        </p:pic>
      </p:grpSp>
      <p:sp>
        <p:nvSpPr>
          <p:cNvPr id="7" name="CasellaDiTesto 6"/>
          <p:cNvSpPr txBox="1"/>
          <p:nvPr/>
        </p:nvSpPr>
        <p:spPr>
          <a:xfrm>
            <a:off x="2371747" y="841699"/>
            <a:ext cx="1595336" cy="369332"/>
          </a:xfrm>
          <a:prstGeom prst="rect">
            <a:avLst/>
          </a:prstGeom>
          <a:noFill/>
        </p:spPr>
        <p:txBody>
          <a:bodyPr wrap="square" rtlCol="0">
            <a:spAutoFit/>
          </a:bodyPr>
          <a:lstStyle/>
          <a:p>
            <a:r>
              <a:rPr lang="it-IT" b="1" dirty="0" smtClean="0">
                <a:solidFill>
                  <a:schemeClr val="bg1"/>
                </a:solidFill>
              </a:rPr>
              <a:t>RM </a:t>
            </a:r>
            <a:r>
              <a:rPr lang="it-IT" b="1" dirty="0" err="1" smtClean="0">
                <a:solidFill>
                  <a:schemeClr val="bg1"/>
                </a:solidFill>
              </a:rPr>
              <a:t>pre</a:t>
            </a:r>
            <a:r>
              <a:rPr lang="it-IT" b="1" dirty="0" smtClean="0">
                <a:solidFill>
                  <a:schemeClr val="bg1"/>
                </a:solidFill>
              </a:rPr>
              <a:t>-RT</a:t>
            </a:r>
            <a:endParaRPr lang="it-IT" b="1" dirty="0">
              <a:solidFill>
                <a:schemeClr val="bg1"/>
              </a:solidFill>
            </a:endParaRPr>
          </a:p>
        </p:txBody>
      </p:sp>
      <p:sp>
        <p:nvSpPr>
          <p:cNvPr id="11" name="CasellaDiTesto 10"/>
          <p:cNvSpPr txBox="1"/>
          <p:nvPr/>
        </p:nvSpPr>
        <p:spPr>
          <a:xfrm>
            <a:off x="6736311" y="844162"/>
            <a:ext cx="1595336" cy="369332"/>
          </a:xfrm>
          <a:prstGeom prst="rect">
            <a:avLst/>
          </a:prstGeom>
          <a:noFill/>
        </p:spPr>
        <p:txBody>
          <a:bodyPr wrap="square" rtlCol="0">
            <a:spAutoFit/>
          </a:bodyPr>
          <a:lstStyle/>
          <a:p>
            <a:r>
              <a:rPr lang="it-IT" b="1" dirty="0" smtClean="0">
                <a:solidFill>
                  <a:schemeClr val="bg1"/>
                </a:solidFill>
              </a:rPr>
              <a:t>CT </a:t>
            </a:r>
            <a:r>
              <a:rPr lang="it-IT" b="1" dirty="0" err="1" smtClean="0">
                <a:solidFill>
                  <a:schemeClr val="bg1"/>
                </a:solidFill>
              </a:rPr>
              <a:t>simulation</a:t>
            </a:r>
            <a:endParaRPr lang="it-IT" b="1" dirty="0">
              <a:solidFill>
                <a:schemeClr val="bg1"/>
              </a:solidFill>
            </a:endParaRPr>
          </a:p>
        </p:txBody>
      </p:sp>
      <p:pic>
        <p:nvPicPr>
          <p:cNvPr id="12" name="Immagine 11"/>
          <p:cNvPicPr>
            <a:picLocks noChangeAspect="1"/>
          </p:cNvPicPr>
          <p:nvPr/>
        </p:nvPicPr>
        <p:blipFill>
          <a:blip r:embed="rId7"/>
          <a:stretch>
            <a:fillRect/>
          </a:stretch>
        </p:blipFill>
        <p:spPr>
          <a:xfrm>
            <a:off x="7105962" y="3933189"/>
            <a:ext cx="2451370" cy="2884593"/>
          </a:xfrm>
          <a:prstGeom prst="rect">
            <a:avLst/>
          </a:prstGeom>
        </p:spPr>
      </p:pic>
      <p:sp>
        <p:nvSpPr>
          <p:cNvPr id="13" name="Freccia in giù 12"/>
          <p:cNvSpPr/>
          <p:nvPr/>
        </p:nvSpPr>
        <p:spPr>
          <a:xfrm>
            <a:off x="4752650" y="3402491"/>
            <a:ext cx="546585" cy="6517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Freccia in giù 13"/>
          <p:cNvSpPr/>
          <p:nvPr/>
        </p:nvSpPr>
        <p:spPr>
          <a:xfrm>
            <a:off x="7852758" y="3409004"/>
            <a:ext cx="546585" cy="6517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CasellaDiTesto 14"/>
          <p:cNvSpPr txBox="1"/>
          <p:nvPr/>
        </p:nvSpPr>
        <p:spPr>
          <a:xfrm>
            <a:off x="1311432" y="4828134"/>
            <a:ext cx="2120629" cy="646331"/>
          </a:xfrm>
          <a:prstGeom prst="rect">
            <a:avLst/>
          </a:prstGeom>
          <a:noFill/>
        </p:spPr>
        <p:txBody>
          <a:bodyPr wrap="square" rtlCol="0">
            <a:spAutoFit/>
          </a:bodyPr>
          <a:lstStyle/>
          <a:p>
            <a:r>
              <a:rPr lang="it-IT" b="1" dirty="0" smtClean="0"/>
              <a:t>CR </a:t>
            </a:r>
            <a:r>
              <a:rPr lang="it-IT" b="1" dirty="0" err="1" smtClean="0"/>
              <a:t>after</a:t>
            </a:r>
            <a:r>
              <a:rPr lang="it-IT" b="1" dirty="0" smtClean="0"/>
              <a:t> 3 </a:t>
            </a:r>
            <a:r>
              <a:rPr lang="it-IT" b="1" dirty="0" err="1" smtClean="0"/>
              <a:t>months</a:t>
            </a:r>
            <a:r>
              <a:rPr lang="it-IT" b="1" dirty="0" smtClean="0"/>
              <a:t> from CIRT</a:t>
            </a:r>
            <a:endParaRPr lang="it-IT" b="1" dirty="0"/>
          </a:p>
        </p:txBody>
      </p:sp>
    </p:spTree>
    <p:extLst>
      <p:ext uri="{BB962C8B-B14F-4D97-AF65-F5344CB8AC3E}">
        <p14:creationId xmlns:p14="http://schemas.microsoft.com/office/powerpoint/2010/main" val="352351653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CB5F5056-8555-D4DC-B96B-5B8FA960BC86}"/>
              </a:ext>
            </a:extLst>
          </p:cNvPr>
          <p:cNvPicPr>
            <a:picLocks noChangeAspect="1"/>
          </p:cNvPicPr>
          <p:nvPr/>
        </p:nvPicPr>
        <p:blipFill rotWithShape="1">
          <a:blip r:embed="rId2"/>
          <a:srcRect t="52393"/>
          <a:stretch/>
        </p:blipFill>
        <p:spPr>
          <a:xfrm>
            <a:off x="315911" y="53957"/>
            <a:ext cx="5062157" cy="969157"/>
          </a:xfrm>
          <a:prstGeom prst="rect">
            <a:avLst/>
          </a:prstGeom>
        </p:spPr>
      </p:pic>
      <p:pic>
        <p:nvPicPr>
          <p:cNvPr id="7" name="Picture 6">
            <a:extLst>
              <a:ext uri="{FF2B5EF4-FFF2-40B4-BE49-F238E27FC236}">
                <a16:creationId xmlns="" xmlns:a16="http://schemas.microsoft.com/office/drawing/2014/main" id="{B0D819EB-2D49-4A6A-29A6-23EC4F5AE6EC}"/>
              </a:ext>
            </a:extLst>
          </p:cNvPr>
          <p:cNvPicPr>
            <a:picLocks noChangeAspect="1"/>
          </p:cNvPicPr>
          <p:nvPr/>
        </p:nvPicPr>
        <p:blipFill>
          <a:blip r:embed="rId3"/>
          <a:stretch>
            <a:fillRect/>
          </a:stretch>
        </p:blipFill>
        <p:spPr>
          <a:xfrm>
            <a:off x="2049138" y="960066"/>
            <a:ext cx="8802478" cy="5804798"/>
          </a:xfrm>
          <a:prstGeom prst="rect">
            <a:avLst/>
          </a:prstGeom>
        </p:spPr>
      </p:pic>
      <p:sp>
        <p:nvSpPr>
          <p:cNvPr id="10" name="TextBox 9">
            <a:extLst>
              <a:ext uri="{FF2B5EF4-FFF2-40B4-BE49-F238E27FC236}">
                <a16:creationId xmlns="" xmlns:a16="http://schemas.microsoft.com/office/drawing/2014/main" id="{970845C1-4E28-197C-A7A3-30831D76FCA6}"/>
              </a:ext>
            </a:extLst>
          </p:cNvPr>
          <p:cNvSpPr txBox="1"/>
          <p:nvPr/>
        </p:nvSpPr>
        <p:spPr>
          <a:xfrm>
            <a:off x="1292647" y="53957"/>
            <a:ext cx="4085421" cy="246221"/>
          </a:xfrm>
          <a:prstGeom prst="rect">
            <a:avLst/>
          </a:prstGeom>
          <a:noFill/>
        </p:spPr>
        <p:txBody>
          <a:bodyPr wrap="square">
            <a:spAutoFit/>
          </a:bodyPr>
          <a:lstStyle/>
          <a:p>
            <a:r>
              <a:rPr lang="en-US" sz="1000" dirty="0"/>
              <a:t>Oral Oncol. 2020 Nov;110:104879.</a:t>
            </a:r>
          </a:p>
        </p:txBody>
      </p:sp>
    </p:spTree>
    <p:extLst>
      <p:ext uri="{BB962C8B-B14F-4D97-AF65-F5344CB8AC3E}">
        <p14:creationId xmlns:p14="http://schemas.microsoft.com/office/powerpoint/2010/main" val="6838504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3"/>
          <a:stretch>
            <a:fillRect/>
          </a:stretch>
        </p:blipFill>
        <p:spPr>
          <a:xfrm>
            <a:off x="2902192" y="1102937"/>
            <a:ext cx="6191237" cy="4008011"/>
          </a:xfrm>
          <a:prstGeom prst="rect">
            <a:avLst/>
          </a:prstGeom>
        </p:spPr>
      </p:pic>
      <p:sp>
        <p:nvSpPr>
          <p:cNvPr id="3" name="Rettangolo 2"/>
          <p:cNvSpPr/>
          <p:nvPr/>
        </p:nvSpPr>
        <p:spPr>
          <a:xfrm>
            <a:off x="10093277" y="6279766"/>
            <a:ext cx="1647502" cy="369332"/>
          </a:xfrm>
          <a:prstGeom prst="rect">
            <a:avLst/>
          </a:prstGeom>
        </p:spPr>
        <p:txBody>
          <a:bodyPr wrap="none">
            <a:spAutoFit/>
          </a:bodyPr>
          <a:lstStyle/>
          <a:p>
            <a:r>
              <a:rPr lang="it-IT" dirty="0"/>
              <a:t>PTCOG </a:t>
            </a:r>
            <a:r>
              <a:rPr lang="it-IT" dirty="0" smtClean="0"/>
              <a:t>Website</a:t>
            </a:r>
            <a:endParaRPr lang="it-IT" dirty="0"/>
          </a:p>
        </p:txBody>
      </p:sp>
      <p:sp>
        <p:nvSpPr>
          <p:cNvPr id="5" name="CasellaDiTesto 4"/>
          <p:cNvSpPr txBox="1"/>
          <p:nvPr/>
        </p:nvSpPr>
        <p:spPr>
          <a:xfrm>
            <a:off x="27015" y="141402"/>
            <a:ext cx="12164985" cy="646331"/>
          </a:xfrm>
          <a:prstGeom prst="rect">
            <a:avLst/>
          </a:prstGeom>
          <a:noFill/>
        </p:spPr>
        <p:txBody>
          <a:bodyPr wrap="square" rtlCol="0">
            <a:spAutoFit/>
          </a:bodyPr>
          <a:lstStyle/>
          <a:p>
            <a:r>
              <a:rPr lang="it-IT" sz="3600" b="1" dirty="0" err="1" smtClean="0">
                <a:solidFill>
                  <a:srgbClr val="0070C0"/>
                </a:solidFill>
              </a:rPr>
              <a:t>Patients</a:t>
            </a:r>
            <a:r>
              <a:rPr lang="it-IT" sz="3600" b="1" dirty="0" smtClean="0">
                <a:solidFill>
                  <a:srgbClr val="0070C0"/>
                </a:solidFill>
              </a:rPr>
              <a:t> </a:t>
            </a:r>
            <a:r>
              <a:rPr lang="it-IT" sz="3600" b="1" dirty="0" err="1" smtClean="0">
                <a:solidFill>
                  <a:srgbClr val="0070C0"/>
                </a:solidFill>
              </a:rPr>
              <a:t>treated</a:t>
            </a:r>
            <a:r>
              <a:rPr lang="it-IT" sz="3600" b="1" dirty="0" smtClean="0">
                <a:solidFill>
                  <a:srgbClr val="0070C0"/>
                </a:solidFill>
              </a:rPr>
              <a:t> with </a:t>
            </a:r>
            <a:r>
              <a:rPr lang="it-IT" sz="3600" b="1" dirty="0" err="1" smtClean="0">
                <a:solidFill>
                  <a:srgbClr val="0070C0"/>
                </a:solidFill>
              </a:rPr>
              <a:t>Particle</a:t>
            </a:r>
            <a:r>
              <a:rPr lang="it-IT" sz="3600" b="1" dirty="0" smtClean="0">
                <a:solidFill>
                  <a:srgbClr val="0070C0"/>
                </a:solidFill>
              </a:rPr>
              <a:t> </a:t>
            </a:r>
            <a:r>
              <a:rPr lang="it-IT" sz="3600" b="1" dirty="0" err="1" smtClean="0">
                <a:solidFill>
                  <a:srgbClr val="0070C0"/>
                </a:solidFill>
              </a:rPr>
              <a:t>therapy</a:t>
            </a:r>
            <a:r>
              <a:rPr lang="it-IT" sz="3600" b="1" dirty="0" smtClean="0">
                <a:solidFill>
                  <a:srgbClr val="0070C0"/>
                </a:solidFill>
              </a:rPr>
              <a:t> </a:t>
            </a:r>
            <a:r>
              <a:rPr lang="it-IT" sz="3600" b="1" dirty="0" err="1" smtClean="0">
                <a:solidFill>
                  <a:srgbClr val="0070C0"/>
                </a:solidFill>
              </a:rPr>
              <a:t>worldwide</a:t>
            </a:r>
            <a:r>
              <a:rPr lang="it-IT" sz="3600" b="1" dirty="0" smtClean="0">
                <a:solidFill>
                  <a:srgbClr val="0070C0"/>
                </a:solidFill>
              </a:rPr>
              <a:t> (2007-2021)</a:t>
            </a:r>
            <a:endParaRPr lang="it-IT" sz="3600" b="1" dirty="0">
              <a:solidFill>
                <a:srgbClr val="0070C0"/>
              </a:solidFill>
            </a:endParaRPr>
          </a:p>
        </p:txBody>
      </p:sp>
    </p:spTree>
    <p:extLst>
      <p:ext uri="{BB962C8B-B14F-4D97-AF65-F5344CB8AC3E}">
        <p14:creationId xmlns:p14="http://schemas.microsoft.com/office/powerpoint/2010/main" val="421611374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2">
            <a:extLst>
              <a:ext uri="{FF2B5EF4-FFF2-40B4-BE49-F238E27FC236}">
                <a16:creationId xmlns="" xmlns:a16="http://schemas.microsoft.com/office/drawing/2014/main" id="{00669AEF-2B4A-42FD-819F-12AD3DAF9856}"/>
              </a:ext>
            </a:extLst>
          </p:cNvPr>
          <p:cNvSpPr txBox="1">
            <a:spLocks/>
          </p:cNvSpPr>
          <p:nvPr/>
        </p:nvSpPr>
        <p:spPr>
          <a:xfrm>
            <a:off x="838200" y="1452880"/>
            <a:ext cx="10515600" cy="41854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it-IT" dirty="0"/>
          </a:p>
        </p:txBody>
      </p:sp>
      <p:sp>
        <p:nvSpPr>
          <p:cNvPr id="7" name="Content Placeholder 2">
            <a:extLst>
              <a:ext uri="{FF2B5EF4-FFF2-40B4-BE49-F238E27FC236}">
                <a16:creationId xmlns="" xmlns:a16="http://schemas.microsoft.com/office/drawing/2014/main" id="{3DDF3F65-9BC1-426D-AA2A-C3E0C81F743C}"/>
              </a:ext>
            </a:extLst>
          </p:cNvPr>
          <p:cNvSpPr txBox="1">
            <a:spLocks/>
          </p:cNvSpPr>
          <p:nvPr/>
        </p:nvSpPr>
        <p:spPr>
          <a:xfrm>
            <a:off x="990600" y="1605280"/>
            <a:ext cx="10515600" cy="4185455"/>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endParaRPr lang="en-GB" sz="3200" dirty="0"/>
          </a:p>
        </p:txBody>
      </p:sp>
      <p:sp>
        <p:nvSpPr>
          <p:cNvPr id="9" name="CasellaDiTesto 8">
            <a:extLst>
              <a:ext uri="{FF2B5EF4-FFF2-40B4-BE49-F238E27FC236}">
                <a16:creationId xmlns="" xmlns:a16="http://schemas.microsoft.com/office/drawing/2014/main" id="{417B3FFC-6BF5-D12E-1417-65385AA2BC85}"/>
              </a:ext>
            </a:extLst>
          </p:cNvPr>
          <p:cNvSpPr txBox="1"/>
          <p:nvPr/>
        </p:nvSpPr>
        <p:spPr>
          <a:xfrm>
            <a:off x="1585873" y="1997318"/>
            <a:ext cx="8219661" cy="1569660"/>
          </a:xfrm>
          <a:prstGeom prst="rect">
            <a:avLst/>
          </a:prstGeom>
          <a:noFill/>
        </p:spPr>
        <p:txBody>
          <a:bodyPr wrap="square" rtlCol="0">
            <a:spAutoFit/>
          </a:bodyPr>
          <a:lstStyle/>
          <a:p>
            <a:pPr marL="285750" indent="-285750">
              <a:buFont typeface="Arial" panose="020B0604020202020204" pitchFamily="34" charset="0"/>
              <a:buChar char="•"/>
            </a:pPr>
            <a:r>
              <a:rPr lang="it-IT" sz="3200" dirty="0" err="1">
                <a:solidFill>
                  <a:srgbClr val="002060"/>
                </a:solidFill>
              </a:rPr>
              <a:t>Tumors</a:t>
            </a:r>
            <a:r>
              <a:rPr lang="it-IT" sz="3200" dirty="0">
                <a:solidFill>
                  <a:srgbClr val="002060"/>
                </a:solidFill>
              </a:rPr>
              <a:t> of mobile spine</a:t>
            </a:r>
          </a:p>
          <a:p>
            <a:pPr marL="285750" indent="-285750">
              <a:buFont typeface="Arial" panose="020B0604020202020204" pitchFamily="34" charset="0"/>
              <a:buChar char="•"/>
            </a:pPr>
            <a:r>
              <a:rPr lang="it-IT" sz="3200" dirty="0" err="1">
                <a:solidFill>
                  <a:srgbClr val="002060"/>
                </a:solidFill>
              </a:rPr>
              <a:t>chordomas</a:t>
            </a:r>
            <a:r>
              <a:rPr lang="it-IT" sz="3200" dirty="0">
                <a:solidFill>
                  <a:srgbClr val="002060"/>
                </a:solidFill>
              </a:rPr>
              <a:t> of spine and </a:t>
            </a:r>
            <a:r>
              <a:rPr lang="it-IT" sz="3200" dirty="0" err="1">
                <a:solidFill>
                  <a:srgbClr val="002060"/>
                </a:solidFill>
              </a:rPr>
              <a:t>sacrum</a:t>
            </a:r>
            <a:r>
              <a:rPr lang="it-IT" sz="3200" dirty="0">
                <a:solidFill>
                  <a:srgbClr val="002060"/>
                </a:solidFill>
              </a:rPr>
              <a:t> </a:t>
            </a:r>
          </a:p>
          <a:p>
            <a:pPr marL="285750" indent="-285750">
              <a:buFont typeface="Arial" panose="020B0604020202020204" pitchFamily="34" charset="0"/>
              <a:buChar char="•"/>
            </a:pPr>
            <a:r>
              <a:rPr lang="it-IT" sz="3200" dirty="0" smtClean="0">
                <a:solidFill>
                  <a:srgbClr val="002060"/>
                </a:solidFill>
              </a:rPr>
              <a:t>Soft </a:t>
            </a:r>
            <a:r>
              <a:rPr lang="it-IT" sz="3200" dirty="0" err="1" smtClean="0">
                <a:solidFill>
                  <a:srgbClr val="002060"/>
                </a:solidFill>
              </a:rPr>
              <a:t>tissue</a:t>
            </a:r>
            <a:r>
              <a:rPr lang="it-IT" sz="3200" dirty="0" smtClean="0">
                <a:solidFill>
                  <a:srgbClr val="002060"/>
                </a:solidFill>
              </a:rPr>
              <a:t> </a:t>
            </a:r>
            <a:r>
              <a:rPr lang="it-IT" sz="3200" dirty="0" err="1" smtClean="0">
                <a:solidFill>
                  <a:srgbClr val="002060"/>
                </a:solidFill>
              </a:rPr>
              <a:t>sarcomas</a:t>
            </a:r>
            <a:endParaRPr lang="it-IT" sz="3200" dirty="0" smtClean="0">
              <a:solidFill>
                <a:srgbClr val="002060"/>
              </a:solidFill>
            </a:endParaRPr>
          </a:p>
        </p:txBody>
      </p:sp>
      <p:sp>
        <p:nvSpPr>
          <p:cNvPr id="8" name="TextBox 7"/>
          <p:cNvSpPr txBox="1"/>
          <p:nvPr/>
        </p:nvSpPr>
        <p:spPr>
          <a:xfrm>
            <a:off x="4351646" y="656432"/>
            <a:ext cx="3488708" cy="461665"/>
          </a:xfrm>
          <a:prstGeom prst="rect">
            <a:avLst/>
          </a:prstGeom>
          <a:noFill/>
          <a:ln w="28575">
            <a:solidFill>
              <a:srgbClr val="0070C0"/>
            </a:solidFill>
          </a:ln>
        </p:spPr>
        <p:txBody>
          <a:bodyPr wrap="square" rtlCol="0">
            <a:spAutoFit/>
          </a:bodyPr>
          <a:lstStyle/>
          <a:p>
            <a:r>
              <a:rPr lang="it-IT" sz="2400" b="1" dirty="0" smtClean="0">
                <a:solidFill>
                  <a:srgbClr val="FF0000"/>
                </a:solidFill>
              </a:rPr>
              <a:t>INDICATIONS for sarcoma</a:t>
            </a:r>
            <a:endParaRPr lang="it-IT" dirty="0" smtClean="0">
              <a:solidFill>
                <a:srgbClr val="FF0000"/>
              </a:solidFill>
            </a:endParaRPr>
          </a:p>
        </p:txBody>
      </p:sp>
      <p:pic>
        <p:nvPicPr>
          <p:cNvPr id="4" name="Immagine 3"/>
          <p:cNvPicPr>
            <a:picLocks noChangeAspect="1"/>
          </p:cNvPicPr>
          <p:nvPr/>
        </p:nvPicPr>
        <p:blipFill>
          <a:blip r:embed="rId2"/>
          <a:stretch>
            <a:fillRect/>
          </a:stretch>
        </p:blipFill>
        <p:spPr>
          <a:xfrm>
            <a:off x="2403442" y="406251"/>
            <a:ext cx="1295400" cy="962025"/>
          </a:xfrm>
          <a:prstGeom prst="rect">
            <a:avLst/>
          </a:prstGeom>
        </p:spPr>
      </p:pic>
      <p:sp>
        <p:nvSpPr>
          <p:cNvPr id="5" name="Rettangolo 4"/>
          <p:cNvSpPr/>
          <p:nvPr/>
        </p:nvSpPr>
        <p:spPr>
          <a:xfrm>
            <a:off x="1300899" y="1997318"/>
            <a:ext cx="9162854" cy="27632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13" name="Gruppo 12"/>
          <p:cNvGrpSpPr/>
          <p:nvPr/>
        </p:nvGrpSpPr>
        <p:grpSpPr>
          <a:xfrm>
            <a:off x="2403442" y="321647"/>
            <a:ext cx="7246806" cy="1040795"/>
            <a:chOff x="2403442" y="322879"/>
            <a:chExt cx="7246806" cy="1040795"/>
          </a:xfrm>
        </p:grpSpPr>
        <p:pic>
          <p:nvPicPr>
            <p:cNvPr id="3" name="Immagine 2"/>
            <p:cNvPicPr>
              <a:picLocks noChangeAspect="1"/>
            </p:cNvPicPr>
            <p:nvPr/>
          </p:nvPicPr>
          <p:blipFill>
            <a:blip r:embed="rId3"/>
            <a:stretch>
              <a:fillRect/>
            </a:stretch>
          </p:blipFill>
          <p:spPr>
            <a:xfrm>
              <a:off x="8669173" y="322879"/>
              <a:ext cx="981075" cy="1000125"/>
            </a:xfrm>
            <a:prstGeom prst="rect">
              <a:avLst/>
            </a:prstGeom>
          </p:spPr>
        </p:pic>
        <p:sp>
          <p:nvSpPr>
            <p:cNvPr id="11" name="TextBox 7"/>
            <p:cNvSpPr txBox="1"/>
            <p:nvPr/>
          </p:nvSpPr>
          <p:spPr>
            <a:xfrm>
              <a:off x="4351646" y="651830"/>
              <a:ext cx="3488708" cy="461665"/>
            </a:xfrm>
            <a:prstGeom prst="rect">
              <a:avLst/>
            </a:prstGeom>
            <a:noFill/>
            <a:ln w="28575">
              <a:solidFill>
                <a:srgbClr val="0070C0"/>
              </a:solidFill>
            </a:ln>
          </p:spPr>
          <p:txBody>
            <a:bodyPr wrap="square" rtlCol="0">
              <a:spAutoFit/>
            </a:bodyPr>
            <a:lstStyle/>
            <a:p>
              <a:r>
                <a:rPr lang="it-IT" sz="2400" b="1" dirty="0" smtClean="0">
                  <a:solidFill>
                    <a:srgbClr val="FF0000"/>
                  </a:solidFill>
                </a:rPr>
                <a:t>INDICATIONS for sarcoma</a:t>
              </a:r>
              <a:endParaRPr lang="it-IT" dirty="0" smtClean="0">
                <a:solidFill>
                  <a:srgbClr val="FF0000"/>
                </a:solidFill>
              </a:endParaRPr>
            </a:p>
          </p:txBody>
        </p:sp>
        <p:pic>
          <p:nvPicPr>
            <p:cNvPr id="12" name="Immagine 11"/>
            <p:cNvPicPr>
              <a:picLocks noChangeAspect="1"/>
            </p:cNvPicPr>
            <p:nvPr/>
          </p:nvPicPr>
          <p:blipFill>
            <a:blip r:embed="rId2"/>
            <a:stretch>
              <a:fillRect/>
            </a:stretch>
          </p:blipFill>
          <p:spPr>
            <a:xfrm>
              <a:off x="2403442" y="401649"/>
              <a:ext cx="1295400" cy="962025"/>
            </a:xfrm>
            <a:prstGeom prst="rect">
              <a:avLst/>
            </a:prstGeom>
          </p:spPr>
        </p:pic>
      </p:grpSp>
    </p:spTree>
    <p:extLst>
      <p:ext uri="{BB962C8B-B14F-4D97-AF65-F5344CB8AC3E}">
        <p14:creationId xmlns:p14="http://schemas.microsoft.com/office/powerpoint/2010/main" val="837483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ChangeArrowheads="1"/>
          </p:cNvSpPr>
          <p:nvPr>
            <p:ph type="body" idx="4294967295"/>
          </p:nvPr>
        </p:nvSpPr>
        <p:spPr>
          <a:xfrm>
            <a:off x="2648931" y="1728853"/>
            <a:ext cx="8229600" cy="4525962"/>
          </a:xfrm>
        </p:spPr>
        <p:txBody>
          <a:bodyPr>
            <a:normAutofit fontScale="47500" lnSpcReduction="20000"/>
          </a:bodyPr>
          <a:lstStyle/>
          <a:p>
            <a:pPr algn="ctr" eaLnBrk="1" hangingPunct="1">
              <a:buFontTx/>
              <a:buNone/>
            </a:pPr>
            <a:endParaRPr lang="it-IT" altLang="it-IT" sz="8000" dirty="0">
              <a:solidFill>
                <a:srgbClr val="002060"/>
              </a:solidFill>
            </a:endParaRPr>
          </a:p>
          <a:p>
            <a:pPr eaLnBrk="1" hangingPunct="1"/>
            <a:r>
              <a:rPr lang="it-IT" altLang="it-IT" sz="3800" dirty="0" err="1">
                <a:solidFill>
                  <a:srgbClr val="002060"/>
                </a:solidFill>
              </a:rPr>
              <a:t>Locally</a:t>
            </a:r>
            <a:r>
              <a:rPr lang="it-IT" altLang="it-IT" sz="3800" dirty="0">
                <a:solidFill>
                  <a:srgbClr val="002060"/>
                </a:solidFill>
              </a:rPr>
              <a:t> aggressive </a:t>
            </a:r>
            <a:r>
              <a:rPr lang="it-IT" altLang="it-IT" sz="3800" dirty="0" err="1">
                <a:solidFill>
                  <a:srgbClr val="002060"/>
                </a:solidFill>
              </a:rPr>
              <a:t>growth</a:t>
            </a:r>
            <a:r>
              <a:rPr lang="it-IT" altLang="it-IT" sz="3800" dirty="0">
                <a:solidFill>
                  <a:srgbClr val="002060"/>
                </a:solidFill>
              </a:rPr>
              <a:t> </a:t>
            </a:r>
            <a:r>
              <a:rPr lang="it-IT" altLang="it-IT" sz="3800" dirty="0" smtClean="0">
                <a:solidFill>
                  <a:srgbClr val="002060"/>
                </a:solidFill>
              </a:rPr>
              <a:t>pattern</a:t>
            </a:r>
          </a:p>
          <a:p>
            <a:pPr eaLnBrk="1" hangingPunct="1"/>
            <a:endParaRPr lang="it-IT" altLang="it-IT" sz="3800" dirty="0">
              <a:solidFill>
                <a:srgbClr val="002060"/>
              </a:solidFill>
            </a:endParaRPr>
          </a:p>
          <a:p>
            <a:pPr eaLnBrk="1" hangingPunct="1"/>
            <a:r>
              <a:rPr lang="it-IT" altLang="it-IT" sz="3800" dirty="0">
                <a:solidFill>
                  <a:srgbClr val="002060"/>
                </a:solidFill>
              </a:rPr>
              <a:t>High </a:t>
            </a:r>
            <a:r>
              <a:rPr lang="it-IT" altLang="it-IT" sz="3800" dirty="0" err="1">
                <a:solidFill>
                  <a:srgbClr val="002060"/>
                </a:solidFill>
              </a:rPr>
              <a:t>local</a:t>
            </a:r>
            <a:r>
              <a:rPr lang="it-IT" altLang="it-IT" sz="3800" dirty="0">
                <a:solidFill>
                  <a:srgbClr val="002060"/>
                </a:solidFill>
              </a:rPr>
              <a:t> </a:t>
            </a:r>
            <a:r>
              <a:rPr lang="it-IT" altLang="it-IT" sz="3800" dirty="0" err="1">
                <a:solidFill>
                  <a:srgbClr val="002060"/>
                </a:solidFill>
              </a:rPr>
              <a:t>recurrence</a:t>
            </a:r>
            <a:r>
              <a:rPr lang="it-IT" altLang="it-IT" sz="3800" dirty="0">
                <a:solidFill>
                  <a:srgbClr val="002060"/>
                </a:solidFill>
              </a:rPr>
              <a:t> </a:t>
            </a:r>
            <a:r>
              <a:rPr lang="it-IT" altLang="it-IT" sz="3800" dirty="0" err="1" smtClean="0">
                <a:solidFill>
                  <a:srgbClr val="002060"/>
                </a:solidFill>
              </a:rPr>
              <a:t>rates</a:t>
            </a:r>
            <a:endParaRPr lang="it-IT" altLang="it-IT" sz="3800" dirty="0" smtClean="0">
              <a:solidFill>
                <a:srgbClr val="002060"/>
              </a:solidFill>
            </a:endParaRPr>
          </a:p>
          <a:p>
            <a:pPr eaLnBrk="1" hangingPunct="1"/>
            <a:endParaRPr lang="it-IT" altLang="it-IT" sz="3800" dirty="0">
              <a:solidFill>
                <a:srgbClr val="002060"/>
              </a:solidFill>
            </a:endParaRPr>
          </a:p>
          <a:p>
            <a:r>
              <a:rPr lang="it-IT" altLang="it-IT" sz="3800" dirty="0" err="1">
                <a:solidFill>
                  <a:srgbClr val="002060"/>
                </a:solidFill>
              </a:rPr>
              <a:t>Most</a:t>
            </a:r>
            <a:r>
              <a:rPr lang="it-IT" altLang="it-IT" sz="3800" dirty="0">
                <a:solidFill>
                  <a:srgbClr val="002060"/>
                </a:solidFill>
              </a:rPr>
              <a:t> </a:t>
            </a:r>
            <a:r>
              <a:rPr lang="it-IT" altLang="it-IT" sz="3800" dirty="0" err="1">
                <a:solidFill>
                  <a:srgbClr val="002060"/>
                </a:solidFill>
              </a:rPr>
              <a:t>frequent</a:t>
            </a:r>
            <a:r>
              <a:rPr lang="it-IT" altLang="it-IT" sz="3800" dirty="0">
                <a:solidFill>
                  <a:srgbClr val="002060"/>
                </a:solidFill>
              </a:rPr>
              <a:t> </a:t>
            </a:r>
            <a:r>
              <a:rPr lang="it-IT" altLang="it-IT" sz="3800" dirty="0" err="1">
                <a:solidFill>
                  <a:srgbClr val="002060"/>
                </a:solidFill>
              </a:rPr>
              <a:t>sites</a:t>
            </a:r>
            <a:r>
              <a:rPr lang="it-IT" altLang="it-IT" sz="3800" dirty="0">
                <a:solidFill>
                  <a:srgbClr val="002060"/>
                </a:solidFill>
              </a:rPr>
              <a:t> </a:t>
            </a:r>
            <a:r>
              <a:rPr lang="it-IT" altLang="it-IT" sz="3800" dirty="0" err="1" smtClean="0">
                <a:solidFill>
                  <a:srgbClr val="002060"/>
                </a:solidFill>
              </a:rPr>
              <a:t>after</a:t>
            </a:r>
            <a:r>
              <a:rPr lang="it-IT" altLang="it-IT" sz="3800" dirty="0" smtClean="0">
                <a:solidFill>
                  <a:srgbClr val="002060"/>
                </a:solidFill>
              </a:rPr>
              <a:t> </a:t>
            </a:r>
            <a:r>
              <a:rPr lang="it-IT" altLang="it-IT" sz="3800" dirty="0" err="1" smtClean="0">
                <a:solidFill>
                  <a:srgbClr val="002060"/>
                </a:solidFill>
              </a:rPr>
              <a:t>skull</a:t>
            </a:r>
            <a:r>
              <a:rPr lang="it-IT" altLang="it-IT" sz="3800" dirty="0" smtClean="0">
                <a:solidFill>
                  <a:srgbClr val="002060"/>
                </a:solidFill>
              </a:rPr>
              <a:t> base </a:t>
            </a:r>
            <a:r>
              <a:rPr lang="it-IT" altLang="it-IT" sz="3800" dirty="0" err="1" smtClean="0">
                <a:solidFill>
                  <a:srgbClr val="002060"/>
                </a:solidFill>
              </a:rPr>
              <a:t>is</a:t>
            </a:r>
            <a:r>
              <a:rPr lang="it-IT" altLang="it-IT" sz="3800" dirty="0" smtClean="0">
                <a:solidFill>
                  <a:srgbClr val="002060"/>
                </a:solidFill>
              </a:rPr>
              <a:t> spine and </a:t>
            </a:r>
            <a:r>
              <a:rPr lang="it-IT" altLang="it-IT" sz="3800" dirty="0" err="1">
                <a:solidFill>
                  <a:srgbClr val="002060"/>
                </a:solidFill>
              </a:rPr>
              <a:t>sacrum</a:t>
            </a:r>
            <a:r>
              <a:rPr lang="it-IT" altLang="it-IT" sz="3800" dirty="0">
                <a:solidFill>
                  <a:srgbClr val="002060"/>
                </a:solidFill>
              </a:rPr>
              <a:t> </a:t>
            </a:r>
            <a:endParaRPr lang="it-IT" altLang="it-IT" sz="3800" dirty="0" smtClean="0">
              <a:solidFill>
                <a:srgbClr val="002060"/>
              </a:solidFill>
            </a:endParaRPr>
          </a:p>
          <a:p>
            <a:endParaRPr lang="it-IT" altLang="it-IT" sz="3800" dirty="0">
              <a:solidFill>
                <a:srgbClr val="002060"/>
              </a:solidFill>
            </a:endParaRPr>
          </a:p>
          <a:p>
            <a:r>
              <a:rPr lang="it-IT" altLang="it-IT" sz="3800" dirty="0" err="1" smtClean="0">
                <a:solidFill>
                  <a:srgbClr val="002060"/>
                </a:solidFill>
              </a:rPr>
              <a:t>Most</a:t>
            </a:r>
            <a:r>
              <a:rPr lang="it-IT" altLang="it-IT" sz="3800" dirty="0" smtClean="0">
                <a:solidFill>
                  <a:srgbClr val="002060"/>
                </a:solidFill>
              </a:rPr>
              <a:t> </a:t>
            </a:r>
            <a:r>
              <a:rPr lang="it-IT" altLang="it-IT" sz="3800" dirty="0" err="1">
                <a:solidFill>
                  <a:srgbClr val="002060"/>
                </a:solidFill>
              </a:rPr>
              <a:t>frequent</a:t>
            </a:r>
            <a:r>
              <a:rPr lang="it-IT" altLang="it-IT" sz="3800" dirty="0">
                <a:solidFill>
                  <a:srgbClr val="002060"/>
                </a:solidFill>
              </a:rPr>
              <a:t> </a:t>
            </a:r>
            <a:r>
              <a:rPr lang="it-IT" altLang="it-IT" sz="3800" dirty="0" err="1">
                <a:solidFill>
                  <a:srgbClr val="002060"/>
                </a:solidFill>
              </a:rPr>
              <a:t>histologies</a:t>
            </a:r>
            <a:r>
              <a:rPr lang="it-IT" altLang="it-IT" sz="3800" dirty="0">
                <a:solidFill>
                  <a:srgbClr val="002060"/>
                </a:solidFill>
              </a:rPr>
              <a:t>: </a:t>
            </a:r>
            <a:r>
              <a:rPr lang="it-IT" altLang="it-IT" sz="3800" dirty="0" err="1">
                <a:solidFill>
                  <a:srgbClr val="002060"/>
                </a:solidFill>
              </a:rPr>
              <a:t>chordoma</a:t>
            </a:r>
            <a:r>
              <a:rPr lang="it-IT" altLang="it-IT" sz="3800" dirty="0">
                <a:solidFill>
                  <a:srgbClr val="002060"/>
                </a:solidFill>
              </a:rPr>
              <a:t>, </a:t>
            </a:r>
            <a:r>
              <a:rPr lang="it-IT" altLang="it-IT" sz="3800" dirty="0" err="1" smtClean="0">
                <a:solidFill>
                  <a:srgbClr val="002060"/>
                </a:solidFill>
              </a:rPr>
              <a:t>chondorsarcoma</a:t>
            </a:r>
            <a:endParaRPr lang="it-IT" altLang="it-IT" sz="3800" dirty="0" smtClean="0">
              <a:solidFill>
                <a:srgbClr val="002060"/>
              </a:solidFill>
            </a:endParaRPr>
          </a:p>
          <a:p>
            <a:endParaRPr lang="it-IT" altLang="it-IT" sz="3800" dirty="0">
              <a:solidFill>
                <a:srgbClr val="002060"/>
              </a:solidFill>
            </a:endParaRPr>
          </a:p>
          <a:p>
            <a:r>
              <a:rPr lang="it-IT" altLang="it-IT" sz="3800" dirty="0" err="1">
                <a:solidFill>
                  <a:srgbClr val="002060"/>
                </a:solidFill>
              </a:rPr>
              <a:t>Less</a:t>
            </a:r>
            <a:r>
              <a:rPr lang="it-IT" altLang="it-IT" sz="3800" dirty="0">
                <a:solidFill>
                  <a:srgbClr val="002060"/>
                </a:solidFill>
              </a:rPr>
              <a:t> </a:t>
            </a:r>
            <a:r>
              <a:rPr lang="it-IT" altLang="it-IT" sz="3800" dirty="0" err="1">
                <a:solidFill>
                  <a:srgbClr val="002060"/>
                </a:solidFill>
              </a:rPr>
              <a:t>frequent</a:t>
            </a:r>
            <a:r>
              <a:rPr lang="it-IT" altLang="it-IT" sz="3800" dirty="0">
                <a:solidFill>
                  <a:srgbClr val="002060"/>
                </a:solidFill>
              </a:rPr>
              <a:t>: osteosarcoma , </a:t>
            </a:r>
            <a:r>
              <a:rPr lang="it-IT" altLang="it-IT" sz="3800" dirty="0" err="1">
                <a:solidFill>
                  <a:srgbClr val="002060"/>
                </a:solidFill>
              </a:rPr>
              <a:t>Ewing</a:t>
            </a:r>
            <a:r>
              <a:rPr lang="it-IT" altLang="it-IT" sz="3800" dirty="0">
                <a:solidFill>
                  <a:srgbClr val="002060"/>
                </a:solidFill>
              </a:rPr>
              <a:t> sarcoma et </a:t>
            </a:r>
            <a:r>
              <a:rPr lang="it-IT" altLang="it-IT" sz="3800" dirty="0" smtClean="0">
                <a:solidFill>
                  <a:srgbClr val="002060"/>
                </a:solidFill>
              </a:rPr>
              <a:t>al. </a:t>
            </a:r>
          </a:p>
          <a:p>
            <a:endParaRPr lang="it-IT" altLang="it-IT" sz="3800" dirty="0">
              <a:solidFill>
                <a:srgbClr val="002060"/>
              </a:solidFill>
            </a:endParaRPr>
          </a:p>
          <a:p>
            <a:r>
              <a:rPr lang="en-US" sz="3800" b="1" dirty="0" smtClean="0">
                <a:solidFill>
                  <a:srgbClr val="002060"/>
                </a:solidFill>
              </a:rPr>
              <a:t>Peculiar </a:t>
            </a:r>
            <a:r>
              <a:rPr lang="en-US" sz="3800" b="1" dirty="0">
                <a:solidFill>
                  <a:srgbClr val="002060"/>
                </a:solidFill>
              </a:rPr>
              <a:t>aspect is the proximity to structures deputed to relevant functions</a:t>
            </a:r>
          </a:p>
          <a:p>
            <a:endParaRPr lang="it-IT" altLang="it-IT" b="1" dirty="0">
              <a:solidFill>
                <a:srgbClr val="002060"/>
              </a:solidFill>
            </a:endParaRPr>
          </a:p>
          <a:p>
            <a:pPr eaLnBrk="1" hangingPunct="1">
              <a:buFontTx/>
              <a:buNone/>
            </a:pPr>
            <a:endParaRPr lang="it-IT" altLang="it-IT" dirty="0"/>
          </a:p>
        </p:txBody>
      </p:sp>
      <p:sp>
        <p:nvSpPr>
          <p:cNvPr id="4" name="CasellaDiTesto 3"/>
          <p:cNvSpPr txBox="1"/>
          <p:nvPr/>
        </p:nvSpPr>
        <p:spPr>
          <a:xfrm>
            <a:off x="2205872" y="94269"/>
            <a:ext cx="7824247" cy="1846659"/>
          </a:xfrm>
          <a:prstGeom prst="rect">
            <a:avLst/>
          </a:prstGeom>
          <a:noFill/>
        </p:spPr>
        <p:txBody>
          <a:bodyPr wrap="square" rtlCol="0">
            <a:spAutoFit/>
          </a:bodyPr>
          <a:lstStyle/>
          <a:p>
            <a:pPr algn="ctr"/>
            <a:r>
              <a:rPr lang="it-IT" altLang="it-IT" sz="3200" b="1" dirty="0">
                <a:solidFill>
                  <a:srgbClr val="FF0000"/>
                </a:solidFill>
              </a:rPr>
              <a:t>PRIMARY SPINE TUMORS</a:t>
            </a:r>
          </a:p>
          <a:p>
            <a:pPr algn="ctr"/>
            <a:r>
              <a:rPr lang="it-IT" altLang="it-IT" sz="3200" i="1" dirty="0" err="1">
                <a:solidFill>
                  <a:srgbClr val="002060"/>
                </a:solidFill>
              </a:rPr>
              <a:t>Chordoma</a:t>
            </a:r>
            <a:r>
              <a:rPr lang="it-IT" altLang="it-IT" sz="3200" i="1" dirty="0">
                <a:solidFill>
                  <a:srgbClr val="002060"/>
                </a:solidFill>
              </a:rPr>
              <a:t>, CS, sarcoma..</a:t>
            </a:r>
          </a:p>
          <a:p>
            <a:pPr algn="ctr"/>
            <a:r>
              <a:rPr lang="it-IT" altLang="it-IT" sz="3200" b="1" dirty="0">
                <a:solidFill>
                  <a:srgbClr val="002060"/>
                </a:solidFill>
              </a:rPr>
              <a:t>are </a:t>
            </a:r>
            <a:r>
              <a:rPr lang="it-IT" altLang="it-IT" sz="3200" b="1" dirty="0" err="1">
                <a:solidFill>
                  <a:srgbClr val="002060"/>
                </a:solidFill>
              </a:rPr>
              <a:t>uncommon</a:t>
            </a:r>
            <a:r>
              <a:rPr lang="it-IT" altLang="it-IT" sz="3200" b="1" dirty="0">
                <a:solidFill>
                  <a:srgbClr val="002060"/>
                </a:solidFill>
              </a:rPr>
              <a:t> </a:t>
            </a:r>
            <a:r>
              <a:rPr lang="it-IT" altLang="it-IT" sz="3200" b="1" dirty="0" err="1">
                <a:solidFill>
                  <a:srgbClr val="002060"/>
                </a:solidFill>
              </a:rPr>
              <a:t>tumors</a:t>
            </a:r>
            <a:r>
              <a:rPr lang="it-IT" altLang="it-IT" sz="3200" b="1" dirty="0">
                <a:solidFill>
                  <a:srgbClr val="002060"/>
                </a:solidFill>
              </a:rPr>
              <a:t> </a:t>
            </a:r>
            <a:r>
              <a:rPr lang="it-IT" altLang="it-IT" sz="3200" b="1" dirty="0" err="1">
                <a:solidFill>
                  <a:srgbClr val="002060"/>
                </a:solidFill>
              </a:rPr>
              <a:t>characterized</a:t>
            </a:r>
            <a:r>
              <a:rPr lang="it-IT" altLang="it-IT" sz="3200" b="1" dirty="0">
                <a:solidFill>
                  <a:srgbClr val="002060"/>
                </a:solidFill>
              </a:rPr>
              <a:t> by </a:t>
            </a:r>
          </a:p>
          <a:p>
            <a:endParaRPr lang="it-IT" dirty="0"/>
          </a:p>
        </p:txBody>
      </p:sp>
      <p:pic>
        <p:nvPicPr>
          <p:cNvPr id="6" name="Immagine 5"/>
          <p:cNvPicPr>
            <a:picLocks noChangeAspect="1"/>
          </p:cNvPicPr>
          <p:nvPr/>
        </p:nvPicPr>
        <p:blipFill>
          <a:blip r:embed="rId3"/>
          <a:stretch>
            <a:fillRect/>
          </a:stretch>
        </p:blipFill>
        <p:spPr>
          <a:xfrm>
            <a:off x="175623" y="94269"/>
            <a:ext cx="981075" cy="1000125"/>
          </a:xfrm>
          <a:prstGeom prst="rect">
            <a:avLst/>
          </a:prstGeom>
        </p:spPr>
      </p:pic>
    </p:spTree>
    <p:extLst>
      <p:ext uri="{BB962C8B-B14F-4D97-AF65-F5344CB8AC3E}">
        <p14:creationId xmlns:p14="http://schemas.microsoft.com/office/powerpoint/2010/main" val="14951563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5865" r="-5865"/>
          <a:stretch/>
        </p:blipFill>
        <p:spPr bwMode="auto">
          <a:xfrm>
            <a:off x="1340213" y="213584"/>
            <a:ext cx="3347855" cy="29886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5"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b="6541"/>
          <a:stretch/>
        </p:blipFill>
        <p:spPr bwMode="auto">
          <a:xfrm>
            <a:off x="1340213" y="3442369"/>
            <a:ext cx="3200056" cy="31997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6" name="Picture 4"/>
          <p:cNvPicPr>
            <a:picLocks noChangeAspect="1" noChangeArrowheads="1"/>
          </p:cNvPicPr>
          <p:nvPr/>
        </p:nvPicPr>
        <p:blipFill rotWithShape="1">
          <a:blip r:embed="rId5">
            <a:extLst>
              <a:ext uri="{28A0092B-C50C-407E-A947-70E740481C1C}">
                <a14:useLocalDpi xmlns:a14="http://schemas.microsoft.com/office/drawing/2010/main" val="0"/>
              </a:ext>
            </a:extLst>
          </a:blip>
          <a:srcRect t="13871" b="9006"/>
          <a:stretch/>
        </p:blipFill>
        <p:spPr bwMode="auto">
          <a:xfrm>
            <a:off x="8108909" y="3442369"/>
            <a:ext cx="3267416" cy="31997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7" name="Picture 5"/>
          <p:cNvPicPr>
            <a:picLocks noChangeAspect="1" noChangeArrowheads="1"/>
          </p:cNvPicPr>
          <p:nvPr/>
        </p:nvPicPr>
        <p:blipFill rotWithShape="1">
          <a:blip r:embed="rId6">
            <a:extLst>
              <a:ext uri="{28A0092B-C50C-407E-A947-70E740481C1C}">
                <a14:useLocalDpi xmlns:a14="http://schemas.microsoft.com/office/drawing/2010/main" val="0"/>
              </a:ext>
            </a:extLst>
          </a:blip>
          <a:srcRect l="-4644" t="4809" r="1"/>
          <a:stretch/>
        </p:blipFill>
        <p:spPr bwMode="auto">
          <a:xfrm>
            <a:off x="7941143" y="194977"/>
            <a:ext cx="3391843" cy="29945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4">
            <a:extLst>
              <a:ext uri="{FF2B5EF4-FFF2-40B4-BE49-F238E27FC236}">
                <a16:creationId xmlns:a16="http://schemas.microsoft.com/office/drawing/2014/main" xmlns="" id="{9F00497E-3C4A-8645-BDAE-7832D374F264}"/>
              </a:ext>
            </a:extLst>
          </p:cNvPr>
          <p:cNvPicPr>
            <a:picLocks noChangeAspect="1"/>
          </p:cNvPicPr>
          <p:nvPr/>
        </p:nvPicPr>
        <p:blipFill>
          <a:blip r:embed="rId7"/>
          <a:stretch>
            <a:fillRect/>
          </a:stretch>
        </p:blipFill>
        <p:spPr>
          <a:xfrm>
            <a:off x="4708035" y="3442369"/>
            <a:ext cx="3233108" cy="3199776"/>
          </a:xfrm>
          <a:prstGeom prst="rect">
            <a:avLst/>
          </a:prstGeom>
        </p:spPr>
      </p:pic>
      <p:pic>
        <p:nvPicPr>
          <p:cNvPr id="10" name="Picture 5">
            <a:extLst>
              <a:ext uri="{FF2B5EF4-FFF2-40B4-BE49-F238E27FC236}">
                <a16:creationId xmlns:a16="http://schemas.microsoft.com/office/drawing/2014/main" xmlns="" id="{6F2BDB5C-C408-C145-82C9-EF165773F35F}"/>
              </a:ext>
            </a:extLst>
          </p:cNvPr>
          <p:cNvPicPr>
            <a:picLocks noChangeAspect="1"/>
          </p:cNvPicPr>
          <p:nvPr/>
        </p:nvPicPr>
        <p:blipFill>
          <a:blip r:embed="rId8"/>
          <a:stretch>
            <a:fillRect/>
          </a:stretch>
        </p:blipFill>
        <p:spPr>
          <a:xfrm>
            <a:off x="4708034" y="213584"/>
            <a:ext cx="3187026" cy="2957330"/>
          </a:xfrm>
          <a:prstGeom prst="rect">
            <a:avLst/>
          </a:prstGeom>
        </p:spPr>
      </p:pic>
    </p:spTree>
    <p:extLst>
      <p:ext uri="{BB962C8B-B14F-4D97-AF65-F5344CB8AC3E}">
        <p14:creationId xmlns:p14="http://schemas.microsoft.com/office/powerpoint/2010/main" val="33633555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512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31349" y="1220267"/>
            <a:ext cx="3195793" cy="4631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Title 5122"/>
          <p:cNvSpPr>
            <a:spLocks noGrp="1" noChangeArrowheads="1"/>
          </p:cNvSpPr>
          <p:nvPr>
            <p:ph type="title" idx="4294967295"/>
          </p:nvPr>
        </p:nvSpPr>
        <p:spPr>
          <a:xfrm>
            <a:off x="0" y="495300"/>
            <a:ext cx="9164638" cy="600075"/>
          </a:xfrm>
          <a:ln>
            <a:miter lim="800000"/>
          </a:ln>
          <a:extLst/>
        </p:spPr>
        <p:txBody>
          <a:bodyPr anchor="t">
            <a:normAutofit fontScale="90000"/>
          </a:bodyPr>
          <a:lstStyle/>
          <a:p>
            <a:pPr marL="182880" algn="ctr">
              <a:tabLst>
                <a:tab pos="182245" algn="l"/>
                <a:tab pos="629920" algn="l"/>
                <a:tab pos="1079500" algn="l"/>
                <a:tab pos="1528445" algn="l"/>
                <a:tab pos="1978025" algn="l"/>
                <a:tab pos="2426970" algn="l"/>
                <a:tab pos="2876550" algn="l"/>
                <a:tab pos="3325495" algn="l"/>
                <a:tab pos="3775075" algn="l"/>
                <a:tab pos="4224020" algn="l"/>
                <a:tab pos="4673600" algn="l"/>
                <a:tab pos="5122545" algn="l"/>
                <a:tab pos="5572125" algn="l"/>
                <a:tab pos="6021070" algn="l"/>
                <a:tab pos="6470650" algn="l"/>
                <a:tab pos="6919595" algn="l"/>
                <a:tab pos="7369175" algn="l"/>
                <a:tab pos="7818120" algn="l"/>
                <a:tab pos="8267700" algn="l"/>
                <a:tab pos="8716645" algn="l"/>
                <a:tab pos="9166225" algn="l"/>
              </a:tabLst>
              <a:defRPr/>
            </a:pPr>
            <a:r>
              <a:rPr lang="it-IT" sz="4000" b="1" dirty="0" smtClean="0">
                <a:solidFill>
                  <a:srgbClr val="FF0000"/>
                </a:solidFill>
                <a:latin typeface="+mn-lt"/>
              </a:rPr>
              <a:t>SPINE TUMORS</a:t>
            </a:r>
            <a:endParaRPr lang="it-IT" sz="4000" b="1" dirty="0">
              <a:solidFill>
                <a:srgbClr val="FF0000"/>
              </a:solidFill>
              <a:latin typeface="+mn-lt"/>
            </a:endParaRPr>
          </a:p>
        </p:txBody>
      </p:sp>
      <p:sp>
        <p:nvSpPr>
          <p:cNvPr id="7176" name="Text Box 5126"/>
          <p:cNvSpPr txBox="1">
            <a:spLocks noChangeArrowheads="1"/>
          </p:cNvSpPr>
          <p:nvPr/>
        </p:nvSpPr>
        <p:spPr bwMode="auto">
          <a:xfrm>
            <a:off x="1839914" y="5484813"/>
            <a:ext cx="1809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hangingPunct="0"/>
            <a:endParaRPr lang="en-US" altLang="en-US">
              <a:latin typeface="Arial" pitchFamily="34" charset="0"/>
            </a:endParaRPr>
          </a:p>
        </p:txBody>
      </p:sp>
      <p:sp>
        <p:nvSpPr>
          <p:cNvPr id="9" name="Titolo 1"/>
          <p:cNvSpPr txBox="1">
            <a:spLocks/>
          </p:cNvSpPr>
          <p:nvPr/>
        </p:nvSpPr>
        <p:spPr>
          <a:xfrm>
            <a:off x="1839914" y="2289932"/>
            <a:ext cx="5948239" cy="313243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285750" indent="-285750" algn="l">
              <a:buFont typeface="Wingdings" panose="05000000000000000000" pitchFamily="2" charset="2"/>
              <a:buChar char="q"/>
            </a:pPr>
            <a:endParaRPr lang="en-US" sz="1800" b="1" dirty="0" smtClean="0">
              <a:solidFill>
                <a:srgbClr val="002060"/>
              </a:solidFill>
              <a:latin typeface="+mn-lt"/>
            </a:endParaRPr>
          </a:p>
          <a:p>
            <a:pPr marL="285750" indent="-285750" algn="l">
              <a:buFont typeface="Wingdings" panose="05000000000000000000" pitchFamily="2" charset="2"/>
              <a:buChar char="q"/>
            </a:pPr>
            <a:endParaRPr lang="en-US" sz="1800" b="1" dirty="0">
              <a:solidFill>
                <a:srgbClr val="002060"/>
              </a:solidFill>
              <a:latin typeface="+mn-lt"/>
            </a:endParaRPr>
          </a:p>
          <a:p>
            <a:pPr marL="285750" indent="-285750" algn="l">
              <a:buFont typeface="Wingdings" panose="05000000000000000000" pitchFamily="2" charset="2"/>
              <a:buChar char="q"/>
            </a:pPr>
            <a:endParaRPr lang="en-US" sz="1800" b="1" dirty="0" smtClean="0">
              <a:solidFill>
                <a:srgbClr val="002060"/>
              </a:solidFill>
              <a:latin typeface="+mn-lt"/>
            </a:endParaRPr>
          </a:p>
          <a:p>
            <a:pPr marL="285750" indent="-285750" algn="l">
              <a:buFont typeface="Wingdings" panose="05000000000000000000" pitchFamily="2" charset="2"/>
              <a:buChar char="q"/>
            </a:pPr>
            <a:r>
              <a:rPr lang="en-US" sz="1800" b="1" dirty="0" err="1" smtClean="0">
                <a:solidFill>
                  <a:srgbClr val="002060"/>
                </a:solidFill>
                <a:latin typeface="+mn-lt"/>
              </a:rPr>
              <a:t>En</a:t>
            </a:r>
            <a:r>
              <a:rPr lang="en-US" sz="1800" b="1" dirty="0" smtClean="0">
                <a:solidFill>
                  <a:srgbClr val="002060"/>
                </a:solidFill>
                <a:latin typeface="+mn-lt"/>
              </a:rPr>
              <a:t> </a:t>
            </a:r>
            <a:r>
              <a:rPr lang="en-US" sz="1800" b="1" dirty="0">
                <a:solidFill>
                  <a:srgbClr val="002060"/>
                </a:solidFill>
                <a:latin typeface="+mn-lt"/>
              </a:rPr>
              <a:t>bloc resection appeared to improve both local recurrence and disease free survival in </a:t>
            </a:r>
            <a:r>
              <a:rPr lang="en-US" sz="1800" b="1" dirty="0" err="1">
                <a:solidFill>
                  <a:srgbClr val="002060"/>
                </a:solidFill>
                <a:latin typeface="+mn-lt"/>
              </a:rPr>
              <a:t>chordoma</a:t>
            </a:r>
            <a:r>
              <a:rPr lang="en-US" sz="1800" b="1" dirty="0">
                <a:solidFill>
                  <a:srgbClr val="002060"/>
                </a:solidFill>
                <a:latin typeface="+mn-lt"/>
              </a:rPr>
              <a:t> and chondrosarcoma patients. </a:t>
            </a:r>
          </a:p>
          <a:p>
            <a:pPr algn="l"/>
            <a:endParaRPr lang="en-US" sz="1800" b="1" dirty="0">
              <a:solidFill>
                <a:srgbClr val="002060"/>
              </a:solidFill>
              <a:latin typeface="+mn-lt"/>
            </a:endParaRPr>
          </a:p>
          <a:p>
            <a:pPr marL="342900" indent="-342900" algn="l">
              <a:buFont typeface="Wingdings" panose="05000000000000000000" pitchFamily="2" charset="2"/>
              <a:buChar char="q"/>
            </a:pPr>
            <a:r>
              <a:rPr lang="en-US" sz="1800" b="1" dirty="0">
                <a:solidFill>
                  <a:srgbClr val="002060"/>
                </a:solidFill>
                <a:latin typeface="+mn-lt"/>
              </a:rPr>
              <a:t>Radiation therapy as an adjuvant treatment for </a:t>
            </a:r>
            <a:r>
              <a:rPr lang="en-US" sz="1800" b="1" dirty="0" err="1">
                <a:solidFill>
                  <a:srgbClr val="002060"/>
                </a:solidFill>
                <a:latin typeface="+mn-lt"/>
              </a:rPr>
              <a:t>chordoma</a:t>
            </a:r>
            <a:r>
              <a:rPr lang="en-US" sz="1800" b="1" dirty="0">
                <a:solidFill>
                  <a:srgbClr val="002060"/>
                </a:solidFill>
                <a:latin typeface="+mn-lt"/>
              </a:rPr>
              <a:t> and chondrosarcoma of the spine,  when there had been incomplete resection or an </a:t>
            </a:r>
            <a:r>
              <a:rPr lang="en-US" sz="1800" b="1" dirty="0" err="1">
                <a:solidFill>
                  <a:srgbClr val="002060"/>
                </a:solidFill>
                <a:latin typeface="+mn-lt"/>
              </a:rPr>
              <a:t>intralesional</a:t>
            </a:r>
            <a:r>
              <a:rPr lang="en-US" sz="1800" b="1" dirty="0">
                <a:solidFill>
                  <a:srgbClr val="002060"/>
                </a:solidFill>
                <a:latin typeface="+mn-lt"/>
              </a:rPr>
              <a:t> </a:t>
            </a:r>
            <a:r>
              <a:rPr lang="en-US" sz="1800" b="1" dirty="0" smtClean="0">
                <a:solidFill>
                  <a:srgbClr val="002060"/>
                </a:solidFill>
                <a:latin typeface="+mn-lt"/>
              </a:rPr>
              <a:t>margin (</a:t>
            </a:r>
            <a:r>
              <a:rPr lang="en-US" sz="1800" b="1" dirty="0">
                <a:solidFill>
                  <a:srgbClr val="002060"/>
                </a:solidFill>
                <a:latin typeface="+mn-lt"/>
              </a:rPr>
              <a:t>recommended with dose &gt;60 </a:t>
            </a:r>
            <a:r>
              <a:rPr lang="en-US" sz="1800" b="1" dirty="0" err="1" smtClean="0">
                <a:solidFill>
                  <a:srgbClr val="002060"/>
                </a:solidFill>
                <a:latin typeface="+mn-lt"/>
              </a:rPr>
              <a:t>Gy</a:t>
            </a:r>
            <a:r>
              <a:rPr lang="en-US" sz="1800" b="1" dirty="0" smtClean="0">
                <a:solidFill>
                  <a:srgbClr val="002060"/>
                </a:solidFill>
                <a:latin typeface="+mn-lt"/>
              </a:rPr>
              <a:t>)</a:t>
            </a:r>
          </a:p>
          <a:p>
            <a:pPr marL="342900" indent="-342900" algn="l">
              <a:buFont typeface="Wingdings" panose="05000000000000000000" pitchFamily="2" charset="2"/>
              <a:buChar char="q"/>
            </a:pPr>
            <a:endParaRPr lang="en-US" sz="1800" b="1" dirty="0">
              <a:solidFill>
                <a:srgbClr val="002060"/>
              </a:solidFill>
              <a:latin typeface="+mn-lt"/>
            </a:endParaRPr>
          </a:p>
          <a:p>
            <a:pPr marL="342900" indent="-342900" algn="l">
              <a:buFont typeface="Wingdings" panose="05000000000000000000" pitchFamily="2" charset="2"/>
              <a:buChar char="q"/>
            </a:pPr>
            <a:r>
              <a:rPr lang="en-US" sz="1800" dirty="0">
                <a:solidFill>
                  <a:srgbClr val="002060"/>
                </a:solidFill>
                <a:latin typeface="+mn-lt"/>
              </a:rPr>
              <a:t>Dose &lt; 60 </a:t>
            </a:r>
            <a:r>
              <a:rPr lang="en-US" sz="1800" dirty="0" err="1">
                <a:solidFill>
                  <a:srgbClr val="002060"/>
                </a:solidFill>
                <a:latin typeface="+mn-lt"/>
              </a:rPr>
              <a:t>Gy</a:t>
            </a:r>
            <a:r>
              <a:rPr lang="en-US" sz="1800" dirty="0">
                <a:solidFill>
                  <a:srgbClr val="002060"/>
                </a:solidFill>
                <a:latin typeface="+mn-lt"/>
              </a:rPr>
              <a:t> with photon radiation therapy have </a:t>
            </a:r>
            <a:r>
              <a:rPr lang="en-US" sz="1800" dirty="0" err="1">
                <a:solidFill>
                  <a:srgbClr val="002060"/>
                </a:solidFill>
                <a:latin typeface="+mn-lt"/>
              </a:rPr>
              <a:t>hystorically</a:t>
            </a:r>
            <a:r>
              <a:rPr lang="en-US" sz="1800" dirty="0">
                <a:solidFill>
                  <a:srgbClr val="002060"/>
                </a:solidFill>
                <a:latin typeface="+mn-lt"/>
              </a:rPr>
              <a:t> led to poor outcome: recurrence rate &gt;70%</a:t>
            </a:r>
          </a:p>
          <a:p>
            <a:pPr marL="342900" indent="-342900" algn="l">
              <a:buFont typeface="Wingdings" panose="05000000000000000000" pitchFamily="2" charset="2"/>
              <a:buChar char="q"/>
            </a:pPr>
            <a:endParaRPr lang="en-US" sz="1800" b="1" dirty="0" smtClean="0">
              <a:solidFill>
                <a:srgbClr val="002060"/>
              </a:solidFill>
              <a:latin typeface="+mn-lt"/>
            </a:endParaRPr>
          </a:p>
          <a:p>
            <a:pPr marL="342900" indent="-342900" algn="l">
              <a:buFont typeface="Wingdings" panose="05000000000000000000" pitchFamily="2" charset="2"/>
              <a:buChar char="q"/>
            </a:pPr>
            <a:endParaRPr lang="en-US" sz="1800" b="1" dirty="0">
              <a:solidFill>
                <a:srgbClr val="002060"/>
              </a:solidFill>
              <a:latin typeface="+mn-lt"/>
            </a:endParaRPr>
          </a:p>
          <a:p>
            <a:pPr marL="342900" indent="-342900" algn="l">
              <a:buFont typeface="Wingdings" panose="05000000000000000000" pitchFamily="2" charset="2"/>
              <a:buChar char="q"/>
            </a:pPr>
            <a:r>
              <a:rPr lang="en-US" sz="1800" dirty="0">
                <a:solidFill>
                  <a:srgbClr val="002060"/>
                </a:solidFill>
                <a:latin typeface="+mn-lt"/>
              </a:rPr>
              <a:t>Particle therapy has been employed </a:t>
            </a:r>
            <a:r>
              <a:rPr lang="en-US" sz="1800" u="sng" dirty="0">
                <a:solidFill>
                  <a:srgbClr val="002060"/>
                </a:solidFill>
                <a:latin typeface="+mn-lt"/>
              </a:rPr>
              <a:t>to overcome dose-limiting structures</a:t>
            </a:r>
            <a:endParaRPr lang="it-IT" sz="1800" u="sng" dirty="0">
              <a:solidFill>
                <a:srgbClr val="002060"/>
              </a:solidFill>
              <a:latin typeface="+mn-lt"/>
            </a:endParaRPr>
          </a:p>
          <a:p>
            <a:pPr marL="342900" indent="-342900" algn="l">
              <a:buFont typeface="Wingdings" panose="05000000000000000000" pitchFamily="2" charset="2"/>
              <a:buChar char="q"/>
            </a:pPr>
            <a:endParaRPr lang="en-US" sz="2400" b="1" dirty="0">
              <a:solidFill>
                <a:srgbClr val="002060"/>
              </a:solidFill>
              <a:latin typeface="+mn-lt"/>
            </a:endParaRPr>
          </a:p>
          <a:p>
            <a:pPr algn="l"/>
            <a:endParaRPr lang="en-US" sz="1800" b="1" dirty="0"/>
          </a:p>
          <a:p>
            <a:pPr algn="l"/>
            <a:endParaRPr lang="en-US" sz="1800" i="1" dirty="0"/>
          </a:p>
          <a:p>
            <a:pPr algn="l"/>
            <a:endParaRPr lang="en-US" sz="1800" i="1" dirty="0"/>
          </a:p>
          <a:p>
            <a:pPr algn="l"/>
            <a:endParaRPr lang="en-US" sz="1800" b="1" dirty="0"/>
          </a:p>
        </p:txBody>
      </p:sp>
      <p:sp>
        <p:nvSpPr>
          <p:cNvPr id="2" name="CasellaDiTesto 1"/>
          <p:cNvSpPr txBox="1"/>
          <p:nvPr/>
        </p:nvSpPr>
        <p:spPr>
          <a:xfrm>
            <a:off x="10925666" y="6325385"/>
            <a:ext cx="1913641" cy="707886"/>
          </a:xfrm>
          <a:prstGeom prst="rect">
            <a:avLst/>
          </a:prstGeom>
          <a:noFill/>
        </p:spPr>
        <p:txBody>
          <a:bodyPr wrap="square" rtlCol="0">
            <a:spAutoFit/>
          </a:bodyPr>
          <a:lstStyle/>
          <a:p>
            <a:r>
              <a:rPr lang="en-US" sz="1100" i="1" dirty="0" err="1">
                <a:solidFill>
                  <a:srgbClr val="002060"/>
                </a:solidFill>
              </a:rPr>
              <a:t>Boriani</a:t>
            </a:r>
            <a:r>
              <a:rPr lang="en-US" sz="1100" i="1" dirty="0">
                <a:solidFill>
                  <a:srgbClr val="002060"/>
                </a:solidFill>
              </a:rPr>
              <a:t> 2006</a:t>
            </a:r>
          </a:p>
          <a:p>
            <a:r>
              <a:rPr lang="en-US" sz="1100" i="1" dirty="0">
                <a:solidFill>
                  <a:srgbClr val="002060"/>
                </a:solidFill>
              </a:rPr>
              <a:t>Delaney 2018</a:t>
            </a:r>
          </a:p>
          <a:p>
            <a:endParaRPr lang="it-IT" dirty="0"/>
          </a:p>
        </p:txBody>
      </p:sp>
      <p:pic>
        <p:nvPicPr>
          <p:cNvPr id="7" name="Immagine 6"/>
          <p:cNvPicPr>
            <a:picLocks noChangeAspect="1"/>
          </p:cNvPicPr>
          <p:nvPr/>
        </p:nvPicPr>
        <p:blipFill>
          <a:blip r:embed="rId4"/>
          <a:stretch>
            <a:fillRect/>
          </a:stretch>
        </p:blipFill>
        <p:spPr>
          <a:xfrm>
            <a:off x="115108" y="95250"/>
            <a:ext cx="981075" cy="1000125"/>
          </a:xfrm>
          <a:prstGeom prst="rect">
            <a:avLst/>
          </a:prstGeom>
        </p:spPr>
      </p:pic>
    </p:spTree>
    <p:extLst>
      <p:ext uri="{BB962C8B-B14F-4D97-AF65-F5344CB8AC3E}">
        <p14:creationId xmlns:p14="http://schemas.microsoft.com/office/powerpoint/2010/main" val="1330355054"/>
      </p:ext>
    </p:extLst>
  </p:cSld>
  <p:clrMapOvr>
    <a:masterClrMapping/>
  </p:clrMapOvr>
  <p:transition spd="med"/>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22532"/>
          <p:cNvSpPr>
            <a:spLocks noChangeArrowheads="1"/>
          </p:cNvSpPr>
          <p:nvPr/>
        </p:nvSpPr>
        <p:spPr bwMode="auto">
          <a:xfrm>
            <a:off x="3808428" y="1658161"/>
            <a:ext cx="3928191" cy="1036627"/>
          </a:xfrm>
          <a:prstGeom prst="rect">
            <a:avLst/>
          </a:prstGeom>
          <a:noFill/>
          <a:ln w="9360" cap="sq">
            <a:noFill/>
            <a:round/>
            <a:headEnd/>
            <a:tailEnd/>
          </a:ln>
        </p:spPr>
        <p:txBody>
          <a:bodyPr lIns="90000" tIns="46800" rIns="90000" bIns="46800"/>
          <a:lstStyle>
            <a:lvl1pPr eaLnBrk="0" hangingPunct="0">
              <a:spcBef>
                <a:spcPct val="20000"/>
              </a:spcBef>
              <a:buClr>
                <a:srgbClr val="0BD0D9"/>
              </a:buClr>
              <a:buSzPct val="95000"/>
              <a:buFont typeface="Wingdings 2" pitchFamily="18" charset="2"/>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600">
                <a:solidFill>
                  <a:schemeClr val="tx1"/>
                </a:solidFill>
                <a:latin typeface="Constantia" pitchFamily="18" charset="0"/>
                <a:ea typeface="SimSun" pitchFamily="2" charset="-122"/>
              </a:defRPr>
            </a:lvl1pPr>
            <a:lvl2pPr marL="639763" indent="-246063" eaLnBrk="0" hangingPunct="0">
              <a:spcBef>
                <a:spcPct val="20000"/>
              </a:spcBef>
              <a:buClr>
                <a:schemeClr val="accent1"/>
              </a:buClr>
              <a:buSzPct val="85000"/>
              <a:buFont typeface="Wingdings 2" pitchFamily="18" charset="2"/>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onstantia" pitchFamily="18" charset="0"/>
                <a:ea typeface="SimSun" pitchFamily="2" charset="-122"/>
              </a:defRPr>
            </a:lvl2pPr>
            <a:lvl3pPr marL="914400" indent="-246063" eaLnBrk="0" hangingPunct="0">
              <a:spcBef>
                <a:spcPct val="20000"/>
              </a:spcBef>
              <a:buClr>
                <a:schemeClr val="accent2"/>
              </a:buClr>
              <a:buSzPct val="70000"/>
              <a:buFont typeface="Wingdings 2" pitchFamily="18" charset="2"/>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100">
                <a:solidFill>
                  <a:schemeClr val="tx1"/>
                </a:solidFill>
                <a:latin typeface="Constantia" pitchFamily="18" charset="0"/>
                <a:ea typeface="SimSun" pitchFamily="2" charset="-122"/>
              </a:defRPr>
            </a:lvl3pPr>
            <a:lvl4pPr marL="1187450" indent="-209550" eaLnBrk="0" hangingPunct="0">
              <a:spcBef>
                <a:spcPct val="20000"/>
              </a:spcBef>
              <a:buClr>
                <a:srgbClr val="0BD0D9"/>
              </a:buClr>
              <a:buSzPct val="65000"/>
              <a:buFont typeface="Wingdings 2" pitchFamily="18" charset="2"/>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onstantia" pitchFamily="18" charset="0"/>
                <a:ea typeface="SimSun" pitchFamily="2" charset="-122"/>
              </a:defRPr>
            </a:lvl4pPr>
            <a:lvl5pPr marL="1462088" indent="-209550" eaLnBrk="0" hangingPunct="0">
              <a:spcBef>
                <a:spcPct val="20000"/>
              </a:spcBef>
              <a:buClr>
                <a:srgbClr val="10CF9B"/>
              </a:buClr>
              <a:buSzPct val="65000"/>
              <a:buFont typeface="Wingdings 2" pitchFamily="18" charset="2"/>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onstantia" pitchFamily="18" charset="0"/>
                <a:ea typeface="SimSun" pitchFamily="2" charset="-122"/>
              </a:defRPr>
            </a:lvl5pPr>
            <a:lvl6pPr marL="1919288" indent="-209550" defTabSz="449263" eaLnBrk="0" fontAlgn="base" hangingPunct="0">
              <a:spcBef>
                <a:spcPct val="20000"/>
              </a:spcBef>
              <a:spcAft>
                <a:spcPct val="0"/>
              </a:spcAft>
              <a:buClr>
                <a:srgbClr val="10CF9B"/>
              </a:buClr>
              <a:buSzPct val="65000"/>
              <a:buFont typeface="Wingdings 2" pitchFamily="18" charset="2"/>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onstantia" pitchFamily="18" charset="0"/>
                <a:ea typeface="SimSun" pitchFamily="2" charset="-122"/>
              </a:defRPr>
            </a:lvl6pPr>
            <a:lvl7pPr marL="2376488" indent="-209550" defTabSz="449263" eaLnBrk="0" fontAlgn="base" hangingPunct="0">
              <a:spcBef>
                <a:spcPct val="20000"/>
              </a:spcBef>
              <a:spcAft>
                <a:spcPct val="0"/>
              </a:spcAft>
              <a:buClr>
                <a:srgbClr val="10CF9B"/>
              </a:buClr>
              <a:buSzPct val="65000"/>
              <a:buFont typeface="Wingdings 2" pitchFamily="18" charset="2"/>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onstantia" pitchFamily="18" charset="0"/>
                <a:ea typeface="SimSun" pitchFamily="2" charset="-122"/>
              </a:defRPr>
            </a:lvl7pPr>
            <a:lvl8pPr marL="2833688" indent="-209550" defTabSz="449263" eaLnBrk="0" fontAlgn="base" hangingPunct="0">
              <a:spcBef>
                <a:spcPct val="20000"/>
              </a:spcBef>
              <a:spcAft>
                <a:spcPct val="0"/>
              </a:spcAft>
              <a:buClr>
                <a:srgbClr val="10CF9B"/>
              </a:buClr>
              <a:buSzPct val="65000"/>
              <a:buFont typeface="Wingdings 2" pitchFamily="18" charset="2"/>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onstantia" pitchFamily="18" charset="0"/>
                <a:ea typeface="SimSun" pitchFamily="2" charset="-122"/>
              </a:defRPr>
            </a:lvl8pPr>
            <a:lvl9pPr marL="3290888" indent="-209550" defTabSz="449263" eaLnBrk="0" fontAlgn="base" hangingPunct="0">
              <a:spcBef>
                <a:spcPct val="20000"/>
              </a:spcBef>
              <a:spcAft>
                <a:spcPct val="0"/>
              </a:spcAft>
              <a:buClr>
                <a:srgbClr val="10CF9B"/>
              </a:buClr>
              <a:buSzPct val="65000"/>
              <a:buFont typeface="Wingdings 2" pitchFamily="18" charset="2"/>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onstantia" pitchFamily="18" charset="0"/>
                <a:ea typeface="SimSun" pitchFamily="2" charset="-122"/>
              </a:defRPr>
            </a:lvl9pPr>
          </a:lstStyle>
          <a:p>
            <a:pPr algn="ctr" eaLnBrk="1">
              <a:spcBef>
                <a:spcPct val="0"/>
              </a:spcBef>
              <a:buClrTx/>
              <a:buSzPct val="100000"/>
              <a:buFont typeface="Times New Roman" pitchFamily="18" charset="0"/>
              <a:buNone/>
            </a:pPr>
            <a:r>
              <a:rPr lang="it-IT" altLang="it-IT" sz="3200" b="1" dirty="0" err="1">
                <a:solidFill>
                  <a:srgbClr val="002060"/>
                </a:solidFill>
                <a:latin typeface="+mn-lt"/>
                <a:ea typeface="Microsoft YaHei" pitchFamily="34" charset="-122"/>
              </a:rPr>
              <a:t>Primary</a:t>
            </a:r>
            <a:r>
              <a:rPr lang="it-IT" altLang="it-IT" sz="3200" b="1" dirty="0">
                <a:solidFill>
                  <a:srgbClr val="002060"/>
                </a:solidFill>
                <a:latin typeface="+mn-lt"/>
                <a:ea typeface="Microsoft YaHei" pitchFamily="34" charset="-122"/>
              </a:rPr>
              <a:t> Spine </a:t>
            </a:r>
            <a:r>
              <a:rPr lang="it-IT" altLang="it-IT" sz="3200" b="1" dirty="0" err="1" smtClean="0">
                <a:solidFill>
                  <a:srgbClr val="002060"/>
                </a:solidFill>
                <a:latin typeface="+mn-lt"/>
                <a:ea typeface="Microsoft YaHei" pitchFamily="34" charset="-122"/>
              </a:rPr>
              <a:t>tumors</a:t>
            </a:r>
            <a:endParaRPr lang="it-IT" altLang="it-IT" sz="3200" b="1" dirty="0">
              <a:solidFill>
                <a:srgbClr val="002060"/>
              </a:solidFill>
              <a:latin typeface="+mn-lt"/>
              <a:ea typeface="Microsoft YaHei" pitchFamily="34" charset="-122"/>
            </a:endParaRPr>
          </a:p>
        </p:txBody>
      </p:sp>
      <p:cxnSp>
        <p:nvCxnSpPr>
          <p:cNvPr id="23558" name="Straight Arrow Connector 22534"/>
          <p:cNvCxnSpPr>
            <a:cxnSpLocks noChangeShapeType="1"/>
          </p:cNvCxnSpPr>
          <p:nvPr/>
        </p:nvCxnSpPr>
        <p:spPr bwMode="auto">
          <a:xfrm>
            <a:off x="3125788" y="3608389"/>
            <a:ext cx="0" cy="604837"/>
          </a:xfrm>
          <a:prstGeom prst="straightConnector1">
            <a:avLst/>
          </a:prstGeom>
          <a:noFill/>
          <a:ln w="9360" cap="sq">
            <a:solidFill>
              <a:srgbClr val="000000"/>
            </a:solidFill>
            <a:miter lim="800000"/>
            <a:headEnd/>
            <a:tailEnd type="arrow" w="med" len="med"/>
          </a:ln>
          <a:extLst>
            <a:ext uri="{909E8E84-426E-40DD-AFC4-6F175D3DCCD1}">
              <a14:hiddenFill xmlns:a14="http://schemas.microsoft.com/office/drawing/2010/main">
                <a:noFill/>
              </a14:hiddenFill>
            </a:ext>
          </a:extLst>
        </p:spPr>
      </p:cxnSp>
      <p:cxnSp>
        <p:nvCxnSpPr>
          <p:cNvPr id="23565" name="Straight Arrow Connector 22541"/>
          <p:cNvCxnSpPr>
            <a:cxnSpLocks noChangeShapeType="1"/>
          </p:cNvCxnSpPr>
          <p:nvPr/>
        </p:nvCxnSpPr>
        <p:spPr bwMode="auto">
          <a:xfrm flipH="1">
            <a:off x="3907296" y="2179075"/>
            <a:ext cx="511175" cy="468312"/>
          </a:xfrm>
          <a:prstGeom prst="straightConnector1">
            <a:avLst/>
          </a:prstGeom>
          <a:noFill/>
          <a:ln w="9360" cap="sq">
            <a:solidFill>
              <a:srgbClr val="000000"/>
            </a:solidFill>
            <a:miter lim="800000"/>
            <a:headEnd/>
            <a:tailEnd type="arrow" w="med" len="med"/>
          </a:ln>
          <a:extLst>
            <a:ext uri="{909E8E84-426E-40DD-AFC4-6F175D3DCCD1}">
              <a14:hiddenFill xmlns:a14="http://schemas.microsoft.com/office/drawing/2010/main">
                <a:noFill/>
              </a14:hiddenFill>
            </a:ext>
          </a:extLst>
        </p:spPr>
      </p:cxnSp>
      <p:cxnSp>
        <p:nvCxnSpPr>
          <p:cNvPr id="23566" name="Straight Arrow Connector 22542"/>
          <p:cNvCxnSpPr>
            <a:cxnSpLocks noChangeShapeType="1"/>
          </p:cNvCxnSpPr>
          <p:nvPr/>
        </p:nvCxnSpPr>
        <p:spPr bwMode="auto">
          <a:xfrm>
            <a:off x="7137395" y="2260222"/>
            <a:ext cx="431800" cy="431800"/>
          </a:xfrm>
          <a:prstGeom prst="straightConnector1">
            <a:avLst/>
          </a:prstGeom>
          <a:noFill/>
          <a:ln w="9360" cap="sq">
            <a:solidFill>
              <a:srgbClr val="000000"/>
            </a:solidFill>
            <a:miter lim="800000"/>
            <a:headEnd/>
            <a:tailEnd type="arrow" w="med" len="med"/>
          </a:ln>
          <a:extLst>
            <a:ext uri="{909E8E84-426E-40DD-AFC4-6F175D3DCCD1}">
              <a14:hiddenFill xmlns:a14="http://schemas.microsoft.com/office/drawing/2010/main">
                <a:noFill/>
              </a14:hiddenFill>
            </a:ext>
          </a:extLst>
        </p:spPr>
      </p:cxnSp>
      <p:cxnSp>
        <p:nvCxnSpPr>
          <p:cNvPr id="23567" name="Straight Arrow Connector 22543"/>
          <p:cNvCxnSpPr>
            <a:cxnSpLocks noChangeShapeType="1"/>
          </p:cNvCxnSpPr>
          <p:nvPr/>
        </p:nvCxnSpPr>
        <p:spPr bwMode="auto">
          <a:xfrm>
            <a:off x="8701486" y="3617522"/>
            <a:ext cx="73025" cy="433387"/>
          </a:xfrm>
          <a:prstGeom prst="straightConnector1">
            <a:avLst/>
          </a:prstGeom>
          <a:noFill/>
          <a:ln w="9360" cap="sq">
            <a:solidFill>
              <a:srgbClr val="000000"/>
            </a:solidFill>
            <a:miter lim="800000"/>
            <a:headEnd/>
            <a:tailEnd type="arrow" w="med" len="med"/>
          </a:ln>
          <a:extLst>
            <a:ext uri="{909E8E84-426E-40DD-AFC4-6F175D3DCCD1}">
              <a14:hiddenFill xmlns:a14="http://schemas.microsoft.com/office/drawing/2010/main">
                <a:noFill/>
              </a14:hiddenFill>
            </a:ext>
          </a:extLst>
        </p:spPr>
      </p:cxnSp>
      <p:cxnSp>
        <p:nvCxnSpPr>
          <p:cNvPr id="23568" name="Straight Arrow Connector 22544"/>
          <p:cNvCxnSpPr>
            <a:cxnSpLocks noChangeShapeType="1"/>
          </p:cNvCxnSpPr>
          <p:nvPr/>
        </p:nvCxnSpPr>
        <p:spPr bwMode="auto">
          <a:xfrm flipH="1">
            <a:off x="7284133" y="3608389"/>
            <a:ext cx="142875" cy="433387"/>
          </a:xfrm>
          <a:prstGeom prst="straightConnector1">
            <a:avLst/>
          </a:prstGeom>
          <a:noFill/>
          <a:ln w="9360" cap="sq">
            <a:solidFill>
              <a:srgbClr val="000000"/>
            </a:solidFill>
            <a:miter lim="800000"/>
            <a:headEnd/>
            <a:tailEnd type="arrow" w="med" len="med"/>
          </a:ln>
          <a:extLst>
            <a:ext uri="{909E8E84-426E-40DD-AFC4-6F175D3DCCD1}">
              <a14:hiddenFill xmlns:a14="http://schemas.microsoft.com/office/drawing/2010/main">
                <a:noFill/>
              </a14:hiddenFill>
            </a:ext>
          </a:extLst>
        </p:spPr>
      </p:cxnSp>
      <p:cxnSp>
        <p:nvCxnSpPr>
          <p:cNvPr id="4" name="Straight Arrow Connector 3">
            <a:extLst>
              <a:ext uri="{FF2B5EF4-FFF2-40B4-BE49-F238E27FC236}">
                <a16:creationId xmlns:a16="http://schemas.microsoft.com/office/drawing/2014/main" xmlns="" id="{B5073BE8-1053-EC48-89B8-AE02852171D8}"/>
              </a:ext>
            </a:extLst>
          </p:cNvPr>
          <p:cNvCxnSpPr/>
          <p:nvPr/>
        </p:nvCxnSpPr>
        <p:spPr>
          <a:xfrm flipV="1">
            <a:off x="6544091" y="1515825"/>
            <a:ext cx="578023" cy="205309"/>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pic>
        <p:nvPicPr>
          <p:cNvPr id="16"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b="24133"/>
          <a:stretch/>
        </p:blipFill>
        <p:spPr bwMode="auto">
          <a:xfrm>
            <a:off x="1160843" y="284538"/>
            <a:ext cx="2187303" cy="489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5" name="Gruppo 14"/>
          <p:cNvGrpSpPr/>
          <p:nvPr/>
        </p:nvGrpSpPr>
        <p:grpSpPr>
          <a:xfrm>
            <a:off x="5395247" y="4222751"/>
            <a:ext cx="2539362" cy="1079761"/>
            <a:chOff x="5395247" y="4222751"/>
            <a:chExt cx="2539362" cy="1079761"/>
          </a:xfrm>
        </p:grpSpPr>
        <p:sp>
          <p:nvSpPr>
            <p:cNvPr id="7" name="Rettangolo 6"/>
            <p:cNvSpPr/>
            <p:nvPr/>
          </p:nvSpPr>
          <p:spPr>
            <a:xfrm>
              <a:off x="5395247" y="4261872"/>
              <a:ext cx="2539362" cy="923330"/>
            </a:xfrm>
            <a:prstGeom prst="rect">
              <a:avLst/>
            </a:prstGeom>
          </p:spPr>
          <p:txBody>
            <a:bodyPr wrap="square">
              <a:spAutoFit/>
            </a:bodyPr>
            <a:lstStyle/>
            <a:p>
              <a:pPr algn="ctr">
                <a:spcBef>
                  <a:spcPct val="0"/>
                </a:spcBef>
                <a:buSzPct val="100000"/>
              </a:pPr>
              <a:r>
                <a:rPr lang="it-IT" altLang="it-IT" b="1" dirty="0" smtClean="0">
                  <a:solidFill>
                    <a:srgbClr val="002060"/>
                  </a:solidFill>
                  <a:ea typeface="Microsoft YaHei" pitchFamily="34" charset="-122"/>
                </a:rPr>
                <a:t>R1 </a:t>
              </a:r>
            </a:p>
            <a:p>
              <a:pPr algn="ctr">
                <a:spcBef>
                  <a:spcPct val="0"/>
                </a:spcBef>
                <a:buSzPct val="100000"/>
              </a:pPr>
              <a:r>
                <a:rPr lang="it-IT" altLang="it-IT" b="1" dirty="0" err="1" smtClean="0">
                  <a:solidFill>
                    <a:srgbClr val="002060"/>
                  </a:solidFill>
                  <a:ea typeface="Microsoft YaHei" pitchFamily="34" charset="-122"/>
                </a:rPr>
                <a:t>protons</a:t>
              </a:r>
              <a:r>
                <a:rPr lang="it-IT" altLang="it-IT" b="1" dirty="0" smtClean="0">
                  <a:solidFill>
                    <a:srgbClr val="002060"/>
                  </a:solidFill>
                  <a:ea typeface="Microsoft YaHei" pitchFamily="34" charset="-122"/>
                </a:rPr>
                <a:t> </a:t>
              </a:r>
              <a:r>
                <a:rPr lang="it-IT" altLang="it-IT" b="1" dirty="0">
                  <a:solidFill>
                    <a:srgbClr val="002060"/>
                  </a:solidFill>
                  <a:ea typeface="Microsoft YaHei" pitchFamily="34" charset="-122"/>
                </a:rPr>
                <a:t>74 </a:t>
              </a:r>
              <a:r>
                <a:rPr lang="it-IT" altLang="it-IT" b="1" dirty="0" err="1">
                  <a:solidFill>
                    <a:srgbClr val="002060"/>
                  </a:solidFill>
                  <a:ea typeface="Microsoft YaHei" pitchFamily="34" charset="-122"/>
                </a:rPr>
                <a:t>Gy</a:t>
              </a:r>
              <a:r>
                <a:rPr lang="it-IT" altLang="it-IT" b="1" dirty="0">
                  <a:solidFill>
                    <a:srgbClr val="002060"/>
                  </a:solidFill>
                  <a:ea typeface="Microsoft YaHei" pitchFamily="34" charset="-122"/>
                </a:rPr>
                <a:t> (RBE</a:t>
              </a:r>
              <a:r>
                <a:rPr lang="it-IT" altLang="it-IT" b="1" dirty="0" smtClean="0">
                  <a:solidFill>
                    <a:srgbClr val="002060"/>
                  </a:solidFill>
                  <a:ea typeface="Microsoft YaHei" pitchFamily="34" charset="-122"/>
                </a:rPr>
                <a:t>)</a:t>
              </a:r>
            </a:p>
            <a:p>
              <a:pPr algn="ctr">
                <a:spcBef>
                  <a:spcPct val="0"/>
                </a:spcBef>
                <a:buSzPct val="100000"/>
              </a:pPr>
              <a:r>
                <a:rPr lang="it-IT" altLang="it-IT" b="1" dirty="0" smtClean="0">
                  <a:solidFill>
                    <a:srgbClr val="002060"/>
                  </a:solidFill>
                  <a:ea typeface="Microsoft YaHei" pitchFamily="34" charset="-122"/>
                </a:rPr>
                <a:t>2 </a:t>
              </a:r>
              <a:r>
                <a:rPr lang="it-IT" altLang="it-IT" b="1" dirty="0" err="1">
                  <a:solidFill>
                    <a:srgbClr val="002060"/>
                  </a:solidFill>
                  <a:ea typeface="Microsoft YaHei" pitchFamily="34" charset="-122"/>
                </a:rPr>
                <a:t>Gy</a:t>
              </a:r>
              <a:r>
                <a:rPr lang="it-IT" altLang="it-IT" b="1" dirty="0">
                  <a:solidFill>
                    <a:srgbClr val="002060"/>
                  </a:solidFill>
                  <a:ea typeface="Microsoft YaHei" pitchFamily="34" charset="-122"/>
                </a:rPr>
                <a:t>(RBE)/</a:t>
              </a:r>
              <a:r>
                <a:rPr lang="it-IT" altLang="it-IT" b="1" dirty="0" err="1">
                  <a:solidFill>
                    <a:srgbClr val="002060"/>
                  </a:solidFill>
                  <a:ea typeface="Microsoft YaHei" pitchFamily="34" charset="-122"/>
                </a:rPr>
                <a:t>fx</a:t>
              </a:r>
              <a:endParaRPr lang="it-IT" altLang="it-IT" b="1" dirty="0">
                <a:solidFill>
                  <a:srgbClr val="002060"/>
                </a:solidFill>
                <a:ea typeface="Microsoft YaHei" pitchFamily="34" charset="-122"/>
              </a:endParaRPr>
            </a:p>
          </p:txBody>
        </p:sp>
        <p:sp>
          <p:nvSpPr>
            <p:cNvPr id="20" name="Rettangolo arrotondato 19"/>
            <p:cNvSpPr/>
            <p:nvPr/>
          </p:nvSpPr>
          <p:spPr>
            <a:xfrm>
              <a:off x="5440837" y="4222751"/>
              <a:ext cx="2448182" cy="1079761"/>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sp>
        <p:nvSpPr>
          <p:cNvPr id="21" name="Rettangolo arrotondato 20"/>
          <p:cNvSpPr/>
          <p:nvPr/>
        </p:nvSpPr>
        <p:spPr>
          <a:xfrm>
            <a:off x="8148319" y="4169350"/>
            <a:ext cx="2448182" cy="1079761"/>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0"/>
              </a:spcBef>
              <a:buSzPct val="100000"/>
            </a:pPr>
            <a:r>
              <a:rPr lang="it-IT" altLang="it-IT" b="1" dirty="0">
                <a:solidFill>
                  <a:srgbClr val="FF0000"/>
                </a:solidFill>
                <a:ea typeface="Microsoft YaHei" pitchFamily="34" charset="-122"/>
              </a:rPr>
              <a:t>R2</a:t>
            </a:r>
          </a:p>
          <a:p>
            <a:pPr algn="ctr">
              <a:spcBef>
                <a:spcPct val="0"/>
              </a:spcBef>
              <a:buSzPct val="100000"/>
            </a:pPr>
            <a:r>
              <a:rPr lang="it-IT" altLang="it-IT" b="1" dirty="0">
                <a:solidFill>
                  <a:srgbClr val="FF0000"/>
                </a:solidFill>
                <a:ea typeface="Microsoft YaHei" pitchFamily="34" charset="-122"/>
              </a:rPr>
              <a:t>CIRT</a:t>
            </a:r>
          </a:p>
          <a:p>
            <a:pPr algn="ctr">
              <a:spcBef>
                <a:spcPct val="0"/>
              </a:spcBef>
              <a:buSzPct val="100000"/>
            </a:pPr>
            <a:r>
              <a:rPr lang="it-IT" altLang="it-IT" b="1" dirty="0">
                <a:solidFill>
                  <a:srgbClr val="FF0000"/>
                </a:solidFill>
                <a:ea typeface="Microsoft YaHei" pitchFamily="34" charset="-122"/>
              </a:rPr>
              <a:t> 65.6-70.4 </a:t>
            </a:r>
            <a:r>
              <a:rPr lang="it-IT" altLang="it-IT" b="1" dirty="0" err="1">
                <a:solidFill>
                  <a:srgbClr val="FF0000"/>
                </a:solidFill>
                <a:ea typeface="Microsoft YaHei" pitchFamily="34" charset="-122"/>
              </a:rPr>
              <a:t>Gy</a:t>
            </a:r>
            <a:r>
              <a:rPr lang="it-IT" altLang="it-IT" b="1" dirty="0">
                <a:solidFill>
                  <a:srgbClr val="FF0000"/>
                </a:solidFill>
                <a:ea typeface="Microsoft YaHei" pitchFamily="34" charset="-122"/>
              </a:rPr>
              <a:t> (RBE)</a:t>
            </a:r>
          </a:p>
        </p:txBody>
      </p:sp>
      <p:sp>
        <p:nvSpPr>
          <p:cNvPr id="22" name="Rettangolo arrotondato 21"/>
          <p:cNvSpPr/>
          <p:nvPr/>
        </p:nvSpPr>
        <p:spPr>
          <a:xfrm>
            <a:off x="2056881" y="4375151"/>
            <a:ext cx="2137814" cy="696773"/>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0"/>
              </a:spcBef>
              <a:buSzPct val="100000"/>
            </a:pPr>
            <a:r>
              <a:rPr lang="it-IT" altLang="it-IT" b="1" dirty="0">
                <a:solidFill>
                  <a:srgbClr val="FF0000"/>
                </a:solidFill>
                <a:ea typeface="Microsoft YaHei" pitchFamily="34" charset="-122"/>
              </a:rPr>
              <a:t>CIRT</a:t>
            </a:r>
          </a:p>
          <a:p>
            <a:pPr algn="ctr">
              <a:spcBef>
                <a:spcPct val="0"/>
              </a:spcBef>
              <a:buSzPct val="100000"/>
            </a:pPr>
            <a:r>
              <a:rPr lang="it-IT" altLang="it-IT" b="1" dirty="0">
                <a:solidFill>
                  <a:srgbClr val="FF0000"/>
                </a:solidFill>
                <a:ea typeface="Microsoft YaHei" pitchFamily="34" charset="-122"/>
              </a:rPr>
              <a:t> 65.6- 70.4 </a:t>
            </a:r>
            <a:r>
              <a:rPr lang="it-IT" altLang="it-IT" b="1" dirty="0" err="1">
                <a:solidFill>
                  <a:srgbClr val="FF0000"/>
                </a:solidFill>
                <a:ea typeface="Microsoft YaHei" pitchFamily="34" charset="-122"/>
              </a:rPr>
              <a:t>Gy</a:t>
            </a:r>
            <a:r>
              <a:rPr lang="it-IT" altLang="it-IT" b="1" dirty="0">
                <a:solidFill>
                  <a:srgbClr val="FF0000"/>
                </a:solidFill>
                <a:ea typeface="Microsoft YaHei" pitchFamily="34" charset="-122"/>
              </a:rPr>
              <a:t> (RBE)</a:t>
            </a:r>
          </a:p>
        </p:txBody>
      </p:sp>
      <p:grpSp>
        <p:nvGrpSpPr>
          <p:cNvPr id="9" name="Gruppo 8"/>
          <p:cNvGrpSpPr/>
          <p:nvPr/>
        </p:nvGrpSpPr>
        <p:grpSpPr>
          <a:xfrm>
            <a:off x="2388456" y="2745986"/>
            <a:ext cx="1518840" cy="743739"/>
            <a:chOff x="2388456" y="2745986"/>
            <a:chExt cx="1518840" cy="743739"/>
          </a:xfrm>
        </p:grpSpPr>
        <p:sp>
          <p:nvSpPr>
            <p:cNvPr id="23" name="Rettangolo arrotondato 22"/>
            <p:cNvSpPr/>
            <p:nvPr/>
          </p:nvSpPr>
          <p:spPr>
            <a:xfrm>
              <a:off x="2388456" y="2745986"/>
              <a:ext cx="1518840" cy="743739"/>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Rettangolo 7"/>
            <p:cNvSpPr/>
            <p:nvPr/>
          </p:nvSpPr>
          <p:spPr>
            <a:xfrm>
              <a:off x="2499334" y="2889250"/>
              <a:ext cx="1252907" cy="369332"/>
            </a:xfrm>
            <a:prstGeom prst="rect">
              <a:avLst/>
            </a:prstGeom>
          </p:spPr>
          <p:txBody>
            <a:bodyPr wrap="none">
              <a:spAutoFit/>
            </a:bodyPr>
            <a:lstStyle/>
            <a:p>
              <a:pPr algn="ctr">
                <a:spcBef>
                  <a:spcPct val="0"/>
                </a:spcBef>
                <a:buSzPct val="100000"/>
              </a:pPr>
              <a:r>
                <a:rPr lang="it-IT" altLang="it-IT" b="1" dirty="0">
                  <a:solidFill>
                    <a:srgbClr val="002060"/>
                  </a:solidFill>
                  <a:ea typeface="Microsoft YaHei" pitchFamily="34" charset="-122"/>
                </a:rPr>
                <a:t>NO </a:t>
              </a:r>
              <a:r>
                <a:rPr lang="it-IT" altLang="it-IT" b="1" dirty="0" err="1">
                  <a:solidFill>
                    <a:srgbClr val="002060"/>
                  </a:solidFill>
                  <a:ea typeface="Microsoft YaHei" pitchFamily="34" charset="-122"/>
                </a:rPr>
                <a:t>surgery</a:t>
              </a:r>
              <a:endParaRPr lang="it-IT" altLang="it-IT" b="1" dirty="0">
                <a:solidFill>
                  <a:srgbClr val="002060"/>
                </a:solidFill>
                <a:ea typeface="Microsoft YaHei" pitchFamily="34" charset="-122"/>
              </a:endParaRPr>
            </a:p>
          </p:txBody>
        </p:sp>
      </p:grpSp>
      <p:grpSp>
        <p:nvGrpSpPr>
          <p:cNvPr id="12" name="Gruppo 11"/>
          <p:cNvGrpSpPr/>
          <p:nvPr/>
        </p:nvGrpSpPr>
        <p:grpSpPr>
          <a:xfrm>
            <a:off x="7427008" y="2784507"/>
            <a:ext cx="1335992" cy="658668"/>
            <a:chOff x="7006736" y="2599914"/>
            <a:chExt cx="1785875" cy="801485"/>
          </a:xfrm>
        </p:grpSpPr>
        <p:sp>
          <p:nvSpPr>
            <p:cNvPr id="6" name="Rettangolo arrotondato 5"/>
            <p:cNvSpPr/>
            <p:nvPr/>
          </p:nvSpPr>
          <p:spPr>
            <a:xfrm>
              <a:off x="7006736" y="2599914"/>
              <a:ext cx="1785875" cy="801485"/>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Rettangolo 10"/>
            <p:cNvSpPr/>
            <p:nvPr/>
          </p:nvSpPr>
          <p:spPr>
            <a:xfrm>
              <a:off x="7196803" y="2767408"/>
              <a:ext cx="1077859" cy="369333"/>
            </a:xfrm>
            <a:prstGeom prst="rect">
              <a:avLst/>
            </a:prstGeom>
          </p:spPr>
          <p:txBody>
            <a:bodyPr wrap="none">
              <a:spAutoFit/>
            </a:bodyPr>
            <a:lstStyle/>
            <a:p>
              <a:pPr>
                <a:spcBef>
                  <a:spcPct val="0"/>
                </a:spcBef>
                <a:buSzPct val="100000"/>
              </a:pPr>
              <a:r>
                <a:rPr lang="it-IT" altLang="it-IT" b="1" dirty="0">
                  <a:solidFill>
                    <a:srgbClr val="002060"/>
                  </a:solidFill>
                  <a:ea typeface="Microsoft YaHei" pitchFamily="34" charset="-122"/>
                </a:rPr>
                <a:t>SURGERY</a:t>
              </a:r>
            </a:p>
          </p:txBody>
        </p:sp>
      </p:grpSp>
      <p:sp>
        <p:nvSpPr>
          <p:cNvPr id="13" name="Rettangolo 12"/>
          <p:cNvSpPr/>
          <p:nvPr/>
        </p:nvSpPr>
        <p:spPr>
          <a:xfrm>
            <a:off x="7427008" y="913926"/>
            <a:ext cx="3860424" cy="646331"/>
          </a:xfrm>
          <a:prstGeom prst="rect">
            <a:avLst/>
          </a:prstGeom>
        </p:spPr>
        <p:txBody>
          <a:bodyPr wrap="square">
            <a:spAutoFit/>
          </a:bodyPr>
          <a:lstStyle/>
          <a:p>
            <a:r>
              <a:rPr lang="en-US" b="1" dirty="0">
                <a:solidFill>
                  <a:srgbClr val="002060"/>
                </a:solidFill>
              </a:rPr>
              <a:t>RECURRENCES /REIRRADIATION</a:t>
            </a:r>
          </a:p>
          <a:p>
            <a:r>
              <a:rPr lang="en-US" b="1" dirty="0" smtClean="0">
                <a:solidFill>
                  <a:srgbClr val="002060"/>
                </a:solidFill>
              </a:rPr>
              <a:t>Dose/particle </a:t>
            </a:r>
            <a:r>
              <a:rPr lang="en-US" b="1" dirty="0">
                <a:solidFill>
                  <a:srgbClr val="002060"/>
                </a:solidFill>
              </a:rPr>
              <a:t>defined on previous RT</a:t>
            </a:r>
          </a:p>
        </p:txBody>
      </p:sp>
      <p:sp>
        <p:nvSpPr>
          <p:cNvPr id="14" name="Rettangolo arrotondato 13"/>
          <p:cNvSpPr/>
          <p:nvPr/>
        </p:nvSpPr>
        <p:spPr>
          <a:xfrm>
            <a:off x="7329990" y="791852"/>
            <a:ext cx="3793639" cy="866309"/>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32" name="Immagine 31"/>
          <p:cNvPicPr>
            <a:picLocks noChangeAspect="1"/>
          </p:cNvPicPr>
          <p:nvPr/>
        </p:nvPicPr>
        <p:blipFill>
          <a:blip r:embed="rId4"/>
          <a:stretch>
            <a:fillRect/>
          </a:stretch>
        </p:blipFill>
        <p:spPr>
          <a:xfrm>
            <a:off x="0" y="28981"/>
            <a:ext cx="981075" cy="1000125"/>
          </a:xfrm>
          <a:prstGeom prst="rect">
            <a:avLst/>
          </a:prstGeom>
        </p:spPr>
      </p:pic>
    </p:spTree>
    <p:extLst>
      <p:ext uri="{BB962C8B-B14F-4D97-AF65-F5344CB8AC3E}">
        <p14:creationId xmlns:p14="http://schemas.microsoft.com/office/powerpoint/2010/main" val="1316878324"/>
      </p:ext>
    </p:extLst>
  </p:cSld>
  <p:clrMapOvr>
    <a:masterClrMapping/>
  </p:clrMapOvr>
  <p:transition spd="med"/>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1116" y="332657"/>
            <a:ext cx="6596509" cy="1252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86826" y="6442075"/>
            <a:ext cx="1762125"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4"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30376" y="3247709"/>
            <a:ext cx="4346575" cy="297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5"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30939" y="3294063"/>
            <a:ext cx="4205287" cy="297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800" name="Text Box 1"/>
          <p:cNvSpPr txBox="1"/>
          <p:nvPr/>
        </p:nvSpPr>
        <p:spPr>
          <a:xfrm>
            <a:off x="3215323" y="3609340"/>
            <a:ext cx="1590675" cy="369332"/>
          </a:xfrm>
          <a:prstGeom prst="rect">
            <a:avLst/>
          </a:prstGeom>
          <a:noFill/>
          <a:ln w="9525">
            <a:noFill/>
            <a:miter/>
          </a:ln>
        </p:spPr>
        <p:txBody>
          <a:bodyPr>
            <a:spAutoFit/>
            <a:scene3d>
              <a:camera prst="orthographicFront"/>
              <a:lightRig rig="threePt" dir="t"/>
            </a:scene3d>
          </a:bodyPr>
          <a:lstStyle/>
          <a:p>
            <a:pPr>
              <a:defRPr/>
            </a:pPr>
            <a:r>
              <a:rPr lang="it-IT" altLang="en-US" noProof="1">
                <a:ln w="22225">
                  <a:solidFill>
                    <a:schemeClr val="accent2"/>
                  </a:solidFill>
                  <a:prstDash val="solid"/>
                </a:ln>
                <a:solidFill>
                  <a:schemeClr val="accent2">
                    <a:lumMod val="40000"/>
                    <a:lumOff val="60000"/>
                  </a:schemeClr>
                </a:solidFill>
                <a:latin typeface="Times New Roman" pitchFamily="18" charset="0"/>
                <a:ea typeface="SimSun" pitchFamily="2" charset="-122"/>
                <a:cs typeface="+mn-ea"/>
              </a:rPr>
              <a:t>5 yr LC 79%</a:t>
            </a:r>
            <a:endParaRPr lang="it-IT" altLang="en-US" noProof="1">
              <a:ln w="22225">
                <a:solidFill>
                  <a:schemeClr val="accent2"/>
                </a:solidFill>
                <a:prstDash val="solid"/>
              </a:ln>
              <a:solidFill>
                <a:schemeClr val="accent2">
                  <a:lumMod val="40000"/>
                  <a:lumOff val="60000"/>
                </a:schemeClr>
              </a:solidFill>
              <a:latin typeface="Times New Roman" pitchFamily="18" charset="0"/>
              <a:ea typeface="SimSun" pitchFamily="2" charset="-122"/>
            </a:endParaRPr>
          </a:p>
        </p:txBody>
      </p:sp>
      <p:sp>
        <p:nvSpPr>
          <p:cNvPr id="33801" name="Text Box 2"/>
          <p:cNvSpPr txBox="1"/>
          <p:nvPr/>
        </p:nvSpPr>
        <p:spPr>
          <a:xfrm>
            <a:off x="3530284" y="4149090"/>
            <a:ext cx="1589087" cy="369332"/>
          </a:xfrm>
          <a:prstGeom prst="rect">
            <a:avLst/>
          </a:prstGeom>
          <a:noFill/>
          <a:ln w="9525">
            <a:noFill/>
            <a:miter/>
          </a:ln>
        </p:spPr>
        <p:txBody>
          <a:bodyPr>
            <a:spAutoFit/>
          </a:bodyPr>
          <a:lstStyle/>
          <a:p>
            <a:pPr>
              <a:defRPr/>
            </a:pPr>
            <a:r>
              <a:rPr lang="it-IT" altLang="en-US" noProof="1">
                <a:ln w="22225">
                  <a:solidFill>
                    <a:schemeClr val="accent2"/>
                  </a:solidFill>
                  <a:prstDash val="solid"/>
                </a:ln>
                <a:solidFill>
                  <a:schemeClr val="accent2">
                    <a:lumMod val="40000"/>
                    <a:lumOff val="60000"/>
                  </a:schemeClr>
                </a:solidFill>
                <a:latin typeface="Times New Roman" pitchFamily="18" charset="0"/>
                <a:ea typeface="SimSun" pitchFamily="2" charset="-122"/>
                <a:cs typeface="+mn-ea"/>
              </a:rPr>
              <a:t>5 yr OS 52%</a:t>
            </a:r>
            <a:endParaRPr lang="it-IT" altLang="en-US" noProof="1">
              <a:ln w="22225">
                <a:solidFill>
                  <a:schemeClr val="accent2"/>
                </a:solidFill>
                <a:prstDash val="solid"/>
              </a:ln>
              <a:solidFill>
                <a:schemeClr val="accent2">
                  <a:lumMod val="40000"/>
                  <a:lumOff val="60000"/>
                </a:schemeClr>
              </a:solidFill>
              <a:latin typeface="Times New Roman" pitchFamily="18" charset="0"/>
              <a:ea typeface="SimSun" pitchFamily="2" charset="-122"/>
            </a:endParaRPr>
          </a:p>
        </p:txBody>
      </p:sp>
      <p:sp>
        <p:nvSpPr>
          <p:cNvPr id="4" name="Round Diagonal Corner Rectangle 3"/>
          <p:cNvSpPr/>
          <p:nvPr/>
        </p:nvSpPr>
        <p:spPr>
          <a:xfrm>
            <a:off x="6556176" y="1772817"/>
            <a:ext cx="2325688" cy="422275"/>
          </a:xfrm>
          <a:prstGeom prst="round2Diag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t-IT" altLang="en-US" sz="1600" b="1" dirty="0">
                <a:solidFill>
                  <a:schemeClr val="tx1"/>
                </a:solidFill>
                <a:latin typeface="Times New Roman" pitchFamily="18" charset="0"/>
                <a:ea typeface="SimSun" pitchFamily="2" charset="-122"/>
              </a:rPr>
              <a:t>F-UP mediano 25 </a:t>
            </a:r>
            <a:r>
              <a:rPr lang="it-IT" altLang="en-US" sz="1600" b="1" dirty="0" err="1">
                <a:solidFill>
                  <a:schemeClr val="tx1"/>
                </a:solidFill>
                <a:latin typeface="Times New Roman" pitchFamily="18" charset="0"/>
                <a:ea typeface="SimSun" pitchFamily="2" charset="-122"/>
              </a:rPr>
              <a:t>mo</a:t>
            </a:r>
            <a:endParaRPr lang="it-IT" altLang="en-US" sz="1600" b="1" dirty="0">
              <a:solidFill>
                <a:schemeClr val="tx1"/>
              </a:solidFill>
              <a:latin typeface="Times New Roman" pitchFamily="18" charset="0"/>
              <a:ea typeface="SimSun" pitchFamily="2" charset="-122"/>
            </a:endParaRPr>
          </a:p>
          <a:p>
            <a:pPr algn="ctr">
              <a:defRPr/>
            </a:pPr>
            <a:endParaRPr lang="it-IT" altLang="en-US" sz="1600" b="1" dirty="0">
              <a:solidFill>
                <a:schemeClr val="tx1"/>
              </a:solidFill>
              <a:latin typeface="Times New Roman" pitchFamily="18" charset="0"/>
              <a:ea typeface="SimSun" pitchFamily="2" charset="-122"/>
            </a:endParaRPr>
          </a:p>
        </p:txBody>
      </p:sp>
      <p:sp>
        <p:nvSpPr>
          <p:cNvPr id="2" name="Text Box 1"/>
          <p:cNvSpPr txBox="1"/>
          <p:nvPr/>
        </p:nvSpPr>
        <p:spPr>
          <a:xfrm>
            <a:off x="7760654" y="3249295"/>
            <a:ext cx="1590675" cy="369332"/>
          </a:xfrm>
          <a:prstGeom prst="rect">
            <a:avLst/>
          </a:prstGeom>
          <a:noFill/>
          <a:ln w="9525">
            <a:noFill/>
            <a:miter/>
          </a:ln>
        </p:spPr>
        <p:txBody>
          <a:bodyPr>
            <a:spAutoFit/>
            <a:scene3d>
              <a:camera prst="orthographicFront"/>
              <a:lightRig rig="threePt" dir="t"/>
            </a:scene3d>
          </a:bodyPr>
          <a:lstStyle/>
          <a:p>
            <a:pPr>
              <a:defRPr/>
            </a:pPr>
            <a:r>
              <a:rPr lang="it-IT" altLang="en-US" noProof="1">
                <a:ln w="22225">
                  <a:solidFill>
                    <a:schemeClr val="accent2"/>
                  </a:solidFill>
                  <a:prstDash val="solid"/>
                </a:ln>
                <a:solidFill>
                  <a:schemeClr val="accent2">
                    <a:lumMod val="40000"/>
                    <a:lumOff val="60000"/>
                  </a:schemeClr>
                </a:solidFill>
                <a:latin typeface="Times New Roman" pitchFamily="18" charset="0"/>
                <a:ea typeface="SimSun" pitchFamily="2" charset="-122"/>
                <a:cs typeface="+mn-ea"/>
              </a:rPr>
              <a:t>5 yr LC  100%</a:t>
            </a:r>
            <a:endParaRPr lang="it-IT" altLang="en-US" noProof="1">
              <a:ln w="22225">
                <a:solidFill>
                  <a:schemeClr val="accent2"/>
                </a:solidFill>
                <a:prstDash val="solid"/>
              </a:ln>
              <a:solidFill>
                <a:schemeClr val="accent2">
                  <a:lumMod val="40000"/>
                  <a:lumOff val="60000"/>
                </a:schemeClr>
              </a:solidFill>
              <a:latin typeface="Times New Roman" pitchFamily="18" charset="0"/>
              <a:ea typeface="SimSun" pitchFamily="2" charset="-122"/>
            </a:endParaRPr>
          </a:p>
        </p:txBody>
      </p:sp>
      <p:sp>
        <p:nvSpPr>
          <p:cNvPr id="3" name="Text Box 1"/>
          <p:cNvSpPr txBox="1"/>
          <p:nvPr/>
        </p:nvSpPr>
        <p:spPr>
          <a:xfrm>
            <a:off x="7805739" y="3834130"/>
            <a:ext cx="1590675" cy="369332"/>
          </a:xfrm>
          <a:prstGeom prst="rect">
            <a:avLst/>
          </a:prstGeom>
          <a:noFill/>
          <a:ln w="9525">
            <a:noFill/>
            <a:miter/>
          </a:ln>
        </p:spPr>
        <p:txBody>
          <a:bodyPr>
            <a:spAutoFit/>
            <a:scene3d>
              <a:camera prst="orthographicFront"/>
              <a:lightRig rig="threePt" dir="t"/>
            </a:scene3d>
          </a:bodyPr>
          <a:lstStyle/>
          <a:p>
            <a:pPr>
              <a:defRPr/>
            </a:pPr>
            <a:r>
              <a:rPr lang="it-IT" altLang="en-US" noProof="1">
                <a:ln w="22225">
                  <a:solidFill>
                    <a:schemeClr val="accent2"/>
                  </a:solidFill>
                  <a:prstDash val="solid"/>
                </a:ln>
                <a:solidFill>
                  <a:schemeClr val="accent2">
                    <a:lumMod val="40000"/>
                    <a:lumOff val="60000"/>
                  </a:schemeClr>
                </a:solidFill>
                <a:latin typeface="Times New Roman" pitchFamily="18" charset="0"/>
                <a:ea typeface="SimSun" pitchFamily="2" charset="-122"/>
                <a:cs typeface="+mn-ea"/>
              </a:rPr>
              <a:t>5 yr LC  67%</a:t>
            </a:r>
            <a:endParaRPr lang="it-IT" altLang="en-US" noProof="1">
              <a:ln w="22225">
                <a:solidFill>
                  <a:schemeClr val="accent2"/>
                </a:solidFill>
                <a:prstDash val="solid"/>
              </a:ln>
              <a:solidFill>
                <a:schemeClr val="accent2">
                  <a:lumMod val="40000"/>
                  <a:lumOff val="60000"/>
                </a:schemeClr>
              </a:solidFill>
              <a:latin typeface="Times New Roman" pitchFamily="18" charset="0"/>
              <a:ea typeface="SimSun" pitchFamily="2" charset="-122"/>
            </a:endParaRPr>
          </a:p>
        </p:txBody>
      </p:sp>
      <p:graphicFrame>
        <p:nvGraphicFramePr>
          <p:cNvPr id="13" name="Table 1"/>
          <p:cNvGraphicFramePr/>
          <p:nvPr>
            <p:extLst/>
          </p:nvPr>
        </p:nvGraphicFramePr>
        <p:xfrm>
          <a:off x="1726581" y="1674290"/>
          <a:ext cx="4256087" cy="1432448"/>
        </p:xfrm>
        <a:graphic>
          <a:graphicData uri="http://schemas.openxmlformats.org/drawingml/2006/table">
            <a:tbl>
              <a:tblPr firstRow="1" bandRow="1">
                <a:tableStyleId>{5C22544A-7EE6-4342-B048-85BDC9FD1C3A}</a:tableStyleId>
              </a:tblPr>
              <a:tblGrid>
                <a:gridCol w="4256087">
                  <a:extLst>
                    <a:ext uri="{9D8B030D-6E8A-4147-A177-3AD203B41FA5}">
                      <a16:colId xmlns:a16="http://schemas.microsoft.com/office/drawing/2014/main" xmlns="" val="20000"/>
                    </a:ext>
                  </a:extLst>
                </a:gridCol>
              </a:tblGrid>
              <a:tr h="263432">
                <a:tc>
                  <a:txBody>
                    <a:bodyPr/>
                    <a:lstStyle/>
                    <a:p>
                      <a:pPr>
                        <a:buNone/>
                      </a:pPr>
                      <a:r>
                        <a:rPr lang="it-IT" altLang="en-US" sz="1400" dirty="0">
                          <a:solidFill>
                            <a:schemeClr val="tx1"/>
                          </a:solidFill>
                          <a:latin typeface="Times New Roman" pitchFamily="18" charset="0"/>
                          <a:ea typeface="Microsoft YaHei" pitchFamily="34" charset="-122"/>
                          <a:sym typeface="+mn-ea"/>
                        </a:rPr>
                        <a:t>47 </a:t>
                      </a:r>
                      <a:r>
                        <a:rPr lang="it-IT" altLang="en-US" sz="1400" dirty="0" err="1">
                          <a:solidFill>
                            <a:schemeClr val="tx1"/>
                          </a:solidFill>
                          <a:latin typeface="Times New Roman" pitchFamily="18" charset="0"/>
                          <a:ea typeface="Microsoft YaHei" pitchFamily="34" charset="-122"/>
                          <a:sym typeface="+mn-ea"/>
                        </a:rPr>
                        <a:t>pts</a:t>
                      </a:r>
                      <a:r>
                        <a:rPr lang="it-IT" altLang="en-US" sz="1400" dirty="0">
                          <a:solidFill>
                            <a:schemeClr val="tx1"/>
                          </a:solidFill>
                          <a:latin typeface="Times New Roman" pitchFamily="18" charset="0"/>
                          <a:ea typeface="Microsoft YaHei" pitchFamily="34" charset="-122"/>
                          <a:sym typeface="+mn-ea"/>
                        </a:rPr>
                        <a:t> sarcoma..</a:t>
                      </a:r>
                    </a:p>
                  </a:txBody>
                  <a:tcPr marT="45706" marB="45706"/>
                </a:tc>
                <a:extLst>
                  <a:ext uri="{0D108BD9-81ED-4DB2-BD59-A6C34878D82A}">
                    <a16:rowId xmlns:a16="http://schemas.microsoft.com/office/drawing/2014/main" xmlns="" val="10000"/>
                  </a:ext>
                </a:extLst>
              </a:tr>
              <a:tr h="263064">
                <a:tc>
                  <a:txBody>
                    <a:bodyPr/>
                    <a:lstStyle/>
                    <a:p>
                      <a:pPr>
                        <a:buNone/>
                      </a:pPr>
                      <a:r>
                        <a:rPr lang="it-IT" altLang="en-US" sz="1400" dirty="0">
                          <a:solidFill>
                            <a:schemeClr val="tx1"/>
                          </a:solidFill>
                          <a:latin typeface="Times New Roman" pitchFamily="18" charset="0"/>
                          <a:ea typeface="Microsoft YaHei" pitchFamily="34" charset="-122"/>
                          <a:sym typeface="+mn-ea"/>
                        </a:rPr>
                        <a:t>35 </a:t>
                      </a:r>
                      <a:r>
                        <a:rPr lang="it-IT" altLang="en-US" sz="1400" dirty="0" err="1">
                          <a:solidFill>
                            <a:schemeClr val="tx1"/>
                          </a:solidFill>
                          <a:latin typeface="Times New Roman" pitchFamily="18" charset="0"/>
                          <a:ea typeface="Microsoft YaHei" pitchFamily="34" charset="-122"/>
                          <a:sym typeface="+mn-ea"/>
                        </a:rPr>
                        <a:t>pts</a:t>
                      </a:r>
                      <a:r>
                        <a:rPr lang="it-IT" altLang="en-US" sz="1400" baseline="0" dirty="0">
                          <a:solidFill>
                            <a:schemeClr val="tx1"/>
                          </a:solidFill>
                          <a:latin typeface="Times New Roman" pitchFamily="18" charset="0"/>
                          <a:ea typeface="Microsoft YaHei" pitchFamily="34" charset="-122"/>
                          <a:sym typeface="+mn-ea"/>
                        </a:rPr>
                        <a:t> </a:t>
                      </a:r>
                      <a:r>
                        <a:rPr lang="it-IT" altLang="en-US" sz="1400" dirty="0">
                          <a:solidFill>
                            <a:schemeClr val="tx1"/>
                          </a:solidFill>
                          <a:latin typeface="Times New Roman" pitchFamily="18" charset="0"/>
                          <a:ea typeface="Microsoft YaHei" pitchFamily="34" charset="-122"/>
                          <a:sym typeface="+mn-ea"/>
                        </a:rPr>
                        <a:t> </a:t>
                      </a:r>
                      <a:r>
                        <a:rPr lang="it-IT" altLang="en-US" sz="1400" dirty="0" err="1">
                          <a:solidFill>
                            <a:schemeClr val="tx1"/>
                          </a:solidFill>
                          <a:latin typeface="Times New Roman" pitchFamily="18" charset="0"/>
                          <a:ea typeface="Microsoft YaHei" pitchFamily="34" charset="-122"/>
                          <a:sym typeface="+mn-ea"/>
                        </a:rPr>
                        <a:t>primary</a:t>
                      </a:r>
                      <a:r>
                        <a:rPr lang="it-IT" altLang="en-US" sz="1400" baseline="0" dirty="0">
                          <a:solidFill>
                            <a:schemeClr val="tx1"/>
                          </a:solidFill>
                          <a:latin typeface="Times New Roman" pitchFamily="18" charset="0"/>
                          <a:ea typeface="Microsoft YaHei" pitchFamily="34" charset="-122"/>
                          <a:sym typeface="+mn-ea"/>
                        </a:rPr>
                        <a:t> </a:t>
                      </a:r>
                      <a:r>
                        <a:rPr lang="it-IT" altLang="en-US" sz="1400" dirty="0" err="1">
                          <a:solidFill>
                            <a:schemeClr val="tx1"/>
                          </a:solidFill>
                          <a:latin typeface="Times New Roman" pitchFamily="18" charset="0"/>
                          <a:ea typeface="Microsoft YaHei" pitchFamily="34" charset="-122"/>
                          <a:sym typeface="+mn-ea"/>
                        </a:rPr>
                        <a:t>tumor</a:t>
                      </a:r>
                      <a:endParaRPr lang="it-IT" altLang="en-US" sz="1400" dirty="0">
                        <a:solidFill>
                          <a:schemeClr val="tx1"/>
                        </a:solidFill>
                        <a:latin typeface="Times New Roman" pitchFamily="18" charset="0"/>
                        <a:ea typeface="Microsoft YaHei" pitchFamily="34" charset="-122"/>
                        <a:sym typeface="+mn-ea"/>
                      </a:endParaRPr>
                    </a:p>
                  </a:txBody>
                  <a:tcPr marT="45706" marB="45706"/>
                </a:tc>
                <a:extLst>
                  <a:ext uri="{0D108BD9-81ED-4DB2-BD59-A6C34878D82A}">
                    <a16:rowId xmlns:a16="http://schemas.microsoft.com/office/drawing/2014/main" xmlns="" val="10001"/>
                  </a:ext>
                </a:extLst>
              </a:tr>
              <a:tr h="263432">
                <a:tc>
                  <a:txBody>
                    <a:bodyPr/>
                    <a:lstStyle/>
                    <a:p>
                      <a:pPr>
                        <a:buNone/>
                      </a:pPr>
                      <a:r>
                        <a:rPr lang="it-IT" altLang="en-US" sz="1400" dirty="0">
                          <a:solidFill>
                            <a:schemeClr val="tx1"/>
                          </a:solidFill>
                          <a:latin typeface="Times New Roman" pitchFamily="18" charset="0"/>
                          <a:ea typeface="Microsoft YaHei" pitchFamily="34" charset="-122"/>
                          <a:sym typeface="+mn-ea"/>
                        </a:rPr>
                        <a:t>12 </a:t>
                      </a:r>
                      <a:r>
                        <a:rPr lang="it-IT" altLang="en-US" sz="1400" dirty="0" err="1">
                          <a:solidFill>
                            <a:schemeClr val="tx1"/>
                          </a:solidFill>
                          <a:latin typeface="Times New Roman" pitchFamily="18" charset="0"/>
                          <a:ea typeface="Microsoft YaHei" pitchFamily="34" charset="-122"/>
                          <a:sym typeface="+mn-ea"/>
                        </a:rPr>
                        <a:t>pts</a:t>
                      </a:r>
                      <a:r>
                        <a:rPr lang="it-IT" altLang="en-US" sz="1400" dirty="0">
                          <a:solidFill>
                            <a:schemeClr val="tx1"/>
                          </a:solidFill>
                          <a:latin typeface="Times New Roman" pitchFamily="18" charset="0"/>
                          <a:ea typeface="Microsoft YaHei" pitchFamily="34" charset="-122"/>
                          <a:sym typeface="+mn-ea"/>
                        </a:rPr>
                        <a:t> </a:t>
                      </a:r>
                      <a:r>
                        <a:rPr lang="it-IT" altLang="en-US" sz="1400" dirty="0" err="1">
                          <a:solidFill>
                            <a:schemeClr val="tx1"/>
                          </a:solidFill>
                          <a:latin typeface="Times New Roman" pitchFamily="18" charset="0"/>
                          <a:ea typeface="Microsoft YaHei" pitchFamily="34" charset="-122"/>
                          <a:sym typeface="+mn-ea"/>
                        </a:rPr>
                        <a:t>recurrence</a:t>
                      </a:r>
                      <a:r>
                        <a:rPr lang="it-IT" altLang="en-US" sz="1400" baseline="0" dirty="0">
                          <a:solidFill>
                            <a:schemeClr val="tx1"/>
                          </a:solidFill>
                          <a:latin typeface="Times New Roman" pitchFamily="18" charset="0"/>
                          <a:ea typeface="Microsoft YaHei" pitchFamily="34" charset="-122"/>
                          <a:sym typeface="+mn-ea"/>
                        </a:rPr>
                        <a:t> </a:t>
                      </a:r>
                      <a:r>
                        <a:rPr lang="it-IT" altLang="en-US" sz="1400" baseline="0" dirty="0" err="1">
                          <a:solidFill>
                            <a:schemeClr val="tx1"/>
                          </a:solidFill>
                          <a:latin typeface="Times New Roman" pitchFamily="18" charset="0"/>
                          <a:ea typeface="Microsoft YaHei" pitchFamily="34" charset="-122"/>
                          <a:sym typeface="+mn-ea"/>
                        </a:rPr>
                        <a:t>after</a:t>
                      </a:r>
                      <a:r>
                        <a:rPr lang="it-IT" altLang="en-US" sz="1400" baseline="0" dirty="0">
                          <a:solidFill>
                            <a:schemeClr val="tx1"/>
                          </a:solidFill>
                          <a:latin typeface="Times New Roman" pitchFamily="18" charset="0"/>
                          <a:ea typeface="Microsoft YaHei" pitchFamily="34" charset="-122"/>
                          <a:sym typeface="+mn-ea"/>
                        </a:rPr>
                        <a:t> </a:t>
                      </a:r>
                      <a:r>
                        <a:rPr lang="it-IT" altLang="en-US" sz="1400" baseline="0" dirty="0" err="1">
                          <a:solidFill>
                            <a:schemeClr val="tx1"/>
                          </a:solidFill>
                          <a:latin typeface="Times New Roman" pitchFamily="18" charset="0"/>
                          <a:ea typeface="Microsoft YaHei" pitchFamily="34" charset="-122"/>
                          <a:sym typeface="+mn-ea"/>
                        </a:rPr>
                        <a:t>surgery</a:t>
                      </a:r>
                      <a:endParaRPr lang="it-IT" altLang="en-US" sz="1400" dirty="0">
                        <a:solidFill>
                          <a:schemeClr val="tx1"/>
                        </a:solidFill>
                        <a:latin typeface="Times New Roman" pitchFamily="18" charset="0"/>
                        <a:ea typeface="Microsoft YaHei" pitchFamily="34" charset="-122"/>
                        <a:sym typeface="+mn-ea"/>
                      </a:endParaRPr>
                    </a:p>
                  </a:txBody>
                  <a:tcPr marT="45706" marB="45706"/>
                </a:tc>
                <a:extLst>
                  <a:ext uri="{0D108BD9-81ED-4DB2-BD59-A6C34878D82A}">
                    <a16:rowId xmlns:a16="http://schemas.microsoft.com/office/drawing/2014/main" xmlns="" val="10002"/>
                  </a:ext>
                </a:extLst>
              </a:tr>
              <a:tr h="441018">
                <a:tc>
                  <a:txBody>
                    <a:bodyPr/>
                    <a:lstStyle/>
                    <a:p>
                      <a:pPr>
                        <a:buNone/>
                      </a:pPr>
                      <a:r>
                        <a:rPr lang="it-IT" altLang="en-US" sz="1400" dirty="0">
                          <a:solidFill>
                            <a:schemeClr val="tx1"/>
                          </a:solidFill>
                          <a:latin typeface="Times New Roman" pitchFamily="18" charset="0"/>
                          <a:ea typeface="Microsoft YaHei" pitchFamily="34" charset="-122"/>
                          <a:sym typeface="+mn-ea"/>
                        </a:rPr>
                        <a:t>CIRT </a:t>
                      </a:r>
                      <a:r>
                        <a:rPr lang="it-IT" altLang="en-US" sz="1400" dirty="0" err="1">
                          <a:solidFill>
                            <a:schemeClr val="tx1"/>
                          </a:solidFill>
                          <a:latin typeface="Times New Roman" pitchFamily="18" charset="0"/>
                          <a:ea typeface="Microsoft YaHei" pitchFamily="34" charset="-122"/>
                          <a:sym typeface="+mn-ea"/>
                        </a:rPr>
                        <a:t>median</a:t>
                      </a:r>
                      <a:r>
                        <a:rPr lang="it-IT" altLang="en-US" sz="1400" baseline="0" dirty="0">
                          <a:solidFill>
                            <a:schemeClr val="tx1"/>
                          </a:solidFill>
                          <a:latin typeface="Times New Roman" pitchFamily="18" charset="0"/>
                          <a:ea typeface="Microsoft YaHei" pitchFamily="34" charset="-122"/>
                          <a:sym typeface="+mn-ea"/>
                        </a:rPr>
                        <a:t> </a:t>
                      </a:r>
                      <a:r>
                        <a:rPr lang="it-IT" altLang="en-US" sz="1400" dirty="0">
                          <a:solidFill>
                            <a:schemeClr val="tx1"/>
                          </a:solidFill>
                          <a:latin typeface="Times New Roman" pitchFamily="18" charset="0"/>
                          <a:ea typeface="Microsoft YaHei" pitchFamily="34" charset="-122"/>
                          <a:sym typeface="+mn-ea"/>
                        </a:rPr>
                        <a:t>dose 64 GyE (52.8 GyE-70.4GyE)/16 frx</a:t>
                      </a:r>
                    </a:p>
                    <a:p>
                      <a:pPr>
                        <a:buNone/>
                      </a:pPr>
                      <a:r>
                        <a:rPr sz="1400" dirty="0"/>
                        <a:t>  </a:t>
                      </a:r>
                      <a:endParaRPr lang="it-IT" sz="1400" dirty="0"/>
                    </a:p>
                  </a:txBody>
                  <a:tcPr marT="45706" marB="45706"/>
                </a:tc>
                <a:extLst>
                  <a:ext uri="{0D108BD9-81ED-4DB2-BD59-A6C34878D82A}">
                    <a16:rowId xmlns:a16="http://schemas.microsoft.com/office/drawing/2014/main" xmlns="" val="10003"/>
                  </a:ext>
                </a:extLst>
              </a:tr>
            </a:tbl>
          </a:graphicData>
        </a:graphic>
      </p:graphicFrame>
    </p:spTree>
    <p:extLst>
      <p:ext uri="{BB962C8B-B14F-4D97-AF65-F5344CB8AC3E}">
        <p14:creationId xmlns:p14="http://schemas.microsoft.com/office/powerpoint/2010/main" val="31957422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6">
            <a:extLst>
              <a:ext uri="{FF2B5EF4-FFF2-40B4-BE49-F238E27FC236}">
                <a16:creationId xmlns:a16="http://schemas.microsoft.com/office/drawing/2014/main" xmlns="" id="{3E6175E4-DA0F-1E47-B94A-675FB204667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910"/>
          <a:stretch/>
        </p:blipFill>
        <p:spPr bwMode="auto">
          <a:xfrm>
            <a:off x="810704" y="2094450"/>
            <a:ext cx="4235857" cy="3838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7">
            <a:extLst>
              <a:ext uri="{FF2B5EF4-FFF2-40B4-BE49-F238E27FC236}">
                <a16:creationId xmlns:a16="http://schemas.microsoft.com/office/drawing/2014/main" xmlns="" id="{6EBEA575-A9D5-BF4A-B166-A2342BB517B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94746" y="2094450"/>
            <a:ext cx="4277138" cy="3838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a:extLst>
              <a:ext uri="{FF2B5EF4-FFF2-40B4-BE49-F238E27FC236}">
                <a16:creationId xmlns:a16="http://schemas.microsoft.com/office/drawing/2014/main" xmlns="" id="{34B67070-5802-C240-A508-C3319A316932}"/>
              </a:ext>
            </a:extLst>
          </p:cNvPr>
          <p:cNvSpPr txBox="1"/>
          <p:nvPr/>
        </p:nvSpPr>
        <p:spPr>
          <a:xfrm>
            <a:off x="2855641" y="404664"/>
            <a:ext cx="6768752" cy="1569660"/>
          </a:xfrm>
          <a:prstGeom prst="rect">
            <a:avLst/>
          </a:prstGeom>
          <a:noFill/>
        </p:spPr>
        <p:txBody>
          <a:bodyPr wrap="square" rtlCol="0">
            <a:spAutoFit/>
          </a:bodyPr>
          <a:lstStyle/>
          <a:p>
            <a:pPr algn="ctr"/>
            <a:r>
              <a:rPr lang="en-US" sz="2400" dirty="0">
                <a:solidFill>
                  <a:srgbClr val="002060"/>
                </a:solidFill>
              </a:rPr>
              <a:t>Sacral chordoma</a:t>
            </a:r>
          </a:p>
          <a:p>
            <a:pPr algn="ctr"/>
            <a:r>
              <a:rPr lang="en-US" sz="2400" u="sng" dirty="0">
                <a:solidFill>
                  <a:srgbClr val="002060"/>
                </a:solidFill>
              </a:rPr>
              <a:t>Higher local control associated </a:t>
            </a:r>
          </a:p>
          <a:p>
            <a:pPr algn="ctr"/>
            <a:r>
              <a:rPr lang="en-US" sz="2400" u="sng" dirty="0">
                <a:solidFill>
                  <a:srgbClr val="002060"/>
                </a:solidFill>
              </a:rPr>
              <a:t>with wide surgical margin</a:t>
            </a:r>
          </a:p>
          <a:p>
            <a:endParaRPr lang="en-US" sz="2400" dirty="0"/>
          </a:p>
        </p:txBody>
      </p:sp>
      <p:pic>
        <p:nvPicPr>
          <p:cNvPr id="7"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b="24133"/>
          <a:stretch/>
        </p:blipFill>
        <p:spPr bwMode="auto">
          <a:xfrm>
            <a:off x="1160843" y="284538"/>
            <a:ext cx="2187303" cy="489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Immagine 7"/>
          <p:cNvPicPr>
            <a:picLocks noChangeAspect="1"/>
          </p:cNvPicPr>
          <p:nvPr/>
        </p:nvPicPr>
        <p:blipFill>
          <a:blip r:embed="rId6"/>
          <a:stretch>
            <a:fillRect/>
          </a:stretch>
        </p:blipFill>
        <p:spPr>
          <a:xfrm>
            <a:off x="0" y="28981"/>
            <a:ext cx="981075" cy="1000125"/>
          </a:xfrm>
          <a:prstGeom prst="rect">
            <a:avLst/>
          </a:prstGeom>
        </p:spPr>
      </p:pic>
    </p:spTree>
    <p:extLst>
      <p:ext uri="{BB962C8B-B14F-4D97-AF65-F5344CB8AC3E}">
        <p14:creationId xmlns:p14="http://schemas.microsoft.com/office/powerpoint/2010/main" val="28376116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t="-678" b="14810"/>
          <a:stretch/>
        </p:blipFill>
        <p:spPr bwMode="auto">
          <a:xfrm>
            <a:off x="2108808" y="2295078"/>
            <a:ext cx="2183336" cy="33508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6" name="Gruppo 25"/>
          <p:cNvGrpSpPr/>
          <p:nvPr/>
        </p:nvGrpSpPr>
        <p:grpSpPr>
          <a:xfrm>
            <a:off x="3897211" y="2575092"/>
            <a:ext cx="7117725" cy="1131298"/>
            <a:chOff x="3147462" y="2285916"/>
            <a:chExt cx="9490299" cy="1508398"/>
          </a:xfrm>
        </p:grpSpPr>
        <p:grpSp>
          <p:nvGrpSpPr>
            <p:cNvPr id="9" name="Gruppo 8"/>
            <p:cNvGrpSpPr/>
            <p:nvPr/>
          </p:nvGrpSpPr>
          <p:grpSpPr>
            <a:xfrm>
              <a:off x="3147462" y="3162966"/>
              <a:ext cx="1517582" cy="631348"/>
              <a:chOff x="3034614" y="2804871"/>
              <a:chExt cx="1517582" cy="631348"/>
            </a:xfrm>
          </p:grpSpPr>
          <p:sp>
            <p:nvSpPr>
              <p:cNvPr id="4" name="Ovale 3"/>
              <p:cNvSpPr/>
              <p:nvPr/>
            </p:nvSpPr>
            <p:spPr>
              <a:xfrm>
                <a:off x="3034614" y="3031958"/>
                <a:ext cx="375385" cy="404261"/>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50">
                  <a:solidFill>
                    <a:srgbClr val="002060"/>
                  </a:solidFill>
                </a:endParaRPr>
              </a:p>
            </p:txBody>
          </p:sp>
          <p:cxnSp>
            <p:nvCxnSpPr>
              <p:cNvPr id="6" name="Connettore 2 5"/>
              <p:cNvCxnSpPr>
                <a:stCxn id="4" idx="6"/>
              </p:cNvCxnSpPr>
              <p:nvPr/>
            </p:nvCxnSpPr>
            <p:spPr>
              <a:xfrm flipV="1">
                <a:off x="3409999" y="2804871"/>
                <a:ext cx="1142197" cy="42921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10" name="Rettangolo 9"/>
            <p:cNvSpPr/>
            <p:nvPr/>
          </p:nvSpPr>
          <p:spPr>
            <a:xfrm>
              <a:off x="4254979" y="2285916"/>
              <a:ext cx="8382782" cy="492443"/>
            </a:xfrm>
            <a:prstGeom prst="rect">
              <a:avLst/>
            </a:prstGeom>
          </p:spPr>
          <p:txBody>
            <a:bodyPr wrap="square">
              <a:spAutoFit/>
            </a:bodyPr>
            <a:lstStyle/>
            <a:p>
              <a:r>
                <a:rPr lang="it-IT" dirty="0" err="1">
                  <a:solidFill>
                    <a:srgbClr val="002060"/>
                  </a:solidFill>
                  <a:sym typeface="Wingdings" panose="05000000000000000000" pitchFamily="2" charset="2"/>
                </a:rPr>
                <a:t>Permanent</a:t>
              </a:r>
              <a:r>
                <a:rPr lang="it-IT" dirty="0">
                  <a:solidFill>
                    <a:srgbClr val="002060"/>
                  </a:solidFill>
                  <a:sym typeface="Wingdings" panose="05000000000000000000" pitchFamily="2" charset="2"/>
                </a:rPr>
                <a:t>  </a:t>
              </a:r>
              <a:r>
                <a:rPr lang="it-IT" dirty="0" err="1">
                  <a:solidFill>
                    <a:srgbClr val="002060"/>
                  </a:solidFill>
                  <a:sym typeface="Wingdings" panose="05000000000000000000" pitchFamily="2" charset="2"/>
                </a:rPr>
                <a:t>urinary</a:t>
              </a:r>
              <a:r>
                <a:rPr lang="it-IT" dirty="0">
                  <a:solidFill>
                    <a:srgbClr val="002060"/>
                  </a:solidFill>
                  <a:sym typeface="Wingdings" panose="05000000000000000000" pitchFamily="2" charset="2"/>
                </a:rPr>
                <a:t>/</a:t>
              </a:r>
              <a:r>
                <a:rPr lang="it-IT" dirty="0" err="1">
                  <a:solidFill>
                    <a:srgbClr val="002060"/>
                  </a:solidFill>
                  <a:sym typeface="Wingdings" panose="05000000000000000000" pitchFamily="2" charset="2"/>
                </a:rPr>
                <a:t>rectal</a:t>
              </a:r>
              <a:r>
                <a:rPr lang="it-IT" dirty="0">
                  <a:solidFill>
                    <a:srgbClr val="002060"/>
                  </a:solidFill>
                  <a:sym typeface="Wingdings" panose="05000000000000000000" pitchFamily="2" charset="2"/>
                </a:rPr>
                <a:t>  </a:t>
              </a:r>
              <a:r>
                <a:rPr lang="it-IT" dirty="0" err="1">
                  <a:solidFill>
                    <a:srgbClr val="002060"/>
                  </a:solidFill>
                  <a:sym typeface="Wingdings" panose="05000000000000000000" pitchFamily="2" charset="2"/>
                </a:rPr>
                <a:t>disfunction</a:t>
              </a:r>
              <a:r>
                <a:rPr lang="it-IT" dirty="0">
                  <a:solidFill>
                    <a:srgbClr val="002060"/>
                  </a:solidFill>
                  <a:sym typeface="Wingdings" panose="05000000000000000000" pitchFamily="2" charset="2"/>
                </a:rPr>
                <a:t>  RT</a:t>
              </a:r>
            </a:p>
          </p:txBody>
        </p:sp>
      </p:grpSp>
      <p:grpSp>
        <p:nvGrpSpPr>
          <p:cNvPr id="27" name="Gruppo 26"/>
          <p:cNvGrpSpPr/>
          <p:nvPr/>
        </p:nvGrpSpPr>
        <p:grpSpPr>
          <a:xfrm>
            <a:off x="3877379" y="3728301"/>
            <a:ext cx="7259183" cy="654779"/>
            <a:chOff x="3137837" y="3828072"/>
            <a:chExt cx="9678910" cy="873040"/>
          </a:xfrm>
        </p:grpSpPr>
        <p:grpSp>
          <p:nvGrpSpPr>
            <p:cNvPr id="12" name="Gruppo 11"/>
            <p:cNvGrpSpPr/>
            <p:nvPr/>
          </p:nvGrpSpPr>
          <p:grpSpPr>
            <a:xfrm>
              <a:off x="3137837" y="3828072"/>
              <a:ext cx="1610442" cy="442153"/>
              <a:chOff x="3034614" y="3011316"/>
              <a:chExt cx="1510109" cy="442153"/>
            </a:xfrm>
          </p:grpSpPr>
          <p:sp>
            <p:nvSpPr>
              <p:cNvPr id="13" name="Ovale 12"/>
              <p:cNvSpPr/>
              <p:nvPr/>
            </p:nvSpPr>
            <p:spPr>
              <a:xfrm>
                <a:off x="3034614" y="3011316"/>
                <a:ext cx="375385" cy="404261"/>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50">
                  <a:solidFill>
                    <a:srgbClr val="002060"/>
                  </a:solidFill>
                </a:endParaRPr>
              </a:p>
            </p:txBody>
          </p:sp>
          <p:cxnSp>
            <p:nvCxnSpPr>
              <p:cNvPr id="14" name="Connettore 2 13"/>
              <p:cNvCxnSpPr>
                <a:cxnSpLocks/>
                <a:stCxn id="13" idx="6"/>
                <a:endCxn id="11" idx="1"/>
              </p:cNvCxnSpPr>
              <p:nvPr/>
            </p:nvCxnSpPr>
            <p:spPr>
              <a:xfrm>
                <a:off x="3410000" y="3213447"/>
                <a:ext cx="1134723" cy="24002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11" name="Rettangolo 10"/>
            <p:cNvSpPr/>
            <p:nvPr/>
          </p:nvSpPr>
          <p:spPr>
            <a:xfrm>
              <a:off x="4748280" y="3839337"/>
              <a:ext cx="8068467" cy="861775"/>
            </a:xfrm>
            <a:prstGeom prst="rect">
              <a:avLst/>
            </a:prstGeom>
          </p:spPr>
          <p:txBody>
            <a:bodyPr wrap="square">
              <a:spAutoFit/>
            </a:bodyPr>
            <a:lstStyle/>
            <a:p>
              <a:r>
                <a:rPr lang="it-IT" dirty="0">
                  <a:solidFill>
                    <a:srgbClr val="002060"/>
                  </a:solidFill>
                  <a:sym typeface="Wingdings" panose="05000000000000000000" pitchFamily="2" charset="2"/>
                </a:rPr>
                <a:t>High </a:t>
              </a:r>
              <a:r>
                <a:rPr lang="it-IT" dirty="0" err="1">
                  <a:solidFill>
                    <a:srgbClr val="002060"/>
                  </a:solidFill>
                  <a:sym typeface="Wingdings" panose="05000000000000000000" pitchFamily="2" charset="2"/>
                </a:rPr>
                <a:t>risk</a:t>
              </a:r>
              <a:r>
                <a:rPr lang="it-IT" dirty="0">
                  <a:solidFill>
                    <a:srgbClr val="002060"/>
                  </a:solidFill>
                  <a:sym typeface="Wingdings" panose="05000000000000000000" pitchFamily="2" charset="2"/>
                </a:rPr>
                <a:t> of severe </a:t>
              </a:r>
              <a:r>
                <a:rPr lang="it-IT" dirty="0" err="1">
                  <a:solidFill>
                    <a:srgbClr val="002060"/>
                  </a:solidFill>
                  <a:sym typeface="Wingdings" panose="05000000000000000000" pitchFamily="2" charset="2"/>
                </a:rPr>
                <a:t>sequelae</a:t>
              </a:r>
              <a:r>
                <a:rPr lang="it-IT" dirty="0">
                  <a:solidFill>
                    <a:srgbClr val="002060"/>
                  </a:solidFill>
                  <a:sym typeface="Wingdings" panose="05000000000000000000" pitchFamily="2" charset="2"/>
                </a:rPr>
                <a:t>    </a:t>
              </a:r>
              <a:r>
                <a:rPr lang="it-IT" dirty="0" err="1">
                  <a:solidFill>
                    <a:srgbClr val="002060"/>
                  </a:solidFill>
                  <a:sym typeface="Wingdings" panose="05000000000000000000" pitchFamily="2" charset="2"/>
                </a:rPr>
                <a:t>patients</a:t>
              </a:r>
              <a:r>
                <a:rPr lang="it-IT" dirty="0">
                  <a:solidFill>
                    <a:srgbClr val="002060"/>
                  </a:solidFill>
                  <a:sym typeface="Wingdings" panose="05000000000000000000" pitchFamily="2" charset="2"/>
                </a:rPr>
                <a:t> </a:t>
              </a:r>
              <a:r>
                <a:rPr lang="it-IT" dirty="0" err="1">
                  <a:solidFill>
                    <a:srgbClr val="002060"/>
                  </a:solidFill>
                  <a:sym typeface="Wingdings" panose="05000000000000000000" pitchFamily="2" charset="2"/>
                </a:rPr>
                <a:t>preference</a:t>
              </a:r>
              <a:endParaRPr lang="it-IT" dirty="0">
                <a:solidFill>
                  <a:srgbClr val="002060"/>
                </a:solidFill>
                <a:sym typeface="Wingdings" panose="05000000000000000000" pitchFamily="2" charset="2"/>
              </a:endParaRPr>
            </a:p>
            <a:p>
              <a:r>
                <a:rPr lang="it-IT" dirty="0">
                  <a:solidFill>
                    <a:srgbClr val="002060"/>
                  </a:solidFill>
                  <a:sym typeface="Wingdings" panose="05000000000000000000" pitchFamily="2" charset="2"/>
                </a:rPr>
                <a:t>                                                          </a:t>
              </a:r>
              <a:r>
                <a:rPr lang="it-IT" dirty="0" err="1">
                  <a:solidFill>
                    <a:srgbClr val="002060"/>
                  </a:solidFill>
                  <a:sym typeface="Wingdings" panose="05000000000000000000" pitchFamily="2" charset="2"/>
                </a:rPr>
                <a:t>based</a:t>
              </a:r>
              <a:r>
                <a:rPr lang="it-IT" dirty="0">
                  <a:solidFill>
                    <a:srgbClr val="002060"/>
                  </a:solidFill>
                  <a:sym typeface="Wingdings" panose="05000000000000000000" pitchFamily="2" charset="2"/>
                </a:rPr>
                <a:t> on </a:t>
              </a:r>
              <a:r>
                <a:rPr lang="it-IT" dirty="0" err="1">
                  <a:solidFill>
                    <a:srgbClr val="002060"/>
                  </a:solidFill>
                  <a:sym typeface="Wingdings" panose="05000000000000000000" pitchFamily="2" charset="2"/>
                </a:rPr>
                <a:t>expected</a:t>
              </a:r>
              <a:r>
                <a:rPr lang="it-IT" dirty="0">
                  <a:solidFill>
                    <a:srgbClr val="002060"/>
                  </a:solidFill>
                  <a:sym typeface="Wingdings" panose="05000000000000000000" pitchFamily="2" charset="2"/>
                </a:rPr>
                <a:t> </a:t>
              </a:r>
              <a:r>
                <a:rPr lang="it-IT" dirty="0" err="1">
                  <a:solidFill>
                    <a:srgbClr val="002060"/>
                  </a:solidFill>
                  <a:sym typeface="Wingdings" panose="05000000000000000000" pitchFamily="2" charset="2"/>
                </a:rPr>
                <a:t>QoL</a:t>
              </a:r>
              <a:r>
                <a:rPr lang="it-IT" dirty="0">
                  <a:solidFill>
                    <a:srgbClr val="002060"/>
                  </a:solidFill>
                  <a:sym typeface="Wingdings" panose="05000000000000000000" pitchFamily="2" charset="2"/>
                </a:rPr>
                <a:t> </a:t>
              </a:r>
            </a:p>
          </p:txBody>
        </p:sp>
      </p:grpSp>
      <p:grpSp>
        <p:nvGrpSpPr>
          <p:cNvPr id="28" name="Gruppo 27"/>
          <p:cNvGrpSpPr/>
          <p:nvPr/>
        </p:nvGrpSpPr>
        <p:grpSpPr>
          <a:xfrm>
            <a:off x="3897211" y="4193412"/>
            <a:ext cx="5230693" cy="1780524"/>
            <a:chOff x="3164279" y="4448213"/>
            <a:chExt cx="6974260" cy="2374031"/>
          </a:xfrm>
        </p:grpSpPr>
        <p:grpSp>
          <p:nvGrpSpPr>
            <p:cNvPr id="15" name="Gruppo 14"/>
            <p:cNvGrpSpPr/>
            <p:nvPr/>
          </p:nvGrpSpPr>
          <p:grpSpPr>
            <a:xfrm>
              <a:off x="3164279" y="4448213"/>
              <a:ext cx="1550464" cy="1389147"/>
              <a:chOff x="3034614" y="3031958"/>
              <a:chExt cx="1550464" cy="1389147"/>
            </a:xfrm>
          </p:grpSpPr>
          <p:sp>
            <p:nvSpPr>
              <p:cNvPr id="16" name="Ovale 15"/>
              <p:cNvSpPr/>
              <p:nvPr/>
            </p:nvSpPr>
            <p:spPr>
              <a:xfrm>
                <a:off x="3034614" y="3031958"/>
                <a:ext cx="375385" cy="404261"/>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50">
                  <a:solidFill>
                    <a:srgbClr val="002060"/>
                  </a:solidFill>
                </a:endParaRPr>
              </a:p>
            </p:txBody>
          </p:sp>
          <p:cxnSp>
            <p:nvCxnSpPr>
              <p:cNvPr id="17" name="Connettore 2 16"/>
              <p:cNvCxnSpPr>
                <a:stCxn id="16" idx="6"/>
                <a:endCxn id="18" idx="1"/>
              </p:cNvCxnSpPr>
              <p:nvPr/>
            </p:nvCxnSpPr>
            <p:spPr>
              <a:xfrm>
                <a:off x="3409999" y="3234089"/>
                <a:ext cx="1175079" cy="118701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18" name="Rettangolo 17"/>
            <p:cNvSpPr/>
            <p:nvPr/>
          </p:nvSpPr>
          <p:spPr>
            <a:xfrm>
              <a:off x="4714744" y="4852474"/>
              <a:ext cx="5423795" cy="1969770"/>
            </a:xfrm>
            <a:prstGeom prst="rect">
              <a:avLst/>
            </a:prstGeom>
          </p:spPr>
          <p:txBody>
            <a:bodyPr wrap="none">
              <a:spAutoFit/>
            </a:bodyPr>
            <a:lstStyle/>
            <a:p>
              <a:r>
                <a:rPr lang="it-IT" dirty="0" err="1">
                  <a:solidFill>
                    <a:srgbClr val="002060"/>
                  </a:solidFill>
                  <a:sym typeface="Wingdings" panose="05000000000000000000" pitchFamily="2" charset="2"/>
                </a:rPr>
                <a:t>Low</a:t>
              </a:r>
              <a:r>
                <a:rPr lang="it-IT" dirty="0">
                  <a:solidFill>
                    <a:srgbClr val="002060"/>
                  </a:solidFill>
                  <a:sym typeface="Wingdings" panose="05000000000000000000" pitchFamily="2" charset="2"/>
                </a:rPr>
                <a:t>  </a:t>
              </a:r>
              <a:r>
                <a:rPr lang="it-IT" dirty="0" err="1">
                  <a:solidFill>
                    <a:srgbClr val="002060"/>
                  </a:solidFill>
                  <a:sym typeface="Wingdings" panose="05000000000000000000" pitchFamily="2" charset="2"/>
                </a:rPr>
                <a:t>risk</a:t>
              </a:r>
              <a:r>
                <a:rPr lang="it-IT" dirty="0">
                  <a:solidFill>
                    <a:srgbClr val="002060"/>
                  </a:solidFill>
                  <a:sym typeface="Wingdings" panose="05000000000000000000" pitchFamily="2" charset="2"/>
                </a:rPr>
                <a:t> of severe </a:t>
              </a:r>
              <a:r>
                <a:rPr lang="it-IT" dirty="0" err="1">
                  <a:solidFill>
                    <a:srgbClr val="002060"/>
                  </a:solidFill>
                  <a:sym typeface="Wingdings" panose="05000000000000000000" pitchFamily="2" charset="2"/>
                </a:rPr>
                <a:t>sequelae</a:t>
              </a:r>
              <a:r>
                <a:rPr lang="it-IT" dirty="0">
                  <a:solidFill>
                    <a:srgbClr val="002060"/>
                  </a:solidFill>
                  <a:sym typeface="Wingdings" panose="05000000000000000000" pitchFamily="2" charset="2"/>
                </a:rPr>
                <a:t>, </a:t>
              </a:r>
            </a:p>
            <a:p>
              <a:r>
                <a:rPr lang="it-IT" dirty="0">
                  <a:solidFill>
                    <a:srgbClr val="002060"/>
                  </a:solidFill>
                  <a:sym typeface="Wingdings" panose="05000000000000000000" pitchFamily="2" charset="2"/>
                </a:rPr>
                <a:t>40% of </a:t>
              </a:r>
              <a:r>
                <a:rPr lang="it-IT" dirty="0" err="1">
                  <a:solidFill>
                    <a:srgbClr val="002060"/>
                  </a:solidFill>
                  <a:sym typeface="Wingdings" panose="05000000000000000000" pitchFamily="2" charset="2"/>
                </a:rPr>
                <a:t>recovering</a:t>
              </a:r>
              <a:r>
                <a:rPr lang="it-IT" dirty="0">
                  <a:solidFill>
                    <a:srgbClr val="002060"/>
                  </a:solidFill>
                  <a:sym typeface="Wingdings" panose="05000000000000000000" pitchFamily="2" charset="2"/>
                </a:rPr>
                <a:t> </a:t>
              </a:r>
              <a:r>
                <a:rPr lang="it-IT" dirty="0" err="1">
                  <a:solidFill>
                    <a:srgbClr val="002060"/>
                  </a:solidFill>
                  <a:sym typeface="Wingdings" panose="05000000000000000000" pitchFamily="2" charset="2"/>
                </a:rPr>
                <a:t>possibility</a:t>
              </a:r>
              <a:endParaRPr lang="it-IT" dirty="0">
                <a:solidFill>
                  <a:srgbClr val="002060"/>
                </a:solidFill>
                <a:sym typeface="Wingdings" panose="05000000000000000000" pitchFamily="2" charset="2"/>
              </a:endParaRPr>
            </a:p>
            <a:p>
              <a:r>
                <a:rPr lang="it-IT" dirty="0" err="1">
                  <a:solidFill>
                    <a:srgbClr val="002060"/>
                  </a:solidFill>
                  <a:sym typeface="Wingdings" panose="05000000000000000000" pitchFamily="2" charset="2"/>
                </a:rPr>
                <a:t>Depending</a:t>
              </a:r>
              <a:r>
                <a:rPr lang="it-IT" dirty="0">
                  <a:solidFill>
                    <a:srgbClr val="002060"/>
                  </a:solidFill>
                  <a:sym typeface="Wingdings" panose="05000000000000000000" pitchFamily="2" charset="2"/>
                </a:rPr>
                <a:t> on S2 </a:t>
              </a:r>
              <a:r>
                <a:rPr lang="it-IT" dirty="0" err="1">
                  <a:solidFill>
                    <a:srgbClr val="002060"/>
                  </a:solidFill>
                  <a:sym typeface="Wingdings" panose="05000000000000000000" pitchFamily="2" charset="2"/>
                </a:rPr>
                <a:t>nerve</a:t>
              </a:r>
              <a:r>
                <a:rPr lang="it-IT" dirty="0">
                  <a:solidFill>
                    <a:srgbClr val="002060"/>
                  </a:solidFill>
                  <a:sym typeface="Wingdings" panose="05000000000000000000" pitchFamily="2" charset="2"/>
                </a:rPr>
                <a:t> </a:t>
              </a:r>
              <a:r>
                <a:rPr lang="it-IT" dirty="0" err="1">
                  <a:solidFill>
                    <a:srgbClr val="002060"/>
                  </a:solidFill>
                  <a:sym typeface="Wingdings" panose="05000000000000000000" pitchFamily="2" charset="2"/>
                </a:rPr>
                <a:t>roots</a:t>
              </a:r>
              <a:r>
                <a:rPr lang="it-IT" dirty="0">
                  <a:solidFill>
                    <a:srgbClr val="002060"/>
                  </a:solidFill>
                  <a:sym typeface="Wingdings" panose="05000000000000000000" pitchFamily="2" charset="2"/>
                </a:rPr>
                <a:t> </a:t>
              </a:r>
            </a:p>
            <a:p>
              <a:r>
                <a:rPr lang="it-IT" dirty="0" err="1">
                  <a:solidFill>
                    <a:srgbClr val="002060"/>
                  </a:solidFill>
                  <a:sym typeface="Wingdings" panose="05000000000000000000" pitchFamily="2" charset="2"/>
                </a:rPr>
                <a:t>Involved</a:t>
              </a:r>
              <a:r>
                <a:rPr lang="it-IT" dirty="0">
                  <a:solidFill>
                    <a:srgbClr val="002060"/>
                  </a:solidFill>
                  <a:sym typeface="Wingdings" panose="05000000000000000000" pitchFamily="2" charset="2"/>
                </a:rPr>
                <a:t>                                         </a:t>
              </a:r>
              <a:r>
                <a:rPr lang="it-IT" dirty="0" err="1">
                  <a:solidFill>
                    <a:srgbClr val="002060"/>
                  </a:solidFill>
                  <a:sym typeface="Wingdings" panose="05000000000000000000" pitchFamily="2" charset="2"/>
                </a:rPr>
                <a:t>surgery</a:t>
              </a:r>
              <a:endParaRPr lang="it-IT" dirty="0">
                <a:solidFill>
                  <a:srgbClr val="002060"/>
                </a:solidFill>
                <a:sym typeface="Wingdings" panose="05000000000000000000" pitchFamily="2" charset="2"/>
              </a:endParaRPr>
            </a:p>
            <a:p>
              <a:endParaRPr lang="it-IT" dirty="0">
                <a:solidFill>
                  <a:srgbClr val="002060"/>
                </a:solidFill>
                <a:sym typeface="Wingdings" panose="05000000000000000000" pitchFamily="2" charset="2"/>
              </a:endParaRPr>
            </a:p>
          </p:txBody>
        </p:sp>
      </p:grpSp>
      <p:sp>
        <p:nvSpPr>
          <p:cNvPr id="5" name="Title 4">
            <a:extLst>
              <a:ext uri="{FF2B5EF4-FFF2-40B4-BE49-F238E27FC236}">
                <a16:creationId xmlns:a16="http://schemas.microsoft.com/office/drawing/2014/main" xmlns="" id="{571213D5-FB0C-1C49-96C7-880E72163A21}"/>
              </a:ext>
            </a:extLst>
          </p:cNvPr>
          <p:cNvSpPr>
            <a:spLocks noGrp="1"/>
          </p:cNvSpPr>
          <p:nvPr>
            <p:ph type="title" idx="4294967295"/>
          </p:nvPr>
        </p:nvSpPr>
        <p:spPr>
          <a:xfrm>
            <a:off x="4958498" y="1353911"/>
            <a:ext cx="6873875" cy="600075"/>
          </a:xfrm>
        </p:spPr>
        <p:txBody>
          <a:bodyPr>
            <a:noAutofit/>
          </a:bodyPr>
          <a:lstStyle/>
          <a:p>
            <a:r>
              <a:rPr lang="it-IT" sz="2800" b="1" dirty="0">
                <a:solidFill>
                  <a:srgbClr val="002060"/>
                </a:solidFill>
                <a:latin typeface="+mn-lt"/>
              </a:rPr>
              <a:t>Wide </a:t>
            </a:r>
            <a:r>
              <a:rPr lang="it-IT" sz="2800" b="1" dirty="0" err="1">
                <a:solidFill>
                  <a:srgbClr val="002060"/>
                </a:solidFill>
                <a:latin typeface="+mn-lt"/>
              </a:rPr>
              <a:t>margin</a:t>
            </a:r>
            <a:r>
              <a:rPr lang="it-IT" sz="2800" b="1" dirty="0">
                <a:solidFill>
                  <a:srgbClr val="002060"/>
                </a:solidFill>
                <a:latin typeface="+mn-lt"/>
              </a:rPr>
              <a:t> </a:t>
            </a:r>
            <a:r>
              <a:rPr lang="it-IT" sz="2800" b="1" dirty="0" err="1">
                <a:solidFill>
                  <a:srgbClr val="002060"/>
                </a:solidFill>
                <a:latin typeface="+mn-lt"/>
              </a:rPr>
              <a:t>surgery</a:t>
            </a:r>
            <a:r>
              <a:rPr lang="it-IT" sz="2800" b="1" dirty="0">
                <a:solidFill>
                  <a:srgbClr val="002060"/>
                </a:solidFill>
                <a:latin typeface="+mn-lt"/>
              </a:rPr>
              <a:t> </a:t>
            </a:r>
            <a:r>
              <a:rPr lang="it-IT" sz="2800" b="1" dirty="0" err="1">
                <a:solidFill>
                  <a:srgbClr val="002060"/>
                </a:solidFill>
                <a:latin typeface="+mn-lt"/>
              </a:rPr>
              <a:t>it</a:t>
            </a:r>
            <a:r>
              <a:rPr lang="it-IT" sz="2800" b="1" dirty="0">
                <a:solidFill>
                  <a:srgbClr val="002060"/>
                </a:solidFill>
                <a:latin typeface="+mn-lt"/>
              </a:rPr>
              <a:t> </a:t>
            </a:r>
            <a:r>
              <a:rPr lang="it-IT" sz="2800" b="1" dirty="0" err="1">
                <a:solidFill>
                  <a:srgbClr val="002060"/>
                </a:solidFill>
                <a:latin typeface="+mn-lt"/>
              </a:rPr>
              <a:t>is</a:t>
            </a:r>
            <a:r>
              <a:rPr lang="it-IT" sz="2800" b="1" dirty="0">
                <a:solidFill>
                  <a:srgbClr val="002060"/>
                </a:solidFill>
                <a:latin typeface="+mn-lt"/>
              </a:rPr>
              <a:t> </a:t>
            </a:r>
            <a:r>
              <a:rPr lang="it-IT" sz="2800" b="1" dirty="0" err="1">
                <a:solidFill>
                  <a:srgbClr val="002060"/>
                </a:solidFill>
                <a:latin typeface="+mn-lt"/>
              </a:rPr>
              <a:t>not</a:t>
            </a:r>
            <a:r>
              <a:rPr lang="it-IT" sz="2800" b="1" dirty="0">
                <a:solidFill>
                  <a:srgbClr val="002060"/>
                </a:solidFill>
                <a:latin typeface="+mn-lt"/>
              </a:rPr>
              <a:t> </a:t>
            </a:r>
            <a:r>
              <a:rPr lang="it-IT" sz="2800" b="1" dirty="0" err="1">
                <a:solidFill>
                  <a:srgbClr val="002060"/>
                </a:solidFill>
                <a:latin typeface="+mn-lt"/>
              </a:rPr>
              <a:t>always</a:t>
            </a:r>
            <a:r>
              <a:rPr lang="it-IT" sz="2800" b="1" dirty="0">
                <a:solidFill>
                  <a:srgbClr val="002060"/>
                </a:solidFill>
                <a:latin typeface="+mn-lt"/>
              </a:rPr>
              <a:t> </a:t>
            </a:r>
            <a:r>
              <a:rPr lang="it-IT" sz="2800" b="1" dirty="0" err="1">
                <a:solidFill>
                  <a:srgbClr val="002060"/>
                </a:solidFill>
                <a:latin typeface="+mn-lt"/>
              </a:rPr>
              <a:t>possible</a:t>
            </a:r>
            <a:r>
              <a:rPr lang="it-IT" sz="2800" b="1" dirty="0">
                <a:solidFill>
                  <a:srgbClr val="002060"/>
                </a:solidFill>
                <a:latin typeface="+mn-lt"/>
              </a:rPr>
              <a:t/>
            </a:r>
            <a:br>
              <a:rPr lang="it-IT" sz="2800" b="1" dirty="0">
                <a:solidFill>
                  <a:srgbClr val="002060"/>
                </a:solidFill>
                <a:latin typeface="+mn-lt"/>
              </a:rPr>
            </a:br>
            <a:r>
              <a:rPr lang="it-IT" sz="2800" b="1" dirty="0">
                <a:solidFill>
                  <a:srgbClr val="002060"/>
                </a:solidFill>
                <a:latin typeface="+mn-lt"/>
              </a:rPr>
              <a:t/>
            </a:r>
            <a:br>
              <a:rPr lang="it-IT" sz="2800" b="1" dirty="0">
                <a:solidFill>
                  <a:srgbClr val="002060"/>
                </a:solidFill>
                <a:latin typeface="+mn-lt"/>
              </a:rPr>
            </a:br>
            <a:r>
              <a:rPr lang="it-IT" sz="2800" b="1" dirty="0">
                <a:solidFill>
                  <a:srgbClr val="002060"/>
                </a:solidFill>
                <a:latin typeface="+mn-lt"/>
              </a:rPr>
              <a:t>S1-S2 </a:t>
            </a:r>
            <a:r>
              <a:rPr lang="it-IT" sz="2800" b="1" dirty="0" err="1" smtClean="0">
                <a:solidFill>
                  <a:srgbClr val="002060"/>
                </a:solidFill>
                <a:latin typeface="+mn-lt"/>
              </a:rPr>
              <a:t>extension</a:t>
            </a:r>
            <a:r>
              <a:rPr lang="it-IT" sz="2800" b="1" dirty="0" smtClean="0">
                <a:solidFill>
                  <a:srgbClr val="002060"/>
                </a:solidFill>
                <a:latin typeface="+mn-lt"/>
              </a:rPr>
              <a:t> </a:t>
            </a:r>
            <a:r>
              <a:rPr lang="it-IT" sz="2800" b="1" dirty="0" smtClean="0">
                <a:solidFill>
                  <a:srgbClr val="002060"/>
                </a:solidFill>
                <a:latin typeface="+mn-lt"/>
                <a:sym typeface="Wingdings" panose="05000000000000000000" pitchFamily="2" charset="2"/>
              </a:rPr>
              <a:t></a:t>
            </a:r>
            <a:r>
              <a:rPr lang="it-IT" sz="2800" b="1" dirty="0" smtClean="0">
                <a:solidFill>
                  <a:srgbClr val="002060"/>
                </a:solidFill>
                <a:latin typeface="+mn-lt"/>
              </a:rPr>
              <a:t> </a:t>
            </a:r>
            <a:r>
              <a:rPr lang="it-IT" sz="2800" b="1" dirty="0">
                <a:solidFill>
                  <a:srgbClr val="002060"/>
                </a:solidFill>
                <a:latin typeface="+mn-lt"/>
              </a:rPr>
              <a:t>RT </a:t>
            </a:r>
            <a:r>
              <a:rPr lang="it-IT" sz="2800" b="1" dirty="0" err="1">
                <a:solidFill>
                  <a:srgbClr val="002060"/>
                </a:solidFill>
                <a:latin typeface="+mn-lt"/>
              </a:rPr>
              <a:t>as</a:t>
            </a:r>
            <a:r>
              <a:rPr lang="it-IT" sz="2800" b="1" dirty="0">
                <a:solidFill>
                  <a:srgbClr val="002060"/>
                </a:solidFill>
                <a:latin typeface="+mn-lt"/>
              </a:rPr>
              <a:t> an alternative to be </a:t>
            </a:r>
            <a:r>
              <a:rPr lang="it-IT" sz="2800" b="1" dirty="0" err="1">
                <a:solidFill>
                  <a:srgbClr val="002060"/>
                </a:solidFill>
                <a:latin typeface="+mn-lt"/>
              </a:rPr>
              <a:t>considerated</a:t>
            </a:r>
            <a:r>
              <a:rPr lang="it-IT" sz="2800" b="1" dirty="0">
                <a:solidFill>
                  <a:srgbClr val="002060"/>
                </a:solidFill>
                <a:latin typeface="+mn-lt"/>
              </a:rPr>
              <a:t> </a:t>
            </a:r>
            <a:r>
              <a:rPr lang="it-IT" sz="2800" b="1" dirty="0" err="1">
                <a:solidFill>
                  <a:srgbClr val="002060"/>
                </a:solidFill>
                <a:latin typeface="+mn-lt"/>
              </a:rPr>
              <a:t>because</a:t>
            </a:r>
            <a:r>
              <a:rPr lang="it-IT" sz="2800" b="1" dirty="0">
                <a:solidFill>
                  <a:srgbClr val="002060"/>
                </a:solidFill>
                <a:latin typeface="+mn-lt"/>
              </a:rPr>
              <a:t> of </a:t>
            </a:r>
            <a:r>
              <a:rPr lang="it-IT" sz="2800" b="1" dirty="0" err="1">
                <a:solidFill>
                  <a:srgbClr val="002060"/>
                </a:solidFill>
                <a:latin typeface="+mn-lt"/>
              </a:rPr>
              <a:t>invalidating</a:t>
            </a:r>
            <a:r>
              <a:rPr lang="it-IT" sz="2800" b="1" dirty="0">
                <a:solidFill>
                  <a:srgbClr val="002060"/>
                </a:solidFill>
                <a:latin typeface="+mn-lt"/>
              </a:rPr>
              <a:t> </a:t>
            </a:r>
            <a:r>
              <a:rPr lang="it-IT" sz="2800" b="1" dirty="0" err="1">
                <a:solidFill>
                  <a:srgbClr val="002060"/>
                </a:solidFill>
                <a:latin typeface="+mn-lt"/>
              </a:rPr>
              <a:t>sequelae</a:t>
            </a:r>
            <a:r>
              <a:rPr lang="it-IT" sz="2800" b="1" dirty="0">
                <a:solidFill>
                  <a:srgbClr val="002060"/>
                </a:solidFill>
                <a:latin typeface="+mn-lt"/>
              </a:rPr>
              <a:t/>
            </a:r>
            <a:br>
              <a:rPr lang="it-IT" sz="2800" b="1" dirty="0">
                <a:solidFill>
                  <a:srgbClr val="002060"/>
                </a:solidFill>
                <a:latin typeface="+mn-lt"/>
              </a:rPr>
            </a:br>
            <a:r>
              <a:rPr lang="it-IT" sz="2800" b="1" dirty="0">
                <a:solidFill>
                  <a:srgbClr val="002060"/>
                </a:solidFill>
                <a:latin typeface="+mn-lt"/>
              </a:rPr>
              <a:t/>
            </a:r>
            <a:br>
              <a:rPr lang="it-IT" sz="2800" b="1" dirty="0">
                <a:solidFill>
                  <a:srgbClr val="002060"/>
                </a:solidFill>
                <a:latin typeface="+mn-lt"/>
              </a:rPr>
            </a:br>
            <a:endParaRPr lang="en-US" sz="2800" b="1" dirty="0">
              <a:solidFill>
                <a:srgbClr val="002060"/>
              </a:solidFill>
              <a:latin typeface="+mn-lt"/>
            </a:endParaRPr>
          </a:p>
        </p:txBody>
      </p:sp>
      <p:sp>
        <p:nvSpPr>
          <p:cNvPr id="19" name="Ovale 15">
            <a:extLst>
              <a:ext uri="{FF2B5EF4-FFF2-40B4-BE49-F238E27FC236}">
                <a16:creationId xmlns:a16="http://schemas.microsoft.com/office/drawing/2014/main" xmlns="" id="{A755D5F8-B27D-6C4B-94D8-BF22DBCB066B}"/>
              </a:ext>
            </a:extLst>
          </p:cNvPr>
          <p:cNvSpPr/>
          <p:nvPr/>
        </p:nvSpPr>
        <p:spPr>
          <a:xfrm>
            <a:off x="3778650" y="4630105"/>
            <a:ext cx="414767" cy="916727"/>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50"/>
          </a:p>
        </p:txBody>
      </p:sp>
      <p:cxnSp>
        <p:nvCxnSpPr>
          <p:cNvPr id="20" name="Connettore 2 16">
            <a:extLst>
              <a:ext uri="{FF2B5EF4-FFF2-40B4-BE49-F238E27FC236}">
                <a16:creationId xmlns:a16="http://schemas.microsoft.com/office/drawing/2014/main" xmlns="" id="{B80C046E-586F-6D4E-A00B-09A09F9BC59D}"/>
              </a:ext>
            </a:extLst>
          </p:cNvPr>
          <p:cNvCxnSpPr>
            <a:cxnSpLocks/>
          </p:cNvCxnSpPr>
          <p:nvPr/>
        </p:nvCxnSpPr>
        <p:spPr>
          <a:xfrm>
            <a:off x="4177623" y="5040332"/>
            <a:ext cx="906461" cy="112854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xmlns="" id="{425A2A6D-DA75-5C46-A329-30F1B87588F5}"/>
              </a:ext>
            </a:extLst>
          </p:cNvPr>
          <p:cNvSpPr txBox="1"/>
          <p:nvPr/>
        </p:nvSpPr>
        <p:spPr>
          <a:xfrm>
            <a:off x="5232332" y="5940868"/>
            <a:ext cx="4179266" cy="369332"/>
          </a:xfrm>
          <a:prstGeom prst="rect">
            <a:avLst/>
          </a:prstGeom>
          <a:noFill/>
        </p:spPr>
        <p:txBody>
          <a:bodyPr wrap="square" rtlCol="0">
            <a:spAutoFit/>
          </a:bodyPr>
          <a:lstStyle/>
          <a:p>
            <a:r>
              <a:rPr lang="en-US" dirty="0">
                <a:solidFill>
                  <a:srgbClr val="002060"/>
                </a:solidFill>
              </a:rPr>
              <a:t>Not expected severe sequelae </a:t>
            </a:r>
            <a:r>
              <a:rPr lang="en-US" dirty="0">
                <a:solidFill>
                  <a:srgbClr val="002060"/>
                </a:solidFill>
                <a:sym typeface="Wingdings" pitchFamily="2" charset="2"/>
              </a:rPr>
              <a:t></a:t>
            </a:r>
            <a:r>
              <a:rPr lang="en-US" dirty="0">
                <a:solidFill>
                  <a:srgbClr val="002060"/>
                </a:solidFill>
              </a:rPr>
              <a:t> surgery</a:t>
            </a:r>
          </a:p>
        </p:txBody>
      </p:sp>
      <p:sp>
        <p:nvSpPr>
          <p:cNvPr id="2" name="Oval 1">
            <a:extLst>
              <a:ext uri="{FF2B5EF4-FFF2-40B4-BE49-F238E27FC236}">
                <a16:creationId xmlns:a16="http://schemas.microsoft.com/office/drawing/2014/main" xmlns="" id="{A189741F-9DFF-D341-9B5B-2C9D9EC4D1E1}"/>
              </a:ext>
            </a:extLst>
          </p:cNvPr>
          <p:cNvSpPr/>
          <p:nvPr/>
        </p:nvSpPr>
        <p:spPr>
          <a:xfrm>
            <a:off x="8664479" y="2472370"/>
            <a:ext cx="541113" cy="546743"/>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xmlns="" id="{BDFBD9DC-BF25-9F4B-AA29-EE7334094A2A}"/>
              </a:ext>
            </a:extLst>
          </p:cNvPr>
          <p:cNvSpPr/>
          <p:nvPr/>
        </p:nvSpPr>
        <p:spPr>
          <a:xfrm>
            <a:off x="8110885" y="3492185"/>
            <a:ext cx="2449611" cy="113791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16"/>
          <p:cNvPicPr>
            <a:picLocks noChangeAspect="1"/>
          </p:cNvPicPr>
          <p:nvPr/>
        </p:nvPicPr>
        <p:blipFill>
          <a:blip r:embed="rId4"/>
          <a:stretch>
            <a:fillRect/>
          </a:stretch>
        </p:blipFill>
        <p:spPr>
          <a:xfrm>
            <a:off x="368112" y="93344"/>
            <a:ext cx="2456570" cy="1527372"/>
          </a:xfrm>
          <a:prstGeom prst="rect">
            <a:avLst/>
          </a:prstGeom>
        </p:spPr>
      </p:pic>
    </p:spTree>
    <p:extLst>
      <p:ext uri="{BB962C8B-B14F-4D97-AF65-F5344CB8AC3E}">
        <p14:creationId xmlns:p14="http://schemas.microsoft.com/office/powerpoint/2010/main" val="9361424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S:\Area Clinica\Fiore\CORDOMA\IMMAGINI X BOLOGNA\ZARABARA POST 1 ANNO.jpg"/>
          <p:cNvPicPr>
            <a:picLocks noChangeAspect="1" noChangeArrowheads="1"/>
          </p:cNvPicPr>
          <p:nvPr/>
        </p:nvPicPr>
        <p:blipFill rotWithShape="1">
          <a:blip r:embed="rId3">
            <a:extLst>
              <a:ext uri="{28A0092B-C50C-407E-A947-70E740481C1C}">
                <a14:useLocalDpi xmlns:a14="http://schemas.microsoft.com/office/drawing/2010/main" val="0"/>
              </a:ext>
            </a:extLst>
          </a:blip>
          <a:srcRect l="25916" t="56461" r="45426" b="5331"/>
          <a:stretch/>
        </p:blipFill>
        <p:spPr bwMode="auto">
          <a:xfrm>
            <a:off x="1837900" y="4162569"/>
            <a:ext cx="2456597" cy="262037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S:\Area Clinica\Fiore\CORDOMA\IMMAGINI X BOLOGNA\ZARABARA PRE.jpg"/>
          <p:cNvPicPr>
            <a:picLocks noChangeAspect="1" noChangeArrowheads="1"/>
          </p:cNvPicPr>
          <p:nvPr/>
        </p:nvPicPr>
        <p:blipFill rotWithShape="1">
          <a:blip r:embed="rId4">
            <a:extLst>
              <a:ext uri="{28A0092B-C50C-407E-A947-70E740481C1C}">
                <a14:useLocalDpi xmlns:a14="http://schemas.microsoft.com/office/drawing/2010/main" val="0"/>
              </a:ext>
            </a:extLst>
          </a:blip>
          <a:srcRect l="27191" t="55621" r="43994" b="5971"/>
          <a:stretch/>
        </p:blipFill>
        <p:spPr bwMode="auto">
          <a:xfrm>
            <a:off x="1715070" y="614149"/>
            <a:ext cx="2470244" cy="263401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S:\Area Clinica\Fiore\CORDOMA\IMMAGINI X BOLOGNA\TL RM 2013.jpg"/>
          <p:cNvPicPr>
            <a:picLocks noChangeAspect="1" noChangeArrowheads="1"/>
          </p:cNvPicPr>
          <p:nvPr/>
        </p:nvPicPr>
        <p:blipFill rotWithShape="1">
          <a:blip r:embed="rId5">
            <a:extLst>
              <a:ext uri="{28A0092B-C50C-407E-A947-70E740481C1C}">
                <a14:useLocalDpi xmlns:a14="http://schemas.microsoft.com/office/drawing/2010/main" val="0"/>
              </a:ext>
            </a:extLst>
          </a:blip>
          <a:srcRect l="26517" t="56302" r="42746" b="5289"/>
          <a:stretch/>
        </p:blipFill>
        <p:spPr bwMode="auto">
          <a:xfrm>
            <a:off x="4511824" y="614149"/>
            <a:ext cx="2635054" cy="2634019"/>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S:\Area Clinica\Fiore\CORDOMA\IMMAGINI X BOLOGNA\TL RM 2015.jpg"/>
          <p:cNvPicPr>
            <a:picLocks noChangeAspect="1" noChangeArrowheads="1"/>
          </p:cNvPicPr>
          <p:nvPr/>
        </p:nvPicPr>
        <p:blipFill rotWithShape="1">
          <a:blip r:embed="rId6">
            <a:extLst>
              <a:ext uri="{28A0092B-C50C-407E-A947-70E740481C1C}">
                <a14:useLocalDpi xmlns:a14="http://schemas.microsoft.com/office/drawing/2010/main" val="0"/>
              </a:ext>
            </a:extLst>
          </a:blip>
          <a:srcRect l="28747" t="56661" r="39732" b="6125"/>
          <a:stretch/>
        </p:blipFill>
        <p:spPr bwMode="auto">
          <a:xfrm>
            <a:off x="4594426" y="4162570"/>
            <a:ext cx="2702257" cy="255213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S:\Area Clinica\Fiore\CORDOMA\IMMAGINI X BOLOGNA\VISCO\VISCO RM 2013.jpg"/>
          <p:cNvPicPr>
            <a:picLocks noChangeAspect="1" noChangeArrowheads="1"/>
          </p:cNvPicPr>
          <p:nvPr/>
        </p:nvPicPr>
        <p:blipFill rotWithShape="1">
          <a:blip r:embed="rId7">
            <a:extLst>
              <a:ext uri="{28A0092B-C50C-407E-A947-70E740481C1C}">
                <a14:useLocalDpi xmlns:a14="http://schemas.microsoft.com/office/drawing/2010/main" val="0"/>
              </a:ext>
            </a:extLst>
          </a:blip>
          <a:srcRect l="26039" t="55815" r="42107" b="5777"/>
          <a:stretch/>
        </p:blipFill>
        <p:spPr bwMode="auto">
          <a:xfrm>
            <a:off x="7464153" y="614149"/>
            <a:ext cx="2821711" cy="2634018"/>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S:\Area Clinica\Fiore\CORDOMA\IMMAGINI X BOLOGNA\VISCO\VISCO RM 2015.jpg"/>
          <p:cNvPicPr>
            <a:picLocks noChangeAspect="1" noChangeArrowheads="1"/>
          </p:cNvPicPr>
          <p:nvPr/>
        </p:nvPicPr>
        <p:blipFill rotWithShape="1">
          <a:blip r:embed="rId8">
            <a:extLst>
              <a:ext uri="{28A0092B-C50C-407E-A947-70E740481C1C}">
                <a14:useLocalDpi xmlns:a14="http://schemas.microsoft.com/office/drawing/2010/main" val="0"/>
              </a:ext>
            </a:extLst>
          </a:blip>
          <a:srcRect l="25482" t="55665" r="41051" b="6723"/>
          <a:stretch/>
        </p:blipFill>
        <p:spPr bwMode="auto">
          <a:xfrm>
            <a:off x="7537713" y="4132183"/>
            <a:ext cx="2869032" cy="2579427"/>
          </a:xfrm>
          <a:prstGeom prst="rect">
            <a:avLst/>
          </a:prstGeom>
          <a:noFill/>
          <a:extLst>
            <a:ext uri="{909E8E84-426E-40DD-AFC4-6F175D3DCCD1}">
              <a14:hiddenFill xmlns:a14="http://schemas.microsoft.com/office/drawing/2010/main">
                <a:solidFill>
                  <a:srgbClr val="FFFFFF"/>
                </a:solidFill>
              </a14:hiddenFill>
            </a:ext>
          </a:extLst>
        </p:spPr>
      </p:pic>
      <p:sp>
        <p:nvSpPr>
          <p:cNvPr id="2" name="CasellaDiTesto 1"/>
          <p:cNvSpPr txBox="1"/>
          <p:nvPr/>
        </p:nvSpPr>
        <p:spPr>
          <a:xfrm>
            <a:off x="4587724" y="-11261"/>
            <a:ext cx="6620645" cy="584775"/>
          </a:xfrm>
          <a:prstGeom prst="rect">
            <a:avLst/>
          </a:prstGeom>
          <a:noFill/>
        </p:spPr>
        <p:txBody>
          <a:bodyPr wrap="square" rtlCol="0">
            <a:spAutoFit/>
          </a:bodyPr>
          <a:lstStyle/>
          <a:p>
            <a:r>
              <a:rPr lang="it-IT" sz="3200" b="1" dirty="0" smtClean="0">
                <a:solidFill>
                  <a:srgbClr val="002060"/>
                </a:solidFill>
              </a:rPr>
              <a:t> </a:t>
            </a:r>
            <a:r>
              <a:rPr lang="it-IT" sz="3200" b="1" dirty="0" err="1">
                <a:solidFill>
                  <a:srgbClr val="002060"/>
                </a:solidFill>
              </a:rPr>
              <a:t>experience</a:t>
            </a:r>
            <a:r>
              <a:rPr lang="it-IT" sz="3200" b="1" dirty="0">
                <a:solidFill>
                  <a:srgbClr val="002060"/>
                </a:solidFill>
              </a:rPr>
              <a:t> </a:t>
            </a:r>
            <a:r>
              <a:rPr lang="it-IT" sz="3200" b="1" dirty="0" err="1">
                <a:solidFill>
                  <a:srgbClr val="002060"/>
                </a:solidFill>
              </a:rPr>
              <a:t>after</a:t>
            </a:r>
            <a:r>
              <a:rPr lang="it-IT" sz="3200" b="1" dirty="0">
                <a:solidFill>
                  <a:srgbClr val="002060"/>
                </a:solidFill>
              </a:rPr>
              <a:t> 1 </a:t>
            </a:r>
            <a:r>
              <a:rPr lang="it-IT" sz="3200" b="1" dirty="0" err="1">
                <a:solidFill>
                  <a:srgbClr val="002060"/>
                </a:solidFill>
              </a:rPr>
              <a:t>year</a:t>
            </a:r>
            <a:endParaRPr lang="it-IT" sz="3200" b="1" dirty="0">
              <a:solidFill>
                <a:srgbClr val="002060"/>
              </a:solidFill>
            </a:endParaRPr>
          </a:p>
        </p:txBody>
      </p:sp>
      <p:sp>
        <p:nvSpPr>
          <p:cNvPr id="5" name="Freccia in giù 4"/>
          <p:cNvSpPr/>
          <p:nvPr/>
        </p:nvSpPr>
        <p:spPr>
          <a:xfrm>
            <a:off x="3066198" y="3429000"/>
            <a:ext cx="45719" cy="504056"/>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Freccia in giù 5"/>
          <p:cNvSpPr/>
          <p:nvPr/>
        </p:nvSpPr>
        <p:spPr>
          <a:xfrm>
            <a:off x="2783632" y="3329437"/>
            <a:ext cx="432048" cy="703182"/>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Freccia in giù 12"/>
          <p:cNvSpPr/>
          <p:nvPr/>
        </p:nvSpPr>
        <p:spPr>
          <a:xfrm>
            <a:off x="5729529" y="3329437"/>
            <a:ext cx="432048" cy="703182"/>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Freccia in giù 13"/>
          <p:cNvSpPr/>
          <p:nvPr/>
        </p:nvSpPr>
        <p:spPr>
          <a:xfrm>
            <a:off x="8756205" y="3427407"/>
            <a:ext cx="432048" cy="703182"/>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5" name="Picture 3"/>
          <p:cNvPicPr>
            <a:picLocks noChangeAspect="1" noChangeArrowheads="1"/>
          </p:cNvPicPr>
          <p:nvPr/>
        </p:nvPicPr>
        <p:blipFill rotWithShape="1">
          <a:blip r:embed="rId9">
            <a:extLst>
              <a:ext uri="{28A0092B-C50C-407E-A947-70E740481C1C}">
                <a14:useLocalDpi xmlns:a14="http://schemas.microsoft.com/office/drawing/2010/main" val="0"/>
              </a:ext>
            </a:extLst>
          </a:blip>
          <a:srcRect b="24133"/>
          <a:stretch/>
        </p:blipFill>
        <p:spPr bwMode="auto">
          <a:xfrm>
            <a:off x="2407123" y="59340"/>
            <a:ext cx="2187303" cy="489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Immagine 15"/>
          <p:cNvPicPr>
            <a:picLocks noChangeAspect="1"/>
          </p:cNvPicPr>
          <p:nvPr/>
        </p:nvPicPr>
        <p:blipFill>
          <a:blip r:embed="rId10"/>
          <a:stretch>
            <a:fillRect/>
          </a:stretch>
        </p:blipFill>
        <p:spPr>
          <a:xfrm>
            <a:off x="0" y="-11261"/>
            <a:ext cx="981075" cy="1000125"/>
          </a:xfrm>
          <a:prstGeom prst="rect">
            <a:avLst/>
          </a:prstGeom>
        </p:spPr>
      </p:pic>
      <p:pic>
        <p:nvPicPr>
          <p:cNvPr id="17" name="Picture 13"/>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9734269" y="-196560"/>
            <a:ext cx="3392210" cy="1960252"/>
          </a:xfrm>
          <a:prstGeom prst="rect">
            <a:avLst/>
          </a:prstGeom>
        </p:spPr>
      </p:pic>
    </p:spTree>
    <p:extLst>
      <p:ext uri="{BB962C8B-B14F-4D97-AF65-F5344CB8AC3E}">
        <p14:creationId xmlns:p14="http://schemas.microsoft.com/office/powerpoint/2010/main" val="198176193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589171" y="97080"/>
            <a:ext cx="6692281" cy="461665"/>
          </a:xfrm>
          <a:prstGeom prst="rect">
            <a:avLst/>
          </a:prstGeom>
        </p:spPr>
        <p:txBody>
          <a:bodyPr wrap="none">
            <a:spAutoFit/>
          </a:bodyPr>
          <a:lstStyle/>
          <a:p>
            <a:r>
              <a:rPr lang="it-IT" sz="2400" b="1" dirty="0" smtClean="0">
                <a:solidFill>
                  <a:srgbClr val="002060"/>
                </a:solidFill>
                <a:latin typeface="Trebuchet MS" pitchFamily="34" charset="0"/>
              </a:rPr>
              <a:t>Spine- </a:t>
            </a:r>
            <a:r>
              <a:rPr lang="it-IT" sz="2400" b="1" dirty="0" err="1" smtClean="0">
                <a:solidFill>
                  <a:srgbClr val="002060"/>
                </a:solidFill>
                <a:latin typeface="Trebuchet MS" pitchFamily="34" charset="0"/>
              </a:rPr>
              <a:t>Sacrum</a:t>
            </a:r>
            <a:r>
              <a:rPr lang="it-IT" sz="2400" b="1" dirty="0" smtClean="0">
                <a:solidFill>
                  <a:srgbClr val="002060"/>
                </a:solidFill>
                <a:latin typeface="Trebuchet MS" pitchFamily="34" charset="0"/>
              </a:rPr>
              <a:t> </a:t>
            </a:r>
            <a:r>
              <a:rPr lang="it-IT" sz="2400" b="1" dirty="0" err="1" smtClean="0">
                <a:solidFill>
                  <a:srgbClr val="002060"/>
                </a:solidFill>
              </a:rPr>
              <a:t>Chordomas</a:t>
            </a:r>
            <a:r>
              <a:rPr lang="it-IT" sz="2400" b="1" dirty="0" smtClean="0">
                <a:solidFill>
                  <a:srgbClr val="002060"/>
                </a:solidFill>
              </a:rPr>
              <a:t> and </a:t>
            </a:r>
            <a:r>
              <a:rPr lang="it-IT" sz="2400" b="1" dirty="0" err="1" smtClean="0">
                <a:solidFill>
                  <a:srgbClr val="002060"/>
                </a:solidFill>
              </a:rPr>
              <a:t>Chondrosarcomas</a:t>
            </a:r>
            <a:endParaRPr lang="it-IT" sz="2400" b="1" dirty="0">
              <a:solidFill>
                <a:srgbClr val="002060"/>
              </a:solidFill>
            </a:endParaRPr>
          </a:p>
        </p:txBody>
      </p:sp>
      <p:sp>
        <p:nvSpPr>
          <p:cNvPr id="10" name="Rettangolo 9"/>
          <p:cNvSpPr/>
          <p:nvPr/>
        </p:nvSpPr>
        <p:spPr>
          <a:xfrm>
            <a:off x="692865" y="2298125"/>
            <a:ext cx="3587035" cy="1569660"/>
          </a:xfrm>
          <a:prstGeom prst="rect">
            <a:avLst/>
          </a:prstGeom>
        </p:spPr>
        <p:txBody>
          <a:bodyPr wrap="square">
            <a:spAutoFit/>
          </a:bodyPr>
          <a:lstStyle/>
          <a:p>
            <a:pPr defTabSz="685800" hangingPunct="1">
              <a:lnSpc>
                <a:spcPct val="100000"/>
              </a:lnSpc>
            </a:pPr>
            <a:r>
              <a:rPr lang="it-IT" sz="1600" dirty="0" err="1" smtClean="0">
                <a:solidFill>
                  <a:srgbClr val="5B9BD5">
                    <a:lumMod val="50000"/>
                  </a:srgbClr>
                </a:solidFill>
                <a:latin typeface="Calibri"/>
              </a:rPr>
              <a:t>Unresectable</a:t>
            </a:r>
            <a:endParaRPr lang="it-IT" sz="1600" dirty="0" smtClean="0">
              <a:solidFill>
                <a:srgbClr val="5B9BD5">
                  <a:lumMod val="50000"/>
                </a:srgbClr>
              </a:solidFill>
              <a:latin typeface="Calibri"/>
            </a:endParaRPr>
          </a:p>
          <a:p>
            <a:pPr defTabSz="685800" hangingPunct="1">
              <a:lnSpc>
                <a:spcPct val="100000"/>
              </a:lnSpc>
            </a:pPr>
            <a:endParaRPr lang="it-IT" sz="1600" kern="1200" dirty="0">
              <a:solidFill>
                <a:srgbClr val="5B9BD5">
                  <a:lumMod val="50000"/>
                </a:srgbClr>
              </a:solidFill>
              <a:latin typeface="Calibri"/>
            </a:endParaRPr>
          </a:p>
          <a:p>
            <a:pPr defTabSz="685800" hangingPunct="1">
              <a:lnSpc>
                <a:spcPct val="100000"/>
              </a:lnSpc>
            </a:pPr>
            <a:r>
              <a:rPr lang="it-IT" sz="1600" kern="1200" dirty="0" smtClean="0">
                <a:solidFill>
                  <a:srgbClr val="5B9BD5">
                    <a:lumMod val="50000"/>
                  </a:srgbClr>
                </a:solidFill>
                <a:latin typeface="Calibri"/>
              </a:rPr>
              <a:t>Carbon </a:t>
            </a:r>
            <a:r>
              <a:rPr lang="it-IT" sz="1600" kern="1200" dirty="0" err="1">
                <a:solidFill>
                  <a:srgbClr val="5B9BD5">
                    <a:lumMod val="50000"/>
                  </a:srgbClr>
                </a:solidFill>
                <a:latin typeface="Calibri"/>
              </a:rPr>
              <a:t>ions</a:t>
            </a:r>
            <a:r>
              <a:rPr lang="it-IT" sz="1600" kern="1200" dirty="0">
                <a:solidFill>
                  <a:srgbClr val="5B9BD5">
                    <a:lumMod val="50000"/>
                  </a:srgbClr>
                </a:solidFill>
                <a:latin typeface="Calibri"/>
              </a:rPr>
              <a:t>: 70.4 – 73.6 </a:t>
            </a:r>
            <a:r>
              <a:rPr lang="pl-PL" altLang="it-IT" sz="1600" kern="1200" dirty="0">
                <a:solidFill>
                  <a:srgbClr val="5B9BD5">
                    <a:lumMod val="50000"/>
                  </a:srgbClr>
                </a:solidFill>
                <a:latin typeface="Calibri"/>
              </a:rPr>
              <a:t>Gy</a:t>
            </a:r>
            <a:r>
              <a:rPr lang="it-IT" sz="1600" kern="1200" dirty="0">
                <a:solidFill>
                  <a:srgbClr val="5B9BD5">
                    <a:lumMod val="50000"/>
                  </a:srgbClr>
                </a:solidFill>
                <a:latin typeface="Calibri"/>
              </a:rPr>
              <a:t>(RBE) 4.4 – 4.6 </a:t>
            </a:r>
            <a:r>
              <a:rPr lang="it-IT" sz="1600" kern="1200" dirty="0" err="1">
                <a:solidFill>
                  <a:srgbClr val="5B9BD5">
                    <a:lumMod val="50000"/>
                  </a:srgbClr>
                </a:solidFill>
                <a:latin typeface="Calibri"/>
              </a:rPr>
              <a:t>Gy</a:t>
            </a:r>
            <a:r>
              <a:rPr lang="it-IT" sz="1600" kern="1200" dirty="0">
                <a:solidFill>
                  <a:srgbClr val="5B9BD5">
                    <a:lumMod val="50000"/>
                  </a:srgbClr>
                </a:solidFill>
                <a:latin typeface="Calibri"/>
              </a:rPr>
              <a:t>(RBE)/</a:t>
            </a:r>
            <a:r>
              <a:rPr lang="it-IT" sz="1600" kern="1200" dirty="0" err="1">
                <a:solidFill>
                  <a:srgbClr val="5B9BD5">
                    <a:lumMod val="50000"/>
                  </a:srgbClr>
                </a:solidFill>
                <a:latin typeface="Calibri"/>
              </a:rPr>
              <a:t>fx</a:t>
            </a:r>
            <a:r>
              <a:rPr lang="it-IT" sz="1600" kern="1200" dirty="0">
                <a:solidFill>
                  <a:srgbClr val="5B9BD5">
                    <a:lumMod val="50000"/>
                  </a:srgbClr>
                </a:solidFill>
                <a:latin typeface="Calibri"/>
              </a:rPr>
              <a:t>/16 </a:t>
            </a:r>
            <a:r>
              <a:rPr lang="it-IT" sz="1600" kern="1200" dirty="0" err="1" smtClean="0">
                <a:solidFill>
                  <a:srgbClr val="5B9BD5">
                    <a:lumMod val="50000"/>
                  </a:srgbClr>
                </a:solidFill>
                <a:latin typeface="Calibri"/>
              </a:rPr>
              <a:t>fx</a:t>
            </a:r>
            <a:endParaRPr lang="it-IT" sz="1600" kern="1200" dirty="0" smtClean="0">
              <a:solidFill>
                <a:srgbClr val="5B9BD5">
                  <a:lumMod val="50000"/>
                </a:srgbClr>
              </a:solidFill>
              <a:latin typeface="Calibri"/>
            </a:endParaRPr>
          </a:p>
          <a:p>
            <a:pPr defTabSz="685800" hangingPunct="1">
              <a:lnSpc>
                <a:spcPct val="100000"/>
              </a:lnSpc>
            </a:pPr>
            <a:endParaRPr lang="it-IT" sz="1600" dirty="0">
              <a:solidFill>
                <a:srgbClr val="5B9BD5">
                  <a:lumMod val="50000"/>
                </a:srgbClr>
              </a:solidFill>
              <a:latin typeface="Calibri"/>
            </a:endParaRPr>
          </a:p>
          <a:p>
            <a:pPr defTabSz="685800" hangingPunct="1">
              <a:lnSpc>
                <a:spcPct val="100000"/>
              </a:lnSpc>
            </a:pPr>
            <a:r>
              <a:rPr lang="it-IT" sz="1600" dirty="0" err="1" smtClean="0">
                <a:solidFill>
                  <a:srgbClr val="5B9BD5">
                    <a:lumMod val="50000"/>
                  </a:srgbClr>
                </a:solidFill>
                <a:latin typeface="Calibri"/>
              </a:rPr>
              <a:t>Response</a:t>
            </a:r>
            <a:r>
              <a:rPr lang="it-IT" sz="1600" dirty="0">
                <a:solidFill>
                  <a:srgbClr val="5B9BD5">
                    <a:lumMod val="50000"/>
                  </a:srgbClr>
                </a:solidFill>
                <a:latin typeface="Calibri"/>
              </a:rPr>
              <a:t> </a:t>
            </a:r>
            <a:r>
              <a:rPr lang="it-IT" sz="1600" dirty="0" smtClean="0">
                <a:solidFill>
                  <a:srgbClr val="5B9BD5">
                    <a:lumMod val="50000"/>
                  </a:srgbClr>
                </a:solidFill>
                <a:latin typeface="Calibri"/>
              </a:rPr>
              <a:t>rate</a:t>
            </a:r>
            <a:r>
              <a:rPr lang="it-IT" sz="1600" kern="1200" dirty="0" smtClean="0">
                <a:solidFill>
                  <a:srgbClr val="5B9BD5">
                    <a:lumMod val="50000"/>
                  </a:srgbClr>
                </a:solidFill>
                <a:latin typeface="Calibri"/>
              </a:rPr>
              <a:t> 86%</a:t>
            </a:r>
            <a:endParaRPr lang="it-IT" sz="1600" kern="1200" dirty="0">
              <a:solidFill>
                <a:srgbClr val="5B9BD5">
                  <a:lumMod val="50000"/>
                </a:srgbClr>
              </a:solidFill>
              <a:latin typeface="Calibri"/>
            </a:endParaRPr>
          </a:p>
        </p:txBody>
      </p:sp>
      <p:grpSp>
        <p:nvGrpSpPr>
          <p:cNvPr id="5" name="Gruppo 4"/>
          <p:cNvGrpSpPr/>
          <p:nvPr/>
        </p:nvGrpSpPr>
        <p:grpSpPr>
          <a:xfrm>
            <a:off x="4978400" y="2770312"/>
            <a:ext cx="2633700" cy="1975275"/>
            <a:chOff x="6004174" y="2316822"/>
            <a:chExt cx="2633700" cy="1975275"/>
          </a:xfrm>
        </p:grpSpPr>
        <p:pic>
          <p:nvPicPr>
            <p:cNvPr id="15" name="Immagine 14"/>
            <p:cNvPicPr>
              <a:picLocks noChangeAspect="1"/>
            </p:cNvPicPr>
            <p:nvPr/>
          </p:nvPicPr>
          <p:blipFill>
            <a:blip r:embed="rId2"/>
            <a:stretch>
              <a:fillRect/>
            </a:stretch>
          </p:blipFill>
          <p:spPr>
            <a:xfrm>
              <a:off x="6004174" y="2316822"/>
              <a:ext cx="2633700" cy="1975275"/>
            </a:xfrm>
            <a:prstGeom prst="rect">
              <a:avLst/>
            </a:prstGeom>
          </p:spPr>
        </p:pic>
        <p:sp>
          <p:nvSpPr>
            <p:cNvPr id="18" name="Figura a mano libera 17"/>
            <p:cNvSpPr/>
            <p:nvPr/>
          </p:nvSpPr>
          <p:spPr>
            <a:xfrm>
              <a:off x="7290925" y="3114928"/>
              <a:ext cx="809203" cy="734352"/>
            </a:xfrm>
            <a:custGeom>
              <a:avLst/>
              <a:gdLst>
                <a:gd name="connsiteX0" fmla="*/ 501706 w 809203"/>
                <a:gd name="connsiteY0" fmla="*/ 24276 h 979136"/>
                <a:gd name="connsiteX1" fmla="*/ 574534 w 809203"/>
                <a:gd name="connsiteY1" fmla="*/ 8092 h 979136"/>
                <a:gd name="connsiteX2" fmla="*/ 598811 w 809203"/>
                <a:gd name="connsiteY2" fmla="*/ 0 h 979136"/>
                <a:gd name="connsiteX3" fmla="*/ 655455 w 809203"/>
                <a:gd name="connsiteY3" fmla="*/ 32368 h 979136"/>
                <a:gd name="connsiteX4" fmla="*/ 695915 w 809203"/>
                <a:gd name="connsiteY4" fmla="*/ 64736 h 979136"/>
                <a:gd name="connsiteX5" fmla="*/ 720191 w 809203"/>
                <a:gd name="connsiteY5" fmla="*/ 80921 h 979136"/>
                <a:gd name="connsiteX6" fmla="*/ 744467 w 809203"/>
                <a:gd name="connsiteY6" fmla="*/ 105197 h 979136"/>
                <a:gd name="connsiteX7" fmla="*/ 768743 w 809203"/>
                <a:gd name="connsiteY7" fmla="*/ 113289 h 979136"/>
                <a:gd name="connsiteX8" fmla="*/ 784927 w 809203"/>
                <a:gd name="connsiteY8" fmla="*/ 137565 h 979136"/>
                <a:gd name="connsiteX9" fmla="*/ 793019 w 809203"/>
                <a:gd name="connsiteY9" fmla="*/ 169933 h 979136"/>
                <a:gd name="connsiteX10" fmla="*/ 801111 w 809203"/>
                <a:gd name="connsiteY10" fmla="*/ 194209 h 979136"/>
                <a:gd name="connsiteX11" fmla="*/ 809203 w 809203"/>
                <a:gd name="connsiteY11" fmla="*/ 250853 h 979136"/>
                <a:gd name="connsiteX12" fmla="*/ 784927 w 809203"/>
                <a:gd name="connsiteY12" fmla="*/ 356050 h 979136"/>
                <a:gd name="connsiteX13" fmla="*/ 768743 w 809203"/>
                <a:gd name="connsiteY13" fmla="*/ 380326 h 979136"/>
                <a:gd name="connsiteX14" fmla="*/ 760651 w 809203"/>
                <a:gd name="connsiteY14" fmla="*/ 776836 h 979136"/>
                <a:gd name="connsiteX15" fmla="*/ 728283 w 809203"/>
                <a:gd name="connsiteY15" fmla="*/ 849664 h 979136"/>
                <a:gd name="connsiteX16" fmla="*/ 704007 w 809203"/>
                <a:gd name="connsiteY16" fmla="*/ 873940 h 979136"/>
                <a:gd name="connsiteX17" fmla="*/ 679731 w 809203"/>
                <a:gd name="connsiteY17" fmla="*/ 882032 h 979136"/>
                <a:gd name="connsiteX18" fmla="*/ 631179 w 809203"/>
                <a:gd name="connsiteY18" fmla="*/ 914400 h 979136"/>
                <a:gd name="connsiteX19" fmla="*/ 566442 w 809203"/>
                <a:gd name="connsiteY19" fmla="*/ 938676 h 979136"/>
                <a:gd name="connsiteX20" fmla="*/ 542166 w 809203"/>
                <a:gd name="connsiteY20" fmla="*/ 962952 h 979136"/>
                <a:gd name="connsiteX21" fmla="*/ 493614 w 809203"/>
                <a:gd name="connsiteY21" fmla="*/ 979136 h 979136"/>
                <a:gd name="connsiteX22" fmla="*/ 283221 w 809203"/>
                <a:gd name="connsiteY22" fmla="*/ 971044 h 979136"/>
                <a:gd name="connsiteX23" fmla="*/ 234669 w 809203"/>
                <a:gd name="connsiteY23" fmla="*/ 938676 h 979136"/>
                <a:gd name="connsiteX24" fmla="*/ 210393 w 809203"/>
                <a:gd name="connsiteY24" fmla="*/ 930584 h 979136"/>
                <a:gd name="connsiteX25" fmla="*/ 186117 w 809203"/>
                <a:gd name="connsiteY25" fmla="*/ 914400 h 979136"/>
                <a:gd name="connsiteX26" fmla="*/ 145657 w 809203"/>
                <a:gd name="connsiteY26" fmla="*/ 882032 h 979136"/>
                <a:gd name="connsiteX27" fmla="*/ 129472 w 809203"/>
                <a:gd name="connsiteY27" fmla="*/ 857756 h 979136"/>
                <a:gd name="connsiteX28" fmla="*/ 105196 w 809203"/>
                <a:gd name="connsiteY28" fmla="*/ 841572 h 979136"/>
                <a:gd name="connsiteX29" fmla="*/ 97104 w 809203"/>
                <a:gd name="connsiteY29" fmla="*/ 817296 h 979136"/>
                <a:gd name="connsiteX30" fmla="*/ 40460 w 809203"/>
                <a:gd name="connsiteY30" fmla="*/ 744467 h 979136"/>
                <a:gd name="connsiteX31" fmla="*/ 24276 w 809203"/>
                <a:gd name="connsiteY31" fmla="*/ 695915 h 979136"/>
                <a:gd name="connsiteX32" fmla="*/ 8092 w 809203"/>
                <a:gd name="connsiteY32" fmla="*/ 647363 h 979136"/>
                <a:gd name="connsiteX33" fmla="*/ 0 w 809203"/>
                <a:gd name="connsiteY33" fmla="*/ 623087 h 979136"/>
                <a:gd name="connsiteX34" fmla="*/ 8092 w 809203"/>
                <a:gd name="connsiteY34" fmla="*/ 420786 h 979136"/>
                <a:gd name="connsiteX35" fmla="*/ 24276 w 809203"/>
                <a:gd name="connsiteY35" fmla="*/ 331774 h 979136"/>
                <a:gd name="connsiteX36" fmla="*/ 40460 w 809203"/>
                <a:gd name="connsiteY36" fmla="*/ 307498 h 979136"/>
                <a:gd name="connsiteX37" fmla="*/ 64736 w 809203"/>
                <a:gd name="connsiteY37" fmla="*/ 226577 h 979136"/>
                <a:gd name="connsiteX38" fmla="*/ 145657 w 809203"/>
                <a:gd name="connsiteY38" fmla="*/ 129473 h 979136"/>
                <a:gd name="connsiteX39" fmla="*/ 178025 w 809203"/>
                <a:gd name="connsiteY39" fmla="*/ 113289 h 979136"/>
                <a:gd name="connsiteX40" fmla="*/ 283221 w 809203"/>
                <a:gd name="connsiteY40" fmla="*/ 129473 h 979136"/>
                <a:gd name="connsiteX41" fmla="*/ 331773 w 809203"/>
                <a:gd name="connsiteY41" fmla="*/ 145657 h 979136"/>
                <a:gd name="connsiteX42" fmla="*/ 356049 w 809203"/>
                <a:gd name="connsiteY42" fmla="*/ 153749 h 979136"/>
                <a:gd name="connsiteX43" fmla="*/ 404602 w 809203"/>
                <a:gd name="connsiteY43" fmla="*/ 145657 h 979136"/>
                <a:gd name="connsiteX44" fmla="*/ 428878 w 809203"/>
                <a:gd name="connsiteY44" fmla="*/ 129473 h 979136"/>
                <a:gd name="connsiteX45" fmla="*/ 453154 w 809203"/>
                <a:gd name="connsiteY45" fmla="*/ 137565 h 979136"/>
                <a:gd name="connsiteX46" fmla="*/ 501706 w 809203"/>
                <a:gd name="connsiteY46" fmla="*/ 161841 h 979136"/>
                <a:gd name="connsiteX47" fmla="*/ 525982 w 809203"/>
                <a:gd name="connsiteY47" fmla="*/ 145657 h 979136"/>
                <a:gd name="connsiteX48" fmla="*/ 534074 w 809203"/>
                <a:gd name="connsiteY48" fmla="*/ 105197 h 979136"/>
                <a:gd name="connsiteX49" fmla="*/ 550258 w 809203"/>
                <a:gd name="connsiteY49" fmla="*/ 56644 h 979136"/>
                <a:gd name="connsiteX50" fmla="*/ 558350 w 809203"/>
                <a:gd name="connsiteY50" fmla="*/ 32368 h 979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809203" h="979136">
                  <a:moveTo>
                    <a:pt x="501706" y="24276"/>
                  </a:moveTo>
                  <a:cubicBezTo>
                    <a:pt x="529519" y="18713"/>
                    <a:pt x="547868" y="15711"/>
                    <a:pt x="574534" y="8092"/>
                  </a:cubicBezTo>
                  <a:cubicBezTo>
                    <a:pt x="582736" y="5749"/>
                    <a:pt x="590719" y="2697"/>
                    <a:pt x="598811" y="0"/>
                  </a:cubicBezTo>
                  <a:cubicBezTo>
                    <a:pt x="611504" y="6347"/>
                    <a:pt x="644017" y="20930"/>
                    <a:pt x="655455" y="32368"/>
                  </a:cubicBezTo>
                  <a:cubicBezTo>
                    <a:pt x="692057" y="68970"/>
                    <a:pt x="648655" y="48983"/>
                    <a:pt x="695915" y="64736"/>
                  </a:cubicBezTo>
                  <a:cubicBezTo>
                    <a:pt x="704007" y="70131"/>
                    <a:pt x="712720" y="74695"/>
                    <a:pt x="720191" y="80921"/>
                  </a:cubicBezTo>
                  <a:cubicBezTo>
                    <a:pt x="728982" y="88247"/>
                    <a:pt x="734945" y="98849"/>
                    <a:pt x="744467" y="105197"/>
                  </a:cubicBezTo>
                  <a:cubicBezTo>
                    <a:pt x="751564" y="109928"/>
                    <a:pt x="760651" y="110592"/>
                    <a:pt x="768743" y="113289"/>
                  </a:cubicBezTo>
                  <a:cubicBezTo>
                    <a:pt x="774138" y="121381"/>
                    <a:pt x="781096" y="128626"/>
                    <a:pt x="784927" y="137565"/>
                  </a:cubicBezTo>
                  <a:cubicBezTo>
                    <a:pt x="789308" y="147787"/>
                    <a:pt x="789964" y="159240"/>
                    <a:pt x="793019" y="169933"/>
                  </a:cubicBezTo>
                  <a:cubicBezTo>
                    <a:pt x="795362" y="178135"/>
                    <a:pt x="798414" y="186117"/>
                    <a:pt x="801111" y="194209"/>
                  </a:cubicBezTo>
                  <a:cubicBezTo>
                    <a:pt x="803808" y="213090"/>
                    <a:pt x="809203" y="231780"/>
                    <a:pt x="809203" y="250853"/>
                  </a:cubicBezTo>
                  <a:cubicBezTo>
                    <a:pt x="809203" y="271372"/>
                    <a:pt x="797747" y="336820"/>
                    <a:pt x="784927" y="356050"/>
                  </a:cubicBezTo>
                  <a:lnTo>
                    <a:pt x="768743" y="380326"/>
                  </a:lnTo>
                  <a:cubicBezTo>
                    <a:pt x="766046" y="512496"/>
                    <a:pt x="767851" y="644835"/>
                    <a:pt x="760651" y="776836"/>
                  </a:cubicBezTo>
                  <a:cubicBezTo>
                    <a:pt x="759415" y="799489"/>
                    <a:pt x="743655" y="831218"/>
                    <a:pt x="728283" y="849664"/>
                  </a:cubicBezTo>
                  <a:cubicBezTo>
                    <a:pt x="720957" y="858455"/>
                    <a:pt x="713529" y="867592"/>
                    <a:pt x="704007" y="873940"/>
                  </a:cubicBezTo>
                  <a:cubicBezTo>
                    <a:pt x="696910" y="878671"/>
                    <a:pt x="687187" y="877890"/>
                    <a:pt x="679731" y="882032"/>
                  </a:cubicBezTo>
                  <a:cubicBezTo>
                    <a:pt x="662728" y="891478"/>
                    <a:pt x="648576" y="905701"/>
                    <a:pt x="631179" y="914400"/>
                  </a:cubicBezTo>
                  <a:cubicBezTo>
                    <a:pt x="588863" y="935558"/>
                    <a:pt x="610514" y="927658"/>
                    <a:pt x="566442" y="938676"/>
                  </a:cubicBezTo>
                  <a:cubicBezTo>
                    <a:pt x="558350" y="946768"/>
                    <a:pt x="552170" y="957394"/>
                    <a:pt x="542166" y="962952"/>
                  </a:cubicBezTo>
                  <a:cubicBezTo>
                    <a:pt x="527253" y="971237"/>
                    <a:pt x="493614" y="979136"/>
                    <a:pt x="493614" y="979136"/>
                  </a:cubicBezTo>
                  <a:cubicBezTo>
                    <a:pt x="423483" y="976439"/>
                    <a:pt x="352563" y="981879"/>
                    <a:pt x="283221" y="971044"/>
                  </a:cubicBezTo>
                  <a:cubicBezTo>
                    <a:pt x="264003" y="968041"/>
                    <a:pt x="253122" y="944827"/>
                    <a:pt x="234669" y="938676"/>
                  </a:cubicBezTo>
                  <a:cubicBezTo>
                    <a:pt x="226577" y="935979"/>
                    <a:pt x="218022" y="934399"/>
                    <a:pt x="210393" y="930584"/>
                  </a:cubicBezTo>
                  <a:cubicBezTo>
                    <a:pt x="201694" y="926235"/>
                    <a:pt x="194209" y="919795"/>
                    <a:pt x="186117" y="914400"/>
                  </a:cubicBezTo>
                  <a:cubicBezTo>
                    <a:pt x="139738" y="844831"/>
                    <a:pt x="201493" y="926699"/>
                    <a:pt x="145657" y="882032"/>
                  </a:cubicBezTo>
                  <a:cubicBezTo>
                    <a:pt x="138063" y="875957"/>
                    <a:pt x="136349" y="864633"/>
                    <a:pt x="129472" y="857756"/>
                  </a:cubicBezTo>
                  <a:cubicBezTo>
                    <a:pt x="122595" y="850879"/>
                    <a:pt x="113288" y="846967"/>
                    <a:pt x="105196" y="841572"/>
                  </a:cubicBezTo>
                  <a:cubicBezTo>
                    <a:pt x="102499" y="833480"/>
                    <a:pt x="101835" y="824393"/>
                    <a:pt x="97104" y="817296"/>
                  </a:cubicBezTo>
                  <a:cubicBezTo>
                    <a:pt x="69175" y="775402"/>
                    <a:pt x="62007" y="809109"/>
                    <a:pt x="40460" y="744467"/>
                  </a:cubicBezTo>
                  <a:lnTo>
                    <a:pt x="24276" y="695915"/>
                  </a:lnTo>
                  <a:lnTo>
                    <a:pt x="8092" y="647363"/>
                  </a:lnTo>
                  <a:lnTo>
                    <a:pt x="0" y="623087"/>
                  </a:lnTo>
                  <a:cubicBezTo>
                    <a:pt x="2697" y="555653"/>
                    <a:pt x="4009" y="488150"/>
                    <a:pt x="8092" y="420786"/>
                  </a:cubicBezTo>
                  <a:cubicBezTo>
                    <a:pt x="9246" y="401741"/>
                    <a:pt x="12443" y="355439"/>
                    <a:pt x="24276" y="331774"/>
                  </a:cubicBezTo>
                  <a:cubicBezTo>
                    <a:pt x="28625" y="323075"/>
                    <a:pt x="35065" y="315590"/>
                    <a:pt x="40460" y="307498"/>
                  </a:cubicBezTo>
                  <a:cubicBezTo>
                    <a:pt x="44983" y="289404"/>
                    <a:pt x="56855" y="238398"/>
                    <a:pt x="64736" y="226577"/>
                  </a:cubicBezTo>
                  <a:cubicBezTo>
                    <a:pt x="83326" y="198692"/>
                    <a:pt x="114502" y="145050"/>
                    <a:pt x="145657" y="129473"/>
                  </a:cubicBezTo>
                  <a:lnTo>
                    <a:pt x="178025" y="113289"/>
                  </a:lnTo>
                  <a:cubicBezTo>
                    <a:pt x="208315" y="117075"/>
                    <a:pt x="251854" y="120918"/>
                    <a:pt x="283221" y="129473"/>
                  </a:cubicBezTo>
                  <a:cubicBezTo>
                    <a:pt x="299679" y="133962"/>
                    <a:pt x="315589" y="140262"/>
                    <a:pt x="331773" y="145657"/>
                  </a:cubicBezTo>
                  <a:lnTo>
                    <a:pt x="356049" y="153749"/>
                  </a:lnTo>
                  <a:cubicBezTo>
                    <a:pt x="372233" y="151052"/>
                    <a:pt x="389036" y="150845"/>
                    <a:pt x="404602" y="145657"/>
                  </a:cubicBezTo>
                  <a:cubicBezTo>
                    <a:pt x="413828" y="142582"/>
                    <a:pt x="419285" y="131072"/>
                    <a:pt x="428878" y="129473"/>
                  </a:cubicBezTo>
                  <a:cubicBezTo>
                    <a:pt x="437292" y="128071"/>
                    <a:pt x="445359" y="134101"/>
                    <a:pt x="453154" y="137565"/>
                  </a:cubicBezTo>
                  <a:cubicBezTo>
                    <a:pt x="469689" y="144914"/>
                    <a:pt x="485522" y="153749"/>
                    <a:pt x="501706" y="161841"/>
                  </a:cubicBezTo>
                  <a:cubicBezTo>
                    <a:pt x="509798" y="156446"/>
                    <a:pt x="521157" y="154101"/>
                    <a:pt x="525982" y="145657"/>
                  </a:cubicBezTo>
                  <a:cubicBezTo>
                    <a:pt x="532806" y="133715"/>
                    <a:pt x="530455" y="118466"/>
                    <a:pt x="534074" y="105197"/>
                  </a:cubicBezTo>
                  <a:cubicBezTo>
                    <a:pt x="538563" y="88738"/>
                    <a:pt x="544863" y="72828"/>
                    <a:pt x="550258" y="56644"/>
                  </a:cubicBezTo>
                  <a:lnTo>
                    <a:pt x="558350" y="32368"/>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hangingPunct="1">
                <a:lnSpc>
                  <a:spcPct val="100000"/>
                </a:lnSpc>
              </a:pPr>
              <a:endParaRPr lang="it-IT" sz="1350" kern="1200">
                <a:solidFill>
                  <a:prstClr val="white"/>
                </a:solidFill>
              </a:endParaRPr>
            </a:p>
          </p:txBody>
        </p:sp>
      </p:grpSp>
      <p:grpSp>
        <p:nvGrpSpPr>
          <p:cNvPr id="6" name="Gruppo 5"/>
          <p:cNvGrpSpPr/>
          <p:nvPr/>
        </p:nvGrpSpPr>
        <p:grpSpPr>
          <a:xfrm>
            <a:off x="8788451" y="2885673"/>
            <a:ext cx="2775601" cy="1964224"/>
            <a:chOff x="8853881" y="3691485"/>
            <a:chExt cx="2775601" cy="1964224"/>
          </a:xfrm>
        </p:grpSpPr>
        <p:pic>
          <p:nvPicPr>
            <p:cNvPr id="16" name="Immagine 15"/>
            <p:cNvPicPr>
              <a:picLocks noChangeAspect="1"/>
            </p:cNvPicPr>
            <p:nvPr/>
          </p:nvPicPr>
          <p:blipFill>
            <a:blip r:embed="rId3"/>
            <a:stretch>
              <a:fillRect/>
            </a:stretch>
          </p:blipFill>
          <p:spPr>
            <a:xfrm>
              <a:off x="8853881" y="3691485"/>
              <a:ext cx="2775601" cy="1964224"/>
            </a:xfrm>
            <a:prstGeom prst="rect">
              <a:avLst/>
            </a:prstGeom>
          </p:spPr>
        </p:pic>
        <p:sp>
          <p:nvSpPr>
            <p:cNvPr id="19" name="Figura a mano libera 18"/>
            <p:cNvSpPr/>
            <p:nvPr/>
          </p:nvSpPr>
          <p:spPr>
            <a:xfrm>
              <a:off x="10317345" y="4636652"/>
              <a:ext cx="695915" cy="687403"/>
            </a:xfrm>
            <a:custGeom>
              <a:avLst/>
              <a:gdLst>
                <a:gd name="connsiteX0" fmla="*/ 267037 w 695915"/>
                <a:gd name="connsiteY0" fmla="*/ 10229 h 916537"/>
                <a:gd name="connsiteX1" fmla="*/ 234669 w 695915"/>
                <a:gd name="connsiteY1" fmla="*/ 50689 h 916537"/>
                <a:gd name="connsiteX2" fmla="*/ 226577 w 695915"/>
                <a:gd name="connsiteY2" fmla="*/ 83057 h 916537"/>
                <a:gd name="connsiteX3" fmla="*/ 234669 w 695915"/>
                <a:gd name="connsiteY3" fmla="*/ 107334 h 916537"/>
                <a:gd name="connsiteX4" fmla="*/ 283221 w 695915"/>
                <a:gd name="connsiteY4" fmla="*/ 131610 h 916537"/>
                <a:gd name="connsiteX5" fmla="*/ 275129 w 695915"/>
                <a:gd name="connsiteY5" fmla="*/ 172070 h 916537"/>
                <a:gd name="connsiteX6" fmla="*/ 250853 w 695915"/>
                <a:gd name="connsiteY6" fmla="*/ 180162 h 916537"/>
                <a:gd name="connsiteX7" fmla="*/ 194209 w 695915"/>
                <a:gd name="connsiteY7" fmla="*/ 196346 h 916537"/>
                <a:gd name="connsiteX8" fmla="*/ 169933 w 695915"/>
                <a:gd name="connsiteY8" fmla="*/ 212530 h 916537"/>
                <a:gd name="connsiteX9" fmla="*/ 137565 w 695915"/>
                <a:gd name="connsiteY9" fmla="*/ 261082 h 916537"/>
                <a:gd name="connsiteX10" fmla="*/ 113289 w 695915"/>
                <a:gd name="connsiteY10" fmla="*/ 333911 h 916537"/>
                <a:gd name="connsiteX11" fmla="*/ 105197 w 695915"/>
                <a:gd name="connsiteY11" fmla="*/ 358187 h 916537"/>
                <a:gd name="connsiteX12" fmla="*/ 48552 w 695915"/>
                <a:gd name="connsiteY12" fmla="*/ 439107 h 916537"/>
                <a:gd name="connsiteX13" fmla="*/ 32368 w 695915"/>
                <a:gd name="connsiteY13" fmla="*/ 471475 h 916537"/>
                <a:gd name="connsiteX14" fmla="*/ 16184 w 695915"/>
                <a:gd name="connsiteY14" fmla="*/ 495751 h 916537"/>
                <a:gd name="connsiteX15" fmla="*/ 0 w 695915"/>
                <a:gd name="connsiteY15" fmla="*/ 544303 h 916537"/>
                <a:gd name="connsiteX16" fmla="*/ 8092 w 695915"/>
                <a:gd name="connsiteY16" fmla="*/ 706144 h 916537"/>
                <a:gd name="connsiteX17" fmla="*/ 16184 w 695915"/>
                <a:gd name="connsiteY17" fmla="*/ 730420 h 916537"/>
                <a:gd name="connsiteX18" fmla="*/ 40460 w 695915"/>
                <a:gd name="connsiteY18" fmla="*/ 754696 h 916537"/>
                <a:gd name="connsiteX19" fmla="*/ 64736 w 695915"/>
                <a:gd name="connsiteY19" fmla="*/ 795157 h 916537"/>
                <a:gd name="connsiteX20" fmla="*/ 72828 w 695915"/>
                <a:gd name="connsiteY20" fmla="*/ 819433 h 916537"/>
                <a:gd name="connsiteX21" fmla="*/ 121381 w 695915"/>
                <a:gd name="connsiteY21" fmla="*/ 851801 h 916537"/>
                <a:gd name="connsiteX22" fmla="*/ 145657 w 695915"/>
                <a:gd name="connsiteY22" fmla="*/ 876077 h 916537"/>
                <a:gd name="connsiteX23" fmla="*/ 194209 w 695915"/>
                <a:gd name="connsiteY23" fmla="*/ 892261 h 916537"/>
                <a:gd name="connsiteX24" fmla="*/ 218485 w 695915"/>
                <a:gd name="connsiteY24" fmla="*/ 900353 h 916537"/>
                <a:gd name="connsiteX25" fmla="*/ 242761 w 695915"/>
                <a:gd name="connsiteY25" fmla="*/ 908445 h 916537"/>
                <a:gd name="connsiteX26" fmla="*/ 291313 w 695915"/>
                <a:gd name="connsiteY26" fmla="*/ 916537 h 916537"/>
                <a:gd name="connsiteX27" fmla="*/ 388418 w 695915"/>
                <a:gd name="connsiteY27" fmla="*/ 908445 h 916537"/>
                <a:gd name="connsiteX28" fmla="*/ 436970 w 695915"/>
                <a:gd name="connsiteY28" fmla="*/ 892261 h 916537"/>
                <a:gd name="connsiteX29" fmla="*/ 461246 w 695915"/>
                <a:gd name="connsiteY29" fmla="*/ 867985 h 916537"/>
                <a:gd name="connsiteX30" fmla="*/ 477430 w 695915"/>
                <a:gd name="connsiteY30" fmla="*/ 843709 h 916537"/>
                <a:gd name="connsiteX31" fmla="*/ 501706 w 695915"/>
                <a:gd name="connsiteY31" fmla="*/ 827525 h 916537"/>
                <a:gd name="connsiteX32" fmla="*/ 517890 w 695915"/>
                <a:gd name="connsiteY32" fmla="*/ 803249 h 916537"/>
                <a:gd name="connsiteX33" fmla="*/ 550259 w 695915"/>
                <a:gd name="connsiteY33" fmla="*/ 770880 h 916537"/>
                <a:gd name="connsiteX34" fmla="*/ 566443 w 695915"/>
                <a:gd name="connsiteY34" fmla="*/ 722328 h 916537"/>
                <a:gd name="connsiteX35" fmla="*/ 574535 w 695915"/>
                <a:gd name="connsiteY35" fmla="*/ 698052 h 916537"/>
                <a:gd name="connsiteX36" fmla="*/ 582627 w 695915"/>
                <a:gd name="connsiteY36" fmla="*/ 649500 h 916537"/>
                <a:gd name="connsiteX37" fmla="*/ 623087 w 695915"/>
                <a:gd name="connsiteY37" fmla="*/ 600948 h 916537"/>
                <a:gd name="connsiteX38" fmla="*/ 647363 w 695915"/>
                <a:gd name="connsiteY38" fmla="*/ 560487 h 916537"/>
                <a:gd name="connsiteX39" fmla="*/ 655455 w 695915"/>
                <a:gd name="connsiteY39" fmla="*/ 536211 h 916537"/>
                <a:gd name="connsiteX40" fmla="*/ 671639 w 695915"/>
                <a:gd name="connsiteY40" fmla="*/ 511935 h 916537"/>
                <a:gd name="connsiteX41" fmla="*/ 679731 w 695915"/>
                <a:gd name="connsiteY41" fmla="*/ 463383 h 916537"/>
                <a:gd name="connsiteX42" fmla="*/ 679731 w 695915"/>
                <a:gd name="connsiteY42" fmla="*/ 301542 h 916537"/>
                <a:gd name="connsiteX43" fmla="*/ 695915 w 695915"/>
                <a:gd name="connsiteY43" fmla="*/ 277266 h 916537"/>
                <a:gd name="connsiteX44" fmla="*/ 687823 w 695915"/>
                <a:gd name="connsiteY44" fmla="*/ 180162 h 916537"/>
                <a:gd name="connsiteX45" fmla="*/ 639271 w 695915"/>
                <a:gd name="connsiteY45" fmla="*/ 131610 h 916537"/>
                <a:gd name="connsiteX46" fmla="*/ 590719 w 695915"/>
                <a:gd name="connsiteY46" fmla="*/ 99241 h 916537"/>
                <a:gd name="connsiteX47" fmla="*/ 566443 w 695915"/>
                <a:gd name="connsiteY47" fmla="*/ 91149 h 916537"/>
                <a:gd name="connsiteX48" fmla="*/ 517890 w 695915"/>
                <a:gd name="connsiteY48" fmla="*/ 66873 h 916537"/>
                <a:gd name="connsiteX49" fmla="*/ 493614 w 695915"/>
                <a:gd name="connsiteY49" fmla="*/ 50689 h 916537"/>
                <a:gd name="connsiteX50" fmla="*/ 477430 w 695915"/>
                <a:gd name="connsiteY50" fmla="*/ 26413 h 916537"/>
                <a:gd name="connsiteX51" fmla="*/ 428878 w 695915"/>
                <a:gd name="connsiteY51" fmla="*/ 10229 h 916537"/>
                <a:gd name="connsiteX52" fmla="*/ 267037 w 695915"/>
                <a:gd name="connsiteY52" fmla="*/ 10229 h 916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695915" h="916537">
                  <a:moveTo>
                    <a:pt x="267037" y="10229"/>
                  </a:moveTo>
                  <a:cubicBezTo>
                    <a:pt x="234669" y="16972"/>
                    <a:pt x="243057" y="35591"/>
                    <a:pt x="234669" y="50689"/>
                  </a:cubicBezTo>
                  <a:cubicBezTo>
                    <a:pt x="229268" y="60411"/>
                    <a:pt x="226577" y="71936"/>
                    <a:pt x="226577" y="83057"/>
                  </a:cubicBezTo>
                  <a:cubicBezTo>
                    <a:pt x="226577" y="91587"/>
                    <a:pt x="229340" y="100673"/>
                    <a:pt x="234669" y="107334"/>
                  </a:cubicBezTo>
                  <a:cubicBezTo>
                    <a:pt x="246077" y="121594"/>
                    <a:pt x="267229" y="126279"/>
                    <a:pt x="283221" y="131610"/>
                  </a:cubicBezTo>
                  <a:cubicBezTo>
                    <a:pt x="280524" y="145097"/>
                    <a:pt x="282758" y="160626"/>
                    <a:pt x="275129" y="172070"/>
                  </a:cubicBezTo>
                  <a:cubicBezTo>
                    <a:pt x="270398" y="179167"/>
                    <a:pt x="259055" y="177819"/>
                    <a:pt x="250853" y="180162"/>
                  </a:cubicBezTo>
                  <a:cubicBezTo>
                    <a:pt x="238754" y="183619"/>
                    <a:pt x="207144" y="189879"/>
                    <a:pt x="194209" y="196346"/>
                  </a:cubicBezTo>
                  <a:cubicBezTo>
                    <a:pt x="185510" y="200695"/>
                    <a:pt x="178025" y="207135"/>
                    <a:pt x="169933" y="212530"/>
                  </a:cubicBezTo>
                  <a:cubicBezTo>
                    <a:pt x="159144" y="228714"/>
                    <a:pt x="143716" y="242629"/>
                    <a:pt x="137565" y="261082"/>
                  </a:cubicBezTo>
                  <a:lnTo>
                    <a:pt x="113289" y="333911"/>
                  </a:lnTo>
                  <a:cubicBezTo>
                    <a:pt x="110592" y="342003"/>
                    <a:pt x="110315" y="351363"/>
                    <a:pt x="105197" y="358187"/>
                  </a:cubicBezTo>
                  <a:cubicBezTo>
                    <a:pt x="89971" y="378488"/>
                    <a:pt x="58517" y="419177"/>
                    <a:pt x="48552" y="439107"/>
                  </a:cubicBezTo>
                  <a:cubicBezTo>
                    <a:pt x="43157" y="449896"/>
                    <a:pt x="38353" y="461002"/>
                    <a:pt x="32368" y="471475"/>
                  </a:cubicBezTo>
                  <a:cubicBezTo>
                    <a:pt x="27543" y="479919"/>
                    <a:pt x="20134" y="486864"/>
                    <a:pt x="16184" y="495751"/>
                  </a:cubicBezTo>
                  <a:cubicBezTo>
                    <a:pt x="9256" y="511340"/>
                    <a:pt x="0" y="544303"/>
                    <a:pt x="0" y="544303"/>
                  </a:cubicBezTo>
                  <a:cubicBezTo>
                    <a:pt x="2697" y="598250"/>
                    <a:pt x="3413" y="652333"/>
                    <a:pt x="8092" y="706144"/>
                  </a:cubicBezTo>
                  <a:cubicBezTo>
                    <a:pt x="8831" y="714642"/>
                    <a:pt x="11453" y="723323"/>
                    <a:pt x="16184" y="730420"/>
                  </a:cubicBezTo>
                  <a:cubicBezTo>
                    <a:pt x="22532" y="739942"/>
                    <a:pt x="32368" y="746604"/>
                    <a:pt x="40460" y="754696"/>
                  </a:cubicBezTo>
                  <a:cubicBezTo>
                    <a:pt x="63383" y="823465"/>
                    <a:pt x="31413" y="739618"/>
                    <a:pt x="64736" y="795157"/>
                  </a:cubicBezTo>
                  <a:cubicBezTo>
                    <a:pt x="69124" y="802471"/>
                    <a:pt x="66797" y="813402"/>
                    <a:pt x="72828" y="819433"/>
                  </a:cubicBezTo>
                  <a:cubicBezTo>
                    <a:pt x="86582" y="833187"/>
                    <a:pt x="107627" y="838047"/>
                    <a:pt x="121381" y="851801"/>
                  </a:cubicBezTo>
                  <a:cubicBezTo>
                    <a:pt x="129473" y="859893"/>
                    <a:pt x="135653" y="870519"/>
                    <a:pt x="145657" y="876077"/>
                  </a:cubicBezTo>
                  <a:cubicBezTo>
                    <a:pt x="160570" y="884362"/>
                    <a:pt x="178025" y="886866"/>
                    <a:pt x="194209" y="892261"/>
                  </a:cubicBezTo>
                  <a:lnTo>
                    <a:pt x="218485" y="900353"/>
                  </a:lnTo>
                  <a:cubicBezTo>
                    <a:pt x="226577" y="903050"/>
                    <a:pt x="234347" y="907043"/>
                    <a:pt x="242761" y="908445"/>
                  </a:cubicBezTo>
                  <a:lnTo>
                    <a:pt x="291313" y="916537"/>
                  </a:lnTo>
                  <a:cubicBezTo>
                    <a:pt x="323681" y="913840"/>
                    <a:pt x="356379" y="913785"/>
                    <a:pt x="388418" y="908445"/>
                  </a:cubicBezTo>
                  <a:cubicBezTo>
                    <a:pt x="405245" y="905640"/>
                    <a:pt x="436970" y="892261"/>
                    <a:pt x="436970" y="892261"/>
                  </a:cubicBezTo>
                  <a:cubicBezTo>
                    <a:pt x="445062" y="884169"/>
                    <a:pt x="453920" y="876776"/>
                    <a:pt x="461246" y="867985"/>
                  </a:cubicBezTo>
                  <a:cubicBezTo>
                    <a:pt x="467472" y="860514"/>
                    <a:pt x="470553" y="850586"/>
                    <a:pt x="477430" y="843709"/>
                  </a:cubicBezTo>
                  <a:cubicBezTo>
                    <a:pt x="484307" y="836832"/>
                    <a:pt x="493614" y="832920"/>
                    <a:pt x="501706" y="827525"/>
                  </a:cubicBezTo>
                  <a:cubicBezTo>
                    <a:pt x="507101" y="819433"/>
                    <a:pt x="511561" y="810633"/>
                    <a:pt x="517890" y="803249"/>
                  </a:cubicBezTo>
                  <a:cubicBezTo>
                    <a:pt x="527820" y="791664"/>
                    <a:pt x="550259" y="770880"/>
                    <a:pt x="550259" y="770880"/>
                  </a:cubicBezTo>
                  <a:lnTo>
                    <a:pt x="566443" y="722328"/>
                  </a:lnTo>
                  <a:cubicBezTo>
                    <a:pt x="569140" y="714236"/>
                    <a:pt x="573133" y="706466"/>
                    <a:pt x="574535" y="698052"/>
                  </a:cubicBezTo>
                  <a:cubicBezTo>
                    <a:pt x="577232" y="681868"/>
                    <a:pt x="577439" y="665065"/>
                    <a:pt x="582627" y="649500"/>
                  </a:cubicBezTo>
                  <a:cubicBezTo>
                    <a:pt x="588260" y="632601"/>
                    <a:pt x="611819" y="612216"/>
                    <a:pt x="623087" y="600948"/>
                  </a:cubicBezTo>
                  <a:cubicBezTo>
                    <a:pt x="646010" y="532179"/>
                    <a:pt x="614040" y="616026"/>
                    <a:pt x="647363" y="560487"/>
                  </a:cubicBezTo>
                  <a:cubicBezTo>
                    <a:pt x="651751" y="553173"/>
                    <a:pt x="651640" y="543840"/>
                    <a:pt x="655455" y="536211"/>
                  </a:cubicBezTo>
                  <a:cubicBezTo>
                    <a:pt x="659804" y="527512"/>
                    <a:pt x="666244" y="520027"/>
                    <a:pt x="671639" y="511935"/>
                  </a:cubicBezTo>
                  <a:cubicBezTo>
                    <a:pt x="674336" y="495751"/>
                    <a:pt x="679731" y="479790"/>
                    <a:pt x="679731" y="463383"/>
                  </a:cubicBezTo>
                  <a:cubicBezTo>
                    <a:pt x="679731" y="405046"/>
                    <a:pt x="661402" y="356531"/>
                    <a:pt x="679731" y="301542"/>
                  </a:cubicBezTo>
                  <a:cubicBezTo>
                    <a:pt x="682806" y="292316"/>
                    <a:pt x="690520" y="285358"/>
                    <a:pt x="695915" y="277266"/>
                  </a:cubicBezTo>
                  <a:cubicBezTo>
                    <a:pt x="693218" y="244898"/>
                    <a:pt x="699595" y="210434"/>
                    <a:pt x="687823" y="180162"/>
                  </a:cubicBezTo>
                  <a:cubicBezTo>
                    <a:pt x="679527" y="158831"/>
                    <a:pt x="658314" y="144306"/>
                    <a:pt x="639271" y="131610"/>
                  </a:cubicBezTo>
                  <a:cubicBezTo>
                    <a:pt x="623087" y="120820"/>
                    <a:pt x="609172" y="105392"/>
                    <a:pt x="590719" y="99241"/>
                  </a:cubicBezTo>
                  <a:cubicBezTo>
                    <a:pt x="582627" y="96544"/>
                    <a:pt x="574072" y="94964"/>
                    <a:pt x="566443" y="91149"/>
                  </a:cubicBezTo>
                  <a:cubicBezTo>
                    <a:pt x="503699" y="59777"/>
                    <a:pt x="578908" y="87212"/>
                    <a:pt x="517890" y="66873"/>
                  </a:cubicBezTo>
                  <a:cubicBezTo>
                    <a:pt x="509798" y="61478"/>
                    <a:pt x="500491" y="57566"/>
                    <a:pt x="493614" y="50689"/>
                  </a:cubicBezTo>
                  <a:cubicBezTo>
                    <a:pt x="486737" y="43812"/>
                    <a:pt x="485677" y="31567"/>
                    <a:pt x="477430" y="26413"/>
                  </a:cubicBezTo>
                  <a:cubicBezTo>
                    <a:pt x="462964" y="17372"/>
                    <a:pt x="445062" y="15624"/>
                    <a:pt x="428878" y="10229"/>
                  </a:cubicBezTo>
                  <a:cubicBezTo>
                    <a:pt x="371336" y="-8952"/>
                    <a:pt x="299405" y="3486"/>
                    <a:pt x="267037" y="10229"/>
                  </a:cubicBezTo>
                  <a:close/>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hangingPunct="1">
                <a:lnSpc>
                  <a:spcPct val="100000"/>
                </a:lnSpc>
              </a:pPr>
              <a:endParaRPr lang="it-IT" sz="1350" kern="1200">
                <a:solidFill>
                  <a:prstClr val="white"/>
                </a:solidFill>
              </a:endParaRPr>
            </a:p>
          </p:txBody>
        </p:sp>
      </p:grpSp>
      <p:pic>
        <p:nvPicPr>
          <p:cNvPr id="20" name="Picture 6"/>
          <p:cNvPicPr>
            <a:picLocks noChangeAspect="1" noChangeArrowheads="1"/>
          </p:cNvPicPr>
          <p:nvPr/>
        </p:nvPicPr>
        <p:blipFill>
          <a:blip r:embed="rId4" cstate="print"/>
          <a:srcRect/>
          <a:stretch>
            <a:fillRect/>
          </a:stretch>
        </p:blipFill>
        <p:spPr bwMode="auto">
          <a:xfrm>
            <a:off x="7934946" y="251995"/>
            <a:ext cx="2403668" cy="2232757"/>
          </a:xfrm>
          <a:prstGeom prst="rect">
            <a:avLst/>
          </a:prstGeom>
          <a:noFill/>
          <a:ln w="9525">
            <a:noFill/>
            <a:miter lim="800000"/>
            <a:headEnd/>
            <a:tailEnd/>
          </a:ln>
        </p:spPr>
      </p:pic>
      <p:pic>
        <p:nvPicPr>
          <p:cNvPr id="21"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l="27584" r="28551"/>
          <a:stretch/>
        </p:blipFill>
        <p:spPr bwMode="auto">
          <a:xfrm>
            <a:off x="1030149" y="4745587"/>
            <a:ext cx="1456233" cy="18764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Rettangolo 21"/>
          <p:cNvSpPr/>
          <p:nvPr/>
        </p:nvSpPr>
        <p:spPr>
          <a:xfrm>
            <a:off x="3183624" y="5351293"/>
            <a:ext cx="4428476" cy="1077218"/>
          </a:xfrm>
          <a:prstGeom prst="rect">
            <a:avLst/>
          </a:prstGeom>
          <a:ln w="38100">
            <a:solidFill>
              <a:srgbClr val="002060"/>
            </a:solidFill>
          </a:ln>
        </p:spPr>
        <p:txBody>
          <a:bodyPr wrap="square">
            <a:spAutoFit/>
          </a:bodyPr>
          <a:lstStyle/>
          <a:p>
            <a:r>
              <a:rPr lang="en-US" sz="1600" b="1" dirty="0" err="1">
                <a:solidFill>
                  <a:srgbClr val="002060"/>
                </a:solidFill>
              </a:rPr>
              <a:t>SAcral</a:t>
            </a:r>
            <a:r>
              <a:rPr lang="en-US" sz="1600" b="1" dirty="0">
                <a:solidFill>
                  <a:srgbClr val="002060"/>
                </a:solidFill>
              </a:rPr>
              <a:t> </a:t>
            </a:r>
            <a:r>
              <a:rPr lang="en-US" sz="1600" b="1" dirty="0" err="1">
                <a:solidFill>
                  <a:srgbClr val="002060"/>
                </a:solidFill>
              </a:rPr>
              <a:t>Chordoma</a:t>
            </a:r>
            <a:r>
              <a:rPr lang="en-US" sz="1600" b="1" dirty="0">
                <a:solidFill>
                  <a:srgbClr val="002060"/>
                </a:solidFill>
              </a:rPr>
              <a:t> </a:t>
            </a:r>
            <a:r>
              <a:rPr lang="en-US" sz="1600" b="1" dirty="0" smtClean="0">
                <a:solidFill>
                  <a:srgbClr val="002060"/>
                </a:solidFill>
              </a:rPr>
              <a:t>(SACRO): </a:t>
            </a:r>
            <a:r>
              <a:rPr lang="en-GB" sz="1600" dirty="0" smtClean="0">
                <a:solidFill>
                  <a:srgbClr val="002060"/>
                </a:solidFill>
              </a:rPr>
              <a:t>studio </a:t>
            </a:r>
            <a:r>
              <a:rPr lang="en-GB" sz="1600" dirty="0" err="1">
                <a:solidFill>
                  <a:srgbClr val="002060"/>
                </a:solidFill>
              </a:rPr>
              <a:t>randomizzato</a:t>
            </a:r>
            <a:r>
              <a:rPr lang="en-GB" sz="1600" dirty="0">
                <a:solidFill>
                  <a:srgbClr val="002060"/>
                </a:solidFill>
              </a:rPr>
              <a:t> e </a:t>
            </a:r>
            <a:r>
              <a:rPr lang="en-GB" sz="1600" dirty="0" err="1" smtClean="0">
                <a:solidFill>
                  <a:srgbClr val="002060"/>
                </a:solidFill>
              </a:rPr>
              <a:t>osservazionale</a:t>
            </a:r>
            <a:r>
              <a:rPr lang="en-GB" sz="1600" dirty="0" smtClean="0">
                <a:solidFill>
                  <a:srgbClr val="002060"/>
                </a:solidFill>
              </a:rPr>
              <a:t> </a:t>
            </a:r>
            <a:r>
              <a:rPr lang="it-IT" sz="1600" dirty="0" smtClean="0">
                <a:solidFill>
                  <a:srgbClr val="002060"/>
                </a:solidFill>
              </a:rPr>
              <a:t>sulla </a:t>
            </a:r>
            <a:r>
              <a:rPr lang="it-IT" sz="1600" dirty="0">
                <a:solidFill>
                  <a:srgbClr val="002060"/>
                </a:solidFill>
              </a:rPr>
              <a:t>chirurgia in confronto alla radioterapia nella malattia primitiva localizzata </a:t>
            </a:r>
            <a:r>
              <a:rPr lang="it-IT" sz="1600" b="1" dirty="0">
                <a:solidFill>
                  <a:srgbClr val="002060"/>
                </a:solidFill>
              </a:rPr>
              <a:t>INTISG</a:t>
            </a:r>
            <a:endParaRPr lang="it-IT" sz="1600" b="1" kern="1200" dirty="0">
              <a:solidFill>
                <a:srgbClr val="002060"/>
              </a:solidFill>
              <a:latin typeface="Calibri"/>
            </a:endParaRPr>
          </a:p>
        </p:txBody>
      </p:sp>
      <p:grpSp>
        <p:nvGrpSpPr>
          <p:cNvPr id="11" name="Gruppo 10"/>
          <p:cNvGrpSpPr/>
          <p:nvPr/>
        </p:nvGrpSpPr>
        <p:grpSpPr>
          <a:xfrm>
            <a:off x="7795246" y="3568418"/>
            <a:ext cx="853505" cy="367176"/>
            <a:chOff x="7795246" y="3568418"/>
            <a:chExt cx="853505" cy="367176"/>
          </a:xfrm>
        </p:grpSpPr>
        <p:sp>
          <p:nvSpPr>
            <p:cNvPr id="7" name="Freccia a destra 6"/>
            <p:cNvSpPr/>
            <p:nvPr/>
          </p:nvSpPr>
          <p:spPr>
            <a:xfrm>
              <a:off x="7795246" y="3568418"/>
              <a:ext cx="853505" cy="367176"/>
            </a:xfrm>
            <a:prstGeom prst="rightArrow">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CasellaDiTesto 7"/>
            <p:cNvSpPr txBox="1"/>
            <p:nvPr/>
          </p:nvSpPr>
          <p:spPr>
            <a:xfrm>
              <a:off x="7884146" y="3606518"/>
              <a:ext cx="574054" cy="261610"/>
            </a:xfrm>
            <a:prstGeom prst="rect">
              <a:avLst/>
            </a:prstGeom>
            <a:noFill/>
            <a:ln>
              <a:noFill/>
            </a:ln>
          </p:spPr>
          <p:txBody>
            <a:bodyPr wrap="square" rtlCol="0">
              <a:spAutoFit/>
            </a:bodyPr>
            <a:lstStyle/>
            <a:p>
              <a:r>
                <a:rPr lang="it-IT" sz="1100" dirty="0" smtClean="0">
                  <a:solidFill>
                    <a:schemeClr val="bg1"/>
                  </a:solidFill>
                </a:rPr>
                <a:t>1 anno</a:t>
              </a:r>
              <a:endParaRPr lang="en-GB" sz="1100" dirty="0">
                <a:solidFill>
                  <a:schemeClr val="bg1"/>
                </a:solidFill>
              </a:endParaRPr>
            </a:p>
          </p:txBody>
        </p:sp>
      </p:grpSp>
      <p:grpSp>
        <p:nvGrpSpPr>
          <p:cNvPr id="23" name="Gruppo 22"/>
          <p:cNvGrpSpPr/>
          <p:nvPr/>
        </p:nvGrpSpPr>
        <p:grpSpPr>
          <a:xfrm>
            <a:off x="725320" y="1503848"/>
            <a:ext cx="3313685" cy="523220"/>
            <a:chOff x="801533" y="1540068"/>
            <a:chExt cx="3313685" cy="523220"/>
          </a:xfrm>
        </p:grpSpPr>
        <p:sp>
          <p:nvSpPr>
            <p:cNvPr id="24" name="Rettangolo 23"/>
            <p:cNvSpPr/>
            <p:nvPr/>
          </p:nvSpPr>
          <p:spPr>
            <a:xfrm>
              <a:off x="2294720" y="1540068"/>
              <a:ext cx="1820498" cy="523220"/>
            </a:xfrm>
            <a:prstGeom prst="rect">
              <a:avLst/>
            </a:prstGeom>
          </p:spPr>
          <p:txBody>
            <a:bodyPr wrap="none">
              <a:spAutoFit/>
            </a:bodyPr>
            <a:lstStyle/>
            <a:p>
              <a:r>
                <a:rPr lang="it-IT" sz="2800" b="1" dirty="0" err="1" smtClean="0">
                  <a:solidFill>
                    <a:srgbClr val="002060"/>
                  </a:solidFill>
                </a:rPr>
                <a:t>experience</a:t>
              </a:r>
              <a:endParaRPr lang="it-IT" sz="2800" b="1" dirty="0" smtClean="0">
                <a:solidFill>
                  <a:srgbClr val="002060"/>
                </a:solidFill>
              </a:endParaRPr>
            </a:p>
          </p:txBody>
        </p:sp>
        <p:pic>
          <p:nvPicPr>
            <p:cNvPr id="25" name="Picture 3"/>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b="24133"/>
            <a:stretch/>
          </p:blipFill>
          <p:spPr bwMode="auto">
            <a:xfrm>
              <a:off x="801533" y="1687480"/>
              <a:ext cx="1449226" cy="3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4029160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piè di pagina 2">
            <a:extLst>
              <a:ext uri="{FF2B5EF4-FFF2-40B4-BE49-F238E27FC236}">
                <a16:creationId xmlns="" xmlns:a16="http://schemas.microsoft.com/office/drawing/2014/main" id="{6E20E15D-1654-4B18-966A-ADF3A98812F6}"/>
              </a:ext>
            </a:extLst>
          </p:cNvPr>
          <p:cNvSpPr>
            <a:spLocks noGrp="1"/>
          </p:cNvSpPr>
          <p:nvPr>
            <p:ph type="ftr" sz="quarter" idx="11"/>
          </p:nvPr>
        </p:nvSpPr>
        <p:spPr/>
        <p:txBody>
          <a:bodyPr/>
          <a:lstStyle/>
          <a:p>
            <a:endParaRPr lang="it-IT" dirty="0"/>
          </a:p>
        </p:txBody>
      </p:sp>
      <p:grpSp>
        <p:nvGrpSpPr>
          <p:cNvPr id="5" name="Gruppo 4"/>
          <p:cNvGrpSpPr/>
          <p:nvPr/>
        </p:nvGrpSpPr>
        <p:grpSpPr>
          <a:xfrm>
            <a:off x="1258705" y="1719298"/>
            <a:ext cx="9995100" cy="4849163"/>
            <a:chOff x="1258705" y="1719298"/>
            <a:chExt cx="9995100" cy="4849163"/>
          </a:xfrm>
        </p:grpSpPr>
        <p:pic>
          <p:nvPicPr>
            <p:cNvPr id="9" name="Immagine 8">
              <a:extLst>
                <a:ext uri="{FF2B5EF4-FFF2-40B4-BE49-F238E27FC236}">
                  <a16:creationId xmlns="" xmlns:a16="http://schemas.microsoft.com/office/drawing/2014/main" id="{DBE176B0-A0AC-8D42-1D0C-461AE01BB449}"/>
                </a:ext>
              </a:extLst>
            </p:cNvPr>
            <p:cNvPicPr>
              <a:picLocks noChangeAspect="1"/>
            </p:cNvPicPr>
            <p:nvPr/>
          </p:nvPicPr>
          <p:blipFill rotWithShape="1">
            <a:blip r:embed="rId2"/>
            <a:srcRect b="9732"/>
            <a:stretch/>
          </p:blipFill>
          <p:spPr>
            <a:xfrm>
              <a:off x="1258705" y="1719298"/>
              <a:ext cx="9995100" cy="4849163"/>
            </a:xfrm>
            <a:prstGeom prst="rect">
              <a:avLst/>
            </a:prstGeom>
          </p:spPr>
        </p:pic>
        <p:sp>
          <p:nvSpPr>
            <p:cNvPr id="10" name="CasellaDiTesto 9">
              <a:extLst>
                <a:ext uri="{FF2B5EF4-FFF2-40B4-BE49-F238E27FC236}">
                  <a16:creationId xmlns="" xmlns:a16="http://schemas.microsoft.com/office/drawing/2014/main" id="{28E445E0-AA1B-31A7-06EB-A60BF1E1ECA8}"/>
                </a:ext>
              </a:extLst>
            </p:cNvPr>
            <p:cNvSpPr txBox="1"/>
            <p:nvPr/>
          </p:nvSpPr>
          <p:spPr>
            <a:xfrm>
              <a:off x="4200103" y="2074519"/>
              <a:ext cx="4650059" cy="4493942"/>
            </a:xfrm>
            <a:prstGeom prst="rect">
              <a:avLst/>
            </a:prstGeom>
            <a:noFill/>
            <a:ln w="57150">
              <a:solidFill>
                <a:srgbClr val="FF0000"/>
              </a:solidFill>
            </a:ln>
          </p:spPr>
          <p:txBody>
            <a:bodyPr wrap="square" rtlCol="0">
              <a:spAutoFit/>
            </a:bodyPr>
            <a:lstStyle/>
            <a:p>
              <a:endParaRPr lang="it-IT" dirty="0"/>
            </a:p>
          </p:txBody>
        </p:sp>
      </p:grpSp>
      <p:sp>
        <p:nvSpPr>
          <p:cNvPr id="11" name="Freccia a destra 10">
            <a:extLst>
              <a:ext uri="{FF2B5EF4-FFF2-40B4-BE49-F238E27FC236}">
                <a16:creationId xmlns="" xmlns:a16="http://schemas.microsoft.com/office/drawing/2014/main" id="{8B08290E-8012-458C-BE33-B2ACBEC963D1}"/>
              </a:ext>
            </a:extLst>
          </p:cNvPr>
          <p:cNvSpPr/>
          <p:nvPr/>
        </p:nvSpPr>
        <p:spPr>
          <a:xfrm>
            <a:off x="1413327" y="6138901"/>
            <a:ext cx="317700" cy="434898"/>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rgbClr val="FF0000"/>
              </a:solidFill>
            </a:endParaRPr>
          </a:p>
        </p:txBody>
      </p:sp>
      <p:pic>
        <p:nvPicPr>
          <p:cNvPr id="13" name="Immagine 12">
            <a:extLst>
              <a:ext uri="{FF2B5EF4-FFF2-40B4-BE49-F238E27FC236}">
                <a16:creationId xmlns="" xmlns:a16="http://schemas.microsoft.com/office/drawing/2014/main" id="{D65E4FF6-5094-3DF1-1B17-D6E1F757A353}"/>
              </a:ext>
            </a:extLst>
          </p:cNvPr>
          <p:cNvPicPr>
            <a:picLocks noChangeAspect="1"/>
          </p:cNvPicPr>
          <p:nvPr/>
        </p:nvPicPr>
        <p:blipFill>
          <a:blip r:embed="rId3"/>
          <a:stretch>
            <a:fillRect/>
          </a:stretch>
        </p:blipFill>
        <p:spPr>
          <a:xfrm>
            <a:off x="0" y="-103068"/>
            <a:ext cx="5060262" cy="2139258"/>
          </a:xfrm>
          <a:prstGeom prst="rect">
            <a:avLst/>
          </a:prstGeom>
        </p:spPr>
      </p:pic>
    </p:spTree>
    <p:extLst>
      <p:ext uri="{BB962C8B-B14F-4D97-AF65-F5344CB8AC3E}">
        <p14:creationId xmlns:p14="http://schemas.microsoft.com/office/powerpoint/2010/main" val="2858354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16"/>
          <p:cNvPicPr>
            <a:picLocks noChangeAspect="1"/>
          </p:cNvPicPr>
          <p:nvPr/>
        </p:nvPicPr>
        <p:blipFill>
          <a:blip r:embed="rId2"/>
          <a:stretch>
            <a:fillRect/>
          </a:stretch>
        </p:blipFill>
        <p:spPr>
          <a:xfrm>
            <a:off x="368112" y="93343"/>
            <a:ext cx="2121592" cy="1319099"/>
          </a:xfrm>
          <a:prstGeom prst="rect">
            <a:avLst/>
          </a:prstGeom>
        </p:spPr>
      </p:pic>
      <p:grpSp>
        <p:nvGrpSpPr>
          <p:cNvPr id="9" name="Gruppo 8"/>
          <p:cNvGrpSpPr/>
          <p:nvPr/>
        </p:nvGrpSpPr>
        <p:grpSpPr>
          <a:xfrm>
            <a:off x="4160545" y="949817"/>
            <a:ext cx="6926424" cy="5712386"/>
            <a:chOff x="4160545" y="949817"/>
            <a:chExt cx="6926424" cy="5712386"/>
          </a:xfrm>
        </p:grpSpPr>
        <p:grpSp>
          <p:nvGrpSpPr>
            <p:cNvPr id="2" name="Gruppo 1"/>
            <p:cNvGrpSpPr/>
            <p:nvPr/>
          </p:nvGrpSpPr>
          <p:grpSpPr>
            <a:xfrm>
              <a:off x="4160545" y="949817"/>
              <a:ext cx="6926424" cy="5712386"/>
              <a:chOff x="3538376" y="996951"/>
              <a:chExt cx="6926424" cy="5712386"/>
            </a:xfrm>
          </p:grpSpPr>
          <p:pic>
            <p:nvPicPr>
              <p:cNvPr id="3" name="Picture 2">
                <a:extLst>
                  <a:ext uri="{FF2B5EF4-FFF2-40B4-BE49-F238E27FC236}">
                    <a16:creationId xmlns:a16="http://schemas.microsoft.com/office/drawing/2014/main" xmlns="" id="{A0877F87-93C4-144A-9811-5E694AFFAFD7}"/>
                  </a:ext>
                </a:extLst>
              </p:cNvPr>
              <p:cNvPicPr>
                <a:picLocks noChangeAspect="1"/>
              </p:cNvPicPr>
              <p:nvPr/>
            </p:nvPicPr>
            <p:blipFill rotWithShape="1">
              <a:blip r:embed="rId3"/>
              <a:srcRect l="24489" t="10078" r="38444" b="6628"/>
              <a:stretch/>
            </p:blipFill>
            <p:spPr>
              <a:xfrm>
                <a:off x="3538376" y="996951"/>
                <a:ext cx="3177555" cy="5712386"/>
              </a:xfrm>
              <a:prstGeom prst="rect">
                <a:avLst/>
              </a:prstGeom>
            </p:spPr>
          </p:pic>
          <p:pic>
            <p:nvPicPr>
              <p:cNvPr id="4" name="Picture 3">
                <a:extLst>
                  <a:ext uri="{FF2B5EF4-FFF2-40B4-BE49-F238E27FC236}">
                    <a16:creationId xmlns:a16="http://schemas.microsoft.com/office/drawing/2014/main" xmlns="" id="{7141A0F6-D5ED-274D-AB72-4BE30D68665B}"/>
                  </a:ext>
                </a:extLst>
              </p:cNvPr>
              <p:cNvPicPr>
                <a:picLocks noChangeAspect="1"/>
              </p:cNvPicPr>
              <p:nvPr/>
            </p:nvPicPr>
            <p:blipFill rotWithShape="1">
              <a:blip r:embed="rId4"/>
              <a:srcRect l="25641" t="13251" r="39298" b="3709"/>
              <a:stretch/>
            </p:blipFill>
            <p:spPr>
              <a:xfrm>
                <a:off x="7459166" y="996951"/>
                <a:ext cx="3005634" cy="5694970"/>
              </a:xfrm>
              <a:prstGeom prst="rect">
                <a:avLst/>
              </a:prstGeom>
            </p:spPr>
          </p:pic>
          <p:sp>
            <p:nvSpPr>
              <p:cNvPr id="5" name="Rectangle 4">
                <a:extLst>
                  <a:ext uri="{FF2B5EF4-FFF2-40B4-BE49-F238E27FC236}">
                    <a16:creationId xmlns:a16="http://schemas.microsoft.com/office/drawing/2014/main" xmlns="" id="{093A80CA-7CBA-C94F-B377-85713BFD049B}"/>
                  </a:ext>
                </a:extLst>
              </p:cNvPr>
              <p:cNvSpPr/>
              <p:nvPr/>
            </p:nvSpPr>
            <p:spPr>
              <a:xfrm>
                <a:off x="3667187" y="3853144"/>
                <a:ext cx="1131056" cy="37006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xmlns="" id="{AE73A3D6-5016-D742-8656-63C0A7056A6B}"/>
                  </a:ext>
                </a:extLst>
              </p:cNvPr>
              <p:cNvSpPr/>
              <p:nvPr/>
            </p:nvSpPr>
            <p:spPr>
              <a:xfrm>
                <a:off x="7459166" y="3667179"/>
                <a:ext cx="1166360" cy="31093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Rectangle 5">
              <a:extLst>
                <a:ext uri="{FF2B5EF4-FFF2-40B4-BE49-F238E27FC236}">
                  <a16:creationId xmlns:a16="http://schemas.microsoft.com/office/drawing/2014/main" xmlns="" id="{AE73A3D6-5016-D742-8656-63C0A7056A6B}"/>
                </a:ext>
              </a:extLst>
            </p:cNvPr>
            <p:cNvSpPr/>
            <p:nvPr/>
          </p:nvSpPr>
          <p:spPr>
            <a:xfrm>
              <a:off x="4160545" y="949817"/>
              <a:ext cx="1166360" cy="31093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CasellaDiTesto 10"/>
          <p:cNvSpPr txBox="1"/>
          <p:nvPr/>
        </p:nvSpPr>
        <p:spPr>
          <a:xfrm>
            <a:off x="381368" y="3035270"/>
            <a:ext cx="3407559" cy="584775"/>
          </a:xfrm>
          <a:prstGeom prst="rect">
            <a:avLst/>
          </a:prstGeom>
          <a:noFill/>
        </p:spPr>
        <p:txBody>
          <a:bodyPr wrap="square" rtlCol="0">
            <a:spAutoFit/>
          </a:bodyPr>
          <a:lstStyle/>
          <a:p>
            <a:r>
              <a:rPr lang="it-IT" sz="3200" b="1" dirty="0" err="1" smtClean="0">
                <a:solidFill>
                  <a:srgbClr val="002060"/>
                </a:solidFill>
              </a:rPr>
              <a:t>Titanium</a:t>
            </a:r>
            <a:r>
              <a:rPr lang="it-IT" sz="3200" b="1" dirty="0" smtClean="0">
                <a:solidFill>
                  <a:srgbClr val="002060"/>
                </a:solidFill>
              </a:rPr>
              <a:t> </a:t>
            </a:r>
            <a:r>
              <a:rPr lang="it-IT" sz="3200" b="1" dirty="0" err="1" smtClean="0">
                <a:solidFill>
                  <a:srgbClr val="002060"/>
                </a:solidFill>
              </a:rPr>
              <a:t>implants</a:t>
            </a:r>
            <a:endParaRPr lang="it-IT" sz="3200" b="1" dirty="0">
              <a:solidFill>
                <a:srgbClr val="002060"/>
              </a:solidFill>
            </a:endParaRPr>
          </a:p>
        </p:txBody>
      </p:sp>
    </p:spTree>
    <p:extLst>
      <p:ext uri="{BB962C8B-B14F-4D97-AF65-F5344CB8AC3E}">
        <p14:creationId xmlns:p14="http://schemas.microsoft.com/office/powerpoint/2010/main" val="8931200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5" name="Picture 2"/>
          <p:cNvPicPr/>
          <p:nvPr/>
        </p:nvPicPr>
        <p:blipFill>
          <a:blip r:embed="rId3"/>
          <a:stretch>
            <a:fillRect/>
          </a:stretch>
        </p:blipFill>
        <p:spPr>
          <a:xfrm>
            <a:off x="1919536" y="4019632"/>
            <a:ext cx="3616782" cy="2492536"/>
          </a:xfrm>
          <a:prstGeom prst="rect">
            <a:avLst/>
          </a:prstGeom>
          <a:ln>
            <a:noFill/>
          </a:ln>
        </p:spPr>
      </p:pic>
      <p:pic>
        <p:nvPicPr>
          <p:cNvPr id="536" name="Picture 2"/>
          <p:cNvPicPr/>
          <p:nvPr/>
        </p:nvPicPr>
        <p:blipFill>
          <a:blip r:embed="rId4"/>
          <a:stretch>
            <a:fillRect/>
          </a:stretch>
        </p:blipFill>
        <p:spPr>
          <a:xfrm>
            <a:off x="6657936" y="4022512"/>
            <a:ext cx="3412128" cy="2489656"/>
          </a:xfrm>
          <a:prstGeom prst="rect">
            <a:avLst/>
          </a:prstGeom>
          <a:ln>
            <a:noFill/>
          </a:ln>
        </p:spPr>
      </p:pic>
      <p:sp>
        <p:nvSpPr>
          <p:cNvPr id="537" name="CustomShape 5"/>
          <p:cNvSpPr/>
          <p:nvPr/>
        </p:nvSpPr>
        <p:spPr>
          <a:xfrm>
            <a:off x="2679295" y="3473460"/>
            <a:ext cx="1800000" cy="364680"/>
          </a:xfrm>
          <a:prstGeom prst="rect">
            <a:avLst/>
          </a:prstGeom>
          <a:noFill/>
          <a:ln>
            <a:noFill/>
          </a:ln>
        </p:spPr>
        <p:txBody>
          <a:bodyPr lIns="90000" tIns="45000" rIns="90000" bIns="45000"/>
          <a:lstStyle/>
          <a:p>
            <a:pPr>
              <a:lnSpc>
                <a:spcPct val="100000"/>
              </a:lnSpc>
            </a:pPr>
            <a:r>
              <a:rPr lang="it-IT" b="1" dirty="0" err="1">
                <a:latin typeface="Times New Roman"/>
              </a:rPr>
              <a:t>Titanium</a:t>
            </a:r>
            <a:endParaRPr lang="it-IT" b="1" dirty="0">
              <a:latin typeface="Times New Roman"/>
            </a:endParaRPr>
          </a:p>
          <a:p>
            <a:pPr>
              <a:lnSpc>
                <a:spcPct val="100000"/>
              </a:lnSpc>
            </a:pPr>
            <a:endParaRPr dirty="0"/>
          </a:p>
        </p:txBody>
      </p:sp>
      <p:sp>
        <p:nvSpPr>
          <p:cNvPr id="538" name="CustomShape 6"/>
          <p:cNvSpPr/>
          <p:nvPr/>
        </p:nvSpPr>
        <p:spPr>
          <a:xfrm>
            <a:off x="7430067" y="3473460"/>
            <a:ext cx="1800000" cy="364680"/>
          </a:xfrm>
          <a:prstGeom prst="rect">
            <a:avLst/>
          </a:prstGeom>
          <a:noFill/>
          <a:ln>
            <a:noFill/>
          </a:ln>
        </p:spPr>
        <p:txBody>
          <a:bodyPr lIns="90000" tIns="45000" rIns="90000" bIns="45000"/>
          <a:lstStyle/>
          <a:p>
            <a:pPr>
              <a:lnSpc>
                <a:spcPct val="100000"/>
              </a:lnSpc>
            </a:pPr>
            <a:r>
              <a:rPr lang="it-IT" b="1" dirty="0" err="1">
                <a:latin typeface="Times New Roman"/>
              </a:rPr>
              <a:t>Carbons</a:t>
            </a:r>
            <a:r>
              <a:rPr lang="it-IT" b="1" dirty="0">
                <a:latin typeface="Times New Roman"/>
              </a:rPr>
              <a:t> </a:t>
            </a:r>
            <a:r>
              <a:rPr lang="it-IT" b="1" dirty="0" err="1">
                <a:latin typeface="Times New Roman"/>
              </a:rPr>
              <a:t>fiber</a:t>
            </a:r>
            <a:endParaRPr b="1" dirty="0"/>
          </a:p>
        </p:txBody>
      </p:sp>
      <p:pic>
        <p:nvPicPr>
          <p:cNvPr id="1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0491" y="75667"/>
            <a:ext cx="7243899" cy="14477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ttangolo 2"/>
          <p:cNvSpPr/>
          <p:nvPr/>
        </p:nvSpPr>
        <p:spPr>
          <a:xfrm>
            <a:off x="270491" y="1868341"/>
            <a:ext cx="10348668" cy="1077218"/>
          </a:xfrm>
          <a:prstGeom prst="rect">
            <a:avLst/>
          </a:prstGeom>
        </p:spPr>
        <p:txBody>
          <a:bodyPr wrap="square">
            <a:spAutoFit/>
          </a:bodyPr>
          <a:lstStyle/>
          <a:p>
            <a:pPr marL="285750" indent="-285750">
              <a:buFont typeface="Arial" panose="020B0604020202020204" pitchFamily="34" charset="0"/>
              <a:buChar char="•"/>
            </a:pPr>
            <a:r>
              <a:rPr lang="en-US" sz="1600" dirty="0">
                <a:solidFill>
                  <a:srgbClr val="002060"/>
                </a:solidFill>
                <a:cs typeface="Times New Roman" panose="02020603050405020304" pitchFamily="18" charset="0"/>
              </a:rPr>
              <a:t>Carbon fiber stabilization devices lead to less image alteration and consequently reduced contouring uncertainties together with a </a:t>
            </a:r>
            <a:r>
              <a:rPr lang="en-US" sz="1600" b="1" dirty="0" smtClean="0">
                <a:solidFill>
                  <a:srgbClr val="002060"/>
                </a:solidFill>
                <a:cs typeface="Times New Roman" panose="02020603050405020304" pitchFamily="18" charset="0"/>
              </a:rPr>
              <a:t>significantly </a:t>
            </a:r>
            <a:r>
              <a:rPr lang="en-US" sz="1600" b="1" dirty="0">
                <a:solidFill>
                  <a:srgbClr val="002060"/>
                </a:solidFill>
                <a:cs typeface="Times New Roman" panose="02020603050405020304" pitchFamily="18" charset="0"/>
              </a:rPr>
              <a:t>higher </a:t>
            </a:r>
            <a:r>
              <a:rPr lang="en-US" sz="1600" b="1" dirty="0" err="1">
                <a:solidFill>
                  <a:srgbClr val="002060"/>
                </a:solidFill>
                <a:cs typeface="Times New Roman" panose="02020603050405020304" pitchFamily="18" charset="0"/>
              </a:rPr>
              <a:t>dosimetric</a:t>
            </a:r>
            <a:r>
              <a:rPr lang="en-US" sz="1600" b="1" dirty="0">
                <a:solidFill>
                  <a:srgbClr val="002060"/>
                </a:solidFill>
                <a:cs typeface="Times New Roman" panose="02020603050405020304" pitchFamily="18" charset="0"/>
              </a:rPr>
              <a:t> treatment planning </a:t>
            </a:r>
            <a:r>
              <a:rPr lang="en-US" sz="1600" b="1" dirty="0" smtClean="0">
                <a:solidFill>
                  <a:srgbClr val="002060"/>
                </a:solidFill>
                <a:cs typeface="Times New Roman" panose="02020603050405020304" pitchFamily="18" charset="0"/>
              </a:rPr>
              <a:t>accuracy. </a:t>
            </a:r>
          </a:p>
          <a:p>
            <a:pPr marL="285750" indent="-285750">
              <a:buFont typeface="Arial" panose="020B0604020202020204" pitchFamily="34" charset="0"/>
              <a:buChar char="•"/>
            </a:pPr>
            <a:endParaRPr lang="en-US" sz="1600" b="1" dirty="0">
              <a:solidFill>
                <a:srgbClr val="002060"/>
              </a:solidFill>
              <a:cs typeface="Times New Roman" panose="02020603050405020304" pitchFamily="18" charset="0"/>
            </a:endParaRPr>
          </a:p>
          <a:p>
            <a:pPr marL="285750" indent="-285750">
              <a:buFont typeface="Arial" panose="020B0604020202020204" pitchFamily="34" charset="0"/>
              <a:buChar char="•"/>
            </a:pPr>
            <a:r>
              <a:rPr lang="en-US" sz="1600" b="1" dirty="0">
                <a:solidFill>
                  <a:srgbClr val="002060"/>
                </a:solidFill>
              </a:rPr>
              <a:t>Carbon fiber resulted dosimetrically more suitable than titanium implants</a:t>
            </a:r>
          </a:p>
        </p:txBody>
      </p:sp>
      <p:sp>
        <p:nvSpPr>
          <p:cNvPr id="5" name="Rettangolo 4"/>
          <p:cNvSpPr/>
          <p:nvPr/>
        </p:nvSpPr>
        <p:spPr>
          <a:xfrm>
            <a:off x="10147017" y="6481381"/>
            <a:ext cx="2044983" cy="307777"/>
          </a:xfrm>
          <a:prstGeom prst="rect">
            <a:avLst/>
          </a:prstGeom>
        </p:spPr>
        <p:txBody>
          <a:bodyPr wrap="none">
            <a:spAutoFit/>
          </a:bodyPr>
          <a:lstStyle/>
          <a:p>
            <a:r>
              <a:rPr lang="it-IT" sz="1400" i="1" dirty="0" err="1"/>
              <a:t>Physica</a:t>
            </a:r>
            <a:r>
              <a:rPr lang="it-IT" sz="1400" i="1" dirty="0"/>
              <a:t> Medica 44 (2017)</a:t>
            </a:r>
            <a:endParaRPr lang="it-IT" sz="1400" dirty="0"/>
          </a:p>
        </p:txBody>
      </p:sp>
      <p:pic>
        <p:nvPicPr>
          <p:cNvPr id="9"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140380" y="-91911"/>
            <a:ext cx="3392210" cy="1960252"/>
          </a:xfrm>
          <a:prstGeom prst="rect">
            <a:avLst/>
          </a:prstGeom>
        </p:spPr>
      </p:pic>
    </p:spTree>
    <p:extLst>
      <p:ext uri="{BB962C8B-B14F-4D97-AF65-F5344CB8AC3E}">
        <p14:creationId xmlns:p14="http://schemas.microsoft.com/office/powerpoint/2010/main" val="5471953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67407" y="1430463"/>
            <a:ext cx="3900354" cy="48650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CustomShape 1"/>
          <p:cNvSpPr/>
          <p:nvPr/>
        </p:nvSpPr>
        <p:spPr>
          <a:xfrm>
            <a:off x="7257362" y="-12577"/>
            <a:ext cx="7560840" cy="2160256"/>
          </a:xfrm>
          <a:prstGeom prst="rect">
            <a:avLst/>
          </a:prstGeom>
          <a:noFill/>
          <a:ln>
            <a:noFill/>
          </a:ln>
        </p:spPr>
        <p:txBody>
          <a:bodyPr lIns="90000" tIns="45000" rIns="90000" bIns="45000"/>
          <a:lstStyle/>
          <a:p>
            <a:pPr>
              <a:lnSpc>
                <a:spcPct val="100000"/>
              </a:lnSpc>
            </a:pPr>
            <a:r>
              <a:rPr lang="it-IT" sz="3200" b="1" dirty="0" err="1">
                <a:solidFill>
                  <a:srgbClr val="FF0000"/>
                </a:solidFill>
              </a:rPr>
              <a:t>Underdosage</a:t>
            </a:r>
            <a:r>
              <a:rPr lang="it-IT" sz="3200" b="1" dirty="0">
                <a:solidFill>
                  <a:srgbClr val="FF0000"/>
                </a:solidFill>
              </a:rPr>
              <a:t> OAR</a:t>
            </a:r>
          </a:p>
          <a:p>
            <a:pPr>
              <a:lnSpc>
                <a:spcPct val="100000"/>
              </a:lnSpc>
            </a:pPr>
            <a:r>
              <a:rPr lang="it-IT" sz="3200" b="1" dirty="0" err="1">
                <a:solidFill>
                  <a:srgbClr val="FF0000"/>
                </a:solidFill>
              </a:rPr>
              <a:t>Surgical</a:t>
            </a:r>
            <a:r>
              <a:rPr lang="it-IT" sz="3200" b="1" dirty="0">
                <a:solidFill>
                  <a:srgbClr val="FF0000"/>
                </a:solidFill>
              </a:rPr>
              <a:t> </a:t>
            </a:r>
            <a:r>
              <a:rPr lang="it-IT" sz="3200" b="1" dirty="0" err="1">
                <a:solidFill>
                  <a:srgbClr val="FF0000"/>
                </a:solidFill>
              </a:rPr>
              <a:t>bowel</a:t>
            </a:r>
            <a:r>
              <a:rPr lang="it-IT" sz="3200" b="1" dirty="0">
                <a:solidFill>
                  <a:srgbClr val="FF0000"/>
                </a:solidFill>
              </a:rPr>
              <a:t> </a:t>
            </a:r>
            <a:r>
              <a:rPr lang="it-IT" sz="3200" b="1" dirty="0" err="1" smtClean="0">
                <a:solidFill>
                  <a:srgbClr val="FF0000"/>
                </a:solidFill>
              </a:rPr>
              <a:t>displacement</a:t>
            </a:r>
            <a:endParaRPr sz="3200" b="1" dirty="0">
              <a:solidFill>
                <a:srgbClr val="FF0000"/>
              </a:solidFill>
            </a:endParaRPr>
          </a:p>
        </p:txBody>
      </p:sp>
      <p:grpSp>
        <p:nvGrpSpPr>
          <p:cNvPr id="3" name="Gruppo 2"/>
          <p:cNvGrpSpPr/>
          <p:nvPr/>
        </p:nvGrpSpPr>
        <p:grpSpPr>
          <a:xfrm>
            <a:off x="3875260" y="93343"/>
            <a:ext cx="3214983" cy="6527201"/>
            <a:chOff x="2448969" y="93343"/>
            <a:chExt cx="3214983" cy="6527201"/>
          </a:xfrm>
        </p:grpSpPr>
        <p:pic>
          <p:nvPicPr>
            <p:cNvPr id="6" name="Picture 2" descr="S:\Area Clinica\Fiore\SARCOMA\IMMAGINI DA TPS\KISS DOSI.jpg"/>
            <p:cNvPicPr>
              <a:picLocks noChangeAspect="1" noChangeArrowheads="1"/>
            </p:cNvPicPr>
            <p:nvPr/>
          </p:nvPicPr>
          <p:blipFill rotWithShape="1">
            <a:blip r:embed="rId4">
              <a:extLst>
                <a:ext uri="{28A0092B-C50C-407E-A947-70E740481C1C}">
                  <a14:useLocalDpi xmlns:a14="http://schemas.microsoft.com/office/drawing/2010/main" val="0"/>
                </a:ext>
              </a:extLst>
            </a:blip>
            <a:srcRect t="10546" r="66398" b="4178"/>
            <a:stretch/>
          </p:blipFill>
          <p:spPr bwMode="auto">
            <a:xfrm>
              <a:off x="2448969" y="93343"/>
              <a:ext cx="3214983" cy="6527201"/>
            </a:xfrm>
            <a:prstGeom prst="rect">
              <a:avLst/>
            </a:prstGeom>
            <a:noFill/>
            <a:extLst>
              <a:ext uri="{909E8E84-426E-40DD-AFC4-6F175D3DCCD1}">
                <a14:hiddenFill xmlns:a14="http://schemas.microsoft.com/office/drawing/2010/main">
                  <a:solidFill>
                    <a:srgbClr val="FFFFFF"/>
                  </a:solidFill>
                </a14:hiddenFill>
              </a:ext>
            </a:extLst>
          </p:spPr>
        </p:pic>
        <p:sp>
          <p:nvSpPr>
            <p:cNvPr id="2" name="Rettangolo 1"/>
            <p:cNvSpPr/>
            <p:nvPr/>
          </p:nvSpPr>
          <p:spPr>
            <a:xfrm>
              <a:off x="2605548" y="2160255"/>
              <a:ext cx="875071" cy="37646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Rettangolo 6"/>
            <p:cNvSpPr/>
            <p:nvPr/>
          </p:nvSpPr>
          <p:spPr>
            <a:xfrm>
              <a:off x="2605547" y="93343"/>
              <a:ext cx="875071" cy="37646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Rettangolo 7"/>
            <p:cNvSpPr/>
            <p:nvPr/>
          </p:nvSpPr>
          <p:spPr>
            <a:xfrm>
              <a:off x="2605546" y="4415400"/>
              <a:ext cx="875072" cy="37646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pic>
        <p:nvPicPr>
          <p:cNvPr id="9"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9128" y="-74011"/>
            <a:ext cx="3392210" cy="1960252"/>
          </a:xfrm>
          <a:prstGeom prst="rect">
            <a:avLst/>
          </a:prstGeom>
        </p:spPr>
      </p:pic>
      <p:pic>
        <p:nvPicPr>
          <p:cNvPr id="10" name="Picture 4"/>
          <p:cNvPicPr>
            <a:picLocks noChangeAspect="1" noChangeArrowheads="1"/>
          </p:cNvPicPr>
          <p:nvPr/>
        </p:nvPicPr>
        <p:blipFill rotWithShape="1">
          <a:blip r:embed="rId6">
            <a:extLst>
              <a:ext uri="{28A0092B-C50C-407E-A947-70E740481C1C}">
                <a14:useLocalDpi xmlns:a14="http://schemas.microsoft.com/office/drawing/2010/main" val="0"/>
              </a:ext>
            </a:extLst>
          </a:blip>
          <a:srcRect t="13871" b="9006"/>
          <a:stretch/>
        </p:blipFill>
        <p:spPr bwMode="auto">
          <a:xfrm>
            <a:off x="816928" y="4274349"/>
            <a:ext cx="2226154" cy="20027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5"/>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4644" t="4809" r="1"/>
          <a:stretch/>
        </p:blipFill>
        <p:spPr bwMode="auto">
          <a:xfrm>
            <a:off x="727511" y="1886241"/>
            <a:ext cx="2315571" cy="20443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2750351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55" t="9911" r="-1" b="-1"/>
          <a:stretch/>
        </p:blipFill>
        <p:spPr bwMode="auto">
          <a:xfrm>
            <a:off x="1466334" y="2084173"/>
            <a:ext cx="9010999" cy="29954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Immagine 2"/>
          <p:cNvPicPr>
            <a:picLocks noChangeAspect="1"/>
          </p:cNvPicPr>
          <p:nvPr/>
        </p:nvPicPr>
        <p:blipFill>
          <a:blip r:embed="rId3"/>
          <a:stretch>
            <a:fillRect/>
          </a:stretch>
        </p:blipFill>
        <p:spPr>
          <a:xfrm>
            <a:off x="1120345" y="1357669"/>
            <a:ext cx="9570861" cy="428685"/>
          </a:xfrm>
          <a:prstGeom prst="rect">
            <a:avLst/>
          </a:prstGeom>
        </p:spPr>
      </p:pic>
      <p:sp>
        <p:nvSpPr>
          <p:cNvPr id="6" name="CasellaDiTesto 5"/>
          <p:cNvSpPr txBox="1"/>
          <p:nvPr/>
        </p:nvSpPr>
        <p:spPr>
          <a:xfrm>
            <a:off x="4250735" y="466187"/>
            <a:ext cx="6226598" cy="646331"/>
          </a:xfrm>
          <a:prstGeom prst="rect">
            <a:avLst/>
          </a:prstGeom>
          <a:noFill/>
        </p:spPr>
        <p:txBody>
          <a:bodyPr wrap="square" rtlCol="0">
            <a:spAutoFit/>
          </a:bodyPr>
          <a:lstStyle/>
          <a:p>
            <a:r>
              <a:rPr lang="it-IT" sz="3600" b="1" dirty="0" smtClean="0">
                <a:solidFill>
                  <a:srgbClr val="002060"/>
                </a:solidFill>
              </a:rPr>
              <a:t>Soft </a:t>
            </a:r>
            <a:r>
              <a:rPr lang="it-IT" sz="3600" b="1" dirty="0" err="1" smtClean="0">
                <a:solidFill>
                  <a:srgbClr val="002060"/>
                </a:solidFill>
              </a:rPr>
              <a:t>tissue</a:t>
            </a:r>
            <a:r>
              <a:rPr lang="it-IT" sz="3600" b="1" dirty="0" smtClean="0">
                <a:solidFill>
                  <a:srgbClr val="002060"/>
                </a:solidFill>
              </a:rPr>
              <a:t> </a:t>
            </a:r>
            <a:r>
              <a:rPr lang="it-IT" sz="3600" b="1" dirty="0" err="1" smtClean="0">
                <a:solidFill>
                  <a:srgbClr val="002060"/>
                </a:solidFill>
              </a:rPr>
              <a:t>sarcomas</a:t>
            </a:r>
            <a:endParaRPr lang="it-IT" sz="3600" b="1" dirty="0">
              <a:solidFill>
                <a:srgbClr val="002060"/>
              </a:solidFill>
            </a:endParaRPr>
          </a:p>
        </p:txBody>
      </p:sp>
      <p:sp>
        <p:nvSpPr>
          <p:cNvPr id="7" name="Rettangolo 6"/>
          <p:cNvSpPr/>
          <p:nvPr/>
        </p:nvSpPr>
        <p:spPr>
          <a:xfrm>
            <a:off x="8822724" y="2174789"/>
            <a:ext cx="1556952" cy="284205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8"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24133"/>
          <a:stretch/>
        </p:blipFill>
        <p:spPr bwMode="auto">
          <a:xfrm>
            <a:off x="1466335" y="4756349"/>
            <a:ext cx="837876" cy="2604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ight Arrow 22"/>
          <p:cNvSpPr/>
          <p:nvPr/>
        </p:nvSpPr>
        <p:spPr>
          <a:xfrm>
            <a:off x="868264" y="4677266"/>
            <a:ext cx="398713" cy="41865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ttangolo 9"/>
          <p:cNvSpPr/>
          <p:nvPr/>
        </p:nvSpPr>
        <p:spPr>
          <a:xfrm>
            <a:off x="1395423" y="5337503"/>
            <a:ext cx="9623586" cy="261610"/>
          </a:xfrm>
          <a:prstGeom prst="rect">
            <a:avLst/>
          </a:prstGeom>
        </p:spPr>
        <p:txBody>
          <a:bodyPr wrap="square">
            <a:spAutoFit/>
          </a:bodyPr>
          <a:lstStyle/>
          <a:p>
            <a:r>
              <a:rPr lang="it-IT" sz="1050" dirty="0">
                <a:latin typeface="BlinkMacSystemFont"/>
              </a:rPr>
              <a:t>Cuccia </a:t>
            </a:r>
            <a:r>
              <a:rPr lang="it-IT" sz="1050" dirty="0" smtClean="0">
                <a:latin typeface="BlinkMacSystemFont"/>
              </a:rPr>
              <a:t>F (CNA), </a:t>
            </a:r>
            <a:r>
              <a:rPr lang="it-IT" sz="1050" dirty="0" err="1" smtClean="0">
                <a:latin typeface="BlinkMacSystemFont"/>
                <a:hlinkClick r:id="rId5"/>
              </a:rPr>
              <a:t>Outcome</a:t>
            </a:r>
            <a:r>
              <a:rPr lang="it-IT" sz="1050" dirty="0" smtClean="0">
                <a:latin typeface="BlinkMacSystemFont"/>
                <a:hlinkClick r:id="rId5"/>
              </a:rPr>
              <a:t> </a:t>
            </a:r>
            <a:r>
              <a:rPr lang="it-IT" sz="1050" dirty="0">
                <a:latin typeface="BlinkMacSystemFont"/>
                <a:hlinkClick r:id="rId5"/>
              </a:rPr>
              <a:t>and </a:t>
            </a:r>
            <a:r>
              <a:rPr lang="it-IT" sz="1050" dirty="0" err="1">
                <a:latin typeface="BlinkMacSystemFont"/>
                <a:hlinkClick r:id="rId5"/>
              </a:rPr>
              <a:t>Toxicity</a:t>
            </a:r>
            <a:r>
              <a:rPr lang="it-IT" sz="1050" dirty="0">
                <a:latin typeface="BlinkMacSystemFont"/>
                <a:hlinkClick r:id="rId5"/>
              </a:rPr>
              <a:t> of Carbon </a:t>
            </a:r>
            <a:r>
              <a:rPr lang="it-IT" sz="1050" dirty="0" err="1">
                <a:latin typeface="BlinkMacSystemFont"/>
                <a:hlinkClick r:id="rId5"/>
              </a:rPr>
              <a:t>Ion</a:t>
            </a:r>
            <a:r>
              <a:rPr lang="it-IT" sz="1050" dirty="0">
                <a:latin typeface="BlinkMacSystemFont"/>
                <a:hlinkClick r:id="rId5"/>
              </a:rPr>
              <a:t> </a:t>
            </a:r>
            <a:r>
              <a:rPr lang="it-IT" sz="1050" dirty="0" err="1">
                <a:latin typeface="BlinkMacSystemFont"/>
                <a:hlinkClick r:id="rId5"/>
              </a:rPr>
              <a:t>Radiotherapy</a:t>
            </a:r>
            <a:r>
              <a:rPr lang="it-IT" sz="1050" dirty="0">
                <a:latin typeface="BlinkMacSystemFont"/>
                <a:hlinkClick r:id="rId5"/>
              </a:rPr>
              <a:t> for </a:t>
            </a:r>
            <a:r>
              <a:rPr lang="it-IT" sz="1050" dirty="0" err="1">
                <a:latin typeface="BlinkMacSystemFont"/>
                <a:hlinkClick r:id="rId5"/>
              </a:rPr>
              <a:t>Axial</a:t>
            </a:r>
            <a:r>
              <a:rPr lang="it-IT" sz="1050" dirty="0">
                <a:latin typeface="BlinkMacSystemFont"/>
                <a:hlinkClick r:id="rId5"/>
              </a:rPr>
              <a:t> Bone and </a:t>
            </a:r>
            <a:r>
              <a:rPr lang="it-IT" sz="1050" b="1" dirty="0">
                <a:latin typeface="BlinkMacSystemFont"/>
                <a:hlinkClick r:id="rId5"/>
              </a:rPr>
              <a:t>Soft</a:t>
            </a:r>
            <a:r>
              <a:rPr lang="it-IT" sz="1050" dirty="0">
                <a:latin typeface="BlinkMacSystemFont"/>
                <a:hlinkClick r:id="rId5"/>
              </a:rPr>
              <a:t> </a:t>
            </a:r>
            <a:r>
              <a:rPr lang="it-IT" sz="1050" b="1" dirty="0">
                <a:latin typeface="BlinkMacSystemFont"/>
                <a:hlinkClick r:id="rId5"/>
              </a:rPr>
              <a:t>Tissue</a:t>
            </a:r>
            <a:r>
              <a:rPr lang="it-IT" sz="1050" dirty="0">
                <a:latin typeface="BlinkMacSystemFont"/>
                <a:hlinkClick r:id="rId5"/>
              </a:rPr>
              <a:t> </a:t>
            </a:r>
            <a:r>
              <a:rPr lang="it-IT" sz="1050" dirty="0" err="1" smtClean="0">
                <a:latin typeface="BlinkMacSystemFont"/>
                <a:hlinkClick r:id="rId5"/>
              </a:rPr>
              <a:t>Sarcomas</a:t>
            </a:r>
            <a:r>
              <a:rPr lang="it-IT" sz="1050" dirty="0" smtClean="0">
                <a:latin typeface="BlinkMacSystemFont"/>
              </a:rPr>
              <a:t>, </a:t>
            </a:r>
            <a:r>
              <a:rPr lang="it-IT" sz="1050" dirty="0" err="1" smtClean="0">
                <a:latin typeface="BlinkMacSystemFont"/>
              </a:rPr>
              <a:t>Anticancer</a:t>
            </a:r>
            <a:r>
              <a:rPr lang="it-IT" sz="1050" dirty="0" smtClean="0">
                <a:latin typeface="BlinkMacSystemFont"/>
              </a:rPr>
              <a:t> </a:t>
            </a:r>
            <a:r>
              <a:rPr lang="it-IT" sz="1050" dirty="0">
                <a:latin typeface="BlinkMacSystemFont"/>
              </a:rPr>
              <a:t>Res. 2020 May;40(5):</a:t>
            </a:r>
            <a:r>
              <a:rPr lang="it-IT" sz="1050" dirty="0" smtClean="0">
                <a:latin typeface="BlinkMacSystemFont"/>
              </a:rPr>
              <a:t>2853-2859</a:t>
            </a:r>
            <a:endParaRPr lang="it-IT" sz="1050" b="0" i="0" dirty="0">
              <a:effectLst/>
              <a:latin typeface="BlinkMacSystemFont"/>
            </a:endParaRPr>
          </a:p>
        </p:txBody>
      </p:sp>
    </p:spTree>
    <p:extLst>
      <p:ext uri="{BB962C8B-B14F-4D97-AF65-F5344CB8AC3E}">
        <p14:creationId xmlns:p14="http://schemas.microsoft.com/office/powerpoint/2010/main" val="241860638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xmlns="" id="{4CD59F96-BA16-47F4-8FAE-702B33695B72}"/>
              </a:ext>
            </a:extLst>
          </p:cNvPr>
          <p:cNvPicPr>
            <a:picLocks noChangeAspect="1"/>
          </p:cNvPicPr>
          <p:nvPr/>
        </p:nvPicPr>
        <p:blipFill>
          <a:blip r:embed="rId3"/>
          <a:stretch>
            <a:fillRect/>
          </a:stretch>
        </p:blipFill>
        <p:spPr>
          <a:xfrm>
            <a:off x="8384075" y="1951759"/>
            <a:ext cx="2927150" cy="2025483"/>
          </a:xfrm>
          <a:prstGeom prst="rect">
            <a:avLst/>
          </a:prstGeom>
        </p:spPr>
      </p:pic>
      <p:pic>
        <p:nvPicPr>
          <p:cNvPr id="3" name="Immagine 2">
            <a:extLst>
              <a:ext uri="{FF2B5EF4-FFF2-40B4-BE49-F238E27FC236}">
                <a16:creationId xmlns:a16="http://schemas.microsoft.com/office/drawing/2014/main" xmlns="" id="{DB7AC3CE-2AD7-47E1-9B39-94CB9FE4F06E}"/>
              </a:ext>
            </a:extLst>
          </p:cNvPr>
          <p:cNvPicPr>
            <a:picLocks noChangeAspect="1"/>
          </p:cNvPicPr>
          <p:nvPr/>
        </p:nvPicPr>
        <p:blipFill>
          <a:blip r:embed="rId4"/>
          <a:stretch>
            <a:fillRect/>
          </a:stretch>
        </p:blipFill>
        <p:spPr>
          <a:xfrm>
            <a:off x="8384074" y="4406054"/>
            <a:ext cx="2927150" cy="2025483"/>
          </a:xfrm>
          <a:prstGeom prst="rect">
            <a:avLst/>
          </a:prstGeom>
        </p:spPr>
      </p:pic>
      <p:sp>
        <p:nvSpPr>
          <p:cNvPr id="4" name="Rettangolo 3">
            <a:extLst>
              <a:ext uri="{FF2B5EF4-FFF2-40B4-BE49-F238E27FC236}">
                <a16:creationId xmlns:a16="http://schemas.microsoft.com/office/drawing/2014/main" xmlns="" id="{EA83F389-CA91-4AD7-8DAA-946640F2047B}"/>
              </a:ext>
            </a:extLst>
          </p:cNvPr>
          <p:cNvSpPr/>
          <p:nvPr/>
        </p:nvSpPr>
        <p:spPr>
          <a:xfrm>
            <a:off x="754396" y="128479"/>
            <a:ext cx="5944063" cy="369332"/>
          </a:xfrm>
          <a:prstGeom prst="rect">
            <a:avLst/>
          </a:prstGeom>
        </p:spPr>
        <p:txBody>
          <a:bodyPr wrap="none">
            <a:spAutoFit/>
          </a:bodyPr>
          <a:lstStyle/>
          <a:p>
            <a:r>
              <a:rPr lang="en-US" dirty="0">
                <a:latin typeface="AdvOT3c2d9f11"/>
              </a:rPr>
              <a:t>Delaney et al, Advances in Radiation Oncology (2017) </a:t>
            </a:r>
            <a:r>
              <a:rPr lang="en-US" dirty="0">
                <a:latin typeface="AdvOTd40fda3b.B"/>
              </a:rPr>
              <a:t>2</a:t>
            </a:r>
            <a:r>
              <a:rPr lang="en-US" dirty="0">
                <a:latin typeface="AdvOT3c2d9f11"/>
              </a:rPr>
              <a:t>, 85-93</a:t>
            </a:r>
            <a:endParaRPr lang="it-IT" dirty="0"/>
          </a:p>
        </p:txBody>
      </p:sp>
      <p:pic>
        <p:nvPicPr>
          <p:cNvPr id="5" name="Immagine 4">
            <a:extLst>
              <a:ext uri="{FF2B5EF4-FFF2-40B4-BE49-F238E27FC236}">
                <a16:creationId xmlns:a16="http://schemas.microsoft.com/office/drawing/2014/main" xmlns="" id="{59C1D407-6F1E-4F28-AC99-E3865B2E78B1}"/>
              </a:ext>
            </a:extLst>
          </p:cNvPr>
          <p:cNvPicPr>
            <a:picLocks noChangeAspect="1"/>
          </p:cNvPicPr>
          <p:nvPr/>
        </p:nvPicPr>
        <p:blipFill>
          <a:blip r:embed="rId5"/>
          <a:stretch>
            <a:fillRect/>
          </a:stretch>
        </p:blipFill>
        <p:spPr>
          <a:xfrm>
            <a:off x="2797744" y="548092"/>
            <a:ext cx="7049905" cy="1294229"/>
          </a:xfrm>
          <a:prstGeom prst="rect">
            <a:avLst/>
          </a:prstGeom>
        </p:spPr>
      </p:pic>
      <p:sp>
        <p:nvSpPr>
          <p:cNvPr id="6" name="Rettangolo 5">
            <a:extLst>
              <a:ext uri="{FF2B5EF4-FFF2-40B4-BE49-F238E27FC236}">
                <a16:creationId xmlns:a16="http://schemas.microsoft.com/office/drawing/2014/main" xmlns="" id="{29824FAA-2F85-4F05-851E-5EC17FDD1F74}"/>
              </a:ext>
            </a:extLst>
          </p:cNvPr>
          <p:cNvSpPr/>
          <p:nvPr/>
        </p:nvSpPr>
        <p:spPr>
          <a:xfrm>
            <a:off x="1044682" y="1981795"/>
            <a:ext cx="6880118" cy="3416320"/>
          </a:xfrm>
          <a:prstGeom prst="rect">
            <a:avLst/>
          </a:prstGeom>
        </p:spPr>
        <p:txBody>
          <a:bodyPr wrap="square">
            <a:spAutoFit/>
          </a:bodyPr>
          <a:lstStyle/>
          <a:p>
            <a:r>
              <a:rPr lang="en-US" sz="2400" dirty="0"/>
              <a:t>IMPT and  SIB, 28 fractions</a:t>
            </a:r>
          </a:p>
          <a:p>
            <a:endParaRPr lang="en-US" sz="2400" dirty="0"/>
          </a:p>
          <a:p>
            <a:r>
              <a:rPr lang="en-US" sz="2400" dirty="0"/>
              <a:t>CTV1: </a:t>
            </a:r>
            <a:r>
              <a:rPr lang="en-US" sz="2200" dirty="0"/>
              <a:t>GTV + adjacent tissues at risk of subclinical disease</a:t>
            </a:r>
          </a:p>
          <a:p>
            <a:r>
              <a:rPr lang="en-US" sz="2400" dirty="0"/>
              <a:t>50.4 </a:t>
            </a:r>
            <a:r>
              <a:rPr lang="en-US" sz="2400" dirty="0" err="1"/>
              <a:t>GyRBE</a:t>
            </a:r>
            <a:r>
              <a:rPr lang="en-US" sz="2400" dirty="0"/>
              <a:t> , 1,8 </a:t>
            </a:r>
            <a:r>
              <a:rPr lang="en-US" sz="2400" dirty="0" err="1"/>
              <a:t>GyRBE</a:t>
            </a:r>
            <a:r>
              <a:rPr lang="en-US" sz="2400" dirty="0"/>
              <a:t>/</a:t>
            </a:r>
            <a:r>
              <a:rPr lang="en-US" sz="2400" dirty="0" err="1"/>
              <a:t>fr</a:t>
            </a:r>
            <a:r>
              <a:rPr lang="en-US" sz="2400" dirty="0"/>
              <a:t> </a:t>
            </a:r>
          </a:p>
          <a:p>
            <a:r>
              <a:rPr lang="en-US" sz="2400" dirty="0"/>
              <a:t> </a:t>
            </a:r>
          </a:p>
          <a:p>
            <a:r>
              <a:rPr lang="en-US" sz="2400" dirty="0"/>
              <a:t>CTV2: </a:t>
            </a:r>
            <a:r>
              <a:rPr lang="en-US" sz="2200" dirty="0"/>
              <a:t>high risk area for positive margins</a:t>
            </a:r>
          </a:p>
          <a:p>
            <a:r>
              <a:rPr lang="en-US" sz="2400" dirty="0"/>
              <a:t>60.2 </a:t>
            </a:r>
            <a:r>
              <a:rPr lang="en-US" sz="2400" dirty="0" err="1"/>
              <a:t>GyRBE</a:t>
            </a:r>
            <a:r>
              <a:rPr lang="en-US" sz="2400" dirty="0"/>
              <a:t>, 2.15 </a:t>
            </a:r>
            <a:r>
              <a:rPr lang="en-US" sz="2400" dirty="0" err="1"/>
              <a:t>GyRBE</a:t>
            </a:r>
            <a:r>
              <a:rPr lang="en-US" sz="2400" dirty="0"/>
              <a:t>/</a:t>
            </a:r>
            <a:r>
              <a:rPr lang="en-US" sz="2400" dirty="0" err="1"/>
              <a:t>fr</a:t>
            </a:r>
            <a:endParaRPr lang="en-US" sz="2400" dirty="0"/>
          </a:p>
          <a:p>
            <a:r>
              <a:rPr lang="en-US" sz="2400" dirty="0"/>
              <a:t>61.6 </a:t>
            </a:r>
            <a:r>
              <a:rPr lang="en-US" sz="2400" dirty="0" err="1"/>
              <a:t>GyRBE</a:t>
            </a:r>
            <a:r>
              <a:rPr lang="en-US" sz="2400" dirty="0"/>
              <a:t> 2.20 </a:t>
            </a:r>
            <a:r>
              <a:rPr lang="en-US" sz="2400" dirty="0" err="1"/>
              <a:t>GyRBE</a:t>
            </a:r>
            <a:r>
              <a:rPr lang="en-US" sz="2400" dirty="0"/>
              <a:t>/</a:t>
            </a:r>
            <a:r>
              <a:rPr lang="en-US" sz="2400" dirty="0" err="1"/>
              <a:t>fr</a:t>
            </a:r>
            <a:endParaRPr lang="en-US" sz="2400" dirty="0"/>
          </a:p>
          <a:p>
            <a:r>
              <a:rPr lang="en-US" sz="2400" dirty="0"/>
              <a:t>63.0 </a:t>
            </a:r>
            <a:r>
              <a:rPr lang="en-US" sz="2400" dirty="0" err="1"/>
              <a:t>GyRBE</a:t>
            </a:r>
            <a:r>
              <a:rPr lang="en-US" sz="2400" dirty="0"/>
              <a:t> 2.25 </a:t>
            </a:r>
            <a:r>
              <a:rPr lang="en-US" sz="2400" dirty="0" err="1"/>
              <a:t>GyRBE</a:t>
            </a:r>
            <a:r>
              <a:rPr lang="en-US" sz="2400" dirty="0"/>
              <a:t>/</a:t>
            </a:r>
            <a:r>
              <a:rPr lang="en-US" sz="2400" dirty="0" err="1"/>
              <a:t>fr</a:t>
            </a:r>
            <a:r>
              <a:rPr lang="en-US" sz="2400" dirty="0"/>
              <a:t> </a:t>
            </a:r>
            <a:r>
              <a:rPr lang="en-US" sz="2400" dirty="0">
                <a:sym typeface="Wingdings" panose="05000000000000000000" pitchFamily="2" charset="2"/>
              </a:rPr>
              <a:t> </a:t>
            </a:r>
            <a:r>
              <a:rPr lang="en-US" sz="2000" dirty="0">
                <a:sym typeface="Wingdings" panose="05000000000000000000" pitchFamily="2" charset="2"/>
              </a:rPr>
              <a:t>maximum tolerate dose</a:t>
            </a:r>
            <a:endParaRPr lang="en-US" sz="2000" dirty="0"/>
          </a:p>
        </p:txBody>
      </p:sp>
      <p:sp>
        <p:nvSpPr>
          <p:cNvPr id="8" name="CasellaDiTesto 7">
            <a:extLst>
              <a:ext uri="{FF2B5EF4-FFF2-40B4-BE49-F238E27FC236}">
                <a16:creationId xmlns:a16="http://schemas.microsoft.com/office/drawing/2014/main" xmlns="" id="{06D38E42-0317-4D5B-A82F-D99C5DDFABC0}"/>
              </a:ext>
            </a:extLst>
          </p:cNvPr>
          <p:cNvSpPr txBox="1"/>
          <p:nvPr/>
        </p:nvSpPr>
        <p:spPr>
          <a:xfrm>
            <a:off x="1044682" y="5969872"/>
            <a:ext cx="6052804" cy="461665"/>
          </a:xfrm>
          <a:prstGeom prst="rect">
            <a:avLst/>
          </a:prstGeom>
          <a:noFill/>
        </p:spPr>
        <p:txBody>
          <a:bodyPr wrap="square">
            <a:spAutoFit/>
          </a:bodyPr>
          <a:lstStyle/>
          <a:p>
            <a:r>
              <a:rPr lang="en-US" sz="2400" b="0" i="0" u="none" strike="noStrike" baseline="0" dirty="0"/>
              <a:t>IMPT dose escalation feasible </a:t>
            </a:r>
            <a:endParaRPr lang="it-IT" sz="2400" dirty="0"/>
          </a:p>
        </p:txBody>
      </p:sp>
      <p:sp>
        <p:nvSpPr>
          <p:cNvPr id="10" name="CasellaDiTesto 9">
            <a:extLst>
              <a:ext uri="{FF2B5EF4-FFF2-40B4-BE49-F238E27FC236}">
                <a16:creationId xmlns:a16="http://schemas.microsoft.com/office/drawing/2014/main" xmlns="" id="{B834A6ED-5165-43E7-BD83-4406B154BAE9}"/>
              </a:ext>
            </a:extLst>
          </p:cNvPr>
          <p:cNvSpPr txBox="1"/>
          <p:nvPr/>
        </p:nvSpPr>
        <p:spPr>
          <a:xfrm>
            <a:off x="3316221" y="3011838"/>
            <a:ext cx="5067853" cy="1590179"/>
          </a:xfrm>
          <a:prstGeom prst="rect">
            <a:avLst/>
          </a:prstGeom>
          <a:solidFill>
            <a:schemeClr val="bg1"/>
          </a:solidFill>
          <a:ln>
            <a:solidFill>
              <a:schemeClr val="bg1"/>
            </a:solidFill>
          </a:ln>
        </p:spPr>
        <p:txBody>
          <a:bodyPr wrap="square">
            <a:spAutoFit/>
          </a:bodyPr>
          <a:lstStyle/>
          <a:p>
            <a:pPr algn="ctr">
              <a:spcAft>
                <a:spcPts val="800"/>
              </a:spcAft>
            </a:pPr>
            <a:r>
              <a:rPr lang="en-GB" sz="3200" dirty="0">
                <a:solidFill>
                  <a:srgbClr val="FF0000"/>
                </a:solidFill>
                <a:effectLst/>
                <a:ea typeface="Calibri" panose="020F0502020204030204" pitchFamily="34" charset="0"/>
              </a:rPr>
              <a:t>NCT01659203</a:t>
            </a:r>
            <a:r>
              <a:rPr lang="it-IT" sz="3200" dirty="0">
                <a:solidFill>
                  <a:srgbClr val="FF0000"/>
                </a:solidFill>
                <a:effectLst/>
                <a:ea typeface="Calibri" panose="020F0502020204030204" pitchFamily="34" charset="0"/>
                <a:cs typeface="Times New Roman" panose="02020603050405020304" pitchFamily="18" charset="0"/>
              </a:rPr>
              <a:t>  trial -</a:t>
            </a:r>
            <a:r>
              <a:rPr lang="it-IT" sz="3200" dirty="0" err="1">
                <a:solidFill>
                  <a:srgbClr val="FF0000"/>
                </a:solidFill>
                <a:effectLst/>
                <a:ea typeface="Calibri" panose="020F0502020204030204" pitchFamily="34" charset="0"/>
                <a:cs typeface="Times New Roman" panose="02020603050405020304" pitchFamily="18" charset="0"/>
              </a:rPr>
              <a:t>phase</a:t>
            </a:r>
            <a:r>
              <a:rPr lang="it-IT" sz="3200" dirty="0">
                <a:solidFill>
                  <a:srgbClr val="FF0000"/>
                </a:solidFill>
                <a:effectLst/>
                <a:ea typeface="Calibri" panose="020F0502020204030204" pitchFamily="34" charset="0"/>
                <a:cs typeface="Times New Roman" panose="02020603050405020304" pitchFamily="18" charset="0"/>
              </a:rPr>
              <a:t> </a:t>
            </a:r>
            <a:r>
              <a:rPr lang="it-IT" sz="3200" dirty="0" smtClean="0">
                <a:solidFill>
                  <a:srgbClr val="FF0000"/>
                </a:solidFill>
                <a:effectLst/>
                <a:ea typeface="Calibri" panose="020F0502020204030204" pitchFamily="34" charset="0"/>
                <a:cs typeface="Times New Roman" panose="02020603050405020304" pitchFamily="18" charset="0"/>
              </a:rPr>
              <a:t>II</a:t>
            </a:r>
            <a:endParaRPr lang="it-IT" sz="3200" dirty="0">
              <a:solidFill>
                <a:srgbClr val="FF0000"/>
              </a:solidFill>
              <a:effectLst/>
              <a:ea typeface="Calibri" panose="020F0502020204030204" pitchFamily="34" charset="0"/>
              <a:cs typeface="Times New Roman" panose="02020603050405020304" pitchFamily="18" charset="0"/>
            </a:endParaRPr>
          </a:p>
          <a:p>
            <a:pPr algn="ctr">
              <a:spcAft>
                <a:spcPts val="800"/>
              </a:spcAft>
            </a:pPr>
            <a:r>
              <a:rPr lang="it-IT" sz="3200" dirty="0">
                <a:solidFill>
                  <a:srgbClr val="FF0000"/>
                </a:solidFill>
                <a:cs typeface="Times New Roman" panose="02020603050405020304" pitchFamily="18" charset="0"/>
              </a:rPr>
              <a:t>Still recruiting </a:t>
            </a:r>
            <a:r>
              <a:rPr lang="it-IT" sz="3200" dirty="0" err="1">
                <a:solidFill>
                  <a:srgbClr val="FF0000"/>
                </a:solidFill>
                <a:cs typeface="Times New Roman" panose="02020603050405020304" pitchFamily="18" charset="0"/>
              </a:rPr>
              <a:t>patients</a:t>
            </a:r>
            <a:endParaRPr lang="it-IT" sz="3200" dirty="0">
              <a:solidFill>
                <a:srgbClr val="FF0000"/>
              </a:solidFill>
              <a:cs typeface="Times New Roman" panose="02020603050405020304" pitchFamily="18" charset="0"/>
            </a:endParaRPr>
          </a:p>
          <a:p>
            <a:pPr algn="ctr">
              <a:spcAft>
                <a:spcPts val="800"/>
              </a:spcAft>
            </a:pPr>
            <a:r>
              <a:rPr lang="it-IT" sz="2000" dirty="0" err="1">
                <a:solidFill>
                  <a:srgbClr val="FF0000"/>
                </a:solidFill>
                <a:cs typeface="Times New Roman" panose="02020603050405020304" pitchFamily="18" charset="0"/>
              </a:rPr>
              <a:t>Foreseen</a:t>
            </a:r>
            <a:r>
              <a:rPr lang="it-IT" sz="2000" dirty="0">
                <a:solidFill>
                  <a:srgbClr val="FF0000"/>
                </a:solidFill>
                <a:cs typeface="Times New Roman" panose="02020603050405020304" pitchFamily="18" charset="0"/>
              </a:rPr>
              <a:t> </a:t>
            </a:r>
            <a:r>
              <a:rPr lang="it-IT" sz="2000" dirty="0" err="1">
                <a:solidFill>
                  <a:srgbClr val="FF0000"/>
                </a:solidFill>
                <a:cs typeface="Times New Roman" panose="02020603050405020304" pitchFamily="18" charset="0"/>
              </a:rPr>
              <a:t>conclusion</a:t>
            </a:r>
            <a:r>
              <a:rPr lang="it-IT" sz="2000" dirty="0">
                <a:solidFill>
                  <a:srgbClr val="FF0000"/>
                </a:solidFill>
                <a:cs typeface="Times New Roman" panose="02020603050405020304" pitchFamily="18" charset="0"/>
              </a:rPr>
              <a:t> 08.2025 </a:t>
            </a:r>
          </a:p>
        </p:txBody>
      </p:sp>
    </p:spTree>
    <p:extLst>
      <p:ext uri="{BB962C8B-B14F-4D97-AF65-F5344CB8AC3E}">
        <p14:creationId xmlns:p14="http://schemas.microsoft.com/office/powerpoint/2010/main" val="2811489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xmlns="" id="{1E129820-6CC8-4D58-9A15-E9C41C6439DF}"/>
              </a:ext>
            </a:extLst>
          </p:cNvPr>
          <p:cNvPicPr>
            <a:picLocks noChangeAspect="1"/>
          </p:cNvPicPr>
          <p:nvPr/>
        </p:nvPicPr>
        <p:blipFill>
          <a:blip r:embed="rId2"/>
          <a:stretch>
            <a:fillRect/>
          </a:stretch>
        </p:blipFill>
        <p:spPr>
          <a:xfrm>
            <a:off x="8189244" y="4245323"/>
            <a:ext cx="3841249" cy="2354350"/>
          </a:xfrm>
          <a:prstGeom prst="rect">
            <a:avLst/>
          </a:prstGeom>
        </p:spPr>
      </p:pic>
      <p:sp>
        <p:nvSpPr>
          <p:cNvPr id="3" name="CasellaDiTesto 2">
            <a:extLst>
              <a:ext uri="{FF2B5EF4-FFF2-40B4-BE49-F238E27FC236}">
                <a16:creationId xmlns:a16="http://schemas.microsoft.com/office/drawing/2014/main" xmlns="" id="{C1299DE9-F165-432C-93CB-AB717C6269A4}"/>
              </a:ext>
            </a:extLst>
          </p:cNvPr>
          <p:cNvSpPr txBox="1"/>
          <p:nvPr/>
        </p:nvSpPr>
        <p:spPr>
          <a:xfrm>
            <a:off x="10109868" y="3851150"/>
            <a:ext cx="1842853" cy="646331"/>
          </a:xfrm>
          <a:prstGeom prst="rect">
            <a:avLst/>
          </a:prstGeom>
          <a:noFill/>
        </p:spPr>
        <p:txBody>
          <a:bodyPr wrap="square" rtlCol="0">
            <a:spAutoFit/>
          </a:bodyPr>
          <a:lstStyle/>
          <a:p>
            <a:r>
              <a:rPr lang="en-US" b="1" dirty="0"/>
              <a:t>2 </a:t>
            </a:r>
            <a:r>
              <a:rPr lang="en-US" b="1" dirty="0" err="1"/>
              <a:t>yrs</a:t>
            </a:r>
            <a:r>
              <a:rPr lang="en-US" b="1" dirty="0"/>
              <a:t>  OS 75%</a:t>
            </a:r>
          </a:p>
          <a:p>
            <a:r>
              <a:rPr lang="it-IT" b="1" dirty="0"/>
              <a:t>5 </a:t>
            </a:r>
            <a:r>
              <a:rPr lang="it-IT" b="1" dirty="0" err="1"/>
              <a:t>yrs</a:t>
            </a:r>
            <a:r>
              <a:rPr lang="it-IT" b="1" dirty="0"/>
              <a:t>  OS 50%</a:t>
            </a:r>
          </a:p>
        </p:txBody>
      </p:sp>
      <p:pic>
        <p:nvPicPr>
          <p:cNvPr id="8" name="Immagine 7">
            <a:extLst>
              <a:ext uri="{FF2B5EF4-FFF2-40B4-BE49-F238E27FC236}">
                <a16:creationId xmlns:a16="http://schemas.microsoft.com/office/drawing/2014/main" xmlns="" id="{BACAF7B9-24C9-411B-9788-530A10F6712C}"/>
              </a:ext>
            </a:extLst>
          </p:cNvPr>
          <p:cNvPicPr>
            <a:picLocks noChangeAspect="1"/>
          </p:cNvPicPr>
          <p:nvPr/>
        </p:nvPicPr>
        <p:blipFill>
          <a:blip r:embed="rId3"/>
          <a:stretch>
            <a:fillRect/>
          </a:stretch>
        </p:blipFill>
        <p:spPr>
          <a:xfrm>
            <a:off x="1314910" y="372491"/>
            <a:ext cx="9621175" cy="1409720"/>
          </a:xfrm>
          <a:prstGeom prst="rect">
            <a:avLst/>
          </a:prstGeom>
        </p:spPr>
      </p:pic>
      <p:pic>
        <p:nvPicPr>
          <p:cNvPr id="5" name="Immagine 4">
            <a:extLst>
              <a:ext uri="{FF2B5EF4-FFF2-40B4-BE49-F238E27FC236}">
                <a16:creationId xmlns:a16="http://schemas.microsoft.com/office/drawing/2014/main" xmlns="" id="{E3D79206-3713-4BCF-8D43-D80C19292ADF}"/>
              </a:ext>
            </a:extLst>
          </p:cNvPr>
          <p:cNvPicPr>
            <a:picLocks noChangeAspect="1"/>
          </p:cNvPicPr>
          <p:nvPr/>
        </p:nvPicPr>
        <p:blipFill>
          <a:blip r:embed="rId4"/>
          <a:stretch>
            <a:fillRect/>
          </a:stretch>
        </p:blipFill>
        <p:spPr>
          <a:xfrm>
            <a:off x="10531865" y="970239"/>
            <a:ext cx="1498628" cy="1259230"/>
          </a:xfrm>
          <a:prstGeom prst="rect">
            <a:avLst/>
          </a:prstGeom>
        </p:spPr>
      </p:pic>
      <p:pic>
        <p:nvPicPr>
          <p:cNvPr id="4" name="Immagine 3">
            <a:extLst>
              <a:ext uri="{FF2B5EF4-FFF2-40B4-BE49-F238E27FC236}">
                <a16:creationId xmlns:a16="http://schemas.microsoft.com/office/drawing/2014/main" xmlns="" id="{36DE253A-1525-4C54-AD69-4D7AE94F455C}"/>
              </a:ext>
            </a:extLst>
          </p:cNvPr>
          <p:cNvPicPr>
            <a:picLocks noChangeAspect="1"/>
          </p:cNvPicPr>
          <p:nvPr/>
        </p:nvPicPr>
        <p:blipFill>
          <a:blip r:embed="rId5"/>
          <a:stretch>
            <a:fillRect/>
          </a:stretch>
        </p:blipFill>
        <p:spPr>
          <a:xfrm>
            <a:off x="528810" y="1054312"/>
            <a:ext cx="1392928" cy="1170415"/>
          </a:xfrm>
          <a:prstGeom prst="rect">
            <a:avLst/>
          </a:prstGeom>
        </p:spPr>
      </p:pic>
      <p:sp>
        <p:nvSpPr>
          <p:cNvPr id="9" name="Rettangolo 8">
            <a:extLst>
              <a:ext uri="{FF2B5EF4-FFF2-40B4-BE49-F238E27FC236}">
                <a16:creationId xmlns:a16="http://schemas.microsoft.com/office/drawing/2014/main" xmlns="" id="{F04531E7-7A9B-48CC-938C-0DE017F111EC}"/>
              </a:ext>
            </a:extLst>
          </p:cNvPr>
          <p:cNvSpPr/>
          <p:nvPr/>
        </p:nvSpPr>
        <p:spPr>
          <a:xfrm>
            <a:off x="4002757" y="1559023"/>
            <a:ext cx="4567148" cy="338554"/>
          </a:xfrm>
          <a:prstGeom prst="rect">
            <a:avLst/>
          </a:prstGeom>
        </p:spPr>
        <p:txBody>
          <a:bodyPr wrap="none">
            <a:spAutoFit/>
          </a:bodyPr>
          <a:lstStyle/>
          <a:p>
            <a:r>
              <a:rPr lang="en-US" sz="1600" dirty="0"/>
              <a:t>Serizawa et al 2009 Int. J. Rad Oncol Biol. Phys., 75, 4</a:t>
            </a:r>
            <a:endParaRPr lang="it-IT" sz="1600" dirty="0"/>
          </a:p>
        </p:txBody>
      </p:sp>
      <p:sp>
        <p:nvSpPr>
          <p:cNvPr id="10" name="Rettangolo 9">
            <a:extLst>
              <a:ext uri="{FF2B5EF4-FFF2-40B4-BE49-F238E27FC236}">
                <a16:creationId xmlns:a16="http://schemas.microsoft.com/office/drawing/2014/main" xmlns="" id="{6F9DA039-7228-427B-BBEB-FF1781EBC97A}"/>
              </a:ext>
            </a:extLst>
          </p:cNvPr>
          <p:cNvSpPr/>
          <p:nvPr/>
        </p:nvSpPr>
        <p:spPr>
          <a:xfrm>
            <a:off x="799755" y="2628092"/>
            <a:ext cx="3984405" cy="1200329"/>
          </a:xfrm>
          <a:prstGeom prst="rect">
            <a:avLst/>
          </a:prstGeom>
        </p:spPr>
        <p:txBody>
          <a:bodyPr wrap="square">
            <a:spAutoFit/>
          </a:bodyPr>
          <a:lstStyle/>
          <a:p>
            <a:r>
              <a:rPr lang="en-US" b="1" dirty="0">
                <a:latin typeface="AdvPSA88B"/>
              </a:rPr>
              <a:t>24 pts: 16 primitive/8 recurrence</a:t>
            </a:r>
          </a:p>
          <a:p>
            <a:r>
              <a:rPr lang="en-US" b="1" dirty="0">
                <a:latin typeface="AdvPSA88B"/>
              </a:rPr>
              <a:t>median follow-up 36 months (6-143 m)</a:t>
            </a:r>
          </a:p>
          <a:p>
            <a:endParaRPr lang="en-US" b="1" dirty="0">
              <a:latin typeface="AdvPSA88B"/>
            </a:endParaRPr>
          </a:p>
          <a:p>
            <a:r>
              <a:rPr lang="en-US" b="1" dirty="0">
                <a:latin typeface="AdvPSA88B"/>
              </a:rPr>
              <a:t>70.4 -73.6 </a:t>
            </a:r>
            <a:r>
              <a:rPr lang="en-US" b="1" dirty="0" err="1">
                <a:latin typeface="AdvPSA88B"/>
              </a:rPr>
              <a:t>Gy</a:t>
            </a:r>
            <a:r>
              <a:rPr lang="en-US" b="1" dirty="0">
                <a:latin typeface="AdvPSA88B"/>
              </a:rPr>
              <a:t> RBE; 16 </a:t>
            </a:r>
            <a:r>
              <a:rPr lang="en-US" b="1" dirty="0" err="1">
                <a:latin typeface="AdvPSA88B"/>
              </a:rPr>
              <a:t>fr</a:t>
            </a:r>
            <a:endParaRPr lang="en-US" b="1" dirty="0">
              <a:latin typeface="AdvPSA88B"/>
            </a:endParaRPr>
          </a:p>
        </p:txBody>
      </p:sp>
      <p:pic>
        <p:nvPicPr>
          <p:cNvPr id="11" name="Immagine 10">
            <a:extLst>
              <a:ext uri="{FF2B5EF4-FFF2-40B4-BE49-F238E27FC236}">
                <a16:creationId xmlns:a16="http://schemas.microsoft.com/office/drawing/2014/main" xmlns="" id="{3A5DAE1D-C579-47D2-8092-A010C3784A04}"/>
              </a:ext>
            </a:extLst>
          </p:cNvPr>
          <p:cNvPicPr>
            <a:picLocks noChangeAspect="1"/>
          </p:cNvPicPr>
          <p:nvPr/>
        </p:nvPicPr>
        <p:blipFill>
          <a:blip r:embed="rId6"/>
          <a:stretch>
            <a:fillRect/>
          </a:stretch>
        </p:blipFill>
        <p:spPr>
          <a:xfrm>
            <a:off x="4002757" y="4211593"/>
            <a:ext cx="3649456" cy="2354350"/>
          </a:xfrm>
          <a:prstGeom prst="rect">
            <a:avLst/>
          </a:prstGeom>
        </p:spPr>
      </p:pic>
      <p:sp>
        <p:nvSpPr>
          <p:cNvPr id="12" name="Rettangolo 11">
            <a:extLst>
              <a:ext uri="{FF2B5EF4-FFF2-40B4-BE49-F238E27FC236}">
                <a16:creationId xmlns:a16="http://schemas.microsoft.com/office/drawing/2014/main" xmlns="" id="{B21B8169-F386-410D-B4B9-65462E83EA74}"/>
              </a:ext>
            </a:extLst>
          </p:cNvPr>
          <p:cNvSpPr/>
          <p:nvPr/>
        </p:nvSpPr>
        <p:spPr>
          <a:xfrm>
            <a:off x="5813548" y="3831268"/>
            <a:ext cx="2044995" cy="646331"/>
          </a:xfrm>
          <a:prstGeom prst="rect">
            <a:avLst/>
          </a:prstGeom>
        </p:spPr>
        <p:txBody>
          <a:bodyPr wrap="square">
            <a:spAutoFit/>
          </a:bodyPr>
          <a:lstStyle/>
          <a:p>
            <a:r>
              <a:rPr lang="en-US" b="1" dirty="0"/>
              <a:t>LC rate  2 </a:t>
            </a:r>
            <a:r>
              <a:rPr lang="en-US" b="1" dirty="0" err="1"/>
              <a:t>yrs</a:t>
            </a:r>
            <a:r>
              <a:rPr lang="en-US" b="1" dirty="0"/>
              <a:t> 77% </a:t>
            </a:r>
          </a:p>
          <a:p>
            <a:r>
              <a:rPr lang="en-US" b="1" dirty="0"/>
              <a:t>LC rate  5 </a:t>
            </a:r>
            <a:r>
              <a:rPr lang="en-US" b="1" dirty="0" err="1"/>
              <a:t>yrs</a:t>
            </a:r>
            <a:r>
              <a:rPr lang="en-US" b="1" dirty="0"/>
              <a:t> 69%</a:t>
            </a:r>
            <a:endParaRPr lang="it-IT" b="1" dirty="0"/>
          </a:p>
        </p:txBody>
      </p:sp>
      <p:graphicFrame>
        <p:nvGraphicFramePr>
          <p:cNvPr id="13" name="Tabella 12">
            <a:extLst>
              <a:ext uri="{FF2B5EF4-FFF2-40B4-BE49-F238E27FC236}">
                <a16:creationId xmlns:a16="http://schemas.microsoft.com/office/drawing/2014/main" xmlns="" id="{C829762F-EE88-4867-87A4-183B51ABC575}"/>
              </a:ext>
            </a:extLst>
          </p:cNvPr>
          <p:cNvGraphicFramePr>
            <a:graphicFrameLocks noGrp="1"/>
          </p:cNvGraphicFramePr>
          <p:nvPr>
            <p:extLst/>
          </p:nvPr>
        </p:nvGraphicFramePr>
        <p:xfrm>
          <a:off x="799755" y="4193141"/>
          <a:ext cx="2592087" cy="2354352"/>
        </p:xfrm>
        <a:graphic>
          <a:graphicData uri="http://schemas.openxmlformats.org/drawingml/2006/table">
            <a:tbl>
              <a:tblPr>
                <a:tableStyleId>{5C22544A-7EE6-4342-B048-85BDC9FD1C3A}</a:tableStyleId>
              </a:tblPr>
              <a:tblGrid>
                <a:gridCol w="1881115">
                  <a:extLst>
                    <a:ext uri="{9D8B030D-6E8A-4147-A177-3AD203B41FA5}">
                      <a16:colId xmlns:a16="http://schemas.microsoft.com/office/drawing/2014/main" xmlns="" val="444958250"/>
                    </a:ext>
                  </a:extLst>
                </a:gridCol>
                <a:gridCol w="710972">
                  <a:extLst>
                    <a:ext uri="{9D8B030D-6E8A-4147-A177-3AD203B41FA5}">
                      <a16:colId xmlns:a16="http://schemas.microsoft.com/office/drawing/2014/main" xmlns="" val="503214600"/>
                    </a:ext>
                  </a:extLst>
                </a:gridCol>
              </a:tblGrid>
              <a:tr h="181104">
                <a:tc>
                  <a:txBody>
                    <a:bodyPr/>
                    <a:lstStyle/>
                    <a:p>
                      <a:pPr algn="l" fontAlgn="b"/>
                      <a:r>
                        <a:rPr lang="it-IT" sz="1100" u="none" strike="noStrike" dirty="0" err="1">
                          <a:effectLst/>
                        </a:rPr>
                        <a:t>Histologic</a:t>
                      </a:r>
                      <a:r>
                        <a:rPr lang="it-IT" sz="1100" u="none" strike="noStrike" dirty="0">
                          <a:effectLst/>
                        </a:rPr>
                        <a:t> </a:t>
                      </a:r>
                      <a:r>
                        <a:rPr lang="it-IT" sz="1100" u="none" strike="noStrike" dirty="0" err="1">
                          <a:effectLst/>
                        </a:rPr>
                        <a:t>subtype</a:t>
                      </a:r>
                      <a:r>
                        <a:rPr lang="it-IT" sz="1100" u="none" strike="noStrike" dirty="0">
                          <a:effectLst/>
                        </a:rPr>
                        <a:t> </a:t>
                      </a:r>
                      <a:endParaRPr lang="it-IT" sz="11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it-IT" sz="1100" u="none" strike="noStrike">
                          <a:effectLst/>
                        </a:rPr>
                        <a:t>n</a:t>
                      </a:r>
                      <a:endParaRPr lang="it-IT" sz="11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xmlns="" val="3196223359"/>
                  </a:ext>
                </a:extLst>
              </a:tr>
              <a:tr h="181104">
                <a:tc>
                  <a:txBody>
                    <a:bodyPr/>
                    <a:lstStyle/>
                    <a:p>
                      <a:pPr algn="l" fontAlgn="b"/>
                      <a:r>
                        <a:rPr lang="it-IT" sz="1100" u="none" strike="noStrike">
                          <a:effectLst/>
                        </a:rPr>
                        <a:t>MFH </a:t>
                      </a:r>
                      <a:endParaRPr lang="it-IT" sz="11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it-IT" sz="1100" u="none" strike="noStrike" dirty="0">
                          <a:effectLst/>
                        </a:rPr>
                        <a:t>6</a:t>
                      </a:r>
                      <a:endParaRPr lang="it-IT" sz="11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xmlns="" val="2798673345"/>
                  </a:ext>
                </a:extLst>
              </a:tr>
              <a:tr h="181104">
                <a:tc>
                  <a:txBody>
                    <a:bodyPr/>
                    <a:lstStyle/>
                    <a:p>
                      <a:pPr algn="l" fontAlgn="b"/>
                      <a:r>
                        <a:rPr lang="it-IT" sz="1100" u="none" strike="noStrike" dirty="0">
                          <a:effectLst/>
                        </a:rPr>
                        <a:t>Liposarcoma </a:t>
                      </a:r>
                      <a:endParaRPr lang="it-IT" sz="11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it-IT" sz="1100" u="none" strike="noStrike">
                          <a:effectLst/>
                        </a:rPr>
                        <a:t>3</a:t>
                      </a:r>
                      <a:endParaRPr lang="it-IT" sz="11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xmlns="" val="2504451955"/>
                  </a:ext>
                </a:extLst>
              </a:tr>
              <a:tr h="181104">
                <a:tc>
                  <a:txBody>
                    <a:bodyPr/>
                    <a:lstStyle/>
                    <a:p>
                      <a:pPr algn="l" fontAlgn="b"/>
                      <a:r>
                        <a:rPr lang="it-IT" sz="1100" u="none" strike="noStrike">
                          <a:effectLst/>
                        </a:rPr>
                        <a:t>MPNST </a:t>
                      </a:r>
                      <a:endParaRPr lang="it-IT" sz="11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it-IT" sz="1100" u="none" strike="noStrike">
                          <a:effectLst/>
                        </a:rPr>
                        <a:t>3</a:t>
                      </a:r>
                      <a:endParaRPr lang="it-IT" sz="11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xmlns="" val="1245232686"/>
                  </a:ext>
                </a:extLst>
              </a:tr>
              <a:tr h="181104">
                <a:tc>
                  <a:txBody>
                    <a:bodyPr/>
                    <a:lstStyle/>
                    <a:p>
                      <a:pPr algn="l" fontAlgn="b"/>
                      <a:r>
                        <a:rPr lang="it-IT" sz="1100" u="none" strike="noStrike">
                          <a:effectLst/>
                        </a:rPr>
                        <a:t>Ewing/PNET </a:t>
                      </a:r>
                      <a:endParaRPr lang="it-IT" sz="11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it-IT" sz="1100" u="none" strike="noStrike" dirty="0">
                          <a:effectLst/>
                        </a:rPr>
                        <a:t>2</a:t>
                      </a:r>
                      <a:endParaRPr lang="it-IT" sz="11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xmlns="" val="1997312123"/>
                  </a:ext>
                </a:extLst>
              </a:tr>
              <a:tr h="181104">
                <a:tc>
                  <a:txBody>
                    <a:bodyPr/>
                    <a:lstStyle/>
                    <a:p>
                      <a:pPr algn="l" fontAlgn="b"/>
                      <a:r>
                        <a:rPr lang="it-IT" sz="1100" u="none" strike="noStrike" dirty="0" err="1">
                          <a:effectLst/>
                        </a:rPr>
                        <a:t>Other</a:t>
                      </a:r>
                      <a:r>
                        <a:rPr lang="it-IT" sz="1100" u="none" strike="noStrike" dirty="0">
                          <a:effectLst/>
                        </a:rPr>
                        <a:t> </a:t>
                      </a:r>
                      <a:endParaRPr lang="it-IT" sz="11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it-IT" sz="1100" u="none" strike="noStrike">
                          <a:effectLst/>
                        </a:rPr>
                        <a:t>10</a:t>
                      </a:r>
                      <a:endParaRPr lang="it-IT" sz="11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xmlns="" val="4233217574"/>
                  </a:ext>
                </a:extLst>
              </a:tr>
              <a:tr h="181104">
                <a:tc>
                  <a:txBody>
                    <a:bodyPr/>
                    <a:lstStyle/>
                    <a:p>
                      <a:pPr algn="l" fontAlgn="b"/>
                      <a:r>
                        <a:rPr lang="it-IT" sz="1100" u="none" strike="noStrike">
                          <a:effectLst/>
                        </a:rPr>
                        <a:t>Histological grade</a:t>
                      </a:r>
                      <a:endParaRPr lang="it-IT" sz="11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it-IT" sz="1100" u="none" strike="noStrike">
                          <a:effectLst/>
                        </a:rPr>
                        <a:t> </a:t>
                      </a:r>
                      <a:endParaRPr lang="it-IT" sz="11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xmlns="" val="1050977623"/>
                  </a:ext>
                </a:extLst>
              </a:tr>
              <a:tr h="181104">
                <a:tc>
                  <a:txBody>
                    <a:bodyPr/>
                    <a:lstStyle/>
                    <a:p>
                      <a:pPr algn="l" fontAlgn="b"/>
                      <a:r>
                        <a:rPr lang="it-IT" sz="1100" u="none" strike="noStrike">
                          <a:effectLst/>
                        </a:rPr>
                        <a:t>G3 (high grade) </a:t>
                      </a:r>
                      <a:endParaRPr lang="it-IT" sz="11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it-IT" sz="1100" u="none" strike="noStrike">
                          <a:effectLst/>
                        </a:rPr>
                        <a:t>15</a:t>
                      </a:r>
                      <a:endParaRPr lang="it-IT" sz="11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xmlns="" val="3556572144"/>
                  </a:ext>
                </a:extLst>
              </a:tr>
              <a:tr h="181104">
                <a:tc>
                  <a:txBody>
                    <a:bodyPr/>
                    <a:lstStyle/>
                    <a:p>
                      <a:pPr algn="l" fontAlgn="b"/>
                      <a:r>
                        <a:rPr lang="it-IT" sz="1100" u="none" strike="noStrike">
                          <a:effectLst/>
                        </a:rPr>
                        <a:t>G2–3 (high grade) 2</a:t>
                      </a:r>
                      <a:endParaRPr lang="it-IT" sz="11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it-IT" sz="1100" u="none" strike="noStrike">
                          <a:effectLst/>
                        </a:rPr>
                        <a:t>2</a:t>
                      </a:r>
                      <a:endParaRPr lang="it-IT" sz="11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xmlns="" val="2562156680"/>
                  </a:ext>
                </a:extLst>
              </a:tr>
              <a:tr h="181104">
                <a:tc>
                  <a:txBody>
                    <a:bodyPr/>
                    <a:lstStyle/>
                    <a:p>
                      <a:pPr algn="l" fontAlgn="b"/>
                      <a:r>
                        <a:rPr lang="it-IT" sz="1100" u="none" strike="noStrike">
                          <a:effectLst/>
                        </a:rPr>
                        <a:t>G2 (intermediate grade) 3</a:t>
                      </a:r>
                      <a:endParaRPr lang="it-IT" sz="11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it-IT" sz="1100" u="none" strike="noStrike">
                          <a:effectLst/>
                        </a:rPr>
                        <a:t>3</a:t>
                      </a:r>
                      <a:endParaRPr lang="it-IT" sz="11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xmlns="" val="3478334119"/>
                  </a:ext>
                </a:extLst>
              </a:tr>
              <a:tr h="181104">
                <a:tc>
                  <a:txBody>
                    <a:bodyPr/>
                    <a:lstStyle/>
                    <a:p>
                      <a:pPr algn="l" fontAlgn="b"/>
                      <a:r>
                        <a:rPr lang="it-IT" sz="1100" u="none" strike="noStrike">
                          <a:effectLst/>
                        </a:rPr>
                        <a:t>G1 (low grade) 0</a:t>
                      </a:r>
                      <a:endParaRPr lang="it-IT" sz="11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it-IT" sz="1100" u="none" strike="noStrike">
                          <a:effectLst/>
                        </a:rPr>
                        <a:t>0</a:t>
                      </a:r>
                      <a:endParaRPr lang="it-IT" sz="11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xmlns="" val="1255566666"/>
                  </a:ext>
                </a:extLst>
              </a:tr>
              <a:tr h="181104">
                <a:tc>
                  <a:txBody>
                    <a:bodyPr/>
                    <a:lstStyle/>
                    <a:p>
                      <a:pPr algn="l" fontAlgn="b"/>
                      <a:r>
                        <a:rPr lang="it-IT" sz="1100" u="none" strike="noStrike">
                          <a:effectLst/>
                        </a:rPr>
                        <a:t>Unknown 4</a:t>
                      </a:r>
                      <a:endParaRPr lang="it-IT" sz="11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it-IT" sz="1100" u="none" strike="noStrike">
                          <a:effectLst/>
                        </a:rPr>
                        <a:t>4</a:t>
                      </a:r>
                      <a:endParaRPr lang="it-IT" sz="11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xmlns="" val="2871878729"/>
                  </a:ext>
                </a:extLst>
              </a:tr>
              <a:tr h="181104">
                <a:tc>
                  <a:txBody>
                    <a:bodyPr/>
                    <a:lstStyle/>
                    <a:p>
                      <a:pPr algn="l" fontAlgn="b"/>
                      <a:r>
                        <a:rPr lang="it-IT" sz="1100" u="none" strike="noStrike" dirty="0">
                          <a:effectLst/>
                        </a:rPr>
                        <a:t>Total </a:t>
                      </a:r>
                      <a:endParaRPr lang="it-IT" sz="11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it-IT" sz="1100" u="none" strike="noStrike" dirty="0">
                          <a:effectLst/>
                        </a:rPr>
                        <a:t>24</a:t>
                      </a:r>
                      <a:endParaRPr lang="it-IT" sz="11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xmlns="" val="2119257032"/>
                  </a:ext>
                </a:extLst>
              </a:tr>
            </a:tbl>
          </a:graphicData>
        </a:graphic>
      </p:graphicFrame>
      <p:sp>
        <p:nvSpPr>
          <p:cNvPr id="14" name="CasellaDiTesto 13">
            <a:extLst>
              <a:ext uri="{FF2B5EF4-FFF2-40B4-BE49-F238E27FC236}">
                <a16:creationId xmlns:a16="http://schemas.microsoft.com/office/drawing/2014/main" xmlns="" id="{0B137552-899E-446C-9CFC-088339F26091}"/>
              </a:ext>
            </a:extLst>
          </p:cNvPr>
          <p:cNvSpPr txBox="1"/>
          <p:nvPr/>
        </p:nvSpPr>
        <p:spPr>
          <a:xfrm>
            <a:off x="5140388" y="2656872"/>
            <a:ext cx="4147450" cy="646331"/>
          </a:xfrm>
          <a:prstGeom prst="rect">
            <a:avLst/>
          </a:prstGeom>
          <a:noFill/>
        </p:spPr>
        <p:txBody>
          <a:bodyPr wrap="square">
            <a:spAutoFit/>
          </a:bodyPr>
          <a:lstStyle/>
          <a:p>
            <a:pPr algn="l"/>
            <a:r>
              <a:rPr lang="it-IT" sz="1800" b="1" i="0" u="none" strike="noStrike" baseline="0" dirty="0">
                <a:latin typeface="AdvP641C"/>
              </a:rPr>
              <a:t>Clinical target </a:t>
            </a:r>
            <a:r>
              <a:rPr lang="it-IT" sz="1800" b="1" i="0" u="none" strike="noStrike" baseline="0" dirty="0" err="1">
                <a:latin typeface="AdvP641C"/>
              </a:rPr>
              <a:t>volumes</a:t>
            </a:r>
            <a:endParaRPr lang="it-IT" sz="1800" b="1" i="0" u="none" strike="noStrike" baseline="0" dirty="0">
              <a:latin typeface="AdvP641C"/>
            </a:endParaRPr>
          </a:p>
          <a:p>
            <a:pPr algn="l"/>
            <a:r>
              <a:rPr lang="en-US" sz="1800" b="1" i="0" u="none" strike="noStrike" baseline="0" dirty="0">
                <a:latin typeface="AdvP641C"/>
              </a:rPr>
              <a:t>57 cm</a:t>
            </a:r>
            <a:r>
              <a:rPr lang="en-US" sz="1800" b="1" i="0" u="none" strike="noStrike" baseline="30000" dirty="0">
                <a:latin typeface="AdvP641C"/>
              </a:rPr>
              <a:t>3</a:t>
            </a:r>
            <a:r>
              <a:rPr lang="en-US" sz="1800" b="1" i="0" u="none" strike="noStrike" baseline="0" dirty="0">
                <a:latin typeface="AdvP641C"/>
              </a:rPr>
              <a:t> to 1,194 cm</a:t>
            </a:r>
            <a:r>
              <a:rPr lang="en-US" sz="1800" b="1" i="0" u="none" strike="noStrike" baseline="30000" dirty="0">
                <a:latin typeface="AdvP641C"/>
              </a:rPr>
              <a:t>3</a:t>
            </a:r>
            <a:r>
              <a:rPr lang="en-US" sz="1800" b="1" i="0" u="none" strike="noStrike" baseline="0" dirty="0">
                <a:latin typeface="AdvP641C"/>
              </a:rPr>
              <a:t> (median, 525 cm</a:t>
            </a:r>
            <a:r>
              <a:rPr lang="en-US" sz="1800" b="1" i="0" u="none" strike="noStrike" baseline="30000" dirty="0">
                <a:latin typeface="AdvP641C"/>
              </a:rPr>
              <a:t>3</a:t>
            </a:r>
            <a:r>
              <a:rPr lang="en-US" sz="1800" b="1" i="0" u="none" strike="noStrike" baseline="0" dirty="0">
                <a:latin typeface="AdvP641C"/>
              </a:rPr>
              <a:t>)</a:t>
            </a:r>
            <a:endParaRPr lang="en-US" b="1" dirty="0">
              <a:latin typeface="AdvPSA88B"/>
            </a:endParaRPr>
          </a:p>
        </p:txBody>
      </p:sp>
      <p:pic>
        <p:nvPicPr>
          <p:cNvPr id="15" name="Immagine 14">
            <a:extLst>
              <a:ext uri="{FF2B5EF4-FFF2-40B4-BE49-F238E27FC236}">
                <a16:creationId xmlns:a16="http://schemas.microsoft.com/office/drawing/2014/main" xmlns="" id="{0D9D17F9-5AAD-4DAC-8326-301E44E56DAE}"/>
              </a:ext>
            </a:extLst>
          </p:cNvPr>
          <p:cNvPicPr>
            <a:picLocks noChangeAspect="1"/>
          </p:cNvPicPr>
          <p:nvPr/>
        </p:nvPicPr>
        <p:blipFill>
          <a:blip r:embed="rId7"/>
          <a:stretch>
            <a:fillRect/>
          </a:stretch>
        </p:blipFill>
        <p:spPr>
          <a:xfrm>
            <a:off x="3059663" y="2099472"/>
            <a:ext cx="6793254" cy="3082124"/>
          </a:xfrm>
          <a:prstGeom prst="rect">
            <a:avLst/>
          </a:prstGeom>
        </p:spPr>
      </p:pic>
    </p:spTree>
    <p:extLst>
      <p:ext uri="{BB962C8B-B14F-4D97-AF65-F5344CB8AC3E}">
        <p14:creationId xmlns:p14="http://schemas.microsoft.com/office/powerpoint/2010/main" val="297782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664884" y="775215"/>
            <a:ext cx="6421715" cy="830997"/>
          </a:xfrm>
          <a:prstGeom prst="rect">
            <a:avLst/>
          </a:prstGeom>
        </p:spPr>
        <p:txBody>
          <a:bodyPr wrap="square">
            <a:spAutoFit/>
          </a:bodyPr>
          <a:lstStyle/>
          <a:p>
            <a:r>
              <a:rPr lang="en-GB" sz="2400" b="1" dirty="0">
                <a:solidFill>
                  <a:srgbClr val="002060"/>
                </a:solidFill>
              </a:rPr>
              <a:t>Axial and pelvic </a:t>
            </a:r>
            <a:r>
              <a:rPr lang="en-GB" sz="2400" b="1" dirty="0" smtClean="0">
                <a:solidFill>
                  <a:srgbClr val="002060"/>
                </a:solidFill>
              </a:rPr>
              <a:t>bone and </a:t>
            </a:r>
          </a:p>
          <a:p>
            <a:r>
              <a:rPr lang="en-GB" sz="2400" b="1" dirty="0" smtClean="0">
                <a:solidFill>
                  <a:srgbClr val="002060"/>
                </a:solidFill>
              </a:rPr>
              <a:t>soft </a:t>
            </a:r>
            <a:r>
              <a:rPr lang="en-GB" sz="2400" b="1" dirty="0">
                <a:solidFill>
                  <a:srgbClr val="002060"/>
                </a:solidFill>
              </a:rPr>
              <a:t>tissue sarcoma </a:t>
            </a:r>
          </a:p>
        </p:txBody>
      </p:sp>
      <p:sp>
        <p:nvSpPr>
          <p:cNvPr id="21" name="Rettangolo 20"/>
          <p:cNvSpPr/>
          <p:nvPr/>
        </p:nvSpPr>
        <p:spPr>
          <a:xfrm>
            <a:off x="799898" y="2139418"/>
            <a:ext cx="2084673" cy="584775"/>
          </a:xfrm>
          <a:prstGeom prst="rect">
            <a:avLst/>
          </a:prstGeom>
        </p:spPr>
        <p:txBody>
          <a:bodyPr wrap="none">
            <a:spAutoFit/>
          </a:bodyPr>
          <a:lstStyle/>
          <a:p>
            <a:pPr lvl="0"/>
            <a:r>
              <a:rPr lang="it-IT" sz="3200" b="1" dirty="0" smtClean="0">
                <a:solidFill>
                  <a:srgbClr val="002060"/>
                </a:solidFill>
              </a:rPr>
              <a:t>50 </a:t>
            </a:r>
            <a:r>
              <a:rPr lang="it-IT" sz="3200" b="1" dirty="0" err="1">
                <a:solidFill>
                  <a:srgbClr val="002060"/>
                </a:solidFill>
              </a:rPr>
              <a:t>patients</a:t>
            </a:r>
            <a:endParaRPr lang="it-IT" sz="3200" b="1" dirty="0">
              <a:solidFill>
                <a:srgbClr val="002060"/>
              </a:solidFill>
            </a:endParaRPr>
          </a:p>
        </p:txBody>
      </p:sp>
      <p:pic>
        <p:nvPicPr>
          <p:cNvPr id="22" name="Immagine 21"/>
          <p:cNvPicPr>
            <a:picLocks noChangeAspect="1"/>
          </p:cNvPicPr>
          <p:nvPr/>
        </p:nvPicPr>
        <p:blipFill>
          <a:blip r:embed="rId3"/>
          <a:stretch>
            <a:fillRect/>
          </a:stretch>
        </p:blipFill>
        <p:spPr>
          <a:xfrm>
            <a:off x="5287974" y="342754"/>
            <a:ext cx="5496027" cy="1342758"/>
          </a:xfrm>
          <a:prstGeom prst="rect">
            <a:avLst/>
          </a:prstGeom>
        </p:spPr>
      </p:pic>
      <p:sp>
        <p:nvSpPr>
          <p:cNvPr id="23" name="Rettangolo 22"/>
          <p:cNvSpPr/>
          <p:nvPr/>
        </p:nvSpPr>
        <p:spPr>
          <a:xfrm>
            <a:off x="815326" y="2792753"/>
            <a:ext cx="3634397" cy="1569660"/>
          </a:xfrm>
          <a:prstGeom prst="rect">
            <a:avLst/>
          </a:prstGeom>
        </p:spPr>
        <p:txBody>
          <a:bodyPr wrap="square">
            <a:spAutoFit/>
          </a:bodyPr>
          <a:lstStyle/>
          <a:p>
            <a:pPr marL="214313" indent="-214313" defTabSz="685800" hangingPunct="1">
              <a:lnSpc>
                <a:spcPct val="150000"/>
              </a:lnSpc>
              <a:buFont typeface="Arial" panose="020B0604020202020204" pitchFamily="34" charset="0"/>
              <a:buChar char="•"/>
            </a:pPr>
            <a:r>
              <a:rPr lang="en-US" sz="1600" kern="1200" dirty="0">
                <a:solidFill>
                  <a:srgbClr val="002060"/>
                </a:solidFill>
                <a:latin typeface="Calibri"/>
              </a:rPr>
              <a:t>January 2013 to September </a:t>
            </a:r>
            <a:r>
              <a:rPr lang="en-US" sz="1600" kern="1200" dirty="0" smtClean="0">
                <a:solidFill>
                  <a:srgbClr val="002060"/>
                </a:solidFill>
                <a:latin typeface="Calibri"/>
              </a:rPr>
              <a:t>2018</a:t>
            </a:r>
          </a:p>
          <a:p>
            <a:pPr marL="214313" indent="-214313" defTabSz="685800" hangingPunct="1">
              <a:lnSpc>
                <a:spcPct val="150000"/>
              </a:lnSpc>
              <a:buFont typeface="Arial" panose="020B0604020202020204" pitchFamily="34" charset="0"/>
              <a:buChar char="•"/>
            </a:pPr>
            <a:r>
              <a:rPr lang="en-US" sz="1600" kern="1200" dirty="0" smtClean="0">
                <a:solidFill>
                  <a:srgbClr val="002060"/>
                </a:solidFill>
                <a:latin typeface="Calibri"/>
              </a:rPr>
              <a:t>Median follow-up: 24 (range = 4-61)</a:t>
            </a:r>
          </a:p>
          <a:p>
            <a:pPr marL="214313" indent="-214313" defTabSz="685800" hangingPunct="1">
              <a:lnSpc>
                <a:spcPct val="150000"/>
              </a:lnSpc>
              <a:buFont typeface="Arial" panose="020B0604020202020204" pitchFamily="34" charset="0"/>
              <a:buChar char="•"/>
            </a:pPr>
            <a:r>
              <a:rPr lang="en-US" sz="1600" dirty="0" smtClean="0">
                <a:solidFill>
                  <a:srgbClr val="002060"/>
                </a:solidFill>
                <a:latin typeface="Calibri"/>
              </a:rPr>
              <a:t>76% first diagnosis</a:t>
            </a:r>
          </a:p>
          <a:p>
            <a:pPr marL="214313" indent="-214313" defTabSz="685800" hangingPunct="1">
              <a:lnSpc>
                <a:spcPct val="150000"/>
              </a:lnSpc>
              <a:buFont typeface="Arial" panose="020B0604020202020204" pitchFamily="34" charset="0"/>
              <a:buChar char="•"/>
            </a:pPr>
            <a:r>
              <a:rPr lang="en-US" sz="1600" kern="1200" dirty="0" smtClean="0">
                <a:solidFill>
                  <a:srgbClr val="002060"/>
                </a:solidFill>
                <a:latin typeface="Calibri"/>
              </a:rPr>
              <a:t>Most common tumor site: pelvis</a:t>
            </a:r>
          </a:p>
        </p:txBody>
      </p:sp>
      <p:sp>
        <p:nvSpPr>
          <p:cNvPr id="34" name="CasellaDiTesto 33"/>
          <p:cNvSpPr txBox="1"/>
          <p:nvPr/>
        </p:nvSpPr>
        <p:spPr>
          <a:xfrm>
            <a:off x="965199" y="4519653"/>
            <a:ext cx="3090141" cy="1569660"/>
          </a:xfrm>
          <a:prstGeom prst="rect">
            <a:avLst/>
          </a:prstGeom>
          <a:noFill/>
          <a:ln>
            <a:solidFill>
              <a:srgbClr val="002060"/>
            </a:solidFill>
          </a:ln>
        </p:spPr>
        <p:txBody>
          <a:bodyPr wrap="square" rtlCol="0">
            <a:spAutoFit/>
          </a:bodyPr>
          <a:lstStyle/>
          <a:p>
            <a:pPr>
              <a:lnSpc>
                <a:spcPct val="150000"/>
              </a:lnSpc>
            </a:pPr>
            <a:r>
              <a:rPr lang="it-IT" sz="1600" b="1" dirty="0" smtClean="0">
                <a:solidFill>
                  <a:srgbClr val="002060"/>
                </a:solidFill>
              </a:rPr>
              <a:t>OUTCOME:</a:t>
            </a:r>
          </a:p>
          <a:p>
            <a:pPr>
              <a:lnSpc>
                <a:spcPct val="150000"/>
              </a:lnSpc>
            </a:pPr>
            <a:r>
              <a:rPr lang="it-IT" sz="1600" b="1" dirty="0" smtClean="0">
                <a:solidFill>
                  <a:srgbClr val="002060"/>
                </a:solidFill>
              </a:rPr>
              <a:t>3y LC</a:t>
            </a:r>
            <a:r>
              <a:rPr lang="it-IT" sz="1600" dirty="0" smtClean="0">
                <a:solidFill>
                  <a:srgbClr val="002060"/>
                </a:solidFill>
              </a:rPr>
              <a:t> rate: 67.4%:</a:t>
            </a:r>
          </a:p>
          <a:p>
            <a:pPr>
              <a:lnSpc>
                <a:spcPct val="150000"/>
              </a:lnSpc>
            </a:pPr>
            <a:r>
              <a:rPr lang="it-IT" sz="1600" b="1" dirty="0" smtClean="0">
                <a:solidFill>
                  <a:srgbClr val="002060"/>
                </a:solidFill>
              </a:rPr>
              <a:t>3y OS</a:t>
            </a:r>
            <a:r>
              <a:rPr lang="it-IT" sz="1600" dirty="0" smtClean="0">
                <a:solidFill>
                  <a:srgbClr val="002060"/>
                </a:solidFill>
              </a:rPr>
              <a:t> rate 64%</a:t>
            </a:r>
          </a:p>
          <a:p>
            <a:pPr>
              <a:lnSpc>
                <a:spcPct val="150000"/>
              </a:lnSpc>
            </a:pPr>
            <a:r>
              <a:rPr lang="it-IT" sz="1600" b="1" dirty="0" smtClean="0">
                <a:solidFill>
                  <a:srgbClr val="002060"/>
                </a:solidFill>
              </a:rPr>
              <a:t>4% late G3 </a:t>
            </a:r>
            <a:r>
              <a:rPr lang="it-IT" sz="1600" b="1" dirty="0" err="1" smtClean="0">
                <a:solidFill>
                  <a:srgbClr val="002060"/>
                </a:solidFill>
              </a:rPr>
              <a:t>Neuropathy</a:t>
            </a:r>
            <a:endParaRPr lang="it-IT" sz="1600" b="1" dirty="0" smtClean="0">
              <a:solidFill>
                <a:srgbClr val="002060"/>
              </a:solidFill>
            </a:endParaRPr>
          </a:p>
        </p:txBody>
      </p:sp>
      <p:pic>
        <p:nvPicPr>
          <p:cNvPr id="35" name="Immagine 34"/>
          <p:cNvPicPr>
            <a:picLocks noChangeAspect="1"/>
          </p:cNvPicPr>
          <p:nvPr/>
        </p:nvPicPr>
        <p:blipFill>
          <a:blip r:embed="rId4"/>
          <a:stretch>
            <a:fillRect/>
          </a:stretch>
        </p:blipFill>
        <p:spPr>
          <a:xfrm>
            <a:off x="4691174" y="1971333"/>
            <a:ext cx="2702892" cy="1464550"/>
          </a:xfrm>
          <a:prstGeom prst="rect">
            <a:avLst/>
          </a:prstGeom>
        </p:spPr>
      </p:pic>
      <p:pic>
        <p:nvPicPr>
          <p:cNvPr id="36" name="Immagine 35"/>
          <p:cNvPicPr>
            <a:picLocks noChangeAspect="1"/>
          </p:cNvPicPr>
          <p:nvPr/>
        </p:nvPicPr>
        <p:blipFill>
          <a:blip r:embed="rId5"/>
          <a:stretch>
            <a:fillRect/>
          </a:stretch>
        </p:blipFill>
        <p:spPr>
          <a:xfrm>
            <a:off x="4676755" y="4422408"/>
            <a:ext cx="2702892" cy="1583822"/>
          </a:xfrm>
          <a:prstGeom prst="rect">
            <a:avLst/>
          </a:prstGeom>
        </p:spPr>
      </p:pic>
      <p:sp>
        <p:nvSpPr>
          <p:cNvPr id="37" name="CasellaDiTesto 36"/>
          <p:cNvSpPr txBox="1"/>
          <p:nvPr/>
        </p:nvSpPr>
        <p:spPr>
          <a:xfrm>
            <a:off x="5475271" y="3566446"/>
            <a:ext cx="1725629" cy="738664"/>
          </a:xfrm>
          <a:prstGeom prst="rect">
            <a:avLst/>
          </a:prstGeom>
          <a:noFill/>
        </p:spPr>
        <p:txBody>
          <a:bodyPr wrap="square" rtlCol="0">
            <a:spAutoFit/>
          </a:bodyPr>
          <a:lstStyle/>
          <a:p>
            <a:pPr defTabSz="685800" hangingPunct="1">
              <a:lnSpc>
                <a:spcPct val="100000"/>
              </a:lnSpc>
            </a:pPr>
            <a:r>
              <a:rPr lang="it-IT" sz="1400" kern="1200" dirty="0" err="1">
                <a:solidFill>
                  <a:srgbClr val="002060"/>
                </a:solidFill>
                <a:latin typeface="Calibri"/>
                <a:ea typeface="+mn-ea"/>
                <a:cs typeface="+mn-cs"/>
              </a:rPr>
              <a:t>Retroperitoneal</a:t>
            </a:r>
            <a:r>
              <a:rPr lang="it-IT" sz="1400" kern="1200" dirty="0">
                <a:solidFill>
                  <a:srgbClr val="002060"/>
                </a:solidFill>
                <a:latin typeface="Calibri"/>
                <a:ea typeface="+mn-ea"/>
                <a:cs typeface="+mn-cs"/>
              </a:rPr>
              <a:t> </a:t>
            </a:r>
            <a:r>
              <a:rPr lang="it-IT" sz="1400" kern="1200" dirty="0" err="1">
                <a:solidFill>
                  <a:srgbClr val="002060"/>
                </a:solidFill>
                <a:latin typeface="Calibri"/>
                <a:ea typeface="+mn-ea"/>
                <a:cs typeface="+mn-cs"/>
              </a:rPr>
              <a:t>rhabdomyosarcoma</a:t>
            </a:r>
            <a:r>
              <a:rPr lang="it-IT" sz="1400" kern="1200" dirty="0">
                <a:solidFill>
                  <a:srgbClr val="002060"/>
                </a:solidFill>
                <a:latin typeface="Calibri"/>
                <a:ea typeface="+mn-ea"/>
                <a:cs typeface="+mn-cs"/>
              </a:rPr>
              <a:t> </a:t>
            </a:r>
            <a:r>
              <a:rPr lang="it-IT" sz="1400" kern="1200" dirty="0" err="1">
                <a:solidFill>
                  <a:srgbClr val="002060"/>
                </a:solidFill>
                <a:latin typeface="Calibri"/>
                <a:ea typeface="+mn-ea"/>
                <a:cs typeface="+mn-cs"/>
              </a:rPr>
              <a:t>after</a:t>
            </a:r>
            <a:r>
              <a:rPr lang="it-IT" sz="1400" kern="1200" dirty="0">
                <a:solidFill>
                  <a:srgbClr val="002060"/>
                </a:solidFill>
                <a:latin typeface="Calibri"/>
                <a:ea typeface="+mn-ea"/>
                <a:cs typeface="+mn-cs"/>
              </a:rPr>
              <a:t> 5 </a:t>
            </a:r>
            <a:r>
              <a:rPr lang="it-IT" sz="1400" kern="1200" dirty="0" err="1">
                <a:solidFill>
                  <a:srgbClr val="002060"/>
                </a:solidFill>
                <a:latin typeface="Calibri"/>
                <a:ea typeface="+mn-ea"/>
                <a:cs typeface="+mn-cs"/>
              </a:rPr>
              <a:t>years</a:t>
            </a:r>
            <a:endParaRPr lang="it-IT" sz="1400" kern="1200" dirty="0">
              <a:solidFill>
                <a:srgbClr val="002060"/>
              </a:solidFill>
              <a:latin typeface="Calibri"/>
              <a:ea typeface="+mn-ea"/>
              <a:cs typeface="+mn-cs"/>
            </a:endParaRPr>
          </a:p>
        </p:txBody>
      </p:sp>
      <p:sp>
        <p:nvSpPr>
          <p:cNvPr id="38" name="Freccia a destra 37"/>
          <p:cNvSpPr/>
          <p:nvPr/>
        </p:nvSpPr>
        <p:spPr>
          <a:xfrm rot="5400000">
            <a:off x="4719337" y="3650317"/>
            <a:ext cx="866533" cy="557659"/>
          </a:xfrm>
          <a:prstGeom prst="rightArrow">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hangingPunct="1">
              <a:lnSpc>
                <a:spcPct val="100000"/>
              </a:lnSpc>
            </a:pPr>
            <a:endParaRPr lang="it-IT" sz="1350" kern="1200">
              <a:solidFill>
                <a:prstClr val="white"/>
              </a:solidFill>
            </a:endParaRPr>
          </a:p>
        </p:txBody>
      </p:sp>
      <p:pic>
        <p:nvPicPr>
          <p:cNvPr id="39" name="Immagine 38"/>
          <p:cNvPicPr>
            <a:picLocks noChangeAspect="1"/>
          </p:cNvPicPr>
          <p:nvPr/>
        </p:nvPicPr>
        <p:blipFill>
          <a:blip r:embed="rId6"/>
          <a:stretch>
            <a:fillRect/>
          </a:stretch>
        </p:blipFill>
        <p:spPr>
          <a:xfrm>
            <a:off x="8148517" y="2037285"/>
            <a:ext cx="2670279" cy="1458595"/>
          </a:xfrm>
          <a:prstGeom prst="rect">
            <a:avLst/>
          </a:prstGeom>
        </p:spPr>
      </p:pic>
      <p:pic>
        <p:nvPicPr>
          <p:cNvPr id="40" name="Immagine 39"/>
          <p:cNvPicPr>
            <a:picLocks noChangeAspect="1"/>
          </p:cNvPicPr>
          <p:nvPr/>
        </p:nvPicPr>
        <p:blipFill>
          <a:blip r:embed="rId7"/>
          <a:stretch>
            <a:fillRect/>
          </a:stretch>
        </p:blipFill>
        <p:spPr>
          <a:xfrm>
            <a:off x="8148516" y="4516380"/>
            <a:ext cx="2736969" cy="1572933"/>
          </a:xfrm>
          <a:prstGeom prst="rect">
            <a:avLst/>
          </a:prstGeom>
        </p:spPr>
      </p:pic>
      <p:sp>
        <p:nvSpPr>
          <p:cNvPr id="41" name="Freccia a destra 40"/>
          <p:cNvSpPr/>
          <p:nvPr/>
        </p:nvSpPr>
        <p:spPr>
          <a:xfrm rot="5400000">
            <a:off x="8185583" y="3758128"/>
            <a:ext cx="866533" cy="557659"/>
          </a:xfrm>
          <a:prstGeom prst="rightArrow">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hangingPunct="1">
              <a:lnSpc>
                <a:spcPct val="100000"/>
              </a:lnSpc>
            </a:pPr>
            <a:endParaRPr lang="it-IT" sz="1350" kern="1200">
              <a:solidFill>
                <a:prstClr val="white"/>
              </a:solidFill>
            </a:endParaRPr>
          </a:p>
        </p:txBody>
      </p:sp>
      <p:sp>
        <p:nvSpPr>
          <p:cNvPr id="42" name="CasellaDiTesto 41"/>
          <p:cNvSpPr txBox="1"/>
          <p:nvPr/>
        </p:nvSpPr>
        <p:spPr>
          <a:xfrm>
            <a:off x="9191688" y="3662644"/>
            <a:ext cx="1320745" cy="738664"/>
          </a:xfrm>
          <a:prstGeom prst="rect">
            <a:avLst/>
          </a:prstGeom>
          <a:noFill/>
        </p:spPr>
        <p:txBody>
          <a:bodyPr wrap="square" rtlCol="0">
            <a:spAutoFit/>
          </a:bodyPr>
          <a:lstStyle/>
          <a:p>
            <a:pPr defTabSz="685800" hangingPunct="1">
              <a:lnSpc>
                <a:spcPct val="100000"/>
              </a:lnSpc>
            </a:pPr>
            <a:r>
              <a:rPr lang="it-IT" sz="1400" kern="1200" dirty="0" err="1">
                <a:solidFill>
                  <a:srgbClr val="002060"/>
                </a:solidFill>
                <a:latin typeface="Calibri"/>
                <a:ea typeface="+mn-ea"/>
                <a:cs typeface="+mn-cs"/>
              </a:rPr>
              <a:t>Sacral</a:t>
            </a:r>
            <a:r>
              <a:rPr lang="it-IT" sz="1400" kern="1200" dirty="0">
                <a:solidFill>
                  <a:srgbClr val="002060"/>
                </a:solidFill>
                <a:latin typeface="Calibri"/>
                <a:ea typeface="+mn-ea"/>
                <a:cs typeface="+mn-cs"/>
              </a:rPr>
              <a:t> osteosarcoma </a:t>
            </a:r>
            <a:r>
              <a:rPr lang="it-IT" sz="1400" kern="1200" dirty="0" err="1">
                <a:solidFill>
                  <a:srgbClr val="002060"/>
                </a:solidFill>
                <a:latin typeface="Calibri"/>
                <a:ea typeface="+mn-ea"/>
                <a:cs typeface="+mn-cs"/>
              </a:rPr>
              <a:t>after</a:t>
            </a:r>
            <a:r>
              <a:rPr lang="it-IT" sz="1400" kern="1200" dirty="0">
                <a:solidFill>
                  <a:srgbClr val="002060"/>
                </a:solidFill>
                <a:latin typeface="Calibri"/>
                <a:ea typeface="+mn-ea"/>
                <a:cs typeface="+mn-cs"/>
              </a:rPr>
              <a:t> 5 </a:t>
            </a:r>
            <a:r>
              <a:rPr lang="it-IT" sz="1400" kern="1200" dirty="0" err="1">
                <a:solidFill>
                  <a:srgbClr val="002060"/>
                </a:solidFill>
                <a:latin typeface="Calibri"/>
                <a:ea typeface="+mn-ea"/>
                <a:cs typeface="+mn-cs"/>
              </a:rPr>
              <a:t>years</a:t>
            </a:r>
            <a:endParaRPr lang="it-IT" sz="1400" kern="1200" dirty="0">
              <a:solidFill>
                <a:srgbClr val="002060"/>
              </a:solidFill>
              <a:latin typeface="Calibri"/>
              <a:ea typeface="+mn-ea"/>
              <a:cs typeface="+mn-cs"/>
            </a:endParaRPr>
          </a:p>
        </p:txBody>
      </p:sp>
      <p:grpSp>
        <p:nvGrpSpPr>
          <p:cNvPr id="18" name="Gruppo 17"/>
          <p:cNvGrpSpPr/>
          <p:nvPr/>
        </p:nvGrpSpPr>
        <p:grpSpPr>
          <a:xfrm>
            <a:off x="815326" y="1606212"/>
            <a:ext cx="3313685" cy="523220"/>
            <a:chOff x="801533" y="1540068"/>
            <a:chExt cx="3313685" cy="523220"/>
          </a:xfrm>
        </p:grpSpPr>
        <p:sp>
          <p:nvSpPr>
            <p:cNvPr id="19" name="Rettangolo 18"/>
            <p:cNvSpPr/>
            <p:nvPr/>
          </p:nvSpPr>
          <p:spPr>
            <a:xfrm>
              <a:off x="2294720" y="1540068"/>
              <a:ext cx="1820498" cy="523220"/>
            </a:xfrm>
            <a:prstGeom prst="rect">
              <a:avLst/>
            </a:prstGeom>
          </p:spPr>
          <p:txBody>
            <a:bodyPr wrap="none">
              <a:spAutoFit/>
            </a:bodyPr>
            <a:lstStyle/>
            <a:p>
              <a:r>
                <a:rPr lang="it-IT" sz="2800" b="1" dirty="0" err="1" smtClean="0">
                  <a:solidFill>
                    <a:srgbClr val="002060"/>
                  </a:solidFill>
                </a:rPr>
                <a:t>experience</a:t>
              </a:r>
              <a:endParaRPr lang="it-IT" sz="2800" b="1" dirty="0" smtClean="0">
                <a:solidFill>
                  <a:srgbClr val="002060"/>
                </a:solidFill>
              </a:endParaRPr>
            </a:p>
          </p:txBody>
        </p:sp>
        <p:pic>
          <p:nvPicPr>
            <p:cNvPr id="20" name="Picture 3"/>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b="24133"/>
            <a:stretch/>
          </p:blipFill>
          <p:spPr bwMode="auto">
            <a:xfrm>
              <a:off x="801533" y="1687480"/>
              <a:ext cx="1449226" cy="3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529354301"/>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E:\varcasia 6 mesi.JPG"/>
          <p:cNvPicPr>
            <a:picLocks noChangeAspect="1" noChangeArrowheads="1"/>
          </p:cNvPicPr>
          <p:nvPr/>
        </p:nvPicPr>
        <p:blipFill rotWithShape="1">
          <a:blip r:embed="rId3">
            <a:extLst>
              <a:ext uri="{28A0092B-C50C-407E-A947-70E740481C1C}">
                <a14:useLocalDpi xmlns:a14="http://schemas.microsoft.com/office/drawing/2010/main" val="0"/>
              </a:ext>
            </a:extLst>
          </a:blip>
          <a:srcRect l="11977" t="8285" r="50000" b="12064"/>
          <a:stretch/>
        </p:blipFill>
        <p:spPr bwMode="auto">
          <a:xfrm>
            <a:off x="5214772" y="1816636"/>
            <a:ext cx="5650887" cy="4734993"/>
          </a:xfrm>
          <a:prstGeom prst="rect">
            <a:avLst/>
          </a:prstGeom>
          <a:noFill/>
          <a:extLst>
            <a:ext uri="{909E8E84-426E-40DD-AFC4-6F175D3DCCD1}">
              <a14:hiddenFill xmlns:a14="http://schemas.microsoft.com/office/drawing/2010/main">
                <a:solidFill>
                  <a:srgbClr val="FFFFFF"/>
                </a:solidFill>
              </a14:hiddenFill>
            </a:ext>
          </a:extLst>
        </p:spPr>
      </p:pic>
      <p:sp>
        <p:nvSpPr>
          <p:cNvPr id="2" name="CasellaDiTesto 1"/>
          <p:cNvSpPr txBox="1"/>
          <p:nvPr/>
        </p:nvSpPr>
        <p:spPr>
          <a:xfrm>
            <a:off x="8040216" y="868070"/>
            <a:ext cx="2297584" cy="369332"/>
          </a:xfrm>
          <a:prstGeom prst="rect">
            <a:avLst/>
          </a:prstGeom>
          <a:noFill/>
        </p:spPr>
        <p:txBody>
          <a:bodyPr wrap="square" rtlCol="0">
            <a:spAutoFit/>
          </a:bodyPr>
          <a:lstStyle/>
          <a:p>
            <a:r>
              <a:rPr lang="it-IT" b="1" dirty="0">
                <a:solidFill>
                  <a:srgbClr val="002060"/>
                </a:solidFill>
              </a:rPr>
              <a:t>6 </a:t>
            </a:r>
            <a:r>
              <a:rPr lang="it-IT" sz="1600" b="1" dirty="0" err="1">
                <a:solidFill>
                  <a:srgbClr val="002060"/>
                </a:solidFill>
              </a:rPr>
              <a:t>months</a:t>
            </a:r>
            <a:r>
              <a:rPr lang="it-IT" sz="1600" b="1" dirty="0">
                <a:solidFill>
                  <a:srgbClr val="002060"/>
                </a:solidFill>
              </a:rPr>
              <a:t> </a:t>
            </a:r>
            <a:r>
              <a:rPr lang="it-IT" sz="1600" b="1" dirty="0" err="1">
                <a:solidFill>
                  <a:srgbClr val="002060"/>
                </a:solidFill>
              </a:rPr>
              <a:t>later</a:t>
            </a:r>
            <a:endParaRPr lang="it-IT" sz="1600" b="1" dirty="0">
              <a:solidFill>
                <a:srgbClr val="002060"/>
              </a:solidFill>
            </a:endParaRPr>
          </a:p>
        </p:txBody>
      </p:sp>
      <p:sp>
        <p:nvSpPr>
          <p:cNvPr id="7" name="Rettangolo 6"/>
          <p:cNvSpPr/>
          <p:nvPr/>
        </p:nvSpPr>
        <p:spPr>
          <a:xfrm>
            <a:off x="929087" y="4298962"/>
            <a:ext cx="732802" cy="13197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10" name="Gruppo 9"/>
          <p:cNvGrpSpPr/>
          <p:nvPr/>
        </p:nvGrpSpPr>
        <p:grpSpPr>
          <a:xfrm>
            <a:off x="579051" y="0"/>
            <a:ext cx="5953724" cy="6551629"/>
            <a:chOff x="927843" y="209702"/>
            <a:chExt cx="5228361" cy="5816979"/>
          </a:xfrm>
        </p:grpSpPr>
        <p:pic>
          <p:nvPicPr>
            <p:cNvPr id="6147" name="Picture 3" descr="S:\Area Clinica\Fiore\SARCOMA\varcasia dosi.jpg"/>
            <p:cNvPicPr>
              <a:picLocks noChangeAspect="1" noChangeArrowheads="1"/>
            </p:cNvPicPr>
            <p:nvPr/>
          </p:nvPicPr>
          <p:blipFill rotWithShape="1">
            <a:blip r:embed="rId4">
              <a:extLst>
                <a:ext uri="{28A0092B-C50C-407E-A947-70E740481C1C}">
                  <a14:useLocalDpi xmlns:a14="http://schemas.microsoft.com/office/drawing/2010/main" val="0"/>
                </a:ext>
              </a:extLst>
            </a:blip>
            <a:srcRect l="16861" t="9587" r="55814"/>
            <a:stretch/>
          </p:blipFill>
          <p:spPr bwMode="auto">
            <a:xfrm>
              <a:off x="927843" y="785452"/>
              <a:ext cx="2816093" cy="5241229"/>
            </a:xfrm>
            <a:prstGeom prst="rect">
              <a:avLst/>
            </a:prstGeom>
            <a:noFill/>
            <a:extLst>
              <a:ext uri="{909E8E84-426E-40DD-AFC4-6F175D3DCCD1}">
                <a14:hiddenFill xmlns:a14="http://schemas.microsoft.com/office/drawing/2010/main">
                  <a:solidFill>
                    <a:srgbClr val="FFFFFF"/>
                  </a:solidFill>
                </a14:hiddenFill>
              </a:ext>
            </a:extLst>
          </p:spPr>
        </p:pic>
        <p:sp>
          <p:nvSpPr>
            <p:cNvPr id="3" name="CasellaDiTesto 2"/>
            <p:cNvSpPr txBox="1"/>
            <p:nvPr/>
          </p:nvSpPr>
          <p:spPr>
            <a:xfrm>
              <a:off x="1331668" y="209702"/>
              <a:ext cx="4824536" cy="327918"/>
            </a:xfrm>
            <a:prstGeom prst="rect">
              <a:avLst/>
            </a:prstGeom>
            <a:noFill/>
          </p:spPr>
          <p:txBody>
            <a:bodyPr wrap="square" rtlCol="0">
              <a:spAutoFit/>
            </a:bodyPr>
            <a:lstStyle/>
            <a:p>
              <a:endParaRPr lang="it-IT" dirty="0"/>
            </a:p>
          </p:txBody>
        </p:sp>
        <p:grpSp>
          <p:nvGrpSpPr>
            <p:cNvPr id="6" name="Gruppo 5"/>
            <p:cNvGrpSpPr/>
            <p:nvPr/>
          </p:nvGrpSpPr>
          <p:grpSpPr>
            <a:xfrm>
              <a:off x="927843" y="2384980"/>
              <a:ext cx="770226" cy="1898157"/>
              <a:chOff x="927843" y="2384980"/>
              <a:chExt cx="770226" cy="1898157"/>
            </a:xfrm>
          </p:grpSpPr>
          <p:sp>
            <p:nvSpPr>
              <p:cNvPr id="4" name="Rettangolo 3"/>
              <p:cNvSpPr/>
              <p:nvPr/>
            </p:nvSpPr>
            <p:spPr>
              <a:xfrm>
                <a:off x="965267" y="2555418"/>
                <a:ext cx="732802" cy="13197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5" name="Gruppo 4"/>
              <p:cNvGrpSpPr/>
              <p:nvPr/>
            </p:nvGrpSpPr>
            <p:grpSpPr>
              <a:xfrm>
                <a:off x="927843" y="2384980"/>
                <a:ext cx="732802" cy="1898157"/>
                <a:chOff x="2002215" y="3186258"/>
                <a:chExt cx="732802" cy="1898157"/>
              </a:xfrm>
            </p:grpSpPr>
            <p:sp>
              <p:nvSpPr>
                <p:cNvPr id="8" name="Rettangolo 7"/>
                <p:cNvSpPr/>
                <p:nvPr/>
              </p:nvSpPr>
              <p:spPr>
                <a:xfrm>
                  <a:off x="2002215" y="3186258"/>
                  <a:ext cx="732802" cy="13197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Rettangolo 8"/>
                <p:cNvSpPr/>
                <p:nvPr/>
              </p:nvSpPr>
              <p:spPr>
                <a:xfrm>
                  <a:off x="2002215" y="4952440"/>
                  <a:ext cx="732802" cy="13197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grpSp>
      </p:grpSp>
      <p:sp>
        <p:nvSpPr>
          <p:cNvPr id="13" name="TextBox 2"/>
          <p:cNvSpPr txBox="1"/>
          <p:nvPr/>
        </p:nvSpPr>
        <p:spPr>
          <a:xfrm>
            <a:off x="4159933" y="268739"/>
            <a:ext cx="5392451" cy="646331"/>
          </a:xfrm>
          <a:prstGeom prst="rect">
            <a:avLst/>
          </a:prstGeom>
          <a:noFill/>
        </p:spPr>
        <p:txBody>
          <a:bodyPr wrap="square" rtlCol="0">
            <a:spAutoFit/>
          </a:bodyPr>
          <a:lstStyle/>
          <a:p>
            <a:r>
              <a:rPr lang="it-IT" sz="3600" b="1" dirty="0" err="1" smtClean="0">
                <a:solidFill>
                  <a:srgbClr val="002060"/>
                </a:solidFill>
              </a:rPr>
              <a:t>Clinical</a:t>
            </a:r>
            <a:r>
              <a:rPr lang="it-IT" sz="3600" b="1" dirty="0" smtClean="0">
                <a:solidFill>
                  <a:srgbClr val="002060"/>
                </a:solidFill>
              </a:rPr>
              <a:t> case: DDLS</a:t>
            </a:r>
            <a:endParaRPr lang="it-IT" sz="3600" b="1" dirty="0">
              <a:solidFill>
                <a:srgbClr val="002060"/>
              </a:solidFill>
            </a:endParaRPr>
          </a:p>
        </p:txBody>
      </p:sp>
      <p:pic>
        <p:nvPicPr>
          <p:cNvPr id="14"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b="24133"/>
          <a:stretch/>
        </p:blipFill>
        <p:spPr bwMode="auto">
          <a:xfrm>
            <a:off x="133321" y="83202"/>
            <a:ext cx="2187303" cy="489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5458670"/>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E:\malvardi 0-15 mesi T2.JPG"/>
          <p:cNvPicPr/>
          <p:nvPr/>
        </p:nvPicPr>
        <p:blipFill rotWithShape="1">
          <a:blip r:embed="rId3">
            <a:extLst>
              <a:ext uri="{28A0092B-C50C-407E-A947-70E740481C1C}">
                <a14:useLocalDpi xmlns:a14="http://schemas.microsoft.com/office/drawing/2010/main" val="0"/>
              </a:ext>
            </a:extLst>
          </a:blip>
          <a:srcRect l="31081" t="10998" r="50395" b="25216"/>
          <a:stretch/>
        </p:blipFill>
        <p:spPr bwMode="auto">
          <a:xfrm>
            <a:off x="1871996" y="1565032"/>
            <a:ext cx="2432734" cy="2569804"/>
          </a:xfrm>
          <a:prstGeom prst="rect">
            <a:avLst/>
          </a:prstGeom>
          <a:noFill/>
          <a:ln>
            <a:noFill/>
          </a:ln>
          <a:extLst>
            <a:ext uri="{53640926-AAD7-44D8-BBD7-CCE9431645EC}">
              <a14:shadowObscured xmlns:a14="http://schemas.microsoft.com/office/drawing/2010/main"/>
            </a:ext>
          </a:extLst>
        </p:spPr>
      </p:pic>
      <p:pic>
        <p:nvPicPr>
          <p:cNvPr id="5" name="Immagine 4" descr="E:\malvardi 0-15 mesi T2.JPG"/>
          <p:cNvPicPr/>
          <p:nvPr/>
        </p:nvPicPr>
        <p:blipFill rotWithShape="1">
          <a:blip r:embed="rId3">
            <a:extLst>
              <a:ext uri="{28A0092B-C50C-407E-A947-70E740481C1C}">
                <a14:useLocalDpi xmlns:a14="http://schemas.microsoft.com/office/drawing/2010/main" val="0"/>
              </a:ext>
            </a:extLst>
          </a:blip>
          <a:srcRect l="11779" t="7146" r="69743" b="25305"/>
          <a:stretch/>
        </p:blipFill>
        <p:spPr bwMode="auto">
          <a:xfrm>
            <a:off x="7968209" y="1559029"/>
            <a:ext cx="2436573" cy="2575808"/>
          </a:xfrm>
          <a:prstGeom prst="rect">
            <a:avLst/>
          </a:prstGeom>
          <a:noFill/>
          <a:ln>
            <a:noFill/>
          </a:ln>
          <a:extLst>
            <a:ext uri="{53640926-AAD7-44D8-BBD7-CCE9431645EC}">
              <a14:shadowObscured xmlns:a14="http://schemas.microsoft.com/office/drawing/2010/main"/>
            </a:ext>
          </a:extLst>
        </p:spPr>
      </p:pic>
      <p:pic>
        <p:nvPicPr>
          <p:cNvPr id="6" name="Immagine 5" descr="E:\mlavardi T1mdc no attivo.JPG"/>
          <p:cNvPicPr/>
          <p:nvPr/>
        </p:nvPicPr>
        <p:blipFill rotWithShape="1">
          <a:blip r:embed="rId4">
            <a:extLst>
              <a:ext uri="{28A0092B-C50C-407E-A947-70E740481C1C}">
                <a14:useLocalDpi xmlns:a14="http://schemas.microsoft.com/office/drawing/2010/main" val="0"/>
              </a:ext>
            </a:extLst>
          </a:blip>
          <a:srcRect l="11948" t="8445" r="68182" b="25301"/>
          <a:stretch/>
        </p:blipFill>
        <p:spPr bwMode="auto">
          <a:xfrm>
            <a:off x="7968208" y="4134836"/>
            <a:ext cx="2487924" cy="2723164"/>
          </a:xfrm>
          <a:prstGeom prst="rect">
            <a:avLst/>
          </a:prstGeom>
          <a:noFill/>
          <a:ln>
            <a:noFill/>
          </a:ln>
          <a:extLst>
            <a:ext uri="{53640926-AAD7-44D8-BBD7-CCE9431645EC}">
              <a14:shadowObscured xmlns:a14="http://schemas.microsoft.com/office/drawing/2010/main"/>
            </a:ext>
          </a:extLst>
        </p:spPr>
      </p:pic>
      <p:pic>
        <p:nvPicPr>
          <p:cNvPr id="7" name="Picture 2" descr="S:\Area Clinica\Fiore\SARCOMA\IMMAGINI DA TPS\MALVARDI DOSI 2.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96" t="6505" r="1" b="14166"/>
          <a:stretch/>
        </p:blipFill>
        <p:spPr bwMode="auto">
          <a:xfrm>
            <a:off x="4304730" y="1571968"/>
            <a:ext cx="3663478" cy="2575808"/>
          </a:xfrm>
          <a:prstGeom prst="rect">
            <a:avLst/>
          </a:prstGeom>
          <a:noFill/>
          <a:extLst>
            <a:ext uri="{909E8E84-426E-40DD-AFC4-6F175D3DCCD1}">
              <a14:hiddenFill xmlns:a14="http://schemas.microsoft.com/office/drawing/2010/main">
                <a:solidFill>
                  <a:srgbClr val="FFFFFF"/>
                </a:solidFill>
              </a14:hiddenFill>
            </a:ext>
          </a:extLst>
        </p:spPr>
      </p:pic>
      <p:sp>
        <p:nvSpPr>
          <p:cNvPr id="8" name="CasellaDiTesto 7"/>
          <p:cNvSpPr txBox="1"/>
          <p:nvPr/>
        </p:nvSpPr>
        <p:spPr>
          <a:xfrm>
            <a:off x="7968209" y="949370"/>
            <a:ext cx="2143139" cy="369332"/>
          </a:xfrm>
          <a:prstGeom prst="rect">
            <a:avLst/>
          </a:prstGeom>
          <a:noFill/>
        </p:spPr>
        <p:txBody>
          <a:bodyPr wrap="square" rtlCol="0">
            <a:spAutoFit/>
          </a:bodyPr>
          <a:lstStyle/>
          <a:p>
            <a:r>
              <a:rPr lang="it-IT" b="1" dirty="0"/>
              <a:t>15 </a:t>
            </a:r>
            <a:r>
              <a:rPr lang="it-IT" b="1" dirty="0" err="1"/>
              <a:t>month</a:t>
            </a:r>
            <a:r>
              <a:rPr lang="it-IT" b="1" dirty="0"/>
              <a:t> </a:t>
            </a:r>
            <a:r>
              <a:rPr lang="it-IT" b="1" dirty="0" err="1"/>
              <a:t>later</a:t>
            </a:r>
            <a:endParaRPr lang="it-IT" b="1" dirty="0"/>
          </a:p>
        </p:txBody>
      </p:sp>
      <p:sp>
        <p:nvSpPr>
          <p:cNvPr id="9" name="CasellaDiTesto 7"/>
          <p:cNvSpPr txBox="1"/>
          <p:nvPr/>
        </p:nvSpPr>
        <p:spPr>
          <a:xfrm>
            <a:off x="2016794" y="1030983"/>
            <a:ext cx="2143139" cy="369332"/>
          </a:xfrm>
          <a:prstGeom prst="rect">
            <a:avLst/>
          </a:prstGeom>
          <a:noFill/>
        </p:spPr>
        <p:txBody>
          <a:bodyPr wrap="square" rtlCol="0">
            <a:spAutoFit/>
          </a:bodyPr>
          <a:lstStyle/>
          <a:p>
            <a:r>
              <a:rPr lang="it-IT" b="1" dirty="0" err="1"/>
              <a:t>Pre</a:t>
            </a:r>
            <a:r>
              <a:rPr lang="it-IT" b="1" dirty="0"/>
              <a:t>-CIRT</a:t>
            </a:r>
          </a:p>
        </p:txBody>
      </p:sp>
      <p:sp>
        <p:nvSpPr>
          <p:cNvPr id="3" name="TextBox 2"/>
          <p:cNvSpPr txBox="1"/>
          <p:nvPr/>
        </p:nvSpPr>
        <p:spPr>
          <a:xfrm>
            <a:off x="4159933" y="268739"/>
            <a:ext cx="5392451" cy="646331"/>
          </a:xfrm>
          <a:prstGeom prst="rect">
            <a:avLst/>
          </a:prstGeom>
          <a:noFill/>
        </p:spPr>
        <p:txBody>
          <a:bodyPr wrap="square" rtlCol="0">
            <a:spAutoFit/>
          </a:bodyPr>
          <a:lstStyle/>
          <a:p>
            <a:r>
              <a:rPr lang="it-IT" sz="3600" b="1" dirty="0" err="1" smtClean="0">
                <a:solidFill>
                  <a:srgbClr val="002060"/>
                </a:solidFill>
              </a:rPr>
              <a:t>Clinical</a:t>
            </a:r>
            <a:r>
              <a:rPr lang="it-IT" sz="3600" b="1" dirty="0" smtClean="0">
                <a:solidFill>
                  <a:srgbClr val="002060"/>
                </a:solidFill>
              </a:rPr>
              <a:t> case: MPNST </a:t>
            </a:r>
            <a:endParaRPr lang="it-IT" sz="3600" b="1" dirty="0">
              <a:solidFill>
                <a:srgbClr val="002060"/>
              </a:solidFill>
            </a:endParaRPr>
          </a:p>
        </p:txBody>
      </p:sp>
      <p:pic>
        <p:nvPicPr>
          <p:cNvPr id="10" name="Picture 3"/>
          <p:cNvPicPr>
            <a:picLocks noChangeAspect="1" noChangeArrowheads="1"/>
          </p:cNvPicPr>
          <p:nvPr/>
        </p:nvPicPr>
        <p:blipFill rotWithShape="1">
          <a:blip r:embed="rId6">
            <a:extLst>
              <a:ext uri="{28A0092B-C50C-407E-A947-70E740481C1C}">
                <a14:useLocalDpi xmlns:a14="http://schemas.microsoft.com/office/drawing/2010/main" val="0"/>
              </a:ext>
            </a:extLst>
          </a:blip>
          <a:srcRect b="24133"/>
          <a:stretch/>
        </p:blipFill>
        <p:spPr bwMode="auto">
          <a:xfrm>
            <a:off x="331284" y="268739"/>
            <a:ext cx="2187303" cy="489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Immagine 1"/>
          <p:cNvPicPr>
            <a:picLocks noChangeAspect="1"/>
          </p:cNvPicPr>
          <p:nvPr/>
        </p:nvPicPr>
        <p:blipFill>
          <a:blip r:embed="rId7"/>
          <a:stretch>
            <a:fillRect/>
          </a:stretch>
        </p:blipFill>
        <p:spPr>
          <a:xfrm>
            <a:off x="3317132" y="4618476"/>
            <a:ext cx="3725389" cy="2040207"/>
          </a:xfrm>
          <a:prstGeom prst="rect">
            <a:avLst/>
          </a:prstGeom>
        </p:spPr>
      </p:pic>
      <p:sp>
        <p:nvSpPr>
          <p:cNvPr id="11" name="CasellaDiTesto 10"/>
          <p:cNvSpPr txBox="1"/>
          <p:nvPr/>
        </p:nvSpPr>
        <p:spPr>
          <a:xfrm>
            <a:off x="3595728" y="4301922"/>
            <a:ext cx="1128409" cy="369332"/>
          </a:xfrm>
          <a:prstGeom prst="rect">
            <a:avLst/>
          </a:prstGeom>
          <a:noFill/>
        </p:spPr>
        <p:txBody>
          <a:bodyPr wrap="square" rtlCol="0">
            <a:spAutoFit/>
          </a:bodyPr>
          <a:lstStyle/>
          <a:p>
            <a:r>
              <a:rPr lang="it-IT" b="1" dirty="0" smtClean="0"/>
              <a:t>8 </a:t>
            </a:r>
            <a:r>
              <a:rPr lang="it-IT" b="1" dirty="0" err="1" smtClean="0"/>
              <a:t>years</a:t>
            </a:r>
            <a:r>
              <a:rPr lang="it-IT" b="1" dirty="0" smtClean="0"/>
              <a:t> </a:t>
            </a:r>
            <a:endParaRPr lang="it-IT" b="1" dirty="0"/>
          </a:p>
        </p:txBody>
      </p:sp>
    </p:spTree>
    <p:extLst>
      <p:ext uri="{BB962C8B-B14F-4D97-AF65-F5344CB8AC3E}">
        <p14:creationId xmlns:p14="http://schemas.microsoft.com/office/powerpoint/2010/main" val="2055374915"/>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452488" y="2394408"/>
            <a:ext cx="12660196" cy="646331"/>
          </a:xfrm>
          <a:prstGeom prst="rect">
            <a:avLst/>
          </a:prstGeom>
          <a:noFill/>
        </p:spPr>
        <p:txBody>
          <a:bodyPr wrap="square" rtlCol="0">
            <a:spAutoFit/>
          </a:bodyPr>
          <a:lstStyle/>
          <a:p>
            <a:r>
              <a:rPr lang="it-IT" sz="3600" b="1" dirty="0" err="1" smtClean="0">
                <a:solidFill>
                  <a:srgbClr val="002060"/>
                </a:solidFill>
              </a:rPr>
              <a:t>Any</a:t>
            </a:r>
            <a:r>
              <a:rPr lang="it-IT" sz="3600" b="1" dirty="0" smtClean="0">
                <a:solidFill>
                  <a:srgbClr val="002060"/>
                </a:solidFill>
              </a:rPr>
              <a:t> </a:t>
            </a:r>
            <a:r>
              <a:rPr lang="it-IT" sz="3600" b="1" dirty="0" err="1" smtClean="0">
                <a:solidFill>
                  <a:srgbClr val="002060"/>
                </a:solidFill>
              </a:rPr>
              <a:t>role</a:t>
            </a:r>
            <a:r>
              <a:rPr lang="it-IT" sz="3600" b="1" dirty="0" smtClean="0">
                <a:solidFill>
                  <a:srgbClr val="002060"/>
                </a:solidFill>
              </a:rPr>
              <a:t> of </a:t>
            </a:r>
            <a:r>
              <a:rPr lang="it-IT" sz="3600" b="1" dirty="0" err="1" smtClean="0">
                <a:solidFill>
                  <a:srgbClr val="002060"/>
                </a:solidFill>
              </a:rPr>
              <a:t>particle</a:t>
            </a:r>
            <a:r>
              <a:rPr lang="it-IT" sz="3600" b="1" dirty="0" smtClean="0">
                <a:solidFill>
                  <a:srgbClr val="002060"/>
                </a:solidFill>
              </a:rPr>
              <a:t> </a:t>
            </a:r>
            <a:r>
              <a:rPr lang="it-IT" sz="3600" b="1" dirty="0" err="1" smtClean="0">
                <a:solidFill>
                  <a:srgbClr val="002060"/>
                </a:solidFill>
              </a:rPr>
              <a:t>therapy</a:t>
            </a:r>
            <a:r>
              <a:rPr lang="it-IT" sz="3600" b="1" dirty="0" smtClean="0">
                <a:solidFill>
                  <a:srgbClr val="002060"/>
                </a:solidFill>
              </a:rPr>
              <a:t> for </a:t>
            </a:r>
            <a:r>
              <a:rPr lang="it-IT" sz="3600" b="1" dirty="0" err="1" smtClean="0">
                <a:solidFill>
                  <a:srgbClr val="002060"/>
                </a:solidFill>
              </a:rPr>
              <a:t>gastrointestinal</a:t>
            </a:r>
            <a:r>
              <a:rPr lang="it-IT" sz="3600" b="1" dirty="0" smtClean="0">
                <a:solidFill>
                  <a:srgbClr val="002060"/>
                </a:solidFill>
              </a:rPr>
              <a:t> </a:t>
            </a:r>
            <a:r>
              <a:rPr lang="it-IT" sz="3600" b="1" dirty="0" err="1" smtClean="0">
                <a:solidFill>
                  <a:srgbClr val="002060"/>
                </a:solidFill>
              </a:rPr>
              <a:t>malignancies</a:t>
            </a:r>
            <a:r>
              <a:rPr lang="it-IT" sz="3600" b="1" dirty="0">
                <a:solidFill>
                  <a:srgbClr val="002060"/>
                </a:solidFill>
              </a:rPr>
              <a:t>?</a:t>
            </a:r>
          </a:p>
        </p:txBody>
      </p:sp>
    </p:spTree>
    <p:extLst>
      <p:ext uri="{BB962C8B-B14F-4D97-AF65-F5344CB8AC3E}">
        <p14:creationId xmlns:p14="http://schemas.microsoft.com/office/powerpoint/2010/main" val="358733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 xmlns:a16="http://schemas.microsoft.com/office/drawing/2014/main" id="{24C61851-2F2A-4627-B8E0-DF9E38CAF51A}"/>
              </a:ext>
            </a:extLst>
          </p:cNvPr>
          <p:cNvPicPr>
            <a:picLocks noChangeAspect="1"/>
          </p:cNvPicPr>
          <p:nvPr/>
        </p:nvPicPr>
        <p:blipFill>
          <a:blip r:embed="rId3"/>
          <a:stretch>
            <a:fillRect/>
          </a:stretch>
        </p:blipFill>
        <p:spPr>
          <a:xfrm>
            <a:off x="7957382" y="1749287"/>
            <a:ext cx="4000171" cy="1304341"/>
          </a:xfrm>
          <a:prstGeom prst="rect">
            <a:avLst/>
          </a:prstGeom>
        </p:spPr>
      </p:pic>
      <p:pic>
        <p:nvPicPr>
          <p:cNvPr id="5" name="Immagine 4">
            <a:extLst>
              <a:ext uri="{FF2B5EF4-FFF2-40B4-BE49-F238E27FC236}">
                <a16:creationId xmlns="" xmlns:a16="http://schemas.microsoft.com/office/drawing/2014/main" id="{50A295CD-A02A-4386-8D03-DE34BABA4716}"/>
              </a:ext>
            </a:extLst>
          </p:cNvPr>
          <p:cNvPicPr>
            <a:picLocks noChangeAspect="1"/>
          </p:cNvPicPr>
          <p:nvPr/>
        </p:nvPicPr>
        <p:blipFill>
          <a:blip r:embed="rId4"/>
          <a:stretch>
            <a:fillRect/>
          </a:stretch>
        </p:blipFill>
        <p:spPr>
          <a:xfrm>
            <a:off x="8673000" y="3812079"/>
            <a:ext cx="2257839" cy="1950482"/>
          </a:xfrm>
          <a:prstGeom prst="rect">
            <a:avLst/>
          </a:prstGeom>
        </p:spPr>
      </p:pic>
      <p:sp>
        <p:nvSpPr>
          <p:cNvPr id="7" name="Rettangolo 6">
            <a:extLst>
              <a:ext uri="{FF2B5EF4-FFF2-40B4-BE49-F238E27FC236}">
                <a16:creationId xmlns="" xmlns:a16="http://schemas.microsoft.com/office/drawing/2014/main" id="{6464D67C-9C1A-4FB3-BAAB-64803D52DD56}"/>
              </a:ext>
            </a:extLst>
          </p:cNvPr>
          <p:cNvSpPr/>
          <p:nvPr/>
        </p:nvSpPr>
        <p:spPr>
          <a:xfrm>
            <a:off x="8673000" y="3729495"/>
            <a:ext cx="2257839" cy="2106762"/>
          </a:xfrm>
          <a:prstGeom prst="rect">
            <a:avLst/>
          </a:prstGeom>
          <a:noFill/>
          <a:ln w="28575">
            <a:solidFill>
              <a:schemeClr val="accent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8" name="Rettangolo 7">
            <a:extLst>
              <a:ext uri="{FF2B5EF4-FFF2-40B4-BE49-F238E27FC236}">
                <a16:creationId xmlns="" xmlns:a16="http://schemas.microsoft.com/office/drawing/2014/main" id="{570F35E0-A10B-4D43-AB43-0E44D2466413}"/>
              </a:ext>
            </a:extLst>
          </p:cNvPr>
          <p:cNvSpPr/>
          <p:nvPr/>
        </p:nvSpPr>
        <p:spPr>
          <a:xfrm>
            <a:off x="7941461" y="1662171"/>
            <a:ext cx="4016091" cy="1391457"/>
          </a:xfrm>
          <a:prstGeom prst="rect">
            <a:avLst/>
          </a:prstGeom>
          <a:noFill/>
          <a:ln w="28575">
            <a:solidFill>
              <a:schemeClr val="accent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0" name="Rectangle 4">
            <a:extLst>
              <a:ext uri="{FF2B5EF4-FFF2-40B4-BE49-F238E27FC236}">
                <a16:creationId xmlns="" xmlns:a16="http://schemas.microsoft.com/office/drawing/2014/main" id="{E0B125FA-3951-4A43-94B9-0ACCE536C10A}"/>
              </a:ext>
            </a:extLst>
          </p:cNvPr>
          <p:cNvSpPr>
            <a:spLocks noChangeArrowheads="1"/>
          </p:cNvSpPr>
          <p:nvPr/>
        </p:nvSpPr>
        <p:spPr bwMode="auto">
          <a:xfrm>
            <a:off x="390965" y="1398710"/>
            <a:ext cx="4100570" cy="263461"/>
          </a:xfrm>
          <a:prstGeom prst="rect">
            <a:avLst/>
          </a:prstGeom>
          <a:solidFill>
            <a:schemeClr val="accent1">
              <a:lumMod val="50000"/>
            </a:schemeClr>
          </a:solidFill>
          <a:ln w="9525">
            <a:noFill/>
            <a:miter lim="800000"/>
            <a:headEnd/>
            <a:tailEnd/>
          </a:ln>
        </p:spPr>
        <p:txBody>
          <a:bodyPr anchor="ctr"/>
          <a:lstStyle/>
          <a:p>
            <a:pPr algn="ctr"/>
            <a:r>
              <a:rPr lang="it-IT" altLang="it-IT" b="1" dirty="0" smtClean="0">
                <a:solidFill>
                  <a:schemeClr val="bg1"/>
                </a:solidFill>
              </a:rPr>
              <a:t>USA: ASTRO PBT Model policy Group1</a:t>
            </a:r>
            <a:endParaRPr lang="it-IT" altLang="it-IT" sz="1600" b="1" dirty="0">
              <a:solidFill>
                <a:schemeClr val="bg1"/>
              </a:solidFill>
            </a:endParaRPr>
          </a:p>
        </p:txBody>
      </p:sp>
      <p:sp>
        <p:nvSpPr>
          <p:cNvPr id="11" name="Rectangle 4">
            <a:extLst>
              <a:ext uri="{FF2B5EF4-FFF2-40B4-BE49-F238E27FC236}">
                <a16:creationId xmlns="" xmlns:a16="http://schemas.microsoft.com/office/drawing/2014/main" id="{CB9B24C2-A269-4D85-B229-6254AE0DAB51}"/>
              </a:ext>
            </a:extLst>
          </p:cNvPr>
          <p:cNvSpPr>
            <a:spLocks noChangeArrowheads="1"/>
          </p:cNvSpPr>
          <p:nvPr/>
        </p:nvSpPr>
        <p:spPr bwMode="auto">
          <a:xfrm>
            <a:off x="7928778" y="1424952"/>
            <a:ext cx="1908306" cy="246228"/>
          </a:xfrm>
          <a:prstGeom prst="rect">
            <a:avLst/>
          </a:prstGeom>
          <a:solidFill>
            <a:schemeClr val="accent1">
              <a:lumMod val="50000"/>
            </a:schemeClr>
          </a:solidFill>
          <a:ln w="9525">
            <a:noFill/>
            <a:miter lim="800000"/>
            <a:headEnd/>
            <a:tailEnd/>
          </a:ln>
        </p:spPr>
        <p:txBody>
          <a:bodyPr anchor="ctr"/>
          <a:lstStyle/>
          <a:p>
            <a:pPr algn="ctr"/>
            <a:r>
              <a:rPr lang="it-IT" altLang="it-IT" b="1" dirty="0" smtClean="0">
                <a:solidFill>
                  <a:schemeClr val="bg1"/>
                </a:solidFill>
              </a:rPr>
              <a:t>UK</a:t>
            </a:r>
            <a:endParaRPr lang="it-IT" altLang="it-IT" sz="1600" b="1" dirty="0">
              <a:solidFill>
                <a:schemeClr val="bg1"/>
              </a:solidFill>
            </a:endParaRPr>
          </a:p>
        </p:txBody>
      </p:sp>
      <p:sp>
        <p:nvSpPr>
          <p:cNvPr id="12" name="Rectangle 4">
            <a:extLst>
              <a:ext uri="{FF2B5EF4-FFF2-40B4-BE49-F238E27FC236}">
                <a16:creationId xmlns="" xmlns:a16="http://schemas.microsoft.com/office/drawing/2014/main" id="{219B59CB-1403-4CED-899A-B8E61AFB8419}"/>
              </a:ext>
            </a:extLst>
          </p:cNvPr>
          <p:cNvSpPr>
            <a:spLocks noChangeArrowheads="1"/>
          </p:cNvSpPr>
          <p:nvPr/>
        </p:nvSpPr>
        <p:spPr bwMode="auto">
          <a:xfrm>
            <a:off x="8661623" y="3493614"/>
            <a:ext cx="1857953" cy="246228"/>
          </a:xfrm>
          <a:prstGeom prst="rect">
            <a:avLst/>
          </a:prstGeom>
          <a:solidFill>
            <a:schemeClr val="accent1">
              <a:lumMod val="50000"/>
            </a:schemeClr>
          </a:solidFill>
          <a:ln w="9525">
            <a:noFill/>
            <a:miter lim="800000"/>
            <a:headEnd/>
            <a:tailEnd/>
          </a:ln>
        </p:spPr>
        <p:txBody>
          <a:bodyPr anchor="ctr"/>
          <a:lstStyle/>
          <a:p>
            <a:pPr algn="ctr"/>
            <a:r>
              <a:rPr lang="it-IT" altLang="it-IT" b="1" dirty="0" smtClean="0">
                <a:solidFill>
                  <a:schemeClr val="bg1"/>
                </a:solidFill>
              </a:rPr>
              <a:t>JAPAN  </a:t>
            </a:r>
            <a:endParaRPr lang="it-IT" altLang="it-IT" sz="1600" b="1" dirty="0">
              <a:solidFill>
                <a:schemeClr val="bg1"/>
              </a:solidFill>
            </a:endParaRPr>
          </a:p>
        </p:txBody>
      </p:sp>
      <p:sp>
        <p:nvSpPr>
          <p:cNvPr id="6" name="CasellaDiTesto 5"/>
          <p:cNvSpPr txBox="1"/>
          <p:nvPr/>
        </p:nvSpPr>
        <p:spPr>
          <a:xfrm>
            <a:off x="1036948" y="216816"/>
            <a:ext cx="10256363" cy="646331"/>
          </a:xfrm>
          <a:prstGeom prst="rect">
            <a:avLst/>
          </a:prstGeom>
          <a:noFill/>
        </p:spPr>
        <p:txBody>
          <a:bodyPr wrap="square" rtlCol="0">
            <a:spAutoFit/>
          </a:bodyPr>
          <a:lstStyle/>
          <a:p>
            <a:r>
              <a:rPr lang="it-IT" sz="3600" b="1" dirty="0" smtClean="0">
                <a:solidFill>
                  <a:srgbClr val="FF0000"/>
                </a:solidFill>
              </a:rPr>
              <a:t>CLINICAL INDICATIONS FOR PARTICLE THERAPY</a:t>
            </a:r>
            <a:endParaRPr lang="it-IT" sz="3600" b="1" dirty="0">
              <a:solidFill>
                <a:srgbClr val="FF0000"/>
              </a:solidFill>
            </a:endParaRPr>
          </a:p>
        </p:txBody>
      </p:sp>
      <p:pic>
        <p:nvPicPr>
          <p:cNvPr id="3" name="Immagine 2"/>
          <p:cNvPicPr>
            <a:picLocks noChangeAspect="1"/>
          </p:cNvPicPr>
          <p:nvPr/>
        </p:nvPicPr>
        <p:blipFill>
          <a:blip r:embed="rId5"/>
          <a:stretch>
            <a:fillRect/>
          </a:stretch>
        </p:blipFill>
        <p:spPr>
          <a:xfrm>
            <a:off x="390965" y="1762891"/>
            <a:ext cx="7139233" cy="1730723"/>
          </a:xfrm>
          <a:prstGeom prst="rect">
            <a:avLst/>
          </a:prstGeom>
        </p:spPr>
      </p:pic>
      <p:pic>
        <p:nvPicPr>
          <p:cNvPr id="13" name="Immagine 12"/>
          <p:cNvPicPr>
            <a:picLocks noChangeAspect="1"/>
          </p:cNvPicPr>
          <p:nvPr/>
        </p:nvPicPr>
        <p:blipFill>
          <a:blip r:embed="rId6"/>
          <a:stretch>
            <a:fillRect/>
          </a:stretch>
        </p:blipFill>
        <p:spPr>
          <a:xfrm>
            <a:off x="390965" y="3391107"/>
            <a:ext cx="6740165" cy="1481493"/>
          </a:xfrm>
          <a:prstGeom prst="rect">
            <a:avLst/>
          </a:prstGeom>
        </p:spPr>
      </p:pic>
      <p:sp>
        <p:nvSpPr>
          <p:cNvPr id="14" name="Rettangolo 13"/>
          <p:cNvSpPr/>
          <p:nvPr/>
        </p:nvSpPr>
        <p:spPr>
          <a:xfrm>
            <a:off x="390965" y="1688413"/>
            <a:ext cx="7139233" cy="3392634"/>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37362867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xmlns="" id="{AE7C2A83-67DA-490A-9FA7-7B0C748E365F}"/>
              </a:ext>
            </a:extLst>
          </p:cNvPr>
          <p:cNvPicPr>
            <a:picLocks noChangeAspect="1"/>
          </p:cNvPicPr>
          <p:nvPr/>
        </p:nvPicPr>
        <p:blipFill>
          <a:blip r:embed="rId3"/>
          <a:stretch>
            <a:fillRect/>
          </a:stretch>
        </p:blipFill>
        <p:spPr>
          <a:xfrm>
            <a:off x="2625394" y="0"/>
            <a:ext cx="6305107" cy="1707266"/>
          </a:xfrm>
          <a:prstGeom prst="rect">
            <a:avLst/>
          </a:prstGeom>
        </p:spPr>
      </p:pic>
      <p:sp>
        <p:nvSpPr>
          <p:cNvPr id="8" name="CasellaDiTesto 7">
            <a:extLst>
              <a:ext uri="{FF2B5EF4-FFF2-40B4-BE49-F238E27FC236}">
                <a16:creationId xmlns:a16="http://schemas.microsoft.com/office/drawing/2014/main" xmlns="" id="{A5283168-1935-4423-ACBF-B73680B45086}"/>
              </a:ext>
            </a:extLst>
          </p:cNvPr>
          <p:cNvSpPr txBox="1"/>
          <p:nvPr/>
        </p:nvSpPr>
        <p:spPr>
          <a:xfrm>
            <a:off x="556299" y="1925876"/>
            <a:ext cx="8239812" cy="646331"/>
          </a:xfrm>
          <a:prstGeom prst="rect">
            <a:avLst/>
          </a:prstGeom>
          <a:noFill/>
        </p:spPr>
        <p:txBody>
          <a:bodyPr wrap="square">
            <a:spAutoFit/>
          </a:bodyPr>
          <a:lstStyle/>
          <a:p>
            <a:pPr algn="l"/>
            <a:r>
              <a:rPr lang="en-US" dirty="0">
                <a:solidFill>
                  <a:srgbClr val="002060"/>
                </a:solidFill>
              </a:rPr>
              <a:t>R</a:t>
            </a:r>
            <a:r>
              <a:rPr lang="en-US" sz="1800" b="0" i="0" u="none" strike="noStrike" baseline="0" dirty="0">
                <a:solidFill>
                  <a:srgbClr val="002060"/>
                </a:solidFill>
              </a:rPr>
              <a:t>ationale for PBT </a:t>
            </a:r>
            <a:r>
              <a:rPr lang="it-IT" sz="1800" b="0" i="0" u="none" strike="noStrike" baseline="0" dirty="0" err="1">
                <a:solidFill>
                  <a:srgbClr val="002060"/>
                </a:solidFill>
              </a:rPr>
              <a:t>is</a:t>
            </a:r>
            <a:r>
              <a:rPr lang="it-IT" sz="1800" b="0" i="0" u="none" strike="noStrike" baseline="0" dirty="0">
                <a:solidFill>
                  <a:srgbClr val="002060"/>
                </a:solidFill>
              </a:rPr>
              <a:t> </a:t>
            </a:r>
            <a:r>
              <a:rPr lang="it-IT" sz="1800" b="0" i="0" u="none" strike="noStrike" baseline="0" dirty="0" err="1">
                <a:solidFill>
                  <a:srgbClr val="002060"/>
                </a:solidFill>
              </a:rPr>
              <a:t>sparing</a:t>
            </a:r>
            <a:r>
              <a:rPr lang="it-IT" sz="1800" b="0" i="0" u="none" strike="noStrike" baseline="0" dirty="0">
                <a:solidFill>
                  <a:srgbClr val="002060"/>
                </a:solidFill>
              </a:rPr>
              <a:t> </a:t>
            </a:r>
            <a:r>
              <a:rPr lang="it-IT" sz="1800" b="0" i="0" u="none" strike="noStrike" baseline="0" dirty="0" err="1">
                <a:solidFill>
                  <a:srgbClr val="002060"/>
                </a:solidFill>
              </a:rPr>
              <a:t>uninvolved</a:t>
            </a:r>
            <a:r>
              <a:rPr lang="it-IT" sz="1800" b="0" i="0" u="none" strike="noStrike" baseline="0" dirty="0">
                <a:solidFill>
                  <a:srgbClr val="002060"/>
                </a:solidFill>
              </a:rPr>
              <a:t> </a:t>
            </a:r>
            <a:r>
              <a:rPr lang="it-IT" sz="1800" b="0" i="0" u="none" strike="noStrike" baseline="0" dirty="0" err="1">
                <a:solidFill>
                  <a:srgbClr val="002060"/>
                </a:solidFill>
              </a:rPr>
              <a:t>liver</a:t>
            </a:r>
            <a:endParaRPr lang="en-US" sz="1800" b="0" i="0" u="none" strike="noStrike" baseline="0" dirty="0">
              <a:solidFill>
                <a:srgbClr val="002060"/>
              </a:solidFill>
            </a:endParaRPr>
          </a:p>
          <a:p>
            <a:pPr algn="l"/>
            <a:r>
              <a:rPr lang="en-US" sz="1800" b="0" i="0" u="none" strike="noStrike" baseline="0" dirty="0">
                <a:solidFill>
                  <a:srgbClr val="002060"/>
                </a:solidFill>
              </a:rPr>
              <a:t>PBT should be considered if dose liver constraints cannot be achieved with </a:t>
            </a:r>
            <a:r>
              <a:rPr lang="en-US" sz="1800" b="0" i="0" u="none" strike="noStrike" baseline="0" dirty="0" smtClean="0">
                <a:solidFill>
                  <a:srgbClr val="002060"/>
                </a:solidFill>
              </a:rPr>
              <a:t>XRT</a:t>
            </a:r>
            <a:endParaRPr lang="en-US" dirty="0">
              <a:solidFill>
                <a:srgbClr val="002060"/>
              </a:solidFill>
            </a:endParaRPr>
          </a:p>
        </p:txBody>
      </p:sp>
      <p:sp>
        <p:nvSpPr>
          <p:cNvPr id="10" name="CasellaDiTesto 9">
            <a:extLst>
              <a:ext uri="{FF2B5EF4-FFF2-40B4-BE49-F238E27FC236}">
                <a16:creationId xmlns:a16="http://schemas.microsoft.com/office/drawing/2014/main" xmlns="" id="{E82C95C9-9E15-4896-9403-D6AC7DB9D2C4}"/>
              </a:ext>
            </a:extLst>
          </p:cNvPr>
          <p:cNvSpPr txBox="1"/>
          <p:nvPr/>
        </p:nvSpPr>
        <p:spPr>
          <a:xfrm>
            <a:off x="1353600" y="2756927"/>
            <a:ext cx="3810221" cy="2308324"/>
          </a:xfrm>
          <a:prstGeom prst="rect">
            <a:avLst/>
          </a:prstGeom>
          <a:noFill/>
          <a:ln>
            <a:solidFill>
              <a:schemeClr val="accent1"/>
            </a:solidFill>
          </a:ln>
        </p:spPr>
        <p:txBody>
          <a:bodyPr wrap="square">
            <a:spAutoFit/>
          </a:bodyPr>
          <a:lstStyle/>
          <a:p>
            <a:pPr algn="l"/>
            <a:r>
              <a:rPr lang="en-US" sz="1800" b="1" i="0" u="sng" strike="noStrike" baseline="0" dirty="0">
                <a:solidFill>
                  <a:srgbClr val="002060"/>
                </a:solidFill>
              </a:rPr>
              <a:t>PBT strongly</a:t>
            </a:r>
            <a:r>
              <a:rPr lang="en-US" b="1" u="sng" dirty="0">
                <a:solidFill>
                  <a:srgbClr val="002060"/>
                </a:solidFill>
              </a:rPr>
              <a:t> </a:t>
            </a:r>
            <a:r>
              <a:rPr lang="en-US" sz="1800" b="1" i="0" u="sng" strike="noStrike" baseline="0" dirty="0">
                <a:solidFill>
                  <a:srgbClr val="002060"/>
                </a:solidFill>
              </a:rPr>
              <a:t>recommended  for </a:t>
            </a:r>
          </a:p>
          <a:p>
            <a:pPr algn="l"/>
            <a:endParaRPr lang="en-US" dirty="0">
              <a:solidFill>
                <a:srgbClr val="002060"/>
              </a:solidFill>
            </a:endParaRPr>
          </a:p>
          <a:p>
            <a:pPr algn="l"/>
            <a:r>
              <a:rPr lang="it-IT" sz="1800" b="0" i="0" u="none" strike="noStrike" baseline="0" dirty="0">
                <a:solidFill>
                  <a:srgbClr val="002060"/>
                </a:solidFill>
              </a:rPr>
              <a:t>• At </a:t>
            </a:r>
            <a:r>
              <a:rPr lang="it-IT" sz="1800" b="0" i="0" u="none" strike="noStrike" baseline="0" dirty="0" err="1">
                <a:solidFill>
                  <a:srgbClr val="002060"/>
                </a:solidFill>
              </a:rPr>
              <a:t>least</a:t>
            </a:r>
            <a:r>
              <a:rPr lang="it-IT" sz="1800" b="0" i="0" u="none" strike="noStrike" baseline="0" dirty="0">
                <a:solidFill>
                  <a:srgbClr val="002060"/>
                </a:solidFill>
              </a:rPr>
              <a:t> CP-B </a:t>
            </a:r>
            <a:r>
              <a:rPr lang="it-IT" sz="1800" b="0" i="0" u="none" strike="noStrike" baseline="0" dirty="0" err="1">
                <a:solidFill>
                  <a:srgbClr val="002060"/>
                </a:solidFill>
              </a:rPr>
              <a:t>cirrhosis</a:t>
            </a:r>
            <a:endParaRPr lang="it-IT" sz="1800" b="0" i="0" u="none" strike="noStrike" baseline="0" dirty="0">
              <a:solidFill>
                <a:srgbClr val="002060"/>
              </a:solidFill>
            </a:endParaRPr>
          </a:p>
          <a:p>
            <a:pPr algn="l"/>
            <a:r>
              <a:rPr lang="it-IT" sz="1800" b="0" i="0" u="none" strike="noStrike" baseline="0" dirty="0">
                <a:solidFill>
                  <a:srgbClr val="002060"/>
                </a:solidFill>
              </a:rPr>
              <a:t>• High </a:t>
            </a:r>
            <a:r>
              <a:rPr lang="it-IT" sz="1800" b="0" i="0" u="none" strike="noStrike" baseline="0" dirty="0" err="1">
                <a:solidFill>
                  <a:srgbClr val="002060"/>
                </a:solidFill>
              </a:rPr>
              <a:t>tumor</a:t>
            </a:r>
            <a:r>
              <a:rPr lang="it-IT" sz="1800" b="0" i="0" u="none" strike="noStrike" baseline="0" dirty="0">
                <a:solidFill>
                  <a:srgbClr val="002060"/>
                </a:solidFill>
              </a:rPr>
              <a:t>-to-</a:t>
            </a:r>
            <a:r>
              <a:rPr lang="it-IT" sz="1800" b="0" i="0" u="none" strike="noStrike" baseline="0" dirty="0" err="1">
                <a:solidFill>
                  <a:srgbClr val="002060"/>
                </a:solidFill>
              </a:rPr>
              <a:t>liver</a:t>
            </a:r>
            <a:r>
              <a:rPr lang="it-IT" sz="1800" b="0" i="0" u="none" strike="noStrike" baseline="0" dirty="0">
                <a:solidFill>
                  <a:srgbClr val="002060"/>
                </a:solidFill>
              </a:rPr>
              <a:t> ratio</a:t>
            </a:r>
          </a:p>
          <a:p>
            <a:pPr algn="l"/>
            <a:r>
              <a:rPr lang="it-IT" sz="1800" b="0" i="0" u="none" strike="noStrike" baseline="0" dirty="0">
                <a:solidFill>
                  <a:srgbClr val="002060"/>
                </a:solidFill>
              </a:rPr>
              <a:t>• </a:t>
            </a:r>
            <a:r>
              <a:rPr lang="it-IT" sz="1800" b="0" i="0" u="none" strike="noStrike" baseline="0" dirty="0" err="1">
                <a:solidFill>
                  <a:srgbClr val="002060"/>
                </a:solidFill>
              </a:rPr>
              <a:t>Larger</a:t>
            </a:r>
            <a:r>
              <a:rPr lang="it-IT" sz="1800" b="0" i="0" u="none" strike="noStrike" baseline="0" dirty="0">
                <a:solidFill>
                  <a:srgbClr val="002060"/>
                </a:solidFill>
              </a:rPr>
              <a:t> </a:t>
            </a:r>
            <a:r>
              <a:rPr lang="it-IT" sz="1800" b="0" i="0" u="none" strike="noStrike" baseline="0" dirty="0" err="1">
                <a:solidFill>
                  <a:srgbClr val="002060"/>
                </a:solidFill>
              </a:rPr>
              <a:t>tumor</a:t>
            </a:r>
            <a:r>
              <a:rPr lang="it-IT" sz="1800" b="0" i="0" u="none" strike="noStrike" baseline="0" dirty="0">
                <a:solidFill>
                  <a:srgbClr val="002060"/>
                </a:solidFill>
              </a:rPr>
              <a:t> size</a:t>
            </a:r>
          </a:p>
          <a:p>
            <a:pPr algn="l"/>
            <a:r>
              <a:rPr lang="it-IT" sz="1800" b="0" i="0" u="none" strike="noStrike" baseline="0" dirty="0">
                <a:solidFill>
                  <a:srgbClr val="002060"/>
                </a:solidFill>
              </a:rPr>
              <a:t>• </a:t>
            </a:r>
            <a:r>
              <a:rPr lang="it-IT" sz="1800" b="0" i="0" u="none" strike="noStrike" baseline="0" dirty="0" err="1">
                <a:solidFill>
                  <a:srgbClr val="002060"/>
                </a:solidFill>
              </a:rPr>
              <a:t>Smaller</a:t>
            </a:r>
            <a:r>
              <a:rPr lang="it-IT" sz="1800" b="0" i="0" u="none" strike="noStrike" baseline="0" dirty="0">
                <a:solidFill>
                  <a:srgbClr val="002060"/>
                </a:solidFill>
              </a:rPr>
              <a:t> </a:t>
            </a:r>
            <a:r>
              <a:rPr lang="it-IT" sz="1800" b="0" i="0" u="none" strike="noStrike" baseline="0" dirty="0" err="1">
                <a:solidFill>
                  <a:srgbClr val="002060"/>
                </a:solidFill>
              </a:rPr>
              <a:t>uninvolved</a:t>
            </a:r>
            <a:r>
              <a:rPr lang="it-IT" sz="1800" b="0" i="0" u="none" strike="noStrike" baseline="0" dirty="0">
                <a:solidFill>
                  <a:srgbClr val="002060"/>
                </a:solidFill>
              </a:rPr>
              <a:t> </a:t>
            </a:r>
            <a:r>
              <a:rPr lang="it-IT" sz="1800" b="0" i="0" u="none" strike="noStrike" baseline="0" dirty="0" err="1">
                <a:solidFill>
                  <a:srgbClr val="002060"/>
                </a:solidFill>
              </a:rPr>
              <a:t>liver</a:t>
            </a:r>
            <a:r>
              <a:rPr lang="it-IT" sz="1800" b="0" i="0" u="none" strike="noStrike" baseline="0" dirty="0">
                <a:solidFill>
                  <a:srgbClr val="002060"/>
                </a:solidFill>
              </a:rPr>
              <a:t> volume</a:t>
            </a:r>
          </a:p>
          <a:p>
            <a:pPr algn="l"/>
            <a:r>
              <a:rPr lang="it-IT" sz="1800" b="0" i="0" u="none" strike="noStrike" baseline="0" dirty="0">
                <a:solidFill>
                  <a:srgbClr val="002060"/>
                </a:solidFill>
              </a:rPr>
              <a:t>• </a:t>
            </a:r>
            <a:r>
              <a:rPr lang="it-IT" sz="1800" b="0" i="0" u="none" strike="noStrike" baseline="0" dirty="0" err="1">
                <a:solidFill>
                  <a:srgbClr val="002060"/>
                </a:solidFill>
              </a:rPr>
              <a:t>Higher</a:t>
            </a:r>
            <a:r>
              <a:rPr lang="it-IT" sz="1800" b="0" i="0" u="none" strike="noStrike" baseline="0" dirty="0">
                <a:solidFill>
                  <a:srgbClr val="002060"/>
                </a:solidFill>
              </a:rPr>
              <a:t> </a:t>
            </a:r>
            <a:r>
              <a:rPr lang="it-IT" sz="1800" b="0" i="0" u="none" strike="noStrike" baseline="0" dirty="0" err="1">
                <a:solidFill>
                  <a:srgbClr val="002060"/>
                </a:solidFill>
              </a:rPr>
              <a:t>number</a:t>
            </a:r>
            <a:r>
              <a:rPr lang="it-IT" sz="1800" b="0" i="0" u="none" strike="noStrike" baseline="0" dirty="0">
                <a:solidFill>
                  <a:srgbClr val="002060"/>
                </a:solidFill>
              </a:rPr>
              <a:t> of </a:t>
            </a:r>
            <a:r>
              <a:rPr lang="it-IT" sz="1800" b="0" i="0" u="none" strike="noStrike" baseline="0" dirty="0" err="1">
                <a:solidFill>
                  <a:srgbClr val="002060"/>
                </a:solidFill>
              </a:rPr>
              <a:t>tumors</a:t>
            </a:r>
            <a:endParaRPr lang="it-IT" sz="1800" b="0" i="0" u="none" strike="noStrike" baseline="0" dirty="0">
              <a:solidFill>
                <a:srgbClr val="002060"/>
              </a:solidFill>
            </a:endParaRPr>
          </a:p>
          <a:p>
            <a:pPr algn="l"/>
            <a:r>
              <a:rPr lang="en-US" sz="1800" b="0" i="0" u="none" strike="noStrike" baseline="0" dirty="0">
                <a:solidFill>
                  <a:srgbClr val="002060"/>
                </a:solidFill>
              </a:rPr>
              <a:t>• Prior RT to the liver</a:t>
            </a:r>
            <a:endParaRPr lang="it-IT" dirty="0">
              <a:solidFill>
                <a:srgbClr val="002060"/>
              </a:solidFill>
            </a:endParaRPr>
          </a:p>
        </p:txBody>
      </p:sp>
      <p:sp>
        <p:nvSpPr>
          <p:cNvPr id="12" name="CasellaDiTesto 11">
            <a:extLst>
              <a:ext uri="{FF2B5EF4-FFF2-40B4-BE49-F238E27FC236}">
                <a16:creationId xmlns:a16="http://schemas.microsoft.com/office/drawing/2014/main" xmlns="" id="{31B0C4EF-E40E-43FD-AAD6-FAC2F16104A8}"/>
              </a:ext>
            </a:extLst>
          </p:cNvPr>
          <p:cNvSpPr txBox="1"/>
          <p:nvPr/>
        </p:nvSpPr>
        <p:spPr>
          <a:xfrm>
            <a:off x="6159556" y="3310924"/>
            <a:ext cx="4854093" cy="1200329"/>
          </a:xfrm>
          <a:prstGeom prst="rect">
            <a:avLst/>
          </a:prstGeom>
          <a:noFill/>
          <a:ln>
            <a:solidFill>
              <a:schemeClr val="accent1"/>
            </a:solidFill>
          </a:ln>
        </p:spPr>
        <p:txBody>
          <a:bodyPr wrap="square">
            <a:spAutoFit/>
          </a:bodyPr>
          <a:lstStyle/>
          <a:p>
            <a:r>
              <a:rPr lang="en-US" b="1" u="sng" dirty="0">
                <a:solidFill>
                  <a:srgbClr val="002060"/>
                </a:solidFill>
              </a:rPr>
              <a:t>Clinical decision making</a:t>
            </a:r>
          </a:p>
          <a:p>
            <a:endParaRPr lang="en-US" u="sng" dirty="0">
              <a:solidFill>
                <a:srgbClr val="002060"/>
              </a:solidFill>
            </a:endParaRPr>
          </a:p>
          <a:p>
            <a:pPr algn="l"/>
            <a:r>
              <a:rPr lang="en-US" sz="1800" b="0" i="0" u="none" strike="noStrike" baseline="0" dirty="0">
                <a:solidFill>
                  <a:srgbClr val="002060"/>
                </a:solidFill>
              </a:rPr>
              <a:t>-treatment planning comparisons PBT vs XRT</a:t>
            </a:r>
          </a:p>
          <a:p>
            <a:pPr algn="l"/>
            <a:r>
              <a:rPr lang="en-US" dirty="0">
                <a:solidFill>
                  <a:srgbClr val="002060"/>
                </a:solidFill>
              </a:rPr>
              <a:t>- NTCP models?</a:t>
            </a:r>
            <a:endParaRPr lang="it-IT" dirty="0">
              <a:solidFill>
                <a:srgbClr val="002060"/>
              </a:solidFill>
            </a:endParaRPr>
          </a:p>
        </p:txBody>
      </p:sp>
      <p:sp>
        <p:nvSpPr>
          <p:cNvPr id="20" name="CasellaDiTesto 19">
            <a:extLst>
              <a:ext uri="{FF2B5EF4-FFF2-40B4-BE49-F238E27FC236}">
                <a16:creationId xmlns:a16="http://schemas.microsoft.com/office/drawing/2014/main" xmlns="" id="{5122B783-8B95-4320-91AA-8F9D350B2224}"/>
              </a:ext>
            </a:extLst>
          </p:cNvPr>
          <p:cNvSpPr txBox="1"/>
          <p:nvPr/>
        </p:nvSpPr>
        <p:spPr>
          <a:xfrm>
            <a:off x="10604369" y="6550223"/>
            <a:ext cx="1724247" cy="307777"/>
          </a:xfrm>
          <a:prstGeom prst="rect">
            <a:avLst/>
          </a:prstGeom>
          <a:noFill/>
        </p:spPr>
        <p:txBody>
          <a:bodyPr wrap="square">
            <a:spAutoFit/>
          </a:bodyPr>
          <a:lstStyle/>
          <a:p>
            <a:pPr algn="l"/>
            <a:r>
              <a:rPr lang="it-IT" sz="1400" b="1" i="1" u="none" strike="noStrike" baseline="0" dirty="0"/>
              <a:t>Front. </a:t>
            </a:r>
            <a:r>
              <a:rPr lang="it-IT" sz="1400" b="1" i="1" u="none" strike="noStrike" baseline="0" dirty="0" err="1"/>
              <a:t>Oncol</a:t>
            </a:r>
            <a:r>
              <a:rPr lang="it-IT" sz="1400" b="1" i="1" u="none" strike="noStrike" baseline="0" dirty="0"/>
              <a:t>. 2019</a:t>
            </a:r>
            <a:endParaRPr lang="it-IT" sz="1400" b="1" dirty="0"/>
          </a:p>
        </p:txBody>
      </p:sp>
      <p:sp>
        <p:nvSpPr>
          <p:cNvPr id="2" name="Rettangolo 1"/>
          <p:cNvSpPr/>
          <p:nvPr/>
        </p:nvSpPr>
        <p:spPr>
          <a:xfrm>
            <a:off x="1348032" y="5249970"/>
            <a:ext cx="8859832" cy="1477328"/>
          </a:xfrm>
          <a:prstGeom prst="rect">
            <a:avLst/>
          </a:prstGeom>
          <a:ln>
            <a:solidFill>
              <a:srgbClr val="0070C0"/>
            </a:solidFill>
          </a:ln>
        </p:spPr>
        <p:txBody>
          <a:bodyPr wrap="square">
            <a:spAutoFit/>
          </a:bodyPr>
          <a:lstStyle/>
          <a:p>
            <a:r>
              <a:rPr lang="en-US" dirty="0">
                <a:solidFill>
                  <a:srgbClr val="002060"/>
                </a:solidFill>
              </a:rPr>
              <a:t>Consensus that PBT is expected to dramatically improve clinical outcomes </a:t>
            </a:r>
            <a:r>
              <a:rPr lang="en-US" b="1" u="sng" dirty="0">
                <a:solidFill>
                  <a:srgbClr val="002060"/>
                </a:solidFill>
              </a:rPr>
              <a:t>for some, but not all </a:t>
            </a:r>
            <a:r>
              <a:rPr lang="en-US" dirty="0">
                <a:solidFill>
                  <a:srgbClr val="002060"/>
                </a:solidFill>
              </a:rPr>
              <a:t>liver cancer patients compared to XRT. </a:t>
            </a:r>
          </a:p>
          <a:p>
            <a:endParaRPr lang="en-US" dirty="0">
              <a:solidFill>
                <a:srgbClr val="002060"/>
              </a:solidFill>
            </a:endParaRPr>
          </a:p>
          <a:p>
            <a:r>
              <a:rPr lang="en-US" dirty="0">
                <a:solidFill>
                  <a:srgbClr val="002060"/>
                </a:solidFill>
              </a:rPr>
              <a:t>Future studies should focus on </a:t>
            </a:r>
            <a:r>
              <a:rPr lang="en-US" b="1" u="sng" dirty="0">
                <a:solidFill>
                  <a:srgbClr val="002060"/>
                </a:solidFill>
              </a:rPr>
              <a:t>identifying which patient subgroups </a:t>
            </a:r>
            <a:r>
              <a:rPr lang="en-US" dirty="0">
                <a:solidFill>
                  <a:srgbClr val="002060"/>
                </a:solidFill>
              </a:rPr>
              <a:t>achieve the greatest clinical advantage from PBT to guide treatment </a:t>
            </a:r>
            <a:r>
              <a:rPr lang="it-IT" dirty="0" err="1">
                <a:solidFill>
                  <a:srgbClr val="002060"/>
                </a:solidFill>
              </a:rPr>
              <a:t>decision</a:t>
            </a:r>
            <a:r>
              <a:rPr lang="it-IT" dirty="0">
                <a:solidFill>
                  <a:srgbClr val="002060"/>
                </a:solidFill>
              </a:rPr>
              <a:t> </a:t>
            </a:r>
            <a:r>
              <a:rPr lang="it-IT" dirty="0" err="1">
                <a:solidFill>
                  <a:srgbClr val="002060"/>
                </a:solidFill>
              </a:rPr>
              <a:t>making</a:t>
            </a:r>
            <a:r>
              <a:rPr lang="it-IT" dirty="0">
                <a:solidFill>
                  <a:srgbClr val="002060"/>
                </a:solidFill>
              </a:rPr>
              <a:t>.</a:t>
            </a:r>
          </a:p>
        </p:txBody>
      </p:sp>
    </p:spTree>
    <p:extLst>
      <p:ext uri="{BB962C8B-B14F-4D97-AF65-F5344CB8AC3E}">
        <p14:creationId xmlns:p14="http://schemas.microsoft.com/office/powerpoint/2010/main" val="3701444493"/>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860221" y="1844107"/>
            <a:ext cx="8518689" cy="2308324"/>
          </a:xfrm>
          <a:prstGeom prst="rect">
            <a:avLst/>
          </a:prstGeom>
        </p:spPr>
        <p:txBody>
          <a:bodyPr wrap="square">
            <a:spAutoFit/>
          </a:bodyPr>
          <a:lstStyle/>
          <a:p>
            <a:pPr marL="285750" indent="-285750">
              <a:buFont typeface="Arial" panose="020B0604020202020204" pitchFamily="34" charset="0"/>
              <a:buChar char="•"/>
            </a:pPr>
            <a:r>
              <a:rPr lang="it-IT" b="1" dirty="0">
                <a:solidFill>
                  <a:srgbClr val="FF0000"/>
                </a:solidFill>
              </a:rPr>
              <a:t>For </a:t>
            </a:r>
            <a:r>
              <a:rPr lang="it-IT" b="1" dirty="0" err="1">
                <a:solidFill>
                  <a:srgbClr val="FF0000"/>
                </a:solidFill>
              </a:rPr>
              <a:t>primary</a:t>
            </a:r>
            <a:r>
              <a:rPr lang="it-IT" b="1" dirty="0">
                <a:solidFill>
                  <a:srgbClr val="FF0000"/>
                </a:solidFill>
              </a:rPr>
              <a:t> </a:t>
            </a:r>
            <a:r>
              <a:rPr lang="it-IT" b="1" dirty="0" err="1">
                <a:solidFill>
                  <a:srgbClr val="FF0000"/>
                </a:solidFill>
              </a:rPr>
              <a:t>hepatocellular</a:t>
            </a:r>
            <a:r>
              <a:rPr lang="it-IT" b="1" dirty="0">
                <a:solidFill>
                  <a:srgbClr val="FF0000"/>
                </a:solidFill>
              </a:rPr>
              <a:t> carcinoma (HCC), </a:t>
            </a:r>
            <a:r>
              <a:rPr lang="it-IT" b="1" dirty="0" err="1" smtClean="0">
                <a:solidFill>
                  <a:srgbClr val="FF0000"/>
                </a:solidFill>
              </a:rPr>
              <a:t>cholangiocarcinoma</a:t>
            </a:r>
            <a:r>
              <a:rPr lang="it-IT" b="1" dirty="0">
                <a:solidFill>
                  <a:srgbClr val="FF0000"/>
                </a:solidFill>
              </a:rPr>
              <a:t>, and </a:t>
            </a:r>
            <a:r>
              <a:rPr lang="it-IT" b="1" dirty="0" err="1">
                <a:solidFill>
                  <a:srgbClr val="FF0000"/>
                </a:solidFill>
              </a:rPr>
              <a:t>isolated</a:t>
            </a:r>
            <a:r>
              <a:rPr lang="it-IT" b="1" dirty="0">
                <a:solidFill>
                  <a:srgbClr val="FF0000"/>
                </a:solidFill>
              </a:rPr>
              <a:t> </a:t>
            </a:r>
            <a:r>
              <a:rPr lang="it-IT" b="1" dirty="0" err="1">
                <a:solidFill>
                  <a:srgbClr val="FF0000"/>
                </a:solidFill>
              </a:rPr>
              <a:t>hepatic</a:t>
            </a:r>
            <a:r>
              <a:rPr lang="it-IT" b="1" dirty="0">
                <a:solidFill>
                  <a:srgbClr val="FF0000"/>
                </a:solidFill>
              </a:rPr>
              <a:t> </a:t>
            </a:r>
            <a:r>
              <a:rPr lang="it-IT" b="1" dirty="0" err="1">
                <a:solidFill>
                  <a:srgbClr val="FF0000"/>
                </a:solidFill>
              </a:rPr>
              <a:t>metastases</a:t>
            </a:r>
            <a:r>
              <a:rPr lang="it-IT" dirty="0">
                <a:solidFill>
                  <a:srgbClr val="002060"/>
                </a:solidFill>
              </a:rPr>
              <a:t>, the </a:t>
            </a:r>
            <a:r>
              <a:rPr lang="it-IT" dirty="0" err="1">
                <a:solidFill>
                  <a:srgbClr val="002060"/>
                </a:solidFill>
              </a:rPr>
              <a:t>normal</a:t>
            </a:r>
            <a:r>
              <a:rPr lang="it-IT" dirty="0">
                <a:solidFill>
                  <a:srgbClr val="002060"/>
                </a:solidFill>
              </a:rPr>
              <a:t> </a:t>
            </a:r>
            <a:r>
              <a:rPr lang="it-IT" dirty="0" err="1">
                <a:solidFill>
                  <a:srgbClr val="002060"/>
                </a:solidFill>
              </a:rPr>
              <a:t>tissue</a:t>
            </a:r>
            <a:r>
              <a:rPr lang="it-IT" dirty="0">
                <a:solidFill>
                  <a:srgbClr val="002060"/>
                </a:solidFill>
              </a:rPr>
              <a:t> </a:t>
            </a:r>
            <a:r>
              <a:rPr lang="it-IT" dirty="0" err="1">
                <a:solidFill>
                  <a:srgbClr val="002060"/>
                </a:solidFill>
              </a:rPr>
              <a:t>sparing</a:t>
            </a:r>
            <a:r>
              <a:rPr lang="it-IT" dirty="0">
                <a:solidFill>
                  <a:srgbClr val="002060"/>
                </a:solidFill>
              </a:rPr>
              <a:t> with </a:t>
            </a:r>
            <a:r>
              <a:rPr lang="it-IT" dirty="0" err="1">
                <a:solidFill>
                  <a:srgbClr val="002060"/>
                </a:solidFill>
              </a:rPr>
              <a:t>prot</a:t>
            </a:r>
            <a:r>
              <a:rPr lang="en-US" dirty="0">
                <a:solidFill>
                  <a:srgbClr val="002060"/>
                </a:solidFill>
              </a:rPr>
              <a:t>on therapy allows escalation of dose. Such escalation shows great promise, especially for large tumors that are a huge challenge to treat with photons without </a:t>
            </a:r>
            <a:r>
              <a:rPr lang="en-US" b="1" dirty="0">
                <a:solidFill>
                  <a:srgbClr val="FF0000"/>
                </a:solidFill>
              </a:rPr>
              <a:t>severe radiation-induced liver disease</a:t>
            </a:r>
            <a:r>
              <a:rPr lang="en-US" dirty="0">
                <a:solidFill>
                  <a:srgbClr val="002060"/>
                </a:solidFill>
              </a:rPr>
              <a:t>. </a:t>
            </a:r>
            <a:endParaRPr lang="en-US" dirty="0" smtClean="0">
              <a:solidFill>
                <a:srgbClr val="002060"/>
              </a:solidFill>
            </a:endParaRPr>
          </a:p>
          <a:p>
            <a:endParaRPr lang="en-US" dirty="0">
              <a:solidFill>
                <a:srgbClr val="002060"/>
              </a:solidFill>
            </a:endParaRPr>
          </a:p>
          <a:p>
            <a:pPr marL="285750" indent="-285750">
              <a:buFont typeface="Arial" panose="020B0604020202020204" pitchFamily="34" charset="0"/>
              <a:buChar char="•"/>
            </a:pPr>
            <a:r>
              <a:rPr lang="en-US" dirty="0" smtClean="0">
                <a:solidFill>
                  <a:srgbClr val="002060"/>
                </a:solidFill>
              </a:rPr>
              <a:t>An </a:t>
            </a:r>
            <a:r>
              <a:rPr lang="en-US" dirty="0">
                <a:solidFill>
                  <a:srgbClr val="002060"/>
                </a:solidFill>
              </a:rPr>
              <a:t>HCC randomized trial “Radiation Therapy with Protons or Photons in Treating Patients with Liver Cancer” (NCT03186898) is being conducted within the auspices of NRG</a:t>
            </a:r>
            <a:endParaRPr lang="it-IT" dirty="0"/>
          </a:p>
        </p:txBody>
      </p:sp>
    </p:spTree>
    <p:extLst>
      <p:ext uri="{BB962C8B-B14F-4D97-AF65-F5344CB8AC3E}">
        <p14:creationId xmlns:p14="http://schemas.microsoft.com/office/powerpoint/2010/main" val="314724248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399067" y="1527937"/>
            <a:ext cx="8518689" cy="923330"/>
          </a:xfrm>
          <a:prstGeom prst="rect">
            <a:avLst/>
          </a:prstGeom>
        </p:spPr>
        <p:txBody>
          <a:bodyPr wrap="square">
            <a:spAutoFit/>
          </a:bodyPr>
          <a:lstStyle/>
          <a:p>
            <a:pPr marL="285750" indent="-285750">
              <a:buFont typeface="Wingdings" panose="05000000000000000000" pitchFamily="2" charset="2"/>
              <a:buChar char="§"/>
            </a:pPr>
            <a:r>
              <a:rPr lang="en-US" b="1" dirty="0">
                <a:solidFill>
                  <a:srgbClr val="FF0000"/>
                </a:solidFill>
              </a:rPr>
              <a:t>For esophageal cancers</a:t>
            </a:r>
            <a:r>
              <a:rPr lang="en-US" dirty="0">
                <a:solidFill>
                  <a:srgbClr val="002060"/>
                </a:solidFill>
              </a:rPr>
              <a:t>, retrospective studies suggested reduced toxicity but no difference in survival;  “Phase III Randomized Trial of Proton Beam Therapy versus IMRT for the Treatment of Esophageal Cancer” (NCT03801876)</a:t>
            </a:r>
          </a:p>
        </p:txBody>
      </p:sp>
      <p:sp>
        <p:nvSpPr>
          <p:cNvPr id="4" name="CasellaDiTesto 3"/>
          <p:cNvSpPr txBox="1"/>
          <p:nvPr/>
        </p:nvSpPr>
        <p:spPr>
          <a:xfrm>
            <a:off x="480767" y="162174"/>
            <a:ext cx="11566689" cy="646331"/>
          </a:xfrm>
          <a:prstGeom prst="rect">
            <a:avLst/>
          </a:prstGeom>
          <a:noFill/>
        </p:spPr>
        <p:txBody>
          <a:bodyPr wrap="square" rtlCol="0">
            <a:spAutoFit/>
          </a:bodyPr>
          <a:lstStyle/>
          <a:p>
            <a:r>
              <a:rPr lang="it-IT" sz="3600" b="1" dirty="0" smtClean="0">
                <a:solidFill>
                  <a:srgbClr val="002060"/>
                </a:solidFill>
              </a:rPr>
              <a:t>WHAT ABOUT ESOPHAGEAL CANCERS?</a:t>
            </a:r>
            <a:endParaRPr lang="it-IT" sz="3600" b="1" dirty="0">
              <a:solidFill>
                <a:srgbClr val="002060"/>
              </a:solidFill>
            </a:endParaRPr>
          </a:p>
        </p:txBody>
      </p:sp>
      <p:grpSp>
        <p:nvGrpSpPr>
          <p:cNvPr id="5" name="Gruppo 4"/>
          <p:cNvGrpSpPr/>
          <p:nvPr/>
        </p:nvGrpSpPr>
        <p:grpSpPr>
          <a:xfrm>
            <a:off x="254524" y="1527471"/>
            <a:ext cx="11868347" cy="5330529"/>
            <a:chOff x="0" y="77083"/>
            <a:chExt cx="12349114" cy="5861804"/>
          </a:xfrm>
        </p:grpSpPr>
        <p:pic>
          <p:nvPicPr>
            <p:cNvPr id="6" name="Immagine 5"/>
            <p:cNvPicPr>
              <a:picLocks noChangeAspect="1"/>
            </p:cNvPicPr>
            <p:nvPr/>
          </p:nvPicPr>
          <p:blipFill>
            <a:blip r:embed="rId2"/>
            <a:stretch>
              <a:fillRect/>
            </a:stretch>
          </p:blipFill>
          <p:spPr>
            <a:xfrm>
              <a:off x="157114" y="1292149"/>
              <a:ext cx="12192000" cy="4349116"/>
            </a:xfrm>
            <a:prstGeom prst="rect">
              <a:avLst/>
            </a:prstGeom>
          </p:spPr>
        </p:pic>
        <p:pic>
          <p:nvPicPr>
            <p:cNvPr id="7" name="Immagine 6"/>
            <p:cNvPicPr>
              <a:picLocks noChangeAspect="1"/>
            </p:cNvPicPr>
            <p:nvPr/>
          </p:nvPicPr>
          <p:blipFill>
            <a:blip r:embed="rId3"/>
            <a:stretch>
              <a:fillRect/>
            </a:stretch>
          </p:blipFill>
          <p:spPr>
            <a:xfrm>
              <a:off x="314228" y="77083"/>
              <a:ext cx="11877772" cy="1028899"/>
            </a:xfrm>
            <a:prstGeom prst="rect">
              <a:avLst/>
            </a:prstGeom>
          </p:spPr>
        </p:pic>
        <p:sp>
          <p:nvSpPr>
            <p:cNvPr id="8" name="Ovale 7"/>
            <p:cNvSpPr/>
            <p:nvPr/>
          </p:nvSpPr>
          <p:spPr>
            <a:xfrm>
              <a:off x="0" y="4468305"/>
              <a:ext cx="5656082" cy="1470582"/>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spTree>
    <p:extLst>
      <p:ext uri="{BB962C8B-B14F-4D97-AF65-F5344CB8AC3E}">
        <p14:creationId xmlns:p14="http://schemas.microsoft.com/office/powerpoint/2010/main" val="3514581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452488" y="2394408"/>
            <a:ext cx="12660196" cy="646331"/>
          </a:xfrm>
          <a:prstGeom prst="rect">
            <a:avLst/>
          </a:prstGeom>
          <a:noFill/>
        </p:spPr>
        <p:txBody>
          <a:bodyPr wrap="square" rtlCol="0">
            <a:spAutoFit/>
          </a:bodyPr>
          <a:lstStyle/>
          <a:p>
            <a:r>
              <a:rPr lang="it-IT" sz="3600" b="1" dirty="0" err="1" smtClean="0">
                <a:solidFill>
                  <a:srgbClr val="002060"/>
                </a:solidFill>
              </a:rPr>
              <a:t>Any</a:t>
            </a:r>
            <a:r>
              <a:rPr lang="it-IT" sz="3600" b="1" dirty="0" smtClean="0">
                <a:solidFill>
                  <a:srgbClr val="002060"/>
                </a:solidFill>
              </a:rPr>
              <a:t> </a:t>
            </a:r>
            <a:r>
              <a:rPr lang="it-IT" sz="3600" b="1" dirty="0" err="1" smtClean="0">
                <a:solidFill>
                  <a:srgbClr val="002060"/>
                </a:solidFill>
              </a:rPr>
              <a:t>role</a:t>
            </a:r>
            <a:r>
              <a:rPr lang="it-IT" sz="3600" b="1" dirty="0" smtClean="0">
                <a:solidFill>
                  <a:srgbClr val="002060"/>
                </a:solidFill>
              </a:rPr>
              <a:t> of </a:t>
            </a:r>
            <a:r>
              <a:rPr lang="it-IT" sz="3600" b="1" dirty="0" err="1" smtClean="0">
                <a:solidFill>
                  <a:srgbClr val="002060"/>
                </a:solidFill>
              </a:rPr>
              <a:t>particle</a:t>
            </a:r>
            <a:r>
              <a:rPr lang="it-IT" sz="3600" b="1" dirty="0" smtClean="0">
                <a:solidFill>
                  <a:srgbClr val="002060"/>
                </a:solidFill>
              </a:rPr>
              <a:t> </a:t>
            </a:r>
            <a:r>
              <a:rPr lang="it-IT" sz="3600" b="1" dirty="0" err="1" smtClean="0">
                <a:solidFill>
                  <a:srgbClr val="002060"/>
                </a:solidFill>
              </a:rPr>
              <a:t>therapy</a:t>
            </a:r>
            <a:r>
              <a:rPr lang="it-IT" sz="3600" b="1" dirty="0" smtClean="0">
                <a:solidFill>
                  <a:srgbClr val="002060"/>
                </a:solidFill>
              </a:rPr>
              <a:t> for </a:t>
            </a:r>
            <a:r>
              <a:rPr lang="it-IT" sz="3600" b="1" dirty="0" err="1" smtClean="0">
                <a:solidFill>
                  <a:srgbClr val="002060"/>
                </a:solidFill>
              </a:rPr>
              <a:t>gynecological</a:t>
            </a:r>
            <a:r>
              <a:rPr lang="it-IT" sz="3600" b="1" dirty="0" smtClean="0">
                <a:solidFill>
                  <a:srgbClr val="002060"/>
                </a:solidFill>
              </a:rPr>
              <a:t> </a:t>
            </a:r>
            <a:r>
              <a:rPr lang="it-IT" sz="3600" b="1" dirty="0" err="1" smtClean="0">
                <a:solidFill>
                  <a:srgbClr val="002060"/>
                </a:solidFill>
              </a:rPr>
              <a:t>malignancies</a:t>
            </a:r>
            <a:r>
              <a:rPr lang="it-IT" sz="3600" b="1" dirty="0">
                <a:solidFill>
                  <a:srgbClr val="002060"/>
                </a:solidFill>
              </a:rPr>
              <a:t>?</a:t>
            </a:r>
          </a:p>
        </p:txBody>
      </p:sp>
    </p:spTree>
    <p:extLst>
      <p:ext uri="{BB962C8B-B14F-4D97-AF65-F5344CB8AC3E}">
        <p14:creationId xmlns:p14="http://schemas.microsoft.com/office/powerpoint/2010/main" val="2748069452"/>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a:extLst>
              <a:ext uri="{FF2B5EF4-FFF2-40B4-BE49-F238E27FC236}">
                <a16:creationId xmlns:a16="http://schemas.microsoft.com/office/drawing/2014/main" xmlns="" id="{DB49E201-B24C-4A6F-BAC1-1D07CA3A128B}"/>
              </a:ext>
            </a:extLst>
          </p:cNvPr>
          <p:cNvSpPr txBox="1">
            <a:spLocks/>
          </p:cNvSpPr>
          <p:nvPr/>
        </p:nvSpPr>
        <p:spPr>
          <a:xfrm>
            <a:off x="605193" y="205257"/>
            <a:ext cx="11786286" cy="89229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fr-FR" sz="4000" b="1" dirty="0" err="1">
                <a:solidFill>
                  <a:srgbClr val="FF0000"/>
                </a:solidFill>
                <a:latin typeface="+mn-lt"/>
                <a:cs typeface="Arial" panose="020B0604020202020204" pitchFamily="34" charset="0"/>
              </a:rPr>
              <a:t>Literature</a:t>
            </a:r>
            <a:r>
              <a:rPr lang="fr-FR" sz="4000" b="1" dirty="0">
                <a:solidFill>
                  <a:srgbClr val="FF0000"/>
                </a:solidFill>
                <a:latin typeface="+mn-lt"/>
                <a:cs typeface="Arial" panose="020B0604020202020204" pitchFamily="34" charset="0"/>
              </a:rPr>
              <a:t> data: </a:t>
            </a:r>
            <a:r>
              <a:rPr lang="it-IT" sz="4000" b="1" dirty="0" err="1">
                <a:solidFill>
                  <a:srgbClr val="FF0000"/>
                </a:solidFill>
                <a:latin typeface="+mn-lt"/>
                <a:cs typeface="Arial" panose="020B0604020202020204" pitchFamily="34" charset="0"/>
              </a:rPr>
              <a:t>Mucosal</a:t>
            </a:r>
            <a:r>
              <a:rPr lang="it-IT" sz="4000" b="1" dirty="0">
                <a:solidFill>
                  <a:srgbClr val="FF0000"/>
                </a:solidFill>
                <a:latin typeface="+mn-lt"/>
                <a:cs typeface="Arial" panose="020B0604020202020204" pitchFamily="34" charset="0"/>
              </a:rPr>
              <a:t> </a:t>
            </a:r>
            <a:r>
              <a:rPr lang="it-IT" sz="4000" b="1" dirty="0" err="1">
                <a:solidFill>
                  <a:srgbClr val="FF0000"/>
                </a:solidFill>
                <a:latin typeface="+mn-lt"/>
                <a:cs typeface="Arial" panose="020B0604020202020204" pitchFamily="34" charset="0"/>
              </a:rPr>
              <a:t>Malignant</a:t>
            </a:r>
            <a:r>
              <a:rPr lang="it-IT" sz="4000" b="1" dirty="0">
                <a:solidFill>
                  <a:srgbClr val="FF0000"/>
                </a:solidFill>
                <a:latin typeface="+mn-lt"/>
                <a:cs typeface="Arial" panose="020B0604020202020204" pitchFamily="34" charset="0"/>
              </a:rPr>
              <a:t> </a:t>
            </a:r>
            <a:r>
              <a:rPr lang="it-IT" sz="4000" b="1" dirty="0" err="1">
                <a:solidFill>
                  <a:srgbClr val="FF0000"/>
                </a:solidFill>
                <a:latin typeface="+mn-lt"/>
                <a:cs typeface="Arial" panose="020B0604020202020204" pitchFamily="34" charset="0"/>
              </a:rPr>
              <a:t>Melanomas</a:t>
            </a:r>
            <a:r>
              <a:rPr lang="it-IT" sz="4000" b="1" dirty="0">
                <a:solidFill>
                  <a:srgbClr val="FF0000"/>
                </a:solidFill>
                <a:latin typeface="+mn-lt"/>
                <a:cs typeface="Arial" panose="020B0604020202020204" pitchFamily="34" charset="0"/>
              </a:rPr>
              <a:t> </a:t>
            </a:r>
            <a:endParaRPr lang="fr-FR" sz="4000" b="1" dirty="0">
              <a:solidFill>
                <a:srgbClr val="FF0000"/>
              </a:solidFill>
              <a:latin typeface="+mn-lt"/>
              <a:cs typeface="Arial" panose="020B0604020202020204" pitchFamily="34" charset="0"/>
            </a:endParaRPr>
          </a:p>
        </p:txBody>
      </p:sp>
      <p:sp>
        <p:nvSpPr>
          <p:cNvPr id="10" name="Segnaposto contenuto 2">
            <a:extLst>
              <a:ext uri="{FF2B5EF4-FFF2-40B4-BE49-F238E27FC236}">
                <a16:creationId xmlns:a16="http://schemas.microsoft.com/office/drawing/2014/main" xmlns="" id="{A9E62F00-E53C-4107-9378-64030F90D433}"/>
              </a:ext>
            </a:extLst>
          </p:cNvPr>
          <p:cNvSpPr txBox="1">
            <a:spLocks/>
          </p:cNvSpPr>
          <p:nvPr/>
        </p:nvSpPr>
        <p:spPr>
          <a:xfrm>
            <a:off x="681990" y="1145381"/>
            <a:ext cx="11499850" cy="456723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t-IT" sz="2400" b="1" dirty="0" err="1">
                <a:solidFill>
                  <a:srgbClr val="002060"/>
                </a:solidFill>
                <a:cs typeface="Arial" panose="020B0604020202020204" pitchFamily="34" charset="0"/>
              </a:rPr>
              <a:t>Gynecological</a:t>
            </a:r>
            <a:r>
              <a:rPr lang="it-IT" sz="2400" b="1" dirty="0">
                <a:solidFill>
                  <a:srgbClr val="002060"/>
                </a:solidFill>
                <a:latin typeface="Arial" panose="020B0604020202020204" pitchFamily="34" charset="0"/>
                <a:cs typeface="Arial" panose="020B0604020202020204" pitchFamily="34" charset="0"/>
              </a:rPr>
              <a:t> </a:t>
            </a:r>
            <a:r>
              <a:rPr lang="it-IT" sz="2400" b="1" dirty="0" err="1">
                <a:solidFill>
                  <a:srgbClr val="002060"/>
                </a:solidFill>
                <a:latin typeface="Arial" panose="020B0604020202020204" pitchFamily="34" charset="0"/>
                <a:cs typeface="Arial" panose="020B0604020202020204" pitchFamily="34" charset="0"/>
              </a:rPr>
              <a:t>Mucosal</a:t>
            </a:r>
            <a:r>
              <a:rPr lang="it-IT" sz="2400" b="1" dirty="0">
                <a:solidFill>
                  <a:srgbClr val="002060"/>
                </a:solidFill>
                <a:latin typeface="Arial" panose="020B0604020202020204" pitchFamily="34" charset="0"/>
                <a:cs typeface="Arial" panose="020B0604020202020204" pitchFamily="34" charset="0"/>
              </a:rPr>
              <a:t> </a:t>
            </a:r>
            <a:r>
              <a:rPr lang="it-IT" sz="2400" b="1" dirty="0" err="1">
                <a:solidFill>
                  <a:srgbClr val="002060"/>
                </a:solidFill>
                <a:latin typeface="Arial" panose="020B0604020202020204" pitchFamily="34" charset="0"/>
                <a:cs typeface="Arial" panose="020B0604020202020204" pitchFamily="34" charset="0"/>
              </a:rPr>
              <a:t>Malignant</a:t>
            </a:r>
            <a:r>
              <a:rPr lang="it-IT" sz="2400" b="1" dirty="0">
                <a:solidFill>
                  <a:srgbClr val="002060"/>
                </a:solidFill>
                <a:latin typeface="Arial" panose="020B0604020202020204" pitchFamily="34" charset="0"/>
                <a:cs typeface="Arial" panose="020B0604020202020204" pitchFamily="34" charset="0"/>
              </a:rPr>
              <a:t> Melanoma </a:t>
            </a:r>
            <a:r>
              <a:rPr lang="en-US" sz="2400" b="1" dirty="0">
                <a:solidFill>
                  <a:srgbClr val="002060"/>
                </a:solidFill>
                <a:latin typeface="Arial" panose="020B0604020202020204" pitchFamily="34" charset="0"/>
                <a:cs typeface="Arial" panose="020B0604020202020204" pitchFamily="34" charset="0"/>
              </a:rPr>
              <a:t>and CIRT</a:t>
            </a:r>
            <a:endParaRPr lang="it-IT" sz="2400" b="1" dirty="0">
              <a:solidFill>
                <a:srgbClr val="002060"/>
              </a:solidFill>
              <a:latin typeface="Arial" panose="020B0604020202020204" pitchFamily="34" charset="0"/>
              <a:cs typeface="Arial" panose="020B0604020202020204" pitchFamily="34" charset="0"/>
            </a:endParaRPr>
          </a:p>
          <a:p>
            <a:endParaRPr lang="it-IT" dirty="0">
              <a:solidFill>
                <a:srgbClr val="002060"/>
              </a:solidFill>
              <a:latin typeface="Arial" panose="020B0604020202020204" pitchFamily="34" charset="0"/>
              <a:cs typeface="Arial" panose="020B0604020202020204" pitchFamily="34" charset="0"/>
            </a:endParaRPr>
          </a:p>
          <a:p>
            <a:endParaRPr lang="it-IT" dirty="0">
              <a:solidFill>
                <a:srgbClr val="212121"/>
              </a:solidFill>
            </a:endParaRPr>
          </a:p>
          <a:p>
            <a:endParaRPr lang="it-IT" dirty="0">
              <a:solidFill>
                <a:srgbClr val="212121"/>
              </a:solidFill>
            </a:endParaRPr>
          </a:p>
          <a:p>
            <a:endParaRPr lang="it-IT" dirty="0">
              <a:solidFill>
                <a:srgbClr val="212121"/>
              </a:solidFill>
            </a:endParaRPr>
          </a:p>
          <a:p>
            <a:endParaRPr lang="it-IT" dirty="0">
              <a:solidFill>
                <a:srgbClr val="212121"/>
              </a:solidFill>
            </a:endParaRPr>
          </a:p>
        </p:txBody>
      </p:sp>
      <p:sp>
        <p:nvSpPr>
          <p:cNvPr id="12" name="CasellaDiTesto 11">
            <a:extLst>
              <a:ext uri="{FF2B5EF4-FFF2-40B4-BE49-F238E27FC236}">
                <a16:creationId xmlns:a16="http://schemas.microsoft.com/office/drawing/2014/main" xmlns="" id="{FF6AB9C1-2D92-4B0D-B51C-96D686D3FDFC}"/>
              </a:ext>
            </a:extLst>
          </p:cNvPr>
          <p:cNvSpPr txBox="1"/>
          <p:nvPr/>
        </p:nvSpPr>
        <p:spPr>
          <a:xfrm>
            <a:off x="5021308" y="1672956"/>
            <a:ext cx="6984763" cy="2308324"/>
          </a:xfrm>
          <a:prstGeom prst="rect">
            <a:avLst/>
          </a:prstGeom>
          <a:noFill/>
        </p:spPr>
        <p:txBody>
          <a:bodyPr wrap="square">
            <a:spAutoFit/>
          </a:bodyPr>
          <a:lstStyle/>
          <a:p>
            <a:pPr marL="285750" indent="-285750" algn="just">
              <a:lnSpc>
                <a:spcPct val="100000"/>
              </a:lnSpc>
              <a:buFont typeface="Arial" panose="020B0604020202020204" pitchFamily="34" charset="0"/>
              <a:buChar char="•"/>
            </a:pPr>
            <a:r>
              <a:rPr lang="en-US" dirty="0">
                <a:solidFill>
                  <a:srgbClr val="002060"/>
                </a:solidFill>
                <a:cs typeface="Arial" panose="020B0604020202020204" pitchFamily="34" charset="0"/>
              </a:rPr>
              <a:t>Retrospective analysis of 37 patients</a:t>
            </a:r>
          </a:p>
          <a:p>
            <a:pPr marL="285750" indent="-285750" algn="just">
              <a:lnSpc>
                <a:spcPct val="100000"/>
              </a:lnSpc>
              <a:buFont typeface="Arial" panose="020B0604020202020204" pitchFamily="34" charset="0"/>
              <a:buChar char="•"/>
            </a:pPr>
            <a:r>
              <a:rPr lang="en-US" dirty="0">
                <a:solidFill>
                  <a:srgbClr val="002060"/>
                </a:solidFill>
                <a:cs typeface="Arial" panose="020B0604020202020204" pitchFamily="34" charset="0"/>
              </a:rPr>
              <a:t>Median follow-up periods: 23 months (range: 5–103 months) for all patients and 53 months (range: 16–103 months) for survivors</a:t>
            </a:r>
          </a:p>
          <a:p>
            <a:pPr marL="285750" indent="-285750" algn="just">
              <a:buFont typeface="Arial" panose="020B0604020202020204" pitchFamily="34" charset="0"/>
              <a:buChar char="•"/>
            </a:pPr>
            <a:r>
              <a:rPr lang="en-US" dirty="0">
                <a:solidFill>
                  <a:srgbClr val="002060"/>
                </a:solidFill>
                <a:cs typeface="Arial" panose="020B0604020202020204" pitchFamily="34" charset="0"/>
              </a:rPr>
              <a:t>Within 6 months </a:t>
            </a:r>
            <a:r>
              <a:rPr lang="en-US" b="1" dirty="0">
                <a:solidFill>
                  <a:srgbClr val="002060"/>
                </a:solidFill>
                <a:cs typeface="Arial" panose="020B0604020202020204" pitchFamily="34" charset="0"/>
              </a:rPr>
              <a:t>: 19 CR, 14 PR and 4 SD</a:t>
            </a:r>
          </a:p>
          <a:p>
            <a:pPr marL="285750" indent="-285750" algn="just">
              <a:buFont typeface="Arial" panose="020B0604020202020204" pitchFamily="34" charset="0"/>
              <a:buChar char="•"/>
            </a:pPr>
            <a:endParaRPr lang="en-US" sz="1800" b="1" i="0" dirty="0">
              <a:solidFill>
                <a:srgbClr val="002060"/>
              </a:solidFill>
              <a:effectLst/>
            </a:endParaRPr>
          </a:p>
          <a:p>
            <a:pPr marL="285750" indent="-285750" algn="just">
              <a:buFont typeface="Arial" panose="020B0604020202020204" pitchFamily="34" charset="0"/>
              <a:buChar char="•"/>
            </a:pPr>
            <a:endParaRPr lang="en-US" sz="1800" b="0" i="0" dirty="0">
              <a:solidFill>
                <a:srgbClr val="002060"/>
              </a:solidFill>
              <a:effectLst/>
            </a:endParaRPr>
          </a:p>
          <a:p>
            <a:pPr marL="285750" indent="-285750" algn="just">
              <a:buFont typeface="Arial" panose="020B0604020202020204" pitchFamily="34" charset="0"/>
              <a:buChar char="•"/>
            </a:pPr>
            <a:endParaRPr lang="en-US" sz="1800" b="0" i="0" dirty="0">
              <a:solidFill>
                <a:srgbClr val="002060"/>
              </a:solidFill>
              <a:effectLst/>
              <a:latin typeface="+mn-lt"/>
            </a:endParaRPr>
          </a:p>
          <a:p>
            <a:pPr marL="285750" indent="-285750" algn="just">
              <a:lnSpc>
                <a:spcPct val="100000"/>
              </a:lnSpc>
              <a:buFont typeface="Arial" panose="020B0604020202020204" pitchFamily="34" charset="0"/>
              <a:buChar char="•"/>
            </a:pPr>
            <a:endParaRPr lang="en-US" dirty="0">
              <a:solidFill>
                <a:srgbClr val="002060"/>
              </a:solidFill>
            </a:endParaRPr>
          </a:p>
        </p:txBody>
      </p:sp>
      <p:sp>
        <p:nvSpPr>
          <p:cNvPr id="13" name="Titolo 1">
            <a:extLst>
              <a:ext uri="{FF2B5EF4-FFF2-40B4-BE49-F238E27FC236}">
                <a16:creationId xmlns:a16="http://schemas.microsoft.com/office/drawing/2014/main" xmlns="" id="{9176DC64-4B68-4FA1-B5B4-35B09B80DDF7}"/>
              </a:ext>
            </a:extLst>
          </p:cNvPr>
          <p:cNvSpPr txBox="1">
            <a:spLocks/>
          </p:cNvSpPr>
          <p:nvPr/>
        </p:nvSpPr>
        <p:spPr>
          <a:xfrm>
            <a:off x="990600" y="205562"/>
            <a:ext cx="11015472" cy="85454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endParaRPr lang="fr-FR" sz="4000" b="1" dirty="0">
              <a:solidFill>
                <a:srgbClr val="000000"/>
              </a:solidFill>
              <a:latin typeface="+mn-lt"/>
            </a:endParaRPr>
          </a:p>
        </p:txBody>
      </p:sp>
      <p:pic>
        <p:nvPicPr>
          <p:cNvPr id="14" name="Immagine 13">
            <a:extLst>
              <a:ext uri="{FF2B5EF4-FFF2-40B4-BE49-F238E27FC236}">
                <a16:creationId xmlns:a16="http://schemas.microsoft.com/office/drawing/2014/main" xmlns="" id="{372D68A3-7FC7-44E6-9DB4-9E6F273925E5}"/>
              </a:ext>
            </a:extLst>
          </p:cNvPr>
          <p:cNvPicPr>
            <a:picLocks noChangeAspect="1"/>
          </p:cNvPicPr>
          <p:nvPr/>
        </p:nvPicPr>
        <p:blipFill rotWithShape="1">
          <a:blip r:embed="rId2"/>
          <a:srcRect l="47006" t="24341" r="19419" b="28992"/>
          <a:stretch/>
        </p:blipFill>
        <p:spPr>
          <a:xfrm>
            <a:off x="636815" y="1717874"/>
            <a:ext cx="4434754" cy="3467170"/>
          </a:xfrm>
          <a:prstGeom prst="rect">
            <a:avLst/>
          </a:prstGeom>
        </p:spPr>
      </p:pic>
      <p:grpSp>
        <p:nvGrpSpPr>
          <p:cNvPr id="16" name="Gruppo 15">
            <a:extLst>
              <a:ext uri="{FF2B5EF4-FFF2-40B4-BE49-F238E27FC236}">
                <a16:creationId xmlns:a16="http://schemas.microsoft.com/office/drawing/2014/main" xmlns="" id="{9DF58BB3-77FA-45B9-A3C3-82B13BEBE1D7}"/>
              </a:ext>
            </a:extLst>
          </p:cNvPr>
          <p:cNvGrpSpPr/>
          <p:nvPr/>
        </p:nvGrpSpPr>
        <p:grpSpPr>
          <a:xfrm>
            <a:off x="5302256" y="4239793"/>
            <a:ext cx="6252929" cy="1890501"/>
            <a:chOff x="5294029" y="4276306"/>
            <a:chExt cx="6252929" cy="1890501"/>
          </a:xfrm>
        </p:grpSpPr>
        <p:pic>
          <p:nvPicPr>
            <p:cNvPr id="17" name="Picture 4">
              <a:extLst>
                <a:ext uri="{FF2B5EF4-FFF2-40B4-BE49-F238E27FC236}">
                  <a16:creationId xmlns:a16="http://schemas.microsoft.com/office/drawing/2014/main" xmlns="" id="{BE7A84E2-661D-4EF6-AA28-7C16DC3EF629}"/>
                </a:ext>
              </a:extLst>
            </p:cNvPr>
            <p:cNvPicPr>
              <a:picLocks noChangeAspect="1" noChangeArrowheads="1"/>
            </p:cNvPicPr>
            <p:nvPr/>
          </p:nvPicPr>
          <p:blipFill>
            <a:blip r:embed="rId3" cstate="print"/>
            <a:srcRect/>
            <a:stretch>
              <a:fillRect/>
            </a:stretch>
          </p:blipFill>
          <p:spPr bwMode="auto">
            <a:xfrm>
              <a:off x="5294029" y="4276306"/>
              <a:ext cx="6178501" cy="1812247"/>
            </a:xfrm>
            <a:prstGeom prst="rect">
              <a:avLst/>
            </a:prstGeom>
            <a:noFill/>
            <a:ln w="9525">
              <a:noFill/>
              <a:miter lim="800000"/>
              <a:headEnd/>
              <a:tailEnd/>
            </a:ln>
          </p:spPr>
        </p:pic>
        <p:sp>
          <p:nvSpPr>
            <p:cNvPr id="18" name="Ovale 17">
              <a:extLst>
                <a:ext uri="{FF2B5EF4-FFF2-40B4-BE49-F238E27FC236}">
                  <a16:creationId xmlns:a16="http://schemas.microsoft.com/office/drawing/2014/main" xmlns="" id="{BF63C94B-05AE-4318-914B-1C8C18800D91}"/>
                </a:ext>
              </a:extLst>
            </p:cNvPr>
            <p:cNvSpPr/>
            <p:nvPr/>
          </p:nvSpPr>
          <p:spPr>
            <a:xfrm>
              <a:off x="9803219" y="5140102"/>
              <a:ext cx="1743739" cy="1026705"/>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sp>
        <p:nvSpPr>
          <p:cNvPr id="3" name="Rettangolo 2"/>
          <p:cNvSpPr/>
          <p:nvPr/>
        </p:nvSpPr>
        <p:spPr>
          <a:xfrm>
            <a:off x="8927984" y="6352143"/>
            <a:ext cx="3078087" cy="307777"/>
          </a:xfrm>
          <a:prstGeom prst="rect">
            <a:avLst/>
          </a:prstGeom>
        </p:spPr>
        <p:txBody>
          <a:bodyPr wrap="none">
            <a:spAutoFit/>
          </a:bodyPr>
          <a:lstStyle/>
          <a:p>
            <a:pPr marL="342900" indent="-342900" algn="r"/>
            <a:r>
              <a:rPr lang="it-IT" sz="1400" b="1" i="1" dirty="0">
                <a:solidFill>
                  <a:schemeClr val="tx1">
                    <a:lumMod val="65000"/>
                    <a:lumOff val="35000"/>
                  </a:schemeClr>
                </a:solidFill>
                <a:latin typeface="Arial" panose="020B0604020202020204" pitchFamily="34" charset="0"/>
                <a:cs typeface="Arial" panose="020B0604020202020204" pitchFamily="34" charset="0"/>
              </a:rPr>
              <a:t>Murata et al </a:t>
            </a:r>
            <a:r>
              <a:rPr lang="it-IT" sz="1400" b="1" i="1" dirty="0" err="1">
                <a:solidFill>
                  <a:schemeClr val="tx1">
                    <a:lumMod val="65000"/>
                    <a:lumOff val="35000"/>
                  </a:schemeClr>
                </a:solidFill>
                <a:latin typeface="Arial" panose="020B0604020202020204" pitchFamily="34" charset="0"/>
                <a:cs typeface="Arial" panose="020B0604020202020204" pitchFamily="34" charset="0"/>
              </a:rPr>
              <a:t>Cancers</a:t>
            </a:r>
            <a:r>
              <a:rPr lang="it-IT" sz="1400" b="1" i="1" dirty="0">
                <a:solidFill>
                  <a:schemeClr val="tx1">
                    <a:lumMod val="65000"/>
                    <a:lumOff val="35000"/>
                  </a:schemeClr>
                </a:solidFill>
                <a:latin typeface="Arial" panose="020B0604020202020204" pitchFamily="34" charset="0"/>
                <a:cs typeface="Arial" panose="020B0604020202020204" pitchFamily="34" charset="0"/>
              </a:rPr>
              <a:t> (Basel). 2019</a:t>
            </a:r>
          </a:p>
        </p:txBody>
      </p:sp>
    </p:spTree>
    <p:extLst>
      <p:ext uri="{BB962C8B-B14F-4D97-AF65-F5344CB8AC3E}">
        <p14:creationId xmlns:p14="http://schemas.microsoft.com/office/powerpoint/2010/main" val="3774172247"/>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a:extLst>
              <a:ext uri="{FF2B5EF4-FFF2-40B4-BE49-F238E27FC236}">
                <a16:creationId xmlns:a16="http://schemas.microsoft.com/office/drawing/2014/main" xmlns="" id="{DB49E201-B24C-4A6F-BAC1-1D07CA3A128B}"/>
              </a:ext>
            </a:extLst>
          </p:cNvPr>
          <p:cNvSpPr txBox="1">
            <a:spLocks/>
          </p:cNvSpPr>
          <p:nvPr/>
        </p:nvSpPr>
        <p:spPr>
          <a:xfrm>
            <a:off x="5137608" y="212725"/>
            <a:ext cx="6868464" cy="85454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fr-FR" sz="4000" b="1" dirty="0">
                <a:solidFill>
                  <a:srgbClr val="FF0000"/>
                </a:solidFill>
                <a:latin typeface="Arial" panose="020B0604020202020204" pitchFamily="34" charset="0"/>
                <a:cs typeface="Arial" panose="020B0604020202020204" pitchFamily="34" charset="0"/>
              </a:rPr>
              <a:t>CYCLE</a:t>
            </a:r>
          </a:p>
        </p:txBody>
      </p:sp>
      <p:sp>
        <p:nvSpPr>
          <p:cNvPr id="10" name="Segnaposto contenuto 2">
            <a:extLst>
              <a:ext uri="{FF2B5EF4-FFF2-40B4-BE49-F238E27FC236}">
                <a16:creationId xmlns:a16="http://schemas.microsoft.com/office/drawing/2014/main" xmlns="" id="{A9E62F00-E53C-4107-9378-64030F90D433}"/>
              </a:ext>
            </a:extLst>
          </p:cNvPr>
          <p:cNvSpPr txBox="1">
            <a:spLocks/>
          </p:cNvSpPr>
          <p:nvPr/>
        </p:nvSpPr>
        <p:spPr>
          <a:xfrm>
            <a:off x="692150" y="1148415"/>
            <a:ext cx="11499850" cy="708133"/>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b="1" dirty="0">
                <a:solidFill>
                  <a:srgbClr val="002060"/>
                </a:solidFill>
                <a:latin typeface="Arial" panose="020B0604020202020204" pitchFamily="34" charset="0"/>
                <a:cs typeface="Arial" panose="020B0604020202020204" pitchFamily="34" charset="0"/>
              </a:rPr>
              <a:t>Carbon ion radiation therapy in the treatment of mucosal melanomas of the female lower genital tract</a:t>
            </a:r>
            <a:endParaRPr lang="it-IT" sz="2400" b="1" dirty="0">
              <a:solidFill>
                <a:srgbClr val="002060"/>
              </a:solidFill>
              <a:latin typeface="Arial" panose="020B0604020202020204" pitchFamily="34" charset="0"/>
              <a:cs typeface="Arial" panose="020B0604020202020204" pitchFamily="34" charset="0"/>
            </a:endParaRPr>
          </a:p>
          <a:p>
            <a:endParaRPr lang="it-IT" dirty="0">
              <a:solidFill>
                <a:srgbClr val="212121"/>
              </a:solidFill>
            </a:endParaRPr>
          </a:p>
          <a:p>
            <a:endParaRPr lang="it-IT" dirty="0">
              <a:solidFill>
                <a:srgbClr val="212121"/>
              </a:solidFill>
            </a:endParaRPr>
          </a:p>
          <a:p>
            <a:endParaRPr lang="it-IT" dirty="0">
              <a:solidFill>
                <a:srgbClr val="212121"/>
              </a:solidFill>
            </a:endParaRPr>
          </a:p>
          <a:p>
            <a:endParaRPr lang="it-IT" dirty="0">
              <a:solidFill>
                <a:srgbClr val="212121"/>
              </a:solidFill>
            </a:endParaRPr>
          </a:p>
          <a:p>
            <a:endParaRPr lang="it-IT" dirty="0">
              <a:solidFill>
                <a:srgbClr val="212121"/>
              </a:solidFill>
            </a:endParaRPr>
          </a:p>
        </p:txBody>
      </p:sp>
      <p:sp>
        <p:nvSpPr>
          <p:cNvPr id="13" name="Titolo 1">
            <a:extLst>
              <a:ext uri="{FF2B5EF4-FFF2-40B4-BE49-F238E27FC236}">
                <a16:creationId xmlns:a16="http://schemas.microsoft.com/office/drawing/2014/main" xmlns="" id="{9176DC64-4B68-4FA1-B5B4-35B09B80DDF7}"/>
              </a:ext>
            </a:extLst>
          </p:cNvPr>
          <p:cNvSpPr txBox="1">
            <a:spLocks/>
          </p:cNvSpPr>
          <p:nvPr/>
        </p:nvSpPr>
        <p:spPr>
          <a:xfrm>
            <a:off x="990600" y="205562"/>
            <a:ext cx="11015472" cy="85454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endParaRPr lang="fr-FR" sz="4000" b="1" dirty="0">
              <a:solidFill>
                <a:srgbClr val="000000"/>
              </a:solidFill>
              <a:latin typeface="+mn-lt"/>
            </a:endParaRPr>
          </a:p>
        </p:txBody>
      </p:sp>
      <p:graphicFrame>
        <p:nvGraphicFramePr>
          <p:cNvPr id="15" name="Tabella 6">
            <a:extLst>
              <a:ext uri="{FF2B5EF4-FFF2-40B4-BE49-F238E27FC236}">
                <a16:creationId xmlns:a16="http://schemas.microsoft.com/office/drawing/2014/main" xmlns="" id="{6C159CBF-1931-4C9F-8657-408CAD409CF1}"/>
              </a:ext>
            </a:extLst>
          </p:cNvPr>
          <p:cNvGraphicFramePr>
            <a:graphicFrameLocks noGrp="1"/>
          </p:cNvGraphicFramePr>
          <p:nvPr>
            <p:extLst/>
          </p:nvPr>
        </p:nvGraphicFramePr>
        <p:xfrm>
          <a:off x="1071948" y="1971332"/>
          <a:ext cx="10852775" cy="4267200"/>
        </p:xfrm>
        <a:graphic>
          <a:graphicData uri="http://schemas.openxmlformats.org/drawingml/2006/table">
            <a:tbl>
              <a:tblPr firstRow="1" bandRow="1">
                <a:tableStyleId>{F2DE63D5-997A-4646-A377-4702673A728D}</a:tableStyleId>
              </a:tblPr>
              <a:tblGrid>
                <a:gridCol w="1966040">
                  <a:extLst>
                    <a:ext uri="{9D8B030D-6E8A-4147-A177-3AD203B41FA5}">
                      <a16:colId xmlns:a16="http://schemas.microsoft.com/office/drawing/2014/main" xmlns="" val="249623752"/>
                    </a:ext>
                  </a:extLst>
                </a:gridCol>
                <a:gridCol w="8886735">
                  <a:extLst>
                    <a:ext uri="{9D8B030D-6E8A-4147-A177-3AD203B41FA5}">
                      <a16:colId xmlns:a16="http://schemas.microsoft.com/office/drawing/2014/main" xmlns="" val="3042581870"/>
                    </a:ext>
                  </a:extLst>
                </a:gridCol>
              </a:tblGrid>
              <a:tr h="320423">
                <a:tc>
                  <a:txBody>
                    <a:bodyPr/>
                    <a:lstStyle/>
                    <a:p>
                      <a:pPr rtl="0" fontAlgn="ctr">
                        <a:spcBef>
                          <a:spcPts val="0"/>
                        </a:spcBef>
                        <a:spcAft>
                          <a:spcPts val="0"/>
                        </a:spcAft>
                      </a:pPr>
                      <a:r>
                        <a:rPr lang="it-IT" sz="1600" b="1" i="0" u="none" strike="noStrike" dirty="0" err="1">
                          <a:solidFill>
                            <a:srgbClr val="000000"/>
                          </a:solidFill>
                          <a:effectLst/>
                          <a:latin typeface="Arial" panose="020B0604020202020204" pitchFamily="34" charset="0"/>
                          <a:cs typeface="Arial" panose="020B0604020202020204" pitchFamily="34" charset="0"/>
                        </a:rPr>
                        <a:t>Study</a:t>
                      </a:r>
                      <a:r>
                        <a:rPr lang="it-IT" sz="1600" b="1" i="0" u="none" strike="noStrike" dirty="0">
                          <a:solidFill>
                            <a:srgbClr val="000000"/>
                          </a:solidFill>
                          <a:effectLst/>
                          <a:latin typeface="Arial" panose="020B0604020202020204" pitchFamily="34" charset="0"/>
                          <a:cs typeface="Arial" panose="020B0604020202020204" pitchFamily="34" charset="0"/>
                        </a:rPr>
                        <a:t> Design</a:t>
                      </a:r>
                      <a:endParaRPr lang="it-IT" sz="1600" dirty="0">
                        <a:effectLst/>
                        <a:latin typeface="Arial" panose="020B0604020202020204" pitchFamily="34" charset="0"/>
                        <a:cs typeface="Arial" panose="020B0604020202020204" pitchFamily="34" charset="0"/>
                      </a:endParaRPr>
                    </a:p>
                  </a:txBody>
                  <a:tcPr marL="73025" marR="73025" anchor="ctr"/>
                </a:tc>
                <a:tc>
                  <a:txBody>
                    <a:bodyPr/>
                    <a:lstStyle/>
                    <a:p>
                      <a:pPr algn="just" rtl="0" fontAlgn="ctr">
                        <a:spcBef>
                          <a:spcPts val="0"/>
                        </a:spcBef>
                        <a:spcAft>
                          <a:spcPts val="0"/>
                        </a:spcAft>
                      </a:pPr>
                      <a:r>
                        <a:rPr lang="en-US" sz="1600" b="0" i="0" u="none" strike="noStrike" dirty="0">
                          <a:solidFill>
                            <a:srgbClr val="000000"/>
                          </a:solidFill>
                          <a:effectLst/>
                          <a:latin typeface="Arial" panose="020B0604020202020204" pitchFamily="34" charset="0"/>
                          <a:cs typeface="Arial" panose="020B0604020202020204" pitchFamily="34" charset="0"/>
                        </a:rPr>
                        <a:t>Monocentric, prospective phase II study</a:t>
                      </a:r>
                      <a:endParaRPr lang="en-US" sz="1600" dirty="0">
                        <a:effectLst/>
                        <a:latin typeface="Arial" panose="020B0604020202020204" pitchFamily="34" charset="0"/>
                        <a:cs typeface="Arial" panose="020B0604020202020204" pitchFamily="34" charset="0"/>
                      </a:endParaRPr>
                    </a:p>
                  </a:txBody>
                  <a:tcPr marL="73025" marR="73025" anchor="ctr"/>
                </a:tc>
                <a:extLst>
                  <a:ext uri="{0D108BD9-81ED-4DB2-BD59-A6C34878D82A}">
                    <a16:rowId xmlns:a16="http://schemas.microsoft.com/office/drawing/2014/main" xmlns="" val="273794468"/>
                  </a:ext>
                </a:extLst>
              </a:tr>
              <a:tr h="553457">
                <a:tc>
                  <a:txBody>
                    <a:bodyPr/>
                    <a:lstStyle/>
                    <a:p>
                      <a:pPr rtl="0" fontAlgn="ctr">
                        <a:spcBef>
                          <a:spcPts val="0"/>
                        </a:spcBef>
                        <a:spcAft>
                          <a:spcPts val="0"/>
                        </a:spcAft>
                      </a:pPr>
                      <a:r>
                        <a:rPr lang="it-IT" sz="1600" b="1" i="0" u="none" strike="noStrike" dirty="0">
                          <a:solidFill>
                            <a:srgbClr val="000000"/>
                          </a:solidFill>
                          <a:effectLst/>
                          <a:latin typeface="Arial" panose="020B0604020202020204" pitchFamily="34" charset="0"/>
                          <a:cs typeface="Arial" panose="020B0604020202020204" pitchFamily="34" charset="0"/>
                        </a:rPr>
                        <a:t>Statistical </a:t>
                      </a:r>
                      <a:r>
                        <a:rPr lang="it-IT" sz="1600" b="1" i="0" u="none" strike="noStrike" dirty="0" err="1">
                          <a:solidFill>
                            <a:srgbClr val="000000"/>
                          </a:solidFill>
                          <a:effectLst/>
                          <a:latin typeface="Arial" panose="020B0604020202020204" pitchFamily="34" charset="0"/>
                          <a:cs typeface="Arial" panose="020B0604020202020204" pitchFamily="34" charset="0"/>
                        </a:rPr>
                        <a:t>Considerations</a:t>
                      </a:r>
                      <a:endParaRPr lang="it-IT" sz="1600" dirty="0">
                        <a:effectLst/>
                        <a:latin typeface="Arial" panose="020B0604020202020204" pitchFamily="34" charset="0"/>
                        <a:cs typeface="Arial" panose="020B0604020202020204" pitchFamily="34" charset="0"/>
                      </a:endParaRPr>
                    </a:p>
                  </a:txBody>
                  <a:tcPr marL="73025" marR="73025" anchor="ctr"/>
                </a:tc>
                <a:tc>
                  <a:txBody>
                    <a:bodyPr/>
                    <a:lstStyle/>
                    <a:p>
                      <a:pPr algn="just" rtl="0" fontAlgn="ctr">
                        <a:spcBef>
                          <a:spcPts val="0"/>
                        </a:spcBef>
                        <a:spcAft>
                          <a:spcPts val="0"/>
                        </a:spcAft>
                      </a:pPr>
                      <a:r>
                        <a:rPr lang="it-IT" sz="1600" b="0" i="0" u="none" strike="noStrike" dirty="0">
                          <a:solidFill>
                            <a:srgbClr val="000000"/>
                          </a:solidFill>
                          <a:effectLst/>
                          <a:latin typeface="Arial" panose="020B0604020202020204" pitchFamily="34" charset="0"/>
                          <a:cs typeface="Arial" panose="020B0604020202020204" pitchFamily="34" charset="0"/>
                        </a:rPr>
                        <a:t>Fleming one stage design</a:t>
                      </a:r>
                      <a:endParaRPr lang="it-IT" sz="1600" dirty="0">
                        <a:effectLst/>
                        <a:latin typeface="Arial" panose="020B0604020202020204" pitchFamily="34" charset="0"/>
                        <a:cs typeface="Arial" panose="020B0604020202020204" pitchFamily="34" charset="0"/>
                      </a:endParaRPr>
                    </a:p>
                  </a:txBody>
                  <a:tcPr marL="73025" marR="73025" anchor="ctr"/>
                </a:tc>
                <a:extLst>
                  <a:ext uri="{0D108BD9-81ED-4DB2-BD59-A6C34878D82A}">
                    <a16:rowId xmlns:a16="http://schemas.microsoft.com/office/drawing/2014/main" xmlns="" val="4226078899"/>
                  </a:ext>
                </a:extLst>
              </a:tr>
              <a:tr h="786492">
                <a:tc>
                  <a:txBody>
                    <a:bodyPr/>
                    <a:lstStyle/>
                    <a:p>
                      <a:pPr rtl="0" fontAlgn="ctr">
                        <a:spcBef>
                          <a:spcPts val="0"/>
                        </a:spcBef>
                        <a:spcAft>
                          <a:spcPts val="0"/>
                        </a:spcAft>
                      </a:pPr>
                      <a:r>
                        <a:rPr lang="it-IT" sz="1600" b="1" dirty="0">
                          <a:effectLst/>
                          <a:latin typeface="Arial" panose="020B0604020202020204" pitchFamily="34" charset="0"/>
                          <a:cs typeface="Arial" panose="020B0604020202020204" pitchFamily="34" charset="0"/>
                        </a:rPr>
                        <a:t>Treatment</a:t>
                      </a:r>
                    </a:p>
                  </a:txBody>
                  <a:tcPr marL="73025" marR="73025" anchor="ctr"/>
                </a:tc>
                <a:tc>
                  <a:txBody>
                    <a:bodyPr/>
                    <a:lstStyle/>
                    <a:p>
                      <a:pPr marL="0" marR="0" lvl="0" indent="0" algn="just" defTabSz="914400" rtl="0" eaLnBrk="1" fontAlgn="ctr" latinLnBrk="0" hangingPunct="1">
                        <a:lnSpc>
                          <a:spcPct val="100000"/>
                        </a:lnSpc>
                        <a:spcBef>
                          <a:spcPts val="0"/>
                        </a:spcBef>
                        <a:spcAft>
                          <a:spcPts val="0"/>
                        </a:spcAft>
                        <a:buClrTx/>
                        <a:buSzTx/>
                        <a:buFontTx/>
                        <a:buNone/>
                        <a:tabLst/>
                        <a:defRPr/>
                      </a:pPr>
                      <a:r>
                        <a:rPr lang="en-US" sz="1600" kern="1200" dirty="0">
                          <a:solidFill>
                            <a:schemeClr val="tx1"/>
                          </a:solidFill>
                          <a:effectLst/>
                          <a:latin typeface="Arial" panose="020B0604020202020204" pitchFamily="34" charset="0"/>
                          <a:ea typeface="+mn-ea"/>
                          <a:cs typeface="Arial" panose="020B0604020202020204" pitchFamily="34" charset="0"/>
                        </a:rPr>
                        <a:t>The low-dose CTV (clinical target volume) will receive a total dose of 43 </a:t>
                      </a:r>
                      <a:r>
                        <a:rPr lang="en-US" sz="1600" kern="1200" dirty="0" err="1">
                          <a:solidFill>
                            <a:schemeClr val="tx1"/>
                          </a:solidFill>
                          <a:effectLst/>
                          <a:latin typeface="Arial" panose="020B0604020202020204" pitchFamily="34" charset="0"/>
                          <a:ea typeface="+mn-ea"/>
                          <a:cs typeface="Arial" panose="020B0604020202020204" pitchFamily="34" charset="0"/>
                        </a:rPr>
                        <a:t>GyRBE</a:t>
                      </a:r>
                      <a:r>
                        <a:rPr lang="en-US" sz="1600" kern="1200" dirty="0">
                          <a:solidFill>
                            <a:schemeClr val="tx1"/>
                          </a:solidFill>
                          <a:effectLst/>
                          <a:latin typeface="Arial" panose="020B0604020202020204" pitchFamily="34" charset="0"/>
                          <a:ea typeface="+mn-ea"/>
                          <a:cs typeface="Arial" panose="020B0604020202020204" pitchFamily="34" charset="0"/>
                        </a:rPr>
                        <a:t> in 10 fractions, 4 fractions per week. The high-dose CTV will receive a total dose of 68.8 </a:t>
                      </a:r>
                      <a:r>
                        <a:rPr lang="en-US" sz="1600" kern="1200" dirty="0" err="1">
                          <a:solidFill>
                            <a:schemeClr val="tx1"/>
                          </a:solidFill>
                          <a:effectLst/>
                          <a:latin typeface="Arial" panose="020B0604020202020204" pitchFamily="34" charset="0"/>
                          <a:ea typeface="+mn-ea"/>
                          <a:cs typeface="Arial" panose="020B0604020202020204" pitchFamily="34" charset="0"/>
                        </a:rPr>
                        <a:t>GyRBE</a:t>
                      </a:r>
                      <a:r>
                        <a:rPr lang="en-US" sz="1600" kern="1200" dirty="0">
                          <a:solidFill>
                            <a:schemeClr val="tx1"/>
                          </a:solidFill>
                          <a:effectLst/>
                          <a:latin typeface="Arial" panose="020B0604020202020204" pitchFamily="34" charset="0"/>
                          <a:ea typeface="+mn-ea"/>
                          <a:cs typeface="Arial" panose="020B0604020202020204" pitchFamily="34" charset="0"/>
                        </a:rPr>
                        <a:t> in 16 fractions, 4 fractions per week.</a:t>
                      </a:r>
                      <a:endParaRPr lang="it-IT" sz="1600" kern="1200" dirty="0">
                        <a:solidFill>
                          <a:schemeClr val="tx1"/>
                        </a:solidFill>
                        <a:effectLst/>
                        <a:latin typeface="Arial" panose="020B0604020202020204" pitchFamily="34" charset="0"/>
                        <a:ea typeface="+mn-ea"/>
                        <a:cs typeface="Arial" panose="020B0604020202020204" pitchFamily="34" charset="0"/>
                      </a:endParaRPr>
                    </a:p>
                  </a:txBody>
                  <a:tcPr marL="73025" marR="73025" anchor="ctr"/>
                </a:tc>
                <a:extLst>
                  <a:ext uri="{0D108BD9-81ED-4DB2-BD59-A6C34878D82A}">
                    <a16:rowId xmlns:a16="http://schemas.microsoft.com/office/drawing/2014/main" xmlns="" val="2474781825"/>
                  </a:ext>
                </a:extLst>
              </a:tr>
              <a:tr h="2417735">
                <a:tc>
                  <a:txBody>
                    <a:bodyPr/>
                    <a:lstStyle/>
                    <a:p>
                      <a:pPr rtl="0" fontAlgn="ctr">
                        <a:spcBef>
                          <a:spcPts val="0"/>
                        </a:spcBef>
                        <a:spcAft>
                          <a:spcPts val="0"/>
                        </a:spcAft>
                      </a:pPr>
                      <a:r>
                        <a:rPr lang="it-IT" sz="1600" b="1" i="0" u="none" strike="noStrike" dirty="0">
                          <a:solidFill>
                            <a:srgbClr val="000000"/>
                          </a:solidFill>
                          <a:effectLst/>
                          <a:latin typeface="Arial" panose="020B0604020202020204" pitchFamily="34" charset="0"/>
                          <a:cs typeface="Arial" panose="020B0604020202020204" pitchFamily="34" charset="0"/>
                        </a:rPr>
                        <a:t>Endpoints</a:t>
                      </a:r>
                      <a:endParaRPr lang="it-IT" sz="1600" dirty="0">
                        <a:effectLst/>
                        <a:latin typeface="Arial" panose="020B0604020202020204" pitchFamily="34" charset="0"/>
                        <a:cs typeface="Arial" panose="020B0604020202020204" pitchFamily="34" charset="0"/>
                      </a:endParaRPr>
                    </a:p>
                  </a:txBody>
                  <a:tcPr marL="73025" marR="73025" anchor="ctr"/>
                </a:tc>
                <a:tc>
                  <a:txBody>
                    <a:bodyPr/>
                    <a:lstStyle/>
                    <a:p>
                      <a:pPr algn="just" rtl="0" fontAlgn="ctr">
                        <a:spcBef>
                          <a:spcPts val="0"/>
                        </a:spcBef>
                        <a:spcAft>
                          <a:spcPts val="0"/>
                        </a:spcAft>
                      </a:pPr>
                      <a:r>
                        <a:rPr lang="en-US" sz="1600" b="1" i="0" u="none" strike="noStrike" dirty="0">
                          <a:solidFill>
                            <a:srgbClr val="000000"/>
                          </a:solidFill>
                          <a:effectLst/>
                          <a:latin typeface="Arial" panose="020B0604020202020204" pitchFamily="34" charset="0"/>
                          <a:cs typeface="Arial" panose="020B0604020202020204" pitchFamily="34" charset="0"/>
                        </a:rPr>
                        <a:t>The primary endpoint </a:t>
                      </a:r>
                      <a:r>
                        <a:rPr lang="en-US" sz="1600" b="0" i="0" u="none" strike="noStrike" dirty="0">
                          <a:solidFill>
                            <a:srgbClr val="000000"/>
                          </a:solidFill>
                          <a:effectLst/>
                          <a:latin typeface="Arial" panose="020B0604020202020204" pitchFamily="34" charset="0"/>
                          <a:cs typeface="Arial" panose="020B0604020202020204" pitchFamily="34" charset="0"/>
                        </a:rPr>
                        <a:t>of the study is to estimate </a:t>
                      </a:r>
                      <a:r>
                        <a:rPr lang="en-US" sz="1600" b="1" i="0" u="none" strike="noStrike" dirty="0">
                          <a:solidFill>
                            <a:srgbClr val="000000"/>
                          </a:solidFill>
                          <a:effectLst/>
                          <a:latin typeface="Arial" panose="020B0604020202020204" pitchFamily="34" charset="0"/>
                          <a:cs typeface="Arial" panose="020B0604020202020204" pitchFamily="34" charset="0"/>
                        </a:rPr>
                        <a:t>2-year PFS </a:t>
                      </a:r>
                      <a:r>
                        <a:rPr lang="en-US" sz="1600" b="0" i="0" u="none" strike="noStrike" dirty="0">
                          <a:solidFill>
                            <a:srgbClr val="000000"/>
                          </a:solidFill>
                          <a:effectLst/>
                          <a:latin typeface="Arial" panose="020B0604020202020204" pitchFamily="34" charset="0"/>
                          <a:cs typeface="Arial" panose="020B0604020202020204" pitchFamily="34" charset="0"/>
                        </a:rPr>
                        <a:t>in patients diagnosed with mucosal melanoma of the lower genital tract, treated with carbon ion radiation therapy. </a:t>
                      </a:r>
                      <a:endParaRPr lang="en-US" sz="1600" dirty="0">
                        <a:effectLst/>
                        <a:latin typeface="Arial" panose="020B0604020202020204" pitchFamily="34" charset="0"/>
                        <a:cs typeface="Arial" panose="020B0604020202020204" pitchFamily="34" charset="0"/>
                      </a:endParaRPr>
                    </a:p>
                    <a:p>
                      <a:pPr algn="just" rtl="0" fontAlgn="ctr">
                        <a:spcBef>
                          <a:spcPts val="0"/>
                        </a:spcBef>
                        <a:spcAft>
                          <a:spcPts val="0"/>
                        </a:spcAft>
                      </a:pPr>
                      <a:r>
                        <a:rPr lang="en-US" sz="1600" dirty="0">
                          <a:effectLst/>
                          <a:latin typeface="Arial" panose="020B0604020202020204" pitchFamily="34" charset="0"/>
                          <a:cs typeface="Arial" panose="020B0604020202020204" pitchFamily="34" charset="0"/>
                        </a:rPr>
                        <a:t/>
                      </a:r>
                      <a:br>
                        <a:rPr lang="en-US" sz="1600" dirty="0">
                          <a:effectLst/>
                          <a:latin typeface="Arial" panose="020B0604020202020204" pitchFamily="34" charset="0"/>
                          <a:cs typeface="Arial" panose="020B0604020202020204" pitchFamily="34" charset="0"/>
                        </a:rPr>
                      </a:br>
                      <a:r>
                        <a:rPr lang="en-US" sz="1600" b="1" i="0" u="none" strike="noStrike" dirty="0">
                          <a:solidFill>
                            <a:srgbClr val="000000"/>
                          </a:solidFill>
                          <a:effectLst/>
                          <a:latin typeface="Arial" panose="020B0604020202020204" pitchFamily="34" charset="0"/>
                          <a:cs typeface="Arial" panose="020B0604020202020204" pitchFamily="34" charset="0"/>
                        </a:rPr>
                        <a:t>Secondary endpoints: </a:t>
                      </a:r>
                      <a:endParaRPr lang="en-US" sz="1600" b="1" dirty="0">
                        <a:effectLst/>
                        <a:latin typeface="Arial" panose="020B0604020202020204" pitchFamily="34" charset="0"/>
                        <a:cs typeface="Arial" panose="020B0604020202020204" pitchFamily="34" charset="0"/>
                      </a:endParaRPr>
                    </a:p>
                    <a:p>
                      <a:pPr algn="just" rtl="0" fontAlgn="base">
                        <a:spcBef>
                          <a:spcPts val="0"/>
                        </a:spcBef>
                        <a:spcAft>
                          <a:spcPts val="0"/>
                        </a:spcAft>
                        <a:buFont typeface="Arial" panose="020B0604020202020204" pitchFamily="34" charset="0"/>
                        <a:buChar char="•"/>
                      </a:pPr>
                      <a:r>
                        <a:rPr lang="en-US" sz="1600" b="0" i="0" u="none" strike="noStrike" dirty="0">
                          <a:solidFill>
                            <a:srgbClr val="000000"/>
                          </a:solidFill>
                          <a:effectLst/>
                          <a:latin typeface="Arial" panose="020B0604020202020204" pitchFamily="34" charset="0"/>
                          <a:cs typeface="Arial" panose="020B0604020202020204" pitchFamily="34" charset="0"/>
                        </a:rPr>
                        <a:t>Overall survival (OS) </a:t>
                      </a:r>
                    </a:p>
                    <a:p>
                      <a:pPr algn="just" rtl="0" fontAlgn="base">
                        <a:spcBef>
                          <a:spcPts val="0"/>
                        </a:spcBef>
                        <a:spcAft>
                          <a:spcPts val="0"/>
                        </a:spcAft>
                        <a:buFont typeface="Arial" panose="020B0604020202020204" pitchFamily="34" charset="0"/>
                        <a:buChar char="•"/>
                      </a:pPr>
                      <a:r>
                        <a:rPr lang="en-US" sz="1600" b="0" i="0" u="none" strike="noStrike" dirty="0">
                          <a:solidFill>
                            <a:srgbClr val="000000"/>
                          </a:solidFill>
                          <a:effectLst/>
                          <a:latin typeface="Arial" panose="020B0604020202020204" pitchFamily="34" charset="0"/>
                          <a:cs typeface="Arial" panose="020B0604020202020204" pitchFamily="34" charset="0"/>
                        </a:rPr>
                        <a:t>Toxicity according to Common Terminology Criteria for Adverse Events (CTCAE version 5.0)</a:t>
                      </a:r>
                    </a:p>
                    <a:p>
                      <a:pPr algn="just" rtl="0" fontAlgn="base">
                        <a:spcBef>
                          <a:spcPts val="0"/>
                        </a:spcBef>
                        <a:spcAft>
                          <a:spcPts val="0"/>
                        </a:spcAft>
                        <a:buFont typeface="Arial" panose="020B0604020202020204" pitchFamily="34" charset="0"/>
                        <a:buChar char="•"/>
                      </a:pPr>
                      <a:r>
                        <a:rPr lang="en-US" sz="1600" b="0" i="0" u="none" strike="noStrike" dirty="0">
                          <a:solidFill>
                            <a:srgbClr val="000000"/>
                          </a:solidFill>
                          <a:effectLst/>
                          <a:latin typeface="Arial" panose="020B0604020202020204" pitchFamily="34" charset="0"/>
                          <a:cs typeface="Arial" panose="020B0604020202020204" pitchFamily="34" charset="0"/>
                        </a:rPr>
                        <a:t>Objective response rate (ORR) according to RECIST</a:t>
                      </a:r>
                    </a:p>
                    <a:p>
                      <a:pPr algn="just" rtl="0" fontAlgn="base">
                        <a:spcBef>
                          <a:spcPts val="0"/>
                        </a:spcBef>
                        <a:spcAft>
                          <a:spcPts val="0"/>
                        </a:spcAft>
                        <a:buFont typeface="Arial" panose="020B0604020202020204" pitchFamily="34" charset="0"/>
                        <a:buChar char="•"/>
                      </a:pPr>
                      <a:r>
                        <a:rPr lang="en-US" sz="1600" b="0" i="0" u="none" strike="noStrike" dirty="0">
                          <a:solidFill>
                            <a:srgbClr val="000000"/>
                          </a:solidFill>
                          <a:effectLst/>
                          <a:latin typeface="Arial" panose="020B0604020202020204" pitchFamily="34" charset="0"/>
                          <a:cs typeface="Arial" panose="020B0604020202020204" pitchFamily="34" charset="0"/>
                        </a:rPr>
                        <a:t>Evaluation of the association between the clinical-radiological response at 6 weeks and the late response (&gt; 6 months) </a:t>
                      </a:r>
                    </a:p>
                    <a:p>
                      <a:pPr algn="just" rtl="0" fontAlgn="base">
                        <a:spcBef>
                          <a:spcPts val="0"/>
                        </a:spcBef>
                        <a:spcAft>
                          <a:spcPts val="0"/>
                        </a:spcAft>
                        <a:buFont typeface="Arial" panose="020B0604020202020204" pitchFamily="34" charset="0"/>
                        <a:buChar char="•"/>
                      </a:pPr>
                      <a:r>
                        <a:rPr lang="en-US" sz="1600" b="0" i="0" u="none" strike="noStrike" dirty="0">
                          <a:solidFill>
                            <a:srgbClr val="000000"/>
                          </a:solidFill>
                          <a:effectLst/>
                          <a:latin typeface="Arial" panose="020B0604020202020204" pitchFamily="34" charset="0"/>
                          <a:cs typeface="Arial" panose="020B0604020202020204" pitchFamily="34" charset="0"/>
                        </a:rPr>
                        <a:t>Quality of life.</a:t>
                      </a:r>
                    </a:p>
                  </a:txBody>
                  <a:tcPr marL="73025" marR="73025" anchor="ctr"/>
                </a:tc>
                <a:extLst>
                  <a:ext uri="{0D108BD9-81ED-4DB2-BD59-A6C34878D82A}">
                    <a16:rowId xmlns:a16="http://schemas.microsoft.com/office/drawing/2014/main" xmlns="" val="528931708"/>
                  </a:ext>
                </a:extLst>
              </a:tr>
            </a:tbl>
          </a:graphicData>
        </a:graphic>
      </p:graphicFrame>
      <p:pic>
        <p:nvPicPr>
          <p:cNvPr id="9"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b="24133"/>
          <a:stretch/>
        </p:blipFill>
        <p:spPr bwMode="auto">
          <a:xfrm>
            <a:off x="142748" y="212725"/>
            <a:ext cx="2187303" cy="489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68619969"/>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data 1">
            <a:extLst>
              <a:ext uri="{FF2B5EF4-FFF2-40B4-BE49-F238E27FC236}">
                <a16:creationId xmlns="" xmlns:a16="http://schemas.microsoft.com/office/drawing/2014/main" id="{BDC4AB6D-6B84-488B-B96E-08DCB83615B8}"/>
              </a:ext>
            </a:extLst>
          </p:cNvPr>
          <p:cNvSpPr>
            <a:spLocks noGrp="1"/>
          </p:cNvSpPr>
          <p:nvPr>
            <p:ph type="dt" sz="half" idx="10"/>
          </p:nvPr>
        </p:nvSpPr>
        <p:spPr/>
        <p:txBody>
          <a:bodyPr/>
          <a:lstStyle/>
          <a:p>
            <a:fld id="{15C66B05-23FA-409C-B54E-D70FC7D6F75A}" type="datetime1">
              <a:rPr lang="it-IT" smtClean="0"/>
              <a:t>24/05/2023</a:t>
            </a:fld>
            <a:endParaRPr lang="it-IT" dirty="0"/>
          </a:p>
        </p:txBody>
      </p:sp>
      <p:sp>
        <p:nvSpPr>
          <p:cNvPr id="6" name="Segnaposto contenuto 2">
            <a:extLst>
              <a:ext uri="{FF2B5EF4-FFF2-40B4-BE49-F238E27FC236}">
                <a16:creationId xmlns="" xmlns:a16="http://schemas.microsoft.com/office/drawing/2014/main" id="{00669AEF-2B4A-42FD-819F-12AD3DAF9856}"/>
              </a:ext>
            </a:extLst>
          </p:cNvPr>
          <p:cNvSpPr txBox="1">
            <a:spLocks/>
          </p:cNvSpPr>
          <p:nvPr/>
        </p:nvSpPr>
        <p:spPr>
          <a:xfrm>
            <a:off x="838200" y="1452880"/>
            <a:ext cx="10515600" cy="41854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it-IT" dirty="0"/>
          </a:p>
        </p:txBody>
      </p:sp>
      <p:sp>
        <p:nvSpPr>
          <p:cNvPr id="7" name="Content Placeholder 2">
            <a:extLst>
              <a:ext uri="{FF2B5EF4-FFF2-40B4-BE49-F238E27FC236}">
                <a16:creationId xmlns="" xmlns:a16="http://schemas.microsoft.com/office/drawing/2014/main" id="{3DDF3F65-9BC1-426D-AA2A-C3E0C81F743C}"/>
              </a:ext>
            </a:extLst>
          </p:cNvPr>
          <p:cNvSpPr txBox="1">
            <a:spLocks/>
          </p:cNvSpPr>
          <p:nvPr/>
        </p:nvSpPr>
        <p:spPr>
          <a:xfrm>
            <a:off x="990600" y="1605280"/>
            <a:ext cx="10515600" cy="4185455"/>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endParaRPr lang="en-GB" sz="3200" dirty="0"/>
          </a:p>
        </p:txBody>
      </p:sp>
      <p:sp>
        <p:nvSpPr>
          <p:cNvPr id="9" name="CasellaDiTesto 8">
            <a:extLst>
              <a:ext uri="{FF2B5EF4-FFF2-40B4-BE49-F238E27FC236}">
                <a16:creationId xmlns="" xmlns:a16="http://schemas.microsoft.com/office/drawing/2014/main" id="{417B3FFC-6BF5-D12E-1417-65385AA2BC85}"/>
              </a:ext>
            </a:extLst>
          </p:cNvPr>
          <p:cNvSpPr txBox="1"/>
          <p:nvPr/>
        </p:nvSpPr>
        <p:spPr>
          <a:xfrm>
            <a:off x="1083365" y="1914940"/>
            <a:ext cx="8219661" cy="2554545"/>
          </a:xfrm>
          <a:prstGeom prst="rect">
            <a:avLst/>
          </a:prstGeom>
          <a:noFill/>
        </p:spPr>
        <p:txBody>
          <a:bodyPr wrap="square" rtlCol="0">
            <a:spAutoFit/>
          </a:bodyPr>
          <a:lstStyle/>
          <a:p>
            <a:pPr marL="285750" indent="-285750">
              <a:buFont typeface="Arial" panose="020B0604020202020204" pitchFamily="34" charset="0"/>
              <a:buChar char="•"/>
            </a:pPr>
            <a:r>
              <a:rPr lang="it-IT" sz="3200" dirty="0" smtClean="0">
                <a:solidFill>
                  <a:srgbClr val="002060"/>
                </a:solidFill>
              </a:rPr>
              <a:t>Re-</a:t>
            </a:r>
            <a:r>
              <a:rPr lang="it-IT" sz="3200" dirty="0" err="1" smtClean="0">
                <a:solidFill>
                  <a:srgbClr val="002060"/>
                </a:solidFill>
              </a:rPr>
              <a:t>irradiation</a:t>
            </a:r>
            <a:r>
              <a:rPr lang="it-IT" sz="3200" dirty="0" smtClean="0">
                <a:solidFill>
                  <a:srgbClr val="002060"/>
                </a:solidFill>
              </a:rPr>
              <a:t> of large-</a:t>
            </a:r>
            <a:r>
              <a:rPr lang="it-IT" sz="3200" dirty="0" err="1" smtClean="0">
                <a:solidFill>
                  <a:srgbClr val="002060"/>
                </a:solidFill>
              </a:rPr>
              <a:t>complex</a:t>
            </a:r>
            <a:r>
              <a:rPr lang="it-IT" sz="3200" dirty="0" smtClean="0">
                <a:solidFill>
                  <a:srgbClr val="002060"/>
                </a:solidFill>
              </a:rPr>
              <a:t> </a:t>
            </a:r>
            <a:r>
              <a:rPr lang="it-IT" sz="3200" dirty="0" err="1" smtClean="0">
                <a:solidFill>
                  <a:srgbClr val="002060"/>
                </a:solidFill>
              </a:rPr>
              <a:t>recurrent</a:t>
            </a:r>
            <a:r>
              <a:rPr lang="it-IT" sz="3200" dirty="0" smtClean="0">
                <a:solidFill>
                  <a:srgbClr val="002060"/>
                </a:solidFill>
              </a:rPr>
              <a:t> </a:t>
            </a:r>
            <a:r>
              <a:rPr lang="it-IT" sz="3200" dirty="0" err="1" smtClean="0">
                <a:solidFill>
                  <a:srgbClr val="002060"/>
                </a:solidFill>
              </a:rPr>
              <a:t>meningiomas</a:t>
            </a:r>
            <a:endParaRPr lang="it-IT" sz="3200" dirty="0" smtClean="0">
              <a:solidFill>
                <a:srgbClr val="002060"/>
              </a:solidFill>
            </a:endParaRPr>
          </a:p>
          <a:p>
            <a:pPr marL="285750" indent="-285750">
              <a:buFont typeface="Arial" panose="020B0604020202020204" pitchFamily="34" charset="0"/>
              <a:buChar char="•"/>
            </a:pPr>
            <a:r>
              <a:rPr lang="it-IT" sz="3200" dirty="0" smtClean="0">
                <a:solidFill>
                  <a:srgbClr val="002060"/>
                </a:solidFill>
              </a:rPr>
              <a:t>Re-</a:t>
            </a:r>
            <a:r>
              <a:rPr lang="it-IT" sz="3200" dirty="0" err="1" smtClean="0">
                <a:solidFill>
                  <a:srgbClr val="002060"/>
                </a:solidFill>
              </a:rPr>
              <a:t>irradiation</a:t>
            </a:r>
            <a:r>
              <a:rPr lang="it-IT" sz="3200" dirty="0" smtClean="0">
                <a:solidFill>
                  <a:srgbClr val="002060"/>
                </a:solidFill>
              </a:rPr>
              <a:t> </a:t>
            </a:r>
            <a:r>
              <a:rPr lang="it-IT" sz="3200" dirty="0" err="1" smtClean="0">
                <a:solidFill>
                  <a:srgbClr val="002060"/>
                </a:solidFill>
              </a:rPr>
              <a:t>salivary</a:t>
            </a:r>
            <a:r>
              <a:rPr lang="it-IT" sz="3200" dirty="0" smtClean="0">
                <a:solidFill>
                  <a:srgbClr val="002060"/>
                </a:solidFill>
              </a:rPr>
              <a:t> </a:t>
            </a:r>
            <a:r>
              <a:rPr lang="it-IT" sz="3200" dirty="0" err="1" smtClean="0">
                <a:solidFill>
                  <a:srgbClr val="002060"/>
                </a:solidFill>
              </a:rPr>
              <a:t>gland</a:t>
            </a:r>
            <a:r>
              <a:rPr lang="it-IT" sz="3200" dirty="0" smtClean="0">
                <a:solidFill>
                  <a:srgbClr val="002060"/>
                </a:solidFill>
              </a:rPr>
              <a:t> </a:t>
            </a:r>
            <a:r>
              <a:rPr lang="it-IT" sz="3200" dirty="0" err="1" smtClean="0">
                <a:solidFill>
                  <a:srgbClr val="002060"/>
                </a:solidFill>
              </a:rPr>
              <a:t>cancer</a:t>
            </a:r>
            <a:endParaRPr lang="it-IT" sz="3200" dirty="0" smtClean="0">
              <a:solidFill>
                <a:srgbClr val="002060"/>
              </a:solidFill>
            </a:endParaRPr>
          </a:p>
          <a:p>
            <a:pPr marL="285750" indent="-285750">
              <a:buFont typeface="Arial" panose="020B0604020202020204" pitchFamily="34" charset="0"/>
              <a:buChar char="•"/>
            </a:pPr>
            <a:r>
              <a:rPr lang="it-IT" sz="3200" dirty="0" smtClean="0">
                <a:solidFill>
                  <a:srgbClr val="002060"/>
                </a:solidFill>
              </a:rPr>
              <a:t>Re-</a:t>
            </a:r>
            <a:r>
              <a:rPr lang="it-IT" sz="3200" dirty="0" err="1" smtClean="0">
                <a:solidFill>
                  <a:srgbClr val="002060"/>
                </a:solidFill>
              </a:rPr>
              <a:t>irradiation</a:t>
            </a:r>
            <a:r>
              <a:rPr lang="it-IT" sz="3200" dirty="0" smtClean="0">
                <a:solidFill>
                  <a:srgbClr val="002060"/>
                </a:solidFill>
              </a:rPr>
              <a:t> </a:t>
            </a:r>
            <a:r>
              <a:rPr lang="it-IT" sz="3200" dirty="0">
                <a:solidFill>
                  <a:srgbClr val="002060"/>
                </a:solidFill>
              </a:rPr>
              <a:t>of </a:t>
            </a:r>
            <a:r>
              <a:rPr lang="it-IT" sz="3200" dirty="0" err="1">
                <a:solidFill>
                  <a:srgbClr val="002060"/>
                </a:solidFill>
              </a:rPr>
              <a:t>rectal</a:t>
            </a:r>
            <a:r>
              <a:rPr lang="it-IT" sz="3200" dirty="0">
                <a:solidFill>
                  <a:srgbClr val="002060"/>
                </a:solidFill>
              </a:rPr>
              <a:t> </a:t>
            </a:r>
            <a:r>
              <a:rPr lang="it-IT" sz="3200" dirty="0" err="1">
                <a:solidFill>
                  <a:srgbClr val="002060"/>
                </a:solidFill>
              </a:rPr>
              <a:t>recurrences</a:t>
            </a:r>
            <a:endParaRPr lang="it-IT" sz="3200" dirty="0">
              <a:solidFill>
                <a:srgbClr val="002060"/>
              </a:solidFill>
            </a:endParaRPr>
          </a:p>
          <a:p>
            <a:pPr marL="285750" indent="-285750">
              <a:buFont typeface="Arial" panose="020B0604020202020204" pitchFamily="34" charset="0"/>
              <a:buChar char="•"/>
            </a:pPr>
            <a:r>
              <a:rPr lang="it-IT" sz="3200" dirty="0">
                <a:solidFill>
                  <a:srgbClr val="002060"/>
                </a:solidFill>
              </a:rPr>
              <a:t>Re-</a:t>
            </a:r>
            <a:r>
              <a:rPr lang="it-IT" sz="3200" dirty="0" err="1">
                <a:solidFill>
                  <a:srgbClr val="002060"/>
                </a:solidFill>
              </a:rPr>
              <a:t>irradiation</a:t>
            </a:r>
            <a:r>
              <a:rPr lang="it-IT" sz="3200" dirty="0">
                <a:solidFill>
                  <a:srgbClr val="002060"/>
                </a:solidFill>
              </a:rPr>
              <a:t> of </a:t>
            </a:r>
            <a:r>
              <a:rPr lang="it-IT" sz="3200" dirty="0" err="1">
                <a:solidFill>
                  <a:srgbClr val="002060"/>
                </a:solidFill>
              </a:rPr>
              <a:t>gynecological</a:t>
            </a:r>
            <a:r>
              <a:rPr lang="it-IT" sz="3200" dirty="0">
                <a:solidFill>
                  <a:srgbClr val="002060"/>
                </a:solidFill>
              </a:rPr>
              <a:t> </a:t>
            </a:r>
            <a:r>
              <a:rPr lang="it-IT" sz="3200" dirty="0" err="1">
                <a:solidFill>
                  <a:srgbClr val="002060"/>
                </a:solidFill>
              </a:rPr>
              <a:t>recurrences</a:t>
            </a:r>
            <a:endParaRPr lang="it-IT" sz="3200" dirty="0">
              <a:solidFill>
                <a:srgbClr val="002060"/>
              </a:solidFill>
            </a:endParaRPr>
          </a:p>
        </p:txBody>
      </p:sp>
      <p:sp>
        <p:nvSpPr>
          <p:cNvPr id="8" name="TextBox 7"/>
          <p:cNvSpPr txBox="1"/>
          <p:nvPr/>
        </p:nvSpPr>
        <p:spPr>
          <a:xfrm>
            <a:off x="3941580" y="578000"/>
            <a:ext cx="3581010" cy="461665"/>
          </a:xfrm>
          <a:prstGeom prst="rect">
            <a:avLst/>
          </a:prstGeom>
          <a:noFill/>
          <a:ln w="28575">
            <a:solidFill>
              <a:srgbClr val="0070C0"/>
            </a:solidFill>
          </a:ln>
        </p:spPr>
        <p:txBody>
          <a:bodyPr wrap="square" rtlCol="0">
            <a:spAutoFit/>
          </a:bodyPr>
          <a:lstStyle/>
          <a:p>
            <a:r>
              <a:rPr lang="it-IT" sz="2400" b="1" dirty="0" smtClean="0">
                <a:solidFill>
                  <a:srgbClr val="FF0000"/>
                </a:solidFill>
              </a:rPr>
              <a:t>INDICATIONS </a:t>
            </a:r>
            <a:r>
              <a:rPr lang="it-IT" sz="2400" b="1" dirty="0" err="1" smtClean="0">
                <a:solidFill>
                  <a:srgbClr val="FF0000"/>
                </a:solidFill>
              </a:rPr>
              <a:t>reirradiation</a:t>
            </a:r>
            <a:endParaRPr lang="it-IT" dirty="0" smtClean="0">
              <a:solidFill>
                <a:srgbClr val="FF0000"/>
              </a:solidFill>
            </a:endParaRPr>
          </a:p>
        </p:txBody>
      </p:sp>
    </p:spTree>
    <p:extLst>
      <p:ext uri="{BB962C8B-B14F-4D97-AF65-F5344CB8AC3E}">
        <p14:creationId xmlns:p14="http://schemas.microsoft.com/office/powerpoint/2010/main" val="1830928541"/>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magine 11">
            <a:extLst>
              <a:ext uri="{FF2B5EF4-FFF2-40B4-BE49-F238E27FC236}">
                <a16:creationId xmlns:a16="http://schemas.microsoft.com/office/drawing/2014/main" xmlns="" id="{904411EE-5B28-4EC3-9533-DB3F3E5994C0}"/>
              </a:ext>
            </a:extLst>
          </p:cNvPr>
          <p:cNvPicPr>
            <a:picLocks noChangeAspect="1"/>
          </p:cNvPicPr>
          <p:nvPr/>
        </p:nvPicPr>
        <p:blipFill>
          <a:blip r:embed="rId3"/>
          <a:stretch>
            <a:fillRect/>
          </a:stretch>
        </p:blipFill>
        <p:spPr>
          <a:xfrm>
            <a:off x="4961166" y="2704942"/>
            <a:ext cx="5924550" cy="2185481"/>
          </a:xfrm>
          <a:prstGeom prst="rect">
            <a:avLst/>
          </a:prstGeom>
        </p:spPr>
      </p:pic>
      <p:pic>
        <p:nvPicPr>
          <p:cNvPr id="15" name="Immagine 14">
            <a:extLst>
              <a:ext uri="{FF2B5EF4-FFF2-40B4-BE49-F238E27FC236}">
                <a16:creationId xmlns:a16="http://schemas.microsoft.com/office/drawing/2014/main" xmlns="" id="{ED487E2B-FD1A-4F6B-BE65-60820CCDF8BA}"/>
              </a:ext>
            </a:extLst>
          </p:cNvPr>
          <p:cNvPicPr>
            <a:picLocks noChangeAspect="1"/>
          </p:cNvPicPr>
          <p:nvPr/>
        </p:nvPicPr>
        <p:blipFill>
          <a:blip r:embed="rId4"/>
          <a:stretch>
            <a:fillRect/>
          </a:stretch>
        </p:blipFill>
        <p:spPr>
          <a:xfrm>
            <a:off x="301625" y="969365"/>
            <a:ext cx="4397733" cy="5656634"/>
          </a:xfrm>
          <a:prstGeom prst="rect">
            <a:avLst/>
          </a:prstGeom>
        </p:spPr>
      </p:pic>
      <p:sp>
        <p:nvSpPr>
          <p:cNvPr id="17" name="CasellaDiTesto 16">
            <a:extLst>
              <a:ext uri="{FF2B5EF4-FFF2-40B4-BE49-F238E27FC236}">
                <a16:creationId xmlns:a16="http://schemas.microsoft.com/office/drawing/2014/main" xmlns="" id="{08BEB72D-73D6-4118-8A5A-33D3E8664948}"/>
              </a:ext>
            </a:extLst>
          </p:cNvPr>
          <p:cNvSpPr txBox="1"/>
          <p:nvPr/>
        </p:nvSpPr>
        <p:spPr>
          <a:xfrm>
            <a:off x="4875441" y="4890423"/>
            <a:ext cx="6096000" cy="2000548"/>
          </a:xfrm>
          <a:prstGeom prst="rect">
            <a:avLst/>
          </a:prstGeom>
          <a:noFill/>
        </p:spPr>
        <p:txBody>
          <a:bodyPr wrap="square">
            <a:spAutoFit/>
          </a:bodyPr>
          <a:lstStyle/>
          <a:p>
            <a:pPr>
              <a:defRPr/>
            </a:pPr>
            <a:r>
              <a:rPr lang="it-IT" sz="2000" dirty="0" err="1">
                <a:solidFill>
                  <a:prstClr val="black"/>
                </a:solidFill>
              </a:rPr>
              <a:t>El</a:t>
            </a:r>
            <a:r>
              <a:rPr lang="it-IT" sz="2000" dirty="0">
                <a:solidFill>
                  <a:prstClr val="black"/>
                </a:solidFill>
              </a:rPr>
              <a:t> </a:t>
            </a:r>
            <a:r>
              <a:rPr lang="it-IT" sz="2000" dirty="0" err="1">
                <a:solidFill>
                  <a:prstClr val="black"/>
                </a:solidFill>
              </a:rPr>
              <a:t>Shafie</a:t>
            </a:r>
            <a:r>
              <a:rPr lang="it-IT" sz="2000" dirty="0">
                <a:solidFill>
                  <a:prstClr val="black"/>
                </a:solidFill>
              </a:rPr>
              <a:t> et al (2018) </a:t>
            </a:r>
            <a:r>
              <a:rPr lang="it-IT" sz="2000" dirty="0" err="1">
                <a:solidFill>
                  <a:prstClr val="black"/>
                </a:solidFill>
              </a:rPr>
              <a:t>particle</a:t>
            </a:r>
            <a:r>
              <a:rPr lang="it-IT" sz="2000" dirty="0">
                <a:solidFill>
                  <a:prstClr val="black"/>
                </a:solidFill>
              </a:rPr>
              <a:t> RT </a:t>
            </a:r>
            <a:r>
              <a:rPr lang="it-IT" sz="2000" dirty="0" err="1">
                <a:solidFill>
                  <a:prstClr val="black"/>
                </a:solidFill>
              </a:rPr>
              <a:t>series</a:t>
            </a:r>
            <a:r>
              <a:rPr lang="it-IT" sz="2000" dirty="0">
                <a:solidFill>
                  <a:prstClr val="black"/>
                </a:solidFill>
              </a:rPr>
              <a:t> </a:t>
            </a:r>
          </a:p>
          <a:p>
            <a:pPr>
              <a:defRPr/>
            </a:pPr>
            <a:r>
              <a:rPr lang="it-IT" sz="2000" dirty="0">
                <a:solidFill>
                  <a:prstClr val="black"/>
                </a:solidFill>
              </a:rPr>
              <a:t>from </a:t>
            </a:r>
            <a:r>
              <a:rPr lang="en-US" sz="2000" dirty="0">
                <a:solidFill>
                  <a:prstClr val="black"/>
                </a:solidFill>
              </a:rPr>
              <a:t>Department of Radiation Oncology, University Hospital of Heidelberg :</a:t>
            </a:r>
          </a:p>
          <a:p>
            <a:pPr>
              <a:defRPr/>
            </a:pPr>
            <a:r>
              <a:rPr lang="en-US" sz="2000" dirty="0">
                <a:solidFill>
                  <a:prstClr val="black"/>
                </a:solidFill>
              </a:rPr>
              <a:t>available all advanced photon techniques</a:t>
            </a:r>
          </a:p>
          <a:p>
            <a:pPr>
              <a:defRPr/>
            </a:pPr>
            <a:r>
              <a:rPr lang="en-US" sz="2000" dirty="0">
                <a:solidFill>
                  <a:prstClr val="black"/>
                </a:solidFill>
              </a:rPr>
              <a:t>further than particle RT.</a:t>
            </a:r>
          </a:p>
          <a:p>
            <a:pPr>
              <a:defRPr/>
            </a:pPr>
            <a:endParaRPr lang="en-US" sz="2400" dirty="0">
              <a:solidFill>
                <a:prstClr val="black"/>
              </a:solidFill>
            </a:endParaRPr>
          </a:p>
        </p:txBody>
      </p:sp>
      <p:sp>
        <p:nvSpPr>
          <p:cNvPr id="18" name="CasellaDiTesto 17">
            <a:extLst>
              <a:ext uri="{FF2B5EF4-FFF2-40B4-BE49-F238E27FC236}">
                <a16:creationId xmlns:a16="http://schemas.microsoft.com/office/drawing/2014/main" xmlns="" id="{3B613324-E945-4116-B06E-F8F55096B45F}"/>
              </a:ext>
            </a:extLst>
          </p:cNvPr>
          <p:cNvSpPr txBox="1"/>
          <p:nvPr/>
        </p:nvSpPr>
        <p:spPr>
          <a:xfrm>
            <a:off x="4867356" y="255137"/>
            <a:ext cx="6679842" cy="2554545"/>
          </a:xfrm>
          <a:prstGeom prst="rect">
            <a:avLst/>
          </a:prstGeom>
          <a:noFill/>
        </p:spPr>
        <p:txBody>
          <a:bodyPr wrap="square" rtlCol="0">
            <a:spAutoFit/>
          </a:bodyPr>
          <a:lstStyle/>
          <a:p>
            <a:pPr>
              <a:defRPr/>
            </a:pPr>
            <a:r>
              <a:rPr lang="it-IT" sz="2000" dirty="0">
                <a:solidFill>
                  <a:srgbClr val="FF0000"/>
                </a:solidFill>
              </a:rPr>
              <a:t> </a:t>
            </a:r>
          </a:p>
          <a:p>
            <a:pPr>
              <a:defRPr/>
            </a:pPr>
            <a:endParaRPr lang="it-IT" sz="2000" dirty="0">
              <a:solidFill>
                <a:srgbClr val="FF0000"/>
              </a:solidFill>
            </a:endParaRPr>
          </a:p>
          <a:p>
            <a:pPr>
              <a:defRPr/>
            </a:pPr>
            <a:r>
              <a:rPr lang="it-IT" sz="2000" b="1" dirty="0">
                <a:solidFill>
                  <a:srgbClr val="002060"/>
                </a:solidFill>
              </a:rPr>
              <a:t>Large/</a:t>
            </a:r>
            <a:r>
              <a:rPr lang="it-IT" sz="2000" b="1" dirty="0" err="1">
                <a:solidFill>
                  <a:srgbClr val="002060"/>
                </a:solidFill>
              </a:rPr>
              <a:t>Very</a:t>
            </a:r>
            <a:r>
              <a:rPr lang="it-IT" sz="2000" b="1" dirty="0">
                <a:solidFill>
                  <a:srgbClr val="002060"/>
                </a:solidFill>
              </a:rPr>
              <a:t> Large a</a:t>
            </a:r>
            <a:r>
              <a:rPr lang="it-IT" sz="2000" b="1" dirty="0" err="1">
                <a:solidFill>
                  <a:srgbClr val="002060"/>
                </a:solidFill>
              </a:rPr>
              <a:t>nd</a:t>
            </a:r>
            <a:r>
              <a:rPr lang="it-IT" sz="2000" b="1" dirty="0">
                <a:solidFill>
                  <a:srgbClr val="002060"/>
                </a:solidFill>
              </a:rPr>
              <a:t> </a:t>
            </a:r>
            <a:r>
              <a:rPr lang="it-IT" sz="2000" b="1" dirty="0" err="1">
                <a:solidFill>
                  <a:srgbClr val="002060"/>
                </a:solidFill>
              </a:rPr>
              <a:t>complex</a:t>
            </a:r>
            <a:r>
              <a:rPr lang="it-IT" sz="2000" b="1" dirty="0">
                <a:solidFill>
                  <a:srgbClr val="002060"/>
                </a:solidFill>
              </a:rPr>
              <a:t> </a:t>
            </a:r>
            <a:r>
              <a:rPr lang="it-IT" sz="2000" b="1" dirty="0" err="1">
                <a:solidFill>
                  <a:srgbClr val="002060"/>
                </a:solidFill>
              </a:rPr>
              <a:t>shaped</a:t>
            </a:r>
            <a:r>
              <a:rPr lang="it-IT" sz="2000" b="1" dirty="0">
                <a:solidFill>
                  <a:srgbClr val="002060"/>
                </a:solidFill>
              </a:rPr>
              <a:t>  </a:t>
            </a:r>
          </a:p>
          <a:p>
            <a:pPr>
              <a:defRPr/>
            </a:pPr>
            <a:r>
              <a:rPr lang="it-IT" sz="2000" b="1" dirty="0" err="1">
                <a:solidFill>
                  <a:srgbClr val="002060"/>
                </a:solidFill>
              </a:rPr>
              <a:t>recurrent</a:t>
            </a:r>
            <a:r>
              <a:rPr lang="it-IT" sz="2000" b="1" dirty="0">
                <a:solidFill>
                  <a:srgbClr val="002060"/>
                </a:solidFill>
              </a:rPr>
              <a:t> </a:t>
            </a:r>
            <a:r>
              <a:rPr lang="it-IT" sz="2000" b="1" dirty="0" err="1">
                <a:solidFill>
                  <a:srgbClr val="002060"/>
                </a:solidFill>
              </a:rPr>
              <a:t>tumors</a:t>
            </a:r>
            <a:r>
              <a:rPr lang="it-IT" sz="2000" b="1" dirty="0">
                <a:solidFill>
                  <a:srgbClr val="002060"/>
                </a:solidFill>
              </a:rPr>
              <a:t>: </a:t>
            </a:r>
            <a:r>
              <a:rPr lang="it-IT" sz="2000" b="1" dirty="0" err="1">
                <a:solidFill>
                  <a:srgbClr val="002060"/>
                </a:solidFill>
              </a:rPr>
              <a:t>very</a:t>
            </a:r>
            <a:r>
              <a:rPr lang="it-IT" sz="2000" b="1" dirty="0">
                <a:solidFill>
                  <a:srgbClr val="002060"/>
                </a:solidFill>
              </a:rPr>
              <a:t> </a:t>
            </a:r>
            <a:r>
              <a:rPr lang="it-IT" sz="2000" b="1" dirty="0" err="1">
                <a:solidFill>
                  <a:srgbClr val="002060"/>
                </a:solidFill>
              </a:rPr>
              <a:t>difficult</a:t>
            </a:r>
            <a:r>
              <a:rPr lang="it-IT" sz="2000" b="1" dirty="0">
                <a:solidFill>
                  <a:srgbClr val="002060"/>
                </a:solidFill>
              </a:rPr>
              <a:t> situation </a:t>
            </a:r>
          </a:p>
          <a:p>
            <a:pPr>
              <a:defRPr/>
            </a:pPr>
            <a:r>
              <a:rPr lang="it-IT" sz="2000" b="1" dirty="0">
                <a:solidFill>
                  <a:srgbClr val="002060"/>
                </a:solidFill>
              </a:rPr>
              <a:t>to </a:t>
            </a:r>
            <a:r>
              <a:rPr lang="it-IT" sz="2000" b="1" dirty="0" err="1">
                <a:solidFill>
                  <a:srgbClr val="002060"/>
                </a:solidFill>
              </a:rPr>
              <a:t>treat</a:t>
            </a:r>
            <a:r>
              <a:rPr lang="it-IT" sz="2000" b="1" dirty="0">
                <a:solidFill>
                  <a:srgbClr val="002060"/>
                </a:solidFill>
              </a:rPr>
              <a:t> </a:t>
            </a:r>
            <a:r>
              <a:rPr lang="it-IT" sz="2000" b="1" dirty="0" err="1">
                <a:solidFill>
                  <a:srgbClr val="002060"/>
                </a:solidFill>
              </a:rPr>
              <a:t>effectively</a:t>
            </a:r>
            <a:r>
              <a:rPr lang="it-IT" sz="2000" b="1" dirty="0">
                <a:solidFill>
                  <a:srgbClr val="002060"/>
                </a:solidFill>
              </a:rPr>
              <a:t> in </a:t>
            </a:r>
            <a:r>
              <a:rPr lang="it-IT" sz="2000" b="1" dirty="0" err="1">
                <a:solidFill>
                  <a:srgbClr val="002060"/>
                </a:solidFill>
              </a:rPr>
              <a:t>reirradiation</a:t>
            </a:r>
            <a:r>
              <a:rPr lang="it-IT" sz="2000" b="1" dirty="0">
                <a:solidFill>
                  <a:srgbClr val="002060"/>
                </a:solidFill>
              </a:rPr>
              <a:t> setting</a:t>
            </a:r>
          </a:p>
          <a:p>
            <a:pPr>
              <a:defRPr/>
            </a:pPr>
            <a:endParaRPr lang="it-IT" sz="2000" b="1" dirty="0">
              <a:solidFill>
                <a:srgbClr val="002060"/>
              </a:solidFill>
            </a:endParaRPr>
          </a:p>
          <a:p>
            <a:pPr>
              <a:defRPr/>
            </a:pPr>
            <a:r>
              <a:rPr lang="it-IT" sz="2000" b="1" dirty="0">
                <a:solidFill>
                  <a:srgbClr val="002060"/>
                </a:solidFill>
              </a:rPr>
              <a:t>Carbon </a:t>
            </a:r>
            <a:r>
              <a:rPr lang="it-IT" sz="2000" b="1" dirty="0" err="1">
                <a:solidFill>
                  <a:srgbClr val="002060"/>
                </a:solidFill>
              </a:rPr>
              <a:t>ions</a:t>
            </a:r>
            <a:r>
              <a:rPr lang="it-IT" sz="2000" b="1" dirty="0">
                <a:solidFill>
                  <a:srgbClr val="002060"/>
                </a:solidFill>
              </a:rPr>
              <a:t> RT to be </a:t>
            </a:r>
            <a:r>
              <a:rPr lang="it-IT" sz="2000" b="1" dirty="0" err="1">
                <a:solidFill>
                  <a:srgbClr val="002060"/>
                </a:solidFill>
              </a:rPr>
              <a:t>considered</a:t>
            </a:r>
            <a:r>
              <a:rPr lang="it-IT" sz="2000" b="1" dirty="0">
                <a:solidFill>
                  <a:srgbClr val="002060"/>
                </a:solidFill>
              </a:rPr>
              <a:t> in order </a:t>
            </a:r>
          </a:p>
          <a:p>
            <a:pPr>
              <a:defRPr/>
            </a:pPr>
            <a:r>
              <a:rPr lang="it-IT" sz="2000" b="1" dirty="0">
                <a:solidFill>
                  <a:srgbClr val="002060"/>
                </a:solidFill>
              </a:rPr>
              <a:t>to </a:t>
            </a:r>
            <a:r>
              <a:rPr lang="it-IT" sz="2000" b="1" dirty="0" err="1">
                <a:solidFill>
                  <a:srgbClr val="002060"/>
                </a:solidFill>
              </a:rPr>
              <a:t>overcome</a:t>
            </a:r>
            <a:r>
              <a:rPr lang="it-IT" sz="2000" b="1" dirty="0">
                <a:solidFill>
                  <a:srgbClr val="002060"/>
                </a:solidFill>
              </a:rPr>
              <a:t>  r</a:t>
            </a:r>
            <a:r>
              <a:rPr lang="it-IT" sz="2000" b="1" dirty="0" err="1">
                <a:solidFill>
                  <a:srgbClr val="002060"/>
                </a:solidFill>
              </a:rPr>
              <a:t>adioresistance</a:t>
            </a:r>
            <a:r>
              <a:rPr lang="it-IT" sz="2000" b="1" dirty="0">
                <a:solidFill>
                  <a:srgbClr val="002060"/>
                </a:solidFill>
              </a:rPr>
              <a:t> </a:t>
            </a:r>
          </a:p>
        </p:txBody>
      </p:sp>
      <p:sp>
        <p:nvSpPr>
          <p:cNvPr id="3" name="CasellaDiTesto 2">
            <a:extLst>
              <a:ext uri="{FF2B5EF4-FFF2-40B4-BE49-F238E27FC236}">
                <a16:creationId xmlns:a16="http://schemas.microsoft.com/office/drawing/2014/main" xmlns="" id="{4B4EFAD8-07CF-48F1-B995-5AF24E3310A4}"/>
              </a:ext>
            </a:extLst>
          </p:cNvPr>
          <p:cNvSpPr txBox="1"/>
          <p:nvPr/>
        </p:nvSpPr>
        <p:spPr>
          <a:xfrm>
            <a:off x="853440" y="232001"/>
            <a:ext cx="8573004" cy="461665"/>
          </a:xfrm>
          <a:prstGeom prst="rect">
            <a:avLst/>
          </a:prstGeom>
          <a:noFill/>
        </p:spPr>
        <p:txBody>
          <a:bodyPr wrap="square" rtlCol="0">
            <a:spAutoFit/>
          </a:bodyPr>
          <a:lstStyle/>
          <a:p>
            <a:r>
              <a:rPr lang="it-IT" sz="2400" b="1" dirty="0">
                <a:solidFill>
                  <a:srgbClr val="FF0000"/>
                </a:solidFill>
              </a:rPr>
              <a:t>RE-IRRADIATION OF SKULL BASE MENINGIOMA WITH PARTICLE RT</a:t>
            </a:r>
          </a:p>
        </p:txBody>
      </p:sp>
    </p:spTree>
    <p:extLst>
      <p:ext uri="{BB962C8B-B14F-4D97-AF65-F5344CB8AC3E}">
        <p14:creationId xmlns:p14="http://schemas.microsoft.com/office/powerpoint/2010/main" val="3282356732"/>
      </p:ext>
    </p:extLst>
  </p:cSld>
  <p:clrMapOvr>
    <a:masterClrMapping/>
  </p:clrMapOvr>
  <mc:AlternateContent xmlns:mc="http://schemas.openxmlformats.org/markup-compatibility/2006" xmlns:p14="http://schemas.microsoft.com/office/powerpoint/2010/main">
    <mc:Choice Requires="p14">
      <p:transition spd="slow" p14:dur="2000" advTm="22417"/>
    </mc:Choice>
    <mc:Fallback xmlns="">
      <p:transition spd="slow" advTm="22417"/>
    </mc:Fallback>
  </mc:AlternateContent>
  <p:timing>
    <p:tnLst>
      <p:par>
        <p:cTn id="1" dur="indefinite" restart="never" nodeType="tmRoot"/>
      </p:par>
    </p:tnLst>
  </p:timing>
  <p:extLst mod="1">
    <p:ext uri="{3A86A75C-4F4B-4683-9AE1-C65F6400EC91}">
      <p14:laserTraceLst xmlns:p14="http://schemas.microsoft.com/office/powerpoint/2010/main">
        <p14:tracePtLst>
          <p14:tracePt t="885" x="382588" y="595313"/>
          <p14:tracePt t="18411" x="390525" y="611188"/>
          <p14:tracePt t="18418" x="400050" y="620713"/>
          <p14:tracePt t="18426" x="400050" y="628650"/>
          <p14:tracePt t="18432" x="415925" y="654050"/>
          <p14:tracePt t="18439" x="415925" y="671513"/>
          <p14:tracePt t="18446" x="425450" y="671513"/>
          <p14:tracePt t="18453" x="433388" y="688975"/>
          <p14:tracePt t="18460" x="433388" y="704850"/>
          <p14:tracePt t="18467" x="441325" y="722313"/>
          <p14:tracePt t="18474" x="458788" y="739775"/>
          <p14:tracePt t="18481" x="458788" y="755650"/>
          <p14:tracePt t="18487" x="476250" y="781050"/>
          <p14:tracePt t="18493" x="484188" y="798513"/>
          <p14:tracePt t="18501" x="501650" y="833438"/>
          <p14:tracePt t="18509" x="517525" y="874713"/>
          <p14:tracePt t="18515" x="527050" y="900113"/>
          <p14:tracePt t="18522" x="552450" y="925513"/>
          <p14:tracePt t="18530" x="569913" y="968375"/>
          <p14:tracePt t="18537" x="585788" y="993775"/>
          <p14:tracePt t="18544" x="595313" y="1019175"/>
          <p14:tracePt t="18550" x="603250" y="1036638"/>
          <p14:tracePt t="18558" x="620713" y="1054100"/>
          <p14:tracePt t="18565" x="636588" y="1079500"/>
          <p14:tracePt t="18571" x="646113" y="1104900"/>
          <p14:tracePt t="18579" x="654050" y="1112838"/>
          <p14:tracePt t="18585" x="671513" y="1130300"/>
          <p14:tracePt t="18593" x="679450" y="1147763"/>
          <p14:tracePt t="18599" x="679450" y="1163638"/>
          <p14:tracePt t="18606" x="688975" y="1163638"/>
          <p14:tracePt t="18614" x="696913" y="1173163"/>
          <p14:tracePt t="18620" x="696913" y="1181100"/>
          <p14:tracePt t="18635" x="704850" y="1189038"/>
          <p14:tracePt t="18655" x="704850" y="1198563"/>
          <p14:tracePt t="18664" x="714375" y="1206500"/>
          <p14:tracePt t="18684" x="714375" y="1216025"/>
          <p14:tracePt t="18713" x="722313" y="1223963"/>
          <p14:tracePt t="18725" x="730250" y="1231900"/>
          <p14:tracePt t="18733" x="730250" y="1241425"/>
          <p14:tracePt t="18748" x="739775" y="1241425"/>
          <p14:tracePt t="18754" x="739775" y="1249363"/>
          <p14:tracePt t="18768" x="755650" y="1266825"/>
          <p14:tracePt t="18777" x="765175" y="1282700"/>
          <p14:tracePt t="18782" x="781050" y="1292225"/>
          <p14:tracePt t="18789" x="798513" y="1308100"/>
          <p14:tracePt t="18797" x="806450" y="1325563"/>
          <p14:tracePt t="18803" x="823913" y="1343025"/>
          <p14:tracePt t="18812" x="849313" y="1360488"/>
          <p14:tracePt t="18817" x="874713" y="1393825"/>
          <p14:tracePt t="18824" x="917575" y="1419225"/>
          <p14:tracePt t="18832" x="950913" y="1452563"/>
          <p14:tracePt t="18838" x="976313" y="1462088"/>
          <p14:tracePt t="18845" x="985838" y="1477963"/>
          <p14:tracePt t="18852" x="1028700" y="1495425"/>
          <p14:tracePt t="18860" x="1036638" y="1512888"/>
          <p14:tracePt t="18866" x="1062038" y="1530350"/>
          <p14:tracePt t="18873" x="1079500" y="1546225"/>
          <p14:tracePt t="18882" x="1104900" y="1563688"/>
          <p14:tracePt t="18887" x="1112838" y="1571625"/>
          <p14:tracePt t="18897" x="1138238" y="1589088"/>
          <p14:tracePt t="18901" x="1155700" y="1597025"/>
          <p14:tracePt t="18910" x="1163638" y="1614488"/>
          <p14:tracePt t="18915" x="1173163" y="1614488"/>
          <p14:tracePt t="18922" x="1181100" y="1631950"/>
          <p14:tracePt t="18931" x="1198563" y="1639888"/>
          <p14:tracePt t="18936" x="1198563" y="1649413"/>
          <p14:tracePt t="18943" x="1214438" y="1649413"/>
          <p14:tracePt t="18950" x="1223963" y="1665288"/>
          <p14:tracePt t="18959" x="1231900" y="1665288"/>
          <p14:tracePt t="18965" x="1249363" y="1682750"/>
          <p14:tracePt t="18972" x="1257300" y="1690688"/>
          <p14:tracePt t="18979" x="1282700" y="1708150"/>
          <p14:tracePt t="18993" x="1290638" y="1725613"/>
          <p14:tracePt t="19000" x="1317625" y="1733550"/>
          <p14:tracePt t="19011" x="1333500" y="1751013"/>
          <p14:tracePt t="19015" x="1343025" y="1758950"/>
          <p14:tracePt t="19020" x="1368425" y="1776413"/>
          <p14:tracePt t="19028" x="1384300" y="1784350"/>
          <p14:tracePt t="19035" x="1384300" y="1793875"/>
          <p14:tracePt t="19043" x="1401763" y="1801813"/>
          <p14:tracePt t="19049" x="1409700" y="1809750"/>
          <p14:tracePt t="19056" x="1427163" y="1809750"/>
          <p14:tracePt t="19063" x="1427163" y="1819275"/>
          <p14:tracePt t="19070" x="1435100" y="1819275"/>
          <p14:tracePt t="19078" x="1444625" y="1827213"/>
          <p14:tracePt t="19083" x="1444625" y="1835150"/>
          <p14:tracePt t="19090" x="1452563" y="1835150"/>
          <p14:tracePt t="19106" x="1462088" y="1835150"/>
          <p14:tracePt t="19114" x="1462088" y="1844675"/>
          <p14:tracePt t="19128" x="1470025" y="1844675"/>
          <p14:tracePt t="19177" x="1470025" y="1835150"/>
          <p14:tracePt t="19185" x="1470025" y="1827213"/>
          <p14:tracePt t="19190" x="1470025" y="1819275"/>
          <p14:tracePt t="19196" x="1470025" y="1809750"/>
          <p14:tracePt t="19745" x="1470025" y="1827213"/>
          <p14:tracePt t="19752" x="1470025" y="1852613"/>
          <p14:tracePt t="19759" x="1470025" y="1870075"/>
          <p14:tracePt t="19766" x="1470025" y="1895475"/>
          <p14:tracePt t="19773" x="1470025" y="1920875"/>
          <p14:tracePt t="19780" x="1477963" y="1938338"/>
          <p14:tracePt t="19786" x="1487488" y="1954213"/>
          <p14:tracePt t="19795" x="1487488" y="1979613"/>
          <p14:tracePt t="19801" x="1495425" y="1997075"/>
          <p14:tracePt t="19807" x="1495425" y="2005013"/>
          <p14:tracePt t="19815" x="1512888" y="2039938"/>
          <p14:tracePt t="19821" x="1512888" y="2065338"/>
          <p14:tracePt t="19828" x="1512888" y="2073275"/>
          <p14:tracePt t="19834" x="1520825" y="2090738"/>
          <p14:tracePt t="19841" x="1528763" y="2098675"/>
          <p14:tracePt t="19849" x="1528763" y="2108200"/>
          <p14:tracePt t="19856" x="1528763" y="2116138"/>
          <p14:tracePt t="19864" x="1528763" y="2124075"/>
          <p14:tracePt t="19877" x="1528763" y="2133600"/>
          <p14:tracePt t="19895" x="1538288" y="2141538"/>
          <p14:tracePt t="19899" x="1538288" y="2149475"/>
          <p14:tracePt t="19921" x="1538288" y="2159000"/>
          <p14:tracePt t="19941" x="1538288" y="2166938"/>
          <p14:tracePt t="19970" x="1538288" y="2174875"/>
          <p14:tracePt t="19976" x="1538288" y="2184400"/>
          <p14:tracePt t="20004" x="1538288" y="2192338"/>
          <p14:tracePt t="20046" x="1538288" y="2200275"/>
          <p14:tracePt t="20095" x="1538288" y="2209800"/>
          <p14:tracePt t="20137" x="1538288" y="2217738"/>
          <p14:tracePt t="20270" x="1538288" y="2227263"/>
          <p14:tracePt t="20319" x="1538288" y="2235200"/>
          <p14:tracePt t="20333" x="1546225" y="2235200"/>
          <p14:tracePt t="20348" x="1554163" y="2243138"/>
          <p14:tracePt t="20355" x="1554163" y="2252663"/>
          <p14:tracePt t="20362" x="1554163" y="2268538"/>
          <p14:tracePt t="20368" x="1563688" y="2278063"/>
          <p14:tracePt t="20375" x="1571625" y="2286000"/>
          <p14:tracePt t="20384" x="1571625" y="2319338"/>
          <p14:tracePt t="20390" x="1579563" y="2344738"/>
          <p14:tracePt t="20398" x="1589088" y="2371725"/>
          <p14:tracePt t="20404" x="1597025" y="2387600"/>
          <p14:tracePt t="20412" x="1597025" y="2422525"/>
          <p14:tracePt t="20418" x="1597025" y="2438400"/>
          <p14:tracePt t="20424" x="1606550" y="2455863"/>
          <p14:tracePt t="20433" x="1614488" y="2481263"/>
          <p14:tracePt t="20439" x="1622425" y="2489200"/>
          <p14:tracePt t="20453" x="1622425" y="2506663"/>
          <p14:tracePt t="20460" x="1622425" y="2516188"/>
          <p14:tracePt t="20468" x="1622425" y="2524125"/>
          <p14:tracePt t="20480" x="1631950" y="2532063"/>
          <p14:tracePt t="20502" x="1631950" y="2541588"/>
          <p14:tracePt t="20509" x="1631950" y="2549525"/>
          <p14:tracePt t="20529" x="1631950" y="2557463"/>
          <p14:tracePt t="20558" x="1631950" y="2566988"/>
          <p14:tracePt t="20587" x="1631950" y="2574925"/>
          <p14:tracePt t="20614" x="1631950" y="2582863"/>
          <p14:tracePt t="20657" x="1631950" y="2592388"/>
          <p14:tracePt t="20663" x="1639888" y="2592388"/>
          <p14:tracePt t="20776" x="1639888" y="2582863"/>
          <p14:tracePt t="20805" x="1639888" y="2574925"/>
          <p14:tracePt t="20846" x="1639888" y="2566988"/>
          <p14:tracePt t="20973" x="1639888" y="2557463"/>
          <p14:tracePt t="21043" x="1639888" y="2549525"/>
          <p14:tracePt t="21050" x="1639888" y="2541588"/>
          <p14:tracePt t="21072" x="1639888" y="2532063"/>
          <p14:tracePt t="21081" x="1631950" y="2524125"/>
          <p14:tracePt t="21087" x="1631950" y="2498725"/>
          <p14:tracePt t="21093" x="1622425" y="2473325"/>
          <p14:tracePt t="21101" x="1606550" y="2387600"/>
          <p14:tracePt t="21107" x="1579563" y="2293938"/>
          <p14:tracePt t="21114" x="1546225" y="2166938"/>
          <p14:tracePt t="21121" x="1444625" y="1903413"/>
          <p14:tracePt t="21128" x="1358900" y="1665288"/>
          <p14:tracePt t="21137" x="1317625" y="1530350"/>
          <p14:tracePt t="21142" x="1282700" y="1368425"/>
          <p14:tracePt t="21149" x="1249363" y="1266825"/>
          <p14:tracePt t="21155" x="1231900" y="1206500"/>
          <p14:tracePt t="21161" x="1206500" y="1155700"/>
          <p14:tracePt t="21169" x="1181100" y="1112838"/>
          <p14:tracePt t="21176" x="1163638" y="1079500"/>
          <p14:tracePt t="21184" x="1147763" y="1044575"/>
          <p14:tracePt t="21190" x="1147763" y="1036638"/>
          <p14:tracePt t="21197" x="1130300" y="1019175"/>
          <p14:tracePt t="21203" x="1120775" y="1003300"/>
          <p14:tracePt t="21218" x="1112838" y="993775"/>
          <p14:tracePt t="21225" x="1112838" y="985838"/>
          <p14:tracePt t="21232" x="1095375" y="977900"/>
          <p14:tracePt t="21246" x="1087438" y="960438"/>
          <p14:tracePt t="21252" x="1079500" y="960438"/>
          <p14:tracePt t="21260" x="1079500" y="942975"/>
          <p14:tracePt t="21268" x="1069975" y="942975"/>
          <p14:tracePt t="21275" x="1069975" y="935038"/>
          <p14:tracePt t="21280" x="1054100" y="925513"/>
          <p14:tracePt t="21288" x="1054100" y="917575"/>
          <p14:tracePt t="21295" x="1044575" y="917575"/>
          <p14:tracePt t="21302" x="1036638" y="909638"/>
          <p14:tracePt t="21309" x="1036638" y="900113"/>
          <p14:tracePt t="21317" x="1019175" y="892175"/>
          <p14:tracePt t="21324" x="1011238" y="892175"/>
          <p14:tracePt t="21331" x="1003300" y="874713"/>
          <p14:tracePt t="21337" x="985838" y="866775"/>
          <p14:tracePt t="21344" x="976313" y="849313"/>
          <p14:tracePt t="21352" x="960438" y="833438"/>
          <p14:tracePt t="21358" x="942975" y="808038"/>
          <p14:tracePt t="21366" x="925513" y="790575"/>
          <p14:tracePt t="21373" x="909638" y="755650"/>
          <p14:tracePt t="21380" x="892175" y="722313"/>
          <p14:tracePt t="21386" x="866775" y="679450"/>
          <p14:tracePt t="21394" x="831850" y="620713"/>
          <p14:tracePt t="21401" x="806450" y="560388"/>
          <p14:tracePt t="21408" x="798513" y="534988"/>
          <p14:tracePt t="21415" x="790575" y="501650"/>
          <p14:tracePt t="21422" x="765175" y="450850"/>
          <p14:tracePt t="21428" x="739775" y="415925"/>
          <p14:tracePt t="21435" x="722313" y="374650"/>
          <p14:tracePt t="21443" x="696913" y="347663"/>
          <p14:tracePt t="21450" x="679450" y="306388"/>
          <p14:tracePt t="21457" x="661988" y="296863"/>
          <p14:tracePt t="21464" x="654050" y="271463"/>
          <p14:tracePt t="21471" x="636588" y="263525"/>
          <p14:tracePt t="21478" x="611188" y="238125"/>
          <p14:tracePt t="21485" x="577850" y="203200"/>
          <p14:tracePt t="21492" x="534988" y="161925"/>
          <p14:tracePt t="21498" x="509588" y="127000"/>
          <p14:tracePt t="21505" x="466725" y="101600"/>
          <p14:tracePt t="21513" x="415925" y="58738"/>
          <p14:tracePt t="21520" x="365125" y="25400"/>
          <p14:tracePt t="21527" x="314325" y="0"/>
        </p14:tracePtLst>
      </p14:laserTraceLst>
    </p:ext>
  </p:extLs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xmlns="" id="{B1C9167A-ADD9-4015-95A5-25291F00FE7E}"/>
              </a:ext>
            </a:extLst>
          </p:cNvPr>
          <p:cNvPicPr>
            <a:picLocks noChangeAspect="1"/>
          </p:cNvPicPr>
          <p:nvPr/>
        </p:nvPicPr>
        <p:blipFill>
          <a:blip r:embed="rId2"/>
          <a:stretch>
            <a:fillRect/>
          </a:stretch>
        </p:blipFill>
        <p:spPr>
          <a:xfrm>
            <a:off x="4268428" y="1914551"/>
            <a:ext cx="3909423" cy="3421816"/>
          </a:xfrm>
          <a:prstGeom prst="rect">
            <a:avLst/>
          </a:prstGeom>
          <a:ln>
            <a:solidFill>
              <a:srgbClr val="002060"/>
            </a:solidFill>
          </a:ln>
        </p:spPr>
      </p:pic>
      <p:pic>
        <p:nvPicPr>
          <p:cNvPr id="3" name="Immagine 2" descr="Immagine che contiene testo&#10;&#10;Descrizione generata automaticamente">
            <a:extLst>
              <a:ext uri="{FF2B5EF4-FFF2-40B4-BE49-F238E27FC236}">
                <a16:creationId xmlns:a16="http://schemas.microsoft.com/office/drawing/2014/main" xmlns="" id="{FC503BAE-3F1E-0247-8FEE-A741BCEF81F9}"/>
              </a:ext>
            </a:extLst>
          </p:cNvPr>
          <p:cNvPicPr>
            <a:picLocks noChangeAspect="1"/>
          </p:cNvPicPr>
          <p:nvPr/>
        </p:nvPicPr>
        <p:blipFill>
          <a:blip r:embed="rId3"/>
          <a:stretch>
            <a:fillRect/>
          </a:stretch>
        </p:blipFill>
        <p:spPr>
          <a:xfrm>
            <a:off x="8808899" y="2287598"/>
            <a:ext cx="3383101" cy="2159426"/>
          </a:xfrm>
          <a:prstGeom prst="rect">
            <a:avLst/>
          </a:prstGeom>
        </p:spPr>
      </p:pic>
      <p:pic>
        <p:nvPicPr>
          <p:cNvPr id="4" name="Segnaposto contenuto 6" descr="Immagine che contiene testo&#10;&#10;Descrizione generata automaticamente">
            <a:extLst>
              <a:ext uri="{FF2B5EF4-FFF2-40B4-BE49-F238E27FC236}">
                <a16:creationId xmlns:a16="http://schemas.microsoft.com/office/drawing/2014/main" xmlns="" id="{7FF13C2E-9BC4-834A-9278-10D5A46CAF02}"/>
              </a:ext>
            </a:extLst>
          </p:cNvPr>
          <p:cNvPicPr>
            <a:picLocks noChangeAspect="1"/>
          </p:cNvPicPr>
          <p:nvPr/>
        </p:nvPicPr>
        <p:blipFill>
          <a:blip r:embed="rId4"/>
          <a:stretch>
            <a:fillRect/>
          </a:stretch>
        </p:blipFill>
        <p:spPr>
          <a:xfrm>
            <a:off x="5967463" y="-23386"/>
            <a:ext cx="4852937" cy="2087495"/>
          </a:xfrm>
          <a:prstGeom prst="rect">
            <a:avLst/>
          </a:prstGeom>
        </p:spPr>
      </p:pic>
      <p:sp>
        <p:nvSpPr>
          <p:cNvPr id="5" name="CasellaDiTesto 4">
            <a:extLst>
              <a:ext uri="{FF2B5EF4-FFF2-40B4-BE49-F238E27FC236}">
                <a16:creationId xmlns:a16="http://schemas.microsoft.com/office/drawing/2014/main" xmlns="" id="{5CF4D373-5D5E-4310-A7DA-750F55CE2FE6}"/>
              </a:ext>
            </a:extLst>
          </p:cNvPr>
          <p:cNvSpPr txBox="1"/>
          <p:nvPr/>
        </p:nvSpPr>
        <p:spPr>
          <a:xfrm flipH="1">
            <a:off x="692865" y="1832060"/>
            <a:ext cx="3650535" cy="1938992"/>
          </a:xfrm>
          <a:prstGeom prst="rect">
            <a:avLst/>
          </a:prstGeom>
          <a:noFill/>
        </p:spPr>
        <p:txBody>
          <a:bodyPr wrap="square" rtlCol="0">
            <a:spAutoFit/>
          </a:bodyPr>
          <a:lstStyle/>
          <a:p>
            <a:pPr marL="285750" indent="-285750">
              <a:lnSpc>
                <a:spcPct val="150000"/>
              </a:lnSpc>
              <a:buFont typeface="Wingdings" panose="05000000000000000000" pitchFamily="2" charset="2"/>
              <a:buChar char="§"/>
            </a:pPr>
            <a:r>
              <a:rPr lang="it-IT" sz="1600" dirty="0">
                <a:solidFill>
                  <a:srgbClr val="002060"/>
                </a:solidFill>
              </a:rPr>
              <a:t>November-2013-September2016</a:t>
            </a:r>
          </a:p>
          <a:p>
            <a:pPr marL="285750" indent="-285750">
              <a:lnSpc>
                <a:spcPct val="150000"/>
              </a:lnSpc>
              <a:buFont typeface="Wingdings" panose="05000000000000000000" pitchFamily="2" charset="2"/>
              <a:buChar char="§"/>
            </a:pPr>
            <a:r>
              <a:rPr lang="it-IT" sz="1600" dirty="0">
                <a:solidFill>
                  <a:srgbClr val="002060"/>
                </a:solidFill>
              </a:rPr>
              <a:t>51 </a:t>
            </a:r>
            <a:r>
              <a:rPr lang="it-IT" sz="1600" dirty="0" err="1">
                <a:solidFill>
                  <a:srgbClr val="002060"/>
                </a:solidFill>
              </a:rPr>
              <a:t>pts</a:t>
            </a:r>
            <a:endParaRPr lang="it-IT" sz="1600" dirty="0">
              <a:solidFill>
                <a:srgbClr val="002060"/>
              </a:solidFill>
            </a:endParaRPr>
          </a:p>
          <a:p>
            <a:pPr marL="285750" indent="-285750">
              <a:lnSpc>
                <a:spcPct val="150000"/>
              </a:lnSpc>
              <a:buFont typeface="Wingdings" panose="05000000000000000000" pitchFamily="2" charset="2"/>
              <a:buChar char="§"/>
            </a:pPr>
            <a:r>
              <a:rPr lang="it-IT" sz="1600" dirty="0" err="1">
                <a:solidFill>
                  <a:srgbClr val="002060"/>
                </a:solidFill>
              </a:rPr>
              <a:t>Median</a:t>
            </a:r>
            <a:r>
              <a:rPr lang="it-IT" sz="1600" dirty="0">
                <a:solidFill>
                  <a:srgbClr val="002060"/>
                </a:solidFill>
              </a:rPr>
              <a:t> CIRT dose 60 </a:t>
            </a:r>
            <a:r>
              <a:rPr lang="en-US" sz="1600" dirty="0" err="1">
                <a:solidFill>
                  <a:srgbClr val="002060"/>
                </a:solidFill>
              </a:rPr>
              <a:t>Gy</a:t>
            </a:r>
            <a:r>
              <a:rPr lang="en-US" sz="1600" dirty="0">
                <a:solidFill>
                  <a:srgbClr val="002060"/>
                </a:solidFill>
              </a:rPr>
              <a:t>[RBE]/ 3Gy[RBE] FS</a:t>
            </a:r>
          </a:p>
          <a:p>
            <a:pPr marL="285750" indent="-285750">
              <a:lnSpc>
                <a:spcPct val="150000"/>
              </a:lnSpc>
              <a:buFont typeface="Wingdings" panose="05000000000000000000" pitchFamily="2" charset="2"/>
              <a:buChar char="§"/>
            </a:pPr>
            <a:r>
              <a:rPr lang="en-US" sz="1600" dirty="0">
                <a:solidFill>
                  <a:srgbClr val="002060"/>
                </a:solidFill>
              </a:rPr>
              <a:t>Median follow-up: 18 months  </a:t>
            </a:r>
            <a:endParaRPr lang="it-IT" sz="1600" dirty="0">
              <a:solidFill>
                <a:srgbClr val="002060"/>
              </a:solidFill>
            </a:endParaRPr>
          </a:p>
        </p:txBody>
      </p:sp>
      <p:sp>
        <p:nvSpPr>
          <p:cNvPr id="8" name="Rettangolo 7"/>
          <p:cNvSpPr/>
          <p:nvPr/>
        </p:nvSpPr>
        <p:spPr>
          <a:xfrm>
            <a:off x="816752" y="4068273"/>
            <a:ext cx="2895600" cy="830997"/>
          </a:xfrm>
          <a:prstGeom prst="rect">
            <a:avLst/>
          </a:prstGeom>
        </p:spPr>
        <p:txBody>
          <a:bodyPr wrap="square">
            <a:spAutoFit/>
          </a:bodyPr>
          <a:lstStyle/>
          <a:p>
            <a:pPr>
              <a:lnSpc>
                <a:spcPct val="150000"/>
              </a:lnSpc>
            </a:pPr>
            <a:r>
              <a:rPr lang="en-GB" sz="1600" b="1" dirty="0" smtClean="0">
                <a:solidFill>
                  <a:srgbClr val="002060"/>
                </a:solidFill>
              </a:rPr>
              <a:t>PFS 1y/2y</a:t>
            </a:r>
            <a:r>
              <a:rPr lang="en-GB" sz="1600" dirty="0" smtClean="0">
                <a:solidFill>
                  <a:srgbClr val="002060"/>
                </a:solidFill>
              </a:rPr>
              <a:t>:  71.7</a:t>
            </a:r>
            <a:r>
              <a:rPr lang="en-GB" sz="1600" dirty="0">
                <a:solidFill>
                  <a:srgbClr val="002060"/>
                </a:solidFill>
              </a:rPr>
              <a:t>% e</a:t>
            </a:r>
            <a:r>
              <a:rPr lang="en-GB" sz="1600" dirty="0" smtClean="0">
                <a:solidFill>
                  <a:srgbClr val="002060"/>
                </a:solidFill>
              </a:rPr>
              <a:t> </a:t>
            </a:r>
            <a:r>
              <a:rPr lang="en-GB" sz="1600" dirty="0">
                <a:solidFill>
                  <a:srgbClr val="002060"/>
                </a:solidFill>
              </a:rPr>
              <a:t>52.2% </a:t>
            </a:r>
            <a:endParaRPr lang="en-GB" sz="1600" dirty="0" smtClean="0">
              <a:solidFill>
                <a:srgbClr val="002060"/>
              </a:solidFill>
            </a:endParaRPr>
          </a:p>
          <a:p>
            <a:pPr>
              <a:lnSpc>
                <a:spcPct val="150000"/>
              </a:lnSpc>
            </a:pPr>
            <a:r>
              <a:rPr lang="en-GB" sz="1600" b="1" dirty="0" smtClean="0">
                <a:solidFill>
                  <a:srgbClr val="002060"/>
                </a:solidFill>
              </a:rPr>
              <a:t>OS 1y/2y</a:t>
            </a:r>
            <a:r>
              <a:rPr lang="en-GB" sz="1600" dirty="0" smtClean="0">
                <a:solidFill>
                  <a:srgbClr val="002060"/>
                </a:solidFill>
              </a:rPr>
              <a:t>: 90.2</a:t>
            </a:r>
            <a:r>
              <a:rPr lang="en-GB" sz="1600" dirty="0">
                <a:solidFill>
                  <a:srgbClr val="002060"/>
                </a:solidFill>
              </a:rPr>
              <a:t>% </a:t>
            </a:r>
            <a:r>
              <a:rPr lang="en-GB" sz="1600" dirty="0" smtClean="0">
                <a:solidFill>
                  <a:srgbClr val="002060"/>
                </a:solidFill>
              </a:rPr>
              <a:t>e 64%</a:t>
            </a:r>
            <a:endParaRPr lang="en-GB" sz="1600" dirty="0">
              <a:solidFill>
                <a:srgbClr val="002060"/>
              </a:solidFill>
            </a:endParaRPr>
          </a:p>
        </p:txBody>
      </p:sp>
      <p:sp>
        <p:nvSpPr>
          <p:cNvPr id="12" name="Titolo 1"/>
          <p:cNvSpPr txBox="1">
            <a:spLocks/>
          </p:cNvSpPr>
          <p:nvPr/>
        </p:nvSpPr>
        <p:spPr>
          <a:xfrm>
            <a:off x="692865" y="622003"/>
            <a:ext cx="5125974" cy="600075"/>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it-IT" sz="2400" b="1" dirty="0" err="1" smtClean="0">
                <a:solidFill>
                  <a:srgbClr val="002060"/>
                </a:solidFill>
                <a:latin typeface="+mn-lt"/>
              </a:rPr>
              <a:t>Reirradiation</a:t>
            </a:r>
            <a:r>
              <a:rPr lang="it-IT" sz="2400" b="1" dirty="0" smtClean="0">
                <a:solidFill>
                  <a:srgbClr val="002060"/>
                </a:solidFill>
                <a:latin typeface="+mn-lt"/>
              </a:rPr>
              <a:t> of </a:t>
            </a:r>
            <a:r>
              <a:rPr lang="it-IT" sz="2400" b="1" dirty="0" err="1" smtClean="0">
                <a:solidFill>
                  <a:srgbClr val="002060"/>
                </a:solidFill>
                <a:latin typeface="+mn-lt"/>
              </a:rPr>
              <a:t>salivary</a:t>
            </a:r>
            <a:r>
              <a:rPr lang="it-IT" sz="2400" b="1" dirty="0" smtClean="0">
                <a:solidFill>
                  <a:srgbClr val="002060"/>
                </a:solidFill>
                <a:latin typeface="+mn-lt"/>
              </a:rPr>
              <a:t> </a:t>
            </a:r>
            <a:r>
              <a:rPr lang="it-IT" sz="2400" b="1" dirty="0" err="1" smtClean="0">
                <a:solidFill>
                  <a:srgbClr val="002060"/>
                </a:solidFill>
                <a:latin typeface="+mn-lt"/>
              </a:rPr>
              <a:t>gland</a:t>
            </a:r>
            <a:r>
              <a:rPr lang="it-IT" sz="2400" b="1" dirty="0" smtClean="0">
                <a:solidFill>
                  <a:srgbClr val="002060"/>
                </a:solidFill>
                <a:latin typeface="+mn-lt"/>
              </a:rPr>
              <a:t> </a:t>
            </a:r>
            <a:r>
              <a:rPr lang="it-IT" sz="2400" b="1" dirty="0" err="1" smtClean="0">
                <a:solidFill>
                  <a:srgbClr val="002060"/>
                </a:solidFill>
                <a:latin typeface="+mn-lt"/>
              </a:rPr>
              <a:t>tumors</a:t>
            </a:r>
            <a:endParaRPr lang="it-IT" sz="2400" b="1" dirty="0">
              <a:solidFill>
                <a:srgbClr val="002060"/>
              </a:solidFill>
              <a:latin typeface="+mn-lt"/>
            </a:endParaRPr>
          </a:p>
        </p:txBody>
      </p:sp>
      <p:grpSp>
        <p:nvGrpSpPr>
          <p:cNvPr id="13" name="Gruppo 12"/>
          <p:cNvGrpSpPr/>
          <p:nvPr/>
        </p:nvGrpSpPr>
        <p:grpSpPr>
          <a:xfrm>
            <a:off x="815326" y="1201757"/>
            <a:ext cx="3313685" cy="523220"/>
            <a:chOff x="801533" y="1540068"/>
            <a:chExt cx="3313685" cy="523220"/>
          </a:xfrm>
        </p:grpSpPr>
        <p:sp>
          <p:nvSpPr>
            <p:cNvPr id="14" name="Rettangolo 13"/>
            <p:cNvSpPr/>
            <p:nvPr/>
          </p:nvSpPr>
          <p:spPr>
            <a:xfrm>
              <a:off x="2294720" y="1540068"/>
              <a:ext cx="1820498" cy="523220"/>
            </a:xfrm>
            <a:prstGeom prst="rect">
              <a:avLst/>
            </a:prstGeom>
          </p:spPr>
          <p:txBody>
            <a:bodyPr wrap="none">
              <a:spAutoFit/>
            </a:bodyPr>
            <a:lstStyle/>
            <a:p>
              <a:r>
                <a:rPr lang="it-IT" sz="2800" b="1" dirty="0" err="1" smtClean="0">
                  <a:solidFill>
                    <a:srgbClr val="002060"/>
                  </a:solidFill>
                </a:rPr>
                <a:t>experience</a:t>
              </a:r>
              <a:endParaRPr lang="it-IT" sz="2800" b="1" dirty="0" smtClean="0">
                <a:solidFill>
                  <a:srgbClr val="002060"/>
                </a:solidFill>
              </a:endParaRPr>
            </a:p>
          </p:txBody>
        </p:sp>
        <p:pic>
          <p:nvPicPr>
            <p:cNvPr id="15" name="Picture 3"/>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b="24133"/>
            <a:stretch/>
          </p:blipFill>
          <p:spPr bwMode="auto">
            <a:xfrm>
              <a:off x="801533" y="1687480"/>
              <a:ext cx="1449226" cy="3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7" name="Gruppo 16"/>
          <p:cNvGrpSpPr/>
          <p:nvPr/>
        </p:nvGrpSpPr>
        <p:grpSpPr>
          <a:xfrm>
            <a:off x="7749564" y="5336367"/>
            <a:ext cx="4357509" cy="1452634"/>
            <a:chOff x="5983087" y="4732266"/>
            <a:chExt cx="4357509" cy="1452634"/>
          </a:xfrm>
        </p:grpSpPr>
        <p:pic>
          <p:nvPicPr>
            <p:cNvPr id="7" name="Immagine 6">
              <a:extLst>
                <a:ext uri="{FF2B5EF4-FFF2-40B4-BE49-F238E27FC236}">
                  <a16:creationId xmlns:a16="http://schemas.microsoft.com/office/drawing/2014/main" xmlns="" id="{48D4A765-8497-4FE0-9EE7-7DC7BBD9E484}"/>
                </a:ext>
              </a:extLst>
            </p:cNvPr>
            <p:cNvPicPr>
              <a:picLocks noChangeAspect="1"/>
            </p:cNvPicPr>
            <p:nvPr/>
          </p:nvPicPr>
          <p:blipFill rotWithShape="1">
            <a:blip r:embed="rId6"/>
            <a:srcRect t="72982" r="51138"/>
            <a:stretch/>
          </p:blipFill>
          <p:spPr>
            <a:xfrm>
              <a:off x="5983087" y="4732266"/>
              <a:ext cx="4357509" cy="1452634"/>
            </a:xfrm>
            <a:prstGeom prst="rect">
              <a:avLst/>
            </a:prstGeom>
            <a:ln>
              <a:solidFill>
                <a:schemeClr val="tx1"/>
              </a:solidFill>
            </a:ln>
          </p:spPr>
        </p:pic>
        <p:sp>
          <p:nvSpPr>
            <p:cNvPr id="16" name="Rettangolo 15"/>
            <p:cNvSpPr/>
            <p:nvPr/>
          </p:nvSpPr>
          <p:spPr>
            <a:xfrm>
              <a:off x="6235700" y="5867400"/>
              <a:ext cx="3632200" cy="1524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163065038"/>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2">
            <a:extLst>
              <a:ext uri="{FF2B5EF4-FFF2-40B4-BE49-F238E27FC236}">
                <a16:creationId xmlns="" xmlns:a16="http://schemas.microsoft.com/office/drawing/2014/main" id="{00669AEF-2B4A-42FD-819F-12AD3DAF9856}"/>
              </a:ext>
            </a:extLst>
          </p:cNvPr>
          <p:cNvSpPr txBox="1">
            <a:spLocks/>
          </p:cNvSpPr>
          <p:nvPr/>
        </p:nvSpPr>
        <p:spPr>
          <a:xfrm>
            <a:off x="838200" y="1452880"/>
            <a:ext cx="10515600" cy="41854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it-IT" dirty="0"/>
          </a:p>
        </p:txBody>
      </p:sp>
      <p:pic>
        <p:nvPicPr>
          <p:cNvPr id="21" name="Immagine 20">
            <a:extLst>
              <a:ext uri="{FF2B5EF4-FFF2-40B4-BE49-F238E27FC236}">
                <a16:creationId xmlns="" xmlns:a16="http://schemas.microsoft.com/office/drawing/2014/main" id="{3757503D-FAB4-4830-D909-198FE14FEB1C}"/>
              </a:ext>
            </a:extLst>
          </p:cNvPr>
          <p:cNvPicPr>
            <a:picLocks noChangeAspect="1"/>
          </p:cNvPicPr>
          <p:nvPr/>
        </p:nvPicPr>
        <p:blipFill rotWithShape="1">
          <a:blip r:embed="rId2"/>
          <a:srcRect l="45163" t="38269" r="22799" b="11624"/>
          <a:stretch/>
        </p:blipFill>
        <p:spPr>
          <a:xfrm>
            <a:off x="8282288" y="2236653"/>
            <a:ext cx="3707207" cy="3261338"/>
          </a:xfrm>
          <a:prstGeom prst="rect">
            <a:avLst/>
          </a:prstGeom>
        </p:spPr>
      </p:pic>
      <p:sp>
        <p:nvSpPr>
          <p:cNvPr id="2" name="Segnaposto data 1">
            <a:extLst>
              <a:ext uri="{FF2B5EF4-FFF2-40B4-BE49-F238E27FC236}">
                <a16:creationId xmlns="" xmlns:a16="http://schemas.microsoft.com/office/drawing/2014/main" id="{BDC4AB6D-6B84-488B-B96E-08DCB83615B8}"/>
              </a:ext>
            </a:extLst>
          </p:cNvPr>
          <p:cNvSpPr>
            <a:spLocks noGrp="1"/>
          </p:cNvSpPr>
          <p:nvPr>
            <p:ph type="dt" sz="half" idx="10"/>
          </p:nvPr>
        </p:nvSpPr>
        <p:spPr/>
        <p:txBody>
          <a:bodyPr/>
          <a:lstStyle/>
          <a:p>
            <a:fld id="{15C66B05-23FA-409C-B54E-D70FC7D6F75A}" type="datetime1">
              <a:rPr lang="it-IT" smtClean="0"/>
              <a:t>24/05/2023</a:t>
            </a:fld>
            <a:endParaRPr lang="it-IT" dirty="0"/>
          </a:p>
        </p:txBody>
      </p:sp>
      <p:sp>
        <p:nvSpPr>
          <p:cNvPr id="7" name="Content Placeholder 2">
            <a:extLst>
              <a:ext uri="{FF2B5EF4-FFF2-40B4-BE49-F238E27FC236}">
                <a16:creationId xmlns="" xmlns:a16="http://schemas.microsoft.com/office/drawing/2014/main" id="{3DDF3F65-9BC1-426D-AA2A-C3E0C81F743C}"/>
              </a:ext>
            </a:extLst>
          </p:cNvPr>
          <p:cNvSpPr txBox="1">
            <a:spLocks/>
          </p:cNvSpPr>
          <p:nvPr/>
        </p:nvSpPr>
        <p:spPr>
          <a:xfrm>
            <a:off x="990600" y="1669078"/>
            <a:ext cx="10515600" cy="4185455"/>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endParaRPr lang="en-GB" sz="3200" dirty="0"/>
          </a:p>
        </p:txBody>
      </p:sp>
      <p:sp>
        <p:nvSpPr>
          <p:cNvPr id="4" name="CasellaDiTesto 3">
            <a:extLst>
              <a:ext uri="{FF2B5EF4-FFF2-40B4-BE49-F238E27FC236}">
                <a16:creationId xmlns="" xmlns:a16="http://schemas.microsoft.com/office/drawing/2014/main" id="{7C762B66-E22C-31CA-D3DE-3245C0D3DCB6}"/>
              </a:ext>
            </a:extLst>
          </p:cNvPr>
          <p:cNvSpPr txBox="1"/>
          <p:nvPr/>
        </p:nvSpPr>
        <p:spPr>
          <a:xfrm>
            <a:off x="1083365" y="288235"/>
            <a:ext cx="9501809" cy="584775"/>
          </a:xfrm>
          <a:prstGeom prst="rect">
            <a:avLst/>
          </a:prstGeom>
          <a:noFill/>
        </p:spPr>
        <p:txBody>
          <a:bodyPr wrap="square" rtlCol="0">
            <a:spAutoFit/>
          </a:bodyPr>
          <a:lstStyle/>
          <a:p>
            <a:r>
              <a:rPr lang="it-IT" sz="3200" b="1" dirty="0">
                <a:solidFill>
                  <a:srgbClr val="002060"/>
                </a:solidFill>
              </a:rPr>
              <a:t>Re-</a:t>
            </a:r>
            <a:r>
              <a:rPr lang="it-IT" sz="3200" b="1" dirty="0" err="1">
                <a:solidFill>
                  <a:srgbClr val="002060"/>
                </a:solidFill>
              </a:rPr>
              <a:t>irradiation</a:t>
            </a:r>
            <a:r>
              <a:rPr lang="it-IT" sz="3200" b="1" dirty="0">
                <a:solidFill>
                  <a:srgbClr val="002060"/>
                </a:solidFill>
              </a:rPr>
              <a:t> of </a:t>
            </a:r>
            <a:r>
              <a:rPr lang="it-IT" sz="3200" b="1" dirty="0" err="1">
                <a:solidFill>
                  <a:srgbClr val="002060"/>
                </a:solidFill>
              </a:rPr>
              <a:t>rectal</a:t>
            </a:r>
            <a:r>
              <a:rPr lang="it-IT" sz="3200" b="1" dirty="0">
                <a:solidFill>
                  <a:srgbClr val="002060"/>
                </a:solidFill>
              </a:rPr>
              <a:t> </a:t>
            </a:r>
            <a:r>
              <a:rPr lang="it-IT" sz="3200" b="1" dirty="0" err="1">
                <a:solidFill>
                  <a:srgbClr val="002060"/>
                </a:solidFill>
              </a:rPr>
              <a:t>recurrences</a:t>
            </a:r>
            <a:r>
              <a:rPr lang="it-IT" sz="3200" b="1" dirty="0">
                <a:solidFill>
                  <a:srgbClr val="002060"/>
                </a:solidFill>
              </a:rPr>
              <a:t>: literature data</a:t>
            </a:r>
          </a:p>
        </p:txBody>
      </p:sp>
      <p:sp>
        <p:nvSpPr>
          <p:cNvPr id="13" name="CasellaDiTesto 12">
            <a:extLst>
              <a:ext uri="{FF2B5EF4-FFF2-40B4-BE49-F238E27FC236}">
                <a16:creationId xmlns="" xmlns:a16="http://schemas.microsoft.com/office/drawing/2014/main" id="{13F52BD5-9201-FFE5-BDD4-FF09A6B4A82C}"/>
              </a:ext>
            </a:extLst>
          </p:cNvPr>
          <p:cNvSpPr txBox="1"/>
          <p:nvPr/>
        </p:nvSpPr>
        <p:spPr>
          <a:xfrm>
            <a:off x="665316" y="6437416"/>
            <a:ext cx="11433605" cy="307777"/>
          </a:xfrm>
          <a:prstGeom prst="rect">
            <a:avLst/>
          </a:prstGeom>
          <a:noFill/>
        </p:spPr>
        <p:txBody>
          <a:bodyPr wrap="square">
            <a:spAutoFit/>
          </a:bodyPr>
          <a:lstStyle/>
          <a:p>
            <a:pPr algn="r"/>
            <a:r>
              <a:rPr lang="it-IT" sz="1400" b="1" dirty="0"/>
              <a:t>Chung, Seung </a:t>
            </a:r>
            <a:r>
              <a:rPr lang="it-IT" sz="1400" b="1" dirty="0" err="1"/>
              <a:t>Yeun</a:t>
            </a:r>
            <a:r>
              <a:rPr lang="it-IT" sz="1400" b="1" dirty="0"/>
              <a:t> et al.</a:t>
            </a:r>
            <a:r>
              <a:rPr lang="en-US" sz="1400" b="1" dirty="0"/>
              <a:t>, Scientific reports vol. 12,1 1845 (2022)</a:t>
            </a:r>
          </a:p>
        </p:txBody>
      </p:sp>
      <p:pic>
        <p:nvPicPr>
          <p:cNvPr id="15" name="Immagine 14">
            <a:extLst>
              <a:ext uri="{FF2B5EF4-FFF2-40B4-BE49-F238E27FC236}">
                <a16:creationId xmlns="" xmlns:a16="http://schemas.microsoft.com/office/drawing/2014/main" id="{02ACADEE-64F2-E6C3-B9B4-FCF52E6BDA34}"/>
              </a:ext>
            </a:extLst>
          </p:cNvPr>
          <p:cNvPicPr>
            <a:picLocks noChangeAspect="1"/>
          </p:cNvPicPr>
          <p:nvPr/>
        </p:nvPicPr>
        <p:blipFill rotWithShape="1">
          <a:blip r:embed="rId3"/>
          <a:srcRect l="8125" t="28116" r="31358" b="50000"/>
          <a:stretch/>
        </p:blipFill>
        <p:spPr>
          <a:xfrm>
            <a:off x="3476060" y="764348"/>
            <a:ext cx="5131785" cy="1043870"/>
          </a:xfrm>
          <a:prstGeom prst="rect">
            <a:avLst/>
          </a:prstGeom>
        </p:spPr>
      </p:pic>
      <p:sp>
        <p:nvSpPr>
          <p:cNvPr id="25" name="CasellaDiTesto 24">
            <a:extLst>
              <a:ext uri="{FF2B5EF4-FFF2-40B4-BE49-F238E27FC236}">
                <a16:creationId xmlns="" xmlns:a16="http://schemas.microsoft.com/office/drawing/2014/main" id="{BAE1F145-52DF-ACEB-6F7F-A0EFEB397622}"/>
              </a:ext>
            </a:extLst>
          </p:cNvPr>
          <p:cNvSpPr txBox="1"/>
          <p:nvPr/>
        </p:nvSpPr>
        <p:spPr>
          <a:xfrm>
            <a:off x="828716" y="6007109"/>
            <a:ext cx="11106807" cy="369332"/>
          </a:xfrm>
          <a:prstGeom prst="rect">
            <a:avLst/>
          </a:prstGeom>
          <a:noFill/>
        </p:spPr>
        <p:txBody>
          <a:bodyPr wrap="square">
            <a:spAutoFit/>
          </a:bodyPr>
          <a:lstStyle/>
          <a:p>
            <a:pPr algn="ctr"/>
            <a:r>
              <a:rPr lang="en-US" b="1" dirty="0"/>
              <a:t>CIRT showed better control, better overall survival and lower severe late toxicity rate</a:t>
            </a:r>
            <a:endParaRPr lang="it-IT" b="1" dirty="0"/>
          </a:p>
        </p:txBody>
      </p:sp>
      <p:grpSp>
        <p:nvGrpSpPr>
          <p:cNvPr id="29" name="Gruppo 28">
            <a:extLst>
              <a:ext uri="{FF2B5EF4-FFF2-40B4-BE49-F238E27FC236}">
                <a16:creationId xmlns="" xmlns:a16="http://schemas.microsoft.com/office/drawing/2014/main" id="{97F3C94D-55C9-1696-2225-4BAD0154AA53}"/>
              </a:ext>
            </a:extLst>
          </p:cNvPr>
          <p:cNvGrpSpPr/>
          <p:nvPr/>
        </p:nvGrpSpPr>
        <p:grpSpPr>
          <a:xfrm>
            <a:off x="828716" y="2284579"/>
            <a:ext cx="10823522" cy="3668100"/>
            <a:chOff x="828716" y="1838007"/>
            <a:chExt cx="10823522" cy="3668100"/>
          </a:xfrm>
        </p:grpSpPr>
        <p:pic>
          <p:nvPicPr>
            <p:cNvPr id="19" name="Immagine 18">
              <a:extLst>
                <a:ext uri="{FF2B5EF4-FFF2-40B4-BE49-F238E27FC236}">
                  <a16:creationId xmlns="" xmlns:a16="http://schemas.microsoft.com/office/drawing/2014/main" id="{88DFF951-A47D-AB06-F100-337ACFB58178}"/>
                </a:ext>
              </a:extLst>
            </p:cNvPr>
            <p:cNvPicPr>
              <a:picLocks noChangeAspect="1"/>
            </p:cNvPicPr>
            <p:nvPr/>
          </p:nvPicPr>
          <p:blipFill rotWithShape="1">
            <a:blip r:embed="rId4"/>
            <a:srcRect l="44919" t="30870" r="22391" b="15562"/>
            <a:stretch/>
          </p:blipFill>
          <p:spPr>
            <a:xfrm>
              <a:off x="828716" y="2001203"/>
              <a:ext cx="3802464" cy="3504904"/>
            </a:xfrm>
            <a:prstGeom prst="rect">
              <a:avLst/>
            </a:prstGeom>
          </p:spPr>
        </p:pic>
        <p:pic>
          <p:nvPicPr>
            <p:cNvPr id="27" name="Immagine 26">
              <a:extLst>
                <a:ext uri="{FF2B5EF4-FFF2-40B4-BE49-F238E27FC236}">
                  <a16:creationId xmlns="" xmlns:a16="http://schemas.microsoft.com/office/drawing/2014/main" id="{40BBCABD-4240-8D7E-E63E-515DC947CAB7}"/>
                </a:ext>
              </a:extLst>
            </p:cNvPr>
            <p:cNvPicPr>
              <a:picLocks noChangeAspect="1"/>
            </p:cNvPicPr>
            <p:nvPr/>
          </p:nvPicPr>
          <p:blipFill rotWithShape="1">
            <a:blip r:embed="rId5">
              <a:extLst>
                <a:ext uri="{28A0092B-C50C-407E-A947-70E740481C1C}">
                  <a14:useLocalDpi xmlns:a14="http://schemas.microsoft.com/office/drawing/2010/main" val="0"/>
                </a:ext>
              </a:extLst>
            </a:blip>
            <a:srcRect t="19164" b="4231"/>
            <a:stretch/>
          </p:blipFill>
          <p:spPr>
            <a:xfrm>
              <a:off x="4733387" y="2054052"/>
              <a:ext cx="3379789" cy="3452055"/>
            </a:xfrm>
            <a:prstGeom prst="rect">
              <a:avLst/>
            </a:prstGeom>
          </p:spPr>
        </p:pic>
        <p:sp>
          <p:nvSpPr>
            <p:cNvPr id="22" name="Ovale 21">
              <a:extLst>
                <a:ext uri="{FF2B5EF4-FFF2-40B4-BE49-F238E27FC236}">
                  <a16:creationId xmlns="" xmlns:a16="http://schemas.microsoft.com/office/drawing/2014/main" id="{DA65FE2C-5886-AA19-77B0-966F871F3B65}"/>
                </a:ext>
              </a:extLst>
            </p:cNvPr>
            <p:cNvSpPr/>
            <p:nvPr/>
          </p:nvSpPr>
          <p:spPr>
            <a:xfrm>
              <a:off x="10857109" y="1838007"/>
              <a:ext cx="795129" cy="427470"/>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Ovale 22">
              <a:extLst>
                <a:ext uri="{FF2B5EF4-FFF2-40B4-BE49-F238E27FC236}">
                  <a16:creationId xmlns="" xmlns:a16="http://schemas.microsoft.com/office/drawing/2014/main" id="{A6912DFB-643F-FF61-91EC-80E6F0CFF006}"/>
                </a:ext>
              </a:extLst>
            </p:cNvPr>
            <p:cNvSpPr/>
            <p:nvPr/>
          </p:nvSpPr>
          <p:spPr>
            <a:xfrm>
              <a:off x="3424244" y="4139370"/>
              <a:ext cx="795129" cy="427470"/>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 name="Ovale 27">
              <a:extLst>
                <a:ext uri="{FF2B5EF4-FFF2-40B4-BE49-F238E27FC236}">
                  <a16:creationId xmlns="" xmlns:a16="http://schemas.microsoft.com/office/drawing/2014/main" id="{24EDF2BA-96E6-051F-FF58-671A8F54A540}"/>
                </a:ext>
              </a:extLst>
            </p:cNvPr>
            <p:cNvSpPr/>
            <p:nvPr/>
          </p:nvSpPr>
          <p:spPr>
            <a:xfrm>
              <a:off x="7142804" y="4236906"/>
              <a:ext cx="795129" cy="427470"/>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sp>
        <p:nvSpPr>
          <p:cNvPr id="17" name="CasellaDiTesto 16">
            <a:extLst>
              <a:ext uri="{FF2B5EF4-FFF2-40B4-BE49-F238E27FC236}">
                <a16:creationId xmlns="" xmlns:a16="http://schemas.microsoft.com/office/drawing/2014/main" id="{1D967B6B-F809-0DBA-4F6D-9E291B62331B}"/>
              </a:ext>
            </a:extLst>
          </p:cNvPr>
          <p:cNvSpPr txBox="1"/>
          <p:nvPr/>
        </p:nvSpPr>
        <p:spPr>
          <a:xfrm>
            <a:off x="1673074" y="1919735"/>
            <a:ext cx="9753601" cy="369332"/>
          </a:xfrm>
          <a:prstGeom prst="rect">
            <a:avLst/>
          </a:prstGeom>
          <a:noFill/>
        </p:spPr>
        <p:txBody>
          <a:bodyPr wrap="square">
            <a:spAutoFit/>
          </a:bodyPr>
          <a:lstStyle/>
          <a:p>
            <a:r>
              <a:rPr lang="en-US" dirty="0">
                <a:solidFill>
                  <a:srgbClr val="FF0000"/>
                </a:solidFill>
              </a:rPr>
              <a:t>35 pts treated with CIRT (70.4GyE/16 </a:t>
            </a:r>
            <a:r>
              <a:rPr lang="en-US" dirty="0" err="1">
                <a:solidFill>
                  <a:srgbClr val="FF0000"/>
                </a:solidFill>
              </a:rPr>
              <a:t>fx</a:t>
            </a:r>
            <a:r>
              <a:rPr lang="en-US" dirty="0">
                <a:solidFill>
                  <a:srgbClr val="FF0000"/>
                </a:solidFill>
              </a:rPr>
              <a:t>) </a:t>
            </a:r>
            <a:r>
              <a:rPr lang="en-US" b="1" dirty="0"/>
              <a:t>vs</a:t>
            </a:r>
            <a:r>
              <a:rPr lang="en-US" dirty="0"/>
              <a:t> </a:t>
            </a:r>
            <a:r>
              <a:rPr lang="en-US" dirty="0">
                <a:solidFill>
                  <a:schemeClr val="accent1"/>
                </a:solidFill>
              </a:rPr>
              <a:t>31 treated with XRT (median dose 50 </a:t>
            </a:r>
            <a:r>
              <a:rPr lang="en-US" dirty="0" err="1">
                <a:solidFill>
                  <a:schemeClr val="accent1"/>
                </a:solidFill>
              </a:rPr>
              <a:t>Gy</a:t>
            </a:r>
            <a:r>
              <a:rPr lang="en-US" dirty="0">
                <a:solidFill>
                  <a:schemeClr val="accent1"/>
                </a:solidFill>
              </a:rPr>
              <a:t>/25fx)</a:t>
            </a:r>
            <a:endParaRPr lang="it-IT" dirty="0">
              <a:solidFill>
                <a:schemeClr val="accent1"/>
              </a:solidFill>
            </a:endParaRPr>
          </a:p>
        </p:txBody>
      </p:sp>
    </p:spTree>
    <p:extLst>
      <p:ext uri="{BB962C8B-B14F-4D97-AF65-F5344CB8AC3E}">
        <p14:creationId xmlns:p14="http://schemas.microsoft.com/office/powerpoint/2010/main" val="36931345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2">
            <a:extLst>
              <a:ext uri="{FF2B5EF4-FFF2-40B4-BE49-F238E27FC236}">
                <a16:creationId xmlns:a16="http://schemas.microsoft.com/office/drawing/2014/main" xmlns="" id="{F1A4E4AA-D258-9346-9FBF-E02760AE43A2}"/>
              </a:ext>
            </a:extLst>
          </p:cNvPr>
          <p:cNvSpPr>
            <a:spLocks noGrp="1"/>
          </p:cNvSpPr>
          <p:nvPr/>
        </p:nvSpPr>
        <p:spPr>
          <a:xfrm>
            <a:off x="5901187" y="625980"/>
            <a:ext cx="6290813" cy="465931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it-IT" sz="2400" kern="1200" dirty="0"/>
          </a:p>
          <a:p>
            <a:endParaRPr lang="it-IT" kern="1200" dirty="0"/>
          </a:p>
        </p:txBody>
      </p:sp>
      <p:sp>
        <p:nvSpPr>
          <p:cNvPr id="9" name="Titolo 3">
            <a:extLst>
              <a:ext uri="{FF2B5EF4-FFF2-40B4-BE49-F238E27FC236}">
                <a16:creationId xmlns:a16="http://schemas.microsoft.com/office/drawing/2014/main" xmlns="" id="{27665AAB-A575-F24D-AE43-1C78C4B40837}"/>
              </a:ext>
            </a:extLst>
          </p:cNvPr>
          <p:cNvSpPr>
            <a:spLocks noGrp="1"/>
          </p:cNvSpPr>
          <p:nvPr/>
        </p:nvSpPr>
        <p:spPr>
          <a:xfrm>
            <a:off x="838200" y="369311"/>
            <a:ext cx="10484174" cy="600075"/>
          </a:xfrm>
          <a:prstGeom prst="rect">
            <a:avLst/>
          </a:prstGeom>
        </p:spPr>
        <p:txBody>
          <a:bodyPr vert="horz" lIns="91440" tIns="45720" rIns="91440" bIns="45720" rtlCol="0" anchor="ctr">
            <a:normAutofit fontScale="90000" lnSpcReduction="10000"/>
          </a:bodyPr>
          <a:lstStyle>
            <a:lvl1pPr algn="l" defTabSz="914400" rtl="0" eaLnBrk="1" latinLnBrk="0" hangingPunct="1">
              <a:lnSpc>
                <a:spcPct val="90000"/>
              </a:lnSpc>
              <a:spcBef>
                <a:spcPct val="0"/>
              </a:spcBef>
              <a:buNone/>
              <a:defRPr sz="4400" b="1" kern="1200">
                <a:solidFill>
                  <a:schemeClr val="accent1"/>
                </a:solidFill>
                <a:latin typeface="+mj-lt"/>
                <a:ea typeface="+mj-ea"/>
                <a:cs typeface="+mj-cs"/>
              </a:defRPr>
            </a:lvl1pPr>
          </a:lstStyle>
          <a:p>
            <a:endParaRPr lang="it-IT" kern="1200" dirty="0"/>
          </a:p>
        </p:txBody>
      </p:sp>
      <p:sp>
        <p:nvSpPr>
          <p:cNvPr id="7" name="CasellaDiTesto 6">
            <a:extLst>
              <a:ext uri="{FF2B5EF4-FFF2-40B4-BE49-F238E27FC236}">
                <a16:creationId xmlns:a16="http://schemas.microsoft.com/office/drawing/2014/main" xmlns="" id="{EE4747D3-C02B-4144-8F48-6DE333503DE2}"/>
              </a:ext>
            </a:extLst>
          </p:cNvPr>
          <p:cNvSpPr txBox="1"/>
          <p:nvPr/>
        </p:nvSpPr>
        <p:spPr>
          <a:xfrm>
            <a:off x="1406559" y="311583"/>
            <a:ext cx="9527354" cy="646331"/>
          </a:xfrm>
          <a:prstGeom prst="rect">
            <a:avLst/>
          </a:prstGeom>
          <a:noFill/>
        </p:spPr>
        <p:txBody>
          <a:bodyPr wrap="square">
            <a:spAutoFit/>
          </a:bodyPr>
          <a:lstStyle/>
          <a:p>
            <a:pPr algn="ctr"/>
            <a:r>
              <a:rPr lang="it-IT" sz="3600" b="1" dirty="0" smtClean="0">
                <a:solidFill>
                  <a:srgbClr val="FF0000"/>
                </a:solidFill>
              </a:rPr>
              <a:t>WHAT ABOUT ITALY?</a:t>
            </a:r>
            <a:endParaRPr lang="it-IT" sz="3600" b="1" dirty="0">
              <a:solidFill>
                <a:srgbClr val="FF0000"/>
              </a:solidFill>
            </a:endParaRPr>
          </a:p>
        </p:txBody>
      </p:sp>
      <p:sp>
        <p:nvSpPr>
          <p:cNvPr id="4" name="Rettangolo 3">
            <a:extLst>
              <a:ext uri="{FF2B5EF4-FFF2-40B4-BE49-F238E27FC236}">
                <a16:creationId xmlns:a16="http://schemas.microsoft.com/office/drawing/2014/main" xmlns="" id="{C8F6DF41-5FFA-4557-BA00-1BF39D2D2DBA}"/>
              </a:ext>
            </a:extLst>
          </p:cNvPr>
          <p:cNvSpPr/>
          <p:nvPr/>
        </p:nvSpPr>
        <p:spPr>
          <a:xfrm>
            <a:off x="3388289" y="3708391"/>
            <a:ext cx="1375390" cy="155195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Rettangolo 4">
            <a:extLst>
              <a:ext uri="{FF2B5EF4-FFF2-40B4-BE49-F238E27FC236}">
                <a16:creationId xmlns:a16="http://schemas.microsoft.com/office/drawing/2014/main" xmlns="" id="{1EFDD4C0-EBE6-4B48-8F98-78BB52D7726B}"/>
              </a:ext>
            </a:extLst>
          </p:cNvPr>
          <p:cNvSpPr/>
          <p:nvPr/>
        </p:nvSpPr>
        <p:spPr>
          <a:xfrm>
            <a:off x="4835315" y="3695173"/>
            <a:ext cx="1260685" cy="1577049"/>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2" name="Immagine 11">
            <a:extLst>
              <a:ext uri="{FF2B5EF4-FFF2-40B4-BE49-F238E27FC236}">
                <a16:creationId xmlns:a16="http://schemas.microsoft.com/office/drawing/2014/main" xmlns="" id="{178EB63A-B1D1-6442-9E76-6E5041203E35}"/>
              </a:ext>
            </a:extLst>
          </p:cNvPr>
          <p:cNvPicPr>
            <a:picLocks noChangeAspect="1"/>
          </p:cNvPicPr>
          <p:nvPr/>
        </p:nvPicPr>
        <p:blipFill>
          <a:blip r:embed="rId2"/>
          <a:stretch>
            <a:fillRect/>
          </a:stretch>
        </p:blipFill>
        <p:spPr>
          <a:xfrm>
            <a:off x="2257909" y="1473952"/>
            <a:ext cx="8277139" cy="4302433"/>
          </a:xfrm>
          <a:prstGeom prst="rect">
            <a:avLst/>
          </a:prstGeom>
        </p:spPr>
      </p:pic>
    </p:spTree>
    <p:extLst>
      <p:ext uri="{BB962C8B-B14F-4D97-AF65-F5344CB8AC3E}">
        <p14:creationId xmlns:p14="http://schemas.microsoft.com/office/powerpoint/2010/main" val="2703570371"/>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2">
            <a:extLst>
              <a:ext uri="{FF2B5EF4-FFF2-40B4-BE49-F238E27FC236}">
                <a16:creationId xmlns:a16="http://schemas.microsoft.com/office/drawing/2014/main" xmlns="" id="{00669AEF-2B4A-42FD-819F-12AD3DAF9856}"/>
              </a:ext>
            </a:extLst>
          </p:cNvPr>
          <p:cNvSpPr txBox="1">
            <a:spLocks/>
          </p:cNvSpPr>
          <p:nvPr/>
        </p:nvSpPr>
        <p:spPr>
          <a:xfrm>
            <a:off x="838200" y="1452880"/>
            <a:ext cx="10515600" cy="41854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it-IT" dirty="0"/>
          </a:p>
        </p:txBody>
      </p:sp>
      <p:sp>
        <p:nvSpPr>
          <p:cNvPr id="13" name="CasellaDiTesto 12">
            <a:extLst>
              <a:ext uri="{FF2B5EF4-FFF2-40B4-BE49-F238E27FC236}">
                <a16:creationId xmlns:a16="http://schemas.microsoft.com/office/drawing/2014/main" xmlns="" id="{13F52BD5-9201-FFE5-BDD4-FF09A6B4A82C}"/>
              </a:ext>
            </a:extLst>
          </p:cNvPr>
          <p:cNvSpPr txBox="1"/>
          <p:nvPr/>
        </p:nvSpPr>
        <p:spPr>
          <a:xfrm>
            <a:off x="565123" y="6536343"/>
            <a:ext cx="11433605" cy="276999"/>
          </a:xfrm>
          <a:prstGeom prst="rect">
            <a:avLst/>
          </a:prstGeom>
          <a:noFill/>
        </p:spPr>
        <p:txBody>
          <a:bodyPr wrap="square">
            <a:spAutoFit/>
          </a:bodyPr>
          <a:lstStyle/>
          <a:p>
            <a:pPr algn="r"/>
            <a:r>
              <a:rPr lang="it-IT" sz="1200" b="1" dirty="0" smtClean="0">
                <a:solidFill>
                  <a:srgbClr val="212121"/>
                </a:solidFill>
                <a:effectLst/>
              </a:rPr>
              <a:t>Barcellini, </a:t>
            </a:r>
            <a:r>
              <a:rPr lang="en-US" sz="1200" b="1" dirty="0" smtClean="0">
                <a:solidFill>
                  <a:srgbClr val="212121"/>
                </a:solidFill>
              </a:rPr>
              <a:t>In </a:t>
            </a:r>
            <a:r>
              <a:rPr lang="en-US" sz="1200" b="1" dirty="0">
                <a:solidFill>
                  <a:srgbClr val="212121"/>
                </a:solidFill>
              </a:rPr>
              <a:t>vivo </a:t>
            </a:r>
            <a:r>
              <a:rPr lang="en-US" sz="1200" b="1" dirty="0" smtClean="0">
                <a:solidFill>
                  <a:srgbClr val="212121"/>
                </a:solidFill>
              </a:rPr>
              <a:t>2020</a:t>
            </a:r>
            <a:endParaRPr lang="en-US" sz="1200" b="1" dirty="0">
              <a:solidFill>
                <a:srgbClr val="212121"/>
              </a:solidFill>
            </a:endParaRPr>
          </a:p>
        </p:txBody>
      </p:sp>
      <p:sp>
        <p:nvSpPr>
          <p:cNvPr id="17" name="CasellaDiTesto 16">
            <a:extLst>
              <a:ext uri="{FF2B5EF4-FFF2-40B4-BE49-F238E27FC236}">
                <a16:creationId xmlns:a16="http://schemas.microsoft.com/office/drawing/2014/main" xmlns="" id="{1D967B6B-F809-0DBA-4F6D-9E291B62331B}"/>
              </a:ext>
            </a:extLst>
          </p:cNvPr>
          <p:cNvSpPr txBox="1"/>
          <p:nvPr/>
        </p:nvSpPr>
        <p:spPr>
          <a:xfrm>
            <a:off x="7317556" y="2439331"/>
            <a:ext cx="4443056" cy="830997"/>
          </a:xfrm>
          <a:prstGeom prst="rect">
            <a:avLst/>
          </a:prstGeom>
          <a:noFill/>
        </p:spPr>
        <p:txBody>
          <a:bodyPr wrap="square">
            <a:spAutoFit/>
          </a:bodyPr>
          <a:lstStyle/>
          <a:p>
            <a:pPr algn="l"/>
            <a:r>
              <a:rPr lang="en-US" sz="1600" dirty="0"/>
              <a:t>14 pts treated with </a:t>
            </a:r>
            <a:r>
              <a:rPr lang="en-US" sz="1600" b="1" dirty="0"/>
              <a:t>CIRT (</a:t>
            </a:r>
            <a:r>
              <a:rPr lang="en-US" sz="1600" b="1" i="0" u="none" strike="noStrike" baseline="0" dirty="0">
                <a:latin typeface="+mn-lt"/>
              </a:rPr>
              <a:t>35-76.8 </a:t>
            </a:r>
            <a:r>
              <a:rPr lang="en-US" sz="1600" b="1" i="0" u="none" strike="noStrike" baseline="0" dirty="0" err="1">
                <a:latin typeface="+mn-lt"/>
              </a:rPr>
              <a:t>GyE</a:t>
            </a:r>
            <a:r>
              <a:rPr lang="en-US" sz="1600" b="1" i="0" u="none" strike="noStrike" baseline="0" dirty="0">
                <a:latin typeface="+mn-lt"/>
              </a:rPr>
              <a:t>/</a:t>
            </a:r>
            <a:r>
              <a:rPr lang="it-IT" sz="1600" b="1" i="0" u="none" strike="noStrike" baseline="0" dirty="0">
                <a:latin typeface="+mn-lt"/>
              </a:rPr>
              <a:t> 15-20 </a:t>
            </a:r>
            <a:r>
              <a:rPr lang="it-IT" sz="1600" b="1" i="0" u="none" strike="noStrike" baseline="0" dirty="0" err="1">
                <a:latin typeface="+mn-lt"/>
              </a:rPr>
              <a:t>fx</a:t>
            </a:r>
            <a:r>
              <a:rPr lang="en-US" sz="1600" b="1" dirty="0"/>
              <a:t>)  </a:t>
            </a:r>
            <a:r>
              <a:rPr lang="en-US" sz="1600" dirty="0"/>
              <a:t>after a prior XRT on the pelvis (median dose:58.5 </a:t>
            </a:r>
            <a:r>
              <a:rPr lang="en-US" sz="1600" dirty="0" err="1"/>
              <a:t>Gy</a:t>
            </a:r>
            <a:r>
              <a:rPr lang="en-US" sz="1600" dirty="0"/>
              <a:t>)</a:t>
            </a:r>
            <a:r>
              <a:rPr lang="en-US" sz="1600" dirty="0" err="1"/>
              <a:t>Gy</a:t>
            </a:r>
            <a:r>
              <a:rPr lang="en-US" sz="1600" dirty="0"/>
              <a:t>)</a:t>
            </a:r>
            <a:endParaRPr lang="it-IT" sz="1600" dirty="0"/>
          </a:p>
        </p:txBody>
      </p:sp>
      <p:sp>
        <p:nvSpPr>
          <p:cNvPr id="25" name="CasellaDiTesto 24">
            <a:extLst>
              <a:ext uri="{FF2B5EF4-FFF2-40B4-BE49-F238E27FC236}">
                <a16:creationId xmlns:a16="http://schemas.microsoft.com/office/drawing/2014/main" xmlns="" id="{BAE1F145-52DF-ACEB-6F7F-A0EFEB397622}"/>
              </a:ext>
            </a:extLst>
          </p:cNvPr>
          <p:cNvSpPr txBox="1"/>
          <p:nvPr/>
        </p:nvSpPr>
        <p:spPr>
          <a:xfrm>
            <a:off x="7317556" y="3333492"/>
            <a:ext cx="4774227" cy="1200329"/>
          </a:xfrm>
          <a:prstGeom prst="rect">
            <a:avLst/>
          </a:prstGeom>
          <a:noFill/>
          <a:ln w="28575">
            <a:solidFill>
              <a:schemeClr val="accent1"/>
            </a:solidFill>
          </a:ln>
        </p:spPr>
        <p:txBody>
          <a:bodyPr wrap="square">
            <a:spAutoFit/>
          </a:bodyPr>
          <a:lstStyle/>
          <a:p>
            <a:pPr marL="285750" indent="-285750" algn="ctr">
              <a:buFont typeface="Arial" panose="020B0604020202020204" pitchFamily="34" charset="0"/>
              <a:buChar char="•"/>
            </a:pPr>
            <a:r>
              <a:rPr lang="en-US" sz="1200" dirty="0"/>
              <a:t>Median follow-up : 18 months</a:t>
            </a:r>
          </a:p>
          <a:p>
            <a:pPr marL="285750" indent="-285750" algn="ctr">
              <a:buFont typeface="Arial" panose="020B0604020202020204" pitchFamily="34" charset="0"/>
              <a:buChar char="•"/>
            </a:pPr>
            <a:r>
              <a:rPr lang="en-US" sz="1200" b="1" dirty="0"/>
              <a:t>Overall Survival</a:t>
            </a:r>
            <a:r>
              <a:rPr lang="en-US" sz="1200" b="0" dirty="0"/>
              <a:t>: 1-year OS 100%; </a:t>
            </a:r>
            <a:r>
              <a:rPr lang="en-US" sz="1200" b="0" u="none" strike="noStrike" baseline="0" dirty="0"/>
              <a:t>2-year OS 76.2%</a:t>
            </a:r>
          </a:p>
          <a:p>
            <a:pPr marL="285750" indent="-285750" algn="ctr">
              <a:buFont typeface="Arial" panose="020B0604020202020204" pitchFamily="34" charset="0"/>
              <a:buChar char="•"/>
            </a:pPr>
            <a:r>
              <a:rPr lang="en-US" sz="1200" b="1" dirty="0"/>
              <a:t>Local Control</a:t>
            </a:r>
            <a:r>
              <a:rPr lang="en-US" sz="1200" b="0" dirty="0"/>
              <a:t>: 1-year LC </a:t>
            </a:r>
            <a:r>
              <a:rPr lang="it-IT" sz="1200" b="0" dirty="0"/>
              <a:t>78%; </a:t>
            </a:r>
            <a:r>
              <a:rPr lang="en-US" sz="1200" b="0" dirty="0"/>
              <a:t>2-year LC </a:t>
            </a:r>
            <a:r>
              <a:rPr lang="it-IT" sz="1200" b="0" u="none" strike="noStrike" baseline="0" dirty="0"/>
              <a:t>52% </a:t>
            </a:r>
            <a:endParaRPr lang="it-IT" sz="1200" b="0" dirty="0"/>
          </a:p>
          <a:p>
            <a:endParaRPr lang="en-US" sz="1200" b="1" dirty="0"/>
          </a:p>
          <a:p>
            <a:r>
              <a:rPr lang="en-US" sz="1200" b="1" dirty="0"/>
              <a:t>No G≥3, no pelvic infection </a:t>
            </a:r>
            <a:r>
              <a:rPr lang="en-US" sz="1200" b="1" dirty="0">
                <a:sym typeface="Wingdings" panose="05000000000000000000" pitchFamily="2" charset="2"/>
              </a:rPr>
              <a:t> pre-CIRT surgery </a:t>
            </a:r>
            <a:r>
              <a:rPr lang="en-US" sz="1200" dirty="0">
                <a:sym typeface="Wingdings" panose="05000000000000000000" pitchFamily="2" charset="2"/>
              </a:rPr>
              <a:t>with</a:t>
            </a:r>
            <a:r>
              <a:rPr lang="en-US" sz="1200" b="1" dirty="0">
                <a:sym typeface="Wingdings" panose="05000000000000000000" pitchFamily="2" charset="2"/>
              </a:rPr>
              <a:t> </a:t>
            </a:r>
            <a:r>
              <a:rPr lang="en-US" sz="1200" b="1" i="0" u="none" strike="noStrike" baseline="0" dirty="0"/>
              <a:t>spacer implantation </a:t>
            </a:r>
            <a:r>
              <a:rPr lang="en-US" sz="1200" dirty="0"/>
              <a:t>by</a:t>
            </a:r>
            <a:r>
              <a:rPr lang="en-US" sz="1200" b="0" i="1" u="none" strike="noStrike" baseline="0" dirty="0"/>
              <a:t> </a:t>
            </a:r>
            <a:r>
              <a:rPr lang="en-US" sz="1200" b="0" i="0" u="none" strike="noStrike" baseline="0" dirty="0"/>
              <a:t>open surgery in 4 cases</a:t>
            </a:r>
            <a:endParaRPr lang="it-IT" sz="1200" b="1" dirty="0"/>
          </a:p>
        </p:txBody>
      </p:sp>
      <p:sp>
        <p:nvSpPr>
          <p:cNvPr id="5" name="AutoShape 4">
            <a:extLst>
              <a:ext uri="{FF2B5EF4-FFF2-40B4-BE49-F238E27FC236}">
                <a16:creationId xmlns:a16="http://schemas.microsoft.com/office/drawing/2014/main" xmlns="" id="{46541AFE-97FF-E409-8491-82E60D5A5057}"/>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pic>
        <p:nvPicPr>
          <p:cNvPr id="12"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24133"/>
          <a:stretch/>
        </p:blipFill>
        <p:spPr bwMode="auto">
          <a:xfrm>
            <a:off x="8700938" y="665662"/>
            <a:ext cx="1502703" cy="435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4" name="Gruppo 13">
            <a:extLst>
              <a:ext uri="{FF2B5EF4-FFF2-40B4-BE49-F238E27FC236}">
                <a16:creationId xmlns:a16="http://schemas.microsoft.com/office/drawing/2014/main" xmlns="" id="{795796D3-0F8B-99A5-9255-E9AAC1E76CF2}"/>
              </a:ext>
            </a:extLst>
          </p:cNvPr>
          <p:cNvGrpSpPr/>
          <p:nvPr/>
        </p:nvGrpSpPr>
        <p:grpSpPr>
          <a:xfrm>
            <a:off x="1242826" y="1986458"/>
            <a:ext cx="5039100" cy="2441485"/>
            <a:chOff x="831197" y="2142433"/>
            <a:chExt cx="11624585" cy="5215246"/>
          </a:xfrm>
        </p:grpSpPr>
        <p:sp>
          <p:nvSpPr>
            <p:cNvPr id="15" name="CasellaDiTesto 14">
              <a:extLst>
                <a:ext uri="{FF2B5EF4-FFF2-40B4-BE49-F238E27FC236}">
                  <a16:creationId xmlns:a16="http://schemas.microsoft.com/office/drawing/2014/main" xmlns="" id="{BAE1F145-52DF-ACEB-6F7F-A0EFEB397622}"/>
                </a:ext>
              </a:extLst>
            </p:cNvPr>
            <p:cNvSpPr txBox="1"/>
            <p:nvPr/>
          </p:nvSpPr>
          <p:spPr>
            <a:xfrm>
              <a:off x="1190847" y="4890720"/>
              <a:ext cx="3511802" cy="2442152"/>
            </a:xfrm>
            <a:prstGeom prst="rect">
              <a:avLst/>
            </a:prstGeom>
            <a:noFill/>
            <a:ln w="28575">
              <a:solidFill>
                <a:schemeClr val="accent1"/>
              </a:solidFill>
            </a:ln>
          </p:spPr>
          <p:txBody>
            <a:bodyPr wrap="square">
              <a:spAutoFit/>
            </a:bodyPr>
            <a:lstStyle/>
            <a:p>
              <a:pPr algn="ctr"/>
              <a:r>
                <a:rPr lang="en-US" sz="1200" dirty="0"/>
                <a:t>3-y LC (all): 69 % (95 % CI 56–79 %) </a:t>
              </a:r>
            </a:p>
            <a:p>
              <a:pPr algn="ctr"/>
              <a:r>
                <a:rPr lang="en-US" sz="1200" dirty="0"/>
                <a:t>5-y LC (all):62% </a:t>
              </a:r>
              <a:r>
                <a:rPr lang="it-IT" sz="1200" dirty="0"/>
                <a:t>(95 % CI </a:t>
              </a:r>
              <a:endParaRPr lang="it-IT" sz="1200" dirty="0" smtClean="0"/>
            </a:p>
            <a:p>
              <a:pPr algn="ctr"/>
              <a:r>
                <a:rPr lang="it-IT" sz="1200" dirty="0" smtClean="0"/>
                <a:t>51–73 </a:t>
              </a:r>
              <a:r>
                <a:rPr lang="it-IT" sz="1200" dirty="0"/>
                <a:t>%)</a:t>
              </a:r>
              <a:endParaRPr lang="it-IT" sz="1200" b="1" dirty="0"/>
            </a:p>
          </p:txBody>
        </p:sp>
        <p:pic>
          <p:nvPicPr>
            <p:cNvPr id="18" name="Immagine 17">
              <a:extLst>
                <a:ext uri="{FF2B5EF4-FFF2-40B4-BE49-F238E27FC236}">
                  <a16:creationId xmlns:a16="http://schemas.microsoft.com/office/drawing/2014/main" xmlns="" id="{06F6DE1A-880B-EFC4-2E9C-0A7D6421F87D}"/>
                </a:ext>
              </a:extLst>
            </p:cNvPr>
            <p:cNvPicPr>
              <a:picLocks noChangeAspect="1"/>
            </p:cNvPicPr>
            <p:nvPr/>
          </p:nvPicPr>
          <p:blipFill rotWithShape="1">
            <a:blip r:embed="rId4"/>
            <a:srcRect l="41913" t="40930" r="38542" b="34263"/>
            <a:stretch/>
          </p:blipFill>
          <p:spPr>
            <a:xfrm>
              <a:off x="831197" y="2142433"/>
              <a:ext cx="3819788" cy="2726886"/>
            </a:xfrm>
            <a:prstGeom prst="rect">
              <a:avLst/>
            </a:prstGeom>
          </p:spPr>
        </p:pic>
        <p:pic>
          <p:nvPicPr>
            <p:cNvPr id="19" name="Immagine 18">
              <a:extLst>
                <a:ext uri="{FF2B5EF4-FFF2-40B4-BE49-F238E27FC236}">
                  <a16:creationId xmlns:a16="http://schemas.microsoft.com/office/drawing/2014/main" xmlns="" id="{D86F9069-3D6E-E705-2A5D-1108580F0CA5}"/>
                </a:ext>
              </a:extLst>
            </p:cNvPr>
            <p:cNvPicPr>
              <a:picLocks noChangeAspect="1"/>
            </p:cNvPicPr>
            <p:nvPr/>
          </p:nvPicPr>
          <p:blipFill rotWithShape="1">
            <a:blip r:embed="rId5"/>
            <a:srcRect l="34808" t="35813" r="13335" b="31213"/>
            <a:stretch/>
          </p:blipFill>
          <p:spPr>
            <a:xfrm>
              <a:off x="4657988" y="2237885"/>
              <a:ext cx="7440933" cy="2661328"/>
            </a:xfrm>
            <a:prstGeom prst="rect">
              <a:avLst/>
            </a:prstGeom>
          </p:spPr>
        </p:pic>
        <p:sp>
          <p:nvSpPr>
            <p:cNvPr id="20" name="CasellaDiTesto 19">
              <a:extLst>
                <a:ext uri="{FF2B5EF4-FFF2-40B4-BE49-F238E27FC236}">
                  <a16:creationId xmlns:a16="http://schemas.microsoft.com/office/drawing/2014/main" xmlns="" id="{32865F9B-FB16-50CB-6CB0-B84BF9B1C38A}"/>
                </a:ext>
              </a:extLst>
            </p:cNvPr>
            <p:cNvSpPr txBox="1"/>
            <p:nvPr/>
          </p:nvSpPr>
          <p:spPr>
            <a:xfrm>
              <a:off x="5366824" y="4915527"/>
              <a:ext cx="3229685" cy="2442152"/>
            </a:xfrm>
            <a:prstGeom prst="rect">
              <a:avLst/>
            </a:prstGeom>
            <a:noFill/>
            <a:ln w="28575">
              <a:solidFill>
                <a:schemeClr val="accent1"/>
              </a:solidFill>
            </a:ln>
          </p:spPr>
          <p:txBody>
            <a:bodyPr wrap="square">
              <a:spAutoFit/>
            </a:bodyPr>
            <a:lstStyle/>
            <a:p>
              <a:pPr algn="ctr"/>
              <a:r>
                <a:rPr lang="en-US" sz="1200" dirty="0"/>
                <a:t>3-y OS: 61 % (95 % CI 49–71 %) </a:t>
              </a:r>
            </a:p>
            <a:p>
              <a:pPr algn="ctr"/>
              <a:r>
                <a:rPr lang="en-US" sz="1200" dirty="0"/>
                <a:t>5-y OS:38% (95 % CI</a:t>
              </a:r>
            </a:p>
            <a:p>
              <a:pPr algn="ctr"/>
              <a:r>
                <a:rPr lang="en-US" sz="1200" dirty="0"/>
                <a:t> 26 –49 %) </a:t>
              </a:r>
              <a:endParaRPr lang="it-IT" sz="1200" b="1" dirty="0"/>
            </a:p>
          </p:txBody>
        </p:sp>
        <p:sp>
          <p:nvSpPr>
            <p:cNvPr id="21" name="CasellaDiTesto 20">
              <a:extLst>
                <a:ext uri="{FF2B5EF4-FFF2-40B4-BE49-F238E27FC236}">
                  <a16:creationId xmlns:a16="http://schemas.microsoft.com/office/drawing/2014/main" xmlns="" id="{2E73B087-E8FA-91F4-6C99-CE0F8938312A}"/>
                </a:ext>
              </a:extLst>
            </p:cNvPr>
            <p:cNvSpPr txBox="1"/>
            <p:nvPr/>
          </p:nvSpPr>
          <p:spPr>
            <a:xfrm>
              <a:off x="8999611" y="4886740"/>
              <a:ext cx="3456171" cy="2470939"/>
            </a:xfrm>
            <a:prstGeom prst="rect">
              <a:avLst/>
            </a:prstGeom>
            <a:noFill/>
            <a:ln w="28575">
              <a:solidFill>
                <a:schemeClr val="accent1"/>
              </a:solidFill>
            </a:ln>
          </p:spPr>
          <p:txBody>
            <a:bodyPr wrap="square">
              <a:spAutoFit/>
            </a:bodyPr>
            <a:lstStyle/>
            <a:p>
              <a:pPr algn="ctr"/>
              <a:r>
                <a:rPr lang="en-US" sz="1200" dirty="0"/>
                <a:t>3-y PFS: 33 % (95 % CI 22–44 %) </a:t>
              </a:r>
            </a:p>
            <a:p>
              <a:pPr algn="ctr"/>
              <a:r>
                <a:rPr lang="en-US" sz="1200" dirty="0"/>
                <a:t>5-y PFS: 33 % (95 % CI</a:t>
              </a:r>
            </a:p>
            <a:p>
              <a:pPr algn="ctr"/>
              <a:r>
                <a:rPr lang="en-US" sz="1200" dirty="0"/>
                <a:t> 22–44 %) </a:t>
              </a:r>
              <a:endParaRPr lang="it-IT" sz="1200" b="1" dirty="0"/>
            </a:p>
          </p:txBody>
        </p:sp>
      </p:grpSp>
      <p:sp>
        <p:nvSpPr>
          <p:cNvPr id="22" name="CasellaDiTesto 21">
            <a:extLst>
              <a:ext uri="{FF2B5EF4-FFF2-40B4-BE49-F238E27FC236}">
                <a16:creationId xmlns:a16="http://schemas.microsoft.com/office/drawing/2014/main" xmlns="" id="{1D967B6B-F809-0DBA-4F6D-9E291B62331B}"/>
              </a:ext>
            </a:extLst>
          </p:cNvPr>
          <p:cNvSpPr txBox="1"/>
          <p:nvPr/>
        </p:nvSpPr>
        <p:spPr>
          <a:xfrm>
            <a:off x="1242826" y="1380911"/>
            <a:ext cx="5076757" cy="584775"/>
          </a:xfrm>
          <a:prstGeom prst="rect">
            <a:avLst/>
          </a:prstGeom>
          <a:noFill/>
        </p:spPr>
        <p:txBody>
          <a:bodyPr wrap="square">
            <a:spAutoFit/>
          </a:bodyPr>
          <a:lstStyle/>
          <a:p>
            <a:r>
              <a:rPr lang="en-US" sz="1600" dirty="0"/>
              <a:t>77 pts treated with </a:t>
            </a:r>
            <a:r>
              <a:rPr lang="en-US" sz="1600" b="1" dirty="0"/>
              <a:t>CIRT (70.4GyE/16 </a:t>
            </a:r>
            <a:r>
              <a:rPr lang="en-US" sz="1600" b="1" dirty="0" err="1"/>
              <a:t>fx</a:t>
            </a:r>
            <a:r>
              <a:rPr lang="en-US" sz="1600" b="1" dirty="0"/>
              <a:t>)  </a:t>
            </a:r>
            <a:r>
              <a:rPr lang="en-US" sz="1600" dirty="0"/>
              <a:t>after a prior XRT on the pelvis (median dose of 50.4Gy (range 20–74 </a:t>
            </a:r>
            <a:r>
              <a:rPr lang="en-US" sz="1600" dirty="0" err="1"/>
              <a:t>Gy</a:t>
            </a:r>
            <a:r>
              <a:rPr lang="en-US" sz="1600" dirty="0"/>
              <a:t>) </a:t>
            </a:r>
            <a:endParaRPr lang="it-IT" sz="1600" dirty="0"/>
          </a:p>
        </p:txBody>
      </p:sp>
      <p:sp>
        <p:nvSpPr>
          <p:cNvPr id="24" name="CasellaDiTesto 23">
            <a:extLst>
              <a:ext uri="{FF2B5EF4-FFF2-40B4-BE49-F238E27FC236}">
                <a16:creationId xmlns:a16="http://schemas.microsoft.com/office/drawing/2014/main" xmlns="" id="{13F52BD5-9201-FFE5-BDD4-FF09A6B4A82C}"/>
              </a:ext>
            </a:extLst>
          </p:cNvPr>
          <p:cNvSpPr txBox="1"/>
          <p:nvPr/>
        </p:nvSpPr>
        <p:spPr>
          <a:xfrm>
            <a:off x="-6824621" y="940427"/>
            <a:ext cx="11433605" cy="276999"/>
          </a:xfrm>
          <a:prstGeom prst="rect">
            <a:avLst/>
          </a:prstGeom>
          <a:noFill/>
        </p:spPr>
        <p:txBody>
          <a:bodyPr wrap="square">
            <a:spAutoFit/>
          </a:bodyPr>
          <a:lstStyle/>
          <a:p>
            <a:pPr algn="r"/>
            <a:r>
              <a:rPr lang="it-IT" sz="1200" b="1" dirty="0">
                <a:solidFill>
                  <a:srgbClr val="212121"/>
                </a:solidFill>
                <a:effectLst/>
                <a:latin typeface="+mj-lt"/>
              </a:rPr>
              <a:t>Yamada, </a:t>
            </a:r>
            <a:r>
              <a:rPr lang="en-US" sz="1200" b="1" dirty="0" smtClean="0">
                <a:solidFill>
                  <a:srgbClr val="212121"/>
                </a:solidFill>
                <a:effectLst/>
                <a:latin typeface="+mj-lt"/>
              </a:rPr>
              <a:t>Annals </a:t>
            </a:r>
            <a:r>
              <a:rPr lang="en-US" sz="1200" b="1" dirty="0">
                <a:solidFill>
                  <a:srgbClr val="212121"/>
                </a:solidFill>
                <a:effectLst/>
                <a:latin typeface="+mj-lt"/>
              </a:rPr>
              <a:t>of surgical oncology </a:t>
            </a:r>
            <a:r>
              <a:rPr lang="en-US" sz="1200" b="1" dirty="0" smtClean="0">
                <a:solidFill>
                  <a:srgbClr val="212121"/>
                </a:solidFill>
                <a:effectLst/>
                <a:latin typeface="+mj-lt"/>
              </a:rPr>
              <a:t>2022</a:t>
            </a:r>
            <a:endParaRPr lang="en-US" sz="1200" b="1" dirty="0">
              <a:latin typeface="+mj-lt"/>
            </a:endParaRPr>
          </a:p>
        </p:txBody>
      </p:sp>
      <p:sp>
        <p:nvSpPr>
          <p:cNvPr id="26" name="CasellaDiTesto 25">
            <a:extLst>
              <a:ext uri="{FF2B5EF4-FFF2-40B4-BE49-F238E27FC236}">
                <a16:creationId xmlns:a16="http://schemas.microsoft.com/office/drawing/2014/main" xmlns="" id="{40732EE0-61C9-9D8E-6DC6-1A9E1BC5D94D}"/>
              </a:ext>
            </a:extLst>
          </p:cNvPr>
          <p:cNvSpPr txBox="1"/>
          <p:nvPr/>
        </p:nvSpPr>
        <p:spPr>
          <a:xfrm>
            <a:off x="2428356" y="4524243"/>
            <a:ext cx="6339114" cy="276999"/>
          </a:xfrm>
          <a:prstGeom prst="rect">
            <a:avLst/>
          </a:prstGeom>
          <a:noFill/>
        </p:spPr>
        <p:txBody>
          <a:bodyPr wrap="square">
            <a:spAutoFit/>
          </a:bodyPr>
          <a:lstStyle/>
          <a:p>
            <a:r>
              <a:rPr lang="en-US" sz="1200" dirty="0"/>
              <a:t>Acute grade 3 toxicities (10 %) and late grade 3 toxicities (21 %)</a:t>
            </a:r>
            <a:endParaRPr lang="it-IT" sz="1200" dirty="0"/>
          </a:p>
        </p:txBody>
      </p:sp>
      <p:sp>
        <p:nvSpPr>
          <p:cNvPr id="8" name="CasellaDiTesto 7"/>
          <p:cNvSpPr txBox="1"/>
          <p:nvPr/>
        </p:nvSpPr>
        <p:spPr>
          <a:xfrm>
            <a:off x="1381523" y="5284220"/>
            <a:ext cx="5705601" cy="646331"/>
          </a:xfrm>
          <a:prstGeom prst="rect">
            <a:avLst/>
          </a:prstGeom>
          <a:noFill/>
        </p:spPr>
        <p:txBody>
          <a:bodyPr wrap="none" rtlCol="0">
            <a:spAutoFit/>
          </a:bodyPr>
          <a:lstStyle/>
          <a:p>
            <a:r>
              <a:rPr lang="it-IT" dirty="0" smtClean="0"/>
              <a:t>Re-</a:t>
            </a:r>
            <a:r>
              <a:rPr lang="it-IT" dirty="0" err="1" smtClean="0"/>
              <a:t>irradiation</a:t>
            </a:r>
            <a:r>
              <a:rPr lang="it-IT" dirty="0" smtClean="0"/>
              <a:t> with CIRT </a:t>
            </a:r>
            <a:r>
              <a:rPr lang="it-IT" dirty="0" err="1" smtClean="0"/>
              <a:t>could</a:t>
            </a:r>
            <a:r>
              <a:rPr lang="it-IT" dirty="0" smtClean="0"/>
              <a:t> be an </a:t>
            </a:r>
            <a:r>
              <a:rPr lang="it-IT" dirty="0" err="1" smtClean="0"/>
              <a:t>evaluable</a:t>
            </a:r>
            <a:r>
              <a:rPr lang="it-IT" dirty="0" smtClean="0"/>
              <a:t> option, </a:t>
            </a:r>
          </a:p>
          <a:p>
            <a:r>
              <a:rPr lang="it-IT" dirty="0" err="1" smtClean="0"/>
              <a:t>Prognostic</a:t>
            </a:r>
            <a:r>
              <a:rPr lang="it-IT" dirty="0" smtClean="0"/>
              <a:t> </a:t>
            </a:r>
            <a:r>
              <a:rPr lang="it-IT" dirty="0" err="1" smtClean="0"/>
              <a:t>factors</a:t>
            </a:r>
            <a:r>
              <a:rPr lang="it-IT" dirty="0" smtClean="0"/>
              <a:t>  for the </a:t>
            </a:r>
            <a:r>
              <a:rPr lang="it-IT" dirty="0" err="1" smtClean="0"/>
              <a:t>outcome</a:t>
            </a:r>
            <a:r>
              <a:rPr lang="it-IT" dirty="0" smtClean="0"/>
              <a:t> </a:t>
            </a:r>
            <a:r>
              <a:rPr lang="it-IT" dirty="0" err="1" smtClean="0"/>
              <a:t>needed</a:t>
            </a:r>
            <a:r>
              <a:rPr lang="it-IT" dirty="0" smtClean="0"/>
              <a:t> to be elucidate</a:t>
            </a:r>
            <a:endParaRPr lang="it-IT" dirty="0"/>
          </a:p>
        </p:txBody>
      </p:sp>
      <p:sp>
        <p:nvSpPr>
          <p:cNvPr id="9" name="Freccia a destra 8"/>
          <p:cNvSpPr/>
          <p:nvPr/>
        </p:nvSpPr>
        <p:spPr>
          <a:xfrm>
            <a:off x="889707" y="5344805"/>
            <a:ext cx="463224" cy="52515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 name="CasellaDiTesto 27">
            <a:extLst>
              <a:ext uri="{FF2B5EF4-FFF2-40B4-BE49-F238E27FC236}">
                <a16:creationId xmlns="" xmlns:a16="http://schemas.microsoft.com/office/drawing/2014/main" id="{7C762B66-E22C-31CA-D3DE-3245C0D3DCB6}"/>
              </a:ext>
            </a:extLst>
          </p:cNvPr>
          <p:cNvSpPr txBox="1"/>
          <p:nvPr/>
        </p:nvSpPr>
        <p:spPr>
          <a:xfrm>
            <a:off x="0" y="-27027"/>
            <a:ext cx="12271805" cy="584775"/>
          </a:xfrm>
          <a:prstGeom prst="rect">
            <a:avLst/>
          </a:prstGeom>
          <a:noFill/>
        </p:spPr>
        <p:txBody>
          <a:bodyPr wrap="square" rtlCol="0">
            <a:spAutoFit/>
          </a:bodyPr>
          <a:lstStyle/>
          <a:p>
            <a:r>
              <a:rPr lang="it-IT" sz="3200" b="1" dirty="0">
                <a:solidFill>
                  <a:srgbClr val="002060"/>
                </a:solidFill>
              </a:rPr>
              <a:t>Re-</a:t>
            </a:r>
            <a:r>
              <a:rPr lang="it-IT" sz="3200" b="1" dirty="0" err="1">
                <a:solidFill>
                  <a:srgbClr val="002060"/>
                </a:solidFill>
              </a:rPr>
              <a:t>irradiation</a:t>
            </a:r>
            <a:r>
              <a:rPr lang="it-IT" sz="3200" b="1" dirty="0">
                <a:solidFill>
                  <a:srgbClr val="002060"/>
                </a:solidFill>
              </a:rPr>
              <a:t> of </a:t>
            </a:r>
            <a:r>
              <a:rPr lang="it-IT" sz="3200" b="1" dirty="0" err="1">
                <a:solidFill>
                  <a:srgbClr val="002060"/>
                </a:solidFill>
              </a:rPr>
              <a:t>rectal</a:t>
            </a:r>
            <a:r>
              <a:rPr lang="it-IT" sz="3200" b="1" dirty="0">
                <a:solidFill>
                  <a:srgbClr val="002060"/>
                </a:solidFill>
              </a:rPr>
              <a:t> </a:t>
            </a:r>
            <a:r>
              <a:rPr lang="it-IT" sz="3200" b="1" dirty="0" err="1">
                <a:solidFill>
                  <a:srgbClr val="002060"/>
                </a:solidFill>
              </a:rPr>
              <a:t>recurrences</a:t>
            </a:r>
            <a:r>
              <a:rPr lang="it-IT" sz="3200" b="1" dirty="0">
                <a:solidFill>
                  <a:srgbClr val="002060"/>
                </a:solidFill>
              </a:rPr>
              <a:t>: </a:t>
            </a:r>
            <a:r>
              <a:rPr lang="it-IT" sz="3200" b="1" dirty="0" err="1">
                <a:solidFill>
                  <a:srgbClr val="002060"/>
                </a:solidFill>
              </a:rPr>
              <a:t>literature</a:t>
            </a:r>
            <a:r>
              <a:rPr lang="it-IT" sz="3200" b="1" dirty="0">
                <a:solidFill>
                  <a:srgbClr val="002060"/>
                </a:solidFill>
              </a:rPr>
              <a:t> </a:t>
            </a:r>
            <a:r>
              <a:rPr lang="it-IT" sz="3200" b="1" dirty="0" smtClean="0">
                <a:solidFill>
                  <a:srgbClr val="002060"/>
                </a:solidFill>
              </a:rPr>
              <a:t>data vs CNAO </a:t>
            </a:r>
            <a:r>
              <a:rPr lang="it-IT" sz="3200" b="1" dirty="0" err="1" smtClean="0">
                <a:solidFill>
                  <a:srgbClr val="002060"/>
                </a:solidFill>
              </a:rPr>
              <a:t>experience</a:t>
            </a:r>
            <a:endParaRPr lang="it-IT" sz="3200" b="1" dirty="0">
              <a:solidFill>
                <a:srgbClr val="002060"/>
              </a:solidFill>
            </a:endParaRPr>
          </a:p>
        </p:txBody>
      </p:sp>
      <p:pic>
        <p:nvPicPr>
          <p:cNvPr id="29" name="Immagine 28">
            <a:extLst>
              <a:ext uri="{FF2B5EF4-FFF2-40B4-BE49-F238E27FC236}">
                <a16:creationId xmlns:a16="http://schemas.microsoft.com/office/drawing/2014/main" xmlns="" id="{B267713C-41AA-4820-A576-A5BF8C925E36}"/>
              </a:ext>
            </a:extLst>
          </p:cNvPr>
          <p:cNvPicPr>
            <a:picLocks noChangeAspect="1"/>
          </p:cNvPicPr>
          <p:nvPr/>
        </p:nvPicPr>
        <p:blipFill rotWithShape="1">
          <a:blip r:embed="rId6"/>
          <a:srcRect l="23460" t="29302" r="23517" b="46047"/>
          <a:stretch/>
        </p:blipFill>
        <p:spPr>
          <a:xfrm>
            <a:off x="7212715" y="1160664"/>
            <a:ext cx="4721023" cy="1234611"/>
          </a:xfrm>
          <a:prstGeom prst="rect">
            <a:avLst/>
          </a:prstGeom>
        </p:spPr>
      </p:pic>
      <p:pic>
        <p:nvPicPr>
          <p:cNvPr id="30" name="Picture 2" descr="C:\Users\Utente\Desktop\in corso\AIOM valvo-figure\Bertolino.pn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9524" r="11722" b="-1"/>
          <a:stretch/>
        </p:blipFill>
        <p:spPr bwMode="auto">
          <a:xfrm>
            <a:off x="8293543" y="4724993"/>
            <a:ext cx="3263663" cy="17647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9371756"/>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a:extLst>
              <a:ext uri="{FF2B5EF4-FFF2-40B4-BE49-F238E27FC236}">
                <a16:creationId xmlns:a16="http://schemas.microsoft.com/office/drawing/2014/main" xmlns="" id="{DB49E201-B24C-4A6F-BAC1-1D07CA3A128B}"/>
              </a:ext>
            </a:extLst>
          </p:cNvPr>
          <p:cNvSpPr txBox="1">
            <a:spLocks/>
          </p:cNvSpPr>
          <p:nvPr/>
        </p:nvSpPr>
        <p:spPr>
          <a:xfrm>
            <a:off x="990600" y="212725"/>
            <a:ext cx="11015472" cy="85454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fr-FR" sz="4000" b="1" dirty="0" err="1">
                <a:solidFill>
                  <a:srgbClr val="002060"/>
                </a:solidFill>
                <a:latin typeface="Arial" panose="020B0604020202020204" pitchFamily="34" charset="0"/>
                <a:cs typeface="Arial" panose="020B0604020202020204" pitchFamily="34" charset="0"/>
              </a:rPr>
              <a:t>Literature</a:t>
            </a:r>
            <a:r>
              <a:rPr lang="fr-FR" sz="4000" b="1" dirty="0">
                <a:solidFill>
                  <a:srgbClr val="002060"/>
                </a:solidFill>
                <a:latin typeface="Arial" panose="020B0604020202020204" pitchFamily="34" charset="0"/>
                <a:cs typeface="Arial" panose="020B0604020202020204" pitchFamily="34" charset="0"/>
              </a:rPr>
              <a:t> data: </a:t>
            </a:r>
            <a:r>
              <a:rPr lang="it-IT" sz="4000" b="1" dirty="0" err="1">
                <a:solidFill>
                  <a:srgbClr val="002060"/>
                </a:solidFill>
                <a:latin typeface="Arial" panose="020B0604020202020204" pitchFamily="34" charset="0"/>
                <a:cs typeface="Arial" panose="020B0604020202020204" pitchFamily="34" charset="0"/>
              </a:rPr>
              <a:t>local</a:t>
            </a:r>
            <a:r>
              <a:rPr lang="it-IT" sz="4000" b="1" dirty="0">
                <a:solidFill>
                  <a:srgbClr val="002060"/>
                </a:solidFill>
                <a:latin typeface="Arial" panose="020B0604020202020204" pitchFamily="34" charset="0"/>
                <a:cs typeface="Arial" panose="020B0604020202020204" pitchFamily="34" charset="0"/>
              </a:rPr>
              <a:t> </a:t>
            </a:r>
            <a:r>
              <a:rPr lang="it-IT" sz="4000" b="1" dirty="0" err="1">
                <a:solidFill>
                  <a:srgbClr val="002060"/>
                </a:solidFill>
                <a:latin typeface="Arial" panose="020B0604020202020204" pitchFamily="34" charset="0"/>
                <a:cs typeface="Arial" panose="020B0604020202020204" pitchFamily="34" charset="0"/>
              </a:rPr>
              <a:t>recurrence</a:t>
            </a:r>
            <a:endParaRPr lang="fr-FR" sz="4000" b="1" dirty="0">
              <a:solidFill>
                <a:srgbClr val="002060"/>
              </a:solidFill>
              <a:latin typeface="Arial" panose="020B0604020202020204" pitchFamily="34" charset="0"/>
              <a:cs typeface="Arial" panose="020B0604020202020204" pitchFamily="34" charset="0"/>
            </a:endParaRPr>
          </a:p>
        </p:txBody>
      </p:sp>
      <p:sp>
        <p:nvSpPr>
          <p:cNvPr id="10" name="Segnaposto contenuto 2">
            <a:extLst>
              <a:ext uri="{FF2B5EF4-FFF2-40B4-BE49-F238E27FC236}">
                <a16:creationId xmlns:a16="http://schemas.microsoft.com/office/drawing/2014/main" xmlns="" id="{A9E62F00-E53C-4107-9378-64030F90D433}"/>
              </a:ext>
            </a:extLst>
          </p:cNvPr>
          <p:cNvSpPr txBox="1">
            <a:spLocks/>
          </p:cNvSpPr>
          <p:nvPr/>
        </p:nvSpPr>
        <p:spPr>
          <a:xfrm>
            <a:off x="659859" y="1145381"/>
            <a:ext cx="11499850" cy="456723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it-IT" dirty="0">
              <a:solidFill>
                <a:srgbClr val="212121"/>
              </a:solidFill>
            </a:endParaRPr>
          </a:p>
          <a:p>
            <a:endParaRPr lang="it-IT" dirty="0">
              <a:solidFill>
                <a:srgbClr val="212121"/>
              </a:solidFill>
            </a:endParaRPr>
          </a:p>
          <a:p>
            <a:endParaRPr lang="it-IT" dirty="0">
              <a:solidFill>
                <a:srgbClr val="212121"/>
              </a:solidFill>
            </a:endParaRPr>
          </a:p>
          <a:p>
            <a:endParaRPr lang="it-IT" dirty="0">
              <a:solidFill>
                <a:srgbClr val="212121"/>
              </a:solidFill>
            </a:endParaRPr>
          </a:p>
          <a:p>
            <a:endParaRPr lang="it-IT" dirty="0">
              <a:solidFill>
                <a:srgbClr val="212121"/>
              </a:solidFill>
            </a:endParaRPr>
          </a:p>
        </p:txBody>
      </p:sp>
      <p:sp>
        <p:nvSpPr>
          <p:cNvPr id="16" name="CasellaDiTesto 15">
            <a:extLst>
              <a:ext uri="{FF2B5EF4-FFF2-40B4-BE49-F238E27FC236}">
                <a16:creationId xmlns:a16="http://schemas.microsoft.com/office/drawing/2014/main" xmlns="" id="{01B9FCAB-5594-4986-995F-3B0CF98BFBC9}"/>
              </a:ext>
            </a:extLst>
          </p:cNvPr>
          <p:cNvSpPr txBox="1"/>
          <p:nvPr/>
        </p:nvSpPr>
        <p:spPr>
          <a:xfrm>
            <a:off x="990600" y="1236930"/>
            <a:ext cx="9868787" cy="2131866"/>
          </a:xfrm>
          <a:prstGeom prst="rect">
            <a:avLst/>
          </a:prstGeom>
          <a:noFill/>
        </p:spPr>
        <p:txBody>
          <a:bodyPr wrap="square">
            <a:spAutoFit/>
          </a:bodyPr>
          <a:lstStyle/>
          <a:p>
            <a:pPr>
              <a:lnSpc>
                <a:spcPct val="90000"/>
              </a:lnSpc>
              <a:buSzPct val="80000"/>
            </a:pPr>
            <a:r>
              <a:rPr lang="en-US" sz="2800" b="1" dirty="0">
                <a:solidFill>
                  <a:srgbClr val="002060"/>
                </a:solidFill>
                <a:latin typeface="Arial" panose="020B0604020202020204" pitchFamily="34" charset="0"/>
                <a:cs typeface="Arial" panose="020B0604020202020204" pitchFamily="34" charset="0"/>
              </a:rPr>
              <a:t>CIRT as re-irradiation for gynecological recurrences</a:t>
            </a:r>
          </a:p>
          <a:p>
            <a:pPr marL="285750" indent="-285750">
              <a:lnSpc>
                <a:spcPct val="90000"/>
              </a:lnSpc>
              <a:buSzPct val="80000"/>
              <a:buFont typeface="Wingdings" panose="05000000000000000000" pitchFamily="2" charset="2"/>
              <a:buChar char="ü"/>
            </a:pPr>
            <a:endParaRPr lang="en-US" b="1" dirty="0">
              <a:solidFill>
                <a:srgbClr val="002060"/>
              </a:solidFill>
            </a:endParaRPr>
          </a:p>
          <a:p>
            <a:pPr marL="285750" indent="-285750">
              <a:lnSpc>
                <a:spcPct val="90000"/>
              </a:lnSpc>
              <a:buSzPct val="80000"/>
              <a:buFont typeface="Wingdings" panose="05000000000000000000" pitchFamily="2" charset="2"/>
              <a:buChar char="ü"/>
            </a:pPr>
            <a:endParaRPr lang="en-US" b="1" dirty="0"/>
          </a:p>
          <a:p>
            <a:pPr>
              <a:lnSpc>
                <a:spcPct val="90000"/>
              </a:lnSpc>
              <a:buSzPct val="80000"/>
            </a:pPr>
            <a:endParaRPr lang="en-US" b="1" dirty="0"/>
          </a:p>
          <a:p>
            <a:pPr marL="285750" indent="-285750">
              <a:lnSpc>
                <a:spcPct val="90000"/>
              </a:lnSpc>
              <a:buSzPct val="80000"/>
              <a:buFont typeface="Wingdings" panose="05000000000000000000" pitchFamily="2" charset="2"/>
              <a:buChar char="ü"/>
            </a:pPr>
            <a:endParaRPr lang="en-US" b="1" dirty="0"/>
          </a:p>
          <a:p>
            <a:pPr>
              <a:lnSpc>
                <a:spcPct val="90000"/>
              </a:lnSpc>
              <a:spcBef>
                <a:spcPts val="1000"/>
              </a:spcBef>
              <a:buClr>
                <a:schemeClr val="tx1"/>
              </a:buClr>
              <a:buSzPct val="80000"/>
            </a:pPr>
            <a:r>
              <a:rPr lang="en-US" b="1" dirty="0"/>
              <a:t> </a:t>
            </a:r>
          </a:p>
          <a:p>
            <a:pPr marL="742950" lvl="1" indent="-285750" algn="just">
              <a:buFont typeface="Wingdings" panose="05000000000000000000" pitchFamily="2" charset="2"/>
              <a:buChar char="§"/>
            </a:pPr>
            <a:endParaRPr lang="en-US" dirty="0">
              <a:solidFill>
                <a:srgbClr val="2E2E2E"/>
              </a:solidFill>
              <a:latin typeface="NexusSerif"/>
            </a:endParaRPr>
          </a:p>
        </p:txBody>
      </p:sp>
      <p:sp>
        <p:nvSpPr>
          <p:cNvPr id="12" name="Rectangle 2">
            <a:extLst>
              <a:ext uri="{FF2B5EF4-FFF2-40B4-BE49-F238E27FC236}">
                <a16:creationId xmlns:a16="http://schemas.microsoft.com/office/drawing/2014/main" xmlns="" id="{06816090-D4F0-4F86-897E-462EBE674DF5}"/>
              </a:ext>
            </a:extLst>
          </p:cNvPr>
          <p:cNvSpPr>
            <a:spLocks noChangeArrowheads="1"/>
          </p:cNvSpPr>
          <p:nvPr/>
        </p:nvSpPr>
        <p:spPr bwMode="auto">
          <a:xfrm>
            <a:off x="-1039986" y="1776413"/>
            <a:ext cx="16338724"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it-IT"/>
          </a:p>
        </p:txBody>
      </p:sp>
      <p:pic>
        <p:nvPicPr>
          <p:cNvPr id="13" name="Immagine 12">
            <a:extLst>
              <a:ext uri="{FF2B5EF4-FFF2-40B4-BE49-F238E27FC236}">
                <a16:creationId xmlns:a16="http://schemas.microsoft.com/office/drawing/2014/main" xmlns="" id="{2F2BFB9D-69BD-40ED-A03D-FA5F5F09943F}"/>
              </a:ext>
            </a:extLst>
          </p:cNvPr>
          <p:cNvPicPr>
            <a:picLocks noChangeAspect="1"/>
          </p:cNvPicPr>
          <p:nvPr/>
        </p:nvPicPr>
        <p:blipFill rotWithShape="1">
          <a:blip r:embed="rId2"/>
          <a:srcRect l="43614" t="38406" r="21576" b="10869"/>
          <a:stretch/>
        </p:blipFill>
        <p:spPr>
          <a:xfrm>
            <a:off x="659859" y="1776413"/>
            <a:ext cx="5724939" cy="4692573"/>
          </a:xfrm>
          <a:prstGeom prst="rect">
            <a:avLst/>
          </a:prstGeom>
        </p:spPr>
      </p:pic>
      <p:sp>
        <p:nvSpPr>
          <p:cNvPr id="14" name="CasellaDiTesto 13">
            <a:extLst>
              <a:ext uri="{FF2B5EF4-FFF2-40B4-BE49-F238E27FC236}">
                <a16:creationId xmlns:a16="http://schemas.microsoft.com/office/drawing/2014/main" xmlns="" id="{02DF5F3A-390B-4BF4-82D4-945B9B9307D9}"/>
              </a:ext>
            </a:extLst>
          </p:cNvPr>
          <p:cNvSpPr txBox="1"/>
          <p:nvPr/>
        </p:nvSpPr>
        <p:spPr>
          <a:xfrm>
            <a:off x="6250910" y="1924042"/>
            <a:ext cx="5652053" cy="2031325"/>
          </a:xfrm>
          <a:prstGeom prst="rect">
            <a:avLst/>
          </a:prstGeom>
          <a:noFill/>
        </p:spPr>
        <p:txBody>
          <a:bodyPr wrap="square">
            <a:spAutoFit/>
          </a:bodyPr>
          <a:lstStyle/>
          <a:p>
            <a:pPr marL="285750" indent="-285750" algn="just">
              <a:lnSpc>
                <a:spcPct val="100000"/>
              </a:lnSpc>
              <a:buFont typeface="Arial" panose="020B0604020202020204" pitchFamily="34" charset="0"/>
              <a:buChar char="•"/>
            </a:pPr>
            <a:r>
              <a:rPr lang="en-US" dirty="0">
                <a:solidFill>
                  <a:srgbClr val="002060"/>
                </a:solidFill>
                <a:latin typeface="Arial" panose="020B0604020202020204" pitchFamily="34" charset="0"/>
                <a:cs typeface="Arial" panose="020B0604020202020204" pitchFamily="34" charset="0"/>
              </a:rPr>
              <a:t>Retrospective series of </a:t>
            </a:r>
            <a:r>
              <a:rPr lang="en-US" b="1" dirty="0">
                <a:solidFill>
                  <a:srgbClr val="002060"/>
                </a:solidFill>
                <a:latin typeface="Arial" panose="020B0604020202020204" pitchFamily="34" charset="0"/>
                <a:cs typeface="Arial" panose="020B0604020202020204" pitchFamily="34" charset="0"/>
              </a:rPr>
              <a:t>16 cases</a:t>
            </a:r>
          </a:p>
          <a:p>
            <a:pPr marL="285750" indent="-285750" algn="just">
              <a:lnSpc>
                <a:spcPct val="100000"/>
              </a:lnSpc>
              <a:buFont typeface="Arial" panose="020B0604020202020204" pitchFamily="34" charset="0"/>
              <a:buChar char="•"/>
            </a:pPr>
            <a:r>
              <a:rPr lang="en-US" b="1" dirty="0">
                <a:solidFill>
                  <a:srgbClr val="002060"/>
                </a:solidFill>
                <a:latin typeface="Arial" panose="020B0604020202020204" pitchFamily="34" charset="0"/>
                <a:cs typeface="Arial" panose="020B0604020202020204" pitchFamily="34" charset="0"/>
              </a:rPr>
              <a:t>Unresectable</a:t>
            </a:r>
            <a:r>
              <a:rPr lang="en-US" dirty="0">
                <a:solidFill>
                  <a:srgbClr val="002060"/>
                </a:solidFill>
                <a:latin typeface="Arial" panose="020B0604020202020204" pitchFamily="34" charset="0"/>
                <a:cs typeface="Arial" panose="020B0604020202020204" pitchFamily="34" charset="0"/>
              </a:rPr>
              <a:t> recurrence at the edge of the previously irradiated field</a:t>
            </a:r>
          </a:p>
          <a:p>
            <a:pPr marL="285750" indent="-285750" algn="just">
              <a:lnSpc>
                <a:spcPct val="100000"/>
              </a:lnSpc>
              <a:buFont typeface="Arial" panose="020B0604020202020204" pitchFamily="34" charset="0"/>
              <a:buChar char="•"/>
            </a:pPr>
            <a:r>
              <a:rPr lang="en-US" dirty="0">
                <a:solidFill>
                  <a:srgbClr val="002060"/>
                </a:solidFill>
                <a:latin typeface="Arial" panose="020B0604020202020204" pitchFamily="34" charset="0"/>
                <a:cs typeface="Arial" panose="020B0604020202020204" pitchFamily="34" charset="0"/>
              </a:rPr>
              <a:t>Median age 57 years (range=35-79 years) </a:t>
            </a:r>
          </a:p>
          <a:p>
            <a:pPr marL="285750" indent="-285750" algn="just">
              <a:lnSpc>
                <a:spcPct val="100000"/>
              </a:lnSpc>
              <a:buFont typeface="Arial" panose="020B0604020202020204" pitchFamily="34" charset="0"/>
              <a:buChar char="•"/>
            </a:pPr>
            <a:r>
              <a:rPr lang="en-US" dirty="0">
                <a:solidFill>
                  <a:srgbClr val="002060"/>
                </a:solidFill>
                <a:latin typeface="Arial" panose="020B0604020202020204" pitchFamily="34" charset="0"/>
                <a:cs typeface="Arial" panose="020B0604020202020204" pitchFamily="34" charset="0"/>
              </a:rPr>
              <a:t>Median </a:t>
            </a:r>
            <a:r>
              <a:rPr lang="en-US" b="1" dirty="0">
                <a:solidFill>
                  <a:srgbClr val="002060"/>
                </a:solidFill>
                <a:latin typeface="Arial" panose="020B0604020202020204" pitchFamily="34" charset="0"/>
                <a:cs typeface="Arial" panose="020B0604020202020204" pitchFamily="34" charset="0"/>
              </a:rPr>
              <a:t>tumor size was 27 mm </a:t>
            </a:r>
            <a:r>
              <a:rPr lang="en-US" dirty="0">
                <a:solidFill>
                  <a:srgbClr val="002060"/>
                </a:solidFill>
                <a:latin typeface="Arial" panose="020B0604020202020204" pitchFamily="34" charset="0"/>
                <a:cs typeface="Arial" panose="020B0604020202020204" pitchFamily="34" charset="0"/>
              </a:rPr>
              <a:t>(range=14-80 mm)</a:t>
            </a:r>
          </a:p>
          <a:p>
            <a:pPr marL="285750" indent="-285750" algn="just">
              <a:lnSpc>
                <a:spcPct val="100000"/>
              </a:lnSpc>
              <a:buFont typeface="Arial" panose="020B0604020202020204" pitchFamily="34" charset="0"/>
              <a:buChar char="•"/>
            </a:pPr>
            <a:r>
              <a:rPr lang="it-IT" dirty="0">
                <a:solidFill>
                  <a:srgbClr val="002060"/>
                </a:solidFill>
                <a:latin typeface="Arial" panose="020B0604020202020204" pitchFamily="34" charset="0"/>
                <a:cs typeface="Arial" panose="020B0604020202020204" pitchFamily="34" charset="0"/>
              </a:rPr>
              <a:t>Total dose range: </a:t>
            </a:r>
            <a:r>
              <a:rPr lang="it-IT" b="1" dirty="0">
                <a:solidFill>
                  <a:srgbClr val="002060"/>
                </a:solidFill>
                <a:latin typeface="Arial" panose="020B0604020202020204" pitchFamily="34" charset="0"/>
                <a:cs typeface="Arial" panose="020B0604020202020204" pitchFamily="34" charset="0"/>
              </a:rPr>
              <a:t>48-57.6 </a:t>
            </a:r>
            <a:r>
              <a:rPr lang="it-IT" b="1" dirty="0" err="1">
                <a:solidFill>
                  <a:srgbClr val="002060"/>
                </a:solidFill>
                <a:latin typeface="Arial" panose="020B0604020202020204" pitchFamily="34" charset="0"/>
                <a:cs typeface="Arial" panose="020B0604020202020204" pitchFamily="34" charset="0"/>
              </a:rPr>
              <a:t>GyE</a:t>
            </a:r>
            <a:endParaRPr lang="en-US" b="1" dirty="0">
              <a:solidFill>
                <a:srgbClr val="002060"/>
              </a:solidFill>
              <a:latin typeface="Arial" panose="020B0604020202020204" pitchFamily="34" charset="0"/>
              <a:cs typeface="Arial" panose="020B0604020202020204" pitchFamily="34" charset="0"/>
            </a:endParaRPr>
          </a:p>
        </p:txBody>
      </p:sp>
      <p:pic>
        <p:nvPicPr>
          <p:cNvPr id="17" name="Immagine 16">
            <a:extLst>
              <a:ext uri="{FF2B5EF4-FFF2-40B4-BE49-F238E27FC236}">
                <a16:creationId xmlns:a16="http://schemas.microsoft.com/office/drawing/2014/main" xmlns="" id="{EC2C828E-39E6-4DF3-A30D-2A4E6EA7AE16}"/>
              </a:ext>
            </a:extLst>
          </p:cNvPr>
          <p:cNvPicPr>
            <a:picLocks noChangeAspect="1"/>
          </p:cNvPicPr>
          <p:nvPr/>
        </p:nvPicPr>
        <p:blipFill rotWithShape="1">
          <a:blip r:embed="rId3"/>
          <a:srcRect l="61291" t="33044" r="11970" b="46956"/>
          <a:stretch/>
        </p:blipFill>
        <p:spPr>
          <a:xfrm>
            <a:off x="6829649" y="4014547"/>
            <a:ext cx="4523963" cy="1903375"/>
          </a:xfrm>
          <a:prstGeom prst="rect">
            <a:avLst/>
          </a:prstGeom>
        </p:spPr>
      </p:pic>
      <p:sp>
        <p:nvSpPr>
          <p:cNvPr id="18" name="Rettangolo 17">
            <a:extLst>
              <a:ext uri="{FF2B5EF4-FFF2-40B4-BE49-F238E27FC236}">
                <a16:creationId xmlns:a16="http://schemas.microsoft.com/office/drawing/2014/main" xmlns="" id="{FD6CE0AD-5F5A-4F86-AB56-8FB062213781}"/>
              </a:ext>
            </a:extLst>
          </p:cNvPr>
          <p:cNvSpPr/>
          <p:nvPr/>
        </p:nvSpPr>
        <p:spPr>
          <a:xfrm>
            <a:off x="10262310" y="4144728"/>
            <a:ext cx="864704" cy="1250564"/>
          </a:xfrm>
          <a:prstGeom prst="rect">
            <a:avLst/>
          </a:prstGeom>
          <a:no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CasellaDiTesto 18">
            <a:extLst>
              <a:ext uri="{FF2B5EF4-FFF2-40B4-BE49-F238E27FC236}">
                <a16:creationId xmlns:a16="http://schemas.microsoft.com/office/drawing/2014/main" xmlns="" id="{3CE5687F-F022-4053-9A44-A7939F6D4A14}"/>
              </a:ext>
            </a:extLst>
          </p:cNvPr>
          <p:cNvSpPr txBox="1"/>
          <p:nvPr/>
        </p:nvSpPr>
        <p:spPr>
          <a:xfrm>
            <a:off x="7619547" y="6265717"/>
            <a:ext cx="4540162" cy="307777"/>
          </a:xfrm>
          <a:prstGeom prst="rect">
            <a:avLst/>
          </a:prstGeom>
          <a:noFill/>
        </p:spPr>
        <p:txBody>
          <a:bodyPr wrap="square">
            <a:spAutoFit/>
          </a:bodyPr>
          <a:lstStyle/>
          <a:p>
            <a:pPr algn="r"/>
            <a:r>
              <a:rPr lang="en-US" sz="1400" b="1" i="1" dirty="0">
                <a:solidFill>
                  <a:schemeClr val="tx1">
                    <a:lumMod val="65000"/>
                    <a:lumOff val="35000"/>
                  </a:schemeClr>
                </a:solidFill>
                <a:latin typeface="Arial" panose="020B0604020202020204" pitchFamily="34" charset="0"/>
                <a:cs typeface="Arial" panose="020B0604020202020204" pitchFamily="34" charset="0"/>
              </a:rPr>
              <a:t>Shiba et al., </a:t>
            </a:r>
            <a:r>
              <a:rPr lang="it-IT" sz="1400" b="1" i="1" dirty="0" err="1">
                <a:solidFill>
                  <a:schemeClr val="tx1">
                    <a:lumMod val="65000"/>
                    <a:lumOff val="35000"/>
                  </a:schemeClr>
                </a:solidFill>
                <a:latin typeface="Arial" panose="020B0604020202020204" pitchFamily="34" charset="0"/>
                <a:cs typeface="Arial" panose="020B0604020202020204" pitchFamily="34" charset="0"/>
              </a:rPr>
              <a:t>Anticancer</a:t>
            </a:r>
            <a:r>
              <a:rPr lang="it-IT" sz="1400" b="1" i="1" dirty="0">
                <a:solidFill>
                  <a:schemeClr val="tx1">
                    <a:lumMod val="65000"/>
                    <a:lumOff val="35000"/>
                  </a:schemeClr>
                </a:solidFill>
                <a:latin typeface="Arial" panose="020B0604020202020204" pitchFamily="34" charset="0"/>
                <a:cs typeface="Arial" panose="020B0604020202020204" pitchFamily="34" charset="0"/>
              </a:rPr>
              <a:t> Res. 2017 </a:t>
            </a:r>
          </a:p>
        </p:txBody>
      </p:sp>
    </p:spTree>
    <p:extLst>
      <p:ext uri="{BB962C8B-B14F-4D97-AF65-F5344CB8AC3E}">
        <p14:creationId xmlns:p14="http://schemas.microsoft.com/office/powerpoint/2010/main" val="90591096"/>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a:extLst>
              <a:ext uri="{FF2B5EF4-FFF2-40B4-BE49-F238E27FC236}">
                <a16:creationId xmlns:a16="http://schemas.microsoft.com/office/drawing/2014/main" xmlns="" id="{DB49E201-B24C-4A6F-BAC1-1D07CA3A128B}"/>
              </a:ext>
            </a:extLst>
          </p:cNvPr>
          <p:cNvSpPr txBox="1">
            <a:spLocks/>
          </p:cNvSpPr>
          <p:nvPr/>
        </p:nvSpPr>
        <p:spPr>
          <a:xfrm>
            <a:off x="990600" y="212725"/>
            <a:ext cx="11015472" cy="85454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fr-FR" sz="4000" b="1" dirty="0" err="1">
                <a:solidFill>
                  <a:srgbClr val="002060"/>
                </a:solidFill>
                <a:latin typeface="Arial" panose="020B0604020202020204" pitchFamily="34" charset="0"/>
                <a:cs typeface="Arial" panose="020B0604020202020204" pitchFamily="34" charset="0"/>
              </a:rPr>
              <a:t>Literature</a:t>
            </a:r>
            <a:r>
              <a:rPr lang="fr-FR" sz="4000" b="1" dirty="0">
                <a:solidFill>
                  <a:srgbClr val="002060"/>
                </a:solidFill>
                <a:latin typeface="Arial" panose="020B0604020202020204" pitchFamily="34" charset="0"/>
                <a:cs typeface="Arial" panose="020B0604020202020204" pitchFamily="34" charset="0"/>
              </a:rPr>
              <a:t> data: </a:t>
            </a:r>
            <a:r>
              <a:rPr lang="it-IT" sz="4000" b="1" dirty="0" err="1">
                <a:solidFill>
                  <a:srgbClr val="002060"/>
                </a:solidFill>
                <a:latin typeface="Arial" panose="020B0604020202020204" pitchFamily="34" charset="0"/>
                <a:cs typeface="Arial" panose="020B0604020202020204" pitchFamily="34" charset="0"/>
              </a:rPr>
              <a:t>local</a:t>
            </a:r>
            <a:r>
              <a:rPr lang="it-IT" sz="4000" b="1" dirty="0">
                <a:solidFill>
                  <a:srgbClr val="002060"/>
                </a:solidFill>
                <a:latin typeface="Arial" panose="020B0604020202020204" pitchFamily="34" charset="0"/>
                <a:cs typeface="Arial" panose="020B0604020202020204" pitchFamily="34" charset="0"/>
              </a:rPr>
              <a:t> </a:t>
            </a:r>
            <a:r>
              <a:rPr lang="it-IT" sz="4000" b="1" dirty="0" err="1">
                <a:solidFill>
                  <a:srgbClr val="002060"/>
                </a:solidFill>
                <a:latin typeface="Arial" panose="020B0604020202020204" pitchFamily="34" charset="0"/>
                <a:cs typeface="Arial" panose="020B0604020202020204" pitchFamily="34" charset="0"/>
              </a:rPr>
              <a:t>recurrence</a:t>
            </a:r>
            <a:endParaRPr lang="fr-FR" sz="4000" b="1" dirty="0">
              <a:solidFill>
                <a:srgbClr val="002060"/>
              </a:solidFill>
              <a:latin typeface="Arial" panose="020B0604020202020204" pitchFamily="34" charset="0"/>
              <a:cs typeface="Arial" panose="020B0604020202020204" pitchFamily="34" charset="0"/>
            </a:endParaRPr>
          </a:p>
        </p:txBody>
      </p:sp>
      <p:sp>
        <p:nvSpPr>
          <p:cNvPr id="10" name="Segnaposto contenuto 2">
            <a:extLst>
              <a:ext uri="{FF2B5EF4-FFF2-40B4-BE49-F238E27FC236}">
                <a16:creationId xmlns:a16="http://schemas.microsoft.com/office/drawing/2014/main" xmlns="" id="{A9E62F00-E53C-4107-9378-64030F90D433}"/>
              </a:ext>
            </a:extLst>
          </p:cNvPr>
          <p:cNvSpPr txBox="1">
            <a:spLocks/>
          </p:cNvSpPr>
          <p:nvPr/>
        </p:nvSpPr>
        <p:spPr>
          <a:xfrm>
            <a:off x="659859" y="1145381"/>
            <a:ext cx="11499850" cy="456723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it-IT" dirty="0">
              <a:solidFill>
                <a:srgbClr val="212121"/>
              </a:solidFill>
            </a:endParaRPr>
          </a:p>
          <a:p>
            <a:endParaRPr lang="it-IT" dirty="0">
              <a:solidFill>
                <a:srgbClr val="212121"/>
              </a:solidFill>
            </a:endParaRPr>
          </a:p>
          <a:p>
            <a:endParaRPr lang="it-IT" dirty="0">
              <a:solidFill>
                <a:srgbClr val="212121"/>
              </a:solidFill>
            </a:endParaRPr>
          </a:p>
          <a:p>
            <a:endParaRPr lang="it-IT" dirty="0">
              <a:solidFill>
                <a:srgbClr val="212121"/>
              </a:solidFill>
            </a:endParaRPr>
          </a:p>
          <a:p>
            <a:endParaRPr lang="it-IT" dirty="0">
              <a:solidFill>
                <a:srgbClr val="212121"/>
              </a:solidFill>
            </a:endParaRPr>
          </a:p>
        </p:txBody>
      </p:sp>
      <p:sp>
        <p:nvSpPr>
          <p:cNvPr id="16" name="CasellaDiTesto 15">
            <a:extLst>
              <a:ext uri="{FF2B5EF4-FFF2-40B4-BE49-F238E27FC236}">
                <a16:creationId xmlns:a16="http://schemas.microsoft.com/office/drawing/2014/main" xmlns="" id="{01B9FCAB-5594-4986-995F-3B0CF98BFBC9}"/>
              </a:ext>
            </a:extLst>
          </p:cNvPr>
          <p:cNvSpPr txBox="1"/>
          <p:nvPr/>
        </p:nvSpPr>
        <p:spPr>
          <a:xfrm>
            <a:off x="990600" y="1236930"/>
            <a:ext cx="9868787" cy="2131866"/>
          </a:xfrm>
          <a:prstGeom prst="rect">
            <a:avLst/>
          </a:prstGeom>
          <a:noFill/>
        </p:spPr>
        <p:txBody>
          <a:bodyPr wrap="square">
            <a:spAutoFit/>
          </a:bodyPr>
          <a:lstStyle/>
          <a:p>
            <a:pPr>
              <a:lnSpc>
                <a:spcPct val="90000"/>
              </a:lnSpc>
              <a:buSzPct val="80000"/>
            </a:pPr>
            <a:r>
              <a:rPr lang="en-US" sz="2800" b="1" dirty="0">
                <a:solidFill>
                  <a:srgbClr val="002060"/>
                </a:solidFill>
                <a:latin typeface="Arial" panose="020B0604020202020204" pitchFamily="34" charset="0"/>
                <a:cs typeface="Arial" panose="020B0604020202020204" pitchFamily="34" charset="0"/>
              </a:rPr>
              <a:t>CIRT as re-irradiation for gynecological recurrences</a:t>
            </a:r>
          </a:p>
          <a:p>
            <a:pPr marL="285750" indent="-285750">
              <a:lnSpc>
                <a:spcPct val="90000"/>
              </a:lnSpc>
              <a:buSzPct val="80000"/>
              <a:buFont typeface="Wingdings" panose="05000000000000000000" pitchFamily="2" charset="2"/>
              <a:buChar char="ü"/>
            </a:pPr>
            <a:endParaRPr lang="en-US" b="1" dirty="0">
              <a:solidFill>
                <a:srgbClr val="002060"/>
              </a:solidFill>
            </a:endParaRPr>
          </a:p>
          <a:p>
            <a:pPr marL="285750" indent="-285750">
              <a:lnSpc>
                <a:spcPct val="90000"/>
              </a:lnSpc>
              <a:buSzPct val="80000"/>
              <a:buFont typeface="Wingdings" panose="05000000000000000000" pitchFamily="2" charset="2"/>
              <a:buChar char="ü"/>
            </a:pPr>
            <a:endParaRPr lang="en-US" b="1" dirty="0"/>
          </a:p>
          <a:p>
            <a:pPr>
              <a:lnSpc>
                <a:spcPct val="90000"/>
              </a:lnSpc>
              <a:buSzPct val="80000"/>
            </a:pPr>
            <a:endParaRPr lang="en-US" b="1" dirty="0"/>
          </a:p>
          <a:p>
            <a:pPr marL="285750" indent="-285750">
              <a:lnSpc>
                <a:spcPct val="90000"/>
              </a:lnSpc>
              <a:buSzPct val="80000"/>
              <a:buFont typeface="Wingdings" panose="05000000000000000000" pitchFamily="2" charset="2"/>
              <a:buChar char="ü"/>
            </a:pPr>
            <a:endParaRPr lang="en-US" b="1" dirty="0"/>
          </a:p>
          <a:p>
            <a:pPr>
              <a:lnSpc>
                <a:spcPct val="90000"/>
              </a:lnSpc>
              <a:spcBef>
                <a:spcPts val="1000"/>
              </a:spcBef>
              <a:buClr>
                <a:schemeClr val="tx1"/>
              </a:buClr>
              <a:buSzPct val="80000"/>
            </a:pPr>
            <a:r>
              <a:rPr lang="en-US" b="1" dirty="0"/>
              <a:t> </a:t>
            </a:r>
          </a:p>
          <a:p>
            <a:pPr marL="742950" lvl="1" indent="-285750" algn="just">
              <a:buFont typeface="Wingdings" panose="05000000000000000000" pitchFamily="2" charset="2"/>
              <a:buChar char="§"/>
            </a:pPr>
            <a:endParaRPr lang="en-US" dirty="0">
              <a:solidFill>
                <a:srgbClr val="2E2E2E"/>
              </a:solidFill>
              <a:latin typeface="NexusSerif"/>
            </a:endParaRPr>
          </a:p>
        </p:txBody>
      </p:sp>
      <p:sp>
        <p:nvSpPr>
          <p:cNvPr id="12" name="Rectangle 2">
            <a:extLst>
              <a:ext uri="{FF2B5EF4-FFF2-40B4-BE49-F238E27FC236}">
                <a16:creationId xmlns:a16="http://schemas.microsoft.com/office/drawing/2014/main" xmlns="" id="{06816090-D4F0-4F86-897E-462EBE674DF5}"/>
              </a:ext>
            </a:extLst>
          </p:cNvPr>
          <p:cNvSpPr>
            <a:spLocks noChangeArrowheads="1"/>
          </p:cNvSpPr>
          <p:nvPr/>
        </p:nvSpPr>
        <p:spPr bwMode="auto">
          <a:xfrm>
            <a:off x="-1039986" y="1776413"/>
            <a:ext cx="16338724"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it-IT"/>
          </a:p>
        </p:txBody>
      </p:sp>
      <p:pic>
        <p:nvPicPr>
          <p:cNvPr id="19" name="Immagine 18">
            <a:extLst>
              <a:ext uri="{FF2B5EF4-FFF2-40B4-BE49-F238E27FC236}">
                <a16:creationId xmlns:a16="http://schemas.microsoft.com/office/drawing/2014/main" xmlns="" id="{B3AB935E-305C-4AF4-BE05-C622B99FE168}"/>
              </a:ext>
            </a:extLst>
          </p:cNvPr>
          <p:cNvPicPr>
            <a:picLocks noChangeAspect="1"/>
          </p:cNvPicPr>
          <p:nvPr/>
        </p:nvPicPr>
        <p:blipFill rotWithShape="1">
          <a:blip r:embed="rId2"/>
          <a:srcRect l="49239" t="23913" r="26956" b="21185"/>
          <a:stretch/>
        </p:blipFill>
        <p:spPr>
          <a:xfrm>
            <a:off x="7602279" y="1710997"/>
            <a:ext cx="3478601" cy="4512917"/>
          </a:xfrm>
          <a:prstGeom prst="rect">
            <a:avLst/>
          </a:prstGeom>
        </p:spPr>
      </p:pic>
      <p:sp>
        <p:nvSpPr>
          <p:cNvPr id="20" name="CasellaDiTesto 19">
            <a:extLst>
              <a:ext uri="{FF2B5EF4-FFF2-40B4-BE49-F238E27FC236}">
                <a16:creationId xmlns:a16="http://schemas.microsoft.com/office/drawing/2014/main" xmlns="" id="{04DCD89B-074B-4327-8910-9049972F94E4}"/>
              </a:ext>
            </a:extLst>
          </p:cNvPr>
          <p:cNvSpPr txBox="1"/>
          <p:nvPr/>
        </p:nvSpPr>
        <p:spPr>
          <a:xfrm>
            <a:off x="851894" y="5696418"/>
            <a:ext cx="6058421" cy="646331"/>
          </a:xfrm>
          <a:prstGeom prst="rect">
            <a:avLst/>
          </a:prstGeom>
          <a:noFill/>
        </p:spPr>
        <p:txBody>
          <a:bodyPr wrap="square">
            <a:spAutoFit/>
          </a:bodyPr>
          <a:lstStyle/>
          <a:p>
            <a:r>
              <a:rPr lang="en-US" dirty="0">
                <a:solidFill>
                  <a:srgbClr val="002060"/>
                </a:solidFill>
                <a:latin typeface="Arial" panose="020B0604020202020204" pitchFamily="34" charset="0"/>
                <a:cs typeface="Arial" panose="020B0604020202020204" pitchFamily="34" charset="0"/>
              </a:rPr>
              <a:t>Two patients had local recurrence, and 7 patients had distant metastases</a:t>
            </a:r>
            <a:endParaRPr lang="it-IT" dirty="0">
              <a:solidFill>
                <a:srgbClr val="002060"/>
              </a:solidFill>
              <a:latin typeface="Arial" panose="020B0604020202020204" pitchFamily="34" charset="0"/>
              <a:cs typeface="Arial" panose="020B0604020202020204" pitchFamily="34" charset="0"/>
            </a:endParaRPr>
          </a:p>
        </p:txBody>
      </p:sp>
      <p:pic>
        <p:nvPicPr>
          <p:cNvPr id="21" name="Immagine 20">
            <a:extLst>
              <a:ext uri="{FF2B5EF4-FFF2-40B4-BE49-F238E27FC236}">
                <a16:creationId xmlns:a16="http://schemas.microsoft.com/office/drawing/2014/main" xmlns="" id="{0BC3D946-231A-4330-8B9A-59212B0E5996}"/>
              </a:ext>
            </a:extLst>
          </p:cNvPr>
          <p:cNvPicPr>
            <a:picLocks noChangeAspect="1"/>
          </p:cNvPicPr>
          <p:nvPr/>
        </p:nvPicPr>
        <p:blipFill rotWithShape="1">
          <a:blip r:embed="rId3"/>
          <a:srcRect l="43206" t="54348" r="20190" b="13478"/>
          <a:stretch/>
        </p:blipFill>
        <p:spPr>
          <a:xfrm>
            <a:off x="838200" y="2150986"/>
            <a:ext cx="6764079" cy="3344377"/>
          </a:xfrm>
          <a:prstGeom prst="rect">
            <a:avLst/>
          </a:prstGeom>
        </p:spPr>
      </p:pic>
      <p:sp>
        <p:nvSpPr>
          <p:cNvPr id="13" name="CasellaDiTesto 12">
            <a:extLst>
              <a:ext uri="{FF2B5EF4-FFF2-40B4-BE49-F238E27FC236}">
                <a16:creationId xmlns:a16="http://schemas.microsoft.com/office/drawing/2014/main" xmlns="" id="{3CE5687F-F022-4053-9A44-A7939F6D4A14}"/>
              </a:ext>
            </a:extLst>
          </p:cNvPr>
          <p:cNvSpPr txBox="1"/>
          <p:nvPr/>
        </p:nvSpPr>
        <p:spPr>
          <a:xfrm>
            <a:off x="7619547" y="6265717"/>
            <a:ext cx="4540162" cy="307777"/>
          </a:xfrm>
          <a:prstGeom prst="rect">
            <a:avLst/>
          </a:prstGeom>
          <a:noFill/>
        </p:spPr>
        <p:txBody>
          <a:bodyPr wrap="square">
            <a:spAutoFit/>
          </a:bodyPr>
          <a:lstStyle/>
          <a:p>
            <a:pPr algn="r"/>
            <a:r>
              <a:rPr lang="en-US" sz="1400" b="1" i="1" dirty="0">
                <a:solidFill>
                  <a:schemeClr val="tx1">
                    <a:lumMod val="65000"/>
                    <a:lumOff val="35000"/>
                  </a:schemeClr>
                </a:solidFill>
                <a:latin typeface="Arial" panose="020B0604020202020204" pitchFamily="34" charset="0"/>
                <a:cs typeface="Arial" panose="020B0604020202020204" pitchFamily="34" charset="0"/>
              </a:rPr>
              <a:t>Shiba et al., </a:t>
            </a:r>
            <a:r>
              <a:rPr lang="it-IT" sz="1400" b="1" i="1" dirty="0" err="1">
                <a:solidFill>
                  <a:schemeClr val="tx1">
                    <a:lumMod val="65000"/>
                    <a:lumOff val="35000"/>
                  </a:schemeClr>
                </a:solidFill>
                <a:latin typeface="Arial" panose="020B0604020202020204" pitchFamily="34" charset="0"/>
                <a:cs typeface="Arial" panose="020B0604020202020204" pitchFamily="34" charset="0"/>
              </a:rPr>
              <a:t>Anticancer</a:t>
            </a:r>
            <a:r>
              <a:rPr lang="it-IT" sz="1400" b="1" i="1" dirty="0">
                <a:solidFill>
                  <a:schemeClr val="tx1">
                    <a:lumMod val="65000"/>
                    <a:lumOff val="35000"/>
                  </a:schemeClr>
                </a:solidFill>
                <a:latin typeface="Arial" panose="020B0604020202020204" pitchFamily="34" charset="0"/>
                <a:cs typeface="Arial" panose="020B0604020202020204" pitchFamily="34" charset="0"/>
              </a:rPr>
              <a:t> Res. 2017 </a:t>
            </a:r>
          </a:p>
        </p:txBody>
      </p:sp>
    </p:spTree>
    <p:extLst>
      <p:ext uri="{BB962C8B-B14F-4D97-AF65-F5344CB8AC3E}">
        <p14:creationId xmlns:p14="http://schemas.microsoft.com/office/powerpoint/2010/main" val="2938785817"/>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a:extLst>
              <a:ext uri="{FF2B5EF4-FFF2-40B4-BE49-F238E27FC236}">
                <a16:creationId xmlns:a16="http://schemas.microsoft.com/office/drawing/2014/main" xmlns="" id="{DB49E201-B24C-4A6F-BAC1-1D07CA3A128B}"/>
              </a:ext>
            </a:extLst>
          </p:cNvPr>
          <p:cNvSpPr txBox="1">
            <a:spLocks/>
          </p:cNvSpPr>
          <p:nvPr/>
        </p:nvSpPr>
        <p:spPr>
          <a:xfrm>
            <a:off x="4685907" y="99604"/>
            <a:ext cx="2796441" cy="85454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fr-FR" sz="4000" b="1" dirty="0">
                <a:solidFill>
                  <a:srgbClr val="002060"/>
                </a:solidFill>
                <a:latin typeface="Arial" panose="020B0604020202020204" pitchFamily="34" charset="0"/>
                <a:cs typeface="Arial" panose="020B0604020202020204" pitchFamily="34" charset="0"/>
              </a:rPr>
              <a:t>CYCLOPS</a:t>
            </a:r>
          </a:p>
        </p:txBody>
      </p:sp>
      <p:sp>
        <p:nvSpPr>
          <p:cNvPr id="13" name="Titolo 1">
            <a:extLst>
              <a:ext uri="{FF2B5EF4-FFF2-40B4-BE49-F238E27FC236}">
                <a16:creationId xmlns:a16="http://schemas.microsoft.com/office/drawing/2014/main" xmlns="" id="{9176DC64-4B68-4FA1-B5B4-35B09B80DDF7}"/>
              </a:ext>
            </a:extLst>
          </p:cNvPr>
          <p:cNvSpPr txBox="1">
            <a:spLocks/>
          </p:cNvSpPr>
          <p:nvPr/>
        </p:nvSpPr>
        <p:spPr>
          <a:xfrm>
            <a:off x="990600" y="205562"/>
            <a:ext cx="11015472" cy="85454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endParaRPr lang="fr-FR" sz="4000" b="1" dirty="0">
              <a:solidFill>
                <a:srgbClr val="000000"/>
              </a:solidFill>
              <a:latin typeface="+mn-lt"/>
            </a:endParaRPr>
          </a:p>
        </p:txBody>
      </p:sp>
      <p:pic>
        <p:nvPicPr>
          <p:cNvPr id="4" name="table">
            <a:extLst>
              <a:ext uri="{FF2B5EF4-FFF2-40B4-BE49-F238E27FC236}">
                <a16:creationId xmlns:a16="http://schemas.microsoft.com/office/drawing/2014/main" xmlns="" id="{168B5D19-FA31-9071-9E27-A6D0388EA7F3}"/>
              </a:ext>
            </a:extLst>
          </p:cNvPr>
          <p:cNvPicPr>
            <a:picLocks noChangeAspect="1"/>
          </p:cNvPicPr>
          <p:nvPr/>
        </p:nvPicPr>
        <p:blipFill>
          <a:blip r:embed="rId2"/>
          <a:stretch>
            <a:fillRect/>
          </a:stretch>
        </p:blipFill>
        <p:spPr>
          <a:xfrm>
            <a:off x="635094" y="1458097"/>
            <a:ext cx="11169691" cy="4891090"/>
          </a:xfrm>
          <a:prstGeom prst="rect">
            <a:avLst/>
          </a:prstGeom>
        </p:spPr>
      </p:pic>
      <p:pic>
        <p:nvPicPr>
          <p:cNvPr id="7"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5242" t="20374" r="14568" b="19147"/>
          <a:stretch/>
        </p:blipFill>
        <p:spPr bwMode="auto">
          <a:xfrm>
            <a:off x="3345358" y="99604"/>
            <a:ext cx="1227323" cy="10574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24133"/>
          <a:stretch/>
        </p:blipFill>
        <p:spPr bwMode="auto">
          <a:xfrm>
            <a:off x="438106" y="353226"/>
            <a:ext cx="1900426" cy="550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06909021"/>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676400" y="155587"/>
            <a:ext cx="10515600" cy="1325563"/>
          </a:xfrm>
        </p:spPr>
        <p:txBody>
          <a:bodyPr/>
          <a:lstStyle/>
          <a:p>
            <a:r>
              <a:rPr lang="it-IT" dirty="0" smtClean="0">
                <a:solidFill>
                  <a:srgbClr val="FF0000"/>
                </a:solidFill>
                <a:latin typeface="+mn-lt"/>
              </a:rPr>
              <a:t>Dilemma: </a:t>
            </a:r>
            <a:r>
              <a:rPr lang="it-IT" dirty="0" err="1" smtClean="0">
                <a:solidFill>
                  <a:srgbClr val="FF0000"/>
                </a:solidFill>
                <a:latin typeface="+mn-lt"/>
              </a:rPr>
              <a:t>how</a:t>
            </a:r>
            <a:r>
              <a:rPr lang="it-IT" dirty="0" smtClean="0">
                <a:solidFill>
                  <a:srgbClr val="FF0000"/>
                </a:solidFill>
                <a:latin typeface="+mn-lt"/>
              </a:rPr>
              <a:t> to </a:t>
            </a:r>
            <a:r>
              <a:rPr lang="it-IT" dirty="0" err="1" smtClean="0">
                <a:solidFill>
                  <a:srgbClr val="FF0000"/>
                </a:solidFill>
                <a:latin typeface="+mn-lt"/>
              </a:rPr>
              <a:t>select</a:t>
            </a:r>
            <a:r>
              <a:rPr lang="it-IT" dirty="0" smtClean="0">
                <a:solidFill>
                  <a:srgbClr val="FF0000"/>
                </a:solidFill>
                <a:latin typeface="+mn-lt"/>
              </a:rPr>
              <a:t> </a:t>
            </a:r>
            <a:r>
              <a:rPr lang="it-IT" dirty="0" err="1" smtClean="0">
                <a:solidFill>
                  <a:srgbClr val="FF0000"/>
                </a:solidFill>
                <a:latin typeface="+mn-lt"/>
              </a:rPr>
              <a:t>patients</a:t>
            </a:r>
            <a:r>
              <a:rPr lang="it-IT" dirty="0" smtClean="0">
                <a:solidFill>
                  <a:srgbClr val="FF0000"/>
                </a:solidFill>
                <a:latin typeface="+mn-lt"/>
              </a:rPr>
              <a:t> to </a:t>
            </a:r>
            <a:r>
              <a:rPr lang="it-IT" dirty="0" err="1" smtClean="0">
                <a:solidFill>
                  <a:srgbClr val="FF0000"/>
                </a:solidFill>
                <a:latin typeface="+mn-lt"/>
              </a:rPr>
              <a:t>particle</a:t>
            </a:r>
            <a:r>
              <a:rPr lang="it-IT" dirty="0" smtClean="0">
                <a:solidFill>
                  <a:srgbClr val="FF0000"/>
                </a:solidFill>
                <a:latin typeface="+mn-lt"/>
              </a:rPr>
              <a:t> </a:t>
            </a:r>
            <a:r>
              <a:rPr lang="it-IT" dirty="0" err="1" smtClean="0">
                <a:solidFill>
                  <a:srgbClr val="FF0000"/>
                </a:solidFill>
                <a:latin typeface="+mn-lt"/>
              </a:rPr>
              <a:t>therapy</a:t>
            </a:r>
            <a:r>
              <a:rPr lang="it-IT" dirty="0">
                <a:solidFill>
                  <a:srgbClr val="FF0000"/>
                </a:solidFill>
                <a:latin typeface="+mn-lt"/>
              </a:rPr>
              <a:t>?</a:t>
            </a:r>
          </a:p>
        </p:txBody>
      </p:sp>
      <p:grpSp>
        <p:nvGrpSpPr>
          <p:cNvPr id="4" name="Group 22"/>
          <p:cNvGrpSpPr/>
          <p:nvPr/>
        </p:nvGrpSpPr>
        <p:grpSpPr>
          <a:xfrm>
            <a:off x="3676453" y="1938747"/>
            <a:ext cx="5146820" cy="4490334"/>
            <a:chOff x="3215386" y="1122219"/>
            <a:chExt cx="3631870" cy="3389745"/>
          </a:xfrm>
        </p:grpSpPr>
        <p:pic>
          <p:nvPicPr>
            <p:cNvPr id="5" name="Immagine 1"/>
            <p:cNvPicPr>
              <a:picLocks noChangeAspect="1"/>
            </p:cNvPicPr>
            <p:nvPr/>
          </p:nvPicPr>
          <p:blipFill>
            <a:blip r:embed="rId2"/>
            <a:stretch>
              <a:fillRect/>
            </a:stretch>
          </p:blipFill>
          <p:spPr>
            <a:xfrm>
              <a:off x="3215386" y="1122219"/>
              <a:ext cx="3631870" cy="3389745"/>
            </a:xfrm>
            <a:prstGeom prst="rect">
              <a:avLst/>
            </a:prstGeom>
            <a:ln w="28575">
              <a:solidFill>
                <a:srgbClr val="0070C0"/>
              </a:solidFill>
            </a:ln>
          </p:spPr>
        </p:pic>
        <p:sp>
          <p:nvSpPr>
            <p:cNvPr id="6" name="Oval 21"/>
            <p:cNvSpPr/>
            <p:nvPr/>
          </p:nvSpPr>
          <p:spPr>
            <a:xfrm rot="1600847">
              <a:off x="5461650" y="2853476"/>
              <a:ext cx="212437" cy="212436"/>
            </a:xfrm>
            <a:prstGeom prst="ellipse">
              <a:avLst/>
            </a:prstGeom>
            <a:solidFill>
              <a:srgbClr val="FFC000"/>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it-IT" dirty="0">
                  <a:solidFill>
                    <a:schemeClr val="tx1"/>
                  </a:solidFill>
                </a:rPr>
                <a:t>P</a:t>
              </a:r>
              <a:endParaRPr lang="en-US" dirty="0">
                <a:solidFill>
                  <a:schemeClr val="tx1"/>
                </a:solidFill>
              </a:endParaRPr>
            </a:p>
          </p:txBody>
        </p:sp>
      </p:grpSp>
      <p:pic>
        <p:nvPicPr>
          <p:cNvPr id="7" name="Immagine 6"/>
          <p:cNvPicPr>
            <a:picLocks noChangeAspect="1"/>
          </p:cNvPicPr>
          <p:nvPr/>
        </p:nvPicPr>
        <p:blipFill>
          <a:blip r:embed="rId3"/>
          <a:stretch>
            <a:fillRect/>
          </a:stretch>
        </p:blipFill>
        <p:spPr>
          <a:xfrm>
            <a:off x="-75043" y="0"/>
            <a:ext cx="1629619" cy="1404594"/>
          </a:xfrm>
          <a:prstGeom prst="rect">
            <a:avLst/>
          </a:prstGeom>
        </p:spPr>
      </p:pic>
    </p:spTree>
    <p:extLst>
      <p:ext uri="{BB962C8B-B14F-4D97-AF65-F5344CB8AC3E}">
        <p14:creationId xmlns:p14="http://schemas.microsoft.com/office/powerpoint/2010/main" val="3044217417"/>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sellaDiTesto 5">
            <a:extLst>
              <a:ext uri="{FF2B5EF4-FFF2-40B4-BE49-F238E27FC236}">
                <a16:creationId xmlns="" xmlns:a16="http://schemas.microsoft.com/office/drawing/2014/main" id="{CCBD6154-3CDE-4BA9-ABBA-645BBBA4EA7D}"/>
              </a:ext>
            </a:extLst>
          </p:cNvPr>
          <p:cNvSpPr txBox="1"/>
          <p:nvPr/>
        </p:nvSpPr>
        <p:spPr>
          <a:xfrm>
            <a:off x="1080656" y="1590059"/>
            <a:ext cx="4957859" cy="4278094"/>
          </a:xfrm>
          <a:prstGeom prst="rect">
            <a:avLst/>
          </a:prstGeom>
          <a:noFill/>
        </p:spPr>
        <p:txBody>
          <a:bodyPr wrap="square">
            <a:spAutoFit/>
          </a:bodyPr>
          <a:lstStyle/>
          <a:p>
            <a:pPr marL="285750" indent="-285750" algn="just">
              <a:buFont typeface="Wingdings" panose="05000000000000000000" pitchFamily="2" charset="2"/>
              <a:buChar char="ü"/>
            </a:pPr>
            <a:r>
              <a:rPr lang="en-US" sz="2000" b="1" i="1" dirty="0">
                <a:solidFill>
                  <a:srgbClr val="FF0000"/>
                </a:solidFill>
              </a:rPr>
              <a:t>Biological factors</a:t>
            </a:r>
          </a:p>
          <a:p>
            <a:pPr marL="285750" indent="-285750" algn="just">
              <a:buFont typeface="Wingdings" panose="05000000000000000000" pitchFamily="2" charset="2"/>
              <a:buChar char="ü"/>
            </a:pPr>
            <a:endParaRPr lang="en-US" dirty="0">
              <a:solidFill>
                <a:srgbClr val="FF0000"/>
              </a:solidFill>
            </a:endParaRPr>
          </a:p>
          <a:p>
            <a:pPr marL="285750" indent="-285750" algn="just">
              <a:buFont typeface="Wingdings" panose="05000000000000000000" pitchFamily="2" charset="2"/>
              <a:buChar char="§"/>
            </a:pPr>
            <a:r>
              <a:rPr lang="en-US" dirty="0">
                <a:solidFill>
                  <a:srgbClr val="FF0000"/>
                </a:solidFill>
              </a:rPr>
              <a:t>High LET </a:t>
            </a:r>
            <a:r>
              <a:rPr lang="en-US" dirty="0"/>
              <a:t>radiation should be selectively used for </a:t>
            </a:r>
            <a:r>
              <a:rPr lang="en-US" dirty="0">
                <a:solidFill>
                  <a:srgbClr val="FF0000"/>
                </a:solidFill>
              </a:rPr>
              <a:t>radiobiological reasons </a:t>
            </a:r>
            <a:r>
              <a:rPr lang="en-US" dirty="0"/>
              <a:t>in tumors that </a:t>
            </a:r>
            <a:r>
              <a:rPr lang="en-US" dirty="0">
                <a:solidFill>
                  <a:srgbClr val="FF0000"/>
                </a:solidFill>
              </a:rPr>
              <a:t>are hypoxic, slowly proliferating; that have a high capacity for damage repair, genetic/biological, microenvironmental features that promote </a:t>
            </a:r>
            <a:r>
              <a:rPr lang="en-US" dirty="0" err="1">
                <a:solidFill>
                  <a:srgbClr val="FF0000"/>
                </a:solidFill>
              </a:rPr>
              <a:t>radioresistance</a:t>
            </a:r>
            <a:r>
              <a:rPr lang="en-US" dirty="0">
                <a:solidFill>
                  <a:srgbClr val="FF0000"/>
                </a:solidFill>
              </a:rPr>
              <a:t>. </a:t>
            </a:r>
          </a:p>
          <a:p>
            <a:pPr marL="285750" indent="-285750" algn="just">
              <a:buFont typeface="Wingdings" panose="05000000000000000000" pitchFamily="2" charset="2"/>
              <a:buChar char="§"/>
            </a:pPr>
            <a:endParaRPr lang="en-US" dirty="0">
              <a:solidFill>
                <a:srgbClr val="FF0000"/>
              </a:solidFill>
            </a:endParaRPr>
          </a:p>
          <a:p>
            <a:pPr marL="285750" indent="-285750" algn="just">
              <a:buFont typeface="Wingdings" panose="05000000000000000000" pitchFamily="2" charset="2"/>
              <a:buChar char="§"/>
            </a:pPr>
            <a:r>
              <a:rPr lang="en-US" dirty="0">
                <a:solidFill>
                  <a:srgbClr val="FF0000"/>
                </a:solidFill>
              </a:rPr>
              <a:t>High LET </a:t>
            </a:r>
            <a:r>
              <a:rPr lang="en-US" dirty="0"/>
              <a:t>radiation should be used in those </a:t>
            </a:r>
            <a:r>
              <a:rPr lang="en-US" dirty="0" err="1"/>
              <a:t>histologies</a:t>
            </a:r>
            <a:r>
              <a:rPr lang="en-US" dirty="0"/>
              <a:t> which have been shown to be </a:t>
            </a:r>
            <a:r>
              <a:rPr lang="en-US" dirty="0">
                <a:solidFill>
                  <a:srgbClr val="FF0000"/>
                </a:solidFill>
              </a:rPr>
              <a:t>highly resistant to conventional photon-based RT (</a:t>
            </a:r>
            <a:r>
              <a:rPr lang="en-US" i="0" dirty="0">
                <a:solidFill>
                  <a:srgbClr val="FF0000"/>
                </a:solidFill>
                <a:effectLst/>
              </a:rPr>
              <a:t>recurrent disease, very extensive disease)</a:t>
            </a:r>
            <a:r>
              <a:rPr lang="en-US" dirty="0">
                <a:solidFill>
                  <a:srgbClr val="FF0000"/>
                </a:solidFill>
              </a:rPr>
              <a:t>.</a:t>
            </a:r>
          </a:p>
          <a:p>
            <a:pPr algn="just"/>
            <a:endParaRPr lang="en-US" i="1" dirty="0">
              <a:solidFill>
                <a:srgbClr val="FF0000"/>
              </a:solidFill>
            </a:endParaRPr>
          </a:p>
          <a:p>
            <a:endParaRPr lang="it-IT" dirty="0"/>
          </a:p>
        </p:txBody>
      </p:sp>
      <p:sp>
        <p:nvSpPr>
          <p:cNvPr id="8" name="CasellaDiTesto 7"/>
          <p:cNvSpPr txBox="1"/>
          <p:nvPr/>
        </p:nvSpPr>
        <p:spPr>
          <a:xfrm>
            <a:off x="8422160" y="6129927"/>
            <a:ext cx="6546445" cy="523220"/>
          </a:xfrm>
          <a:prstGeom prst="rect">
            <a:avLst/>
          </a:prstGeom>
          <a:noFill/>
        </p:spPr>
        <p:txBody>
          <a:bodyPr wrap="square" rtlCol="0">
            <a:spAutoFit/>
          </a:bodyPr>
          <a:lstStyle/>
          <a:p>
            <a:r>
              <a:rPr lang="it-IT" sz="1400" dirty="0" err="1"/>
              <a:t>Fokas</a:t>
            </a:r>
            <a:r>
              <a:rPr lang="it-IT" sz="1400" dirty="0"/>
              <a:t> 2009, </a:t>
            </a:r>
            <a:r>
              <a:rPr lang="it-IT" sz="1400" dirty="0" err="1"/>
              <a:t>Schlaff</a:t>
            </a:r>
            <a:r>
              <a:rPr lang="it-IT" sz="1400" dirty="0"/>
              <a:t>  2014, Durante 2012, </a:t>
            </a:r>
          </a:p>
          <a:p>
            <a:r>
              <a:rPr lang="it-IT" sz="1400" dirty="0" err="1"/>
              <a:t>Tinganelli</a:t>
            </a:r>
            <a:r>
              <a:rPr lang="it-IT" sz="1400" dirty="0"/>
              <a:t> 2020, Griffin 1988, </a:t>
            </a:r>
            <a:r>
              <a:rPr lang="it-IT" sz="1400" dirty="0" err="1"/>
              <a:t>Debus</a:t>
            </a:r>
            <a:r>
              <a:rPr lang="it-IT" sz="1400" dirty="0"/>
              <a:t> 1999</a:t>
            </a:r>
          </a:p>
        </p:txBody>
      </p:sp>
      <p:sp>
        <p:nvSpPr>
          <p:cNvPr id="2" name="CasellaDiTesto 1">
            <a:extLst>
              <a:ext uri="{FF2B5EF4-FFF2-40B4-BE49-F238E27FC236}">
                <a16:creationId xmlns="" xmlns:a16="http://schemas.microsoft.com/office/drawing/2014/main" id="{789909FD-D13A-CC3B-8C03-6C80F17FB294}"/>
              </a:ext>
            </a:extLst>
          </p:cNvPr>
          <p:cNvSpPr txBox="1"/>
          <p:nvPr/>
        </p:nvSpPr>
        <p:spPr>
          <a:xfrm>
            <a:off x="634600" y="109331"/>
            <a:ext cx="12403975" cy="646331"/>
          </a:xfrm>
          <a:prstGeom prst="rect">
            <a:avLst/>
          </a:prstGeom>
          <a:noFill/>
        </p:spPr>
        <p:txBody>
          <a:bodyPr wrap="square">
            <a:spAutoFit/>
          </a:bodyPr>
          <a:lstStyle/>
          <a:p>
            <a:pPr algn="ctr"/>
            <a:r>
              <a:rPr lang="it-IT" sz="3600" b="1" dirty="0" smtClean="0">
                <a:solidFill>
                  <a:srgbClr val="0070C0"/>
                </a:solidFill>
              </a:rPr>
              <a:t>HOW TO SELECT PATIENTS TO CIRT?</a:t>
            </a:r>
            <a:endParaRPr lang="it-IT" sz="3600" b="1" dirty="0">
              <a:solidFill>
                <a:srgbClr val="0070C0"/>
              </a:solidFill>
            </a:endParaRPr>
          </a:p>
        </p:txBody>
      </p:sp>
      <p:sp>
        <p:nvSpPr>
          <p:cNvPr id="3" name="CasellaDiTesto 2">
            <a:extLst>
              <a:ext uri="{FF2B5EF4-FFF2-40B4-BE49-F238E27FC236}">
                <a16:creationId xmlns="" xmlns:a16="http://schemas.microsoft.com/office/drawing/2014/main" id="{5E24C044-D5B9-9DA9-5BE1-40831B300A1C}"/>
              </a:ext>
            </a:extLst>
          </p:cNvPr>
          <p:cNvSpPr txBox="1"/>
          <p:nvPr/>
        </p:nvSpPr>
        <p:spPr>
          <a:xfrm>
            <a:off x="7052442" y="1982450"/>
            <a:ext cx="4957859" cy="3447098"/>
          </a:xfrm>
          <a:prstGeom prst="rect">
            <a:avLst/>
          </a:prstGeom>
          <a:noFill/>
        </p:spPr>
        <p:txBody>
          <a:bodyPr wrap="square">
            <a:spAutoFit/>
          </a:bodyPr>
          <a:lstStyle/>
          <a:p>
            <a:endParaRPr lang="en-US" i="1" dirty="0">
              <a:solidFill>
                <a:srgbClr val="FF0000"/>
              </a:solidFill>
            </a:endParaRPr>
          </a:p>
          <a:p>
            <a:pPr marL="285750" indent="-285750">
              <a:buFont typeface="Wingdings" panose="05000000000000000000" pitchFamily="2" charset="2"/>
              <a:buChar char="ü"/>
            </a:pPr>
            <a:r>
              <a:rPr lang="en-US" sz="2000" b="1" i="1" dirty="0">
                <a:solidFill>
                  <a:srgbClr val="FF0000"/>
                </a:solidFill>
              </a:rPr>
              <a:t>Anatomical constraints:</a:t>
            </a:r>
          </a:p>
          <a:p>
            <a:pPr marL="285750" indent="-285750">
              <a:buFont typeface="Wingdings" panose="05000000000000000000" pitchFamily="2" charset="2"/>
              <a:buChar char="§"/>
            </a:pPr>
            <a:r>
              <a:rPr lang="en-US" dirty="0"/>
              <a:t>Difficult location: </a:t>
            </a:r>
          </a:p>
          <a:p>
            <a:r>
              <a:rPr lang="en-US" dirty="0">
                <a:solidFill>
                  <a:srgbClr val="FF0000"/>
                </a:solidFill>
              </a:rPr>
              <a:t>        inability to irradiate with a curative dose</a:t>
            </a:r>
          </a:p>
          <a:p>
            <a:r>
              <a:rPr lang="en-US" dirty="0">
                <a:solidFill>
                  <a:srgbClr val="FF0000"/>
                </a:solidFill>
              </a:rPr>
              <a:t>        without overdosing the organs at risk; </a:t>
            </a:r>
          </a:p>
          <a:p>
            <a:r>
              <a:rPr lang="en-US" dirty="0">
                <a:solidFill>
                  <a:srgbClr val="FF0000"/>
                </a:solidFill>
              </a:rPr>
              <a:t>        inability</a:t>
            </a:r>
            <a:r>
              <a:rPr lang="en-US" dirty="0"/>
              <a:t> to resect the tumor with </a:t>
            </a:r>
            <a:r>
              <a:rPr lang="en-US" dirty="0">
                <a:solidFill>
                  <a:srgbClr val="FF0000"/>
                </a:solidFill>
              </a:rPr>
              <a:t>negative</a:t>
            </a:r>
          </a:p>
          <a:p>
            <a:r>
              <a:rPr lang="en-US" dirty="0">
                <a:solidFill>
                  <a:srgbClr val="FF0000"/>
                </a:solidFill>
              </a:rPr>
              <a:t>       margins or with the </a:t>
            </a:r>
            <a:r>
              <a:rPr lang="en-US" dirty="0" smtClean="0">
                <a:solidFill>
                  <a:srgbClr val="FF0000"/>
                </a:solidFill>
              </a:rPr>
              <a:t>impair of </a:t>
            </a:r>
            <a:r>
              <a:rPr lang="en-US" dirty="0">
                <a:solidFill>
                  <a:srgbClr val="FF0000"/>
                </a:solidFill>
              </a:rPr>
              <a:t>important</a:t>
            </a:r>
            <a:r>
              <a:rPr lang="en-US" dirty="0"/>
              <a:t> </a:t>
            </a:r>
            <a:r>
              <a:rPr lang="en-US" dirty="0">
                <a:solidFill>
                  <a:srgbClr val="FF0000"/>
                </a:solidFill>
              </a:rPr>
              <a:t>structures.</a:t>
            </a:r>
          </a:p>
          <a:p>
            <a:r>
              <a:rPr lang="en-US" dirty="0">
                <a:solidFill>
                  <a:srgbClr val="FF0000"/>
                </a:solidFill>
              </a:rPr>
              <a:t>       (radioresistant, unresectable disease) </a:t>
            </a:r>
          </a:p>
          <a:p>
            <a:endParaRPr lang="en-US" dirty="0"/>
          </a:p>
          <a:p>
            <a:endParaRPr lang="en-US" i="1" dirty="0">
              <a:solidFill>
                <a:srgbClr val="FF0000"/>
              </a:solidFill>
            </a:endParaRPr>
          </a:p>
          <a:p>
            <a:endParaRPr lang="it-IT" dirty="0"/>
          </a:p>
        </p:txBody>
      </p:sp>
      <p:sp>
        <p:nvSpPr>
          <p:cNvPr id="4" name="Ovale 3">
            <a:extLst>
              <a:ext uri="{FF2B5EF4-FFF2-40B4-BE49-F238E27FC236}">
                <a16:creationId xmlns="" xmlns:a16="http://schemas.microsoft.com/office/drawing/2014/main" id="{E7AF5112-8A4E-CC0A-10AB-870402E69F10}"/>
              </a:ext>
            </a:extLst>
          </p:cNvPr>
          <p:cNvSpPr/>
          <p:nvPr/>
        </p:nvSpPr>
        <p:spPr>
          <a:xfrm>
            <a:off x="65314" y="1301717"/>
            <a:ext cx="6555418" cy="456643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Ovale 4">
            <a:extLst>
              <a:ext uri="{FF2B5EF4-FFF2-40B4-BE49-F238E27FC236}">
                <a16:creationId xmlns="" xmlns:a16="http://schemas.microsoft.com/office/drawing/2014/main" id="{C50B73C1-51AA-2727-E3A4-2085785DE0AF}"/>
              </a:ext>
            </a:extLst>
          </p:cNvPr>
          <p:cNvSpPr/>
          <p:nvPr/>
        </p:nvSpPr>
        <p:spPr>
          <a:xfrm>
            <a:off x="6257890" y="1773302"/>
            <a:ext cx="5865534" cy="320392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823877612"/>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31E5CC89-EDE5-47DA-83C0-959BB34D12EA}"/>
              </a:ext>
            </a:extLst>
          </p:cNvPr>
          <p:cNvSpPr>
            <a:spLocks noGrp="1"/>
          </p:cNvSpPr>
          <p:nvPr>
            <p:ph type="title" idx="4294967295"/>
          </p:nvPr>
        </p:nvSpPr>
        <p:spPr>
          <a:xfrm>
            <a:off x="-1" y="152400"/>
            <a:ext cx="12481089" cy="1325563"/>
          </a:xfrm>
        </p:spPr>
        <p:txBody>
          <a:bodyPr/>
          <a:lstStyle/>
          <a:p>
            <a:r>
              <a:rPr lang="en-US" b="1" dirty="0">
                <a:solidFill>
                  <a:srgbClr val="0070C0"/>
                </a:solidFill>
                <a:latin typeface="+mn-lt"/>
              </a:rPr>
              <a:t>HOW TO SELECT PATIENTS TO PROTON THERAPY?</a:t>
            </a:r>
          </a:p>
        </p:txBody>
      </p:sp>
      <p:pic>
        <p:nvPicPr>
          <p:cNvPr id="51" name="Image 50">
            <a:extLst>
              <a:ext uri="{FF2B5EF4-FFF2-40B4-BE49-F238E27FC236}">
                <a16:creationId xmlns="" xmlns:a16="http://schemas.microsoft.com/office/drawing/2014/main" id="{7DEE356C-0EB7-438B-AE7B-109059BD2ECF}"/>
              </a:ext>
            </a:extLst>
          </p:cNvPr>
          <p:cNvPicPr>
            <a:picLocks noChangeAspect="1"/>
          </p:cNvPicPr>
          <p:nvPr/>
        </p:nvPicPr>
        <p:blipFill>
          <a:blip r:embed="rId2"/>
          <a:stretch>
            <a:fillRect/>
          </a:stretch>
        </p:blipFill>
        <p:spPr>
          <a:xfrm>
            <a:off x="518874" y="1913227"/>
            <a:ext cx="10841564" cy="4506351"/>
          </a:xfrm>
          <a:prstGeom prst="rect">
            <a:avLst/>
          </a:prstGeom>
        </p:spPr>
      </p:pic>
      <p:sp>
        <p:nvSpPr>
          <p:cNvPr id="3" name="Rettangolo 2">
            <a:extLst>
              <a:ext uri="{FF2B5EF4-FFF2-40B4-BE49-F238E27FC236}">
                <a16:creationId xmlns="" xmlns:a16="http://schemas.microsoft.com/office/drawing/2014/main" id="{9868859D-1584-18A4-5245-6C3B32376424}"/>
              </a:ext>
            </a:extLst>
          </p:cNvPr>
          <p:cNvSpPr/>
          <p:nvPr/>
        </p:nvSpPr>
        <p:spPr>
          <a:xfrm>
            <a:off x="712269" y="2548512"/>
            <a:ext cx="1241659" cy="3753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CasellaDiTesto 3">
            <a:extLst>
              <a:ext uri="{FF2B5EF4-FFF2-40B4-BE49-F238E27FC236}">
                <a16:creationId xmlns="" xmlns:a16="http://schemas.microsoft.com/office/drawing/2014/main" id="{82F11B83-4D5D-0B1D-AF92-CA97BC6FEF4D}"/>
              </a:ext>
            </a:extLst>
          </p:cNvPr>
          <p:cNvSpPr txBox="1"/>
          <p:nvPr/>
        </p:nvSpPr>
        <p:spPr>
          <a:xfrm>
            <a:off x="877692" y="2548512"/>
            <a:ext cx="718017" cy="307777"/>
          </a:xfrm>
          <a:prstGeom prst="rect">
            <a:avLst/>
          </a:prstGeom>
          <a:noFill/>
        </p:spPr>
        <p:txBody>
          <a:bodyPr wrap="none" rtlCol="0">
            <a:spAutoFit/>
          </a:bodyPr>
          <a:lstStyle/>
          <a:p>
            <a:pPr algn="ctr"/>
            <a:r>
              <a:rPr lang="it-IT" sz="1400" b="1" dirty="0" err="1"/>
              <a:t>Patient</a:t>
            </a:r>
            <a:endParaRPr lang="it-IT" sz="1600" b="1" dirty="0"/>
          </a:p>
        </p:txBody>
      </p:sp>
      <p:sp>
        <p:nvSpPr>
          <p:cNvPr id="6" name="CasellaDiTesto 5">
            <a:extLst>
              <a:ext uri="{FF2B5EF4-FFF2-40B4-BE49-F238E27FC236}">
                <a16:creationId xmlns="" xmlns:a16="http://schemas.microsoft.com/office/drawing/2014/main" id="{1C903C7A-D28E-E1C0-1853-A9166F939233}"/>
              </a:ext>
            </a:extLst>
          </p:cNvPr>
          <p:cNvSpPr txBox="1"/>
          <p:nvPr/>
        </p:nvSpPr>
        <p:spPr>
          <a:xfrm>
            <a:off x="7851864" y="1085691"/>
            <a:ext cx="6097978" cy="646331"/>
          </a:xfrm>
          <a:prstGeom prst="rect">
            <a:avLst/>
          </a:prstGeom>
          <a:noFill/>
        </p:spPr>
        <p:txBody>
          <a:bodyPr wrap="square">
            <a:spAutoFit/>
          </a:bodyPr>
          <a:lstStyle/>
          <a:p>
            <a:pPr marL="285750" indent="-285750">
              <a:buFont typeface="Wingdings" panose="05000000000000000000" pitchFamily="2" charset="2"/>
              <a:buChar char="§"/>
            </a:pPr>
            <a:r>
              <a:rPr lang="en-US" sz="1800" b="1" dirty="0"/>
              <a:t>National treatment capacity</a:t>
            </a:r>
          </a:p>
          <a:p>
            <a:pPr marL="285750" indent="-285750">
              <a:buFont typeface="Wingdings" panose="05000000000000000000" pitchFamily="2" charset="2"/>
              <a:buChar char="§"/>
            </a:pPr>
            <a:r>
              <a:rPr lang="en-US" b="1" dirty="0"/>
              <a:t>Cancer epidemiology</a:t>
            </a:r>
            <a:r>
              <a:rPr lang="en-US" sz="1800" b="1" dirty="0"/>
              <a:t> </a:t>
            </a:r>
            <a:endParaRPr lang="it-IT" dirty="0"/>
          </a:p>
        </p:txBody>
      </p:sp>
    </p:spTree>
    <p:extLst>
      <p:ext uri="{BB962C8B-B14F-4D97-AF65-F5344CB8AC3E}">
        <p14:creationId xmlns:p14="http://schemas.microsoft.com/office/powerpoint/2010/main" val="3459385831"/>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296FDE61-30B8-4392-97A6-6ECC3E5F0E47}"/>
              </a:ext>
            </a:extLst>
          </p:cNvPr>
          <p:cNvSpPr>
            <a:spLocks noGrp="1"/>
          </p:cNvSpPr>
          <p:nvPr>
            <p:ph type="title" idx="4294967295"/>
          </p:nvPr>
        </p:nvSpPr>
        <p:spPr>
          <a:xfrm>
            <a:off x="0" y="320675"/>
            <a:ext cx="10515600" cy="1325563"/>
          </a:xfrm>
        </p:spPr>
        <p:txBody>
          <a:bodyPr/>
          <a:lstStyle/>
          <a:p>
            <a:r>
              <a:rPr lang="fr-FR" b="1" dirty="0">
                <a:solidFill>
                  <a:srgbClr val="FF0000"/>
                </a:solidFill>
                <a:latin typeface="+mn-lt"/>
              </a:rPr>
              <a:t>Example of dosimetric selection : </a:t>
            </a:r>
            <a:r>
              <a:rPr lang="fr-FR" b="1" dirty="0" err="1">
                <a:solidFill>
                  <a:srgbClr val="FF0000"/>
                </a:solidFill>
                <a:latin typeface="+mn-lt"/>
              </a:rPr>
              <a:t>Denmark</a:t>
            </a:r>
            <a:r>
              <a:rPr lang="fr-FR" b="1" dirty="0">
                <a:solidFill>
                  <a:srgbClr val="FF0000"/>
                </a:solidFill>
                <a:latin typeface="+mn-lt"/>
              </a:rPr>
              <a:t> (Aarhus Hospital)</a:t>
            </a:r>
          </a:p>
        </p:txBody>
      </p:sp>
      <p:sp>
        <p:nvSpPr>
          <p:cNvPr id="3" name="Espace réservé du contenu 2">
            <a:extLst>
              <a:ext uri="{FF2B5EF4-FFF2-40B4-BE49-F238E27FC236}">
                <a16:creationId xmlns="" xmlns:a16="http://schemas.microsoft.com/office/drawing/2014/main" id="{D63A097E-A25D-4B55-81C9-E9196D323DB9}"/>
              </a:ext>
            </a:extLst>
          </p:cNvPr>
          <p:cNvSpPr>
            <a:spLocks noGrp="1"/>
          </p:cNvSpPr>
          <p:nvPr>
            <p:ph idx="4294967295"/>
          </p:nvPr>
        </p:nvSpPr>
        <p:spPr>
          <a:xfrm>
            <a:off x="1216025" y="1825625"/>
            <a:ext cx="10975975" cy="4351338"/>
          </a:xfrm>
        </p:spPr>
        <p:txBody>
          <a:bodyPr>
            <a:normAutofit/>
          </a:bodyPr>
          <a:lstStyle/>
          <a:p>
            <a:pPr marL="0" indent="0">
              <a:buNone/>
            </a:pPr>
            <a:r>
              <a:rPr lang="en-US" sz="1800" dirty="0"/>
              <a:t>Based on </a:t>
            </a:r>
            <a:r>
              <a:rPr lang="en-US" sz="1800" b="1" dirty="0"/>
              <a:t>national treatment capacity </a:t>
            </a:r>
          </a:p>
          <a:p>
            <a:pPr marL="0" indent="0">
              <a:buNone/>
            </a:pPr>
            <a:endParaRPr lang="en-US" sz="1800" b="1" dirty="0"/>
          </a:p>
          <a:p>
            <a:pPr lvl="1"/>
            <a:r>
              <a:rPr lang="en-US" sz="1600" dirty="0"/>
              <a:t>Capacity to treat </a:t>
            </a:r>
            <a:r>
              <a:rPr lang="en-US" sz="1600" b="1" dirty="0">
                <a:solidFill>
                  <a:schemeClr val="accent6">
                    <a:lumMod val="75000"/>
                  </a:schemeClr>
                </a:solidFill>
              </a:rPr>
              <a:t>100 breast cancer patients with proton each year </a:t>
            </a:r>
          </a:p>
          <a:p>
            <a:pPr lvl="1"/>
            <a:r>
              <a:rPr lang="en-US" sz="1600" b="1" dirty="0">
                <a:solidFill>
                  <a:schemeClr val="accent6">
                    <a:lumMod val="75000"/>
                  </a:schemeClr>
                </a:solidFill>
              </a:rPr>
              <a:t>= 11% of all breast cancers with adjuvant locoregional irradiation indication</a:t>
            </a:r>
          </a:p>
          <a:p>
            <a:pPr marL="0" indent="0">
              <a:buNone/>
            </a:pPr>
            <a:endParaRPr lang="en-US" sz="1800" dirty="0"/>
          </a:p>
          <a:p>
            <a:pPr marL="0" indent="0">
              <a:buNone/>
            </a:pPr>
            <a:r>
              <a:rPr lang="en-US" sz="1800" dirty="0"/>
              <a:t>Based on dosimetric evaluation of treated patients, proton therapy is indicated in Denmark when : </a:t>
            </a:r>
          </a:p>
          <a:p>
            <a:pPr marL="0" indent="0">
              <a:buNone/>
            </a:pPr>
            <a:endParaRPr lang="en-US" sz="2000" dirty="0"/>
          </a:p>
          <a:p>
            <a:pPr lvl="1"/>
            <a:r>
              <a:rPr lang="en-US" sz="1600" b="1" dirty="0"/>
              <a:t>Mean heart dose (MHD) ≥4 Gy </a:t>
            </a:r>
            <a:r>
              <a:rPr lang="en-US" sz="1600" dirty="0"/>
              <a:t>with optimal photon RT plans</a:t>
            </a:r>
            <a:r>
              <a:rPr lang="en-US" sz="1600" dirty="0">
                <a:solidFill>
                  <a:schemeClr val="bg1">
                    <a:lumMod val="65000"/>
                  </a:schemeClr>
                </a:solidFill>
              </a:rPr>
              <a:t> 	</a:t>
            </a:r>
            <a:r>
              <a:rPr lang="en-US" sz="1600" i="1" dirty="0">
                <a:solidFill>
                  <a:schemeClr val="bg1">
                    <a:lumMod val="65000"/>
                  </a:schemeClr>
                </a:solidFill>
              </a:rPr>
              <a:t>→ not the case for PBI</a:t>
            </a:r>
            <a:endParaRPr lang="en-US" sz="1600" dirty="0"/>
          </a:p>
          <a:p>
            <a:pPr lvl="1"/>
            <a:r>
              <a:rPr lang="en-US" sz="1600" b="1" dirty="0"/>
              <a:t>Ipsilateral lung V17Gy/V20Gy ≥ 37% </a:t>
            </a:r>
            <a:r>
              <a:rPr lang="en-US" sz="1600" dirty="0"/>
              <a:t>with optimal photon RT plans</a:t>
            </a:r>
            <a:endParaRPr lang="fr-FR" sz="1600" i="1" dirty="0">
              <a:solidFill>
                <a:schemeClr val="bg1">
                  <a:lumMod val="85000"/>
                </a:schemeClr>
              </a:solidFill>
            </a:endParaRPr>
          </a:p>
        </p:txBody>
      </p:sp>
      <p:pic>
        <p:nvPicPr>
          <p:cNvPr id="4" name="Image 3">
            <a:extLst>
              <a:ext uri="{FF2B5EF4-FFF2-40B4-BE49-F238E27FC236}">
                <a16:creationId xmlns="" xmlns:a16="http://schemas.microsoft.com/office/drawing/2014/main" id="{CD8B03FE-E7F0-4E62-8284-AF5158F57B97}"/>
              </a:ext>
            </a:extLst>
          </p:cNvPr>
          <p:cNvPicPr>
            <a:picLocks noChangeAspect="1"/>
          </p:cNvPicPr>
          <p:nvPr/>
        </p:nvPicPr>
        <p:blipFill>
          <a:blip r:embed="rId2"/>
          <a:stretch>
            <a:fillRect/>
          </a:stretch>
        </p:blipFill>
        <p:spPr>
          <a:xfrm>
            <a:off x="2920999" y="5238496"/>
            <a:ext cx="5069115" cy="1597022"/>
          </a:xfrm>
          <a:prstGeom prst="rect">
            <a:avLst/>
          </a:prstGeom>
        </p:spPr>
      </p:pic>
      <p:sp>
        <p:nvSpPr>
          <p:cNvPr id="6" name="ZoneTexte 5">
            <a:extLst>
              <a:ext uri="{FF2B5EF4-FFF2-40B4-BE49-F238E27FC236}">
                <a16:creationId xmlns="" xmlns:a16="http://schemas.microsoft.com/office/drawing/2014/main" id="{EB8CACCB-DD86-4992-AFE7-7FDF074F877E}"/>
              </a:ext>
            </a:extLst>
          </p:cNvPr>
          <p:cNvSpPr txBox="1"/>
          <p:nvPr/>
        </p:nvSpPr>
        <p:spPr>
          <a:xfrm>
            <a:off x="9797144" y="6356547"/>
            <a:ext cx="2394856" cy="338554"/>
          </a:xfrm>
          <a:prstGeom prst="rect">
            <a:avLst/>
          </a:prstGeom>
          <a:noFill/>
        </p:spPr>
        <p:txBody>
          <a:bodyPr wrap="square">
            <a:spAutoFit/>
          </a:bodyPr>
          <a:lstStyle/>
          <a:p>
            <a:r>
              <a:rPr lang="en-US" sz="1600" i="1" dirty="0">
                <a:solidFill>
                  <a:schemeClr val="bg1">
                    <a:lumMod val="75000"/>
                  </a:schemeClr>
                </a:solidFill>
              </a:rPr>
              <a:t>Stick et al., </a:t>
            </a:r>
            <a:r>
              <a:rPr lang="en-US" sz="1600" i="1" dirty="0" err="1">
                <a:solidFill>
                  <a:schemeClr val="bg1">
                    <a:lumMod val="75000"/>
                  </a:schemeClr>
                </a:solidFill>
              </a:rPr>
              <a:t>ctro</a:t>
            </a:r>
            <a:r>
              <a:rPr lang="en-US" sz="1600" i="1" dirty="0">
                <a:solidFill>
                  <a:schemeClr val="bg1">
                    <a:lumMod val="75000"/>
                  </a:schemeClr>
                </a:solidFill>
              </a:rPr>
              <a:t>, 2021</a:t>
            </a:r>
            <a:endParaRPr lang="fr-FR" sz="1600" dirty="0">
              <a:solidFill>
                <a:schemeClr val="bg1">
                  <a:lumMod val="75000"/>
                </a:schemeClr>
              </a:solidFill>
            </a:endParaRPr>
          </a:p>
        </p:txBody>
      </p:sp>
    </p:spTree>
    <p:extLst>
      <p:ext uri="{BB962C8B-B14F-4D97-AF65-F5344CB8AC3E}">
        <p14:creationId xmlns:p14="http://schemas.microsoft.com/office/powerpoint/2010/main" val="3231647930"/>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1"/>
          <p:cNvSpPr txBox="1">
            <a:spLocks/>
          </p:cNvSpPr>
          <p:nvPr/>
        </p:nvSpPr>
        <p:spPr>
          <a:xfrm>
            <a:off x="1981200" y="274638"/>
            <a:ext cx="8229600" cy="56207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it-IT" sz="3200" b="1" dirty="0">
              <a:solidFill>
                <a:schemeClr val="bg1"/>
              </a:solidFill>
              <a:effectLst>
                <a:outerShdw blurRad="38100" dist="38100" dir="2700000" algn="tl">
                  <a:srgbClr val="000000">
                    <a:alpha val="43137"/>
                  </a:srgbClr>
                </a:outerShdw>
              </a:effectLst>
              <a:latin typeface="FluxRegular" panose="00000400000000000000" pitchFamily="2" charset="0"/>
            </a:endParaRPr>
          </a:p>
        </p:txBody>
      </p:sp>
      <p:sp>
        <p:nvSpPr>
          <p:cNvPr id="15" name="TextBox 14"/>
          <p:cNvSpPr txBox="1"/>
          <p:nvPr/>
        </p:nvSpPr>
        <p:spPr>
          <a:xfrm>
            <a:off x="278033" y="121298"/>
            <a:ext cx="11647343" cy="646331"/>
          </a:xfrm>
          <a:prstGeom prst="rect">
            <a:avLst/>
          </a:prstGeom>
          <a:noFill/>
        </p:spPr>
        <p:txBody>
          <a:bodyPr wrap="square" rtlCol="0">
            <a:spAutoFit/>
          </a:bodyPr>
          <a:lstStyle/>
          <a:p>
            <a:r>
              <a:rPr lang="en-US" sz="3600" b="1" dirty="0" smtClean="0">
                <a:solidFill>
                  <a:srgbClr val="0070C0"/>
                </a:solidFill>
              </a:rPr>
              <a:t>HOW TO SELECT PATIENTS TO PROTON THERAPY?</a:t>
            </a:r>
            <a:endParaRPr lang="en-US" sz="3600" b="1" dirty="0">
              <a:solidFill>
                <a:srgbClr val="0070C0"/>
              </a:solidFill>
            </a:endParaRPr>
          </a:p>
        </p:txBody>
      </p:sp>
      <p:grpSp>
        <p:nvGrpSpPr>
          <p:cNvPr id="19" name="Group 11"/>
          <p:cNvGrpSpPr/>
          <p:nvPr/>
        </p:nvGrpSpPr>
        <p:grpSpPr>
          <a:xfrm>
            <a:off x="244811" y="1237952"/>
            <a:ext cx="5546928" cy="1538045"/>
            <a:chOff x="92411" y="1085552"/>
            <a:chExt cx="5546928" cy="1538045"/>
          </a:xfrm>
        </p:grpSpPr>
        <p:pic>
          <p:nvPicPr>
            <p:cNvPr id="2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2411" y="1085552"/>
              <a:ext cx="5514955" cy="15380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 name="CasellaDiTesto 3"/>
            <p:cNvSpPr txBox="1"/>
            <p:nvPr/>
          </p:nvSpPr>
          <p:spPr>
            <a:xfrm>
              <a:off x="4986596" y="2254265"/>
              <a:ext cx="652743" cy="369332"/>
            </a:xfrm>
            <a:prstGeom prst="rect">
              <a:avLst/>
            </a:prstGeom>
            <a:noFill/>
          </p:spPr>
          <p:txBody>
            <a:bodyPr wrap="none" rtlCol="0">
              <a:spAutoFit/>
            </a:bodyPr>
            <a:lstStyle/>
            <a:p>
              <a:r>
                <a:rPr lang="it-IT" b="1" dirty="0">
                  <a:solidFill>
                    <a:srgbClr val="002060"/>
                  </a:solidFill>
                </a:rPr>
                <a:t>2018</a:t>
              </a:r>
            </a:p>
          </p:txBody>
        </p:sp>
      </p:grpSp>
      <p:sp>
        <p:nvSpPr>
          <p:cNvPr id="24" name="CasellaDiTesto 2"/>
          <p:cNvSpPr txBox="1"/>
          <p:nvPr/>
        </p:nvSpPr>
        <p:spPr>
          <a:xfrm>
            <a:off x="75265" y="3246320"/>
            <a:ext cx="5854045" cy="3785652"/>
          </a:xfrm>
          <a:prstGeom prst="rect">
            <a:avLst/>
          </a:prstGeom>
          <a:noFill/>
        </p:spPr>
        <p:txBody>
          <a:bodyPr wrap="square" rtlCol="0">
            <a:spAutoFit/>
          </a:bodyPr>
          <a:lstStyle/>
          <a:p>
            <a:pPr marL="257175" indent="-257175">
              <a:buFontTx/>
              <a:buAutoNum type="arabicPeriod"/>
            </a:pPr>
            <a:r>
              <a:rPr lang="it-IT" sz="1600" b="1" dirty="0" smtClean="0">
                <a:solidFill>
                  <a:srgbClr val="FF0000"/>
                </a:solidFill>
              </a:rPr>
              <a:t>Model-</a:t>
            </a:r>
            <a:r>
              <a:rPr lang="it-IT" sz="1600" b="1" dirty="0" err="1" smtClean="0">
                <a:solidFill>
                  <a:srgbClr val="FF0000"/>
                </a:solidFill>
              </a:rPr>
              <a:t>based</a:t>
            </a:r>
            <a:r>
              <a:rPr lang="it-IT" sz="1600" b="1" dirty="0" smtClean="0">
                <a:solidFill>
                  <a:srgbClr val="FF0000"/>
                </a:solidFill>
              </a:rPr>
              <a:t> </a:t>
            </a:r>
            <a:r>
              <a:rPr lang="it-IT" sz="1600" b="1" dirty="0" err="1" smtClean="0">
                <a:solidFill>
                  <a:srgbClr val="FF0000"/>
                </a:solidFill>
              </a:rPr>
              <a:t>approach</a:t>
            </a:r>
            <a:r>
              <a:rPr lang="it-IT" sz="1600" b="1" dirty="0" smtClean="0">
                <a:solidFill>
                  <a:srgbClr val="FF0000"/>
                </a:solidFill>
              </a:rPr>
              <a:t> (NTCP):</a:t>
            </a:r>
            <a:r>
              <a:rPr lang="it-IT" sz="1600" dirty="0" smtClean="0">
                <a:solidFill>
                  <a:srgbClr val="002060"/>
                </a:solidFill>
              </a:rPr>
              <a:t> </a:t>
            </a:r>
            <a:r>
              <a:rPr lang="it-IT" sz="1600" dirty="0">
                <a:solidFill>
                  <a:srgbClr val="002060"/>
                </a:solidFill>
              </a:rPr>
              <a:t>to estimate the </a:t>
            </a:r>
            <a:r>
              <a:rPr lang="it-IT" sz="1600" dirty="0" err="1">
                <a:solidFill>
                  <a:srgbClr val="002060"/>
                </a:solidFill>
              </a:rPr>
              <a:t>potential</a:t>
            </a:r>
            <a:r>
              <a:rPr lang="it-IT" sz="1600" dirty="0">
                <a:solidFill>
                  <a:srgbClr val="002060"/>
                </a:solidFill>
              </a:rPr>
              <a:t> </a:t>
            </a:r>
            <a:r>
              <a:rPr lang="it-IT" sz="1600" dirty="0" err="1">
                <a:solidFill>
                  <a:srgbClr val="002060"/>
                </a:solidFill>
              </a:rPr>
              <a:t>clinical</a:t>
            </a:r>
            <a:r>
              <a:rPr lang="it-IT" sz="1600" dirty="0">
                <a:solidFill>
                  <a:srgbClr val="002060"/>
                </a:solidFill>
              </a:rPr>
              <a:t> benefit for </a:t>
            </a:r>
            <a:r>
              <a:rPr lang="it-IT" sz="1600" dirty="0" err="1">
                <a:solidFill>
                  <a:srgbClr val="002060"/>
                </a:solidFill>
              </a:rPr>
              <a:t>protons</a:t>
            </a:r>
            <a:r>
              <a:rPr lang="it-IT" sz="1600" dirty="0">
                <a:solidFill>
                  <a:srgbClr val="002060"/>
                </a:solidFill>
              </a:rPr>
              <a:t> </a:t>
            </a:r>
            <a:r>
              <a:rPr lang="en-US" sz="1600" dirty="0">
                <a:solidFill>
                  <a:srgbClr val="002060"/>
                </a:solidFill>
              </a:rPr>
              <a:t>over photons in terms of reduction in normal tissue complication probability (NTCP) for </a:t>
            </a:r>
            <a:r>
              <a:rPr lang="en-US" sz="1600" dirty="0">
                <a:solidFill>
                  <a:srgbClr val="FF0000"/>
                </a:solidFill>
              </a:rPr>
              <a:t>each individual patient </a:t>
            </a:r>
            <a:r>
              <a:rPr lang="en-US" sz="1600" dirty="0">
                <a:solidFill>
                  <a:srgbClr val="002060"/>
                </a:solidFill>
              </a:rPr>
              <a:t>and assign the patient to PBT only if the reduction in toxicity is above a specified </a:t>
            </a:r>
            <a:r>
              <a:rPr lang="it-IT" sz="1600" dirty="0" err="1">
                <a:solidFill>
                  <a:srgbClr val="002060"/>
                </a:solidFill>
              </a:rPr>
              <a:t>threshold</a:t>
            </a:r>
            <a:r>
              <a:rPr lang="it-IT" sz="1600" dirty="0">
                <a:solidFill>
                  <a:srgbClr val="002060"/>
                </a:solidFill>
              </a:rPr>
              <a:t> (</a:t>
            </a:r>
            <a:r>
              <a:rPr lang="it-IT" sz="1600" dirty="0" err="1">
                <a:solidFill>
                  <a:srgbClr val="FF0000"/>
                </a:solidFill>
              </a:rPr>
              <a:t>precision</a:t>
            </a:r>
            <a:r>
              <a:rPr lang="it-IT" sz="1600" dirty="0">
                <a:solidFill>
                  <a:srgbClr val="FF0000"/>
                </a:solidFill>
              </a:rPr>
              <a:t> medicine</a:t>
            </a:r>
            <a:r>
              <a:rPr lang="it-IT" sz="1600" dirty="0" smtClean="0">
                <a:solidFill>
                  <a:srgbClr val="002060"/>
                </a:solidFill>
              </a:rPr>
              <a:t>).</a:t>
            </a:r>
          </a:p>
          <a:p>
            <a:pPr marL="257175" indent="-257175">
              <a:buFontTx/>
              <a:buAutoNum type="arabicPeriod"/>
            </a:pPr>
            <a:endParaRPr lang="it-IT" sz="1600" b="1" dirty="0">
              <a:solidFill>
                <a:srgbClr val="002060"/>
              </a:solidFill>
            </a:endParaRPr>
          </a:p>
          <a:p>
            <a:pPr marL="257175" indent="-257175">
              <a:buFontTx/>
              <a:buAutoNum type="arabicPeriod"/>
            </a:pPr>
            <a:r>
              <a:rPr lang="it-IT" sz="1600" b="1" dirty="0" err="1" smtClean="0">
                <a:solidFill>
                  <a:srgbClr val="FF0000"/>
                </a:solidFill>
              </a:rPr>
              <a:t>Evidence</a:t>
            </a:r>
            <a:r>
              <a:rPr lang="it-IT" sz="1600" b="1" dirty="0" smtClean="0">
                <a:solidFill>
                  <a:srgbClr val="FF0000"/>
                </a:solidFill>
              </a:rPr>
              <a:t> </a:t>
            </a:r>
            <a:r>
              <a:rPr lang="it-IT" sz="1600" b="1" dirty="0" err="1">
                <a:solidFill>
                  <a:srgbClr val="FF0000"/>
                </a:solidFill>
              </a:rPr>
              <a:t>based</a:t>
            </a:r>
            <a:r>
              <a:rPr lang="it-IT" sz="1600" b="1" dirty="0">
                <a:solidFill>
                  <a:srgbClr val="FF0000"/>
                </a:solidFill>
              </a:rPr>
              <a:t> medicine: </a:t>
            </a:r>
            <a:r>
              <a:rPr lang="it-IT" sz="1600" dirty="0" err="1">
                <a:solidFill>
                  <a:srgbClr val="FF0000"/>
                </a:solidFill>
              </a:rPr>
              <a:t>Randomized</a:t>
            </a:r>
            <a:r>
              <a:rPr lang="it-IT" sz="1600" dirty="0">
                <a:solidFill>
                  <a:srgbClr val="FF0000"/>
                </a:solidFill>
              </a:rPr>
              <a:t> </a:t>
            </a:r>
            <a:r>
              <a:rPr lang="it-IT" sz="1600" dirty="0" err="1">
                <a:solidFill>
                  <a:srgbClr val="FF0000"/>
                </a:solidFill>
              </a:rPr>
              <a:t>controlled</a:t>
            </a:r>
            <a:r>
              <a:rPr lang="it-IT" sz="1600" dirty="0">
                <a:solidFill>
                  <a:srgbClr val="FF0000"/>
                </a:solidFill>
              </a:rPr>
              <a:t> trials (</a:t>
            </a:r>
            <a:r>
              <a:rPr lang="it-IT" sz="1600" dirty="0" err="1">
                <a:solidFill>
                  <a:srgbClr val="FF0000"/>
                </a:solidFill>
              </a:rPr>
              <a:t>RCTs</a:t>
            </a:r>
            <a:r>
              <a:rPr lang="it-IT" sz="1600" dirty="0">
                <a:solidFill>
                  <a:srgbClr val="FF0000"/>
                </a:solidFill>
              </a:rPr>
              <a:t>) </a:t>
            </a:r>
            <a:r>
              <a:rPr lang="it-IT" sz="1600" dirty="0" err="1">
                <a:solidFill>
                  <a:srgbClr val="002060"/>
                </a:solidFill>
              </a:rPr>
              <a:t>randomization</a:t>
            </a:r>
            <a:r>
              <a:rPr lang="it-IT" sz="1600" dirty="0">
                <a:solidFill>
                  <a:srgbClr val="002060"/>
                </a:solidFill>
              </a:rPr>
              <a:t> of the </a:t>
            </a:r>
            <a:r>
              <a:rPr lang="it-IT" sz="1600" dirty="0" err="1">
                <a:solidFill>
                  <a:srgbClr val="002060"/>
                </a:solidFill>
              </a:rPr>
              <a:t>study</a:t>
            </a:r>
            <a:r>
              <a:rPr lang="it-IT" sz="1600" dirty="0">
                <a:solidFill>
                  <a:srgbClr val="002060"/>
                </a:solidFill>
              </a:rPr>
              <a:t> </a:t>
            </a:r>
            <a:r>
              <a:rPr lang="it-IT" sz="1600" dirty="0" err="1">
                <a:solidFill>
                  <a:srgbClr val="002060"/>
                </a:solidFill>
              </a:rPr>
              <a:t>population</a:t>
            </a:r>
            <a:r>
              <a:rPr lang="it-IT" sz="1600" dirty="0">
                <a:solidFill>
                  <a:srgbClr val="002060"/>
                </a:solidFill>
              </a:rPr>
              <a:t> </a:t>
            </a:r>
            <a:r>
              <a:rPr lang="it-IT" sz="1600" dirty="0" err="1">
                <a:solidFill>
                  <a:srgbClr val="002060"/>
                </a:solidFill>
              </a:rPr>
              <a:t>into</a:t>
            </a:r>
            <a:r>
              <a:rPr lang="it-IT" sz="1600" dirty="0">
                <a:solidFill>
                  <a:srgbClr val="002060"/>
                </a:solidFill>
              </a:rPr>
              <a:t> </a:t>
            </a:r>
            <a:r>
              <a:rPr lang="it-IT" sz="1600" dirty="0" err="1">
                <a:solidFill>
                  <a:srgbClr val="002060"/>
                </a:solidFill>
              </a:rPr>
              <a:t>photon</a:t>
            </a:r>
            <a:r>
              <a:rPr lang="it-IT" sz="1600" dirty="0">
                <a:solidFill>
                  <a:srgbClr val="002060"/>
                </a:solidFill>
              </a:rPr>
              <a:t> and  </a:t>
            </a:r>
            <a:r>
              <a:rPr lang="it-IT" sz="1600" dirty="0" err="1">
                <a:solidFill>
                  <a:srgbClr val="002060"/>
                </a:solidFill>
              </a:rPr>
              <a:t>proton</a:t>
            </a:r>
            <a:r>
              <a:rPr lang="it-IT" sz="1600" dirty="0">
                <a:solidFill>
                  <a:srgbClr val="002060"/>
                </a:solidFill>
              </a:rPr>
              <a:t> treatment</a:t>
            </a:r>
            <a:r>
              <a:rPr lang="it-IT" sz="1600" dirty="0" smtClean="0">
                <a:solidFill>
                  <a:srgbClr val="002060"/>
                </a:solidFill>
              </a:rPr>
              <a:t>. </a:t>
            </a:r>
            <a:r>
              <a:rPr lang="it-IT" sz="1600" dirty="0" err="1" smtClean="0">
                <a:solidFill>
                  <a:srgbClr val="002060"/>
                </a:solidFill>
              </a:rPr>
              <a:t>RCTs</a:t>
            </a:r>
            <a:r>
              <a:rPr lang="it-IT" sz="1600" dirty="0" smtClean="0">
                <a:solidFill>
                  <a:srgbClr val="002060"/>
                </a:solidFill>
              </a:rPr>
              <a:t> </a:t>
            </a:r>
            <a:r>
              <a:rPr lang="en-US" sz="1600" dirty="0">
                <a:solidFill>
                  <a:srgbClr val="002060"/>
                </a:solidFill>
              </a:rPr>
              <a:t>run the risk of being ethically </a:t>
            </a:r>
            <a:r>
              <a:rPr lang="it-IT" sz="1600" dirty="0" err="1" smtClean="0">
                <a:solidFill>
                  <a:srgbClr val="002060"/>
                </a:solidFill>
              </a:rPr>
              <a:t>compromised</a:t>
            </a:r>
            <a:r>
              <a:rPr lang="it-IT" sz="1600" dirty="0" smtClean="0"/>
              <a:t>.</a:t>
            </a:r>
          </a:p>
          <a:p>
            <a:pPr marL="257175" indent="-257175">
              <a:buFontTx/>
              <a:buAutoNum type="arabicPeriod"/>
            </a:pPr>
            <a:endParaRPr lang="it-IT" sz="1600" dirty="0"/>
          </a:p>
          <a:p>
            <a:pPr marL="257175" indent="-257175">
              <a:buFontTx/>
              <a:buAutoNum type="arabicPeriod"/>
            </a:pPr>
            <a:r>
              <a:rPr lang="it-IT" sz="1600" b="1" dirty="0" err="1">
                <a:solidFill>
                  <a:srgbClr val="FF0000"/>
                </a:solidFill>
              </a:rPr>
              <a:t>Prospective</a:t>
            </a:r>
            <a:r>
              <a:rPr lang="it-IT" sz="1600" b="1" dirty="0">
                <a:solidFill>
                  <a:srgbClr val="FF0000"/>
                </a:solidFill>
              </a:rPr>
              <a:t> </a:t>
            </a:r>
            <a:r>
              <a:rPr lang="it-IT" sz="1600" b="1" dirty="0" err="1">
                <a:solidFill>
                  <a:srgbClr val="FF0000"/>
                </a:solidFill>
              </a:rPr>
              <a:t>institutional</a:t>
            </a:r>
            <a:r>
              <a:rPr lang="it-IT" sz="1600" b="1" dirty="0">
                <a:solidFill>
                  <a:srgbClr val="FF0000"/>
                </a:solidFill>
              </a:rPr>
              <a:t> </a:t>
            </a:r>
            <a:r>
              <a:rPr lang="it-IT" sz="1600" b="1" dirty="0" err="1">
                <a:solidFill>
                  <a:srgbClr val="FF0000"/>
                </a:solidFill>
              </a:rPr>
              <a:t>national</a:t>
            </a:r>
            <a:r>
              <a:rPr lang="it-IT" sz="1600" b="1" dirty="0">
                <a:solidFill>
                  <a:srgbClr val="FF0000"/>
                </a:solidFill>
              </a:rPr>
              <a:t> and </a:t>
            </a:r>
            <a:r>
              <a:rPr lang="it-IT" sz="1600" b="1" dirty="0" err="1">
                <a:solidFill>
                  <a:srgbClr val="FF0000"/>
                </a:solidFill>
              </a:rPr>
              <a:t>international</a:t>
            </a:r>
            <a:r>
              <a:rPr lang="it-IT" sz="1600" b="1" dirty="0">
                <a:solidFill>
                  <a:srgbClr val="FF0000"/>
                </a:solidFill>
              </a:rPr>
              <a:t> </a:t>
            </a:r>
            <a:r>
              <a:rPr lang="it-IT" sz="1600" b="1" dirty="0" err="1">
                <a:solidFill>
                  <a:srgbClr val="FF0000"/>
                </a:solidFill>
              </a:rPr>
              <a:t>registries</a:t>
            </a:r>
            <a:r>
              <a:rPr lang="it-IT" sz="1600" b="1" dirty="0">
                <a:solidFill>
                  <a:srgbClr val="FF0000"/>
                </a:solidFill>
              </a:rPr>
              <a:t>.</a:t>
            </a:r>
            <a:r>
              <a:rPr lang="it-IT" sz="1600" dirty="0">
                <a:solidFill>
                  <a:srgbClr val="002060"/>
                </a:solidFill>
              </a:rPr>
              <a:t> </a:t>
            </a:r>
          </a:p>
          <a:p>
            <a:pPr marL="257175" indent="-257175">
              <a:buFontTx/>
              <a:buAutoNum type="arabicPeriod"/>
            </a:pPr>
            <a:endParaRPr lang="it-IT" sz="1600" dirty="0"/>
          </a:p>
          <a:p>
            <a:pPr marL="257175" indent="-257175">
              <a:buFontTx/>
              <a:buAutoNum type="arabicPeriod"/>
            </a:pPr>
            <a:endParaRPr lang="it-IT" sz="1600" dirty="0" smtClean="0">
              <a:solidFill>
                <a:srgbClr val="002060"/>
              </a:solidFill>
            </a:endParaRPr>
          </a:p>
          <a:p>
            <a:pPr marL="257175" indent="-257175">
              <a:buFontTx/>
              <a:buAutoNum type="arabicPeriod"/>
            </a:pPr>
            <a:endParaRPr lang="it-IT" sz="1600" dirty="0">
              <a:solidFill>
                <a:srgbClr val="002060"/>
              </a:solidFill>
            </a:endParaRPr>
          </a:p>
          <a:p>
            <a:pPr marL="257175" indent="-257175">
              <a:buFontTx/>
              <a:buAutoNum type="arabicPeriod"/>
            </a:pPr>
            <a:endParaRPr lang="it-IT" sz="1600" dirty="0">
              <a:solidFill>
                <a:srgbClr val="002060"/>
              </a:solidFill>
            </a:endParaRPr>
          </a:p>
        </p:txBody>
      </p:sp>
      <p:pic>
        <p:nvPicPr>
          <p:cNvPr id="25" name="Immagine 25"/>
          <p:cNvPicPr/>
          <p:nvPr/>
        </p:nvPicPr>
        <p:blipFill>
          <a:blip r:embed="rId4"/>
          <a:stretch>
            <a:fillRect/>
          </a:stretch>
        </p:blipFill>
        <p:spPr>
          <a:xfrm>
            <a:off x="6248400" y="3312427"/>
            <a:ext cx="6076950" cy="2867660"/>
          </a:xfrm>
          <a:prstGeom prst="rect">
            <a:avLst/>
          </a:prstGeom>
        </p:spPr>
      </p:pic>
      <p:sp>
        <p:nvSpPr>
          <p:cNvPr id="26" name="Right Arrow 1"/>
          <p:cNvSpPr/>
          <p:nvPr/>
        </p:nvSpPr>
        <p:spPr>
          <a:xfrm>
            <a:off x="5929310" y="3272328"/>
            <a:ext cx="942391" cy="46653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13"/>
          <p:cNvGrpSpPr/>
          <p:nvPr/>
        </p:nvGrpSpPr>
        <p:grpSpPr>
          <a:xfrm>
            <a:off x="6248400" y="653425"/>
            <a:ext cx="6096000" cy="2522235"/>
            <a:chOff x="6096000" y="501025"/>
            <a:chExt cx="6096000" cy="2522235"/>
          </a:xfrm>
        </p:grpSpPr>
        <p:pic>
          <p:nvPicPr>
            <p:cNvPr id="28" name="Picture 3"/>
            <p:cNvPicPr>
              <a:picLocks noChangeAspect="1"/>
            </p:cNvPicPr>
            <p:nvPr/>
          </p:nvPicPr>
          <p:blipFill>
            <a:blip r:embed="rId5"/>
            <a:stretch>
              <a:fillRect/>
            </a:stretch>
          </p:blipFill>
          <p:spPr>
            <a:xfrm>
              <a:off x="11051624" y="501025"/>
              <a:ext cx="1140376" cy="1377484"/>
            </a:xfrm>
            <a:prstGeom prst="rect">
              <a:avLst/>
            </a:prstGeom>
          </p:spPr>
        </p:pic>
        <p:grpSp>
          <p:nvGrpSpPr>
            <p:cNvPr id="29" name="Group 6"/>
            <p:cNvGrpSpPr/>
            <p:nvPr/>
          </p:nvGrpSpPr>
          <p:grpSpPr>
            <a:xfrm>
              <a:off x="6096000" y="1542822"/>
              <a:ext cx="6096000" cy="1480438"/>
              <a:chOff x="6096000" y="1542822"/>
              <a:chExt cx="6096000" cy="1480438"/>
            </a:xfrm>
          </p:grpSpPr>
          <p:pic>
            <p:nvPicPr>
              <p:cNvPr id="30" name="Picture 4"/>
              <p:cNvPicPr>
                <a:picLocks noChangeAspect="1"/>
              </p:cNvPicPr>
              <p:nvPr/>
            </p:nvPicPr>
            <p:blipFill>
              <a:blip r:embed="rId6"/>
              <a:stretch>
                <a:fillRect/>
              </a:stretch>
            </p:blipFill>
            <p:spPr>
              <a:xfrm>
                <a:off x="6096000" y="1542822"/>
                <a:ext cx="6096000" cy="1340048"/>
              </a:xfrm>
              <a:prstGeom prst="rect">
                <a:avLst/>
              </a:prstGeom>
            </p:spPr>
          </p:pic>
          <p:sp>
            <p:nvSpPr>
              <p:cNvPr id="31" name="TextBox 16"/>
              <p:cNvSpPr txBox="1"/>
              <p:nvPr/>
            </p:nvSpPr>
            <p:spPr>
              <a:xfrm>
                <a:off x="11293442" y="2653928"/>
                <a:ext cx="755780" cy="369332"/>
              </a:xfrm>
              <a:prstGeom prst="rect">
                <a:avLst/>
              </a:prstGeom>
              <a:noFill/>
            </p:spPr>
            <p:txBody>
              <a:bodyPr wrap="square" rtlCol="0">
                <a:spAutoFit/>
              </a:bodyPr>
              <a:lstStyle/>
              <a:p>
                <a:r>
                  <a:rPr lang="it-IT" b="1" dirty="0">
                    <a:solidFill>
                      <a:srgbClr val="002060"/>
                    </a:solidFill>
                  </a:rPr>
                  <a:t>2020</a:t>
                </a:r>
                <a:endParaRPr lang="en-US" b="1" dirty="0">
                  <a:solidFill>
                    <a:srgbClr val="002060"/>
                  </a:solidFill>
                </a:endParaRPr>
              </a:p>
            </p:txBody>
          </p:sp>
        </p:grpSp>
      </p:grpSp>
      <p:sp>
        <p:nvSpPr>
          <p:cNvPr id="2" name="Rettangolo 1"/>
          <p:cNvSpPr/>
          <p:nvPr/>
        </p:nvSpPr>
        <p:spPr>
          <a:xfrm>
            <a:off x="10495175" y="6180087"/>
            <a:ext cx="1430201" cy="646331"/>
          </a:xfrm>
          <a:prstGeom prst="rect">
            <a:avLst/>
          </a:prstGeom>
        </p:spPr>
        <p:txBody>
          <a:bodyPr wrap="square">
            <a:spAutoFit/>
          </a:bodyPr>
          <a:lstStyle/>
          <a:p>
            <a:r>
              <a:rPr lang="it-IT" sz="1200" dirty="0" err="1">
                <a:solidFill>
                  <a:srgbClr val="002060"/>
                </a:solidFill>
              </a:rPr>
              <a:t>Ramaekers</a:t>
            </a:r>
            <a:r>
              <a:rPr lang="it-IT" sz="1200" dirty="0">
                <a:solidFill>
                  <a:srgbClr val="002060"/>
                </a:solidFill>
              </a:rPr>
              <a:t>, 2012</a:t>
            </a:r>
          </a:p>
          <a:p>
            <a:r>
              <a:rPr lang="it-IT" sz="1200" dirty="0" err="1">
                <a:solidFill>
                  <a:srgbClr val="002060"/>
                </a:solidFill>
              </a:rPr>
              <a:t>Blanchard</a:t>
            </a:r>
            <a:r>
              <a:rPr lang="it-IT" sz="1200" dirty="0">
                <a:solidFill>
                  <a:srgbClr val="002060"/>
                </a:solidFill>
              </a:rPr>
              <a:t> 2017</a:t>
            </a:r>
          </a:p>
          <a:p>
            <a:r>
              <a:rPr lang="it-IT" sz="1200" dirty="0" err="1">
                <a:solidFill>
                  <a:srgbClr val="002060"/>
                </a:solidFill>
              </a:rPr>
              <a:t>Lagendjik</a:t>
            </a:r>
            <a:r>
              <a:rPr lang="it-IT" sz="1200" dirty="0">
                <a:solidFill>
                  <a:srgbClr val="002060"/>
                </a:solidFill>
              </a:rPr>
              <a:t> 2013</a:t>
            </a:r>
          </a:p>
        </p:txBody>
      </p:sp>
    </p:spTree>
    <p:extLst>
      <p:ext uri="{BB962C8B-B14F-4D97-AF65-F5344CB8AC3E}">
        <p14:creationId xmlns:p14="http://schemas.microsoft.com/office/powerpoint/2010/main" val="3013216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500"/>
                                        <p:tgtEl>
                                          <p:spTgt spid="2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500"/>
                                        <p:tgtEl>
                                          <p:spTgt spid="2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6" grpId="0" animBg="1"/>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82590" y="0"/>
            <a:ext cx="7191375" cy="20748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5012" y="2120859"/>
            <a:ext cx="5961414" cy="3257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6"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46783" y="3495428"/>
            <a:ext cx="5845217" cy="2838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Ovale 1"/>
          <p:cNvSpPr/>
          <p:nvPr/>
        </p:nvSpPr>
        <p:spPr>
          <a:xfrm>
            <a:off x="10236531" y="5248895"/>
            <a:ext cx="1294410" cy="878774"/>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CasellaDiTesto 2"/>
          <p:cNvSpPr txBox="1"/>
          <p:nvPr/>
        </p:nvSpPr>
        <p:spPr>
          <a:xfrm>
            <a:off x="8372101" y="1275999"/>
            <a:ext cx="550151" cy="307777"/>
          </a:xfrm>
          <a:prstGeom prst="rect">
            <a:avLst/>
          </a:prstGeom>
          <a:noFill/>
        </p:spPr>
        <p:txBody>
          <a:bodyPr wrap="none" rtlCol="0">
            <a:spAutoFit/>
          </a:bodyPr>
          <a:lstStyle/>
          <a:p>
            <a:r>
              <a:rPr lang="it-IT" sz="1400" b="1" dirty="0"/>
              <a:t>2020</a:t>
            </a:r>
          </a:p>
        </p:txBody>
      </p:sp>
    </p:spTree>
    <p:extLst>
      <p:ext uri="{BB962C8B-B14F-4D97-AF65-F5344CB8AC3E}">
        <p14:creationId xmlns:p14="http://schemas.microsoft.com/office/powerpoint/2010/main" val="1203024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452137" y="1849130"/>
            <a:ext cx="11005457" cy="405247"/>
          </a:xfrm>
          <a:prstGeom prst="rect">
            <a:avLst/>
          </a:prstGeom>
          <a:noFill/>
          <a:ln>
            <a:noFill/>
          </a:ln>
          <a:effectLst/>
        </p:spPr>
        <p:txBody>
          <a:bodyPr vert="horz" wrap="square" lIns="0" tIns="-12696" rIns="0" bIns="-12696" numCol="1" rtlCol="0" anchor="ctr" anchorCtr="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eaLnBrk="0" fontAlgn="base" hangingPunct="0">
              <a:lnSpc>
                <a:spcPct val="100000"/>
              </a:lnSpc>
              <a:spcAft>
                <a:spcPct val="0"/>
              </a:spcAft>
            </a:pPr>
            <a:r>
              <a:rPr lang="it-IT" altLang="it-IT" sz="2800" b="1" dirty="0" err="1" smtClean="0">
                <a:solidFill>
                  <a:srgbClr val="002E6C"/>
                </a:solidFill>
                <a:latin typeface="+mn-lt"/>
                <a:ea typeface="+mn-ea"/>
                <a:cs typeface="+mn-cs"/>
              </a:rPr>
              <a:t>Skull</a:t>
            </a:r>
            <a:r>
              <a:rPr lang="it-IT" altLang="it-IT" sz="2800" b="1" dirty="0" smtClean="0">
                <a:solidFill>
                  <a:srgbClr val="002E6C"/>
                </a:solidFill>
                <a:latin typeface="+mn-lt"/>
                <a:ea typeface="+mn-ea"/>
                <a:cs typeface="+mn-cs"/>
              </a:rPr>
              <a:t> base </a:t>
            </a:r>
            <a:r>
              <a:rPr lang="it-IT" altLang="it-IT" sz="2800" b="1" dirty="0" err="1" smtClean="0">
                <a:solidFill>
                  <a:srgbClr val="002E6C"/>
                </a:solidFill>
                <a:latin typeface="+mn-lt"/>
                <a:ea typeface="+mn-ea"/>
                <a:cs typeface="+mn-cs"/>
              </a:rPr>
              <a:t>chordomas</a:t>
            </a:r>
            <a:r>
              <a:rPr lang="it-IT" altLang="it-IT" sz="2800" b="1" dirty="0" smtClean="0">
                <a:solidFill>
                  <a:srgbClr val="002E6C"/>
                </a:solidFill>
                <a:latin typeface="+mn-lt"/>
                <a:ea typeface="+mn-ea"/>
                <a:cs typeface="+mn-cs"/>
              </a:rPr>
              <a:t> and </a:t>
            </a:r>
            <a:r>
              <a:rPr lang="it-IT" altLang="it-IT" sz="2800" b="1" dirty="0" err="1" smtClean="0">
                <a:solidFill>
                  <a:srgbClr val="002E6C"/>
                </a:solidFill>
                <a:latin typeface="+mn-lt"/>
                <a:ea typeface="+mn-ea"/>
                <a:cs typeface="+mn-cs"/>
              </a:rPr>
              <a:t>chondrosarcomas</a:t>
            </a:r>
            <a:endParaRPr lang="it-IT" altLang="it-IT" sz="2800" b="1" dirty="0" smtClean="0">
              <a:solidFill>
                <a:srgbClr val="002E6C"/>
              </a:solidFill>
              <a:latin typeface="+mn-lt"/>
              <a:ea typeface="+mn-ea"/>
              <a:cs typeface="+mn-cs"/>
            </a:endParaRPr>
          </a:p>
        </p:txBody>
      </p:sp>
      <p:sp>
        <p:nvSpPr>
          <p:cNvPr id="3" name="TextBox 7"/>
          <p:cNvSpPr txBox="1"/>
          <p:nvPr/>
        </p:nvSpPr>
        <p:spPr>
          <a:xfrm>
            <a:off x="2980038" y="241861"/>
            <a:ext cx="6427912" cy="461665"/>
          </a:xfrm>
          <a:prstGeom prst="rect">
            <a:avLst/>
          </a:prstGeom>
          <a:noFill/>
          <a:ln w="28575">
            <a:solidFill>
              <a:srgbClr val="0070C0"/>
            </a:solidFill>
          </a:ln>
        </p:spPr>
        <p:txBody>
          <a:bodyPr wrap="square" rtlCol="0">
            <a:spAutoFit/>
          </a:bodyPr>
          <a:lstStyle/>
          <a:p>
            <a:r>
              <a:rPr lang="it-IT" sz="2400" b="1" dirty="0" smtClean="0">
                <a:solidFill>
                  <a:srgbClr val="FF0000"/>
                </a:solidFill>
              </a:rPr>
              <a:t>INDICATIONS for non-</a:t>
            </a:r>
            <a:r>
              <a:rPr lang="it-IT" sz="2400" b="1" dirty="0" err="1" smtClean="0">
                <a:solidFill>
                  <a:srgbClr val="FF0000"/>
                </a:solidFill>
              </a:rPr>
              <a:t>epithelial</a:t>
            </a:r>
            <a:r>
              <a:rPr lang="it-IT" sz="2400" b="1" dirty="0" smtClean="0">
                <a:solidFill>
                  <a:srgbClr val="FF0000"/>
                </a:solidFill>
              </a:rPr>
              <a:t> </a:t>
            </a:r>
            <a:r>
              <a:rPr lang="it-IT" sz="2400" b="1" dirty="0" err="1" smtClean="0">
                <a:solidFill>
                  <a:srgbClr val="FF0000"/>
                </a:solidFill>
              </a:rPr>
              <a:t>skull</a:t>
            </a:r>
            <a:r>
              <a:rPr lang="it-IT" sz="2400" b="1" dirty="0" smtClean="0">
                <a:solidFill>
                  <a:srgbClr val="FF0000"/>
                </a:solidFill>
              </a:rPr>
              <a:t> base </a:t>
            </a:r>
            <a:r>
              <a:rPr lang="it-IT" sz="2400" b="1" dirty="0" err="1" smtClean="0">
                <a:solidFill>
                  <a:srgbClr val="FF0000"/>
                </a:solidFill>
              </a:rPr>
              <a:t>tumors</a:t>
            </a:r>
            <a:endParaRPr lang="it-IT" dirty="0" smtClean="0">
              <a:solidFill>
                <a:srgbClr val="FF0000"/>
              </a:solidFill>
            </a:endParaRPr>
          </a:p>
        </p:txBody>
      </p:sp>
      <p:pic>
        <p:nvPicPr>
          <p:cNvPr id="2" name="Immagine 1"/>
          <p:cNvPicPr>
            <a:picLocks noChangeAspect="1"/>
          </p:cNvPicPr>
          <p:nvPr/>
        </p:nvPicPr>
        <p:blipFill>
          <a:blip r:embed="rId3"/>
          <a:stretch>
            <a:fillRect/>
          </a:stretch>
        </p:blipFill>
        <p:spPr>
          <a:xfrm>
            <a:off x="895350" y="1561215"/>
            <a:ext cx="1257300" cy="981075"/>
          </a:xfrm>
          <a:prstGeom prst="rect">
            <a:avLst/>
          </a:prstGeom>
        </p:spPr>
      </p:pic>
      <p:sp>
        <p:nvSpPr>
          <p:cNvPr id="5" name="Rettangolo 4"/>
          <p:cNvSpPr/>
          <p:nvPr/>
        </p:nvSpPr>
        <p:spPr>
          <a:xfrm>
            <a:off x="895350" y="2764572"/>
            <a:ext cx="11023683" cy="4585871"/>
          </a:xfrm>
          <a:prstGeom prst="rect">
            <a:avLst/>
          </a:prstGeom>
        </p:spPr>
        <p:txBody>
          <a:bodyPr wrap="square">
            <a:spAutoFit/>
          </a:bodyPr>
          <a:lstStyle/>
          <a:p>
            <a:pPr marL="285750" indent="-285750" eaLnBrk="0" fontAlgn="base" hangingPunct="0">
              <a:lnSpc>
                <a:spcPct val="100000"/>
              </a:lnSpc>
              <a:spcAft>
                <a:spcPct val="0"/>
              </a:spcAft>
              <a:buFont typeface="Wingdings" panose="05000000000000000000" pitchFamily="2" charset="2"/>
              <a:buChar char="q"/>
            </a:pPr>
            <a:r>
              <a:rPr lang="en-US" sz="1600" b="1" dirty="0" err="1" smtClean="0">
                <a:solidFill>
                  <a:srgbClr val="002060"/>
                </a:solidFill>
              </a:rPr>
              <a:t>Chordomas</a:t>
            </a:r>
            <a:r>
              <a:rPr lang="en-US" sz="1600" b="1" dirty="0" smtClean="0">
                <a:solidFill>
                  <a:srgbClr val="002060"/>
                </a:solidFill>
              </a:rPr>
              <a:t> are sarcomas that originated from embryonic notochord remnant cells.</a:t>
            </a:r>
          </a:p>
          <a:p>
            <a:pPr eaLnBrk="0" fontAlgn="base" hangingPunct="0">
              <a:lnSpc>
                <a:spcPct val="100000"/>
              </a:lnSpc>
              <a:spcAft>
                <a:spcPct val="0"/>
              </a:spcAft>
            </a:pPr>
            <a:endParaRPr lang="en-US" sz="1600" b="1" dirty="0">
              <a:solidFill>
                <a:srgbClr val="002060"/>
              </a:solidFill>
            </a:endParaRPr>
          </a:p>
          <a:p>
            <a:pPr marL="285750" indent="-285750" eaLnBrk="0" fontAlgn="base" hangingPunct="0">
              <a:spcAft>
                <a:spcPct val="0"/>
              </a:spcAft>
              <a:buFont typeface="Wingdings" panose="05000000000000000000" pitchFamily="2" charset="2"/>
              <a:buChar char="q"/>
            </a:pPr>
            <a:r>
              <a:rPr lang="en-US" sz="1600" b="1" dirty="0">
                <a:solidFill>
                  <a:srgbClr val="002060"/>
                </a:solidFill>
              </a:rPr>
              <a:t>Chondrosarcomas are a heterogeneous group of slow-growing neoplasms originating from cartilage-producing cells in areas of </a:t>
            </a:r>
            <a:r>
              <a:rPr lang="en-US" sz="1600" b="1" dirty="0" err="1">
                <a:solidFill>
                  <a:srgbClr val="002060"/>
                </a:solidFill>
              </a:rPr>
              <a:t>enchondral</a:t>
            </a:r>
            <a:r>
              <a:rPr lang="en-US" sz="1600" b="1" dirty="0">
                <a:solidFill>
                  <a:srgbClr val="002060"/>
                </a:solidFill>
              </a:rPr>
              <a:t> ossification. </a:t>
            </a:r>
            <a:br>
              <a:rPr lang="en-US" sz="1600" b="1" dirty="0">
                <a:solidFill>
                  <a:srgbClr val="002060"/>
                </a:solidFill>
              </a:rPr>
            </a:br>
            <a:endParaRPr lang="en-US" sz="1600" b="1" dirty="0">
              <a:solidFill>
                <a:srgbClr val="002060"/>
              </a:solidFill>
            </a:endParaRPr>
          </a:p>
          <a:p>
            <a:pPr marL="285750" indent="-285750" eaLnBrk="0" fontAlgn="base" hangingPunct="0">
              <a:lnSpc>
                <a:spcPct val="100000"/>
              </a:lnSpc>
              <a:spcAft>
                <a:spcPct val="0"/>
              </a:spcAft>
              <a:buFont typeface="Wingdings" panose="05000000000000000000" pitchFamily="2" charset="2"/>
              <a:buChar char="q"/>
            </a:pPr>
            <a:r>
              <a:rPr lang="en-US" sz="1600" b="1" dirty="0" err="1" smtClean="0">
                <a:solidFill>
                  <a:srgbClr val="002060"/>
                </a:solidFill>
              </a:rPr>
              <a:t>Chordomas</a:t>
            </a:r>
            <a:r>
              <a:rPr lang="en-US" sz="1600" b="1" dirty="0" smtClean="0">
                <a:solidFill>
                  <a:srgbClr val="002060"/>
                </a:solidFill>
              </a:rPr>
              <a:t> </a:t>
            </a:r>
            <a:r>
              <a:rPr lang="en-US" sz="1600" b="1" dirty="0">
                <a:solidFill>
                  <a:srgbClr val="002060"/>
                </a:solidFill>
              </a:rPr>
              <a:t>and chondrosarcomas are relatively </a:t>
            </a:r>
            <a:r>
              <a:rPr lang="en-US" sz="1600" b="1" dirty="0" err="1">
                <a:solidFill>
                  <a:srgbClr val="002060"/>
                </a:solidFill>
              </a:rPr>
              <a:t>radioresistant</a:t>
            </a:r>
            <a:r>
              <a:rPr lang="en-US" sz="1600" b="1" dirty="0">
                <a:solidFill>
                  <a:srgbClr val="002060"/>
                </a:solidFill>
              </a:rPr>
              <a:t> and respond best to high radiation doses above 70 </a:t>
            </a:r>
            <a:r>
              <a:rPr lang="en-US" sz="1600" b="1" dirty="0" err="1" smtClean="0">
                <a:solidFill>
                  <a:srgbClr val="002060"/>
                </a:solidFill>
              </a:rPr>
              <a:t>Gy</a:t>
            </a:r>
            <a:r>
              <a:rPr lang="en-US" sz="1600" b="1" dirty="0" smtClean="0">
                <a:solidFill>
                  <a:srgbClr val="002060"/>
                </a:solidFill>
              </a:rPr>
              <a:t>.</a:t>
            </a:r>
            <a:endParaRPr lang="en-US" sz="1600" dirty="0">
              <a:solidFill>
                <a:srgbClr val="002E6C"/>
              </a:solidFill>
            </a:endParaRPr>
          </a:p>
          <a:p>
            <a:pPr marL="285750" indent="-285750" eaLnBrk="0" fontAlgn="base" hangingPunct="0">
              <a:lnSpc>
                <a:spcPct val="100000"/>
              </a:lnSpc>
              <a:spcAft>
                <a:spcPct val="0"/>
              </a:spcAft>
              <a:buFont typeface="Wingdings" panose="05000000000000000000" pitchFamily="2" charset="2"/>
              <a:buChar char="q"/>
            </a:pPr>
            <a:endParaRPr lang="en-US" sz="1600" b="1" dirty="0" smtClean="0">
              <a:solidFill>
                <a:srgbClr val="002E6C"/>
              </a:solidFill>
            </a:endParaRPr>
          </a:p>
          <a:p>
            <a:pPr marL="285750" indent="-285750" eaLnBrk="0" fontAlgn="base" hangingPunct="0">
              <a:lnSpc>
                <a:spcPct val="100000"/>
              </a:lnSpc>
              <a:spcAft>
                <a:spcPct val="0"/>
              </a:spcAft>
              <a:buFont typeface="Wingdings" panose="05000000000000000000" pitchFamily="2" charset="2"/>
              <a:buChar char="q"/>
            </a:pPr>
            <a:r>
              <a:rPr lang="en-US" sz="1600" b="1" dirty="0" smtClean="0">
                <a:solidFill>
                  <a:srgbClr val="002060"/>
                </a:solidFill>
              </a:rPr>
              <a:t>The </a:t>
            </a:r>
            <a:r>
              <a:rPr lang="en-US" sz="1600" b="1" dirty="0">
                <a:solidFill>
                  <a:srgbClr val="002060"/>
                </a:solidFill>
              </a:rPr>
              <a:t>mainstay of treatment is maximal tumor resection, when feasible and sequelae are accepted by the patient. </a:t>
            </a:r>
            <a:r>
              <a:rPr lang="en-US" b="1" dirty="0">
                <a:solidFill>
                  <a:srgbClr val="002060"/>
                </a:solidFill>
              </a:rPr>
              <a:t/>
            </a:r>
            <a:br>
              <a:rPr lang="en-US" b="1" dirty="0">
                <a:solidFill>
                  <a:srgbClr val="002060"/>
                </a:solidFill>
              </a:rPr>
            </a:br>
            <a:endParaRPr lang="it-IT" altLang="it-IT" b="1" dirty="0" smtClean="0">
              <a:solidFill>
                <a:srgbClr val="002E6C"/>
              </a:solidFill>
            </a:endParaRPr>
          </a:p>
          <a:p>
            <a:pPr marL="285750" indent="-285750" eaLnBrk="0" fontAlgn="base" hangingPunct="0">
              <a:lnSpc>
                <a:spcPct val="100000"/>
              </a:lnSpc>
              <a:spcAft>
                <a:spcPct val="0"/>
              </a:spcAft>
              <a:buFont typeface="Wingdings" panose="05000000000000000000" pitchFamily="2" charset="2"/>
              <a:buChar char="q"/>
            </a:pPr>
            <a:r>
              <a:rPr lang="en-US" sz="1600" b="1" dirty="0" smtClean="0">
                <a:solidFill>
                  <a:srgbClr val="002060"/>
                </a:solidFill>
              </a:rPr>
              <a:t>This </a:t>
            </a:r>
            <a:r>
              <a:rPr lang="en-US" sz="1600" b="1" dirty="0">
                <a:solidFill>
                  <a:srgbClr val="002060"/>
                </a:solidFill>
              </a:rPr>
              <a:t>presents a challenge when using </a:t>
            </a:r>
            <a:r>
              <a:rPr lang="en-US" sz="1600" b="1" dirty="0" smtClean="0">
                <a:solidFill>
                  <a:srgbClr val="002060"/>
                </a:solidFill>
              </a:rPr>
              <a:t>conventional RT </a:t>
            </a:r>
            <a:r>
              <a:rPr lang="en-US" sz="1600" b="1" dirty="0">
                <a:solidFill>
                  <a:srgbClr val="002060"/>
                </a:solidFill>
              </a:rPr>
              <a:t>because of the close proximity to dose-limiting </a:t>
            </a:r>
            <a:r>
              <a:rPr lang="en-US" sz="1600" b="1" dirty="0" smtClean="0">
                <a:solidFill>
                  <a:srgbClr val="002060"/>
                </a:solidFill>
              </a:rPr>
              <a:t>neural structures </a:t>
            </a:r>
            <a:r>
              <a:rPr lang="en-US" sz="1600" b="1" dirty="0">
                <a:solidFill>
                  <a:srgbClr val="002060"/>
                </a:solidFill>
              </a:rPr>
              <a:t>(</a:t>
            </a:r>
            <a:r>
              <a:rPr lang="en-US" sz="1600" b="1" dirty="0" err="1">
                <a:solidFill>
                  <a:srgbClr val="002060"/>
                </a:solidFill>
              </a:rPr>
              <a:t>ie</a:t>
            </a:r>
            <a:r>
              <a:rPr lang="en-US" sz="1600" b="1" dirty="0">
                <a:solidFill>
                  <a:srgbClr val="002060"/>
                </a:solidFill>
              </a:rPr>
              <a:t>, brainstem, spinal cord, and optic structures). </a:t>
            </a:r>
            <a:r>
              <a:rPr lang="en-US" dirty="0"/>
              <a:t/>
            </a:r>
            <a:br>
              <a:rPr lang="en-US" dirty="0"/>
            </a:br>
            <a:endParaRPr lang="it-IT" altLang="it-IT" b="1" dirty="0" smtClean="0">
              <a:solidFill>
                <a:srgbClr val="002E6C"/>
              </a:solidFill>
            </a:endParaRPr>
          </a:p>
          <a:p>
            <a:pPr eaLnBrk="0" fontAlgn="base" hangingPunct="0">
              <a:lnSpc>
                <a:spcPct val="100000"/>
              </a:lnSpc>
              <a:spcAft>
                <a:spcPct val="0"/>
              </a:spcAft>
            </a:pPr>
            <a:r>
              <a:rPr lang="en-US" sz="1600" dirty="0"/>
              <a:t/>
            </a:r>
            <a:br>
              <a:rPr lang="en-US" sz="1600" dirty="0"/>
            </a:br>
            <a:endParaRPr lang="it-IT" altLang="it-IT" sz="1600" b="1" dirty="0" smtClean="0">
              <a:solidFill>
                <a:srgbClr val="002E6C"/>
              </a:solidFill>
            </a:endParaRPr>
          </a:p>
          <a:p>
            <a:pPr eaLnBrk="0" fontAlgn="base" hangingPunct="0">
              <a:lnSpc>
                <a:spcPct val="100000"/>
              </a:lnSpc>
              <a:spcAft>
                <a:spcPct val="0"/>
              </a:spcAft>
            </a:pPr>
            <a:endParaRPr lang="it-IT" altLang="it-IT" sz="3200" b="1" dirty="0">
              <a:solidFill>
                <a:srgbClr val="002E6C"/>
              </a:solidFill>
            </a:endParaRPr>
          </a:p>
          <a:p>
            <a:pPr eaLnBrk="0" fontAlgn="base" hangingPunct="0">
              <a:lnSpc>
                <a:spcPct val="100000"/>
              </a:lnSpc>
              <a:spcAft>
                <a:spcPct val="0"/>
              </a:spcAft>
            </a:pPr>
            <a:endParaRPr lang="it-IT" altLang="it-IT" sz="3200" b="1" dirty="0" smtClean="0">
              <a:solidFill>
                <a:srgbClr val="002E6C"/>
              </a:solidFill>
            </a:endParaRPr>
          </a:p>
        </p:txBody>
      </p:sp>
      <p:sp>
        <p:nvSpPr>
          <p:cNvPr id="6" name="CasellaDiTesto 5"/>
          <p:cNvSpPr txBox="1"/>
          <p:nvPr/>
        </p:nvSpPr>
        <p:spPr>
          <a:xfrm>
            <a:off x="0" y="5866276"/>
            <a:ext cx="12038225" cy="1292662"/>
          </a:xfrm>
          <a:prstGeom prst="rect">
            <a:avLst/>
          </a:prstGeom>
          <a:noFill/>
        </p:spPr>
        <p:txBody>
          <a:bodyPr wrap="square" rtlCol="0">
            <a:spAutoFit/>
          </a:bodyPr>
          <a:lstStyle/>
          <a:p>
            <a:pPr eaLnBrk="0" fontAlgn="base" hangingPunct="0">
              <a:lnSpc>
                <a:spcPct val="100000"/>
              </a:lnSpc>
              <a:spcAft>
                <a:spcPct val="0"/>
              </a:spcAft>
            </a:pPr>
            <a:endParaRPr lang="it-IT" altLang="it-IT" sz="1200" b="1" dirty="0">
              <a:solidFill>
                <a:srgbClr val="002060"/>
              </a:solidFill>
            </a:endParaRPr>
          </a:p>
          <a:p>
            <a:pPr eaLnBrk="0" fontAlgn="base" hangingPunct="0">
              <a:lnSpc>
                <a:spcPct val="100000"/>
              </a:lnSpc>
              <a:spcAft>
                <a:spcPct val="0"/>
              </a:spcAft>
            </a:pPr>
            <a:r>
              <a:rPr lang="en-US" altLang="it-IT" sz="1200" dirty="0" err="1">
                <a:solidFill>
                  <a:srgbClr val="002060"/>
                </a:solidFill>
              </a:rPr>
              <a:t>Stacchiotti</a:t>
            </a:r>
            <a:r>
              <a:rPr lang="en-US" altLang="it-IT" sz="1200" dirty="0">
                <a:solidFill>
                  <a:srgbClr val="002060"/>
                </a:solidFill>
              </a:rPr>
              <a:t> S,  Best practices for the management of local-regional recurrent </a:t>
            </a:r>
            <a:r>
              <a:rPr lang="en-US" altLang="it-IT" sz="1200" dirty="0" err="1">
                <a:solidFill>
                  <a:srgbClr val="002060"/>
                </a:solidFill>
              </a:rPr>
              <a:t>chordoma</a:t>
            </a:r>
            <a:r>
              <a:rPr lang="en-US" altLang="it-IT" sz="1200" dirty="0">
                <a:solidFill>
                  <a:srgbClr val="002060"/>
                </a:solidFill>
              </a:rPr>
              <a:t>: a position paper by the </a:t>
            </a:r>
            <a:r>
              <a:rPr lang="en-US" altLang="it-IT" sz="1200" dirty="0" err="1">
                <a:solidFill>
                  <a:srgbClr val="002060"/>
                </a:solidFill>
              </a:rPr>
              <a:t>Chordoma</a:t>
            </a:r>
            <a:r>
              <a:rPr lang="en-US" altLang="it-IT" sz="1200" dirty="0">
                <a:solidFill>
                  <a:srgbClr val="002060"/>
                </a:solidFill>
              </a:rPr>
              <a:t> Global Consensus Group. Ann </a:t>
            </a:r>
            <a:r>
              <a:rPr lang="en-US" altLang="it-IT" sz="1200" dirty="0" err="1">
                <a:solidFill>
                  <a:srgbClr val="002060"/>
                </a:solidFill>
              </a:rPr>
              <a:t>Oncol</a:t>
            </a:r>
            <a:r>
              <a:rPr lang="en-US" altLang="it-IT" sz="1200" dirty="0">
                <a:solidFill>
                  <a:srgbClr val="002060"/>
                </a:solidFill>
              </a:rPr>
              <a:t>. 2017 Jun 1;28(6):</a:t>
            </a:r>
            <a:r>
              <a:rPr lang="en-US" altLang="it-IT" sz="1200" dirty="0" smtClean="0">
                <a:solidFill>
                  <a:srgbClr val="002060"/>
                </a:solidFill>
              </a:rPr>
              <a:t>1230-1242</a:t>
            </a:r>
            <a:endParaRPr lang="en-US" altLang="it-IT" sz="1200" dirty="0">
              <a:solidFill>
                <a:srgbClr val="002060"/>
              </a:solidFill>
            </a:endParaRPr>
          </a:p>
          <a:p>
            <a:pPr eaLnBrk="0" fontAlgn="base" hangingPunct="0">
              <a:lnSpc>
                <a:spcPct val="100000"/>
              </a:lnSpc>
              <a:spcAft>
                <a:spcPct val="0"/>
              </a:spcAft>
            </a:pPr>
            <a:r>
              <a:rPr lang="it-IT" sz="1200" dirty="0" err="1">
                <a:solidFill>
                  <a:srgbClr val="002060"/>
                </a:solidFill>
              </a:rPr>
              <a:t>Mendenhall</a:t>
            </a:r>
            <a:r>
              <a:rPr lang="it-IT" sz="1200" dirty="0">
                <a:solidFill>
                  <a:srgbClr val="002060"/>
                </a:solidFill>
              </a:rPr>
              <a:t> WM, </a:t>
            </a:r>
            <a:r>
              <a:rPr lang="it-IT" sz="1200" dirty="0" err="1">
                <a:solidFill>
                  <a:srgbClr val="002060"/>
                </a:solidFill>
              </a:rPr>
              <a:t>Mendenhall</a:t>
            </a:r>
            <a:r>
              <a:rPr lang="it-IT" sz="1200" dirty="0">
                <a:solidFill>
                  <a:srgbClr val="002060"/>
                </a:solidFill>
              </a:rPr>
              <a:t> CM, Lewis SB, </a:t>
            </a:r>
            <a:r>
              <a:rPr lang="it-IT" sz="1200" dirty="0" err="1">
                <a:solidFill>
                  <a:srgbClr val="002060"/>
                </a:solidFill>
              </a:rPr>
              <a:t>Villaret</a:t>
            </a:r>
            <a:r>
              <a:rPr lang="it-IT" sz="1200" dirty="0">
                <a:solidFill>
                  <a:srgbClr val="002060"/>
                </a:solidFill>
              </a:rPr>
              <a:t> DB, </a:t>
            </a:r>
            <a:r>
              <a:rPr lang="it-IT" sz="1200" dirty="0" err="1">
                <a:solidFill>
                  <a:srgbClr val="002060"/>
                </a:solidFill>
              </a:rPr>
              <a:t>Mendenhall</a:t>
            </a:r>
            <a:r>
              <a:rPr lang="it-IT" sz="1200" dirty="0">
                <a:solidFill>
                  <a:srgbClr val="002060"/>
                </a:solidFill>
              </a:rPr>
              <a:t> NP</a:t>
            </a:r>
            <a:r>
              <a:rPr lang="it-IT" sz="1200" dirty="0" smtClean="0">
                <a:solidFill>
                  <a:srgbClr val="002060"/>
                </a:solidFill>
              </a:rPr>
              <a:t>. </a:t>
            </a:r>
            <a:r>
              <a:rPr lang="it-IT" sz="1200" dirty="0" err="1" smtClean="0">
                <a:solidFill>
                  <a:srgbClr val="002060"/>
                </a:solidFill>
              </a:rPr>
              <a:t>Skull</a:t>
            </a:r>
            <a:r>
              <a:rPr lang="it-IT" sz="1200" dirty="0" smtClean="0">
                <a:solidFill>
                  <a:srgbClr val="002060"/>
                </a:solidFill>
              </a:rPr>
              <a:t> </a:t>
            </a:r>
            <a:r>
              <a:rPr lang="it-IT" sz="1200" dirty="0">
                <a:solidFill>
                  <a:srgbClr val="002060"/>
                </a:solidFill>
              </a:rPr>
              <a:t>base </a:t>
            </a:r>
            <a:r>
              <a:rPr lang="it-IT" sz="1200" dirty="0" err="1">
                <a:solidFill>
                  <a:srgbClr val="002060"/>
                </a:solidFill>
              </a:rPr>
              <a:t>chordoma</a:t>
            </a:r>
            <a:r>
              <a:rPr lang="it-IT" sz="1200" dirty="0">
                <a:solidFill>
                  <a:srgbClr val="002060"/>
                </a:solidFill>
              </a:rPr>
              <a:t>. Head </a:t>
            </a:r>
            <a:r>
              <a:rPr lang="it-IT" sz="1200" dirty="0" err="1">
                <a:solidFill>
                  <a:srgbClr val="002060"/>
                </a:solidFill>
              </a:rPr>
              <a:t>Neck</a:t>
            </a:r>
            <a:r>
              <a:rPr lang="it-IT" sz="1200" dirty="0">
                <a:solidFill>
                  <a:srgbClr val="002060"/>
                </a:solidFill>
              </a:rPr>
              <a:t>. 2005;27(2):159-165.</a:t>
            </a:r>
            <a:br>
              <a:rPr lang="it-IT" sz="1200" dirty="0">
                <a:solidFill>
                  <a:srgbClr val="002060"/>
                </a:solidFill>
              </a:rPr>
            </a:br>
            <a:r>
              <a:rPr lang="it-IT" sz="1200" dirty="0" err="1" smtClean="0">
                <a:solidFill>
                  <a:srgbClr val="002060"/>
                </a:solidFill>
              </a:rPr>
              <a:t>Delaney</a:t>
            </a:r>
            <a:r>
              <a:rPr lang="it-IT" sz="1200" dirty="0" smtClean="0">
                <a:solidFill>
                  <a:srgbClr val="002060"/>
                </a:solidFill>
              </a:rPr>
              <a:t> </a:t>
            </a:r>
            <a:r>
              <a:rPr lang="it-IT" sz="1200" dirty="0">
                <a:solidFill>
                  <a:srgbClr val="002060"/>
                </a:solidFill>
              </a:rPr>
              <a:t>TF, </a:t>
            </a:r>
            <a:r>
              <a:rPr lang="it-IT" sz="1200" dirty="0" err="1">
                <a:solidFill>
                  <a:srgbClr val="002060"/>
                </a:solidFill>
              </a:rPr>
              <a:t>Kepka</a:t>
            </a:r>
            <a:r>
              <a:rPr lang="it-IT" sz="1200" dirty="0">
                <a:solidFill>
                  <a:srgbClr val="002060"/>
                </a:solidFill>
              </a:rPr>
              <a:t> L, </a:t>
            </a:r>
            <a:r>
              <a:rPr lang="it-IT" sz="1200" dirty="0" err="1">
                <a:solidFill>
                  <a:srgbClr val="002060"/>
                </a:solidFill>
              </a:rPr>
              <a:t>Goldberg</a:t>
            </a:r>
            <a:r>
              <a:rPr lang="it-IT" sz="1200" dirty="0">
                <a:solidFill>
                  <a:srgbClr val="002060"/>
                </a:solidFill>
              </a:rPr>
              <a:t> SI, et al. </a:t>
            </a:r>
            <a:r>
              <a:rPr lang="it-IT" sz="1200" dirty="0" err="1">
                <a:solidFill>
                  <a:srgbClr val="002060"/>
                </a:solidFill>
              </a:rPr>
              <a:t>Radiation</a:t>
            </a:r>
            <a:r>
              <a:rPr lang="it-IT" sz="1200" dirty="0">
                <a:solidFill>
                  <a:srgbClr val="002060"/>
                </a:solidFill>
              </a:rPr>
              <a:t> </a:t>
            </a:r>
            <a:r>
              <a:rPr lang="it-IT" sz="1200" dirty="0" err="1">
                <a:solidFill>
                  <a:srgbClr val="002060"/>
                </a:solidFill>
              </a:rPr>
              <a:t>therapy</a:t>
            </a:r>
            <a:r>
              <a:rPr lang="it-IT" sz="1200" dirty="0">
                <a:solidFill>
                  <a:srgbClr val="002060"/>
                </a:solidFill>
              </a:rPr>
              <a:t> for control </a:t>
            </a:r>
            <a:r>
              <a:rPr lang="it-IT" sz="1200" dirty="0" smtClean="0">
                <a:solidFill>
                  <a:srgbClr val="002060"/>
                </a:solidFill>
              </a:rPr>
              <a:t>of soft-</a:t>
            </a:r>
            <a:r>
              <a:rPr lang="it-IT" sz="1200" dirty="0" err="1" smtClean="0">
                <a:solidFill>
                  <a:srgbClr val="002060"/>
                </a:solidFill>
              </a:rPr>
              <a:t>tissue</a:t>
            </a:r>
            <a:r>
              <a:rPr lang="it-IT" sz="1200" dirty="0" smtClean="0">
                <a:solidFill>
                  <a:srgbClr val="002060"/>
                </a:solidFill>
              </a:rPr>
              <a:t> </a:t>
            </a:r>
            <a:r>
              <a:rPr lang="it-IT" sz="1200" dirty="0" err="1">
                <a:solidFill>
                  <a:srgbClr val="002060"/>
                </a:solidFill>
              </a:rPr>
              <a:t>sarcomas</a:t>
            </a:r>
            <a:r>
              <a:rPr lang="it-IT" sz="1200" dirty="0">
                <a:solidFill>
                  <a:srgbClr val="002060"/>
                </a:solidFill>
              </a:rPr>
              <a:t> </a:t>
            </a:r>
            <a:r>
              <a:rPr lang="it-IT" sz="1200" dirty="0" err="1">
                <a:solidFill>
                  <a:srgbClr val="002060"/>
                </a:solidFill>
              </a:rPr>
              <a:t>resected</a:t>
            </a:r>
            <a:r>
              <a:rPr lang="it-IT" sz="1200" dirty="0">
                <a:solidFill>
                  <a:srgbClr val="002060"/>
                </a:solidFill>
              </a:rPr>
              <a:t> with positive </a:t>
            </a:r>
            <a:r>
              <a:rPr lang="it-IT" sz="1200" dirty="0" err="1">
                <a:solidFill>
                  <a:srgbClr val="002060"/>
                </a:solidFill>
              </a:rPr>
              <a:t>margins</a:t>
            </a:r>
            <a:r>
              <a:rPr lang="it-IT" sz="1200" dirty="0">
                <a:solidFill>
                  <a:srgbClr val="002060"/>
                </a:solidFill>
              </a:rPr>
              <a:t>. </a:t>
            </a:r>
            <a:r>
              <a:rPr lang="it-IT" sz="1200" dirty="0" err="1">
                <a:solidFill>
                  <a:srgbClr val="002060"/>
                </a:solidFill>
              </a:rPr>
              <a:t>Int</a:t>
            </a:r>
            <a:r>
              <a:rPr lang="it-IT" sz="1200" dirty="0">
                <a:solidFill>
                  <a:srgbClr val="002060"/>
                </a:solidFill>
              </a:rPr>
              <a:t> J </a:t>
            </a:r>
            <a:r>
              <a:rPr lang="it-IT" sz="1200" dirty="0" err="1">
                <a:solidFill>
                  <a:srgbClr val="002060"/>
                </a:solidFill>
              </a:rPr>
              <a:t>Radiat</a:t>
            </a:r>
            <a:r>
              <a:rPr lang="it-IT" sz="1200" dirty="0">
                <a:solidFill>
                  <a:srgbClr val="002060"/>
                </a:solidFill>
              </a:rPr>
              <a:t> </a:t>
            </a:r>
            <a:r>
              <a:rPr lang="it-IT" sz="1200" dirty="0" err="1">
                <a:solidFill>
                  <a:srgbClr val="002060"/>
                </a:solidFill>
              </a:rPr>
              <a:t>Oncol</a:t>
            </a:r>
            <a:r>
              <a:rPr lang="it-IT" sz="1200" dirty="0">
                <a:solidFill>
                  <a:srgbClr val="002060"/>
                </a:solidFill>
              </a:rPr>
              <a:t> </a:t>
            </a:r>
            <a:r>
              <a:rPr lang="it-IT" sz="1200" dirty="0" err="1" smtClean="0">
                <a:solidFill>
                  <a:srgbClr val="002060"/>
                </a:solidFill>
              </a:rPr>
              <a:t>Biol</a:t>
            </a:r>
            <a:r>
              <a:rPr lang="it-IT" sz="1200" dirty="0" smtClean="0">
                <a:solidFill>
                  <a:srgbClr val="002060"/>
                </a:solidFill>
              </a:rPr>
              <a:t> </a:t>
            </a:r>
            <a:r>
              <a:rPr lang="it-IT" sz="1200" dirty="0" err="1" smtClean="0">
                <a:solidFill>
                  <a:srgbClr val="002060"/>
                </a:solidFill>
              </a:rPr>
              <a:t>Phys</a:t>
            </a:r>
            <a:r>
              <a:rPr lang="it-IT" sz="1200" dirty="0">
                <a:solidFill>
                  <a:srgbClr val="002060"/>
                </a:solidFill>
              </a:rPr>
              <a:t>. 2007;67(5):1460-1469 </a:t>
            </a:r>
            <a:r>
              <a:rPr lang="it-IT" sz="1200" dirty="0"/>
              <a:t/>
            </a:r>
            <a:br>
              <a:rPr lang="it-IT" sz="1200" dirty="0"/>
            </a:br>
            <a:endParaRPr lang="it-IT" altLang="it-IT" sz="1200" dirty="0">
              <a:solidFill>
                <a:srgbClr val="002E6C"/>
              </a:solidFill>
            </a:endParaRPr>
          </a:p>
          <a:p>
            <a:endParaRPr lang="it-IT" dirty="0"/>
          </a:p>
        </p:txBody>
      </p:sp>
      <p:sp>
        <p:nvSpPr>
          <p:cNvPr id="7" name="Rettangolo 6"/>
          <p:cNvSpPr/>
          <p:nvPr/>
        </p:nvSpPr>
        <p:spPr>
          <a:xfrm>
            <a:off x="72428" y="1394234"/>
            <a:ext cx="11846605" cy="52510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074623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7"/>
                                        </p:tgtEl>
                                      </p:cBhvr>
                                    </p:animEffect>
                                    <p:set>
                                      <p:cBhvr>
                                        <p:cTn id="7"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p:cNvPicPr>
            <a:picLocks noChangeAspect="1"/>
          </p:cNvPicPr>
          <p:nvPr/>
        </p:nvPicPr>
        <p:blipFill>
          <a:blip r:embed="rId2"/>
          <a:stretch>
            <a:fillRect/>
          </a:stretch>
        </p:blipFill>
        <p:spPr>
          <a:xfrm>
            <a:off x="602285" y="0"/>
            <a:ext cx="7443301" cy="1079934"/>
          </a:xfrm>
          <a:prstGeom prst="rect">
            <a:avLst/>
          </a:prstGeom>
        </p:spPr>
      </p:pic>
      <p:pic>
        <p:nvPicPr>
          <p:cNvPr id="4" name="Immagine 3"/>
          <p:cNvPicPr>
            <a:picLocks noChangeAspect="1"/>
          </p:cNvPicPr>
          <p:nvPr/>
        </p:nvPicPr>
        <p:blipFill>
          <a:blip r:embed="rId3"/>
          <a:stretch>
            <a:fillRect/>
          </a:stretch>
        </p:blipFill>
        <p:spPr>
          <a:xfrm>
            <a:off x="8319525" y="183933"/>
            <a:ext cx="1096500" cy="1261000"/>
          </a:xfrm>
          <a:prstGeom prst="rect">
            <a:avLst/>
          </a:prstGeom>
        </p:spPr>
      </p:pic>
      <p:sp>
        <p:nvSpPr>
          <p:cNvPr id="5" name="CasellaDiTesto 4"/>
          <p:cNvSpPr txBox="1"/>
          <p:nvPr/>
        </p:nvSpPr>
        <p:spPr>
          <a:xfrm>
            <a:off x="7774829" y="6294730"/>
            <a:ext cx="4417171" cy="369332"/>
          </a:xfrm>
          <a:prstGeom prst="rect">
            <a:avLst/>
          </a:prstGeom>
          <a:noFill/>
        </p:spPr>
        <p:txBody>
          <a:bodyPr wrap="none" rtlCol="0">
            <a:spAutoFit/>
          </a:bodyPr>
          <a:lstStyle/>
          <a:p>
            <a:r>
              <a:rPr lang="it-IT" dirty="0" err="1" smtClean="0"/>
              <a:t>Dutz</a:t>
            </a:r>
            <a:r>
              <a:rPr lang="it-IT" dirty="0" smtClean="0"/>
              <a:t> et al, </a:t>
            </a:r>
            <a:r>
              <a:rPr lang="it-IT" dirty="0" err="1" smtClean="0"/>
              <a:t>Radiotherapy</a:t>
            </a:r>
            <a:r>
              <a:rPr lang="it-IT" dirty="0" smtClean="0"/>
              <a:t> and </a:t>
            </a:r>
            <a:r>
              <a:rPr lang="it-IT" dirty="0" err="1" smtClean="0"/>
              <a:t>Oncology</a:t>
            </a:r>
            <a:r>
              <a:rPr lang="it-IT" dirty="0" smtClean="0"/>
              <a:t> , 2021</a:t>
            </a:r>
            <a:endParaRPr lang="it-IT" dirty="0"/>
          </a:p>
        </p:txBody>
      </p:sp>
      <p:sp>
        <p:nvSpPr>
          <p:cNvPr id="6" name="CasellaDiTesto 5"/>
          <p:cNvSpPr txBox="1"/>
          <p:nvPr/>
        </p:nvSpPr>
        <p:spPr>
          <a:xfrm>
            <a:off x="747646" y="1737599"/>
            <a:ext cx="11290384" cy="3416320"/>
          </a:xfrm>
          <a:prstGeom prst="rect">
            <a:avLst/>
          </a:prstGeom>
          <a:noFill/>
        </p:spPr>
        <p:txBody>
          <a:bodyPr wrap="square" rtlCol="0">
            <a:spAutoFit/>
          </a:bodyPr>
          <a:lstStyle/>
          <a:p>
            <a:r>
              <a:rPr lang="en-US" dirty="0">
                <a:solidFill>
                  <a:srgbClr val="002060"/>
                </a:solidFill>
              </a:rPr>
              <a:t>NTCP differences (ΔNTCP) </a:t>
            </a:r>
            <a:r>
              <a:rPr lang="en-US" dirty="0" smtClean="0">
                <a:solidFill>
                  <a:srgbClr val="002060"/>
                </a:solidFill>
              </a:rPr>
              <a:t>were calculated </a:t>
            </a:r>
            <a:r>
              <a:rPr lang="en-US" dirty="0">
                <a:solidFill>
                  <a:srgbClr val="002060"/>
                </a:solidFill>
              </a:rPr>
              <a:t>for 11 models </a:t>
            </a:r>
            <a:r>
              <a:rPr lang="en-US" dirty="0" smtClean="0">
                <a:solidFill>
                  <a:srgbClr val="002060"/>
                </a:solidFill>
              </a:rPr>
              <a:t>predicting: brain </a:t>
            </a:r>
            <a:r>
              <a:rPr lang="en-US" dirty="0">
                <a:solidFill>
                  <a:srgbClr val="002060"/>
                </a:solidFill>
              </a:rPr>
              <a:t>necrosis, delayed recall, temporal lobe injury, </a:t>
            </a:r>
            <a:endParaRPr lang="en-US" dirty="0" smtClean="0">
              <a:solidFill>
                <a:srgbClr val="002060"/>
              </a:solidFill>
            </a:endParaRPr>
          </a:p>
          <a:p>
            <a:r>
              <a:rPr lang="en-US" dirty="0" smtClean="0">
                <a:solidFill>
                  <a:srgbClr val="002060"/>
                </a:solidFill>
              </a:rPr>
              <a:t>hearing </a:t>
            </a:r>
            <a:r>
              <a:rPr lang="en-US" dirty="0">
                <a:solidFill>
                  <a:srgbClr val="002060"/>
                </a:solidFill>
              </a:rPr>
              <a:t>loss, tinnitus, blindness, ocular toxicity, </a:t>
            </a:r>
            <a:r>
              <a:rPr lang="en-US" dirty="0" smtClean="0">
                <a:solidFill>
                  <a:srgbClr val="002060"/>
                </a:solidFill>
              </a:rPr>
              <a:t>cataract</a:t>
            </a:r>
            <a:r>
              <a:rPr lang="en-US" dirty="0">
                <a:solidFill>
                  <a:srgbClr val="002060"/>
                </a:solidFill>
              </a:rPr>
              <a:t>, endocrine dysfunction, alopecia, and erythema. </a:t>
            </a:r>
            <a:endParaRPr lang="en-US" dirty="0" smtClean="0">
              <a:solidFill>
                <a:srgbClr val="002060"/>
              </a:solidFill>
            </a:endParaRPr>
          </a:p>
          <a:p>
            <a:endParaRPr lang="en-US" dirty="0">
              <a:solidFill>
                <a:srgbClr val="002060"/>
              </a:solidFill>
            </a:endParaRPr>
          </a:p>
          <a:p>
            <a:endParaRPr lang="en-US" dirty="0" smtClean="0">
              <a:solidFill>
                <a:srgbClr val="002060"/>
              </a:solidFill>
            </a:endParaRPr>
          </a:p>
          <a:p>
            <a:endParaRPr lang="en-US" dirty="0">
              <a:solidFill>
                <a:srgbClr val="002060"/>
              </a:solidFill>
            </a:endParaRPr>
          </a:p>
          <a:p>
            <a:endParaRPr lang="en-US" dirty="0" smtClean="0">
              <a:solidFill>
                <a:srgbClr val="002060"/>
              </a:solidFill>
            </a:endParaRPr>
          </a:p>
          <a:p>
            <a:r>
              <a:rPr lang="en-US" b="1" dirty="0">
                <a:solidFill>
                  <a:srgbClr val="002060"/>
                </a:solidFill>
              </a:rPr>
              <a:t>Results: </a:t>
            </a:r>
            <a:endParaRPr lang="en-US" dirty="0">
              <a:solidFill>
                <a:srgbClr val="002060"/>
              </a:solidFill>
            </a:endParaRPr>
          </a:p>
          <a:p>
            <a:r>
              <a:rPr lang="en-US" dirty="0" smtClean="0">
                <a:solidFill>
                  <a:srgbClr val="002060"/>
                </a:solidFill>
              </a:rPr>
              <a:t>PBT </a:t>
            </a:r>
            <a:r>
              <a:rPr lang="en-US" dirty="0">
                <a:solidFill>
                  <a:srgbClr val="002060"/>
                </a:solidFill>
              </a:rPr>
              <a:t>substantially reduced the dose in almost all investigated OARs, especially in the low </a:t>
            </a:r>
            <a:r>
              <a:rPr lang="en-US" dirty="0" smtClean="0">
                <a:solidFill>
                  <a:srgbClr val="002060"/>
                </a:solidFill>
              </a:rPr>
              <a:t>and intermediate </a:t>
            </a:r>
            <a:r>
              <a:rPr lang="en-US" dirty="0">
                <a:solidFill>
                  <a:srgbClr val="002060"/>
                </a:solidFill>
              </a:rPr>
              <a:t>dose ranges and for contralateral organs. </a:t>
            </a:r>
          </a:p>
          <a:p>
            <a:endParaRPr lang="en-US" dirty="0">
              <a:solidFill>
                <a:srgbClr val="002060"/>
              </a:solidFill>
            </a:endParaRPr>
          </a:p>
          <a:p>
            <a:r>
              <a:rPr lang="en-US" b="1" dirty="0" smtClean="0">
                <a:solidFill>
                  <a:srgbClr val="FF0000"/>
                </a:solidFill>
              </a:rPr>
              <a:t>Considering </a:t>
            </a:r>
            <a:r>
              <a:rPr lang="en-US" dirty="0">
                <a:solidFill>
                  <a:srgbClr val="FF0000"/>
                </a:solidFill>
              </a:rPr>
              <a:t>Δ</a:t>
            </a:r>
            <a:r>
              <a:rPr lang="en-US" b="1" dirty="0" smtClean="0">
                <a:solidFill>
                  <a:srgbClr val="FF0000"/>
                </a:solidFill>
              </a:rPr>
              <a:t>NTCP </a:t>
            </a:r>
            <a:r>
              <a:rPr lang="en-US" b="1" dirty="0">
                <a:solidFill>
                  <a:srgbClr val="FF0000"/>
                </a:solidFill>
              </a:rPr>
              <a:t>of all models, </a:t>
            </a:r>
            <a:r>
              <a:rPr lang="en-US" b="1" dirty="0" smtClean="0">
                <a:solidFill>
                  <a:srgbClr val="FF0000"/>
                </a:solidFill>
              </a:rPr>
              <a:t>80 patients </a:t>
            </a:r>
            <a:r>
              <a:rPr lang="en-US" b="1" dirty="0">
                <a:solidFill>
                  <a:srgbClr val="FF0000"/>
                </a:solidFill>
              </a:rPr>
              <a:t>(87.0%) would have been selected </a:t>
            </a:r>
            <a:endParaRPr lang="en-US" b="1" dirty="0" smtClean="0">
              <a:solidFill>
                <a:srgbClr val="FF0000"/>
              </a:solidFill>
            </a:endParaRPr>
          </a:p>
          <a:p>
            <a:r>
              <a:rPr lang="en-US" b="1" dirty="0" smtClean="0">
                <a:solidFill>
                  <a:srgbClr val="FF0000"/>
                </a:solidFill>
              </a:rPr>
              <a:t>for </a:t>
            </a:r>
            <a:r>
              <a:rPr lang="en-US" b="1" dirty="0">
                <a:solidFill>
                  <a:srgbClr val="FF0000"/>
                </a:solidFill>
              </a:rPr>
              <a:t>PBT in this in-silico study, mainly due to predictions of </a:t>
            </a:r>
            <a:r>
              <a:rPr lang="en-US" b="1" dirty="0" smtClean="0">
                <a:solidFill>
                  <a:srgbClr val="FF0000"/>
                </a:solidFill>
              </a:rPr>
              <a:t>a model </a:t>
            </a:r>
            <a:r>
              <a:rPr lang="en-US" b="1" dirty="0">
                <a:solidFill>
                  <a:srgbClr val="FF0000"/>
                </a:solidFill>
              </a:rPr>
              <a:t>on delayed recall (51 patients).</a:t>
            </a:r>
            <a:endParaRPr lang="it-IT" b="1" dirty="0">
              <a:solidFill>
                <a:srgbClr val="FF0000"/>
              </a:solidFill>
            </a:endParaRPr>
          </a:p>
        </p:txBody>
      </p:sp>
      <p:sp>
        <p:nvSpPr>
          <p:cNvPr id="2" name="Freccia in giù 1"/>
          <p:cNvSpPr/>
          <p:nvPr/>
        </p:nvSpPr>
        <p:spPr>
          <a:xfrm>
            <a:off x="5341545" y="2362954"/>
            <a:ext cx="688063" cy="76049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24818340"/>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magine 8"/>
          <p:cNvPicPr>
            <a:picLocks noChangeAspect="1"/>
          </p:cNvPicPr>
          <p:nvPr/>
        </p:nvPicPr>
        <p:blipFill>
          <a:blip r:embed="rId3"/>
          <a:stretch>
            <a:fillRect/>
          </a:stretch>
        </p:blipFill>
        <p:spPr>
          <a:xfrm>
            <a:off x="75414" y="-6293"/>
            <a:ext cx="6543424" cy="2471120"/>
          </a:xfrm>
          <a:prstGeom prst="rect">
            <a:avLst/>
          </a:prstGeom>
        </p:spPr>
      </p:pic>
      <p:sp>
        <p:nvSpPr>
          <p:cNvPr id="10" name="CasellaDiTesto 9">
            <a:extLst>
              <a:ext uri="{FF2B5EF4-FFF2-40B4-BE49-F238E27FC236}">
                <a16:creationId xmlns="" xmlns:a16="http://schemas.microsoft.com/office/drawing/2014/main" id="{99F51C0B-1234-6BA6-9E43-105ECE33C60E}"/>
              </a:ext>
            </a:extLst>
          </p:cNvPr>
          <p:cNvSpPr txBox="1"/>
          <p:nvPr/>
        </p:nvSpPr>
        <p:spPr>
          <a:xfrm>
            <a:off x="0" y="2279196"/>
            <a:ext cx="6618838" cy="4524315"/>
          </a:xfrm>
          <a:prstGeom prst="rect">
            <a:avLst/>
          </a:prstGeom>
          <a:noFill/>
        </p:spPr>
        <p:txBody>
          <a:bodyPr wrap="square">
            <a:spAutoFit/>
          </a:bodyPr>
          <a:lstStyle/>
          <a:p>
            <a:endParaRPr lang="en-US" dirty="0"/>
          </a:p>
          <a:p>
            <a:pPr marL="285750" indent="-285750">
              <a:buFont typeface="Wingdings" panose="05000000000000000000" pitchFamily="2" charset="2"/>
              <a:buChar char="§"/>
            </a:pPr>
            <a:r>
              <a:rPr lang="en-US" b="1" dirty="0">
                <a:solidFill>
                  <a:srgbClr val="FF0000"/>
                </a:solidFill>
              </a:rPr>
              <a:t>Lung cancer challenging disease sites</a:t>
            </a:r>
            <a:r>
              <a:rPr lang="en-US" dirty="0">
                <a:solidFill>
                  <a:srgbClr val="002060"/>
                </a:solidFill>
              </a:rPr>
              <a:t>. Conflicting results A multi-institutional randomized phase III study “Comparing Photon Therapy To Proton Therapy To Treat Patients With Lung Cancer” (NCT01993810) is underway through NRG and is nearing completion. Another phase II randomized trial “Image-Guided, Intensity-Modulated Photon or Proton Beam Radiation Therapy in Treating Patients with Stage </a:t>
            </a:r>
            <a:r>
              <a:rPr lang="en-US" dirty="0" smtClean="0">
                <a:solidFill>
                  <a:srgbClr val="002060"/>
                </a:solidFill>
              </a:rPr>
              <a:t>II-IIIB </a:t>
            </a:r>
            <a:r>
              <a:rPr lang="en-US" dirty="0">
                <a:solidFill>
                  <a:srgbClr val="002060"/>
                </a:solidFill>
              </a:rPr>
              <a:t>Non-small Cell Lung Cancer” (NCT01629498) is also being </a:t>
            </a:r>
            <a:r>
              <a:rPr lang="en-US" dirty="0" smtClean="0">
                <a:solidFill>
                  <a:srgbClr val="002060"/>
                </a:solidFill>
              </a:rPr>
              <a:t>conducted. </a:t>
            </a:r>
            <a:endParaRPr lang="en-US" dirty="0">
              <a:solidFill>
                <a:srgbClr val="002060"/>
              </a:solidFill>
            </a:endParaRPr>
          </a:p>
          <a:p>
            <a:pPr marL="285750" indent="-285750">
              <a:buFont typeface="Wingdings" panose="05000000000000000000" pitchFamily="2" charset="2"/>
              <a:buChar char="§"/>
            </a:pPr>
            <a:endParaRPr lang="en-US" dirty="0">
              <a:solidFill>
                <a:srgbClr val="002060"/>
              </a:solidFill>
            </a:endParaRPr>
          </a:p>
          <a:p>
            <a:pPr marL="285750" indent="-285750">
              <a:buFont typeface="Wingdings" panose="05000000000000000000" pitchFamily="2" charset="2"/>
              <a:buChar char="§"/>
            </a:pPr>
            <a:r>
              <a:rPr lang="en-US" b="1" dirty="0">
                <a:solidFill>
                  <a:srgbClr val="FF0000"/>
                </a:solidFill>
              </a:rPr>
              <a:t>Breast</a:t>
            </a:r>
            <a:r>
              <a:rPr lang="en-US" dirty="0" smtClean="0">
                <a:solidFill>
                  <a:srgbClr val="002060"/>
                </a:solidFill>
              </a:rPr>
              <a:t>…..</a:t>
            </a:r>
            <a:r>
              <a:rPr lang="en-US" dirty="0"/>
              <a:t> </a:t>
            </a:r>
            <a:r>
              <a:rPr lang="en-US" dirty="0">
                <a:solidFill>
                  <a:srgbClr val="002060"/>
                </a:solidFill>
              </a:rPr>
              <a:t>For breast cancer, one of the malignancies most commonly treated with radiation therapy, there are relatively few reports involving proton therapy. However, increasingly there is interest in utilizing proton therapy both for patients having undergone lumpectomy as well as those requiring adjuvant radiation following </a:t>
            </a:r>
            <a:r>
              <a:rPr lang="en-US" dirty="0" smtClean="0">
                <a:solidFill>
                  <a:srgbClr val="002060"/>
                </a:solidFill>
              </a:rPr>
              <a:t>mastectomy</a:t>
            </a:r>
            <a:endParaRPr lang="en-US" dirty="0">
              <a:solidFill>
                <a:srgbClr val="002060"/>
              </a:solidFill>
            </a:endParaRPr>
          </a:p>
        </p:txBody>
      </p:sp>
      <p:pic>
        <p:nvPicPr>
          <p:cNvPr id="11" name="Immagine 10"/>
          <p:cNvPicPr>
            <a:picLocks noChangeAspect="1"/>
          </p:cNvPicPr>
          <p:nvPr/>
        </p:nvPicPr>
        <p:blipFill rotWithShape="1">
          <a:blip r:embed="rId4"/>
          <a:srcRect r="418" b="29193"/>
          <a:stretch/>
        </p:blipFill>
        <p:spPr>
          <a:xfrm>
            <a:off x="6816941" y="2552376"/>
            <a:ext cx="5375059" cy="2404476"/>
          </a:xfrm>
          <a:prstGeom prst="rect">
            <a:avLst/>
          </a:prstGeom>
        </p:spPr>
      </p:pic>
      <p:pic>
        <p:nvPicPr>
          <p:cNvPr id="12" name="Immagine 11">
            <a:extLst>
              <a:ext uri="{FF2B5EF4-FFF2-40B4-BE49-F238E27FC236}">
                <a16:creationId xmlns="" xmlns:a16="http://schemas.microsoft.com/office/drawing/2014/main" id="{4FBF9BCF-9FBF-3110-AFA6-7361E9F74AC4}"/>
              </a:ext>
            </a:extLst>
          </p:cNvPr>
          <p:cNvPicPr>
            <a:picLocks noChangeAspect="1"/>
          </p:cNvPicPr>
          <p:nvPr/>
        </p:nvPicPr>
        <p:blipFill>
          <a:blip r:embed="rId5"/>
          <a:stretch>
            <a:fillRect/>
          </a:stretch>
        </p:blipFill>
        <p:spPr>
          <a:xfrm>
            <a:off x="9414077" y="575240"/>
            <a:ext cx="1356064" cy="1227991"/>
          </a:xfrm>
          <a:prstGeom prst="rect">
            <a:avLst/>
          </a:prstGeom>
        </p:spPr>
      </p:pic>
      <p:sp>
        <p:nvSpPr>
          <p:cNvPr id="3" name="CasellaDiTesto 2"/>
          <p:cNvSpPr txBox="1"/>
          <p:nvPr/>
        </p:nvSpPr>
        <p:spPr>
          <a:xfrm>
            <a:off x="7130374" y="5136204"/>
            <a:ext cx="4163439" cy="1200329"/>
          </a:xfrm>
          <a:prstGeom prst="rect">
            <a:avLst/>
          </a:prstGeom>
          <a:noFill/>
        </p:spPr>
        <p:txBody>
          <a:bodyPr wrap="square" rtlCol="0">
            <a:spAutoFit/>
          </a:bodyPr>
          <a:lstStyle/>
          <a:p>
            <a:pPr marL="285750" indent="-285750">
              <a:buFont typeface="Wingdings" panose="05000000000000000000" pitchFamily="2" charset="2"/>
              <a:buChar char="§"/>
            </a:pPr>
            <a:r>
              <a:rPr lang="en-US" dirty="0">
                <a:solidFill>
                  <a:srgbClr val="002060"/>
                </a:solidFill>
              </a:rPr>
              <a:t>Prostate..</a:t>
            </a:r>
          </a:p>
          <a:p>
            <a:pPr marL="285750" indent="-285750">
              <a:buFont typeface="Wingdings" panose="05000000000000000000" pitchFamily="2" charset="2"/>
              <a:buChar char="§"/>
            </a:pPr>
            <a:r>
              <a:rPr lang="en-US" dirty="0">
                <a:solidFill>
                  <a:srgbClr val="002060"/>
                </a:solidFill>
              </a:rPr>
              <a:t>Lymphoma….</a:t>
            </a:r>
          </a:p>
          <a:p>
            <a:pPr marL="285750" indent="-285750">
              <a:buFont typeface="Wingdings" panose="05000000000000000000" pitchFamily="2" charset="2"/>
              <a:buChar char="§"/>
            </a:pPr>
            <a:r>
              <a:rPr lang="en-US" dirty="0">
                <a:solidFill>
                  <a:srgbClr val="002060"/>
                </a:solidFill>
              </a:rPr>
              <a:t>Re-irradiation…</a:t>
            </a:r>
          </a:p>
          <a:p>
            <a:endParaRPr lang="it-IT" dirty="0"/>
          </a:p>
        </p:txBody>
      </p:sp>
      <p:sp>
        <p:nvSpPr>
          <p:cNvPr id="4" name="Ovale 3"/>
          <p:cNvSpPr/>
          <p:nvPr/>
        </p:nvSpPr>
        <p:spPr>
          <a:xfrm>
            <a:off x="2373549" y="1614791"/>
            <a:ext cx="807396" cy="457200"/>
          </a:xfrm>
          <a:prstGeom prst="ellipse">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4046697843"/>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4449451" y="216815"/>
            <a:ext cx="2705493" cy="584775"/>
          </a:xfrm>
          <a:prstGeom prst="rect">
            <a:avLst/>
          </a:prstGeom>
          <a:noFill/>
        </p:spPr>
        <p:txBody>
          <a:bodyPr wrap="square" rtlCol="0">
            <a:spAutoFit/>
          </a:bodyPr>
          <a:lstStyle/>
          <a:p>
            <a:r>
              <a:rPr lang="it-IT" sz="3200" b="1" dirty="0" smtClean="0">
                <a:solidFill>
                  <a:srgbClr val="FF0000"/>
                </a:solidFill>
              </a:rPr>
              <a:t>CONCLUSIONS</a:t>
            </a:r>
            <a:endParaRPr lang="it-IT" sz="3200" b="1" dirty="0">
              <a:solidFill>
                <a:srgbClr val="FF0000"/>
              </a:solidFill>
            </a:endParaRPr>
          </a:p>
        </p:txBody>
      </p:sp>
      <p:sp>
        <p:nvSpPr>
          <p:cNvPr id="3" name="CasellaDiTesto 2"/>
          <p:cNvSpPr txBox="1"/>
          <p:nvPr/>
        </p:nvSpPr>
        <p:spPr>
          <a:xfrm>
            <a:off x="1348033" y="1357460"/>
            <a:ext cx="8399282" cy="3970318"/>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rgbClr val="002060"/>
                </a:solidFill>
              </a:rPr>
              <a:t>Despite the high potential of proton therapy, the clinical evidence supporting the broad use of protons is mixed. </a:t>
            </a:r>
            <a:endParaRPr lang="en-US" dirty="0" smtClean="0">
              <a:solidFill>
                <a:srgbClr val="002060"/>
              </a:solidFill>
            </a:endParaRPr>
          </a:p>
          <a:p>
            <a:pPr marL="285750" indent="-285750">
              <a:buFont typeface="Arial" panose="020B0604020202020204" pitchFamily="34" charset="0"/>
              <a:buChar char="•"/>
            </a:pPr>
            <a:endParaRPr lang="en-US" dirty="0">
              <a:solidFill>
                <a:srgbClr val="002060"/>
              </a:solidFill>
            </a:endParaRPr>
          </a:p>
          <a:p>
            <a:pPr marL="285750" indent="-285750">
              <a:buFont typeface="Arial" panose="020B0604020202020204" pitchFamily="34" charset="0"/>
              <a:buChar char="•"/>
            </a:pPr>
            <a:r>
              <a:rPr lang="en-US" dirty="0">
                <a:solidFill>
                  <a:srgbClr val="002060"/>
                </a:solidFill>
              </a:rPr>
              <a:t>It is generally acknowledged that proton therapy is safe, effective and recommended for many types of </a:t>
            </a:r>
            <a:r>
              <a:rPr lang="en-US" dirty="0" smtClean="0">
                <a:solidFill>
                  <a:srgbClr val="002060"/>
                </a:solidFill>
              </a:rPr>
              <a:t>cancers (pediatric, </a:t>
            </a:r>
            <a:r>
              <a:rPr lang="en-US" dirty="0">
                <a:solidFill>
                  <a:srgbClr val="002060"/>
                </a:solidFill>
              </a:rPr>
              <a:t>ocular melanomas, </a:t>
            </a:r>
            <a:r>
              <a:rPr lang="en-US" dirty="0" err="1">
                <a:solidFill>
                  <a:srgbClr val="002060"/>
                </a:solidFill>
              </a:rPr>
              <a:t>chordomas</a:t>
            </a:r>
            <a:r>
              <a:rPr lang="en-US" dirty="0">
                <a:solidFill>
                  <a:srgbClr val="002060"/>
                </a:solidFill>
              </a:rPr>
              <a:t> and </a:t>
            </a:r>
            <a:r>
              <a:rPr lang="en-US" dirty="0" smtClean="0">
                <a:solidFill>
                  <a:srgbClr val="002060"/>
                </a:solidFill>
              </a:rPr>
              <a:t>chondrosarcomas). </a:t>
            </a:r>
          </a:p>
          <a:p>
            <a:pPr marL="285750" indent="-285750">
              <a:buFont typeface="Arial" panose="020B0604020202020204" pitchFamily="34" charset="0"/>
              <a:buChar char="•"/>
            </a:pPr>
            <a:endParaRPr lang="en-US" dirty="0">
              <a:solidFill>
                <a:srgbClr val="002060"/>
              </a:solidFill>
            </a:endParaRPr>
          </a:p>
          <a:p>
            <a:pPr marL="285750" indent="-285750">
              <a:buFont typeface="Arial" panose="020B0604020202020204" pitchFamily="34" charset="0"/>
              <a:buChar char="•"/>
            </a:pPr>
            <a:r>
              <a:rPr lang="en-US" dirty="0">
                <a:solidFill>
                  <a:srgbClr val="002060"/>
                </a:solidFill>
              </a:rPr>
              <a:t>Although promising results have been and continue to be reported for many other types of cancers, they are based on small studies. </a:t>
            </a:r>
            <a:endParaRPr lang="en-US" dirty="0" smtClean="0">
              <a:solidFill>
                <a:srgbClr val="002060"/>
              </a:solidFill>
            </a:endParaRPr>
          </a:p>
          <a:p>
            <a:pPr marL="285750" indent="-285750">
              <a:buFont typeface="Arial" panose="020B0604020202020204" pitchFamily="34" charset="0"/>
              <a:buChar char="•"/>
            </a:pPr>
            <a:endParaRPr lang="en-US" dirty="0">
              <a:solidFill>
                <a:srgbClr val="002060"/>
              </a:solidFill>
            </a:endParaRPr>
          </a:p>
          <a:p>
            <a:pPr marL="285750" indent="-285750">
              <a:buFont typeface="Arial" panose="020B0604020202020204" pitchFamily="34" charset="0"/>
              <a:buChar char="•"/>
            </a:pPr>
            <a:r>
              <a:rPr lang="en-US" dirty="0">
                <a:solidFill>
                  <a:srgbClr val="002060"/>
                </a:solidFill>
              </a:rPr>
              <a:t>General consensus is that there is a need to conduct randomized trials and/or collect outcomes data in multi-institutional registries to unequivocally demonstrate the advantage of protons.</a:t>
            </a:r>
            <a:endParaRPr lang="it-IT" dirty="0">
              <a:solidFill>
                <a:srgbClr val="002060"/>
              </a:solidFill>
            </a:endParaRPr>
          </a:p>
          <a:p>
            <a:pPr marL="285750" indent="-285750">
              <a:buFont typeface="Arial" panose="020B0604020202020204" pitchFamily="34" charset="0"/>
              <a:buChar char="•"/>
            </a:pPr>
            <a:endParaRPr lang="it-IT" dirty="0">
              <a:solidFill>
                <a:srgbClr val="002060"/>
              </a:solidFill>
            </a:endParaRPr>
          </a:p>
        </p:txBody>
      </p:sp>
    </p:spTree>
    <p:extLst>
      <p:ext uri="{BB962C8B-B14F-4D97-AF65-F5344CB8AC3E}">
        <p14:creationId xmlns:p14="http://schemas.microsoft.com/office/powerpoint/2010/main" val="488841532"/>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3138" y="264161"/>
            <a:ext cx="5980302" cy="32237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Immagine 2" descr="Immagine che contiene testo, esterni, edificio, persona&#10;&#10;Descrizione generata automaticamente">
            <a:extLst>
              <a:ext uri="{FF2B5EF4-FFF2-40B4-BE49-F238E27FC236}">
                <a16:creationId xmlns:a16="http://schemas.microsoft.com/office/drawing/2014/main" xmlns="" id="{CE50BEB7-6DE8-C148-921A-D199F30B5E9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12321" y="3314700"/>
            <a:ext cx="5579679" cy="3543300"/>
          </a:xfrm>
          <a:prstGeom prst="rect">
            <a:avLst/>
          </a:prstGeom>
        </p:spPr>
      </p:pic>
      <p:sp>
        <p:nvSpPr>
          <p:cNvPr id="4" name="CasellaDiTesto 3"/>
          <p:cNvSpPr txBox="1"/>
          <p:nvPr/>
        </p:nvSpPr>
        <p:spPr>
          <a:xfrm>
            <a:off x="355600" y="4226560"/>
            <a:ext cx="6715760" cy="646331"/>
          </a:xfrm>
          <a:prstGeom prst="rect">
            <a:avLst/>
          </a:prstGeom>
          <a:noFill/>
        </p:spPr>
        <p:txBody>
          <a:bodyPr wrap="square" rtlCol="0">
            <a:spAutoFit/>
          </a:bodyPr>
          <a:lstStyle/>
          <a:p>
            <a:r>
              <a:rPr lang="it-IT" sz="3600" b="1" dirty="0" smtClean="0">
                <a:solidFill>
                  <a:srgbClr val="002060"/>
                </a:solidFill>
              </a:rPr>
              <a:t>THANKS FOR YOUR ATTENTION</a:t>
            </a:r>
            <a:endParaRPr lang="it-IT" sz="3600" b="1" dirty="0">
              <a:solidFill>
                <a:srgbClr val="002060"/>
              </a:solidFill>
            </a:endParaRPr>
          </a:p>
        </p:txBody>
      </p:sp>
    </p:spTree>
    <p:extLst>
      <p:ext uri="{BB962C8B-B14F-4D97-AF65-F5344CB8AC3E}">
        <p14:creationId xmlns:p14="http://schemas.microsoft.com/office/powerpoint/2010/main" val="39592986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themeOverride>
</file>

<file path=docProps/app.xml><?xml version="1.0" encoding="utf-8"?>
<Properties xmlns="http://schemas.openxmlformats.org/officeDocument/2006/extended-properties" xmlns:vt="http://schemas.openxmlformats.org/officeDocument/2006/docPropsVTypes">
  <Template/>
  <TotalTime>9953</TotalTime>
  <Words>6253</Words>
  <Application>Microsoft Office PowerPoint</Application>
  <PresentationFormat>Widescreen</PresentationFormat>
  <Paragraphs>1172</Paragraphs>
  <Slides>93</Slides>
  <Notes>54</Notes>
  <HiddenSlides>0</HiddenSlides>
  <MMClips>0</MMClips>
  <ScaleCrop>false</ScaleCrop>
  <HeadingPairs>
    <vt:vector size="8" baseType="variant">
      <vt:variant>
        <vt:lpstr>Caratteri utilizzati</vt:lpstr>
      </vt:variant>
      <vt:variant>
        <vt:i4>21</vt:i4>
      </vt:variant>
      <vt:variant>
        <vt:lpstr>Tema</vt:lpstr>
      </vt:variant>
      <vt:variant>
        <vt:i4>1</vt:i4>
      </vt:variant>
      <vt:variant>
        <vt:lpstr>Server OLE incorporati</vt:lpstr>
      </vt:variant>
      <vt:variant>
        <vt:i4>2</vt:i4>
      </vt:variant>
      <vt:variant>
        <vt:lpstr>Titoli diapositive</vt:lpstr>
      </vt:variant>
      <vt:variant>
        <vt:i4>93</vt:i4>
      </vt:variant>
    </vt:vector>
  </HeadingPairs>
  <TitlesOfParts>
    <vt:vector size="117" baseType="lpstr">
      <vt:lpstr>Arial Unicode MS</vt:lpstr>
      <vt:lpstr>Microsoft YaHei</vt:lpstr>
      <vt:lpstr>ＭＳ Ｐゴシック</vt:lpstr>
      <vt:lpstr>SimSun</vt:lpstr>
      <vt:lpstr>游ゴシック</vt:lpstr>
      <vt:lpstr>AdvOT3c2d9f11</vt:lpstr>
      <vt:lpstr>AdvOTd40fda3b.B</vt:lpstr>
      <vt:lpstr>AdvP641C</vt:lpstr>
      <vt:lpstr>AdvPSA88B</vt:lpstr>
      <vt:lpstr>Arial</vt:lpstr>
      <vt:lpstr>BlinkMacSystemFont</vt:lpstr>
      <vt:lpstr>Calibri</vt:lpstr>
      <vt:lpstr>Calibri Light</vt:lpstr>
      <vt:lpstr>Constantia</vt:lpstr>
      <vt:lpstr>FluxRegular</vt:lpstr>
      <vt:lpstr>News Gothic MT</vt:lpstr>
      <vt:lpstr>NexusSerif</vt:lpstr>
      <vt:lpstr>Roboto</vt:lpstr>
      <vt:lpstr>Times New Roman</vt:lpstr>
      <vt:lpstr>Trebuchet MS</vt:lpstr>
      <vt:lpstr>Wingdings</vt:lpstr>
      <vt:lpstr>Office Theme</vt:lpstr>
      <vt:lpstr>Worksheet</vt:lpstr>
      <vt:lpstr>Bitmap Image</vt:lpstr>
      <vt:lpstr>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OCULAR MELANOMA</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SPINE TUMORS</vt:lpstr>
      <vt:lpstr>Presentazione standard di PowerPoint</vt:lpstr>
      <vt:lpstr>Presentazione standard di PowerPoint</vt:lpstr>
      <vt:lpstr>Presentazione standard di PowerPoint</vt:lpstr>
      <vt:lpstr>Wide margin surgery it is not always possible  S1-S2 extension  RT as an alternative to be considerated because of invalidating sequelae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Dilemma: how to select patients to particle therapy?</vt:lpstr>
      <vt:lpstr>Presentazione standard di PowerPoint</vt:lpstr>
      <vt:lpstr>HOW TO SELECT PATIENTS TO PROTON THERAPY?</vt:lpstr>
      <vt:lpstr>Example of dosimetric selection : Denmark (Aarhus Hospital)</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Anna Camarda</dc:creator>
  <cp:lastModifiedBy>Camarda AnnaMaria</cp:lastModifiedBy>
  <cp:revision>562</cp:revision>
  <dcterms:created xsi:type="dcterms:W3CDTF">2022-01-04T15:45:57Z</dcterms:created>
  <dcterms:modified xsi:type="dcterms:W3CDTF">2023-05-24T21:32:48Z</dcterms:modified>
</cp:coreProperties>
</file>