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59" r:id="rId2"/>
    <p:sldId id="2051" r:id="rId3"/>
    <p:sldId id="2071" r:id="rId4"/>
    <p:sldId id="752" r:id="rId5"/>
    <p:sldId id="353" r:id="rId6"/>
    <p:sldId id="390" r:id="rId7"/>
    <p:sldId id="2048" r:id="rId8"/>
    <p:sldId id="2300" r:id="rId9"/>
    <p:sldId id="2307" r:id="rId10"/>
    <p:sldId id="2301" r:id="rId11"/>
    <p:sldId id="2308" r:id="rId12"/>
    <p:sldId id="2302" r:id="rId13"/>
    <p:sldId id="2303" r:id="rId14"/>
    <p:sldId id="2304" r:id="rId15"/>
    <p:sldId id="2305" r:id="rId16"/>
    <p:sldId id="2306" r:id="rId17"/>
    <p:sldId id="230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03" autoAdjust="0"/>
    <p:restoredTop sz="94586" autoAdjust="0"/>
  </p:normalViewPr>
  <p:slideViewPr>
    <p:cSldViewPr snapToGrid="0" snapToObjects="1">
      <p:cViewPr varScale="1">
        <p:scale>
          <a:sx n="49" d="100"/>
          <a:sy n="49" d="100"/>
        </p:scale>
        <p:origin x="972" y="48"/>
      </p:cViewPr>
      <p:guideLst/>
    </p:cSldViewPr>
  </p:slideViewPr>
  <p:outlineViewPr>
    <p:cViewPr>
      <p:scale>
        <a:sx n="33" d="100"/>
        <a:sy n="33" d="100"/>
      </p:scale>
      <p:origin x="0" y="-4224"/>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5/24/2023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5/24/2023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5/24/2023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5/24/2023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5/24/2023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5/24/2023</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5/24/2023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5/24/2023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5/24/2023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5/24/2023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5/24/2023</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5/24/2023</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5/24/2023</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dirty="0"/>
              <a:t>M. Vretenar | NIMMS</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5/24/2023</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33493"/>
            <a:ext cx="10969139" cy="722764"/>
          </a:xfrm>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a:xfrm>
            <a:off x="609600" y="1158241"/>
            <a:ext cx="10969139" cy="4834787"/>
          </a:xfrm>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4500052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a:noFill/>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5/24/2023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M. Vretenar | NIMMS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5/24/2023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M. Vretenar | NIMMS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5/24/2023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5/24/2023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5/24/2023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5/24/2023</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84583"/>
          </a:xfrm>
          <a:prstGeom prst="rect">
            <a:avLst/>
          </a:prstGeom>
          <a:solidFill>
            <a:srgbClr val="FFC000"/>
          </a:solidFill>
        </p:spPr>
        <p:txBody>
          <a:bodyPr vert="horz" lIns="0" tIns="0" rIns="0" bIns="0" rtlCol="0" anchor="ctr" anchorCtr="0">
            <a:noAutofit/>
          </a:bodyPr>
          <a:lstStyle/>
          <a:p>
            <a:r>
              <a:rPr lang="en-US" dirty="0"/>
              <a:t>Click to edit Master title style</a:t>
            </a:r>
          </a:p>
        </p:txBody>
      </p:sp>
      <p:pic>
        <p:nvPicPr>
          <p:cNvPr id="5" name="Picture 4"/>
          <p:cNvPicPr>
            <a:picLocks noChangeAspect="1"/>
          </p:cNvPicPr>
          <p:nvPr userDrawn="1"/>
        </p:nvPicPr>
        <p:blipFill>
          <a:blip r:embed="rId24" cstate="email">
            <a:extLst>
              <a:ext uri="{28A0092B-C50C-407E-A947-70E740481C1C}">
                <a14:useLocalDpi xmlns:a14="http://schemas.microsoft.com/office/drawing/2010/main"/>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5/24/2023</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M. Vretenar | NIMMS</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marL="360000"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 Id="rId5" Type="http://schemas.openxmlformats.org/officeDocument/2006/relationships/image" Target="../media/image10.jpe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image" Target="../media/image11.png"/><Relationship Id="rId1" Type="http://schemas.openxmlformats.org/officeDocument/2006/relationships/slideLayout" Target="../slideLayouts/slideLayout5.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2.xml"/><Relationship Id="rId4" Type="http://schemas.openxmlformats.org/officeDocument/2006/relationships/image" Target="../media/image20.jpe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9438969" y="229844"/>
            <a:ext cx="2448232" cy="1679446"/>
          </a:xfrm>
        </p:spPr>
        <p:txBody>
          <a:bodyPr/>
          <a:lstStyle/>
          <a:p>
            <a:pPr algn="l"/>
            <a:r>
              <a:rPr lang="en-US" sz="2400" dirty="0"/>
              <a:t>Maurizio Vretenar </a:t>
            </a:r>
          </a:p>
          <a:p>
            <a:pPr algn="l"/>
            <a:r>
              <a:rPr lang="en-US" dirty="0"/>
              <a:t>CERN, ATS/DO </a:t>
            </a:r>
            <a:r>
              <a:rPr lang="en-US" sz="1800" dirty="0"/>
              <a:t>Accelerator and Technology Projects and Studies</a:t>
            </a:r>
            <a:endParaRPr lang="en-US" sz="2400" dirty="0"/>
          </a:p>
        </p:txBody>
      </p:sp>
      <p:pic>
        <p:nvPicPr>
          <p:cNvPr id="4" name="Picture 3">
            <a:extLst>
              <a:ext uri="{FF2B5EF4-FFF2-40B4-BE49-F238E27FC236}">
                <a16:creationId xmlns:a16="http://schemas.microsoft.com/office/drawing/2014/main" id="{65974EF1-81E3-416D-8094-2C31019B2B5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152399" y="161469"/>
            <a:ext cx="8839201" cy="1999729"/>
          </a:xfrm>
        </p:spPr>
        <p:txBody>
          <a:bodyPr/>
          <a:lstStyle/>
          <a:p>
            <a:pPr algn="r">
              <a:spcAft>
                <a:spcPts val="1200"/>
              </a:spcAft>
            </a:pPr>
            <a:r>
              <a:rPr lang="en-GB" sz="4400" dirty="0">
                <a:ln>
                  <a:solidFill>
                    <a:sysClr val="windowText" lastClr="000000"/>
                  </a:solidFill>
                </a:ln>
                <a:solidFill>
                  <a:srgbClr val="FFFF00"/>
                </a:solidFill>
              </a:rPr>
              <a:t>The technology of helium synchrotron: technology readiness and research needed</a:t>
            </a:r>
            <a:endParaRPr lang="en-US" sz="4400" dirty="0">
              <a:ln>
                <a:solidFill>
                  <a:sysClr val="windowText" lastClr="000000"/>
                </a:solidFill>
              </a:ln>
              <a:solidFill>
                <a:srgbClr val="FFFF00"/>
              </a:solidFill>
            </a:endParaRPr>
          </a:p>
        </p:txBody>
      </p:sp>
      <p:pic>
        <p:nvPicPr>
          <p:cNvPr id="6" name="Picture 5">
            <a:extLst>
              <a:ext uri="{FF2B5EF4-FFF2-40B4-BE49-F238E27FC236}">
                <a16:creationId xmlns:a16="http://schemas.microsoft.com/office/drawing/2014/main" id="{D89DEB51-B75A-495A-89B7-4B52CBEAB52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206378" y="3030035"/>
            <a:ext cx="2938189" cy="1890235"/>
          </a:xfrm>
          <a:prstGeom prst="rect">
            <a:avLst/>
          </a:prstGeom>
        </p:spPr>
      </p:pic>
      <p:pic>
        <p:nvPicPr>
          <p:cNvPr id="8" name="Image 2" descr="logooutline.eps">
            <a:extLst>
              <a:ext uri="{FF2B5EF4-FFF2-40B4-BE49-F238E27FC236}">
                <a16:creationId xmlns:a16="http://schemas.microsoft.com/office/drawing/2014/main" id="{9DB1972A-65C6-419C-B9D9-9064F385F62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709500" y="2161198"/>
            <a:ext cx="1234443" cy="1222038"/>
          </a:xfrm>
          <a:prstGeom prst="rect">
            <a:avLst/>
          </a:prstGeom>
        </p:spPr>
      </p:pic>
      <p:sp>
        <p:nvSpPr>
          <p:cNvPr id="9" name="Title 1">
            <a:extLst>
              <a:ext uri="{FF2B5EF4-FFF2-40B4-BE49-F238E27FC236}">
                <a16:creationId xmlns:a16="http://schemas.microsoft.com/office/drawing/2014/main" id="{DD63C439-8524-4746-B7C2-5EFC9ED6CC0F}"/>
              </a:ext>
            </a:extLst>
          </p:cNvPr>
          <p:cNvSpPr txBox="1">
            <a:spLocks/>
          </p:cNvSpPr>
          <p:nvPr/>
        </p:nvSpPr>
        <p:spPr>
          <a:xfrm>
            <a:off x="9190912" y="5351930"/>
            <a:ext cx="2753031" cy="1222038"/>
          </a:xfrm>
          <a:prstGeom prst="rect">
            <a:avLst/>
          </a:prstGeom>
          <a:noFill/>
        </p:spPr>
        <p:txBody>
          <a:bodyPr vert="horz" lIns="0" tIns="0" rIns="0" bIns="0" rtlCol="0" anchor="t" anchorCtr="0">
            <a:noAutofit/>
          </a:bodyPr>
          <a:lstStyle>
            <a:lvl1pPr marL="360000" algn="l" defTabSz="914400" rtl="0" eaLnBrk="1" latinLnBrk="0" hangingPunct="1">
              <a:lnSpc>
                <a:spcPct val="90000"/>
              </a:lnSpc>
              <a:spcBef>
                <a:spcPct val="0"/>
              </a:spcBef>
              <a:buNone/>
              <a:defRPr sz="5000" b="1" kern="1200">
                <a:solidFill>
                  <a:schemeClr val="bg1"/>
                </a:solidFill>
                <a:latin typeface="+mj-lt"/>
                <a:ea typeface="+mj-ea"/>
                <a:cs typeface="+mj-cs"/>
              </a:defRPr>
            </a:lvl1pPr>
          </a:lstStyle>
          <a:p>
            <a:r>
              <a:rPr lang="en-GB" sz="2000" dirty="0">
                <a:ln>
                  <a:solidFill>
                    <a:srgbClr val="303030"/>
                  </a:solidFill>
                </a:ln>
                <a:solidFill>
                  <a:srgbClr val="FFFF00"/>
                </a:solidFill>
              </a:rPr>
              <a:t>25 May 2023</a:t>
            </a:r>
          </a:p>
          <a:p>
            <a:r>
              <a:rPr lang="en-GB" sz="2000" dirty="0">
                <a:ln>
                  <a:solidFill>
                    <a:srgbClr val="303030"/>
                  </a:solidFill>
                </a:ln>
                <a:solidFill>
                  <a:srgbClr val="FFFF00"/>
                </a:solidFill>
              </a:rPr>
              <a:t>Particle therapy - future for the Baltic States? </a:t>
            </a:r>
          </a:p>
        </p:txBody>
      </p:sp>
      <p:pic>
        <p:nvPicPr>
          <p:cNvPr id="10" name="Picture 9">
            <a:extLst>
              <a:ext uri="{FF2B5EF4-FFF2-40B4-BE49-F238E27FC236}">
                <a16:creationId xmlns:a16="http://schemas.microsoft.com/office/drawing/2014/main" id="{1DF61073-876B-4E13-90AB-87870B989C7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773213" y="3605186"/>
            <a:ext cx="1120957" cy="1055568"/>
          </a:xfrm>
          <a:prstGeom prst="rect">
            <a:avLst/>
          </a:prstGeom>
        </p:spPr>
      </p:pic>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4EFFF18-5F5E-B9BC-57E9-7DD79074BBAE}"/>
              </a:ext>
            </a:extLst>
          </p:cNvPr>
          <p:cNvSpPr>
            <a:spLocks noGrp="1"/>
          </p:cNvSpPr>
          <p:nvPr>
            <p:ph type="title"/>
          </p:nvPr>
        </p:nvSpPr>
        <p:spPr/>
        <p:txBody>
          <a:bodyPr/>
          <a:lstStyle/>
          <a:p>
            <a:r>
              <a:rPr lang="fr-CH" dirty="0"/>
              <a:t>Small synchrotrons for </a:t>
            </a:r>
            <a:r>
              <a:rPr lang="fr-CH" dirty="0" err="1"/>
              <a:t>research</a:t>
            </a:r>
            <a:r>
              <a:rPr lang="fr-CH" dirty="0"/>
              <a:t> – CERN expertise</a:t>
            </a:r>
            <a:endParaRPr lang="en-GB" dirty="0"/>
          </a:p>
        </p:txBody>
      </p:sp>
      <p:sp>
        <p:nvSpPr>
          <p:cNvPr id="4" name="Date Placeholder 3">
            <a:extLst>
              <a:ext uri="{FF2B5EF4-FFF2-40B4-BE49-F238E27FC236}">
                <a16:creationId xmlns:a16="http://schemas.microsoft.com/office/drawing/2014/main" id="{FA774E98-40A3-49C0-9AB2-D0654BCE0558}"/>
              </a:ext>
            </a:extLst>
          </p:cNvPr>
          <p:cNvSpPr>
            <a:spLocks noGrp="1"/>
          </p:cNvSpPr>
          <p:nvPr>
            <p:ph type="dt" sz="half" idx="10"/>
          </p:nvPr>
        </p:nvSpPr>
        <p:spPr/>
        <p:txBody>
          <a:bodyPr/>
          <a:lstStyle/>
          <a:p>
            <a:fld id="{23793A62-AA7E-5A4D-A43E-DF1B3593C4E5}" type="datetime1">
              <a:rPr lang="en-US" smtClean="0"/>
              <a:t>5/24/2023</a:t>
            </a:fld>
            <a:endParaRPr lang="en-US" dirty="0"/>
          </a:p>
        </p:txBody>
      </p:sp>
      <p:sp>
        <p:nvSpPr>
          <p:cNvPr id="6" name="Slide Number Placeholder 5">
            <a:extLst>
              <a:ext uri="{FF2B5EF4-FFF2-40B4-BE49-F238E27FC236}">
                <a16:creationId xmlns:a16="http://schemas.microsoft.com/office/drawing/2014/main" id="{B6D7443F-7461-D504-FF2B-BC332FF7E027}"/>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10" name="Picture 9" descr="A picture containing machine, indoor, engineering, LEGO&#10;&#10;Description automatically generated">
            <a:extLst>
              <a:ext uri="{FF2B5EF4-FFF2-40B4-BE49-F238E27FC236}">
                <a16:creationId xmlns:a16="http://schemas.microsoft.com/office/drawing/2014/main" id="{4098F21E-3B9B-940D-0C97-64ED3150876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3269" y="884583"/>
            <a:ext cx="5329938" cy="2998090"/>
          </a:xfrm>
          <a:prstGeom prst="rect">
            <a:avLst/>
          </a:prstGeom>
        </p:spPr>
      </p:pic>
      <p:sp>
        <p:nvSpPr>
          <p:cNvPr id="11" name="TextBox 10">
            <a:extLst>
              <a:ext uri="{FF2B5EF4-FFF2-40B4-BE49-F238E27FC236}">
                <a16:creationId xmlns:a16="http://schemas.microsoft.com/office/drawing/2014/main" id="{F48EE7E2-6B37-E55B-9CF4-90B70D3DFF7C}"/>
              </a:ext>
            </a:extLst>
          </p:cNvPr>
          <p:cNvSpPr txBox="1"/>
          <p:nvPr/>
        </p:nvSpPr>
        <p:spPr>
          <a:xfrm>
            <a:off x="5780198" y="998633"/>
            <a:ext cx="6274122" cy="2769989"/>
          </a:xfrm>
          <a:prstGeom prst="rect">
            <a:avLst/>
          </a:prstGeom>
          <a:noFill/>
        </p:spPr>
        <p:txBody>
          <a:bodyPr wrap="square" lIns="0" tIns="0" rIns="0" bIns="0" rtlCol="0">
            <a:spAutoFit/>
          </a:bodyPr>
          <a:lstStyle/>
          <a:p>
            <a:pPr algn="l"/>
            <a:r>
              <a:rPr lang="en-GB" sz="2000" b="1" dirty="0">
                <a:solidFill>
                  <a:srgbClr val="C00000"/>
                </a:solidFill>
                <a:latin typeface="Calibri" panose="020F0502020204030204" pitchFamily="34" charset="0"/>
                <a:cs typeface="Calibri" panose="020F0502020204030204" pitchFamily="34" charset="0"/>
              </a:rPr>
              <a:t>The ELENA synchrotron at CERN (antiproton decelerator)</a:t>
            </a:r>
          </a:p>
          <a:p>
            <a:pPr marL="342900" indent="-342900" algn="l">
              <a:buFont typeface="Wingdings" panose="05000000000000000000" pitchFamily="2" charset="2"/>
              <a:buChar char="Ø"/>
            </a:pPr>
            <a:r>
              <a:rPr lang="en-GB" sz="2000" dirty="0">
                <a:latin typeface="Calibri" panose="020F0502020204030204" pitchFamily="34" charset="0"/>
                <a:cs typeface="Calibri" panose="020F0502020204030204" pitchFamily="34" charset="0"/>
              </a:rPr>
              <a:t>6 magnets for 60deg each, 30 m circumference (same symmetry and size as He synchrotron).</a:t>
            </a:r>
          </a:p>
          <a:p>
            <a:pPr marL="342900" indent="-342900" algn="l">
              <a:buFont typeface="Wingdings" panose="05000000000000000000" pitchFamily="2" charset="2"/>
              <a:buChar char="Ø"/>
            </a:pPr>
            <a:r>
              <a:rPr lang="en-GB" sz="2000" dirty="0">
                <a:latin typeface="Calibri" panose="020F0502020204030204" pitchFamily="34" charset="0"/>
                <a:cs typeface="Calibri" panose="020F0502020204030204" pitchFamily="34" charset="0"/>
              </a:rPr>
              <a:t>Built at CERN (using industrial and home-made components) between June 2011 (approval by CERN Council) and November 2017 (first antiproton beam).</a:t>
            </a:r>
          </a:p>
          <a:p>
            <a:pPr marL="342900" indent="-342900" algn="l">
              <a:buFont typeface="Wingdings" panose="05000000000000000000" pitchFamily="2" charset="2"/>
              <a:buChar char="Ø"/>
            </a:pPr>
            <a:r>
              <a:rPr lang="en-GB" sz="2000" dirty="0">
                <a:latin typeface="Calibri" panose="020F0502020204030204" pitchFamily="34" charset="0"/>
                <a:cs typeface="Calibri" panose="020F0502020204030204" pitchFamily="34" charset="0"/>
              </a:rPr>
              <a:t>Part of the team that built this accelerator is still available and is collaborating with the design of the helium synchrotron for cancer therapy (e.g. 3D drawings)</a:t>
            </a:r>
          </a:p>
        </p:txBody>
      </p:sp>
      <p:pic>
        <p:nvPicPr>
          <p:cNvPr id="13" name="Picture 12" descr="A picture containing indoor, engineering, industry, factory&#10;&#10;Description automatically generated">
            <a:extLst>
              <a:ext uri="{FF2B5EF4-FFF2-40B4-BE49-F238E27FC236}">
                <a16:creationId xmlns:a16="http://schemas.microsoft.com/office/drawing/2014/main" id="{BB3B3775-7CEF-4DF7-759B-C31F617FE0D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30683" y="3853780"/>
            <a:ext cx="4217490" cy="2747226"/>
          </a:xfrm>
          <a:prstGeom prst="rect">
            <a:avLst/>
          </a:prstGeom>
        </p:spPr>
      </p:pic>
      <p:sp>
        <p:nvSpPr>
          <p:cNvPr id="14" name="TextBox 13">
            <a:extLst>
              <a:ext uri="{FF2B5EF4-FFF2-40B4-BE49-F238E27FC236}">
                <a16:creationId xmlns:a16="http://schemas.microsoft.com/office/drawing/2014/main" id="{F83A0F13-F50F-292B-FC49-5EB03D9E360F}"/>
              </a:ext>
            </a:extLst>
          </p:cNvPr>
          <p:cNvSpPr txBox="1"/>
          <p:nvPr/>
        </p:nvSpPr>
        <p:spPr>
          <a:xfrm>
            <a:off x="743827" y="4304064"/>
            <a:ext cx="6274122" cy="1538883"/>
          </a:xfrm>
          <a:prstGeom prst="rect">
            <a:avLst/>
          </a:prstGeom>
          <a:noFill/>
        </p:spPr>
        <p:txBody>
          <a:bodyPr wrap="square" lIns="0" tIns="0" rIns="0" bIns="0" rtlCol="0">
            <a:spAutoFit/>
          </a:bodyPr>
          <a:lstStyle/>
          <a:p>
            <a:pPr algn="l"/>
            <a:r>
              <a:rPr lang="en-GB" sz="2000" b="1" dirty="0">
                <a:solidFill>
                  <a:srgbClr val="C00000"/>
                </a:solidFill>
                <a:latin typeface="Calibri" panose="020F0502020204030204" pitchFamily="34" charset="0"/>
                <a:cs typeface="Calibri" panose="020F0502020204030204" pitchFamily="34" charset="0"/>
              </a:rPr>
              <a:t>The LEIR synchrotron at CERN (heavy ion accumulator)</a:t>
            </a:r>
          </a:p>
          <a:p>
            <a:pPr marL="342900" indent="-342900" algn="l">
              <a:buFont typeface="Wingdings" panose="05000000000000000000" pitchFamily="2" charset="2"/>
              <a:buChar char="Ø"/>
            </a:pPr>
            <a:r>
              <a:rPr lang="en-GB" sz="2000" dirty="0">
                <a:latin typeface="Calibri" panose="020F0502020204030204" pitchFamily="34" charset="0"/>
                <a:cs typeface="Calibri" panose="020F0502020204030204" pitchFamily="34" charset="0"/>
              </a:rPr>
              <a:t>4 magnets for 90deg each, 80 m “circumference”.</a:t>
            </a:r>
          </a:p>
          <a:p>
            <a:pPr marL="342900" indent="-342900" algn="l">
              <a:buFont typeface="Wingdings" panose="05000000000000000000" pitchFamily="2" charset="2"/>
              <a:buChar char="Ø"/>
            </a:pPr>
            <a:r>
              <a:rPr lang="en-GB" sz="2000" dirty="0">
                <a:latin typeface="Calibri" panose="020F0502020204030204" pitchFamily="34" charset="0"/>
                <a:cs typeface="Calibri" panose="020F0502020204030204" pitchFamily="34" charset="0"/>
              </a:rPr>
              <a:t>Built at CERN in 1978-82, refurbished in 2003-06, still operating. </a:t>
            </a:r>
          </a:p>
          <a:p>
            <a:pPr marL="342900" indent="-342900" algn="l">
              <a:buFont typeface="Wingdings" panose="05000000000000000000" pitchFamily="2" charset="2"/>
              <a:buChar char="Ø"/>
            </a:pPr>
            <a:r>
              <a:rPr lang="en-GB" sz="2000" dirty="0">
                <a:latin typeface="Calibri" panose="020F0502020204030204" pitchFamily="34" charset="0"/>
                <a:cs typeface="Calibri" panose="020F0502020204030204" pitchFamily="34" charset="0"/>
              </a:rPr>
              <a:t>Team with huge competences in low-energy ion beams.</a:t>
            </a:r>
          </a:p>
        </p:txBody>
      </p:sp>
    </p:spTree>
    <p:extLst>
      <p:ext uri="{BB962C8B-B14F-4D97-AF65-F5344CB8AC3E}">
        <p14:creationId xmlns:p14="http://schemas.microsoft.com/office/powerpoint/2010/main" val="26998127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3EDE1AD-127E-221B-120E-A259359C7494}"/>
              </a:ext>
            </a:extLst>
          </p:cNvPr>
          <p:cNvSpPr>
            <a:spLocks noGrp="1"/>
          </p:cNvSpPr>
          <p:nvPr>
            <p:ph type="title"/>
          </p:nvPr>
        </p:nvSpPr>
        <p:spPr>
          <a:xfrm>
            <a:off x="0" y="-31531"/>
            <a:ext cx="12192000" cy="884583"/>
          </a:xfrm>
        </p:spPr>
        <p:txBody>
          <a:bodyPr/>
          <a:lstStyle/>
          <a:p>
            <a:r>
              <a:rPr lang="fr-CH" sz="4400" dirty="0"/>
              <a:t>The linac injector</a:t>
            </a:r>
            <a:endParaRPr lang="en-GB" sz="4400" dirty="0"/>
          </a:p>
        </p:txBody>
      </p:sp>
      <p:sp>
        <p:nvSpPr>
          <p:cNvPr id="4" name="Date Placeholder 3">
            <a:extLst>
              <a:ext uri="{FF2B5EF4-FFF2-40B4-BE49-F238E27FC236}">
                <a16:creationId xmlns:a16="http://schemas.microsoft.com/office/drawing/2014/main" id="{2393ED37-56AC-6205-1157-BDCC54235459}"/>
              </a:ext>
            </a:extLst>
          </p:cNvPr>
          <p:cNvSpPr>
            <a:spLocks noGrp="1"/>
          </p:cNvSpPr>
          <p:nvPr>
            <p:ph type="dt" sz="half" idx="10"/>
          </p:nvPr>
        </p:nvSpPr>
        <p:spPr/>
        <p:txBody>
          <a:bodyPr/>
          <a:lstStyle/>
          <a:p>
            <a:fld id="{23793A62-AA7E-5A4D-A43E-DF1B3593C4E5}" type="datetime1">
              <a:rPr lang="en-US" smtClean="0"/>
              <a:t>5/24/2023</a:t>
            </a:fld>
            <a:endParaRPr lang="en-US" dirty="0"/>
          </a:p>
        </p:txBody>
      </p:sp>
      <p:sp>
        <p:nvSpPr>
          <p:cNvPr id="6" name="Slide Number Placeholder 5">
            <a:extLst>
              <a:ext uri="{FF2B5EF4-FFF2-40B4-BE49-F238E27FC236}">
                <a16:creationId xmlns:a16="http://schemas.microsoft.com/office/drawing/2014/main" id="{AC40E6DB-18D3-D33C-590B-871ED5A60E99}"/>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7" name="TextBox 6">
            <a:extLst>
              <a:ext uri="{FF2B5EF4-FFF2-40B4-BE49-F238E27FC236}">
                <a16:creationId xmlns:a16="http://schemas.microsoft.com/office/drawing/2014/main" id="{A3512FEB-B8CC-DE06-53C6-9C414784ACAE}"/>
              </a:ext>
            </a:extLst>
          </p:cNvPr>
          <p:cNvSpPr txBox="1"/>
          <p:nvPr/>
        </p:nvSpPr>
        <p:spPr>
          <a:xfrm>
            <a:off x="359255" y="1164534"/>
            <a:ext cx="11473490" cy="1231106"/>
          </a:xfrm>
          <a:prstGeom prst="rect">
            <a:avLst/>
          </a:prstGeom>
          <a:noFill/>
        </p:spPr>
        <p:txBody>
          <a:bodyPr wrap="square" lIns="0" tIns="0" rIns="0" bIns="0" rtlCol="0">
            <a:spAutoFit/>
          </a:bodyPr>
          <a:lstStyle/>
          <a:p>
            <a:pPr algn="l"/>
            <a:r>
              <a:rPr lang="en-GB" sz="2000" b="1" dirty="0">
                <a:solidFill>
                  <a:srgbClr val="C00000"/>
                </a:solidFill>
                <a:latin typeface="Calibri" panose="020F0502020204030204" pitchFamily="34" charset="0"/>
                <a:cs typeface="Calibri" panose="020F0502020204030204" pitchFamily="34" charset="0"/>
              </a:rPr>
              <a:t>The Injector Linac is based on the design of Linac4 at CERN </a:t>
            </a:r>
          </a:p>
          <a:p>
            <a:pPr marL="342900" indent="-342900" algn="l">
              <a:buFont typeface="Wingdings" panose="05000000000000000000" pitchFamily="2" charset="2"/>
              <a:buChar char="Ø"/>
            </a:pPr>
            <a:r>
              <a:rPr lang="en-GB" sz="2000" dirty="0">
                <a:latin typeface="Calibri" panose="020F0502020204030204" pitchFamily="34" charset="0"/>
                <a:cs typeface="Calibri" panose="020F0502020204030204" pitchFamily="34" charset="0"/>
              </a:rPr>
              <a:t>86-m long linear accelerator built in 2008-17 at CERN, using components from industry or provided by other laboratories.</a:t>
            </a:r>
          </a:p>
          <a:p>
            <a:pPr marL="342900" indent="-342900" algn="l">
              <a:buFont typeface="Wingdings" panose="05000000000000000000" pitchFamily="2" charset="2"/>
              <a:buChar char="Ø"/>
            </a:pPr>
            <a:r>
              <a:rPr lang="en-GB" sz="2000" dirty="0">
                <a:latin typeface="Calibri" panose="020F0502020204030204" pitchFamily="34" charset="0"/>
                <a:cs typeface="Calibri" panose="020F0502020204030204" pitchFamily="34" charset="0"/>
              </a:rPr>
              <a:t>The He-synchrotron injector can use the same design.</a:t>
            </a:r>
          </a:p>
        </p:txBody>
      </p:sp>
      <p:pic>
        <p:nvPicPr>
          <p:cNvPr id="9" name="Picture 8" descr="A picture containing toy, cartoon, LEGO&#10;&#10;Description automatically generated">
            <a:extLst>
              <a:ext uri="{FF2B5EF4-FFF2-40B4-BE49-F238E27FC236}">
                <a16:creationId xmlns:a16="http://schemas.microsoft.com/office/drawing/2014/main" id="{9C976451-AB0B-3AA1-9475-937B6B589E8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865613" y="2804301"/>
            <a:ext cx="6128807" cy="2877621"/>
          </a:xfrm>
          <a:prstGeom prst="rect">
            <a:avLst/>
          </a:prstGeom>
        </p:spPr>
      </p:pic>
      <p:cxnSp>
        <p:nvCxnSpPr>
          <p:cNvPr id="11" name="Straight Arrow Connector 10">
            <a:extLst>
              <a:ext uri="{FF2B5EF4-FFF2-40B4-BE49-F238E27FC236}">
                <a16:creationId xmlns:a16="http://schemas.microsoft.com/office/drawing/2014/main" id="{992D18ED-B827-0713-1DE6-66C17539A0AF}"/>
              </a:ext>
            </a:extLst>
          </p:cNvPr>
          <p:cNvCxnSpPr>
            <a:cxnSpLocks/>
          </p:cNvCxnSpPr>
          <p:nvPr/>
        </p:nvCxnSpPr>
        <p:spPr>
          <a:xfrm flipV="1">
            <a:off x="7157545" y="2636078"/>
            <a:ext cx="3972910" cy="108262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0D0CF8C-DADC-6EBA-AAA3-6BC79B0FC42D}"/>
              </a:ext>
            </a:extLst>
          </p:cNvPr>
          <p:cNvSpPr txBox="1"/>
          <p:nvPr/>
        </p:nvSpPr>
        <p:spPr>
          <a:xfrm>
            <a:off x="8560675" y="2804301"/>
            <a:ext cx="384721" cy="276999"/>
          </a:xfrm>
          <a:prstGeom prst="rect">
            <a:avLst/>
          </a:prstGeom>
          <a:noFill/>
        </p:spPr>
        <p:txBody>
          <a:bodyPr wrap="none" lIns="0" tIns="0" rIns="0" bIns="0" rtlCol="0">
            <a:spAutoFit/>
          </a:bodyPr>
          <a:lstStyle/>
          <a:p>
            <a:pPr algn="l"/>
            <a:r>
              <a:rPr lang="fr-CH" dirty="0"/>
              <a:t>6 m</a:t>
            </a:r>
            <a:endParaRPr lang="en-GB" dirty="0"/>
          </a:p>
        </p:txBody>
      </p:sp>
      <p:pic>
        <p:nvPicPr>
          <p:cNvPr id="15" name="Picture 14" descr="A machine in a factory&#10;&#10;Description automatically generated with low confidence">
            <a:extLst>
              <a:ext uri="{FF2B5EF4-FFF2-40B4-BE49-F238E27FC236}">
                <a16:creationId xmlns:a16="http://schemas.microsoft.com/office/drawing/2014/main" id="{E9956EE2-4AB1-631A-2330-8BF0EEF58CD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6952" y="2815845"/>
            <a:ext cx="5179718" cy="2877621"/>
          </a:xfrm>
          <a:prstGeom prst="rect">
            <a:avLst/>
          </a:prstGeom>
        </p:spPr>
      </p:pic>
      <p:sp>
        <p:nvSpPr>
          <p:cNvPr id="16" name="TextBox 15">
            <a:extLst>
              <a:ext uri="{FF2B5EF4-FFF2-40B4-BE49-F238E27FC236}">
                <a16:creationId xmlns:a16="http://schemas.microsoft.com/office/drawing/2014/main" id="{97FC931F-14A2-087C-0408-CF66E968534A}"/>
              </a:ext>
            </a:extLst>
          </p:cNvPr>
          <p:cNvSpPr txBox="1"/>
          <p:nvPr/>
        </p:nvSpPr>
        <p:spPr>
          <a:xfrm>
            <a:off x="9144000" y="5338874"/>
            <a:ext cx="2385268" cy="276999"/>
          </a:xfrm>
          <a:prstGeom prst="rect">
            <a:avLst/>
          </a:prstGeom>
          <a:noFill/>
        </p:spPr>
        <p:txBody>
          <a:bodyPr wrap="none" lIns="0" tIns="0" rIns="0" bIns="0" rtlCol="0">
            <a:spAutoFit/>
          </a:bodyPr>
          <a:lstStyle/>
          <a:p>
            <a:pPr algn="l"/>
            <a:r>
              <a:rPr lang="fr-CH" dirty="0"/>
              <a:t>He-synchrotron injector</a:t>
            </a:r>
            <a:endParaRPr lang="en-GB" dirty="0"/>
          </a:p>
        </p:txBody>
      </p:sp>
      <p:sp>
        <p:nvSpPr>
          <p:cNvPr id="17" name="TextBox 16">
            <a:extLst>
              <a:ext uri="{FF2B5EF4-FFF2-40B4-BE49-F238E27FC236}">
                <a16:creationId xmlns:a16="http://schemas.microsoft.com/office/drawing/2014/main" id="{29456D53-87D8-6063-503B-511AB1F9A827}"/>
              </a:ext>
            </a:extLst>
          </p:cNvPr>
          <p:cNvSpPr txBox="1"/>
          <p:nvPr/>
        </p:nvSpPr>
        <p:spPr>
          <a:xfrm>
            <a:off x="4946997" y="5768273"/>
            <a:ext cx="679673" cy="276999"/>
          </a:xfrm>
          <a:prstGeom prst="rect">
            <a:avLst/>
          </a:prstGeom>
          <a:noFill/>
        </p:spPr>
        <p:txBody>
          <a:bodyPr wrap="none" lIns="0" tIns="0" rIns="0" bIns="0" rtlCol="0">
            <a:spAutoFit/>
          </a:bodyPr>
          <a:lstStyle/>
          <a:p>
            <a:pPr algn="l"/>
            <a:r>
              <a:rPr lang="fr-CH" dirty="0"/>
              <a:t>Linac4</a:t>
            </a:r>
            <a:endParaRPr lang="en-GB" dirty="0"/>
          </a:p>
        </p:txBody>
      </p:sp>
    </p:spTree>
    <p:extLst>
      <p:ext uri="{BB962C8B-B14F-4D97-AF65-F5344CB8AC3E}">
        <p14:creationId xmlns:p14="http://schemas.microsoft.com/office/powerpoint/2010/main" val="20022857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C56AFF-5942-EC54-5805-BFA76D2C6A90}"/>
              </a:ext>
            </a:extLst>
          </p:cNvPr>
          <p:cNvSpPr>
            <a:spLocks noGrp="1"/>
          </p:cNvSpPr>
          <p:nvPr>
            <p:ph type="title"/>
          </p:nvPr>
        </p:nvSpPr>
        <p:spPr/>
        <p:txBody>
          <a:bodyPr/>
          <a:lstStyle/>
          <a:p>
            <a:r>
              <a:rPr lang="fr-CH" dirty="0" err="1"/>
              <a:t>Technology</a:t>
            </a:r>
            <a:r>
              <a:rPr lang="fr-CH" dirty="0"/>
              <a:t> </a:t>
            </a:r>
            <a:r>
              <a:rPr lang="fr-CH" dirty="0" err="1"/>
              <a:t>Readiness</a:t>
            </a:r>
            <a:r>
              <a:rPr lang="fr-CH" dirty="0"/>
              <a:t> </a:t>
            </a:r>
            <a:r>
              <a:rPr lang="fr-CH" dirty="0" err="1"/>
              <a:t>Level</a:t>
            </a:r>
            <a:r>
              <a:rPr lang="fr-CH" dirty="0"/>
              <a:t> – by component</a:t>
            </a:r>
            <a:endParaRPr lang="en-GB" dirty="0"/>
          </a:p>
        </p:txBody>
      </p:sp>
      <p:sp>
        <p:nvSpPr>
          <p:cNvPr id="4" name="Date Placeholder 3">
            <a:extLst>
              <a:ext uri="{FF2B5EF4-FFF2-40B4-BE49-F238E27FC236}">
                <a16:creationId xmlns:a16="http://schemas.microsoft.com/office/drawing/2014/main" id="{71743B03-F990-FA2B-8180-842B5BB242B4}"/>
              </a:ext>
            </a:extLst>
          </p:cNvPr>
          <p:cNvSpPr>
            <a:spLocks noGrp="1"/>
          </p:cNvSpPr>
          <p:nvPr>
            <p:ph type="dt" sz="half" idx="10"/>
          </p:nvPr>
        </p:nvSpPr>
        <p:spPr/>
        <p:txBody>
          <a:bodyPr/>
          <a:lstStyle/>
          <a:p>
            <a:fld id="{23793A62-AA7E-5A4D-A43E-DF1B3593C4E5}" type="datetime1">
              <a:rPr lang="en-US" smtClean="0"/>
              <a:t>5/24/2023</a:t>
            </a:fld>
            <a:endParaRPr lang="en-US" dirty="0"/>
          </a:p>
        </p:txBody>
      </p:sp>
      <p:sp>
        <p:nvSpPr>
          <p:cNvPr id="6" name="Slide Number Placeholder 5">
            <a:extLst>
              <a:ext uri="{FF2B5EF4-FFF2-40B4-BE49-F238E27FC236}">
                <a16:creationId xmlns:a16="http://schemas.microsoft.com/office/drawing/2014/main" id="{BCB87054-0EBC-53F1-68C4-313C7A5C777A}"/>
              </a:ext>
            </a:extLst>
          </p:cNvPr>
          <p:cNvSpPr>
            <a:spLocks noGrp="1"/>
          </p:cNvSpPr>
          <p:nvPr>
            <p:ph type="sldNum" sz="quarter" idx="12"/>
          </p:nvPr>
        </p:nvSpPr>
        <p:spPr/>
        <p:txBody>
          <a:bodyPr/>
          <a:lstStyle/>
          <a:p>
            <a:fld id="{36B5EA5A-BC32-A742-B11B-8E7414D5B535}" type="slidenum">
              <a:rPr lang="en-US" smtClean="0"/>
              <a:pPr/>
              <a:t>12</a:t>
            </a:fld>
            <a:endParaRPr lang="en-US" dirty="0"/>
          </a:p>
        </p:txBody>
      </p:sp>
      <p:graphicFrame>
        <p:nvGraphicFramePr>
          <p:cNvPr id="7" name="Table 7">
            <a:extLst>
              <a:ext uri="{FF2B5EF4-FFF2-40B4-BE49-F238E27FC236}">
                <a16:creationId xmlns:a16="http://schemas.microsoft.com/office/drawing/2014/main" id="{BB804C0E-8AD0-756E-0C79-6E5C6C6FF241}"/>
              </a:ext>
            </a:extLst>
          </p:cNvPr>
          <p:cNvGraphicFramePr>
            <a:graphicFrameLocks noGrp="1"/>
          </p:cNvGraphicFramePr>
          <p:nvPr>
            <p:extLst>
              <p:ext uri="{D42A27DB-BD31-4B8C-83A1-F6EECF244321}">
                <p14:modId xmlns:p14="http://schemas.microsoft.com/office/powerpoint/2010/main" val="3639997975"/>
              </p:ext>
            </p:extLst>
          </p:nvPr>
        </p:nvGraphicFramePr>
        <p:xfrm>
          <a:off x="912366" y="818096"/>
          <a:ext cx="10876434" cy="5897880"/>
        </p:xfrm>
        <a:graphic>
          <a:graphicData uri="http://schemas.openxmlformats.org/drawingml/2006/table">
            <a:tbl>
              <a:tblPr firstRow="1" bandRow="1">
                <a:tableStyleId>{8EC20E35-A176-4012-BC5E-935CFFF8708E}</a:tableStyleId>
              </a:tblPr>
              <a:tblGrid>
                <a:gridCol w="2425248">
                  <a:extLst>
                    <a:ext uri="{9D8B030D-6E8A-4147-A177-3AD203B41FA5}">
                      <a16:colId xmlns:a16="http://schemas.microsoft.com/office/drawing/2014/main" val="748532491"/>
                    </a:ext>
                  </a:extLst>
                </a:gridCol>
                <a:gridCol w="2391780">
                  <a:extLst>
                    <a:ext uri="{9D8B030D-6E8A-4147-A177-3AD203B41FA5}">
                      <a16:colId xmlns:a16="http://schemas.microsoft.com/office/drawing/2014/main" val="4013652890"/>
                    </a:ext>
                  </a:extLst>
                </a:gridCol>
                <a:gridCol w="2610197">
                  <a:extLst>
                    <a:ext uri="{9D8B030D-6E8A-4147-A177-3AD203B41FA5}">
                      <a16:colId xmlns:a16="http://schemas.microsoft.com/office/drawing/2014/main" val="236001417"/>
                    </a:ext>
                  </a:extLst>
                </a:gridCol>
                <a:gridCol w="3449209">
                  <a:extLst>
                    <a:ext uri="{9D8B030D-6E8A-4147-A177-3AD203B41FA5}">
                      <a16:colId xmlns:a16="http://schemas.microsoft.com/office/drawing/2014/main" val="2354125169"/>
                    </a:ext>
                  </a:extLst>
                </a:gridCol>
              </a:tblGrid>
              <a:tr h="370840">
                <a:tc>
                  <a:txBody>
                    <a:bodyPr/>
                    <a:lstStyle/>
                    <a:p>
                      <a:r>
                        <a:rPr lang="en-GB" b="1" noProof="0" dirty="0">
                          <a:solidFill>
                            <a:schemeClr val="bg1"/>
                          </a:solidFill>
                        </a:rPr>
                        <a:t>Component</a:t>
                      </a:r>
                    </a:p>
                  </a:txBody>
                  <a:tcPr/>
                </a:tc>
                <a:tc>
                  <a:txBody>
                    <a:bodyPr/>
                    <a:lstStyle/>
                    <a:p>
                      <a:r>
                        <a:rPr lang="en-GB" b="1" noProof="0" dirty="0">
                          <a:solidFill>
                            <a:schemeClr val="bg1"/>
                          </a:solidFill>
                        </a:rPr>
                        <a:t>Technological Level</a:t>
                      </a:r>
                    </a:p>
                  </a:txBody>
                  <a:tcPr/>
                </a:tc>
                <a:tc>
                  <a:txBody>
                    <a:bodyPr/>
                    <a:lstStyle/>
                    <a:p>
                      <a:r>
                        <a:rPr lang="en-GB" b="1" noProof="0" dirty="0">
                          <a:solidFill>
                            <a:schemeClr val="bg1"/>
                          </a:solidFill>
                        </a:rPr>
                        <a:t>Status</a:t>
                      </a:r>
                    </a:p>
                  </a:txBody>
                  <a:tcPr/>
                </a:tc>
                <a:tc>
                  <a:txBody>
                    <a:bodyPr/>
                    <a:lstStyle/>
                    <a:p>
                      <a:r>
                        <a:rPr lang="en-GB" b="1" noProof="0" dirty="0">
                          <a:solidFill>
                            <a:schemeClr val="bg1"/>
                          </a:solidFill>
                        </a:rPr>
                        <a:t>Procurement</a:t>
                      </a:r>
                    </a:p>
                  </a:txBody>
                  <a:tcPr/>
                </a:tc>
                <a:extLst>
                  <a:ext uri="{0D108BD9-81ED-4DB2-BD59-A6C34878D82A}">
                    <a16:rowId xmlns:a16="http://schemas.microsoft.com/office/drawing/2014/main" val="1930924182"/>
                  </a:ext>
                </a:extLst>
              </a:tr>
              <a:tr h="370840">
                <a:tc>
                  <a:txBody>
                    <a:bodyPr/>
                    <a:lstStyle/>
                    <a:p>
                      <a:r>
                        <a:rPr lang="en-GB" b="1" noProof="0" dirty="0">
                          <a:solidFill>
                            <a:schemeClr val="bg2">
                              <a:lumMod val="10000"/>
                            </a:schemeClr>
                          </a:solidFill>
                        </a:rPr>
                        <a:t>Magnets</a:t>
                      </a:r>
                    </a:p>
                  </a:txBody>
                  <a:tcPr/>
                </a:tc>
                <a:tc>
                  <a:txBody>
                    <a:bodyPr/>
                    <a:lstStyle/>
                    <a:p>
                      <a:r>
                        <a:rPr lang="en-GB" b="1" noProof="0" dirty="0">
                          <a:solidFill>
                            <a:schemeClr val="bg2">
                              <a:lumMod val="10000"/>
                            </a:schemeClr>
                          </a:solidFill>
                        </a:rPr>
                        <a:t>Standard </a:t>
                      </a:r>
                    </a:p>
                  </a:txBody>
                  <a:tcPr/>
                </a:tc>
                <a:tc>
                  <a:txBody>
                    <a:bodyPr/>
                    <a:lstStyle/>
                    <a:p>
                      <a:r>
                        <a:rPr lang="en-GB" b="1" noProof="0" dirty="0">
                          <a:solidFill>
                            <a:schemeClr val="bg2">
                              <a:lumMod val="10000"/>
                            </a:schemeClr>
                          </a:solidFill>
                        </a:rPr>
                        <a:t>Being designed</a:t>
                      </a:r>
                    </a:p>
                  </a:txBody>
                  <a:tcPr/>
                </a:tc>
                <a:tc>
                  <a:txBody>
                    <a:bodyPr/>
                    <a:lstStyle/>
                    <a:p>
                      <a:r>
                        <a:rPr lang="en-GB" b="1" noProof="0" dirty="0">
                          <a:solidFill>
                            <a:schemeClr val="bg2">
                              <a:lumMod val="10000"/>
                            </a:schemeClr>
                          </a:solidFill>
                        </a:rPr>
                        <a:t>Build in industry</a:t>
                      </a:r>
                    </a:p>
                  </a:txBody>
                  <a:tcPr/>
                </a:tc>
                <a:extLst>
                  <a:ext uri="{0D108BD9-81ED-4DB2-BD59-A6C34878D82A}">
                    <a16:rowId xmlns:a16="http://schemas.microsoft.com/office/drawing/2014/main" val="3509019551"/>
                  </a:ext>
                </a:extLst>
              </a:tr>
              <a:tr h="370840">
                <a:tc>
                  <a:txBody>
                    <a:bodyPr/>
                    <a:lstStyle/>
                    <a:p>
                      <a:r>
                        <a:rPr lang="en-GB" b="1" noProof="0" dirty="0">
                          <a:solidFill>
                            <a:schemeClr val="bg2">
                              <a:lumMod val="10000"/>
                            </a:schemeClr>
                          </a:solidFill>
                        </a:rPr>
                        <a:t>Injection</a:t>
                      </a:r>
                    </a:p>
                  </a:txBody>
                  <a:tcPr/>
                </a:tc>
                <a:tc>
                  <a:txBody>
                    <a:bodyPr/>
                    <a:lstStyle/>
                    <a:p>
                      <a:r>
                        <a:rPr lang="en-GB" b="1" noProof="0" dirty="0">
                          <a:solidFill>
                            <a:schemeClr val="bg2">
                              <a:lumMod val="10000"/>
                            </a:schemeClr>
                          </a:solidFill>
                        </a:rPr>
                        <a:t>Improved from existing</a:t>
                      </a:r>
                    </a:p>
                  </a:txBody>
                  <a:tcPr/>
                </a:tc>
                <a:tc>
                  <a:txBody>
                    <a:bodyPr/>
                    <a:lstStyle/>
                    <a:p>
                      <a:r>
                        <a:rPr lang="en-GB" b="1" noProof="0" dirty="0">
                          <a:solidFill>
                            <a:schemeClr val="bg2">
                              <a:lumMod val="10000"/>
                            </a:schemeClr>
                          </a:solidFill>
                        </a:rPr>
                        <a:t>Being designed</a:t>
                      </a:r>
                    </a:p>
                  </a:txBody>
                  <a:tcPr/>
                </a:tc>
                <a:tc>
                  <a:txBody>
                    <a:bodyPr/>
                    <a:lstStyle/>
                    <a:p>
                      <a:r>
                        <a:rPr lang="en-GB" b="1" noProof="0" dirty="0">
                          <a:solidFill>
                            <a:schemeClr val="bg2">
                              <a:lumMod val="10000"/>
                            </a:schemeClr>
                          </a:solidFill>
                        </a:rPr>
                        <a:t>Build on CERN drawings</a:t>
                      </a:r>
                    </a:p>
                  </a:txBody>
                  <a:tcPr/>
                </a:tc>
                <a:extLst>
                  <a:ext uri="{0D108BD9-81ED-4DB2-BD59-A6C34878D82A}">
                    <a16:rowId xmlns:a16="http://schemas.microsoft.com/office/drawing/2014/main" val="2580357986"/>
                  </a:ext>
                </a:extLst>
              </a:tr>
              <a:tr h="370840">
                <a:tc>
                  <a:txBody>
                    <a:bodyPr/>
                    <a:lstStyle/>
                    <a:p>
                      <a:r>
                        <a:rPr lang="en-GB" b="1" noProof="0" dirty="0">
                          <a:solidFill>
                            <a:schemeClr val="bg2">
                              <a:lumMod val="10000"/>
                            </a:schemeClr>
                          </a:solidFill>
                        </a:rPr>
                        <a:t>Slow extraction</a:t>
                      </a:r>
                    </a:p>
                  </a:txBody>
                  <a:tcPr/>
                </a:tc>
                <a:tc>
                  <a:txBody>
                    <a:bodyPr/>
                    <a:lstStyle/>
                    <a:p>
                      <a:r>
                        <a:rPr lang="en-GB" b="1" noProof="0" dirty="0">
                          <a:solidFill>
                            <a:schemeClr val="bg2">
                              <a:lumMod val="10000"/>
                            </a:schemeClr>
                          </a:solidFill>
                        </a:rPr>
                        <a:t>Improved from existing</a:t>
                      </a:r>
                    </a:p>
                  </a:txBody>
                  <a:tcPr/>
                </a:tc>
                <a:tc>
                  <a:txBody>
                    <a:bodyPr/>
                    <a:lstStyle/>
                    <a:p>
                      <a:r>
                        <a:rPr lang="en-GB" b="1" noProof="0" dirty="0">
                          <a:solidFill>
                            <a:schemeClr val="bg2">
                              <a:lumMod val="10000"/>
                            </a:schemeClr>
                          </a:solidFill>
                        </a:rPr>
                        <a:t>Septa being designed</a:t>
                      </a:r>
                    </a:p>
                  </a:txBody>
                  <a:tcPr/>
                </a:tc>
                <a:tc>
                  <a:txBody>
                    <a:bodyPr/>
                    <a:lstStyle/>
                    <a:p>
                      <a:r>
                        <a:rPr lang="en-GB" b="1" noProof="0" dirty="0">
                          <a:solidFill>
                            <a:schemeClr val="bg2">
                              <a:lumMod val="10000"/>
                            </a:schemeClr>
                          </a:solidFill>
                        </a:rPr>
                        <a:t>Build on CERN drawings</a:t>
                      </a:r>
                    </a:p>
                  </a:txBody>
                  <a:tcPr/>
                </a:tc>
                <a:extLst>
                  <a:ext uri="{0D108BD9-81ED-4DB2-BD59-A6C34878D82A}">
                    <a16:rowId xmlns:a16="http://schemas.microsoft.com/office/drawing/2014/main" val="666658178"/>
                  </a:ext>
                </a:extLst>
              </a:tr>
              <a:tr h="370840">
                <a:tc>
                  <a:txBody>
                    <a:bodyPr/>
                    <a:lstStyle/>
                    <a:p>
                      <a:r>
                        <a:rPr lang="en-GB" b="1" noProof="0" dirty="0">
                          <a:solidFill>
                            <a:schemeClr val="bg2">
                              <a:lumMod val="10000"/>
                            </a:schemeClr>
                          </a:solidFill>
                        </a:rPr>
                        <a:t>FLASH extraction</a:t>
                      </a:r>
                    </a:p>
                  </a:txBody>
                  <a:tcPr/>
                </a:tc>
                <a:tc>
                  <a:txBody>
                    <a:bodyPr/>
                    <a:lstStyle/>
                    <a:p>
                      <a:r>
                        <a:rPr lang="en-GB" b="1" noProof="0" dirty="0">
                          <a:solidFill>
                            <a:schemeClr val="bg2">
                              <a:lumMod val="10000"/>
                            </a:schemeClr>
                          </a:solidFill>
                        </a:rPr>
                        <a:t>New (TRL 5)</a:t>
                      </a:r>
                    </a:p>
                  </a:txBody>
                  <a:tcPr/>
                </a:tc>
                <a:tc>
                  <a:txBody>
                    <a:bodyPr/>
                    <a:lstStyle/>
                    <a:p>
                      <a:r>
                        <a:rPr lang="en-GB" b="1" noProof="0" dirty="0">
                          <a:solidFill>
                            <a:schemeClr val="bg2">
                              <a:lumMod val="10000"/>
                            </a:schemeClr>
                          </a:solidFill>
                        </a:rPr>
                        <a:t>Being studied</a:t>
                      </a:r>
                    </a:p>
                  </a:txBody>
                  <a:tcPr/>
                </a:tc>
                <a:tc>
                  <a:txBody>
                    <a:bodyPr/>
                    <a:lstStyle/>
                    <a:p>
                      <a:r>
                        <a:rPr lang="en-GB" b="1" noProof="0" dirty="0">
                          <a:solidFill>
                            <a:schemeClr val="bg2">
                              <a:lumMod val="10000"/>
                            </a:schemeClr>
                          </a:solidFill>
                        </a:rPr>
                        <a:t>Build in industry</a:t>
                      </a:r>
                    </a:p>
                  </a:txBody>
                  <a:tcPr/>
                </a:tc>
                <a:extLst>
                  <a:ext uri="{0D108BD9-81ED-4DB2-BD59-A6C34878D82A}">
                    <a16:rowId xmlns:a16="http://schemas.microsoft.com/office/drawing/2014/main" val="3598295997"/>
                  </a:ext>
                </a:extLst>
              </a:tr>
              <a:tr h="370840">
                <a:tc>
                  <a:txBody>
                    <a:bodyPr/>
                    <a:lstStyle/>
                    <a:p>
                      <a:r>
                        <a:rPr lang="en-GB" b="1" noProof="0" dirty="0">
                          <a:solidFill>
                            <a:schemeClr val="bg2">
                              <a:lumMod val="10000"/>
                            </a:schemeClr>
                          </a:solidFill>
                        </a:rPr>
                        <a:t>Radio-Frequency</a:t>
                      </a:r>
                    </a:p>
                  </a:txBody>
                  <a:tcPr/>
                </a:tc>
                <a:tc>
                  <a:txBody>
                    <a:bodyPr/>
                    <a:lstStyle/>
                    <a:p>
                      <a:r>
                        <a:rPr lang="en-GB" b="1" noProof="0" dirty="0">
                          <a:solidFill>
                            <a:schemeClr val="bg2">
                              <a:lumMod val="10000"/>
                            </a:schemeClr>
                          </a:solidFill>
                        </a:rPr>
                        <a:t>Standard</a:t>
                      </a:r>
                    </a:p>
                  </a:txBody>
                  <a:tcPr/>
                </a:tc>
                <a:tc>
                  <a:txBody>
                    <a:bodyPr/>
                    <a:lstStyle/>
                    <a:p>
                      <a:r>
                        <a:rPr lang="en-GB" b="1" noProof="0" dirty="0">
                          <a:solidFill>
                            <a:schemeClr val="bg2">
                              <a:lumMod val="10000"/>
                            </a:schemeClr>
                          </a:solidFill>
                        </a:rPr>
                        <a:t>Drawings at CERN</a:t>
                      </a:r>
                    </a:p>
                  </a:txBody>
                  <a:tcPr/>
                </a:tc>
                <a:tc>
                  <a:txBody>
                    <a:bodyPr/>
                    <a:lstStyle/>
                    <a:p>
                      <a:r>
                        <a:rPr lang="en-GB" b="1" noProof="0" dirty="0">
                          <a:solidFill>
                            <a:schemeClr val="bg2">
                              <a:lumMod val="10000"/>
                            </a:schemeClr>
                          </a:solidFill>
                        </a:rPr>
                        <a:t>Build in industry</a:t>
                      </a:r>
                    </a:p>
                  </a:txBody>
                  <a:tcPr/>
                </a:tc>
                <a:extLst>
                  <a:ext uri="{0D108BD9-81ED-4DB2-BD59-A6C34878D82A}">
                    <a16:rowId xmlns:a16="http://schemas.microsoft.com/office/drawing/2014/main" val="2350182270"/>
                  </a:ext>
                </a:extLst>
              </a:tr>
              <a:tr h="370840">
                <a:tc>
                  <a:txBody>
                    <a:bodyPr/>
                    <a:lstStyle/>
                    <a:p>
                      <a:r>
                        <a:rPr lang="en-GB" b="1" noProof="0" dirty="0">
                          <a:solidFill>
                            <a:schemeClr val="bg2">
                              <a:lumMod val="10000"/>
                            </a:schemeClr>
                          </a:solidFill>
                        </a:rPr>
                        <a:t>Beam instrumentation</a:t>
                      </a:r>
                    </a:p>
                  </a:txBody>
                  <a:tcPr/>
                </a:tc>
                <a:tc>
                  <a:txBody>
                    <a:bodyPr/>
                    <a:lstStyle/>
                    <a:p>
                      <a:r>
                        <a:rPr lang="en-GB" b="1" noProof="0" dirty="0">
                          <a:solidFill>
                            <a:schemeClr val="bg2">
                              <a:lumMod val="10000"/>
                            </a:schemeClr>
                          </a:solidFill>
                        </a:rPr>
                        <a:t>Standard</a:t>
                      </a:r>
                    </a:p>
                  </a:txBody>
                  <a:tcPr/>
                </a:tc>
                <a:tc>
                  <a:txBody>
                    <a:bodyPr/>
                    <a:lstStyle/>
                    <a:p>
                      <a:r>
                        <a:rPr lang="en-GB" b="1" noProof="0" dirty="0">
                          <a:solidFill>
                            <a:schemeClr val="bg2">
                              <a:lumMod val="10000"/>
                            </a:schemeClr>
                          </a:solidFill>
                        </a:rPr>
                        <a:t>CERN drawings or commercial</a:t>
                      </a:r>
                    </a:p>
                  </a:txBody>
                  <a:tcPr/>
                </a:tc>
                <a:tc>
                  <a:txBody>
                    <a:bodyPr/>
                    <a:lstStyle/>
                    <a:p>
                      <a:r>
                        <a:rPr lang="en-GB" b="1" noProof="0" dirty="0">
                          <a:solidFill>
                            <a:schemeClr val="bg2">
                              <a:lumMod val="10000"/>
                            </a:schemeClr>
                          </a:solidFill>
                        </a:rPr>
                        <a:t>Build or procure in industry</a:t>
                      </a:r>
                    </a:p>
                  </a:txBody>
                  <a:tcPr/>
                </a:tc>
                <a:extLst>
                  <a:ext uri="{0D108BD9-81ED-4DB2-BD59-A6C34878D82A}">
                    <a16:rowId xmlns:a16="http://schemas.microsoft.com/office/drawing/2014/main" val="1929443784"/>
                  </a:ext>
                </a:extLst>
              </a:tr>
              <a:tr h="370840">
                <a:tc>
                  <a:txBody>
                    <a:bodyPr/>
                    <a:lstStyle/>
                    <a:p>
                      <a:r>
                        <a:rPr lang="en-GB" b="1" noProof="0" dirty="0">
                          <a:solidFill>
                            <a:schemeClr val="bg2">
                              <a:lumMod val="10000"/>
                            </a:schemeClr>
                          </a:solidFill>
                        </a:rPr>
                        <a:t>Injector linac</a:t>
                      </a:r>
                    </a:p>
                  </a:txBody>
                  <a:tcPr/>
                </a:tc>
                <a:tc>
                  <a:txBody>
                    <a:bodyPr/>
                    <a:lstStyle/>
                    <a:p>
                      <a:r>
                        <a:rPr lang="en-GB" b="1" noProof="0" dirty="0">
                          <a:solidFill>
                            <a:schemeClr val="bg2">
                              <a:lumMod val="10000"/>
                            </a:schemeClr>
                          </a:solidFill>
                        </a:rPr>
                        <a:t>Standard</a:t>
                      </a:r>
                    </a:p>
                  </a:txBody>
                  <a:tcPr/>
                </a:tc>
                <a:tc>
                  <a:txBody>
                    <a:bodyPr/>
                    <a:lstStyle/>
                    <a:p>
                      <a:r>
                        <a:rPr lang="en-GB" b="1" noProof="0" dirty="0">
                          <a:solidFill>
                            <a:schemeClr val="bg2">
                              <a:lumMod val="10000"/>
                            </a:schemeClr>
                          </a:solidFill>
                        </a:rPr>
                        <a:t>Adapt CERN drawings</a:t>
                      </a:r>
                    </a:p>
                  </a:txBody>
                  <a:tcPr/>
                </a:tc>
                <a:tc>
                  <a:txBody>
                    <a:bodyPr/>
                    <a:lstStyle/>
                    <a:p>
                      <a:r>
                        <a:rPr lang="en-GB" b="1" noProof="0" dirty="0">
                          <a:solidFill>
                            <a:schemeClr val="bg2">
                              <a:lumMod val="10000"/>
                            </a:schemeClr>
                          </a:solidFill>
                        </a:rPr>
                        <a:t>Assemble in house </a:t>
                      </a:r>
                    </a:p>
                  </a:txBody>
                  <a:tcPr/>
                </a:tc>
                <a:extLst>
                  <a:ext uri="{0D108BD9-81ED-4DB2-BD59-A6C34878D82A}">
                    <a16:rowId xmlns:a16="http://schemas.microsoft.com/office/drawing/2014/main" val="2848704458"/>
                  </a:ext>
                </a:extLst>
              </a:tr>
              <a:tr h="370840">
                <a:tc>
                  <a:txBody>
                    <a:bodyPr/>
                    <a:lstStyle/>
                    <a:p>
                      <a:r>
                        <a:rPr lang="en-GB" b="1" noProof="0" dirty="0">
                          <a:solidFill>
                            <a:schemeClr val="bg2">
                              <a:lumMod val="10000"/>
                            </a:schemeClr>
                          </a:solidFill>
                        </a:rPr>
                        <a:t>RFQ injector</a:t>
                      </a:r>
                    </a:p>
                  </a:txBody>
                  <a:tcPr/>
                </a:tc>
                <a:tc>
                  <a:txBody>
                    <a:bodyPr/>
                    <a:lstStyle/>
                    <a:p>
                      <a:r>
                        <a:rPr lang="en-GB" b="1" noProof="0" dirty="0">
                          <a:solidFill>
                            <a:schemeClr val="bg2">
                              <a:lumMod val="10000"/>
                            </a:schemeClr>
                          </a:solidFill>
                        </a:rPr>
                        <a:t>Standard</a:t>
                      </a:r>
                    </a:p>
                  </a:txBody>
                  <a:tcPr/>
                </a:tc>
                <a:tc>
                  <a:txBody>
                    <a:bodyPr/>
                    <a:lstStyle/>
                    <a:p>
                      <a:endParaRPr lang="en-GB" b="1" noProof="0" dirty="0">
                        <a:solidFill>
                          <a:schemeClr val="bg2">
                            <a:lumMod val="10000"/>
                          </a:schemeClr>
                        </a:solidFill>
                      </a:endParaRPr>
                    </a:p>
                  </a:txBody>
                  <a:tcPr/>
                </a:tc>
                <a:tc>
                  <a:txBody>
                    <a:bodyPr/>
                    <a:lstStyle/>
                    <a:p>
                      <a:r>
                        <a:rPr lang="en-GB" b="1" noProof="0" dirty="0">
                          <a:solidFill>
                            <a:schemeClr val="bg2">
                              <a:lumMod val="10000"/>
                            </a:schemeClr>
                          </a:solidFill>
                        </a:rPr>
                        <a:t>Procure or assemble</a:t>
                      </a:r>
                    </a:p>
                  </a:txBody>
                  <a:tcPr/>
                </a:tc>
                <a:extLst>
                  <a:ext uri="{0D108BD9-81ED-4DB2-BD59-A6C34878D82A}">
                    <a16:rowId xmlns:a16="http://schemas.microsoft.com/office/drawing/2014/main" val="1774394681"/>
                  </a:ext>
                </a:extLst>
              </a:tr>
              <a:tr h="370840">
                <a:tc>
                  <a:txBody>
                    <a:bodyPr/>
                    <a:lstStyle/>
                    <a:p>
                      <a:r>
                        <a:rPr lang="en-GB" b="1" noProof="0" dirty="0">
                          <a:solidFill>
                            <a:schemeClr val="bg2">
                              <a:lumMod val="10000"/>
                            </a:schemeClr>
                          </a:solidFill>
                        </a:rPr>
                        <a:t>Ion sources</a:t>
                      </a:r>
                    </a:p>
                  </a:txBody>
                  <a:tcPr/>
                </a:tc>
                <a:tc>
                  <a:txBody>
                    <a:bodyPr/>
                    <a:lstStyle/>
                    <a:p>
                      <a:r>
                        <a:rPr lang="en-GB" b="1" noProof="0" dirty="0">
                          <a:solidFill>
                            <a:schemeClr val="bg2">
                              <a:lumMod val="10000"/>
                            </a:schemeClr>
                          </a:solidFill>
                        </a:rPr>
                        <a:t>Standard</a:t>
                      </a:r>
                    </a:p>
                  </a:txBody>
                  <a:tcPr/>
                </a:tc>
                <a:tc>
                  <a:txBody>
                    <a:bodyPr/>
                    <a:lstStyle/>
                    <a:p>
                      <a:r>
                        <a:rPr lang="en-GB" b="1" noProof="0" dirty="0">
                          <a:solidFill>
                            <a:schemeClr val="bg2">
                              <a:lumMod val="10000"/>
                            </a:schemeClr>
                          </a:solidFill>
                        </a:rPr>
                        <a:t>Commercial</a:t>
                      </a:r>
                    </a:p>
                  </a:txBody>
                  <a:tcPr/>
                </a:tc>
                <a:tc>
                  <a:txBody>
                    <a:bodyPr/>
                    <a:lstStyle/>
                    <a:p>
                      <a:r>
                        <a:rPr lang="en-GB" b="1" noProof="0" dirty="0">
                          <a:solidFill>
                            <a:schemeClr val="bg2">
                              <a:lumMod val="10000"/>
                            </a:schemeClr>
                          </a:solidFill>
                        </a:rPr>
                        <a:t>Build in industry</a:t>
                      </a:r>
                    </a:p>
                  </a:txBody>
                  <a:tcPr/>
                </a:tc>
                <a:extLst>
                  <a:ext uri="{0D108BD9-81ED-4DB2-BD59-A6C34878D82A}">
                    <a16:rowId xmlns:a16="http://schemas.microsoft.com/office/drawing/2014/main" val="2107694825"/>
                  </a:ext>
                </a:extLst>
              </a:tr>
              <a:tr h="370840">
                <a:tc>
                  <a:txBody>
                    <a:bodyPr/>
                    <a:lstStyle/>
                    <a:p>
                      <a:r>
                        <a:rPr lang="en-GB" b="1" noProof="0" dirty="0">
                          <a:solidFill>
                            <a:schemeClr val="bg2">
                              <a:lumMod val="10000"/>
                            </a:schemeClr>
                          </a:solidFill>
                        </a:rPr>
                        <a:t>Dosimetry</a:t>
                      </a:r>
                    </a:p>
                  </a:txBody>
                  <a:tcPr/>
                </a:tc>
                <a:tc>
                  <a:txBody>
                    <a:bodyPr/>
                    <a:lstStyle/>
                    <a:p>
                      <a:r>
                        <a:rPr lang="en-GB" b="1" noProof="0" dirty="0">
                          <a:solidFill>
                            <a:schemeClr val="bg2">
                              <a:lumMod val="10000"/>
                            </a:schemeClr>
                          </a:solidFill>
                        </a:rPr>
                        <a:t>Standard, new for FLASH</a:t>
                      </a:r>
                    </a:p>
                  </a:txBody>
                  <a:tcPr/>
                </a:tc>
                <a:tc>
                  <a:txBody>
                    <a:bodyPr/>
                    <a:lstStyle/>
                    <a:p>
                      <a:r>
                        <a:rPr lang="en-GB" b="1" noProof="0" dirty="0">
                          <a:solidFill>
                            <a:schemeClr val="bg2">
                              <a:lumMod val="10000"/>
                            </a:schemeClr>
                          </a:solidFill>
                        </a:rPr>
                        <a:t>Partly to be designed</a:t>
                      </a:r>
                    </a:p>
                  </a:txBody>
                  <a:tcPr/>
                </a:tc>
                <a:tc>
                  <a:txBody>
                    <a:bodyPr/>
                    <a:lstStyle/>
                    <a:p>
                      <a:endParaRPr lang="en-GB" b="1" noProof="0" dirty="0">
                        <a:solidFill>
                          <a:schemeClr val="bg2">
                            <a:lumMod val="10000"/>
                          </a:schemeClr>
                        </a:solidFill>
                      </a:endParaRPr>
                    </a:p>
                  </a:txBody>
                  <a:tcPr/>
                </a:tc>
                <a:extLst>
                  <a:ext uri="{0D108BD9-81ED-4DB2-BD59-A6C34878D82A}">
                    <a16:rowId xmlns:a16="http://schemas.microsoft.com/office/drawing/2014/main" val="3091641538"/>
                  </a:ext>
                </a:extLst>
              </a:tr>
              <a:tr h="370840">
                <a:tc>
                  <a:txBody>
                    <a:bodyPr/>
                    <a:lstStyle/>
                    <a:p>
                      <a:r>
                        <a:rPr lang="en-GB" b="1" noProof="0" dirty="0">
                          <a:solidFill>
                            <a:schemeClr val="bg2">
                              <a:lumMod val="10000"/>
                            </a:schemeClr>
                          </a:solidFill>
                        </a:rPr>
                        <a:t>Beam lines</a:t>
                      </a:r>
                    </a:p>
                  </a:txBody>
                  <a:tcPr/>
                </a:tc>
                <a:tc>
                  <a:txBody>
                    <a:bodyPr/>
                    <a:lstStyle/>
                    <a:p>
                      <a:r>
                        <a:rPr lang="en-GB" b="1" noProof="0" dirty="0">
                          <a:solidFill>
                            <a:schemeClr val="bg2">
                              <a:lumMod val="10000"/>
                            </a:schemeClr>
                          </a:solidFill>
                        </a:rPr>
                        <a:t>Standard</a:t>
                      </a:r>
                    </a:p>
                  </a:txBody>
                  <a:tcPr/>
                </a:tc>
                <a:tc>
                  <a:txBody>
                    <a:bodyPr/>
                    <a:lstStyle/>
                    <a:p>
                      <a:r>
                        <a:rPr lang="en-GB" b="1" noProof="0" dirty="0">
                          <a:solidFill>
                            <a:schemeClr val="bg2">
                              <a:lumMod val="10000"/>
                            </a:schemeClr>
                          </a:solidFill>
                        </a:rPr>
                        <a:t>Commercial</a:t>
                      </a:r>
                    </a:p>
                  </a:txBody>
                  <a:tcPr/>
                </a:tc>
                <a:tc>
                  <a:txBody>
                    <a:bodyPr/>
                    <a:lstStyle/>
                    <a:p>
                      <a:r>
                        <a:rPr lang="en-GB" b="1" noProof="0" dirty="0">
                          <a:solidFill>
                            <a:schemeClr val="bg2">
                              <a:lumMod val="10000"/>
                            </a:schemeClr>
                          </a:solidFill>
                        </a:rPr>
                        <a:t>Build in industry</a:t>
                      </a:r>
                    </a:p>
                  </a:txBody>
                  <a:tcPr/>
                </a:tc>
                <a:extLst>
                  <a:ext uri="{0D108BD9-81ED-4DB2-BD59-A6C34878D82A}">
                    <a16:rowId xmlns:a16="http://schemas.microsoft.com/office/drawing/2014/main" val="148037185"/>
                  </a:ext>
                </a:extLst>
              </a:tr>
              <a:tr h="370840">
                <a:tc>
                  <a:txBody>
                    <a:bodyPr/>
                    <a:lstStyle/>
                    <a:p>
                      <a:r>
                        <a:rPr lang="fr-CH" b="1" noProof="0" dirty="0">
                          <a:solidFill>
                            <a:schemeClr val="bg2">
                              <a:lumMod val="10000"/>
                            </a:schemeClr>
                          </a:solidFill>
                        </a:rPr>
                        <a:t>Controls</a:t>
                      </a:r>
                      <a:endParaRPr lang="en-GB" b="1" noProof="0" dirty="0">
                        <a:solidFill>
                          <a:schemeClr val="bg2">
                            <a:lumMod val="10000"/>
                          </a:schemeClr>
                        </a:solidFill>
                      </a:endParaRPr>
                    </a:p>
                  </a:txBody>
                  <a:tcPr/>
                </a:tc>
                <a:tc>
                  <a:txBody>
                    <a:bodyPr/>
                    <a:lstStyle/>
                    <a:p>
                      <a:r>
                        <a:rPr lang="en-GB" b="1" noProof="0" dirty="0">
                          <a:solidFill>
                            <a:schemeClr val="bg2">
                              <a:lumMod val="10000"/>
                            </a:schemeClr>
                          </a:solidFill>
                        </a:rPr>
                        <a:t>Standard (to adapt)</a:t>
                      </a:r>
                    </a:p>
                  </a:txBody>
                  <a:tcPr/>
                </a:tc>
                <a:tc>
                  <a:txBody>
                    <a:bodyPr/>
                    <a:lstStyle/>
                    <a:p>
                      <a:r>
                        <a:rPr lang="en-GB" b="1" noProof="0" dirty="0">
                          <a:solidFill>
                            <a:schemeClr val="bg2">
                              <a:lumMod val="10000"/>
                            </a:schemeClr>
                          </a:solidFill>
                        </a:rPr>
                        <a:t>Commercial</a:t>
                      </a:r>
                    </a:p>
                  </a:txBody>
                  <a:tcPr/>
                </a:tc>
                <a:tc>
                  <a:txBody>
                    <a:bodyPr/>
                    <a:lstStyle/>
                    <a:p>
                      <a:r>
                        <a:rPr lang="en-GB" b="1" noProof="0" dirty="0">
                          <a:solidFill>
                            <a:schemeClr val="bg2">
                              <a:lumMod val="10000"/>
                            </a:schemeClr>
                          </a:solidFill>
                        </a:rPr>
                        <a:t>Build with industry</a:t>
                      </a:r>
                    </a:p>
                  </a:txBody>
                  <a:tcPr/>
                </a:tc>
                <a:extLst>
                  <a:ext uri="{0D108BD9-81ED-4DB2-BD59-A6C34878D82A}">
                    <a16:rowId xmlns:a16="http://schemas.microsoft.com/office/drawing/2014/main" val="2272731869"/>
                  </a:ext>
                </a:extLst>
              </a:tr>
            </a:tbl>
          </a:graphicData>
        </a:graphic>
      </p:graphicFrame>
      <p:pic>
        <p:nvPicPr>
          <p:cNvPr id="8" name="Picture 7" descr="A picture containing indoor, LEGO, toy, blue&#10;&#10;Description automatically generated">
            <a:extLst>
              <a:ext uri="{FF2B5EF4-FFF2-40B4-BE49-F238E27FC236}">
                <a16:creationId xmlns:a16="http://schemas.microsoft.com/office/drawing/2014/main" id="{FF84BC8E-343B-D372-D921-87991F5BCE4D}"/>
              </a:ext>
            </a:extLst>
          </p:cNvPr>
          <p:cNvPicPr>
            <a:picLocks noChangeAspect="1"/>
          </p:cNvPicPr>
          <p:nvPr/>
        </p:nvPicPr>
        <p:blipFill>
          <a:blip r:embed="rId2" cstate="print">
            <a:alphaModFix amt="35000"/>
            <a:extLst>
              <a:ext uri="{28A0092B-C50C-407E-A947-70E740481C1C}">
                <a14:useLocalDpi xmlns:a14="http://schemas.microsoft.com/office/drawing/2010/main"/>
              </a:ext>
            </a:extLst>
          </a:blip>
          <a:srcRect/>
          <a:stretch>
            <a:fillRect/>
          </a:stretch>
        </p:blipFill>
        <p:spPr bwMode="auto">
          <a:xfrm>
            <a:off x="1860938" y="930812"/>
            <a:ext cx="9418696" cy="5470496"/>
          </a:xfrm>
          <a:prstGeom prst="rect">
            <a:avLst/>
          </a:prstGeom>
          <a:noFill/>
        </p:spPr>
      </p:pic>
    </p:spTree>
    <p:extLst>
      <p:ext uri="{BB962C8B-B14F-4D97-AF65-F5344CB8AC3E}">
        <p14:creationId xmlns:p14="http://schemas.microsoft.com/office/powerpoint/2010/main" val="34942897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B3D434A-B72D-97DD-43B4-BB20599CBE5C}"/>
              </a:ext>
            </a:extLst>
          </p:cNvPr>
          <p:cNvSpPr>
            <a:spLocks noGrp="1"/>
          </p:cNvSpPr>
          <p:nvPr>
            <p:ph idx="1"/>
          </p:nvPr>
        </p:nvSpPr>
        <p:spPr>
          <a:xfrm>
            <a:off x="248352" y="1098770"/>
            <a:ext cx="11695295" cy="2761711"/>
          </a:xfrm>
        </p:spPr>
        <p:txBody>
          <a:bodyPr/>
          <a:lstStyle/>
          <a:p>
            <a:pPr marL="342900" indent="-342900">
              <a:spcBef>
                <a:spcPts val="600"/>
              </a:spcBef>
              <a:buFont typeface="Wingdings" panose="05000000000000000000" pitchFamily="2" charset="2"/>
              <a:buChar char="Ø"/>
            </a:pPr>
            <a:r>
              <a:rPr lang="en-GB" sz="2400" b="0" dirty="0">
                <a:latin typeface="Calibri" panose="020F0502020204030204" pitchFamily="34" charset="0"/>
                <a:cs typeface="Calibri" panose="020F0502020204030204" pitchFamily="34" charset="0"/>
              </a:rPr>
              <a:t>All components are quite standard, apart from new features as </a:t>
            </a:r>
            <a:r>
              <a:rPr lang="en-GB" sz="2400" b="0" dirty="0">
                <a:solidFill>
                  <a:srgbClr val="C00000"/>
                </a:solidFill>
                <a:latin typeface="Calibri" panose="020F0502020204030204" pitchFamily="34" charset="0"/>
                <a:cs typeface="Calibri" panose="020F0502020204030204" pitchFamily="34" charset="0"/>
              </a:rPr>
              <a:t>FLASH.</a:t>
            </a:r>
          </a:p>
          <a:p>
            <a:pPr marL="342900" indent="-342900">
              <a:spcBef>
                <a:spcPts val="600"/>
              </a:spcBef>
              <a:buFont typeface="Wingdings" panose="05000000000000000000" pitchFamily="2" charset="2"/>
              <a:buChar char="Ø"/>
            </a:pPr>
            <a:r>
              <a:rPr lang="en-GB" sz="2400" b="0" dirty="0">
                <a:solidFill>
                  <a:schemeClr val="tx1">
                    <a:lumMod val="50000"/>
                  </a:schemeClr>
                </a:solidFill>
                <a:latin typeface="Calibri" panose="020F0502020204030204" pitchFamily="34" charset="0"/>
                <a:cs typeface="Calibri" panose="020F0502020204030204" pitchFamily="34" charset="0"/>
              </a:rPr>
              <a:t>R&amp;D is ongoing on some components (injection and extraction magnets) to reduce</a:t>
            </a:r>
            <a:r>
              <a:rPr lang="en-GB" sz="2400" b="0" dirty="0">
                <a:solidFill>
                  <a:srgbClr val="C00000"/>
                </a:solidFill>
                <a:latin typeface="Calibri" panose="020F0502020204030204" pitchFamily="34" charset="0"/>
                <a:cs typeface="Calibri" panose="020F0502020204030204" pitchFamily="34" charset="0"/>
              </a:rPr>
              <a:t> electrical consumption </a:t>
            </a:r>
            <a:r>
              <a:rPr lang="en-GB" sz="2400" b="0" dirty="0">
                <a:solidFill>
                  <a:schemeClr val="tx1">
                    <a:lumMod val="50000"/>
                  </a:schemeClr>
                </a:solidFill>
                <a:latin typeface="Calibri" panose="020F0502020204030204" pitchFamily="34" charset="0"/>
                <a:cs typeface="Calibri" panose="020F0502020204030204" pitchFamily="34" charset="0"/>
              </a:rPr>
              <a:t>and possibly cost</a:t>
            </a:r>
            <a:r>
              <a:rPr lang="en-GB" sz="2400" b="0" dirty="0">
                <a:solidFill>
                  <a:srgbClr val="C00000"/>
                </a:solidFill>
                <a:latin typeface="Calibri" panose="020F0502020204030204" pitchFamily="34" charset="0"/>
                <a:cs typeface="Calibri" panose="020F0502020204030204" pitchFamily="34" charset="0"/>
              </a:rPr>
              <a:t>.</a:t>
            </a:r>
          </a:p>
          <a:p>
            <a:pPr marL="342900" indent="-342900">
              <a:spcBef>
                <a:spcPts val="600"/>
              </a:spcBef>
              <a:buFont typeface="Wingdings" panose="05000000000000000000" pitchFamily="2" charset="2"/>
              <a:buChar char="Ø"/>
            </a:pPr>
            <a:r>
              <a:rPr lang="en-GB" sz="2400" b="0" dirty="0">
                <a:latin typeface="Calibri" panose="020F0502020204030204" pitchFamily="34" charset="0"/>
                <a:cs typeface="Calibri" panose="020F0502020204030204" pitchFamily="34" charset="0"/>
              </a:rPr>
              <a:t>Construction consists in integrating parts made in industry, taking responsibility for the overall design, integration, and </a:t>
            </a:r>
            <a:r>
              <a:rPr lang="en-GB" sz="2400" b="0" dirty="0">
                <a:solidFill>
                  <a:srgbClr val="C00000"/>
                </a:solidFill>
                <a:latin typeface="Calibri" panose="020F0502020204030204" pitchFamily="34" charset="0"/>
                <a:cs typeface="Calibri" panose="020F0502020204030204" pitchFamily="34" charset="0"/>
              </a:rPr>
              <a:t>performance</a:t>
            </a:r>
            <a:r>
              <a:rPr lang="en-GB" sz="2400" b="0" dirty="0">
                <a:latin typeface="Calibri" panose="020F0502020204030204" pitchFamily="34" charset="0"/>
                <a:cs typeface="Calibri" panose="020F0502020204030204" pitchFamily="34" charset="0"/>
              </a:rPr>
              <a:t>.</a:t>
            </a:r>
          </a:p>
          <a:p>
            <a:pPr marL="342900" indent="-342900">
              <a:spcBef>
                <a:spcPts val="600"/>
              </a:spcBef>
              <a:buFont typeface="Wingdings" panose="05000000000000000000" pitchFamily="2" charset="2"/>
              <a:buChar char="Ø"/>
            </a:pPr>
            <a:r>
              <a:rPr lang="en-GB" sz="2400" b="0" dirty="0">
                <a:latin typeface="Calibri" panose="020F0502020204030204" pitchFamily="34" charset="0"/>
                <a:cs typeface="Calibri" panose="020F0502020204030204" pitchFamily="34" charset="0"/>
              </a:rPr>
              <a:t>Some initial design can be made at CERN, then finalised in another institution or in industry.</a:t>
            </a:r>
          </a:p>
          <a:p>
            <a:pPr marL="342900" indent="-342900">
              <a:spcBef>
                <a:spcPts val="600"/>
              </a:spcBef>
              <a:buFont typeface="Wingdings" panose="05000000000000000000" pitchFamily="2" charset="2"/>
              <a:buChar char="Ø"/>
            </a:pPr>
            <a:r>
              <a:rPr lang="en-GB" sz="2400" b="0" dirty="0">
                <a:latin typeface="Calibri" panose="020F0502020204030204" pitchFamily="34" charset="0"/>
                <a:cs typeface="Calibri" panose="020F0502020204030204" pitchFamily="34" charset="0"/>
              </a:rPr>
              <a:t>Because of final medical licensing, </a:t>
            </a:r>
            <a:r>
              <a:rPr lang="en-GB" sz="2400" b="0" dirty="0">
                <a:solidFill>
                  <a:srgbClr val="C00000"/>
                </a:solidFill>
                <a:latin typeface="Calibri" panose="020F0502020204030204" pitchFamily="34" charset="0"/>
                <a:cs typeface="Calibri" panose="020F0502020204030204" pitchFamily="34" charset="0"/>
              </a:rPr>
              <a:t>medical QA </a:t>
            </a:r>
            <a:r>
              <a:rPr lang="en-GB" sz="2400" b="0" dirty="0">
                <a:latin typeface="Calibri" panose="020F0502020204030204" pitchFamily="34" charset="0"/>
                <a:cs typeface="Calibri" panose="020F0502020204030204" pitchFamily="34" charset="0"/>
              </a:rPr>
              <a:t>has to be respected from the initial design!</a:t>
            </a:r>
          </a:p>
          <a:p>
            <a:r>
              <a:rPr lang="fr-CH" sz="2400" b="0" dirty="0">
                <a:latin typeface="Calibri" panose="020F0502020204030204" pitchFamily="34" charset="0"/>
                <a:cs typeface="Calibri" panose="020F0502020204030204" pitchFamily="34" charset="0"/>
              </a:rPr>
              <a:t>   </a:t>
            </a:r>
            <a:endParaRPr lang="en-GB" sz="2400" b="0" dirty="0">
              <a:latin typeface="Calibri" panose="020F0502020204030204" pitchFamily="34" charset="0"/>
              <a:cs typeface="Calibri" panose="020F0502020204030204" pitchFamily="34" charset="0"/>
            </a:endParaRPr>
          </a:p>
        </p:txBody>
      </p:sp>
      <p:sp>
        <p:nvSpPr>
          <p:cNvPr id="3" name="Title 2">
            <a:extLst>
              <a:ext uri="{FF2B5EF4-FFF2-40B4-BE49-F238E27FC236}">
                <a16:creationId xmlns:a16="http://schemas.microsoft.com/office/drawing/2014/main" id="{7DBCA95D-7083-4080-E5D7-93758C117895}"/>
              </a:ext>
            </a:extLst>
          </p:cNvPr>
          <p:cNvSpPr>
            <a:spLocks noGrp="1"/>
          </p:cNvSpPr>
          <p:nvPr>
            <p:ph type="title"/>
          </p:nvPr>
        </p:nvSpPr>
        <p:spPr/>
        <p:txBody>
          <a:bodyPr/>
          <a:lstStyle/>
          <a:p>
            <a:r>
              <a:rPr lang="fr-CH" dirty="0"/>
              <a:t>A few </a:t>
            </a:r>
            <a:r>
              <a:rPr lang="fr-CH" dirty="0" err="1"/>
              <a:t>comments</a:t>
            </a:r>
            <a:r>
              <a:rPr lang="fr-CH" dirty="0"/>
              <a:t> and </a:t>
            </a:r>
            <a:r>
              <a:rPr lang="fr-CH" dirty="0" err="1"/>
              <a:t>caveats</a:t>
            </a:r>
            <a:endParaRPr lang="en-GB" dirty="0"/>
          </a:p>
        </p:txBody>
      </p:sp>
      <p:sp>
        <p:nvSpPr>
          <p:cNvPr id="4" name="Date Placeholder 3">
            <a:extLst>
              <a:ext uri="{FF2B5EF4-FFF2-40B4-BE49-F238E27FC236}">
                <a16:creationId xmlns:a16="http://schemas.microsoft.com/office/drawing/2014/main" id="{EE85127D-B818-6EAC-A106-C05C642C70AE}"/>
              </a:ext>
            </a:extLst>
          </p:cNvPr>
          <p:cNvSpPr>
            <a:spLocks noGrp="1"/>
          </p:cNvSpPr>
          <p:nvPr>
            <p:ph type="dt" sz="half" idx="10"/>
          </p:nvPr>
        </p:nvSpPr>
        <p:spPr/>
        <p:txBody>
          <a:bodyPr/>
          <a:lstStyle/>
          <a:p>
            <a:fld id="{23793A62-AA7E-5A4D-A43E-DF1B3593C4E5}" type="datetime1">
              <a:rPr lang="en-US" smtClean="0"/>
              <a:t>5/24/2023</a:t>
            </a:fld>
            <a:endParaRPr lang="en-US" dirty="0"/>
          </a:p>
        </p:txBody>
      </p:sp>
      <p:sp>
        <p:nvSpPr>
          <p:cNvPr id="6" name="Slide Number Placeholder 5">
            <a:extLst>
              <a:ext uri="{FF2B5EF4-FFF2-40B4-BE49-F238E27FC236}">
                <a16:creationId xmlns:a16="http://schemas.microsoft.com/office/drawing/2014/main" id="{67BABFFD-9F89-FBA4-9A7B-016B433C2614}"/>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7" name="Picture 6">
            <a:extLst>
              <a:ext uri="{FF2B5EF4-FFF2-40B4-BE49-F238E27FC236}">
                <a16:creationId xmlns:a16="http://schemas.microsoft.com/office/drawing/2014/main" id="{41809464-4D33-4D0C-36DF-A8D44EB6C85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13339" y="3940732"/>
            <a:ext cx="3967654" cy="2233674"/>
          </a:xfrm>
          <a:prstGeom prst="rect">
            <a:avLst/>
          </a:prstGeom>
        </p:spPr>
      </p:pic>
      <p:pic>
        <p:nvPicPr>
          <p:cNvPr id="9" name="Picture 8" descr="A picture containing LEGO, toy, toy block, construction set toy&#10;&#10;Description automatically generated">
            <a:extLst>
              <a:ext uri="{FF2B5EF4-FFF2-40B4-BE49-F238E27FC236}">
                <a16:creationId xmlns:a16="http://schemas.microsoft.com/office/drawing/2014/main" id="{1530B09D-8492-9E5B-3C09-2D319F40FCD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45672" y="3940732"/>
            <a:ext cx="2214704" cy="2390915"/>
          </a:xfrm>
          <a:prstGeom prst="rect">
            <a:avLst/>
          </a:prstGeom>
        </p:spPr>
      </p:pic>
      <p:sp>
        <p:nvSpPr>
          <p:cNvPr id="10" name="Arrow: Right 9">
            <a:extLst>
              <a:ext uri="{FF2B5EF4-FFF2-40B4-BE49-F238E27FC236}">
                <a16:creationId xmlns:a16="http://schemas.microsoft.com/office/drawing/2014/main" id="{C87C9EF4-FB4C-DD8F-7918-FDF0FACADBFA}"/>
              </a:ext>
            </a:extLst>
          </p:cNvPr>
          <p:cNvSpPr/>
          <p:nvPr/>
        </p:nvSpPr>
        <p:spPr>
          <a:xfrm>
            <a:off x="6045394" y="4341714"/>
            <a:ext cx="635877" cy="11981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883396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E76F9E1-C096-8E37-E6A6-E8A6DEFE4F60}"/>
              </a:ext>
            </a:extLst>
          </p:cNvPr>
          <p:cNvSpPr>
            <a:spLocks noGrp="1"/>
          </p:cNvSpPr>
          <p:nvPr>
            <p:ph idx="1"/>
          </p:nvPr>
        </p:nvSpPr>
        <p:spPr>
          <a:xfrm>
            <a:off x="412776" y="1200352"/>
            <a:ext cx="11376024" cy="4916667"/>
          </a:xfrm>
        </p:spPr>
        <p:txBody>
          <a:bodyPr/>
          <a:lstStyle/>
          <a:p>
            <a:r>
              <a:rPr lang="en-GB" sz="2200" b="0" dirty="0">
                <a:solidFill>
                  <a:schemeClr val="tx1"/>
                </a:solidFill>
                <a:latin typeface="Calibri" panose="020F0502020204030204" pitchFamily="34" charset="0"/>
                <a:cs typeface="Calibri" panose="020F0502020204030204" pitchFamily="34" charset="0"/>
              </a:rPr>
              <a:t>Goal: complete a </a:t>
            </a:r>
            <a:r>
              <a:rPr lang="en-GB" sz="2200" dirty="0">
                <a:solidFill>
                  <a:srgbClr val="FF0000"/>
                </a:solidFill>
                <a:latin typeface="Calibri" panose="020F0502020204030204" pitchFamily="34" charset="0"/>
                <a:cs typeface="Calibri" panose="020F0502020204030204" pitchFamily="34" charset="0"/>
              </a:rPr>
              <a:t>Technical Design Report </a:t>
            </a:r>
            <a:r>
              <a:rPr lang="en-GB" sz="2200" b="0" dirty="0">
                <a:solidFill>
                  <a:schemeClr val="tx1"/>
                </a:solidFill>
                <a:latin typeface="Calibri" panose="020F0502020204030204" pitchFamily="34" charset="0"/>
                <a:cs typeface="Calibri" panose="020F0502020204030204" pitchFamily="34" charset="0"/>
              </a:rPr>
              <a:t>(CERN-NIMMS deliverable) by June 2025. The TDR will be public and available to anyone willing to build the facility.</a:t>
            </a:r>
          </a:p>
          <a:p>
            <a:r>
              <a:rPr lang="en-GB" sz="2200" b="0" dirty="0">
                <a:solidFill>
                  <a:schemeClr val="tx1"/>
                </a:solidFill>
                <a:latin typeface="Calibri" panose="020F0502020204030204" pitchFamily="34" charset="0"/>
                <a:cs typeface="Calibri" panose="020F0502020204030204" pitchFamily="34" charset="0"/>
              </a:rPr>
              <a:t>Plan to achieve this deliverable: </a:t>
            </a:r>
          </a:p>
          <a:p>
            <a:r>
              <a:rPr lang="en-GB" sz="2200" b="0" dirty="0">
                <a:solidFill>
                  <a:schemeClr val="tx1"/>
                </a:solidFill>
                <a:latin typeface="Calibri" panose="020F0502020204030204" pitchFamily="34" charset="0"/>
                <a:cs typeface="Calibri" panose="020F0502020204030204" pitchFamily="34" charset="0"/>
              </a:rPr>
              <a:t>1. Continue the R&amp;D on FLASH extraction, dosimetry and delivery to patient (1 PhD student starting end 2023), coming to a coherent conceptual design.</a:t>
            </a:r>
          </a:p>
          <a:p>
            <a:r>
              <a:rPr lang="en-GB" sz="2200" b="0" dirty="0">
                <a:solidFill>
                  <a:schemeClr val="tx1"/>
                </a:solidFill>
                <a:latin typeface="Calibri" panose="020F0502020204030204" pitchFamily="34" charset="0"/>
                <a:cs typeface="Calibri" panose="020F0502020204030204" pitchFamily="34" charset="0"/>
              </a:rPr>
              <a:t>2. Analyse the lattice (2023, Technical Student + expert), the septa (2023/24, Technical student + expert), design the magnets (2023/24, Technical student + expert), analyse and complete the design of missing elements (injection, diagnostics, RF, dosimetry, 2024/25, PhD student + experts).</a:t>
            </a:r>
          </a:p>
          <a:p>
            <a:r>
              <a:rPr lang="en-GB" sz="2200" b="0" dirty="0">
                <a:solidFill>
                  <a:schemeClr val="tx1"/>
                </a:solidFill>
                <a:latin typeface="Calibri" panose="020F0502020204030204" pitchFamily="34" charset="0"/>
                <a:cs typeface="Calibri" panose="020F0502020204030204" pitchFamily="34" charset="0"/>
              </a:rPr>
              <a:t>The Technical Design Report will be coordinated by CERN and should receive a small CERN grant for 2024/25. External contributions via NIMMS are welcome and will accelerate the process and increase the amount of detail of the TDR. Note that while the linac will be part of it, the gantry will not be included in this study.</a:t>
            </a:r>
          </a:p>
        </p:txBody>
      </p:sp>
      <p:sp>
        <p:nvSpPr>
          <p:cNvPr id="3" name="Title 2">
            <a:extLst>
              <a:ext uri="{FF2B5EF4-FFF2-40B4-BE49-F238E27FC236}">
                <a16:creationId xmlns:a16="http://schemas.microsoft.com/office/drawing/2014/main" id="{CF961C3F-2CD8-67F0-A260-8BA053710D89}"/>
              </a:ext>
            </a:extLst>
          </p:cNvPr>
          <p:cNvSpPr>
            <a:spLocks noGrp="1"/>
          </p:cNvSpPr>
          <p:nvPr>
            <p:ph type="title"/>
          </p:nvPr>
        </p:nvSpPr>
        <p:spPr/>
        <p:txBody>
          <a:bodyPr/>
          <a:lstStyle/>
          <a:p>
            <a:r>
              <a:rPr lang="fr-CH" sz="4000" dirty="0" err="1"/>
              <a:t>Research</a:t>
            </a:r>
            <a:r>
              <a:rPr lang="fr-CH" sz="4000" dirty="0"/>
              <a:t> plans and goals</a:t>
            </a:r>
            <a:endParaRPr lang="en-GB" sz="4000" dirty="0"/>
          </a:p>
        </p:txBody>
      </p:sp>
      <p:sp>
        <p:nvSpPr>
          <p:cNvPr id="4" name="Date Placeholder 3">
            <a:extLst>
              <a:ext uri="{FF2B5EF4-FFF2-40B4-BE49-F238E27FC236}">
                <a16:creationId xmlns:a16="http://schemas.microsoft.com/office/drawing/2014/main" id="{8E54EEFD-4506-908C-0ADD-C787EB78D3A7}"/>
              </a:ext>
            </a:extLst>
          </p:cNvPr>
          <p:cNvSpPr>
            <a:spLocks noGrp="1"/>
          </p:cNvSpPr>
          <p:nvPr>
            <p:ph type="dt" sz="half" idx="10"/>
          </p:nvPr>
        </p:nvSpPr>
        <p:spPr/>
        <p:txBody>
          <a:bodyPr/>
          <a:lstStyle/>
          <a:p>
            <a:fld id="{23793A62-AA7E-5A4D-A43E-DF1B3593C4E5}" type="datetime1">
              <a:rPr lang="en-US" smtClean="0"/>
              <a:t>5/24/2023</a:t>
            </a:fld>
            <a:endParaRPr lang="en-US" dirty="0"/>
          </a:p>
        </p:txBody>
      </p:sp>
      <p:sp>
        <p:nvSpPr>
          <p:cNvPr id="6" name="Slide Number Placeholder 5">
            <a:extLst>
              <a:ext uri="{FF2B5EF4-FFF2-40B4-BE49-F238E27FC236}">
                <a16:creationId xmlns:a16="http://schemas.microsoft.com/office/drawing/2014/main" id="{23ADE37E-CF97-AB68-F3EE-60C52A372C7B}"/>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Tree>
    <p:extLst>
      <p:ext uri="{BB962C8B-B14F-4D97-AF65-F5344CB8AC3E}">
        <p14:creationId xmlns:p14="http://schemas.microsoft.com/office/powerpoint/2010/main" val="19549779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AA65F19-3B23-1D0C-89C8-A8A039A671BE}"/>
              </a:ext>
            </a:extLst>
          </p:cNvPr>
          <p:cNvSpPr>
            <a:spLocks noGrp="1"/>
          </p:cNvSpPr>
          <p:nvPr>
            <p:ph idx="1"/>
          </p:nvPr>
        </p:nvSpPr>
        <p:spPr>
          <a:xfrm>
            <a:off x="587388" y="1166648"/>
            <a:ext cx="11017224" cy="4608512"/>
          </a:xfrm>
        </p:spPr>
        <p:txBody>
          <a:bodyPr/>
          <a:lstStyle/>
          <a:p>
            <a:r>
              <a:rPr lang="en-GB" b="0" dirty="0">
                <a:solidFill>
                  <a:schemeClr val="tx1"/>
                </a:solidFill>
                <a:latin typeface="Calibri" panose="020F0502020204030204" pitchFamily="34" charset="0"/>
                <a:cs typeface="Calibri" panose="020F0502020204030204" pitchFamily="34" charset="0"/>
              </a:rPr>
              <a:t>An important point is that the machine will have to be </a:t>
            </a:r>
            <a:r>
              <a:rPr lang="en-GB" dirty="0">
                <a:solidFill>
                  <a:srgbClr val="FF0000"/>
                </a:solidFill>
                <a:latin typeface="Calibri" panose="020F0502020204030204" pitchFamily="34" charset="0"/>
                <a:cs typeface="Calibri" panose="020F0502020204030204" pitchFamily="34" charset="0"/>
              </a:rPr>
              <a:t>licensed for treatment </a:t>
            </a:r>
            <a:r>
              <a:rPr lang="en-GB" b="0" dirty="0">
                <a:solidFill>
                  <a:schemeClr val="tx1"/>
                </a:solidFill>
                <a:latin typeface="Calibri" panose="020F0502020204030204" pitchFamily="34" charset="0"/>
                <a:cs typeface="Calibri" panose="020F0502020204030204" pitchFamily="34" charset="0"/>
              </a:rPr>
              <a:t>– this might be even  easier for helium ions than for protons for which commercial companies are already on the market. Contribution from an </a:t>
            </a:r>
            <a:r>
              <a:rPr lang="en-GB" dirty="0">
                <a:solidFill>
                  <a:srgbClr val="FF0000"/>
                </a:solidFill>
                <a:latin typeface="Calibri" panose="020F0502020204030204" pitchFamily="34" charset="0"/>
                <a:cs typeface="Calibri" panose="020F0502020204030204" pitchFamily="34" charset="0"/>
              </a:rPr>
              <a:t>expert in medical licensing </a:t>
            </a:r>
            <a:r>
              <a:rPr lang="en-GB" b="0" dirty="0">
                <a:solidFill>
                  <a:schemeClr val="tx1"/>
                </a:solidFill>
                <a:latin typeface="Calibri" panose="020F0502020204030204" pitchFamily="34" charset="0"/>
                <a:cs typeface="Calibri" panose="020F0502020204030204" pitchFamily="34" charset="0"/>
              </a:rPr>
              <a:t>(consultant, company) connected with the </a:t>
            </a:r>
            <a:r>
              <a:rPr lang="en-GB" dirty="0">
                <a:solidFill>
                  <a:srgbClr val="FF0000"/>
                </a:solidFill>
                <a:latin typeface="Calibri" panose="020F0502020204030204" pitchFamily="34" charset="0"/>
                <a:cs typeface="Calibri" panose="020F0502020204030204" pitchFamily="34" charset="0"/>
              </a:rPr>
              <a:t>final user </a:t>
            </a:r>
            <a:r>
              <a:rPr lang="en-GB" b="0" dirty="0">
                <a:solidFill>
                  <a:schemeClr val="tx1"/>
                </a:solidFill>
                <a:latin typeface="Calibri" panose="020F0502020204030204" pitchFamily="34" charset="0"/>
                <a:cs typeface="Calibri" panose="020F0502020204030204" pitchFamily="34" charset="0"/>
              </a:rPr>
              <a:t>and its rules and procedures will be of paramount importance.</a:t>
            </a:r>
          </a:p>
          <a:p>
            <a:r>
              <a:rPr lang="en-GB" dirty="0">
                <a:solidFill>
                  <a:srgbClr val="FF0000"/>
                </a:solidFill>
                <a:latin typeface="Calibri" panose="020F0502020204030204" pitchFamily="34" charset="0"/>
                <a:cs typeface="Calibri" panose="020F0502020204030204" pitchFamily="34" charset="0"/>
              </a:rPr>
              <a:t>Timeline</a:t>
            </a:r>
            <a:r>
              <a:rPr lang="en-GB" b="0" dirty="0">
                <a:solidFill>
                  <a:schemeClr val="tx1"/>
                </a:solidFill>
                <a:latin typeface="Calibri" panose="020F0502020204030204" pitchFamily="34" charset="0"/>
                <a:cs typeface="Calibri" panose="020F0502020204030204" pitchFamily="34" charset="0"/>
              </a:rPr>
              <a:t>: after TDR, final design phase, construction, commissioning.</a:t>
            </a:r>
          </a:p>
          <a:p>
            <a:r>
              <a:rPr lang="en-GB" dirty="0">
                <a:solidFill>
                  <a:srgbClr val="FF0000"/>
                </a:solidFill>
                <a:latin typeface="Calibri" panose="020F0502020204030204" pitchFamily="34" charset="0"/>
                <a:cs typeface="Calibri" panose="020F0502020204030204" pitchFamily="34" charset="0"/>
              </a:rPr>
              <a:t>Commissioning</a:t>
            </a:r>
            <a:r>
              <a:rPr lang="en-GB" b="0" dirty="0">
                <a:solidFill>
                  <a:schemeClr val="tx1"/>
                </a:solidFill>
                <a:latin typeface="Calibri" panose="020F0502020204030204" pitchFamily="34" charset="0"/>
                <a:cs typeface="Calibri" panose="020F0502020204030204" pitchFamily="34" charset="0"/>
              </a:rPr>
              <a:t> can be done in stages:</a:t>
            </a:r>
          </a:p>
          <a:p>
            <a:pPr marL="457200" indent="-457200">
              <a:spcBef>
                <a:spcPts val="600"/>
              </a:spcBef>
              <a:buFont typeface="+mj-lt"/>
              <a:buAutoNum type="arabicPeriod"/>
            </a:pPr>
            <a:r>
              <a:rPr lang="en-GB" b="0" dirty="0">
                <a:solidFill>
                  <a:schemeClr val="tx1"/>
                </a:solidFill>
                <a:latin typeface="Calibri" panose="020F0502020204030204" pitchFamily="34" charset="0"/>
                <a:cs typeface="Calibri" panose="020F0502020204030204" pitchFamily="34" charset="0"/>
              </a:rPr>
              <a:t>Helium and proton beam from linac injector, for </a:t>
            </a:r>
            <a:r>
              <a:rPr lang="en-GB" b="0" dirty="0">
                <a:solidFill>
                  <a:srgbClr val="FF0000"/>
                </a:solidFill>
                <a:latin typeface="Calibri" panose="020F0502020204030204" pitchFamily="34" charset="0"/>
                <a:cs typeface="Calibri" panose="020F0502020204030204" pitchFamily="34" charset="0"/>
              </a:rPr>
              <a:t>radioisotopes</a:t>
            </a:r>
            <a:r>
              <a:rPr lang="en-GB" b="0" dirty="0">
                <a:solidFill>
                  <a:schemeClr val="tx1"/>
                </a:solidFill>
                <a:latin typeface="Calibri" panose="020F0502020204030204" pitchFamily="34" charset="0"/>
                <a:cs typeface="Calibri" panose="020F0502020204030204" pitchFamily="34" charset="0"/>
              </a:rPr>
              <a:t>.</a:t>
            </a:r>
          </a:p>
          <a:p>
            <a:pPr marL="457200" indent="-457200">
              <a:spcBef>
                <a:spcPts val="600"/>
              </a:spcBef>
              <a:buFont typeface="+mj-lt"/>
              <a:buAutoNum type="arabicPeriod"/>
            </a:pPr>
            <a:r>
              <a:rPr lang="en-GB" b="0" dirty="0">
                <a:solidFill>
                  <a:schemeClr val="tx1"/>
                </a:solidFill>
                <a:latin typeface="Calibri" panose="020F0502020204030204" pitchFamily="34" charset="0"/>
                <a:cs typeface="Calibri" panose="020F0502020204030204" pitchFamily="34" charset="0"/>
              </a:rPr>
              <a:t>Helium and proton beam from synchrotron, to </a:t>
            </a:r>
            <a:r>
              <a:rPr lang="en-GB" b="0" dirty="0">
                <a:solidFill>
                  <a:srgbClr val="FF0000"/>
                </a:solidFill>
                <a:latin typeface="Calibri" panose="020F0502020204030204" pitchFamily="34" charset="0"/>
                <a:cs typeface="Calibri" panose="020F0502020204030204" pitchFamily="34" charset="0"/>
              </a:rPr>
              <a:t>experimental area</a:t>
            </a:r>
            <a:r>
              <a:rPr lang="en-GB" b="0" dirty="0">
                <a:solidFill>
                  <a:schemeClr val="tx1"/>
                </a:solidFill>
                <a:latin typeface="Calibri" panose="020F0502020204030204" pitchFamily="34" charset="0"/>
                <a:cs typeface="Calibri" panose="020F0502020204030204" pitchFamily="34" charset="0"/>
              </a:rPr>
              <a:t>.</a:t>
            </a:r>
          </a:p>
          <a:p>
            <a:pPr marL="457200" indent="-457200">
              <a:spcBef>
                <a:spcPts val="600"/>
              </a:spcBef>
              <a:buFont typeface="+mj-lt"/>
              <a:buAutoNum type="arabicPeriod"/>
            </a:pPr>
            <a:r>
              <a:rPr lang="en-GB" b="0" dirty="0">
                <a:solidFill>
                  <a:srgbClr val="FF0000"/>
                </a:solidFill>
                <a:latin typeface="Calibri" panose="020F0502020204030204" pitchFamily="34" charset="0"/>
                <a:cs typeface="Calibri" panose="020F0502020204030204" pitchFamily="34" charset="0"/>
              </a:rPr>
              <a:t>Proton</a:t>
            </a:r>
            <a:r>
              <a:rPr lang="en-GB" b="0" dirty="0">
                <a:solidFill>
                  <a:schemeClr val="tx1"/>
                </a:solidFill>
                <a:latin typeface="Calibri" panose="020F0502020204030204" pitchFamily="34" charset="0"/>
                <a:cs typeface="Calibri" panose="020F0502020204030204" pitchFamily="34" charset="0"/>
              </a:rPr>
              <a:t> beam to fixed beam treatment room, </a:t>
            </a:r>
            <a:r>
              <a:rPr lang="en-GB" b="0" dirty="0">
                <a:solidFill>
                  <a:srgbClr val="FF0000"/>
                </a:solidFill>
                <a:latin typeface="Calibri" panose="020F0502020204030204" pitchFamily="34" charset="0"/>
                <a:cs typeface="Calibri" panose="020F0502020204030204" pitchFamily="34" charset="0"/>
              </a:rPr>
              <a:t>medical certification</a:t>
            </a:r>
            <a:r>
              <a:rPr lang="en-GB" b="0" dirty="0">
                <a:solidFill>
                  <a:schemeClr val="tx1"/>
                </a:solidFill>
                <a:latin typeface="Calibri" panose="020F0502020204030204" pitchFamily="34" charset="0"/>
                <a:cs typeface="Calibri" panose="020F0502020204030204" pitchFamily="34" charset="0"/>
              </a:rPr>
              <a:t>.</a:t>
            </a:r>
          </a:p>
          <a:p>
            <a:pPr marL="457200" indent="-457200">
              <a:spcBef>
                <a:spcPts val="600"/>
              </a:spcBef>
              <a:buFont typeface="+mj-lt"/>
              <a:buAutoNum type="arabicPeriod"/>
            </a:pPr>
            <a:r>
              <a:rPr lang="en-GB" b="0" dirty="0">
                <a:solidFill>
                  <a:srgbClr val="FF0000"/>
                </a:solidFill>
                <a:latin typeface="Calibri" panose="020F0502020204030204" pitchFamily="34" charset="0"/>
                <a:cs typeface="Calibri" panose="020F0502020204030204" pitchFamily="34" charset="0"/>
              </a:rPr>
              <a:t>Helium</a:t>
            </a:r>
            <a:r>
              <a:rPr lang="en-GB" b="0" dirty="0">
                <a:solidFill>
                  <a:schemeClr val="tx1"/>
                </a:solidFill>
                <a:latin typeface="Calibri" panose="020F0502020204030204" pitchFamily="34" charset="0"/>
                <a:cs typeface="Calibri" panose="020F0502020204030204" pitchFamily="34" charset="0"/>
              </a:rPr>
              <a:t> beam to fixed beam treatment room, medical certification (of accelerator, the particle is assumed will be done by other therapy centres)</a:t>
            </a:r>
          </a:p>
          <a:p>
            <a:pPr marL="457200" indent="-457200">
              <a:spcBef>
                <a:spcPts val="600"/>
              </a:spcBef>
              <a:buFont typeface="+mj-lt"/>
              <a:buAutoNum type="arabicPeriod"/>
            </a:pPr>
            <a:r>
              <a:rPr lang="en-GB" b="0" dirty="0">
                <a:solidFill>
                  <a:schemeClr val="tx1"/>
                </a:solidFill>
                <a:latin typeface="Calibri" panose="020F0502020204030204" pitchFamily="34" charset="0"/>
                <a:cs typeface="Calibri" panose="020F0502020204030204" pitchFamily="34" charset="0"/>
              </a:rPr>
              <a:t>Proton and helium beam to </a:t>
            </a:r>
            <a:r>
              <a:rPr lang="en-GB" b="0" dirty="0">
                <a:solidFill>
                  <a:srgbClr val="FF0000"/>
                </a:solidFill>
                <a:latin typeface="Calibri" panose="020F0502020204030204" pitchFamily="34" charset="0"/>
                <a:cs typeface="Calibri" panose="020F0502020204030204" pitchFamily="34" charset="0"/>
              </a:rPr>
              <a:t>gantry</a:t>
            </a:r>
            <a:r>
              <a:rPr lang="en-GB" b="0" dirty="0">
                <a:solidFill>
                  <a:schemeClr val="tx1"/>
                </a:solidFill>
                <a:latin typeface="Calibri" panose="020F0502020204030204" pitchFamily="34" charset="0"/>
                <a:cs typeface="Calibri" panose="020F0502020204030204" pitchFamily="34" charset="0"/>
              </a:rPr>
              <a:t> treatment room. </a:t>
            </a:r>
          </a:p>
        </p:txBody>
      </p:sp>
      <p:sp>
        <p:nvSpPr>
          <p:cNvPr id="3" name="Title 2">
            <a:extLst>
              <a:ext uri="{FF2B5EF4-FFF2-40B4-BE49-F238E27FC236}">
                <a16:creationId xmlns:a16="http://schemas.microsoft.com/office/drawing/2014/main" id="{DA30CD74-0789-00EA-4B22-82316D7886B2}"/>
              </a:ext>
            </a:extLst>
          </p:cNvPr>
          <p:cNvSpPr>
            <a:spLocks noGrp="1"/>
          </p:cNvSpPr>
          <p:nvPr>
            <p:ph type="title"/>
          </p:nvPr>
        </p:nvSpPr>
        <p:spPr/>
        <p:txBody>
          <a:bodyPr/>
          <a:lstStyle/>
          <a:p>
            <a:r>
              <a:rPr lang="fr-CH" dirty="0"/>
              <a:t>Medical </a:t>
            </a:r>
            <a:r>
              <a:rPr lang="fr-CH" dirty="0" err="1"/>
              <a:t>licensing</a:t>
            </a:r>
            <a:r>
              <a:rPr lang="fr-CH" dirty="0"/>
              <a:t>, construction/commissioning plan</a:t>
            </a:r>
            <a:endParaRPr lang="en-GB" dirty="0"/>
          </a:p>
        </p:txBody>
      </p:sp>
      <p:sp>
        <p:nvSpPr>
          <p:cNvPr id="4" name="Date Placeholder 3">
            <a:extLst>
              <a:ext uri="{FF2B5EF4-FFF2-40B4-BE49-F238E27FC236}">
                <a16:creationId xmlns:a16="http://schemas.microsoft.com/office/drawing/2014/main" id="{68B9BC63-5301-1CF6-1547-AAA769A1020E}"/>
              </a:ext>
            </a:extLst>
          </p:cNvPr>
          <p:cNvSpPr>
            <a:spLocks noGrp="1"/>
          </p:cNvSpPr>
          <p:nvPr>
            <p:ph type="dt" sz="half" idx="10"/>
          </p:nvPr>
        </p:nvSpPr>
        <p:spPr/>
        <p:txBody>
          <a:bodyPr/>
          <a:lstStyle/>
          <a:p>
            <a:fld id="{23793A62-AA7E-5A4D-A43E-DF1B3593C4E5}" type="datetime1">
              <a:rPr lang="en-US" smtClean="0"/>
              <a:t>5/24/2023</a:t>
            </a:fld>
            <a:endParaRPr lang="en-US" dirty="0"/>
          </a:p>
        </p:txBody>
      </p:sp>
      <p:sp>
        <p:nvSpPr>
          <p:cNvPr id="6" name="Slide Number Placeholder 5">
            <a:extLst>
              <a:ext uri="{FF2B5EF4-FFF2-40B4-BE49-F238E27FC236}">
                <a16:creationId xmlns:a16="http://schemas.microsoft.com/office/drawing/2014/main" id="{612D51D3-B093-56E0-5A08-A6E4BFACD070}"/>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Tree>
    <p:extLst>
      <p:ext uri="{BB962C8B-B14F-4D97-AF65-F5344CB8AC3E}">
        <p14:creationId xmlns:p14="http://schemas.microsoft.com/office/powerpoint/2010/main" val="292148136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7A4DD2F-B565-3422-09C6-24979D18EE22}"/>
              </a:ext>
            </a:extLst>
          </p:cNvPr>
          <p:cNvSpPr>
            <a:spLocks noGrp="1"/>
          </p:cNvSpPr>
          <p:nvPr>
            <p:ph type="title"/>
          </p:nvPr>
        </p:nvSpPr>
        <p:spPr/>
        <p:txBody>
          <a:bodyPr/>
          <a:lstStyle/>
          <a:p>
            <a:r>
              <a:rPr lang="fr-CH" sz="4000" dirty="0" err="1"/>
              <a:t>Available</a:t>
            </a:r>
            <a:r>
              <a:rPr lang="fr-CH" sz="4000" dirty="0"/>
              <a:t> expertise and construction </a:t>
            </a:r>
            <a:r>
              <a:rPr lang="fr-CH" sz="4000" dirty="0" err="1"/>
              <a:t>strategy</a:t>
            </a:r>
            <a:endParaRPr lang="en-GB" sz="4000" dirty="0"/>
          </a:p>
        </p:txBody>
      </p:sp>
      <p:sp>
        <p:nvSpPr>
          <p:cNvPr id="4" name="Date Placeholder 3">
            <a:extLst>
              <a:ext uri="{FF2B5EF4-FFF2-40B4-BE49-F238E27FC236}">
                <a16:creationId xmlns:a16="http://schemas.microsoft.com/office/drawing/2014/main" id="{F2CA5CDE-9F63-434F-D73D-7EF83FC6230C}"/>
              </a:ext>
            </a:extLst>
          </p:cNvPr>
          <p:cNvSpPr>
            <a:spLocks noGrp="1"/>
          </p:cNvSpPr>
          <p:nvPr>
            <p:ph type="dt" sz="half" idx="10"/>
          </p:nvPr>
        </p:nvSpPr>
        <p:spPr/>
        <p:txBody>
          <a:bodyPr/>
          <a:lstStyle/>
          <a:p>
            <a:fld id="{23793A62-AA7E-5A4D-A43E-DF1B3593C4E5}" type="datetime1">
              <a:rPr lang="en-US" smtClean="0"/>
              <a:t>5/24/2023</a:t>
            </a:fld>
            <a:endParaRPr lang="en-US" dirty="0"/>
          </a:p>
        </p:txBody>
      </p:sp>
      <p:sp>
        <p:nvSpPr>
          <p:cNvPr id="6" name="Slide Number Placeholder 5">
            <a:extLst>
              <a:ext uri="{FF2B5EF4-FFF2-40B4-BE49-F238E27FC236}">
                <a16:creationId xmlns:a16="http://schemas.microsoft.com/office/drawing/2014/main" id="{E3189E7F-AEB2-2866-77B0-EC20DBAA9078}"/>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7" name="Content Placeholder 1">
            <a:extLst>
              <a:ext uri="{FF2B5EF4-FFF2-40B4-BE49-F238E27FC236}">
                <a16:creationId xmlns:a16="http://schemas.microsoft.com/office/drawing/2014/main" id="{9ECB50C7-95FA-A923-E241-352BF69FC0EA}"/>
              </a:ext>
            </a:extLst>
          </p:cNvPr>
          <p:cNvSpPr>
            <a:spLocks noGrp="1"/>
          </p:cNvSpPr>
          <p:nvPr>
            <p:ph idx="1"/>
          </p:nvPr>
        </p:nvSpPr>
        <p:spPr>
          <a:xfrm>
            <a:off x="474635" y="1166648"/>
            <a:ext cx="11242729" cy="4608512"/>
          </a:xfrm>
        </p:spPr>
        <p:txBody>
          <a:bodyPr/>
          <a:lstStyle/>
          <a:p>
            <a:pPr>
              <a:spcBef>
                <a:spcPts val="600"/>
              </a:spcBef>
            </a:pPr>
            <a:r>
              <a:rPr lang="en-GB" b="0" dirty="0">
                <a:solidFill>
                  <a:schemeClr val="tx1"/>
                </a:solidFill>
                <a:latin typeface="Calibri" panose="020F0502020204030204" pitchFamily="34" charset="0"/>
                <a:cs typeface="Calibri" panose="020F0502020204030204" pitchFamily="34" charset="0"/>
              </a:rPr>
              <a:t>Confirmed contributions to the </a:t>
            </a:r>
            <a:r>
              <a:rPr lang="en-GB" dirty="0">
                <a:solidFill>
                  <a:srgbClr val="FF0000"/>
                </a:solidFill>
                <a:latin typeface="Calibri" panose="020F0502020204030204" pitchFamily="34" charset="0"/>
                <a:cs typeface="Calibri" panose="020F0502020204030204" pitchFamily="34" charset="0"/>
              </a:rPr>
              <a:t>Technical Design Report </a:t>
            </a:r>
            <a:r>
              <a:rPr lang="en-GB" b="0" dirty="0">
                <a:solidFill>
                  <a:schemeClr val="tx1"/>
                </a:solidFill>
                <a:latin typeface="Calibri" panose="020F0502020204030204" pitchFamily="34" charset="0"/>
                <a:cs typeface="Calibri" panose="020F0502020204030204" pitchFamily="34" charset="0"/>
              </a:rPr>
              <a:t>are expected to come from:</a:t>
            </a:r>
          </a:p>
          <a:p>
            <a:pPr marL="457200" indent="-457200">
              <a:spcBef>
                <a:spcPts val="600"/>
              </a:spcBef>
              <a:buFont typeface="+mj-lt"/>
              <a:buAutoNum type="arabicPeriod"/>
            </a:pPr>
            <a:r>
              <a:rPr lang="en-GB" dirty="0">
                <a:solidFill>
                  <a:srgbClr val="FF0000"/>
                </a:solidFill>
                <a:latin typeface="Calibri" panose="020F0502020204030204" pitchFamily="34" charset="0"/>
                <a:cs typeface="Calibri" panose="020F0502020204030204" pitchFamily="34" charset="0"/>
              </a:rPr>
              <a:t>CERN</a:t>
            </a:r>
            <a:r>
              <a:rPr lang="en-GB" b="0" dirty="0">
                <a:solidFill>
                  <a:schemeClr val="tx1"/>
                </a:solidFill>
                <a:latin typeface="Calibri" panose="020F0502020204030204" pitchFamily="34" charset="0"/>
                <a:cs typeface="Calibri" panose="020F0502020204030204" pitchFamily="34" charset="0"/>
              </a:rPr>
              <a:t>: part-time contributions from experts, supervision of students, student grants, overall coordination.</a:t>
            </a:r>
          </a:p>
          <a:p>
            <a:pPr marL="457200" indent="-457200">
              <a:spcBef>
                <a:spcPts val="600"/>
              </a:spcBef>
              <a:buFont typeface="+mj-lt"/>
              <a:buAutoNum type="arabicPeriod"/>
            </a:pPr>
            <a:r>
              <a:rPr lang="en-GB" dirty="0">
                <a:solidFill>
                  <a:srgbClr val="FF0000"/>
                </a:solidFill>
                <a:latin typeface="Calibri" panose="020F0502020204030204" pitchFamily="34" charset="0"/>
                <a:cs typeface="Calibri" panose="020F0502020204030204" pitchFamily="34" charset="0"/>
              </a:rPr>
              <a:t>TERA Foundation(s): </a:t>
            </a:r>
            <a:r>
              <a:rPr lang="en-GB" b="0" dirty="0">
                <a:solidFill>
                  <a:schemeClr val="tx1"/>
                </a:solidFill>
                <a:latin typeface="Calibri" panose="020F0502020204030204" pitchFamily="34" charset="0"/>
                <a:cs typeface="Calibri" panose="020F0502020204030204" pitchFamily="34" charset="0"/>
              </a:rPr>
              <a:t>contribution from synchrotron expert, general design, supervision of students (and possibly one grant).</a:t>
            </a:r>
          </a:p>
          <a:p>
            <a:pPr marL="457200" indent="-457200">
              <a:spcBef>
                <a:spcPts val="600"/>
              </a:spcBef>
              <a:buFont typeface="+mj-lt"/>
              <a:buAutoNum type="arabicPeriod"/>
            </a:pPr>
            <a:r>
              <a:rPr lang="en-GB" dirty="0">
                <a:solidFill>
                  <a:srgbClr val="FF0000"/>
                </a:solidFill>
                <a:latin typeface="Calibri" panose="020F0502020204030204" pitchFamily="34" charset="0"/>
                <a:cs typeface="Calibri" panose="020F0502020204030204" pitchFamily="34" charset="0"/>
              </a:rPr>
              <a:t>Riga Technical University</a:t>
            </a:r>
            <a:r>
              <a:rPr lang="en-GB" b="0" dirty="0">
                <a:solidFill>
                  <a:schemeClr val="tx1"/>
                </a:solidFill>
                <a:latin typeface="Calibri" panose="020F0502020204030204" pitchFamily="34" charset="0"/>
                <a:cs typeface="Calibri" panose="020F0502020204030204" pitchFamily="34" charset="0"/>
              </a:rPr>
              <a:t>: contributions on medical physics, gantry design, other.</a:t>
            </a:r>
          </a:p>
          <a:p>
            <a:pPr>
              <a:spcBef>
                <a:spcPts val="600"/>
              </a:spcBef>
            </a:pPr>
            <a:r>
              <a:rPr lang="en-GB" b="0" dirty="0">
                <a:solidFill>
                  <a:schemeClr val="tx1"/>
                </a:solidFill>
                <a:latin typeface="Calibri" panose="020F0502020204030204" pitchFamily="34" charset="0"/>
                <a:cs typeface="Calibri" panose="020F0502020204030204" pitchFamily="34" charset="0"/>
              </a:rPr>
              <a:t>Lower level contributions expected from GSI and DKFZ (Germany), CNAO (Italy), etc.</a:t>
            </a:r>
          </a:p>
          <a:p>
            <a:pPr>
              <a:spcBef>
                <a:spcPts val="600"/>
              </a:spcBef>
            </a:pPr>
            <a:endParaRPr lang="en-GB" b="0" dirty="0">
              <a:solidFill>
                <a:schemeClr val="tx1"/>
              </a:solidFill>
              <a:latin typeface="Calibri" panose="020F0502020204030204" pitchFamily="34" charset="0"/>
              <a:cs typeface="Calibri" panose="020F0502020204030204" pitchFamily="34" charset="0"/>
            </a:endParaRPr>
          </a:p>
          <a:p>
            <a:pPr>
              <a:spcBef>
                <a:spcPts val="600"/>
              </a:spcBef>
            </a:pPr>
            <a:r>
              <a:rPr lang="en-GB" b="0" dirty="0">
                <a:solidFill>
                  <a:schemeClr val="tx1"/>
                </a:solidFill>
                <a:latin typeface="Calibri" panose="020F0502020204030204" pitchFamily="34" charset="0"/>
                <a:cs typeface="Calibri" panose="020F0502020204030204" pitchFamily="34" charset="0"/>
              </a:rPr>
              <a:t>Note that CERN is not going to take responsibility for the final design, construction and commissioning of the facility. </a:t>
            </a:r>
          </a:p>
          <a:p>
            <a:pPr>
              <a:spcBef>
                <a:spcPts val="600"/>
              </a:spcBef>
            </a:pPr>
            <a:r>
              <a:rPr lang="en-GB" b="0" dirty="0">
                <a:solidFill>
                  <a:schemeClr val="tx1"/>
                </a:solidFill>
                <a:latin typeface="Calibri" panose="020F0502020204030204" pitchFamily="34" charset="0"/>
                <a:cs typeface="Calibri" panose="020F0502020204030204" pitchFamily="34" charset="0"/>
              </a:rPr>
              <a:t>After completion of the TDR, an agreement can possibly be negotiated with the CERN management for support with final design and procurement of the components, against a financial contribution (MedAustron model).   </a:t>
            </a:r>
          </a:p>
        </p:txBody>
      </p:sp>
    </p:spTree>
    <p:extLst>
      <p:ext uri="{BB962C8B-B14F-4D97-AF65-F5344CB8AC3E}">
        <p14:creationId xmlns:p14="http://schemas.microsoft.com/office/powerpoint/2010/main" val="39033979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49B9AE6-6E9D-A415-C9B7-D2BE04E9EE8B}"/>
              </a:ext>
            </a:extLst>
          </p:cNvPr>
          <p:cNvSpPr>
            <a:spLocks noGrp="1"/>
          </p:cNvSpPr>
          <p:nvPr>
            <p:ph type="title"/>
          </p:nvPr>
        </p:nvSpPr>
        <p:spPr/>
        <p:txBody>
          <a:bodyPr/>
          <a:lstStyle/>
          <a:p>
            <a:r>
              <a:rPr lang="en-US" dirty="0"/>
              <a:t>Main features of the proposed facility</a:t>
            </a:r>
            <a:endParaRPr lang="en-GB" dirty="0"/>
          </a:p>
        </p:txBody>
      </p:sp>
      <p:sp>
        <p:nvSpPr>
          <p:cNvPr id="4" name="Date Placeholder 3">
            <a:extLst>
              <a:ext uri="{FF2B5EF4-FFF2-40B4-BE49-F238E27FC236}">
                <a16:creationId xmlns:a16="http://schemas.microsoft.com/office/drawing/2014/main" id="{55957AE5-2188-D931-E3B7-21043F8D0E0C}"/>
              </a:ext>
            </a:extLst>
          </p:cNvPr>
          <p:cNvSpPr>
            <a:spLocks noGrp="1"/>
          </p:cNvSpPr>
          <p:nvPr>
            <p:ph type="dt" sz="half" idx="10"/>
          </p:nvPr>
        </p:nvSpPr>
        <p:spPr/>
        <p:txBody>
          <a:bodyPr/>
          <a:lstStyle/>
          <a:p>
            <a:fld id="{23793A62-AA7E-5A4D-A43E-DF1B3593C4E5}" type="datetime1">
              <a:rPr lang="en-US" smtClean="0"/>
              <a:t>5/25/2023</a:t>
            </a:fld>
            <a:endParaRPr lang="en-US" dirty="0"/>
          </a:p>
        </p:txBody>
      </p:sp>
      <p:sp>
        <p:nvSpPr>
          <p:cNvPr id="5" name="Footer Placeholder 4">
            <a:extLst>
              <a:ext uri="{FF2B5EF4-FFF2-40B4-BE49-F238E27FC236}">
                <a16:creationId xmlns:a16="http://schemas.microsoft.com/office/drawing/2014/main" id="{986DE239-CAC5-6DDB-6980-DC4F32AAF522}"/>
              </a:ext>
            </a:extLst>
          </p:cNvPr>
          <p:cNvSpPr>
            <a:spLocks noGrp="1"/>
          </p:cNvSpPr>
          <p:nvPr>
            <p:ph type="ftr" sz="quarter" idx="11"/>
          </p:nvPr>
        </p:nvSpPr>
        <p:spPr/>
        <p:txBody>
          <a:bodyPr/>
          <a:lstStyle/>
          <a:p>
            <a:r>
              <a:rPr lang="en-US"/>
              <a:t>M. Vretenar | NIMMS</a:t>
            </a:r>
            <a:endParaRPr lang="en-US" dirty="0"/>
          </a:p>
        </p:txBody>
      </p:sp>
      <p:sp>
        <p:nvSpPr>
          <p:cNvPr id="6" name="Slide Number Placeholder 5">
            <a:extLst>
              <a:ext uri="{FF2B5EF4-FFF2-40B4-BE49-F238E27FC236}">
                <a16:creationId xmlns:a16="http://schemas.microsoft.com/office/drawing/2014/main" id="{D77005B5-63AC-5BFC-A0BA-1DF9A4886AE0}"/>
              </a:ext>
            </a:extLst>
          </p:cNvPr>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8" name="Picture 7">
            <a:extLst>
              <a:ext uri="{FF2B5EF4-FFF2-40B4-BE49-F238E27FC236}">
                <a16:creationId xmlns:a16="http://schemas.microsoft.com/office/drawing/2014/main" id="{29290940-7B71-FE85-39C9-11C0829775D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991173" y="974532"/>
            <a:ext cx="6572221" cy="5307021"/>
          </a:xfrm>
          <a:prstGeom prst="rect">
            <a:avLst/>
          </a:prstGeom>
        </p:spPr>
      </p:pic>
      <p:sp>
        <p:nvSpPr>
          <p:cNvPr id="9" name="Content Placeholder 1">
            <a:extLst>
              <a:ext uri="{FF2B5EF4-FFF2-40B4-BE49-F238E27FC236}">
                <a16:creationId xmlns:a16="http://schemas.microsoft.com/office/drawing/2014/main" id="{2A0334CA-F09B-F9A7-AA70-41F6BEB98709}"/>
              </a:ext>
            </a:extLst>
          </p:cNvPr>
          <p:cNvSpPr>
            <a:spLocks noGrp="1"/>
          </p:cNvSpPr>
          <p:nvPr>
            <p:ph idx="1"/>
          </p:nvPr>
        </p:nvSpPr>
        <p:spPr>
          <a:xfrm>
            <a:off x="7563394" y="1355145"/>
            <a:ext cx="4323806" cy="4000628"/>
          </a:xfrm>
        </p:spPr>
        <p:txBody>
          <a:bodyPr/>
          <a:lstStyle/>
          <a:p>
            <a:pPr marL="342900" indent="-342900">
              <a:spcBef>
                <a:spcPts val="600"/>
              </a:spcBef>
              <a:buFont typeface="Wingdings" panose="05000000000000000000" pitchFamily="2" charset="2"/>
              <a:buChar char="Ø"/>
            </a:pPr>
            <a:r>
              <a:rPr lang="en-GB" sz="2400" dirty="0">
                <a:solidFill>
                  <a:srgbClr val="FF0000"/>
                </a:solidFill>
                <a:latin typeface="Calibri" panose="020F0502020204030204" pitchFamily="34" charset="0"/>
                <a:cs typeface="Calibri" panose="020F0502020204030204" pitchFamily="34" charset="0"/>
              </a:rPr>
              <a:t>Dual use</a:t>
            </a:r>
            <a:r>
              <a:rPr lang="en-GB" sz="2400" b="0" dirty="0">
                <a:latin typeface="Calibri" panose="020F0502020204030204" pitchFamily="34" charset="0"/>
                <a:cs typeface="Calibri" panose="020F0502020204030204" pitchFamily="34" charset="0"/>
              </a:rPr>
              <a:t>, patient treatment and research.</a:t>
            </a:r>
          </a:p>
          <a:p>
            <a:pPr marL="342900" indent="-342900">
              <a:spcBef>
                <a:spcPts val="600"/>
              </a:spcBef>
              <a:buFont typeface="Wingdings" panose="05000000000000000000" pitchFamily="2" charset="2"/>
              <a:buChar char="Ø"/>
            </a:pPr>
            <a:r>
              <a:rPr lang="en-GB" sz="2400" dirty="0">
                <a:solidFill>
                  <a:srgbClr val="FF0000"/>
                </a:solidFill>
                <a:latin typeface="Calibri" panose="020F0502020204030204" pitchFamily="34" charset="0"/>
                <a:cs typeface="Calibri" panose="020F0502020204030204" pitchFamily="34" charset="0"/>
              </a:rPr>
              <a:t>Modular design</a:t>
            </a:r>
            <a:r>
              <a:rPr lang="en-GB" sz="2400" b="0" dirty="0">
                <a:latin typeface="Calibri" panose="020F0502020204030204" pitchFamily="34" charset="0"/>
                <a:cs typeface="Calibri" panose="020F0502020204030204" pitchFamily="34" charset="0"/>
              </a:rPr>
              <a:t>, options can be added/removed (radioisotopes, gantry, treatment rooms, experimental rooms).</a:t>
            </a:r>
          </a:p>
          <a:p>
            <a:pPr marL="342900" indent="-342900">
              <a:spcBef>
                <a:spcPts val="600"/>
              </a:spcBef>
              <a:buFont typeface="Wingdings" panose="05000000000000000000" pitchFamily="2" charset="2"/>
              <a:buChar char="Ø"/>
            </a:pPr>
            <a:r>
              <a:rPr lang="en-GB" sz="2400" dirty="0">
                <a:solidFill>
                  <a:srgbClr val="FF0000"/>
                </a:solidFill>
                <a:latin typeface="Calibri" panose="020F0502020204030204" pitchFamily="34" charset="0"/>
                <a:cs typeface="Calibri" panose="020F0502020204030204" pitchFamily="34" charset="0"/>
              </a:rPr>
              <a:t>Flexible operation </a:t>
            </a:r>
            <a:r>
              <a:rPr lang="en-GB" sz="2400" b="0" dirty="0">
                <a:latin typeface="Calibri" panose="020F0502020204030204" pitchFamily="34" charset="0"/>
                <a:cs typeface="Calibri" panose="020F0502020204030204" pitchFamily="34" charset="0"/>
              </a:rPr>
              <a:t>with protons and/or helium. Operation (and medical certification) can be adapted to future medical requirements.</a:t>
            </a:r>
          </a:p>
        </p:txBody>
      </p:sp>
    </p:spTree>
    <p:extLst>
      <p:ext uri="{BB962C8B-B14F-4D97-AF65-F5344CB8AC3E}">
        <p14:creationId xmlns:p14="http://schemas.microsoft.com/office/powerpoint/2010/main" val="1500679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B54F6E-A8CC-478A-93C3-3920001F22B8}"/>
              </a:ext>
            </a:extLst>
          </p:cNvPr>
          <p:cNvSpPr>
            <a:spLocks noGrp="1"/>
          </p:cNvSpPr>
          <p:nvPr>
            <p:ph type="title"/>
          </p:nvPr>
        </p:nvSpPr>
        <p:spPr/>
        <p:txBody>
          <a:bodyPr/>
          <a:lstStyle/>
          <a:p>
            <a:r>
              <a:rPr lang="en-GB" dirty="0"/>
              <a:t>Treating cancer with radiation (photons and ions)</a:t>
            </a:r>
          </a:p>
        </p:txBody>
      </p:sp>
      <p:sp>
        <p:nvSpPr>
          <p:cNvPr id="6" name="Slide Number Placeholder 5">
            <a:extLst>
              <a:ext uri="{FF2B5EF4-FFF2-40B4-BE49-F238E27FC236}">
                <a16:creationId xmlns:a16="http://schemas.microsoft.com/office/drawing/2014/main" id="{40A56A62-6AB5-476E-87A2-F5958F02620E}"/>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12" name="Picture 11" descr="A group of balloons&#10;&#10;Description automatically generated with medium confidence">
            <a:extLst>
              <a:ext uri="{FF2B5EF4-FFF2-40B4-BE49-F238E27FC236}">
                <a16:creationId xmlns:a16="http://schemas.microsoft.com/office/drawing/2014/main" id="{4390C6BB-7673-4EE5-AB17-77EC48DBBA3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52610" y="1125406"/>
            <a:ext cx="1066517" cy="1066517"/>
          </a:xfrm>
          <a:prstGeom prst="rect">
            <a:avLst/>
          </a:prstGeom>
        </p:spPr>
      </p:pic>
      <p:sp>
        <p:nvSpPr>
          <p:cNvPr id="18" name="TextBox 17">
            <a:extLst>
              <a:ext uri="{FF2B5EF4-FFF2-40B4-BE49-F238E27FC236}">
                <a16:creationId xmlns:a16="http://schemas.microsoft.com/office/drawing/2014/main" id="{12969476-BA66-4232-9E1F-793568219668}"/>
              </a:ext>
            </a:extLst>
          </p:cNvPr>
          <p:cNvSpPr txBox="1"/>
          <p:nvPr/>
        </p:nvSpPr>
        <p:spPr>
          <a:xfrm>
            <a:off x="5911248" y="2357010"/>
            <a:ext cx="1319973" cy="553998"/>
          </a:xfrm>
          <a:prstGeom prst="rect">
            <a:avLst/>
          </a:prstGeom>
          <a:noFill/>
        </p:spPr>
        <p:txBody>
          <a:bodyPr wrap="square" lIns="0" tIns="0" rIns="0" bIns="0" rtlCol="0">
            <a:spAutoFit/>
          </a:bodyPr>
          <a:lstStyle/>
          <a:p>
            <a:pPr algn="l"/>
            <a:r>
              <a:rPr lang="fr-CH" dirty="0"/>
              <a:t>Carbon ion</a:t>
            </a:r>
          </a:p>
          <a:p>
            <a:pPr algn="l"/>
            <a:r>
              <a:rPr lang="fr-CH" dirty="0"/>
              <a:t>mass: 12 m</a:t>
            </a:r>
            <a:r>
              <a:rPr lang="fr-CH" baseline="-25000" dirty="0"/>
              <a:t>0</a:t>
            </a:r>
            <a:endParaRPr lang="en-GB" baseline="-25000" dirty="0"/>
          </a:p>
        </p:txBody>
      </p:sp>
      <p:sp>
        <p:nvSpPr>
          <p:cNvPr id="19" name="TextBox 18">
            <a:extLst>
              <a:ext uri="{FF2B5EF4-FFF2-40B4-BE49-F238E27FC236}">
                <a16:creationId xmlns:a16="http://schemas.microsoft.com/office/drawing/2014/main" id="{8CEFEE29-62A2-4546-890B-EBE947C68002}"/>
              </a:ext>
            </a:extLst>
          </p:cNvPr>
          <p:cNvSpPr txBox="1"/>
          <p:nvPr/>
        </p:nvSpPr>
        <p:spPr>
          <a:xfrm>
            <a:off x="2440770" y="2321213"/>
            <a:ext cx="1161246" cy="553998"/>
          </a:xfrm>
          <a:prstGeom prst="rect">
            <a:avLst/>
          </a:prstGeom>
          <a:noFill/>
        </p:spPr>
        <p:txBody>
          <a:bodyPr wrap="square" lIns="0" tIns="0" rIns="0" bIns="0" rtlCol="0">
            <a:spAutoFit/>
          </a:bodyPr>
          <a:lstStyle/>
          <a:p>
            <a:pPr algn="l"/>
            <a:r>
              <a:rPr lang="fr-CH" dirty="0"/>
              <a:t>Proton</a:t>
            </a:r>
          </a:p>
          <a:p>
            <a:pPr algn="l"/>
            <a:r>
              <a:rPr lang="fr-CH" dirty="0"/>
              <a:t>mass: 1 m</a:t>
            </a:r>
            <a:r>
              <a:rPr lang="fr-CH" baseline="-25000" dirty="0"/>
              <a:t>0</a:t>
            </a:r>
            <a:endParaRPr lang="en-GB" baseline="-25000" dirty="0"/>
          </a:p>
        </p:txBody>
      </p:sp>
      <p:sp>
        <p:nvSpPr>
          <p:cNvPr id="20" name="TextBox 19">
            <a:extLst>
              <a:ext uri="{FF2B5EF4-FFF2-40B4-BE49-F238E27FC236}">
                <a16:creationId xmlns:a16="http://schemas.microsoft.com/office/drawing/2014/main" id="{68900813-E6F9-416C-B08B-0DADBF43AAC2}"/>
              </a:ext>
            </a:extLst>
          </p:cNvPr>
          <p:cNvSpPr txBox="1"/>
          <p:nvPr/>
        </p:nvSpPr>
        <p:spPr>
          <a:xfrm>
            <a:off x="584298" y="2336942"/>
            <a:ext cx="1529595" cy="553998"/>
          </a:xfrm>
          <a:prstGeom prst="rect">
            <a:avLst/>
          </a:prstGeom>
          <a:noFill/>
        </p:spPr>
        <p:txBody>
          <a:bodyPr wrap="square" lIns="0" tIns="0" rIns="0" bIns="0" rtlCol="0">
            <a:spAutoFit/>
          </a:bodyPr>
          <a:lstStyle/>
          <a:p>
            <a:pPr algn="l"/>
            <a:r>
              <a:rPr lang="fr-CH" dirty="0"/>
              <a:t>Photon (X-ray)</a:t>
            </a:r>
          </a:p>
          <a:p>
            <a:pPr algn="l"/>
            <a:r>
              <a:rPr lang="fr-CH" dirty="0"/>
              <a:t>no mass</a:t>
            </a:r>
            <a:endParaRPr lang="en-GB" baseline="-25000" dirty="0"/>
          </a:p>
        </p:txBody>
      </p:sp>
      <p:pic>
        <p:nvPicPr>
          <p:cNvPr id="25" name="Picture 24">
            <a:extLst>
              <a:ext uri="{FF2B5EF4-FFF2-40B4-BE49-F238E27FC236}">
                <a16:creationId xmlns:a16="http://schemas.microsoft.com/office/drawing/2014/main" id="{4BDE45B3-7164-41E2-8702-9BF2B7622AB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6200000">
            <a:off x="1442395" y="1566441"/>
            <a:ext cx="525661" cy="168501"/>
          </a:xfrm>
          <a:prstGeom prst="rect">
            <a:avLst/>
          </a:prstGeom>
        </p:spPr>
      </p:pic>
      <p:sp>
        <p:nvSpPr>
          <p:cNvPr id="30" name="Oval 29">
            <a:extLst>
              <a:ext uri="{FF2B5EF4-FFF2-40B4-BE49-F238E27FC236}">
                <a16:creationId xmlns:a16="http://schemas.microsoft.com/office/drawing/2014/main" id="{CA27A8E3-0AAB-47B4-AA20-B898CA813A92}"/>
              </a:ext>
            </a:extLst>
          </p:cNvPr>
          <p:cNvSpPr/>
          <p:nvPr/>
        </p:nvSpPr>
        <p:spPr>
          <a:xfrm>
            <a:off x="2977908" y="1459274"/>
            <a:ext cx="287867" cy="307232"/>
          </a:xfrm>
          <a:prstGeom prst="ellipse">
            <a:avLst/>
          </a:prstGeom>
          <a:solidFill>
            <a:schemeClr val="accent1">
              <a:lumMod val="60000"/>
              <a:lumOff val="4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31" name="Arrow: Right 30">
            <a:extLst>
              <a:ext uri="{FF2B5EF4-FFF2-40B4-BE49-F238E27FC236}">
                <a16:creationId xmlns:a16="http://schemas.microsoft.com/office/drawing/2014/main" id="{17E673BB-C56F-42D0-A818-79AD854080B8}"/>
              </a:ext>
            </a:extLst>
          </p:cNvPr>
          <p:cNvSpPr/>
          <p:nvPr/>
        </p:nvSpPr>
        <p:spPr>
          <a:xfrm>
            <a:off x="2385019" y="1313353"/>
            <a:ext cx="205102" cy="55399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Arrow: Right 31">
            <a:extLst>
              <a:ext uri="{FF2B5EF4-FFF2-40B4-BE49-F238E27FC236}">
                <a16:creationId xmlns:a16="http://schemas.microsoft.com/office/drawing/2014/main" id="{3855BCBD-2ED0-4E74-8FB9-426FEC2546FA}"/>
              </a:ext>
            </a:extLst>
          </p:cNvPr>
          <p:cNvSpPr/>
          <p:nvPr/>
        </p:nvSpPr>
        <p:spPr>
          <a:xfrm>
            <a:off x="3663003" y="1335891"/>
            <a:ext cx="205102" cy="55399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3624FCA2-799F-424B-A1E3-20D36FD80683}"/>
              </a:ext>
            </a:extLst>
          </p:cNvPr>
          <p:cNvSpPr txBox="1"/>
          <p:nvPr/>
        </p:nvSpPr>
        <p:spPr>
          <a:xfrm>
            <a:off x="314655" y="3970817"/>
            <a:ext cx="7106900" cy="1376513"/>
          </a:xfrm>
          <a:prstGeom prst="rect">
            <a:avLst/>
          </a:prstGeom>
        </p:spPr>
        <p:style>
          <a:lnRef idx="1">
            <a:schemeClr val="accent2"/>
          </a:lnRef>
          <a:fillRef idx="2">
            <a:schemeClr val="accent2"/>
          </a:fillRef>
          <a:effectRef idx="1">
            <a:schemeClr val="accent2"/>
          </a:effectRef>
          <a:fontRef idx="minor">
            <a:schemeClr val="dk1"/>
          </a:fontRef>
        </p:style>
        <p:txBody>
          <a:bodyPr wrap="square" lIns="72000" tIns="72000" rIns="72000" bIns="72000" rtlCol="0">
            <a:spAutoFit/>
          </a:bodyPr>
          <a:lstStyle/>
          <a:p>
            <a:pPr algn="l"/>
            <a:r>
              <a:rPr lang="fr-CH" sz="2000" dirty="0"/>
              <a:t>L</a:t>
            </a:r>
            <a:r>
              <a:rPr lang="en-GB" sz="2000" dirty="0"/>
              <a:t>inear Energy Transfer (LET) increases with the mass of the particle → </a:t>
            </a:r>
          </a:p>
          <a:p>
            <a:pPr algn="l"/>
            <a:r>
              <a:rPr lang="en-GB" sz="2000" dirty="0"/>
              <a:t>the higher the particle mass, the higher will be the energy at entrance required to reach a deep-seated tumour (30-35 cm)</a:t>
            </a:r>
          </a:p>
        </p:txBody>
      </p:sp>
      <p:pic>
        <p:nvPicPr>
          <p:cNvPr id="2" name="Picture 1">
            <a:extLst>
              <a:ext uri="{FF2B5EF4-FFF2-40B4-BE49-F238E27FC236}">
                <a16:creationId xmlns:a16="http://schemas.microsoft.com/office/drawing/2014/main" id="{CA6C1010-BC1D-B447-1FD8-E2E4F55342F5}"/>
              </a:ext>
            </a:extLst>
          </p:cNvPr>
          <p:cNvPicPr>
            <a:picLocks noChangeAspect="1"/>
          </p:cNvPicPr>
          <p:nvPr/>
        </p:nvPicPr>
        <p:blipFill>
          <a:blip r:embed="rId4"/>
          <a:stretch>
            <a:fillRect/>
          </a:stretch>
        </p:blipFill>
        <p:spPr>
          <a:xfrm>
            <a:off x="7912122" y="1013495"/>
            <a:ext cx="3740573" cy="2760218"/>
          </a:xfrm>
          <a:prstGeom prst="rect">
            <a:avLst/>
          </a:prstGeom>
        </p:spPr>
      </p:pic>
      <p:pic>
        <p:nvPicPr>
          <p:cNvPr id="7" name="Picture 6" descr="A picture containing screenshot, diagram, circle&#10;&#10;Description automatically generated">
            <a:extLst>
              <a:ext uri="{FF2B5EF4-FFF2-40B4-BE49-F238E27FC236}">
                <a16:creationId xmlns:a16="http://schemas.microsoft.com/office/drawing/2014/main" id="{92EF21CB-B199-7566-7F91-78991BFD44BF}"/>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234493" y="1398785"/>
            <a:ext cx="630283" cy="534742"/>
          </a:xfrm>
          <a:prstGeom prst="rect">
            <a:avLst/>
          </a:prstGeom>
        </p:spPr>
      </p:pic>
      <p:sp>
        <p:nvSpPr>
          <p:cNvPr id="9" name="Arrow: Right 8">
            <a:extLst>
              <a:ext uri="{FF2B5EF4-FFF2-40B4-BE49-F238E27FC236}">
                <a16:creationId xmlns:a16="http://schemas.microsoft.com/office/drawing/2014/main" id="{5D415729-F07D-1AAA-BC0B-08DB6E53CC53}"/>
              </a:ext>
            </a:extLst>
          </p:cNvPr>
          <p:cNvSpPr/>
          <p:nvPr/>
        </p:nvSpPr>
        <p:spPr>
          <a:xfrm>
            <a:off x="5273257" y="1432096"/>
            <a:ext cx="205102" cy="553998"/>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CE9E562A-2052-7DFE-D3BC-C2552FEBFAC9}"/>
              </a:ext>
            </a:extLst>
          </p:cNvPr>
          <p:cNvSpPr txBox="1"/>
          <p:nvPr/>
        </p:nvSpPr>
        <p:spPr>
          <a:xfrm>
            <a:off x="4085066" y="2349803"/>
            <a:ext cx="1202719" cy="553998"/>
          </a:xfrm>
          <a:prstGeom prst="rect">
            <a:avLst/>
          </a:prstGeom>
          <a:noFill/>
        </p:spPr>
        <p:txBody>
          <a:bodyPr wrap="square" lIns="0" tIns="0" rIns="0" bIns="0" rtlCol="0">
            <a:spAutoFit/>
          </a:bodyPr>
          <a:lstStyle/>
          <a:p>
            <a:pPr algn="l"/>
            <a:r>
              <a:rPr lang="fr-CH" dirty="0"/>
              <a:t>Helium ion</a:t>
            </a:r>
          </a:p>
          <a:p>
            <a:pPr algn="l"/>
            <a:r>
              <a:rPr lang="fr-CH" dirty="0"/>
              <a:t>mass: 4 m</a:t>
            </a:r>
            <a:r>
              <a:rPr lang="fr-CH" baseline="-25000" dirty="0"/>
              <a:t>0</a:t>
            </a:r>
            <a:endParaRPr lang="en-GB" baseline="-25000" dirty="0"/>
          </a:p>
        </p:txBody>
      </p:sp>
      <p:sp>
        <p:nvSpPr>
          <p:cNvPr id="11" name="TextBox 10">
            <a:extLst>
              <a:ext uri="{FF2B5EF4-FFF2-40B4-BE49-F238E27FC236}">
                <a16:creationId xmlns:a16="http://schemas.microsoft.com/office/drawing/2014/main" id="{E54312A9-A4C6-8CED-BF1D-7228C8F9348A}"/>
              </a:ext>
            </a:extLst>
          </p:cNvPr>
          <p:cNvSpPr txBox="1"/>
          <p:nvPr/>
        </p:nvSpPr>
        <p:spPr>
          <a:xfrm>
            <a:off x="2679347" y="3155092"/>
            <a:ext cx="3740573" cy="276999"/>
          </a:xfrm>
          <a:prstGeom prst="rect">
            <a:avLst/>
          </a:prstGeom>
          <a:noFill/>
        </p:spPr>
        <p:txBody>
          <a:bodyPr wrap="square" lIns="0" tIns="0" rIns="0" bIns="0" rtlCol="0">
            <a:spAutoFit/>
          </a:bodyPr>
          <a:lstStyle/>
          <a:p>
            <a:r>
              <a:rPr lang="fr-CH" dirty="0"/>
              <a:t>m</a:t>
            </a:r>
            <a:r>
              <a:rPr lang="fr-CH" baseline="-25000" dirty="0"/>
              <a:t>0</a:t>
            </a:r>
            <a:r>
              <a:rPr lang="fr-CH" dirty="0"/>
              <a:t>= </a:t>
            </a:r>
            <a:r>
              <a:rPr lang="en-GB" dirty="0"/>
              <a:t>1.67 × 10</a:t>
            </a:r>
            <a:r>
              <a:rPr lang="en-GB" baseline="30000" dirty="0"/>
              <a:t>-27</a:t>
            </a:r>
            <a:r>
              <a:rPr lang="en-GB" dirty="0"/>
              <a:t> kilograms</a:t>
            </a:r>
            <a:r>
              <a:rPr lang="fr-CH" dirty="0"/>
              <a:t> </a:t>
            </a:r>
            <a:endParaRPr lang="en-GB" baseline="-25000" dirty="0"/>
          </a:p>
        </p:txBody>
      </p:sp>
      <p:sp>
        <p:nvSpPr>
          <p:cNvPr id="13" name="TextBox 12">
            <a:extLst>
              <a:ext uri="{FF2B5EF4-FFF2-40B4-BE49-F238E27FC236}">
                <a16:creationId xmlns:a16="http://schemas.microsoft.com/office/drawing/2014/main" id="{D60053CA-B890-B972-EF7A-041648E4F03D}"/>
              </a:ext>
            </a:extLst>
          </p:cNvPr>
          <p:cNvSpPr txBox="1"/>
          <p:nvPr/>
        </p:nvSpPr>
        <p:spPr>
          <a:xfrm>
            <a:off x="8319740" y="3902625"/>
            <a:ext cx="3332955" cy="1631216"/>
          </a:xfrm>
          <a:prstGeom prst="rect">
            <a:avLst/>
          </a:prstGeom>
          <a:noFill/>
        </p:spPr>
        <p:txBody>
          <a:bodyPr wrap="square" rtlCol="0">
            <a:spAutoFit/>
          </a:bodyPr>
          <a:lstStyle/>
          <a:p>
            <a:pPr defTabSz="457200"/>
            <a:r>
              <a:rPr lang="en-GB" sz="2000" dirty="0">
                <a:solidFill>
                  <a:prstClr val="black"/>
                </a:solidFill>
                <a:latin typeface="Calibri"/>
              </a:rPr>
              <a:t>Examples from plot above:</a:t>
            </a:r>
            <a:endParaRPr lang="en-GB" sz="2000" dirty="0">
              <a:solidFill>
                <a:schemeClr val="tx2"/>
              </a:solidFill>
              <a:latin typeface="Calibri"/>
            </a:endParaRPr>
          </a:p>
          <a:p>
            <a:pPr marL="342900" indent="-342900" defTabSz="457200">
              <a:buFont typeface="Wingdings" panose="05000000000000000000" pitchFamily="2" charset="2"/>
              <a:buChar char="Ø"/>
            </a:pPr>
            <a:r>
              <a:rPr lang="en-GB" sz="2000" dirty="0">
                <a:solidFill>
                  <a:prstClr val="black"/>
                </a:solidFill>
                <a:latin typeface="Calibri"/>
              </a:rPr>
              <a:t>Photons (X-rays): 6 MeV</a:t>
            </a:r>
            <a:r>
              <a:rPr lang="en-GB" sz="2000" dirty="0">
                <a:solidFill>
                  <a:schemeClr val="tx2"/>
                </a:solidFill>
                <a:latin typeface="Calibri"/>
              </a:rPr>
              <a:t> </a:t>
            </a:r>
            <a:endParaRPr lang="en-GB" sz="2000" dirty="0">
              <a:solidFill>
                <a:prstClr val="black"/>
              </a:solidFill>
              <a:latin typeface="Calibri"/>
            </a:endParaRPr>
          </a:p>
          <a:p>
            <a:pPr marL="342900" indent="-342900" defTabSz="457200">
              <a:buFont typeface="Wingdings" panose="05000000000000000000" pitchFamily="2" charset="2"/>
              <a:buChar char="Ø"/>
            </a:pPr>
            <a:r>
              <a:rPr lang="en-GB" sz="2000" dirty="0">
                <a:solidFill>
                  <a:schemeClr val="tx2"/>
                </a:solidFill>
                <a:latin typeface="Calibri"/>
              </a:rPr>
              <a:t>Protons: 118 MeV</a:t>
            </a:r>
          </a:p>
          <a:p>
            <a:pPr marL="342900" indent="-342900" defTabSz="457200">
              <a:buFont typeface="Wingdings" panose="05000000000000000000" pitchFamily="2" charset="2"/>
              <a:buChar char="Ø"/>
            </a:pPr>
            <a:r>
              <a:rPr lang="en-GB" sz="2000" dirty="0">
                <a:solidFill>
                  <a:schemeClr val="tx2"/>
                </a:solidFill>
                <a:latin typeface="Calibri"/>
              </a:rPr>
              <a:t>Helium ions: 116 MeV</a:t>
            </a:r>
          </a:p>
          <a:p>
            <a:pPr marL="342900" indent="-342900" defTabSz="457200">
              <a:buFont typeface="Wingdings" panose="05000000000000000000" pitchFamily="2" charset="2"/>
              <a:buChar char="Ø"/>
            </a:pPr>
            <a:r>
              <a:rPr lang="en-GB" sz="2000" dirty="0">
                <a:solidFill>
                  <a:schemeClr val="tx2"/>
                </a:solidFill>
                <a:latin typeface="Calibri"/>
              </a:rPr>
              <a:t>Carbon ions: 217 MeV</a:t>
            </a:r>
          </a:p>
        </p:txBody>
      </p:sp>
      <p:sp>
        <p:nvSpPr>
          <p:cNvPr id="14" name="TextBox 13">
            <a:extLst>
              <a:ext uri="{FF2B5EF4-FFF2-40B4-BE49-F238E27FC236}">
                <a16:creationId xmlns:a16="http://schemas.microsoft.com/office/drawing/2014/main" id="{D34E2826-D64B-0078-0049-FA92A6A6144B}"/>
              </a:ext>
            </a:extLst>
          </p:cNvPr>
          <p:cNvSpPr txBox="1"/>
          <p:nvPr/>
        </p:nvSpPr>
        <p:spPr>
          <a:xfrm>
            <a:off x="289984" y="5644396"/>
            <a:ext cx="11612032" cy="514738"/>
          </a:xfrm>
          <a:prstGeom prst="rect">
            <a:avLst/>
          </a:prstGeom>
          <a:ln/>
        </p:spPr>
        <p:style>
          <a:lnRef idx="1">
            <a:schemeClr val="accent3"/>
          </a:lnRef>
          <a:fillRef idx="2">
            <a:schemeClr val="accent3"/>
          </a:fillRef>
          <a:effectRef idx="1">
            <a:schemeClr val="accent3"/>
          </a:effectRef>
          <a:fontRef idx="minor">
            <a:schemeClr val="dk1"/>
          </a:fontRef>
        </p:style>
        <p:txBody>
          <a:bodyPr wrap="square" lIns="72000" tIns="72000" rIns="72000" bIns="72000" rtlCol="0">
            <a:spAutoFit/>
          </a:bodyPr>
          <a:lstStyle/>
          <a:p>
            <a:pPr algn="l"/>
            <a:r>
              <a:rPr lang="en-GB" sz="2400" dirty="0">
                <a:latin typeface="Calibri" panose="020F0502020204030204" pitchFamily="34" charset="0"/>
                <a:cs typeface="Calibri" panose="020F0502020204030204" pitchFamily="34" charset="0"/>
              </a:rPr>
              <a:t>In general, the higher the energy the larger (and more expensive) the particle accelerator</a:t>
            </a:r>
          </a:p>
        </p:txBody>
      </p:sp>
    </p:spTree>
    <p:extLst>
      <p:ext uri="{BB962C8B-B14F-4D97-AF65-F5344CB8AC3E}">
        <p14:creationId xmlns:p14="http://schemas.microsoft.com/office/powerpoint/2010/main" val="1563084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A6E5F58-2191-4185-AB0B-74A3B307334E}"/>
              </a:ext>
            </a:extLst>
          </p:cNvPr>
          <p:cNvSpPr>
            <a:spLocks noGrp="1"/>
          </p:cNvSpPr>
          <p:nvPr>
            <p:ph type="title"/>
          </p:nvPr>
        </p:nvSpPr>
        <p:spPr/>
        <p:txBody>
          <a:bodyPr/>
          <a:lstStyle/>
          <a:p>
            <a:r>
              <a:rPr lang="en-GB" sz="4400" dirty="0"/>
              <a:t>Comparing accelerator designs</a:t>
            </a:r>
          </a:p>
        </p:txBody>
      </p:sp>
      <p:sp>
        <p:nvSpPr>
          <p:cNvPr id="6" name="Slide Number Placeholder 5">
            <a:extLst>
              <a:ext uri="{FF2B5EF4-FFF2-40B4-BE49-F238E27FC236}">
                <a16:creationId xmlns:a16="http://schemas.microsoft.com/office/drawing/2014/main" id="{FA8D0F23-1AF9-4017-9103-1CEDC24015D6}"/>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2" name="Arrow: Right 1">
            <a:extLst>
              <a:ext uri="{FF2B5EF4-FFF2-40B4-BE49-F238E27FC236}">
                <a16:creationId xmlns:a16="http://schemas.microsoft.com/office/drawing/2014/main" id="{6C057FCB-CB21-4E62-B80F-3E79942C0DF8}"/>
              </a:ext>
            </a:extLst>
          </p:cNvPr>
          <p:cNvSpPr/>
          <p:nvPr/>
        </p:nvSpPr>
        <p:spPr>
          <a:xfrm rot="20856888">
            <a:off x="1110100" y="4192262"/>
            <a:ext cx="10048662" cy="612742"/>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81B33ECF-83A2-42C0-952A-3ACAF4ADB3FB}"/>
              </a:ext>
            </a:extLst>
          </p:cNvPr>
          <p:cNvSpPr txBox="1"/>
          <p:nvPr/>
        </p:nvSpPr>
        <p:spPr>
          <a:xfrm>
            <a:off x="793237" y="4359513"/>
            <a:ext cx="1581697" cy="976403"/>
          </a:xfrm>
          <a:prstGeom prst="rect">
            <a:avLst/>
          </a:prstGeom>
        </p:spPr>
        <p:style>
          <a:lnRef idx="1">
            <a:schemeClr val="accent4"/>
          </a:lnRef>
          <a:fillRef idx="2">
            <a:schemeClr val="accent4"/>
          </a:fillRef>
          <a:effectRef idx="1">
            <a:schemeClr val="accent4"/>
          </a:effectRef>
          <a:fontRef idx="minor">
            <a:schemeClr val="dk1"/>
          </a:fontRef>
        </p:style>
        <p:txBody>
          <a:bodyPr wrap="none" lIns="72000" tIns="72000" rIns="72000" bIns="72000" rtlCol="0">
            <a:spAutoFit/>
          </a:bodyPr>
          <a:lstStyle/>
          <a:p>
            <a:pPr algn="l"/>
            <a:r>
              <a:rPr lang="fr-CH" b="1" dirty="0">
                <a:solidFill>
                  <a:srgbClr val="FF0000"/>
                </a:solidFill>
              </a:rPr>
              <a:t>Linac, X-rays</a:t>
            </a:r>
          </a:p>
          <a:p>
            <a:pPr algn="l"/>
            <a:r>
              <a:rPr lang="fr-CH" dirty="0"/>
              <a:t>~50 m</a:t>
            </a:r>
            <a:r>
              <a:rPr lang="fr-CH" baseline="30000" dirty="0"/>
              <a:t>2</a:t>
            </a:r>
          </a:p>
          <a:p>
            <a:pPr algn="l"/>
            <a:r>
              <a:rPr lang="en-GB" dirty="0"/>
              <a:t>~few M€</a:t>
            </a:r>
          </a:p>
        </p:txBody>
      </p:sp>
      <p:pic>
        <p:nvPicPr>
          <p:cNvPr id="13" name="Picture 12">
            <a:extLst>
              <a:ext uri="{FF2B5EF4-FFF2-40B4-BE49-F238E27FC236}">
                <a16:creationId xmlns:a16="http://schemas.microsoft.com/office/drawing/2014/main" id="{5F1EB030-9306-42CB-98C5-D842FF94F37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434175" y="5104621"/>
            <a:ext cx="2862171" cy="1108350"/>
          </a:xfrm>
          <a:prstGeom prst="rect">
            <a:avLst/>
          </a:prstGeom>
        </p:spPr>
      </p:pic>
      <p:pic>
        <p:nvPicPr>
          <p:cNvPr id="14" name="Picture 13">
            <a:extLst>
              <a:ext uri="{FF2B5EF4-FFF2-40B4-BE49-F238E27FC236}">
                <a16:creationId xmlns:a16="http://schemas.microsoft.com/office/drawing/2014/main" id="{438FB8B1-E10E-473B-B84D-F5FECCC363B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213018" y="1015310"/>
            <a:ext cx="2802505" cy="1972133"/>
          </a:xfrm>
          <a:prstGeom prst="rect">
            <a:avLst/>
          </a:prstGeom>
        </p:spPr>
      </p:pic>
      <p:pic>
        <p:nvPicPr>
          <p:cNvPr id="15" name="Picture 14">
            <a:extLst>
              <a:ext uri="{FF2B5EF4-FFF2-40B4-BE49-F238E27FC236}">
                <a16:creationId xmlns:a16="http://schemas.microsoft.com/office/drawing/2014/main" id="{2A28A1C0-6030-4C6A-9B52-54041EAD02D0}"/>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891159" y="2058195"/>
            <a:ext cx="2210074" cy="1482551"/>
          </a:xfrm>
          <a:prstGeom prst="rect">
            <a:avLst/>
          </a:prstGeom>
        </p:spPr>
      </p:pic>
      <p:pic>
        <p:nvPicPr>
          <p:cNvPr id="1026" name="Picture 2" descr="LINAC bunker design overview - Northrop">
            <a:extLst>
              <a:ext uri="{FF2B5EF4-FFF2-40B4-BE49-F238E27FC236}">
                <a16:creationId xmlns:a16="http://schemas.microsoft.com/office/drawing/2014/main" id="{DA36096D-1835-4666-897A-CFF2EE42188C}"/>
              </a:ext>
            </a:extLst>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2314803" y="3546609"/>
            <a:ext cx="588802" cy="59847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A high angle view of a factory&#10;&#10;Description automatically generated with medium confidence">
            <a:extLst>
              <a:ext uri="{FF2B5EF4-FFF2-40B4-BE49-F238E27FC236}">
                <a16:creationId xmlns:a16="http://schemas.microsoft.com/office/drawing/2014/main" id="{DE973FEC-4775-460C-812E-C99FA5B5745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782951" y="1136116"/>
            <a:ext cx="2207117" cy="1329788"/>
          </a:xfrm>
          <a:prstGeom prst="rect">
            <a:avLst/>
          </a:prstGeom>
        </p:spPr>
      </p:pic>
      <p:pic>
        <p:nvPicPr>
          <p:cNvPr id="18" name="Picture 17">
            <a:extLst>
              <a:ext uri="{FF2B5EF4-FFF2-40B4-BE49-F238E27FC236}">
                <a16:creationId xmlns:a16="http://schemas.microsoft.com/office/drawing/2014/main" id="{2DDD3364-9962-4144-BC26-10AB5CE20DA6}"/>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021313" y="1957000"/>
            <a:ext cx="1926753" cy="1265954"/>
          </a:xfrm>
          <a:prstGeom prst="rect">
            <a:avLst/>
          </a:prstGeom>
        </p:spPr>
      </p:pic>
      <p:sp>
        <p:nvSpPr>
          <p:cNvPr id="19" name="TextBox 18">
            <a:extLst>
              <a:ext uri="{FF2B5EF4-FFF2-40B4-BE49-F238E27FC236}">
                <a16:creationId xmlns:a16="http://schemas.microsoft.com/office/drawing/2014/main" id="{53C7F442-B5FB-4470-B6C9-A880E6006BCE}"/>
              </a:ext>
            </a:extLst>
          </p:cNvPr>
          <p:cNvSpPr txBox="1"/>
          <p:nvPr/>
        </p:nvSpPr>
        <p:spPr>
          <a:xfrm>
            <a:off x="5297705" y="1880345"/>
            <a:ext cx="798295" cy="169277"/>
          </a:xfrm>
          <a:prstGeom prst="rect">
            <a:avLst/>
          </a:prstGeom>
          <a:noFill/>
        </p:spPr>
        <p:txBody>
          <a:bodyPr wrap="none" lIns="0" tIns="0" rIns="0" bIns="0" rtlCol="0">
            <a:spAutoFit/>
          </a:bodyPr>
          <a:lstStyle/>
          <a:p>
            <a:pPr algn="l"/>
            <a:r>
              <a:rPr lang="en-GB" sz="1100" i="1" dirty="0"/>
              <a:t>courtesy IBA</a:t>
            </a:r>
          </a:p>
        </p:txBody>
      </p:sp>
      <p:sp>
        <p:nvSpPr>
          <p:cNvPr id="11" name="TextBox 10">
            <a:extLst>
              <a:ext uri="{FF2B5EF4-FFF2-40B4-BE49-F238E27FC236}">
                <a16:creationId xmlns:a16="http://schemas.microsoft.com/office/drawing/2014/main" id="{D60FD81B-3D81-4300-92E0-980B61DFDC01}"/>
              </a:ext>
            </a:extLst>
          </p:cNvPr>
          <p:cNvSpPr txBox="1"/>
          <p:nvPr/>
        </p:nvSpPr>
        <p:spPr>
          <a:xfrm>
            <a:off x="3848980" y="3577678"/>
            <a:ext cx="2210074" cy="976403"/>
          </a:xfrm>
          <a:prstGeom prst="rect">
            <a:avLst/>
          </a:prstGeom>
        </p:spPr>
        <p:style>
          <a:lnRef idx="1">
            <a:schemeClr val="accent4"/>
          </a:lnRef>
          <a:fillRef idx="2">
            <a:schemeClr val="accent4"/>
          </a:fillRef>
          <a:effectRef idx="1">
            <a:schemeClr val="accent4"/>
          </a:effectRef>
          <a:fontRef idx="minor">
            <a:schemeClr val="dk1"/>
          </a:fontRef>
        </p:style>
        <p:txBody>
          <a:bodyPr wrap="none" lIns="72000" tIns="72000" rIns="72000" bIns="72000" rtlCol="0">
            <a:spAutoFit/>
          </a:bodyPr>
          <a:lstStyle/>
          <a:p>
            <a:pPr algn="l"/>
            <a:r>
              <a:rPr lang="fr-CH" b="1" dirty="0">
                <a:solidFill>
                  <a:srgbClr val="FF0000"/>
                </a:solidFill>
              </a:rPr>
              <a:t>Cyclotron, protons</a:t>
            </a:r>
          </a:p>
          <a:p>
            <a:pPr algn="l"/>
            <a:r>
              <a:rPr lang="fr-CH" dirty="0"/>
              <a:t>~500 m</a:t>
            </a:r>
            <a:r>
              <a:rPr lang="fr-CH" baseline="30000" dirty="0"/>
              <a:t>2</a:t>
            </a:r>
          </a:p>
          <a:p>
            <a:pPr algn="l"/>
            <a:r>
              <a:rPr lang="en-GB" dirty="0"/>
              <a:t>~few 10 M€</a:t>
            </a:r>
          </a:p>
        </p:txBody>
      </p:sp>
      <p:sp>
        <p:nvSpPr>
          <p:cNvPr id="12" name="TextBox 11">
            <a:extLst>
              <a:ext uri="{FF2B5EF4-FFF2-40B4-BE49-F238E27FC236}">
                <a16:creationId xmlns:a16="http://schemas.microsoft.com/office/drawing/2014/main" id="{FAB45A9B-F720-4BCC-97ED-AD2A8A00D772}"/>
              </a:ext>
            </a:extLst>
          </p:cNvPr>
          <p:cNvSpPr txBox="1"/>
          <p:nvPr/>
        </p:nvSpPr>
        <p:spPr>
          <a:xfrm>
            <a:off x="7379366" y="2692890"/>
            <a:ext cx="2953867" cy="976403"/>
          </a:xfrm>
          <a:prstGeom prst="rect">
            <a:avLst/>
          </a:prstGeom>
        </p:spPr>
        <p:style>
          <a:lnRef idx="1">
            <a:schemeClr val="accent4"/>
          </a:lnRef>
          <a:fillRef idx="2">
            <a:schemeClr val="accent4"/>
          </a:fillRef>
          <a:effectRef idx="1">
            <a:schemeClr val="accent4"/>
          </a:effectRef>
          <a:fontRef idx="minor">
            <a:schemeClr val="dk1"/>
          </a:fontRef>
        </p:style>
        <p:txBody>
          <a:bodyPr wrap="none" lIns="72000" tIns="72000" rIns="72000" bIns="72000" rtlCol="0">
            <a:spAutoFit/>
          </a:bodyPr>
          <a:lstStyle/>
          <a:p>
            <a:pPr algn="l"/>
            <a:r>
              <a:rPr lang="fr-CH" b="1" dirty="0">
                <a:solidFill>
                  <a:srgbClr val="FF0000"/>
                </a:solidFill>
              </a:rPr>
              <a:t>Synchrotron, </a:t>
            </a:r>
            <a:r>
              <a:rPr lang="fr-CH" b="1" dirty="0" err="1">
                <a:solidFill>
                  <a:srgbClr val="FF0000"/>
                </a:solidFill>
              </a:rPr>
              <a:t>carbon</a:t>
            </a:r>
            <a:r>
              <a:rPr lang="fr-CH" b="1" dirty="0">
                <a:solidFill>
                  <a:srgbClr val="FF0000"/>
                </a:solidFill>
              </a:rPr>
              <a:t> ions</a:t>
            </a:r>
          </a:p>
          <a:p>
            <a:pPr algn="l"/>
            <a:r>
              <a:rPr lang="fr-CH" dirty="0"/>
              <a:t>~5,000 m</a:t>
            </a:r>
            <a:r>
              <a:rPr lang="fr-CH" baseline="30000" dirty="0"/>
              <a:t>2</a:t>
            </a:r>
          </a:p>
          <a:p>
            <a:pPr algn="l"/>
            <a:r>
              <a:rPr lang="en-GB" dirty="0"/>
              <a:t>&gt;200 M€</a:t>
            </a:r>
          </a:p>
        </p:txBody>
      </p:sp>
      <p:pic>
        <p:nvPicPr>
          <p:cNvPr id="22" name="Picture 21">
            <a:extLst>
              <a:ext uri="{FF2B5EF4-FFF2-40B4-BE49-F238E27FC236}">
                <a16:creationId xmlns:a16="http://schemas.microsoft.com/office/drawing/2014/main" id="{F5900BDA-EA05-476E-96E6-BDFE25C9E831}"/>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279344" y="2907769"/>
            <a:ext cx="1898931" cy="1265954"/>
          </a:xfrm>
          <a:prstGeom prst="rect">
            <a:avLst/>
          </a:prstGeom>
        </p:spPr>
      </p:pic>
      <p:sp>
        <p:nvSpPr>
          <p:cNvPr id="20" name="TextBox 19">
            <a:extLst>
              <a:ext uri="{FF2B5EF4-FFF2-40B4-BE49-F238E27FC236}">
                <a16:creationId xmlns:a16="http://schemas.microsoft.com/office/drawing/2014/main" id="{54AD8027-EAA1-46CE-8CEF-A0B1E83D1D20}"/>
              </a:ext>
            </a:extLst>
          </p:cNvPr>
          <p:cNvSpPr txBox="1"/>
          <p:nvPr/>
        </p:nvSpPr>
        <p:spPr>
          <a:xfrm>
            <a:off x="80059" y="892695"/>
            <a:ext cx="6308549" cy="984885"/>
          </a:xfrm>
          <a:prstGeom prst="rect">
            <a:avLst/>
          </a:prstGeom>
          <a:noFill/>
        </p:spPr>
        <p:txBody>
          <a:bodyPr wrap="square" rtlCol="0">
            <a:spAutoFit/>
          </a:bodyPr>
          <a:lstStyle/>
          <a:p>
            <a:pPr>
              <a:spcAft>
                <a:spcPts val="600"/>
              </a:spcAft>
            </a:pPr>
            <a:r>
              <a:rPr lang="en-US" altLang="en-US" sz="2000" dirty="0">
                <a:solidFill>
                  <a:srgbClr val="004197"/>
                </a:solidFill>
              </a:rPr>
              <a:t>Ions deliver more energy to the tissues but </a:t>
            </a:r>
            <a:r>
              <a:rPr lang="en-US" altLang="en-US" sz="2000" dirty="0">
                <a:solidFill>
                  <a:srgbClr val="FF0000"/>
                </a:solidFill>
              </a:rPr>
              <a:t>need more energy to enter the body </a:t>
            </a:r>
            <a:r>
              <a:rPr lang="en-US" altLang="en-US" sz="2000" dirty="0">
                <a:solidFill>
                  <a:srgbClr val="004197"/>
                </a:solidFill>
              </a:rPr>
              <a:t>→ </a:t>
            </a:r>
            <a:r>
              <a:rPr lang="en-US" altLang="en-US" dirty="0">
                <a:solidFill>
                  <a:srgbClr val="FF0000"/>
                </a:solidFill>
              </a:rPr>
              <a:t>factor 2.8 </a:t>
            </a:r>
            <a:r>
              <a:rPr lang="en-US" altLang="en-US" dirty="0">
                <a:solidFill>
                  <a:srgbClr val="004197"/>
                </a:solidFill>
              </a:rPr>
              <a:t>in accelerator diameter going from protons to carbon</a:t>
            </a:r>
          </a:p>
        </p:txBody>
      </p:sp>
      <p:sp>
        <p:nvSpPr>
          <p:cNvPr id="4" name="Callout: Line 3">
            <a:extLst>
              <a:ext uri="{FF2B5EF4-FFF2-40B4-BE49-F238E27FC236}">
                <a16:creationId xmlns:a16="http://schemas.microsoft.com/office/drawing/2014/main" id="{80FBD504-0868-6734-42BF-611FB91EB7EE}"/>
              </a:ext>
            </a:extLst>
          </p:cNvPr>
          <p:cNvSpPr/>
          <p:nvPr/>
        </p:nvSpPr>
        <p:spPr>
          <a:xfrm>
            <a:off x="9847817" y="4474998"/>
            <a:ext cx="1279923" cy="566862"/>
          </a:xfrm>
          <a:prstGeom prst="borderCallout1">
            <a:avLst>
              <a:gd name="adj1" fmla="val 46225"/>
              <a:gd name="adj2" fmla="val -11666"/>
              <a:gd name="adj3" fmla="val -67901"/>
              <a:gd name="adj4" fmla="val -156165"/>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GB" sz="1600" i="1" dirty="0">
                <a:latin typeface="Calibri" panose="020F0502020204030204" pitchFamily="34" charset="0"/>
                <a:cs typeface="Calibri" panose="020F0502020204030204" pitchFamily="34" charset="0"/>
              </a:rPr>
              <a:t>Anything in between?</a:t>
            </a:r>
          </a:p>
        </p:txBody>
      </p:sp>
    </p:spTree>
    <p:extLst>
      <p:ext uri="{BB962C8B-B14F-4D97-AF65-F5344CB8AC3E}">
        <p14:creationId xmlns:p14="http://schemas.microsoft.com/office/powerpoint/2010/main" val="3910647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56257"/>
          </a:xfrm>
        </p:spPr>
        <p:txBody>
          <a:bodyPr>
            <a:noAutofit/>
          </a:bodyPr>
          <a:lstStyle/>
          <a:p>
            <a:r>
              <a:rPr lang="en-GB" sz="4000" dirty="0"/>
              <a:t>Proton therapy accelerators: cyclotrons</a:t>
            </a:r>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sp>
        <p:nvSpPr>
          <p:cNvPr id="7" name="TextBox 6"/>
          <p:cNvSpPr txBox="1"/>
          <p:nvPr/>
        </p:nvSpPr>
        <p:spPr>
          <a:xfrm>
            <a:off x="5552389" y="1124384"/>
            <a:ext cx="6334811" cy="3016210"/>
          </a:xfrm>
          <a:prstGeom prst="rect">
            <a:avLst/>
          </a:prstGeom>
          <a:noFill/>
        </p:spPr>
        <p:txBody>
          <a:bodyPr wrap="square" rtlCol="0">
            <a:spAutoFit/>
          </a:bodyPr>
          <a:lstStyle/>
          <a:p>
            <a:r>
              <a:rPr lang="en-GB" sz="2000" dirty="0">
                <a:latin typeface="Calibri" panose="020F0502020204030204" pitchFamily="34" charset="0"/>
                <a:cs typeface="Calibri" panose="020F0502020204030204" pitchFamily="34" charset="0"/>
              </a:rPr>
              <a:t>At present, the cyclotron is the best accelerator to provide proton therapy reliably and at low cost (3 vendors on the market). </a:t>
            </a:r>
          </a:p>
          <a:p>
            <a:endParaRPr lang="en-GB" sz="600" dirty="0">
              <a:latin typeface="Calibri" panose="020F0502020204030204" pitchFamily="34" charset="0"/>
              <a:cs typeface="Calibri" panose="020F0502020204030204" pitchFamily="34" charset="0"/>
            </a:endParaRPr>
          </a:p>
          <a:p>
            <a:r>
              <a:rPr lang="en-GB" sz="2000" dirty="0">
                <a:latin typeface="Calibri" panose="020F0502020204030204" pitchFamily="34" charset="0"/>
                <a:cs typeface="Calibri" panose="020F0502020204030204" pitchFamily="34" charset="0"/>
              </a:rPr>
              <a:t>Critical issues with cyclotrons:</a:t>
            </a:r>
          </a:p>
          <a:p>
            <a:pPr marL="342900" indent="-342900">
              <a:buAutoNum type="arabicPeriod"/>
            </a:pPr>
            <a:r>
              <a:rPr lang="en-GB" sz="2000" dirty="0">
                <a:latin typeface="Calibri" panose="020F0502020204030204" pitchFamily="34" charset="0"/>
                <a:cs typeface="Calibri" panose="020F0502020204030204" pitchFamily="34" charset="0"/>
              </a:rPr>
              <a:t>Energy modulation (required to adjust the depth and scan the tumour) is obtained with slow sliding plates that become rapidly radioactive → need large shielding.</a:t>
            </a:r>
          </a:p>
          <a:p>
            <a:pPr marL="342900" indent="-342900">
              <a:buAutoNum type="arabicPeriod"/>
            </a:pPr>
            <a:r>
              <a:rPr lang="en-GB" sz="2000" dirty="0">
                <a:latin typeface="Calibri" panose="020F0502020204030204" pitchFamily="34" charset="0"/>
                <a:cs typeface="Calibri" panose="020F0502020204030204" pitchFamily="34" charset="0"/>
              </a:rPr>
              <a:t>Very effective for protons, becomes complex and expensive for heavier particles.</a:t>
            </a:r>
          </a:p>
        </p:txBody>
      </p:sp>
      <p:pic>
        <p:nvPicPr>
          <p:cNvPr id="8" name="Picture 7"/>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472540" y="3832818"/>
            <a:ext cx="2973064" cy="2331536"/>
          </a:xfrm>
          <a:prstGeom prst="rect">
            <a:avLst/>
          </a:prstGeom>
        </p:spPr>
      </p:pic>
      <p:sp>
        <p:nvSpPr>
          <p:cNvPr id="9" name="TextBox 8"/>
          <p:cNvSpPr txBox="1"/>
          <p:nvPr/>
        </p:nvSpPr>
        <p:spPr>
          <a:xfrm>
            <a:off x="4615421" y="4623425"/>
            <a:ext cx="1628600" cy="1384995"/>
          </a:xfrm>
          <a:prstGeom prst="rect">
            <a:avLst/>
          </a:prstGeom>
          <a:solidFill>
            <a:srgbClr val="FFFF00"/>
          </a:solidFill>
        </p:spPr>
        <p:txBody>
          <a:bodyPr wrap="square" rtlCol="0">
            <a:spAutoFit/>
          </a:bodyPr>
          <a:lstStyle/>
          <a:p>
            <a:r>
              <a:rPr lang="en-US" sz="1400" i="1" dirty="0" err="1"/>
              <a:t>ProteusOne</a:t>
            </a:r>
            <a:r>
              <a:rPr lang="en-US" sz="1400" i="1" dirty="0"/>
              <a:t> and </a:t>
            </a:r>
            <a:r>
              <a:rPr lang="en-US" sz="1400" i="1" dirty="0" err="1"/>
              <a:t>ProteusPlus</a:t>
            </a:r>
            <a:r>
              <a:rPr lang="en-US" sz="1400" i="1" dirty="0"/>
              <a:t> turn-key proton therapy solutions  from IBA (Belgium)</a:t>
            </a:r>
            <a:endParaRPr lang="en-GB" sz="1400" i="1" dirty="0"/>
          </a:p>
        </p:txBody>
      </p:sp>
      <p:pic>
        <p:nvPicPr>
          <p:cNvPr id="10" name="Picture 9"/>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29054" y="1074870"/>
            <a:ext cx="4727789" cy="2726246"/>
          </a:xfrm>
          <a:prstGeom prst="rect">
            <a:avLst/>
          </a:prstGeom>
        </p:spPr>
      </p:pic>
      <p:pic>
        <p:nvPicPr>
          <p:cNvPr id="12" name="Picture 11"/>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413839" y="4286900"/>
            <a:ext cx="4020634" cy="1877452"/>
          </a:xfrm>
          <a:prstGeom prst="rect">
            <a:avLst/>
          </a:prstGeom>
        </p:spPr>
      </p:pic>
    </p:spTree>
    <p:extLst>
      <p:ext uri="{BB962C8B-B14F-4D97-AF65-F5344CB8AC3E}">
        <p14:creationId xmlns:p14="http://schemas.microsoft.com/office/powerpoint/2010/main" val="3371065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2E2ABA8-756C-41CD-90B1-B33273A503F7}"/>
              </a:ext>
            </a:extLst>
          </p:cNvPr>
          <p:cNvSpPr>
            <a:spLocks noGrp="1"/>
          </p:cNvSpPr>
          <p:nvPr>
            <p:ph type="title"/>
          </p:nvPr>
        </p:nvSpPr>
        <p:spPr/>
        <p:txBody>
          <a:bodyPr/>
          <a:lstStyle/>
          <a:p>
            <a:r>
              <a:rPr lang="en-GB" sz="4400" dirty="0"/>
              <a:t>The CERN Next Ion Medical Machine Study</a:t>
            </a:r>
          </a:p>
        </p:txBody>
      </p:sp>
      <p:sp>
        <p:nvSpPr>
          <p:cNvPr id="6" name="Slide Number Placeholder 5">
            <a:extLst>
              <a:ext uri="{FF2B5EF4-FFF2-40B4-BE49-F238E27FC236}">
                <a16:creationId xmlns:a16="http://schemas.microsoft.com/office/drawing/2014/main" id="{76FC3F8F-C48A-4992-B608-0567CF1EA263}"/>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13" name="Content Placeholder 2">
            <a:extLst>
              <a:ext uri="{FF2B5EF4-FFF2-40B4-BE49-F238E27FC236}">
                <a16:creationId xmlns:a16="http://schemas.microsoft.com/office/drawing/2014/main" id="{BB578C8C-D6F5-4CCF-8CE7-B68FF900CD3E}"/>
              </a:ext>
            </a:extLst>
          </p:cNvPr>
          <p:cNvSpPr txBox="1">
            <a:spLocks/>
          </p:cNvSpPr>
          <p:nvPr/>
        </p:nvSpPr>
        <p:spPr>
          <a:xfrm>
            <a:off x="285266" y="938754"/>
            <a:ext cx="8511893" cy="2681712"/>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spcBef>
                <a:spcPts val="1200"/>
              </a:spcBef>
              <a:buFont typeface="Wingdings" panose="05000000000000000000" pitchFamily="2" charset="2"/>
              <a:buChar char="Ø"/>
            </a:pPr>
            <a:r>
              <a:rPr lang="en-GB" sz="2000" b="1" dirty="0">
                <a:solidFill>
                  <a:srgbClr val="FF0000"/>
                </a:solidFill>
                <a:latin typeface="Calibri" panose="020F0502020204030204" pitchFamily="34" charset="0"/>
                <a:cs typeface="Calibri" panose="020F0502020204030204" pitchFamily="34" charset="0"/>
              </a:rPr>
              <a:t>Proton</a:t>
            </a:r>
            <a:r>
              <a:rPr lang="en-GB" sz="2000" dirty="0">
                <a:latin typeface="Calibri" panose="020F0502020204030204" pitchFamily="34" charset="0"/>
                <a:cs typeface="Calibri" panose="020F0502020204030204" pitchFamily="34" charset="0"/>
              </a:rPr>
              <a:t> therapy is now commercial, and CERN, as an international organisation, cannot interfere with a mature commercial market.</a:t>
            </a:r>
          </a:p>
          <a:p>
            <a:pPr>
              <a:spcBef>
                <a:spcPts val="1200"/>
              </a:spcBef>
              <a:buFont typeface="Wingdings" panose="05000000000000000000" pitchFamily="2" charset="2"/>
              <a:buChar char="Ø"/>
            </a:pPr>
            <a:r>
              <a:rPr lang="en-GB" sz="2000" b="1" dirty="0">
                <a:solidFill>
                  <a:srgbClr val="FF0000"/>
                </a:solidFill>
                <a:latin typeface="Calibri" panose="020F0502020204030204" pitchFamily="34" charset="0"/>
                <a:cs typeface="Calibri" panose="020F0502020204030204" pitchFamily="34" charset="0"/>
              </a:rPr>
              <a:t>Heavy ion </a:t>
            </a:r>
            <a:r>
              <a:rPr lang="en-GB" sz="2000" dirty="0">
                <a:latin typeface="Calibri" panose="020F0502020204030204" pitchFamily="34" charset="0"/>
                <a:cs typeface="Calibri" panose="020F0502020204030204" pitchFamily="34" charset="0"/>
              </a:rPr>
              <a:t>therapy is still in an early phase despite its advantages. Its diffusion is limited mainly by: </a:t>
            </a:r>
          </a:p>
          <a:p>
            <a:pPr lvl="1">
              <a:spcBef>
                <a:spcPts val="600"/>
              </a:spcBef>
              <a:buFont typeface="Wingdings" panose="05000000000000000000" pitchFamily="2" charset="2"/>
              <a:buChar char="ü"/>
            </a:pPr>
            <a:r>
              <a:rPr lang="en-GB" sz="2000" b="1" dirty="0">
                <a:solidFill>
                  <a:srgbClr val="FF0000"/>
                </a:solidFill>
                <a:latin typeface="Calibri" panose="020F0502020204030204" pitchFamily="34" charset="0"/>
                <a:cs typeface="Calibri" panose="020F0502020204030204" pitchFamily="34" charset="0"/>
              </a:rPr>
              <a:t>Size and cost of the accelerator</a:t>
            </a:r>
            <a:r>
              <a:rPr lang="en-GB" sz="2000" dirty="0">
                <a:latin typeface="Calibri" panose="020F0502020204030204" pitchFamily="34" charset="0"/>
                <a:cs typeface="Calibri" panose="020F0502020204030204" pitchFamily="34" charset="0"/>
              </a:rPr>
              <a:t>;</a:t>
            </a:r>
          </a:p>
          <a:p>
            <a:pPr lvl="1">
              <a:spcBef>
                <a:spcPts val="600"/>
              </a:spcBef>
              <a:buFont typeface="Wingdings" panose="05000000000000000000" pitchFamily="2" charset="2"/>
              <a:buChar char="ü"/>
            </a:pPr>
            <a:r>
              <a:rPr lang="en-GB" sz="2000" b="1" dirty="0">
                <a:solidFill>
                  <a:srgbClr val="FF0000"/>
                </a:solidFill>
                <a:latin typeface="Calibri" panose="020F0502020204030204" pitchFamily="34" charset="0"/>
                <a:cs typeface="Calibri" panose="020F0502020204030204" pitchFamily="34" charset="0"/>
              </a:rPr>
              <a:t>Lack of experimental data</a:t>
            </a:r>
            <a:r>
              <a:rPr lang="en-GB" sz="2000" dirty="0">
                <a:latin typeface="Calibri" panose="020F0502020204030204" pitchFamily="34" charset="0"/>
                <a:cs typeface="Calibri" panose="020F0502020204030204" pitchFamily="34" charset="0"/>
              </a:rPr>
              <a:t>.</a:t>
            </a:r>
          </a:p>
          <a:p>
            <a:pPr>
              <a:spcBef>
                <a:spcPts val="600"/>
              </a:spcBef>
              <a:buFont typeface="Wingdings" panose="05000000000000000000" pitchFamily="2" charset="2"/>
              <a:buChar char="Ø"/>
            </a:pPr>
            <a:r>
              <a:rPr lang="en-GB" sz="2000" dirty="0">
                <a:latin typeface="Calibri" panose="020F0502020204030204" pitchFamily="34" charset="0"/>
                <a:cs typeface="Calibri" panose="020F0502020204030204" pitchFamily="34" charset="0"/>
              </a:rPr>
              <a:t>New demands from the medical community and new opportunities from recent research can be integrated in a newly designed ion therapy facility.</a:t>
            </a:r>
          </a:p>
          <a:p>
            <a:pPr lvl="1">
              <a:spcBef>
                <a:spcPts val="600"/>
              </a:spcBef>
              <a:buFont typeface="Wingdings" panose="05000000000000000000" pitchFamily="2" charset="2"/>
              <a:buChar char="ü"/>
            </a:pPr>
            <a:endParaRPr lang="en-GB" sz="2000" dirty="0">
              <a:latin typeface="Calibri" panose="020F0502020204030204" pitchFamily="34" charset="0"/>
              <a:cs typeface="Calibri" panose="020F0502020204030204" pitchFamily="34" charset="0"/>
            </a:endParaRPr>
          </a:p>
        </p:txBody>
      </p:sp>
      <p:sp>
        <p:nvSpPr>
          <p:cNvPr id="14" name="Arrow: Down 13">
            <a:extLst>
              <a:ext uri="{FF2B5EF4-FFF2-40B4-BE49-F238E27FC236}">
                <a16:creationId xmlns:a16="http://schemas.microsoft.com/office/drawing/2014/main" id="{67D38AD8-489F-47F3-B3B5-F57FB383C40C}"/>
              </a:ext>
            </a:extLst>
          </p:cNvPr>
          <p:cNvSpPr/>
          <p:nvPr/>
        </p:nvSpPr>
        <p:spPr>
          <a:xfrm>
            <a:off x="4100998" y="4094320"/>
            <a:ext cx="600308" cy="3956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1F619745-8D34-410F-BFC9-03E4F3E31EBE}"/>
              </a:ext>
            </a:extLst>
          </p:cNvPr>
          <p:cNvSpPr txBox="1"/>
          <p:nvPr/>
        </p:nvSpPr>
        <p:spPr>
          <a:xfrm>
            <a:off x="452266" y="4568174"/>
            <a:ext cx="8214300" cy="1461939"/>
          </a:xfrm>
          <a:prstGeom prst="rect">
            <a:avLst/>
          </a:prstGeom>
          <a:noFill/>
        </p:spPr>
        <p:txBody>
          <a:bodyPr wrap="square" lIns="0" tIns="0" rIns="0" bIns="0" rtlCol="0">
            <a:spAutoFit/>
          </a:bodyPr>
          <a:lstStyle/>
          <a:p>
            <a:pPr algn="l">
              <a:spcBef>
                <a:spcPts val="600"/>
              </a:spcBef>
            </a:pPr>
            <a:r>
              <a:rPr lang="en-GB" dirty="0">
                <a:latin typeface="Calibri" panose="020F0502020204030204" pitchFamily="34" charset="0"/>
                <a:cs typeface="Calibri" panose="020F0502020204030204" pitchFamily="34" charset="0"/>
              </a:rPr>
              <a:t>Approval in 2019 of the </a:t>
            </a:r>
            <a:r>
              <a:rPr lang="en-GB" b="1" dirty="0">
                <a:solidFill>
                  <a:srgbClr val="C00000"/>
                </a:solidFill>
                <a:latin typeface="Calibri" panose="020F0502020204030204" pitchFamily="34" charset="0"/>
                <a:cs typeface="Calibri" panose="020F0502020204030204" pitchFamily="34" charset="0"/>
              </a:rPr>
              <a:t>Next Ion Medical Machine Study (NIMMS) </a:t>
            </a:r>
            <a:r>
              <a:rPr lang="en-GB" dirty="0">
                <a:latin typeface="Calibri" panose="020F0502020204030204" pitchFamily="34" charset="0"/>
                <a:cs typeface="Calibri" panose="020F0502020204030204" pitchFamily="34" charset="0"/>
              </a:rPr>
              <a:t>in the frame of the CERN</a:t>
            </a:r>
            <a:r>
              <a:rPr lang="en-GB" dirty="0">
                <a:solidFill>
                  <a:srgbClr val="FF0000"/>
                </a:solidFill>
                <a:latin typeface="Calibri" panose="020F0502020204030204" pitchFamily="34" charset="0"/>
                <a:cs typeface="Calibri" panose="020F0502020204030204" pitchFamily="34" charset="0"/>
              </a:rPr>
              <a:t> </a:t>
            </a:r>
            <a:r>
              <a:rPr lang="en-GB" dirty="0">
                <a:solidFill>
                  <a:srgbClr val="C00000"/>
                </a:solidFill>
                <a:latin typeface="Calibri" panose="020F0502020204030204" pitchFamily="34" charset="0"/>
                <a:cs typeface="Calibri" panose="020F0502020204030204" pitchFamily="34" charset="0"/>
              </a:rPr>
              <a:t>Knowledge Transfer </a:t>
            </a:r>
            <a:r>
              <a:rPr lang="en-GB" dirty="0">
                <a:latin typeface="Calibri" panose="020F0502020204030204" pitchFamily="34" charset="0"/>
                <a:cs typeface="Calibri" panose="020F0502020204030204" pitchFamily="34" charset="0"/>
              </a:rPr>
              <a:t>for Medical Applications. </a:t>
            </a:r>
          </a:p>
          <a:p>
            <a:pPr algn="l">
              <a:spcBef>
                <a:spcPts val="600"/>
              </a:spcBef>
            </a:pPr>
            <a:r>
              <a:rPr lang="en-GB" dirty="0">
                <a:latin typeface="Calibri" panose="020F0502020204030204" pitchFamily="34" charset="0"/>
                <a:cs typeface="Calibri" panose="020F0502020204030204" pitchFamily="34" charset="0"/>
              </a:rPr>
              <a:t>In line with CERN mission, the goal of NIMMS is to build on CERN expertise to develop a portfolio of technologies that can be used in a next generation facility, more than developing a single design (</a:t>
            </a:r>
            <a:r>
              <a:rPr lang="en-GB" dirty="0">
                <a:solidFill>
                  <a:srgbClr val="C00000"/>
                </a:solidFill>
                <a:latin typeface="Calibri" panose="020F0502020204030204" pitchFamily="34" charset="0"/>
                <a:cs typeface="Calibri" panose="020F0502020204030204" pitchFamily="34" charset="0"/>
              </a:rPr>
              <a:t>NIMMS as a «toolbox»).</a:t>
            </a:r>
          </a:p>
        </p:txBody>
      </p:sp>
      <p:pic>
        <p:nvPicPr>
          <p:cNvPr id="10" name="Picture 9">
            <a:extLst>
              <a:ext uri="{FF2B5EF4-FFF2-40B4-BE49-F238E27FC236}">
                <a16:creationId xmlns:a16="http://schemas.microsoft.com/office/drawing/2014/main" id="{473B7170-E176-8720-04A7-EEB81538D82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181375" y="3938757"/>
            <a:ext cx="2163843" cy="2163843"/>
          </a:xfrm>
          <a:prstGeom prst="rect">
            <a:avLst/>
          </a:prstGeom>
        </p:spPr>
      </p:pic>
      <p:pic>
        <p:nvPicPr>
          <p:cNvPr id="2" name="Picture 1">
            <a:extLst>
              <a:ext uri="{FF2B5EF4-FFF2-40B4-BE49-F238E27FC236}">
                <a16:creationId xmlns:a16="http://schemas.microsoft.com/office/drawing/2014/main" id="{0802A610-2CED-A15A-3780-E63CBB371D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70480" y="1145516"/>
            <a:ext cx="2290258" cy="2156660"/>
          </a:xfrm>
          <a:prstGeom prst="rect">
            <a:avLst/>
          </a:prstGeom>
        </p:spPr>
      </p:pic>
    </p:spTree>
    <p:extLst>
      <p:ext uri="{BB962C8B-B14F-4D97-AF65-F5344CB8AC3E}">
        <p14:creationId xmlns:p14="http://schemas.microsoft.com/office/powerpoint/2010/main" val="1993409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4A1D7B-98A2-48C4-BF03-307803477FDA}"/>
              </a:ext>
            </a:extLst>
          </p:cNvPr>
          <p:cNvSpPr>
            <a:spLocks noGrp="1"/>
          </p:cNvSpPr>
          <p:nvPr>
            <p:ph type="title"/>
          </p:nvPr>
        </p:nvSpPr>
        <p:spPr/>
        <p:txBody>
          <a:bodyPr/>
          <a:lstStyle/>
          <a:p>
            <a:r>
              <a:rPr lang="fr-CH" sz="4400" dirty="0"/>
              <a:t>NIMMS Collaborations - 2023</a:t>
            </a:r>
            <a:endParaRPr lang="en-GB" sz="4400" dirty="0"/>
          </a:p>
        </p:txBody>
      </p:sp>
      <p:sp>
        <p:nvSpPr>
          <p:cNvPr id="6" name="Slide Number Placeholder 5">
            <a:extLst>
              <a:ext uri="{FF2B5EF4-FFF2-40B4-BE49-F238E27FC236}">
                <a16:creationId xmlns:a16="http://schemas.microsoft.com/office/drawing/2014/main" id="{CF86E3AB-09F7-441C-A200-C2C9475051CA}"/>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8" name="TextBox 7">
            <a:extLst>
              <a:ext uri="{FF2B5EF4-FFF2-40B4-BE49-F238E27FC236}">
                <a16:creationId xmlns:a16="http://schemas.microsoft.com/office/drawing/2014/main" id="{3467C845-1CB7-417D-AB42-868D08EA03FA}"/>
              </a:ext>
            </a:extLst>
          </p:cNvPr>
          <p:cNvSpPr txBox="1"/>
          <p:nvPr/>
        </p:nvSpPr>
        <p:spPr>
          <a:xfrm>
            <a:off x="403200" y="1315498"/>
            <a:ext cx="6459154" cy="4431983"/>
          </a:xfrm>
          <a:prstGeom prst="rect">
            <a:avLst/>
          </a:prstGeom>
          <a:noFill/>
        </p:spPr>
        <p:txBody>
          <a:bodyPr wrap="square" lIns="0" tIns="0" rIns="0" bIns="0" rtlCol="0">
            <a:spAutoFit/>
          </a:bodyPr>
          <a:lstStyle/>
          <a:p>
            <a:pPr marL="342900" indent="-342900">
              <a:buFont typeface="+mj-lt"/>
              <a:buAutoNum type="arabicPeriod"/>
            </a:pPr>
            <a:r>
              <a:rPr lang="en-GB" sz="1600" dirty="0"/>
              <a:t>SEEIIST (South East Europe Int. Inst. for Sustainable Technologies)</a:t>
            </a:r>
          </a:p>
          <a:p>
            <a:pPr marL="342900" indent="-342900" algn="l">
              <a:buFont typeface="+mj-lt"/>
              <a:buAutoNum type="arabicPeriod"/>
            </a:pPr>
            <a:r>
              <a:rPr lang="en-GB" sz="1600" dirty="0"/>
              <a:t>TERA Foundation (Italy)	</a:t>
            </a:r>
          </a:p>
          <a:p>
            <a:pPr marL="342900" indent="-342900" algn="l">
              <a:buFont typeface="+mj-lt"/>
              <a:buAutoNum type="arabicPeriod"/>
            </a:pPr>
            <a:r>
              <a:rPr lang="en-GB" sz="1600" dirty="0"/>
              <a:t>GSI (Germany)			</a:t>
            </a:r>
          </a:p>
          <a:p>
            <a:pPr marL="342900" indent="-342900" algn="l">
              <a:buFont typeface="+mj-lt"/>
              <a:buAutoNum type="arabicPeriod"/>
            </a:pPr>
            <a:r>
              <a:rPr lang="en-GB" sz="1600" dirty="0"/>
              <a:t>INFN (Italy)			</a:t>
            </a:r>
          </a:p>
          <a:p>
            <a:pPr marL="342900" indent="-342900" algn="l">
              <a:buFont typeface="+mj-lt"/>
              <a:buAutoNum type="arabicPeriod"/>
            </a:pPr>
            <a:r>
              <a:rPr lang="en-GB" sz="1600" dirty="0"/>
              <a:t>CIEMAT (Spain)		</a:t>
            </a:r>
          </a:p>
          <a:p>
            <a:pPr marL="342900" indent="-342900" algn="l">
              <a:buFont typeface="+mj-lt"/>
              <a:buAutoNum type="arabicPeriod"/>
            </a:pPr>
            <a:r>
              <a:rPr lang="en-GB" sz="1600" dirty="0"/>
              <a:t>Cockcroft Institute (UK)</a:t>
            </a:r>
          </a:p>
          <a:p>
            <a:pPr marL="342900" indent="-342900" algn="l">
              <a:buFont typeface="+mj-lt"/>
              <a:buAutoNum type="arabicPeriod"/>
            </a:pPr>
            <a:r>
              <a:rPr lang="en-GB" sz="1600" dirty="0"/>
              <a:t>University of Manchester (UK)	</a:t>
            </a:r>
          </a:p>
          <a:p>
            <a:pPr marL="342900" indent="-342900" algn="l">
              <a:buFont typeface="+mj-lt"/>
              <a:buAutoNum type="arabicPeriod"/>
            </a:pPr>
            <a:r>
              <a:rPr lang="en-GB" sz="1600" dirty="0"/>
              <a:t>CNAO (Italy)			</a:t>
            </a:r>
          </a:p>
          <a:p>
            <a:pPr marL="342900" indent="-342900" algn="l">
              <a:buFont typeface="+mj-lt"/>
              <a:buAutoNum type="arabicPeriod"/>
            </a:pPr>
            <a:r>
              <a:rPr lang="en-GB" sz="1600" dirty="0"/>
              <a:t>Imperial College	(UK)	</a:t>
            </a:r>
          </a:p>
          <a:p>
            <a:pPr marL="342900" indent="-342900" algn="l">
              <a:buFont typeface="+mj-lt"/>
              <a:buAutoNum type="arabicPeriod"/>
            </a:pPr>
            <a:r>
              <a:rPr lang="en-GB" sz="1600" dirty="0"/>
              <a:t>MedAustron (Austria)		</a:t>
            </a:r>
          </a:p>
          <a:p>
            <a:pPr marL="342900" indent="-342900" algn="l">
              <a:buFont typeface="+mj-lt"/>
              <a:buAutoNum type="arabicPeriod"/>
            </a:pPr>
            <a:r>
              <a:rPr lang="en-GB" sz="1600" dirty="0"/>
              <a:t>U. Melbourne (Australia)</a:t>
            </a:r>
          </a:p>
          <a:p>
            <a:pPr marL="342900" indent="-342900" algn="l">
              <a:buFont typeface="+mj-lt"/>
              <a:buAutoNum type="arabicPeriod"/>
            </a:pPr>
            <a:r>
              <a:rPr lang="en-GB" sz="1600" dirty="0"/>
              <a:t>ESS-Bilbao (Spain)</a:t>
            </a:r>
          </a:p>
          <a:p>
            <a:pPr marL="342900" indent="-342900" algn="l">
              <a:buFont typeface="+mj-lt"/>
              <a:buAutoNum type="arabicPeriod"/>
            </a:pPr>
            <a:r>
              <a:rPr lang="en-GB" sz="1600" b="1" dirty="0">
                <a:solidFill>
                  <a:srgbClr val="FF0000"/>
                </a:solidFill>
              </a:rPr>
              <a:t>Riga Technical University (Latvia)</a:t>
            </a:r>
          </a:p>
          <a:p>
            <a:pPr marL="342900" indent="-342900" algn="l">
              <a:buFont typeface="+mj-lt"/>
              <a:buAutoNum type="arabicPeriod"/>
            </a:pPr>
            <a:r>
              <a:rPr lang="en-GB" sz="1600" dirty="0"/>
              <a:t>Thessaloniki University (Greece)</a:t>
            </a:r>
          </a:p>
          <a:p>
            <a:pPr marL="342900" indent="-342900" algn="l">
              <a:buFont typeface="+mj-lt"/>
              <a:buAutoNum type="arabicPeriod"/>
            </a:pPr>
            <a:r>
              <a:rPr lang="en-GB" sz="1600" dirty="0"/>
              <a:t>Sarajevo University (Bosnia &amp;H.)</a:t>
            </a:r>
          </a:p>
          <a:p>
            <a:pPr marL="342900" indent="-342900" algn="l">
              <a:buFont typeface="+mj-lt"/>
              <a:buAutoNum type="arabicPeriod"/>
            </a:pPr>
            <a:r>
              <a:rPr lang="en-GB" sz="1600" dirty="0"/>
              <a:t>PARTREC Groningen (NL)</a:t>
            </a:r>
          </a:p>
          <a:p>
            <a:pPr marL="342900" indent="-342900" algn="l">
              <a:buFont typeface="+mj-lt"/>
              <a:buAutoNum type="arabicPeriod"/>
            </a:pPr>
            <a:r>
              <a:rPr lang="en-GB" sz="1600" dirty="0"/>
              <a:t>TENMAK (Turkey) </a:t>
            </a:r>
          </a:p>
          <a:p>
            <a:pPr marL="342900" indent="-342900" algn="l">
              <a:buFont typeface="+mj-lt"/>
              <a:buAutoNum type="arabicPeriod"/>
            </a:pPr>
            <a:r>
              <a:rPr lang="en-GB" sz="1600" dirty="0"/>
              <a:t>CNPEM (Brazil)</a:t>
            </a:r>
          </a:p>
        </p:txBody>
      </p:sp>
      <p:pic>
        <p:nvPicPr>
          <p:cNvPr id="7" name="Picture 6" descr="A picture containing toy&#10;&#10;Description automatically generated">
            <a:extLst>
              <a:ext uri="{FF2B5EF4-FFF2-40B4-BE49-F238E27FC236}">
                <a16:creationId xmlns:a16="http://schemas.microsoft.com/office/drawing/2014/main" id="{013B8112-10FF-43C5-97F8-791AF09C925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158466" y="1850310"/>
            <a:ext cx="2573259" cy="2573259"/>
          </a:xfrm>
          <a:prstGeom prst="rect">
            <a:avLst/>
          </a:prstGeom>
        </p:spPr>
      </p:pic>
      <p:sp>
        <p:nvSpPr>
          <p:cNvPr id="5" name="Arrow: Right 4">
            <a:extLst>
              <a:ext uri="{FF2B5EF4-FFF2-40B4-BE49-F238E27FC236}">
                <a16:creationId xmlns:a16="http://schemas.microsoft.com/office/drawing/2014/main" id="{2805C1A6-BF15-4A20-B2D3-1918CD6C2337}"/>
              </a:ext>
            </a:extLst>
          </p:cNvPr>
          <p:cNvSpPr/>
          <p:nvPr/>
        </p:nvSpPr>
        <p:spPr>
          <a:xfrm>
            <a:off x="5054183" y="4724662"/>
            <a:ext cx="838985" cy="8178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Content Placeholder 2">
            <a:extLst>
              <a:ext uri="{FF2B5EF4-FFF2-40B4-BE49-F238E27FC236}">
                <a16:creationId xmlns:a16="http://schemas.microsoft.com/office/drawing/2014/main" id="{37F7F4FB-2C0B-058B-E0AD-4E1059C693E9}"/>
              </a:ext>
            </a:extLst>
          </p:cNvPr>
          <p:cNvSpPr txBox="1">
            <a:spLocks/>
          </p:cNvSpPr>
          <p:nvPr/>
        </p:nvSpPr>
        <p:spPr>
          <a:xfrm>
            <a:off x="7103590" y="1145909"/>
            <a:ext cx="4573929" cy="4397325"/>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6576" indent="0">
              <a:spcBef>
                <a:spcPts val="1200"/>
              </a:spcBef>
              <a:buFont typeface="Arial"/>
              <a:buNone/>
            </a:pPr>
            <a:r>
              <a:rPr lang="en-GB" sz="2000" b="1" dirty="0">
                <a:latin typeface="Calibri" panose="020F0502020204030204" pitchFamily="34" charset="0"/>
                <a:cs typeface="Calibri" panose="020F0502020204030204" pitchFamily="34" charset="0"/>
              </a:rPr>
              <a:t>Basic requirements of a next </a:t>
            </a:r>
          </a:p>
          <a:p>
            <a:pPr marL="36576" indent="0">
              <a:spcBef>
                <a:spcPts val="0"/>
              </a:spcBef>
              <a:buFont typeface="Arial"/>
              <a:buNone/>
            </a:pPr>
            <a:r>
              <a:rPr lang="en-GB" sz="2000" b="1" dirty="0">
                <a:latin typeface="Calibri" panose="020F0502020204030204" pitchFamily="34" charset="0"/>
                <a:cs typeface="Calibri" panose="020F0502020204030204" pitchFamily="34" charset="0"/>
              </a:rPr>
              <a:t>generation cancer therapy accelerator:</a:t>
            </a:r>
          </a:p>
          <a:p>
            <a:pPr>
              <a:spcBef>
                <a:spcPts val="1200"/>
              </a:spcBef>
              <a:buFont typeface="Wingdings" panose="05000000000000000000" pitchFamily="2" charset="2"/>
              <a:buChar char="q"/>
            </a:pPr>
            <a:r>
              <a:rPr lang="en-GB" sz="2000" dirty="0">
                <a:solidFill>
                  <a:srgbClr val="FF0000"/>
                </a:solidFill>
                <a:latin typeface="Calibri" panose="020F0502020204030204" pitchFamily="34" charset="0"/>
                <a:cs typeface="Calibri" panose="020F0502020204030204" pitchFamily="34" charset="0"/>
              </a:rPr>
              <a:t> </a:t>
            </a:r>
            <a:r>
              <a:rPr lang="en-GB" sz="2000" dirty="0">
                <a:latin typeface="Calibri" panose="020F0502020204030204" pitchFamily="34" charset="0"/>
                <a:cs typeface="Calibri" panose="020F0502020204030204" pitchFamily="34" charset="0"/>
              </a:rPr>
              <a:t>Operation with </a:t>
            </a:r>
            <a:r>
              <a:rPr lang="en-GB" sz="2000" dirty="0">
                <a:solidFill>
                  <a:srgbClr val="FF0000"/>
                </a:solidFill>
                <a:latin typeface="Calibri" panose="020F0502020204030204" pitchFamily="34" charset="0"/>
                <a:cs typeface="Calibri" panose="020F0502020204030204" pitchFamily="34" charset="0"/>
              </a:rPr>
              <a:t>multiple ions: </a:t>
            </a:r>
            <a:r>
              <a:rPr lang="en-GB" sz="2000" dirty="0">
                <a:latin typeface="Calibri" panose="020F0502020204030204" pitchFamily="34" charset="0"/>
                <a:cs typeface="Calibri" panose="020F0502020204030204" pitchFamily="34" charset="0"/>
              </a:rPr>
              <a:t>protons, helium, carbon, oxygen, etc.</a:t>
            </a:r>
          </a:p>
          <a:p>
            <a:pPr>
              <a:spcBef>
                <a:spcPts val="1200"/>
              </a:spcBef>
              <a:buFont typeface="Wingdings" panose="05000000000000000000" pitchFamily="2" charset="2"/>
              <a:buChar char="q"/>
            </a:pPr>
            <a:r>
              <a:rPr lang="en-GB" sz="2000" dirty="0">
                <a:solidFill>
                  <a:srgbClr val="FF0000"/>
                </a:solidFill>
                <a:latin typeface="Calibri" panose="020F0502020204030204" pitchFamily="34" charset="0"/>
                <a:cs typeface="Calibri" panose="020F0502020204030204" pitchFamily="34" charset="0"/>
              </a:rPr>
              <a:t> Lower cost and dimensions</a:t>
            </a:r>
            <a:r>
              <a:rPr lang="en-GB" sz="2000" dirty="0">
                <a:latin typeface="Calibri" panose="020F0502020204030204" pitchFamily="34" charset="0"/>
                <a:cs typeface="Calibri" panose="020F0502020204030204" pitchFamily="34" charset="0"/>
              </a:rPr>
              <a:t>, compared to present;</a:t>
            </a:r>
          </a:p>
          <a:p>
            <a:pPr>
              <a:spcBef>
                <a:spcPts val="1200"/>
              </a:spcBef>
              <a:buFont typeface="Wingdings" panose="05000000000000000000" pitchFamily="2" charset="2"/>
              <a:buChar char="q"/>
            </a:pPr>
            <a:r>
              <a:rPr lang="en-GB" sz="2000" dirty="0">
                <a:latin typeface="Calibri" panose="020F0502020204030204" pitchFamily="34" charset="0"/>
                <a:cs typeface="Calibri" panose="020F0502020204030204" pitchFamily="34" charset="0"/>
              </a:rPr>
              <a:t> </a:t>
            </a:r>
            <a:r>
              <a:rPr lang="en-GB" sz="2000" dirty="0">
                <a:solidFill>
                  <a:srgbClr val="FF0000"/>
                </a:solidFill>
                <a:latin typeface="Calibri" panose="020F0502020204030204" pitchFamily="34" charset="0"/>
                <a:cs typeface="Calibri" panose="020F0502020204030204" pitchFamily="34" charset="0"/>
              </a:rPr>
              <a:t>Faster dose delivery </a:t>
            </a:r>
            <a:r>
              <a:rPr lang="en-GB" sz="2000" dirty="0">
                <a:latin typeface="Calibri" panose="020F0502020204030204" pitchFamily="34" charset="0"/>
                <a:cs typeface="Calibri" panose="020F0502020204030204" pitchFamily="34" charset="0"/>
              </a:rPr>
              <a:t>with </a:t>
            </a:r>
            <a:r>
              <a:rPr lang="en-GB" sz="2000" dirty="0">
                <a:solidFill>
                  <a:srgbClr val="FF0000"/>
                </a:solidFill>
                <a:latin typeface="Calibri" panose="020F0502020204030204" pitchFamily="34" charset="0"/>
                <a:cs typeface="Calibri" panose="020F0502020204030204" pitchFamily="34" charset="0"/>
              </a:rPr>
              <a:t>higher beam intensity </a:t>
            </a:r>
            <a:r>
              <a:rPr lang="en-GB" sz="2000" dirty="0">
                <a:solidFill>
                  <a:schemeClr val="accent1">
                    <a:lumMod val="75000"/>
                  </a:schemeClr>
                </a:solidFill>
                <a:latin typeface="Calibri" panose="020F0502020204030204" pitchFamily="34" charset="0"/>
                <a:cs typeface="Calibri" panose="020F0502020204030204" pitchFamily="34" charset="0"/>
              </a:rPr>
              <a:t>and new delivery schemes (</a:t>
            </a:r>
            <a:r>
              <a:rPr lang="en-GB" sz="2000" dirty="0">
                <a:solidFill>
                  <a:srgbClr val="FF0000"/>
                </a:solidFill>
                <a:latin typeface="Calibri" panose="020F0502020204030204" pitchFamily="34" charset="0"/>
                <a:cs typeface="Calibri" panose="020F0502020204030204" pitchFamily="34" charset="0"/>
              </a:rPr>
              <a:t>FLASH </a:t>
            </a:r>
            <a:r>
              <a:rPr lang="en-GB" sz="2000" dirty="0">
                <a:latin typeface="Calibri" panose="020F0502020204030204" pitchFamily="34" charset="0"/>
                <a:cs typeface="Calibri" panose="020F0502020204030204" pitchFamily="34" charset="0"/>
              </a:rPr>
              <a:t>and</a:t>
            </a:r>
            <a:r>
              <a:rPr lang="en-GB" sz="2000" dirty="0">
                <a:solidFill>
                  <a:srgbClr val="FF0000"/>
                </a:solidFill>
                <a:latin typeface="Calibri" panose="020F0502020204030204" pitchFamily="34" charset="0"/>
                <a:cs typeface="Calibri" panose="020F0502020204030204" pitchFamily="34" charset="0"/>
              </a:rPr>
              <a:t> mini-beams).</a:t>
            </a:r>
            <a:endParaRPr lang="en-GB" sz="2000" dirty="0">
              <a:latin typeface="Calibri" panose="020F0502020204030204" pitchFamily="34" charset="0"/>
              <a:cs typeface="Calibri" panose="020F0502020204030204" pitchFamily="34" charset="0"/>
            </a:endParaRPr>
          </a:p>
          <a:p>
            <a:pPr>
              <a:spcBef>
                <a:spcPts val="1200"/>
              </a:spcBef>
              <a:buFont typeface="Wingdings" panose="05000000000000000000" pitchFamily="2" charset="2"/>
              <a:buChar char="q"/>
            </a:pPr>
            <a:r>
              <a:rPr lang="en-GB" sz="2000" dirty="0">
                <a:latin typeface="Calibri" panose="020F0502020204030204" pitchFamily="34" charset="0"/>
                <a:cs typeface="Calibri" panose="020F0502020204030204" pitchFamily="34" charset="0"/>
              </a:rPr>
              <a:t> A</a:t>
            </a:r>
            <a:r>
              <a:rPr lang="en-GB" sz="2000" dirty="0">
                <a:solidFill>
                  <a:srgbClr val="FF0000"/>
                </a:solidFill>
                <a:latin typeface="Calibri" panose="020F0502020204030204" pitchFamily="34" charset="0"/>
                <a:cs typeface="Calibri" panose="020F0502020204030204" pitchFamily="34" charset="0"/>
              </a:rPr>
              <a:t> gantry</a:t>
            </a:r>
            <a:r>
              <a:rPr lang="en-GB" sz="2000" dirty="0">
                <a:latin typeface="Calibri" panose="020F0502020204030204" pitchFamily="34" charset="0"/>
                <a:cs typeface="Calibri" panose="020F0502020204030204" pitchFamily="34" charset="0"/>
              </a:rPr>
              <a:t> device to precisely deliver the dose to the tumour.</a:t>
            </a:r>
          </a:p>
          <a:p>
            <a:pPr>
              <a:spcBef>
                <a:spcPts val="1200"/>
              </a:spcBef>
              <a:buFont typeface="Wingdings" panose="05000000000000000000" pitchFamily="2" charset="2"/>
              <a:buChar char="q"/>
            </a:pPr>
            <a:r>
              <a:rPr lang="en-GB" sz="2000" dirty="0">
                <a:latin typeface="Calibri" panose="020F0502020204030204" pitchFamily="34" charset="0"/>
                <a:cs typeface="Calibri" panose="020F0502020204030204" pitchFamily="34" charset="0"/>
              </a:rPr>
              <a:t> Parallel operation for </a:t>
            </a:r>
            <a:r>
              <a:rPr lang="en-GB" sz="2000" dirty="0">
                <a:solidFill>
                  <a:srgbClr val="FF0000"/>
                </a:solidFill>
                <a:latin typeface="Calibri" panose="020F0502020204030204" pitchFamily="34" charset="0"/>
                <a:cs typeface="Calibri" panose="020F0502020204030204" pitchFamily="34" charset="0"/>
              </a:rPr>
              <a:t>biomedical research</a:t>
            </a:r>
            <a:r>
              <a:rPr lang="en-GB" sz="2000" dirty="0">
                <a:latin typeface="Calibri" panose="020F0502020204030204" pitchFamily="34" charset="0"/>
                <a:cs typeface="Calibri" panose="020F0502020204030204" pitchFamily="34" charset="0"/>
              </a:rPr>
              <a:t> and </a:t>
            </a:r>
            <a:r>
              <a:rPr lang="en-GB" sz="2000" dirty="0">
                <a:solidFill>
                  <a:srgbClr val="FF0000"/>
                </a:solidFill>
                <a:latin typeface="Calibri" panose="020F0502020204030204" pitchFamily="34" charset="0"/>
                <a:cs typeface="Calibri" panose="020F0502020204030204" pitchFamily="34" charset="0"/>
              </a:rPr>
              <a:t>treatment.</a:t>
            </a:r>
          </a:p>
        </p:txBody>
      </p:sp>
      <p:sp>
        <p:nvSpPr>
          <p:cNvPr id="13" name="TextBox 12">
            <a:extLst>
              <a:ext uri="{FF2B5EF4-FFF2-40B4-BE49-F238E27FC236}">
                <a16:creationId xmlns:a16="http://schemas.microsoft.com/office/drawing/2014/main" id="{E6C133FC-E654-58C6-22E3-F9D69A585608}"/>
              </a:ext>
            </a:extLst>
          </p:cNvPr>
          <p:cNvSpPr txBox="1"/>
          <p:nvPr/>
        </p:nvSpPr>
        <p:spPr>
          <a:xfrm>
            <a:off x="3699177" y="5809064"/>
            <a:ext cx="8262638" cy="369332"/>
          </a:xfrm>
          <a:prstGeom prst="rect">
            <a:avLst/>
          </a:prstGeom>
        </p:spPr>
        <p:style>
          <a:lnRef idx="2">
            <a:schemeClr val="accent6"/>
          </a:lnRef>
          <a:fillRef idx="1">
            <a:schemeClr val="lt1"/>
          </a:fillRef>
          <a:effectRef idx="0">
            <a:schemeClr val="accent6"/>
          </a:effectRef>
          <a:fontRef idx="minor">
            <a:schemeClr val="dk1"/>
          </a:fontRef>
        </p:style>
        <p:txBody>
          <a:bodyPr wrap="square" rIns="72000" rtlCol="0">
            <a:spAutoFit/>
          </a:bodyPr>
          <a:lstStyle/>
          <a:p>
            <a:r>
              <a:rPr lang="en-US" altLang="en-US" b="1" dirty="0">
                <a:solidFill>
                  <a:srgbClr val="FF0000"/>
                </a:solidFill>
                <a:latin typeface="Calibri" panose="020F0502020204030204" pitchFamily="34" charset="0"/>
                <a:cs typeface="Calibri" panose="020F0502020204030204" pitchFamily="34" charset="0"/>
              </a:rPr>
              <a:t>Partners</a:t>
            </a:r>
            <a:r>
              <a:rPr lang="en-US" altLang="en-US" dirty="0">
                <a:solidFill>
                  <a:srgbClr val="004197"/>
                </a:solidFill>
                <a:latin typeface="Calibri" panose="020F0502020204030204" pitchFamily="34" charset="0"/>
                <a:cs typeface="Calibri" panose="020F0502020204030204" pitchFamily="34" charset="0"/>
              </a:rPr>
              <a:t> can use the NIMMS technologies to assemble their own </a:t>
            </a:r>
            <a:r>
              <a:rPr lang="en-US" altLang="en-US" dirty="0">
                <a:solidFill>
                  <a:srgbClr val="FF0000"/>
                </a:solidFill>
                <a:latin typeface="Calibri" panose="020F0502020204030204" pitchFamily="34" charset="0"/>
                <a:cs typeface="Calibri" panose="020F0502020204030204" pitchFamily="34" charset="0"/>
              </a:rPr>
              <a:t>optimized facility </a:t>
            </a:r>
            <a:endParaRPr lang="en-US" altLang="en-US" b="1" dirty="0">
              <a:solidFill>
                <a:srgbClr val="004197"/>
              </a:solidFill>
              <a:latin typeface="Calibri" panose="020F0502020204030204" pitchFamily="34" charset="0"/>
              <a:cs typeface="Calibri" panose="020F0502020204030204" pitchFamily="34" charset="0"/>
            </a:endParaRPr>
          </a:p>
        </p:txBody>
      </p:sp>
      <p:pic>
        <p:nvPicPr>
          <p:cNvPr id="14" name="Picture 13">
            <a:extLst>
              <a:ext uri="{FF2B5EF4-FFF2-40B4-BE49-F238E27FC236}">
                <a16:creationId xmlns:a16="http://schemas.microsoft.com/office/drawing/2014/main" id="{E43E74D2-4DB0-AB54-A590-5C0165296A2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616824" y="23009"/>
            <a:ext cx="1524132" cy="1432684"/>
          </a:xfrm>
          <a:prstGeom prst="rect">
            <a:avLst/>
          </a:prstGeom>
        </p:spPr>
      </p:pic>
    </p:spTree>
    <p:extLst>
      <p:ext uri="{BB962C8B-B14F-4D97-AF65-F5344CB8AC3E}">
        <p14:creationId xmlns:p14="http://schemas.microsoft.com/office/powerpoint/2010/main" val="2502820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208B499-94C3-4B68-825E-E3AEC1BCE284}"/>
              </a:ext>
            </a:extLst>
          </p:cNvPr>
          <p:cNvSpPr>
            <a:spLocks noGrp="1"/>
          </p:cNvSpPr>
          <p:nvPr>
            <p:ph idx="1"/>
          </p:nvPr>
        </p:nvSpPr>
        <p:spPr>
          <a:xfrm>
            <a:off x="449380" y="2294587"/>
            <a:ext cx="8207494" cy="2638158"/>
          </a:xfrm>
        </p:spPr>
        <p:txBody>
          <a:bodyPr/>
          <a:lstStyle/>
          <a:p>
            <a:pPr>
              <a:spcAft>
                <a:spcPts val="0"/>
              </a:spcAft>
            </a:pPr>
            <a:r>
              <a:rPr lang="en-US" sz="1800" dirty="0">
                <a:solidFill>
                  <a:srgbClr val="FF0000"/>
                </a:solidFill>
                <a:latin typeface="Calibri" panose="020F0502020204030204" pitchFamily="34" charset="0"/>
                <a:cs typeface="Calibri" panose="020F0502020204030204" pitchFamily="34" charset="0"/>
              </a:rPr>
              <a:t>Synchrotron</a:t>
            </a:r>
            <a:r>
              <a:rPr lang="en-US" sz="1800" b="0" dirty="0">
                <a:solidFill>
                  <a:schemeClr val="accent1">
                    <a:lumMod val="75000"/>
                  </a:schemeClr>
                </a:solidFill>
                <a:latin typeface="Calibri" panose="020F0502020204030204" pitchFamily="34" charset="0"/>
                <a:cs typeface="Calibri" panose="020F0502020204030204" pitchFamily="34" charset="0"/>
              </a:rPr>
              <a:t> because of size, flexibility, cost, available expertise at CERN and elsewhere:</a:t>
            </a:r>
          </a:p>
          <a:p>
            <a:pPr marL="457200" indent="-457200">
              <a:spcBef>
                <a:spcPts val="1200"/>
              </a:spcBef>
              <a:spcAft>
                <a:spcPts val="0"/>
              </a:spcAft>
              <a:buFont typeface="+mj-lt"/>
              <a:buAutoNum type="arabicPeriod"/>
            </a:pPr>
            <a:r>
              <a:rPr lang="en-US" sz="1800" b="0" dirty="0">
                <a:solidFill>
                  <a:schemeClr val="accent1">
                    <a:lumMod val="75000"/>
                  </a:schemeClr>
                </a:solidFill>
                <a:latin typeface="Calibri" panose="020F0502020204030204" pitchFamily="34" charset="0"/>
                <a:cs typeface="Calibri" panose="020F0502020204030204" pitchFamily="34" charset="0"/>
              </a:rPr>
              <a:t>Designed for </a:t>
            </a:r>
            <a:r>
              <a:rPr lang="en-US" sz="1800" b="0" dirty="0">
                <a:solidFill>
                  <a:srgbClr val="FF0000"/>
                </a:solidFill>
                <a:latin typeface="Calibri" panose="020F0502020204030204" pitchFamily="34" charset="0"/>
                <a:cs typeface="Calibri" panose="020F0502020204030204" pitchFamily="34" charset="0"/>
              </a:rPr>
              <a:t>helium ions</a:t>
            </a:r>
            <a:r>
              <a:rPr lang="en-US" sz="1800" b="0" dirty="0">
                <a:solidFill>
                  <a:schemeClr val="accent1">
                    <a:lumMod val="75000"/>
                  </a:schemeClr>
                </a:solidFill>
                <a:latin typeface="Calibri" panose="020F0502020204030204" pitchFamily="34" charset="0"/>
                <a:cs typeface="Calibri" panose="020F0502020204030204" pitchFamily="34" charset="0"/>
              </a:rPr>
              <a:t>, can accelerate </a:t>
            </a:r>
            <a:r>
              <a:rPr lang="en-US" sz="1800" b="0" dirty="0">
                <a:solidFill>
                  <a:srgbClr val="FF0000"/>
                </a:solidFill>
                <a:latin typeface="Calibri" panose="020F0502020204030204" pitchFamily="34" charset="0"/>
                <a:cs typeface="Calibri" panose="020F0502020204030204" pitchFamily="34" charset="0"/>
              </a:rPr>
              <a:t>protons</a:t>
            </a:r>
            <a:r>
              <a:rPr lang="en-US" sz="1800" b="0" dirty="0">
                <a:solidFill>
                  <a:schemeClr val="accent1">
                    <a:lumMod val="75000"/>
                  </a:schemeClr>
                </a:solidFill>
                <a:latin typeface="Calibri" panose="020F0502020204030204" pitchFamily="34" charset="0"/>
                <a:cs typeface="Calibri" panose="020F0502020204030204" pitchFamily="34" charset="0"/>
              </a:rPr>
              <a:t> at treatment energy;</a:t>
            </a:r>
          </a:p>
          <a:p>
            <a:pPr marL="457200" indent="-457200">
              <a:spcBef>
                <a:spcPts val="1200"/>
              </a:spcBef>
              <a:spcAft>
                <a:spcPts val="0"/>
              </a:spcAft>
              <a:buFont typeface="+mj-lt"/>
              <a:buAutoNum type="arabicPeriod"/>
            </a:pPr>
            <a:r>
              <a:rPr lang="en-US" sz="1800" b="0" dirty="0">
                <a:solidFill>
                  <a:schemeClr val="accent1">
                    <a:lumMod val="75000"/>
                  </a:schemeClr>
                </a:solidFill>
                <a:latin typeface="Calibri" panose="020F0502020204030204" pitchFamily="34" charset="0"/>
                <a:cs typeface="Calibri" panose="020F0502020204030204" pitchFamily="34" charset="0"/>
              </a:rPr>
              <a:t>Can use protons at higher energy for full body </a:t>
            </a:r>
            <a:r>
              <a:rPr lang="en-US" sz="1800" b="0" dirty="0">
                <a:solidFill>
                  <a:srgbClr val="FF0000"/>
                </a:solidFill>
                <a:latin typeface="Calibri" panose="020F0502020204030204" pitchFamily="34" charset="0"/>
                <a:cs typeface="Calibri" panose="020F0502020204030204" pitchFamily="34" charset="0"/>
              </a:rPr>
              <a:t>on-line radiography</a:t>
            </a:r>
            <a:r>
              <a:rPr lang="en-US" sz="1800" b="0" dirty="0">
                <a:solidFill>
                  <a:schemeClr val="accent1">
                    <a:lumMod val="75000"/>
                  </a:schemeClr>
                </a:solidFill>
                <a:latin typeface="Calibri" panose="020F0502020204030204" pitchFamily="34" charset="0"/>
                <a:cs typeface="Calibri" panose="020F0502020204030204" pitchFamily="34" charset="0"/>
              </a:rPr>
              <a:t>;</a:t>
            </a:r>
          </a:p>
          <a:p>
            <a:pPr marL="457200" indent="-457200">
              <a:spcBef>
                <a:spcPts val="1200"/>
              </a:spcBef>
              <a:spcAft>
                <a:spcPts val="0"/>
              </a:spcAft>
              <a:buFont typeface="+mj-lt"/>
              <a:buAutoNum type="arabicPeriod"/>
            </a:pPr>
            <a:r>
              <a:rPr lang="en-US" sz="1800" b="0" dirty="0">
                <a:solidFill>
                  <a:schemeClr val="accent1">
                    <a:lumMod val="75000"/>
                  </a:schemeClr>
                </a:solidFill>
                <a:latin typeface="Calibri" panose="020F0502020204030204" pitchFamily="34" charset="0"/>
                <a:cs typeface="Calibri" panose="020F0502020204030204" pitchFamily="34" charset="0"/>
              </a:rPr>
              <a:t>Can accelerate </a:t>
            </a:r>
            <a:r>
              <a:rPr lang="en-US" sz="1800" b="0" dirty="0">
                <a:solidFill>
                  <a:srgbClr val="FF0000"/>
                </a:solidFill>
                <a:latin typeface="Calibri" panose="020F0502020204030204" pitchFamily="34" charset="0"/>
                <a:cs typeface="Calibri" panose="020F0502020204030204" pitchFamily="34" charset="0"/>
              </a:rPr>
              <a:t>other ions </a:t>
            </a:r>
            <a:r>
              <a:rPr lang="en-US" sz="1800" b="0" dirty="0">
                <a:solidFill>
                  <a:schemeClr val="accent1">
                    <a:lumMod val="75000"/>
                  </a:schemeClr>
                </a:solidFill>
                <a:latin typeface="Calibri" panose="020F0502020204030204" pitchFamily="34" charset="0"/>
                <a:cs typeface="Calibri" panose="020F0502020204030204" pitchFamily="34" charset="0"/>
              </a:rPr>
              <a:t>(e.g. carbon) for biophysics experiments. </a:t>
            </a:r>
          </a:p>
          <a:p>
            <a:pPr marL="457200" indent="-457200">
              <a:spcBef>
                <a:spcPts val="1200"/>
              </a:spcBef>
              <a:spcAft>
                <a:spcPts val="0"/>
              </a:spcAft>
              <a:buFont typeface="+mj-lt"/>
              <a:buAutoNum type="arabicPeriod"/>
            </a:pPr>
            <a:r>
              <a:rPr lang="en-US" sz="1800" b="0" dirty="0">
                <a:solidFill>
                  <a:schemeClr val="accent1">
                    <a:lumMod val="75000"/>
                  </a:schemeClr>
                </a:solidFill>
                <a:latin typeface="Calibri" panose="020F0502020204030204" pitchFamily="34" charset="0"/>
                <a:cs typeface="Calibri" panose="020F0502020204030204" pitchFamily="34" charset="0"/>
              </a:rPr>
              <a:t>Can be equipped with modern </a:t>
            </a:r>
            <a:r>
              <a:rPr lang="en-US" sz="1800" b="0" dirty="0">
                <a:solidFill>
                  <a:srgbClr val="FF0000"/>
                </a:solidFill>
                <a:latin typeface="Calibri" panose="020F0502020204030204" pitchFamily="34" charset="0"/>
                <a:cs typeface="Calibri" panose="020F0502020204030204" pitchFamily="34" charset="0"/>
              </a:rPr>
              <a:t>FLASH extraction </a:t>
            </a:r>
            <a:r>
              <a:rPr lang="en-US" sz="1800" b="0" dirty="0">
                <a:solidFill>
                  <a:schemeClr val="accent1">
                    <a:lumMod val="75000"/>
                  </a:schemeClr>
                </a:solidFill>
                <a:latin typeface="Calibri" panose="020F0502020204030204" pitchFamily="34" charset="0"/>
                <a:cs typeface="Calibri" panose="020F0502020204030204" pitchFamily="34" charset="0"/>
              </a:rPr>
              <a:t>and can produce mini-beams.</a:t>
            </a:r>
          </a:p>
          <a:p>
            <a:pPr marL="457200" indent="-457200">
              <a:spcBef>
                <a:spcPts val="1200"/>
              </a:spcBef>
              <a:spcAft>
                <a:spcPts val="0"/>
              </a:spcAft>
              <a:buFont typeface="+mj-lt"/>
              <a:buAutoNum type="arabicPeriod"/>
            </a:pPr>
            <a:r>
              <a:rPr lang="en-US" sz="1800" b="0" dirty="0">
                <a:solidFill>
                  <a:schemeClr val="accent1">
                    <a:lumMod val="75000"/>
                  </a:schemeClr>
                </a:solidFill>
                <a:latin typeface="Calibri" panose="020F0502020204030204" pitchFamily="34" charset="0"/>
                <a:cs typeface="Calibri" panose="020F0502020204030204" pitchFamily="34" charset="0"/>
              </a:rPr>
              <a:t>The linac injector can be used in parallel for </a:t>
            </a:r>
            <a:r>
              <a:rPr lang="en-US" sz="1800" b="0" dirty="0">
                <a:solidFill>
                  <a:srgbClr val="FF0000"/>
                </a:solidFill>
                <a:latin typeface="Calibri" panose="020F0502020204030204" pitchFamily="34" charset="0"/>
                <a:cs typeface="Calibri" panose="020F0502020204030204" pitchFamily="34" charset="0"/>
              </a:rPr>
              <a:t>production of radioisotopes </a:t>
            </a:r>
            <a:r>
              <a:rPr lang="en-US" sz="1800" b="0" dirty="0">
                <a:solidFill>
                  <a:schemeClr val="accent1">
                    <a:lumMod val="75000"/>
                  </a:schemeClr>
                </a:solidFill>
                <a:latin typeface="Calibri" panose="020F0502020204030204" pitchFamily="34" charset="0"/>
                <a:cs typeface="Calibri" panose="020F0502020204030204" pitchFamily="34" charset="0"/>
              </a:rPr>
              <a:t>(e.g. 211At) using helium ions or protons.</a:t>
            </a:r>
            <a:endParaRPr lang="en-GB" sz="1800" b="0" dirty="0">
              <a:solidFill>
                <a:schemeClr val="accent1">
                  <a:lumMod val="75000"/>
                </a:schemeClr>
              </a:solidFill>
              <a:latin typeface="Calibri" panose="020F0502020204030204" pitchFamily="34" charset="0"/>
              <a:cs typeface="Calibri" panose="020F0502020204030204" pitchFamily="34" charset="0"/>
            </a:endParaRPr>
          </a:p>
        </p:txBody>
      </p:sp>
      <p:sp>
        <p:nvSpPr>
          <p:cNvPr id="3" name="Title 2">
            <a:extLst>
              <a:ext uri="{FF2B5EF4-FFF2-40B4-BE49-F238E27FC236}">
                <a16:creationId xmlns:a16="http://schemas.microsoft.com/office/drawing/2014/main" id="{148694F9-C755-433E-8964-10FC175E3D06}"/>
              </a:ext>
            </a:extLst>
          </p:cNvPr>
          <p:cNvSpPr>
            <a:spLocks noGrp="1"/>
          </p:cNvSpPr>
          <p:nvPr>
            <p:ph type="title"/>
          </p:nvPr>
        </p:nvSpPr>
        <p:spPr/>
        <p:txBody>
          <a:bodyPr/>
          <a:lstStyle/>
          <a:p>
            <a:r>
              <a:rPr lang="en-US" sz="4000" dirty="0"/>
              <a:t>Main features of an accelerator for the Baltics</a:t>
            </a:r>
            <a:endParaRPr lang="en-GB" sz="4000" dirty="0"/>
          </a:p>
        </p:txBody>
      </p:sp>
      <p:sp>
        <p:nvSpPr>
          <p:cNvPr id="6" name="Slide Number Placeholder 5">
            <a:extLst>
              <a:ext uri="{FF2B5EF4-FFF2-40B4-BE49-F238E27FC236}">
                <a16:creationId xmlns:a16="http://schemas.microsoft.com/office/drawing/2014/main" id="{3978E2B4-F90D-4652-B9E2-D5AB7B38EBD4}"/>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7" name="TextBox 6">
            <a:extLst>
              <a:ext uri="{FF2B5EF4-FFF2-40B4-BE49-F238E27FC236}">
                <a16:creationId xmlns:a16="http://schemas.microsoft.com/office/drawing/2014/main" id="{7629343F-2CE3-4023-947A-66A9B64F99FB}"/>
              </a:ext>
            </a:extLst>
          </p:cNvPr>
          <p:cNvSpPr txBox="1"/>
          <p:nvPr/>
        </p:nvSpPr>
        <p:spPr>
          <a:xfrm>
            <a:off x="9009860" y="1043757"/>
            <a:ext cx="2912815" cy="3223172"/>
          </a:xfrm>
          <a:prstGeom prst="rect">
            <a:avLst/>
          </a:prstGeom>
        </p:spPr>
        <p:style>
          <a:lnRef idx="1">
            <a:schemeClr val="accent4"/>
          </a:lnRef>
          <a:fillRef idx="2">
            <a:schemeClr val="accent4"/>
          </a:fillRef>
          <a:effectRef idx="1">
            <a:schemeClr val="accent4"/>
          </a:effectRef>
          <a:fontRef idx="minor">
            <a:schemeClr val="dk1"/>
          </a:fontRef>
        </p:style>
        <p:txBody>
          <a:bodyPr wrap="square" lIns="72000" tIns="72000" rIns="72000" bIns="72000" rtlCol="0">
            <a:spAutoFit/>
          </a:bodyPr>
          <a:lstStyle/>
          <a:p>
            <a:pPr algn="l">
              <a:spcBef>
                <a:spcPts val="1200"/>
              </a:spcBef>
            </a:pPr>
            <a:r>
              <a:rPr lang="en-US" b="1" dirty="0">
                <a:latin typeface="Calibri" panose="020F0502020204030204" pitchFamily="34" charset="0"/>
                <a:cs typeface="Calibri" panose="020F0502020204030204" pitchFamily="34" charset="0"/>
              </a:rPr>
              <a:t>Main synchrotron  parameters:</a:t>
            </a:r>
            <a:endParaRPr lang="en-US" dirty="0">
              <a:latin typeface="Calibri" panose="020F0502020204030204" pitchFamily="34" charset="0"/>
              <a:cs typeface="Calibri" panose="020F0502020204030204" pitchFamily="34" charset="0"/>
            </a:endParaRPr>
          </a:p>
          <a:p>
            <a:pPr marL="342900" indent="-342900" algn="l">
              <a:spcBef>
                <a:spcPts val="1200"/>
              </a:spcBef>
              <a:buFont typeface="Wingdings" panose="05000000000000000000" pitchFamily="2" charset="2"/>
              <a:buChar char="q"/>
            </a:pPr>
            <a:r>
              <a:rPr lang="en-GB" dirty="0">
                <a:latin typeface="Calibri" panose="020F0502020204030204" pitchFamily="34" charset="0"/>
                <a:cs typeface="Calibri" panose="020F0502020204030204" pitchFamily="34" charset="0"/>
              </a:rPr>
              <a:t>maximum magnetic rigidity 4.5 T/m (</a:t>
            </a:r>
            <a:r>
              <a:rPr lang="en-GB" b="1" dirty="0">
                <a:solidFill>
                  <a:srgbClr val="FF0000"/>
                </a:solidFill>
                <a:latin typeface="Calibri" panose="020F0502020204030204" pitchFamily="34" charset="0"/>
                <a:cs typeface="Calibri" panose="020F0502020204030204" pitchFamily="34" charset="0"/>
              </a:rPr>
              <a:t>220 MeV/u </a:t>
            </a:r>
            <a:r>
              <a:rPr lang="en-GB" dirty="0">
                <a:latin typeface="Calibri" panose="020F0502020204030204" pitchFamily="34" charset="0"/>
                <a:cs typeface="Calibri" panose="020F0502020204030204" pitchFamily="34" charset="0"/>
              </a:rPr>
              <a:t>for 4He, penetration 30 cm in water). </a:t>
            </a:r>
          </a:p>
          <a:p>
            <a:pPr marL="342900" indent="-342900" algn="l">
              <a:spcBef>
                <a:spcPts val="1200"/>
              </a:spcBef>
              <a:buFont typeface="Wingdings" panose="05000000000000000000" pitchFamily="2" charset="2"/>
              <a:buChar char="q"/>
            </a:pPr>
            <a:r>
              <a:rPr lang="en-GB" b="1" dirty="0">
                <a:solidFill>
                  <a:srgbClr val="FF0000"/>
                </a:solidFill>
                <a:latin typeface="Calibri" panose="020F0502020204030204" pitchFamily="34" charset="0"/>
                <a:cs typeface="Calibri" panose="020F0502020204030204" pitchFamily="34" charset="0"/>
              </a:rPr>
              <a:t>4 x 10</a:t>
            </a:r>
            <a:r>
              <a:rPr lang="en-GB" b="1" baseline="30000" dirty="0">
                <a:solidFill>
                  <a:srgbClr val="FF0000"/>
                </a:solidFill>
                <a:latin typeface="Calibri" panose="020F0502020204030204" pitchFamily="34" charset="0"/>
                <a:cs typeface="Calibri" panose="020F0502020204030204" pitchFamily="34" charset="0"/>
              </a:rPr>
              <a:t>10</a:t>
            </a:r>
            <a:r>
              <a:rPr lang="en-GB" b="1" dirty="0">
                <a:solidFill>
                  <a:srgbClr val="FF0000"/>
                </a:solidFill>
                <a:latin typeface="Calibri" panose="020F0502020204030204" pitchFamily="34" charset="0"/>
                <a:cs typeface="Calibri" panose="020F0502020204030204" pitchFamily="34" charset="0"/>
              </a:rPr>
              <a:t> ions extracted</a:t>
            </a:r>
            <a:r>
              <a:rPr lang="en-GB" dirty="0">
                <a:latin typeface="Calibri" panose="020F0502020204030204" pitchFamily="34" charset="0"/>
                <a:cs typeface="Calibri" panose="020F0502020204030204" pitchFamily="34" charset="0"/>
              </a:rPr>
              <a:t>, to irradiate a 1 litre tumour with 2 Gy.</a:t>
            </a:r>
          </a:p>
        </p:txBody>
      </p:sp>
      <p:sp>
        <p:nvSpPr>
          <p:cNvPr id="4" name="TextBox 3">
            <a:extLst>
              <a:ext uri="{FF2B5EF4-FFF2-40B4-BE49-F238E27FC236}">
                <a16:creationId xmlns:a16="http://schemas.microsoft.com/office/drawing/2014/main" id="{50682BC3-1A79-8CAC-59D4-305548573687}"/>
              </a:ext>
            </a:extLst>
          </p:cNvPr>
          <p:cNvSpPr txBox="1"/>
          <p:nvPr/>
        </p:nvSpPr>
        <p:spPr>
          <a:xfrm>
            <a:off x="484769" y="5260245"/>
            <a:ext cx="7145742" cy="553998"/>
          </a:xfrm>
          <a:prstGeom prst="rect">
            <a:avLst/>
          </a:prstGeom>
        </p:spPr>
        <p:style>
          <a:lnRef idx="1">
            <a:schemeClr val="accent2"/>
          </a:lnRef>
          <a:fillRef idx="2">
            <a:schemeClr val="accent2"/>
          </a:fillRef>
          <a:effectRef idx="1">
            <a:schemeClr val="accent2"/>
          </a:effectRef>
          <a:fontRef idx="minor">
            <a:schemeClr val="dk1"/>
          </a:fontRef>
        </p:style>
        <p:txBody>
          <a:bodyPr wrap="square" lIns="72000" tIns="0" rIns="72000" bIns="0" rtlCol="0">
            <a:spAutoFit/>
          </a:bodyPr>
          <a:lstStyle/>
          <a:p>
            <a:pPr marL="342900" indent="-342900" algn="l">
              <a:buFont typeface="Wingdings" panose="05000000000000000000" pitchFamily="2" charset="2"/>
              <a:buChar char="Ø"/>
            </a:pPr>
            <a:r>
              <a:rPr lang="en-US" dirty="0">
                <a:latin typeface="Calibri" panose="020F0502020204030204" pitchFamily="34" charset="0"/>
                <a:cs typeface="Calibri" panose="020F0502020204030204" pitchFamily="34" charset="0"/>
              </a:rPr>
              <a:t>Based on CERN experience in small synchrotrons (LEAR, LEIR, ELENA)</a:t>
            </a:r>
          </a:p>
          <a:p>
            <a:pPr marL="342900" indent="-342900" algn="l">
              <a:buFont typeface="Wingdings" panose="05000000000000000000" pitchFamily="2" charset="2"/>
              <a:buChar char="Ø"/>
            </a:pPr>
            <a:r>
              <a:rPr lang="en-US" dirty="0">
                <a:latin typeface="Calibri" panose="020F0502020204030204" pitchFamily="34" charset="0"/>
                <a:cs typeface="Calibri" panose="020F0502020204030204" pitchFamily="34" charset="0"/>
              </a:rPr>
              <a:t>Preliminary circumference 33 m</a:t>
            </a:r>
          </a:p>
        </p:txBody>
      </p:sp>
      <p:pic>
        <p:nvPicPr>
          <p:cNvPr id="5" name="Picture 4">
            <a:extLst>
              <a:ext uri="{FF2B5EF4-FFF2-40B4-BE49-F238E27FC236}">
                <a16:creationId xmlns:a16="http://schemas.microsoft.com/office/drawing/2014/main" id="{2E18D981-2AC4-36F1-127D-96795E6A38B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009860" y="4443708"/>
            <a:ext cx="3044353" cy="1767906"/>
          </a:xfrm>
          <a:prstGeom prst="rect">
            <a:avLst/>
          </a:prstGeom>
        </p:spPr>
      </p:pic>
      <p:sp>
        <p:nvSpPr>
          <p:cNvPr id="13" name="TextBox 12">
            <a:extLst>
              <a:ext uri="{FF2B5EF4-FFF2-40B4-BE49-F238E27FC236}">
                <a16:creationId xmlns:a16="http://schemas.microsoft.com/office/drawing/2014/main" id="{C1B4ED76-FEBA-A264-30C0-1A047D9DDB9D}"/>
              </a:ext>
            </a:extLst>
          </p:cNvPr>
          <p:cNvSpPr txBox="1"/>
          <p:nvPr/>
        </p:nvSpPr>
        <p:spPr>
          <a:xfrm flipH="1">
            <a:off x="269325" y="1092786"/>
            <a:ext cx="8395075" cy="923330"/>
          </a:xfrm>
          <a:prstGeom prst="rect">
            <a:avLst/>
          </a:prstGeom>
        </p:spPr>
        <p:style>
          <a:lnRef idx="1">
            <a:schemeClr val="accent3"/>
          </a:lnRef>
          <a:fillRef idx="2">
            <a:schemeClr val="accent3"/>
          </a:fillRef>
          <a:effectRef idx="1">
            <a:schemeClr val="accent3"/>
          </a:effectRef>
          <a:fontRef idx="minor">
            <a:schemeClr val="dk1"/>
          </a:fontRef>
        </p:style>
        <p:txBody>
          <a:bodyPr wrap="square" lIns="108000" tIns="0" rIns="108000" bIns="0" rtlCol="0">
            <a:spAutoFit/>
          </a:bodyPr>
          <a:lstStyle/>
          <a:p>
            <a:pPr algn="l"/>
            <a:r>
              <a:rPr lang="en-GB" sz="2000" dirty="0">
                <a:latin typeface="Calibri" panose="020F0502020204030204" pitchFamily="34" charset="0"/>
                <a:cs typeface="Calibri" panose="020F0502020204030204" pitchFamily="34" charset="0"/>
              </a:rPr>
              <a:t>As discussed within the CERN Baltic Group:</a:t>
            </a:r>
          </a:p>
          <a:p>
            <a:pPr algn="l"/>
            <a:r>
              <a:rPr lang="en-GB" sz="2000" dirty="0">
                <a:solidFill>
                  <a:schemeClr val="tx1"/>
                </a:solidFill>
                <a:latin typeface="Calibri" panose="020F0502020204030204" pitchFamily="34" charset="0"/>
                <a:cs typeface="Calibri" panose="020F0502020204030204" pitchFamily="34" charset="0"/>
              </a:rPr>
              <a:t>An advanced accelerator capable of cancer treatment with modern techniques in parallel with a robust experimental programme (in-vitro and in-vivo).</a:t>
            </a:r>
          </a:p>
        </p:txBody>
      </p:sp>
    </p:spTree>
    <p:extLst>
      <p:ext uri="{BB962C8B-B14F-4D97-AF65-F5344CB8AC3E}">
        <p14:creationId xmlns:p14="http://schemas.microsoft.com/office/powerpoint/2010/main" val="2436153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D10408-DB6B-44BC-A618-772686EC73C0}"/>
              </a:ext>
            </a:extLst>
          </p:cNvPr>
          <p:cNvSpPr>
            <a:spLocks noGrp="1"/>
          </p:cNvSpPr>
          <p:nvPr>
            <p:ph type="title"/>
          </p:nvPr>
        </p:nvSpPr>
        <p:spPr>
          <a:xfrm>
            <a:off x="0" y="-2368"/>
            <a:ext cx="12192000" cy="1050498"/>
          </a:xfrm>
        </p:spPr>
        <p:txBody>
          <a:bodyPr/>
          <a:lstStyle/>
          <a:p>
            <a:r>
              <a:rPr lang="en-US" sz="3200" dirty="0"/>
              <a:t>Layout of a facility for treatment and research with helium and proton beams</a:t>
            </a:r>
            <a:endParaRPr lang="en-GB" sz="3200" dirty="0"/>
          </a:p>
        </p:txBody>
      </p:sp>
      <p:sp>
        <p:nvSpPr>
          <p:cNvPr id="6" name="Slide Number Placeholder 5">
            <a:extLst>
              <a:ext uri="{FF2B5EF4-FFF2-40B4-BE49-F238E27FC236}">
                <a16:creationId xmlns:a16="http://schemas.microsoft.com/office/drawing/2014/main" id="{DA158243-5E00-4279-BB73-CB408F28EBF1}"/>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9" name="Picture 8">
            <a:extLst>
              <a:ext uri="{FF2B5EF4-FFF2-40B4-BE49-F238E27FC236}">
                <a16:creationId xmlns:a16="http://schemas.microsoft.com/office/drawing/2014/main" id="{772CF116-825D-4BC1-92DE-3941644E3AB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2449" y="1528175"/>
            <a:ext cx="5293606" cy="4530290"/>
          </a:xfrm>
          <a:prstGeom prst="rect">
            <a:avLst/>
          </a:prstGeom>
        </p:spPr>
      </p:pic>
      <p:cxnSp>
        <p:nvCxnSpPr>
          <p:cNvPr id="7" name="Straight Arrow Connector 6">
            <a:extLst>
              <a:ext uri="{FF2B5EF4-FFF2-40B4-BE49-F238E27FC236}">
                <a16:creationId xmlns:a16="http://schemas.microsoft.com/office/drawing/2014/main" id="{EA6276CA-4736-4313-8ADE-51C388306E96}"/>
              </a:ext>
            </a:extLst>
          </p:cNvPr>
          <p:cNvCxnSpPr>
            <a:cxnSpLocks/>
          </p:cNvCxnSpPr>
          <p:nvPr/>
        </p:nvCxnSpPr>
        <p:spPr>
          <a:xfrm>
            <a:off x="5937481" y="3181848"/>
            <a:ext cx="0" cy="1892300"/>
          </a:xfrm>
          <a:prstGeom prst="straightConnector1">
            <a:avLst/>
          </a:prstGeom>
          <a:ln w="19050">
            <a:headEnd type="triangle" w="med" len="lg"/>
            <a:tailEnd type="triangle" w="med"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8C960D7E-403B-4079-8682-E38D174DAE6D}"/>
              </a:ext>
            </a:extLst>
          </p:cNvPr>
          <p:cNvSpPr txBox="1"/>
          <p:nvPr/>
        </p:nvSpPr>
        <p:spPr>
          <a:xfrm>
            <a:off x="6088908" y="4017532"/>
            <a:ext cx="888876" cy="369332"/>
          </a:xfrm>
          <a:prstGeom prst="rect">
            <a:avLst/>
          </a:prstGeom>
          <a:noFill/>
        </p:spPr>
        <p:txBody>
          <a:bodyPr wrap="square" lIns="0" tIns="0" rIns="0" bIns="0" rtlCol="0">
            <a:spAutoFit/>
          </a:bodyPr>
          <a:lstStyle/>
          <a:p>
            <a:pPr algn="l"/>
            <a:r>
              <a:rPr lang="en-US" sz="2400" dirty="0"/>
              <a:t>10 m</a:t>
            </a:r>
            <a:endParaRPr lang="en-GB" sz="2400" dirty="0"/>
          </a:p>
        </p:txBody>
      </p:sp>
      <p:cxnSp>
        <p:nvCxnSpPr>
          <p:cNvPr id="14" name="Straight Arrow Connector 13">
            <a:extLst>
              <a:ext uri="{FF2B5EF4-FFF2-40B4-BE49-F238E27FC236}">
                <a16:creationId xmlns:a16="http://schemas.microsoft.com/office/drawing/2014/main" id="{D9D48F01-58D4-4225-88B4-1FE2930A985B}"/>
              </a:ext>
            </a:extLst>
          </p:cNvPr>
          <p:cNvCxnSpPr>
            <a:cxnSpLocks/>
          </p:cNvCxnSpPr>
          <p:nvPr/>
        </p:nvCxnSpPr>
        <p:spPr>
          <a:xfrm flipH="1" flipV="1">
            <a:off x="5786055" y="4750592"/>
            <a:ext cx="456856" cy="2462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B8AD9BD-A3A8-4D8A-86A9-C43F6C2E5B1B}"/>
              </a:ext>
            </a:extLst>
          </p:cNvPr>
          <p:cNvSpPr txBox="1"/>
          <p:nvPr/>
        </p:nvSpPr>
        <p:spPr>
          <a:xfrm>
            <a:off x="7014117" y="1168122"/>
            <a:ext cx="4971058" cy="1484234"/>
          </a:xfrm>
          <a:prstGeom prst="rect">
            <a:avLst/>
          </a:prstGeom>
        </p:spPr>
        <p:style>
          <a:lnRef idx="1">
            <a:schemeClr val="accent2"/>
          </a:lnRef>
          <a:fillRef idx="2">
            <a:schemeClr val="accent2"/>
          </a:fillRef>
          <a:effectRef idx="1">
            <a:schemeClr val="accent2"/>
          </a:effectRef>
          <a:fontRef idx="minor">
            <a:schemeClr val="dk1"/>
          </a:fontRef>
        </p:style>
        <p:txBody>
          <a:bodyPr wrap="square" lIns="72000" tIns="72000" rIns="72000" bIns="72000" rtlCol="0">
            <a:spAutoFit/>
          </a:bodyPr>
          <a:lstStyle/>
          <a:p>
            <a:pPr marL="285750" indent="-285750" algn="l">
              <a:spcBef>
                <a:spcPts val="600"/>
              </a:spcBef>
              <a:buFont typeface="Wingdings" panose="05000000000000000000" pitchFamily="2" charset="2"/>
              <a:buChar char="Ø"/>
            </a:pPr>
            <a:r>
              <a:rPr lang="en-US" dirty="0">
                <a:latin typeface="Calibri" panose="020F0502020204030204" pitchFamily="34" charset="0"/>
                <a:cs typeface="Calibri" panose="020F0502020204030204" pitchFamily="34" charset="0"/>
              </a:rPr>
              <a:t>Two beamlines for treatment, one for research.</a:t>
            </a:r>
          </a:p>
          <a:p>
            <a:pPr marL="285750" indent="-285750" algn="l">
              <a:spcBef>
                <a:spcPts val="600"/>
              </a:spcBef>
              <a:buFont typeface="Wingdings" panose="05000000000000000000" pitchFamily="2" charset="2"/>
              <a:buChar char="Ø"/>
            </a:pPr>
            <a:r>
              <a:rPr lang="en-US" dirty="0">
                <a:latin typeface="Calibri" panose="020F0502020204030204" pitchFamily="34" charset="0"/>
                <a:cs typeface="Calibri" panose="020F0502020204030204" pitchFamily="34" charset="0"/>
              </a:rPr>
              <a:t>Rotating superconducting gantry.</a:t>
            </a:r>
          </a:p>
          <a:p>
            <a:pPr marL="285750" indent="-285750" algn="l">
              <a:spcBef>
                <a:spcPts val="600"/>
              </a:spcBef>
              <a:buFont typeface="Wingdings" panose="05000000000000000000" pitchFamily="2" charset="2"/>
              <a:buChar char="Ø"/>
            </a:pPr>
            <a:r>
              <a:rPr lang="en-US" dirty="0">
                <a:latin typeface="Calibri" panose="020F0502020204030204" pitchFamily="34" charset="0"/>
                <a:cs typeface="Calibri" panose="020F0502020204030204" pitchFamily="34" charset="0"/>
              </a:rPr>
              <a:t>Injector with parallel radioisotope production</a:t>
            </a:r>
          </a:p>
          <a:p>
            <a:pPr marL="285750" indent="-285750" algn="l">
              <a:spcBef>
                <a:spcPts val="600"/>
              </a:spcBef>
              <a:buFont typeface="Wingdings" panose="05000000000000000000" pitchFamily="2" charset="2"/>
              <a:buChar char="Ø"/>
            </a:pPr>
            <a:r>
              <a:rPr lang="en-GB" dirty="0">
                <a:latin typeface="Calibri" panose="020F0502020204030204" pitchFamily="34" charset="0"/>
                <a:cs typeface="Calibri" panose="020F0502020204030204" pitchFamily="34" charset="0"/>
              </a:rPr>
              <a:t>Surface ~2,000 m2</a:t>
            </a:r>
            <a:endParaRPr lang="en-US" dirty="0">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960AF211-E45D-6B47-8FB9-AEAF525090F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14117" y="2874663"/>
            <a:ext cx="5021933" cy="2919361"/>
          </a:xfrm>
          <a:prstGeom prst="rect">
            <a:avLst/>
          </a:prstGeom>
        </p:spPr>
      </p:pic>
      <p:sp>
        <p:nvSpPr>
          <p:cNvPr id="5" name="TextBox 4">
            <a:extLst>
              <a:ext uri="{FF2B5EF4-FFF2-40B4-BE49-F238E27FC236}">
                <a16:creationId xmlns:a16="http://schemas.microsoft.com/office/drawing/2014/main" id="{A48181A9-5244-4296-8980-8B7E9D18F4AE}"/>
              </a:ext>
            </a:extLst>
          </p:cNvPr>
          <p:cNvSpPr txBox="1"/>
          <p:nvPr/>
        </p:nvSpPr>
        <p:spPr>
          <a:xfrm>
            <a:off x="5786055" y="5857044"/>
            <a:ext cx="6319710" cy="276999"/>
          </a:xfrm>
          <a:prstGeom prst="rect">
            <a:avLst/>
          </a:prstGeom>
          <a:noFill/>
        </p:spPr>
        <p:txBody>
          <a:bodyPr wrap="square" lIns="0" tIns="0" rIns="0" bIns="0" rtlCol="0">
            <a:spAutoFit/>
          </a:bodyPr>
          <a:lstStyle/>
          <a:p>
            <a:pPr algn="l"/>
            <a:r>
              <a:rPr lang="en-US" dirty="0">
                <a:latin typeface="Calibri" panose="020F0502020204030204" pitchFamily="34" charset="0"/>
                <a:cs typeface="Calibri" panose="020F0502020204030204" pitchFamily="34" charset="0"/>
              </a:rPr>
              <a:t>Small triangle-shaped synchrotron with FLASH extraction capability</a:t>
            </a:r>
            <a:endParaRPr lang="en-GB" dirty="0">
              <a:latin typeface="Calibri" panose="020F0502020204030204" pitchFamily="34" charset="0"/>
              <a:cs typeface="Calibri" panose="020F0502020204030204" pitchFamily="34" charset="0"/>
            </a:endParaRPr>
          </a:p>
        </p:txBody>
      </p:sp>
      <p:sp>
        <p:nvSpPr>
          <p:cNvPr id="2" name="ZoneTexte 13">
            <a:extLst>
              <a:ext uri="{FF2B5EF4-FFF2-40B4-BE49-F238E27FC236}">
                <a16:creationId xmlns:a16="http://schemas.microsoft.com/office/drawing/2014/main" id="{564B3ED4-53F0-62D0-3D4A-C29DC739CD37}"/>
              </a:ext>
            </a:extLst>
          </p:cNvPr>
          <p:cNvSpPr txBox="1"/>
          <p:nvPr/>
        </p:nvSpPr>
        <p:spPr>
          <a:xfrm>
            <a:off x="4103466" y="1986403"/>
            <a:ext cx="2851560" cy="274049"/>
          </a:xfrm>
          <a:prstGeom prst="rect">
            <a:avLst/>
          </a:prstGeom>
          <a:noFill/>
        </p:spPr>
        <p:txBody>
          <a:bodyPr wrap="square">
            <a:spAutoFit/>
          </a:bodyPr>
          <a:lstStyle>
            <a:defPPr>
              <a:defRPr lang="fr-FR"/>
            </a:defPPr>
            <a:lvl1pPr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1pPr>
            <a:lvl2pPr marL="4572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2pPr>
            <a:lvl3pPr marL="9144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3pPr>
            <a:lvl4pPr marL="13716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4pPr>
            <a:lvl5pPr marL="1828800" algn="l" rtl="0" eaLnBrk="0" fontAlgn="base" hangingPunct="0">
              <a:spcBef>
                <a:spcPct val="0"/>
              </a:spcBef>
              <a:spcAft>
                <a:spcPct val="0"/>
              </a:spcAft>
              <a:defRPr sz="2400" b="1" kern="1200">
                <a:solidFill>
                  <a:schemeClr val="tx1"/>
                </a:solidFill>
                <a:latin typeface="Times New Roman" panose="02020603050405020304" pitchFamily="18" charset="0"/>
                <a:ea typeface="+mn-ea"/>
                <a:cs typeface="Arial" panose="020B0604020202020204" pitchFamily="34" charset="0"/>
              </a:defRPr>
            </a:lvl5pPr>
            <a:lvl6pPr marL="22860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6pPr>
            <a:lvl7pPr marL="27432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7pPr>
            <a:lvl8pPr marL="32004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8pPr>
            <a:lvl9pPr marL="3657600" algn="l" defTabSz="914400" rtl="0" eaLnBrk="1" latinLnBrk="0" hangingPunct="1">
              <a:defRPr sz="2400" b="1" kern="1200">
                <a:solidFill>
                  <a:schemeClr val="tx1"/>
                </a:solidFill>
                <a:latin typeface="Times New Roman" panose="02020603050405020304" pitchFamily="18" charset="0"/>
                <a:ea typeface="+mn-ea"/>
                <a:cs typeface="Arial" panose="020B0604020202020204" pitchFamily="34" charset="0"/>
              </a:defRPr>
            </a:lvl9pPr>
          </a:lstStyle>
          <a:p>
            <a:pPr marL="0" marR="0" lvl="0" indent="0" algn="l" defTabSz="385763" rtl="0" eaLnBrk="1" fontAlgn="auto" latinLnBrk="0" hangingPunct="1">
              <a:lnSpc>
                <a:spcPct val="100000"/>
              </a:lnSpc>
              <a:spcBef>
                <a:spcPts val="0"/>
              </a:spcBef>
              <a:spcAft>
                <a:spcPts val="0"/>
              </a:spcAft>
              <a:buClrTx/>
              <a:buSzTx/>
              <a:buFontTx/>
              <a:buNone/>
              <a:tabLst/>
              <a:defRPr/>
            </a:pPr>
            <a:r>
              <a:rPr kumimoji="0" lang="fr-CH" sz="1181" b="1" i="1"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NIMMS Collaboration, I</a:t>
            </a:r>
            <a:r>
              <a:rPr kumimoji="0" lang="en-GB" sz="1181" b="1" i="1"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PAC22 Conference</a:t>
            </a:r>
            <a:endParaRPr kumimoji="0" lang="fr-CH" sz="1181" b="1" i="1" u="none" strike="noStrike" kern="1200" cap="none" spc="0" normalizeH="0" baseline="0" noProof="0" dirty="0">
              <a:ln>
                <a:noFill/>
              </a:ln>
              <a:solidFill>
                <a:prstClr val="black"/>
              </a:solidFill>
              <a:effectLst/>
              <a:uLnTx/>
              <a:uFillTx/>
              <a:latin typeface="Calibri"/>
              <a:ea typeface="+mn-ea"/>
              <a:cs typeface="Arial" panose="020B0604020202020204" pitchFamily="34" charset="0"/>
            </a:endParaRPr>
          </a:p>
        </p:txBody>
      </p:sp>
      <p:pic>
        <p:nvPicPr>
          <p:cNvPr id="11" name="Picture 10">
            <a:extLst>
              <a:ext uri="{FF2B5EF4-FFF2-40B4-BE49-F238E27FC236}">
                <a16:creationId xmlns:a16="http://schemas.microsoft.com/office/drawing/2014/main" id="{8F72CD27-E470-FA25-80C9-BC1D661E1E4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46932" y="1181728"/>
            <a:ext cx="3749003" cy="754013"/>
          </a:xfrm>
          <a:prstGeom prst="rect">
            <a:avLst/>
          </a:prstGeom>
        </p:spPr>
      </p:pic>
    </p:spTree>
    <p:extLst>
      <p:ext uri="{BB962C8B-B14F-4D97-AF65-F5344CB8AC3E}">
        <p14:creationId xmlns:p14="http://schemas.microsoft.com/office/powerpoint/2010/main" val="3687068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B5C97FF-652B-0D06-4D75-3324C0438E64}"/>
              </a:ext>
            </a:extLst>
          </p:cNvPr>
          <p:cNvSpPr>
            <a:spLocks noGrp="1"/>
          </p:cNvSpPr>
          <p:nvPr>
            <p:ph type="title"/>
          </p:nvPr>
        </p:nvSpPr>
        <p:spPr/>
        <p:txBody>
          <a:bodyPr/>
          <a:lstStyle/>
          <a:p>
            <a:r>
              <a:rPr lang="fr-CH" dirty="0"/>
              <a:t>Part by E. Benedetto</a:t>
            </a:r>
            <a:endParaRPr lang="en-GB" dirty="0"/>
          </a:p>
        </p:txBody>
      </p:sp>
      <p:sp>
        <p:nvSpPr>
          <p:cNvPr id="4" name="Date Placeholder 3">
            <a:extLst>
              <a:ext uri="{FF2B5EF4-FFF2-40B4-BE49-F238E27FC236}">
                <a16:creationId xmlns:a16="http://schemas.microsoft.com/office/drawing/2014/main" id="{F2B54614-EBA3-F893-277E-0C3E4E49BAE6}"/>
              </a:ext>
            </a:extLst>
          </p:cNvPr>
          <p:cNvSpPr>
            <a:spLocks noGrp="1"/>
          </p:cNvSpPr>
          <p:nvPr>
            <p:ph type="dt" sz="half" idx="10"/>
          </p:nvPr>
        </p:nvSpPr>
        <p:spPr/>
        <p:txBody>
          <a:bodyPr/>
          <a:lstStyle/>
          <a:p>
            <a:fld id="{23793A62-AA7E-5A4D-A43E-DF1B3593C4E5}" type="datetime1">
              <a:rPr lang="en-US" smtClean="0"/>
              <a:t>5/24/2023</a:t>
            </a:fld>
            <a:endParaRPr lang="en-US" dirty="0"/>
          </a:p>
        </p:txBody>
      </p:sp>
      <p:sp>
        <p:nvSpPr>
          <p:cNvPr id="6" name="Slide Number Placeholder 5">
            <a:extLst>
              <a:ext uri="{FF2B5EF4-FFF2-40B4-BE49-F238E27FC236}">
                <a16:creationId xmlns:a16="http://schemas.microsoft.com/office/drawing/2014/main" id="{1FDC48DD-4D31-8744-E147-1F9D7B262C32}"/>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2437060405"/>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34971</TotalTime>
  <Words>1894</Words>
  <Application>Microsoft Office PowerPoint</Application>
  <PresentationFormat>Widescreen</PresentationFormat>
  <Paragraphs>229</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Wingdings</vt:lpstr>
      <vt:lpstr>Office Theme</vt:lpstr>
      <vt:lpstr>The technology of helium synchrotron: technology readiness and research needed</vt:lpstr>
      <vt:lpstr>Treating cancer with radiation (photons and ions)</vt:lpstr>
      <vt:lpstr>Comparing accelerator designs</vt:lpstr>
      <vt:lpstr>Proton therapy accelerators: cyclotrons</vt:lpstr>
      <vt:lpstr>The CERN Next Ion Medical Machine Study</vt:lpstr>
      <vt:lpstr>NIMMS Collaborations - 2023</vt:lpstr>
      <vt:lpstr>Main features of an accelerator for the Baltics</vt:lpstr>
      <vt:lpstr>Layout of a facility for treatment and research with helium and proton beams</vt:lpstr>
      <vt:lpstr>Part by E. Benedetto</vt:lpstr>
      <vt:lpstr>Small synchrotrons for research – CERN expertise</vt:lpstr>
      <vt:lpstr>The linac injector</vt:lpstr>
      <vt:lpstr>Technology Readiness Level – by component</vt:lpstr>
      <vt:lpstr>A few comments and caveats</vt:lpstr>
      <vt:lpstr>Research plans and goals</vt:lpstr>
      <vt:lpstr>Medical licensing, construction/commissioning plan</vt:lpstr>
      <vt:lpstr>Available expertise and construction strategy</vt:lpstr>
      <vt:lpstr>Main features of the proposed facility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Medical Applications of Accelerators at CERN</dc:title>
  <dc:creator>Maurizio Vretenar</dc:creator>
  <cp:lastModifiedBy>Maurizio Vretenar</cp:lastModifiedBy>
  <cp:revision>555</cp:revision>
  <dcterms:created xsi:type="dcterms:W3CDTF">2020-12-17T16:02:21Z</dcterms:created>
  <dcterms:modified xsi:type="dcterms:W3CDTF">2023-05-25T09:41:56Z</dcterms:modified>
</cp:coreProperties>
</file>