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4"/>
  </p:notesMasterIdLst>
  <p:sldIdLst>
    <p:sldId id="294" r:id="rId2"/>
    <p:sldId id="295" r:id="rId3"/>
    <p:sldId id="306" r:id="rId4"/>
    <p:sldId id="304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8" r:id="rId13"/>
    <p:sldId id="307" r:id="rId14"/>
    <p:sldId id="310" r:id="rId15"/>
    <p:sldId id="311" r:id="rId16"/>
    <p:sldId id="312" r:id="rId17"/>
    <p:sldId id="273" r:id="rId18"/>
    <p:sldId id="274" r:id="rId19"/>
    <p:sldId id="275" r:id="rId20"/>
    <p:sldId id="303" r:id="rId21"/>
    <p:sldId id="257" r:id="rId22"/>
    <p:sldId id="305" r:id="rId23"/>
  </p:sldIdLst>
  <p:sldSz cx="12192000" cy="6858000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Century Gothic" panose="020B0502020202020204" pitchFamily="34" charset="0"/>
      <p:regular r:id="rId29"/>
      <p:bold r:id="rId30"/>
      <p:italic r:id="rId31"/>
      <p:boldItalic r:id="rId32"/>
    </p:embeddedFont>
    <p:embeddedFont>
      <p:font typeface="Noto Sans" panose="020B0502040504020204" pitchFamily="3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3" roundtripDataSignature="AMtx7mjcqcm9Gbpx4lAp3SYR1kZK27L+0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109194"/>
    <a:srgbClr val="0A5A5C"/>
    <a:srgbClr val="F16B67"/>
    <a:srgbClr val="0D7679"/>
    <a:srgbClr val="700000"/>
    <a:srgbClr val="7DDCE3"/>
    <a:srgbClr val="15D6E5"/>
    <a:srgbClr val="00B9C5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BC03394-72EA-468B-85C6-16AC3FD981B1}">
  <a:tblStyle styleId="{EBC03394-72EA-468B-85C6-16AC3FD981B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2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lv-LV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lv-LV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lv-LV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1896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lv-LV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lv-LV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8406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2493901f325_0_2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g2493901f325_0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493901f325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g2493901f32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493901f325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g2493901f32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Applicants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PRISMAP Project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calls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partnership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Industry</a:t>
            </a:r>
            <a:endParaRPr lang="lv-LV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Industry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meets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Academia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meetings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joint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Workshops</a:t>
            </a:r>
            <a:endParaRPr lang="lv-LV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Industrial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partner’s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visibility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PRISMAP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map</a:t>
            </a:r>
            <a:endParaRPr lang="lv-LV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Pre-clinical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clinical</a:t>
            </a:r>
            <a:r>
              <a:rPr lang="lv-LV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partnership</a:t>
            </a:r>
            <a:endParaRPr lang="lv-LV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lv-LV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lv-LV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5297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8"/>
          <p:cNvSpPr/>
          <p:nvPr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18"/>
          <p:cNvSpPr txBox="1">
            <a:spLocks noGrp="1"/>
          </p:cNvSpPr>
          <p:nvPr>
            <p:ph type="title"/>
          </p:nvPr>
        </p:nvSpPr>
        <p:spPr>
          <a:xfrm>
            <a:off x="394635" y="794583"/>
            <a:ext cx="11377061" cy="449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D5D5C"/>
              </a:buClr>
              <a:buSzPts val="2800"/>
              <a:buFont typeface="Calibri"/>
              <a:buNone/>
              <a:defRPr sz="2800">
                <a:solidFill>
                  <a:srgbClr val="BD5D5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1"/>
          </p:nvPr>
        </p:nvSpPr>
        <p:spPr>
          <a:xfrm>
            <a:off x="394635" y="1504676"/>
            <a:ext cx="11377061" cy="4632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▪"/>
              <a:defRPr sz="2400">
                <a:solidFill>
                  <a:srgbClr val="364142"/>
                </a:solidFill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body" idx="2"/>
          </p:nvPr>
        </p:nvSpPr>
        <p:spPr>
          <a:xfrm>
            <a:off x="394633" y="252248"/>
            <a:ext cx="11377060" cy="542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  <a:defRPr sz="3200">
                <a:solidFill>
                  <a:srgbClr val="E95355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sldNum" idx="12"/>
          </p:nvPr>
        </p:nvSpPr>
        <p:spPr>
          <a:xfrm>
            <a:off x="11340596" y="6346825"/>
            <a:ext cx="431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-LV"/>
              <a:t>‹#›</a:t>
            </a:fld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ftr" idx="11"/>
          </p:nvPr>
        </p:nvSpPr>
        <p:spPr>
          <a:xfrm>
            <a:off x="664143" y="6353175"/>
            <a:ext cx="1018352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B9C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9" name="Google Shape;4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445" y="6384925"/>
            <a:ext cx="457200" cy="49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9"/>
          <p:cNvSpPr/>
          <p:nvPr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9"/>
          <p:cNvSpPr txBox="1">
            <a:spLocks noGrp="1"/>
          </p:cNvSpPr>
          <p:nvPr>
            <p:ph type="body" idx="1"/>
          </p:nvPr>
        </p:nvSpPr>
        <p:spPr>
          <a:xfrm>
            <a:off x="394635" y="1504677"/>
            <a:ext cx="8326849" cy="4637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▪"/>
              <a:defRPr sz="2400">
                <a:solidFill>
                  <a:srgbClr val="364142"/>
                </a:solidFill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body" idx="2"/>
          </p:nvPr>
        </p:nvSpPr>
        <p:spPr>
          <a:xfrm>
            <a:off x="8967426" y="252248"/>
            <a:ext cx="2818525" cy="5889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  <a:defRPr sz="1600">
                <a:solidFill>
                  <a:srgbClr val="835050"/>
                </a:solidFill>
              </a:defRPr>
            </a:lvl1pPr>
            <a:lvl2pPr marL="914400" lvl="1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 sz="1400">
                <a:solidFill>
                  <a:srgbClr val="835050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Char char="▪"/>
              <a:defRPr sz="1200">
                <a:solidFill>
                  <a:srgbClr val="835050"/>
                </a:solidFill>
              </a:defRPr>
            </a:lvl3pPr>
            <a:lvl4pPr marL="1828800" lvl="3" indent="-298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Char char="▪"/>
              <a:defRPr sz="1100">
                <a:solidFill>
                  <a:srgbClr val="835050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 sz="1400">
                <a:solidFill>
                  <a:srgbClr val="276C7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9"/>
          <p:cNvSpPr txBox="1">
            <a:spLocks noGrp="1"/>
          </p:cNvSpPr>
          <p:nvPr>
            <p:ph type="title"/>
          </p:nvPr>
        </p:nvSpPr>
        <p:spPr>
          <a:xfrm>
            <a:off x="394636" y="207827"/>
            <a:ext cx="8320544" cy="1036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sldNum" idx="12"/>
          </p:nvPr>
        </p:nvSpPr>
        <p:spPr>
          <a:xfrm>
            <a:off x="11340596" y="6346825"/>
            <a:ext cx="431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-LV"/>
              <a:t>‹#›</a:t>
            </a:fld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ftr" idx="11"/>
          </p:nvPr>
        </p:nvSpPr>
        <p:spPr>
          <a:xfrm>
            <a:off x="664143" y="6353175"/>
            <a:ext cx="1018352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B9C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7" name="Google Shape;57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516" y="6274757"/>
            <a:ext cx="457200" cy="49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/>
          <p:nvPr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20"/>
          <p:cNvSpPr txBox="1">
            <a:spLocks noGrp="1"/>
          </p:cNvSpPr>
          <p:nvPr>
            <p:ph type="title"/>
          </p:nvPr>
        </p:nvSpPr>
        <p:spPr>
          <a:xfrm>
            <a:off x="394635" y="794583"/>
            <a:ext cx="8326847" cy="449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D5D5C"/>
              </a:buClr>
              <a:buSzPts val="2800"/>
              <a:buFont typeface="Calibri"/>
              <a:buNone/>
              <a:defRPr sz="2800">
                <a:solidFill>
                  <a:srgbClr val="BD5D5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body" idx="1"/>
          </p:nvPr>
        </p:nvSpPr>
        <p:spPr>
          <a:xfrm>
            <a:off x="394635" y="1504677"/>
            <a:ext cx="8326849" cy="4637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▪"/>
              <a:defRPr sz="2400">
                <a:solidFill>
                  <a:srgbClr val="364142"/>
                </a:solidFill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body" idx="2"/>
          </p:nvPr>
        </p:nvSpPr>
        <p:spPr>
          <a:xfrm>
            <a:off x="394633" y="252248"/>
            <a:ext cx="8326849" cy="542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  <a:defRPr sz="3200">
                <a:solidFill>
                  <a:srgbClr val="E95355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body" idx="3"/>
          </p:nvPr>
        </p:nvSpPr>
        <p:spPr>
          <a:xfrm>
            <a:off x="8967426" y="252248"/>
            <a:ext cx="2818525" cy="5889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  <a:defRPr sz="1600">
                <a:solidFill>
                  <a:srgbClr val="835050"/>
                </a:solidFill>
              </a:defRPr>
            </a:lvl1pPr>
            <a:lvl2pPr marL="914400" lvl="1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 sz="1400">
                <a:solidFill>
                  <a:srgbClr val="835050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Char char="▪"/>
              <a:defRPr sz="1200">
                <a:solidFill>
                  <a:srgbClr val="835050"/>
                </a:solidFill>
              </a:defRPr>
            </a:lvl3pPr>
            <a:lvl4pPr marL="1828800" lvl="3" indent="-298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Char char="▪"/>
              <a:defRPr sz="1100">
                <a:solidFill>
                  <a:srgbClr val="835050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 sz="1400">
                <a:solidFill>
                  <a:srgbClr val="276C7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sldNum" idx="12"/>
          </p:nvPr>
        </p:nvSpPr>
        <p:spPr>
          <a:xfrm>
            <a:off x="11340596" y="6346825"/>
            <a:ext cx="431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-LV"/>
              <a:t>‹#›</a:t>
            </a:fld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ftr" idx="11"/>
          </p:nvPr>
        </p:nvSpPr>
        <p:spPr>
          <a:xfrm>
            <a:off x="664143" y="6353175"/>
            <a:ext cx="1018352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B9C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6" name="Google Shape;6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516" y="6274757"/>
            <a:ext cx="457200" cy="49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E79F2-0B07-4264-A27E-0B6B2275D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4BF84-D094-4B0B-9EC0-6AEF4A918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6252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6414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95355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-LV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89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.pn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>
            <a:extLst>
              <a:ext uri="{FF2B5EF4-FFF2-40B4-BE49-F238E27FC236}">
                <a16:creationId xmlns:a16="http://schemas.microsoft.com/office/drawing/2014/main" id="{DEC12813-1166-DAA7-78D1-9BBB2D3D5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014" y="394830"/>
            <a:ext cx="3505965" cy="1778389"/>
          </a:xfrm>
          <a:prstGeom prst="rect">
            <a:avLst/>
          </a:prstGeom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1C91EE96-0163-C2D5-7BE5-585998FDF41B}"/>
              </a:ext>
            </a:extLst>
          </p:cNvPr>
          <p:cNvSpPr txBox="1">
            <a:spLocks/>
          </p:cNvSpPr>
          <p:nvPr/>
        </p:nvSpPr>
        <p:spPr>
          <a:xfrm>
            <a:off x="2416605" y="2301235"/>
            <a:ext cx="7358785" cy="1871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lv-LV" sz="4000" b="1" dirty="0">
                <a:solidFill>
                  <a:srgbClr val="F16B67"/>
                </a:solidFill>
                <a:latin typeface="+mj-lt"/>
              </a:rPr>
              <a:t>PRISMAP </a:t>
            </a:r>
            <a:r>
              <a:rPr lang="lv-LV" sz="4000" b="1" dirty="0" err="1">
                <a:solidFill>
                  <a:srgbClr val="F16B67"/>
                </a:solidFill>
                <a:latin typeface="+mj-lt"/>
              </a:rPr>
              <a:t>Questionnaire</a:t>
            </a:r>
            <a:br>
              <a:rPr lang="lv-LV" sz="4000" b="1" dirty="0">
                <a:solidFill>
                  <a:srgbClr val="F16B67"/>
                </a:solidFill>
                <a:latin typeface="+mj-lt"/>
              </a:rPr>
            </a:br>
            <a:r>
              <a:rPr lang="lv-LV" sz="4000" b="1" dirty="0" err="1">
                <a:solidFill>
                  <a:srgbClr val="F16B67"/>
                </a:solidFill>
                <a:latin typeface="+mj-lt"/>
              </a:rPr>
              <a:t>The</a:t>
            </a:r>
            <a:r>
              <a:rPr lang="lv-LV" sz="4000" b="1" dirty="0">
                <a:solidFill>
                  <a:srgbClr val="F16B67"/>
                </a:solidFill>
                <a:latin typeface="+mj-lt"/>
              </a:rPr>
              <a:t> </a:t>
            </a:r>
            <a:r>
              <a:rPr lang="lv-LV" sz="4000" b="1" dirty="0" err="1">
                <a:solidFill>
                  <a:srgbClr val="F16B67"/>
                </a:solidFill>
                <a:latin typeface="+mj-lt"/>
              </a:rPr>
              <a:t>European</a:t>
            </a:r>
            <a:r>
              <a:rPr lang="lv-LV" sz="4000" b="1" dirty="0">
                <a:solidFill>
                  <a:srgbClr val="F16B67"/>
                </a:solidFill>
                <a:latin typeface="+mj-lt"/>
              </a:rPr>
              <a:t> </a:t>
            </a:r>
            <a:br>
              <a:rPr lang="lv-LV" sz="4000" b="1" dirty="0">
                <a:solidFill>
                  <a:srgbClr val="F16B67"/>
                </a:solidFill>
                <a:latin typeface="+mj-lt"/>
              </a:rPr>
            </a:br>
            <a:r>
              <a:rPr lang="lv-LV" sz="4000" b="1" dirty="0" err="1">
                <a:solidFill>
                  <a:srgbClr val="F16B67"/>
                </a:solidFill>
                <a:latin typeface="+mj-lt"/>
              </a:rPr>
              <a:t>Medical</a:t>
            </a:r>
            <a:r>
              <a:rPr lang="lv-LV" sz="4000" b="1" dirty="0">
                <a:solidFill>
                  <a:srgbClr val="F16B67"/>
                </a:solidFill>
                <a:latin typeface="+mj-lt"/>
              </a:rPr>
              <a:t> </a:t>
            </a:r>
            <a:r>
              <a:rPr lang="lv-LV" sz="4000" b="1" dirty="0" err="1">
                <a:solidFill>
                  <a:srgbClr val="F16B67"/>
                </a:solidFill>
                <a:latin typeface="+mj-lt"/>
              </a:rPr>
              <a:t>Radionuclide</a:t>
            </a:r>
            <a:r>
              <a:rPr lang="lv-LV" sz="4000" b="1" dirty="0">
                <a:solidFill>
                  <a:srgbClr val="F16B67"/>
                </a:solidFill>
                <a:latin typeface="+mj-lt"/>
              </a:rPr>
              <a:t> Program</a:t>
            </a:r>
            <a:endParaRPr lang="en-US" sz="4000" b="1" dirty="0">
              <a:solidFill>
                <a:srgbClr val="F16B67"/>
              </a:solidFill>
              <a:latin typeface="+mj-lt"/>
            </a:endParaRPr>
          </a:p>
        </p:txBody>
      </p:sp>
      <p:sp>
        <p:nvSpPr>
          <p:cNvPr id="10" name="Subtitle 4">
            <a:extLst>
              <a:ext uri="{FF2B5EF4-FFF2-40B4-BE49-F238E27FC236}">
                <a16:creationId xmlns:a16="http://schemas.microsoft.com/office/drawing/2014/main" id="{FBBC0A88-D21B-A6DB-2001-67D29ED264F0}"/>
              </a:ext>
            </a:extLst>
          </p:cNvPr>
          <p:cNvSpPr txBox="1">
            <a:spLocks/>
          </p:cNvSpPr>
          <p:nvPr/>
        </p:nvSpPr>
        <p:spPr>
          <a:xfrm>
            <a:off x="1862135" y="4301054"/>
            <a:ext cx="8467726" cy="858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95355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76200" indent="0" algn="ctr">
              <a:lnSpc>
                <a:spcPct val="110000"/>
              </a:lnSpc>
              <a:spcBef>
                <a:spcPts val="0"/>
              </a:spcBef>
              <a:buSzPts val="2800"/>
              <a:buNone/>
            </a:pPr>
            <a:r>
              <a:rPr lang="lv-LV" sz="2000" u="sng" dirty="0">
                <a:solidFill>
                  <a:srgbClr val="0A5A5C"/>
                </a:solidFill>
                <a:latin typeface="+mj-lt"/>
              </a:rPr>
              <a:t>MAIJA RADZINA</a:t>
            </a:r>
            <a:r>
              <a:rPr lang="lv-LV" sz="2000" dirty="0">
                <a:solidFill>
                  <a:srgbClr val="0A5A5C"/>
                </a:solidFill>
                <a:latin typeface="+mj-lt"/>
              </a:rPr>
              <a:t>, Edgars Mamis, Laura Saule, </a:t>
            </a:r>
            <a:r>
              <a:rPr lang="lv-LV" sz="2000" dirty="0" err="1">
                <a:solidFill>
                  <a:srgbClr val="0A5A5C"/>
                </a:solidFill>
                <a:latin typeface="+mj-lt"/>
              </a:rPr>
              <a:t>Elina</a:t>
            </a:r>
            <a:r>
              <a:rPr lang="lv-LV" sz="2000" dirty="0">
                <a:solidFill>
                  <a:srgbClr val="0A5A5C"/>
                </a:solidFill>
                <a:latin typeface="+mj-lt"/>
              </a:rPr>
              <a:t> </a:t>
            </a:r>
            <a:r>
              <a:rPr lang="lv-LV" sz="2000" dirty="0" err="1">
                <a:solidFill>
                  <a:srgbClr val="0A5A5C"/>
                </a:solidFill>
                <a:latin typeface="+mj-lt"/>
              </a:rPr>
              <a:t>Pajuste</a:t>
            </a:r>
            <a:r>
              <a:rPr lang="lv-LV" sz="2000" dirty="0">
                <a:solidFill>
                  <a:srgbClr val="0A5A5C"/>
                </a:solidFill>
                <a:latin typeface="+mj-lt"/>
              </a:rPr>
              <a:t>,</a:t>
            </a:r>
            <a:r>
              <a:rPr lang="en-US" sz="2000" dirty="0">
                <a:solidFill>
                  <a:srgbClr val="0A5A5C"/>
                </a:solidFill>
                <a:latin typeface="+mj-lt"/>
              </a:rPr>
              <a:t> </a:t>
            </a:r>
            <a:r>
              <a:rPr lang="lv-LV" sz="2000" dirty="0">
                <a:solidFill>
                  <a:srgbClr val="0A5A5C"/>
                </a:solidFill>
                <a:latin typeface="+mj-lt"/>
              </a:rPr>
              <a:t>Marika Kalnina, </a:t>
            </a:r>
            <a:r>
              <a:rPr lang="lv-LV" sz="2000" dirty="0" err="1">
                <a:solidFill>
                  <a:srgbClr val="0A5A5C"/>
                </a:solidFill>
                <a:latin typeface="+mj-lt"/>
              </a:rPr>
              <a:t>Thomas</a:t>
            </a:r>
            <a:r>
              <a:rPr lang="lv-LV" sz="2000" dirty="0">
                <a:solidFill>
                  <a:srgbClr val="0A5A5C"/>
                </a:solidFill>
                <a:latin typeface="+mj-lt"/>
              </a:rPr>
              <a:t> </a:t>
            </a:r>
            <a:r>
              <a:rPr lang="lv-LV" sz="2000" dirty="0" err="1">
                <a:solidFill>
                  <a:srgbClr val="0A5A5C"/>
                </a:solidFill>
                <a:latin typeface="+mj-lt"/>
              </a:rPr>
              <a:t>Cocolios</a:t>
            </a:r>
            <a:r>
              <a:rPr lang="lv-LV" sz="2000" dirty="0">
                <a:solidFill>
                  <a:srgbClr val="0A5A5C"/>
                </a:solidFill>
                <a:latin typeface="+mj-lt"/>
              </a:rPr>
              <a:t>, </a:t>
            </a:r>
            <a:r>
              <a:rPr lang="lv-LV" sz="2000" dirty="0" err="1">
                <a:solidFill>
                  <a:srgbClr val="0A5A5C"/>
                </a:solidFill>
                <a:latin typeface="+mj-lt"/>
              </a:rPr>
              <a:t>Zeynep</a:t>
            </a:r>
            <a:r>
              <a:rPr lang="lv-LV" sz="2000" dirty="0">
                <a:solidFill>
                  <a:srgbClr val="0A5A5C"/>
                </a:solidFill>
                <a:latin typeface="+mj-lt"/>
              </a:rPr>
              <a:t> </a:t>
            </a:r>
            <a:r>
              <a:rPr lang="lv-LV" sz="2000" dirty="0" err="1">
                <a:solidFill>
                  <a:srgbClr val="0A5A5C"/>
                </a:solidFill>
                <a:latin typeface="+mj-lt"/>
              </a:rPr>
              <a:t>Talip</a:t>
            </a:r>
            <a:r>
              <a:rPr lang="lv-LV" sz="2000" dirty="0">
                <a:solidFill>
                  <a:srgbClr val="0A5A5C"/>
                </a:solidFill>
                <a:latin typeface="+mj-lt"/>
              </a:rPr>
              <a:t>, Mikael Jensen, </a:t>
            </a:r>
            <a:r>
              <a:rPr lang="lv-LV" sz="2000" dirty="0" err="1">
                <a:solidFill>
                  <a:srgbClr val="0A5A5C"/>
                </a:solidFill>
                <a:latin typeface="+mj-lt"/>
              </a:rPr>
              <a:t>Ulli</a:t>
            </a:r>
            <a:r>
              <a:rPr lang="lv-LV" sz="2000" dirty="0">
                <a:solidFill>
                  <a:srgbClr val="0A5A5C"/>
                </a:solidFill>
                <a:latin typeface="+mj-lt"/>
              </a:rPr>
              <a:t> </a:t>
            </a:r>
            <a:r>
              <a:rPr lang="lv-LV" sz="2000" dirty="0" err="1">
                <a:solidFill>
                  <a:srgbClr val="0A5A5C"/>
                </a:solidFill>
                <a:latin typeface="+mj-lt"/>
              </a:rPr>
              <a:t>Köster</a:t>
            </a:r>
            <a:r>
              <a:rPr lang="lv-LV" sz="2000" dirty="0">
                <a:solidFill>
                  <a:srgbClr val="0A5A5C"/>
                </a:solidFill>
                <a:latin typeface="+mj-lt"/>
              </a:rPr>
              <a:t>, </a:t>
            </a:r>
            <a:r>
              <a:rPr lang="lv-LV" sz="2000" dirty="0" err="1">
                <a:solidFill>
                  <a:srgbClr val="0A5A5C"/>
                </a:solidFill>
                <a:latin typeface="+mj-lt"/>
              </a:rPr>
              <a:t>Thierry</a:t>
            </a:r>
            <a:r>
              <a:rPr lang="lv-LV" sz="2000" dirty="0">
                <a:solidFill>
                  <a:srgbClr val="0A5A5C"/>
                </a:solidFill>
                <a:latin typeface="+mj-lt"/>
              </a:rPr>
              <a:t> </a:t>
            </a:r>
            <a:r>
              <a:rPr lang="lv-LV" sz="2000" dirty="0" err="1">
                <a:solidFill>
                  <a:srgbClr val="0A5A5C"/>
                </a:solidFill>
                <a:latin typeface="+mj-lt"/>
              </a:rPr>
              <a:t>Stora</a:t>
            </a:r>
            <a:endParaRPr lang="en-US" sz="2000" dirty="0">
              <a:solidFill>
                <a:srgbClr val="0A5A5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440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EBB77-2E44-45AA-8963-55A377FED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4155"/>
            <a:ext cx="10515600" cy="1325563"/>
          </a:xfrm>
        </p:spPr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F0760-FE17-4A1D-BB7E-A300D49A6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6345"/>
            <a:ext cx="10515600" cy="4351338"/>
          </a:xfrm>
        </p:spPr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Google Shape;435;p45">
            <a:extLst>
              <a:ext uri="{FF2B5EF4-FFF2-40B4-BE49-F238E27FC236}">
                <a16:creationId xmlns:a16="http://schemas.microsoft.com/office/drawing/2014/main" id="{95CFC9DD-2618-42CC-A6EC-C55AAC9CB15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7150" y="129011"/>
            <a:ext cx="10973425" cy="548666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436;p45">
            <a:extLst>
              <a:ext uri="{FF2B5EF4-FFF2-40B4-BE49-F238E27FC236}">
                <a16:creationId xmlns:a16="http://schemas.microsoft.com/office/drawing/2014/main" id="{7B9860A9-D9D0-48DE-8074-4C3FAC5E49BC}"/>
              </a:ext>
            </a:extLst>
          </p:cNvPr>
          <p:cNvSpPr/>
          <p:nvPr/>
        </p:nvSpPr>
        <p:spPr>
          <a:xfrm>
            <a:off x="2336800" y="1722070"/>
            <a:ext cx="2934675" cy="3906273"/>
          </a:xfrm>
          <a:prstGeom prst="flowChartProcess">
            <a:avLst/>
          </a:prstGeom>
          <a:noFill/>
          <a:ln w="19050" cap="flat" cmpd="sng">
            <a:solidFill>
              <a:srgbClr val="E66F7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Google Shape;437;p45">
            <a:extLst>
              <a:ext uri="{FF2B5EF4-FFF2-40B4-BE49-F238E27FC236}">
                <a16:creationId xmlns:a16="http://schemas.microsoft.com/office/drawing/2014/main" id="{0DBCC94F-5C2F-4B86-A523-6FDB444042F6}"/>
              </a:ext>
            </a:extLst>
          </p:cNvPr>
          <p:cNvSpPr/>
          <p:nvPr/>
        </p:nvSpPr>
        <p:spPr>
          <a:xfrm>
            <a:off x="6803238" y="1734844"/>
            <a:ext cx="4697337" cy="3906273"/>
          </a:xfrm>
          <a:prstGeom prst="flowChartProcess">
            <a:avLst/>
          </a:prstGeom>
          <a:noFill/>
          <a:ln w="19050" cap="flat" cmpd="sng">
            <a:solidFill>
              <a:srgbClr val="0CACB7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Google Shape;433;p45">
            <a:extLst>
              <a:ext uri="{FF2B5EF4-FFF2-40B4-BE49-F238E27FC236}">
                <a16:creationId xmlns:a16="http://schemas.microsoft.com/office/drawing/2014/main" id="{7A9591CB-997E-4B94-9ADF-438E2590E327}"/>
              </a:ext>
            </a:extLst>
          </p:cNvPr>
          <p:cNvSpPr txBox="1">
            <a:spLocks/>
          </p:cNvSpPr>
          <p:nvPr/>
        </p:nvSpPr>
        <p:spPr>
          <a:xfrm>
            <a:off x="1502720" y="412861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15000"/>
              </a:lnSpc>
              <a:spcBef>
                <a:spcPts val="800"/>
              </a:spcBef>
              <a:buSzPts val="2800"/>
            </a:pPr>
            <a:r>
              <a:rPr lang="en-US" sz="31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PRE-CLINICAL/CLINICAL USER NEEDS FOR DAILY PRACTICE </a:t>
            </a:r>
            <a:endParaRPr lang="en-US" sz="3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BF73A4F-CFFC-41DC-80E7-B2788A6CD15D}"/>
              </a:ext>
            </a:extLst>
          </p:cNvPr>
          <p:cNvSpPr txBox="1">
            <a:spLocks/>
          </p:cNvSpPr>
          <p:nvPr/>
        </p:nvSpPr>
        <p:spPr>
          <a:xfrm>
            <a:off x="9338823" y="638690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25th May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BFF09020-2E24-4170-BA88-9F9B48B84254}"/>
              </a:ext>
            </a:extLst>
          </p:cNvPr>
          <p:cNvSpPr txBox="1"/>
          <p:nvPr/>
        </p:nvSpPr>
        <p:spPr>
          <a:xfrm>
            <a:off x="176506" y="6414701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Google Shape;406;p40">
            <a:extLst>
              <a:ext uri="{FF2B5EF4-FFF2-40B4-BE49-F238E27FC236}">
                <a16:creationId xmlns:a16="http://schemas.microsoft.com/office/drawing/2014/main" id="{443CE486-671A-4841-9398-BBDA8D46371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16675" y="137366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15">
            <a:extLst>
              <a:ext uri="{FF2B5EF4-FFF2-40B4-BE49-F238E27FC236}">
                <a16:creationId xmlns:a16="http://schemas.microsoft.com/office/drawing/2014/main" id="{497CFF12-90B9-2761-C5D6-D60C687B9F85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B7670740-92DB-2894-E23A-5DE06F359377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383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43;p46">
            <a:extLst>
              <a:ext uri="{FF2B5EF4-FFF2-40B4-BE49-F238E27FC236}">
                <a16:creationId xmlns:a16="http://schemas.microsoft.com/office/drawing/2014/main" id="{95CD3BD0-2D69-46EA-BE92-9DBBB125CDB7}"/>
              </a:ext>
            </a:extLst>
          </p:cNvPr>
          <p:cNvSpPr txBox="1">
            <a:spLocks/>
          </p:cNvSpPr>
          <p:nvPr/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ct val="77777"/>
            </a:pPr>
            <a:r>
              <a:rPr lang="lv-LV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RESEARCH AND DEVELOPMENT ACTIVITIES</a:t>
            </a:r>
            <a:br>
              <a:rPr lang="lv-LV" sz="3600" b="1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</a:br>
            <a:endParaRPr lang="lv-LV" sz="3600" b="1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algn="ctr">
              <a:lnSpc>
                <a:spcPct val="100000"/>
              </a:lnSpc>
              <a:buSzPct val="77777"/>
            </a:pPr>
            <a:endParaRPr lang="lv-LV" sz="3600" b="1" dirty="0">
              <a:solidFill>
                <a:srgbClr val="0CACB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Google Shape;444;p46">
            <a:extLst>
              <a:ext uri="{FF2B5EF4-FFF2-40B4-BE49-F238E27FC236}">
                <a16:creationId xmlns:a16="http://schemas.microsoft.com/office/drawing/2014/main" id="{C9175315-0058-41DA-A4EC-E8D8D55407DB}"/>
              </a:ext>
            </a:extLst>
          </p:cNvPr>
          <p:cNvSpPr txBox="1">
            <a:spLocks/>
          </p:cNvSpPr>
          <p:nvPr/>
        </p:nvSpPr>
        <p:spPr>
          <a:xfrm>
            <a:off x="659765" y="1222525"/>
            <a:ext cx="11234700" cy="15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95355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800"/>
              </a:spcBef>
              <a:buFont typeface="Noto Sans"/>
              <a:buNone/>
            </a:pPr>
            <a:r>
              <a:rPr lang="en-US" sz="2633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80% of respondents indicated that their R&amp;D activities would benefit from collaboration/cooperation, offered by efforts of the PRISMAP consortium already at this stage</a:t>
            </a:r>
            <a:endParaRPr lang="en-US" b="1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28600" algn="just">
              <a:lnSpc>
                <a:spcPct val="100000"/>
              </a:lnSpc>
              <a:spcBef>
                <a:spcPts val="800"/>
              </a:spcBef>
              <a:buClr>
                <a:srgbClr val="E66F70"/>
              </a:buClr>
              <a:buSzPct val="90000"/>
              <a:buFont typeface="Arial"/>
              <a:buNone/>
            </a:pPr>
            <a:endParaRPr lang="en-US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Google Shape;446;p46">
            <a:extLst>
              <a:ext uri="{FF2B5EF4-FFF2-40B4-BE49-F238E27FC236}">
                <a16:creationId xmlns:a16="http://schemas.microsoft.com/office/drawing/2014/main" id="{D85C099C-D70D-4A59-93BA-5C681523F689}"/>
              </a:ext>
            </a:extLst>
          </p:cNvPr>
          <p:cNvSpPr txBox="1">
            <a:spLocks/>
          </p:cNvSpPr>
          <p:nvPr/>
        </p:nvSpPr>
        <p:spPr>
          <a:xfrm>
            <a:off x="659775" y="2510625"/>
            <a:ext cx="11116500" cy="31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95355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800"/>
              </a:spcBef>
              <a:buClr>
                <a:srgbClr val="E66F70"/>
              </a:buClr>
              <a:buSzPts val="1800"/>
              <a:buFont typeface="Arial"/>
              <a:buNone/>
            </a:pPr>
            <a:r>
              <a:rPr lang="en-US" dirty="0">
                <a:solidFill>
                  <a:srgbClr val="00B9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Equipment for research purpose in nuclear pre-clinical and clinical environment:</a:t>
            </a:r>
            <a:endParaRPr lang="en-US" sz="1467" dirty="0">
              <a:solidFill>
                <a:srgbClr val="00B9C5"/>
              </a:solidFill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09584" indent="-457188" algn="just">
              <a:lnSpc>
                <a:spcPct val="100000"/>
              </a:lnSpc>
              <a:spcBef>
                <a:spcPts val="1200"/>
              </a:spcBef>
              <a:buClr>
                <a:schemeClr val="lt1"/>
              </a:buClr>
              <a:buSzPts val="1800"/>
              <a:buFont typeface="Noto Sans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Animal SPECT/CT or SPECT/MR (32 resp.)</a:t>
            </a:r>
          </a:p>
          <a:p>
            <a:pPr marL="609584" indent="-457188" algn="just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1800"/>
              <a:buFont typeface="Noto Sans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Animal  PET/CT or PET/MR (30 resp.)</a:t>
            </a:r>
          </a:p>
          <a:p>
            <a:pPr marL="609584" indent="-457188" algn="just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1800"/>
              <a:buFont typeface="Noto Sans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Experimental long term animal facilities after radiation exposure (20 resp.)</a:t>
            </a:r>
          </a:p>
          <a:p>
            <a:pPr marL="609584" indent="-457188" algn="just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1800"/>
              <a:buFont typeface="Noto Sans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PET, PET/CT or PET/MR (17 resp.)</a:t>
            </a:r>
          </a:p>
          <a:p>
            <a:pPr marL="609584" indent="-457188" algn="just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1800"/>
              <a:buFont typeface="Noto Sans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SPECT, SPECT/CT or SPECT/MR (17 resp.)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Noto Sans"/>
              <a:buNone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Noto Sans"/>
              <a:buNone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is an interest in collaborating with PRISMAP consortium members to foster or use radionuclides and expertise offered for pre-clinical and clinical applications and studies  </a:t>
            </a:r>
          </a:p>
        </p:txBody>
      </p:sp>
      <p:sp>
        <p:nvSpPr>
          <p:cNvPr id="7" name="Google Shape;447;p46">
            <a:extLst>
              <a:ext uri="{FF2B5EF4-FFF2-40B4-BE49-F238E27FC236}">
                <a16:creationId xmlns:a16="http://schemas.microsoft.com/office/drawing/2014/main" id="{1977DB1A-91CC-4FE9-B0D6-5AE0C7FBBA59}"/>
              </a:ext>
            </a:extLst>
          </p:cNvPr>
          <p:cNvSpPr txBox="1"/>
          <p:nvPr/>
        </p:nvSpPr>
        <p:spPr>
          <a:xfrm>
            <a:off x="541585" y="5370455"/>
            <a:ext cx="10223445" cy="708000"/>
          </a:xfrm>
          <a:prstGeom prst="rect">
            <a:avLst/>
          </a:prstGeom>
          <a:solidFill>
            <a:srgbClr val="F16B6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2000" b="1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Main</a:t>
            </a:r>
            <a:r>
              <a:rPr lang="lv-LV" sz="20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radionuclides</a:t>
            </a:r>
            <a:r>
              <a:rPr lang="lv-LV" sz="20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of</a:t>
            </a:r>
            <a:r>
              <a:rPr lang="lv-LV" sz="20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interest</a:t>
            </a:r>
            <a:r>
              <a:rPr lang="lv-LV" sz="20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for</a:t>
            </a:r>
            <a:r>
              <a:rPr lang="lv-LV" sz="20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research</a:t>
            </a:r>
            <a:r>
              <a:rPr lang="lv-LV" sz="20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</a:t>
            </a:r>
            <a:r>
              <a:rPr lang="lv-LV" sz="20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following</a:t>
            </a:r>
            <a:r>
              <a:rPr lang="lv-LV" sz="20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years</a:t>
            </a:r>
            <a:r>
              <a:rPr lang="lv-LV" sz="20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:</a:t>
            </a:r>
            <a:endParaRPr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2000" b="1" i="0" u="none" strike="noStrike" cap="none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149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Tb,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152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Tb,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155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Tb,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161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Tb,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225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Ac,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89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Zr,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67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Cu,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64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Cu,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165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Er/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169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Er,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47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Sc,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44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Sc,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Lu,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211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At,</a:t>
            </a:r>
            <a:r>
              <a:rPr lang="lv-LV" sz="2000" b="1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1" baseline="30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188</a:t>
            </a:r>
            <a:r>
              <a:rPr lang="lv-LV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Re</a:t>
            </a:r>
            <a:endParaRPr sz="2000" b="1" baseline="30000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pic>
        <p:nvPicPr>
          <p:cNvPr id="18" name="Google Shape;406;p40">
            <a:extLst>
              <a:ext uri="{FF2B5EF4-FFF2-40B4-BE49-F238E27FC236}">
                <a16:creationId xmlns:a16="http://schemas.microsoft.com/office/drawing/2014/main" id="{5DC838F3-EB36-4C6C-961B-75E3D25B7A0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416675" y="218646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EDB7559-B6B8-CD4D-FBDD-4134ECD7F276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6">
            <a:extLst>
              <a:ext uri="{FF2B5EF4-FFF2-40B4-BE49-F238E27FC236}">
                <a16:creationId xmlns:a16="http://schemas.microsoft.com/office/drawing/2014/main" id="{F30BD9EA-A093-43B9-4241-58D4F6AB557F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6C24C8AA-BFCB-AAED-8DCD-9907A85D4CE8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34917C3D-26A7-4207-9ED1-905D11674692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192375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43;p46">
            <a:extLst>
              <a:ext uri="{FF2B5EF4-FFF2-40B4-BE49-F238E27FC236}">
                <a16:creationId xmlns:a16="http://schemas.microsoft.com/office/drawing/2014/main" id="{95CD3BD0-2D69-46EA-BE92-9DBBB125CDB7}"/>
              </a:ext>
            </a:extLst>
          </p:cNvPr>
          <p:cNvSpPr txBox="1">
            <a:spLocks/>
          </p:cNvSpPr>
          <p:nvPr/>
        </p:nvSpPr>
        <p:spPr>
          <a:xfrm>
            <a:off x="284475" y="384002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ct val="77777"/>
            </a:pPr>
            <a:r>
              <a:rPr lang="en-US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FOCUS ON THE BALTIC STATES</a:t>
            </a:r>
            <a:br>
              <a:rPr lang="lv-LV" sz="3600" b="1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</a:br>
            <a:endParaRPr lang="lv-LV" sz="3600" b="1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algn="ctr">
              <a:lnSpc>
                <a:spcPct val="100000"/>
              </a:lnSpc>
              <a:buSzPct val="77777"/>
            </a:pPr>
            <a:endParaRPr lang="lv-LV" sz="3600" b="1" dirty="0">
              <a:solidFill>
                <a:srgbClr val="0CACB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Google Shape;444;p46">
            <a:extLst>
              <a:ext uri="{FF2B5EF4-FFF2-40B4-BE49-F238E27FC236}">
                <a16:creationId xmlns:a16="http://schemas.microsoft.com/office/drawing/2014/main" id="{C9175315-0058-41DA-A4EC-E8D8D55407DB}"/>
              </a:ext>
            </a:extLst>
          </p:cNvPr>
          <p:cNvSpPr txBox="1">
            <a:spLocks/>
          </p:cNvSpPr>
          <p:nvPr/>
        </p:nvSpPr>
        <p:spPr>
          <a:xfrm>
            <a:off x="0" y="1070035"/>
            <a:ext cx="12192000" cy="3291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95355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800"/>
              </a:spcBef>
              <a:buFont typeface="Noto Sans"/>
              <a:buNone/>
              <a:tabLst>
                <a:tab pos="404813" algn="l"/>
              </a:tabLst>
            </a:pPr>
            <a:r>
              <a:rPr lang="en-US" sz="2633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633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 respondents </a:t>
            </a:r>
            <a:r>
              <a:rPr lang="en-US" sz="2633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the region ( LV – 3, EE – 3 and LT – 1):</a:t>
            </a:r>
          </a:p>
          <a:p>
            <a:pPr marL="971550" indent="-346075" algn="just">
              <a:lnSpc>
                <a:spcPct val="100000"/>
              </a:lnSpc>
              <a:spcBef>
                <a:spcPts val="800"/>
              </a:spcBef>
              <a:buClr>
                <a:srgbClr val="00B9C5"/>
              </a:buClr>
              <a:buFont typeface="Wingdings" panose="05000000000000000000" pitchFamily="2" charset="2"/>
              <a:buChar char="§"/>
              <a:tabLst>
                <a:tab pos="404813" algn="l"/>
              </a:tabLst>
            </a:pPr>
            <a:r>
              <a:rPr lang="en-US" sz="2633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2633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research institutions</a:t>
            </a:r>
          </a:p>
          <a:p>
            <a:pPr marL="971550" indent="-346075" algn="just">
              <a:lnSpc>
                <a:spcPct val="100000"/>
              </a:lnSpc>
              <a:spcBef>
                <a:spcPts val="800"/>
              </a:spcBef>
              <a:buClr>
                <a:srgbClr val="00B9C5"/>
              </a:buClr>
              <a:buFont typeface="Wingdings" panose="05000000000000000000" pitchFamily="2" charset="2"/>
              <a:buChar char="§"/>
              <a:tabLst>
                <a:tab pos="404813" algn="l"/>
              </a:tabLst>
            </a:pPr>
            <a:r>
              <a:rPr lang="en-US" sz="2633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en-US" sz="2633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clinical/pre-clinical users</a:t>
            </a:r>
          </a:p>
          <a:p>
            <a:pPr marL="971550" indent="-346075" algn="just">
              <a:lnSpc>
                <a:spcPct val="100000"/>
              </a:lnSpc>
              <a:spcBef>
                <a:spcPts val="800"/>
              </a:spcBef>
              <a:buClr>
                <a:srgbClr val="00B9C5"/>
              </a:buClr>
              <a:buFont typeface="Wingdings" panose="05000000000000000000" pitchFamily="2" charset="2"/>
              <a:buChar char="§"/>
              <a:tabLst>
                <a:tab pos="404813" algn="l"/>
              </a:tabLst>
            </a:pPr>
            <a:r>
              <a:rPr lang="en-US" sz="2633" b="1" u="sng" dirty="0">
                <a:solidFill>
                  <a:srgbClr val="FF5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manufacturing facility</a:t>
            </a:r>
            <a:r>
              <a:rPr lang="en-US" sz="2633" b="1" dirty="0">
                <a:solidFill>
                  <a:srgbClr val="FF5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33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n-US" sz="2633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Nucleo</a:t>
            </a:r>
            <a:r>
              <a:rPr lang="en-US" sz="2633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Ltd. (LV)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28600" algn="just">
              <a:lnSpc>
                <a:spcPct val="100000"/>
              </a:lnSpc>
              <a:spcBef>
                <a:spcPts val="800"/>
              </a:spcBef>
              <a:buClr>
                <a:srgbClr val="E66F70"/>
              </a:buClr>
              <a:buSzPct val="90000"/>
              <a:buFont typeface="Arial"/>
              <a:buNone/>
            </a:pPr>
            <a:endParaRPr lang="en-US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Google Shape;447;p46">
            <a:extLst>
              <a:ext uri="{FF2B5EF4-FFF2-40B4-BE49-F238E27FC236}">
                <a16:creationId xmlns:a16="http://schemas.microsoft.com/office/drawing/2014/main" id="{1977DB1A-91CC-4FE9-B0D6-5AE0C7FBBA59}"/>
              </a:ext>
            </a:extLst>
          </p:cNvPr>
          <p:cNvSpPr txBox="1"/>
          <p:nvPr/>
        </p:nvSpPr>
        <p:spPr>
          <a:xfrm>
            <a:off x="415600" y="3514725"/>
            <a:ext cx="11290625" cy="2520650"/>
          </a:xfrm>
          <a:prstGeom prst="rect">
            <a:avLst/>
          </a:prstGeom>
          <a:solidFill>
            <a:srgbClr val="F16B6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3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Additional data about NM diagnostic equipment availability </a:t>
            </a:r>
            <a:r>
              <a:rPr lang="en-US" sz="263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(</a:t>
            </a:r>
            <a:r>
              <a:rPr lang="en-US" sz="2630" i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ART study, 2022</a:t>
            </a:r>
            <a:r>
              <a:rPr lang="en-US" sz="263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)</a:t>
            </a:r>
          </a:p>
          <a:p>
            <a:pPr marL="571500" indent="-34290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63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Single Photon Emission Computed Tomography (SPECT)</a:t>
            </a:r>
          </a:p>
          <a:p>
            <a:pPr marL="2286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tabLst>
                <a:tab pos="628650" algn="l"/>
              </a:tabLst>
            </a:pPr>
            <a:r>
              <a:rPr lang="en-US" sz="263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	LV – 2 (</a:t>
            </a:r>
            <a:r>
              <a:rPr lang="en-US" sz="263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3 as of now</a:t>
            </a:r>
            <a:r>
              <a:rPr lang="en-US" sz="263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)</a:t>
            </a:r>
            <a:r>
              <a:rPr lang="en-US" sz="263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,</a:t>
            </a:r>
            <a:r>
              <a:rPr lang="en-US" sz="263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EE – 3 and LT – 8	</a:t>
            </a:r>
            <a:r>
              <a:rPr lang="en-US" sz="2630" b="1" dirty="0">
                <a:solidFill>
                  <a:srgbClr val="0D767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14 units in total</a:t>
            </a:r>
          </a:p>
          <a:p>
            <a:pPr marL="5715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Char char="§"/>
              <a:tabLst>
                <a:tab pos="628650" algn="l"/>
              </a:tabLst>
            </a:pPr>
            <a:r>
              <a:rPr lang="en-US" sz="263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Positron Emission Tomography (PET)</a:t>
            </a:r>
          </a:p>
          <a:p>
            <a:pPr marL="2286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tabLst>
                <a:tab pos="628650" algn="l"/>
              </a:tabLst>
            </a:pPr>
            <a:r>
              <a:rPr lang="en-US" sz="263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	LV - 3, EE – 3 and LT – 2			</a:t>
            </a:r>
            <a:r>
              <a:rPr lang="en-US" sz="2630" b="1" dirty="0">
                <a:solidFill>
                  <a:srgbClr val="0D767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8 units in total</a:t>
            </a:r>
          </a:p>
          <a:p>
            <a:pPr marL="628650" marR="0" lvl="0" indent="-400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Char char="§"/>
              <a:tabLst>
                <a:tab pos="628650" algn="l"/>
              </a:tabLst>
            </a:pPr>
            <a:r>
              <a:rPr lang="en-US" sz="263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Gamma cameras – not included in the study</a:t>
            </a:r>
          </a:p>
        </p:txBody>
      </p:sp>
      <p:pic>
        <p:nvPicPr>
          <p:cNvPr id="18" name="Google Shape;406;p40">
            <a:extLst>
              <a:ext uri="{FF2B5EF4-FFF2-40B4-BE49-F238E27FC236}">
                <a16:creationId xmlns:a16="http://schemas.microsoft.com/office/drawing/2014/main" id="{5DC838F3-EB36-4C6C-961B-75E3D25B7A0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416675" y="218646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F41E77D-CA34-37AE-B76D-D79275A08DB6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ECCF7BDD-E8C3-EA24-7CF1-BE4FE0B6DBD4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8BE4478F-9043-F3EC-7C9D-E7DCF9DF3806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9A364A94-57B9-6FBA-4521-00AF76090919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C34D8AB-7400-803C-0871-8CB534676A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83719" y="901827"/>
            <a:ext cx="1682771" cy="24414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4A6818-AA90-7F03-0DA2-188948B5FF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544" y="238561"/>
            <a:ext cx="1911482" cy="9695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DBEB6DF-63C4-D53B-6B0B-15C2F03438DE}"/>
              </a:ext>
            </a:extLst>
          </p:cNvPr>
          <p:cNvSpPr txBox="1"/>
          <p:nvPr/>
        </p:nvSpPr>
        <p:spPr>
          <a:xfrm>
            <a:off x="9880969" y="2819459"/>
            <a:ext cx="1872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100" dirty="0"/>
              <a:t>Kaunas University Hospital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79AC0A-0932-5F2E-242D-769CDBAB520F}"/>
              </a:ext>
            </a:extLst>
          </p:cNvPr>
          <p:cNvSpPr txBox="1"/>
          <p:nvPr/>
        </p:nvSpPr>
        <p:spPr>
          <a:xfrm>
            <a:off x="10073786" y="1138258"/>
            <a:ext cx="216277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100" dirty="0"/>
              <a:t>East Tallinn central</a:t>
            </a:r>
          </a:p>
          <a:p>
            <a:r>
              <a:rPr lang="lv-LV" sz="1100" dirty="0"/>
              <a:t>North Estonia medical centre</a:t>
            </a:r>
          </a:p>
          <a:p>
            <a:r>
              <a:rPr lang="lv-LV" sz="1100" dirty="0"/>
              <a:t>Tallinn university of Technology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652DE0-C5EA-19FC-8527-70972C1E108F}"/>
              </a:ext>
            </a:extLst>
          </p:cNvPr>
          <p:cNvSpPr txBox="1"/>
          <p:nvPr/>
        </p:nvSpPr>
        <p:spPr>
          <a:xfrm>
            <a:off x="10225304" y="1920665"/>
            <a:ext cx="177965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100" dirty="0"/>
              <a:t>Riga Technical University</a:t>
            </a:r>
          </a:p>
          <a:p>
            <a:r>
              <a:rPr lang="lv-LV" sz="1100" dirty="0"/>
              <a:t>Nucleo</a:t>
            </a:r>
          </a:p>
          <a:p>
            <a:r>
              <a:rPr lang="lv-LV" sz="1100" dirty="0"/>
              <a:t>ARS </a:t>
            </a:r>
          </a:p>
        </p:txBody>
      </p:sp>
    </p:spTree>
    <p:extLst>
      <p:ext uri="{BB962C8B-B14F-4D97-AF65-F5344CB8AC3E}">
        <p14:creationId xmlns:p14="http://schemas.microsoft.com/office/powerpoint/2010/main" val="442200173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43;p46">
            <a:extLst>
              <a:ext uri="{FF2B5EF4-FFF2-40B4-BE49-F238E27FC236}">
                <a16:creationId xmlns:a16="http://schemas.microsoft.com/office/drawing/2014/main" id="{95CD3BD0-2D69-46EA-BE92-9DBBB125CDB7}"/>
              </a:ext>
            </a:extLst>
          </p:cNvPr>
          <p:cNvSpPr txBox="1">
            <a:spLocks/>
          </p:cNvSpPr>
          <p:nvPr/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ct val="77777"/>
            </a:pP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 BALTIC STATES: </a:t>
            </a:r>
            <a:r>
              <a:rPr lang="en-US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RADIONUCLIDES USED CLINICALLY</a:t>
            </a:r>
            <a:br>
              <a:rPr lang="lv-LV" sz="3600" b="1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</a:br>
            <a:endParaRPr lang="lv-LV" sz="3600" b="1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algn="ctr">
              <a:lnSpc>
                <a:spcPct val="100000"/>
              </a:lnSpc>
              <a:buSzPct val="77777"/>
            </a:pPr>
            <a:endParaRPr lang="lv-LV" sz="3600" b="1" dirty="0">
              <a:solidFill>
                <a:srgbClr val="0CACB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Google Shape;447;p46">
            <a:extLst>
              <a:ext uri="{FF2B5EF4-FFF2-40B4-BE49-F238E27FC236}">
                <a16:creationId xmlns:a16="http://schemas.microsoft.com/office/drawing/2014/main" id="{1977DB1A-91CC-4FE9-B0D6-5AE0C7FBBA59}"/>
              </a:ext>
            </a:extLst>
          </p:cNvPr>
          <p:cNvSpPr txBox="1"/>
          <p:nvPr/>
        </p:nvSpPr>
        <p:spPr>
          <a:xfrm>
            <a:off x="918071" y="2103941"/>
            <a:ext cx="4888840" cy="1605014"/>
          </a:xfrm>
          <a:prstGeom prst="rect">
            <a:avLst/>
          </a:prstGeom>
          <a:solidFill>
            <a:srgbClr val="00B9C5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3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DIAGNOSTICS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All facilities: 	</a:t>
            </a:r>
            <a:r>
              <a:rPr lang="en-US" sz="2400" b="1" u="sng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18</a:t>
            </a:r>
            <a:r>
              <a:rPr lang="en-US" sz="2400" b="1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Most of the facilities: </a:t>
            </a:r>
            <a:r>
              <a:rPr lang="en-US" sz="24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99m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Tc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2 centers: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	Iodine-123</a:t>
            </a:r>
          </a:p>
        </p:txBody>
      </p:sp>
      <p:pic>
        <p:nvPicPr>
          <p:cNvPr id="18" name="Google Shape;406;p40">
            <a:extLst>
              <a:ext uri="{FF2B5EF4-FFF2-40B4-BE49-F238E27FC236}">
                <a16:creationId xmlns:a16="http://schemas.microsoft.com/office/drawing/2014/main" id="{5DC838F3-EB36-4C6C-961B-75E3D25B7A0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416675" y="218646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6EBC4A4-C60A-747C-4564-7F6DADF73946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6">
            <a:extLst>
              <a:ext uri="{FF2B5EF4-FFF2-40B4-BE49-F238E27FC236}">
                <a16:creationId xmlns:a16="http://schemas.microsoft.com/office/drawing/2014/main" id="{4C546342-9D2F-E9BB-46D1-2732CD598D58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Google Shape;447;p46">
            <a:extLst>
              <a:ext uri="{FF2B5EF4-FFF2-40B4-BE49-F238E27FC236}">
                <a16:creationId xmlns:a16="http://schemas.microsoft.com/office/drawing/2014/main" id="{30A0F219-F6D0-8506-25BA-53C37744AE2B}"/>
              </a:ext>
            </a:extLst>
          </p:cNvPr>
          <p:cNvSpPr txBox="1"/>
          <p:nvPr/>
        </p:nvSpPr>
        <p:spPr>
          <a:xfrm>
            <a:off x="6829426" y="1312344"/>
            <a:ext cx="4888840" cy="3451674"/>
          </a:xfrm>
          <a:prstGeom prst="rect">
            <a:avLst/>
          </a:prstGeom>
          <a:solidFill>
            <a:srgbClr val="F16B6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3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THERAPY / THERANOSTICS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3 out of 4: 	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Lutetium-177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		Radium-223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(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TAT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)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1450" algn="l"/>
              </a:tabLst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2 centers:	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Iodine-131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1450" algn="l"/>
              </a:tabLst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East Tallinn central hospital: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1450" algn="l"/>
              </a:tabLst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			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Yttrium-90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1450" algn="l"/>
              </a:tabLst>
            </a:pP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			Rhenium-186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1450" algn="l"/>
              </a:tabLst>
            </a:pP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			Strontium-89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1450" algn="l"/>
              </a:tabLst>
            </a:pP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			Samarium-153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17" name="Google Shape;447;p46">
            <a:extLst>
              <a:ext uri="{FF2B5EF4-FFF2-40B4-BE49-F238E27FC236}">
                <a16:creationId xmlns:a16="http://schemas.microsoft.com/office/drawing/2014/main" id="{AB173E27-1EAA-9038-7B75-17AED09AAF70}"/>
              </a:ext>
            </a:extLst>
          </p:cNvPr>
          <p:cNvSpPr txBox="1"/>
          <p:nvPr/>
        </p:nvSpPr>
        <p:spPr>
          <a:xfrm>
            <a:off x="1495425" y="4871412"/>
            <a:ext cx="9201150" cy="1235683"/>
          </a:xfrm>
          <a:prstGeom prst="rect">
            <a:avLst/>
          </a:prstGeom>
          <a:solidFill>
            <a:srgbClr val="0A5A5C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3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THERANOSTIC PAIRS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en-US" sz="24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18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F]PSMA-[</a:t>
            </a:r>
            <a:r>
              <a:rPr lang="en-US" sz="24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Lu]Lu-PSMA	</a:t>
            </a:r>
            <a:r>
              <a:rPr lang="en-US" sz="24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123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I-</a:t>
            </a:r>
            <a:r>
              <a:rPr lang="en-US" sz="24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131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		[</a:t>
            </a:r>
            <a:r>
              <a:rPr lang="en-US" sz="24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123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I]</a:t>
            </a:r>
            <a:r>
              <a:rPr lang="en-US" sz="24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mIBG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-[</a:t>
            </a:r>
            <a:r>
              <a:rPr lang="en-US" sz="24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131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I]-</a:t>
            </a:r>
            <a:r>
              <a:rPr lang="en-US" sz="24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mIBG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en-US" sz="24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99m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Tc-</a:t>
            </a:r>
            <a:r>
              <a:rPr lang="en-US" sz="24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223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RaCl		</a:t>
            </a: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others: 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en-US" sz="24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99m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Tc]-peptides - [</a:t>
            </a:r>
            <a:r>
              <a:rPr lang="en-US" sz="24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Lu]-DOTA-peptides</a:t>
            </a:r>
          </a:p>
        </p:txBody>
      </p:sp>
      <p:sp>
        <p:nvSpPr>
          <p:cNvPr id="3" name="TextBox 15">
            <a:extLst>
              <a:ext uri="{FF2B5EF4-FFF2-40B4-BE49-F238E27FC236}">
                <a16:creationId xmlns:a16="http://schemas.microsoft.com/office/drawing/2014/main" id="{0F204998-99DC-A16F-11A1-70F5A1960DA5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2E3BBE22-7223-42AD-9FC6-1A22778AD5C5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8501A96-18AB-1D10-0151-FF3B21C3FE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65525" y="1817457"/>
            <a:ext cx="1682771" cy="244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4794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43;p46">
            <a:extLst>
              <a:ext uri="{FF2B5EF4-FFF2-40B4-BE49-F238E27FC236}">
                <a16:creationId xmlns:a16="http://schemas.microsoft.com/office/drawing/2014/main" id="{95CD3BD0-2D69-46EA-BE92-9DBBB125CDB7}"/>
              </a:ext>
            </a:extLst>
          </p:cNvPr>
          <p:cNvSpPr txBox="1">
            <a:spLocks/>
          </p:cNvSpPr>
          <p:nvPr/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0000"/>
              </a:lnSpc>
              <a:buSzPct val="77777"/>
            </a:pP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 BALTIC STATES: </a:t>
            </a:r>
            <a:r>
              <a:rPr lang="en-US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APPLICATIONS</a:t>
            </a:r>
            <a:br>
              <a:rPr lang="lv-LV" sz="3600" b="1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</a:br>
            <a:endParaRPr lang="lv-LV" sz="3600" b="1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algn="ctr">
              <a:lnSpc>
                <a:spcPct val="100000"/>
              </a:lnSpc>
              <a:buSzPct val="77777"/>
            </a:pPr>
            <a:endParaRPr lang="lv-LV" sz="3600" b="1" dirty="0">
              <a:solidFill>
                <a:srgbClr val="0CACB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Google Shape;447;p46">
            <a:extLst>
              <a:ext uri="{FF2B5EF4-FFF2-40B4-BE49-F238E27FC236}">
                <a16:creationId xmlns:a16="http://schemas.microsoft.com/office/drawing/2014/main" id="{1977DB1A-91CC-4FE9-B0D6-5AE0C7FBBA59}"/>
              </a:ext>
            </a:extLst>
          </p:cNvPr>
          <p:cNvSpPr txBox="1"/>
          <p:nvPr/>
        </p:nvSpPr>
        <p:spPr>
          <a:xfrm>
            <a:off x="473736" y="1433167"/>
            <a:ext cx="4888840" cy="4544281"/>
          </a:xfrm>
          <a:prstGeom prst="rect">
            <a:avLst/>
          </a:prstGeom>
          <a:solidFill>
            <a:srgbClr val="00B9C5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2630" b="1" u="sng" dirty="0">
                <a:solidFill>
                  <a:srgbClr val="FF5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NOW</a:t>
            </a:r>
            <a:endParaRPr lang="en-US" sz="2630" b="1" u="sng" dirty="0">
              <a:solidFill>
                <a:srgbClr val="FF5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63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Oncology</a:t>
            </a: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63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Cardiology</a:t>
            </a: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63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Neurology</a:t>
            </a: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63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Infection and inflammatory response diagnostics</a:t>
            </a: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63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Endocrinology</a:t>
            </a: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63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Traumatology</a:t>
            </a: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63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Nephrology</a:t>
            </a: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63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Pulmonology</a:t>
            </a: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63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Gastroenterology (LT)</a:t>
            </a:r>
          </a:p>
        </p:txBody>
      </p:sp>
      <p:pic>
        <p:nvPicPr>
          <p:cNvPr id="18" name="Google Shape;406;p40">
            <a:extLst>
              <a:ext uri="{FF2B5EF4-FFF2-40B4-BE49-F238E27FC236}">
                <a16:creationId xmlns:a16="http://schemas.microsoft.com/office/drawing/2014/main" id="{5DC838F3-EB36-4C6C-961B-75E3D25B7A0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416675" y="218646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6EBC4A4-C60A-747C-4564-7F6DADF73946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6">
            <a:extLst>
              <a:ext uri="{FF2B5EF4-FFF2-40B4-BE49-F238E27FC236}">
                <a16:creationId xmlns:a16="http://schemas.microsoft.com/office/drawing/2014/main" id="{4C546342-9D2F-E9BB-46D1-2732CD598D58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Google Shape;447;p46">
            <a:extLst>
              <a:ext uri="{FF2B5EF4-FFF2-40B4-BE49-F238E27FC236}">
                <a16:creationId xmlns:a16="http://schemas.microsoft.com/office/drawing/2014/main" id="{30A0F219-F6D0-8506-25BA-53C37744AE2B}"/>
              </a:ext>
            </a:extLst>
          </p:cNvPr>
          <p:cNvSpPr txBox="1"/>
          <p:nvPr/>
        </p:nvSpPr>
        <p:spPr>
          <a:xfrm>
            <a:off x="5609214" y="2736492"/>
            <a:ext cx="6372225" cy="1711197"/>
          </a:xfrm>
          <a:prstGeom prst="rect">
            <a:avLst/>
          </a:prstGeom>
          <a:solidFill>
            <a:srgbClr val="F16B6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2630" b="1" u="sng" dirty="0">
                <a:solidFill>
                  <a:srgbClr val="10919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 2-5 years</a:t>
            </a:r>
            <a:endParaRPr lang="en-US" sz="2630" b="1" u="sng" dirty="0">
              <a:solidFill>
                <a:srgbClr val="10919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3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Most of the clinical facilities have indicated the </a:t>
            </a:r>
            <a:r>
              <a:rPr lang="en-US" sz="263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goal to extend applications </a:t>
            </a:r>
            <a:endParaRPr lang="lv-LV" sz="263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3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for oncologic indications </a:t>
            </a:r>
            <a:r>
              <a:rPr lang="en-US" sz="263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en-US" sz="263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endParaRPr lang="en-US" sz="263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3" name="TextBox 15">
            <a:extLst>
              <a:ext uri="{FF2B5EF4-FFF2-40B4-BE49-F238E27FC236}">
                <a16:creationId xmlns:a16="http://schemas.microsoft.com/office/drawing/2014/main" id="{7D129EF1-8011-771D-D9F7-0F4BFC7ABD1D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C9A39A0A-21FF-8249-20DA-9D4A66540267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25DD18-4B4C-CFB8-6756-E9264CCEF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714" y="9848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377745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43;p46">
            <a:extLst>
              <a:ext uri="{FF2B5EF4-FFF2-40B4-BE49-F238E27FC236}">
                <a16:creationId xmlns:a16="http://schemas.microsoft.com/office/drawing/2014/main" id="{95CD3BD0-2D69-46EA-BE92-9DBBB125CDB7}"/>
              </a:ext>
            </a:extLst>
          </p:cNvPr>
          <p:cNvSpPr txBox="1">
            <a:spLocks/>
          </p:cNvSpPr>
          <p:nvPr/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ct val="77777"/>
            </a:pP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 BALTIC STATES: </a:t>
            </a:r>
            <a:r>
              <a:rPr lang="en-US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RADIONUCLIDES OF THE FUTURE</a:t>
            </a:r>
            <a:br>
              <a:rPr lang="lv-LV" sz="3600" b="1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</a:br>
            <a:endParaRPr lang="lv-LV" sz="3600" b="1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algn="ctr">
              <a:lnSpc>
                <a:spcPct val="100000"/>
              </a:lnSpc>
              <a:buSzPct val="77777"/>
            </a:pPr>
            <a:endParaRPr lang="lv-LV" sz="3600" b="1" dirty="0">
              <a:solidFill>
                <a:srgbClr val="0CACB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Google Shape;406;p40">
            <a:extLst>
              <a:ext uri="{FF2B5EF4-FFF2-40B4-BE49-F238E27FC236}">
                <a16:creationId xmlns:a16="http://schemas.microsoft.com/office/drawing/2014/main" id="{5DC838F3-EB36-4C6C-961B-75E3D25B7A0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416675" y="218646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6EBC4A4-C60A-747C-4564-7F6DADF73946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6">
            <a:extLst>
              <a:ext uri="{FF2B5EF4-FFF2-40B4-BE49-F238E27FC236}">
                <a16:creationId xmlns:a16="http://schemas.microsoft.com/office/drawing/2014/main" id="{4C546342-9D2F-E9BB-46D1-2732CD598D58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Google Shape;447;p46">
            <a:extLst>
              <a:ext uri="{FF2B5EF4-FFF2-40B4-BE49-F238E27FC236}">
                <a16:creationId xmlns:a16="http://schemas.microsoft.com/office/drawing/2014/main" id="{22FEF9E8-7B80-9554-5DAC-61FCBFB4E1A5}"/>
              </a:ext>
            </a:extLst>
          </p:cNvPr>
          <p:cNvSpPr txBox="1"/>
          <p:nvPr/>
        </p:nvSpPr>
        <p:spPr>
          <a:xfrm>
            <a:off x="415600" y="2102919"/>
            <a:ext cx="11360800" cy="1200288"/>
          </a:xfrm>
          <a:prstGeom prst="rect">
            <a:avLst/>
          </a:prstGeom>
          <a:solidFill>
            <a:srgbClr val="F16B6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Interests are common for most of the clinical Baltic facilities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 </a:t>
            </a:r>
            <a:r>
              <a:rPr lang="en-US" sz="24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(more-widespread usage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)</a:t>
            </a:r>
            <a:r>
              <a:rPr lang="en-US" sz="24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,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en-US" sz="24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68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Ga, </a:t>
            </a:r>
            <a:r>
              <a:rPr lang="en-US" sz="2400" b="1" u="sng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64</a:t>
            </a:r>
            <a:r>
              <a:rPr lang="en-US" sz="2400" b="1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Cu, Actinium-225 and Terbium isotopes</a:t>
            </a:r>
          </a:p>
        </p:txBody>
      </p:sp>
      <p:sp>
        <p:nvSpPr>
          <p:cNvPr id="6" name="Google Shape;447;p46">
            <a:extLst>
              <a:ext uri="{FF2B5EF4-FFF2-40B4-BE49-F238E27FC236}">
                <a16:creationId xmlns:a16="http://schemas.microsoft.com/office/drawing/2014/main" id="{1912DDC4-65A0-62FC-003F-7EFB3181EF94}"/>
              </a:ext>
            </a:extLst>
          </p:cNvPr>
          <p:cNvSpPr txBox="1"/>
          <p:nvPr/>
        </p:nvSpPr>
        <p:spPr>
          <a:xfrm>
            <a:off x="241137" y="3587479"/>
            <a:ext cx="11709725" cy="1200288"/>
          </a:xfrm>
          <a:prstGeom prst="rect">
            <a:avLst/>
          </a:prstGeom>
          <a:solidFill>
            <a:srgbClr val="0A5A5C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 large interest on Gallium – Lutetium </a:t>
            </a:r>
            <a:r>
              <a:rPr lang="en-US" sz="24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theranostic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pair has been </a:t>
            </a:r>
            <a:r>
              <a:rPr lang="lv-LV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reported</a:t>
            </a:r>
            <a:endParaRPr lang="en-US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en-US" sz="24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68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Ga]Ga-DOTA-peptides-[</a:t>
            </a:r>
            <a:r>
              <a:rPr lang="en-US" sz="24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Lu]Lu-DOTA-peptides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en-US" sz="24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68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Ga]Ga-PSMA- [</a:t>
            </a:r>
            <a:r>
              <a:rPr lang="en-US" sz="24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Lu]Lu-PSMA</a:t>
            </a:r>
          </a:p>
        </p:txBody>
      </p:sp>
      <p:sp>
        <p:nvSpPr>
          <p:cNvPr id="9" name="Google Shape;447;p46">
            <a:extLst>
              <a:ext uri="{FF2B5EF4-FFF2-40B4-BE49-F238E27FC236}">
                <a16:creationId xmlns:a16="http://schemas.microsoft.com/office/drawing/2014/main" id="{63072DAB-0068-26D9-C561-DA602911672C}"/>
              </a:ext>
            </a:extLst>
          </p:cNvPr>
          <p:cNvSpPr txBox="1"/>
          <p:nvPr/>
        </p:nvSpPr>
        <p:spPr>
          <a:xfrm>
            <a:off x="241137" y="4700227"/>
            <a:ext cx="11709725" cy="892512"/>
          </a:xfrm>
          <a:prstGeom prst="rect">
            <a:avLst/>
          </a:prstGeom>
          <a:solidFill>
            <a:srgbClr val="0D7679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</a:t>
            </a:r>
            <a:r>
              <a:rPr lang="lv-LV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u-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64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stands as a very good alternative to 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Ga-68 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 these </a:t>
            </a:r>
            <a:r>
              <a:rPr lang="en-US" sz="2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theranostic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pairs due to increased half-life and decreased positron emission energy (</a:t>
            </a: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increased spatial resolution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)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64659F8D-77AB-D7F3-4B6E-71D947F0C05F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5739C30A-C77C-A191-B84C-D41F58639243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7113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43;p46">
            <a:extLst>
              <a:ext uri="{FF2B5EF4-FFF2-40B4-BE49-F238E27FC236}">
                <a16:creationId xmlns:a16="http://schemas.microsoft.com/office/drawing/2014/main" id="{95CD3BD0-2D69-46EA-BE92-9DBBB125CDB7}"/>
              </a:ext>
            </a:extLst>
          </p:cNvPr>
          <p:cNvSpPr txBox="1">
            <a:spLocks/>
          </p:cNvSpPr>
          <p:nvPr/>
        </p:nvSpPr>
        <p:spPr>
          <a:xfrm>
            <a:off x="318125" y="-3594"/>
            <a:ext cx="6844736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0000"/>
              </a:lnSpc>
              <a:buSzPct val="77777"/>
            </a:pP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 BALTIC STATES: </a:t>
            </a:r>
            <a:r>
              <a:rPr lang="en-US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MANUFACTURING PERSPECTIVE</a:t>
            </a:r>
            <a:br>
              <a:rPr lang="lv-LV" sz="3600" b="1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</a:br>
            <a:endParaRPr lang="lv-LV" sz="3600" b="1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>
              <a:lnSpc>
                <a:spcPct val="100000"/>
              </a:lnSpc>
              <a:buSzPct val="77777"/>
            </a:pPr>
            <a:endParaRPr lang="lv-LV" sz="3600" b="1" dirty="0">
              <a:solidFill>
                <a:srgbClr val="0CACB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Google Shape;406;p40">
            <a:extLst>
              <a:ext uri="{FF2B5EF4-FFF2-40B4-BE49-F238E27FC236}">
                <a16:creationId xmlns:a16="http://schemas.microsoft.com/office/drawing/2014/main" id="{5DC838F3-EB36-4C6C-961B-75E3D25B7A0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416675" y="218646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6EBC4A4-C60A-747C-4564-7F6DADF73946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6">
            <a:extLst>
              <a:ext uri="{FF2B5EF4-FFF2-40B4-BE49-F238E27FC236}">
                <a16:creationId xmlns:a16="http://schemas.microsoft.com/office/drawing/2014/main" id="{4C546342-9D2F-E9BB-46D1-2732CD598D58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Google Shape;447;p46">
            <a:extLst>
              <a:ext uri="{FF2B5EF4-FFF2-40B4-BE49-F238E27FC236}">
                <a16:creationId xmlns:a16="http://schemas.microsoft.com/office/drawing/2014/main" id="{044D4C01-6E5C-B7B5-D141-20CDF1B6D7C3}"/>
              </a:ext>
            </a:extLst>
          </p:cNvPr>
          <p:cNvSpPr txBox="1"/>
          <p:nvPr/>
        </p:nvSpPr>
        <p:spPr>
          <a:xfrm>
            <a:off x="473733" y="1489524"/>
            <a:ext cx="5088863" cy="497019"/>
          </a:xfrm>
          <a:prstGeom prst="rect">
            <a:avLst/>
          </a:prstGeom>
          <a:solidFill>
            <a:srgbClr val="00B9C5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3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Nucleo</a:t>
            </a:r>
            <a:r>
              <a:rPr lang="en-US" sz="263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, Ltd.</a:t>
            </a:r>
            <a:endParaRPr lang="en-US" sz="263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5" name="Google Shape;447;p46">
            <a:extLst>
              <a:ext uri="{FF2B5EF4-FFF2-40B4-BE49-F238E27FC236}">
                <a16:creationId xmlns:a16="http://schemas.microsoft.com/office/drawing/2014/main" id="{180BA80B-6B20-96A6-7CCF-ECB70CDE21DA}"/>
              </a:ext>
            </a:extLst>
          </p:cNvPr>
          <p:cNvSpPr txBox="1"/>
          <p:nvPr/>
        </p:nvSpPr>
        <p:spPr>
          <a:xfrm>
            <a:off x="6736670" y="1496031"/>
            <a:ext cx="5003141" cy="497019"/>
          </a:xfrm>
          <a:prstGeom prst="rect">
            <a:avLst/>
          </a:prstGeom>
          <a:solidFill>
            <a:srgbClr val="00B9C5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3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 near future: </a:t>
            </a:r>
            <a:r>
              <a:rPr lang="en-US" sz="263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Kauno</a:t>
            </a:r>
            <a:r>
              <a:rPr lang="en-US" sz="263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en-US" sz="263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Klinikos</a:t>
            </a:r>
            <a:endParaRPr lang="en-US" sz="263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6" name="Google Shape;447;p46">
            <a:extLst>
              <a:ext uri="{FF2B5EF4-FFF2-40B4-BE49-F238E27FC236}">
                <a16:creationId xmlns:a16="http://schemas.microsoft.com/office/drawing/2014/main" id="{F58FCA66-E1C1-969C-3DD8-8B39A08CFA4B}"/>
              </a:ext>
            </a:extLst>
          </p:cNvPr>
          <p:cNvSpPr txBox="1"/>
          <p:nvPr/>
        </p:nvSpPr>
        <p:spPr>
          <a:xfrm>
            <a:off x="473734" y="1986543"/>
            <a:ext cx="5088864" cy="2492950"/>
          </a:xfrm>
          <a:prstGeom prst="rect">
            <a:avLst/>
          </a:prstGeom>
          <a:solidFill>
            <a:srgbClr val="7DDCE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Commercial 18 MeV IBA cyclotron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Radionuclides to be produced: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18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and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short lived PET radionuclides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(</a:t>
            </a:r>
            <a:r>
              <a:rPr lang="en-US" sz="20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15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O, </a:t>
            </a:r>
            <a:r>
              <a:rPr lang="en-US" sz="20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11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C)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68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– via generator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Future plans: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Scandium-44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and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Scandium-47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further plans: </a:t>
            </a:r>
            <a:r>
              <a:rPr lang="en-US" sz="20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64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</a:t>
            </a: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and </a:t>
            </a:r>
            <a:r>
              <a:rPr lang="en-US" sz="20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67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Cu,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isotopes from </a:t>
            </a:r>
            <a:r>
              <a:rPr lang="lv-LV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erbium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“family”</a:t>
            </a:r>
            <a:endParaRPr lang="en-US" sz="2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7" name="Google Shape;447;p46">
            <a:extLst>
              <a:ext uri="{FF2B5EF4-FFF2-40B4-BE49-F238E27FC236}">
                <a16:creationId xmlns:a16="http://schemas.microsoft.com/office/drawing/2014/main" id="{AA6197A0-0C55-F287-47A1-83A017AB0FBC}"/>
              </a:ext>
            </a:extLst>
          </p:cNvPr>
          <p:cNvSpPr txBox="1"/>
          <p:nvPr/>
        </p:nvSpPr>
        <p:spPr>
          <a:xfrm>
            <a:off x="6736668" y="1991781"/>
            <a:ext cx="5003141" cy="2492950"/>
          </a:xfrm>
          <a:prstGeom prst="rect">
            <a:avLst/>
          </a:prstGeom>
          <a:solidFill>
            <a:srgbClr val="7DDCE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Commercial cyclotron </a:t>
            </a:r>
            <a:r>
              <a:rPr lang="lv-LV" sz="20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(14-19 MeV)</a:t>
            </a:r>
            <a:endParaRPr lang="en-US" sz="2000" b="1" i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Radionuclides to be produced: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18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and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short lived PET radionuclides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(</a:t>
            </a:r>
            <a:r>
              <a:rPr lang="en-US" sz="20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15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O, </a:t>
            </a:r>
            <a:r>
              <a:rPr lang="en-US" sz="20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11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C, </a:t>
            </a:r>
            <a:r>
              <a:rPr lang="en-US" sz="20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13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N). </a:t>
            </a:r>
            <a:r>
              <a:rPr lang="en-US" sz="20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68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 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Future plans: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Scandium-44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and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Scandium-47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further plans: </a:t>
            </a:r>
            <a:r>
              <a:rPr lang="en-US" sz="20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64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</a:t>
            </a: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and </a:t>
            </a:r>
            <a:r>
              <a:rPr lang="en-US" sz="20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67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Cu,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from terbium “family”: </a:t>
            </a:r>
            <a:r>
              <a:rPr lang="en-US" sz="20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151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Tb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and </a:t>
            </a:r>
            <a:r>
              <a:rPr lang="en-US" sz="20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155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Tb</a:t>
            </a:r>
          </a:p>
        </p:txBody>
      </p:sp>
      <p:sp>
        <p:nvSpPr>
          <p:cNvPr id="9" name="Google Shape;447;p46">
            <a:extLst>
              <a:ext uri="{FF2B5EF4-FFF2-40B4-BE49-F238E27FC236}">
                <a16:creationId xmlns:a16="http://schemas.microsoft.com/office/drawing/2014/main" id="{EC1FD8BE-7C1D-E971-7FD8-C7F671936B3D}"/>
              </a:ext>
            </a:extLst>
          </p:cNvPr>
          <p:cNvSpPr txBox="1"/>
          <p:nvPr/>
        </p:nvSpPr>
        <p:spPr>
          <a:xfrm>
            <a:off x="473734" y="4648323"/>
            <a:ext cx="11244527" cy="1323399"/>
          </a:xfrm>
          <a:prstGeom prst="rect">
            <a:avLst/>
          </a:prstGeom>
          <a:solidFill>
            <a:srgbClr val="0A5A5C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2000" b="1" dirty="0">
                <a:solidFill>
                  <a:srgbClr val="FF5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P</a:t>
            </a:r>
            <a:r>
              <a:rPr lang="en-US" sz="2000" b="1" dirty="0" err="1">
                <a:solidFill>
                  <a:srgbClr val="FF5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arallel</a:t>
            </a:r>
            <a:r>
              <a:rPr lang="en-US" sz="2000" b="1" dirty="0">
                <a:solidFill>
                  <a:srgbClr val="FF5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isotope production would be </a:t>
            </a:r>
            <a:r>
              <a:rPr lang="lv-LV" sz="2000" b="1" dirty="0">
                <a:solidFill>
                  <a:srgbClr val="FF5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 </a:t>
            </a:r>
            <a:r>
              <a:rPr lang="en-US" sz="2000" b="1" dirty="0">
                <a:solidFill>
                  <a:srgbClr val="FF5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most beneficial as complementary</a:t>
            </a:r>
            <a:r>
              <a:rPr lang="lv-LV" sz="2000" b="1" dirty="0">
                <a:solidFill>
                  <a:srgbClr val="FF5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,</a:t>
            </a:r>
            <a:r>
              <a:rPr lang="en-US" sz="2000" b="1" dirty="0">
                <a:solidFill>
                  <a:srgbClr val="FF5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not competitive</a:t>
            </a:r>
            <a:endParaRPr lang="en-US" sz="2000" dirty="0">
              <a:solidFill>
                <a:srgbClr val="FF5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Isotope production in the proposed facility – conventional PET isotopes limited to quantities necessary for radiotherapy treatment planning and studies (</a:t>
            </a:r>
            <a:r>
              <a:rPr lang="en-US" sz="20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hypoxia markers, response assessment etc.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)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with the main focus on non-conventional, complementary isotopes of interest in the community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00BAEBD7-028D-E73B-76DF-5C976C3EFBE7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id="{89EFFFB5-6575-A0DF-2EC2-8EB337A25FB3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E113B7-16FA-7489-4A14-0562CF8C3E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579"/>
          <a:stretch/>
        </p:blipFill>
        <p:spPr>
          <a:xfrm>
            <a:off x="7927998" y="92253"/>
            <a:ext cx="2341545" cy="136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24564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493901f325_0_204"/>
          <p:cNvSpPr txBox="1"/>
          <p:nvPr/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2800"/>
              <a:buFont typeface="Calibri"/>
              <a:buNone/>
            </a:pPr>
            <a:r>
              <a:rPr lang="lv-LV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BALTIC STATES: </a:t>
            </a:r>
            <a:r>
              <a:rPr lang="lv-LV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lv-LV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esearch institutions </a:t>
            </a:r>
            <a:br>
              <a:rPr lang="lv-LV" sz="3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6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endParaRPr sz="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>
              <a:solidFill>
                <a:srgbClr val="7DDCE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Char char="●"/>
            </a:pPr>
            <a:r>
              <a:rPr lang="lv-LV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Research institution </a:t>
            </a:r>
            <a:r>
              <a:rPr lang="lv-LV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from Latvia </a:t>
            </a:r>
            <a:r>
              <a:rPr lang="lv-LV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(university)</a:t>
            </a:r>
            <a:endParaRPr sz="2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Char char="●"/>
            </a:pPr>
            <a:r>
              <a:rPr lang="lv-LV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Main research area - </a:t>
            </a:r>
            <a:r>
              <a:rPr lang="lv-LV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nanodosimetry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Char char="●"/>
            </a:pPr>
            <a:r>
              <a:rPr lang="lv-LV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Level of training </a:t>
            </a:r>
            <a:r>
              <a:rPr lang="lv-LV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that institution provide - PhD programs; Academic bachelor and master study programs; Professional higher education programs; Professional further education courses; Workshops and seminars; Scientific visits 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2800"/>
              <a:buFont typeface="Calibri"/>
              <a:buNone/>
            </a:pPr>
            <a:endParaRPr sz="3600" b="1">
              <a:solidFill>
                <a:srgbClr val="0CACB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2" name="Google Shape;282;g2493901f325_0_2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16675" y="218646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g2493901f325_0_204"/>
          <p:cNvSpPr txBox="1"/>
          <p:nvPr/>
        </p:nvSpPr>
        <p:spPr>
          <a:xfrm>
            <a:off x="9238239" y="6418908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25</a:t>
            </a:r>
            <a:r>
              <a:rPr lang="lv-LV" sz="1800" b="0" i="0" u="none" strike="noStrike" cap="none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of May, 2023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g2493901f325_0_204"/>
          <p:cNvSpPr txBox="1"/>
          <p:nvPr/>
        </p:nvSpPr>
        <p:spPr>
          <a:xfrm>
            <a:off x="3835421" y="6406285"/>
            <a:ext cx="3753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Maija Radzina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g2493901f325_0_204"/>
          <p:cNvSpPr txBox="1"/>
          <p:nvPr/>
        </p:nvSpPr>
        <p:spPr>
          <a:xfrm>
            <a:off x="171172" y="6414700"/>
            <a:ext cx="1493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Slide  </a:t>
            </a:r>
            <a:fld id="{00000000-1234-1234-1234-123412341234}" type="slidenum"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/19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g2493901f325_0_204"/>
          <p:cNvSpPr txBox="1"/>
          <p:nvPr/>
        </p:nvSpPr>
        <p:spPr>
          <a:xfrm>
            <a:off x="342725" y="1492788"/>
            <a:ext cx="5461200" cy="4402200"/>
          </a:xfrm>
          <a:prstGeom prst="rect">
            <a:avLst/>
          </a:prstGeom>
          <a:solidFill>
            <a:srgbClr val="0D7679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endParaRPr sz="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lv-LV" sz="2300" b="1">
                <a:solidFill>
                  <a:srgbClr val="7DDCE3"/>
                </a:solidFill>
                <a:latin typeface="Calibri"/>
                <a:ea typeface="Calibri"/>
                <a:cs typeface="Calibri"/>
                <a:sym typeface="Calibri"/>
              </a:rPr>
              <a:t>Riga Technical university</a:t>
            </a:r>
            <a:endParaRPr sz="2300" b="1">
              <a:solidFill>
                <a:srgbClr val="7DDCE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3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alibri"/>
              <a:buChar char="●"/>
            </a:pPr>
            <a:r>
              <a:rPr lang="lv-LV" sz="2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Research institution </a:t>
            </a:r>
            <a:r>
              <a:rPr lang="lv-LV" sz="2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from Latvia </a:t>
            </a:r>
            <a:r>
              <a:rPr lang="lv-LV" sz="2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(university)</a:t>
            </a:r>
            <a:endParaRPr sz="23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alibri"/>
              <a:buChar char="●"/>
            </a:pPr>
            <a:r>
              <a:rPr lang="lv-LV" sz="2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Main research area - </a:t>
            </a:r>
            <a:r>
              <a:rPr lang="lv-LV" sz="2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nanodosimetry</a:t>
            </a:r>
            <a:endParaRPr sz="2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alibri"/>
              <a:buChar char="●"/>
            </a:pPr>
            <a:r>
              <a:rPr lang="lv-LV" sz="2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Level of training </a:t>
            </a:r>
            <a:r>
              <a:rPr lang="lv-LV" sz="2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that institution provide - PhD programs; Academic bachelor and master study programs; Professional higher education programs; Professional further education courses; Workshops and seminars; Scientific visits </a:t>
            </a:r>
            <a:endParaRPr sz="2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g2493901f325_0_204"/>
          <p:cNvSpPr txBox="1"/>
          <p:nvPr/>
        </p:nvSpPr>
        <p:spPr>
          <a:xfrm>
            <a:off x="6024950" y="1492800"/>
            <a:ext cx="5956500" cy="4278900"/>
          </a:xfrm>
          <a:prstGeom prst="rect">
            <a:avLst/>
          </a:prstGeom>
          <a:solidFill>
            <a:srgbClr val="0D7679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endParaRPr sz="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lv-LV" sz="2400" b="1">
                <a:solidFill>
                  <a:srgbClr val="7DDCE3"/>
                </a:solidFill>
                <a:latin typeface="Calibri"/>
                <a:ea typeface="Calibri"/>
                <a:cs typeface="Calibri"/>
                <a:sym typeface="Calibri"/>
              </a:rPr>
              <a:t>Tallinn University of Technology</a:t>
            </a:r>
            <a:endParaRPr sz="2400" b="1">
              <a:solidFill>
                <a:srgbClr val="7DDCE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alibri"/>
              <a:buChar char="●"/>
            </a:pPr>
            <a:r>
              <a:rPr lang="lv-LV" sz="2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Research institution </a:t>
            </a:r>
            <a:r>
              <a:rPr lang="lv-LV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from Estonia </a:t>
            </a:r>
            <a:r>
              <a:rPr lang="lv-LV" sz="2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(university)</a:t>
            </a:r>
            <a:endParaRPr sz="22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alibri"/>
              <a:buChar char="●"/>
            </a:pPr>
            <a:r>
              <a:rPr lang="lv-LV" sz="2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Main research area - </a:t>
            </a:r>
            <a:r>
              <a:rPr lang="lv-LV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safety culture;  clinical audit of medical exposures; dose measurements and modelling</a:t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alibri"/>
              <a:buChar char="●"/>
            </a:pPr>
            <a:r>
              <a:rPr lang="lv-LV" sz="2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Level of training</a:t>
            </a:r>
            <a:r>
              <a:rPr lang="lv-LV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that institution provide - PhD programs; Academic bachelor and master study programs; Professional higher education programs; Professional further education courses; Workshops and seminars; Scientific fellowships; Scientific visits </a:t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493901f325_0_13"/>
          <p:cNvSpPr txBox="1"/>
          <p:nvPr/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2800"/>
              <a:buFont typeface="Calibri"/>
              <a:buNone/>
            </a:pPr>
            <a:r>
              <a:rPr lang="lv-LV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Potential benefits</a:t>
            </a:r>
            <a:r>
              <a:rPr lang="lv-LV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from collaboration/cooperation in obtaining emerging radionuclides with centralized and harmonized procedures and legislation, offered by efforts of the </a:t>
            </a:r>
            <a:r>
              <a:rPr lang="lv-LV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PRISMAP consortium</a:t>
            </a:r>
            <a:r>
              <a:rPr lang="lv-LV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2800"/>
              <a:buFont typeface="Calibri"/>
              <a:buNone/>
            </a:pPr>
            <a:br>
              <a:rPr lang="lv-LV" sz="3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6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2800"/>
              <a:buFont typeface="Calibri"/>
              <a:buNone/>
            </a:pPr>
            <a:endParaRPr sz="3600" b="1" i="0" u="none" strike="noStrike" cap="none">
              <a:solidFill>
                <a:srgbClr val="0CACB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3" name="Google Shape;293;g2493901f325_0_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16675" y="218646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g2493901f325_0_13"/>
          <p:cNvSpPr txBox="1"/>
          <p:nvPr/>
        </p:nvSpPr>
        <p:spPr>
          <a:xfrm>
            <a:off x="9238239" y="6418908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25</a:t>
            </a:r>
            <a:r>
              <a:rPr lang="lv-LV" sz="1800" b="0" i="0" u="none" strike="noStrike" cap="none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of May, 2023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g2493901f325_0_13"/>
          <p:cNvSpPr txBox="1"/>
          <p:nvPr/>
        </p:nvSpPr>
        <p:spPr>
          <a:xfrm>
            <a:off x="3835421" y="6406285"/>
            <a:ext cx="3753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Maija Radzina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g2493901f325_0_13"/>
          <p:cNvSpPr txBox="1"/>
          <p:nvPr/>
        </p:nvSpPr>
        <p:spPr>
          <a:xfrm>
            <a:off x="171172" y="6414700"/>
            <a:ext cx="1493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Slide  </a:t>
            </a:r>
            <a:fld id="{00000000-1234-1234-1234-123412341234}" type="slidenum"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/19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g2493901f325_0_13"/>
          <p:cNvSpPr txBox="1"/>
          <p:nvPr/>
        </p:nvSpPr>
        <p:spPr>
          <a:xfrm>
            <a:off x="497250" y="2997200"/>
            <a:ext cx="11197500" cy="2792100"/>
          </a:xfrm>
          <a:prstGeom prst="rect">
            <a:avLst/>
          </a:prstGeom>
          <a:solidFill>
            <a:srgbClr val="7DDCE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lv-LV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and clinical use interest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64142"/>
              </a:buClr>
              <a:buSzPts val="2400"/>
              <a:buFont typeface="Calibri"/>
              <a:buChar char="●"/>
            </a:pPr>
            <a:r>
              <a:rPr lang="lv-LV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Supply of medical Sc radionuclides for labeling studies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64142"/>
              </a:buClr>
              <a:buSzPts val="2400"/>
              <a:buFont typeface="Calibri"/>
              <a:buChar char="●"/>
            </a:pPr>
            <a:r>
              <a:rPr lang="lv-LV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assure availability of full spectrum of radionuclides and radiopharmaceuticals for institution needs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64142"/>
              </a:buClr>
              <a:buSzPts val="2400"/>
              <a:buFont typeface="Calibri"/>
              <a:buChar char="●"/>
            </a:pPr>
            <a:r>
              <a:rPr lang="lv-LV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Dose calculations and dose modelling of emerging radionuclide</a:t>
            </a:r>
            <a:r>
              <a:rPr lang="lv-LV" sz="2400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493901f325_0_0"/>
          <p:cNvSpPr txBox="1"/>
          <p:nvPr/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2800"/>
              <a:buFont typeface="Calibri"/>
              <a:buNone/>
            </a:pPr>
            <a:r>
              <a:rPr lang="lv-LV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Needs for improvement for daily practice of </a:t>
            </a:r>
            <a:r>
              <a:rPr lang="lv-LV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end users</a:t>
            </a:r>
            <a:r>
              <a:rPr lang="lv-LV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2800"/>
              <a:buFont typeface="Calibri"/>
              <a:buNone/>
            </a:pPr>
            <a:br>
              <a:rPr lang="lv-LV" sz="3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6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2800"/>
              <a:buFont typeface="Calibri"/>
              <a:buNone/>
            </a:pPr>
            <a:endParaRPr sz="3600" b="1" i="0" u="none" strike="noStrike" cap="none">
              <a:solidFill>
                <a:srgbClr val="0CACB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3" name="Google Shape;303;g2493901f325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16675" y="218646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g2493901f325_0_0"/>
          <p:cNvSpPr txBox="1"/>
          <p:nvPr/>
        </p:nvSpPr>
        <p:spPr>
          <a:xfrm>
            <a:off x="9238239" y="6418908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25</a:t>
            </a:r>
            <a:r>
              <a:rPr lang="lv-LV" sz="1800" b="0" i="0" u="none" strike="noStrike" cap="none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of May, 2023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g2493901f325_0_0"/>
          <p:cNvSpPr txBox="1"/>
          <p:nvPr/>
        </p:nvSpPr>
        <p:spPr>
          <a:xfrm>
            <a:off x="3835421" y="6406285"/>
            <a:ext cx="3753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Maija Radzina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g2493901f325_0_0"/>
          <p:cNvSpPr txBox="1"/>
          <p:nvPr/>
        </p:nvSpPr>
        <p:spPr>
          <a:xfrm>
            <a:off x="171172" y="6414700"/>
            <a:ext cx="1493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Slide  </a:t>
            </a:r>
            <a:fld id="{00000000-1234-1234-1234-123412341234}" type="slidenum"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r>
              <a:rPr lang="lv-LV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/19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g2493901f325_0_0"/>
          <p:cNvSpPr txBox="1"/>
          <p:nvPr/>
        </p:nvSpPr>
        <p:spPr>
          <a:xfrm>
            <a:off x="497250" y="1472975"/>
            <a:ext cx="11197500" cy="4420800"/>
          </a:xfrm>
          <a:prstGeom prst="rect">
            <a:avLst/>
          </a:prstGeom>
          <a:solidFill>
            <a:srgbClr val="7DDCE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64142"/>
              </a:buClr>
              <a:buSzPts val="2600"/>
              <a:buFont typeface="Calibri"/>
              <a:buChar char="●"/>
            </a:pPr>
            <a:r>
              <a:rPr lang="lv-LV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Database of available radionuclides and geographic location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64142"/>
              </a:buClr>
              <a:buSzPts val="2600"/>
              <a:buFont typeface="Calibri"/>
              <a:buChar char="●"/>
            </a:pPr>
            <a:r>
              <a:rPr lang="lv-LV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Specified equipment/technology (e.g. collimators etc.)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64142"/>
              </a:buClr>
              <a:buSzPts val="2600"/>
              <a:buFont typeface="Calibri"/>
              <a:buChar char="●"/>
            </a:pPr>
            <a:r>
              <a:rPr lang="lv-LV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Unified licensing and registration of available radionuclides and  kits in Europe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64142"/>
              </a:buClr>
              <a:buSzPts val="2600"/>
              <a:buFont typeface="Calibri"/>
              <a:buChar char="●"/>
            </a:pPr>
            <a:r>
              <a:rPr lang="lv-LV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Information about transport and logistics network in Europe 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64142"/>
              </a:buClr>
              <a:buSzPts val="2600"/>
              <a:buFont typeface="Calibri"/>
              <a:buChar char="●"/>
            </a:pPr>
            <a:r>
              <a:rPr lang="lv-LV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Training on site with the visit of international experts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64142"/>
              </a:buClr>
              <a:buSzPts val="2600"/>
              <a:buFont typeface="Calibri"/>
              <a:buChar char="●"/>
            </a:pPr>
            <a:r>
              <a:rPr lang="lv-LV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Outsourced training for medical doctors 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64142"/>
              </a:buClr>
              <a:buSzPts val="2600"/>
              <a:buFont typeface="Calibri"/>
              <a:buChar char="●"/>
            </a:pPr>
            <a:r>
              <a:rPr lang="lv-LV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Outsourced training for other medical personnel 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64142"/>
              </a:buClr>
              <a:buSzPts val="2600"/>
              <a:buFont typeface="Calibri"/>
              <a:buChar char="●"/>
            </a:pPr>
            <a:r>
              <a:rPr lang="lv-LV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Outsourced training for technical personnel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5E0B4-D5A7-44B4-93DA-0AF5508FD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083" y="82383"/>
            <a:ext cx="10515600" cy="1325563"/>
          </a:xfrm>
        </p:spPr>
        <p:txBody>
          <a:bodyPr/>
          <a:lstStyle/>
          <a:p>
            <a:r>
              <a:rPr lang="lv-LV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PRISMAP 23 </a:t>
            </a:r>
            <a:r>
              <a:rPr lang="lv-LV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partners</a:t>
            </a:r>
            <a:r>
              <a:rPr lang="lv-LV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13 </a:t>
            </a:r>
            <a:r>
              <a:rPr lang="lv-LV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countries</a:t>
            </a:r>
            <a:endParaRPr lang="lv-LV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29F3A-845D-47D7-8B7B-D95D013AD5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Google Shape;208;p7">
            <a:extLst>
              <a:ext uri="{FF2B5EF4-FFF2-40B4-BE49-F238E27FC236}">
                <a16:creationId xmlns:a16="http://schemas.microsoft.com/office/drawing/2014/main" id="{CC09F531-6D97-4A7E-8A5F-8A1D203B20B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7131" t="25195" r="17773" b="20542"/>
          <a:stretch/>
        </p:blipFill>
        <p:spPr>
          <a:xfrm>
            <a:off x="79020" y="986374"/>
            <a:ext cx="10241281" cy="531600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22A33-5A11-4659-ABAE-A3F1A4328482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6CC8D1F2-B280-421A-A97F-10043F71E5DA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4D13832C-64F9-479A-A115-9768457F1251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AC811A1-822A-4A62-9933-92DF43BEF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2701" y="17553"/>
            <a:ext cx="2037768" cy="1033651"/>
          </a:xfrm>
          <a:prstGeom prst="rect">
            <a:avLst/>
          </a:prstGeom>
        </p:spPr>
      </p:pic>
      <p:sp>
        <p:nvSpPr>
          <p:cNvPr id="5" name="TextBox 15">
            <a:extLst>
              <a:ext uri="{FF2B5EF4-FFF2-40B4-BE49-F238E27FC236}">
                <a16:creationId xmlns:a16="http://schemas.microsoft.com/office/drawing/2014/main" id="{8BD722F5-EDE0-30B5-582B-33AE0044F1FE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79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ED6D1-22EC-4025-B31B-A1A5D6E13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C7193-EB24-4562-943B-12F66C846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Google Shape;475;g18731935a1f_0_11">
            <a:extLst>
              <a:ext uri="{FF2B5EF4-FFF2-40B4-BE49-F238E27FC236}">
                <a16:creationId xmlns:a16="http://schemas.microsoft.com/office/drawing/2014/main" id="{C99533FF-168D-4D74-94AF-FC3824FB7E0B}"/>
              </a:ext>
            </a:extLst>
          </p:cNvPr>
          <p:cNvSpPr txBox="1">
            <a:spLocks/>
          </p:cNvSpPr>
          <p:nvPr/>
        </p:nvSpPr>
        <p:spPr>
          <a:xfrm>
            <a:off x="729050" y="394692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5000"/>
              </a:lnSpc>
              <a:spcBef>
                <a:spcPts val="800"/>
              </a:spcBef>
              <a:buSzPct val="77777"/>
            </a:pPr>
            <a:r>
              <a:rPr lang="lv-LV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DELIVERABLE 5.1 - </a:t>
            </a:r>
            <a:r>
              <a:rPr lang="lv-LV" sz="3600" b="1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Questionnaire</a:t>
            </a:r>
            <a:endParaRPr lang="lv-LV" sz="36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  <a:buSzPct val="77777"/>
            </a:pPr>
            <a:endParaRPr lang="lv-LV" sz="36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Google Shape;476;g18731935a1f_0_11">
            <a:extLst>
              <a:ext uri="{FF2B5EF4-FFF2-40B4-BE49-F238E27FC236}">
                <a16:creationId xmlns:a16="http://schemas.microsoft.com/office/drawing/2014/main" id="{0AB3086D-4FD9-4DBD-BDF9-72A9AC3B2E46}"/>
              </a:ext>
            </a:extLst>
          </p:cNvPr>
          <p:cNvSpPr txBox="1">
            <a:spLocks/>
          </p:cNvSpPr>
          <p:nvPr/>
        </p:nvSpPr>
        <p:spPr>
          <a:xfrm>
            <a:off x="729050" y="1241627"/>
            <a:ext cx="9449400" cy="5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8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95355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>
              <a:spcBef>
                <a:spcPts val="800"/>
              </a:spcBef>
              <a:buFont typeface="Noto Sans"/>
              <a:buNone/>
            </a:pPr>
            <a:r>
              <a:rPr lang="lv-LV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https://zenodo.org/record/7154340#.Y39OaHZBw2w</a:t>
            </a:r>
          </a:p>
        </p:txBody>
      </p:sp>
      <p:pic>
        <p:nvPicPr>
          <p:cNvPr id="7" name="Google Shape;479;g18731935a1f_0_11">
            <a:extLst>
              <a:ext uri="{FF2B5EF4-FFF2-40B4-BE49-F238E27FC236}">
                <a16:creationId xmlns:a16="http://schemas.microsoft.com/office/drawing/2014/main" id="{5301501F-B7A0-4866-B850-306E085FA2F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8893"/>
          <a:stretch/>
        </p:blipFill>
        <p:spPr>
          <a:xfrm>
            <a:off x="79934" y="1690688"/>
            <a:ext cx="8323412" cy="455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BEF490-9FD4-49E9-B394-3C54CE6D0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8356" y="2381260"/>
            <a:ext cx="2296374" cy="1164828"/>
          </a:xfrm>
          <a:prstGeom prst="rect">
            <a:avLst/>
          </a:prstGeom>
        </p:spPr>
      </p:pic>
      <p:pic>
        <p:nvPicPr>
          <p:cNvPr id="15" name="Google Shape;203;p1">
            <a:extLst>
              <a:ext uri="{FF2B5EF4-FFF2-40B4-BE49-F238E27FC236}">
                <a16:creationId xmlns:a16="http://schemas.microsoft.com/office/drawing/2014/main" id="{1C6DF5E6-FE53-49DF-B0C6-F4B8FB13BFA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24039" y="2453641"/>
            <a:ext cx="1696527" cy="157496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6" name="Google Shape;219;p21">
            <a:extLst>
              <a:ext uri="{FF2B5EF4-FFF2-40B4-BE49-F238E27FC236}">
                <a16:creationId xmlns:a16="http://schemas.microsoft.com/office/drawing/2014/main" id="{DEA5B789-04BD-4F4C-9F35-341DE6135D8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651734" y="552095"/>
            <a:ext cx="1981300" cy="72286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DCB91B2-8644-42F6-B755-F0CFA16BCD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0880" y="2767608"/>
            <a:ext cx="1801708" cy="90988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54C249C-F74B-49E2-9B12-03A884F5B2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5257" y="1690688"/>
            <a:ext cx="1801708" cy="8680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DACD125-A2E5-4CAA-8099-83F33732F3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82532" y="1324764"/>
            <a:ext cx="2885108" cy="14570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5960B48-58CC-4282-899D-97645A510D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82531" y="3667628"/>
            <a:ext cx="2885109" cy="14570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66460D8-B3BE-4784-A32B-B62EA72B33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45576" y="3847005"/>
            <a:ext cx="2062615" cy="10416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20B8A-CCCF-D573-8CF8-320E626110FD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16">
            <a:extLst>
              <a:ext uri="{FF2B5EF4-FFF2-40B4-BE49-F238E27FC236}">
                <a16:creationId xmlns:a16="http://schemas.microsoft.com/office/drawing/2014/main" id="{EE87CB11-CCA0-6575-6B0E-E73E33EFB759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5F37A642-EDC8-06B6-6F74-1C47623C5B7C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id="{62F7B068-9D7C-3A30-7E0E-A85865D5DA2D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56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25C7B796-1C69-4118-BBB5-79F3B303A388}"/>
              </a:ext>
            </a:extLst>
          </p:cNvPr>
          <p:cNvSpPr txBox="1">
            <a:spLocks/>
          </p:cNvSpPr>
          <p:nvPr/>
        </p:nvSpPr>
        <p:spPr>
          <a:xfrm>
            <a:off x="698820" y="262552"/>
            <a:ext cx="11360800" cy="76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lv-LV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QUESTIONNAIRE IS STILL OPEN!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880630B-1880-49AD-A0AE-0F7FDC9BDD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160"/>
          <a:stretch/>
        </p:blipFill>
        <p:spPr>
          <a:xfrm>
            <a:off x="698820" y="964730"/>
            <a:ext cx="10794359" cy="4477065"/>
          </a:xfrm>
          <a:prstGeom prst="rect">
            <a:avLst/>
          </a:prstGeom>
        </p:spPr>
      </p:pic>
      <p:sp>
        <p:nvSpPr>
          <p:cNvPr id="29" name="Arrow: Down 28">
            <a:extLst>
              <a:ext uri="{FF2B5EF4-FFF2-40B4-BE49-F238E27FC236}">
                <a16:creationId xmlns:a16="http://schemas.microsoft.com/office/drawing/2014/main" id="{5565109F-71A3-446A-B205-8FBE82FB6AC3}"/>
              </a:ext>
            </a:extLst>
          </p:cNvPr>
          <p:cNvSpPr/>
          <p:nvPr/>
        </p:nvSpPr>
        <p:spPr>
          <a:xfrm rot="7583722">
            <a:off x="8678832" y="5373864"/>
            <a:ext cx="649474" cy="967803"/>
          </a:xfrm>
          <a:prstGeom prst="downArrow">
            <a:avLst/>
          </a:prstGeom>
          <a:solidFill>
            <a:srgbClr val="FF0000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37952F2-1731-2A18-4674-B64462D5B872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A5AD7268-3999-674B-D21B-4AB2BBB4B085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21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513C44A0-D69B-EFE1-0CD0-5671DE9F1C80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7DD6443F-687D-F1E3-CB7A-D34D38B7C6BE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24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42D9B-4102-440B-B997-99244D823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Google Shape;455;p47">
            <a:extLst>
              <a:ext uri="{FF2B5EF4-FFF2-40B4-BE49-F238E27FC236}">
                <a16:creationId xmlns:a16="http://schemas.microsoft.com/office/drawing/2014/main" id="{64E9DB04-4C31-44FC-934C-3A032D19ADF6}"/>
              </a:ext>
            </a:extLst>
          </p:cNvPr>
          <p:cNvSpPr txBox="1"/>
          <p:nvPr/>
        </p:nvSpPr>
        <p:spPr>
          <a:xfrm>
            <a:off x="782320" y="294556"/>
            <a:ext cx="9580880" cy="953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FUTURE COLLABORATION</a:t>
            </a:r>
            <a:endParaRPr lang="lv-LV" sz="3600" b="1" i="0" u="none" strike="noStrike" cap="none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6588E0-5D7F-4E47-9C8A-59D8A124E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4240" y="250131"/>
            <a:ext cx="2054860" cy="10423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611A1EB-CB37-4B1A-A519-93BA9B0FD0F4}"/>
              </a:ext>
            </a:extLst>
          </p:cNvPr>
          <p:cNvSpPr/>
          <p:nvPr/>
        </p:nvSpPr>
        <p:spPr>
          <a:xfrm>
            <a:off x="3698240" y="5507084"/>
            <a:ext cx="6471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project has received funding from the European Union’s Horizon 2020 research</a:t>
            </a:r>
            <a:b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innovation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under grant agreement No 101008571 (PRISMAP)</a:t>
            </a:r>
            <a:endParaRPr lang="lv-LV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354D73-9E70-480C-A7B3-E665E0F048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4400" y="5507084"/>
            <a:ext cx="919170" cy="6260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A00A3CD-001C-41D7-8032-B3DB723C84CE}"/>
              </a:ext>
            </a:extLst>
          </p:cNvPr>
          <p:cNvSpPr txBox="1"/>
          <p:nvPr/>
        </p:nvSpPr>
        <p:spPr>
          <a:xfrm>
            <a:off x="838200" y="1574038"/>
            <a:ext cx="111716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Provide access to new radionuclides and new purity grades for the medical research</a:t>
            </a:r>
            <a:endParaRPr lang="lv-LV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lv-LV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Applicants for PRISMAP Project calls in partnership with Industry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Create a common entry port and web interface to the starting research</a:t>
            </a:r>
            <a:r>
              <a:rPr lang="lv-LV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/user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community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Enhance clarity and regulatory procedures to </a:t>
            </a:r>
            <a:r>
              <a:rPr lang="lv-LV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foster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radiopharmaceuticals</a:t>
            </a:r>
            <a:r>
              <a:rPr lang="lv-LV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research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Improve the delivered radionuclide data and regulation, along with biomedical research capacity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Ensure </a:t>
            </a:r>
            <a:r>
              <a:rPr lang="lv-LV" sz="24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</a:t>
            </a:r>
            <a:r>
              <a:rPr lang="lv-LV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-term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sustainability of PRISMAP</a:t>
            </a:r>
            <a:r>
              <a:rPr lang="lv-LV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lv-LV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Pre-clinical/clinical partnership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rgbClr val="293233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1DE545-ABBD-4709-AF03-0DDEBF840DCE}"/>
              </a:ext>
            </a:extLst>
          </p:cNvPr>
          <p:cNvSpPr txBox="1"/>
          <p:nvPr/>
        </p:nvSpPr>
        <p:spPr>
          <a:xfrm>
            <a:off x="317751" y="5524695"/>
            <a:ext cx="2327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dirty="0">
                <a:solidFill>
                  <a:srgbClr val="FF5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0153C10-003B-E2C2-D7A1-A9DCB1EFB628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23F4E242-2413-5CFC-E23A-3136B559827A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22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630E6EF2-84DE-F0B9-EBA3-B839794B0EBD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C1E3D450-0A53-59D0-02EA-AE98C7781B67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42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C3652-643E-47B6-9B24-AACEAC249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D2F36-261C-409F-9F52-D460C9F6A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77772F-B49C-40CC-B4E3-07CC08CC0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" y="490653"/>
            <a:ext cx="10492552" cy="5408341"/>
          </a:xfrm>
          <a:prstGeom prst="rect">
            <a:avLst/>
          </a:prstGeom>
        </p:spPr>
      </p:pic>
      <p:pic>
        <p:nvPicPr>
          <p:cNvPr id="5" name="Google Shape;376;p38">
            <a:extLst>
              <a:ext uri="{FF2B5EF4-FFF2-40B4-BE49-F238E27FC236}">
                <a16:creationId xmlns:a16="http://schemas.microsoft.com/office/drawing/2014/main" id="{667277A5-C914-4034-8F2E-DE4D687A155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21440" y="81280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6626F92-0C60-DF47-D4AC-338E7A0292EF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C85998D0-4C5C-E05F-6AC4-3A65B91917CC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id="{A784046F-2CBA-8907-C2BF-A5F0D6BD4897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E6F3F981-1FE4-7217-8AB4-EA30385B359B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523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533E8-5EAC-4F7C-B251-6B459CC44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80272-A957-4CA6-B2C8-81B5FBEA3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Google Shape;236;p3">
            <a:extLst>
              <a:ext uri="{FF2B5EF4-FFF2-40B4-BE49-F238E27FC236}">
                <a16:creationId xmlns:a16="http://schemas.microsoft.com/office/drawing/2014/main" id="{DC12A8B6-32A1-40E7-8477-3C213CBE47D9}"/>
              </a:ext>
            </a:extLst>
          </p:cNvPr>
          <p:cNvSpPr txBox="1">
            <a:spLocks/>
          </p:cNvSpPr>
          <p:nvPr/>
        </p:nvSpPr>
        <p:spPr>
          <a:xfrm>
            <a:off x="838200" y="355534"/>
            <a:ext cx="5822965" cy="9275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0000"/>
              </a:lnSpc>
              <a:buClr>
                <a:schemeClr val="dk1"/>
              </a:buClr>
              <a:buSzPts val="3600"/>
              <a:buFont typeface="Century Gothic"/>
              <a:buNone/>
            </a:pPr>
            <a:r>
              <a:rPr lang="lv-LV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NETWORKING</a:t>
            </a:r>
            <a:endParaRPr lang="lv-LV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Google Shape;237;p3">
            <a:extLst>
              <a:ext uri="{FF2B5EF4-FFF2-40B4-BE49-F238E27FC236}">
                <a16:creationId xmlns:a16="http://schemas.microsoft.com/office/drawing/2014/main" id="{5DCA1F55-105F-421B-8A1B-514CC244CD0C}"/>
              </a:ext>
            </a:extLst>
          </p:cNvPr>
          <p:cNvSpPr txBox="1">
            <a:spLocks/>
          </p:cNvSpPr>
          <p:nvPr/>
        </p:nvSpPr>
        <p:spPr>
          <a:xfrm>
            <a:off x="838200" y="1399525"/>
            <a:ext cx="10515600" cy="48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95355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ts val="0"/>
              </a:spcBef>
              <a:buSzPts val="1600"/>
              <a:buFont typeface="Noto Sans"/>
              <a:buChar char="▶"/>
            </a:pP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Universities</a:t>
            </a:r>
            <a:endParaRPr lang="lv-LV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University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hospitals</a:t>
            </a:r>
            <a:endParaRPr lang="lv-LV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Reasearch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Laboratories,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Institutes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radiopharma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radiochemistry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radiophysics</a:t>
            </a:r>
            <a:endParaRPr lang="lv-LV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International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professional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organizations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(EANM, ESR, ESHI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.)</a:t>
            </a:r>
            <a:endParaRPr lang="lv-LV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International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authorities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IAEA,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NuPECC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Industrial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authorities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(NMEU, EFPIA, IBA, ITM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.)</a:t>
            </a:r>
            <a:endParaRPr lang="lv-LV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00000"/>
              </a:lnSpc>
              <a:spcBef>
                <a:spcPts val="1000"/>
              </a:spcBef>
              <a:buSzPts val="1600"/>
              <a:buFont typeface="Noto Sans"/>
              <a:buChar char="▶"/>
            </a:pPr>
            <a:r>
              <a:rPr lang="lv-LV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Cyclotron</a:t>
            </a:r>
            <a:r>
              <a:rPr lang="lv-LV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lv-LV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RPH </a:t>
            </a:r>
            <a:r>
              <a:rPr lang="lv-LV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equipment</a:t>
            </a:r>
            <a:r>
              <a:rPr lang="lv-LV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manufacturers</a:t>
            </a:r>
            <a:endParaRPr lang="lv-LV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00000"/>
              </a:lnSpc>
              <a:spcBef>
                <a:spcPts val="1000"/>
              </a:spcBef>
              <a:buSzPts val="1600"/>
              <a:buFont typeface="Noto Sans"/>
              <a:buChar char="▶"/>
            </a:pPr>
            <a:r>
              <a:rPr lang="lv-LV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Nuclear</a:t>
            </a:r>
            <a:r>
              <a:rPr lang="lv-LV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reactor</a:t>
            </a:r>
            <a:r>
              <a:rPr lang="lv-LV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facilities</a:t>
            </a:r>
            <a:endParaRPr lang="lv-LV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00000"/>
              </a:lnSpc>
              <a:spcBef>
                <a:spcPts val="1000"/>
              </a:spcBef>
              <a:buSzPts val="1600"/>
              <a:buFont typeface="Noto Sans"/>
              <a:buChar char="▶"/>
            </a:pPr>
            <a:r>
              <a:rPr lang="lv-LV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Radiopharmaceutical</a:t>
            </a:r>
            <a:r>
              <a:rPr lang="lv-LV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companies</a:t>
            </a:r>
            <a:endParaRPr lang="lv-LV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00000"/>
              </a:lnSpc>
              <a:spcBef>
                <a:spcPts val="1000"/>
              </a:spcBef>
              <a:buSzPts val="1600"/>
              <a:buFont typeface="Noto Sans"/>
              <a:buChar char="▶"/>
            </a:pPr>
            <a:r>
              <a:rPr lang="lv-LV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lv-LV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manufacturers</a:t>
            </a:r>
            <a:endParaRPr lang="lv-LV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End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users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nuclear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medicine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molecular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imaging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radioisotope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specialists, </a:t>
            </a:r>
            <a:r>
              <a:rPr lang="lv-LV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researchers</a:t>
            </a:r>
            <a:r>
              <a:rPr lang="lv-LV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students</a:t>
            </a:r>
          </a:p>
        </p:txBody>
      </p:sp>
      <p:pic>
        <p:nvPicPr>
          <p:cNvPr id="12" name="Google Shape;238;p3">
            <a:extLst>
              <a:ext uri="{FF2B5EF4-FFF2-40B4-BE49-F238E27FC236}">
                <a16:creationId xmlns:a16="http://schemas.microsoft.com/office/drawing/2014/main" id="{017098E6-4C18-4F96-8AE8-2DD461FC298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r="48116" b="66821"/>
          <a:stretch/>
        </p:blipFill>
        <p:spPr>
          <a:xfrm>
            <a:off x="9085649" y="1378844"/>
            <a:ext cx="2646038" cy="781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39;p3">
            <a:extLst>
              <a:ext uri="{FF2B5EF4-FFF2-40B4-BE49-F238E27FC236}">
                <a16:creationId xmlns:a16="http://schemas.microsoft.com/office/drawing/2014/main" id="{6DF6CED9-84C3-4A60-98C1-D749203EB37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763" t="11193" r="85195" b="74315"/>
          <a:stretch/>
        </p:blipFill>
        <p:spPr>
          <a:xfrm>
            <a:off x="7471844" y="4087643"/>
            <a:ext cx="1335245" cy="83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40;p3">
            <a:extLst>
              <a:ext uri="{FF2B5EF4-FFF2-40B4-BE49-F238E27FC236}">
                <a16:creationId xmlns:a16="http://schemas.microsoft.com/office/drawing/2014/main" id="{8277CD3C-946E-49D4-BE6C-60FD7B1CD1D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59219" t="33950" r="19686" b="12487"/>
          <a:stretch/>
        </p:blipFill>
        <p:spPr>
          <a:xfrm>
            <a:off x="10199765" y="2370390"/>
            <a:ext cx="1079450" cy="1147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41;p3">
            <a:extLst>
              <a:ext uri="{FF2B5EF4-FFF2-40B4-BE49-F238E27FC236}">
                <a16:creationId xmlns:a16="http://schemas.microsoft.com/office/drawing/2014/main" id="{7313FBD9-6255-454E-B3B3-DECC65B155C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56718" t="32518" r="32701" b="53733"/>
          <a:stretch/>
        </p:blipFill>
        <p:spPr>
          <a:xfrm>
            <a:off x="9078749" y="4610250"/>
            <a:ext cx="1289856" cy="701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242;p3">
            <a:extLst>
              <a:ext uri="{FF2B5EF4-FFF2-40B4-BE49-F238E27FC236}">
                <a16:creationId xmlns:a16="http://schemas.microsoft.com/office/drawing/2014/main" id="{67A0CB6E-E72A-4423-8941-E4D13425B87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67238" t="32369" r="22180" b="53881"/>
          <a:stretch/>
        </p:blipFill>
        <p:spPr>
          <a:xfrm>
            <a:off x="9078747" y="3735342"/>
            <a:ext cx="1289856" cy="701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43;p3" descr="Image result for iaea">
            <a:extLst>
              <a:ext uri="{FF2B5EF4-FFF2-40B4-BE49-F238E27FC236}">
                <a16:creationId xmlns:a16="http://schemas.microsoft.com/office/drawing/2014/main" id="{3E972859-9133-4B5B-89EE-394A844312B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61165" y="283531"/>
            <a:ext cx="2376488" cy="1812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245;p3">
            <a:extLst>
              <a:ext uri="{FF2B5EF4-FFF2-40B4-BE49-F238E27FC236}">
                <a16:creationId xmlns:a16="http://schemas.microsoft.com/office/drawing/2014/main" id="{91F707CC-8BE6-4738-9A1A-B7C0F1A4B62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t="12674" r="83750" b="79674"/>
          <a:stretch/>
        </p:blipFill>
        <p:spPr>
          <a:xfrm>
            <a:off x="7846814" y="3105264"/>
            <a:ext cx="1981200" cy="390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CE130B1-34BB-4239-83B2-1108B7A87E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50141" y="196132"/>
            <a:ext cx="2037768" cy="1033651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C9B1B57-C0F2-6E7C-8119-05D2E476E3F5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6">
            <a:extLst>
              <a:ext uri="{FF2B5EF4-FFF2-40B4-BE49-F238E27FC236}">
                <a16:creationId xmlns:a16="http://schemas.microsoft.com/office/drawing/2014/main" id="{04EC2692-194F-9818-A5C8-EEE1DA4CCB6B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F9266B9B-8795-FC49-4C9E-3A037F5FC9EA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F926764B-4AD0-C2C8-CE1A-E9EB815946DF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57160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BC9CA-B2F0-467F-AF01-CBF687E95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Google Shape;361;p37">
            <a:extLst>
              <a:ext uri="{FF2B5EF4-FFF2-40B4-BE49-F238E27FC236}">
                <a16:creationId xmlns:a16="http://schemas.microsoft.com/office/drawing/2014/main" id="{A2E600B2-F0F3-46FB-B38D-A797FA923A70}"/>
              </a:ext>
            </a:extLst>
          </p:cNvPr>
          <p:cNvSpPr txBox="1"/>
          <p:nvPr/>
        </p:nvSpPr>
        <p:spPr>
          <a:xfrm>
            <a:off x="213360" y="1886"/>
            <a:ext cx="6689850" cy="2328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lvl="0" indent="-3365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oto Sans"/>
              <a:buChar char="▶"/>
            </a:pPr>
            <a:r>
              <a:rPr lang="lv-LV" sz="3200" b="1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114</a:t>
            </a:r>
            <a:r>
              <a:rPr lang="lv-LV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3200" b="1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respondents</a:t>
            </a:r>
          </a:p>
          <a:p>
            <a:pPr marL="285750" lvl="0" indent="-3365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oto Sans"/>
              <a:buChar char="▶"/>
            </a:pPr>
            <a:r>
              <a:rPr lang="lv-LV" sz="3200" b="1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30 </a:t>
            </a:r>
            <a:r>
              <a:rPr lang="lv-LV" sz="3200" b="1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countries</a:t>
            </a:r>
            <a:endParaRPr lang="lv-LV" sz="3200" b="1" i="0" u="none" strike="noStrike" cap="none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285750" lvl="0" indent="-336550" algn="l" rtl="0">
              <a:spcBef>
                <a:spcPts val="1000"/>
              </a:spcBef>
              <a:spcAft>
                <a:spcPts val="0"/>
              </a:spcAft>
              <a:buClr>
                <a:srgbClr val="0CACB7"/>
              </a:buClr>
              <a:buSzPts val="2400"/>
              <a:buFont typeface="Century Gothic"/>
              <a:buChar char="▶"/>
            </a:pPr>
            <a:r>
              <a:rPr lang="lv-LV" sz="2400" b="1" dirty="0">
                <a:solidFill>
                  <a:srgbClr val="0CACB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104 </a:t>
            </a:r>
            <a:r>
              <a:rPr lang="lv-LV" sz="2400" b="1" dirty="0" err="1">
                <a:solidFill>
                  <a:srgbClr val="0CACB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different</a:t>
            </a:r>
            <a:r>
              <a:rPr lang="lv-LV" sz="2400" b="1" dirty="0">
                <a:solidFill>
                  <a:srgbClr val="0CACB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400" b="1" dirty="0" err="1">
                <a:solidFill>
                  <a:srgbClr val="0CACB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institutions</a:t>
            </a:r>
            <a:endParaRPr lang="lv-LV" sz="2400" b="1" dirty="0">
              <a:solidFill>
                <a:srgbClr val="0CACB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285750" lvl="0" indent="-336550" algn="l" rtl="0">
              <a:spcBef>
                <a:spcPts val="1000"/>
              </a:spcBef>
              <a:spcAft>
                <a:spcPts val="0"/>
              </a:spcAft>
              <a:buClr>
                <a:srgbClr val="0CACB7"/>
              </a:buClr>
              <a:buSzPts val="2400"/>
              <a:buFont typeface="Century Gothic"/>
              <a:buChar char="▶"/>
            </a:pPr>
            <a:r>
              <a:rPr lang="lv-LV" sz="2400" b="1" dirty="0" err="1">
                <a:solidFill>
                  <a:srgbClr val="0CACB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Year</a:t>
            </a:r>
            <a:r>
              <a:rPr lang="lv-LV" sz="2400" b="1" dirty="0">
                <a:solidFill>
                  <a:srgbClr val="0CACB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2022</a:t>
            </a:r>
            <a:endParaRPr sz="2400" b="1" dirty="0">
              <a:solidFill>
                <a:srgbClr val="0CACB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pic>
        <p:nvPicPr>
          <p:cNvPr id="6" name="Google Shape;363;p37">
            <a:extLst>
              <a:ext uri="{FF2B5EF4-FFF2-40B4-BE49-F238E27FC236}">
                <a16:creationId xmlns:a16="http://schemas.microsoft.com/office/drawing/2014/main" id="{AB90E7C4-FD29-4712-B4DE-9C16FC958F6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11167" y="217170"/>
            <a:ext cx="4721753" cy="2660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64;p37">
            <a:extLst>
              <a:ext uri="{FF2B5EF4-FFF2-40B4-BE49-F238E27FC236}">
                <a16:creationId xmlns:a16="http://schemas.microsoft.com/office/drawing/2014/main" id="{32807BC9-C8E5-429C-BE69-9DBA88C4499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251" y="1826766"/>
            <a:ext cx="3878634" cy="4390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365;p37">
            <a:extLst>
              <a:ext uri="{FF2B5EF4-FFF2-40B4-BE49-F238E27FC236}">
                <a16:creationId xmlns:a16="http://schemas.microsoft.com/office/drawing/2014/main" id="{D7CB8B73-AA2B-47A5-83B7-48520F51166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9975" y="2991762"/>
            <a:ext cx="7814774" cy="331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6BA109-685C-427B-85EC-C231D636B9D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0334"/>
          <a:stretch/>
        </p:blipFill>
        <p:spPr>
          <a:xfrm>
            <a:off x="4303351" y="668186"/>
            <a:ext cx="3024697" cy="2252436"/>
          </a:xfrm>
          <a:prstGeom prst="rect">
            <a:avLst/>
          </a:prstGeom>
        </p:spPr>
      </p:pic>
      <p:pic>
        <p:nvPicPr>
          <p:cNvPr id="11" name="Google Shape;376;p38">
            <a:extLst>
              <a:ext uri="{FF2B5EF4-FFF2-40B4-BE49-F238E27FC236}">
                <a16:creationId xmlns:a16="http://schemas.microsoft.com/office/drawing/2014/main" id="{A4DBCA03-F02B-4E18-B80A-002B1B6D83C7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521440" y="81280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55FED5-6211-447A-94CD-35C482BA0DB2}"/>
              </a:ext>
            </a:extLst>
          </p:cNvPr>
          <p:cNvSpPr txBox="1"/>
          <p:nvPr/>
        </p:nvSpPr>
        <p:spPr>
          <a:xfrm>
            <a:off x="7267682" y="187357"/>
            <a:ext cx="3424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Actual data: 20.05.2023, graphs by K. Palskis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26674DA-8AFF-4EF7-85D9-700B82814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7894" y="-204173"/>
            <a:ext cx="6689851" cy="1325563"/>
          </a:xfrm>
        </p:spPr>
        <p:txBody>
          <a:bodyPr/>
          <a:lstStyle/>
          <a:p>
            <a:r>
              <a:rPr lang="lv-LV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Questionnaire</a:t>
            </a:r>
            <a:endParaRPr lang="lv-LV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5CE428B-612A-DF41-7B05-A6883A333AE7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AE7534D3-8E97-FC79-0956-3657C59A5BEA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9DAF3404-5A25-AB8C-3E15-B5D82BC43398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1BFD92BF-0455-7FCE-4CA3-A2BEA0F896EF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77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1C283-B1EB-4962-B4CD-5602812AB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53735-2D99-42FC-9482-C95951E92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Google Shape;371;p38">
            <a:extLst>
              <a:ext uri="{FF2B5EF4-FFF2-40B4-BE49-F238E27FC236}">
                <a16:creationId xmlns:a16="http://schemas.microsoft.com/office/drawing/2014/main" id="{20A2B111-99D6-4C22-A5D3-9A21B2BDEF1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8100" y="862650"/>
            <a:ext cx="5850451" cy="351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372;p38">
            <a:extLst>
              <a:ext uri="{FF2B5EF4-FFF2-40B4-BE49-F238E27FC236}">
                <a16:creationId xmlns:a16="http://schemas.microsoft.com/office/drawing/2014/main" id="{2AE6911C-E4D6-4547-85F9-441288F6BBA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2575" y="862650"/>
            <a:ext cx="5839744" cy="35167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373;p38">
            <a:extLst>
              <a:ext uri="{FF2B5EF4-FFF2-40B4-BE49-F238E27FC236}">
                <a16:creationId xmlns:a16="http://schemas.microsoft.com/office/drawing/2014/main" id="{CADEF8B1-5CDD-4AED-8539-103D362C3855}"/>
              </a:ext>
            </a:extLst>
          </p:cNvPr>
          <p:cNvSpPr txBox="1">
            <a:spLocks/>
          </p:cNvSpPr>
          <p:nvPr/>
        </p:nvSpPr>
        <p:spPr>
          <a:xfrm>
            <a:off x="85923" y="99051"/>
            <a:ext cx="11210688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0000"/>
              </a:lnSpc>
              <a:buSzPct val="77777"/>
            </a:pPr>
            <a:r>
              <a:rPr lang="lv-LV" sz="3800" b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PRODUCTION </a:t>
            </a:r>
            <a:r>
              <a:rPr lang="lv-LV" sz="3800" b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 RESEARCH </a:t>
            </a:r>
            <a:r>
              <a:rPr lang="lv-LV" sz="3800" b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OF RADIONUCLIDES</a:t>
            </a:r>
            <a:br>
              <a:rPr lang="lv-LV" sz="3800" b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</a:br>
            <a:endParaRPr lang="lv-LV" sz="3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Google Shape;374;p38">
            <a:extLst>
              <a:ext uri="{FF2B5EF4-FFF2-40B4-BE49-F238E27FC236}">
                <a16:creationId xmlns:a16="http://schemas.microsoft.com/office/drawing/2014/main" id="{C25D7BEC-E3F7-45F4-997D-32D73FC03CDA}"/>
              </a:ext>
            </a:extLst>
          </p:cNvPr>
          <p:cNvSpPr txBox="1">
            <a:spLocks/>
          </p:cNvSpPr>
          <p:nvPr/>
        </p:nvSpPr>
        <p:spPr>
          <a:xfrm>
            <a:off x="2638675" y="1254650"/>
            <a:ext cx="3372000" cy="1272900"/>
          </a:xfrm>
          <a:prstGeom prst="rect">
            <a:avLst/>
          </a:prstGeom>
          <a:solidFill>
            <a:srgbClr val="00B9C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95355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56630" indent="0" algn="ctr">
              <a:spcBef>
                <a:spcPts val="800"/>
              </a:spcBef>
              <a:buClr>
                <a:schemeClr val="dk1"/>
              </a:buClr>
              <a:buSzPts val="1700"/>
              <a:buFont typeface="Noto Sans"/>
              <a:buNone/>
            </a:pP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Other: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155,161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Tb,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188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195m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Pt,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211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135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53,54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Mn,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47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103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Pd,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103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Ru,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111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129m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131m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143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149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Pm,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153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165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Er, 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128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Ba, </a:t>
            </a:r>
            <a:r>
              <a:rPr lang="lv-LV" sz="1600" b="1" baseline="30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212</a:t>
            </a:r>
            <a:r>
              <a:rPr lang="lv-LV" sz="16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Pb</a:t>
            </a:r>
            <a:endParaRPr lang="lv-LV" sz="1600" b="1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Google Shape;375;p38">
            <a:extLst>
              <a:ext uri="{FF2B5EF4-FFF2-40B4-BE49-F238E27FC236}">
                <a16:creationId xmlns:a16="http://schemas.microsoft.com/office/drawing/2014/main" id="{FB131536-53D9-418F-91F0-38F67C5D8B2A}"/>
              </a:ext>
            </a:extLst>
          </p:cNvPr>
          <p:cNvSpPr txBox="1"/>
          <p:nvPr/>
        </p:nvSpPr>
        <p:spPr>
          <a:xfrm>
            <a:off x="2314580" y="4379400"/>
            <a:ext cx="6330091" cy="1945107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E66F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69999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E66F70"/>
              </a:buClr>
              <a:buSzPts val="1200"/>
              <a:buChar char="●"/>
            </a:pPr>
            <a:r>
              <a:rPr lang="lv-LV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Out</a:t>
            </a:r>
            <a:r>
              <a:rPr lang="lv-LV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of</a:t>
            </a:r>
            <a:r>
              <a:rPr lang="lv-LV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64 respondents </a:t>
            </a:r>
            <a:r>
              <a:rPr lang="lv-LV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from</a:t>
            </a:r>
            <a:r>
              <a:rPr lang="lv-LV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research</a:t>
            </a:r>
            <a:r>
              <a:rPr lang="lv-LV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institutions</a:t>
            </a:r>
            <a:r>
              <a:rPr lang="lv-LV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and</a:t>
            </a:r>
            <a:r>
              <a:rPr lang="lv-LV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manufacturing</a:t>
            </a:r>
            <a:r>
              <a:rPr lang="lv-LV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facilities</a:t>
            </a:r>
            <a:r>
              <a:rPr lang="lv-LV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, </a:t>
            </a:r>
            <a:r>
              <a:rPr lang="lv-LV" sz="1800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31 respondent </a:t>
            </a:r>
            <a:r>
              <a:rPr lang="lv-LV" sz="1800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companies</a:t>
            </a:r>
            <a:r>
              <a:rPr lang="lv-LV" sz="1800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800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or</a:t>
            </a:r>
            <a:r>
              <a:rPr lang="lv-LV" sz="1800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800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Research</a:t>
            </a:r>
            <a:r>
              <a:rPr lang="lv-LV" sz="1800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800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institutions</a:t>
            </a:r>
            <a:r>
              <a:rPr lang="lv-LV" sz="1800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800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produce</a:t>
            </a:r>
            <a:r>
              <a:rPr lang="lv-LV" sz="1800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800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radionuclides</a:t>
            </a:r>
            <a:r>
              <a:rPr lang="lv-LV" sz="1800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(~30% </a:t>
            </a:r>
            <a:r>
              <a:rPr lang="lv-LV" sz="1800" b="1" dirty="0" err="1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of</a:t>
            </a:r>
            <a:r>
              <a:rPr lang="lv-LV" sz="1800" b="1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respondents)</a:t>
            </a:r>
            <a:endParaRPr sz="1800" b="1" dirty="0">
              <a:solidFill>
                <a:srgbClr val="E66F7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marL="269999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lv-LV" sz="18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Increasing</a:t>
            </a:r>
            <a:r>
              <a:rPr lang="lv-LV" sz="1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8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demand</a:t>
            </a:r>
            <a:r>
              <a:rPr lang="lv-LV" sz="1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8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for</a:t>
            </a:r>
            <a:r>
              <a:rPr lang="lv-LV" sz="1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8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the</a:t>
            </a:r>
            <a:r>
              <a:rPr lang="lv-LV" sz="1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8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alpha</a:t>
            </a:r>
            <a:r>
              <a:rPr lang="lv-LV" sz="1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8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emitting</a:t>
            </a:r>
            <a:r>
              <a:rPr lang="lv-LV" sz="1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8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radionuclide</a:t>
            </a:r>
            <a:r>
              <a:rPr lang="lv-LV" sz="1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800" b="1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225</a:t>
            </a:r>
            <a:r>
              <a:rPr lang="lv-LV" sz="18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Ac</a:t>
            </a:r>
          </a:p>
          <a:p>
            <a:pPr marL="269999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The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aim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is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to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indicate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more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sites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that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would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offer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such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increasing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interest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radionuclides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is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still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an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open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objective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with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high</a:t>
            </a:r>
            <a:r>
              <a:rPr lang="lv-LV" b="1" i="0" u="none" strike="noStrike" cap="none" dirty="0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lv-LV" b="1" i="0" u="none" strike="noStrike" cap="none" dirty="0" err="1">
                <a:solidFill>
                  <a:srgbClr val="00B9C5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importance</a:t>
            </a:r>
            <a:endParaRPr b="1" i="0" u="none" strike="noStrike" cap="none" dirty="0">
              <a:solidFill>
                <a:srgbClr val="00B9C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10" name="Google Shape;376;p38">
            <a:extLst>
              <a:ext uri="{FF2B5EF4-FFF2-40B4-BE49-F238E27FC236}">
                <a16:creationId xmlns:a16="http://schemas.microsoft.com/office/drawing/2014/main" id="{A1BD6F6C-CAAC-42E3-B100-D33E7B06C75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433861" y="225425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377;p38">
            <a:extLst>
              <a:ext uri="{FF2B5EF4-FFF2-40B4-BE49-F238E27FC236}">
                <a16:creationId xmlns:a16="http://schemas.microsoft.com/office/drawing/2014/main" id="{A75F1A5F-4B5D-4941-A0D0-32F81061A2B7}"/>
              </a:ext>
            </a:extLst>
          </p:cNvPr>
          <p:cNvSpPr txBox="1"/>
          <p:nvPr/>
        </p:nvSpPr>
        <p:spPr>
          <a:xfrm>
            <a:off x="438325" y="862650"/>
            <a:ext cx="5604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b="1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Radionuclides produced by the manufacturing and research institutions</a:t>
            </a:r>
            <a:endParaRPr sz="1400" b="0" i="0" u="none" strike="noStrike" cap="none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" name="Google Shape;378;p38">
            <a:extLst>
              <a:ext uri="{FF2B5EF4-FFF2-40B4-BE49-F238E27FC236}">
                <a16:creationId xmlns:a16="http://schemas.microsoft.com/office/drawing/2014/main" id="{F0649C24-9CB6-49C7-87D4-EE5953E16E8A}"/>
              </a:ext>
            </a:extLst>
          </p:cNvPr>
          <p:cNvSpPr txBox="1"/>
          <p:nvPr/>
        </p:nvSpPr>
        <p:spPr>
          <a:xfrm>
            <a:off x="7120550" y="946850"/>
            <a:ext cx="4490100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1600" b="1" dirty="0" err="1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Radionuclide</a:t>
            </a:r>
            <a:r>
              <a:rPr lang="lv-LV" sz="1600" b="1" dirty="0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600" b="1" dirty="0" err="1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generators</a:t>
            </a:r>
            <a:r>
              <a:rPr lang="lv-LV" sz="1600" b="1" dirty="0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lv-LV" sz="1600" b="1" dirty="0" err="1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produced</a:t>
            </a:r>
            <a:r>
              <a:rPr lang="lv-LV" sz="1600" b="1" dirty="0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(</a:t>
            </a:r>
            <a:r>
              <a:rPr lang="lv-LV" sz="1600" b="1" dirty="0" err="1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and</a:t>
            </a:r>
            <a:r>
              <a:rPr lang="lv-LV" sz="1600" b="1" dirty="0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) </a:t>
            </a:r>
            <a:r>
              <a:rPr lang="lv-LV" sz="1600" b="1" dirty="0" err="1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studied</a:t>
            </a:r>
            <a:endParaRPr sz="1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13" name="Google Shape;379;p38">
            <a:extLst>
              <a:ext uri="{FF2B5EF4-FFF2-40B4-BE49-F238E27FC236}">
                <a16:creationId xmlns:a16="http://schemas.microsoft.com/office/drawing/2014/main" id="{27010FAD-72C6-44B4-B573-59A992C019E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0593"/>
          <a:stretch/>
        </p:blipFill>
        <p:spPr>
          <a:xfrm>
            <a:off x="8656238" y="4379400"/>
            <a:ext cx="3371973" cy="1945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380;p38">
            <a:extLst>
              <a:ext uri="{FF2B5EF4-FFF2-40B4-BE49-F238E27FC236}">
                <a16:creationId xmlns:a16="http://schemas.microsoft.com/office/drawing/2014/main" id="{50451CD0-F63F-403C-BBB0-B90862A3A4C5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2575" y="4795500"/>
            <a:ext cx="1938299" cy="126822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381;p38">
            <a:extLst>
              <a:ext uri="{FF2B5EF4-FFF2-40B4-BE49-F238E27FC236}">
                <a16:creationId xmlns:a16="http://schemas.microsoft.com/office/drawing/2014/main" id="{EC085797-F241-4EAE-B08B-F6032DC1A520}"/>
              </a:ext>
            </a:extLst>
          </p:cNvPr>
          <p:cNvSpPr txBox="1"/>
          <p:nvPr/>
        </p:nvSpPr>
        <p:spPr>
          <a:xfrm>
            <a:off x="202582" y="4795512"/>
            <a:ext cx="1140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b="1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Ac-225 </a:t>
            </a:r>
            <a:endParaRPr b="1">
              <a:solidFill>
                <a:srgbClr val="BD5D5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b="1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T</a:t>
            </a:r>
            <a:r>
              <a:rPr lang="lv-LV" b="1" baseline="-25000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1/2</a:t>
            </a:r>
            <a:r>
              <a:rPr lang="lv-LV" b="1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= 9.92 d </a:t>
            </a:r>
            <a:endParaRPr b="1">
              <a:solidFill>
                <a:srgbClr val="BD5D5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3649EB4-0287-71CA-1CB9-0CFA318959BD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73F1DB-AE4E-DB67-BB73-49397053D638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5">
            <a:extLst>
              <a:ext uri="{FF2B5EF4-FFF2-40B4-BE49-F238E27FC236}">
                <a16:creationId xmlns:a16="http://schemas.microsoft.com/office/drawing/2014/main" id="{B7EE6A35-FB6E-31DD-6F37-F25C43E9AC6C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5">
            <a:extLst>
              <a:ext uri="{FF2B5EF4-FFF2-40B4-BE49-F238E27FC236}">
                <a16:creationId xmlns:a16="http://schemas.microsoft.com/office/drawing/2014/main" id="{C7623BC1-8233-64CC-34F7-B20E1BBAED3C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42378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0B41A-4A8A-43A4-AEC4-FC8C00CA5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Google Shape;387;p41">
            <a:extLst>
              <a:ext uri="{FF2B5EF4-FFF2-40B4-BE49-F238E27FC236}">
                <a16:creationId xmlns:a16="http://schemas.microsoft.com/office/drawing/2014/main" id="{3C7DB849-93E5-4FD4-BF74-0CC0E275B738}"/>
              </a:ext>
            </a:extLst>
          </p:cNvPr>
          <p:cNvSpPr txBox="1">
            <a:spLocks/>
          </p:cNvSpPr>
          <p:nvPr/>
        </p:nvSpPr>
        <p:spPr>
          <a:xfrm>
            <a:off x="107950" y="186142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ct val="77777"/>
            </a:pPr>
            <a:r>
              <a:rPr lang="en-US" sz="4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RADIONUCLIDES USED BY END USERS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Google Shape;390;p41">
            <a:extLst>
              <a:ext uri="{FF2B5EF4-FFF2-40B4-BE49-F238E27FC236}">
                <a16:creationId xmlns:a16="http://schemas.microsoft.com/office/drawing/2014/main" id="{FCF874C6-E8EB-4046-82FC-C0D16C24DCF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2400" y="872800"/>
            <a:ext cx="5618424" cy="343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91;p41">
            <a:extLst>
              <a:ext uri="{FF2B5EF4-FFF2-40B4-BE49-F238E27FC236}">
                <a16:creationId xmlns:a16="http://schemas.microsoft.com/office/drawing/2014/main" id="{31E4F228-0A44-480A-B998-0E5BDA01744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3125" y="845825"/>
            <a:ext cx="5180275" cy="343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392;p41">
            <a:extLst>
              <a:ext uri="{FF2B5EF4-FFF2-40B4-BE49-F238E27FC236}">
                <a16:creationId xmlns:a16="http://schemas.microsoft.com/office/drawing/2014/main" id="{EE74A78B-96E2-465D-A87C-AA6FAF122540}"/>
              </a:ext>
            </a:extLst>
          </p:cNvPr>
          <p:cNvSpPr txBox="1"/>
          <p:nvPr/>
        </p:nvSpPr>
        <p:spPr>
          <a:xfrm>
            <a:off x="342400" y="4308100"/>
            <a:ext cx="11521200" cy="461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None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(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except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for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iodine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radiopharmaceuticals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)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of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current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responder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institutions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yet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are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interested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possibilities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of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“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matched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pair”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RPH's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such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as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Tb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, Y,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and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Sc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radionuclides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near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future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,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this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probably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reflect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still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insufficient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pre-clinical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data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and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/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or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availability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of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such</a:t>
            </a:r>
            <a:r>
              <a:rPr lang="lv-LV" sz="1200" b="1" i="1" dirty="0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200" b="1" i="1" dirty="0" err="1">
                <a:solidFill>
                  <a:srgbClr val="E66F7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radionuclides</a:t>
            </a:r>
            <a:endParaRPr sz="1200" b="1" i="1" u="none" strike="noStrike" cap="none" dirty="0">
              <a:solidFill>
                <a:srgbClr val="E66F7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13" name="Google Shape;395;p41">
            <a:extLst>
              <a:ext uri="{FF2B5EF4-FFF2-40B4-BE49-F238E27FC236}">
                <a16:creationId xmlns:a16="http://schemas.microsoft.com/office/drawing/2014/main" id="{3467DD31-53C5-4A32-896B-D3F34835D02B}"/>
              </a:ext>
            </a:extLst>
          </p:cNvPr>
          <p:cNvSpPr txBox="1"/>
          <p:nvPr/>
        </p:nvSpPr>
        <p:spPr>
          <a:xfrm>
            <a:off x="6852925" y="4901925"/>
            <a:ext cx="4839000" cy="1400700"/>
          </a:xfrm>
          <a:prstGeom prst="rect">
            <a:avLst/>
          </a:prstGeom>
          <a:solidFill>
            <a:srgbClr val="00B9C5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64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Cu]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Cu-peptides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-[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Lu] 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Lu-peptides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(17 resp.)</a:t>
            </a:r>
            <a:endParaRPr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18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F] PSMA - 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Lu] 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-PSMA (16 resp.)</a:t>
            </a:r>
            <a:endParaRPr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68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Ga]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-DOTA-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peptides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- 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Lu]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-DOTA-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peptides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(14 resp.)</a:t>
            </a:r>
            <a:endParaRPr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68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Ga] 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-PSMA - 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Lu] 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-PSMA (13 resp.)</a:t>
            </a:r>
            <a:endParaRPr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18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F]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NaF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– 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223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Ra]RaCl</a:t>
            </a:r>
            <a:r>
              <a:rPr lang="lv-LV" baseline="-25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2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(8 resp.)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oogle Shape;396;p41">
            <a:extLst>
              <a:ext uri="{FF2B5EF4-FFF2-40B4-BE49-F238E27FC236}">
                <a16:creationId xmlns:a16="http://schemas.microsoft.com/office/drawing/2014/main" id="{350A6E5E-F3A5-49CC-8FAB-CB1E79A0AF0E}"/>
              </a:ext>
            </a:extLst>
          </p:cNvPr>
          <p:cNvSpPr txBox="1"/>
          <p:nvPr/>
        </p:nvSpPr>
        <p:spPr>
          <a:xfrm>
            <a:off x="5026175" y="5094600"/>
            <a:ext cx="20160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2400" b="1" i="0" u="none" strike="noStrike" cap="none" dirty="0">
                <a:solidFill>
                  <a:srgbClr val="E66F7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Theranostic pairs </a:t>
            </a:r>
            <a:endParaRPr sz="2400" b="0" i="0" u="none" strike="noStrike" cap="none" dirty="0">
              <a:solidFill>
                <a:srgbClr val="E66F7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" name="Google Shape;397;p41">
            <a:extLst>
              <a:ext uri="{FF2B5EF4-FFF2-40B4-BE49-F238E27FC236}">
                <a16:creationId xmlns:a16="http://schemas.microsoft.com/office/drawing/2014/main" id="{F24EC6C4-86F5-42A9-B99D-E41F40A13AAC}"/>
              </a:ext>
            </a:extLst>
          </p:cNvPr>
          <p:cNvSpPr txBox="1"/>
          <p:nvPr/>
        </p:nvSpPr>
        <p:spPr>
          <a:xfrm>
            <a:off x="353332" y="4771125"/>
            <a:ext cx="4902000" cy="1662300"/>
          </a:xfrm>
          <a:prstGeom prst="rect">
            <a:avLst/>
          </a:prstGeom>
          <a:solidFill>
            <a:srgbClr val="E66F7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123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I-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131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 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as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Iodine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(23 resp.)</a:t>
            </a:r>
            <a:endParaRPr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68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Ga]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Ga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-DOTA-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peptides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- 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Lu]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-DOTA-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peptides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(22 resp.)</a:t>
            </a:r>
            <a:endParaRPr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64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Cu]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Cu-peptides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- 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Lu]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Lu-peptides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(20 resp.)</a:t>
            </a:r>
            <a:endParaRPr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99m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Tc- 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223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Ra]RaCl</a:t>
            </a:r>
            <a:r>
              <a:rPr lang="lv-LV" baseline="-25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2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(19 resp.)</a:t>
            </a:r>
            <a:endParaRPr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18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F] PSMA - 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177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Lu] 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Lu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-PSMA (17 resp.)</a:t>
            </a:r>
            <a:endParaRPr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123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I] 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mIBG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– [</a:t>
            </a:r>
            <a:r>
              <a:rPr lang="lv-LV" baseline="30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131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I]-</a:t>
            </a:r>
            <a:r>
              <a:rPr lang="lv-LV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mIBG</a:t>
            </a:r>
            <a:r>
              <a:rPr lang="lv-LV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(11 resp.)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Google Shape;388;p41">
            <a:extLst>
              <a:ext uri="{FF2B5EF4-FFF2-40B4-BE49-F238E27FC236}">
                <a16:creationId xmlns:a16="http://schemas.microsoft.com/office/drawing/2014/main" id="{770416C6-9A54-4579-A13C-77016D023AB8}"/>
              </a:ext>
            </a:extLst>
          </p:cNvPr>
          <p:cNvSpPr txBox="1"/>
          <p:nvPr/>
        </p:nvSpPr>
        <p:spPr>
          <a:xfrm>
            <a:off x="4721524" y="886613"/>
            <a:ext cx="1239300" cy="585000"/>
          </a:xfrm>
          <a:prstGeom prst="rect">
            <a:avLst/>
          </a:prstGeom>
          <a:solidFill>
            <a:srgbClr val="E66F7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32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NOW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Google Shape;389;p41">
            <a:extLst>
              <a:ext uri="{FF2B5EF4-FFF2-40B4-BE49-F238E27FC236}">
                <a16:creationId xmlns:a16="http://schemas.microsoft.com/office/drawing/2014/main" id="{B56D72DF-6464-43EF-AC93-E0BD8C1D44AC}"/>
              </a:ext>
            </a:extLst>
          </p:cNvPr>
          <p:cNvSpPr txBox="1"/>
          <p:nvPr/>
        </p:nvSpPr>
        <p:spPr>
          <a:xfrm>
            <a:off x="9925100" y="860931"/>
            <a:ext cx="1938300" cy="585000"/>
          </a:xfrm>
          <a:prstGeom prst="rect">
            <a:avLst/>
          </a:prstGeom>
          <a:solidFill>
            <a:srgbClr val="00B9C5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32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2-5 </a:t>
            </a:r>
            <a:r>
              <a:rPr lang="lv-LV" sz="32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years</a:t>
            </a:r>
            <a:endParaRPr sz="3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pic>
        <p:nvPicPr>
          <p:cNvPr id="16" name="Google Shape;376;p38">
            <a:extLst>
              <a:ext uri="{FF2B5EF4-FFF2-40B4-BE49-F238E27FC236}">
                <a16:creationId xmlns:a16="http://schemas.microsoft.com/office/drawing/2014/main" id="{0E32D90B-8001-4628-A956-9A95C90B199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433861" y="225425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9DCC7A-D055-0DAC-71F1-EB5B3CE2696F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A95B5CAE-B4A8-FCAA-C8A1-6F25B5C7D3CE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5">
            <a:extLst>
              <a:ext uri="{FF2B5EF4-FFF2-40B4-BE49-F238E27FC236}">
                <a16:creationId xmlns:a16="http://schemas.microsoft.com/office/drawing/2014/main" id="{E07CA2BF-E565-05E0-6989-9A983D006955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062E59FE-0B93-6A6F-E7AA-819AC74FD18D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7741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1748A-16AC-4710-A42D-1EC92A0DB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BC3B2-A1AF-45F8-948E-24133552A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Google Shape;413;p43">
            <a:extLst>
              <a:ext uri="{FF2B5EF4-FFF2-40B4-BE49-F238E27FC236}">
                <a16:creationId xmlns:a16="http://schemas.microsoft.com/office/drawing/2014/main" id="{90F86AD0-EF0A-4478-9F52-68AA074D80D8}"/>
              </a:ext>
            </a:extLst>
          </p:cNvPr>
          <p:cNvSpPr txBox="1">
            <a:spLocks/>
          </p:cNvSpPr>
          <p:nvPr/>
        </p:nvSpPr>
        <p:spPr>
          <a:xfrm>
            <a:off x="250708" y="128672"/>
            <a:ext cx="11941292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ct val="77777"/>
            </a:pPr>
            <a:r>
              <a:rPr lang="lv-LV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DISTRIBUTION OF RADIONUCLIDES</a:t>
            </a:r>
            <a:br>
              <a:rPr lang="lv-LV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</a:br>
            <a:endParaRPr lang="lv-LV" sz="36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6" name="Google Shape;414;p43">
            <a:extLst>
              <a:ext uri="{FF2B5EF4-FFF2-40B4-BE49-F238E27FC236}">
                <a16:creationId xmlns:a16="http://schemas.microsoft.com/office/drawing/2014/main" id="{7D9FFA7E-6AC6-4862-97DE-336335F2A185}"/>
              </a:ext>
            </a:extLst>
          </p:cNvPr>
          <p:cNvSpPr txBox="1"/>
          <p:nvPr/>
        </p:nvSpPr>
        <p:spPr>
          <a:xfrm>
            <a:off x="8299200" y="892275"/>
            <a:ext cx="3757500" cy="3109200"/>
          </a:xfrm>
          <a:prstGeom prst="rect">
            <a:avLst/>
          </a:prstGeom>
          <a:solidFill>
            <a:srgbClr val="0CACB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 most often mentioned RN suppliers</a:t>
            </a:r>
            <a:r>
              <a:rPr lang="lv-LV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: </a:t>
            </a:r>
            <a:endParaRPr sz="1400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lv-LV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ITM in Garching (ITG)</a:t>
            </a:r>
            <a:endParaRPr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marR="0" lvl="0" indent="-30861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Curium</a:t>
            </a:r>
            <a:endParaRPr sz="1400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marR="0" lvl="0" indent="-30861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Mallinckrodt</a:t>
            </a:r>
            <a:endParaRPr sz="1400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marR="0" lvl="0" indent="-30861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Polatom</a:t>
            </a:r>
            <a:endParaRPr sz="1400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marR="0" lvl="0" indent="-30861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SCK-CEN </a:t>
            </a:r>
            <a:endParaRPr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30861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IRCCS</a:t>
            </a:r>
            <a:endParaRPr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30861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GE</a:t>
            </a:r>
            <a:endParaRPr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30861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Eckert &amp; Ziegler</a:t>
            </a:r>
            <a:endParaRPr sz="1400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marR="0" lvl="0" indent="-30861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Arronax</a:t>
            </a:r>
            <a:endParaRPr sz="1400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marR="0" lvl="0" indent="-30861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Novartis</a:t>
            </a:r>
            <a:endParaRPr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30861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IBA</a:t>
            </a:r>
            <a:endParaRPr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30861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Oncoinvent</a:t>
            </a:r>
            <a:endParaRPr sz="1400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marR="0" lvl="0" indent="-30861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lv-LV"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Bayer</a:t>
            </a:r>
            <a:endParaRPr sz="1400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7" name="Google Shape;415;p43">
            <a:extLst>
              <a:ext uri="{FF2B5EF4-FFF2-40B4-BE49-F238E27FC236}">
                <a16:creationId xmlns:a16="http://schemas.microsoft.com/office/drawing/2014/main" id="{CCC293A1-6AEC-4354-91B0-6EDA3332FDEB}"/>
              </a:ext>
            </a:extLst>
          </p:cNvPr>
          <p:cNvSpPr txBox="1"/>
          <p:nvPr/>
        </p:nvSpPr>
        <p:spPr>
          <a:xfrm>
            <a:off x="879640" y="2513201"/>
            <a:ext cx="6788700" cy="1631700"/>
          </a:xfrm>
          <a:prstGeom prst="rect">
            <a:avLst/>
          </a:prstGeom>
          <a:solidFill>
            <a:srgbClr val="F16B6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lv-LV" sz="2000" b="0" i="0" u="none" strike="noStrike" cap="none" dirty="0" err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</a:t>
            </a:r>
            <a:r>
              <a:rPr lang="lv-LV" sz="2000" b="0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0" i="0" u="none" strike="noStrike" cap="none" dirty="0" err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main</a:t>
            </a:r>
            <a:r>
              <a:rPr lang="lv-LV" sz="2000" b="0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0" i="0" u="none" strike="noStrike" cap="none" dirty="0" err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limitations</a:t>
            </a:r>
            <a:r>
              <a:rPr lang="lv-LV" sz="2000" b="0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0" i="0" u="none" strike="noStrike" cap="none" dirty="0" err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or</a:t>
            </a:r>
            <a:r>
              <a:rPr lang="lv-LV" sz="2000" b="0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0" i="0" u="none" strike="noStrike" cap="none" dirty="0" err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transportation</a:t>
            </a:r>
            <a:r>
              <a:rPr lang="lv-LV" sz="2000" b="0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dirty="0" err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constraints</a:t>
            </a:r>
            <a:r>
              <a:rPr lang="lv-LV" sz="2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: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lv-LV" sz="20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regulatory</a:t>
            </a:r>
            <a:r>
              <a:rPr lang="lv-LV" sz="20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limitations</a:t>
            </a:r>
            <a:r>
              <a:rPr lang="lv-LV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/</a:t>
            </a:r>
            <a:r>
              <a:rPr lang="lv-LV" sz="20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customs</a:t>
            </a:r>
            <a:r>
              <a:rPr lang="lv-LV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clearance</a:t>
            </a:r>
            <a:endParaRPr sz="20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lv-LV" sz="20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lack</a:t>
            </a:r>
            <a:r>
              <a:rPr lang="lv-LV" sz="20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of</a:t>
            </a:r>
            <a:r>
              <a:rPr lang="lv-LV" sz="20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harmonised</a:t>
            </a:r>
            <a:r>
              <a:rPr lang="lv-LV" sz="20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import/</a:t>
            </a:r>
            <a:r>
              <a:rPr lang="lv-LV" sz="20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export</a:t>
            </a:r>
            <a:r>
              <a:rPr lang="lv-LV" sz="20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legalisation</a:t>
            </a:r>
            <a:endParaRPr sz="20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lv-LV" sz="20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need</a:t>
            </a:r>
            <a:r>
              <a:rPr lang="lv-LV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for</a:t>
            </a:r>
            <a:r>
              <a:rPr lang="lv-LV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complex</a:t>
            </a:r>
            <a:r>
              <a:rPr lang="lv-LV" sz="20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supply</a:t>
            </a:r>
            <a:r>
              <a:rPr lang="lv-LV" sz="20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20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chains</a:t>
            </a:r>
            <a:endParaRPr sz="20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lv-LV" sz="20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licensing</a:t>
            </a:r>
            <a:r>
              <a:rPr lang="lv-LV" sz="20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endParaRPr sz="200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pic>
        <p:nvPicPr>
          <p:cNvPr id="8" name="Google Shape;417;p43">
            <a:extLst>
              <a:ext uri="{FF2B5EF4-FFF2-40B4-BE49-F238E27FC236}">
                <a16:creationId xmlns:a16="http://schemas.microsoft.com/office/drawing/2014/main" id="{AB00BCFF-89F4-409A-B7B7-625B4D8695AA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123475" y="4067814"/>
            <a:ext cx="3904736" cy="231266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418;p43">
            <a:extLst>
              <a:ext uri="{FF2B5EF4-FFF2-40B4-BE49-F238E27FC236}">
                <a16:creationId xmlns:a16="http://schemas.microsoft.com/office/drawing/2014/main" id="{50675C5D-2615-47FB-8D32-7D5DDB90B95C}"/>
              </a:ext>
            </a:extLst>
          </p:cNvPr>
          <p:cNvSpPr txBox="1"/>
          <p:nvPr/>
        </p:nvSpPr>
        <p:spPr>
          <a:xfrm>
            <a:off x="202575" y="892275"/>
            <a:ext cx="7920900" cy="1374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609584" lvl="0" indent="-444488" algn="just" rtl="0">
              <a:spcBef>
                <a:spcPts val="800"/>
              </a:spcBef>
              <a:spcAft>
                <a:spcPts val="0"/>
              </a:spcAft>
              <a:buClr>
                <a:srgbClr val="E66F70"/>
              </a:buClr>
              <a:buSzPts val="1600"/>
              <a:buFont typeface="Noto Sans"/>
              <a:buChar char="●"/>
            </a:pP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24 respondent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companies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/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institutions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distribute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RN to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national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external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research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institutes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,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radiopharmaceutical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producers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or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users</a:t>
            </a:r>
            <a:endParaRPr lang="lv-LV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  <a:p>
            <a:pPr marL="609584" lvl="0" indent="-444488" algn="just" rtl="0">
              <a:spcBef>
                <a:spcPts val="800"/>
              </a:spcBef>
              <a:spcAft>
                <a:spcPts val="0"/>
              </a:spcAft>
              <a:buClr>
                <a:srgbClr val="E66F70"/>
              </a:buClr>
              <a:buSzPts val="1600"/>
              <a:buFont typeface="Noto Sans"/>
              <a:buChar char="●"/>
            </a:pP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½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of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the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responders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who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distribute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already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have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national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and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international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distribution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routes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and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methods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established</a:t>
            </a:r>
            <a:r>
              <a:rPr lang="lv-LV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,</a:t>
            </a:r>
            <a:r>
              <a:rPr lang="lv-LV" sz="16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b="1" dirty="0" err="1">
                <a:solidFill>
                  <a:srgbClr val="0C939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including</a:t>
            </a:r>
            <a:r>
              <a:rPr lang="lv-LV" sz="1600" b="1" dirty="0">
                <a:solidFill>
                  <a:srgbClr val="0C939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 </a:t>
            </a:r>
            <a:r>
              <a:rPr lang="lv-LV" sz="1600" b="1" dirty="0" err="1">
                <a:solidFill>
                  <a:srgbClr val="0C939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entury Gothic"/>
              </a:rPr>
              <a:t>intercontinental</a:t>
            </a:r>
            <a:endParaRPr sz="1600" b="1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10" name="Google Shape;419;p43">
            <a:extLst>
              <a:ext uri="{FF2B5EF4-FFF2-40B4-BE49-F238E27FC236}">
                <a16:creationId xmlns:a16="http://schemas.microsoft.com/office/drawing/2014/main" id="{C20D131D-C34E-41C5-AB74-D919025F680C}"/>
              </a:ext>
            </a:extLst>
          </p:cNvPr>
          <p:cNvSpPr txBox="1"/>
          <p:nvPr/>
        </p:nvSpPr>
        <p:spPr>
          <a:xfrm>
            <a:off x="8449265" y="6016975"/>
            <a:ext cx="2798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b="1">
                <a:solidFill>
                  <a:srgbClr val="0C939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Majority is transported by road</a:t>
            </a:r>
            <a:endParaRPr b="1">
              <a:solidFill>
                <a:srgbClr val="0C939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D19F8E-887A-476D-815B-97D96164ACCF}"/>
              </a:ext>
            </a:extLst>
          </p:cNvPr>
          <p:cNvSpPr/>
          <p:nvPr/>
        </p:nvSpPr>
        <p:spPr>
          <a:xfrm>
            <a:off x="431164" y="4344800"/>
            <a:ext cx="73664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98450" algn="just">
              <a:spcBef>
                <a:spcPts val="1000"/>
              </a:spcBef>
              <a:buSzPts val="1800"/>
              <a:buChar char="▶"/>
            </a:pP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Necessity to transfer patients to other countries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for specified Nuclear Medicine examinations and/or treatment procedures were required in up to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70 % of end-user respondents</a:t>
            </a:r>
            <a:r>
              <a:rPr lang="lv-LV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for following reasons: </a:t>
            </a: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unavailable radiopharmaceutical access, unavailable radionuclide or no reimbursement by the national healthcare system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12" name="Google Shape;376;p38">
            <a:extLst>
              <a:ext uri="{FF2B5EF4-FFF2-40B4-BE49-F238E27FC236}">
                <a16:creationId xmlns:a16="http://schemas.microsoft.com/office/drawing/2014/main" id="{902C6A57-E95A-4788-9DFC-E1BC2482926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33861" y="225425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3530E959-7FB8-B329-E208-2E661FCD59BC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May, 2023</a:t>
            </a:r>
            <a:endParaRPr lang="en-AT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16">
            <a:extLst>
              <a:ext uri="{FF2B5EF4-FFF2-40B4-BE49-F238E27FC236}">
                <a16:creationId xmlns:a16="http://schemas.microsoft.com/office/drawing/2014/main" id="{F406B8C0-2D5C-D623-F99D-F3694212F775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</a:t>
            </a:fld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/19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51A0E90B-DE85-5157-65C9-AEC57FBD82B0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1EB24783-01B6-97EF-8B3E-C39EE2CA140D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91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DB2AE-832A-4555-BF24-83CFD2E56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E09A6-1BEB-431C-9127-B96A95F229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Google Shape;403;p40">
            <a:extLst>
              <a:ext uri="{FF2B5EF4-FFF2-40B4-BE49-F238E27FC236}">
                <a16:creationId xmlns:a16="http://schemas.microsoft.com/office/drawing/2014/main" id="{34341CCF-E3D7-4B14-B7EC-6C347888D9AE}"/>
              </a:ext>
            </a:extLst>
          </p:cNvPr>
          <p:cNvSpPr txBox="1">
            <a:spLocks/>
          </p:cNvSpPr>
          <p:nvPr/>
        </p:nvSpPr>
        <p:spPr>
          <a:xfrm>
            <a:off x="415600" y="294080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ct val="77777"/>
            </a:pPr>
            <a:r>
              <a:rPr lang="lv-LV" sz="4000" b="1">
                <a:solidFill>
                  <a:schemeClr val="tx1"/>
                </a:solidFill>
                <a:sym typeface="Century Gothic"/>
              </a:rPr>
              <a:t>END USER QUESTIONNAIRE</a:t>
            </a:r>
            <a:endParaRPr lang="lv-LV" dirty="0">
              <a:solidFill>
                <a:schemeClr val="tx1"/>
              </a:solidFill>
            </a:endParaRPr>
          </a:p>
        </p:txBody>
      </p:sp>
      <p:sp>
        <p:nvSpPr>
          <p:cNvPr id="5" name="Google Shape;404;p40">
            <a:extLst>
              <a:ext uri="{FF2B5EF4-FFF2-40B4-BE49-F238E27FC236}">
                <a16:creationId xmlns:a16="http://schemas.microsoft.com/office/drawing/2014/main" id="{25A112EE-D875-49BB-BC9A-7EA65BD21E96}"/>
              </a:ext>
            </a:extLst>
          </p:cNvPr>
          <p:cNvSpPr txBox="1">
            <a:spLocks/>
          </p:cNvSpPr>
          <p:nvPr/>
        </p:nvSpPr>
        <p:spPr>
          <a:xfrm>
            <a:off x="277225" y="868875"/>
            <a:ext cx="5940300" cy="56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95355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85750" indent="-298450" algn="just">
              <a:buClr>
                <a:srgbClr val="0CACB7"/>
              </a:buClr>
              <a:buSzPts val="1800"/>
              <a:buFont typeface="Noto Sans"/>
              <a:buChar char="▶"/>
            </a:pPr>
            <a:r>
              <a:rPr lang="en-US" b="1">
                <a:solidFill>
                  <a:srgbClr val="0CACB7"/>
                </a:solidFill>
              </a:rPr>
              <a:t>Total 40 respondents</a:t>
            </a:r>
            <a:endParaRPr lang="en-US">
              <a:solidFill>
                <a:srgbClr val="0CACB7"/>
              </a:solidFill>
            </a:endParaRPr>
          </a:p>
          <a:p>
            <a:pPr marL="285750" indent="-298450" algn="just">
              <a:buSzPts val="1800"/>
              <a:buFont typeface="Noto Sans"/>
              <a:buChar char="▶"/>
            </a:pPr>
            <a:r>
              <a:rPr lang="en-US">
                <a:solidFill>
                  <a:schemeClr val="tx1"/>
                </a:solidFill>
              </a:rPr>
              <a:t>End users are interested in new radionuclides and pharmaceuticals for research and preclinical/clinical purposes as well as technology advancements that shows their interest in development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Google Shape;405;p40">
            <a:extLst>
              <a:ext uri="{FF2B5EF4-FFF2-40B4-BE49-F238E27FC236}">
                <a16:creationId xmlns:a16="http://schemas.microsoft.com/office/drawing/2014/main" id="{B89AB282-84E3-4FFD-9C59-36697E1F8ADC}"/>
              </a:ext>
            </a:extLst>
          </p:cNvPr>
          <p:cNvSpPr txBox="1"/>
          <p:nvPr/>
        </p:nvSpPr>
        <p:spPr>
          <a:xfrm>
            <a:off x="458421" y="3322817"/>
            <a:ext cx="5436235" cy="31700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sz="2000" b="1" dirty="0" err="1">
                <a:solidFill>
                  <a:srgbClr val="FF7C80"/>
                </a:solidFill>
                <a:latin typeface="+mn-lt"/>
                <a:ea typeface="Century Gothic"/>
                <a:cs typeface="Century Gothic"/>
                <a:sym typeface="Century Gothic"/>
              </a:rPr>
              <a:t>Main</a:t>
            </a:r>
            <a:r>
              <a:rPr lang="lv-LV" sz="2000" b="1" dirty="0">
                <a:solidFill>
                  <a:srgbClr val="FF7C80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r>
              <a:rPr lang="lv-LV" sz="2000" b="1" dirty="0" err="1">
                <a:solidFill>
                  <a:srgbClr val="FF7C80"/>
                </a:solidFill>
                <a:latin typeface="+mn-lt"/>
                <a:ea typeface="Century Gothic"/>
                <a:cs typeface="Century Gothic"/>
                <a:sym typeface="Century Gothic"/>
              </a:rPr>
              <a:t>research</a:t>
            </a:r>
            <a:r>
              <a:rPr lang="lv-LV" sz="2000" b="1" dirty="0">
                <a:solidFill>
                  <a:srgbClr val="FF7C80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r>
              <a:rPr lang="lv-LV" sz="2000" b="1" dirty="0" err="1">
                <a:solidFill>
                  <a:srgbClr val="FF7C80"/>
                </a:solidFill>
                <a:latin typeface="+mn-lt"/>
                <a:ea typeface="Century Gothic"/>
                <a:cs typeface="Century Gothic"/>
                <a:sym typeface="Century Gothic"/>
              </a:rPr>
              <a:t>interests</a:t>
            </a:r>
            <a:r>
              <a:rPr lang="lv-LV" sz="2000" b="1" dirty="0">
                <a:solidFill>
                  <a:srgbClr val="FF7C80"/>
                </a:solidFill>
                <a:latin typeface="+mn-lt"/>
                <a:ea typeface="Century Gothic"/>
                <a:cs typeface="Century Gothic"/>
                <a:sym typeface="Century Gothic"/>
              </a:rPr>
              <a:t>:</a:t>
            </a:r>
            <a:r>
              <a:rPr lang="lv-LV" sz="2000" b="1" dirty="0">
                <a:solidFill>
                  <a:srgbClr val="009999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endParaRPr sz="2000" b="1" dirty="0">
              <a:solidFill>
                <a:srgbClr val="009999"/>
              </a:solidFill>
              <a:latin typeface="+mn-lt"/>
              <a:ea typeface="Century Gothic"/>
              <a:cs typeface="Century Gothic"/>
              <a:sym typeface="Century Gothic"/>
            </a:endParaRPr>
          </a:p>
          <a:p>
            <a:pPr marL="457200" marR="0" lvl="0" indent="-302083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oncology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endParaRPr sz="2000" b="1" dirty="0">
              <a:solidFill>
                <a:schemeClr val="tx1"/>
              </a:solidFill>
              <a:latin typeface="+mn-lt"/>
            </a:endParaRPr>
          </a:p>
          <a:p>
            <a:pPr marL="457200" marR="0" lvl="0" indent="-302083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cardiology</a:t>
            </a:r>
            <a:endParaRPr sz="2000" b="1" dirty="0">
              <a:solidFill>
                <a:schemeClr val="tx1"/>
              </a:solidFill>
              <a:latin typeface="+mn-lt"/>
            </a:endParaRPr>
          </a:p>
          <a:p>
            <a:pPr marL="457200" marR="0" lvl="0" indent="-302083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infection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and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inflammation</a:t>
            </a:r>
            <a:endParaRPr sz="2000" b="1" dirty="0">
              <a:solidFill>
                <a:schemeClr val="tx1"/>
              </a:solidFill>
              <a:latin typeface="+mn-lt"/>
            </a:endParaRPr>
          </a:p>
          <a:p>
            <a:pPr marL="457200" marR="0" lvl="0" indent="-302083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endocrinology</a:t>
            </a:r>
            <a:endParaRPr sz="2000" b="1" dirty="0">
              <a:solidFill>
                <a:schemeClr val="tx1"/>
              </a:solidFill>
              <a:latin typeface="+mn-lt"/>
            </a:endParaRPr>
          </a:p>
          <a:p>
            <a:pPr marL="457200" marR="0" lvl="0" indent="-302083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neurology</a:t>
            </a:r>
            <a:endParaRPr sz="2000" b="1" dirty="0">
              <a:solidFill>
                <a:schemeClr val="tx1"/>
              </a:solidFill>
              <a:latin typeface="+mn-lt"/>
            </a:endParaRPr>
          </a:p>
          <a:p>
            <a:pPr marL="457200" marR="0" lvl="0" indent="-302083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animal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PET/CT </a:t>
            </a: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or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PET/MR </a:t>
            </a: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with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experimental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long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term </a:t>
            </a: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animal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facilities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for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radionuclide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therapy</a:t>
            </a:r>
            <a:r>
              <a:rPr lang="lv-LV" sz="2000" b="1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 </a:t>
            </a:r>
            <a:r>
              <a:rPr lang="lv-LV" sz="2000" b="1" i="0" u="none" strike="noStrike" cap="none" dirty="0" err="1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studies</a:t>
            </a:r>
            <a:endParaRPr sz="2000" b="1" dirty="0">
              <a:solidFill>
                <a:schemeClr val="tx1"/>
              </a:solidFill>
              <a:latin typeface="+mn-lt"/>
            </a:endParaRPr>
          </a:p>
          <a:p>
            <a:pPr marL="457200" marR="0" lvl="0" indent="-233644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6"/>
              <a:buFont typeface="Arial"/>
              <a:buNone/>
            </a:pPr>
            <a:endParaRPr sz="2000" b="1" i="0" u="none" strike="noStrike" cap="none" dirty="0">
              <a:solidFill>
                <a:srgbClr val="91C2C7"/>
              </a:solidFill>
              <a:latin typeface="+mn-lt"/>
            </a:endParaRPr>
          </a:p>
        </p:txBody>
      </p:sp>
      <p:pic>
        <p:nvPicPr>
          <p:cNvPr id="8" name="Google Shape;407;p40">
            <a:extLst>
              <a:ext uri="{FF2B5EF4-FFF2-40B4-BE49-F238E27FC236}">
                <a16:creationId xmlns:a16="http://schemas.microsoft.com/office/drawing/2014/main" id="{79EC2272-7B0D-414D-A436-5CBC4E7E05A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b="9607"/>
          <a:stretch/>
        </p:blipFill>
        <p:spPr>
          <a:xfrm>
            <a:off x="6217525" y="1405505"/>
            <a:ext cx="5788425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06;p40">
            <a:extLst>
              <a:ext uri="{FF2B5EF4-FFF2-40B4-BE49-F238E27FC236}">
                <a16:creationId xmlns:a16="http://schemas.microsoft.com/office/drawing/2014/main" id="{4F1B7F2D-CF59-4551-92CA-E9709BC660B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416675" y="218646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189B43C-5FA1-8593-4162-9723042F9A75}"/>
              </a:ext>
            </a:extLst>
          </p:cNvPr>
          <p:cNvSpPr txBox="1">
            <a:spLocks/>
          </p:cNvSpPr>
          <p:nvPr/>
        </p:nvSpPr>
        <p:spPr>
          <a:xfrm>
            <a:off x="92382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n-lt"/>
              </a:rPr>
              <a:t>25</a:t>
            </a:r>
            <a:r>
              <a:rPr lang="en-US" sz="1800" baseline="30000" dirty="0">
                <a:solidFill>
                  <a:schemeClr val="bg1"/>
                </a:solidFill>
                <a:latin typeface="+mn-lt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 of May, 2023</a:t>
            </a:r>
            <a:endParaRPr lang="en-AT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137FFB6B-1EB7-0684-65B9-DCED142F7F8A}"/>
              </a:ext>
            </a:extLst>
          </p:cNvPr>
          <p:cNvSpPr txBox="1"/>
          <p:nvPr/>
        </p:nvSpPr>
        <p:spPr>
          <a:xfrm>
            <a:off x="171172" y="6414700"/>
            <a:ext cx="1493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Slide  </a:t>
            </a:r>
            <a:fld id="{E3E87CCE-593D-4A80-8068-667E26700DBC}" type="slidenum">
              <a:rPr lang="en-US" smtClean="0">
                <a:solidFill>
                  <a:schemeClr val="bg1"/>
                </a:solidFill>
              </a:rPr>
              <a:t>9</a:t>
            </a:fld>
            <a:r>
              <a:rPr lang="en-US" dirty="0">
                <a:solidFill>
                  <a:schemeClr val="bg1"/>
                </a:solidFill>
              </a:rPr>
              <a:t>/19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5">
            <a:extLst>
              <a:ext uri="{FF2B5EF4-FFF2-40B4-BE49-F238E27FC236}">
                <a16:creationId xmlns:a16="http://schemas.microsoft.com/office/drawing/2014/main" id="{BA777D68-6681-F28C-B25A-4F9C396FC125}"/>
              </a:ext>
            </a:extLst>
          </p:cNvPr>
          <p:cNvSpPr txBox="1"/>
          <p:nvPr/>
        </p:nvSpPr>
        <p:spPr>
          <a:xfrm>
            <a:off x="1303444" y="64040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Maija Radzina, Riga, Latvia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3693425D-A2BF-A3D0-E6CE-0A2D053E283F}"/>
              </a:ext>
            </a:extLst>
          </p:cNvPr>
          <p:cNvSpPr txBox="1"/>
          <p:nvPr/>
        </p:nvSpPr>
        <p:spPr>
          <a:xfrm>
            <a:off x="5199660" y="6390181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www.prismap.eu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61984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8021</TotalTime>
  <Words>2167</Words>
  <Application>Microsoft Office PowerPoint</Application>
  <PresentationFormat>Widescreen</PresentationFormat>
  <Paragraphs>307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Noto Sans</vt:lpstr>
      <vt:lpstr>Wingdings</vt:lpstr>
      <vt:lpstr>Calibri</vt:lpstr>
      <vt:lpstr>Century Gothic</vt:lpstr>
      <vt:lpstr>Office Theme</vt:lpstr>
      <vt:lpstr>PowerPoint Presentation</vt:lpstr>
      <vt:lpstr>PRISMAP 23 partners, 13 countries</vt:lpstr>
      <vt:lpstr>PowerPoint Presentation</vt:lpstr>
      <vt:lpstr>PowerPoint Presentation</vt:lpstr>
      <vt:lpstr>Questionnaire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WP5 report Industrial and clinical collaboration</dc:title>
  <dc:creator>Filippo Gander</dc:creator>
  <cp:lastModifiedBy>Kitija Radziņa</cp:lastModifiedBy>
  <cp:revision>41</cp:revision>
  <dcterms:created xsi:type="dcterms:W3CDTF">2021-08-26T11:30:26Z</dcterms:created>
  <dcterms:modified xsi:type="dcterms:W3CDTF">2023-05-23T22:45:57Z</dcterms:modified>
</cp:coreProperties>
</file>