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308" r:id="rId3"/>
    <p:sldId id="1896" r:id="rId4"/>
    <p:sldId id="1897" r:id="rId5"/>
    <p:sldId id="1898" r:id="rId6"/>
    <p:sldId id="1879" r:id="rId7"/>
    <p:sldId id="275" r:id="rId8"/>
    <p:sldId id="1862" r:id="rId9"/>
    <p:sldId id="277" r:id="rId10"/>
    <p:sldId id="259" r:id="rId11"/>
    <p:sldId id="292" r:id="rId12"/>
    <p:sldId id="310" r:id="rId13"/>
    <p:sldId id="1888" r:id="rId14"/>
    <p:sldId id="1893" r:id="rId15"/>
    <p:sldId id="1891" r:id="rId16"/>
    <p:sldId id="1899" r:id="rId17"/>
    <p:sldId id="1889" r:id="rId18"/>
    <p:sldId id="1864" r:id="rId19"/>
    <p:sldId id="1871" r:id="rId20"/>
    <p:sldId id="1890" r:id="rId21"/>
    <p:sldId id="285" r:id="rId22"/>
    <p:sldId id="286" r:id="rId23"/>
    <p:sldId id="297" r:id="rId24"/>
    <p:sldId id="1883" r:id="rId25"/>
    <p:sldId id="278" r:id="rId26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BE0473-B31B-4F76-BF8D-352E068D6EE9}" v="170" dt="2023-05-12T11:19:47.190"/>
  </p1510:revLst>
</p1510:revInfo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–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19" autoAdjust="0"/>
    <p:restoredTop sz="90764"/>
  </p:normalViewPr>
  <p:slideViewPr>
    <p:cSldViewPr>
      <p:cViewPr>
        <p:scale>
          <a:sx n="94" d="100"/>
          <a:sy n="94" d="100"/>
        </p:scale>
        <p:origin x="1016" y="2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dgars Mamis" userId="uALiFkk/UsikkEIvJ6LB6XQm77o9wNvCsH4mqV/3zfQ=" providerId="None" clId="Web-{11BE0473-B31B-4F76-BF8D-352E068D6EE9}"/>
    <pc:docChg chg="modSld">
      <pc:chgData name="Edgars Mamis" userId="uALiFkk/UsikkEIvJ6LB6XQm77o9wNvCsH4mqV/3zfQ=" providerId="None" clId="Web-{11BE0473-B31B-4F76-BF8D-352E068D6EE9}" dt="2023-05-12T11:19:47.190" v="115" actId="1076"/>
      <pc:docMkLst>
        <pc:docMk/>
      </pc:docMkLst>
      <pc:sldChg chg="addSp modSp">
        <pc:chgData name="Edgars Mamis" userId="uALiFkk/UsikkEIvJ6LB6XQm77o9wNvCsH4mqV/3zfQ=" providerId="None" clId="Web-{11BE0473-B31B-4F76-BF8D-352E068D6EE9}" dt="2023-05-12T11:19:47.190" v="115" actId="1076"/>
        <pc:sldMkLst>
          <pc:docMk/>
          <pc:sldMk cId="0" sldId="278"/>
        </pc:sldMkLst>
        <pc:spChg chg="add mod">
          <ac:chgData name="Edgars Mamis" userId="uALiFkk/UsikkEIvJ6LB6XQm77o9wNvCsH4mqV/3zfQ=" providerId="None" clId="Web-{11BE0473-B31B-4F76-BF8D-352E068D6EE9}" dt="2023-05-12T11:19:47.190" v="115" actId="1076"/>
          <ac:spMkLst>
            <pc:docMk/>
            <pc:sldMk cId="0" sldId="278"/>
            <ac:spMk id="2" creationId="{5272E376-3FFB-4B7D-F6DE-55F195D0E1C7}"/>
          </ac:spMkLst>
        </pc:spChg>
      </pc:sldChg>
      <pc:sldChg chg="addSp modSp">
        <pc:chgData name="Edgars Mamis" userId="uALiFkk/UsikkEIvJ6LB6XQm77o9wNvCsH4mqV/3zfQ=" providerId="None" clId="Web-{11BE0473-B31B-4F76-BF8D-352E068D6EE9}" dt="2023-05-12T10:59:27.693" v="3" actId="1076"/>
        <pc:sldMkLst>
          <pc:docMk/>
          <pc:sldMk cId="349949754" sldId="310"/>
        </pc:sldMkLst>
        <pc:picChg chg="add mod">
          <ac:chgData name="Edgars Mamis" userId="uALiFkk/UsikkEIvJ6LB6XQm77o9wNvCsH4mqV/3zfQ=" providerId="None" clId="Web-{11BE0473-B31B-4F76-BF8D-352E068D6EE9}" dt="2023-05-12T10:59:27.693" v="3" actId="1076"/>
          <ac:picMkLst>
            <pc:docMk/>
            <pc:sldMk cId="349949754" sldId="310"/>
            <ac:picMk id="10" creationId="{AC8876C4-A1B3-D7A3-A58F-2881D93B3F35}"/>
          </ac:picMkLst>
        </pc:picChg>
      </pc:sldChg>
      <pc:sldChg chg="modSp">
        <pc:chgData name="Edgars Mamis" userId="uALiFkk/UsikkEIvJ6LB6XQm77o9wNvCsH4mqV/3zfQ=" providerId="None" clId="Web-{11BE0473-B31B-4F76-BF8D-352E068D6EE9}" dt="2023-05-12T11:08:27.971" v="37" actId="20577"/>
        <pc:sldMkLst>
          <pc:docMk/>
          <pc:sldMk cId="2034424980" sldId="1866"/>
        </pc:sldMkLst>
        <pc:spChg chg="mod">
          <ac:chgData name="Edgars Mamis" userId="uALiFkk/UsikkEIvJ6LB6XQm77o9wNvCsH4mqV/3zfQ=" providerId="None" clId="Web-{11BE0473-B31B-4F76-BF8D-352E068D6EE9}" dt="2023-05-12T11:08:27.971" v="37" actId="20577"/>
          <ac:spMkLst>
            <pc:docMk/>
            <pc:sldMk cId="2034424980" sldId="1866"/>
            <ac:spMk id="20" creationId="{740E6E6D-833A-5732-5F74-F0AE00897F4C}"/>
          </ac:spMkLst>
        </pc:spChg>
      </pc:sldChg>
      <pc:sldChg chg="modSp">
        <pc:chgData name="Edgars Mamis" userId="uALiFkk/UsikkEIvJ6LB6XQm77o9wNvCsH4mqV/3zfQ=" providerId="None" clId="Web-{11BE0473-B31B-4F76-BF8D-352E068D6EE9}" dt="2023-05-12T11:06:32.672" v="27" actId="14100"/>
        <pc:sldMkLst>
          <pc:docMk/>
          <pc:sldMk cId="1847234818" sldId="1871"/>
        </pc:sldMkLst>
        <pc:spChg chg="mod">
          <ac:chgData name="Edgars Mamis" userId="uALiFkk/UsikkEIvJ6LB6XQm77o9wNvCsH4mqV/3zfQ=" providerId="None" clId="Web-{11BE0473-B31B-4F76-BF8D-352E068D6EE9}" dt="2023-05-12T11:06:32.672" v="27" actId="14100"/>
          <ac:spMkLst>
            <pc:docMk/>
            <pc:sldMk cId="1847234818" sldId="1871"/>
            <ac:spMk id="17" creationId="{542B7466-6946-C188-A2DE-DF866A2688B5}"/>
          </ac:spMkLst>
        </pc:spChg>
      </pc:sldChg>
      <pc:sldChg chg="addSp modSp">
        <pc:chgData name="Edgars Mamis" userId="uALiFkk/UsikkEIvJ6LB6XQm77o9wNvCsH4mqV/3zfQ=" providerId="None" clId="Web-{11BE0473-B31B-4F76-BF8D-352E068D6EE9}" dt="2023-05-12T11:14:19.760" v="66" actId="20577"/>
        <pc:sldMkLst>
          <pc:docMk/>
          <pc:sldMk cId="3296634557" sldId="1880"/>
        </pc:sldMkLst>
        <pc:spChg chg="add mod">
          <ac:chgData name="Edgars Mamis" userId="uALiFkk/UsikkEIvJ6LB6XQm77o9wNvCsH4mqV/3zfQ=" providerId="None" clId="Web-{11BE0473-B31B-4F76-BF8D-352E068D6EE9}" dt="2023-05-12T11:14:19.760" v="66" actId="20577"/>
          <ac:spMkLst>
            <pc:docMk/>
            <pc:sldMk cId="3296634557" sldId="1880"/>
            <ac:spMk id="14" creationId="{D1DD65F4-51B7-3858-EDCC-CF4C084CC5E0}"/>
          </ac:spMkLst>
        </pc:spChg>
      </pc:sldChg>
      <pc:sldChg chg="addSp modSp">
        <pc:chgData name="Edgars Mamis" userId="uALiFkk/UsikkEIvJ6LB6XQm77o9wNvCsH4mqV/3zfQ=" providerId="None" clId="Web-{11BE0473-B31B-4F76-BF8D-352E068D6EE9}" dt="2023-05-12T11:14:52.636" v="74" actId="20577"/>
        <pc:sldMkLst>
          <pc:docMk/>
          <pc:sldMk cId="2939807261" sldId="1886"/>
        </pc:sldMkLst>
        <pc:spChg chg="add mod">
          <ac:chgData name="Edgars Mamis" userId="uALiFkk/UsikkEIvJ6LB6XQm77o9wNvCsH4mqV/3zfQ=" providerId="None" clId="Web-{11BE0473-B31B-4F76-BF8D-352E068D6EE9}" dt="2023-05-12T11:14:52.636" v="74" actId="20577"/>
          <ac:spMkLst>
            <pc:docMk/>
            <pc:sldMk cId="2939807261" sldId="1886"/>
            <ac:spMk id="5" creationId="{EDC95D10-488A-BDA1-17E7-F9AF6193B51C}"/>
          </ac:spMkLst>
        </pc:spChg>
      </pc:sldChg>
      <pc:sldChg chg="addSp delSp modSp">
        <pc:chgData name="Edgars Mamis" userId="uALiFkk/UsikkEIvJ6LB6XQm77o9wNvCsH4mqV/3zfQ=" providerId="None" clId="Web-{11BE0473-B31B-4F76-BF8D-352E068D6EE9}" dt="2023-05-12T11:13:47.603" v="63" actId="1076"/>
        <pc:sldMkLst>
          <pc:docMk/>
          <pc:sldMk cId="2901252496" sldId="1888"/>
        </pc:sldMkLst>
        <pc:spChg chg="mod">
          <ac:chgData name="Edgars Mamis" userId="uALiFkk/UsikkEIvJ6LB6XQm77o9wNvCsH4mqV/3zfQ=" providerId="None" clId="Web-{11BE0473-B31B-4F76-BF8D-352E068D6EE9}" dt="2023-05-12T11:00:06.538" v="10" actId="1076"/>
          <ac:spMkLst>
            <pc:docMk/>
            <pc:sldMk cId="2901252496" sldId="1888"/>
            <ac:spMk id="12" creationId="{06B60843-19F9-6EDF-0AE0-06309D59C216}"/>
          </ac:spMkLst>
        </pc:spChg>
        <pc:spChg chg="add mod">
          <ac:chgData name="Edgars Mamis" userId="uALiFkk/UsikkEIvJ6LB6XQm77o9wNvCsH4mqV/3zfQ=" providerId="None" clId="Web-{11BE0473-B31B-4F76-BF8D-352E068D6EE9}" dt="2023-05-12T11:13:47.603" v="63" actId="1076"/>
          <ac:spMkLst>
            <pc:docMk/>
            <pc:sldMk cId="2901252496" sldId="1888"/>
            <ac:spMk id="16" creationId="{F83BF80A-37F4-5928-BDBA-45D1CDE9849A}"/>
          </ac:spMkLst>
        </pc:spChg>
        <pc:spChg chg="mod">
          <ac:chgData name="Edgars Mamis" userId="uALiFkk/UsikkEIvJ6LB6XQm77o9wNvCsH4mqV/3zfQ=" providerId="None" clId="Web-{11BE0473-B31B-4F76-BF8D-352E068D6EE9}" dt="2023-05-12T11:06:09.062" v="26" actId="20577"/>
          <ac:spMkLst>
            <pc:docMk/>
            <pc:sldMk cId="2901252496" sldId="1888"/>
            <ac:spMk id="22" creationId="{22C52A3E-8902-099C-E76F-1A80F7B20B01}"/>
          </ac:spMkLst>
        </pc:spChg>
        <pc:picChg chg="add del mod">
          <ac:chgData name="Edgars Mamis" userId="uALiFkk/UsikkEIvJ6LB6XQm77o9wNvCsH4mqV/3zfQ=" providerId="None" clId="Web-{11BE0473-B31B-4F76-BF8D-352E068D6EE9}" dt="2023-05-12T11:00:23.335" v="12"/>
          <ac:picMkLst>
            <pc:docMk/>
            <pc:sldMk cId="2901252496" sldId="1888"/>
            <ac:picMk id="3" creationId="{F55343BE-3DDC-D6FA-1310-0F10D049AF0A}"/>
          </ac:picMkLst>
        </pc:picChg>
        <pc:picChg chg="mod">
          <ac:chgData name="Edgars Mamis" userId="uALiFkk/UsikkEIvJ6LB6XQm77o9wNvCsH4mqV/3zfQ=" providerId="None" clId="Web-{11BE0473-B31B-4F76-BF8D-352E068D6EE9}" dt="2023-05-12T11:00:01.710" v="9" actId="1076"/>
          <ac:picMkLst>
            <pc:docMk/>
            <pc:sldMk cId="2901252496" sldId="1888"/>
            <ac:picMk id="5" creationId="{0FC7D44E-AA78-6CFC-995E-1388D4BB1E3E}"/>
          </ac:picMkLst>
        </pc:picChg>
        <pc:picChg chg="add del mod">
          <ac:chgData name="Edgars Mamis" userId="uALiFkk/UsikkEIvJ6LB6XQm77o9wNvCsH4mqV/3zfQ=" providerId="None" clId="Web-{11BE0473-B31B-4F76-BF8D-352E068D6EE9}" dt="2023-05-12T11:02:44.135" v="17"/>
          <ac:picMkLst>
            <pc:docMk/>
            <pc:sldMk cId="2901252496" sldId="1888"/>
            <ac:picMk id="7" creationId="{DD9359AD-2D4C-74A7-E501-2C616BCE023C}"/>
          </ac:picMkLst>
        </pc:picChg>
        <pc:picChg chg="add mod">
          <ac:chgData name="Edgars Mamis" userId="uALiFkk/UsikkEIvJ6LB6XQm77o9wNvCsH4mqV/3zfQ=" providerId="None" clId="Web-{11BE0473-B31B-4F76-BF8D-352E068D6EE9}" dt="2023-05-12T11:05:29.108" v="25" actId="14100"/>
          <ac:picMkLst>
            <pc:docMk/>
            <pc:sldMk cId="2901252496" sldId="1888"/>
            <ac:picMk id="8" creationId="{2E88D475-5AB8-A982-9E21-9ED2E7E485A8}"/>
          </ac:picMkLst>
        </pc:picChg>
        <pc:picChg chg="mod">
          <ac:chgData name="Edgars Mamis" userId="uALiFkk/UsikkEIvJ6LB6XQm77o9wNvCsH4mqV/3zfQ=" providerId="None" clId="Web-{11BE0473-B31B-4F76-BF8D-352E068D6EE9}" dt="2023-05-12T11:03:16.433" v="19" actId="1076"/>
          <ac:picMkLst>
            <pc:docMk/>
            <pc:sldMk cId="2901252496" sldId="1888"/>
            <ac:picMk id="9" creationId="{64674214-B50D-E9E6-2DB1-63D91EFF7C75}"/>
          </ac:picMkLst>
        </pc:picChg>
        <pc:picChg chg="del">
          <ac:chgData name="Edgars Mamis" userId="uALiFkk/UsikkEIvJ6LB6XQm77o9wNvCsH4mqV/3zfQ=" providerId="None" clId="Web-{11BE0473-B31B-4F76-BF8D-352E068D6EE9}" dt="2023-05-12T10:59:41.381" v="4"/>
          <ac:picMkLst>
            <pc:docMk/>
            <pc:sldMk cId="2901252496" sldId="1888"/>
            <ac:picMk id="10" creationId="{341524F6-1C4C-1E00-E6FB-C17A5EB42C79}"/>
          </ac:picMkLst>
        </pc:picChg>
        <pc:picChg chg="mod">
          <ac:chgData name="Edgars Mamis" userId="uALiFkk/UsikkEIvJ6LB6XQm77o9wNvCsH4mqV/3zfQ=" providerId="None" clId="Web-{11BE0473-B31B-4F76-BF8D-352E068D6EE9}" dt="2023-05-12T11:05:10.482" v="22" actId="14100"/>
          <ac:picMkLst>
            <pc:docMk/>
            <pc:sldMk cId="2901252496" sldId="1888"/>
            <ac:picMk id="19" creationId="{C5EA442B-494C-CB16-CA5D-76251441983E}"/>
          </ac:picMkLst>
        </pc:picChg>
      </pc:sldChg>
      <pc:sldChg chg="modSp">
        <pc:chgData name="Edgars Mamis" userId="uALiFkk/UsikkEIvJ6LB6XQm77o9wNvCsH4mqV/3zfQ=" providerId="None" clId="Web-{11BE0473-B31B-4F76-BF8D-352E068D6EE9}" dt="2023-05-12T11:11:16.647" v="39" actId="20577"/>
        <pc:sldMkLst>
          <pc:docMk/>
          <pc:sldMk cId="408113348" sldId="1890"/>
        </pc:sldMkLst>
        <pc:spChg chg="mod">
          <ac:chgData name="Edgars Mamis" userId="uALiFkk/UsikkEIvJ6LB6XQm77o9wNvCsH4mqV/3zfQ=" providerId="None" clId="Web-{11BE0473-B31B-4F76-BF8D-352E068D6EE9}" dt="2023-05-12T11:11:16.647" v="39" actId="20577"/>
          <ac:spMkLst>
            <pc:docMk/>
            <pc:sldMk cId="408113348" sldId="1890"/>
            <ac:spMk id="3081" creationId="{50B9C294-FACD-F0EB-3A5D-967A229C9303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5/25/23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0258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4033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EFAE85-C00D-7C4C-83F9-7E6A04D1DA2E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26036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979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8EF707-B2B7-464D-A7D0-464A897D2872}" type="slidenum">
              <a:rPr lang="en-LV" smtClean="0"/>
              <a:t>2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139609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8EF707-B2B7-464D-A7D0-464A897D2872}" type="slidenum">
              <a:rPr lang="en-LV" smtClean="0"/>
              <a:t>6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4785983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8EF707-B2B7-464D-A7D0-464A897D2872}" type="slidenum">
              <a:rPr lang="en-LV" smtClean="0"/>
              <a:t>7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3959661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8EF707-B2B7-464D-A7D0-464A897D2872}" type="slidenum">
              <a:rPr lang="en-LV" smtClean="0"/>
              <a:t>11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0811815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EFAE85-C00D-7C4C-83F9-7E6A04D1DA2E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52899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5119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994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340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5/25/23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5/25/23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5/25/23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5/25/23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5/25/23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5/25/23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5/25/23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5/25/23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fr-FR"/>
              <a:t>25/05/2023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2902358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061FC70-CB45-4A4E-A5F9-873E79BEB100}" type="datetime1">
              <a:rPr lang="fr-FR"/>
              <a:t>25/05/2023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46076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A4590-D6E1-41F6-8C5E-24913209A6BE}" type="datetime1">
              <a:rPr lang="fr-FR" smtClean="0"/>
              <a:t>25/05/2023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A7FC8-1BD7-634F-9890-4A95A572D39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1752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5/25/23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5/25/23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5/25/23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5/25/23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5/25/23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5/25/23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5/25/23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4">
            <a:biLevel thresh="25000"/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71" r:id="rId19"/>
    <p:sldLayoutId id="2147483673" r:id="rId20"/>
    <p:sldLayoutId id="2147483675" r:id="rId21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2.emf"/><Relationship Id="rId7" Type="http://schemas.openxmlformats.org/officeDocument/2006/relationships/image" Target="../media/image3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.png"/><Relationship Id="rId11" Type="http://schemas.openxmlformats.org/officeDocument/2006/relationships/image" Target="../media/image36.png"/><Relationship Id="rId5" Type="http://schemas.openxmlformats.org/officeDocument/2006/relationships/image" Target="../media/image8.png"/><Relationship Id="rId10" Type="http://schemas.openxmlformats.org/officeDocument/2006/relationships/image" Target="../media/image35.png"/><Relationship Id="rId4" Type="http://schemas.openxmlformats.org/officeDocument/2006/relationships/image" Target="../media/image6.png"/><Relationship Id="rId9" Type="http://schemas.openxmlformats.org/officeDocument/2006/relationships/hyperlink" Target="http://www.google.ch/url?sa=i&amp;rct=j&amp;q=&amp;esrc=s&amp;frm=1&amp;source=images&amp;cd=&amp;cad=rja&amp;docid=Kt1KnUoSzl7lDM&amp;tbnid=SIoxEEUJVbJoIM:&amp;ved=0CAUQjRw&amp;url=http://www.clker.com/clipart-2653.html&amp;ei=gtoxUvH1FsboswaGloHACA&amp;bvm=bv.52109249,d.Yms&amp;psig=AFQjCNGX1uTfvIXTPupaK_C8aU04bWnRDQ&amp;ust=1379085303523064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7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.png"/><Relationship Id="rId5" Type="http://schemas.openxmlformats.org/officeDocument/2006/relationships/image" Target="../media/image38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7.png"/><Relationship Id="rId3" Type="http://schemas.microsoft.com/office/2007/relationships/hdphoto" Target="../media/hdphoto2.wdp"/><Relationship Id="rId7" Type="http://schemas.openxmlformats.org/officeDocument/2006/relationships/image" Target="../media/image43.jpeg"/><Relationship Id="rId12" Type="http://schemas.openxmlformats.org/officeDocument/2006/relationships/image" Target="../media/image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2.png"/><Relationship Id="rId11" Type="http://schemas.openxmlformats.org/officeDocument/2006/relationships/image" Target="../media/image8.png"/><Relationship Id="rId5" Type="http://schemas.microsoft.com/office/2007/relationships/hdphoto" Target="../media/hdphoto3.wdp"/><Relationship Id="rId10" Type="http://schemas.openxmlformats.org/officeDocument/2006/relationships/image" Target="../media/image46.png"/><Relationship Id="rId4" Type="http://schemas.openxmlformats.org/officeDocument/2006/relationships/image" Target="../media/image41.png"/><Relationship Id="rId9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52.png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5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8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8.jpeg"/><Relationship Id="rId5" Type="http://schemas.openxmlformats.org/officeDocument/2006/relationships/image" Target="../media/image57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5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prismap.eu/" TargetMode="External"/><Relationship Id="rId11" Type="http://schemas.openxmlformats.org/officeDocument/2006/relationships/image" Target="../media/image69.png"/><Relationship Id="rId5" Type="http://schemas.openxmlformats.org/officeDocument/2006/relationships/hyperlink" Target="https://medicis.cern/approved-projects" TargetMode="External"/><Relationship Id="rId10" Type="http://schemas.openxmlformats.org/officeDocument/2006/relationships/image" Target="../media/image68.png"/><Relationship Id="rId4" Type="http://schemas.openxmlformats.org/officeDocument/2006/relationships/image" Target="../media/image66.tiff"/><Relationship Id="rId9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jpeg"/><Relationship Id="rId7" Type="http://schemas.openxmlformats.org/officeDocument/2006/relationships/image" Target="../media/image8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4.jp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4.emf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3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335360" y="3429000"/>
            <a:ext cx="11376025" cy="1309343"/>
          </a:xfrm>
        </p:spPr>
        <p:txBody>
          <a:bodyPr/>
          <a:lstStyle/>
          <a:p>
            <a:pPr algn="ctr">
              <a:defRPr/>
            </a:pPr>
            <a:r>
              <a:rPr lang="en-US" sz="4000" dirty="0"/>
              <a:t>Radionuclide production and translational research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6" y="5084071"/>
            <a:ext cx="11376026" cy="1073941"/>
          </a:xfrm>
        </p:spPr>
        <p:txBody>
          <a:bodyPr/>
          <a:lstStyle/>
          <a:p>
            <a:pPr algn="l">
              <a:defRPr/>
            </a:pPr>
            <a:r>
              <a:rPr lang="lv-LV" sz="1800" dirty="0"/>
              <a:t>Edgars </a:t>
            </a:r>
            <a:r>
              <a:rPr lang="lv-LV" sz="1800" dirty="0" err="1"/>
              <a:t>Mamis</a:t>
            </a:r>
            <a:endParaRPr lang="lv-LV" sz="1800" dirty="0"/>
          </a:p>
          <a:p>
            <a:pPr algn="l">
              <a:defRPr/>
            </a:pPr>
            <a:r>
              <a:rPr lang="lv-LV" sz="1800" dirty="0" err="1"/>
              <a:t>University</a:t>
            </a:r>
            <a:r>
              <a:rPr lang="lv-LV" sz="1800" dirty="0"/>
              <a:t> </a:t>
            </a:r>
            <a:r>
              <a:rPr lang="lv-LV" sz="1800" dirty="0" err="1"/>
              <a:t>of</a:t>
            </a:r>
            <a:r>
              <a:rPr lang="lv-LV" sz="1800" dirty="0"/>
              <a:t> Latvia, CERN</a:t>
            </a:r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5635D372-1962-C239-DA5F-F8533282AFAF}"/>
              </a:ext>
            </a:extLst>
          </p:cNvPr>
          <p:cNvSpPr txBox="1">
            <a:spLocks/>
          </p:cNvSpPr>
          <p:nvPr/>
        </p:nvSpPr>
        <p:spPr bwMode="auto">
          <a:xfrm>
            <a:off x="335360" y="6102144"/>
            <a:ext cx="1656184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z="1800" smtClean="0">
                <a:solidFill>
                  <a:schemeClr val="bg1"/>
                </a:solidFill>
              </a:rPr>
              <a:pPr>
                <a:spcAft>
                  <a:spcPts val="600"/>
                </a:spcAft>
                <a:defRPr/>
              </a:pPr>
              <a:t>25/05/2023</a:t>
            </a:fld>
            <a:r>
              <a:rPr lang="fr-FR" sz="1800" dirty="0">
                <a:solidFill>
                  <a:schemeClr val="bg1"/>
                </a:solidFill>
              </a:rPr>
              <a:t>  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8" name="Picture 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FB86B88-E788-EDAA-A8B5-884FFEB27D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6120" y="865930"/>
            <a:ext cx="4434830" cy="15161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68A26F-D8F3-AE2E-55D2-67D1D159B6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99456" y="1052736"/>
            <a:ext cx="3456384" cy="106692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9" b="13370"/>
          <a:stretch/>
        </p:blipFill>
        <p:spPr>
          <a:xfrm>
            <a:off x="0" y="0"/>
            <a:ext cx="12192000" cy="688247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814457" y="0"/>
            <a:ext cx="5377543" cy="6850966"/>
          </a:xfrm>
          <a:prstGeom prst="rect">
            <a:avLst/>
          </a:prstGeom>
          <a:solidFill>
            <a:schemeClr val="bg2">
              <a:lumMod val="50000"/>
              <a:alpha val="80615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" name="Rectangle 1"/>
          <p:cNvSpPr/>
          <p:nvPr/>
        </p:nvSpPr>
        <p:spPr>
          <a:xfrm>
            <a:off x="6802126" y="-7717"/>
            <a:ext cx="5389874" cy="7150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457200" algn="l"/>
              </a:tabLst>
            </a:pPr>
            <a:r>
              <a:rPr lang="lv-LV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Expertise</a:t>
            </a:r>
            <a:r>
              <a:rPr lang="lv-LV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lv-LV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r>
              <a:rPr lang="lv-LV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lv-LV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radiopharmaceutical</a:t>
            </a:r>
            <a:r>
              <a:rPr lang="lv-LV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r>
              <a:rPr lang="lv-LV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lv-LV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r>
              <a:rPr lang="lv-LV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r>
              <a:rPr lang="lv-LV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lv-LV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lv-LV" sz="16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[</a:t>
            </a:r>
            <a:r>
              <a:rPr lang="lv-LV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¹⁸F]-FDG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lv-LV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[¹⁸F]-</a:t>
            </a:r>
            <a:r>
              <a:rPr lang="lv-LV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NaF</a:t>
            </a:r>
            <a:endParaRPr lang="lv-LV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lv-LV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[¹⁸F]-FLT</a:t>
            </a:r>
          </a:p>
          <a:p>
            <a:pPr>
              <a:lnSpc>
                <a:spcPct val="150000"/>
              </a:lnSpc>
            </a:pPr>
            <a:r>
              <a:rPr lang="lv-LV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[¹⁸F]-F-</a:t>
            </a:r>
            <a:r>
              <a:rPr lang="lv-LV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Choline</a:t>
            </a:r>
            <a:endParaRPr lang="lv-LV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lv-LV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[¹⁸F]-FPSMA-1007</a:t>
            </a:r>
          </a:p>
          <a:p>
            <a:pPr>
              <a:lnSpc>
                <a:spcPct val="150000"/>
              </a:lnSpc>
            </a:pPr>
            <a:r>
              <a:rPr lang="lv-LV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</a:t>
            </a:r>
            <a:r>
              <a:rPr lang="lv-LV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[⁶⁸</a:t>
            </a:r>
            <a:r>
              <a:rPr lang="lv-LV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</a:t>
            </a:r>
            <a:r>
              <a:rPr lang="lv-LV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]-PSMA-11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lv-LV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</a:t>
            </a:r>
            <a:r>
              <a:rPr lang="lv-LV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lv-LV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177</a:t>
            </a:r>
            <a:r>
              <a:rPr lang="lv-LV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Lu]-PSMA-I&amp;T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lv-LV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[⁶⁸</a:t>
            </a:r>
            <a:r>
              <a:rPr lang="lv-LV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</a:t>
            </a:r>
            <a:r>
              <a:rPr lang="lv-LV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]-DOTA-TOC;NOC;TATE</a:t>
            </a:r>
            <a:endParaRPr lang="lv-LV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lv-LV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lv-LV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possibilities</a:t>
            </a:r>
            <a:r>
              <a:rPr lang="lv-LV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lv-LV" sz="20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lv-LV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[¹</a:t>
            </a:r>
            <a:r>
              <a:rPr lang="lv-LV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lv-LV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C]-Met </a:t>
            </a:r>
            <a:r>
              <a:rPr lang="lv-LV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lv-LV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lv-LV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PiB</a:t>
            </a:r>
            <a:endParaRPr lang="lv-LV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lv-LV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[¹⁸F]-FDOPA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lv-LV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[¹⁸F]-FMISO 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lv-LV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[</a:t>
            </a:r>
            <a:r>
              <a:rPr lang="lv-LV" baseline="300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64;67</a:t>
            </a:r>
            <a:r>
              <a:rPr lang="lv-LV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Cu] </a:t>
            </a:r>
            <a:r>
              <a:rPr lang="lv-LV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labelled</a:t>
            </a:r>
            <a:r>
              <a:rPr lang="lv-LV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lv-LV" dirty="0" err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compounds</a:t>
            </a:r>
            <a:endParaRPr lang="lv-LV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lv-LV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…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5BC73F85-6745-A239-A249-3BBF2BCEB5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  <a:defRPr/>
            </a:pPr>
            <a:fld id="{1061FC70-CB45-4A4E-A5F9-873E79BEB100}" type="datetime1">
              <a:rPr lang="fr-FR" sz="1100" b="1">
                <a:solidFill>
                  <a:srgbClr val="FFFFFF"/>
                </a:solidFill>
              </a:rPr>
              <a:pPr algn="r">
                <a:spcAft>
                  <a:spcPts val="600"/>
                </a:spcAft>
                <a:defRPr/>
              </a:pPr>
              <a:t>25/05/2023</a:t>
            </a:fld>
            <a:r>
              <a:rPr lang="fr-FR" sz="1100" b="1" dirty="0">
                <a:solidFill>
                  <a:srgbClr val="FFFFFF"/>
                </a:solidFill>
              </a:rPr>
              <a:t>  </a:t>
            </a:r>
            <a:endParaRPr lang="en-US" sz="1100" b="1" dirty="0">
              <a:solidFill>
                <a:srgbClr val="FFFFFF"/>
              </a:solidFill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1F7860D9-3C71-A6DC-1EF3-31EE03CE7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8D6C380F-326D-3C40-9EE7-7FBAB0953422}" type="slidenum">
              <a:rPr lang="en-US" sz="1100" b="1">
                <a:solidFill>
                  <a:srgbClr val="FFFFFF"/>
                </a:solidFill>
              </a:rPr>
              <a:pPr>
                <a:spcAft>
                  <a:spcPts val="600"/>
                </a:spcAft>
                <a:defRPr/>
              </a:pPr>
              <a:t>10</a:t>
            </a:fld>
            <a:endParaRPr lang="en-US" sz="1100" b="1" dirty="0">
              <a:solidFill>
                <a:srgbClr val="FFFFFF"/>
              </a:solidFill>
            </a:endParaRPr>
          </a:p>
        </p:txBody>
      </p:sp>
      <p:pic>
        <p:nvPicPr>
          <p:cNvPr id="3" name="Picture 2" descr="A purple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59C1BE4B-116B-57FE-F8ED-6B285E0456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065" y="6337650"/>
            <a:ext cx="2121563" cy="548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35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98834-10D1-844B-8329-0B438A1C1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573" y="373593"/>
            <a:ext cx="11200440" cy="1065742"/>
          </a:xfrm>
        </p:spPr>
        <p:txBody>
          <a:bodyPr/>
          <a:lstStyle/>
          <a:p>
            <a:r>
              <a:rPr lang="en-LV" dirty="0"/>
              <a:t>CERN-MEDICIS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6D992B-77D4-5B46-A977-712C27A20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11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2B854B0-2484-9E4E-972D-5006C83C97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3227" y="879565"/>
            <a:ext cx="5046742" cy="42056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9AC066E-0DC8-004E-8D00-21436617119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691825" y="193459"/>
            <a:ext cx="2099484" cy="648072"/>
          </a:xfrm>
          <a:prstGeom prst="rect">
            <a:avLst/>
          </a:prstGeom>
        </p:spPr>
      </p:pic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1C6F790E-1D66-F842-9403-254632C28FD4}"/>
              </a:ext>
            </a:extLst>
          </p:cNvPr>
          <p:cNvSpPr txBox="1">
            <a:spLocks/>
          </p:cNvSpPr>
          <p:nvPr/>
        </p:nvSpPr>
        <p:spPr bwMode="auto">
          <a:xfrm>
            <a:off x="85696" y="5285778"/>
            <a:ext cx="5142082" cy="69265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1400" dirty="0">
                <a:solidFill>
                  <a:schemeClr val="tx2"/>
                </a:solidFill>
              </a:rPr>
              <a:t>Located after the PS Booster, it receives protons with an energy of 1.4 </a:t>
            </a:r>
            <a:r>
              <a:rPr lang="en-US" sz="1400" i="1" dirty="0">
                <a:solidFill>
                  <a:schemeClr val="tx2"/>
                </a:solidFill>
              </a:rPr>
              <a:t>(possibly 1.7 or 2 GeV in upgrade scenarios)</a:t>
            </a:r>
            <a:r>
              <a:rPr lang="en-US" sz="1400" dirty="0">
                <a:solidFill>
                  <a:schemeClr val="tx2"/>
                </a:solidFill>
              </a:rPr>
              <a:t>.</a:t>
            </a:r>
            <a:endParaRPr lang="en-GB" sz="1400" dirty="0">
              <a:solidFill>
                <a:schemeClr val="tx2"/>
              </a:solidFill>
            </a:endParaRPr>
          </a:p>
          <a:p>
            <a:pPr>
              <a:spcBef>
                <a:spcPts val="300"/>
              </a:spcBef>
              <a:buClr>
                <a:schemeClr val="tx2"/>
              </a:buClr>
              <a:buFont typeface="Wingdings" pitchFamily="2" charset="2"/>
              <a:buChar char="Ø"/>
            </a:pPr>
            <a:endParaRPr lang="en-LV" sz="1400" dirty="0">
              <a:solidFill>
                <a:schemeClr val="tx2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6DBD03-7414-474B-8D33-6DEA85944D3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49093" y="938150"/>
            <a:ext cx="5586867" cy="959342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</a:pPr>
            <a:r>
              <a:rPr lang="en-LV" sz="1400" dirty="0">
                <a:solidFill>
                  <a:schemeClr val="tx2">
                    <a:lumMod val="50000"/>
                  </a:schemeClr>
                </a:solidFill>
              </a:rPr>
              <a:t>MEDICIS </a:t>
            </a:r>
            <a:r>
              <a:rPr lang="en-LV" sz="1400" b="0" dirty="0">
                <a:solidFill>
                  <a:schemeClr val="tx2">
                    <a:lumMod val="50000"/>
                  </a:schemeClr>
                </a:solidFill>
              </a:rPr>
              <a:t>- MEDical Isotopes Collected from I</a:t>
            </a:r>
            <a:r>
              <a:rPr lang="en-GB" sz="1400" b="0" dirty="0">
                <a:solidFill>
                  <a:schemeClr val="tx2">
                    <a:lumMod val="50000"/>
                  </a:schemeClr>
                </a:solidFill>
              </a:rPr>
              <a:t>s</a:t>
            </a:r>
            <a:r>
              <a:rPr lang="en-LV" sz="1400" b="0" dirty="0">
                <a:solidFill>
                  <a:schemeClr val="tx2">
                    <a:lumMod val="50000"/>
                  </a:schemeClr>
                </a:solidFill>
              </a:rPr>
              <a:t>olde;</a:t>
            </a:r>
          </a:p>
          <a:p>
            <a:pPr>
              <a:spcBef>
                <a:spcPts val="300"/>
              </a:spcBef>
            </a:pPr>
            <a:r>
              <a:rPr lang="en-LV" sz="1400" dirty="0">
                <a:solidFill>
                  <a:schemeClr val="tx2">
                    <a:lumMod val="50000"/>
                  </a:schemeClr>
                </a:solidFill>
              </a:rPr>
              <a:t>ISOLDE </a:t>
            </a:r>
            <a:r>
              <a:rPr lang="en-LV" sz="1400" b="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en-GB" sz="1400" b="0" dirty="0">
                <a:solidFill>
                  <a:schemeClr val="tx2">
                    <a:lumMod val="50000"/>
                  </a:schemeClr>
                </a:solidFill>
              </a:rPr>
              <a:t>Isotope mass Separator On-Line facility;</a:t>
            </a:r>
          </a:p>
          <a:p>
            <a:pPr>
              <a:spcBef>
                <a:spcPts val="300"/>
              </a:spcBef>
            </a:pPr>
            <a:r>
              <a:rPr lang="en-GB" sz="1400" b="0" dirty="0">
                <a:solidFill>
                  <a:schemeClr val="tx2">
                    <a:lumMod val="50000"/>
                  </a:schemeClr>
                </a:solidFill>
              </a:rPr>
              <a:t>Production of non-conventional radionuclides for R&amp;D in cancer imaging, diagnostics and radiation therapy done at partner institutes;</a:t>
            </a:r>
          </a:p>
        </p:txBody>
      </p:sp>
      <p:sp>
        <p:nvSpPr>
          <p:cNvPr id="14" name="Date Placeholder 2">
            <a:extLst>
              <a:ext uri="{FF2B5EF4-FFF2-40B4-BE49-F238E27FC236}">
                <a16:creationId xmlns:a16="http://schemas.microsoft.com/office/drawing/2014/main" id="{254A4CCC-92DE-584E-9DCB-8A72D565CD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22648" y="6400298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r>
              <a:rPr lang="fr-FR" dirty="0"/>
              <a:t>  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330277-ED5A-694C-BE28-DBD5D6A94560}"/>
              </a:ext>
            </a:extLst>
          </p:cNvPr>
          <p:cNvSpPr txBox="1"/>
          <p:nvPr/>
        </p:nvSpPr>
        <p:spPr>
          <a:xfrm>
            <a:off x="5667033" y="5085184"/>
            <a:ext cx="1962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tx2">
                    <a:lumMod val="50000"/>
                  </a:schemeClr>
                </a:solidFill>
              </a:rPr>
              <a:t>Fig. 7. </a:t>
            </a:r>
            <a:r>
              <a:rPr lang="lv-LV" sz="900" b="1" dirty="0">
                <a:solidFill>
                  <a:schemeClr val="tx2">
                    <a:lumMod val="50000"/>
                  </a:schemeClr>
                </a:solidFill>
              </a:rPr>
              <a:t>3D </a:t>
            </a:r>
            <a:r>
              <a:rPr lang="lv-LV" sz="900" b="1" dirty="0" err="1">
                <a:solidFill>
                  <a:schemeClr val="tx2">
                    <a:lumMod val="50000"/>
                  </a:schemeClr>
                </a:solidFill>
              </a:rPr>
              <a:t>model</a:t>
            </a:r>
            <a:r>
              <a:rPr lang="lv-LV" sz="9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lv-LV" sz="900" b="1" dirty="0" err="1">
                <a:solidFill>
                  <a:schemeClr val="tx2">
                    <a:lumMod val="50000"/>
                  </a:schemeClr>
                </a:solidFill>
              </a:rPr>
              <a:t>of</a:t>
            </a:r>
            <a:r>
              <a:rPr lang="lv-LV" sz="9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lv-LV" sz="900" b="1" dirty="0" err="1">
                <a:solidFill>
                  <a:schemeClr val="tx2">
                    <a:lumMod val="50000"/>
                  </a:schemeClr>
                </a:solidFill>
              </a:rPr>
              <a:t>the</a:t>
            </a:r>
            <a:r>
              <a:rPr lang="lv-LV" sz="900" b="1" dirty="0">
                <a:solidFill>
                  <a:schemeClr val="tx2">
                    <a:lumMod val="50000"/>
                  </a:schemeClr>
                </a:solidFill>
              </a:rPr>
              <a:t> ISOLDE-MEDICIS </a:t>
            </a:r>
            <a:r>
              <a:rPr lang="lv-LV" sz="900" b="1" dirty="0" err="1">
                <a:solidFill>
                  <a:schemeClr val="tx2">
                    <a:lumMod val="50000"/>
                  </a:schemeClr>
                </a:solidFill>
              </a:rPr>
              <a:t>facility</a:t>
            </a:r>
            <a:r>
              <a:rPr lang="lv-LV" sz="9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lv-LV" sz="900" b="1" dirty="0" err="1">
                <a:solidFill>
                  <a:schemeClr val="tx2">
                    <a:lumMod val="50000"/>
                  </a:schemeClr>
                </a:solidFill>
              </a:rPr>
              <a:t>in</a:t>
            </a:r>
            <a:r>
              <a:rPr lang="lv-LV" sz="900" b="1" dirty="0">
                <a:solidFill>
                  <a:schemeClr val="tx2">
                    <a:lumMod val="50000"/>
                  </a:schemeClr>
                </a:solidFill>
              </a:rPr>
              <a:t> 2017.</a:t>
            </a:r>
            <a:endParaRPr lang="en-LV" sz="9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658B98-9C8F-A153-0C70-3D93E34D27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BBE4353-9B18-2BD0-63FB-90DC12C2BA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D6D5937-140E-2310-9AB7-498F3A09930B}"/>
              </a:ext>
            </a:extLst>
          </p:cNvPr>
          <p:cNvSpPr txBox="1"/>
          <p:nvPr/>
        </p:nvSpPr>
        <p:spPr>
          <a:xfrm>
            <a:off x="80676" y="4952617"/>
            <a:ext cx="42854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tx2"/>
                </a:solidFill>
              </a:rPr>
              <a:t>Fig. 6. </a:t>
            </a:r>
            <a:r>
              <a:rPr lang="lv-LV" sz="900" b="1" dirty="0">
                <a:solidFill>
                  <a:schemeClr val="tx2"/>
                </a:solidFill>
              </a:rPr>
              <a:t>CERN-MEDICIS </a:t>
            </a:r>
            <a:r>
              <a:rPr lang="lv-LV" sz="900" b="1" dirty="0" err="1">
                <a:solidFill>
                  <a:schemeClr val="tx2"/>
                </a:solidFill>
              </a:rPr>
              <a:t>in</a:t>
            </a:r>
            <a:r>
              <a:rPr lang="lv-LV" sz="900" b="1" dirty="0">
                <a:solidFill>
                  <a:schemeClr val="tx2"/>
                </a:solidFill>
              </a:rPr>
              <a:t> CERN </a:t>
            </a:r>
            <a:r>
              <a:rPr lang="lv-LV" sz="900" b="1" dirty="0" err="1">
                <a:solidFill>
                  <a:schemeClr val="tx2"/>
                </a:solidFill>
              </a:rPr>
              <a:t>accelerator</a:t>
            </a:r>
            <a:r>
              <a:rPr lang="lv-LV" sz="900" b="1" dirty="0">
                <a:solidFill>
                  <a:schemeClr val="tx2"/>
                </a:solidFill>
              </a:rPr>
              <a:t> </a:t>
            </a:r>
            <a:r>
              <a:rPr lang="lv-LV" sz="900" b="1" dirty="0" err="1">
                <a:solidFill>
                  <a:schemeClr val="tx2"/>
                </a:solidFill>
              </a:rPr>
              <a:t>complex</a:t>
            </a:r>
            <a:endParaRPr lang="en-LV" sz="900" strike="sngStrike" dirty="0">
              <a:solidFill>
                <a:schemeClr val="tx2"/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B1B52EA-8081-D806-8388-1C28964D98E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093" y="1980949"/>
            <a:ext cx="3645567" cy="2971668"/>
          </a:xfrm>
          <a:prstGeom prst="rect">
            <a:avLst/>
          </a:prstGeom>
          <a:solidFill>
            <a:schemeClr val="accent2"/>
          </a:solidFill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B8E1CD2-7822-08F4-8822-3B12A29A0DA8}"/>
              </a:ext>
            </a:extLst>
          </p:cNvPr>
          <p:cNvCxnSpPr>
            <a:cxnSpLocks/>
          </p:cNvCxnSpPr>
          <p:nvPr/>
        </p:nvCxnSpPr>
        <p:spPr>
          <a:xfrm flipH="1">
            <a:off x="2861862" y="1980949"/>
            <a:ext cx="4646932" cy="124239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4FDACB3-0AD9-7153-41B1-1A19C273AA96}"/>
              </a:ext>
            </a:extLst>
          </p:cNvPr>
          <p:cNvGrpSpPr/>
          <p:nvPr/>
        </p:nvGrpSpPr>
        <p:grpSpPr>
          <a:xfrm>
            <a:off x="8062337" y="3248855"/>
            <a:ext cx="4105447" cy="2875486"/>
            <a:chOff x="2103618" y="1280859"/>
            <a:chExt cx="6562205" cy="4296282"/>
          </a:xfrm>
        </p:grpSpPr>
        <p:pic>
          <p:nvPicPr>
            <p:cNvPr id="17" name="Picture 25">
              <a:extLst>
                <a:ext uri="{FF2B5EF4-FFF2-40B4-BE49-F238E27FC236}">
                  <a16:creationId xmlns:a16="http://schemas.microsoft.com/office/drawing/2014/main" id="{407727BF-BC78-0D0C-C76B-89DA5200A7C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117459" y="1280859"/>
              <a:ext cx="6380130" cy="4296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" descr="http://www.clker.com/cliparts/0/0/3/9/11949848301163357016radioactive_sign_01.svg.hi.png">
              <a:hlinkClick r:id="rId9"/>
              <a:extLst>
                <a:ext uri="{FF2B5EF4-FFF2-40B4-BE49-F238E27FC236}">
                  <a16:creationId xmlns:a16="http://schemas.microsoft.com/office/drawing/2014/main" id="{433EAC9B-CDC5-FBEB-3442-B0AB136326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3278" y="2645228"/>
              <a:ext cx="629866" cy="5097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5F0B15D-1B0D-1683-156C-2CAF7BAF1787}"/>
                </a:ext>
              </a:extLst>
            </p:cNvPr>
            <p:cNvSpPr txBox="1"/>
            <p:nvPr/>
          </p:nvSpPr>
          <p:spPr>
            <a:xfrm>
              <a:off x="7534160" y="1914091"/>
              <a:ext cx="11316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Beam dump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71AACCD-C054-AD06-8426-E20343621185}"/>
                </a:ext>
              </a:extLst>
            </p:cNvPr>
            <p:cNvSpPr txBox="1"/>
            <p:nvPr/>
          </p:nvSpPr>
          <p:spPr>
            <a:xfrm>
              <a:off x="3827417" y="1688569"/>
              <a:ext cx="2023417" cy="873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ISOLDE Target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79E0D31-79DB-C677-CFFB-9492F95C2778}"/>
                </a:ext>
              </a:extLst>
            </p:cNvPr>
            <p:cNvSpPr txBox="1"/>
            <p:nvPr/>
          </p:nvSpPr>
          <p:spPr>
            <a:xfrm>
              <a:off x="5508276" y="1479535"/>
              <a:ext cx="2287830" cy="873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MEDICIS Target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495A8B1-8A24-DAAA-A257-B386C6E57D7B}"/>
                </a:ext>
              </a:extLst>
            </p:cNvPr>
            <p:cNvSpPr txBox="1"/>
            <p:nvPr/>
          </p:nvSpPr>
          <p:spPr>
            <a:xfrm rot="21400306">
              <a:off x="2103618" y="2957846"/>
              <a:ext cx="2229492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Protons 1.4 </a:t>
              </a:r>
              <a:r>
                <a:rPr lang="en-US" b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GeV</a:t>
              </a:r>
              <a:endPara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8C4E8F6-4F00-9D4A-94F0-0E7EE294CD1C}"/>
                </a:ext>
              </a:extLst>
            </p:cNvPr>
            <p:cNvCxnSpPr/>
            <p:nvPr/>
          </p:nvCxnSpPr>
          <p:spPr>
            <a:xfrm flipH="1" flipV="1">
              <a:off x="2234032" y="1413717"/>
              <a:ext cx="2497970" cy="1585605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2" descr="http://www.clker.com/cliparts/0/0/3/9/11949848301163357016radioactive_sign_01.svg.hi.png">
              <a:hlinkClick r:id="rId9"/>
              <a:extLst>
                <a:ext uri="{FF2B5EF4-FFF2-40B4-BE49-F238E27FC236}">
                  <a16:creationId xmlns:a16="http://schemas.microsoft.com/office/drawing/2014/main" id="{4A64FA2B-1C6E-C871-FA21-FADBF9F249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2878" y="2716946"/>
              <a:ext cx="629866" cy="5097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0B429F3-28A6-97F4-F77F-B83E85D40827}"/>
                </a:ext>
              </a:extLst>
            </p:cNvPr>
            <p:cNvCxnSpPr/>
            <p:nvPr/>
          </p:nvCxnSpPr>
          <p:spPr>
            <a:xfrm flipV="1">
              <a:off x="2125276" y="2835555"/>
              <a:ext cx="5854937" cy="272488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3AD9B78-3930-079C-9D1A-50BF45028708}"/>
                </a:ext>
              </a:extLst>
            </p:cNvPr>
            <p:cNvSpPr txBox="1"/>
            <p:nvPr/>
          </p:nvSpPr>
          <p:spPr>
            <a:xfrm rot="2040454">
              <a:off x="2180682" y="1956150"/>
              <a:ext cx="22625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Isotopes for ISOLDE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63A397A7-C2C3-0209-335F-00F4EA974981}"/>
              </a:ext>
            </a:extLst>
          </p:cNvPr>
          <p:cNvSpPr txBox="1"/>
          <p:nvPr/>
        </p:nvSpPr>
        <p:spPr>
          <a:xfrm>
            <a:off x="8049634" y="6088928"/>
            <a:ext cx="42854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tx2"/>
                </a:solidFill>
              </a:rPr>
              <a:t>Fig. 8. </a:t>
            </a:r>
            <a:r>
              <a:rPr lang="lv-LV" sz="900" b="1" dirty="0">
                <a:solidFill>
                  <a:schemeClr val="tx2"/>
                </a:solidFill>
              </a:rPr>
              <a:t>ISOLDE </a:t>
            </a:r>
            <a:r>
              <a:rPr lang="lv-LV" sz="900" b="1" dirty="0" err="1">
                <a:solidFill>
                  <a:schemeClr val="tx2"/>
                </a:solidFill>
              </a:rPr>
              <a:t>and</a:t>
            </a:r>
            <a:r>
              <a:rPr lang="lv-LV" sz="900" b="1" dirty="0">
                <a:solidFill>
                  <a:schemeClr val="tx2"/>
                </a:solidFill>
              </a:rPr>
              <a:t> MEDICIS </a:t>
            </a:r>
            <a:r>
              <a:rPr lang="lv-LV" sz="900" b="1" dirty="0" err="1">
                <a:solidFill>
                  <a:schemeClr val="tx2"/>
                </a:solidFill>
              </a:rPr>
              <a:t>irradiation</a:t>
            </a:r>
            <a:r>
              <a:rPr lang="lv-LV" sz="900" b="1" dirty="0">
                <a:solidFill>
                  <a:schemeClr val="tx2"/>
                </a:solidFill>
              </a:rPr>
              <a:t> </a:t>
            </a:r>
            <a:r>
              <a:rPr lang="lv-LV" sz="900" b="1" dirty="0" err="1">
                <a:solidFill>
                  <a:schemeClr val="tx2"/>
                </a:solidFill>
              </a:rPr>
              <a:t>point</a:t>
            </a:r>
            <a:endParaRPr lang="en-LV" sz="900" strike="sngStrike" dirty="0">
              <a:solidFill>
                <a:schemeClr val="tx2"/>
              </a:solidFill>
            </a:endParaRPr>
          </a:p>
        </p:txBody>
      </p:sp>
      <p:pic>
        <p:nvPicPr>
          <p:cNvPr id="8" name="Picture 7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2864B5C6-14B5-7758-91E4-4CA45A00BDA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44" t="18961" r="28193" b="14817"/>
          <a:stretch/>
        </p:blipFill>
        <p:spPr>
          <a:xfrm>
            <a:off x="8808833" y="160373"/>
            <a:ext cx="3276852" cy="272327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DF01132-13AE-B113-10BB-542F89805C45}"/>
              </a:ext>
            </a:extLst>
          </p:cNvPr>
          <p:cNvCxnSpPr>
            <a:cxnSpLocks/>
          </p:cNvCxnSpPr>
          <p:nvPr/>
        </p:nvCxnSpPr>
        <p:spPr>
          <a:xfrm flipV="1">
            <a:off x="9022473" y="1833051"/>
            <a:ext cx="1332557" cy="130264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36015A7-797B-3900-9F23-1B0A93A4F9EE}"/>
              </a:ext>
            </a:extLst>
          </p:cNvPr>
          <p:cNvSpPr txBox="1"/>
          <p:nvPr/>
        </p:nvSpPr>
        <p:spPr bwMode="auto">
          <a:xfrm>
            <a:off x="8782916" y="1963315"/>
            <a:ext cx="839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V" sz="1400" dirty="0">
                <a:solidFill>
                  <a:srgbClr val="FF0000"/>
                </a:solidFill>
              </a:rPr>
              <a:t>1.4 GeV</a:t>
            </a:r>
          </a:p>
          <a:p>
            <a:r>
              <a:rPr lang="en-LV" sz="1400" dirty="0">
                <a:solidFill>
                  <a:srgbClr val="FF0000"/>
                </a:solidFill>
              </a:rPr>
              <a:t>1 uA</a:t>
            </a:r>
          </a:p>
        </p:txBody>
      </p:sp>
    </p:spTree>
    <p:extLst>
      <p:ext uri="{BB962C8B-B14F-4D97-AF65-F5344CB8AC3E}">
        <p14:creationId xmlns:p14="http://schemas.microsoft.com/office/powerpoint/2010/main" val="4110387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47" y="179438"/>
            <a:ext cx="12579714" cy="1172532"/>
          </a:xfrm>
        </p:spPr>
        <p:txBody>
          <a:bodyPr>
            <a:noAutofit/>
          </a:bodyPr>
          <a:lstStyle/>
          <a:p>
            <a:pPr>
              <a:tabLst>
                <a:tab pos="3316288" algn="l"/>
              </a:tabLst>
            </a:pPr>
            <a:r>
              <a:rPr lang="fr-FR" dirty="0"/>
              <a:t>CERN-MEDICIS </a:t>
            </a:r>
            <a:r>
              <a:rPr lang="fr-FR" dirty="0" err="1"/>
              <a:t>principle</a:t>
            </a:r>
            <a:r>
              <a:rPr lang="fr-FR" dirty="0"/>
              <a:t> </a:t>
            </a:r>
            <a:r>
              <a:rPr lang="mr-IN" dirty="0"/>
              <a:t>–</a:t>
            </a:r>
            <a:r>
              <a:rPr lang="fr-FR" dirty="0"/>
              <a:t> </a:t>
            </a:r>
            <a:r>
              <a:rPr lang="fr-FR" dirty="0" err="1"/>
              <a:t>view</a:t>
            </a:r>
            <a:r>
              <a:rPr lang="fr-FR" dirty="0"/>
              <a:t> </a:t>
            </a:r>
            <a:r>
              <a:rPr lang="fr-FR" dirty="0" err="1"/>
              <a:t>inside</a:t>
            </a:r>
            <a:r>
              <a:rPr lang="fr-FR" dirty="0"/>
              <a:t> the bunker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A7FC8-1BD7-634F-9890-4A95A572D39D}" type="slidenum">
              <a:rPr lang="fr-FR" smtClean="0"/>
              <a:t>12</a:t>
            </a:fld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067241" y="1928815"/>
            <a:ext cx="5138925" cy="289064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8745" y="804675"/>
            <a:ext cx="9134728" cy="3753473"/>
          </a:xfrm>
          <a:prstGeom prst="rect">
            <a:avLst/>
          </a:prstGeom>
        </p:spPr>
      </p:pic>
      <p:pic>
        <p:nvPicPr>
          <p:cNvPr id="18" name="Picture 11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6806" y="2292079"/>
            <a:ext cx="6372200" cy="3690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3" name="Gruppo 2"/>
          <p:cNvGrpSpPr>
            <a:grpSpLocks/>
          </p:cNvGrpSpPr>
          <p:nvPr/>
        </p:nvGrpSpPr>
        <p:grpSpPr bwMode="auto">
          <a:xfrm>
            <a:off x="2758719" y="2492338"/>
            <a:ext cx="1855019" cy="424515"/>
            <a:chOff x="3664700" y="1843479"/>
            <a:chExt cx="2520153" cy="869956"/>
          </a:xfrm>
        </p:grpSpPr>
        <p:sp>
          <p:nvSpPr>
            <p:cNvPr id="24" name="Rettangolo 1"/>
            <p:cNvSpPr>
              <a:spLocks noChangeArrowheads="1"/>
            </p:cNvSpPr>
            <p:nvPr/>
          </p:nvSpPr>
          <p:spPr bwMode="auto">
            <a:xfrm>
              <a:off x="3664700" y="1843479"/>
              <a:ext cx="2213621" cy="773137"/>
            </a:xfrm>
            <a:prstGeom prst="rect">
              <a:avLst/>
            </a:prstGeom>
            <a:solidFill>
              <a:srgbClr val="FFFFFF">
                <a:alpha val="58000"/>
              </a:srgbClr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it-IT" sz="16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6" name="Oval 49"/>
            <p:cNvSpPr/>
            <p:nvPr/>
          </p:nvSpPr>
          <p:spPr bwMode="auto">
            <a:xfrm flipH="1">
              <a:off x="3809209" y="2074395"/>
              <a:ext cx="124804" cy="158499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7" name="Oval 49"/>
            <p:cNvSpPr/>
            <p:nvPr/>
          </p:nvSpPr>
          <p:spPr bwMode="auto">
            <a:xfrm flipH="1">
              <a:off x="3811399" y="2342204"/>
              <a:ext cx="124803" cy="158499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" name="CasellaDiTesto 28"/>
            <p:cNvSpPr txBox="1">
              <a:spLocks noChangeArrowheads="1"/>
            </p:cNvSpPr>
            <p:nvPr/>
          </p:nvSpPr>
          <p:spPr bwMode="auto">
            <a:xfrm>
              <a:off x="3931640" y="2128176"/>
              <a:ext cx="1936189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it-IT" sz="12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Ions</a:t>
              </a:r>
            </a:p>
          </p:txBody>
        </p:sp>
        <p:sp>
          <p:nvSpPr>
            <p:cNvPr id="33" name="CasellaDiTesto 29"/>
            <p:cNvSpPr txBox="1">
              <a:spLocks noChangeArrowheads="1"/>
            </p:cNvSpPr>
            <p:nvPr/>
          </p:nvSpPr>
          <p:spPr bwMode="auto">
            <a:xfrm>
              <a:off x="3933733" y="1843479"/>
              <a:ext cx="2251120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it-IT" sz="1200" b="1" kern="0" dirty="0">
                  <a:solidFill>
                    <a:srgbClr val="000000"/>
                  </a:solidFill>
                </a:rPr>
                <a:t>Radioisotopes</a:t>
              </a:r>
              <a:endParaRPr kumimoji="0" lang="en-US" altLang="it-IT" sz="12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5" name="Oval 49"/>
          <p:cNvSpPr/>
          <p:nvPr/>
        </p:nvSpPr>
        <p:spPr bwMode="auto">
          <a:xfrm flipH="1">
            <a:off x="3439550" y="3998474"/>
            <a:ext cx="48125" cy="4571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Oval 49"/>
          <p:cNvSpPr/>
          <p:nvPr/>
        </p:nvSpPr>
        <p:spPr bwMode="auto">
          <a:xfrm flipH="1">
            <a:off x="4000278" y="4356647"/>
            <a:ext cx="45719" cy="4571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Oval 49"/>
          <p:cNvSpPr/>
          <p:nvPr/>
        </p:nvSpPr>
        <p:spPr bwMode="auto">
          <a:xfrm flipH="1">
            <a:off x="3416691" y="3929761"/>
            <a:ext cx="45719" cy="4571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Oval 49"/>
          <p:cNvSpPr/>
          <p:nvPr/>
        </p:nvSpPr>
        <p:spPr bwMode="auto">
          <a:xfrm flipH="1">
            <a:off x="3952304" y="4306606"/>
            <a:ext cx="45719" cy="46210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Oval 49"/>
          <p:cNvSpPr/>
          <p:nvPr/>
        </p:nvSpPr>
        <p:spPr bwMode="auto">
          <a:xfrm flipH="1">
            <a:off x="3370972" y="3905092"/>
            <a:ext cx="45719" cy="46591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Oval 132"/>
          <p:cNvSpPr/>
          <p:nvPr/>
        </p:nvSpPr>
        <p:spPr bwMode="auto">
          <a:xfrm flipH="1">
            <a:off x="3934978" y="4279915"/>
            <a:ext cx="47358" cy="54708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" name="Oval 49"/>
          <p:cNvSpPr/>
          <p:nvPr/>
        </p:nvSpPr>
        <p:spPr bwMode="auto">
          <a:xfrm flipH="1">
            <a:off x="4507059" y="4107752"/>
            <a:ext cx="45719" cy="45719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Oval 49"/>
          <p:cNvSpPr/>
          <p:nvPr/>
        </p:nvSpPr>
        <p:spPr bwMode="auto">
          <a:xfrm flipH="1">
            <a:off x="4494999" y="4082859"/>
            <a:ext cx="45719" cy="45719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Oval 49"/>
          <p:cNvSpPr/>
          <p:nvPr/>
        </p:nvSpPr>
        <p:spPr bwMode="auto">
          <a:xfrm flipH="1">
            <a:off x="4484199" y="4053906"/>
            <a:ext cx="45719" cy="45719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TextBox 137"/>
          <p:cNvSpPr txBox="1"/>
          <p:nvPr/>
        </p:nvSpPr>
        <p:spPr>
          <a:xfrm rot="4467263">
            <a:off x="2914708" y="4390247"/>
            <a:ext cx="1013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Vacuum</a:t>
            </a:r>
          </a:p>
        </p:txBody>
      </p:sp>
      <p:sp>
        <p:nvSpPr>
          <p:cNvPr id="46" name="TextBox 138"/>
          <p:cNvSpPr txBox="1"/>
          <p:nvPr/>
        </p:nvSpPr>
        <p:spPr>
          <a:xfrm rot="4467263">
            <a:off x="2873369" y="448407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Air</a:t>
            </a:r>
          </a:p>
        </p:txBody>
      </p:sp>
      <p:sp>
        <p:nvSpPr>
          <p:cNvPr id="34" name="Date Placeholder 2">
            <a:extLst>
              <a:ext uri="{FF2B5EF4-FFF2-40B4-BE49-F238E27FC236}">
                <a16:creationId xmlns:a16="http://schemas.microsoft.com/office/drawing/2014/main" id="{1EC30529-B912-D048-B1B9-E9698E0509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22648" y="6400298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r>
              <a:rPr lang="fr-FR" dirty="0"/>
              <a:t>  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508E0B9-CD37-8041-8772-87EF96F73F04}"/>
              </a:ext>
            </a:extLst>
          </p:cNvPr>
          <p:cNvSpPr txBox="1"/>
          <p:nvPr/>
        </p:nvSpPr>
        <p:spPr>
          <a:xfrm>
            <a:off x="7854806" y="6423460"/>
            <a:ext cx="2185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V" sz="1400" dirty="0">
                <a:solidFill>
                  <a:schemeClr val="bg1"/>
                </a:solidFill>
              </a:rPr>
              <a:t>Courtesy of C. Duchemin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4979AF-45D3-41BA-C33C-CF01AE8476E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8" name="Picture 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8403510-08F8-EA06-7C46-6925C1D8C8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015F4C6-899E-8738-33A9-8B466D87FA43}"/>
              </a:ext>
            </a:extLst>
          </p:cNvPr>
          <p:cNvSpPr txBox="1"/>
          <p:nvPr/>
        </p:nvSpPr>
        <p:spPr>
          <a:xfrm>
            <a:off x="56898" y="5968269"/>
            <a:ext cx="45568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tx2">
                    <a:lumMod val="50000"/>
                  </a:schemeClr>
                </a:solidFill>
              </a:rPr>
              <a:t>Fig. 9. </a:t>
            </a:r>
            <a:r>
              <a:rPr lang="lv-LV" sz="900" b="1" dirty="0" err="1">
                <a:solidFill>
                  <a:schemeClr val="tx2">
                    <a:lumMod val="50000"/>
                  </a:schemeClr>
                </a:solidFill>
              </a:rPr>
              <a:t>Animated</a:t>
            </a:r>
            <a:r>
              <a:rPr lang="lv-LV" sz="900" b="1" dirty="0">
                <a:solidFill>
                  <a:schemeClr val="tx2">
                    <a:lumMod val="50000"/>
                  </a:schemeClr>
                </a:solidFill>
              </a:rPr>
              <a:t> MEDICIS </a:t>
            </a:r>
            <a:r>
              <a:rPr lang="lv-LV" sz="900" b="1" dirty="0" err="1">
                <a:solidFill>
                  <a:schemeClr val="tx2">
                    <a:lumMod val="50000"/>
                  </a:schemeClr>
                </a:solidFill>
              </a:rPr>
              <a:t>mass</a:t>
            </a:r>
            <a:r>
              <a:rPr lang="lv-LV" sz="900" b="1" dirty="0">
                <a:solidFill>
                  <a:schemeClr val="tx2">
                    <a:lumMod val="50000"/>
                  </a:schemeClr>
                </a:solidFill>
              </a:rPr>
              <a:t>-separator </a:t>
            </a:r>
            <a:r>
              <a:rPr lang="lv-LV" sz="900" b="1" dirty="0" err="1">
                <a:solidFill>
                  <a:schemeClr val="tx2">
                    <a:lumMod val="50000"/>
                  </a:schemeClr>
                </a:solidFill>
              </a:rPr>
              <a:t>radionuclide</a:t>
            </a:r>
            <a:r>
              <a:rPr lang="lv-LV" sz="9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lv-LV" sz="900" b="1" dirty="0" err="1">
                <a:solidFill>
                  <a:schemeClr val="tx2">
                    <a:lumMod val="50000"/>
                  </a:schemeClr>
                </a:solidFill>
              </a:rPr>
              <a:t>extraction</a:t>
            </a:r>
            <a:r>
              <a:rPr lang="lv-LV" sz="9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lv-LV" sz="900" b="1" dirty="0" err="1">
                <a:solidFill>
                  <a:schemeClr val="tx2">
                    <a:lumMod val="50000"/>
                  </a:schemeClr>
                </a:solidFill>
              </a:rPr>
              <a:t>principle</a:t>
            </a:r>
            <a:endParaRPr lang="en-LV" sz="9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" name="Picture 9" descr="A picture containing indoor, gun&#10;&#10;Description automatically generated">
            <a:extLst>
              <a:ext uri="{FF2B5EF4-FFF2-40B4-BE49-F238E27FC236}">
                <a16:creationId xmlns:a16="http://schemas.microsoft.com/office/drawing/2014/main" id="{AC8876C4-A1B3-D7A3-A58F-2881D93B3F3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9209052" y="4572360"/>
            <a:ext cx="2864646" cy="1707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49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0.00115 L 0.00013 0.00185 C 0.0026 0.00162 0.00416 0.00254 0.0069 0.00208 C 0.00716 0.00092 0.00885 0.00277 0.00781 0.00185 C 0.0082 0.00023 0.00898 0.00023 0.00976 0.00069 C 0.00872 0.00162 0.00937 0.00648 0.00768 0.00902 C 0.00742 0.00995 0.0069 0.00856 0.00612 0.00949 L 0.00533 0.00833 C 0.00481 0.01111 0.00468 0.01111 0.00468 0.01134 C 0.00416 0.01226 0.00416 0.01203 0.00377 0.01226 C 0.00481 0.01412 0.00455 0.01574 0.00325 0.01597 C 0.00325 0.01782 0.00273 0.02037 0.00442 0.02199 C 0.00481 0.02245 0.01106 0.02523 0.01197 0.02569 C 0.01328 0.01898 0.01263 0.01643 0.01315 0.0118 C 0.01367 0.01018 0.01367 0.01018 0.01406 0.01018 C 0.01497 0.00995 0.01575 0.0081 0.01705 0.00949 C 0.01731 0.01041 0.01992 0.00763 0.02083 0.0118 C 0.02187 0.01087 0.02018 0.01458 0.02057 0.01388 C 0.01875 0.01851 0.01835 0.01851 0.01731 0.0199 C 0.01601 0.02314 0.01862 0.02152 0.01549 0.02245 C 0.01653 0.02384 0.0151 0.02337 0.01523 0.02476 C 0.01614 0.02708 0.0151 0.03032 0.01575 0.0331 C 0.01679 0.03495 0.01718 0.03587 0.01862 0.03634 C 0.01914 0.03518 0.01966 0.03703 0.02096 0.03587 C 0.02122 0.03611 0.02226 0.0368 0.02304 0.03703 C 0.02343 0.03634 0.025 0.03425 0.02552 0.03356 C 0.02552 0.03402 0.02552 0.03333 0.02617 0.03171 C 0.02708 0.03263 0.02643 0.0324 0.02656 0.03171 C 0.02656 0.03032 0.02695 0.02754 0.02773 0.02708 C 0.02747 0.0243 0.025 0.02337 0.02447 0.02407 C 0.02447 0.02314 0.02447 0.02291 0.025 0.02245 C 0.0246 0.02291 0.02565 0.02268 0.02669 0.02476 C 0.0276 0.02569 0.02981 0.02893 0.03085 0.02939 C 0.0302 0.02777 0.03072 0.0287 0.03085 0.03055 C 0.03085 0.03078 0.0302 0.03333 0.02968 0.03402 C 0.03033 0.03518 0.02864 0.03518 0.02864 0.03541 C 0.02747 0.03495 0.02721 0.03634 0.02812 0.0368 C 0.02695 0.03611 0.02669 0.03564 0.02799 0.0368 C 0.02565 0.03842 0.02487 0.04004 0.02578 0.04421 C 0.02604 0.04351 0.02903 0.04467 0.02916 0.04629 C 0.03268 0.04629 0.03528 0.04652 0.03737 0.04606 C 0.03658 0.04467 0.03645 0.04421 0.03684 0.04328 C 0.03802 0.04328 0.03997 0.04444 0.04023 0.04467 C 0.04023 0.0456 0.04101 0.04606 0.04179 0.04513 C 0.04231 0.04652 0.04205 0.04398 0.04218 0.04722 C 0.04231 0.04745 0.04375 0.0456 0.04283 0.04513 C 0.04414 0.05185 0.04218 0.05185 0.03971 0.05393 C 0.03789 0.05648 0.03789 0.05625 0.0371 0.05486 C 0.03684 0.05833 0.03684 0.05856 0.03658 0.05879 C 0.0371 0.05925 0.03658 0.06134 0.03658 0.06226 C 0.03658 0.06273 0.03815 0.06412 0.03841 0.06412 L 0.04518 0.06574 C 0.04622 0.06527 0.047 0.06226 0.04752 0.06504 C 0.05156 0.06203 0.0483 0.05833 0.04947 0.05439 C 0.05013 0.0537 0.05013 0.05486 0.05091 0.05532 C 0.05572 0.0581 0.05195 0.05717 0.05416 0.05856 C 0.05559 0.05763 0.05455 0.05925 0.05468 0.05902 C 0.05455 0.06087 0.05403 0.06273 0.05299 0.06018 C 0.05299 0.06388 0.05247 0.06365 0.05117 0.06365 C 0.05104 0.06273 0.04895 0.06365 0.04895 0.06388 C 0.04752 0.06504 0.04804 0.06666 0.04791 0.06643 C 0.04752 0.06504 0.04882 0.06736 0.04752 0.06504 C 0.04726 0.06828 0.04687 0.06458 0.04726 0.06504 C 0.04804 0.06944 0.04635 0.07129 0.04778 0.07245 C 0.047 0.07337 0.04778 0.06759 0.04778 0.07199 C 0.04843 0.07337 0.04934 0.075 0.05065 0.07546 C 0.05221 0.07592 0.05247 0.07569 0.05364 0.07523 C 0.05377 0.07523 0.05403 0.07407 0.05416 0.07384 C 0.05559 0.07245 0.05429 0.07384 0.05481 0.07245 C 0.05664 0.06967 0.05768 0.06712 0.05794 0.06851 C 0.05833 0.06736 0.05833 0.06689 0.05872 0.06574 C 0.0595 0.06342 0.05898 0.06574 0.05924 0.0655 C 0.05976 0.06481 0.06054 0.06388 0.06197 0.06319 C 0.06171 0.06111 0.06054 0.06134 0.06171 0.06111 C 0.0625 0.05856 0.06341 0.06134 0.06263 0.0618 C 0.06315 0.06226 0.06367 0.06319 0.06471 0.06365 C 0.06341 0.06458 0.0625 0.06666 0.06315 0.06782 C 0.06341 0.06828 0.06367 0.06782 0.06406 0.06597 C 0.06549 0.06967 0.06458 0.07013 0.06367 0.07199 C 0.06367 0.07245 0.06315 0.07291 0.06263 0.07037 C 0.06263 0.07199 0.06237 0.07407 0.0621 0.07384 C 0.06145 0.07569 0.06145 0.07291 0.06184 0.07476 " pathEditMode="relative" rAng="540000" ptsTypes="AAAAAAAAAAAAAAAAAAAAAAAAAAAAAAAAAAAAAAAAAAAAAAAAAAAAAAAAAAAAAAAAAAAAAAAAAAAAAAAAAA">
                                      <p:cBhvr>
                                        <p:cTn id="15" dur="4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03" y="3727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1.25E-6 0.00023 L -1.25E-6 0.00069 C 0.00143 2.59259E-6 0.00221 -0.00116 0.00352 0.00023 C 0.00378 0.00023 0.00404 0.00162 0.0043 0.00162 C 0.00508 0.00162 0.0069 0.00254 0.00612 0.00278 C 0.00625 0.00278 0.00664 0.00278 0.00664 0.00347 C 0.00677 0.0037 0.00677 0.00393 0.0082 0.00486 C 0.0069 0.00486 0.00716 0.00532 0.00716 0.00555 C 0.00677 0.00648 0.00677 0.00764 0.00638 0.00856 C 0.00612 0.00995 0.00521 0.01134 0.00508 0.0118 L 0.00365 0.01365 C 0.00378 0.01458 0.00456 0.01574 0.00417 0.0162 C 0.0043 0.01666 0.00482 0.0169 0.00521 0.01643 C 0.00625 0.01759 0.00742 0.01782 0.00846 0.0169 C 0.01133 0.01828 0.01146 0.01875 0.0138 0.01852 C 0.01354 0.01828 0.01341 0.0169 0.01315 0.01597 C 0.01315 0.01574 0.01263 0.01597 0.01237 0.01597 C 0.01159 0.01504 0.01055 0.01504 0.00977 0.01481 C 0.00951 0.01551 0.01029 0.01597 0.00977 0.01666 C 0.01003 0.0169 0.01055 0.01736 0.01081 0.01759 C 0.01107 0.01759 0.01133 0.01828 0.01133 0.01852 C 0.01185 0.01875 0.01211 0.01875 0.0125 0.01921 C 0.01393 0.02037 0.01498 0.02083 0.01498 0.02129 C 0.01498 0.02199 0.01511 0.02245 0.01511 0.02268 C 0.01498 0.02407 0.01458 0.02523 0.01406 0.02615 C 0.01406 0.02662 0.01393 0.02708 0.01354 0.02708 C 0.01263 0.02778 0.01185 0.02847 0.01107 0.02893 C 0.00977 0.03078 0.0099 0.03032 0.00925 0.03171 C 0.00951 0.03171 0.0099 0.0324 0.01029 0.0324 C 0.01107 0.03171 0.01055 0.03125 0.01081 0.03055 C 0.01094 0.03032 0.01133 0.02986 0.01224 0.02963 C 0.01146 0.02986 0.01172 0.0294 0.01159 0.02893 C 0.01185 0.02847 0.01198 0.02801 0.01211 0.02778 C 0.0125 0.02662 0.01341 0.02384 0.01354 0.02315 C 0.01458 0.02245 0.01576 0.02407 0.0168 0.0243 C 0.01875 0.02477 0.02031 0.025 0.02227 0.02523 C 0.02214 0.02615 0.02188 0.02708 0.02149 0.02754 C 0.02096 0.02801 0.02083 0.02847 0.0207 0.0287 C 0.02044 0.02893 0.02031 0.02963 0.02018 0.02986 C 0.01966 0.03032 0.01888 0.03264 0.01888 0.0331 C 0.01875 0.03333 0.01862 0.03379 0.01836 0.03495 C 0.01836 0.03518 0.01823 0.03588 0.01823 0.03611 C 0.01823 0.03634 0.01849 0.03727 0.01823 0.03703 C 0.02096 0.03703 0.02201 0.03727 0.02435 0.03703 C 0.02604 0.0368 0.02591 0.03657 0.02748 0.03634 C 0.02813 0.03634 0.02865 0.03634 0.02917 0.03611 C 0.02982 0.03703 0.03073 0.03703 0.0336 0.03819 C 0.03177 0.03819 0.03216 0.03958 0.03281 0.04074 C 0.03333 0.04166 0.03373 0.04236 0.03399 0.04328 C 0.03399 0.04421 0.03425 0.04467 0.03438 0.04537 C 0.03438 0.04583 0.03451 0.04629 0.03451 0.04653 C 0.03503 0.04907 0.03451 0.04653 0.0349 0.04884 C 0.03503 0.05 0.03633 0.05162 0.03503 0.05278 C 0.0349 0.05301 0.0349 0.05347 0.03503 0.0537 C 0.03542 0.05347 0.03581 0.0544 0.03607 0.05463 C 0.03893 0.0544 0.03854 0.05532 0.03958 0.05347 C 0.03971 0.05278 0.03971 0.05301 0.03998 0.05254 C 0.03958 0.04352 0.04167 0.04259 0.03711 0.0375 C 0.03698 0.03773 0.03646 0.03773 0.03607 0.03727 C 0.03438 0.03703 0.03242 0.0368 0.03073 0.03703 C 0.0306 0.03703 0.0306 0.03773 0.03268 0.03819 C 0.03034 0.03981 0.03008 0.04166 0.03021 0.04375 C 0.0306 0.04444 0.03177 0.04653 0.03412 0.04699 C 0.03268 0.04745 0.03281 0.04745 0.0332 0.04745 C 0.03594 0.05069 0.03373 0.04815 0.03633 0.05023 C 0.03685 0.05092 0.03737 0.05115 0.03854 0.05208 C 0.03854 0.05231 0.0388 0.05208 0.03945 0.05278 C 0.03958 0.05278 0.03998 0.05278 0.04011 0.05278 L 0.04219 0.05486 C 0.04271 0.05625 0.04336 0.05671 0.04362 0.0581 C 0.04466 0.05995 0.04388 0.05926 0.04388 0.06111 C 0.04427 0.06736 0.04375 0.06481 0.0444 0.06759 C 0.04896 0.06782 0.05352 0.06828 0.05794 0.06852 C 0.05886 0.06852 0.0599 0.06805 0.06055 0.06759 L 0.06159 0.06666 C 0.06107 0.06273 0.06211 0.06319 0.06055 0.06041 C 0.06029 0.06018 0.06003 0.05949 0.05977 0.05926 C 0.05938 0.05926 0.05899 0.05926 0.05873 0.05903 C 0.05742 0.06088 0.05781 0.05995 0.05729 0.0618 C 0.05729 0.06365 0.05729 0.06481 0.05729 0.06643 C 0.05742 0.06666 0.0582 0.06828 0.0582 0.06852 C 0.05846 0.06944 0.05833 0.07014 0.05886 0.07199 C 0.05899 0.07222 0.05886 0.07315 0.05925 0.07338 L 0.05977 0.07477 C 0.05977 0.075 0.05977 0.07685 0.06003 0.07754 C 0.06029 0.07801 0.06094 0.07754 0.06133 0.0787 C 0.0625 0.0787 0.06289 0.0787 0.0655 0.0787 C 0.06524 0.07847 0.06498 0.075 0.06576 0.0743 C 0.0655 0.07153 0.06524 0.07245 0.06667 0.07037 C 0.06628 0.06852 0.06602 0.0669 0.06563 0.06504 C 0.06576 0.06481 0.06537 0.06319 0.06498 0.06365 C 0.06419 0.06365 0.06354 0.06296 0.06289 0.06273 C 0.06094 0.06111 0.06237 0.0618 0.06029 0.06088 C 0.06003 0.06018 0.05925 0.05903 0.06081 0.05833 C 0.05938 0.05764 0.05925 0.05717 0.05977 0.05648 C 0.0599 0.05625 0.06094 0.05671 0.06146 0.05648 C 0.06211 0.05648 0.06211 0.05671 0.0625 0.05671 C 0.06458 0.05648 0.06498 0.05717 0.06615 0.05717 C 0.06654 0.05648 0.0668 0.05648 0.06836 0.05486 C 0.06758 0.05578 0.06849 0.05463 0.06836 0.05486 C 0.06875 0.0581 0.06823 0.05301 0.06836 0.05926 C 0.06836 0.05949 0.06875 0.06111 0.06888 0.06111 C 0.06914 0.06227 0.0694 0.06296 0.06979 0.06389 C 0.06992 0.06435 0.07018 0.06481 0.07018 0.06574 C 0.07227 0.0662 0.07031 0.06643 0.07044 0.06643 C 0.07044 0.06666 0.07083 0.0669 0.07123 0.06736 C 0.07044 0.06852 0.07044 0.06967 0.06992 0.06967 C 0.06966 0.0706 0.06888 0.0706 0.06836 0.06967 C 0.0681 0.07106 0.06771 0.07106 0.06758 0.07129 C 0.06706 0.07129 0.06667 0.07199 0.06615 0.07129 C 0.06602 0.07129 0.0655 0.07153 0.06524 0.07153 C 0.06498 0.07153 0.06445 0.07129 0.06471 0.07199 C 0.06393 0.07222 0.06393 0.07245 0.06367 0.07291 C 0.06393 0.07315 0.06406 0.07315 0.06406 0.07384 C 0.06406 0.07407 0.06576 0.0743 0.06563 0.07453 C 0.06445 0.075 0.06471 0.075 0.06511 0.07592 C 0.06511 0.07685 0.06511 0.07615 0.06563 0.07708 " pathEditMode="relative" rAng="360000" ptsTypes="AAAAAAAAAAAAAAAAAAAAAAAAAAAAAAAAAAAAAAAAAAAAAAAAAAAAAAAAAAAAAAAAAAAAAAAAAAAAAAAAAAAAAAAAAAAAAAAAAAAAAAAAAAAAAAAAAAAAA">
                                      <p:cBhvr>
                                        <p:cTn id="20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9" y="3935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0" presetClass="path" presetSubtype="0" repeatCount="indefinite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0717 -0.01458 L 0.00691 -0.01389 C 0.00717 -0.01365 0.00743 -0.0125 0.00808 -0.01088 C 0.00769 -0.01088 0.00886 -0.01041 0.0099 -0.00995 C 0.01107 -0.00949 0.01042 -0.00903 0.01094 -0.00903 C 0.01303 -0.00694 0.01524 -0.00555 0.01758 -0.00486 C 0.0168 -0.00254 0.01771 -0.00486 0.01654 -0.00231 C 0.01615 -0.00231 0.01693 -0.00208 0.01602 -0.00162 C 0.01459 -0.00092 0.01576 -0.00254 0.01446 -0.00092 C 0.0142 -0.00046 0.01394 -0.00023 0.01355 0.00047 C 0.01342 0.00093 0.01316 0.00093 0.01303 0.00209 L 0.01211 0.00185 C 0.0125 0.00209 0.01185 0.00278 0.0125 0.00371 C 0.01211 0.00486 0.01355 0.00579 0.01498 0.00695 C 0.01602 0.00741 0.01732 0.00764 0.01758 0.0081 C 0.01836 0.00834 0.01823 0.00972 0.01862 0.01042 C 0.02006 0.01135 0.02331 0.01366 0.02357 0.01389 C 0.02513 0.01389 0.02409 0.0132 0.02513 0.01227 C 0.02448 0.01135 0.02461 0.00949 0.02435 0.00903 C 0.02396 0.00834 0.02305 0.00718 0.02409 0.00648 C 0.02396 0.00672 0.02253 0.00579 0.02227 0.00579 C 0.02305 0.00602 0.02175 0.0051 0.02097 0.00463 C 0.02149 0.00394 0.02019 0.00347 0.02227 0.00371 C 0.01784 0.00093 0.01967 0.00301 0.01732 0.0007 C 0.01641 0.00023 0.01511 -0.00162 0.0142 -0.00115 C 0.01263 0.00023 0.01211 0.00556 0.0129 0.0081 C 0.01303 0.00949 0.0129 0.00949 0.01316 0.00996 C 0.01368 0.01019 0.01394 0.01042 0.01472 0.01042 C 0.01524 0.01158 0.01628 0.01181 0.01719 0.01297 C 0.01823 0.01366 0.01784 0.01505 0.01875 0.01574 C 0.01758 0.01713 0.01732 0.01829 0.0168 0.01945 C 0.01745 0.02037 0.01602 0.02037 0.0155 0.0206 C 0.01316 0.02338 0.01498 0.0213 0.01368 0.02292 C 0.01316 0.02292 0.01237 0.02616 0.0125 0.02685 C 0.01342 0.02732 0.01433 0.02732 0.01446 0.02755 C 0.01459 0.02709 0.0155 0.02709 0.01537 0.02662 C 0.0155 0.02709 0.01563 0.02593 0.0155 0.02639 C 0.01667 0.02408 0.01693 0.02593 0.0168 0.02385 C 0.01732 0.0206 0.01862 0.0176 0.01875 0.01482 C 0.01902 0.01389 0.02084 0.0132 0.0198 0.01297 C 0.02019 0.01297 0.02045 0.01389 0.02097 0.01482 C 0.02201 0.01528 0.02188 0.01574 0.02266 0.0169 C 0.02292 0.01736 0.02318 0.0176 0.02292 0.01736 C 0.02396 0.01852 0.02527 0.02107 0.02513 0.02222 C 0.02553 0.02246 0.02553 0.02315 0.02592 0.02431 C 0.02592 0.02477 0.02657 0.0257 0.02618 0.02662 C 0.02618 0.02685 0.02644 0.02732 0.02631 0.02801 C 0.02683 0.03102 0.02709 0.02847 0.02696 0.03079 C 0.02683 0.03148 0.02683 0.03218 0.02657 0.03334 C 0.02566 0.03357 0.02553 0.0331 0.02553 0.03357 C 0.02435 0.03542 0.02553 0.03357 0.02553 0.03565 C 0.02435 0.03681 0.02383 0.03889 0.02396 0.03982 C 0.02383 0.04051 0.02448 0.04051 0.025 0.04074 C 0.02566 0.04213 0.02553 0.04283 0.02592 0.04236 C 0.0267 0.0426 0.02657 0.04329 0.028 0.04352 C 0.02878 0.04445 0.03086 0.04584 0.03308 0.04722 C 0.03321 0.04722 0.03399 0.04746 0.03373 0.04792 C 0.03451 0.04722 0.03542 0.04699 0.03594 0.0463 L 0.03803 0.04653 C 0.03633 0.04537 0.03633 0.04422 0.03842 0.04514 C 0.03659 0.04352 0.0375 0.04306 0.03711 0.04236 C 0.03737 0.04236 0.03763 0.04213 0.0375 0.04144 C 0.0375 0.04167 0.0379 0.04167 0.03816 0.04167 C 0.03998 0.04283 0.0418 0.04352 0.04271 0.04445 C 0.04584 0.04607 0.04284 0.04514 0.04571 0.04699 C 0.04636 0.04792 0.0474 0.04861 0.04935 0.04885 C 0.04883 0.04977 0.04922 0.05023 0.04935 0.0507 C 0.04935 0.05093 0.04948 0.0507 0.04987 0.05093 C 0.05027 0.05162 0.05066 0.05116 0.05013 0.05209 C 0.05 0.05301 0.05013 0.05301 0.05053 0.05324 C 0.04961 0.05371 0.04961 0.05695 0.04883 0.05741 C 0.0487 0.05718 0.04857 0.05857 0.04792 0.05787 C 0.0474 0.0581 0.04727 0.0588 0.04727 0.05996 C 0.04688 0.05996 0.04701 0.06019 0.04623 0.06065 C 0.04584 0.06297 0.04558 0.06505 0.04532 0.06783 C 0.04519 0.06806 0.04623 0.06852 0.04545 0.06875 C 0.04584 0.06898 0.0474 0.0706 0.04727 0.0713 C 0.04831 0.0713 0.04883 0.07176 0.04948 0.07153 C 0.05144 0.07222 0.05157 0.07014 0.05248 0.06922 C 0.05196 0.06875 0.05261 0.0676 0.05261 0.06736 C 0.05261 0.06644 0.053 0.06597 0.053 0.06528 C 0.05378 0.06366 0.05352 0.06273 0.05352 0.06135 C 0.05469 0.06204 0.05326 0.06042 0.05339 0.05996 C 0.05313 0.05972 0.05248 0.05741 0.05274 0.05741 C 0.05209 0.05648 0.05248 0.05579 0.05157 0.05579 C 0.05248 0.05579 0.05118 0.05556 0.05222 0.05556 C 0.05196 0.05579 0.05521 0.05556 0.05534 0.05672 C 0.05599 0.05579 0.05534 0.05533 0.05573 0.05556 C 0.05638 0.05579 0.05717 0.05672 0.05743 0.05741 " pathEditMode="relative" rAng="1140000" ptsTypes="AAAAAAAAAAAAAAAAAAAAAAAAAAAAAAAAAAAAAAAAAAAAAAAAAAAAAAAAAAAAAAAAAAAAAAAAAAAAAAAAAAAAAAAAA">
                                      <p:cBhvr>
                                        <p:cTn id="25" dur="4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1" y="4491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66667E-6 1.11022E-16 L -1.66667E-6 0.00023 C 0.00052 -0.00069 0.00143 -0.00093 0.00195 -0.00162 C 0.00222 -0.00162 0.00261 -0.00185 0.00274 -0.00208 C 0.00313 -0.00278 0.00326 -0.00347 0.00352 -0.0044 C 0.00417 -0.00856 0.00404 -0.00648 0.00352 -0.01458 C 0.00352 -0.01551 0.00313 -0.01574 0.00274 -0.01667 C 0.00261 -0.0169 0.00261 -0.01736 0.00248 -0.01782 C 0.00261 -0.01829 0.00248 -0.01875 0.00274 -0.01875 C 0.00417 -0.01968 0.0056 -0.01875 0.00664 -0.01829 C 0.0069 -0.01782 0.00729 -0.01736 0.00742 -0.01736 C 0.00768 -0.01667 0.00768 -0.01644 0.00768 -0.01597 C 0.00781 -0.01412 0.00781 -0.01204 0.00794 -0.01019 C 0.00847 -0.01019 0.00925 -0.01019 0.00977 -0.01042 C 0.01003 -0.01088 0.01029 -0.01111 0.01055 -0.01181 C 0.01081 -0.01181 0.01107 -0.01204 0.01133 -0.01227 C 0.01146 -0.01319 0.01185 -0.01412 0.01185 -0.01505 C 0.01263 -0.02199 0.01042 -0.01921 0.0181 -0.01852 C 0.01823 -0.01829 0.01823 -0.01759 0.01836 -0.01736 C 0.01862 -0.01574 0.01823 -0.01412 0.01888 -0.01319 C 0.01927 -0.01273 0.01966 -0.01412 0.01992 -0.01458 C 0.02018 -0.01505 0.02031 -0.01551 0.02044 -0.01597 C 0.0207 -0.01644 0.02084 -0.01667 0.02097 -0.01736 C 0.02097 -0.01759 0.02097 -0.01829 0.02123 -0.01852 C 0.02279 -0.02222 0.02305 -0.0206 0.02722 -0.02106 C 0.02748 -0.02153 0.02774 -0.02199 0.02774 -0.02245 C 0.02774 -0.02315 0.02761 -0.02431 0.02722 -0.02384 C 0.02669 -0.02338 0.02709 -0.02245 0.02695 -0.02199 C 0.02722 -0.01829 0.02643 -0.01829 0.028 -0.01782 C 0.02826 -0.01759 0.02865 -0.01759 0.02904 -0.01736 C 0.03034 -0.01759 0.03138 -0.01736 0.03242 -0.01852 C 0.03268 -0.01875 0.03281 -0.01875 0.03294 -0.01944 C 0.03294 -0.01968 0.0332 -0.02014 0.0332 -0.02037 C 0.03334 -0.0213 0.03294 -0.02292 0.03347 -0.02315 C 0.03386 -0.02338 0.03607 -0.02199 0.03633 -0.02153 C 0.03763 -0.02153 0.03906 -0.0213 0.04024 -0.02199 C 0.04076 -0.02222 0.0405 -0.02315 0.04076 -0.02384 C 0.04115 -0.02569 0.04115 -0.02523 0.04206 -0.02662 C 0.04323 -0.03125 0.04271 -0.03056 0.0431 -0.02384 C 0.04414 -0.02407 0.04623 -0.02384 0.04727 -0.025 C 0.04935 -0.02685 0.04623 -0.02523 0.04857 -0.02662 C 0.04883 -0.02662 0.04896 -0.02755 0.04935 -0.02755 C 0.05013 -0.02755 0.05013 -0.02616 0.05039 -0.02569 C 0.05052 -0.02523 0.05065 -0.025 0.05091 -0.02477 C 0.05261 -0.025 0.05209 -0.02477 0.05274 -0.02523 " pathEditMode="relative" rAng="0" ptsTypes="AAAAAAAAAAAAAAAAAAAAAAAAAAAAAAAAAAAAAAAAAAAAA">
                                      <p:cBhvr>
                                        <p:cTn id="3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0" y="-1481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4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0" presetClass="path" presetSubtype="0" repeatCount="indefinite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0326 -0.00116 L -0.00326 -0.00093 C -0.00274 -0.00209 -0.00209 -0.00278 -0.00169 -0.00371 C -0.00117 -0.00463 -0.00091 -0.00579 -0.00091 -0.00672 C -0.00104 -0.00949 -0.00169 -0.01274 -0.00248 -0.01551 C -0.003 -0.0176 -0.00534 -0.01968 -0.00612 -0.02107 L -0.00716 -0.02315 C -0.00742 -0.02593 -0.00781 -0.02709 -0.00716 -0.03079 C -0.0069 -0.03125 -0.00638 -0.03125 -0.00612 -0.03149 C -0.00586 -0.03125 -0.0056 -0.03079 -0.00534 -0.03079 C -0.00521 -0.03056 -0.00521 -0.02987 -0.00508 -0.02987 C -0.00482 -0.02894 -0.00456 -0.02801 -0.0043 -0.02709 C -0.00417 -0.02593 -0.00417 -0.02431 -0.00378 -0.02315 C -0.00365 -0.02292 -0.00313 -0.02292 -0.003 -0.02292 C -0.00261 -0.02246 -0.00248 -0.02199 -0.00222 -0.02199 C 0.00039 -0.02223 0.00312 -0.02199 0.0056 -0.02315 C 0.00625 -0.02338 0.00586 -0.02477 0.00586 -0.0257 C 0.00586 -0.02616 0.00586 -0.02686 0.0056 -0.02709 C 0.00521 -0.02801 0.00456 -0.02848 0.00377 -0.02871 C 0.00377 -0.02848 0.00377 -0.02778 0.00403 -0.02755 C 0.00742 -0.025 0.00833 -0.02593 0.01263 -0.02616 C 0.01289 -0.02662 0.01315 -0.02709 0.01341 -0.02755 C 0.01354 -0.02801 0.01341 -0.02894 0.01367 -0.02987 C 0.01393 -0.02987 0.0151 -0.03079 0.01549 -0.03149 C 0.01575 -0.03172 0.01601 -0.03218 0.01627 -0.03264 C 0.01653 -0.03264 0.01653 -0.03334 0.01679 -0.03357 C 0.01706 -0.03357 0.01758 -0.03403 0.01784 -0.03426 C 0.01771 -0.03403 0.01732 -0.03357 0.01732 -0.03311 C 0.01706 -0.03264 0.01719 -0.03149 0.01679 -0.03125 L 0.01549 -0.02987 C 0.01549 -0.0294 0.0151 -0.02894 0.01523 -0.02871 C 0.01575 -0.02709 0.01666 -0.02709 0.01758 -0.02709 C 0.01992 -0.02709 0.02226 -0.02709 0.02461 -0.02709 C 0.02487 -0.02709 0.02513 -0.02755 0.02539 -0.02755 C 0.02565 -0.02801 0.02604 -0.02848 0.02643 -0.02871 C 0.02656 -0.0294 0.02669 -0.02987 0.02669 -0.03033 C 0.02669 -0.03172 0.02604 -0.03357 0.02643 -0.03496 C 0.02656 -0.03542 0.02721 -0.03542 0.02773 -0.03542 C 0.03281 -0.03612 0.03802 -0.03635 0.04323 -0.03635 C 0.04518 -0.03056 0.04531 -0.03311 0.03789 -0.03311 " pathEditMode="relative" rAng="0" ptsTypes="AAAAAAAAAAAAAAAAAAAAAAAAAAAAAAAAAAAAAAAA">
                                      <p:cBhvr>
                                        <p:cTn id="3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1" y="-1759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indefinite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0169 0.00301 L 0.00169 0.00347 C 0.00312 0.00278 0.00469 0.00278 0.00612 0.00255 C 0.0069 0.00255 0.00846 0.00278 0.00872 0.00185 C 0.00937 -0.00162 0.00846 -0.00486 0.00846 -0.00903 C 0.00872 -0.01111 0.00794 -0.01204 0.0095 -0.01296 C 0.00977 -0.01296 0.01029 -0.01296 0.01055 -0.0132 L 0.01289 -0.01296 C 0.01315 -0.01273 0.01367 -0.01019 0.01393 -0.00926 C 0.0151 -0.00949 0.01654 -0.00949 0.01758 -0.01042 C 0.01784 -0.01088 0.01771 -0.01134 0.01784 -0.01181 C 0.0181 -0.01227 0.01823 -0.0132 0.01836 -0.01389 C 0.01836 -0.01412 0.01862 -0.01574 0.01888 -0.01597 C 0.01888 -0.01667 0.01927 -0.01736 0.0194 -0.01736 C 0.02031 -0.01667 0.02044 -0.01644 0.02148 -0.01551 C 0.02187 -0.01482 0.02227 -0.01412 0.02253 -0.01389 C 0.02253 -0.01366 0.02253 -0.01296 0.02279 -0.01296 C 0.02305 -0.01227 0.02344 -0.01227 0.02383 -0.01227 C 0.02487 -0.01227 0.02565 -0.01273 0.02669 -0.01296 C 0.02708 -0.01296 0.02747 -0.01296 0.02773 -0.0132 C 0.03021 -0.01551 0.02825 -0.01505 0.0293 -0.01875 C 0.02956 -0.01968 0.03008 -0.02014 0.03034 -0.02014 C 0.03086 -0.02037 0.0319 -0.0206 0.0319 -0.02037 C 0.03229 -0.02037 0.03281 -0.02014 0.03294 -0.01945 C 0.03398 -0.01505 0.0319 -0.01597 0.0345 -0.01574 C 0.03698 -0.01574 0.03945 -0.01574 0.0418 -0.01597 C 0.04206 -0.01644 0.04206 -0.0169 0.04206 -0.01736 C 0.04258 -0.01968 0.04271 -0.02199 0.0431 -0.02431 C 0.04479 -0.02407 0.04674 -0.02477 0.04831 -0.02407 C 0.04883 -0.02384 0.04896 -0.02153 0.04909 -0.0213 C 0.04961 -0.01852 0.04909 -0.01921 0.05091 -0.01875 C 0.05156 -0.01875 0.05247 -0.01921 0.05299 -0.01945 C 0.05352 -0.01968 0.05378 -0.01968 0.05404 -0.02014 C 0.0543 -0.0206 0.05417 -0.02199 0.0543 -0.02245 C 0.05469 -0.02477 0.05456 -0.02245 0.05456 -0.02477 " pathEditMode="relative" rAng="0" ptsTypes="AAAAAAAAAAAAAAAAAAAAAAAAAAAAAAAAAAA">
                                      <p:cBhvr>
                                        <p:cTn id="4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43" y="-136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path" presetSubtype="0" repeatCount="indefinite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375E-6 -4.81481E-6 L 0.48646 -0.178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23" y="-89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9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path" presetSubtype="0" repeatCount="indefinite" accel="50000" decel="50000" fill="hold" grpId="1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2.70833E-6 -1.11111E-6 L 0.48737 -0.17778 " pathEditMode="relative" rAng="0" ptsTypes="AA">
                                      <p:cBhvr>
                                        <p:cTn id="50" dur="19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62" y="-8889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path" presetSubtype="0" repeatCount="indefinite" accel="50000" decel="5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1.45833E-6 -4.44444E-6 L 0.48737 -0.17615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62" y="-8819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5" grpId="2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38" grpId="0" animBg="1"/>
      <p:bldP spid="38" grpId="1" animBg="1"/>
      <p:bldP spid="38" grpId="2" animBg="1"/>
      <p:bldP spid="39" grpId="0" animBg="1"/>
      <p:bldP spid="39" grpId="1" animBg="1"/>
      <p:bldP spid="39" grpId="2" animBg="1"/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42" grpId="0" animBg="1"/>
      <p:bldP spid="42" grpId="1" animBg="1"/>
      <p:bldP spid="42" grpId="2" animBg="1"/>
      <p:bldP spid="43" grpId="0" animBg="1"/>
      <p:bldP spid="43" grpId="1" animBg="1"/>
      <p:bldP spid="43" grpId="2" animBg="1"/>
      <p:bldP spid="45" grpId="0"/>
      <p:bldP spid="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1C8A9-028A-2FE1-EB60-6A233EAAD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dirty="0"/>
              <a:t>MEDICIS mass separator collection chamber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062D7F-2EB1-4629-F3A8-06AF89E7E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A7FC8-1BD7-634F-9890-4A95A572D39D}" type="slidenum">
              <a:rPr lang="fr-FR" smtClean="0"/>
              <a:t>13</a:t>
            </a:fld>
            <a:endParaRPr lang="fr-FR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0FC7D44E-AA78-6CFC-995E-1388D4BB1E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8237" y="3036176"/>
            <a:ext cx="2354120" cy="1506447"/>
          </a:xfrm>
          <a:prstGeom prst="snip2DiagRect">
            <a:avLst>
              <a:gd name="adj1" fmla="val 0"/>
              <a:gd name="adj2" fmla="val 0"/>
            </a:avLst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0FDCC78-74E3-D1C6-C325-44DD499EEA5A}"/>
              </a:ext>
            </a:extLst>
          </p:cNvPr>
          <p:cNvSpPr txBox="1"/>
          <p:nvPr/>
        </p:nvSpPr>
        <p:spPr>
          <a:xfrm>
            <a:off x="379453" y="996607"/>
            <a:ext cx="6120062" cy="2262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1600" b="0">
                <a:solidFill>
                  <a:schemeClr val="tx2"/>
                </a:solidFill>
              </a:rPr>
              <a:t>Double collection slit system and sample holder to collect 2 close mass beams at the same time;</a:t>
            </a:r>
          </a:p>
          <a:p>
            <a:pPr marL="171450" indent="-1714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1600">
                <a:solidFill>
                  <a:schemeClr val="tx2"/>
                </a:solidFill>
              </a:rPr>
              <a:t>Sample holder with </a:t>
            </a:r>
            <a:r>
              <a:rPr lang="en-GB" sz="1600" b="0">
                <a:solidFill>
                  <a:schemeClr val="tx2"/>
                </a:solidFill>
              </a:rPr>
              <a:t>tilted foils suport to reduce sputtering and foil cross-contamination;</a:t>
            </a:r>
          </a:p>
          <a:p>
            <a:pPr marL="171450" indent="-1714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1600">
                <a:solidFill>
                  <a:schemeClr val="tx2"/>
                </a:solidFill>
              </a:rPr>
              <a:t>Kromek on-line gamma spectrum measurement to monitor implanted radionuclide activity and implantation rate.</a:t>
            </a:r>
            <a:endParaRPr lang="en-GB" sz="160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674214-B50D-E9E6-2DB1-63D91EFF7C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0163" y="3738411"/>
            <a:ext cx="2271729" cy="2056316"/>
          </a:xfrm>
          <a:prstGeom prst="snip2DiagRect">
            <a:avLst>
              <a:gd name="adj1" fmla="val 0"/>
              <a:gd name="adj2" fmla="val 0"/>
            </a:avLst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A812E6-C45D-D347-B6B9-96CD164BCF9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976723" y="5143783"/>
            <a:ext cx="1250828" cy="6367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6B60843-19F9-6EDF-0AE0-06309D59C216}"/>
              </a:ext>
            </a:extLst>
          </p:cNvPr>
          <p:cNvSpPr txBox="1"/>
          <p:nvPr/>
        </p:nvSpPr>
        <p:spPr>
          <a:xfrm>
            <a:off x="9134347" y="4516147"/>
            <a:ext cx="3055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tx2"/>
                </a:solidFill>
              </a:rPr>
              <a:t>Fig. 12. </a:t>
            </a:r>
            <a:r>
              <a:rPr lang="lv-LV" sz="900" b="1" dirty="0">
                <a:solidFill>
                  <a:schemeClr val="tx2"/>
                </a:solidFill>
              </a:rPr>
              <a:t>MEDICIS </a:t>
            </a:r>
            <a:r>
              <a:rPr lang="lv-LV" sz="900" b="1" dirty="0" err="1">
                <a:solidFill>
                  <a:schemeClr val="tx2"/>
                </a:solidFill>
              </a:rPr>
              <a:t>separated</a:t>
            </a:r>
            <a:r>
              <a:rPr lang="lv-LV" sz="900" b="1" dirty="0">
                <a:solidFill>
                  <a:schemeClr val="tx2"/>
                </a:solidFill>
              </a:rPr>
              <a:t> </a:t>
            </a:r>
            <a:r>
              <a:rPr lang="lv-LV" sz="900" b="1" dirty="0" err="1">
                <a:solidFill>
                  <a:schemeClr val="tx2"/>
                </a:solidFill>
              </a:rPr>
              <a:t>isotope</a:t>
            </a:r>
            <a:r>
              <a:rPr lang="lv-LV" sz="900" b="1" dirty="0">
                <a:solidFill>
                  <a:schemeClr val="tx2"/>
                </a:solidFill>
              </a:rPr>
              <a:t> </a:t>
            </a:r>
            <a:r>
              <a:rPr lang="lv-LV" sz="900" b="1" dirty="0" err="1">
                <a:solidFill>
                  <a:schemeClr val="tx2"/>
                </a:solidFill>
              </a:rPr>
              <a:t>collection</a:t>
            </a:r>
            <a:r>
              <a:rPr lang="lv-LV" sz="900" b="1" dirty="0">
                <a:solidFill>
                  <a:schemeClr val="tx2"/>
                </a:solidFill>
              </a:rPr>
              <a:t> </a:t>
            </a:r>
            <a:r>
              <a:rPr lang="lv-LV" sz="900" b="1" dirty="0" err="1">
                <a:solidFill>
                  <a:schemeClr val="tx2"/>
                </a:solidFill>
              </a:rPr>
              <a:t>foils</a:t>
            </a:r>
            <a:endParaRPr lang="en-GB" sz="900" b="1" dirty="0">
              <a:solidFill>
                <a:schemeClr val="tx2"/>
              </a:solidFill>
            </a:endParaRPr>
          </a:p>
          <a:p>
            <a:pPr algn="just"/>
            <a:endParaRPr lang="en-LV" sz="900" b="1" dirty="0">
              <a:solidFill>
                <a:schemeClr val="tx2"/>
              </a:solidFill>
            </a:endParaRPr>
          </a:p>
        </p:txBody>
      </p:sp>
      <p:pic>
        <p:nvPicPr>
          <p:cNvPr id="13" name="Picture 12" descr="A picture containing wall, indoor, white&#10;&#10;Description automatically generated">
            <a:extLst>
              <a:ext uri="{FF2B5EF4-FFF2-40B4-BE49-F238E27FC236}">
                <a16:creationId xmlns:a16="http://schemas.microsoft.com/office/drawing/2014/main" id="{9B5ACB57-BC76-FE3A-2375-12253BAAC9F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883401" y="4990424"/>
            <a:ext cx="1229413" cy="922059"/>
          </a:xfrm>
          <a:prstGeom prst="rect">
            <a:avLst/>
          </a:prstGeom>
        </p:spPr>
      </p:pic>
      <p:pic>
        <p:nvPicPr>
          <p:cNvPr id="14" name="Picture 13" descr="A light switch on a wall&#10;&#10;Description automatically generated with low confidence">
            <a:extLst>
              <a:ext uri="{FF2B5EF4-FFF2-40B4-BE49-F238E27FC236}">
                <a16:creationId xmlns:a16="http://schemas.microsoft.com/office/drawing/2014/main" id="{E74B88C0-6B23-7FF6-C023-499D470C5DF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0950084" y="5002126"/>
            <a:ext cx="1229411" cy="922058"/>
          </a:xfrm>
          <a:prstGeom prst="rect">
            <a:avLst/>
          </a:prstGeom>
        </p:spPr>
      </p:pic>
      <p:pic>
        <p:nvPicPr>
          <p:cNvPr id="17" name="Picture 16" descr="A screenshot of a computer&#10;&#10;Description automatically generated">
            <a:extLst>
              <a:ext uri="{FF2B5EF4-FFF2-40B4-BE49-F238E27FC236}">
                <a16:creationId xmlns:a16="http://schemas.microsoft.com/office/drawing/2014/main" id="{BCDFD1C0-99F2-F562-3EB2-F91E7F3AAA8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3412" b="24108"/>
          <a:stretch/>
        </p:blipFill>
        <p:spPr>
          <a:xfrm>
            <a:off x="6792018" y="893735"/>
            <a:ext cx="5020529" cy="2046885"/>
          </a:xfrm>
          <a:prstGeom prst="rect">
            <a:avLst/>
          </a:prstGeom>
        </p:spPr>
      </p:pic>
      <p:pic>
        <p:nvPicPr>
          <p:cNvPr id="19" name="Picture 18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C5EA442B-494C-CB16-CA5D-76251441983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43064" t="4886"/>
          <a:stretch/>
        </p:blipFill>
        <p:spPr>
          <a:xfrm>
            <a:off x="2483298" y="3432118"/>
            <a:ext cx="1965023" cy="235062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6208C98-9212-3C66-31F0-BEF835FBD129}"/>
              </a:ext>
            </a:extLst>
          </p:cNvPr>
          <p:cNvSpPr txBox="1"/>
          <p:nvPr/>
        </p:nvSpPr>
        <p:spPr>
          <a:xfrm>
            <a:off x="9283759" y="6078962"/>
            <a:ext cx="3055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tx2"/>
                </a:solidFill>
              </a:rPr>
              <a:t>Fig. 13. </a:t>
            </a:r>
            <a:r>
              <a:rPr lang="lv-LV" sz="900" b="1" dirty="0" err="1">
                <a:solidFill>
                  <a:schemeClr val="tx2"/>
                </a:solidFill>
              </a:rPr>
              <a:t>Implanted</a:t>
            </a:r>
            <a:r>
              <a:rPr lang="lv-LV" sz="900" b="1" dirty="0">
                <a:solidFill>
                  <a:schemeClr val="tx2"/>
                </a:solidFill>
              </a:rPr>
              <a:t> </a:t>
            </a:r>
            <a:r>
              <a:rPr lang="lv-LV" sz="900" b="1" dirty="0" err="1">
                <a:solidFill>
                  <a:schemeClr val="tx2"/>
                </a:solidFill>
              </a:rPr>
              <a:t>foil</a:t>
            </a:r>
            <a:r>
              <a:rPr lang="lv-LV" sz="900" b="1" dirty="0">
                <a:solidFill>
                  <a:schemeClr val="tx2"/>
                </a:solidFill>
              </a:rPr>
              <a:t> </a:t>
            </a:r>
            <a:r>
              <a:rPr lang="lv-LV" sz="900" b="1" dirty="0" err="1">
                <a:solidFill>
                  <a:schemeClr val="tx2"/>
                </a:solidFill>
              </a:rPr>
              <a:t>retrieval</a:t>
            </a:r>
            <a:endParaRPr lang="en-GB" sz="900" b="1" dirty="0">
              <a:solidFill>
                <a:schemeClr val="tx2"/>
              </a:solidFill>
            </a:endParaRPr>
          </a:p>
          <a:p>
            <a:pPr algn="just"/>
            <a:endParaRPr lang="en-LV" sz="900" b="1" dirty="0">
              <a:solidFill>
                <a:schemeClr val="tx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8A9E5D-44A8-DE34-A260-3ED82176532F}"/>
              </a:ext>
            </a:extLst>
          </p:cNvPr>
          <p:cNvSpPr txBox="1"/>
          <p:nvPr/>
        </p:nvSpPr>
        <p:spPr>
          <a:xfrm>
            <a:off x="6766418" y="2923695"/>
            <a:ext cx="49357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tx2">
                    <a:lumMod val="50000"/>
                  </a:schemeClr>
                </a:solidFill>
              </a:rPr>
              <a:t>Fig. 10 </a:t>
            </a:r>
            <a:r>
              <a:rPr lang="en-GB" sz="900" b="1" dirty="0" err="1">
                <a:solidFill>
                  <a:schemeClr val="tx2">
                    <a:lumMod val="50000"/>
                  </a:schemeClr>
                </a:solidFill>
              </a:rPr>
              <a:t>Kromek</a:t>
            </a:r>
            <a:r>
              <a:rPr lang="en-GB" sz="900" b="1" dirty="0">
                <a:solidFill>
                  <a:schemeClr val="tx2">
                    <a:lumMod val="50000"/>
                  </a:schemeClr>
                </a:solidFill>
              </a:rPr>
              <a:t> gamma spectrometer software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2C52A3E-8902-099C-E76F-1A80F7B20B01}"/>
              </a:ext>
            </a:extLst>
          </p:cNvPr>
          <p:cNvSpPr txBox="1"/>
          <p:nvPr/>
        </p:nvSpPr>
        <p:spPr>
          <a:xfrm>
            <a:off x="160162" y="5881016"/>
            <a:ext cx="7592021" cy="2308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900" b="1" dirty="0">
                <a:solidFill>
                  <a:schemeClr val="tx2">
                    <a:lumMod val="50000"/>
                  </a:schemeClr>
                </a:solidFill>
              </a:rPr>
              <a:t>Fig. 11 MEDICIS mass-separator double collection slit system, separated beam and double collection, tilted foil sample holder</a:t>
            </a:r>
          </a:p>
        </p:txBody>
      </p:sp>
      <p:sp>
        <p:nvSpPr>
          <p:cNvPr id="23" name="Slide Number Placeholder 3">
            <a:extLst>
              <a:ext uri="{FF2B5EF4-FFF2-40B4-BE49-F238E27FC236}">
                <a16:creationId xmlns:a16="http://schemas.microsoft.com/office/drawing/2014/main" id="{71E83B75-E834-B80B-99B8-DC0EE2772266}"/>
              </a:ext>
            </a:extLst>
          </p:cNvPr>
          <p:cNvSpPr txBox="1">
            <a:spLocks/>
          </p:cNvSpPr>
          <p:nvPr/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0A7FC8-1BD7-634F-9890-4A95A572D39D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24" name="Date Placeholder 2">
            <a:extLst>
              <a:ext uri="{FF2B5EF4-FFF2-40B4-BE49-F238E27FC236}">
                <a16:creationId xmlns:a16="http://schemas.microsoft.com/office/drawing/2014/main" id="{728467D0-339F-ECF6-3C25-F93AE19C7F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22648" y="6400298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r>
              <a:rPr lang="fr-FR" dirty="0"/>
              <a:t>  </a:t>
            </a:r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D8AFCD5-8B79-4D10-FE71-2A9D2E66EC5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26" name="Picture 2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148E694-FDEA-3C1B-9502-BB461667D9B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  <p:pic>
        <p:nvPicPr>
          <p:cNvPr id="8" name="Picture 14">
            <a:extLst>
              <a:ext uri="{FF2B5EF4-FFF2-40B4-BE49-F238E27FC236}">
                <a16:creationId xmlns:a16="http://schemas.microsoft.com/office/drawing/2014/main" id="{2E88D475-5AB8-A982-9E21-9ED2E7E485A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15224" y="3242562"/>
            <a:ext cx="4506258" cy="252440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83BF80A-37F4-5928-BDBA-45D1CDE9849A}"/>
              </a:ext>
            </a:extLst>
          </p:cNvPr>
          <p:cNvSpPr txBox="1"/>
          <p:nvPr/>
        </p:nvSpPr>
        <p:spPr>
          <a:xfrm>
            <a:off x="6988218" y="6438401"/>
            <a:ext cx="3260829" cy="30777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LV" sz="1400">
                <a:solidFill>
                  <a:schemeClr val="bg1"/>
                </a:solidFill>
              </a:rPr>
              <a:t>Courtesy of S. Marzari and R.E.Rossel</a:t>
            </a:r>
            <a:endParaRPr lang="en-LV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2524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EF060-BB3F-6CFC-22FF-29039A45B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sz="2800" dirty="0"/>
              <a:t>MEDICIS (and PRISMAP) radionuclides produced/separated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7ED3B3-5978-706C-C414-BA87DC5E9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A7FC8-1BD7-634F-9890-4A95A572D39D}" type="slidenum">
              <a:rPr lang="fr-FR" smtClean="0"/>
              <a:t>14</a:t>
            </a:fld>
            <a:endParaRPr lang="fr-FR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BCBB1E5-624E-3897-70E4-4FF48C4FC4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070902"/>
              </p:ext>
            </p:extLst>
          </p:nvPr>
        </p:nvGraphicFramePr>
        <p:xfrm>
          <a:off x="381380" y="1066015"/>
          <a:ext cx="11376025" cy="4725969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504215">
                  <a:extLst>
                    <a:ext uri="{9D8B030D-6E8A-4147-A177-3AD203B41FA5}">
                      <a16:colId xmlns:a16="http://schemas.microsoft.com/office/drawing/2014/main" val="2863782326"/>
                    </a:ext>
                  </a:extLst>
                </a:gridCol>
                <a:gridCol w="1667761">
                  <a:extLst>
                    <a:ext uri="{9D8B030D-6E8A-4147-A177-3AD203B41FA5}">
                      <a16:colId xmlns:a16="http://schemas.microsoft.com/office/drawing/2014/main" val="365167912"/>
                    </a:ext>
                  </a:extLst>
                </a:gridCol>
                <a:gridCol w="2452116">
                  <a:extLst>
                    <a:ext uri="{9D8B030D-6E8A-4147-A177-3AD203B41FA5}">
                      <a16:colId xmlns:a16="http://schemas.microsoft.com/office/drawing/2014/main" val="1387209340"/>
                    </a:ext>
                  </a:extLst>
                </a:gridCol>
                <a:gridCol w="1717283">
                  <a:extLst>
                    <a:ext uri="{9D8B030D-6E8A-4147-A177-3AD203B41FA5}">
                      <a16:colId xmlns:a16="http://schemas.microsoft.com/office/drawing/2014/main" val="70962298"/>
                    </a:ext>
                  </a:extLst>
                </a:gridCol>
                <a:gridCol w="1539470">
                  <a:extLst>
                    <a:ext uri="{9D8B030D-6E8A-4147-A177-3AD203B41FA5}">
                      <a16:colId xmlns:a16="http://schemas.microsoft.com/office/drawing/2014/main" val="1321788574"/>
                    </a:ext>
                  </a:extLst>
                </a:gridCol>
                <a:gridCol w="2495180">
                  <a:extLst>
                    <a:ext uri="{9D8B030D-6E8A-4147-A177-3AD203B41FA5}">
                      <a16:colId xmlns:a16="http://schemas.microsoft.com/office/drawing/2014/main" val="3419435353"/>
                    </a:ext>
                  </a:extLst>
                </a:gridCol>
              </a:tblGrid>
              <a:tr h="90042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Year of operation</a:t>
                      </a:r>
                      <a:endParaRPr lang="en-GB" sz="1600" b="0" i="0" u="none" strike="noStrike" dirty="0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Mode of operation</a:t>
                      </a:r>
                      <a:endParaRPr lang="en-GB" sz="1600" b="0" i="0" u="none" strike="noStrike" dirty="0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Radionuclides of interest</a:t>
                      </a:r>
                      <a:endParaRPr lang="en-GB" sz="1600" b="0" i="0" u="none" strike="noStrike" dirty="0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Weeks of operation/</a:t>
                      </a:r>
                    </a:p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collection</a:t>
                      </a:r>
                      <a:endParaRPr lang="en-GB" sz="1600" b="0" i="0" u="none" strike="noStrike" dirty="0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Total activity collected (MBq)</a:t>
                      </a:r>
                      <a:endParaRPr lang="en-GB" sz="1600" b="0" i="0" u="none" strike="noStrike" dirty="0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Institutes received the radionuclides</a:t>
                      </a:r>
                      <a:endParaRPr lang="en-GB" sz="1600" b="0" i="0" u="none" strike="noStrike" dirty="0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5890554"/>
                  </a:ext>
                </a:extLst>
              </a:tr>
              <a:tr h="676566">
                <a:tc>
                  <a:txBody>
                    <a:bodyPr/>
                    <a:lstStyle/>
                    <a:p>
                      <a:pPr algn="ctr" fontAlgn="b"/>
                      <a:r>
                        <a:rPr lang="en-LV" sz="1600" u="none" strike="noStrike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2019</a:t>
                      </a:r>
                      <a:endParaRPr lang="en-LV" sz="1600" b="0" i="0" u="none" strike="noStrike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External sources (LS2)</a:t>
                      </a:r>
                      <a:endParaRPr lang="en-GB" sz="1600" b="0" i="0" u="none" strike="noStrike" dirty="0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Tb-155, Er-169, Yb-175, Pt-195m</a:t>
                      </a:r>
                      <a:endParaRPr lang="en-GB" sz="1600" b="0" i="0" u="none" strike="noStrike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LV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15</a:t>
                      </a:r>
                      <a:endParaRPr lang="en-LV" sz="1600" b="0" i="0" u="none" strike="noStrike" dirty="0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LV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870</a:t>
                      </a:r>
                      <a:endParaRPr lang="en-LV" sz="1600" b="0" i="0" u="none" strike="noStrike" dirty="0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KU Leuven (BE), PSI (CH), HUG (CH), NPL (UK)</a:t>
                      </a:r>
                      <a:endParaRPr lang="en-GB" sz="1600" b="0" i="0" u="none" strike="noStrike" dirty="0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184770"/>
                  </a:ext>
                </a:extLst>
              </a:tr>
              <a:tr h="676566">
                <a:tc>
                  <a:txBody>
                    <a:bodyPr/>
                    <a:lstStyle/>
                    <a:p>
                      <a:pPr algn="ctr" fontAlgn="b"/>
                      <a:r>
                        <a:rPr lang="en-LV" sz="1600" u="none" strike="noStrike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2020</a:t>
                      </a:r>
                      <a:endParaRPr lang="en-LV" sz="1600" b="0" i="0" u="none" strike="noStrike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External sources (LS2)</a:t>
                      </a:r>
                      <a:endParaRPr lang="en-GB" sz="1600" b="0" i="0" u="none" strike="noStrike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Sm-153, Tb-155, Tm-167, Ac-225</a:t>
                      </a:r>
                      <a:endParaRPr lang="en-GB" sz="1600" b="0" i="0" u="none" strike="noStrike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LV" sz="1600" u="none" strike="noStrike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17</a:t>
                      </a:r>
                      <a:endParaRPr lang="en-LV" sz="1600" b="0" i="0" u="none" strike="noStrike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LV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540</a:t>
                      </a:r>
                      <a:endParaRPr lang="en-LV" sz="1600" b="0" i="0" u="none" strike="noStrike" dirty="0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KU Leuven (BE), SCK CEN (BE), PSI (CH), NPL (UK)</a:t>
                      </a:r>
                      <a:endParaRPr lang="en-GB" sz="1600" b="0" i="0" u="none" strike="noStrike" dirty="0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3600875"/>
                  </a:ext>
                </a:extLst>
              </a:tr>
              <a:tr h="1124279">
                <a:tc>
                  <a:txBody>
                    <a:bodyPr/>
                    <a:lstStyle/>
                    <a:p>
                      <a:pPr algn="ctr" fontAlgn="b"/>
                      <a:r>
                        <a:rPr lang="en-LV" sz="1600" u="none" strike="noStrike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2021</a:t>
                      </a:r>
                      <a:endParaRPr lang="en-LV" sz="1600" b="0" i="0" u="none" strike="noStrike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CERN PSB Beam</a:t>
                      </a:r>
                    </a:p>
                    <a:p>
                      <a:pPr algn="ctr" fontAlgn="b"/>
                      <a:b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</a:br>
                      <a: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External sources</a:t>
                      </a:r>
                      <a:endParaRPr lang="en-GB" sz="1600" b="0" i="0" u="none" strike="noStrike" dirty="0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Sc-44,47, </a:t>
                      </a:r>
                    </a:p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Ba-128/Cs-128, Sm-153, Tb-155, Tm-167, Pt-191, Yb-175, Ac-225</a:t>
                      </a:r>
                      <a:endParaRPr lang="en-GB" sz="1600" b="0" i="0" u="none" strike="noStrike" dirty="0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LV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25</a:t>
                      </a:r>
                      <a:endParaRPr lang="en-LV" sz="1600" b="0" i="0" u="none" strike="noStrike" dirty="0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LV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1300</a:t>
                      </a:r>
                      <a:endParaRPr lang="en-LV" sz="1600" b="0" i="0" u="none" strike="noStrike" dirty="0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KU Leuven (BE), SCK CEN (BE), PSI (CH), CHUV (CH), NPL (UK), PAEC (PK)</a:t>
                      </a:r>
                      <a:endParaRPr lang="en-GB" sz="1600" b="0" i="0" u="none" strike="noStrike" dirty="0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30593"/>
                  </a:ext>
                </a:extLst>
              </a:tr>
              <a:tr h="1348135">
                <a:tc>
                  <a:txBody>
                    <a:bodyPr/>
                    <a:lstStyle/>
                    <a:p>
                      <a:pPr algn="ctr" fontAlgn="b"/>
                      <a:r>
                        <a:rPr lang="en-LV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2022</a:t>
                      </a:r>
                      <a:endParaRPr lang="en-LV" sz="1600" b="0" i="0" u="none" strike="noStrike" dirty="0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CERN PSB Beam</a:t>
                      </a:r>
                    </a:p>
                    <a:p>
                      <a:pPr algn="ctr" fontAlgn="b"/>
                      <a:b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</a:br>
                      <a: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External sources</a:t>
                      </a:r>
                      <a:endParaRPr lang="en-GB" sz="1600" b="0" i="0" u="none" strike="noStrike" dirty="0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Sc-44,47, </a:t>
                      </a:r>
                    </a:p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Ba-128/Cs-128, Sm-153, Tb-155, Tm-165, Tm-167, Pt-195m, </a:t>
                      </a:r>
                    </a:p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Ac-225,227</a:t>
                      </a:r>
                      <a:endParaRPr lang="en-GB" sz="1600" b="0" i="0" u="none" strike="noStrike" dirty="0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LV" sz="1600" u="none" strike="noStrike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26</a:t>
                      </a:r>
                      <a:endParaRPr lang="en-LV" sz="1600" b="0" i="0" u="none" strike="noStrike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LV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840</a:t>
                      </a:r>
                      <a:endParaRPr lang="en-LV" sz="1600" b="0" i="0" u="none" strike="noStrike" dirty="0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chemeClr val="bg2"/>
                          </a:solidFill>
                          <a:effectLst/>
                          <a:latin typeface="Palatino Linotype" panose="02040502050505030304" pitchFamily="18" charset="0"/>
                        </a:rPr>
                        <a:t>KU Leuven (BE), SCK CEN (BE), PSI (CH), CHUV (CH), NPL (UK)</a:t>
                      </a:r>
                      <a:endParaRPr lang="en-GB" sz="1600" b="0" i="0" u="none" strike="noStrike" dirty="0">
                        <a:solidFill>
                          <a:schemeClr val="bg2"/>
                        </a:solidFill>
                        <a:effectLst/>
                        <a:latin typeface="Palatino Linotype" panose="02040502050505030304" pitchFamily="18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83133"/>
                  </a:ext>
                </a:extLst>
              </a:tr>
            </a:tbl>
          </a:graphicData>
        </a:graphic>
      </p:graphicFrame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49122051-F1A5-D11A-CCB2-885C39DD3E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22648" y="6400298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r>
              <a:rPr lang="fr-FR" dirty="0"/>
              <a:t>  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7787E8-3983-8E7B-A618-D127F6A1D0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8" name="Picture 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BB9AB54-7D1F-001D-16E2-63EB12F9F7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617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9C8D3-D128-19EB-37DE-4A85C93DE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564" y="224534"/>
            <a:ext cx="11376025" cy="1065742"/>
          </a:xfrm>
        </p:spPr>
        <p:txBody>
          <a:bodyPr/>
          <a:lstStyle/>
          <a:p>
            <a:r>
              <a:rPr lang="en-GB" sz="2800" dirty="0"/>
              <a:t>Radionuclides and their respective characteristics considered by NIMMS project for production with linear accelerator </a:t>
            </a:r>
            <a:br>
              <a:rPr lang="en-GB" sz="2800" dirty="0"/>
            </a:br>
            <a:endParaRPr lang="en-LV" sz="2800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09D2A8F2-7C52-A528-65D5-4938842D01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1149609"/>
              </p:ext>
            </p:extLst>
          </p:nvPr>
        </p:nvGraphicFramePr>
        <p:xfrm>
          <a:off x="414411" y="1124744"/>
          <a:ext cx="11376025" cy="488696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2275205">
                  <a:extLst>
                    <a:ext uri="{9D8B030D-6E8A-4147-A177-3AD203B41FA5}">
                      <a16:colId xmlns:a16="http://schemas.microsoft.com/office/drawing/2014/main" val="3334998222"/>
                    </a:ext>
                  </a:extLst>
                </a:gridCol>
                <a:gridCol w="2275205">
                  <a:extLst>
                    <a:ext uri="{9D8B030D-6E8A-4147-A177-3AD203B41FA5}">
                      <a16:colId xmlns:a16="http://schemas.microsoft.com/office/drawing/2014/main" val="1595066352"/>
                    </a:ext>
                  </a:extLst>
                </a:gridCol>
                <a:gridCol w="2275205">
                  <a:extLst>
                    <a:ext uri="{9D8B030D-6E8A-4147-A177-3AD203B41FA5}">
                      <a16:colId xmlns:a16="http://schemas.microsoft.com/office/drawing/2014/main" val="1285868969"/>
                    </a:ext>
                  </a:extLst>
                </a:gridCol>
                <a:gridCol w="2275205">
                  <a:extLst>
                    <a:ext uri="{9D8B030D-6E8A-4147-A177-3AD203B41FA5}">
                      <a16:colId xmlns:a16="http://schemas.microsoft.com/office/drawing/2014/main" val="3619208068"/>
                    </a:ext>
                  </a:extLst>
                </a:gridCol>
                <a:gridCol w="2275205">
                  <a:extLst>
                    <a:ext uri="{9D8B030D-6E8A-4147-A177-3AD203B41FA5}">
                      <a16:colId xmlns:a16="http://schemas.microsoft.com/office/drawing/2014/main" val="2660875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Radionuclide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Usage of radionuclide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Particle beam used for production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Necessary target 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Decay half-life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5767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Sc-43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Diagnostic – PET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α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Calcium-40  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3.9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0142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Sc-44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Diagnostic – PET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Deuteron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Calcium-44</a:t>
                      </a:r>
                      <a:endParaRPr lang="en-LV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4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716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Co-57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Diagnostic – SPECT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α</a:t>
                      </a:r>
                      <a:endParaRPr lang="en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Manganese-55</a:t>
                      </a:r>
                      <a:endParaRPr lang="en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272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829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Cu-64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Theranostic</a:t>
                      </a:r>
                      <a:r>
                        <a:rPr lang="en-GB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l-GR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β-)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Deuteron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Nickel-64</a:t>
                      </a:r>
                      <a:endParaRPr lang="en-LV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12.7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334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Cu-67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Theranostic</a:t>
                      </a:r>
                      <a:r>
                        <a:rPr lang="en-GB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l-GR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β-)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α</a:t>
                      </a:r>
                      <a:endParaRPr lang="en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Nickel-64</a:t>
                      </a:r>
                      <a:endParaRPr lang="en-LV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61.9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34468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In-111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Diagnostic – SPECT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α</a:t>
                      </a:r>
                      <a:endParaRPr lang="en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Silver-109</a:t>
                      </a:r>
                      <a:endParaRPr lang="en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67.2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525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Sn-117m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Theranostic</a:t>
                      </a:r>
                      <a:r>
                        <a:rPr lang="en-GB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l-GR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β-) 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α</a:t>
                      </a:r>
                      <a:endParaRPr lang="en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Cadmium-114 to Cadmium-116 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14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123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Sm-153 </a:t>
                      </a:r>
                      <a:r>
                        <a:rPr lang="en-LV" dirty="0">
                          <a:solidFill>
                            <a:srgbClr val="FF0000"/>
                          </a:solidFill>
                        </a:rPr>
                        <a:t>(c.a.)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Theranostic</a:t>
                      </a:r>
                      <a:r>
                        <a:rPr lang="en-GB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l-GR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β-) 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α</a:t>
                      </a:r>
                      <a:endParaRPr lang="en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Neodymium-150</a:t>
                      </a:r>
                      <a:endParaRPr lang="en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2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7865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Re-186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Theranostic</a:t>
                      </a:r>
                      <a:r>
                        <a:rPr lang="en-GB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l-GR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β-) 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Deuteron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Tungsten-182 to Tungsten-183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90.6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211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At-211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Therapeutic (</a:t>
                      </a:r>
                      <a:r>
                        <a:rPr lang="el-GR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α) 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α</a:t>
                      </a:r>
                      <a:endParaRPr lang="en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Bismuth-209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LV" dirty="0"/>
                        <a:t>7.2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8867983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9549C5-AECF-0468-B842-01205B752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A7FC8-1BD7-634F-9890-4A95A572D39D}" type="slidenum">
              <a:rPr lang="fr-FR" smtClean="0"/>
              <a:t>15</a:t>
            </a:fld>
            <a:endParaRPr lang="fr-FR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91985496-A976-F251-AB98-1632D238F5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22648" y="6400298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r>
              <a:rPr lang="fr-FR" dirty="0"/>
              <a:t>  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77C1ED-3853-3DDF-9D0A-9D5A1EF201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8" name="Picture 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E18F8155-96BF-214B-970D-7F28F61304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3C0CE1E-813E-EA72-E4BB-98E71426DD01}"/>
              </a:ext>
            </a:extLst>
          </p:cNvPr>
          <p:cNvSpPr txBox="1"/>
          <p:nvPr/>
        </p:nvSpPr>
        <p:spPr>
          <a:xfrm>
            <a:off x="7151805" y="6428971"/>
            <a:ext cx="3090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V" sz="1400" dirty="0">
                <a:solidFill>
                  <a:schemeClr val="bg1"/>
                </a:solidFill>
              </a:rPr>
              <a:t>Courtesy of K. Paļskis and T. Torims</a:t>
            </a:r>
          </a:p>
        </p:txBody>
      </p:sp>
    </p:spTree>
    <p:extLst>
      <p:ext uri="{BB962C8B-B14F-4D97-AF65-F5344CB8AC3E}">
        <p14:creationId xmlns:p14="http://schemas.microsoft.com/office/powerpoint/2010/main" val="618739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0FB56-EDFE-2AB9-4C98-1FD60D3AC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4673736"/>
            <a:ext cx="11376025" cy="1065742"/>
          </a:xfrm>
        </p:spPr>
        <p:txBody>
          <a:bodyPr/>
          <a:lstStyle/>
          <a:p>
            <a:r>
              <a:rPr lang="en-LV" dirty="0"/>
              <a:t>Cyclotron production</a:t>
            </a:r>
            <a:br>
              <a:rPr lang="en-LV" dirty="0"/>
            </a:br>
            <a:endParaRPr lang="en-LV" dirty="0"/>
          </a:p>
        </p:txBody>
      </p:sp>
      <p:pic>
        <p:nvPicPr>
          <p:cNvPr id="6" name="Content Placeholder 5" descr="A picture containing screenshot, LEGO&#10;&#10;Description automatically generated">
            <a:extLst>
              <a:ext uri="{FF2B5EF4-FFF2-40B4-BE49-F238E27FC236}">
                <a16:creationId xmlns:a16="http://schemas.microsoft.com/office/drawing/2014/main" id="{7CBE0F8C-F5D3-D868-F308-841ECD15D7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7600"/>
            <a:ext cx="9360541" cy="4608512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803AD0-494A-C2DE-1053-5DEFDEF3B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A7FC8-1BD7-634F-9890-4A95A572D39D}" type="slidenum">
              <a:rPr lang="fr-FR" smtClean="0"/>
              <a:t>16</a:t>
            </a:fld>
            <a:endParaRPr lang="fr-FR"/>
          </a:p>
        </p:txBody>
      </p:sp>
      <p:pic>
        <p:nvPicPr>
          <p:cNvPr id="8" name="Picture 7" descr="A picture containing map, diagram, plan, sketch&#10;&#10;Description automatically generated">
            <a:extLst>
              <a:ext uri="{FF2B5EF4-FFF2-40B4-BE49-F238E27FC236}">
                <a16:creationId xmlns:a16="http://schemas.microsoft.com/office/drawing/2014/main" id="{A03B47EA-2CAC-2D89-ADFA-2FC4B98848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0328" y="4068552"/>
            <a:ext cx="4254776" cy="2276111"/>
          </a:xfrm>
          <a:prstGeom prst="rect">
            <a:avLst/>
          </a:prstGeom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C835E5A6-D534-CBE7-A27C-F57578CC9BBF}"/>
              </a:ext>
            </a:extLst>
          </p:cNvPr>
          <p:cNvSpPr txBox="1">
            <a:spLocks/>
          </p:cNvSpPr>
          <p:nvPr/>
        </p:nvSpPr>
        <p:spPr bwMode="auto">
          <a:xfrm>
            <a:off x="176536" y="5352490"/>
            <a:ext cx="6351512" cy="7739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itchFamily="2" charset="2"/>
              <a:buChar char="Ø"/>
            </a:pPr>
            <a:r>
              <a:rPr lang="en-GB" sz="2000" b="0" dirty="0">
                <a:solidFill>
                  <a:schemeClr val="tx2"/>
                </a:solidFill>
              </a:rPr>
              <a:t>Need of specialized vaults and infrastructure built</a:t>
            </a: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8CABC60E-8866-8D70-8388-983E50A9D1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22648" y="6400298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r>
              <a:rPr lang="fr-FR" dirty="0"/>
              <a:t>  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A2B2530-6F17-F133-39EC-38B8743D7C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12" name="Picture 1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C2250E1-A8DA-E98E-EEF2-170279609E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5173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picture containing text, screenshot, diagram, number&#10;&#10;Description automatically generated">
            <a:extLst>
              <a:ext uri="{FF2B5EF4-FFF2-40B4-BE49-F238E27FC236}">
                <a16:creationId xmlns:a16="http://schemas.microsoft.com/office/drawing/2014/main" id="{B84D117C-74F9-3DBE-C6E6-0C153620D720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202762" y="764704"/>
            <a:ext cx="8064277" cy="5060333"/>
          </a:xfr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A180FF-C26D-26A0-C6B4-1029CE215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t">
            <a:normAutofit/>
          </a:bodyPr>
          <a:lstStyle/>
          <a:p>
            <a:r>
              <a:rPr lang="en-LV" dirty="0"/>
              <a:t>Alpha particles for radionuclide production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3F487323-1226-CFB9-324C-C49E68AEDD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25304" y="1520745"/>
            <a:ext cx="4569686" cy="1767977"/>
          </a:xfrm>
        </p:spPr>
        <p:txBody>
          <a:bodyPr/>
          <a:lstStyle/>
          <a:p>
            <a:r>
              <a:rPr lang="en-LV" dirty="0"/>
              <a:t>Ca-40 for Sc-47 production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Ca-40 abundancy = 97%</a:t>
            </a:r>
          </a:p>
          <a:p>
            <a:r>
              <a:rPr lang="en-US" dirty="0">
                <a:solidFill>
                  <a:srgbClr val="FF0000"/>
                </a:solidFill>
              </a:rPr>
              <a:t>Ca-46 abundancy = 0.004 % and thermal neutrons needed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54A383-476E-FA8B-FE66-CFBCC6818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8D6C380F-326D-3C40-9EE7-7FBAB0953422}" type="slidenum">
              <a:rPr lang="en-US" smtClean="0"/>
              <a:pPr>
                <a:spcAft>
                  <a:spcPts val="600"/>
                </a:spcAft>
                <a:defRPr/>
              </a:pPr>
              <a:t>17</a:t>
            </a:fld>
            <a:endParaRPr lang="en-US"/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2224123A-5245-D717-AAFB-873FDAA7A9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22648" y="6400298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r>
              <a:rPr lang="fr-FR" dirty="0"/>
              <a:t>  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73DC85F-E8BC-305A-E86B-694CE01249F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15" name="Picture 1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BFCEE318-DFE7-D8CC-22E0-870C9759C4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  <p:pic>
        <p:nvPicPr>
          <p:cNvPr id="17" name="Picture 16" descr="A picture containing text, line, plot, diagram&#10;&#10;Description automatically generated">
            <a:extLst>
              <a:ext uri="{FF2B5EF4-FFF2-40B4-BE49-F238E27FC236}">
                <a16:creationId xmlns:a16="http://schemas.microsoft.com/office/drawing/2014/main" id="{FCC0C736-DB02-660E-EFF8-C8C2482868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79839" y="3442944"/>
            <a:ext cx="3790671" cy="283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5135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DE336-5D86-7B49-B943-42E66B639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LV" dirty="0"/>
              <a:t>What else ?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E9DFFD-0563-CB40-AAF2-9525C99CCC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54" r="23848" b="2"/>
          <a:stretch/>
        </p:blipFill>
        <p:spPr>
          <a:xfrm>
            <a:off x="5015880" y="293244"/>
            <a:ext cx="6797477" cy="5907532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9812A2-82FE-734A-B56D-E9A638D82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8D6C380F-326D-3C40-9EE7-7FBAB0953422}" type="slidenum">
              <a:rPr lang="en-US" smtClean="0"/>
              <a:pPr>
                <a:spcAft>
                  <a:spcPts val="600"/>
                </a:spcAft>
                <a:defRPr/>
              </a:pPr>
              <a:t>18</a:t>
            </a:fld>
            <a:endParaRPr lang="en-US"/>
          </a:p>
        </p:txBody>
      </p:sp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EB8DB6C4-4436-104B-A402-F40EEFD39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648DF829-FED2-33C3-D3C3-47AC565EF5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587976"/>
              </p:ext>
            </p:extLst>
          </p:nvPr>
        </p:nvGraphicFramePr>
        <p:xfrm>
          <a:off x="407986" y="980728"/>
          <a:ext cx="4335786" cy="2926080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2167893">
                  <a:extLst>
                    <a:ext uri="{9D8B030D-6E8A-4147-A177-3AD203B41FA5}">
                      <a16:colId xmlns:a16="http://schemas.microsoft.com/office/drawing/2014/main" val="4099353909"/>
                    </a:ext>
                  </a:extLst>
                </a:gridCol>
                <a:gridCol w="2167893">
                  <a:extLst>
                    <a:ext uri="{9D8B030D-6E8A-4147-A177-3AD203B41FA5}">
                      <a16:colId xmlns:a16="http://schemas.microsoft.com/office/drawing/2014/main" val="407145652"/>
                    </a:ext>
                  </a:extLst>
                </a:gridCol>
              </a:tblGrid>
              <a:tr h="180002">
                <a:tc gridSpan="2">
                  <a:txBody>
                    <a:bodyPr/>
                    <a:lstStyle/>
                    <a:p>
                      <a:r>
                        <a:rPr lang="en-LV" sz="2400" dirty="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Radionuclides of interest</a:t>
                      </a:r>
                    </a:p>
                  </a:txBody>
                  <a:tcPr marL="54668" marR="54668" marT="0" marB="0" anchor="ctr"/>
                </a:tc>
                <a:tc hMerge="1">
                  <a:txBody>
                    <a:bodyPr/>
                    <a:lstStyle/>
                    <a:p>
                      <a:endParaRPr lang="en-LV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68" marR="54668" marT="0" marB="0" anchor="ctr"/>
                </a:tc>
                <a:extLst>
                  <a:ext uri="{0D108BD9-81ED-4DB2-BD59-A6C34878D82A}">
                    <a16:rowId xmlns:a16="http://schemas.microsoft.com/office/drawing/2014/main" val="3499025391"/>
                  </a:ext>
                </a:extLst>
              </a:tr>
              <a:tr h="180002">
                <a:tc>
                  <a:txBody>
                    <a:bodyPr/>
                    <a:lstStyle/>
                    <a:p>
                      <a:r>
                        <a:rPr lang="en-LV" sz="2400" dirty="0">
                          <a:effectLst/>
                          <a:latin typeface="Palatino Linotype" panose="02040502050505030304" pitchFamily="18" charset="0"/>
                        </a:rPr>
                        <a:t>Scandium - 43</a:t>
                      </a:r>
                      <a:endParaRPr lang="en-LV" sz="2400" dirty="0"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68" marR="54668" marT="0" marB="0" anchor="ctr"/>
                </a:tc>
                <a:tc>
                  <a:txBody>
                    <a:bodyPr/>
                    <a:lstStyle/>
                    <a:p>
                      <a:r>
                        <a:rPr lang="lv-LV" sz="2400" dirty="0" err="1">
                          <a:effectLst/>
                          <a:latin typeface="Palatino Linotype" panose="02040502050505030304" pitchFamily="18" charset="0"/>
                        </a:rPr>
                        <a:t>Gallium</a:t>
                      </a:r>
                      <a:r>
                        <a:rPr lang="lv-LV" sz="2400" dirty="0">
                          <a:effectLst/>
                          <a:latin typeface="Palatino Linotype" panose="02040502050505030304" pitchFamily="18" charset="0"/>
                        </a:rPr>
                        <a:t> - 68</a:t>
                      </a:r>
                      <a:endParaRPr lang="en-LV" sz="2400" dirty="0"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68" marR="54668" marT="0" marB="0" anchor="ctr"/>
                </a:tc>
                <a:extLst>
                  <a:ext uri="{0D108BD9-81ED-4DB2-BD59-A6C34878D82A}">
                    <a16:rowId xmlns:a16="http://schemas.microsoft.com/office/drawing/2014/main" val="709702206"/>
                  </a:ext>
                </a:extLst>
              </a:tr>
              <a:tr h="180002">
                <a:tc>
                  <a:txBody>
                    <a:bodyPr/>
                    <a:lstStyle/>
                    <a:p>
                      <a:r>
                        <a:rPr lang="en-LV" sz="2400" dirty="0">
                          <a:effectLst/>
                          <a:latin typeface="Palatino Linotype" panose="02040502050505030304" pitchFamily="18" charset="0"/>
                        </a:rPr>
                        <a:t>Scandium - 44</a:t>
                      </a:r>
                      <a:endParaRPr lang="en-LV" sz="2400" dirty="0"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68" marR="54668" marT="0" marB="0" anchor="ctr"/>
                </a:tc>
                <a:tc>
                  <a:txBody>
                    <a:bodyPr/>
                    <a:lstStyle/>
                    <a:p>
                      <a:r>
                        <a:rPr lang="en-LV" sz="2400" dirty="0">
                          <a:effectLst/>
                          <a:latin typeface="Palatino Linotype" panose="02040502050505030304" pitchFamily="18" charset="0"/>
                        </a:rPr>
                        <a:t>Terbium – 149</a:t>
                      </a:r>
                      <a:endParaRPr lang="en-LV" sz="2400" dirty="0"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68" marR="54668" marT="0" marB="0" anchor="ctr"/>
                </a:tc>
                <a:extLst>
                  <a:ext uri="{0D108BD9-81ED-4DB2-BD59-A6C34878D82A}">
                    <a16:rowId xmlns:a16="http://schemas.microsoft.com/office/drawing/2014/main" val="23136896"/>
                  </a:ext>
                </a:extLst>
              </a:tr>
              <a:tr h="180002">
                <a:tc>
                  <a:txBody>
                    <a:bodyPr/>
                    <a:lstStyle/>
                    <a:p>
                      <a:r>
                        <a:rPr lang="en-LV" sz="2400" dirty="0">
                          <a:effectLst/>
                          <a:latin typeface="Palatino Linotype" panose="02040502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Calcium - 47</a:t>
                      </a:r>
                    </a:p>
                  </a:txBody>
                  <a:tcPr marL="54668" marR="54668" marT="0" marB="0" anchor="ctr"/>
                </a:tc>
                <a:tc>
                  <a:txBody>
                    <a:bodyPr/>
                    <a:lstStyle/>
                    <a:p>
                      <a:r>
                        <a:rPr lang="en-LV" sz="2400" dirty="0">
                          <a:effectLst/>
                          <a:latin typeface="Palatino Linotype" panose="02040502050505030304" pitchFamily="18" charset="0"/>
                        </a:rPr>
                        <a:t>Terbium – 1</a:t>
                      </a:r>
                      <a:r>
                        <a:rPr lang="lv-LV" sz="2400" dirty="0">
                          <a:effectLst/>
                          <a:latin typeface="Palatino Linotype" panose="02040502050505030304" pitchFamily="18" charset="0"/>
                        </a:rPr>
                        <a:t>52</a:t>
                      </a:r>
                      <a:endParaRPr lang="en-LV" sz="2400" dirty="0"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68" marR="54668" marT="0" marB="0" anchor="ctr"/>
                </a:tc>
                <a:extLst>
                  <a:ext uri="{0D108BD9-81ED-4DB2-BD59-A6C34878D82A}">
                    <a16:rowId xmlns:a16="http://schemas.microsoft.com/office/drawing/2014/main" val="128983893"/>
                  </a:ext>
                </a:extLst>
              </a:tr>
              <a:tr h="180002">
                <a:tc>
                  <a:txBody>
                    <a:bodyPr/>
                    <a:lstStyle/>
                    <a:p>
                      <a:r>
                        <a:rPr lang="en-LV" sz="2400" dirty="0">
                          <a:effectLst/>
                          <a:latin typeface="Palatino Linotype" panose="02040502050505030304" pitchFamily="18" charset="0"/>
                        </a:rPr>
                        <a:t>Scandium - 47</a:t>
                      </a:r>
                      <a:endParaRPr lang="en-LV" sz="2400" dirty="0"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68" marR="54668" marT="0" marB="0" anchor="ctr"/>
                </a:tc>
                <a:tc>
                  <a:txBody>
                    <a:bodyPr/>
                    <a:lstStyle/>
                    <a:p>
                      <a:r>
                        <a:rPr lang="en-LV" sz="2400" dirty="0">
                          <a:effectLst/>
                          <a:latin typeface="Palatino Linotype" panose="02040502050505030304" pitchFamily="18" charset="0"/>
                        </a:rPr>
                        <a:t>Terbium – 1</a:t>
                      </a:r>
                      <a:r>
                        <a:rPr lang="lv-LV" sz="2400" dirty="0">
                          <a:effectLst/>
                          <a:latin typeface="Palatino Linotype" panose="02040502050505030304" pitchFamily="18" charset="0"/>
                        </a:rPr>
                        <a:t>55</a:t>
                      </a:r>
                      <a:endParaRPr lang="en-LV" sz="2400" dirty="0"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68" marR="54668" marT="0" marB="0" anchor="ctr"/>
                </a:tc>
                <a:extLst>
                  <a:ext uri="{0D108BD9-81ED-4DB2-BD59-A6C34878D82A}">
                    <a16:rowId xmlns:a16="http://schemas.microsoft.com/office/drawing/2014/main" val="3504830438"/>
                  </a:ext>
                </a:extLst>
              </a:tr>
              <a:tr h="180002">
                <a:tc>
                  <a:txBody>
                    <a:bodyPr/>
                    <a:lstStyle/>
                    <a:p>
                      <a:r>
                        <a:rPr lang="en-LV" sz="2400" dirty="0">
                          <a:effectLst/>
                          <a:latin typeface="Palatino Linotype" panose="02040502050505030304" pitchFamily="18" charset="0"/>
                        </a:rPr>
                        <a:t>Titanium - 44</a:t>
                      </a:r>
                      <a:endParaRPr lang="en-LV" sz="2400" dirty="0"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68" marR="54668" marT="0" marB="0" anchor="ctr"/>
                </a:tc>
                <a:tc>
                  <a:txBody>
                    <a:bodyPr/>
                    <a:lstStyle/>
                    <a:p>
                      <a:r>
                        <a:rPr lang="en-LV" sz="2400" dirty="0">
                          <a:effectLst/>
                          <a:latin typeface="Palatino Linotype" panose="02040502050505030304" pitchFamily="18" charset="0"/>
                        </a:rPr>
                        <a:t>Terbium – 1</a:t>
                      </a:r>
                      <a:r>
                        <a:rPr lang="lv-LV" sz="2400" dirty="0">
                          <a:effectLst/>
                          <a:latin typeface="Palatino Linotype" panose="02040502050505030304" pitchFamily="18" charset="0"/>
                        </a:rPr>
                        <a:t>61</a:t>
                      </a:r>
                      <a:endParaRPr lang="en-LV" sz="2400" dirty="0"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68" marR="54668" marT="0" marB="0" anchor="ctr"/>
                </a:tc>
                <a:extLst>
                  <a:ext uri="{0D108BD9-81ED-4DB2-BD59-A6C34878D82A}">
                    <a16:rowId xmlns:a16="http://schemas.microsoft.com/office/drawing/2014/main" val="3231114501"/>
                  </a:ext>
                </a:extLst>
              </a:tr>
              <a:tr h="180002">
                <a:tc>
                  <a:txBody>
                    <a:bodyPr/>
                    <a:lstStyle/>
                    <a:p>
                      <a:r>
                        <a:rPr lang="en-LV" sz="2400" dirty="0">
                          <a:effectLst/>
                          <a:latin typeface="Palatino Linotype" panose="02040502050505030304" pitchFamily="18" charset="0"/>
                        </a:rPr>
                        <a:t>Copper - 64</a:t>
                      </a:r>
                      <a:endParaRPr lang="en-LV" sz="2400" dirty="0"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68" marR="54668" marT="0" marB="0" anchor="ctr"/>
                </a:tc>
                <a:tc>
                  <a:txBody>
                    <a:bodyPr/>
                    <a:lstStyle/>
                    <a:p>
                      <a:r>
                        <a:rPr lang="lv-LV" sz="2400" dirty="0" err="1">
                          <a:effectLst/>
                          <a:latin typeface="Palatino Linotype" panose="02040502050505030304" pitchFamily="18" charset="0"/>
                        </a:rPr>
                        <a:t>Lutetium</a:t>
                      </a:r>
                      <a:r>
                        <a:rPr lang="lv-LV" sz="2400" dirty="0">
                          <a:effectLst/>
                          <a:latin typeface="Palatino Linotype" panose="02040502050505030304" pitchFamily="18" charset="0"/>
                        </a:rPr>
                        <a:t> - 177</a:t>
                      </a:r>
                      <a:endParaRPr lang="en-LV" sz="2400" dirty="0"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68" marR="54668" marT="0" marB="0" anchor="ctr"/>
                </a:tc>
                <a:extLst>
                  <a:ext uri="{0D108BD9-81ED-4DB2-BD59-A6C34878D82A}">
                    <a16:rowId xmlns:a16="http://schemas.microsoft.com/office/drawing/2014/main" val="1846727851"/>
                  </a:ext>
                </a:extLst>
              </a:tr>
              <a:tr h="180002">
                <a:tc>
                  <a:txBody>
                    <a:bodyPr/>
                    <a:lstStyle/>
                    <a:p>
                      <a:r>
                        <a:rPr lang="en-LV" sz="2400" dirty="0">
                          <a:effectLst/>
                          <a:latin typeface="Palatino Linotype" panose="02040502050505030304" pitchFamily="18" charset="0"/>
                        </a:rPr>
                        <a:t>Copper - 6</a:t>
                      </a:r>
                      <a:r>
                        <a:rPr lang="lv-LV" sz="2400" dirty="0">
                          <a:effectLst/>
                          <a:latin typeface="Palatino Linotype" panose="02040502050505030304" pitchFamily="18" charset="0"/>
                        </a:rPr>
                        <a:t>7</a:t>
                      </a:r>
                      <a:endParaRPr lang="en-LV" sz="2400" dirty="0"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68" marR="54668" marT="0" marB="0" anchor="ctr"/>
                </a:tc>
                <a:tc>
                  <a:txBody>
                    <a:bodyPr/>
                    <a:lstStyle/>
                    <a:p>
                      <a:r>
                        <a:rPr lang="en-LV" sz="2400" dirty="0">
                          <a:effectLst/>
                          <a:latin typeface="Palatino Linotype" panose="02040502050505030304" pitchFamily="18" charset="0"/>
                        </a:rPr>
                        <a:t>Actinium - 225</a:t>
                      </a:r>
                      <a:endParaRPr lang="en-LV" sz="2400" dirty="0"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668" marR="54668" marT="0" marB="0" anchor="ctr"/>
                </a:tc>
                <a:extLst>
                  <a:ext uri="{0D108BD9-81ED-4DB2-BD59-A6C34878D82A}">
                    <a16:rowId xmlns:a16="http://schemas.microsoft.com/office/drawing/2014/main" val="1405787601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1ED5BF12-76D2-80BF-EBF4-EDECE1DC8B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1131370" y="3811334"/>
            <a:ext cx="652643" cy="709892"/>
          </a:xfrm>
          <a:prstGeom prst="rect">
            <a:avLst/>
          </a:prstGeom>
        </p:spPr>
      </p:pic>
      <p:pic>
        <p:nvPicPr>
          <p:cNvPr id="14" name="Picture 13" descr="A picture containing text, tool, knife&#10;&#10;Description automatically generated">
            <a:extLst>
              <a:ext uri="{FF2B5EF4-FFF2-40B4-BE49-F238E27FC236}">
                <a16:creationId xmlns:a16="http://schemas.microsoft.com/office/drawing/2014/main" id="{B2A30556-C4D3-31DD-A4F7-277FD34069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1060" y="4486765"/>
            <a:ext cx="2431236" cy="1790445"/>
          </a:xfrm>
          <a:prstGeom prst="rect">
            <a:avLst/>
          </a:prstGeom>
        </p:spPr>
      </p:pic>
      <p:pic>
        <p:nvPicPr>
          <p:cNvPr id="18" name="Picture 17" descr="A picture containing text, font, screenshot, number&#10;&#10;Description automatically generated">
            <a:extLst>
              <a:ext uri="{FF2B5EF4-FFF2-40B4-BE49-F238E27FC236}">
                <a16:creationId xmlns:a16="http://schemas.microsoft.com/office/drawing/2014/main" id="{63423D99-F06F-07A8-5BAA-ABB6190CB7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956" y="4318560"/>
            <a:ext cx="4387760" cy="1630347"/>
          </a:xfrm>
          <a:prstGeom prst="rect">
            <a:avLst/>
          </a:prstGeom>
        </p:spPr>
      </p:pic>
      <p:sp>
        <p:nvSpPr>
          <p:cNvPr id="19" name="Date Placeholder 2">
            <a:extLst>
              <a:ext uri="{FF2B5EF4-FFF2-40B4-BE49-F238E27FC236}">
                <a16:creationId xmlns:a16="http://schemas.microsoft.com/office/drawing/2014/main" id="{639F45F5-6E5A-A7DE-894D-91926C044DC6}"/>
              </a:ext>
            </a:extLst>
          </p:cNvPr>
          <p:cNvSpPr txBox="1">
            <a:spLocks/>
          </p:cNvSpPr>
          <p:nvPr/>
        </p:nvSpPr>
        <p:spPr bwMode="auto">
          <a:xfrm>
            <a:off x="10122648" y="6400298"/>
            <a:ext cx="973168" cy="36512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r>
              <a:rPr lang="fr-FR"/>
              <a:t>  </a:t>
            </a: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FE1D000-3F30-78BA-2673-E374FEED3F6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21" name="Picture 2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2BCFA74-3F8C-CD10-3072-7D3693A498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3633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86050-0F64-EE42-BB08-9B77D206A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dirty="0"/>
              <a:t>Radiochemistry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89BECF-3FED-6F48-9DB6-B2689C69F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19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333DAA0-8E86-FB45-A8FC-F611BCC78DE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4251" y="1250938"/>
            <a:ext cx="5919176" cy="5147256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800" b="0" dirty="0">
                <a:solidFill>
                  <a:schemeClr val="tx2"/>
                </a:solidFill>
              </a:rPr>
              <a:t>Radiochemistry lab setup at </a:t>
            </a:r>
            <a:r>
              <a:rPr lang="en-US" sz="1800" b="0" dirty="0" err="1">
                <a:solidFill>
                  <a:schemeClr val="tx2"/>
                </a:solidFill>
              </a:rPr>
              <a:t>UoL</a:t>
            </a:r>
            <a:endParaRPr lang="en-US" sz="1800" b="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800" b="0" dirty="0">
                <a:solidFill>
                  <a:schemeClr val="tx2"/>
                </a:solidFill>
              </a:rPr>
              <a:t>Radionuclide chemical </a:t>
            </a:r>
            <a:r>
              <a:rPr lang="en-US" sz="1800" b="0" dirty="0" err="1">
                <a:solidFill>
                  <a:schemeClr val="tx2"/>
                </a:solidFill>
              </a:rPr>
              <a:t>puridfication</a:t>
            </a:r>
            <a:endParaRPr lang="en-US" sz="1800" b="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800" b="0" dirty="0">
                <a:solidFill>
                  <a:schemeClr val="tx2"/>
                </a:solidFill>
              </a:rPr>
              <a:t>Labelling studies with chelators for drug development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800" b="0" dirty="0">
                <a:solidFill>
                  <a:schemeClr val="tx2"/>
                </a:solidFill>
              </a:rPr>
              <a:t>Optimization of methods and synthesis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800" b="0" dirty="0" err="1">
                <a:solidFill>
                  <a:schemeClr val="tx2"/>
                </a:solidFill>
              </a:rPr>
              <a:t>Analythical</a:t>
            </a:r>
            <a:r>
              <a:rPr lang="en-US" sz="1800" b="0" dirty="0">
                <a:solidFill>
                  <a:schemeClr val="tx2"/>
                </a:solidFill>
              </a:rPr>
              <a:t> methods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endParaRPr lang="en-US" sz="1400" b="0" dirty="0">
              <a:solidFill>
                <a:schemeClr val="tx2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19F012-1EB3-28D2-33D4-BBA25DF980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22648" y="6400298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r>
              <a:rPr lang="fr-FR" dirty="0"/>
              <a:t>  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71DE60-480F-B0A6-A4FB-FD90655038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13" name="Picture 1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EA49814D-8EA1-F0D0-F2DF-4FC74CEA67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  <p:pic>
        <p:nvPicPr>
          <p:cNvPr id="1025" name="Picture 1" descr="page4image1700096">
            <a:extLst>
              <a:ext uri="{FF2B5EF4-FFF2-40B4-BE49-F238E27FC236}">
                <a16:creationId xmlns:a16="http://schemas.microsoft.com/office/drawing/2014/main" id="{296AA734-D3E8-15A5-A7EC-0F2D7ADFBD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3542" y="3374478"/>
            <a:ext cx="4244052" cy="257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GA RESIN, Normal (Resins and Accessories)">
            <a:extLst>
              <a:ext uri="{FF2B5EF4-FFF2-40B4-BE49-F238E27FC236}">
                <a16:creationId xmlns:a16="http://schemas.microsoft.com/office/drawing/2014/main" id="{A111086B-4840-D689-B0D0-A6E484D6E9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6806" y="848765"/>
            <a:ext cx="1956621" cy="725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Table&#10;&#10;Description automatically generated">
            <a:extLst>
              <a:ext uri="{FF2B5EF4-FFF2-40B4-BE49-F238E27FC236}">
                <a16:creationId xmlns:a16="http://schemas.microsoft.com/office/drawing/2014/main" id="{E43DD46C-347D-67C4-EC56-D9944FB04F3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52"/>
          <a:stretch/>
        </p:blipFill>
        <p:spPr>
          <a:xfrm>
            <a:off x="6707085" y="3374478"/>
            <a:ext cx="5257960" cy="2754713"/>
          </a:xfrm>
          <a:prstGeom prst="rect">
            <a:avLst/>
          </a:prstGeom>
        </p:spPr>
      </p:pic>
      <p:pic>
        <p:nvPicPr>
          <p:cNvPr id="6" name="Picture 5" descr="A picture containing wall, indoor, computer, desk&#10;&#10;Description automatically generated">
            <a:extLst>
              <a:ext uri="{FF2B5EF4-FFF2-40B4-BE49-F238E27FC236}">
                <a16:creationId xmlns:a16="http://schemas.microsoft.com/office/drawing/2014/main" id="{99A4A908-B1F8-6C15-7F70-3B47A432E74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3023" y="58712"/>
            <a:ext cx="5472813" cy="410461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2D1790B-7345-7660-2D17-DEAA90354856}"/>
              </a:ext>
            </a:extLst>
          </p:cNvPr>
          <p:cNvSpPr txBox="1"/>
          <p:nvPr/>
        </p:nvSpPr>
        <p:spPr>
          <a:xfrm>
            <a:off x="7854806" y="6423460"/>
            <a:ext cx="1967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V" sz="1400" dirty="0">
                <a:solidFill>
                  <a:schemeClr val="bg1"/>
                </a:solidFill>
              </a:rPr>
              <a:t>Courtesy of P. Kalniņa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D6722F-5502-E18B-838C-602FABCF31DA}"/>
              </a:ext>
            </a:extLst>
          </p:cNvPr>
          <p:cNvSpPr txBox="1"/>
          <p:nvPr/>
        </p:nvSpPr>
        <p:spPr>
          <a:xfrm>
            <a:off x="6583745" y="4146142"/>
            <a:ext cx="4680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900" b="1" dirty="0">
                <a:solidFill>
                  <a:schemeClr val="tx2">
                    <a:lumMod val="50000"/>
                  </a:schemeClr>
                </a:solidFill>
              </a:rPr>
              <a:t>Fig. 38. Setup for radiochemical Sc-47 separation from collection foil  </a:t>
            </a:r>
            <a:endParaRPr lang="en-LV" sz="9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2B7466-6946-C188-A2DE-DF866A2688B5}"/>
              </a:ext>
            </a:extLst>
          </p:cNvPr>
          <p:cNvSpPr txBox="1"/>
          <p:nvPr/>
        </p:nvSpPr>
        <p:spPr>
          <a:xfrm>
            <a:off x="6004409" y="6071230"/>
            <a:ext cx="62030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900" b="1" dirty="0">
                <a:solidFill>
                  <a:schemeClr val="tx2">
                    <a:lumMod val="50000"/>
                  </a:schemeClr>
                </a:solidFill>
              </a:rPr>
              <a:t>Table 10. Gamma spectroscopy results of </a:t>
            </a:r>
            <a:r>
              <a:rPr lang="en-GB" sz="900" b="1" dirty="0" err="1">
                <a:solidFill>
                  <a:schemeClr val="tx2">
                    <a:lumMod val="50000"/>
                  </a:schemeClr>
                </a:solidFill>
              </a:rPr>
              <a:t>radiochemically</a:t>
            </a:r>
            <a:r>
              <a:rPr lang="en-GB" sz="900" b="1" dirty="0">
                <a:solidFill>
                  <a:schemeClr val="tx2">
                    <a:lumMod val="50000"/>
                  </a:schemeClr>
                </a:solidFill>
              </a:rPr>
              <a:t> separated Sc-47 sample from mass separation</a:t>
            </a:r>
            <a:endParaRPr lang="en-LV" sz="9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234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E0F2F-A670-6649-B1D2-2BE8D3D90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15840"/>
          </a:xfrm>
        </p:spPr>
        <p:txBody>
          <a:bodyPr anchor="ctr">
            <a:normAutofit/>
          </a:bodyPr>
          <a:lstStyle/>
          <a:p>
            <a:r>
              <a:rPr lang="en-LV" dirty="0"/>
              <a:t>Radiopharmaceuticals and theranostics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E0E227-5BA7-274E-A92C-FD57B89DC6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22648" y="6400298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r>
              <a:rPr lang="fr-FR" dirty="0"/>
              <a:t> 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471CC5-5C30-5644-94D0-5302FEAAC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9232" y="6356351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8D6C380F-326D-3C40-9EE7-7FBAB0953422}" type="slidenum">
              <a:rPr lang="en-US" smtClean="0"/>
              <a:pPr>
                <a:spcAft>
                  <a:spcPts val="600"/>
                </a:spcAft>
                <a:defRPr/>
              </a:pPr>
              <a:t>2</a:t>
            </a:fld>
            <a:endParaRPr lang="en-US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0A5A3A09-A642-4C82-9B33-7FB4D9249127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9246" y="949334"/>
            <a:ext cx="4098602" cy="5071954"/>
          </a:xfrm>
        </p:spPr>
        <p:txBody>
          <a:bodyPr>
            <a:normAutofit/>
          </a:bodyPr>
          <a:lstStyle/>
          <a:p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Radiopharmaceuticals -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</a:rPr>
              <a:t> group of pharmaceutical drugs containing radioactive isotopes used for:</a:t>
            </a:r>
          </a:p>
          <a:p>
            <a:pPr lvl="1">
              <a:buFont typeface="Wingdings" pitchFamily="2" charset="2"/>
              <a:buChar char="Ø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</a:rPr>
              <a:t>SPECT – Single Photon Emission Computed Tomography;</a:t>
            </a:r>
          </a:p>
          <a:p>
            <a:pPr lvl="1">
              <a:buFont typeface="Wingdings" pitchFamily="2" charset="2"/>
              <a:buChar char="Ø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</a:rPr>
              <a:t>PET/CT – Positron Emission Tomography/Computed Tomography;</a:t>
            </a:r>
          </a:p>
          <a:p>
            <a:pPr lvl="1">
              <a:buFont typeface="Wingdings" pitchFamily="2" charset="2"/>
              <a:buChar char="Ø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</a:rPr>
              <a:t>Radionuclide therapy.</a:t>
            </a:r>
          </a:p>
          <a:p>
            <a:r>
              <a:rPr lang="en-GB" sz="1600" dirty="0">
                <a:solidFill>
                  <a:schemeClr val="tx2"/>
                </a:solidFill>
              </a:rPr>
              <a:t>Biological molecules or sometimes artificial building blocks for specific targets, labelled with radioactive positron (β</a:t>
            </a:r>
            <a:r>
              <a:rPr lang="en-GB" sz="1600" baseline="30000" dirty="0">
                <a:solidFill>
                  <a:schemeClr val="tx2"/>
                </a:solidFill>
              </a:rPr>
              <a:t>+</a:t>
            </a:r>
            <a:r>
              <a:rPr lang="en-GB" sz="1600" dirty="0">
                <a:solidFill>
                  <a:schemeClr val="tx2"/>
                </a:solidFill>
              </a:rPr>
              <a:t>)/gamma or alpha and β</a:t>
            </a:r>
            <a:r>
              <a:rPr lang="en-GB" sz="1600" baseline="30000" dirty="0">
                <a:solidFill>
                  <a:schemeClr val="tx2"/>
                </a:solidFill>
              </a:rPr>
              <a:t>-</a:t>
            </a:r>
            <a:r>
              <a:rPr lang="en-GB" sz="1600" dirty="0">
                <a:solidFill>
                  <a:schemeClr val="tx2"/>
                </a:solidFill>
              </a:rPr>
              <a:t> emitters;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 err="1">
                <a:solidFill>
                  <a:schemeClr val="tx2">
                    <a:lumMod val="50000"/>
                  </a:schemeClr>
                </a:solidFill>
              </a:rPr>
              <a:t>Theranostics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 – </a:t>
            </a:r>
            <a:r>
              <a:rPr lang="en-US" sz="1600" u="sng" dirty="0">
                <a:solidFill>
                  <a:schemeClr val="tx2">
                    <a:lumMod val="50000"/>
                  </a:schemeClr>
                </a:solidFill>
              </a:rPr>
              <a:t>Therapy and Diagnostics</a:t>
            </a:r>
            <a:endParaRPr lang="en-US" sz="1600" u="sng" dirty="0"/>
          </a:p>
          <a:p>
            <a:pPr lvl="1">
              <a:buFont typeface="Wingdings" pitchFamily="2" charset="2"/>
              <a:buChar char="Ø"/>
            </a:pPr>
            <a:r>
              <a:rPr lang="en-US" sz="1600" dirty="0" err="1">
                <a:solidFill>
                  <a:schemeClr val="tx2"/>
                </a:solidFill>
              </a:rPr>
              <a:t>Radio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</a:rPr>
              <a:t>labelled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 drugs for both purposes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/>
              <a:t>“Matched pair” </a:t>
            </a:r>
            <a:r>
              <a:rPr lang="en-US" sz="1600" dirty="0" err="1"/>
              <a:t>theranostic</a:t>
            </a:r>
            <a:r>
              <a:rPr lang="en-US" sz="1600" dirty="0"/>
              <a:t> agents</a:t>
            </a:r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8FEBBB-0340-074C-8C96-579147E1BC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91457" y="907705"/>
            <a:ext cx="3378522" cy="2366445"/>
          </a:xfrm>
          <a:prstGeom prst="rect">
            <a:avLst/>
          </a:prstGeom>
          <a:noFill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C13AC58-5026-2F47-9B24-E19C934BD7B9}"/>
              </a:ext>
            </a:extLst>
          </p:cNvPr>
          <p:cNvSpPr txBox="1"/>
          <p:nvPr/>
        </p:nvSpPr>
        <p:spPr>
          <a:xfrm>
            <a:off x="8549626" y="3209302"/>
            <a:ext cx="3537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900" b="1" dirty="0">
                <a:solidFill>
                  <a:schemeClr val="tx2">
                    <a:lumMod val="50000"/>
                  </a:schemeClr>
                </a:solidFill>
              </a:rPr>
              <a:t>Fig. 2 Illustrative structure of a ligand </a:t>
            </a:r>
            <a:r>
              <a:rPr lang="en-GB" sz="900" b="1" dirty="0" err="1">
                <a:solidFill>
                  <a:schemeClr val="tx2">
                    <a:lumMod val="50000"/>
                  </a:schemeClr>
                </a:solidFill>
              </a:rPr>
              <a:t>radiopharmaceuticalradiopharmaceutical</a:t>
            </a:r>
            <a:r>
              <a:rPr lang="en-GB" sz="900" b="1" dirty="0">
                <a:solidFill>
                  <a:schemeClr val="tx2">
                    <a:lumMod val="50000"/>
                  </a:schemeClr>
                </a:solidFill>
              </a:rPr>
              <a:t> and its cell binding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4D3FC3F-1C2B-3641-B1C4-14A3F468E9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90C0D0-D2D5-1443-A5D5-839AFA8072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6566" y="4417451"/>
            <a:ext cx="6533082" cy="140496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C5D73C8-9791-9E48-ACB6-6C1112C81BA8}"/>
              </a:ext>
            </a:extLst>
          </p:cNvPr>
          <p:cNvSpPr txBox="1"/>
          <p:nvPr/>
        </p:nvSpPr>
        <p:spPr>
          <a:xfrm>
            <a:off x="6127264" y="5574406"/>
            <a:ext cx="49685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900" b="1" dirty="0">
                <a:solidFill>
                  <a:schemeClr val="tx2">
                    <a:lumMod val="50000"/>
                  </a:schemeClr>
                </a:solidFill>
              </a:rPr>
              <a:t>Fig. 3. Illustrative structure of drug </a:t>
            </a:r>
            <a:r>
              <a:rPr lang="en-GB" sz="900" b="1" dirty="0" err="1">
                <a:solidFill>
                  <a:schemeClr val="tx2">
                    <a:lumMod val="50000"/>
                  </a:schemeClr>
                </a:solidFill>
              </a:rPr>
              <a:t>develoment</a:t>
            </a:r>
            <a:endParaRPr lang="en-GB" sz="9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4" name="Picture 1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9E86D06-8DDD-553D-120B-181E6A9CE1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  <p:pic>
        <p:nvPicPr>
          <p:cNvPr id="8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CD7C0D76-1A38-446C-312F-537DCA0FD587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9821" y="1104265"/>
            <a:ext cx="3783286" cy="2674179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5A2011C-3943-0397-8714-C7B7884A41DA}"/>
              </a:ext>
            </a:extLst>
          </p:cNvPr>
          <p:cNvSpPr txBox="1"/>
          <p:nvPr/>
        </p:nvSpPr>
        <p:spPr>
          <a:xfrm>
            <a:off x="4489688" y="3761726"/>
            <a:ext cx="378328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tx2">
                    <a:lumMod val="50000"/>
                  </a:schemeClr>
                </a:solidFill>
              </a:rPr>
              <a:t>Fig. 1. Theragnostic principle: matched pairs of radionuclides for PET and SPECT imaging and for therapeutic application in nuclear medicine. </a:t>
            </a:r>
            <a:endParaRPr lang="en-LV" sz="9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3D71F0-3A2B-8002-E65B-EE9A3BD9257A}"/>
              </a:ext>
            </a:extLst>
          </p:cNvPr>
          <p:cNvSpPr txBox="1"/>
          <p:nvPr/>
        </p:nvSpPr>
        <p:spPr bwMode="auto">
          <a:xfrm>
            <a:off x="4152769" y="1629262"/>
            <a:ext cx="673837" cy="4616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LV" sz="1200" dirty="0"/>
              <a:t>Sc 43  ??</a:t>
            </a:r>
          </a:p>
        </p:txBody>
      </p:sp>
    </p:spTree>
    <p:extLst>
      <p:ext uri="{BB962C8B-B14F-4D97-AF65-F5344CB8AC3E}">
        <p14:creationId xmlns:p14="http://schemas.microsoft.com/office/powerpoint/2010/main" val="6831112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68B14-3B63-7E14-C139-1C2BE5EA6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LV" dirty="0"/>
              <a:t>Cross-section measurements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A8A57E0-15AB-45EA-5ED2-3054FED86D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4928424" cy="3564928"/>
          </a:xfrm>
        </p:spPr>
        <p:txBody>
          <a:bodyPr/>
          <a:lstStyle/>
          <a:p>
            <a:pPr marL="171450" indent="-17145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400" b="0"/>
              <a:t>Refined or new nuclear reaction cross-section data for target materials</a:t>
            </a:r>
          </a:p>
          <a:p>
            <a:pPr marL="495300" lvl="1" indent="-17145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000"/>
              <a:t>E.g. s</a:t>
            </a:r>
            <a:r>
              <a:rPr lang="en-GB" sz="2000">
                <a:solidFill>
                  <a:schemeClr val="tx2">
                    <a:lumMod val="50000"/>
                  </a:schemeClr>
                </a:solidFill>
              </a:rPr>
              <a:t>tacked fo</a:t>
            </a:r>
            <a:r>
              <a:rPr lang="en-GB" sz="2000"/>
              <a:t>il technique </a:t>
            </a:r>
            <a:br>
              <a:rPr lang="en-GB" sz="2000"/>
            </a:br>
            <a:r>
              <a:rPr lang="en-GB" sz="2000"/>
              <a:t>(deuterons on V material)</a:t>
            </a:r>
            <a:endParaRPr lang="en-GB" sz="2000" b="0">
              <a:solidFill>
                <a:schemeClr val="tx2">
                  <a:lumMod val="50000"/>
                </a:schemeClr>
              </a:solidFill>
            </a:endParaRPr>
          </a:p>
          <a:p>
            <a:pPr marL="171450" indent="-17145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400" b="0">
                <a:solidFill>
                  <a:schemeClr val="tx2">
                    <a:lumMod val="50000"/>
                  </a:schemeClr>
                </a:solidFill>
              </a:rPr>
              <a:t>Unique opportunity to use He ions</a:t>
            </a:r>
          </a:p>
          <a:p>
            <a:pPr marL="171450" indent="-17145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400" b="0">
                <a:solidFill>
                  <a:schemeClr val="tx2">
                    <a:lumMod val="50000"/>
                  </a:schemeClr>
                </a:solidFill>
              </a:rPr>
              <a:t>Nuclear physicist involvement</a:t>
            </a:r>
          </a:p>
          <a:p>
            <a:pPr marL="495300" lvl="1" indent="-17145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000"/>
              <a:t>Chemical and nuclear engineers for targets</a:t>
            </a:r>
            <a:endParaRPr lang="en-GB" sz="2000" b="0">
              <a:solidFill>
                <a:schemeClr val="tx2">
                  <a:lumMod val="50000"/>
                </a:schemeClr>
              </a:solidFill>
            </a:endParaRPr>
          </a:p>
          <a:p>
            <a:endParaRPr lang="en-GB" sz="2400" b="0"/>
          </a:p>
        </p:txBody>
      </p:sp>
      <p:pic>
        <p:nvPicPr>
          <p:cNvPr id="8" name="Content Placeholder 7" descr="A picture containing text, number, line, parallel&#10;&#10;Description automatically generated">
            <a:extLst>
              <a:ext uri="{FF2B5EF4-FFF2-40B4-BE49-F238E27FC236}">
                <a16:creationId xmlns:a16="http://schemas.microsoft.com/office/drawing/2014/main" id="{EAA3A462-51AD-2FA2-2C8A-4B7855EA795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591944" y="906464"/>
            <a:ext cx="5936536" cy="5363641"/>
          </a:xfrm>
          <a:noFill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613390-5124-A7FC-476E-859018799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8D6C380F-326D-3C40-9EE7-7FBAB0953422}" type="slidenum">
              <a:rPr lang="en-US" smtClean="0"/>
              <a:pPr>
                <a:spcAft>
                  <a:spcPts val="600"/>
                </a:spcAft>
                <a:defRPr/>
              </a:pPr>
              <a:t>20</a:t>
            </a:fld>
            <a:endParaRPr lang="en-US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07B2776B-E2F7-817F-76CE-B2FDFBBD42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22648" y="6400298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r>
              <a:rPr lang="fr-FR" dirty="0"/>
              <a:t>  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E6B162A-5A34-5172-29EA-5241B4D45E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11" name="Picture 1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ED6F496F-623F-AD93-F54C-11FD150D9F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9435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03F2F-2EF9-3844-85B0-AA7D04A3C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dirty="0"/>
              <a:t>Activity and radiochemical purity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B32D17-DB54-164B-9FE5-F185B86A4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E070-C55D-4C89-82C0-1A6BE9EC462C}" type="slidenum">
              <a:rPr lang="en-GB" smtClean="0"/>
              <a:t>21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EFF312-DB61-8940-8F15-E0FC3321B5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6199" y="1224995"/>
            <a:ext cx="3682539" cy="48645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7D40C2-883E-7F48-93EC-D0B9704CD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741628"/>
            <a:ext cx="6172448" cy="2382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5F7E2B5E-EF13-B5AA-3C3E-5026FBCCE3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22648" y="6400298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r>
              <a:rPr lang="fr-FR" dirty="0"/>
              <a:t>  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7C2E42-4FDA-1AA5-130F-F67E5F6C7F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EE1E986-8709-D538-351D-F5C3EE757B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ABDBEC0-D043-1179-2A99-D58E4595275D}"/>
              </a:ext>
            </a:extLst>
          </p:cNvPr>
          <p:cNvSpPr txBox="1">
            <a:spLocks/>
          </p:cNvSpPr>
          <p:nvPr/>
        </p:nvSpPr>
        <p:spPr bwMode="auto">
          <a:xfrm>
            <a:off x="609600" y="1468824"/>
            <a:ext cx="6876302" cy="35649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lv-LV" sz="2400" b="0" dirty="0"/>
              <a:t> 𝛾 </a:t>
            </a:r>
            <a:r>
              <a:rPr lang="lv-LV" sz="2400" b="0" dirty="0" err="1"/>
              <a:t>and</a:t>
            </a:r>
            <a:r>
              <a:rPr lang="lv-LV" sz="2400" b="0" dirty="0"/>
              <a:t> </a:t>
            </a:r>
            <a:r>
              <a:rPr lang="el-GR" sz="2400" b="0" dirty="0"/>
              <a:t>β</a:t>
            </a:r>
            <a:r>
              <a:rPr lang="lv-LV" sz="2400" b="0" dirty="0"/>
              <a:t> </a:t>
            </a:r>
            <a:r>
              <a:rPr lang="lv-LV" sz="2400" b="0" dirty="0" err="1"/>
              <a:t>spectroscopy</a:t>
            </a:r>
            <a:r>
              <a:rPr lang="lv-LV" sz="2400" b="0" dirty="0"/>
              <a:t> </a:t>
            </a:r>
            <a:r>
              <a:rPr lang="lv-LV" sz="2400" b="0" dirty="0" err="1"/>
              <a:t>studies</a:t>
            </a:r>
            <a:r>
              <a:rPr lang="lv-LV" sz="2400" b="0" dirty="0"/>
              <a:t> </a:t>
            </a:r>
            <a:r>
              <a:rPr lang="lv-LV" sz="2400" b="0" dirty="0" err="1"/>
              <a:t>on</a:t>
            </a:r>
            <a:r>
              <a:rPr lang="lv-LV" sz="2400" b="0" dirty="0"/>
              <a:t> </a:t>
            </a:r>
            <a:r>
              <a:rPr lang="lv-LV" sz="2400" b="0" dirty="0" err="1"/>
              <a:t>produced</a:t>
            </a:r>
            <a:r>
              <a:rPr lang="lv-LV" sz="2400" b="0" dirty="0"/>
              <a:t> </a:t>
            </a:r>
            <a:r>
              <a:rPr lang="lv-LV" sz="2400" b="0" dirty="0" err="1"/>
              <a:t>radionuclides</a:t>
            </a:r>
            <a:endParaRPr lang="lv-LV" sz="2400" b="0" dirty="0"/>
          </a:p>
          <a:p>
            <a:pPr marL="171450" indent="-17145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lv-LV" sz="2400" b="0" dirty="0" err="1"/>
              <a:t>Half-life</a:t>
            </a:r>
            <a:r>
              <a:rPr lang="lv-LV" sz="2400" b="0" dirty="0"/>
              <a:t> </a:t>
            </a:r>
            <a:r>
              <a:rPr lang="lv-LV" sz="2400" b="0" dirty="0" err="1"/>
              <a:t>measurements</a:t>
            </a:r>
            <a:r>
              <a:rPr lang="lv-LV" sz="2400" b="0" dirty="0"/>
              <a:t> </a:t>
            </a:r>
            <a:r>
              <a:rPr lang="lv-LV" sz="2400" b="0" dirty="0" err="1"/>
              <a:t>and</a:t>
            </a:r>
            <a:r>
              <a:rPr lang="lv-LV" sz="2400" b="0" dirty="0"/>
              <a:t> </a:t>
            </a:r>
            <a:r>
              <a:rPr lang="lv-LV" sz="2400" b="0" dirty="0" err="1"/>
              <a:t>result</a:t>
            </a:r>
            <a:r>
              <a:rPr lang="lv-LV" sz="2400" b="0" dirty="0"/>
              <a:t> </a:t>
            </a:r>
            <a:r>
              <a:rPr lang="lv-LV" sz="2400" b="0" dirty="0" err="1"/>
              <a:t>refinement</a:t>
            </a:r>
            <a:endParaRPr lang="lv-LV" sz="2400" b="0" dirty="0"/>
          </a:p>
          <a:p>
            <a:pPr marL="495300" lvl="1" indent="-17145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lv-LV" sz="1800" dirty="0" err="1"/>
              <a:t>E.g</a:t>
            </a:r>
            <a:r>
              <a:rPr lang="lv-LV" sz="1800" dirty="0"/>
              <a:t>. Sc-43 </a:t>
            </a:r>
            <a:r>
              <a:rPr lang="lv-LV" sz="1800" dirty="0" err="1"/>
              <a:t>could</a:t>
            </a:r>
            <a:r>
              <a:rPr lang="lv-LV" sz="1800" dirty="0"/>
              <a:t> </a:t>
            </a:r>
            <a:r>
              <a:rPr lang="lv-LV" sz="1800" dirty="0" err="1"/>
              <a:t>not</a:t>
            </a:r>
            <a:r>
              <a:rPr lang="lv-LV" sz="1800" dirty="0"/>
              <a:t> </a:t>
            </a:r>
            <a:r>
              <a:rPr lang="lv-LV" sz="1800" dirty="0" err="1"/>
              <a:t>be</a:t>
            </a:r>
            <a:r>
              <a:rPr lang="lv-LV" sz="1800" dirty="0"/>
              <a:t> </a:t>
            </a:r>
            <a:r>
              <a:rPr lang="lv-LV" sz="1800" dirty="0" err="1"/>
              <a:t>produced</a:t>
            </a:r>
            <a:r>
              <a:rPr lang="lv-LV" sz="1800" dirty="0"/>
              <a:t> </a:t>
            </a:r>
            <a:r>
              <a:rPr lang="lv-LV" sz="1800" dirty="0" err="1"/>
              <a:t>without</a:t>
            </a:r>
            <a:r>
              <a:rPr lang="lv-LV" sz="1800" dirty="0"/>
              <a:t> Sc-44 </a:t>
            </a:r>
            <a:r>
              <a:rPr lang="lv-LV" sz="1800" dirty="0" err="1"/>
              <a:t>contaminants</a:t>
            </a:r>
            <a:endParaRPr lang="lv-LV" sz="1800" b="0" dirty="0"/>
          </a:p>
        </p:txBody>
      </p:sp>
    </p:spTree>
    <p:extLst>
      <p:ext uri="{BB962C8B-B14F-4D97-AF65-F5344CB8AC3E}">
        <p14:creationId xmlns:p14="http://schemas.microsoft.com/office/powerpoint/2010/main" val="28823768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F91BD-907F-3A4C-8E2F-170C53800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dirty="0"/>
              <a:t>Looking beyond – some GMP principles undertaken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648F379D-EE2C-CA46-A839-68CD9757C23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975953" y="1260001"/>
          <a:ext cx="6624738" cy="2340693"/>
        </p:xfrm>
        <a:graphic>
          <a:graphicData uri="http://schemas.openxmlformats.org/drawingml/2006/table">
            <a:tbl>
              <a:tblPr firstRow="1" firstCol="1" bandRow="1"/>
              <a:tblGrid>
                <a:gridCol w="1624103">
                  <a:extLst>
                    <a:ext uri="{9D8B030D-6E8A-4147-A177-3AD203B41FA5}">
                      <a16:colId xmlns:a16="http://schemas.microsoft.com/office/drawing/2014/main" val="14194813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3311835143"/>
                    </a:ext>
                  </a:extLst>
                </a:gridCol>
                <a:gridCol w="824170">
                  <a:extLst>
                    <a:ext uri="{9D8B030D-6E8A-4147-A177-3AD203B41FA5}">
                      <a16:colId xmlns:a16="http://schemas.microsoft.com/office/drawing/2014/main" val="2968967841"/>
                    </a:ext>
                  </a:extLst>
                </a:gridCol>
                <a:gridCol w="1104123">
                  <a:extLst>
                    <a:ext uri="{9D8B030D-6E8A-4147-A177-3AD203B41FA5}">
                      <a16:colId xmlns:a16="http://schemas.microsoft.com/office/drawing/2014/main" val="3735180259"/>
                    </a:ext>
                  </a:extLst>
                </a:gridCol>
                <a:gridCol w="1104123">
                  <a:extLst>
                    <a:ext uri="{9D8B030D-6E8A-4147-A177-3AD203B41FA5}">
                      <a16:colId xmlns:a16="http://schemas.microsoft.com/office/drawing/2014/main" val="3973613654"/>
                    </a:ext>
                  </a:extLst>
                </a:gridCol>
                <a:gridCol w="1104123">
                  <a:extLst>
                    <a:ext uri="{9D8B030D-6E8A-4147-A177-3AD203B41FA5}">
                      <a16:colId xmlns:a16="http://schemas.microsoft.com/office/drawing/2014/main" val="2049538288"/>
                    </a:ext>
                  </a:extLst>
                </a:gridCol>
              </a:tblGrid>
              <a:tr h="448013">
                <a:tc>
                  <a:txBody>
                    <a:bodyPr/>
                    <a:lstStyle/>
                    <a:p>
                      <a:r>
                        <a:rPr lang="en-LV" sz="1200" i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Type of manufacture </a:t>
                      </a:r>
                    </a:p>
                  </a:txBody>
                  <a:tcPr marL="31600" marR="31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LV" sz="1200" i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Non - GMP * </a:t>
                      </a:r>
                    </a:p>
                  </a:txBody>
                  <a:tcPr marL="31600" marR="31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en-LV" sz="1200" i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GMP part II &amp; I (Increasing) including relevant annexes </a:t>
                      </a:r>
                    </a:p>
                  </a:txBody>
                  <a:tcPr marL="31600" marR="31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5792065"/>
                  </a:ext>
                </a:extLst>
              </a:tr>
              <a:tr h="1344040">
                <a:tc>
                  <a:txBody>
                    <a:bodyPr/>
                    <a:lstStyle/>
                    <a:p>
                      <a:r>
                        <a:rPr lang="en-LV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Radiopharmaceuticals</a:t>
                      </a:r>
                      <a:br>
                        <a:rPr lang="en-LV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en-LV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PET Radiopharmaceuticals Radioactive Precursors </a:t>
                      </a:r>
                      <a:endParaRPr lang="en-LV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00" marR="31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LV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Reactor/</a:t>
                      </a:r>
                    </a:p>
                    <a:p>
                      <a:r>
                        <a:rPr lang="en-LV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Cyclotron Production</a:t>
                      </a:r>
                      <a:endParaRPr lang="en-LV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00" marR="31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LV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Chemical synthesis </a:t>
                      </a:r>
                      <a:endParaRPr lang="en-LV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00" marR="31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LV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Purification steps </a:t>
                      </a:r>
                      <a:endParaRPr lang="en-LV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00" marR="31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LV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Processing, formulation and dispensing </a:t>
                      </a:r>
                      <a:endParaRPr lang="en-LV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00" marR="31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LV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Aseptic or final sterilization</a:t>
                      </a:r>
                      <a:endParaRPr lang="en-LV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00" marR="31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5258592"/>
                  </a:ext>
                </a:extLst>
              </a:tr>
              <a:tr h="448013">
                <a:tc>
                  <a:txBody>
                    <a:bodyPr/>
                    <a:lstStyle/>
                    <a:p>
                      <a:r>
                        <a:rPr lang="en-LV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Radionuclide Generators </a:t>
                      </a:r>
                    </a:p>
                  </a:txBody>
                  <a:tcPr marL="31600" marR="31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LV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Reactor/</a:t>
                      </a:r>
                    </a:p>
                    <a:p>
                      <a:r>
                        <a:rPr lang="en-LV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Cyclotron Production</a:t>
                      </a:r>
                      <a:endParaRPr lang="en-LV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00" marR="31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en-LV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Processing</a:t>
                      </a:r>
                    </a:p>
                  </a:txBody>
                  <a:tcPr marL="31600" marR="31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246189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AC9090-14D1-C445-93F0-CAF6DB99C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E070-C55D-4C89-82C0-1A6BE9EC462C}" type="slidenum">
              <a:rPr lang="en-GB" smtClean="0"/>
              <a:t>22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E1E2A0-58E5-F24E-A25B-FAEA491813FB}"/>
              </a:ext>
            </a:extLst>
          </p:cNvPr>
          <p:cNvSpPr txBox="1"/>
          <p:nvPr/>
        </p:nvSpPr>
        <p:spPr>
          <a:xfrm>
            <a:off x="4888579" y="3676656"/>
            <a:ext cx="669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* Target and transfer system from cyclotron to synthesis rig may be considered as the first step of active substance manufacture. </a:t>
            </a:r>
          </a:p>
          <a:p>
            <a:endParaRPr lang="en-LV" sz="12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BC3F0E3-596C-DD41-AAD9-8E6491F16B29}"/>
              </a:ext>
            </a:extLst>
          </p:cNvPr>
          <p:cNvSpPr txBox="1">
            <a:spLocks/>
          </p:cNvSpPr>
          <p:nvPr/>
        </p:nvSpPr>
        <p:spPr bwMode="auto">
          <a:xfrm>
            <a:off x="609601" y="1260001"/>
            <a:ext cx="4278978" cy="1817513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Radiopharmaceuticals intended for use in clinical trials as investigational medicinal products should in addition be produced in accordance with the principles in </a:t>
            </a:r>
            <a:r>
              <a:rPr lang="en-GB" sz="2000" dirty="0" err="1">
                <a:solidFill>
                  <a:schemeClr val="bg2">
                    <a:lumMod val="10000"/>
                  </a:schemeClr>
                </a:solidFill>
              </a:rPr>
              <a:t>Eudralex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 Volume 4, annex 13. </a:t>
            </a:r>
            <a:endParaRPr lang="en-LV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4D1400-EEAD-1B43-AF01-4DB9A9EBF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445" y="3193402"/>
            <a:ext cx="4021291" cy="30470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6E86A332-BD91-8D4A-BEF0-760FFB427E6D}"/>
              </a:ext>
            </a:extLst>
          </p:cNvPr>
          <p:cNvSpPr/>
          <p:nvPr/>
        </p:nvSpPr>
        <p:spPr bwMode="auto">
          <a:xfrm>
            <a:off x="6128697" y="1025294"/>
            <a:ext cx="1584176" cy="2651361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60B8683-F3C0-7F4A-AC17-6F32D05CDF1D}"/>
              </a:ext>
            </a:extLst>
          </p:cNvPr>
          <p:cNvSpPr txBox="1">
            <a:spLocks/>
          </p:cNvSpPr>
          <p:nvPr/>
        </p:nvSpPr>
        <p:spPr bwMode="auto">
          <a:xfrm>
            <a:off x="4898079" y="4327512"/>
            <a:ext cx="6908029" cy="181751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olidFill>
                  <a:schemeClr val="bg2">
                    <a:lumMod val="10000"/>
                  </a:schemeClr>
                </a:solidFill>
              </a:rPr>
              <a:t>QC: A written procedure detailing the assessment of production and analytical data, which should be considered before the batch is dispatched, should be established. </a:t>
            </a:r>
          </a:p>
          <a:p>
            <a:pPr lvl="1"/>
            <a:r>
              <a:rPr lang="en-GB" sz="1200" i="1" dirty="0">
                <a:solidFill>
                  <a:schemeClr val="bg2">
                    <a:lumMod val="10000"/>
                  </a:schemeClr>
                </a:solidFill>
              </a:rPr>
              <a:t>Traceability of radionuclide production and separation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8273D3-0F2B-CDED-C9FE-D38E73D9DE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22648" y="6400298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r>
              <a:rPr lang="fr-FR" dirty="0"/>
              <a:t> 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DD992D-6C0C-D70C-074F-A5E62ABD4D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0716CC6-66A2-E5BA-6D52-E26A845F46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764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A258F17-9392-E249-AC1E-B94F5FD5F2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36" y="326386"/>
            <a:ext cx="8374777" cy="357506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4670" y="2959657"/>
            <a:ext cx="2575003" cy="125216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fr-FR" sz="1800" dirty="0">
                <a:solidFill>
                  <a:schemeClr val="tx1">
                    <a:lumMod val="75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Pre-</a:t>
            </a:r>
            <a:r>
              <a:rPr lang="fr-FR" sz="1800" dirty="0" err="1">
                <a:solidFill>
                  <a:schemeClr val="tx1">
                    <a:lumMod val="75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clinical</a:t>
            </a:r>
            <a:r>
              <a:rPr lang="fr-FR" sz="1800" dirty="0">
                <a:solidFill>
                  <a:schemeClr val="tx1">
                    <a:lumMod val="75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 and </a:t>
            </a:r>
            <a:r>
              <a:rPr lang="fr-FR" sz="1800" dirty="0" err="1">
                <a:solidFill>
                  <a:schemeClr val="tx1">
                    <a:lumMod val="75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biomedical</a:t>
            </a:r>
            <a:r>
              <a:rPr lang="fr-FR" sz="1800" dirty="0">
                <a:solidFill>
                  <a:schemeClr val="tx1">
                    <a:lumMod val="75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 </a:t>
            </a:r>
            <a:r>
              <a:rPr lang="fr-FR" sz="1800" dirty="0" err="1">
                <a:solidFill>
                  <a:schemeClr val="tx1">
                    <a:lumMod val="75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facilities</a:t>
            </a:r>
            <a:r>
              <a:rPr lang="fr-FR" sz="1800" dirty="0">
                <a:solidFill>
                  <a:schemeClr val="tx1">
                    <a:lumMod val="75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 </a:t>
            </a:r>
            <a:r>
              <a:rPr lang="fr-FR" sz="1800" dirty="0" err="1">
                <a:solidFill>
                  <a:schemeClr val="tx1">
                    <a:lumMod val="75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available</a:t>
            </a:r>
            <a:r>
              <a:rPr lang="fr-FR" sz="1800" dirty="0">
                <a:solidFill>
                  <a:schemeClr val="tx1">
                    <a:lumMod val="75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 for </a:t>
            </a:r>
            <a:r>
              <a:rPr lang="fr-FR" sz="1800" dirty="0" err="1">
                <a:solidFill>
                  <a:schemeClr val="tx1">
                    <a:lumMod val="75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project</a:t>
            </a:r>
            <a:r>
              <a:rPr lang="fr-FR" sz="1800" dirty="0">
                <a:solidFill>
                  <a:schemeClr val="tx1">
                    <a:lumMod val="75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 </a:t>
            </a:r>
            <a:r>
              <a:rPr lang="fr-FR" sz="1800" dirty="0" err="1">
                <a:solidFill>
                  <a:schemeClr val="tx1">
                    <a:lumMod val="75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implementation</a:t>
            </a:r>
            <a:r>
              <a:rPr lang="fr-FR" sz="1800" b="0" dirty="0">
                <a:solidFill>
                  <a:schemeClr val="tx1">
                    <a:lumMod val="75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7057" y="1762007"/>
            <a:ext cx="2088232" cy="1556718"/>
          </a:xfrm>
          <a:prstGeom prst="rect">
            <a:avLst/>
          </a:prstGeom>
        </p:spPr>
      </p:pic>
      <p:sp>
        <p:nvSpPr>
          <p:cNvPr id="14" name="ZoneTexte 18">
            <a:extLst>
              <a:ext uri="{FF2B5EF4-FFF2-40B4-BE49-F238E27FC236}">
                <a16:creationId xmlns:a16="http://schemas.microsoft.com/office/drawing/2014/main" id="{9877DB6B-47DF-C348-BC70-543CB32D399C}"/>
              </a:ext>
            </a:extLst>
          </p:cNvPr>
          <p:cNvSpPr txBox="1"/>
          <p:nvPr/>
        </p:nvSpPr>
        <p:spPr>
          <a:xfrm>
            <a:off x="-539975" y="2130415"/>
            <a:ext cx="3870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FF0000"/>
                </a:solidFill>
              </a:rPr>
              <a:t>MEDICIS </a:t>
            </a:r>
            <a:r>
              <a:rPr lang="fr-FR" b="1" dirty="0" err="1">
                <a:solidFill>
                  <a:srgbClr val="FF0000"/>
                </a:solidFill>
              </a:rPr>
              <a:t>Website</a:t>
            </a:r>
            <a:r>
              <a:rPr lang="fr-FR" b="1" dirty="0">
                <a:solidFill>
                  <a:srgbClr val="FF0000"/>
                </a:solidFill>
              </a:rPr>
              <a:t>: </a:t>
            </a:r>
            <a:r>
              <a:rPr lang="fr-FR" dirty="0">
                <a:hlinkClick r:id="rId5"/>
              </a:rPr>
              <a:t>https://medicis.cern</a:t>
            </a:r>
            <a:r>
              <a:rPr lang="fr-FR" dirty="0"/>
              <a:t>/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B2582F-6D32-2043-8E42-158598EB62D3}"/>
              </a:ext>
            </a:extLst>
          </p:cNvPr>
          <p:cNvSpPr txBox="1"/>
          <p:nvPr/>
        </p:nvSpPr>
        <p:spPr>
          <a:xfrm>
            <a:off x="6870189" y="6412581"/>
            <a:ext cx="3219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V" sz="1400" dirty="0">
                <a:solidFill>
                  <a:schemeClr val="bg1"/>
                </a:solidFill>
              </a:rPr>
              <a:t>Courtesy of C. Duchemin and T. Stora</a:t>
            </a: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90FCD8D1-49A9-AD41-A9E0-EAE77EFE3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23</a:t>
            </a:fld>
            <a:endParaRPr lang="en-US" dirty="0"/>
          </a:p>
        </p:txBody>
      </p:sp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48196D2B-F231-A146-970A-EBD9EB772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22648" y="6400298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r>
              <a:rPr lang="fr-FR" dirty="0"/>
              <a:t>  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C683D4-DB31-3242-9C02-61BC45001AB4}"/>
              </a:ext>
            </a:extLst>
          </p:cNvPr>
          <p:cNvSpPr/>
          <p:nvPr/>
        </p:nvSpPr>
        <p:spPr>
          <a:xfrm>
            <a:off x="8673813" y="3320530"/>
            <a:ext cx="32191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solidFill>
                  <a:srgbClr val="FF0000"/>
                </a:solidFill>
              </a:rPr>
              <a:t>PRISMAP </a:t>
            </a:r>
            <a:r>
              <a:rPr lang="fr-FR" b="1" dirty="0" err="1">
                <a:solidFill>
                  <a:srgbClr val="FF0000"/>
                </a:solidFill>
              </a:rPr>
              <a:t>Website</a:t>
            </a:r>
            <a:r>
              <a:rPr lang="fr-FR" b="1" dirty="0">
                <a:solidFill>
                  <a:srgbClr val="FF0000"/>
                </a:solidFill>
              </a:rPr>
              <a:t>: </a:t>
            </a:r>
            <a:r>
              <a:rPr lang="en-GB" dirty="0">
                <a:latin typeface="Segoe UI" panose="020B0502040204020203" pitchFamily="34" charset="0"/>
                <a:hlinkClick r:id="rId6"/>
              </a:rPr>
              <a:t>https://www.prismap.eu</a:t>
            </a:r>
            <a:endParaRPr lang="en-GB" dirty="0">
              <a:latin typeface="Segoe UI" panose="020B0502040204020203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069AA8-3A9F-964F-8B4F-3803F67B15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59285" y="753413"/>
            <a:ext cx="2395411" cy="1008594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5602700D-9948-0A45-8C9C-69FD63EED608}"/>
              </a:ext>
            </a:extLst>
          </p:cNvPr>
          <p:cNvSpPr txBox="1">
            <a:spLocks/>
          </p:cNvSpPr>
          <p:nvPr/>
        </p:nvSpPr>
        <p:spPr bwMode="auto">
          <a:xfrm>
            <a:off x="4105818" y="4012388"/>
            <a:ext cx="4129664" cy="2172895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fr-FR" sz="1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PRISMAP </a:t>
            </a:r>
            <a:r>
              <a:rPr lang="fr-FR" sz="1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will</a:t>
            </a:r>
            <a:r>
              <a:rPr lang="fr-FR" sz="1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 </a:t>
            </a:r>
            <a:r>
              <a:rPr lang="fr-FR" sz="1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create</a:t>
            </a:r>
            <a:r>
              <a:rPr lang="fr-FR" sz="1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 a single-entry point for a </a:t>
            </a:r>
            <a:r>
              <a:rPr lang="fr-FR" sz="1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fragmented</a:t>
            </a:r>
            <a:r>
              <a:rPr lang="fr-FR" sz="1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 user </a:t>
            </a:r>
            <a:r>
              <a:rPr lang="fr-FR" sz="1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community</a:t>
            </a:r>
            <a:r>
              <a:rPr lang="fr-FR" sz="1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 </a:t>
            </a:r>
            <a:r>
              <a:rPr lang="fr-FR" sz="1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distributed</a:t>
            </a:r>
            <a:r>
              <a:rPr lang="fr-FR" sz="1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 </a:t>
            </a:r>
            <a:r>
              <a:rPr lang="fr-FR" sz="1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amongst</a:t>
            </a:r>
            <a:r>
              <a:rPr lang="fr-FR" sz="1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 </a:t>
            </a:r>
            <a:r>
              <a:rPr lang="fr-FR" sz="1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universities</a:t>
            </a:r>
            <a:r>
              <a:rPr lang="fr-FR" sz="1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, </a:t>
            </a:r>
            <a:r>
              <a:rPr lang="fr-FR" sz="1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research</a:t>
            </a:r>
            <a:r>
              <a:rPr lang="fr-FR" sz="1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 centres, </a:t>
            </a:r>
            <a:r>
              <a:rPr lang="fr-FR" sz="1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industry</a:t>
            </a:r>
            <a:r>
              <a:rPr lang="fr-FR" sz="1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 and </a:t>
            </a:r>
            <a:r>
              <a:rPr lang="fr-FR" sz="1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hospitals</a:t>
            </a:r>
            <a:r>
              <a:rPr lang="fr-FR" sz="1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endParaRPr lang="fr-FR" sz="1800" dirty="0">
              <a:solidFill>
                <a:schemeClr val="tx2">
                  <a:lumMod val="50000"/>
                </a:schemeClr>
              </a:solidFill>
              <a:latin typeface="Palatino Linotype" panose="02040502050505030304" pitchFamily="18" charset="0"/>
              <a:ea typeface="Garamond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fr-FR" sz="1800" b="1" u="sng" dirty="0">
                <a:solidFill>
                  <a:srgbClr val="FF0000"/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No </a:t>
            </a:r>
            <a:r>
              <a:rPr lang="fr-FR" sz="1800" b="1" u="sng" dirty="0" err="1">
                <a:solidFill>
                  <a:srgbClr val="FF0000"/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projects</a:t>
            </a:r>
            <a:r>
              <a:rPr lang="fr-FR" sz="1800" b="1" u="sng" dirty="0">
                <a:solidFill>
                  <a:srgbClr val="FF0000"/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 </a:t>
            </a:r>
            <a:r>
              <a:rPr lang="fr-FR" sz="1800" b="1" u="sng" dirty="0" err="1">
                <a:solidFill>
                  <a:srgbClr val="FF0000"/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submitted</a:t>
            </a:r>
            <a:r>
              <a:rPr lang="fr-FR" sz="1800" b="1" u="sng" dirty="0">
                <a:solidFill>
                  <a:srgbClr val="FF0000"/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 </a:t>
            </a:r>
            <a:r>
              <a:rPr lang="fr-FR" sz="1800" b="1" u="sng" dirty="0" err="1">
                <a:solidFill>
                  <a:srgbClr val="FF0000"/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from</a:t>
            </a:r>
            <a:r>
              <a:rPr lang="fr-FR" sz="1800" b="1" u="sng" dirty="0">
                <a:solidFill>
                  <a:srgbClr val="FF0000"/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 </a:t>
            </a:r>
            <a:r>
              <a:rPr lang="fr-FR" sz="1800" b="1" u="sng" dirty="0" err="1">
                <a:solidFill>
                  <a:srgbClr val="FF0000"/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Baltics</a:t>
            </a:r>
            <a:r>
              <a:rPr lang="fr-FR" sz="1800" b="1" u="sng" dirty="0">
                <a:solidFill>
                  <a:srgbClr val="FF0000"/>
                </a:solidFill>
                <a:latin typeface="Palatino Linotype" panose="02040502050505030304" pitchFamily="18" charset="0"/>
                <a:ea typeface="Garamond" charset="0"/>
                <a:cs typeface="Arial" panose="020B0604020202020204" pitchFamily="34" charset="0"/>
              </a:rPr>
              <a:t>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80E2AB8-BF62-3B33-D614-D55F9BA4D74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A5E3C02-502C-EC73-407D-31D03F4938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7470785-0D17-35AE-8AAB-92F5DC9200A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32106" y="3992409"/>
            <a:ext cx="3560858" cy="235476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5E866F2-3447-9906-45B8-D761C42E6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5880" y="295812"/>
            <a:ext cx="11376025" cy="1065742"/>
          </a:xfrm>
        </p:spPr>
        <p:txBody>
          <a:bodyPr/>
          <a:lstStyle/>
          <a:p>
            <a:r>
              <a:rPr lang="en-LV" dirty="0"/>
              <a:t>Baltics, MEDICIS and PRISMAP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A1669DE-3898-53F2-78B2-5AE18ED8A4B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9036" y="4211817"/>
            <a:ext cx="3780740" cy="2079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0879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D44D6-4577-3344-C32C-EF18BAEA9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133" y="372720"/>
            <a:ext cx="11376025" cy="1065742"/>
          </a:xfrm>
        </p:spPr>
        <p:txBody>
          <a:bodyPr/>
          <a:lstStyle/>
          <a:p>
            <a:r>
              <a:rPr lang="en-LV" dirty="0"/>
              <a:t>Step forward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C968EB-D785-0175-5EF0-836FB1D1F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24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9B41658-C106-3148-F331-6AFB7A89FB9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5908110" y="3044551"/>
            <a:ext cx="6281203" cy="28235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8E322C-4E06-D3D6-994A-5B921F47830F}"/>
              </a:ext>
            </a:extLst>
          </p:cNvPr>
          <p:cNvSpPr txBox="1"/>
          <p:nvPr/>
        </p:nvSpPr>
        <p:spPr bwMode="auto">
          <a:xfrm>
            <a:off x="386856" y="3068960"/>
            <a:ext cx="4751908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Palatino Linotype" panose="02040502050505030304" pitchFamily="18" charset="0"/>
              </a:rPr>
              <a:t>Proof-of-concept: </a:t>
            </a:r>
            <a:br>
              <a:rPr lang="en-US" sz="2400" dirty="0">
                <a:latin typeface="Palatino Linotype" panose="02040502050505030304" pitchFamily="18" charset="0"/>
              </a:rPr>
            </a:br>
            <a:r>
              <a:rPr lang="en-US" sz="2400" dirty="0">
                <a:latin typeface="Palatino Linotype" panose="02040502050505030304" pitchFamily="18" charset="0"/>
              </a:rPr>
              <a:t>High molar activity has been achieved with mass-separation: </a:t>
            </a:r>
            <a:br>
              <a:rPr lang="en-US" sz="2400" dirty="0">
                <a:latin typeface="Palatino Linotype" panose="02040502050505030304" pitchFamily="18" charset="0"/>
              </a:rPr>
            </a:br>
            <a:r>
              <a:rPr lang="en-US" sz="2400" dirty="0">
                <a:latin typeface="Palatino Linotype" panose="02040502050505030304" pitchFamily="18" charset="0"/>
              </a:rPr>
              <a:t>7.0 </a:t>
            </a:r>
            <a:r>
              <a:rPr lang="en-US" sz="2400" dirty="0" err="1">
                <a:latin typeface="Palatino Linotype" panose="02040502050505030304" pitchFamily="18" charset="0"/>
              </a:rPr>
              <a:t>GBq</a:t>
            </a:r>
            <a:r>
              <a:rPr lang="en-US" sz="2400" dirty="0">
                <a:latin typeface="Palatino Linotype" panose="02040502050505030304" pitchFamily="18" charset="0"/>
              </a:rPr>
              <a:t>/mg to 1.5 </a:t>
            </a:r>
            <a:r>
              <a:rPr lang="en-US" sz="2400" dirty="0" err="1">
                <a:latin typeface="Palatino Linotype" panose="02040502050505030304" pitchFamily="18" charset="0"/>
              </a:rPr>
              <a:t>TBq</a:t>
            </a:r>
            <a:r>
              <a:rPr lang="en-US" sz="2400" dirty="0">
                <a:latin typeface="Palatino Linotype" panose="02040502050505030304" pitchFamily="18" charset="0"/>
              </a:rPr>
              <a:t>/mg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>
              <a:latin typeface="Palatino Linotype" panose="0204050205050503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Palatino Linotype" panose="02040502050505030304" pitchFamily="18" charset="0"/>
              </a:rPr>
              <a:t>Up to 280 MBq in a single collection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LV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C04226-167B-BFF7-43D6-4B788B7023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856" y="975122"/>
            <a:ext cx="7772400" cy="1894307"/>
          </a:xfrm>
          <a:prstGeom prst="rect">
            <a:avLst/>
          </a:prstGeom>
        </p:spPr>
      </p:pic>
      <p:sp>
        <p:nvSpPr>
          <p:cNvPr id="9" name="Right Arrow 8">
            <a:extLst>
              <a:ext uri="{FF2B5EF4-FFF2-40B4-BE49-F238E27FC236}">
                <a16:creationId xmlns:a16="http://schemas.microsoft.com/office/drawing/2014/main" id="{CB9A51E0-9A59-3FE9-193C-B072D4874994}"/>
              </a:ext>
            </a:extLst>
          </p:cNvPr>
          <p:cNvSpPr/>
          <p:nvPr/>
        </p:nvSpPr>
        <p:spPr>
          <a:xfrm rot="2805866">
            <a:off x="5748124" y="1840682"/>
            <a:ext cx="1656184" cy="9471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722A8257-9A66-4840-9B72-1538248F19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22648" y="6400298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r>
              <a:rPr lang="fr-FR" dirty="0"/>
              <a:t>  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2DEA401-6D7D-1423-F9C9-438FB07C604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12" name="Picture 1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F01E57F-7AE2-D3A6-25D6-FB5EAB96D3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6854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9A97E013-23DA-9AB0-40EC-6BC6D6DB05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176" y="1451168"/>
            <a:ext cx="3045718" cy="304571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A4D784D-B878-3D81-74EE-F57311F1EC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99456" y="2420888"/>
            <a:ext cx="3583880" cy="110627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indoor, medical equipment, wall, computer&#10;&#10;Description automatically generated">
            <a:extLst>
              <a:ext uri="{FF2B5EF4-FFF2-40B4-BE49-F238E27FC236}">
                <a16:creationId xmlns:a16="http://schemas.microsoft.com/office/drawing/2014/main" id="{5AC9A77A-DE6D-7251-3551-D136CCF6F0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6989" y="1001034"/>
            <a:ext cx="4064930" cy="27089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2E0F2F-A670-6649-B1D2-2BE8D3D90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15840"/>
          </a:xfrm>
        </p:spPr>
        <p:txBody>
          <a:bodyPr anchor="ctr">
            <a:normAutofit/>
          </a:bodyPr>
          <a:lstStyle/>
          <a:p>
            <a:r>
              <a:rPr lang="en-LV" dirty="0"/>
              <a:t>Theragnostics = Diagnostics + Therapy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E0E227-5BA7-274E-A92C-FD57B89DC6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22648" y="6400298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r>
              <a:rPr lang="fr-FR" dirty="0"/>
              <a:t> 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471CC5-5C30-5644-94D0-5302FEAAC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9232" y="6356351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8D6C380F-326D-3C40-9EE7-7FBAB0953422}" type="slidenum">
              <a:rPr lang="en-US" smtClean="0"/>
              <a:pPr>
                <a:spcAft>
                  <a:spcPts val="600"/>
                </a:spcAft>
                <a:defRPr/>
              </a:pPr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8FEBBB-0340-074C-8C96-579147E1BC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15854" y="3806300"/>
            <a:ext cx="3405449" cy="2385306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C6F13B4-B828-D643-A37B-8222B0DE7A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9457" y="4095497"/>
            <a:ext cx="4016582" cy="2020687"/>
          </a:xfrm>
          <a:prstGeom prst="rect">
            <a:avLst/>
          </a:prstGeom>
        </p:spPr>
      </p:pic>
      <p:pic>
        <p:nvPicPr>
          <p:cNvPr id="14" name="Picture 3">
            <a:extLst>
              <a:ext uri="{FF2B5EF4-FFF2-40B4-BE49-F238E27FC236}">
                <a16:creationId xmlns:a16="http://schemas.microsoft.com/office/drawing/2014/main" id="{9C35EC63-436A-1E4F-A36C-09B4FDA702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91" y="3730878"/>
            <a:ext cx="4444262" cy="2385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BE639FD-024E-F14F-A1DE-9C0CF0E6907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75"/>
          <a:stretch/>
        </p:blipFill>
        <p:spPr>
          <a:xfrm>
            <a:off x="3771988" y="1021957"/>
            <a:ext cx="3404264" cy="2711608"/>
          </a:xfrm>
          <a:prstGeom prst="rect">
            <a:avLst/>
          </a:prstGeom>
        </p:spPr>
      </p:pic>
      <p:sp>
        <p:nvSpPr>
          <p:cNvPr id="9" name="Right Arrow 8">
            <a:extLst>
              <a:ext uri="{FF2B5EF4-FFF2-40B4-BE49-F238E27FC236}">
                <a16:creationId xmlns:a16="http://schemas.microsoft.com/office/drawing/2014/main" id="{3C83FA48-0FE2-8846-BCC2-B64954D9ED9C}"/>
              </a:ext>
            </a:extLst>
          </p:cNvPr>
          <p:cNvSpPr/>
          <p:nvPr/>
        </p:nvSpPr>
        <p:spPr bwMode="auto">
          <a:xfrm>
            <a:off x="6780076" y="2016430"/>
            <a:ext cx="1080120" cy="715841"/>
          </a:xfrm>
          <a:prstGeom prst="rightArrow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B666CCEC-9175-AA48-AEDF-8F1B32879962}"/>
              </a:ext>
            </a:extLst>
          </p:cNvPr>
          <p:cNvSpPr/>
          <p:nvPr/>
        </p:nvSpPr>
        <p:spPr bwMode="auto">
          <a:xfrm rot="5400000">
            <a:off x="10427092" y="3593870"/>
            <a:ext cx="1080120" cy="715841"/>
          </a:xfrm>
          <a:prstGeom prst="rightArrow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519C4ECE-3566-9A4F-9CC6-6F4C9824EFB4}"/>
              </a:ext>
            </a:extLst>
          </p:cNvPr>
          <p:cNvSpPr/>
          <p:nvPr/>
        </p:nvSpPr>
        <p:spPr bwMode="auto">
          <a:xfrm rot="10800000">
            <a:off x="8045979" y="5014800"/>
            <a:ext cx="1080120" cy="715841"/>
          </a:xfrm>
          <a:prstGeom prst="rightArrow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4FAA4520-E17E-5E40-B718-5049C3314C23}"/>
              </a:ext>
            </a:extLst>
          </p:cNvPr>
          <p:cNvSpPr/>
          <p:nvPr/>
        </p:nvSpPr>
        <p:spPr bwMode="auto">
          <a:xfrm rot="10800000">
            <a:off x="4143740" y="5012132"/>
            <a:ext cx="1080120" cy="715841"/>
          </a:xfrm>
          <a:prstGeom prst="rightArrow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3A856C81-3EF6-78E5-DF74-ED6E6D8F35AB}"/>
              </a:ext>
            </a:extLst>
          </p:cNvPr>
          <p:cNvSpPr txBox="1">
            <a:spLocks/>
          </p:cNvSpPr>
          <p:nvPr/>
        </p:nvSpPr>
        <p:spPr bwMode="auto">
          <a:xfrm>
            <a:off x="10122648" y="6400298"/>
            <a:ext cx="973168" cy="36512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r>
              <a:rPr lang="fr-FR"/>
              <a:t>  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25B508-3E2B-7CF5-1568-62F09CBFB6C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20" name="Picture 1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93C4333-7F86-A4F6-0622-4745D777C0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  <p:sp>
        <p:nvSpPr>
          <p:cNvPr id="23" name="Content Placeholder 4">
            <a:extLst>
              <a:ext uri="{FF2B5EF4-FFF2-40B4-BE49-F238E27FC236}">
                <a16:creationId xmlns:a16="http://schemas.microsoft.com/office/drawing/2014/main" id="{48B277CD-5C7E-D427-0D7C-5FE6BC04387D}"/>
              </a:ext>
            </a:extLst>
          </p:cNvPr>
          <p:cNvSpPr txBox="1">
            <a:spLocks/>
          </p:cNvSpPr>
          <p:nvPr/>
        </p:nvSpPr>
        <p:spPr>
          <a:xfrm>
            <a:off x="153605" y="919033"/>
            <a:ext cx="3618383" cy="27089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800" b="0" dirty="0">
                <a:solidFill>
                  <a:schemeClr val="tx2"/>
                </a:solidFill>
              </a:rPr>
              <a:t>Radiopharmaceuticals – radioactive drugs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800" b="0" dirty="0">
                <a:solidFill>
                  <a:schemeClr val="tx2"/>
                </a:solidFill>
              </a:rPr>
              <a:t>PET/CT – a standard in cancer diagnostics.</a:t>
            </a:r>
          </a:p>
          <a:p>
            <a:pPr marL="609600" lvl="1" indent="-28575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400" dirty="0">
                <a:solidFill>
                  <a:srgbClr val="FF0000"/>
                </a:solidFill>
              </a:rPr>
              <a:t>First PET/CT scan in 2016 in Latvia</a:t>
            </a:r>
            <a:endParaRPr lang="en-US" sz="1400" b="0" dirty="0">
              <a:solidFill>
                <a:srgbClr val="FF0000"/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800" b="0" dirty="0">
                <a:solidFill>
                  <a:schemeClr val="tx2"/>
                </a:solidFill>
              </a:rPr>
              <a:t>“Treat what You see” method</a:t>
            </a:r>
          </a:p>
          <a:p>
            <a:pPr marL="609600" lvl="1" indent="-28575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400" dirty="0">
                <a:solidFill>
                  <a:srgbClr val="00B050"/>
                </a:solidFill>
              </a:rPr>
              <a:t>First Lu-177 treatment in 2019 in Latvia</a:t>
            </a:r>
            <a:endParaRPr lang="en-US" sz="1400" b="0" dirty="0">
              <a:solidFill>
                <a:srgbClr val="00B050"/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endParaRPr lang="en-US" sz="14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141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5AF6D1BF-CB23-C2AA-F694-37413FA6D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6048052" cy="1065742"/>
          </a:xfrm>
        </p:spPr>
        <p:txBody>
          <a:bodyPr/>
          <a:lstStyle/>
          <a:p>
            <a:r>
              <a:rPr lang="en-US" dirty="0"/>
              <a:t>Targeted (</a:t>
            </a:r>
            <a:r>
              <a:rPr lang="el-GR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α</a:t>
            </a:r>
            <a:r>
              <a:rPr lang="lv-LV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dirty="0"/>
              <a:t>and </a:t>
            </a:r>
            <a:r>
              <a:rPr lang="el-GR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β-</a:t>
            </a:r>
            <a:r>
              <a:rPr lang="en-US" dirty="0"/>
              <a:t>) therapy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C84ECE-6F24-A6C2-B00B-B09CC363C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8D6C380F-326D-3C40-9EE7-7FBAB0953422}" type="slidenum">
              <a:rPr lang="en-US" smtClean="0"/>
              <a:pPr>
                <a:spcAft>
                  <a:spcPts val="600"/>
                </a:spcAft>
                <a:defRPr/>
              </a:pPr>
              <a:t>4</a:t>
            </a:fld>
            <a:endParaRPr lang="en-US"/>
          </a:p>
        </p:txBody>
      </p:sp>
      <p:pic>
        <p:nvPicPr>
          <p:cNvPr id="9" name="Content Placeholder 8" descr="A picture containing text, screenshot, design&#10;&#10;Description automatically generated">
            <a:extLst>
              <a:ext uri="{FF2B5EF4-FFF2-40B4-BE49-F238E27FC236}">
                <a16:creationId xmlns:a16="http://schemas.microsoft.com/office/drawing/2014/main" id="{E19C502B-8B4E-7B63-A996-C293BEB9B16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tretch/>
        </p:blipFill>
        <p:spPr>
          <a:xfrm>
            <a:off x="1676807" y="934280"/>
            <a:ext cx="8838386" cy="5258840"/>
          </a:xfrm>
          <a:noFill/>
        </p:spPr>
      </p:pic>
      <p:pic>
        <p:nvPicPr>
          <p:cNvPr id="11" name="Picture 10" descr="A picture containing text, font, screenshot&#10;&#10;Description automatically generated">
            <a:extLst>
              <a:ext uri="{FF2B5EF4-FFF2-40B4-BE49-F238E27FC236}">
                <a16:creationId xmlns:a16="http://schemas.microsoft.com/office/drawing/2014/main" id="{19D748EC-E476-40BF-A42A-24CA64A53C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0047" y="53963"/>
            <a:ext cx="3747457" cy="896868"/>
          </a:xfrm>
          <a:prstGeom prst="rect">
            <a:avLst/>
          </a:prstGeom>
        </p:spPr>
      </p:pic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0B908681-476F-611B-66CB-4BA08E1CC9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22648" y="6400298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r>
              <a:rPr lang="fr-FR" dirty="0"/>
              <a:t>  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195236A-AD63-2836-197B-7F7705C894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15" name="Picture 1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FBAB8F3-FDDE-B93E-30DC-D4D7042A95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811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FF9AD7E5-61C3-89A8-8E15-58FC567C0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Linear energy transfer</a:t>
            </a:r>
          </a:p>
        </p:txBody>
      </p:sp>
      <p:pic>
        <p:nvPicPr>
          <p:cNvPr id="9" name="Content Placeholder 8" descr="A picture containing text, screenshot, diagram&#10;&#10;Description automatically generated">
            <a:extLst>
              <a:ext uri="{FF2B5EF4-FFF2-40B4-BE49-F238E27FC236}">
                <a16:creationId xmlns:a16="http://schemas.microsoft.com/office/drawing/2014/main" id="{C6DE800E-026B-B79E-964F-C8A6CFA88ED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76574" y="1413111"/>
            <a:ext cx="5616575" cy="4226471"/>
          </a:xfrm>
          <a:noFill/>
        </p:spPr>
      </p:pic>
      <p:pic>
        <p:nvPicPr>
          <p:cNvPr id="7" name="Content Placeholder 6" descr="A diagram of a dna structure&#10;&#10;Description automatically generated with low confidence">
            <a:extLst>
              <a:ext uri="{FF2B5EF4-FFF2-40B4-BE49-F238E27FC236}">
                <a16:creationId xmlns:a16="http://schemas.microsoft.com/office/drawing/2014/main" id="{D5AF146D-18E0-A29C-0F53-1B1EB1E11FA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199" y="1595677"/>
            <a:ext cx="5036369" cy="4601685"/>
          </a:xfrm>
          <a:noFill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DCD22E-304D-D5BC-D0F9-FB8288CF4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8D6C380F-326D-3C40-9EE7-7FBAB0953422}" type="slidenum">
              <a:rPr lang="en-US" smtClean="0"/>
              <a:pPr>
                <a:spcAft>
                  <a:spcPts val="600"/>
                </a:spcAft>
                <a:defRPr/>
              </a:pPr>
              <a:t>5</a:t>
            </a:fld>
            <a:endParaRPr lang="en-US"/>
          </a:p>
        </p:txBody>
      </p:sp>
      <p:pic>
        <p:nvPicPr>
          <p:cNvPr id="10" name="Google Shape;380;p38">
            <a:extLst>
              <a:ext uri="{FF2B5EF4-FFF2-40B4-BE49-F238E27FC236}">
                <a16:creationId xmlns:a16="http://schemas.microsoft.com/office/drawing/2014/main" id="{75B8C73D-23C5-3318-6E29-505C60FDCF5B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86821" y="124753"/>
            <a:ext cx="2879700" cy="202507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381;p38">
            <a:extLst>
              <a:ext uri="{FF2B5EF4-FFF2-40B4-BE49-F238E27FC236}">
                <a16:creationId xmlns:a16="http://schemas.microsoft.com/office/drawing/2014/main" id="{D74084D3-58D4-A990-46E7-6ABB54115FD5}"/>
              </a:ext>
            </a:extLst>
          </p:cNvPr>
          <p:cNvSpPr txBox="1"/>
          <p:nvPr/>
        </p:nvSpPr>
        <p:spPr>
          <a:xfrm>
            <a:off x="9519482" y="490998"/>
            <a:ext cx="154507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b="1" dirty="0">
                <a:solidFill>
                  <a:srgbClr val="BD5D5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Ac-225 </a:t>
            </a:r>
            <a:endParaRPr b="1" dirty="0">
              <a:solidFill>
                <a:srgbClr val="BD5D5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-LV" b="1" dirty="0">
                <a:solidFill>
                  <a:srgbClr val="BD5D5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T</a:t>
            </a:r>
            <a:r>
              <a:rPr lang="lv-LV" b="1" baseline="-25000" dirty="0">
                <a:solidFill>
                  <a:srgbClr val="BD5D5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1/2</a:t>
            </a:r>
            <a:r>
              <a:rPr lang="lv-LV" b="1" dirty="0">
                <a:solidFill>
                  <a:srgbClr val="BD5D5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= 9.92 d </a:t>
            </a:r>
            <a:endParaRPr b="1" dirty="0">
              <a:solidFill>
                <a:srgbClr val="BD5D5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079B0004-E1DF-2281-180B-B042564E8A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22648" y="6400298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r>
              <a:rPr lang="fr-FR" dirty="0"/>
              <a:t>  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B2AA0C5-6E7A-FB30-48BD-1B3E04B6EA1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15" name="Picture 1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09EC741-439B-517F-AC47-94AEE2CB38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D21BEABF-5B24-8B9B-5B13-AC28B2FDB260}"/>
              </a:ext>
            </a:extLst>
          </p:cNvPr>
          <p:cNvSpPr txBox="1">
            <a:spLocks/>
          </p:cNvSpPr>
          <p:nvPr/>
        </p:nvSpPr>
        <p:spPr bwMode="auto">
          <a:xfrm>
            <a:off x="476574" y="5699840"/>
            <a:ext cx="5266428" cy="7739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itchFamily="2" charset="2"/>
              <a:buChar char="Ø"/>
            </a:pPr>
            <a:r>
              <a:rPr lang="en-GB" sz="2000" b="0" dirty="0">
                <a:solidFill>
                  <a:schemeClr val="tx1">
                    <a:lumMod val="75000"/>
                  </a:schemeClr>
                </a:solidFill>
              </a:rPr>
              <a:t>Alpha decay RN labelled with PSMA are very aggressive to salivary glands</a:t>
            </a:r>
          </a:p>
        </p:txBody>
      </p:sp>
    </p:spTree>
    <p:extLst>
      <p:ext uri="{BB962C8B-B14F-4D97-AF65-F5344CB8AC3E}">
        <p14:creationId xmlns:p14="http://schemas.microsoft.com/office/powerpoint/2010/main" val="263329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82EB9-22E6-1C43-B82D-28E513111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dirty="0"/>
              <a:t>Pure radionuclides for medical applications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CBA058-DB1A-F048-9A35-FD2B557B5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6D398D-7B2F-4F4B-BDC1-C7B168C6D64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9739" y="2242466"/>
            <a:ext cx="2740285" cy="3645025"/>
          </a:xfrm>
        </p:spPr>
        <p:txBody>
          <a:bodyPr>
            <a:no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GB" sz="2000" b="0" dirty="0">
                <a:solidFill>
                  <a:schemeClr val="tx2"/>
                </a:solidFill>
              </a:rPr>
              <a:t>CERN-MEDICIS mass-separator to obtain isotopically pure medical radionuclides.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000" b="0" dirty="0">
                <a:solidFill>
                  <a:schemeClr val="tx2"/>
                </a:solidFill>
              </a:rPr>
              <a:t>Chemically pure radionuclides are obtained through radiochemical separation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F950CFD-7D4D-6F4C-AA2D-5BE0D1F0A91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3712" y="2622272"/>
            <a:ext cx="5544611" cy="299020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7C638A9-B972-504E-9F63-D612B49BC1F2}"/>
              </a:ext>
            </a:extLst>
          </p:cNvPr>
          <p:cNvSpPr/>
          <p:nvPr/>
        </p:nvSpPr>
        <p:spPr bwMode="auto">
          <a:xfrm rot="18931546">
            <a:off x="5677325" y="2073429"/>
            <a:ext cx="616816" cy="411067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367FCA6-6BC3-E64B-9496-631907EFC45C}"/>
              </a:ext>
            </a:extLst>
          </p:cNvPr>
          <p:cNvSpPr/>
          <p:nvPr/>
        </p:nvSpPr>
        <p:spPr bwMode="auto">
          <a:xfrm>
            <a:off x="3431703" y="3638330"/>
            <a:ext cx="4104453" cy="497858"/>
          </a:xfrm>
          <a:prstGeom prst="rect">
            <a:avLst/>
          </a:prstGeom>
          <a:noFill/>
          <a:ln w="28575" cap="flat" cmpd="sng" algn="ctr">
            <a:solidFill>
              <a:schemeClr val="tx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2A4258C-1E67-AB46-9B2B-8D8B1DDDF2D0}"/>
              </a:ext>
            </a:extLst>
          </p:cNvPr>
          <p:cNvSpPr txBox="1"/>
          <p:nvPr/>
        </p:nvSpPr>
        <p:spPr>
          <a:xfrm>
            <a:off x="3386068" y="2052481"/>
            <a:ext cx="1890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V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Mass-separator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799D69-DD70-EE46-8921-88DAAD8B8FA1}"/>
              </a:ext>
            </a:extLst>
          </p:cNvPr>
          <p:cNvSpPr txBox="1"/>
          <p:nvPr/>
        </p:nvSpPr>
        <p:spPr>
          <a:xfrm>
            <a:off x="5020312" y="5781910"/>
            <a:ext cx="374556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LV" b="1" dirty="0">
                <a:solidFill>
                  <a:srgbClr val="FF0000"/>
                </a:solidFill>
              </a:rPr>
              <a:t>Radiochemistry (…or lasers)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4B28AF6-E548-4A4D-81F4-F8F3809D58B1}"/>
              </a:ext>
            </a:extLst>
          </p:cNvPr>
          <p:cNvCxnSpPr>
            <a:cxnSpLocks/>
          </p:cNvCxnSpPr>
          <p:nvPr/>
        </p:nvCxnSpPr>
        <p:spPr bwMode="auto">
          <a:xfrm>
            <a:off x="3415154" y="2750450"/>
            <a:ext cx="0" cy="887880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3C1E07E-C574-E645-A93C-614F09E2BC63}"/>
              </a:ext>
            </a:extLst>
          </p:cNvPr>
          <p:cNvCxnSpPr>
            <a:cxnSpLocks/>
          </p:cNvCxnSpPr>
          <p:nvPr/>
        </p:nvCxnSpPr>
        <p:spPr bwMode="auto">
          <a:xfrm flipV="1">
            <a:off x="5722420" y="4499023"/>
            <a:ext cx="0" cy="118815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Image 6">
            <a:extLst>
              <a:ext uri="{FF2B5EF4-FFF2-40B4-BE49-F238E27FC236}">
                <a16:creationId xmlns:a16="http://schemas.microsoft.com/office/drawing/2014/main" id="{DC402927-7F42-0B48-8B3D-B6BA952DDA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4465" y="975490"/>
            <a:ext cx="6118662" cy="1392208"/>
          </a:xfrm>
          <a:prstGeom prst="rect">
            <a:avLst/>
          </a:prstGeom>
        </p:spPr>
      </p:pic>
      <p:pic>
        <p:nvPicPr>
          <p:cNvPr id="25" name="Picture 24" descr="A picture containing indoor, cluttered&#10;&#10;Description automatically generated">
            <a:extLst>
              <a:ext uri="{FF2B5EF4-FFF2-40B4-BE49-F238E27FC236}">
                <a16:creationId xmlns:a16="http://schemas.microsoft.com/office/drawing/2014/main" id="{E4D3AD35-C637-624D-B214-AA51D178CC6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718102" y="3144796"/>
            <a:ext cx="3371273" cy="2278775"/>
          </a:xfrm>
          <a:prstGeom prst="rect">
            <a:avLst/>
          </a:prstGeom>
          <a:effectLst/>
        </p:spPr>
      </p:pic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894CE8D2-671E-0D44-AF1F-39921ABC02D8}"/>
              </a:ext>
            </a:extLst>
          </p:cNvPr>
          <p:cNvSpPr txBox="1">
            <a:spLocks/>
          </p:cNvSpPr>
          <p:nvPr/>
        </p:nvSpPr>
        <p:spPr bwMode="auto">
          <a:xfrm>
            <a:off x="10122648" y="6400298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z="1050" smtClean="0">
                <a:solidFill>
                  <a:schemeClr val="bg1"/>
                </a:solidFill>
              </a:rPr>
              <a:pPr>
                <a:spcAft>
                  <a:spcPts val="600"/>
                </a:spcAft>
                <a:defRPr/>
              </a:pPr>
              <a:t>25/05/2023</a:t>
            </a:fld>
            <a:r>
              <a:rPr lang="fr-FR" sz="1050">
                <a:solidFill>
                  <a:schemeClr val="bg1"/>
                </a:solidFill>
              </a:rPr>
              <a:t>  </a:t>
            </a:r>
            <a:endParaRPr lang="en-US" sz="1050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F557C7C-DB9B-825F-34D9-C191720DADE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21" name="Picture 2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FD7EABB-A6C7-5A70-D39B-FA2114672E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C373140D-C177-E2AB-5117-B7B79F06452B}"/>
              </a:ext>
            </a:extLst>
          </p:cNvPr>
          <p:cNvSpPr txBox="1">
            <a:spLocks/>
          </p:cNvSpPr>
          <p:nvPr/>
        </p:nvSpPr>
        <p:spPr bwMode="auto">
          <a:xfrm>
            <a:off x="467639" y="1103636"/>
            <a:ext cx="4552673" cy="7739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itchFamily="2" charset="2"/>
              <a:buChar char="Ø"/>
            </a:pPr>
            <a:r>
              <a:rPr lang="en-GB" sz="2000" b="0" dirty="0">
                <a:solidFill>
                  <a:schemeClr val="tx2"/>
                </a:solidFill>
              </a:rPr>
              <a:t>Isotopically pure target material (e.g. Ca-44 20k </a:t>
            </a:r>
            <a:r>
              <a:rPr lang="en-GB" sz="2000" b="0" dirty="0" err="1">
                <a:solidFill>
                  <a:schemeClr val="tx2"/>
                </a:solidFill>
              </a:rPr>
              <a:t>Eur</a:t>
            </a:r>
            <a:r>
              <a:rPr lang="en-GB" sz="2000" b="0" dirty="0">
                <a:solidFill>
                  <a:schemeClr val="tx2"/>
                </a:solidFill>
              </a:rPr>
              <a:t>/g, Ni-64 80k </a:t>
            </a:r>
            <a:r>
              <a:rPr lang="en-GB" sz="2000" b="0" dirty="0" err="1">
                <a:solidFill>
                  <a:schemeClr val="tx2"/>
                </a:solidFill>
              </a:rPr>
              <a:t>Eur</a:t>
            </a:r>
            <a:r>
              <a:rPr lang="en-GB" sz="2000" b="0" dirty="0">
                <a:solidFill>
                  <a:schemeClr val="tx2"/>
                </a:solidFill>
              </a:rPr>
              <a:t>/g) or 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4E4C45-27CF-0975-598E-0AEE59D27B44}"/>
              </a:ext>
            </a:extLst>
          </p:cNvPr>
          <p:cNvSpPr txBox="1"/>
          <p:nvPr/>
        </p:nvSpPr>
        <p:spPr>
          <a:xfrm>
            <a:off x="5364504" y="2306299"/>
            <a:ext cx="49357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tx2">
                    <a:lumMod val="50000"/>
                  </a:schemeClr>
                </a:solidFill>
              </a:rPr>
              <a:t>Fig. 4. MEDICIS mass-separator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DD9C9E-39F0-5ED3-0003-23F5207391B4}"/>
              </a:ext>
            </a:extLst>
          </p:cNvPr>
          <p:cNvSpPr txBox="1"/>
          <p:nvPr/>
        </p:nvSpPr>
        <p:spPr>
          <a:xfrm>
            <a:off x="9264351" y="5958078"/>
            <a:ext cx="25196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tx2">
                    <a:lumMod val="50000"/>
                  </a:schemeClr>
                </a:solidFill>
              </a:rPr>
              <a:t>Fig. 5. Column for chemical separation</a:t>
            </a:r>
          </a:p>
        </p:txBody>
      </p:sp>
    </p:spTree>
    <p:extLst>
      <p:ext uri="{BB962C8B-B14F-4D97-AF65-F5344CB8AC3E}">
        <p14:creationId xmlns:p14="http://schemas.microsoft.com/office/powerpoint/2010/main" val="226379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18686-C6D8-F94E-9763-0CD51D7A6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N</a:t>
            </a:r>
            <a:r>
              <a:rPr lang="en-LV" sz="3200" dirty="0"/>
              <a:t>at-Ti and nat-V as target material for </a:t>
            </a:r>
            <a:r>
              <a:rPr lang="en-LV" sz="3200" baseline="30000" dirty="0"/>
              <a:t>xx</a:t>
            </a:r>
            <a:r>
              <a:rPr lang="en-LV" sz="3200" dirty="0"/>
              <a:t>Sc production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44E59-61B5-244C-8BB5-12D7FE2F7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0C224DE-25CC-9A4C-A23B-1D917214BCC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5257" y="1140071"/>
            <a:ext cx="4090054" cy="4872478"/>
          </a:xfrm>
        </p:spPr>
        <p:txBody>
          <a:bodyPr>
            <a:noAutofit/>
          </a:bodyPr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600" b="0" dirty="0">
                <a:solidFill>
                  <a:schemeClr val="tx2"/>
                </a:solidFill>
              </a:rPr>
              <a:t>Relatively cheap metals titanium and vanadium are light, corrosion resistant, refractory and non-toxic;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600" b="0" dirty="0">
                <a:solidFill>
                  <a:schemeClr val="tx2"/>
                </a:solidFill>
              </a:rPr>
              <a:t>Natural titanium has five stable isotopes with different percentages, </a:t>
            </a:r>
            <a:br>
              <a:rPr lang="en-US" sz="1600" b="0" dirty="0">
                <a:solidFill>
                  <a:schemeClr val="tx2"/>
                </a:solidFill>
              </a:rPr>
            </a:br>
            <a:r>
              <a:rPr lang="en-US" sz="1600" b="0" dirty="0">
                <a:solidFill>
                  <a:schemeClr val="tx2"/>
                </a:solidFill>
              </a:rPr>
              <a:t>i.e. </a:t>
            </a:r>
            <a:r>
              <a:rPr lang="en-US" sz="1600" b="0" baseline="30000" dirty="0">
                <a:solidFill>
                  <a:schemeClr val="tx2"/>
                </a:solidFill>
              </a:rPr>
              <a:t>46</a:t>
            </a:r>
            <a:r>
              <a:rPr lang="en-US" sz="1600" b="0" dirty="0">
                <a:solidFill>
                  <a:schemeClr val="tx2"/>
                </a:solidFill>
              </a:rPr>
              <a:t>Ti (8.25%), </a:t>
            </a:r>
            <a:r>
              <a:rPr lang="en-US" sz="1600" b="0" baseline="30000" dirty="0">
                <a:solidFill>
                  <a:schemeClr val="tx2"/>
                </a:solidFill>
              </a:rPr>
              <a:t>47</a:t>
            </a:r>
            <a:r>
              <a:rPr lang="en-US" sz="1600" b="0" dirty="0">
                <a:solidFill>
                  <a:schemeClr val="tx2"/>
                </a:solidFill>
              </a:rPr>
              <a:t>Ti (7.44%), </a:t>
            </a:r>
            <a:r>
              <a:rPr lang="en-US" sz="1600" b="0" u="sng" baseline="30000" dirty="0">
                <a:solidFill>
                  <a:schemeClr val="tx2"/>
                </a:solidFill>
              </a:rPr>
              <a:t>48</a:t>
            </a:r>
            <a:r>
              <a:rPr lang="en-US" sz="1600" b="0" u="sng" dirty="0">
                <a:solidFill>
                  <a:schemeClr val="tx2"/>
                </a:solidFill>
              </a:rPr>
              <a:t>Ti (73.72%), </a:t>
            </a:r>
            <a:r>
              <a:rPr lang="en-US" sz="1600" b="0" baseline="30000" dirty="0">
                <a:solidFill>
                  <a:schemeClr val="tx2"/>
                </a:solidFill>
              </a:rPr>
              <a:t>49</a:t>
            </a:r>
            <a:r>
              <a:rPr lang="en-US" sz="1600" b="0" dirty="0">
                <a:solidFill>
                  <a:schemeClr val="tx2"/>
                </a:solidFill>
              </a:rPr>
              <a:t>Ti (5.41%), and </a:t>
            </a:r>
            <a:r>
              <a:rPr lang="en-US" sz="1600" b="0" baseline="30000" dirty="0">
                <a:solidFill>
                  <a:schemeClr val="tx2"/>
                </a:solidFill>
              </a:rPr>
              <a:t>50</a:t>
            </a:r>
            <a:r>
              <a:rPr lang="en-US" sz="1600" b="0" dirty="0">
                <a:solidFill>
                  <a:schemeClr val="tx2"/>
                </a:solidFill>
              </a:rPr>
              <a:t>Ti (5.18%);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600" b="0" baseline="30000" dirty="0" err="1">
                <a:solidFill>
                  <a:schemeClr val="tx2"/>
                </a:solidFill>
              </a:rPr>
              <a:t>nat</a:t>
            </a:r>
            <a:r>
              <a:rPr lang="en-US" sz="1600" b="0" dirty="0" err="1">
                <a:solidFill>
                  <a:schemeClr val="tx2"/>
                </a:solidFill>
              </a:rPr>
              <a:t>V</a:t>
            </a:r>
            <a:r>
              <a:rPr lang="en-US" sz="1600" b="0" dirty="0">
                <a:solidFill>
                  <a:schemeClr val="tx2"/>
                </a:solidFill>
              </a:rPr>
              <a:t> consists of 2 stable isotopes </a:t>
            </a:r>
            <a:br>
              <a:rPr lang="en-US" sz="1600" b="0" dirty="0">
                <a:solidFill>
                  <a:schemeClr val="tx2"/>
                </a:solidFill>
              </a:rPr>
            </a:br>
            <a:r>
              <a:rPr lang="en-US" sz="1600" b="0" dirty="0">
                <a:solidFill>
                  <a:schemeClr val="tx2"/>
                </a:solidFill>
              </a:rPr>
              <a:t>(</a:t>
            </a:r>
            <a:r>
              <a:rPr lang="en-US" sz="1600" b="0" baseline="30000" dirty="0">
                <a:solidFill>
                  <a:schemeClr val="tx2"/>
                </a:solidFill>
              </a:rPr>
              <a:t>51</a:t>
            </a:r>
            <a:r>
              <a:rPr lang="en-US" sz="1600" b="0" dirty="0">
                <a:solidFill>
                  <a:schemeClr val="tx2"/>
                </a:solidFill>
              </a:rPr>
              <a:t>V: 99.750%, </a:t>
            </a:r>
            <a:r>
              <a:rPr lang="en-US" sz="1600" b="0" baseline="30000" dirty="0">
                <a:solidFill>
                  <a:schemeClr val="tx2"/>
                </a:solidFill>
              </a:rPr>
              <a:t>50</a:t>
            </a:r>
            <a:r>
              <a:rPr lang="en-US" sz="1600" b="0" dirty="0">
                <a:solidFill>
                  <a:schemeClr val="tx2"/>
                </a:solidFill>
              </a:rPr>
              <a:t>V: 0.250%)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600" dirty="0">
                <a:solidFill>
                  <a:schemeClr val="tx2"/>
                </a:solidFill>
              </a:rPr>
              <a:t>Melting point:</a:t>
            </a:r>
          </a:p>
          <a:p>
            <a:pPr marL="609600" lvl="1" indent="-2857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600" dirty="0">
                <a:solidFill>
                  <a:schemeClr val="tx2"/>
                </a:solidFill>
              </a:rPr>
              <a:t>Vanadium - 1910 </a:t>
            </a:r>
            <a:r>
              <a:rPr lang="en-US" sz="1600" baseline="30000" dirty="0" err="1">
                <a:solidFill>
                  <a:schemeClr val="tx2"/>
                </a:solidFill>
              </a:rPr>
              <a:t>o</a:t>
            </a:r>
            <a:r>
              <a:rPr lang="en-US" sz="1600" dirty="0" err="1">
                <a:solidFill>
                  <a:schemeClr val="tx2"/>
                </a:solidFill>
              </a:rPr>
              <a:t>C</a:t>
            </a:r>
            <a:endParaRPr lang="en-US" sz="1600" dirty="0">
              <a:solidFill>
                <a:schemeClr val="tx2"/>
              </a:solidFill>
            </a:endParaRPr>
          </a:p>
          <a:p>
            <a:pPr marL="609600" lvl="1" indent="-2857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600" dirty="0">
                <a:solidFill>
                  <a:schemeClr val="tx2"/>
                </a:solidFill>
              </a:rPr>
              <a:t>Titanium – 1668  </a:t>
            </a:r>
            <a:r>
              <a:rPr lang="en-US" sz="1600" baseline="30000" dirty="0" err="1">
                <a:solidFill>
                  <a:schemeClr val="tx2"/>
                </a:solidFill>
              </a:rPr>
              <a:t>o</a:t>
            </a:r>
            <a:r>
              <a:rPr lang="en-US" sz="1600" dirty="0" err="1">
                <a:solidFill>
                  <a:schemeClr val="tx2"/>
                </a:solidFill>
              </a:rPr>
              <a:t>C</a:t>
            </a: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en-US" sz="1400" b="0" dirty="0">
              <a:solidFill>
                <a:schemeClr val="tx2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ED41E2-AAAF-5640-942E-13ECED91B0FC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283"/>
          <a:stretch/>
        </p:blipFill>
        <p:spPr>
          <a:xfrm>
            <a:off x="4699655" y="782050"/>
            <a:ext cx="4464791" cy="27942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1F6FD83-7D53-D842-B75A-23E199E94AE8}"/>
              </a:ext>
            </a:extLst>
          </p:cNvPr>
          <p:cNvSpPr txBox="1"/>
          <p:nvPr/>
        </p:nvSpPr>
        <p:spPr>
          <a:xfrm>
            <a:off x="4699655" y="3612708"/>
            <a:ext cx="408529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900" b="1" dirty="0">
                <a:solidFill>
                  <a:schemeClr val="tx2">
                    <a:lumMod val="50000"/>
                  </a:schemeClr>
                </a:solidFill>
              </a:rPr>
              <a:t>Fig. 3. Excitation function of  </a:t>
            </a:r>
            <a:r>
              <a:rPr lang="en-GB" sz="900" b="1" baseline="30000" dirty="0" err="1">
                <a:solidFill>
                  <a:schemeClr val="tx2">
                    <a:lumMod val="50000"/>
                  </a:schemeClr>
                </a:solidFill>
              </a:rPr>
              <a:t>nat</a:t>
            </a:r>
            <a:r>
              <a:rPr lang="en-GB" sz="900" b="1" dirty="0" err="1">
                <a:solidFill>
                  <a:schemeClr val="tx2">
                    <a:lumMod val="50000"/>
                  </a:schemeClr>
                </a:solidFill>
              </a:rPr>
              <a:t>Ti</a:t>
            </a:r>
            <a:r>
              <a:rPr lang="en-GB" sz="900" b="1" dirty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GB" sz="900" b="1" dirty="0" err="1">
                <a:solidFill>
                  <a:schemeClr val="tx2">
                    <a:lumMod val="50000"/>
                  </a:schemeClr>
                </a:solidFill>
              </a:rPr>
              <a:t>p,x</a:t>
            </a:r>
            <a:r>
              <a:rPr lang="en-GB" sz="900" b="1" dirty="0">
                <a:solidFill>
                  <a:schemeClr val="tx2">
                    <a:lumMod val="50000"/>
                  </a:schemeClr>
                </a:solidFill>
              </a:rPr>
              <a:t>)</a:t>
            </a:r>
            <a:r>
              <a:rPr lang="en-GB" sz="900" b="1" baseline="30000" dirty="0" err="1">
                <a:solidFill>
                  <a:schemeClr val="tx2">
                    <a:lumMod val="50000"/>
                  </a:schemeClr>
                </a:solidFill>
              </a:rPr>
              <a:t>xx</a:t>
            </a:r>
            <a:r>
              <a:rPr lang="en-GB" sz="900" b="1" dirty="0" err="1">
                <a:solidFill>
                  <a:schemeClr val="tx2">
                    <a:lumMod val="50000"/>
                  </a:schemeClr>
                </a:solidFill>
              </a:rPr>
              <a:t>Sc</a:t>
            </a:r>
            <a:r>
              <a:rPr lang="en-GB" sz="900" b="1" dirty="0">
                <a:solidFill>
                  <a:schemeClr val="tx2">
                    <a:lumMod val="50000"/>
                  </a:schemeClr>
                </a:solidFill>
              </a:rPr>
              <a:t> reaction by the TALYS-1.9 code</a:t>
            </a:r>
          </a:p>
          <a:p>
            <a:pPr algn="just"/>
            <a:r>
              <a:rPr lang="en-LV" sz="900" dirty="0">
                <a:solidFill>
                  <a:schemeClr val="tx2">
                    <a:lumMod val="50000"/>
                  </a:schemeClr>
                </a:solidFill>
              </a:rPr>
              <a:t>A. Jafari, et. </a:t>
            </a:r>
            <a:r>
              <a:rPr lang="en-GB" sz="900" dirty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LV" sz="900" dirty="0">
                <a:solidFill>
                  <a:schemeClr val="tx2">
                    <a:lumMod val="50000"/>
                  </a:schemeClr>
                </a:solidFill>
              </a:rPr>
              <a:t>ll. Cyclotron-based production of the theranostic radionuclide scandium-47 from titanium target, </a:t>
            </a:r>
            <a:r>
              <a:rPr lang="en-LV" sz="900" i="1" dirty="0">
                <a:solidFill>
                  <a:schemeClr val="tx2">
                    <a:lumMod val="50000"/>
                  </a:schemeClr>
                </a:solidFill>
              </a:rPr>
              <a:t>Nuclear Inst. and Methods in Physics Research, </a:t>
            </a:r>
            <a:r>
              <a:rPr lang="en-LV" sz="900" dirty="0">
                <a:solidFill>
                  <a:schemeClr val="tx2">
                    <a:lumMod val="50000"/>
                  </a:schemeClr>
                </a:solidFill>
              </a:rPr>
              <a:t>vol. 961, no. Elsevier B.V., 2020</a:t>
            </a: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69198C2B-B388-8940-AAC9-A66B467D4E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22648" y="6400298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r>
              <a:rPr lang="fr-FR" dirty="0"/>
              <a:t>  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7FDCA0-C077-3CAC-2690-BCEBF00E27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2913DBB-9639-2E8C-B08F-F9B95F6911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ABA671-255B-47CE-DC1F-F4863487EE7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755" r="51458" b="1"/>
          <a:stretch/>
        </p:blipFill>
        <p:spPr>
          <a:xfrm>
            <a:off x="8784949" y="830929"/>
            <a:ext cx="3106928" cy="34664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C0A859-7124-1BA1-CD8C-9BC3BEB64BD7}"/>
              </a:ext>
            </a:extLst>
          </p:cNvPr>
          <p:cNvSpPr txBox="1"/>
          <p:nvPr/>
        </p:nvSpPr>
        <p:spPr>
          <a:xfrm>
            <a:off x="8784947" y="4297383"/>
            <a:ext cx="3106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900" b="1" dirty="0">
                <a:solidFill>
                  <a:schemeClr val="tx2"/>
                </a:solidFill>
              </a:rPr>
              <a:t>Table 1. Data of the </a:t>
            </a:r>
            <a:r>
              <a:rPr lang="en-GB" sz="900" b="1" baseline="30000" dirty="0" err="1">
                <a:solidFill>
                  <a:schemeClr val="tx2"/>
                </a:solidFill>
              </a:rPr>
              <a:t>nat</a:t>
            </a:r>
            <a:r>
              <a:rPr lang="en-GB" sz="900" b="1" dirty="0" err="1">
                <a:solidFill>
                  <a:schemeClr val="tx2"/>
                </a:solidFill>
              </a:rPr>
              <a:t>V</a:t>
            </a:r>
            <a:r>
              <a:rPr lang="en-GB" sz="900" b="1" dirty="0">
                <a:solidFill>
                  <a:schemeClr val="tx2"/>
                </a:solidFill>
              </a:rPr>
              <a:t>(</a:t>
            </a:r>
            <a:r>
              <a:rPr lang="en-GB" sz="900" b="1" dirty="0" err="1">
                <a:solidFill>
                  <a:schemeClr val="tx2"/>
                </a:solidFill>
              </a:rPr>
              <a:t>p,x</a:t>
            </a:r>
            <a:r>
              <a:rPr lang="en-GB" sz="900" b="1" dirty="0">
                <a:solidFill>
                  <a:schemeClr val="tx2"/>
                </a:solidFill>
              </a:rPr>
              <a:t>)</a:t>
            </a:r>
            <a:r>
              <a:rPr lang="en-GB" sz="900" b="1" baseline="30000" dirty="0">
                <a:solidFill>
                  <a:schemeClr val="tx2"/>
                </a:solidFill>
              </a:rPr>
              <a:t>47</a:t>
            </a:r>
            <a:r>
              <a:rPr lang="en-GB" sz="900" b="1" dirty="0">
                <a:solidFill>
                  <a:schemeClr val="tx2"/>
                </a:solidFill>
              </a:rPr>
              <a:t>Sc,</a:t>
            </a:r>
            <a:r>
              <a:rPr lang="en-GB" sz="900" b="1" baseline="30000" dirty="0">
                <a:solidFill>
                  <a:schemeClr val="tx2"/>
                </a:solidFill>
              </a:rPr>
              <a:t>46</a:t>
            </a:r>
            <a:r>
              <a:rPr lang="en-GB" sz="900" b="1" dirty="0">
                <a:solidFill>
                  <a:schemeClr val="tx2"/>
                </a:solidFill>
              </a:rPr>
              <a:t>Sc nuclear cross sections and the values of the IAEA reference cross sections used.</a:t>
            </a:r>
          </a:p>
          <a:p>
            <a:pPr algn="just"/>
            <a:r>
              <a:rPr lang="en-GB" sz="900" dirty="0">
                <a:solidFill>
                  <a:schemeClr val="tx2"/>
                </a:solidFill>
              </a:rPr>
              <a:t>Gaia </a:t>
            </a:r>
            <a:r>
              <a:rPr lang="en-GB" sz="900" dirty="0" err="1">
                <a:solidFill>
                  <a:schemeClr val="tx2"/>
                </a:solidFill>
              </a:rPr>
              <a:t>Pupillo</a:t>
            </a:r>
            <a:r>
              <a:rPr lang="en-GB" sz="900" dirty="0">
                <a:solidFill>
                  <a:schemeClr val="tx2"/>
                </a:solidFill>
              </a:rPr>
              <a:t>, </a:t>
            </a:r>
            <a:r>
              <a:rPr lang="en-GB" sz="900" dirty="0" err="1">
                <a:solidFill>
                  <a:schemeClr val="tx2"/>
                </a:solidFill>
              </a:rPr>
              <a:t>et.all</a:t>
            </a:r>
            <a:r>
              <a:rPr lang="en-GB" sz="900" dirty="0">
                <a:solidFill>
                  <a:schemeClr val="tx2"/>
                </a:solidFill>
              </a:rPr>
              <a:t>. Production of 47Sc with natural vanadium targets: results of the PASTA project, Journal of Radioanalytical and Nuclear Chemistry, 2019, </a:t>
            </a:r>
            <a:r>
              <a:rPr lang="en-GB" sz="900" dirty="0"/>
              <a:t>https://</a:t>
            </a:r>
            <a:r>
              <a:rPr lang="en-GB" sz="900" dirty="0" err="1"/>
              <a:t>doi.org</a:t>
            </a:r>
            <a:r>
              <a:rPr lang="en-GB" sz="900" dirty="0"/>
              <a:t>/10.1007/s10967-019-06844-8 </a:t>
            </a:r>
          </a:p>
          <a:p>
            <a:pPr algn="just"/>
            <a:endParaRPr lang="en-GB" sz="900" dirty="0">
              <a:solidFill>
                <a:schemeClr val="tx2"/>
              </a:solidFill>
            </a:endParaRPr>
          </a:p>
          <a:p>
            <a:pPr algn="just"/>
            <a:endParaRPr lang="en-GB" sz="900" dirty="0">
              <a:solidFill>
                <a:schemeClr val="tx2"/>
              </a:solidFill>
            </a:endParaRPr>
          </a:p>
          <a:p>
            <a:pPr algn="just"/>
            <a:endParaRPr lang="en-LV" sz="900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1A3944A-FE49-53DE-D885-2FF7E91C6DA4}"/>
              </a:ext>
            </a:extLst>
          </p:cNvPr>
          <p:cNvSpPr txBox="1"/>
          <p:nvPr/>
        </p:nvSpPr>
        <p:spPr bwMode="auto">
          <a:xfrm>
            <a:off x="191344" y="4714250"/>
            <a:ext cx="836364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During medical Sc radionuclide production contaminants such as </a:t>
            </a:r>
            <a:r>
              <a:rPr lang="en-US" sz="1600" baseline="30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46</a:t>
            </a:r>
            <a: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 (t</a:t>
            </a:r>
            <a:r>
              <a:rPr lang="en-US" sz="1600" baseline="-25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=83d; E𝛾= 889 keV; 1120 keV) or </a:t>
            </a:r>
            <a:r>
              <a:rPr lang="en-US" sz="1600" baseline="30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44</a:t>
            </a:r>
            <a: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 (t</a:t>
            </a:r>
            <a:r>
              <a:rPr lang="en-US" sz="1600" baseline="-25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=4.04h; E𝛾= 1157 keV) in </a:t>
            </a:r>
            <a:r>
              <a:rPr lang="en-US" sz="1600" baseline="30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43</a:t>
            </a:r>
            <a: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 production mostly cannot be avoided, even with highly enriched target materials;</a:t>
            </a:r>
          </a:p>
          <a:p>
            <a:pPr marL="628650" lvl="1" indent="-171450" algn="just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Such high contaminant energy is bad for shielding and patient dosimetry;</a:t>
            </a:r>
          </a:p>
          <a:p>
            <a:pPr marL="628650" lvl="1" indent="-171450" algn="just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Mass-separation step therefore is mandatory</a:t>
            </a:r>
          </a:p>
        </p:txBody>
      </p:sp>
    </p:spTree>
    <p:extLst>
      <p:ext uri="{BB962C8B-B14F-4D97-AF65-F5344CB8AC3E}">
        <p14:creationId xmlns:p14="http://schemas.microsoft.com/office/powerpoint/2010/main" val="2670908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731B4-02F3-F24A-BCDD-1F6A55A9D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dirty="0"/>
              <a:t>SIA NUCLEO (Riga, Latvia)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83D9AC-624D-9D46-AD3B-3BC80E3C7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A7FC8-1BD7-634F-9890-4A95A572D39D}" type="slidenum">
              <a:rPr lang="fr-FR" smtClean="0"/>
              <a:t>8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AD19DF-509B-D94E-AF8C-2E682A60C7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43" t="10066" r="14165" b="24595"/>
          <a:stretch/>
        </p:blipFill>
        <p:spPr>
          <a:xfrm>
            <a:off x="634007" y="1133050"/>
            <a:ext cx="6108355" cy="4888238"/>
          </a:xfrm>
          <a:prstGeom prst="rect">
            <a:avLst/>
          </a:prstGeom>
        </p:spPr>
      </p:pic>
      <p:pic>
        <p:nvPicPr>
          <p:cNvPr id="7" name="Picture 6" descr="https://rsunuclearmed.com/images/gallery/01/big/14_ciklatrons.jpg">
            <a:extLst>
              <a:ext uri="{FF2B5EF4-FFF2-40B4-BE49-F238E27FC236}">
                <a16:creationId xmlns:a16="http://schemas.microsoft.com/office/drawing/2014/main" id="{4B1B6E7B-F87B-1543-A609-865D701974E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769" y="3987801"/>
            <a:ext cx="4176651" cy="2188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DC7A87-26EC-1E49-ACDA-66CEDEDFA6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769" y="1115786"/>
            <a:ext cx="4162339" cy="28720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6B62F39-51A0-DC7C-6B68-25ED5FAB757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8" name="Picture 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F9F4B4C-5D39-4D20-1FF0-946384F1FC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BBB014F2-07D5-FAFE-18AA-9941A92B34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22648" y="6400298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r>
              <a:rPr lang="fr-FR" dirty="0"/>
              <a:t>  </a:t>
            </a:r>
            <a:endParaRPr lang="en-US" dirty="0"/>
          </a:p>
        </p:txBody>
      </p:sp>
      <p:pic>
        <p:nvPicPr>
          <p:cNvPr id="14" name="Picture 13" descr="A purple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C22036A9-A72D-3B83-11E9-9A959AF140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73126" y="155830"/>
            <a:ext cx="3473914" cy="89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463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775AC-6A94-AD15-CD17-8E152E90C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88826"/>
            <a:ext cx="9448801" cy="1047132"/>
          </a:xfrm>
        </p:spPr>
        <p:txBody>
          <a:bodyPr anchor="ctr">
            <a:normAutofit/>
          </a:bodyPr>
          <a:lstStyle/>
          <a:p>
            <a:r>
              <a:rPr lang="en-LV" sz="4000">
                <a:solidFill>
                  <a:srgbClr val="FFFFFF"/>
                </a:solidFill>
              </a:rPr>
              <a:t>Equipment</a:t>
            </a:r>
          </a:p>
        </p:txBody>
      </p:sp>
      <p:pic>
        <p:nvPicPr>
          <p:cNvPr id="34" name="Picture 33" descr="A picture containing indoor, wall, microscope, steel&#10;&#10;Description automatically generated">
            <a:extLst>
              <a:ext uri="{FF2B5EF4-FFF2-40B4-BE49-F238E27FC236}">
                <a16:creationId xmlns:a16="http://schemas.microsoft.com/office/drawing/2014/main" id="{8E0B7911-B0B7-1226-9B2B-B945AD97F3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9" r="6" b="6"/>
          <a:stretch/>
        </p:blipFill>
        <p:spPr bwMode="auto">
          <a:xfrm>
            <a:off x="1668603" y="1196752"/>
            <a:ext cx="2593464" cy="2593464"/>
          </a:xfrm>
          <a:custGeom>
            <a:avLst/>
            <a:gdLst/>
            <a:ahLst/>
            <a:cxnLst/>
            <a:rect l="l" t="t" r="r" b="b"/>
            <a:pathLst>
              <a:path w="2593464" h="2593464">
                <a:moveTo>
                  <a:pt x="1296732" y="0"/>
                </a:moveTo>
                <a:cubicBezTo>
                  <a:pt x="2012897" y="0"/>
                  <a:pt x="2593464" y="580567"/>
                  <a:pt x="2593464" y="1296732"/>
                </a:cubicBezTo>
                <a:cubicBezTo>
                  <a:pt x="2593464" y="2012897"/>
                  <a:pt x="2012897" y="2593464"/>
                  <a:pt x="1296732" y="2593464"/>
                </a:cubicBezTo>
                <a:cubicBezTo>
                  <a:pt x="580567" y="2593464"/>
                  <a:pt x="0" y="2012897"/>
                  <a:pt x="0" y="1296732"/>
                </a:cubicBezTo>
                <a:cubicBezTo>
                  <a:pt x="0" y="580567"/>
                  <a:pt x="580567" y="0"/>
                  <a:pt x="1296732" y="0"/>
                </a:cubicBezTo>
                <a:close/>
              </a:path>
            </a:pathLst>
          </a:custGeom>
          <a:noFill/>
        </p:spPr>
      </p:pic>
      <p:pic>
        <p:nvPicPr>
          <p:cNvPr id="15" name="Picture 14" descr="C:\Documents and Settings\Sanita\My Documents\Downloads\04_Laboratorija_1_web.jpg">
            <a:extLst>
              <a:ext uri="{FF2B5EF4-FFF2-40B4-BE49-F238E27FC236}">
                <a16:creationId xmlns:a16="http://schemas.microsoft.com/office/drawing/2014/main" id="{00D8D3C6-AB57-986E-8BCA-B474100892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4" r="25034" b="-4"/>
          <a:stretch/>
        </p:blipFill>
        <p:spPr bwMode="auto">
          <a:xfrm>
            <a:off x="4655840" y="1196752"/>
            <a:ext cx="2593464" cy="2593464"/>
          </a:xfrm>
          <a:custGeom>
            <a:avLst/>
            <a:gdLst/>
            <a:ahLst/>
            <a:cxnLst/>
            <a:rect l="l" t="t" r="r" b="b"/>
            <a:pathLst>
              <a:path w="2593464" h="2593464">
                <a:moveTo>
                  <a:pt x="1296732" y="0"/>
                </a:moveTo>
                <a:cubicBezTo>
                  <a:pt x="2012897" y="0"/>
                  <a:pt x="2593464" y="580567"/>
                  <a:pt x="2593464" y="1296732"/>
                </a:cubicBezTo>
                <a:cubicBezTo>
                  <a:pt x="2593464" y="2012897"/>
                  <a:pt x="2012897" y="2593464"/>
                  <a:pt x="1296732" y="2593464"/>
                </a:cubicBezTo>
                <a:cubicBezTo>
                  <a:pt x="580567" y="2593464"/>
                  <a:pt x="0" y="2012897"/>
                  <a:pt x="0" y="1296732"/>
                </a:cubicBezTo>
                <a:cubicBezTo>
                  <a:pt x="0" y="580567"/>
                  <a:pt x="580567" y="0"/>
                  <a:pt x="1296732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Content Placeholder 3">
            <a:extLst>
              <a:ext uri="{FF2B5EF4-FFF2-40B4-BE49-F238E27FC236}">
                <a16:creationId xmlns:a16="http://schemas.microsoft.com/office/drawing/2014/main" id="{058D5F76-F7DC-7940-557D-0D533AE9ECA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7" r="22831" b="-4"/>
          <a:stretch/>
        </p:blipFill>
        <p:spPr>
          <a:xfrm>
            <a:off x="7643077" y="1196752"/>
            <a:ext cx="2593464" cy="2593464"/>
          </a:xfrm>
          <a:custGeom>
            <a:avLst/>
            <a:gdLst/>
            <a:ahLst/>
            <a:cxnLst/>
            <a:rect l="l" t="t" r="r" b="b"/>
            <a:pathLst>
              <a:path w="2593464" h="2593464">
                <a:moveTo>
                  <a:pt x="1296732" y="0"/>
                </a:moveTo>
                <a:cubicBezTo>
                  <a:pt x="2012897" y="0"/>
                  <a:pt x="2593464" y="580567"/>
                  <a:pt x="2593464" y="1296732"/>
                </a:cubicBezTo>
                <a:cubicBezTo>
                  <a:pt x="2593464" y="2012897"/>
                  <a:pt x="2012897" y="2593464"/>
                  <a:pt x="1296732" y="2593464"/>
                </a:cubicBezTo>
                <a:cubicBezTo>
                  <a:pt x="580567" y="2593464"/>
                  <a:pt x="0" y="2012897"/>
                  <a:pt x="0" y="1296732"/>
                </a:cubicBezTo>
                <a:cubicBezTo>
                  <a:pt x="0" y="580567"/>
                  <a:pt x="580567" y="0"/>
                  <a:pt x="1296732" y="0"/>
                </a:cubicBez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85788-5B9E-C883-4D8C-062A6AAA95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3551" y="4056149"/>
            <a:ext cx="9448800" cy="1757165"/>
          </a:xfrm>
        </p:spPr>
        <p:txBody>
          <a:bodyPr>
            <a:noAutofit/>
          </a:bodyPr>
          <a:lstStyle/>
          <a:p>
            <a: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2000" dirty="0">
                <a:cs typeface="Arial" pitchFamily="32"/>
              </a:rPr>
              <a:t>6</a:t>
            </a:r>
            <a:r>
              <a:rPr lang="en-GB" sz="2000" dirty="0">
                <a:cs typeface="Arial" pitchFamily="32"/>
              </a:rPr>
              <a:t> hot</a:t>
            </a:r>
            <a:r>
              <a:rPr lang="lv-LV" sz="2000" dirty="0">
                <a:cs typeface="Arial" pitchFamily="32"/>
              </a:rPr>
              <a:t>-</a:t>
            </a:r>
            <a:r>
              <a:rPr lang="lv-LV" sz="2000" dirty="0" err="1">
                <a:cs typeface="Arial" pitchFamily="32"/>
              </a:rPr>
              <a:t>cells</a:t>
            </a:r>
            <a:r>
              <a:rPr lang="lv-LV" sz="2000" dirty="0">
                <a:cs typeface="Arial" pitchFamily="32"/>
              </a:rPr>
              <a:t> </a:t>
            </a:r>
            <a:r>
              <a:rPr lang="en-GB" sz="2000" dirty="0">
                <a:cs typeface="Arial" pitchFamily="32"/>
              </a:rPr>
              <a:t>located in Class C clean rooms </a:t>
            </a:r>
            <a:r>
              <a:rPr lang="lv-LV" sz="2000" dirty="0" err="1">
                <a:cs typeface="Arial" pitchFamily="32"/>
              </a:rPr>
              <a:t>of</a:t>
            </a:r>
            <a:r>
              <a:rPr lang="lv-LV" sz="2000" dirty="0">
                <a:cs typeface="Arial" pitchFamily="32"/>
              </a:rPr>
              <a:t> </a:t>
            </a:r>
            <a:r>
              <a:rPr lang="lv-LV" sz="2000" dirty="0" err="1">
                <a:cs typeface="Arial" pitchFamily="32"/>
              </a:rPr>
              <a:t>whom</a:t>
            </a:r>
            <a:r>
              <a:rPr lang="lv-LV" sz="2000" dirty="0">
                <a:cs typeface="Arial" pitchFamily="32"/>
              </a:rPr>
              <a:t>:</a:t>
            </a:r>
          </a:p>
          <a:p>
            <a:pPr marL="800100" lvl="1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2000" dirty="0">
                <a:cs typeface="Arial" pitchFamily="32"/>
              </a:rPr>
              <a:t>4 </a:t>
            </a:r>
            <a:r>
              <a:rPr lang="lv-LV" sz="2000" dirty="0" err="1">
                <a:cs typeface="Arial" pitchFamily="32"/>
              </a:rPr>
              <a:t>dedicated</a:t>
            </a:r>
            <a:r>
              <a:rPr lang="lv-LV" sz="2000" dirty="0">
                <a:cs typeface="Arial" pitchFamily="32"/>
              </a:rPr>
              <a:t> </a:t>
            </a:r>
            <a:r>
              <a:rPr lang="lv-LV" sz="2000" dirty="0" err="1">
                <a:cs typeface="Arial" pitchFamily="32"/>
              </a:rPr>
              <a:t>for</a:t>
            </a:r>
            <a:r>
              <a:rPr lang="lv-LV" sz="2000" dirty="0">
                <a:cs typeface="Arial" pitchFamily="32"/>
              </a:rPr>
              <a:t> </a:t>
            </a:r>
            <a:r>
              <a:rPr lang="lv-LV" sz="2000" dirty="0" err="1">
                <a:cs typeface="Arial" pitchFamily="32"/>
              </a:rPr>
              <a:t>active</a:t>
            </a:r>
            <a:r>
              <a:rPr lang="lv-LV" sz="2000" dirty="0">
                <a:cs typeface="Arial" pitchFamily="32"/>
              </a:rPr>
              <a:t> ingredient </a:t>
            </a:r>
            <a:r>
              <a:rPr lang="en-GB" sz="2000" dirty="0">
                <a:cs typeface="Arial" pitchFamily="32"/>
              </a:rPr>
              <a:t>synthesis </a:t>
            </a:r>
          </a:p>
          <a:p>
            <a:pPr marL="800100" lvl="1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dirty="0">
                <a:cs typeface="Arial" pitchFamily="32"/>
              </a:rPr>
              <a:t>2 </a:t>
            </a:r>
            <a:r>
              <a:rPr lang="lv-LV" sz="2000" dirty="0" err="1">
                <a:cs typeface="Arial" pitchFamily="32"/>
              </a:rPr>
              <a:t>for</a:t>
            </a:r>
            <a:r>
              <a:rPr lang="lv-LV" sz="2000" dirty="0">
                <a:cs typeface="Arial" pitchFamily="32"/>
              </a:rPr>
              <a:t> </a:t>
            </a:r>
            <a:r>
              <a:rPr lang="en-GB" sz="2000" dirty="0">
                <a:cs typeface="Arial" pitchFamily="32"/>
              </a:rPr>
              <a:t>sterile dispensing</a:t>
            </a:r>
          </a:p>
          <a:p>
            <a:pPr marL="800100" lvl="1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dirty="0">
                <a:cs typeface="Arial" pitchFamily="32"/>
              </a:rPr>
              <a:t>1 additional dedicated for radiometal labelling - </a:t>
            </a:r>
            <a:r>
              <a:rPr lang="en-GB" sz="2000" i="1" dirty="0">
                <a:cs typeface="Arial" pitchFamily="32"/>
              </a:rPr>
              <a:t>underway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dirty="0">
                <a:cs typeface="Arial" pitchFamily="32"/>
              </a:rPr>
              <a:t>2x semi-automatic sterile open-vial dispensers</a:t>
            </a:r>
            <a:endParaRPr lang="lv-LV" sz="2000" dirty="0">
              <a:cs typeface="Arial" pitchFamily="32"/>
            </a:endParaRPr>
          </a:p>
        </p:txBody>
      </p:sp>
      <p:sp>
        <p:nvSpPr>
          <p:cNvPr id="19" name="Date Placeholder 2">
            <a:extLst>
              <a:ext uri="{FF2B5EF4-FFF2-40B4-BE49-F238E27FC236}">
                <a16:creationId xmlns:a16="http://schemas.microsoft.com/office/drawing/2014/main" id="{F3898399-6124-C9C7-4515-51235A5D4B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1061FC70-CB45-4A4E-A5F9-873E79BEB100}" type="datetime1">
              <a:rPr kumimoji="0" lang="fr-FR" sz="11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25/05/2023</a:t>
            </a:fld>
            <a:r>
              <a:rPr kumimoji="0" lang="fr-FR" sz="11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Slide Number Placeholder 3">
            <a:extLst>
              <a:ext uri="{FF2B5EF4-FFF2-40B4-BE49-F238E27FC236}">
                <a16:creationId xmlns:a16="http://schemas.microsoft.com/office/drawing/2014/main" id="{74496BCC-3FE2-C556-8C00-71B545A2F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8D6C380F-326D-3C40-9EE7-7FBAB0953422}" type="slidenum"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FAB6BD-1487-C178-3D7F-77BE9D9AA2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FEFD4856-EAA5-A52D-833B-51B24F96AF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1C204492-C956-2E10-4D3F-149C80DA2014}"/>
              </a:ext>
            </a:extLst>
          </p:cNvPr>
          <p:cNvSpPr txBox="1">
            <a:spLocks/>
          </p:cNvSpPr>
          <p:nvPr/>
        </p:nvSpPr>
        <p:spPr bwMode="auto">
          <a:xfrm>
            <a:off x="10122648" y="6400298"/>
            <a:ext cx="973168" cy="36512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mtClean="0"/>
              <a:pPr>
                <a:spcAft>
                  <a:spcPts val="600"/>
                </a:spcAft>
                <a:defRPr/>
              </a:pPr>
              <a:t>25/05/2023</a:t>
            </a:fld>
            <a:r>
              <a:rPr lang="fr-FR"/>
              <a:t>  </a:t>
            </a:r>
            <a:endParaRPr lang="en-US" dirty="0"/>
          </a:p>
        </p:txBody>
      </p:sp>
      <p:pic>
        <p:nvPicPr>
          <p:cNvPr id="8" name="Picture 7" descr="A purple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54D63FAF-2A90-6589-1D28-D9AA6D6A69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070" y="206452"/>
            <a:ext cx="3473914" cy="89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365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1322</TotalTime>
  <Words>1784</Words>
  <Application>Microsoft Macintosh PowerPoint</Application>
  <DocSecurity>0</DocSecurity>
  <PresentationFormat>Widescreen</PresentationFormat>
  <Paragraphs>332</Paragraphs>
  <Slides>25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Palatino Linotype</vt:lpstr>
      <vt:lpstr>Segoe UI</vt:lpstr>
      <vt:lpstr>Times New Roman</vt:lpstr>
      <vt:lpstr>Wingdings</vt:lpstr>
      <vt:lpstr>Office Theme</vt:lpstr>
      <vt:lpstr>Radionuclide production and translational research</vt:lpstr>
      <vt:lpstr>Radiopharmaceuticals and theranostics</vt:lpstr>
      <vt:lpstr>Theragnostics = Diagnostics + Therapy</vt:lpstr>
      <vt:lpstr>Targeted (α and β-) therapy</vt:lpstr>
      <vt:lpstr>Linear energy transfer</vt:lpstr>
      <vt:lpstr>Pure radionuclides for medical applications</vt:lpstr>
      <vt:lpstr>Nat-Ti and nat-V as target material for xxSc production</vt:lpstr>
      <vt:lpstr>SIA NUCLEO (Riga, Latvia)</vt:lpstr>
      <vt:lpstr>Equipment</vt:lpstr>
      <vt:lpstr>PowerPoint Presentation</vt:lpstr>
      <vt:lpstr>CERN-MEDICIS</vt:lpstr>
      <vt:lpstr>CERN-MEDICIS principle – view inside the bunker</vt:lpstr>
      <vt:lpstr>MEDICIS mass separator collection chamber</vt:lpstr>
      <vt:lpstr>MEDICIS (and PRISMAP) radionuclides produced/separated</vt:lpstr>
      <vt:lpstr>Radionuclides and their respective characteristics considered by NIMMS project for production with linear accelerator  </vt:lpstr>
      <vt:lpstr>Cyclotron production </vt:lpstr>
      <vt:lpstr>Alpha particles for radionuclide production</vt:lpstr>
      <vt:lpstr>What else ? </vt:lpstr>
      <vt:lpstr>Radiochemistry</vt:lpstr>
      <vt:lpstr>Cross-section measurements</vt:lpstr>
      <vt:lpstr>Activity and radiochemical purity</vt:lpstr>
      <vt:lpstr>Looking beyond – some GMP principles undertaken</vt:lpstr>
      <vt:lpstr>Baltics, MEDICIS and PRISMAP</vt:lpstr>
      <vt:lpstr>Step forward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Edgars Mamis</dc:creator>
  <cp:keywords/>
  <dc:description/>
  <cp:lastModifiedBy>Edgars Mamis</cp:lastModifiedBy>
  <cp:revision>281</cp:revision>
  <dcterms:created xsi:type="dcterms:W3CDTF">2021-11-08T12:53:02Z</dcterms:created>
  <dcterms:modified xsi:type="dcterms:W3CDTF">2023-05-25T09:43:49Z</dcterms:modified>
  <cp:category/>
  <dc:identifier/>
  <cp:contentStatus/>
  <dc:language/>
  <cp:version/>
</cp:coreProperties>
</file>