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8"/>
  </p:notesMasterIdLst>
  <p:sldIdLst>
    <p:sldId id="258" r:id="rId2"/>
    <p:sldId id="315" r:id="rId3"/>
    <p:sldId id="282" r:id="rId4"/>
    <p:sldId id="283" r:id="rId5"/>
    <p:sldId id="284" r:id="rId6"/>
    <p:sldId id="299" r:id="rId7"/>
    <p:sldId id="298" r:id="rId8"/>
    <p:sldId id="259" r:id="rId9"/>
    <p:sldId id="260" r:id="rId10"/>
    <p:sldId id="261" r:id="rId11"/>
    <p:sldId id="277" r:id="rId12"/>
    <p:sldId id="262" r:id="rId13"/>
    <p:sldId id="278" r:id="rId14"/>
    <p:sldId id="271" r:id="rId15"/>
    <p:sldId id="272" r:id="rId16"/>
    <p:sldId id="314" r:id="rId17"/>
    <p:sldId id="286" r:id="rId18"/>
    <p:sldId id="263" r:id="rId19"/>
    <p:sldId id="264" r:id="rId20"/>
    <p:sldId id="287" r:id="rId21"/>
    <p:sldId id="265" r:id="rId22"/>
    <p:sldId id="266" r:id="rId23"/>
    <p:sldId id="275" r:id="rId24"/>
    <p:sldId id="288" r:id="rId25"/>
    <p:sldId id="290" r:id="rId26"/>
    <p:sldId id="291" r:id="rId27"/>
    <p:sldId id="268" r:id="rId28"/>
    <p:sldId id="270" r:id="rId29"/>
    <p:sldId id="273" r:id="rId30"/>
    <p:sldId id="267" r:id="rId31"/>
    <p:sldId id="269" r:id="rId32"/>
    <p:sldId id="274" r:id="rId33"/>
    <p:sldId id="292" r:id="rId34"/>
    <p:sldId id="293" r:id="rId35"/>
    <p:sldId id="294" r:id="rId36"/>
    <p:sldId id="295" r:id="rId37"/>
    <p:sldId id="289" r:id="rId38"/>
    <p:sldId id="296" r:id="rId39"/>
    <p:sldId id="279" r:id="rId40"/>
    <p:sldId id="281" r:id="rId41"/>
    <p:sldId id="280" r:id="rId42"/>
    <p:sldId id="285" r:id="rId43"/>
    <p:sldId id="303" r:id="rId44"/>
    <p:sldId id="304" r:id="rId45"/>
    <p:sldId id="319" r:id="rId46"/>
    <p:sldId id="311" r:id="rId47"/>
    <p:sldId id="308" r:id="rId48"/>
    <p:sldId id="300" r:id="rId49"/>
    <p:sldId id="309" r:id="rId50"/>
    <p:sldId id="301" r:id="rId51"/>
    <p:sldId id="310" r:id="rId52"/>
    <p:sldId id="302" r:id="rId53"/>
    <p:sldId id="316" r:id="rId54"/>
    <p:sldId id="317" r:id="rId55"/>
    <p:sldId id="329" r:id="rId56"/>
    <p:sldId id="318" r:id="rId57"/>
    <p:sldId id="321" r:id="rId58"/>
    <p:sldId id="320" r:id="rId59"/>
    <p:sldId id="322" r:id="rId60"/>
    <p:sldId id="323" r:id="rId61"/>
    <p:sldId id="324" r:id="rId62"/>
    <p:sldId id="325" r:id="rId63"/>
    <p:sldId id="326" r:id="rId64"/>
    <p:sldId id="327" r:id="rId65"/>
    <p:sldId id="328" r:id="rId66"/>
    <p:sldId id="330" r:id="rId6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i="1" kern="1200" baseline="-250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i="1" kern="1200" baseline="-250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i="1" kern="1200" baseline="-250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i="1" kern="1200" baseline="-250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i="1" kern="1200" baseline="-250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i="1" kern="1200" baseline="-250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i="1" kern="1200" baseline="-250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i="1" kern="1200" baseline="-250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i="1" kern="1200" baseline="-250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0A09"/>
    <a:srgbClr val="A31614"/>
    <a:srgbClr val="C97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7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LOWENSTEIN:Users:derek:Desktop:C_Braggs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LOWENSTEIN:Users:derek:Desktop:C_Braggs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8192801460810702E-2"/>
          <c:y val="6.64452096710548E-2"/>
          <c:w val="0.91910557071688903"/>
          <c:h val="0.82392059992108002"/>
        </c:manualLayout>
      </c:layout>
      <c:scatterChart>
        <c:scatterStyle val="smoothMarker"/>
        <c:varyColors val="0"/>
        <c:ser>
          <c:idx val="0"/>
          <c:order val="0"/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'293'!$H$3:$H$39</c:f>
              <c:numCache>
                <c:formatCode>General</c:formatCode>
                <c:ptCount val="3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15.5</c:v>
                </c:pt>
                <c:pt idx="17">
                  <c:v>15.6</c:v>
                </c:pt>
                <c:pt idx="18">
                  <c:v>15.7</c:v>
                </c:pt>
                <c:pt idx="19">
                  <c:v>15.8</c:v>
                </c:pt>
                <c:pt idx="20">
                  <c:v>15.9</c:v>
                </c:pt>
                <c:pt idx="21">
                  <c:v>15.925000000000001</c:v>
                </c:pt>
                <c:pt idx="22">
                  <c:v>15.95</c:v>
                </c:pt>
                <c:pt idx="23">
                  <c:v>15.975</c:v>
                </c:pt>
                <c:pt idx="24">
                  <c:v>16</c:v>
                </c:pt>
                <c:pt idx="25">
                  <c:v>16.100000000000001</c:v>
                </c:pt>
                <c:pt idx="26">
                  <c:v>16.2</c:v>
                </c:pt>
                <c:pt idx="27">
                  <c:v>16.3</c:v>
                </c:pt>
                <c:pt idx="28">
                  <c:v>16.399999999999999</c:v>
                </c:pt>
                <c:pt idx="29">
                  <c:v>16.5</c:v>
                </c:pt>
                <c:pt idx="30">
                  <c:v>16.600000000000001</c:v>
                </c:pt>
                <c:pt idx="31">
                  <c:v>16.7</c:v>
                </c:pt>
                <c:pt idx="32">
                  <c:v>16.8</c:v>
                </c:pt>
                <c:pt idx="33">
                  <c:v>17</c:v>
                </c:pt>
                <c:pt idx="34">
                  <c:v>18</c:v>
                </c:pt>
                <c:pt idx="35">
                  <c:v>19</c:v>
                </c:pt>
                <c:pt idx="36">
                  <c:v>20</c:v>
                </c:pt>
              </c:numCache>
            </c:numRef>
          </c:xVal>
          <c:yVal>
            <c:numRef>
              <c:f>'293'!$J$3:$J$39</c:f>
              <c:numCache>
                <c:formatCode>General</c:formatCode>
                <c:ptCount val="37"/>
                <c:pt idx="0">
                  <c:v>1</c:v>
                </c:pt>
                <c:pt idx="1">
                  <c:v>1.0049999999999999</c:v>
                </c:pt>
                <c:pt idx="2">
                  <c:v>1.0029999999999999</c:v>
                </c:pt>
                <c:pt idx="3">
                  <c:v>1.0049999999999999</c:v>
                </c:pt>
                <c:pt idx="4">
                  <c:v>1.0049999999999999</c:v>
                </c:pt>
                <c:pt idx="5">
                  <c:v>1.0129999999999999</c:v>
                </c:pt>
                <c:pt idx="6">
                  <c:v>1.022</c:v>
                </c:pt>
                <c:pt idx="7">
                  <c:v>1.032</c:v>
                </c:pt>
                <c:pt idx="8">
                  <c:v>1.05</c:v>
                </c:pt>
                <c:pt idx="9">
                  <c:v>1.0780000000000001</c:v>
                </c:pt>
                <c:pt idx="10">
                  <c:v>1.111</c:v>
                </c:pt>
                <c:pt idx="11">
                  <c:v>1.1619999999999999</c:v>
                </c:pt>
                <c:pt idx="12">
                  <c:v>1.2350000000000001</c:v>
                </c:pt>
                <c:pt idx="13">
                  <c:v>1.321</c:v>
                </c:pt>
                <c:pt idx="14">
                  <c:v>1.508</c:v>
                </c:pt>
                <c:pt idx="15">
                  <c:v>1.859</c:v>
                </c:pt>
                <c:pt idx="16">
                  <c:v>2.327</c:v>
                </c:pt>
                <c:pt idx="17">
                  <c:v>2.488</c:v>
                </c:pt>
                <c:pt idx="18">
                  <c:v>2.7719999999999998</c:v>
                </c:pt>
                <c:pt idx="19">
                  <c:v>3.1480000000000001</c:v>
                </c:pt>
                <c:pt idx="20">
                  <c:v>4.0259999999999936</c:v>
                </c:pt>
                <c:pt idx="21">
                  <c:v>4.468</c:v>
                </c:pt>
                <c:pt idx="22">
                  <c:v>4.7649999999999846</c:v>
                </c:pt>
                <c:pt idx="23">
                  <c:v>4.76</c:v>
                </c:pt>
                <c:pt idx="24">
                  <c:v>4.5149999999999846</c:v>
                </c:pt>
                <c:pt idx="25">
                  <c:v>1.5269999999999999</c:v>
                </c:pt>
                <c:pt idx="26">
                  <c:v>0.433</c:v>
                </c:pt>
                <c:pt idx="27">
                  <c:v>0.378</c:v>
                </c:pt>
                <c:pt idx="28">
                  <c:v>0.36799999999999999</c:v>
                </c:pt>
                <c:pt idx="29">
                  <c:v>0.36099999999999999</c:v>
                </c:pt>
                <c:pt idx="30">
                  <c:v>0.35299999999999998</c:v>
                </c:pt>
                <c:pt idx="31">
                  <c:v>0.34699999999999998</c:v>
                </c:pt>
                <c:pt idx="32">
                  <c:v>0.34</c:v>
                </c:pt>
                <c:pt idx="33">
                  <c:v>0.32800000000000001</c:v>
                </c:pt>
                <c:pt idx="34">
                  <c:v>0.27500000000000002</c:v>
                </c:pt>
                <c:pt idx="35">
                  <c:v>0.23200000000000001</c:v>
                </c:pt>
                <c:pt idx="36">
                  <c:v>0.192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40B-4F88-82AC-14F9C61D5A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0056680"/>
        <c:axId val="540024712"/>
      </c:scatterChart>
      <c:valAx>
        <c:axId val="540056680"/>
        <c:scaling>
          <c:orientation val="minMax"/>
          <c:max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40024712"/>
        <c:crosses val="autoZero"/>
        <c:crossBetween val="midCat"/>
      </c:valAx>
      <c:valAx>
        <c:axId val="540024712"/>
        <c:scaling>
          <c:orientation val="minMax"/>
        </c:scaling>
        <c:delete val="0"/>
        <c:axPos val="l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40056680"/>
        <c:crosses val="autoZero"/>
        <c:crossBetween val="midCat"/>
      </c:valAx>
      <c:spPr>
        <a:solidFill>
          <a:srgbClr val="FFFF99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8192801460810702E-2"/>
          <c:y val="6.64452096710548E-2"/>
          <c:w val="0.91910557071688903"/>
          <c:h val="0.82392059992108002"/>
        </c:manualLayout>
      </c:layout>
      <c:scatterChart>
        <c:scatterStyle val="smoothMarker"/>
        <c:varyColors val="0"/>
        <c:ser>
          <c:idx val="0"/>
          <c:order val="0"/>
          <c:spPr>
            <a:ln w="28575" cmpd="sng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 w="28575" cmpd="sng">
                <a:solidFill>
                  <a:srgbClr val="000080"/>
                </a:solidFill>
                <a:prstDash val="solid"/>
              </a:ln>
            </c:spPr>
          </c:marker>
          <c:xVal>
            <c:numRef>
              <c:f>'293'!$H$3:$H$39</c:f>
              <c:numCache>
                <c:formatCode>General</c:formatCode>
                <c:ptCount val="3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15.5</c:v>
                </c:pt>
                <c:pt idx="17">
                  <c:v>15.6</c:v>
                </c:pt>
                <c:pt idx="18">
                  <c:v>15.7</c:v>
                </c:pt>
                <c:pt idx="19">
                  <c:v>15.8</c:v>
                </c:pt>
                <c:pt idx="20">
                  <c:v>15.9</c:v>
                </c:pt>
                <c:pt idx="21">
                  <c:v>15.925000000000001</c:v>
                </c:pt>
                <c:pt idx="22">
                  <c:v>15.95</c:v>
                </c:pt>
                <c:pt idx="23">
                  <c:v>15.975</c:v>
                </c:pt>
                <c:pt idx="24">
                  <c:v>16</c:v>
                </c:pt>
                <c:pt idx="25">
                  <c:v>16.100000000000001</c:v>
                </c:pt>
                <c:pt idx="26">
                  <c:v>16.2</c:v>
                </c:pt>
                <c:pt idx="27">
                  <c:v>16.3</c:v>
                </c:pt>
                <c:pt idx="28">
                  <c:v>16.399999999999999</c:v>
                </c:pt>
                <c:pt idx="29">
                  <c:v>16.5</c:v>
                </c:pt>
                <c:pt idx="30">
                  <c:v>16.600000000000001</c:v>
                </c:pt>
                <c:pt idx="31">
                  <c:v>16.7</c:v>
                </c:pt>
                <c:pt idx="32">
                  <c:v>16.8</c:v>
                </c:pt>
                <c:pt idx="33">
                  <c:v>17</c:v>
                </c:pt>
                <c:pt idx="34">
                  <c:v>18</c:v>
                </c:pt>
                <c:pt idx="35">
                  <c:v>19</c:v>
                </c:pt>
                <c:pt idx="36">
                  <c:v>20</c:v>
                </c:pt>
              </c:numCache>
            </c:numRef>
          </c:xVal>
          <c:yVal>
            <c:numRef>
              <c:f>'293'!$J$3:$J$39</c:f>
              <c:numCache>
                <c:formatCode>General</c:formatCode>
                <c:ptCount val="37"/>
                <c:pt idx="0">
                  <c:v>1</c:v>
                </c:pt>
                <c:pt idx="1">
                  <c:v>1.0049999999999999</c:v>
                </c:pt>
                <c:pt idx="2">
                  <c:v>1.0029999999999999</c:v>
                </c:pt>
                <c:pt idx="3">
                  <c:v>1.0049999999999999</c:v>
                </c:pt>
                <c:pt idx="4">
                  <c:v>1.0049999999999999</c:v>
                </c:pt>
                <c:pt idx="5">
                  <c:v>1.0129999999999999</c:v>
                </c:pt>
                <c:pt idx="6">
                  <c:v>1.022</c:v>
                </c:pt>
                <c:pt idx="7">
                  <c:v>1.032</c:v>
                </c:pt>
                <c:pt idx="8">
                  <c:v>1.05</c:v>
                </c:pt>
                <c:pt idx="9">
                  <c:v>1.0780000000000001</c:v>
                </c:pt>
                <c:pt idx="10">
                  <c:v>1.111</c:v>
                </c:pt>
                <c:pt idx="11">
                  <c:v>1.1619999999999999</c:v>
                </c:pt>
                <c:pt idx="12">
                  <c:v>1.2350000000000001</c:v>
                </c:pt>
                <c:pt idx="13">
                  <c:v>1.321</c:v>
                </c:pt>
                <c:pt idx="14">
                  <c:v>1.508</c:v>
                </c:pt>
                <c:pt idx="15">
                  <c:v>1.859</c:v>
                </c:pt>
                <c:pt idx="16">
                  <c:v>2.327</c:v>
                </c:pt>
                <c:pt idx="17">
                  <c:v>2.488</c:v>
                </c:pt>
                <c:pt idx="18">
                  <c:v>2.7719999999999998</c:v>
                </c:pt>
                <c:pt idx="19">
                  <c:v>3.1480000000000001</c:v>
                </c:pt>
                <c:pt idx="20">
                  <c:v>4.0259999999999936</c:v>
                </c:pt>
                <c:pt idx="21">
                  <c:v>4.468</c:v>
                </c:pt>
                <c:pt idx="22">
                  <c:v>4.7649999999999846</c:v>
                </c:pt>
                <c:pt idx="23">
                  <c:v>4.76</c:v>
                </c:pt>
                <c:pt idx="24">
                  <c:v>4.5149999999999846</c:v>
                </c:pt>
                <c:pt idx="25">
                  <c:v>1.5269999999999999</c:v>
                </c:pt>
                <c:pt idx="26">
                  <c:v>0.433</c:v>
                </c:pt>
                <c:pt idx="27">
                  <c:v>0.378</c:v>
                </c:pt>
                <c:pt idx="28">
                  <c:v>0.36799999999999999</c:v>
                </c:pt>
                <c:pt idx="29">
                  <c:v>0.36099999999999999</c:v>
                </c:pt>
                <c:pt idx="30">
                  <c:v>0.35299999999999998</c:v>
                </c:pt>
                <c:pt idx="31">
                  <c:v>0.34699999999999998</c:v>
                </c:pt>
                <c:pt idx="32">
                  <c:v>0.34</c:v>
                </c:pt>
                <c:pt idx="33">
                  <c:v>0.32800000000000001</c:v>
                </c:pt>
                <c:pt idx="34">
                  <c:v>0.27500000000000002</c:v>
                </c:pt>
                <c:pt idx="35">
                  <c:v>0.23200000000000001</c:v>
                </c:pt>
                <c:pt idx="36">
                  <c:v>0.192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735-4192-B281-42C2913213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5374680"/>
        <c:axId val="575598952"/>
      </c:scatterChart>
      <c:valAx>
        <c:axId val="575374680"/>
        <c:scaling>
          <c:orientation val="minMax"/>
          <c:max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75598952"/>
        <c:crosses val="autoZero"/>
        <c:crossBetween val="midCat"/>
      </c:valAx>
      <c:valAx>
        <c:axId val="575598952"/>
        <c:scaling>
          <c:orientation val="minMax"/>
        </c:scaling>
        <c:delete val="0"/>
        <c:axPos val="l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75374680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image" Target="../media/image58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image" Target="../media/image64.emf"/><Relationship Id="rId4" Type="http://schemas.openxmlformats.org/officeDocument/2006/relationships/image" Target="../media/image6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i="0" baseline="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i="0" baseline="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i="0" baseline="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i="0" baseline="0"/>
            </a:lvl1pPr>
          </a:lstStyle>
          <a:p>
            <a:fld id="{BD776977-730A-4CE5-A08F-7FDC48B5D69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3689AA9-493E-4D47-8209-35B16D982171}" type="slidenum">
              <a:rPr lang="en-US" altLang="en-US" sz="1200" i="0" baseline="0"/>
              <a:pPr/>
              <a:t>8</a:t>
            </a:fld>
            <a:endParaRPr lang="en-US" altLang="en-US" sz="1200" i="0" baseline="0"/>
          </a:p>
        </p:txBody>
      </p:sp>
      <p:sp>
        <p:nvSpPr>
          <p:cNvPr id="41165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267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93" tIns="43247" rIns="86493" bIns="43247"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F11CC3D-E06A-44A6-BDCC-80211CDB2408}" type="slidenum">
              <a:rPr lang="en-US" altLang="en-US" sz="1200" i="0" baseline="0"/>
              <a:pPr/>
              <a:t>9</a:t>
            </a:fld>
            <a:endParaRPr lang="en-US" altLang="en-US" sz="1200" i="0" baseline="0"/>
          </a:p>
        </p:txBody>
      </p:sp>
      <p:sp>
        <p:nvSpPr>
          <p:cNvPr id="3891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315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93" tIns="43247" rIns="86493" bIns="43247"/>
          <a:lstStyle/>
          <a:p>
            <a:r>
              <a:rPr lang="en-US" altLang="en-US" smtClean="0">
                <a:latin typeface="Arial" panose="020B0604020202020204" pitchFamily="34" charset="0"/>
              </a:rPr>
              <a:t>Fernow p. 64,65, section 2.6.  Cross section for angles less than </a:t>
            </a:r>
            <a:r>
              <a:rPr lang="en-US" altLang="en-US" smtClean="0">
                <a:latin typeface="ヒラギノ角ゴ Pro W3" charset="-128"/>
              </a:rPr>
              <a:t/>
            </a:r>
            <a:r>
              <a:rPr lang="en-US" altLang="en-US" smtClean="0">
                <a:latin typeface="Arial" panose="020B0604020202020204" pitchFamily="34" charset="0"/>
              </a:rPr>
              <a:t>Theta_min will be very small.  At theta = 0,  cross section goes to constant.</a:t>
            </a:r>
          </a:p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7DE73D0-D27C-4369-A732-384D459A3834}" type="slidenum">
              <a:rPr lang="en-US" altLang="en-US" sz="1200" i="0" baseline="0"/>
              <a:pPr/>
              <a:t>10</a:t>
            </a:fld>
            <a:endParaRPr lang="en-US" altLang="en-US" sz="1200" i="0" baseline="0"/>
          </a:p>
        </p:txBody>
      </p:sp>
      <p:sp>
        <p:nvSpPr>
          <p:cNvPr id="43827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363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93" tIns="43247" rIns="86493" bIns="43247"/>
          <a:lstStyle/>
          <a:p>
            <a:r>
              <a:rPr lang="en-US" altLang="en-US" smtClean="0">
                <a:latin typeface="Arial" panose="020B0604020202020204" pitchFamily="34" charset="0"/>
              </a:rPr>
              <a:t>Fernow p. 64,65, section 2.6.  Cross section for angles less than </a:t>
            </a:r>
            <a:r>
              <a:rPr lang="en-US" altLang="en-US" smtClean="0">
                <a:latin typeface="ヒラギノ角ゴ Pro W3" charset="-128"/>
              </a:rPr>
              <a:t/>
            </a:r>
            <a:r>
              <a:rPr lang="en-US" altLang="en-US" smtClean="0">
                <a:latin typeface="Arial" panose="020B0604020202020204" pitchFamily="34" charset="0"/>
              </a:rPr>
              <a:t>Theta_min will be very small.  At theta = 0,  cross section goes to constant.</a:t>
            </a:r>
          </a:p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fld id="{EDCDE50A-9045-4419-A83B-71C55DB12AAE}" type="slidenum">
              <a:rPr lang="en-US" altLang="en-US" sz="1200" i="0" baseline="0"/>
              <a:pPr algn="r"/>
              <a:t>11</a:t>
            </a:fld>
            <a:endParaRPr lang="en-US" altLang="en-US" sz="1200" i="0" baseline="0"/>
          </a:p>
        </p:txBody>
      </p:sp>
      <p:sp>
        <p:nvSpPr>
          <p:cNvPr id="421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1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93" tIns="43247" rIns="86493" bIns="43247"/>
          <a:lstStyle/>
          <a:p>
            <a:r>
              <a:rPr lang="en-US" altLang="en-US" smtClean="0">
                <a:latin typeface="Arial" panose="020B0604020202020204" pitchFamily="34" charset="0"/>
              </a:rPr>
              <a:t>Except for lightest elements, multiple scattering dominated by Coulomb scattering off nuclei.</a:t>
            </a:r>
          </a:p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19CEF79-C38E-4F02-8596-81AB7A49B171}" type="slidenum">
              <a:rPr lang="en-US" altLang="en-US" sz="1200" i="0" baseline="0"/>
              <a:pPr/>
              <a:t>12</a:t>
            </a:fld>
            <a:endParaRPr lang="en-US" altLang="en-US" sz="1200" i="0" baseline="0"/>
          </a:p>
        </p:txBody>
      </p:sp>
      <p:sp>
        <p:nvSpPr>
          <p:cNvPr id="421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459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93" tIns="43247" rIns="86493" bIns="43247"/>
          <a:lstStyle/>
          <a:p>
            <a:r>
              <a:rPr lang="en-US" altLang="en-US" smtClean="0">
                <a:latin typeface="Arial" panose="020B0604020202020204" pitchFamily="34" charset="0"/>
              </a:rPr>
              <a:t>Except for lightest elements, multiple scattering dominated by Coulomb scattering off nuclei.</a:t>
            </a:r>
          </a:p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244E380-B562-40AB-9A40-161A27973D34}" type="slidenum">
              <a:rPr lang="en-US" altLang="en-US" sz="1200" i="0" baseline="0"/>
              <a:pPr/>
              <a:t>18</a:t>
            </a:fld>
            <a:endParaRPr lang="en-US" altLang="en-US" sz="1200" i="0" baseline="0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627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93" tIns="43247" rIns="86493" bIns="43247"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0BAA195-32C2-4917-8C80-C6B569DD567D}" type="slidenum">
              <a:rPr lang="en-US" altLang="en-US" sz="1200" i="0" baseline="0"/>
              <a:pPr/>
              <a:t>19</a:t>
            </a:fld>
            <a:endParaRPr lang="en-US" altLang="en-US" sz="1200" i="0" baseline="0"/>
          </a:p>
        </p:txBody>
      </p:sp>
      <p:sp>
        <p:nvSpPr>
          <p:cNvPr id="44237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8675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93" tIns="43247" rIns="86493" bIns="43247"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4102B9F-1AE2-46C5-BE5B-653D61C831FC}" type="slidenum">
              <a:rPr lang="en-US" altLang="en-US" sz="1200" i="0" baseline="0"/>
              <a:pPr/>
              <a:t>21</a:t>
            </a:fld>
            <a:endParaRPr lang="en-US" altLang="en-US" sz="1200" i="0" baseline="0"/>
          </a:p>
        </p:txBody>
      </p:sp>
      <p:sp>
        <p:nvSpPr>
          <p:cNvPr id="45261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7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93" tIns="43247" rIns="86493" bIns="43247"/>
          <a:lstStyle/>
          <a:p>
            <a:r>
              <a:rPr lang="en-US" altLang="en-US" smtClean="0">
                <a:latin typeface="Arial" panose="020B0604020202020204" pitchFamily="34" charset="0"/>
              </a:rPr>
              <a:t>E_0 is ~9.3 MeV for protons in air (n=1.8).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A971563F-1A0B-4367-A37C-0FFD34A2901D}" type="slidenum">
              <a:rPr lang="en-US" altLang="en-US" sz="1200" i="0" baseline="0"/>
              <a:pPr/>
              <a:t>22</a:t>
            </a:fld>
            <a:endParaRPr lang="en-US" altLang="en-US" sz="1200" i="0" baseline="0"/>
          </a:p>
        </p:txBody>
      </p:sp>
      <p:sp>
        <p:nvSpPr>
          <p:cNvPr id="40345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5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93" tIns="43247" rIns="86493" bIns="43247"/>
          <a:lstStyle/>
          <a:p>
            <a:r>
              <a:rPr lang="en-US" altLang="en-US" smtClean="0">
                <a:latin typeface="Arial" panose="020B0604020202020204" pitchFamily="34" charset="0"/>
              </a:rPr>
              <a:t>I = Ionization potential of medium, Tmax = maximum kinetic energy, </a:t>
            </a:r>
          </a:p>
          <a:p>
            <a:r>
              <a:rPr lang="en-US" altLang="en-US" smtClean="0">
                <a:latin typeface="Arial" panose="020B0604020202020204" pitchFamily="34" charset="0"/>
              </a:rPr>
              <a:t>delta = density effect correction parameter.  </a:t>
            </a:r>
          </a:p>
          <a:p>
            <a:r>
              <a:rPr lang="en-US" altLang="en-US" smtClean="0">
                <a:latin typeface="Arial" panose="020B0604020202020204" pitchFamily="34" charset="0"/>
              </a:rPr>
              <a:t>For dense materials w/ interatomic spacing small, the upper limit on allowed impact parameters may encompass many atoms. </a:t>
            </a:r>
          </a:p>
          <a:p>
            <a:r>
              <a:rPr lang="ja-JP" altLang="en-US" smtClean="0">
                <a:latin typeface="Arial" panose="020B0604020202020204" pitchFamily="34" charset="0"/>
              </a:rPr>
              <a:t>“</a:t>
            </a:r>
            <a:r>
              <a:rPr lang="en-US" altLang="ja-JP" smtClean="0">
                <a:latin typeface="Arial" panose="020B0604020202020204" pitchFamily="34" charset="0"/>
              </a:rPr>
              <a:t>dielectric screening</a:t>
            </a:r>
            <a:r>
              <a:rPr lang="ja-JP" altLang="en-US" smtClean="0">
                <a:latin typeface="Arial" panose="020B0604020202020204" pitchFamily="34" charset="0"/>
              </a:rPr>
              <a:t>”</a:t>
            </a:r>
            <a:r>
              <a:rPr lang="en-US" altLang="ja-JP" smtClean="0">
                <a:latin typeface="Arial" panose="020B0604020202020204" pitchFamily="34" charset="0"/>
              </a:rPr>
              <a:t>.</a:t>
            </a:r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29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87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25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1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236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7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65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5317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3213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>
                <a:sym typeface="Zapf Dingbats" charset="0"/>
              </a:rPr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9546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685800"/>
          </a:xfrm>
          <a:prstGeom prst="rect">
            <a:avLst/>
          </a:prstGeom>
          <a:gradFill rotWithShape="0">
            <a:gsLst>
              <a:gs pos="0">
                <a:srgbClr val="C97F80">
                  <a:alpha val="54999"/>
                </a:srgbClr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/>
            <a:endParaRPr lang="en-US" altLang="en-US" i="0" baseline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086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Zapf Dingbats" charset="2"/>
              </a:rPr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11"/>
          <p:cNvSpPr>
            <a:spLocks noChangeArrowheads="1"/>
          </p:cNvSpPr>
          <p:nvPr/>
        </p:nvSpPr>
        <p:spPr bwMode="auto">
          <a:xfrm>
            <a:off x="685800" y="6477000"/>
            <a:ext cx="7772400" cy="76200"/>
          </a:xfrm>
          <a:prstGeom prst="rect">
            <a:avLst/>
          </a:prstGeom>
          <a:solidFill>
            <a:srgbClr val="A31614"/>
          </a:solidFill>
          <a:ln w="9525">
            <a:solidFill>
              <a:srgbClr val="C97F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/>
            <a:endParaRPr lang="en-US" altLang="en-US" i="0" baseline="0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149600" y="6400800"/>
            <a:ext cx="2844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defRPr/>
            </a:pPr>
            <a:r>
              <a:rPr lang="en-US" sz="1200" b="1" i="0" baseline="0">
                <a:solidFill>
                  <a:srgbClr val="4D0A09"/>
                </a:solidFill>
                <a:latin typeface="Copperplate" charset="0"/>
                <a:ea typeface="ＭＳ Ｐゴシック" charset="0"/>
              </a:rPr>
              <a:t>US Particle Accelerator School</a:t>
            </a:r>
          </a:p>
          <a:p>
            <a:pPr eaLnBrk="0" hangingPunct="0">
              <a:defRPr/>
            </a:pPr>
            <a:r>
              <a:rPr lang="en-US" sz="1000" b="1" i="0" baseline="0">
                <a:solidFill>
                  <a:srgbClr val="4D0A09"/>
                </a:solidFill>
                <a:latin typeface="Copperplate" charset="0"/>
                <a:ea typeface="ＭＳ Ｐゴシック" charset="0"/>
              </a:rPr>
              <a:t>FERMILAB</a:t>
            </a:r>
            <a:endParaRPr lang="en-US" b="1" baseline="0">
              <a:solidFill>
                <a:srgbClr val="4D0A09"/>
              </a:solidFill>
              <a:latin typeface="Copperplate" charset="0"/>
              <a:ea typeface="ＭＳ Ｐゴシック" charset="0"/>
            </a:endParaRPr>
          </a:p>
        </p:txBody>
      </p:sp>
      <p:pic>
        <p:nvPicPr>
          <p:cNvPr id="1031" name="Picture 13" descr="mit_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463" y="6400800"/>
            <a:ext cx="92868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4" descr="USPAS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275" y="381000"/>
            <a:ext cx="9461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" descr="ucla+logo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63246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D0A09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D0A09"/>
          </a:solidFill>
          <a:latin typeface="Times New Roman" charset="0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D0A09"/>
          </a:solidFill>
          <a:latin typeface="Times New Roman" charset="0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D0A09"/>
          </a:solidFill>
          <a:latin typeface="Times New Roman" charset="0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D0A09"/>
          </a:solidFill>
          <a:latin typeface="Times New Roman" charset="0"/>
          <a:ea typeface="MS PGothic" panose="020B0600070205080204" pitchFamily="34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D0A09"/>
          </a:solidFill>
          <a:latin typeface="Times New Roman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D0A09"/>
          </a:solidFill>
          <a:latin typeface="Times New Roman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D0A09"/>
          </a:solidFill>
          <a:latin typeface="Times New Roman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D0A09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v"/>
        <a:defRPr sz="2400">
          <a:solidFill>
            <a:srgbClr val="4D0A09"/>
          </a:solidFill>
          <a:latin typeface="+mn-lt"/>
          <a:ea typeface="MS PGothic" panose="020B0600070205080204" pitchFamily="34" charset="-128"/>
          <a:cs typeface="+mn-cs"/>
          <a:sym typeface="Zapf Dingbats" charset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Ø"/>
        <a:defRPr sz="2000">
          <a:solidFill>
            <a:srgbClr val="4D0A09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²"/>
        <a:defRPr>
          <a:solidFill>
            <a:srgbClr val="4D0A09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4D0A09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4D0A09"/>
          </a:solidFill>
          <a:latin typeface="+mn-lt"/>
          <a:ea typeface="MS PGothic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8.e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em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7.emf"/><Relationship Id="rId5" Type="http://schemas.openxmlformats.org/officeDocument/2006/relationships/image" Target="../media/image14.emf"/><Relationship Id="rId15" Type="http://schemas.openxmlformats.org/officeDocument/2006/relationships/image" Target="../media/image19.e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png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1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2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31.emf"/><Relationship Id="rId4" Type="http://schemas.openxmlformats.org/officeDocument/2006/relationships/oleObject" Target="../embeddings/oleObject18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5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4.e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8.e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39.emf"/><Relationship Id="rId4" Type="http://schemas.openxmlformats.org/officeDocument/2006/relationships/oleObject" Target="../embeddings/oleObject25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1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40.emf"/><Relationship Id="rId4" Type="http://schemas.openxmlformats.org/officeDocument/2006/relationships/oleObject" Target="../embeddings/oleObject26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45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7" Type="http://schemas.openxmlformats.org/officeDocument/2006/relationships/image" Target="../media/image6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9.e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58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5.emf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67.emf"/><Relationship Id="rId4" Type="http://schemas.openxmlformats.org/officeDocument/2006/relationships/image" Target="../media/image64.emf"/><Relationship Id="rId9" Type="http://schemas.openxmlformats.org/officeDocument/2006/relationships/oleObject" Target="../embeddings/oleObject3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447800"/>
          </a:xfrm>
        </p:spPr>
        <p:txBody>
          <a:bodyPr/>
          <a:lstStyle/>
          <a:p>
            <a:pPr eaLnBrk="1" hangingPunct="1"/>
            <a:r>
              <a:rPr lang="en-US" altLang="en-US" smtClean="0"/>
              <a:t>William A. Barletta</a:t>
            </a:r>
            <a:endParaRPr lang="en-US" altLang="en-US" sz="1800" smtClean="0"/>
          </a:p>
          <a:p>
            <a:pPr eaLnBrk="1" hangingPunct="1"/>
            <a:r>
              <a:rPr lang="en-US" altLang="en-US" sz="1600" smtClean="0"/>
              <a:t>Director, United States Particle Accelerator School, Fermilab</a:t>
            </a:r>
          </a:p>
          <a:p>
            <a:pPr eaLnBrk="1" hangingPunct="1"/>
            <a:r>
              <a:rPr lang="en-US" altLang="en-US" sz="1600" smtClean="0"/>
              <a:t>Dept. of Physics, MIT  &amp; UCLA</a:t>
            </a:r>
          </a:p>
          <a:p>
            <a:pPr eaLnBrk="1" hangingPunct="1"/>
            <a:r>
              <a:rPr lang="en-US" altLang="en-US" sz="1600" smtClean="0"/>
              <a:t>Economics Faculty - University of Ljubljana</a:t>
            </a:r>
          </a:p>
          <a:p>
            <a:pPr eaLnBrk="1" hangingPunct="1"/>
            <a:endParaRPr lang="en-US" altLang="en-US" sz="180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altLang="en-US" smtClean="0"/>
              <a:t>Beam Loss &amp; Machine Protection</a:t>
            </a:r>
            <a:r>
              <a:rPr lang="en-US" altLang="en-US" sz="1400" smtClean="0"/>
              <a:t> </a:t>
            </a:r>
            <a:br>
              <a:rPr lang="en-US" altLang="en-US" sz="1400" smtClean="0"/>
            </a:br>
            <a:r>
              <a:rPr lang="en-US" altLang="en-US" sz="2400" smtClean="0"/>
              <a:t>Lecture – Interactions of Radiation with Matter</a:t>
            </a:r>
            <a:endParaRPr lang="en-US" alt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610600" cy="4778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+mn-lt"/>
                <a:ea typeface="ＭＳ Ｐゴシック" charset="0"/>
              </a:rPr>
              <a:t>Elastic Scattering Cross Section</a:t>
            </a:r>
          </a:p>
        </p:txBody>
      </p:sp>
      <p:sp>
        <p:nvSpPr>
          <p:cNvPr id="437251" name="Rectangle 3"/>
          <p:cNvSpPr>
            <a:spLocks noChangeArrowheads="1"/>
          </p:cNvSpPr>
          <p:nvPr/>
        </p:nvSpPr>
        <p:spPr bwMode="auto">
          <a:xfrm>
            <a:off x="279400" y="1295400"/>
            <a:ext cx="8864600" cy="517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i="0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  <a:cs typeface="Times New Roman" charset="0"/>
              </a:rPr>
              <a:t>To estimate </a:t>
            </a:r>
            <a:r>
              <a:rPr lang="en-US" baseline="0" dirty="0">
                <a:solidFill>
                  <a:srgbClr val="4D0A09"/>
                </a:solidFill>
                <a:latin typeface="Symbol" charset="0"/>
                <a:ea typeface="ＭＳ Ｐゴシック" charset="0"/>
              </a:rPr>
              <a:t></a:t>
            </a:r>
            <a:r>
              <a:rPr lang="en-US" dirty="0">
                <a:solidFill>
                  <a:srgbClr val="4D0A09"/>
                </a:solidFill>
                <a:latin typeface="Times New Roman" charset="0"/>
                <a:ea typeface="ＭＳ Ｐゴシック" charset="0"/>
                <a:cs typeface="Times New Roman" charset="0"/>
              </a:rPr>
              <a:t>min</a:t>
            </a:r>
            <a:r>
              <a:rPr lang="en-US" baseline="0" dirty="0">
                <a:solidFill>
                  <a:srgbClr val="4D0A09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i="0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localize incident trajectory to </a:t>
            </a:r>
            <a:r>
              <a:rPr lang="en-US" baseline="0" dirty="0">
                <a:solidFill>
                  <a:srgbClr val="4D0A09"/>
                </a:solidFill>
                <a:latin typeface="Symbol" charset="0"/>
                <a:ea typeface="ＭＳ Ｐゴシック" charset="0"/>
              </a:rPr>
              <a:t></a:t>
            </a:r>
            <a:r>
              <a:rPr lang="en-US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  <a:cs typeface="Times New Roman" charset="0"/>
              </a:rPr>
              <a:t>x</a:t>
            </a:r>
            <a:r>
              <a:rPr lang="en-US" i="0" baseline="0" dirty="0">
                <a:solidFill>
                  <a:srgbClr val="4D0A09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i="0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~ atomic radius</a:t>
            </a:r>
            <a:r>
              <a:rPr lang="en-US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baseline="0" dirty="0" err="1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r</a:t>
            </a:r>
            <a:r>
              <a:rPr lang="en-US" dirty="0" err="1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a</a:t>
            </a:r>
            <a:r>
              <a:rPr lang="en-US" i="0" dirty="0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 </a:t>
            </a:r>
          </a:p>
          <a:p>
            <a:pPr algn="l">
              <a:defRPr/>
            </a:pPr>
            <a:endParaRPr lang="en-US" i="0" dirty="0">
              <a:solidFill>
                <a:srgbClr val="4D0A09"/>
              </a:solidFill>
              <a:latin typeface="Times New Roman" charset="0"/>
              <a:ea typeface="ＭＳ Ｐゴシック" charset="0"/>
            </a:endParaRPr>
          </a:p>
          <a:p>
            <a:pPr algn="l">
              <a:defRPr/>
            </a:pPr>
            <a:r>
              <a:rPr lang="en-US" i="0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  <a:cs typeface="Times New Roman" charset="0"/>
              </a:rPr>
              <a:t>Uncertainty in </a:t>
            </a:r>
            <a:r>
              <a:rPr lang="en-US" i="0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incident momentum                       &amp;               </a:t>
            </a:r>
            <a:r>
              <a:rPr lang="en-US" i="0" baseline="0" dirty="0">
                <a:solidFill>
                  <a:srgbClr val="4D0A09"/>
                </a:solidFill>
                <a:latin typeface="Arial" charset="0"/>
                <a:ea typeface="ＭＳ Ｐゴシック" charset="0"/>
              </a:rPr>
              <a:t> </a:t>
            </a:r>
          </a:p>
          <a:p>
            <a:pPr algn="l">
              <a:defRPr/>
            </a:pPr>
            <a:endParaRPr lang="en-US" sz="800" i="0" baseline="0" dirty="0">
              <a:solidFill>
                <a:srgbClr val="4D0A09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l">
              <a:defRPr/>
            </a:pPr>
            <a:endParaRPr lang="en-US" i="0" baseline="0" dirty="0">
              <a:solidFill>
                <a:srgbClr val="4D0A09"/>
              </a:solidFill>
              <a:latin typeface="Arial" charset="0"/>
              <a:ea typeface="ＭＳ Ｐゴシック" charset="0"/>
            </a:endParaRPr>
          </a:p>
          <a:p>
            <a:pPr algn="l">
              <a:defRPr/>
            </a:pPr>
            <a:endParaRPr lang="en-US" i="0" baseline="0" dirty="0">
              <a:solidFill>
                <a:srgbClr val="4D0A09"/>
              </a:solidFill>
              <a:latin typeface="Arial" charset="0"/>
              <a:ea typeface="ＭＳ Ｐゴシック" charset="0"/>
            </a:endParaRPr>
          </a:p>
          <a:p>
            <a:pPr algn="l">
              <a:defRPr/>
            </a:pPr>
            <a:endParaRPr lang="en-US" i="0" baseline="0" dirty="0">
              <a:solidFill>
                <a:srgbClr val="4D0A09"/>
              </a:solidFill>
              <a:latin typeface="Arial" charset="0"/>
              <a:ea typeface="ＭＳ Ｐゴシック" charset="0"/>
            </a:endParaRPr>
          </a:p>
          <a:p>
            <a:pPr algn="l">
              <a:defRPr/>
            </a:pPr>
            <a:r>
              <a:rPr lang="en-US" i="0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  <a:cs typeface="Times New Roman" charset="0"/>
              </a:rPr>
              <a:t>Rutherford scattering breaks down when </a:t>
            </a:r>
            <a:r>
              <a:rPr lang="en-US" baseline="0" dirty="0">
                <a:solidFill>
                  <a:srgbClr val="4D0A09"/>
                </a:solidFill>
                <a:latin typeface="Symbol" charset="0"/>
                <a:ea typeface="ＭＳ Ｐゴシック" charset="0"/>
              </a:rPr>
              <a:t></a:t>
            </a:r>
            <a:r>
              <a:rPr lang="en-US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  <a:cs typeface="Times New Roman" charset="0"/>
              </a:rPr>
              <a:t>x</a:t>
            </a:r>
            <a:r>
              <a:rPr lang="en-US" i="0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  <a:cs typeface="Times New Roman" charset="0"/>
              </a:rPr>
              <a:t> ~ </a:t>
            </a:r>
            <a:r>
              <a:rPr lang="en-US" i="0" baseline="0" dirty="0" err="1">
                <a:solidFill>
                  <a:srgbClr val="4D0A09"/>
                </a:solidFill>
                <a:latin typeface="Times New Roman" charset="0"/>
                <a:ea typeface="ＭＳ Ｐゴシック" charset="0"/>
                <a:cs typeface="Times New Roman" charset="0"/>
              </a:rPr>
              <a:t>r</a:t>
            </a:r>
            <a:r>
              <a:rPr lang="en-US" i="0" dirty="0" err="1">
                <a:solidFill>
                  <a:srgbClr val="4D0A09"/>
                </a:solidFill>
                <a:latin typeface="Times New Roman" charset="0"/>
                <a:ea typeface="ＭＳ Ｐゴシック" charset="0"/>
                <a:cs typeface="Times New Roman" charset="0"/>
              </a:rPr>
              <a:t>n</a:t>
            </a:r>
            <a:r>
              <a:rPr lang="en-US" i="0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  <a:cs typeface="Times New Roman" charset="0"/>
              </a:rPr>
              <a:t>, (nucleus size)  </a:t>
            </a:r>
          </a:p>
          <a:p>
            <a:pPr algn="l">
              <a:defRPr/>
            </a:pPr>
            <a:endParaRPr lang="en-US" sz="2200" i="0" baseline="0" dirty="0">
              <a:solidFill>
                <a:srgbClr val="4D0A09"/>
              </a:solidFill>
              <a:latin typeface="Times New Roman" charset="0"/>
              <a:ea typeface="ＭＳ Ｐゴシック" charset="0"/>
            </a:endParaRPr>
          </a:p>
          <a:p>
            <a:pPr algn="l">
              <a:defRPr/>
            </a:pPr>
            <a:endParaRPr lang="en-US" sz="2800" i="0" baseline="0" dirty="0">
              <a:solidFill>
                <a:srgbClr val="4D0A09"/>
              </a:solidFill>
              <a:latin typeface="Times New Roman" charset="0"/>
              <a:ea typeface="ＭＳ Ｐゴシック" charset="0"/>
            </a:endParaRPr>
          </a:p>
          <a:p>
            <a:pPr algn="l">
              <a:defRPr/>
            </a:pPr>
            <a:endParaRPr lang="en-US" sz="2200" i="0" baseline="0" dirty="0">
              <a:solidFill>
                <a:srgbClr val="4D0A09"/>
              </a:solidFill>
              <a:latin typeface="Times New Roman" charset="0"/>
              <a:ea typeface="ＭＳ Ｐゴシック" charset="0"/>
            </a:endParaRPr>
          </a:p>
          <a:p>
            <a:pPr algn="l">
              <a:defRPr/>
            </a:pPr>
            <a:r>
              <a:rPr lang="en-US" sz="2200" i="0" baseline="0" dirty="0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Integrating the differential cross-section yields</a:t>
            </a:r>
          </a:p>
          <a:p>
            <a:pPr algn="l">
              <a:defRPr/>
            </a:pPr>
            <a:endParaRPr lang="en-US" i="0" baseline="0" dirty="0">
              <a:solidFill>
                <a:srgbClr val="4D0A09"/>
              </a:solidFill>
              <a:latin typeface="Arial" charset="0"/>
              <a:ea typeface="ＭＳ Ｐゴシック" charset="0"/>
            </a:endParaRPr>
          </a:p>
          <a:p>
            <a:pPr algn="l">
              <a:defRPr/>
            </a:pPr>
            <a:endParaRPr lang="en-US" i="0" baseline="0" dirty="0">
              <a:latin typeface="Arial" charset="0"/>
              <a:ea typeface="ＭＳ Ｐゴシック" charset="0"/>
            </a:endParaRPr>
          </a:p>
          <a:p>
            <a:pPr algn="l">
              <a:defRPr/>
            </a:pPr>
            <a:endParaRPr lang="en-US" i="0" baseline="0" dirty="0">
              <a:latin typeface="Arial" charset="0"/>
              <a:ea typeface="ＭＳ Ｐゴシック" charset="0"/>
            </a:endParaRPr>
          </a:p>
        </p:txBody>
      </p:sp>
      <p:graphicFrame>
        <p:nvGraphicFramePr>
          <p:cNvPr id="437257" name="Object 9"/>
          <p:cNvGraphicFramePr>
            <a:graphicFrameLocks noChangeAspect="1"/>
          </p:cNvGraphicFramePr>
          <p:nvPr/>
        </p:nvGraphicFramePr>
        <p:xfrm>
          <a:off x="4800600" y="1981200"/>
          <a:ext cx="14478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Equation" r:id="rId4" imgW="609600" imgH="177800" progId="Equation.3">
                  <p:embed/>
                </p:oleObj>
              </mc:Choice>
              <mc:Fallback>
                <p:oleObj name="Equation" r:id="rId4" imgW="609600" imgH="177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981200"/>
                        <a:ext cx="1447800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7258" name="Object 10"/>
          <p:cNvGraphicFramePr>
            <a:graphicFrameLocks noChangeAspect="1"/>
          </p:cNvGraphicFramePr>
          <p:nvPr/>
        </p:nvGraphicFramePr>
        <p:xfrm>
          <a:off x="6705600" y="1981200"/>
          <a:ext cx="1828800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Equation" r:id="rId6" imgW="711200" imgH="177800" progId="Equation.3">
                  <p:embed/>
                </p:oleObj>
              </mc:Choice>
              <mc:Fallback>
                <p:oleObj name="Equation" r:id="rId6" imgW="711200" imgH="1778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1981200"/>
                        <a:ext cx="1828800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7259" name="Object 11"/>
          <p:cNvGraphicFramePr>
            <a:graphicFrameLocks noChangeAspect="1"/>
          </p:cNvGraphicFramePr>
          <p:nvPr/>
        </p:nvGraphicFramePr>
        <p:xfrm>
          <a:off x="787400" y="2463800"/>
          <a:ext cx="254000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Equation" r:id="rId8" imgW="1231900" imgH="419100" progId="Equation.3">
                  <p:embed/>
                </p:oleObj>
              </mc:Choice>
              <mc:Fallback>
                <p:oleObj name="Equation" r:id="rId8" imgW="1231900" imgH="4191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400" y="2463800"/>
                        <a:ext cx="2540000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7260" name="Object 12"/>
          <p:cNvGraphicFramePr>
            <a:graphicFrameLocks noChangeAspect="1"/>
          </p:cNvGraphicFramePr>
          <p:nvPr/>
        </p:nvGraphicFramePr>
        <p:xfrm>
          <a:off x="4711700" y="2592388"/>
          <a:ext cx="18811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Equation" r:id="rId10" imgW="914400" imgH="419100" progId="Equation.3">
                  <p:embed/>
                </p:oleObj>
              </mc:Choice>
              <mc:Fallback>
                <p:oleObj name="Equation" r:id="rId10" imgW="914400" imgH="4191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1700" y="2592388"/>
                        <a:ext cx="1881188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7261" name="Object 13"/>
          <p:cNvGraphicFramePr>
            <a:graphicFrameLocks noChangeAspect="1"/>
          </p:cNvGraphicFramePr>
          <p:nvPr/>
        </p:nvGraphicFramePr>
        <p:xfrm>
          <a:off x="2105025" y="4089400"/>
          <a:ext cx="427672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name="Equation" r:id="rId12" imgW="2044700" imgH="406400" progId="Equation.3">
                  <p:embed/>
                </p:oleObj>
              </mc:Choice>
              <mc:Fallback>
                <p:oleObj name="Equation" r:id="rId12" imgW="2044700" imgH="406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025" y="4089400"/>
                        <a:ext cx="4276725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7262" name="Object 14"/>
          <p:cNvGraphicFramePr>
            <a:graphicFrameLocks noChangeAspect="1"/>
          </p:cNvGraphicFramePr>
          <p:nvPr/>
        </p:nvGraphicFramePr>
        <p:xfrm>
          <a:off x="2133600" y="5341938"/>
          <a:ext cx="5211763" cy="131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Equation" r:id="rId14" imgW="2578100" imgH="685800" progId="Equation.3">
                  <p:embed/>
                </p:oleObj>
              </mc:Choice>
              <mc:Fallback>
                <p:oleObj name="Equation" r:id="rId14" imgW="2578100" imgH="6858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341938"/>
                        <a:ext cx="5211763" cy="1311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37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7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7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37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533400"/>
            <a:ext cx="8610600" cy="477838"/>
          </a:xfrm>
        </p:spPr>
        <p:txBody>
          <a:bodyPr/>
          <a:lstStyle/>
          <a:p>
            <a:pPr eaLnBrk="1" hangingPunct="1"/>
            <a:r>
              <a:rPr lang="en-US" altLang="en-US" smtClean="0">
                <a:cs typeface="Times New Roman" panose="02020603050405020304" pitchFamily="18" charset="0"/>
              </a:rPr>
              <a:t>Multiple small angle scattering</a:t>
            </a:r>
          </a:p>
        </p:txBody>
      </p:sp>
      <p:sp>
        <p:nvSpPr>
          <p:cNvPr id="420868" name="Rectangle 4"/>
          <p:cNvSpPr>
            <a:spLocks noChangeArrowheads="1"/>
          </p:cNvSpPr>
          <p:nvPr/>
        </p:nvSpPr>
        <p:spPr bwMode="auto">
          <a:xfrm>
            <a:off x="381000" y="1219200"/>
            <a:ext cx="8610600" cy="37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For any observed </a:t>
            </a:r>
            <a:r>
              <a:rPr lang="en-US" altLang="en-US" sz="2200" baseline="0">
                <a:solidFill>
                  <a:srgbClr val="4D0A09"/>
                </a:solidFill>
                <a:latin typeface="Times New Roman" panose="02020603050405020304" pitchFamily="18" charset="0"/>
              </a:rPr>
              <a:t></a:t>
            </a:r>
            <a:r>
              <a:rPr lang="en-US" altLang="en-US" sz="2200">
                <a:solidFill>
                  <a:srgbClr val="4D0A09"/>
                </a:solidFill>
                <a:latin typeface="Times New Roman" panose="02020603050405020304" pitchFamily="18" charset="0"/>
              </a:rPr>
              <a:t>scatter</a:t>
            </a:r>
            <a:r>
              <a:rPr lang="en-US" altLang="en-US" sz="2200" baseline="0">
                <a:solidFill>
                  <a:srgbClr val="4D0A09"/>
                </a:solidFill>
                <a:latin typeface="Times New Roman" panose="02020603050405020304" pitchFamily="18" charset="0"/>
              </a:rPr>
              <a:t>  </a:t>
            </a: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the particle could have scattered once or many time at small angles</a:t>
            </a:r>
          </a:p>
          <a:p>
            <a:pPr algn="l" eaLnBrk="1" hangingPunct="1">
              <a:buFont typeface="Wingdings" panose="05000000000000000000" pitchFamily="2" charset="2"/>
              <a:buChar char="v"/>
            </a:pPr>
            <a:endParaRPr lang="en-US" altLang="en-US" sz="800" i="0" baseline="0">
              <a:solidFill>
                <a:srgbClr val="4D0A09"/>
              </a:solidFill>
              <a:latin typeface="Times New Roman" panose="02020603050405020304" pitchFamily="18" charset="0"/>
            </a:endParaRPr>
          </a:p>
          <a:p>
            <a:pPr algn="l" eaLnBrk="1" hangingPunct="1"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Given </a:t>
            </a:r>
            <a:r>
              <a:rPr lang="en-US" altLang="en-US" sz="2200" baseline="0">
                <a:solidFill>
                  <a:srgbClr val="4D0A09"/>
                </a:solidFill>
                <a:latin typeface="Symbol" panose="05050102010706020507" pitchFamily="18" charset="2"/>
              </a:rPr>
              <a:t>σ</a:t>
            </a:r>
            <a:r>
              <a:rPr lang="en-US" altLang="en-US" sz="2200">
                <a:solidFill>
                  <a:srgbClr val="4D0A09"/>
                </a:solidFill>
                <a:latin typeface="Times New Roman" panose="02020603050405020304" pitchFamily="18" charset="0"/>
              </a:rPr>
              <a:t>scatter</a:t>
            </a:r>
            <a:r>
              <a:rPr lang="en-US" altLang="en-US" sz="2200" baseline="0">
                <a:solidFill>
                  <a:srgbClr val="4D0A09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the probability of scattering through a total angle </a:t>
            </a:r>
            <a:r>
              <a:rPr lang="en-US" altLang="en-US" sz="2200" baseline="0">
                <a:solidFill>
                  <a:srgbClr val="4D0A09"/>
                </a:solidFill>
                <a:latin typeface="Times New Roman" panose="02020603050405020304" pitchFamily="18" charset="0"/>
              </a:rPr>
              <a:t></a:t>
            </a: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in traveling through a length </a:t>
            </a:r>
            <a:r>
              <a:rPr lang="en-US" altLang="en-US" sz="2200" baseline="0">
                <a:solidFill>
                  <a:srgbClr val="4D0A09"/>
                </a:solidFill>
                <a:latin typeface="Times New Roman" panose="02020603050405020304" pitchFamily="18" charset="0"/>
              </a:rPr>
              <a:t>L</a:t>
            </a: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 can be found.</a:t>
            </a:r>
          </a:p>
          <a:p>
            <a:pPr algn="l" eaLnBrk="1" hangingPunct="1"/>
            <a:endParaRPr lang="en-US" altLang="en-US" i="0" baseline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l" eaLnBrk="1" hangingPunct="1"/>
            <a:endParaRPr lang="en-US" altLang="en-US" i="0" baseline="0">
              <a:solidFill>
                <a:schemeClr val="accent2"/>
              </a:solidFill>
            </a:endParaRPr>
          </a:p>
          <a:p>
            <a:pPr algn="l" eaLnBrk="1" hangingPunct="1"/>
            <a:endParaRPr lang="en-US" altLang="en-US" i="0" baseline="0">
              <a:solidFill>
                <a:schemeClr val="accent2"/>
              </a:solidFill>
            </a:endParaRPr>
          </a:p>
          <a:p>
            <a:pPr algn="l" eaLnBrk="1" hangingPunct="1"/>
            <a:endParaRPr lang="en-US" altLang="en-US" i="0" baseline="0">
              <a:solidFill>
                <a:schemeClr val="accent2"/>
              </a:solidFill>
            </a:endParaRPr>
          </a:p>
          <a:p>
            <a:pPr algn="l" eaLnBrk="1" hangingPunct="1"/>
            <a:endParaRPr lang="en-US" altLang="en-US" i="0" baseline="0">
              <a:solidFill>
                <a:schemeClr val="accent2"/>
              </a:solidFill>
            </a:endParaRPr>
          </a:p>
          <a:p>
            <a:pPr algn="l" eaLnBrk="1" hangingPunct="1"/>
            <a:endParaRPr lang="en-US" altLang="en-US" i="0" baseline="0">
              <a:solidFill>
                <a:schemeClr val="accent2"/>
              </a:solidFill>
            </a:endParaRPr>
          </a:p>
        </p:txBody>
      </p:sp>
      <p:graphicFrame>
        <p:nvGraphicFramePr>
          <p:cNvPr id="420871" name="Object 7"/>
          <p:cNvGraphicFramePr>
            <a:graphicFrameLocks noChangeAspect="1"/>
          </p:cNvGraphicFramePr>
          <p:nvPr/>
        </p:nvGraphicFramePr>
        <p:xfrm>
          <a:off x="3048000" y="3581400"/>
          <a:ext cx="528002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name="Equation" r:id="rId4" imgW="2540000" imgH="431800" progId="Equation.3">
                  <p:embed/>
                </p:oleObj>
              </mc:Choice>
              <mc:Fallback>
                <p:oleObj name="Equation" r:id="rId4" imgW="2540000" imgH="431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581400"/>
                        <a:ext cx="528002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876" name="Rectangle 12"/>
          <p:cNvSpPr>
            <a:spLocks noChangeArrowheads="1"/>
          </p:cNvSpPr>
          <p:nvPr/>
        </p:nvSpPr>
        <p:spPr bwMode="auto">
          <a:xfrm>
            <a:off x="2971800" y="2971800"/>
            <a:ext cx="2627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Expected value of </a:t>
            </a:r>
            <a:r>
              <a:rPr lang="en-US" i="0" baseline="0" dirty="0">
                <a:solidFill>
                  <a:srgbClr val="4D0A09"/>
                </a:solidFill>
                <a:latin typeface="Symbol" charset="0"/>
                <a:ea typeface="ＭＳ Ｐゴシック" charset="0"/>
              </a:rPr>
              <a:t></a:t>
            </a:r>
            <a:r>
              <a:rPr lang="en-US" i="0" baseline="30000" dirty="0">
                <a:solidFill>
                  <a:srgbClr val="4D0A09"/>
                </a:solidFill>
                <a:latin typeface="Arial" charset="0"/>
                <a:ea typeface="ＭＳ Ｐゴシック" charset="0"/>
              </a:rPr>
              <a:t></a:t>
            </a:r>
            <a:r>
              <a:rPr lang="en-US" i="0" baseline="0" dirty="0">
                <a:solidFill>
                  <a:srgbClr val="4D0A09"/>
                </a:solidFill>
                <a:latin typeface="Arial" charset="0"/>
                <a:ea typeface="ＭＳ Ｐゴシック" charset="0"/>
              </a:rPr>
              <a:t>:</a:t>
            </a:r>
          </a:p>
        </p:txBody>
      </p:sp>
      <p:pic>
        <p:nvPicPr>
          <p:cNvPr id="16389" name="Picture 1" descr="small angle scatte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3800"/>
            <a:ext cx="3962400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68" grpId="0" build="p"/>
      <p:bldP spid="4208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086600" cy="477838"/>
          </a:xfrm>
        </p:spPr>
        <p:txBody>
          <a:bodyPr/>
          <a:lstStyle/>
          <a:p>
            <a:pPr eaLnBrk="1" hangingPunct="1"/>
            <a:r>
              <a:rPr lang="en-US" altLang="en-US" smtClean="0">
                <a:cs typeface="Times New Roman" panose="02020603050405020304" pitchFamily="18" charset="0"/>
              </a:rPr>
              <a:t>Multiple small angle scattering</a:t>
            </a:r>
          </a:p>
        </p:txBody>
      </p:sp>
      <p:graphicFrame>
        <p:nvGraphicFramePr>
          <p:cNvPr id="420871" name="Object 7"/>
          <p:cNvGraphicFramePr>
            <a:graphicFrameLocks noChangeAspect="1"/>
          </p:cNvGraphicFramePr>
          <p:nvPr/>
        </p:nvGraphicFramePr>
        <p:xfrm>
          <a:off x="1371600" y="1905000"/>
          <a:ext cx="528002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Equation" r:id="rId4" imgW="2540000" imgH="431800" progId="Equation.3">
                  <p:embed/>
                </p:oleObj>
              </mc:Choice>
              <mc:Fallback>
                <p:oleObj name="Equation" r:id="rId4" imgW="2540000" imgH="431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905000"/>
                        <a:ext cx="528002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876" name="Rectangle 12"/>
          <p:cNvSpPr>
            <a:spLocks noChangeArrowheads="1"/>
          </p:cNvSpPr>
          <p:nvPr/>
        </p:nvSpPr>
        <p:spPr bwMode="auto">
          <a:xfrm>
            <a:off x="444500" y="1331913"/>
            <a:ext cx="2627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Expected value of </a:t>
            </a:r>
            <a:r>
              <a:rPr lang="en-US" i="0" baseline="0" dirty="0">
                <a:solidFill>
                  <a:srgbClr val="4D0A09"/>
                </a:solidFill>
                <a:latin typeface="Symbol" charset="0"/>
                <a:ea typeface="ＭＳ Ｐゴシック" charset="0"/>
              </a:rPr>
              <a:t></a:t>
            </a:r>
            <a:r>
              <a:rPr lang="en-US" i="0" baseline="30000" dirty="0">
                <a:solidFill>
                  <a:srgbClr val="4D0A09"/>
                </a:solidFill>
                <a:latin typeface="Arial" charset="0"/>
                <a:ea typeface="ＭＳ Ｐゴシック" charset="0"/>
              </a:rPr>
              <a:t></a:t>
            </a:r>
            <a:r>
              <a:rPr lang="en-US" i="0" baseline="0" dirty="0">
                <a:solidFill>
                  <a:srgbClr val="4D0A09"/>
                </a:solidFill>
                <a:latin typeface="Arial" charset="0"/>
                <a:ea typeface="ＭＳ Ｐゴシック" charset="0"/>
              </a:rPr>
              <a:t>:</a:t>
            </a:r>
          </a:p>
        </p:txBody>
      </p:sp>
      <p:sp>
        <p:nvSpPr>
          <p:cNvPr id="18436" name="Rectangle 1"/>
          <p:cNvSpPr>
            <a:spLocks noChangeArrowheads="1"/>
          </p:cNvSpPr>
          <p:nvPr/>
        </p:nvSpPr>
        <p:spPr bwMode="auto">
          <a:xfrm>
            <a:off x="2209800" y="2857500"/>
            <a:ext cx="518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A3161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/>
            <a:endParaRPr lang="en-US" altLang="en-US" i="0" baseline="0">
              <a:solidFill>
                <a:srgbClr val="000000"/>
              </a:solidFill>
            </a:endParaRPr>
          </a:p>
        </p:txBody>
      </p:sp>
      <p:pic>
        <p:nvPicPr>
          <p:cNvPr id="18437" name="Picture 2" descr="Angle distributio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267200"/>
            <a:ext cx="350520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4191000" y="4648200"/>
            <a:ext cx="4343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/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X</a:t>
            </a:r>
            <a:r>
              <a:rPr lang="en-US" altLang="en-US" sz="2200" i="0">
                <a:solidFill>
                  <a:srgbClr val="4D0A09"/>
                </a:solidFill>
                <a:latin typeface="Times New Roman" panose="02020603050405020304" pitchFamily="18" charset="0"/>
              </a:rPr>
              <a:t>0 </a:t>
            </a: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= </a:t>
            </a:r>
            <a:r>
              <a:rPr lang="ja-JP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“</a:t>
            </a:r>
            <a:r>
              <a:rPr lang="en-US" altLang="ja-JP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radiation length</a:t>
            </a:r>
            <a:r>
              <a:rPr lang="ja-JP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”</a:t>
            </a:r>
            <a:endParaRPr lang="en-US" altLang="en-US" sz="2000" i="0" baseline="0">
              <a:solidFill>
                <a:srgbClr val="4D0A09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8439" name="Object 8"/>
          <p:cNvGraphicFramePr>
            <a:graphicFrameLocks noChangeAspect="1"/>
          </p:cNvGraphicFramePr>
          <p:nvPr/>
        </p:nvGraphicFramePr>
        <p:xfrm>
          <a:off x="1219200" y="3048000"/>
          <a:ext cx="670560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2" name="Equation" r:id="rId7" imgW="2730500" imgH="444500" progId="Equation.3">
                  <p:embed/>
                </p:oleObj>
              </mc:Choice>
              <mc:Fallback>
                <p:oleObj name="Equation" r:id="rId7" imgW="2730500" imgH="4445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048000"/>
                        <a:ext cx="6705600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0" name="Rectangle 1"/>
          <p:cNvSpPr>
            <a:spLocks noChangeArrowheads="1"/>
          </p:cNvSpPr>
          <p:nvPr/>
        </p:nvSpPr>
        <p:spPr bwMode="auto">
          <a:xfrm>
            <a:off x="685800" y="2819400"/>
            <a:ext cx="8001000" cy="1371600"/>
          </a:xfrm>
          <a:prstGeom prst="rect">
            <a:avLst/>
          </a:prstGeom>
          <a:noFill/>
          <a:ln w="28575">
            <a:solidFill>
              <a:srgbClr val="A3161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/>
            <a:endParaRPr lang="en-US" altLang="en-US" i="0" baseline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Bremsstrahlung &amp; pair production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924800" cy="4876800"/>
          </a:xfrm>
        </p:spPr>
        <p:txBody>
          <a:bodyPr/>
          <a:lstStyle/>
          <a:p>
            <a:r>
              <a:rPr lang="en-US" altLang="en-US" sz="2200" smtClean="0">
                <a:latin typeface="Times" panose="02020603050405020304" pitchFamily="18" charset="0"/>
              </a:rPr>
              <a:t>High-energy electrons (&gt; </a:t>
            </a:r>
            <a:r>
              <a:rPr lang="ja-JP" altLang="en-US" sz="2200" smtClean="0">
                <a:latin typeface="Times" panose="02020603050405020304" pitchFamily="18" charset="0"/>
              </a:rPr>
              <a:t>“</a:t>
            </a:r>
            <a:r>
              <a:rPr lang="en-US" altLang="ja-JP" sz="2200" smtClean="0">
                <a:latin typeface="Times" panose="02020603050405020304" pitchFamily="18" charset="0"/>
              </a:rPr>
              <a:t>critical energy</a:t>
            </a:r>
            <a:r>
              <a:rPr lang="ja-JP" altLang="en-US" sz="2200" smtClean="0">
                <a:latin typeface="Times" panose="02020603050405020304" pitchFamily="18" charset="0"/>
              </a:rPr>
              <a:t>”</a:t>
            </a:r>
            <a:r>
              <a:rPr lang="en-US" altLang="ja-JP" sz="2200" smtClean="0">
                <a:latin typeface="Times" panose="02020603050405020304" pitchFamily="18" charset="0"/>
              </a:rPr>
              <a:t>) predominantly lose energy in matter by Bremsstrahlung</a:t>
            </a:r>
          </a:p>
          <a:p>
            <a:pPr lvl="1"/>
            <a:r>
              <a:rPr lang="en-US" altLang="en-US" smtClean="0"/>
              <a:t>The energy loss by Bremsstrahlung is  exponential</a:t>
            </a:r>
          </a:p>
          <a:p>
            <a:endParaRPr lang="en-US" altLang="en-US" sz="2200" smtClean="0">
              <a:latin typeface="Times" panose="02020603050405020304" pitchFamily="18" charset="0"/>
            </a:endParaRPr>
          </a:p>
          <a:p>
            <a:endParaRPr lang="en-US" altLang="en-US" sz="1800" smtClean="0">
              <a:latin typeface="Times" panose="02020603050405020304" pitchFamily="18" charset="0"/>
            </a:endParaRPr>
          </a:p>
          <a:p>
            <a:pPr lvl="1"/>
            <a:endParaRPr lang="en-US" altLang="en-US" smtClean="0">
              <a:latin typeface="Times" panose="02020603050405020304" pitchFamily="18" charset="0"/>
            </a:endParaRPr>
          </a:p>
          <a:p>
            <a:r>
              <a:rPr lang="en-US" altLang="en-US" sz="2200" smtClean="0">
                <a:latin typeface="Times" panose="02020603050405020304" pitchFamily="18" charset="0"/>
              </a:rPr>
              <a:t>High-energy </a:t>
            </a:r>
            <a:r>
              <a:rPr lang="en-US" altLang="en-US" sz="2200" smtClean="0">
                <a:latin typeface="Times" panose="02020603050405020304" pitchFamily="18" charset="0"/>
                <a:sym typeface="Symbol" panose="05050102010706020507" pitchFamily="18" charset="2"/>
              </a:rPr>
              <a:t>photons </a:t>
            </a:r>
            <a:r>
              <a:rPr lang="en-US" altLang="en-US" sz="2200" smtClean="0">
                <a:latin typeface="Times" panose="02020603050405020304" pitchFamily="18" charset="0"/>
              </a:rPr>
              <a:t>predominantly lose energy by e</a:t>
            </a:r>
            <a:r>
              <a:rPr lang="en-US" altLang="en-US" sz="2200" baseline="30000" smtClean="0">
                <a:latin typeface="Times" panose="02020603050405020304" pitchFamily="18" charset="0"/>
              </a:rPr>
              <a:t>+</a:t>
            </a:r>
            <a:r>
              <a:rPr lang="en-US" altLang="en-US" sz="2200" smtClean="0">
                <a:latin typeface="Times" panose="02020603050405020304" pitchFamily="18" charset="0"/>
              </a:rPr>
              <a:t>e</a:t>
            </a:r>
            <a:r>
              <a:rPr lang="en-US" altLang="en-US" sz="2200" baseline="30000" smtClean="0">
                <a:latin typeface="Times" panose="02020603050405020304" pitchFamily="18" charset="0"/>
              </a:rPr>
              <a:t>-</a:t>
            </a:r>
            <a:r>
              <a:rPr lang="en-US" altLang="en-US" sz="2200" smtClean="0">
                <a:latin typeface="Times" panose="02020603050405020304" pitchFamily="18" charset="0"/>
              </a:rPr>
              <a:t> pair production</a:t>
            </a:r>
          </a:p>
          <a:p>
            <a:endParaRPr lang="en-US" altLang="en-US" sz="800" smtClean="0">
              <a:latin typeface="Times" panose="02020603050405020304" pitchFamily="18" charset="0"/>
            </a:endParaRPr>
          </a:p>
          <a:p>
            <a:r>
              <a:rPr lang="en-US" altLang="en-US" sz="2200" smtClean="0">
                <a:latin typeface="Times" panose="02020603050405020304" pitchFamily="18" charset="0"/>
              </a:rPr>
              <a:t>X</a:t>
            </a:r>
            <a:r>
              <a:rPr lang="en-US" altLang="en-US" sz="2200" baseline="-25000" smtClean="0">
                <a:latin typeface="Times" panose="02020603050405020304" pitchFamily="18" charset="0"/>
              </a:rPr>
              <a:t>o</a:t>
            </a:r>
            <a:r>
              <a:rPr lang="en-US" altLang="en-US" sz="2200" smtClean="0">
                <a:latin typeface="Times" panose="02020603050405020304" pitchFamily="18" charset="0"/>
              </a:rPr>
              <a:t> = mean </a:t>
            </a:r>
            <a:r>
              <a:rPr lang="en-US" altLang="en-US" sz="2200" smtClean="0"/>
              <a:t>distance over which an electron</a:t>
            </a:r>
            <a:r>
              <a:rPr lang="ja-JP" altLang="en-US" sz="2200" smtClean="0"/>
              <a:t>’</a:t>
            </a:r>
            <a:r>
              <a:rPr lang="en-US" altLang="ja-JP" sz="2200" smtClean="0"/>
              <a:t>s energy is reduced by a factor of 1/e due to radiation losses only</a:t>
            </a:r>
          </a:p>
          <a:p>
            <a:pPr lvl="1"/>
            <a:r>
              <a:rPr lang="en-US" altLang="en-US" smtClean="0"/>
              <a:t>Also, </a:t>
            </a:r>
            <a:r>
              <a:rPr lang="en-US" altLang="en-US" smtClean="0">
                <a:latin typeface="Times" panose="02020603050405020304" pitchFamily="18" charset="0"/>
              </a:rPr>
              <a:t>X</a:t>
            </a:r>
            <a:r>
              <a:rPr lang="en-US" altLang="en-US" baseline="-25000" smtClean="0">
                <a:latin typeface="Times" panose="02020603050405020304" pitchFamily="18" charset="0"/>
              </a:rPr>
              <a:t>o</a:t>
            </a:r>
            <a:r>
              <a:rPr lang="en-US" altLang="en-US" smtClean="0">
                <a:latin typeface="Times" panose="02020603050405020304" pitchFamily="18" charset="0"/>
              </a:rPr>
              <a:t> </a:t>
            </a:r>
            <a:r>
              <a:rPr lang="en-US" altLang="en-US" smtClean="0"/>
              <a:t>= 7/9 of mean free path for pair production</a:t>
            </a:r>
          </a:p>
        </p:txBody>
      </p:sp>
      <p:graphicFrame>
        <p:nvGraphicFramePr>
          <p:cNvPr id="20483" name="Object 4"/>
          <p:cNvGraphicFramePr>
            <a:graphicFrameLocks noChangeAspect="1"/>
          </p:cNvGraphicFramePr>
          <p:nvPr/>
        </p:nvGraphicFramePr>
        <p:xfrm>
          <a:off x="3505200" y="2590800"/>
          <a:ext cx="1219200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Equation" r:id="rId3" imgW="635000" imgH="368300" progId="Equation.3">
                  <p:embed/>
                </p:oleObj>
              </mc:Choice>
              <mc:Fallback>
                <p:oleObj name="Equation" r:id="rId3" imgW="635000" imgH="368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590800"/>
                        <a:ext cx="1219200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6934200" cy="685800"/>
          </a:xfrm>
        </p:spPr>
        <p:txBody>
          <a:bodyPr/>
          <a:lstStyle/>
          <a:p>
            <a:r>
              <a:rPr lang="en-US" altLang="en-US" smtClean="0"/>
              <a:t>Radiation length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571500" y="1295400"/>
            <a:ext cx="8001000" cy="5105400"/>
          </a:xfrm>
        </p:spPr>
        <p:txBody>
          <a:bodyPr/>
          <a:lstStyle/>
          <a:p>
            <a:r>
              <a:rPr lang="en-US" altLang="en-US" sz="2200" smtClean="0">
                <a:latin typeface="Times" panose="02020603050405020304" pitchFamily="18" charset="0"/>
              </a:rPr>
              <a:t>The characteristic amount of matter traversed for both of these loses is the radiation length X</a:t>
            </a:r>
            <a:r>
              <a:rPr lang="en-US" altLang="en-US" sz="2200" baseline="-25000" smtClean="0">
                <a:latin typeface="Times" panose="02020603050405020304" pitchFamily="18" charset="0"/>
              </a:rPr>
              <a:t>o</a:t>
            </a:r>
            <a:r>
              <a:rPr lang="en-US" altLang="en-US" sz="2200" smtClean="0">
                <a:latin typeface="Times" panose="02020603050405020304" pitchFamily="18" charset="0"/>
              </a:rPr>
              <a:t>, [ g-cm</a:t>
            </a:r>
            <a:r>
              <a:rPr lang="en-US" altLang="en-US" sz="2200" baseline="30000" smtClean="0">
                <a:latin typeface="Times" panose="02020603050405020304" pitchFamily="18" charset="0"/>
              </a:rPr>
              <a:t>−2</a:t>
            </a:r>
            <a:r>
              <a:rPr lang="en-US" altLang="en-US" sz="2200" smtClean="0">
                <a:latin typeface="Times" panose="02020603050405020304" pitchFamily="18" charset="0"/>
              </a:rPr>
              <a:t> ]</a:t>
            </a:r>
            <a:endParaRPr lang="en-US" altLang="en-US" smtClean="0"/>
          </a:p>
          <a:p>
            <a:pPr lvl="1"/>
            <a:endParaRPr lang="en-US" altLang="en-US" smtClean="0"/>
          </a:p>
          <a:p>
            <a:pPr lvl="1"/>
            <a:endParaRPr lang="en-US" altLang="en-US" smtClean="0"/>
          </a:p>
          <a:p>
            <a:endParaRPr lang="en-US" altLang="en-US" sz="1600" smtClean="0"/>
          </a:p>
          <a:p>
            <a:r>
              <a:rPr lang="en-US" altLang="en-US" sz="2200" smtClean="0"/>
              <a:t>Radiation loss is approximately </a:t>
            </a:r>
            <a:r>
              <a:rPr lang="en-US" altLang="en-US" sz="2200" i="1" smtClean="0"/>
              <a:t>independent of material</a:t>
            </a:r>
            <a:r>
              <a:rPr lang="en-US" altLang="en-US" sz="2200" smtClean="0"/>
              <a:t> when thickness expressed in terms of X</a:t>
            </a:r>
            <a:r>
              <a:rPr lang="en-US" altLang="en-US" sz="2200" baseline="-25000" smtClean="0"/>
              <a:t>0</a:t>
            </a:r>
          </a:p>
          <a:p>
            <a:pPr lvl="1">
              <a:buFont typeface="Wingdings" panose="05000000000000000000" pitchFamily="2" charset="2"/>
              <a:buNone/>
            </a:pPr>
            <a:endParaRPr lang="en-US" altLang="en-US" sz="800" baseline="-25000" smtClean="0"/>
          </a:p>
          <a:p>
            <a:r>
              <a:rPr lang="en-US" altLang="en-US" sz="2200" smtClean="0"/>
              <a:t>Critical energy is the energy at which losses due to ionization are equal to losses by radiation</a:t>
            </a:r>
          </a:p>
        </p:txBody>
      </p:sp>
      <p:graphicFrame>
        <p:nvGraphicFramePr>
          <p:cNvPr id="21507" name="Object 5"/>
          <p:cNvGraphicFramePr>
            <a:graphicFrameLocks noChangeAspect="1"/>
          </p:cNvGraphicFramePr>
          <p:nvPr/>
        </p:nvGraphicFramePr>
        <p:xfrm>
          <a:off x="2667000" y="2133600"/>
          <a:ext cx="32131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Equation" r:id="rId3" imgW="1663700" imgH="419100" progId="Equation.3">
                  <p:embed/>
                </p:oleObj>
              </mc:Choice>
              <mc:Fallback>
                <p:oleObj name="Equation" r:id="rId3" imgW="1663700" imgH="419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133600"/>
                        <a:ext cx="32131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5"/>
          <p:cNvGraphicFramePr>
            <a:graphicFrameLocks noChangeAspect="1"/>
          </p:cNvGraphicFramePr>
          <p:nvPr/>
        </p:nvGraphicFramePr>
        <p:xfrm>
          <a:off x="1371600" y="4724400"/>
          <a:ext cx="731520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Document" r:id="rId5" imgW="5626100" imgH="1409700" progId="Word.Document.8">
                  <p:embed/>
                </p:oleObj>
              </mc:Choice>
              <mc:Fallback>
                <p:oleObj name="Document" r:id="rId5" imgW="5626100" imgH="140970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724400"/>
                        <a:ext cx="7315200" cy="182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467600" cy="685800"/>
          </a:xfrm>
        </p:spPr>
        <p:txBody>
          <a:bodyPr/>
          <a:lstStyle/>
          <a:p>
            <a:r>
              <a:rPr lang="en-US" altLang="en-US" smtClean="0"/>
              <a:t>Fractional energy loss mechanism for electrons</a:t>
            </a:r>
          </a:p>
        </p:txBody>
      </p:sp>
      <p:pic>
        <p:nvPicPr>
          <p:cNvPr id="22530" name="Picture 4" descr="Fractional energy los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057400"/>
            <a:ext cx="5638800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" y="6553200"/>
            <a:ext cx="2701925" cy="304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i="0" baseline="0" dirty="0">
                <a:latin typeface="+mn-lt"/>
                <a:ea typeface="ＭＳ Ｐゴシック" charset="0"/>
              </a:rPr>
              <a:t>Source: LBNL Particle Data Group</a:t>
            </a: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 flipV="1">
            <a:off x="3581400" y="2057400"/>
            <a:ext cx="304800" cy="990600"/>
          </a:xfrm>
          <a:prstGeom prst="line">
            <a:avLst/>
          </a:prstGeom>
          <a:noFill/>
          <a:ln w="19050">
            <a:solidFill>
              <a:srgbClr val="A31614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defRPr/>
            </a:pPr>
            <a:endParaRPr lang="en-US" i="0" baseline="0">
              <a:latin typeface="Arial" charset="0"/>
              <a:ea typeface="ＭＳ Ｐゴシック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581400" y="1752600"/>
            <a:ext cx="547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800" b="1" baseline="0">
                <a:solidFill>
                  <a:srgbClr val="A31614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n-US" sz="1800" b="1">
                <a:solidFill>
                  <a:srgbClr val="A31614"/>
                </a:solidFill>
                <a:latin typeface="Times New Roman" charset="0"/>
                <a:ea typeface="ＭＳ Ｐゴシック" charset="0"/>
              </a:rPr>
              <a:t>crit</a:t>
            </a:r>
            <a:endParaRPr lang="en-US" sz="1800" b="1" baseline="0">
              <a:solidFill>
                <a:srgbClr val="A31614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3581400" y="3124200"/>
            <a:ext cx="0" cy="1828800"/>
          </a:xfrm>
          <a:prstGeom prst="line">
            <a:avLst/>
          </a:prstGeom>
          <a:noFill/>
          <a:ln w="9525">
            <a:solidFill>
              <a:srgbClr val="A31614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defRPr/>
            </a:pPr>
            <a:endParaRPr lang="en-US" i="0" baseline="0">
              <a:latin typeface="Arial" charset="0"/>
              <a:ea typeface="ＭＳ Ｐゴシック" charset="0"/>
            </a:endParaRPr>
          </a:p>
        </p:txBody>
      </p:sp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1981200" y="1219200"/>
          <a:ext cx="342900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Equation" r:id="rId4" imgW="2247900" imgH="444500" progId="Equation.3">
                  <p:embed/>
                </p:oleObj>
              </mc:Choice>
              <mc:Fallback>
                <p:oleObj name="Equation" r:id="rId4" imgW="2247900" imgH="444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219200"/>
                        <a:ext cx="3429000" cy="677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Moliere radius, R</a:t>
            </a:r>
            <a:r>
              <a:rPr lang="en-US" altLang="en-US" baseline="-25000" smtClean="0"/>
              <a:t>M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The Moliere radius gives the average lateral deflection of critical energy electrons after traversing 1 X</a:t>
            </a:r>
            <a:r>
              <a:rPr lang="en-US" altLang="en-US" baseline="-25000" smtClean="0"/>
              <a:t>o</a:t>
            </a:r>
            <a:r>
              <a:rPr lang="en-US" altLang="en-US" smtClean="0"/>
              <a:t> </a:t>
            </a:r>
          </a:p>
          <a:p>
            <a:r>
              <a:rPr lang="en-US" altLang="en-US" smtClean="0"/>
              <a:t>It can be parameterized as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r>
              <a:rPr lang="en-US" altLang="en-US" smtClean="0"/>
              <a:t>This also characterizes the spread of a beam of electrons traversing matter</a:t>
            </a:r>
          </a:p>
        </p:txBody>
      </p:sp>
      <p:graphicFrame>
        <p:nvGraphicFramePr>
          <p:cNvPr id="23555" name="Object 5"/>
          <p:cNvGraphicFramePr>
            <a:graphicFrameLocks noChangeAspect="1"/>
          </p:cNvGraphicFramePr>
          <p:nvPr/>
        </p:nvGraphicFramePr>
        <p:xfrm>
          <a:off x="2236788" y="3276600"/>
          <a:ext cx="4668837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name="Equation" r:id="rId3" imgW="2298700" imgH="406400" progId="Equation.3">
                  <p:embed/>
                </p:oleObj>
              </mc:Choice>
              <mc:Fallback>
                <p:oleObj name="Equation" r:id="rId3" imgW="2298700" imgH="406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6788" y="3276600"/>
                        <a:ext cx="4668837" cy="823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Bremsstrahung dose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To estimate the dose at 1 meter from a thick (~1 X</a:t>
            </a:r>
            <a:r>
              <a:rPr lang="en-US" altLang="en-US" baseline="-25000" smtClean="0"/>
              <a:t>o</a:t>
            </a:r>
            <a:r>
              <a:rPr lang="en-US" altLang="en-US" smtClean="0"/>
              <a:t> target)</a:t>
            </a:r>
          </a:p>
          <a:p>
            <a:endParaRPr lang="en-US" altLang="en-US" sz="800" smtClean="0"/>
          </a:p>
          <a:p>
            <a:pPr algn="ctr">
              <a:buFont typeface="Wingdings" panose="05000000000000000000" pitchFamily="2" charset="2"/>
              <a:buNone/>
            </a:pPr>
            <a:r>
              <a:rPr lang="en-US" altLang="en-US" smtClean="0"/>
              <a:t>D ≈ 2000 I</a:t>
            </a:r>
            <a:r>
              <a:rPr lang="en-US" altLang="en-US" baseline="-25000" smtClean="0"/>
              <a:t>beam</a:t>
            </a:r>
            <a:r>
              <a:rPr lang="en-US" altLang="en-US" smtClean="0"/>
              <a:t> E</a:t>
            </a:r>
            <a:r>
              <a:rPr lang="en-US" altLang="en-US" baseline="-25000" smtClean="0"/>
              <a:t>o</a:t>
            </a:r>
            <a:r>
              <a:rPr lang="en-US" altLang="en-US" baseline="30000" smtClean="0"/>
              <a:t>2.8 </a:t>
            </a:r>
            <a:r>
              <a:rPr lang="en-US" altLang="en-US" smtClean="0"/>
              <a:t> (rad/hr)/(kW-m</a:t>
            </a:r>
            <a:r>
              <a:rPr lang="en-US" altLang="en-US" baseline="30000" smtClean="0"/>
              <a:t>2</a:t>
            </a:r>
            <a:r>
              <a:rPr lang="en-US" altLang="en-US" smtClean="0"/>
              <a:t>) for E &lt; E</a:t>
            </a:r>
            <a:r>
              <a:rPr lang="en-US" altLang="en-US" baseline="-25000" smtClean="0"/>
              <a:t>o</a:t>
            </a:r>
            <a:r>
              <a:rPr lang="en-US" altLang="en-US" smtClean="0"/>
              <a:t>20 MeV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mtClean="0"/>
              <a:t>and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en-US" smtClean="0"/>
              <a:t>D ≈ 30000 I</a:t>
            </a:r>
            <a:r>
              <a:rPr lang="en-US" altLang="en-US" baseline="-25000" smtClean="0"/>
              <a:t>beam</a:t>
            </a:r>
            <a:r>
              <a:rPr lang="en-US" altLang="en-US" smtClean="0"/>
              <a:t> E</a:t>
            </a:r>
            <a:r>
              <a:rPr lang="en-US" altLang="en-US" baseline="-25000" smtClean="0"/>
              <a:t>o</a:t>
            </a:r>
            <a:r>
              <a:rPr lang="en-US" altLang="en-US" baseline="30000" smtClean="0"/>
              <a:t>2 </a:t>
            </a:r>
            <a:r>
              <a:rPr lang="en-US" altLang="en-US" smtClean="0"/>
              <a:t> (rad/hr)/(kW-m</a:t>
            </a:r>
            <a:r>
              <a:rPr lang="en-US" altLang="en-US" baseline="30000" smtClean="0"/>
              <a:t>2</a:t>
            </a:r>
            <a:r>
              <a:rPr lang="en-US" altLang="en-US" smtClean="0"/>
              <a:t>) for E &gt; E</a:t>
            </a:r>
            <a:r>
              <a:rPr lang="en-US" altLang="en-US" baseline="-25000" smtClean="0"/>
              <a:t>o</a:t>
            </a:r>
            <a:r>
              <a:rPr lang="en-US" altLang="en-US" smtClean="0"/>
              <a:t>20 MeV</a:t>
            </a:r>
          </a:p>
          <a:p>
            <a:endParaRPr lang="en-US" altLang="en-US" sz="1000" smtClean="0"/>
          </a:p>
          <a:p>
            <a:r>
              <a:rPr lang="en-US" altLang="en-US" smtClean="0"/>
              <a:t>The angular spread of the radiation cone is </a:t>
            </a:r>
          </a:p>
          <a:p>
            <a:endParaRPr lang="en-US" altLang="en-US" smtClean="0"/>
          </a:p>
        </p:txBody>
      </p:sp>
      <p:graphicFrame>
        <p:nvGraphicFramePr>
          <p:cNvPr id="24579" name="Object 4"/>
          <p:cNvGraphicFramePr>
            <a:graphicFrameLocks noChangeAspect="1"/>
          </p:cNvGraphicFramePr>
          <p:nvPr/>
        </p:nvGraphicFramePr>
        <p:xfrm>
          <a:off x="2986088" y="4419600"/>
          <a:ext cx="3171825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0" name="Equation" r:id="rId3" imgW="1562100" imgH="406400" progId="Equation.3">
                  <p:embed/>
                </p:oleObj>
              </mc:Choice>
              <mc:Fallback>
                <p:oleObj name="Equation" r:id="rId3" imgW="1562100" imgH="406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6088" y="4419600"/>
                        <a:ext cx="3171825" cy="823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8001000" cy="4778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+mn-lt"/>
                <a:ea typeface="ＭＳ Ｐゴシック" charset="0"/>
              </a:rPr>
              <a:t> </a:t>
            </a:r>
            <a:r>
              <a:rPr lang="en-US" dirty="0" smtClean="0">
                <a:latin typeface="+mn-lt"/>
                <a:ea typeface="ＭＳ Ｐゴシック" charset="0"/>
              </a:rPr>
              <a:t>Energy deposition </a:t>
            </a:r>
            <a:r>
              <a:rPr lang="en-US" smtClean="0">
                <a:latin typeface="+mn-lt"/>
                <a:ea typeface="ＭＳ Ｐゴシック" charset="0"/>
              </a:rPr>
              <a:t>in matter by electrons </a:t>
            </a:r>
            <a:endParaRPr lang="en-US" dirty="0">
              <a:latin typeface="+mn-lt"/>
              <a:ea typeface="ＭＳ Ｐゴシック" charset="0"/>
            </a:endParaRPr>
          </a:p>
        </p:txBody>
      </p:sp>
      <p:sp>
        <p:nvSpPr>
          <p:cNvPr id="435203" name="Rectangle 3"/>
          <p:cNvSpPr>
            <a:spLocks noChangeArrowheads="1"/>
          </p:cNvSpPr>
          <p:nvPr/>
        </p:nvSpPr>
        <p:spPr bwMode="auto">
          <a:xfrm>
            <a:off x="457200" y="1295400"/>
            <a:ext cx="81534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 algn="l">
              <a:buFont typeface="Wingdings" charset="2"/>
              <a:buChar char="v"/>
              <a:defRPr/>
            </a:pP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Via discrete collisions with the atomic </a:t>
            </a:r>
            <a:r>
              <a:rPr lang="en-US" sz="220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electrons</a:t>
            </a: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 of the absorber particles deposit energy into matter</a:t>
            </a:r>
          </a:p>
          <a:p>
            <a:pPr algn="l">
              <a:defRPr/>
            </a:pPr>
            <a:endParaRPr lang="en-US" sz="800" i="0" baseline="0" dirty="0">
              <a:solidFill>
                <a:srgbClr val="4D0A09"/>
              </a:solidFill>
              <a:latin typeface="Arial" charset="0"/>
              <a:ea typeface="ＭＳ Ｐゴシック" charset="0"/>
            </a:endParaRPr>
          </a:p>
          <a:p>
            <a:pPr marL="914400" lvl="1" indent="-457200" algn="l">
              <a:buFont typeface="Wingdings" charset="2"/>
              <a:buChar char="Ø"/>
              <a:defRPr/>
            </a:pPr>
            <a:r>
              <a:rPr lang="en-US" sz="20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For electrons, collisions with nuclei not so important (m</a:t>
            </a:r>
            <a:r>
              <a:rPr lang="en-US" sz="2000" i="0" dirty="0">
                <a:solidFill>
                  <a:srgbClr val="4D0A09"/>
                </a:solidFill>
                <a:latin typeface="+mn-lt"/>
                <a:ea typeface="ＭＳ Ｐゴシック" charset="0"/>
              </a:rPr>
              <a:t>e</a:t>
            </a:r>
            <a:r>
              <a:rPr lang="en-US" sz="20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&lt;&lt;</a:t>
            </a:r>
            <a:r>
              <a:rPr lang="en-US" sz="2000" i="0" baseline="0" dirty="0" err="1">
                <a:solidFill>
                  <a:srgbClr val="4D0A09"/>
                </a:solidFill>
                <a:latin typeface="+mn-lt"/>
                <a:ea typeface="ＭＳ Ｐゴシック" charset="0"/>
              </a:rPr>
              <a:t>m</a:t>
            </a:r>
            <a:r>
              <a:rPr lang="en-US" sz="2000" i="0" dirty="0" err="1">
                <a:solidFill>
                  <a:srgbClr val="4D0A09"/>
                </a:solidFill>
                <a:latin typeface="+mn-lt"/>
                <a:ea typeface="ＭＳ Ｐゴシック" charset="0"/>
              </a:rPr>
              <a:t>N</a:t>
            </a:r>
            <a:r>
              <a:rPr lang="en-US" sz="20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) for energy loss</a:t>
            </a:r>
            <a:endParaRPr lang="en-US" sz="2200" i="0" baseline="0" dirty="0">
              <a:solidFill>
                <a:srgbClr val="4D0A09"/>
              </a:solidFill>
              <a:latin typeface="+mn-lt"/>
              <a:ea typeface="ＭＳ Ｐゴシック" charset="0"/>
            </a:endParaRPr>
          </a:p>
          <a:p>
            <a:pPr marL="457200" indent="-457200" algn="l">
              <a:defRPr/>
            </a:pPr>
            <a:endParaRPr lang="en-US" sz="800" i="0" baseline="0" dirty="0">
              <a:solidFill>
                <a:srgbClr val="4D0A09"/>
              </a:solidFill>
              <a:latin typeface="+mn-lt"/>
              <a:ea typeface="ＭＳ Ｐゴシック" charset="0"/>
            </a:endParaRPr>
          </a:p>
          <a:p>
            <a:pPr marL="457200" indent="-457200" algn="l">
              <a:defRPr/>
            </a:pPr>
            <a:r>
              <a:rPr lang="en-US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                              </a:t>
            </a:r>
          </a:p>
        </p:txBody>
      </p:sp>
      <p:graphicFrame>
        <p:nvGraphicFramePr>
          <p:cNvPr id="435208" name="Object 8"/>
          <p:cNvGraphicFramePr>
            <a:graphicFrameLocks noChangeAspect="1"/>
          </p:cNvGraphicFramePr>
          <p:nvPr/>
        </p:nvGraphicFramePr>
        <p:xfrm>
          <a:off x="4330700" y="2959100"/>
          <a:ext cx="3303588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9" name="Equation" r:id="rId4" imgW="1587500" imgH="406400" progId="Equation.3">
                  <p:embed/>
                </p:oleObj>
              </mc:Choice>
              <mc:Fallback>
                <p:oleObj name="Equation" r:id="rId4" imgW="1587500" imgH="406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0700" y="2959100"/>
                        <a:ext cx="3303588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5209" name="Rectangle 9"/>
          <p:cNvSpPr>
            <a:spLocks noChangeArrowheads="1"/>
          </p:cNvSpPr>
          <p:nvPr/>
        </p:nvSpPr>
        <p:spPr bwMode="auto">
          <a:xfrm>
            <a:off x="4419600" y="3962400"/>
            <a:ext cx="3505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000" i="0" baseline="0" dirty="0">
                <a:latin typeface="+mj-lt"/>
                <a:ea typeface="ＭＳ Ｐゴシック" charset="0"/>
              </a:rPr>
              <a:t>where N</a:t>
            </a:r>
            <a:r>
              <a:rPr lang="en-US" sz="2000" i="0" dirty="0">
                <a:latin typeface="+mj-lt"/>
                <a:ea typeface="ＭＳ Ｐゴシック" charset="0"/>
              </a:rPr>
              <a:t>e</a:t>
            </a:r>
            <a:r>
              <a:rPr lang="en-US" sz="2000" i="0" baseline="0" dirty="0">
                <a:latin typeface="+mj-lt"/>
                <a:ea typeface="ＭＳ Ｐゴシック" charset="0"/>
              </a:rPr>
              <a:t> = electron density</a:t>
            </a:r>
          </a:p>
        </p:txBody>
      </p:sp>
      <p:grpSp>
        <p:nvGrpSpPr>
          <p:cNvPr id="25605" name="Group 3"/>
          <p:cNvGrpSpPr>
            <a:grpSpLocks/>
          </p:cNvGrpSpPr>
          <p:nvPr/>
        </p:nvGrpSpPr>
        <p:grpSpPr bwMode="auto">
          <a:xfrm>
            <a:off x="3810000" y="4724400"/>
            <a:ext cx="4487863" cy="427038"/>
            <a:chOff x="3810000" y="4724400"/>
            <a:chExt cx="4488491" cy="427707"/>
          </a:xfrm>
        </p:grpSpPr>
        <p:sp>
          <p:nvSpPr>
            <p:cNvPr id="435211" name="Rectangle 11"/>
            <p:cNvSpPr>
              <a:spLocks noChangeArrowheads="1"/>
            </p:cNvSpPr>
            <p:nvPr/>
          </p:nvSpPr>
          <p:spPr bwMode="auto">
            <a:xfrm>
              <a:off x="3810000" y="4724400"/>
              <a:ext cx="4488491" cy="4277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2200" i="0" baseline="0" dirty="0">
                  <a:solidFill>
                    <a:srgbClr val="4D0A09"/>
                  </a:solidFill>
                  <a:latin typeface="+mn-lt"/>
                  <a:ea typeface="ＭＳ Ｐゴシック" charset="0"/>
                </a:rPr>
                <a:t>Large enough                 =&gt; ionization.</a:t>
              </a:r>
            </a:p>
          </p:txBody>
        </p:sp>
        <p:graphicFrame>
          <p:nvGraphicFramePr>
            <p:cNvPr id="25608" name="Object 12"/>
            <p:cNvGraphicFramePr>
              <a:graphicFrameLocks noChangeAspect="1"/>
            </p:cNvGraphicFramePr>
            <p:nvPr/>
          </p:nvGraphicFramePr>
          <p:xfrm>
            <a:off x="5486400" y="4800600"/>
            <a:ext cx="990600" cy="3469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10" name="Equation" r:id="rId6" imgW="431800" imgH="127000" progId="Equation.3">
                    <p:embed/>
                  </p:oleObj>
                </mc:Choice>
                <mc:Fallback>
                  <p:oleObj name="Equation" r:id="rId6" imgW="431800" imgH="1270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86400" y="4800600"/>
                          <a:ext cx="990600" cy="3469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5606" name="Picture 2" descr="scattering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0"/>
            <a:ext cx="378936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203" grpId="0" build="p"/>
      <p:bldP spid="43520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5943600" cy="4778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+mn-lt"/>
                <a:ea typeface="ＭＳ Ｐゴシック" charset="0"/>
              </a:rPr>
              <a:t>Classical </a:t>
            </a:r>
            <a:r>
              <a:rPr lang="en-US" dirty="0" smtClean="0">
                <a:latin typeface="+mn-lt"/>
                <a:ea typeface="ＭＳ Ｐゴシック" charset="0"/>
              </a:rPr>
              <a:t>energy loss (</a:t>
            </a:r>
            <a:r>
              <a:rPr lang="en-US" dirty="0" err="1" smtClean="0">
                <a:latin typeface="+mn-lt"/>
                <a:ea typeface="ＭＳ Ｐゴシック" charset="0"/>
              </a:rPr>
              <a:t>dE</a:t>
            </a:r>
            <a:r>
              <a:rPr lang="en-US" dirty="0">
                <a:latin typeface="+mn-lt"/>
                <a:ea typeface="ＭＳ Ｐゴシック" charset="0"/>
              </a:rPr>
              <a:t>/</a:t>
            </a:r>
            <a:r>
              <a:rPr lang="en-US" dirty="0" smtClean="0">
                <a:latin typeface="+mn-lt"/>
                <a:ea typeface="ＭＳ Ｐゴシック" charset="0"/>
              </a:rPr>
              <a:t>dx)</a:t>
            </a:r>
            <a:endParaRPr lang="en-US" dirty="0">
              <a:latin typeface="+mn-lt"/>
              <a:ea typeface="ＭＳ Ｐゴシック" charset="0"/>
            </a:endParaRPr>
          </a:p>
        </p:txBody>
      </p:sp>
      <p:sp>
        <p:nvSpPr>
          <p:cNvPr id="441354" name="Rectangle 10"/>
          <p:cNvSpPr>
            <a:spLocks noChangeArrowheads="1"/>
          </p:cNvSpPr>
          <p:nvPr/>
        </p:nvSpPr>
        <p:spPr bwMode="auto">
          <a:xfrm>
            <a:off x="609600" y="1143000"/>
            <a:ext cx="79248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l">
              <a:buFont typeface="Wingdings" charset="2"/>
              <a:buChar char="v"/>
              <a:defRPr/>
            </a:pP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Charged particles passing through matter collide with nuclei &amp; electrons</a:t>
            </a:r>
          </a:p>
          <a:p>
            <a:pPr marL="342900" indent="-342900" algn="l">
              <a:buFont typeface="Wingdings" charset="2"/>
              <a:buChar char="v"/>
              <a:defRPr/>
            </a:pPr>
            <a:endParaRPr lang="en-US" sz="800" i="0" baseline="0" dirty="0">
              <a:solidFill>
                <a:srgbClr val="4D0A09"/>
              </a:solidFill>
              <a:latin typeface="+mn-lt"/>
              <a:ea typeface="ＭＳ Ｐゴシック" charset="0"/>
            </a:endParaRPr>
          </a:p>
          <a:p>
            <a:pPr marL="171450" indent="-171450" algn="l">
              <a:buFont typeface="Wingdings" charset="2"/>
              <a:buChar char="v"/>
              <a:defRPr/>
            </a:pPr>
            <a:endParaRPr lang="en-US" sz="800" i="0" baseline="0" dirty="0">
              <a:solidFill>
                <a:srgbClr val="4D0A09"/>
              </a:solidFill>
              <a:latin typeface="+mn-lt"/>
              <a:ea typeface="ＭＳ Ｐゴシック" charset="0"/>
            </a:endParaRPr>
          </a:p>
          <a:p>
            <a:pPr marL="342900" indent="-342900" algn="l">
              <a:buFont typeface="Wingdings" charset="2"/>
              <a:buChar char="v"/>
              <a:defRPr/>
            </a:pP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For an incident particle of mass M, charge z</a:t>
            </a:r>
            <a:r>
              <a:rPr lang="en-US" sz="2200" i="0" dirty="0">
                <a:solidFill>
                  <a:srgbClr val="4D0A09"/>
                </a:solidFill>
                <a:latin typeface="+mn-lt"/>
                <a:ea typeface="ＭＳ Ｐゴシック" charset="0"/>
              </a:rPr>
              <a:t>1</a:t>
            </a: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e, velocity v</a:t>
            </a:r>
            <a:r>
              <a:rPr lang="en-US" sz="2200" i="0" dirty="0">
                <a:solidFill>
                  <a:srgbClr val="4D0A09"/>
                </a:solidFill>
                <a:latin typeface="+mn-lt"/>
                <a:ea typeface="ＭＳ Ｐゴシック" charset="0"/>
              </a:rPr>
              <a:t>1</a:t>
            </a: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. colliding with a particle of mass m, charge z</a:t>
            </a:r>
            <a:r>
              <a:rPr lang="en-US" sz="2200" i="0" dirty="0">
                <a:solidFill>
                  <a:srgbClr val="4D0A09"/>
                </a:solidFill>
                <a:latin typeface="+mn-lt"/>
                <a:ea typeface="ＭＳ Ｐゴシック" charset="0"/>
              </a:rPr>
              <a:t>2</a:t>
            </a: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e:</a:t>
            </a:r>
          </a:p>
          <a:p>
            <a:pPr algn="l">
              <a:defRPr/>
            </a:pPr>
            <a:endParaRPr lang="en-US" i="0" baseline="0" dirty="0">
              <a:solidFill>
                <a:srgbClr val="4D0A09"/>
              </a:solidFill>
              <a:latin typeface="Arial" charset="0"/>
              <a:ea typeface="ＭＳ Ｐゴシック" charset="0"/>
            </a:endParaRPr>
          </a:p>
        </p:txBody>
      </p:sp>
      <p:graphicFrame>
        <p:nvGraphicFramePr>
          <p:cNvPr id="441356" name="Object 12"/>
          <p:cNvGraphicFramePr>
            <a:graphicFrameLocks noChangeAspect="1"/>
          </p:cNvGraphicFramePr>
          <p:nvPr/>
        </p:nvGraphicFramePr>
        <p:xfrm>
          <a:off x="762000" y="2895600"/>
          <a:ext cx="178276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6" name="Equation" r:id="rId4" imgW="787400" imgH="431800" progId="Equation.3">
                  <p:embed/>
                </p:oleObj>
              </mc:Choice>
              <mc:Fallback>
                <p:oleObj name="Equation" r:id="rId4" imgW="787400" imgH="431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895600"/>
                        <a:ext cx="1782763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357" name="Object 13"/>
          <p:cNvGraphicFramePr>
            <a:graphicFrameLocks noChangeAspect="1"/>
          </p:cNvGraphicFramePr>
          <p:nvPr/>
        </p:nvGraphicFramePr>
        <p:xfrm>
          <a:off x="5029200" y="2944813"/>
          <a:ext cx="2820988" cy="96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" name="Equation" r:id="rId6" imgW="1358900" imgH="457200" progId="Equation.3">
                  <p:embed/>
                </p:oleObj>
              </mc:Choice>
              <mc:Fallback>
                <p:oleObj name="Equation" r:id="rId6" imgW="1358900" imgH="4572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944813"/>
                        <a:ext cx="2820988" cy="966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358" name="Object 14"/>
          <p:cNvGraphicFramePr>
            <a:graphicFrameLocks noChangeAspect="1"/>
          </p:cNvGraphicFramePr>
          <p:nvPr/>
        </p:nvGraphicFramePr>
        <p:xfrm>
          <a:off x="2743200" y="4953000"/>
          <a:ext cx="40020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8" name="Equation" r:id="rId8" imgW="2324100" imgH="520700" progId="Equation.3">
                  <p:embed/>
                </p:oleObj>
              </mc:Choice>
              <mc:Fallback>
                <p:oleObj name="Equation" r:id="rId8" imgW="2324100" imgH="5207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953000"/>
                        <a:ext cx="4002088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1359" name="Rectangle 15"/>
          <p:cNvSpPr>
            <a:spLocks noChangeArrowheads="1"/>
          </p:cNvSpPr>
          <p:nvPr/>
        </p:nvSpPr>
        <p:spPr bwMode="auto">
          <a:xfrm>
            <a:off x="6248400" y="3886200"/>
            <a:ext cx="20542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800" i="0" baseline="0" dirty="0">
                <a:solidFill>
                  <a:srgbClr val="1C1C74"/>
                </a:solidFill>
                <a:latin typeface="+mn-lt"/>
                <a:ea typeface="ＭＳ Ｐゴシック" charset="0"/>
              </a:rPr>
              <a:t>(For Z electrons in </a:t>
            </a:r>
          </a:p>
          <a:p>
            <a:pPr algn="l">
              <a:defRPr/>
            </a:pPr>
            <a:r>
              <a:rPr lang="en-US" sz="1800" i="0" baseline="0" dirty="0">
                <a:solidFill>
                  <a:srgbClr val="1C1C74"/>
                </a:solidFill>
                <a:latin typeface="+mn-lt"/>
                <a:ea typeface="ＭＳ Ｐゴシック" charset="0"/>
              </a:rPr>
              <a:t>an atom with A~2Z)</a:t>
            </a:r>
            <a:endParaRPr lang="en-US" sz="1800" i="0" baseline="0" dirty="0">
              <a:solidFill>
                <a:srgbClr val="451C61"/>
              </a:solidFill>
              <a:latin typeface="+mn-lt"/>
              <a:ea typeface="ＭＳ Ｐゴシック" charset="0"/>
            </a:endParaRPr>
          </a:p>
        </p:txBody>
      </p:sp>
      <p:sp>
        <p:nvSpPr>
          <p:cNvPr id="441360" name="Rectangle 16"/>
          <p:cNvSpPr>
            <a:spLocks noChangeArrowheads="1"/>
          </p:cNvSpPr>
          <p:nvPr/>
        </p:nvSpPr>
        <p:spPr bwMode="auto">
          <a:xfrm>
            <a:off x="533400" y="3810000"/>
            <a:ext cx="2498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800" i="0" baseline="0">
                <a:solidFill>
                  <a:srgbClr val="1C1C74"/>
                </a:solidFill>
                <a:latin typeface="Times New Roman" charset="0"/>
                <a:ea typeface="ＭＳ Ｐゴシック" charset="0"/>
              </a:rPr>
              <a:t>If m = m</a:t>
            </a:r>
            <a:r>
              <a:rPr lang="en-US" sz="1800" i="0">
                <a:solidFill>
                  <a:srgbClr val="1C1C74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n-US" sz="1800" i="0" baseline="0">
                <a:solidFill>
                  <a:srgbClr val="1C1C74"/>
                </a:solidFill>
                <a:latin typeface="Times New Roman" charset="0"/>
                <a:ea typeface="ＭＳ Ｐゴシック" charset="0"/>
              </a:rPr>
              <a:t> and z</a:t>
            </a:r>
            <a:r>
              <a:rPr lang="en-US" sz="1800" i="0">
                <a:solidFill>
                  <a:srgbClr val="1C1C74"/>
                </a:solidFill>
                <a:latin typeface="Times New Roman" charset="0"/>
                <a:ea typeface="ＭＳ Ｐゴシック" charset="0"/>
              </a:rPr>
              <a:t>2</a:t>
            </a:r>
            <a:r>
              <a:rPr lang="en-US" sz="1800" i="0" baseline="0">
                <a:solidFill>
                  <a:srgbClr val="1C1C74"/>
                </a:solidFill>
                <a:latin typeface="Times New Roman" charset="0"/>
                <a:ea typeface="ＭＳ Ｐゴシック" charset="0"/>
              </a:rPr>
              <a:t>=1 for e,</a:t>
            </a:r>
          </a:p>
          <a:p>
            <a:pPr algn="l">
              <a:defRPr/>
            </a:pPr>
            <a:r>
              <a:rPr lang="en-US" sz="1800" i="0" baseline="0">
                <a:solidFill>
                  <a:srgbClr val="1C1C74"/>
                </a:solidFill>
                <a:latin typeface="Times New Roman" charset="0"/>
                <a:ea typeface="ＭＳ Ｐゴシック" charset="0"/>
              </a:rPr>
              <a:t>M = Am</a:t>
            </a:r>
            <a:r>
              <a:rPr lang="en-US" sz="1800" i="0">
                <a:solidFill>
                  <a:srgbClr val="1C1C74"/>
                </a:solidFill>
                <a:latin typeface="Times New Roman" charset="0"/>
                <a:ea typeface="ＭＳ Ｐゴシック" charset="0"/>
              </a:rPr>
              <a:t>p</a:t>
            </a:r>
            <a:r>
              <a:rPr lang="en-US" sz="1800" i="0" baseline="0">
                <a:solidFill>
                  <a:srgbClr val="1C1C74"/>
                </a:solidFill>
                <a:latin typeface="Times New Roman" charset="0"/>
                <a:ea typeface="ＭＳ Ｐゴシック" charset="0"/>
              </a:rPr>
              <a:t> and z</a:t>
            </a:r>
            <a:r>
              <a:rPr lang="en-US" sz="1800" i="0">
                <a:solidFill>
                  <a:srgbClr val="1C1C74"/>
                </a:solidFill>
                <a:latin typeface="Times New Roman" charset="0"/>
                <a:ea typeface="ＭＳ Ｐゴシック" charset="0"/>
              </a:rPr>
              <a:t>2</a:t>
            </a:r>
            <a:r>
              <a:rPr lang="en-US" sz="1800" i="0" baseline="0">
                <a:solidFill>
                  <a:srgbClr val="1C1C74"/>
                </a:solidFill>
                <a:latin typeface="Times New Roman" charset="0"/>
                <a:ea typeface="ＭＳ Ｐゴシック" charset="0"/>
              </a:rPr>
              <a:t>=Z for n:</a:t>
            </a:r>
            <a:endParaRPr lang="en-US" sz="1800" i="0" baseline="0">
              <a:solidFill>
                <a:srgbClr val="451C61"/>
              </a:solidFill>
              <a:latin typeface="Times New Roman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41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354" grpId="0"/>
      <p:bldP spid="441359" grpId="0"/>
      <p:bldP spid="4413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467600" cy="68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400" smtClean="0"/>
              <a:t>Outline:</a:t>
            </a:r>
            <a:br>
              <a:rPr lang="en-GB" altLang="en-US" sz="2400" smtClean="0"/>
            </a:br>
            <a:r>
              <a:rPr lang="en-GB" altLang="en-US" smtClean="0"/>
              <a:t>Beam material interaction, heating, activation</a:t>
            </a:r>
            <a:endParaRPr lang="en-US" altLang="en-US" smtClean="0"/>
          </a:p>
        </p:txBody>
      </p:sp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001000" cy="51054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GB" altLang="en-US" sz="2200" smtClean="0"/>
              <a:t>Beam material interactions </a:t>
            </a:r>
          </a:p>
          <a:p>
            <a:pPr lvl="1">
              <a:lnSpc>
                <a:spcPct val="70000"/>
              </a:lnSpc>
              <a:spcBef>
                <a:spcPct val="10000"/>
              </a:spcBef>
              <a:spcAft>
                <a:spcPts val="600"/>
              </a:spcAft>
            </a:pPr>
            <a:r>
              <a:rPr lang="en-GB" altLang="en-US" smtClean="0"/>
              <a:t>From MeV to TeV, different particle types, …</a:t>
            </a:r>
          </a:p>
          <a:p>
            <a:pPr lvl="1">
              <a:lnSpc>
                <a:spcPct val="70000"/>
              </a:lnSpc>
              <a:spcBef>
                <a:spcPct val="10000"/>
              </a:spcBef>
              <a:spcAft>
                <a:spcPts val="600"/>
              </a:spcAft>
            </a:pPr>
            <a:r>
              <a:rPr lang="en-GB" altLang="en-US" smtClean="0"/>
              <a:t>Bethe-Bloch description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altLang="en-US" sz="2200" smtClean="0"/>
              <a:t>Shower development &amp; energy loss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altLang="en-US" sz="2200" smtClean="0"/>
              <a:t>Beam interaction with thin structures </a:t>
            </a:r>
            <a:r>
              <a:rPr lang="en-GB" altLang="en-US" sz="2000" smtClean="0"/>
              <a:t>(e.g. windows)</a:t>
            </a:r>
            <a:r>
              <a:rPr lang="en-GB" altLang="en-US" sz="2200" smtClean="0"/>
              <a:t> &amp; components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altLang="en-US" sz="2200" smtClean="0"/>
              <a:t>Long term damage mechanisms, radiation damage, displacement per atom, point defects, clustering etc., shielding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altLang="en-US" sz="2200" smtClean="0"/>
              <a:t>Activation of material &amp; equipment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altLang="en-US" sz="2200" smtClean="0"/>
              <a:t>Tools for calculation (e.g. FLUKA, MARS, EGS, …)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altLang="en-US" sz="2200" smtClean="0"/>
              <a:t>Beam losses into electronics, single event upsets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20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0"/>
              <a:buChar char="v"/>
              <a:defRPr/>
            </a:pPr>
            <a:r>
              <a:rPr lang="en-US" dirty="0">
                <a:ea typeface="+mn-ea"/>
                <a:sym typeface="Zapf Dingbats" charset="0"/>
              </a:rPr>
              <a:t>Total energy lost by incident particle per unit length: </a:t>
            </a:r>
            <a:endParaRPr lang="en-US" dirty="0" smtClean="0">
              <a:ea typeface="+mn-ea"/>
              <a:sym typeface="Zapf Dingbats" charset="0"/>
            </a:endParaRPr>
          </a:p>
          <a:p>
            <a:pPr>
              <a:buFont typeface="Wingdings" charset="0"/>
              <a:buChar char="v"/>
              <a:defRPr/>
            </a:pPr>
            <a:endParaRPr lang="en-US" dirty="0" smtClean="0">
              <a:ea typeface="+mn-ea"/>
              <a:sym typeface="Zapf Dingbats" charset="0"/>
            </a:endParaRPr>
          </a:p>
          <a:p>
            <a:pPr>
              <a:buFont typeface="Wingdings" charset="0"/>
              <a:buChar char="v"/>
              <a:defRPr/>
            </a:pPr>
            <a:endParaRPr lang="en-US" dirty="0">
              <a:ea typeface="+mn-ea"/>
              <a:sym typeface="Zapf Dingbats" charset="0"/>
            </a:endParaRPr>
          </a:p>
          <a:p>
            <a:pPr>
              <a:buFont typeface="Wingdings" charset="0"/>
              <a:buChar char="v"/>
              <a:defRPr/>
            </a:pPr>
            <a:endParaRPr lang="en-US" dirty="0" smtClean="0">
              <a:ea typeface="+mn-ea"/>
              <a:sym typeface="Zapf Dingbats" charset="0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000" dirty="0" smtClean="0">
                <a:ea typeface="+mn-ea"/>
                <a:sym typeface="Zapf Dingbats" charset="0"/>
              </a:rPr>
              <a:t>where</a:t>
            </a:r>
          </a:p>
          <a:p>
            <a:pPr lvl="1">
              <a:buFont typeface="Wingdings" charset="0"/>
              <a:buChar char="Ø"/>
              <a:defRPr/>
            </a:pPr>
            <a:r>
              <a:rPr lang="en-US" dirty="0">
                <a:ea typeface="+mn-ea"/>
              </a:rPr>
              <a:t>This classical form is an approximation</a:t>
            </a:r>
            <a:r>
              <a:rPr lang="en-US" dirty="0" smtClean="0">
                <a:ea typeface="+mn-ea"/>
              </a:rPr>
              <a:t>.</a:t>
            </a:r>
          </a:p>
          <a:p>
            <a:pPr lvl="1">
              <a:buFont typeface="Wingdings" charset="0"/>
              <a:buChar char="Ø"/>
              <a:defRPr/>
            </a:pPr>
            <a:endParaRPr lang="en-US" sz="800" dirty="0" smtClean="0">
              <a:ea typeface="+mn-ea"/>
            </a:endParaRPr>
          </a:p>
          <a:p>
            <a:pPr>
              <a:buFont typeface="Wingdings" charset="0"/>
              <a:buChar char="v"/>
              <a:defRPr/>
            </a:pPr>
            <a:r>
              <a:rPr lang="en-US" dirty="0" smtClean="0">
                <a:ea typeface="+mn-ea"/>
                <a:sym typeface="Zapf Dingbats" charset="0"/>
              </a:rPr>
              <a:t>Energy </a:t>
            </a:r>
            <a:r>
              <a:rPr lang="en-US" dirty="0">
                <a:ea typeface="+mn-ea"/>
                <a:sym typeface="Zapf Dingbats" charset="0"/>
              </a:rPr>
              <a:t>loss for </a:t>
            </a:r>
            <a:r>
              <a:rPr lang="en-US" dirty="0" smtClean="0">
                <a:ea typeface="+mn-ea"/>
                <a:sym typeface="Zapf Dingbats" charset="0"/>
              </a:rPr>
              <a:t>a minimum ionizing particles,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dirty="0">
                <a:ea typeface="+mn-ea"/>
                <a:sym typeface="Zapf Dingbats" charset="0"/>
              </a:rPr>
              <a:t>		</a:t>
            </a:r>
            <a:r>
              <a:rPr lang="en-US" dirty="0" smtClean="0">
                <a:ea typeface="+mn-ea"/>
                <a:sym typeface="Zapf Dingbats" charset="0"/>
              </a:rPr>
              <a:t>(</a:t>
            </a:r>
            <a:r>
              <a:rPr lang="en-US" dirty="0" err="1" smtClean="0">
                <a:ea typeface="+mn-ea"/>
                <a:sym typeface="Zapf Dingbats" charset="0"/>
              </a:rPr>
              <a:t>E</a:t>
            </a:r>
            <a:r>
              <a:rPr lang="en-US" baseline="-25000" dirty="0" err="1" smtClean="0">
                <a:ea typeface="+mn-ea"/>
                <a:sym typeface="Zapf Dingbats" charset="0"/>
              </a:rPr>
              <a:t>o</a:t>
            </a:r>
            <a:r>
              <a:rPr lang="en-US" dirty="0" smtClean="0">
                <a:ea typeface="+mn-ea"/>
                <a:sym typeface="Zapf Dingbats" charset="0"/>
              </a:rPr>
              <a:t> &gt; 2m</a:t>
            </a:r>
            <a:r>
              <a:rPr lang="en-US" baseline="-25000" dirty="0" smtClean="0">
                <a:ea typeface="+mn-ea"/>
                <a:sym typeface="Zapf Dingbats" charset="0"/>
              </a:rPr>
              <a:t>particle</a:t>
            </a:r>
            <a:r>
              <a:rPr lang="en-US" dirty="0" smtClean="0">
                <a:ea typeface="+mn-ea"/>
                <a:sym typeface="Zapf Dingbats" charset="0"/>
              </a:rPr>
              <a:t>c</a:t>
            </a:r>
            <a:r>
              <a:rPr lang="en-US" baseline="30000" dirty="0" smtClean="0">
                <a:ea typeface="+mn-ea"/>
                <a:sym typeface="Zapf Dingbats" charset="0"/>
              </a:rPr>
              <a:t>2</a:t>
            </a:r>
            <a:r>
              <a:rPr lang="en-US" dirty="0" smtClean="0">
                <a:ea typeface="+mn-ea"/>
                <a:sym typeface="Zapf Dingbats" charset="0"/>
              </a:rPr>
              <a:t>)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dirty="0" smtClean="0">
                <a:ea typeface="+mn-ea"/>
                <a:sym typeface="Zapf Dingbats" charset="0"/>
              </a:rPr>
              <a:t>    averaged over its  entire </a:t>
            </a:r>
            <a:r>
              <a:rPr lang="en-US" dirty="0">
                <a:ea typeface="+mn-ea"/>
                <a:sym typeface="Zapf Dingbats" charset="0"/>
              </a:rPr>
              <a:t>range, is </a:t>
            </a:r>
            <a:r>
              <a:rPr lang="en-US" dirty="0" smtClean="0">
                <a:ea typeface="+mn-ea"/>
                <a:sym typeface="Zapf Dingbats" charset="0"/>
              </a:rPr>
              <a:t>~2 MeVcm</a:t>
            </a:r>
            <a:r>
              <a:rPr lang="en-US" baseline="30000" dirty="0" smtClean="0">
                <a:ea typeface="+mn-ea"/>
                <a:sym typeface="Zapf Dingbats" charset="0"/>
              </a:rPr>
              <a:t>2</a:t>
            </a:r>
            <a:r>
              <a:rPr lang="en-US" dirty="0" smtClean="0">
                <a:ea typeface="+mn-ea"/>
                <a:sym typeface="Zapf Dingbats" charset="0"/>
              </a:rPr>
              <a:t>/g </a:t>
            </a:r>
          </a:p>
          <a:p>
            <a:pPr marL="0" indent="0">
              <a:buFont typeface="Wingdings" charset="0"/>
              <a:buNone/>
              <a:defRPr/>
            </a:pPr>
            <a:endParaRPr lang="en-US" sz="800" dirty="0" smtClean="0">
              <a:ea typeface="+mn-ea"/>
              <a:sym typeface="Zapf Dingbats" charset="0"/>
            </a:endParaRPr>
          </a:p>
          <a:p>
            <a:pPr lvl="1">
              <a:buFont typeface="Wingdings" charset="0"/>
              <a:buChar char="Ø"/>
              <a:defRPr/>
            </a:pPr>
            <a:r>
              <a:rPr lang="en-US" dirty="0" smtClean="0">
                <a:ea typeface="+mn-ea"/>
              </a:rPr>
              <a:t>~2 MeV/cm in </a:t>
            </a:r>
            <a:r>
              <a:rPr lang="en-US" dirty="0">
                <a:ea typeface="+mn-ea"/>
              </a:rPr>
              <a:t>water </a:t>
            </a:r>
            <a:r>
              <a:rPr lang="en-US" dirty="0" smtClean="0">
                <a:ea typeface="+mn-ea"/>
              </a:rPr>
              <a:t>&amp; </a:t>
            </a:r>
            <a:r>
              <a:rPr lang="en-US" dirty="0">
                <a:ea typeface="+mn-ea"/>
              </a:rPr>
              <a:t>water-like </a:t>
            </a:r>
            <a:r>
              <a:rPr lang="en-US" dirty="0" smtClean="0">
                <a:ea typeface="+mn-ea"/>
              </a:rPr>
              <a:t>tissues</a:t>
            </a:r>
            <a:endParaRPr lang="en-US" dirty="0">
              <a:ea typeface="+mn-ea"/>
            </a:endParaRPr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Energy loss and stopping power </a:t>
            </a:r>
            <a:r>
              <a:rPr lang="en-US" altLang="en-US" sz="2000" smtClean="0"/>
              <a:t>(cont</a:t>
            </a:r>
            <a:r>
              <a:rPr lang="ja-JP" altLang="en-US" sz="2000" smtClean="0"/>
              <a:t>’</a:t>
            </a:r>
            <a:r>
              <a:rPr lang="en-US" altLang="ja-JP" sz="2000" smtClean="0"/>
              <a:t>d)</a:t>
            </a:r>
            <a:endParaRPr lang="en-US" altLang="en-US" sz="2000" smtClean="0"/>
          </a:p>
        </p:txBody>
      </p:sp>
      <p:graphicFrame>
        <p:nvGraphicFramePr>
          <p:cNvPr id="4" name="Object 17"/>
          <p:cNvGraphicFramePr>
            <a:graphicFrameLocks noChangeAspect="1"/>
          </p:cNvGraphicFramePr>
          <p:nvPr/>
        </p:nvGraphicFramePr>
        <p:xfrm>
          <a:off x="1143000" y="1981200"/>
          <a:ext cx="31623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2" name="Equation" r:id="rId3" imgW="1524000" imgH="431800" progId="Equation.3">
                  <p:embed/>
                </p:oleObj>
              </mc:Choice>
              <mc:Fallback>
                <p:oleObj name="Equation" r:id="rId3" imgW="1524000" imgH="4318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981200"/>
                        <a:ext cx="3162300" cy="914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720808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447800" y="3027363"/>
            <a:ext cx="6248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0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 characteristic orbital frequency for the atomic electron </a:t>
            </a:r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5334000" y="2057400"/>
          <a:ext cx="137160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3" name="Equation" r:id="rId5" imgW="800100" imgH="368300" progId="Equation.3">
                  <p:embed/>
                </p:oleObj>
              </mc:Choice>
              <mc:Fallback>
                <p:oleObj name="Equation" r:id="rId5" imgW="800100" imgH="368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057400"/>
                        <a:ext cx="1371600" cy="63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467600" cy="4778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+mn-lt"/>
                <a:ea typeface="ＭＳ Ｐゴシック" charset="0"/>
              </a:rPr>
              <a:t>Range of Particles</a:t>
            </a:r>
          </a:p>
        </p:txBody>
      </p:sp>
      <p:sp>
        <p:nvSpPr>
          <p:cNvPr id="451592" name="Rectangle 8"/>
          <p:cNvSpPr>
            <a:spLocks noChangeArrowheads="1"/>
          </p:cNvSpPr>
          <p:nvPr/>
        </p:nvSpPr>
        <p:spPr bwMode="auto">
          <a:xfrm>
            <a:off x="685800" y="1219200"/>
            <a:ext cx="7924800" cy="37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When Coulomb scattering dominates the energy loss, a pure beam of charged particles travel roughly the same range R in matter</a:t>
            </a:r>
          </a:p>
          <a:p>
            <a:pPr algn="l">
              <a:defRPr/>
            </a:pPr>
            <a:endParaRPr lang="en-US" sz="1000" i="0" baseline="0" dirty="0">
              <a:solidFill>
                <a:srgbClr val="4D0A09"/>
              </a:solidFill>
              <a:latin typeface="+mn-lt"/>
              <a:ea typeface="ＭＳ Ｐゴシック" charset="0"/>
            </a:endParaRPr>
          </a:p>
          <a:p>
            <a:pPr algn="l">
              <a:defRPr/>
            </a:pP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Example: 1 </a:t>
            </a:r>
            <a:r>
              <a:rPr lang="en-US" sz="2200" i="0" baseline="0" dirty="0" err="1">
                <a:solidFill>
                  <a:srgbClr val="4D0A09"/>
                </a:solidFill>
                <a:latin typeface="+mn-lt"/>
                <a:ea typeface="ＭＳ Ｐゴシック" charset="0"/>
              </a:rPr>
              <a:t>GeV</a:t>
            </a: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/c protons have a range of about 20 g/cm</a:t>
            </a:r>
            <a:r>
              <a:rPr lang="en-US" sz="2200" i="0" baseline="30000" dirty="0">
                <a:solidFill>
                  <a:srgbClr val="4D0A09"/>
                </a:solidFill>
                <a:latin typeface="+mn-lt"/>
                <a:ea typeface="ＭＳ Ｐゴシック" charset="0"/>
              </a:rPr>
              <a:t>2</a:t>
            </a: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 in lead (17.6 cm)</a:t>
            </a:r>
          </a:p>
          <a:p>
            <a:pPr algn="l">
              <a:defRPr/>
            </a:pPr>
            <a:endParaRPr lang="en-US" sz="1000" i="0" baseline="0" dirty="0">
              <a:solidFill>
                <a:srgbClr val="4D0A09"/>
              </a:solidFill>
              <a:latin typeface="+mn-lt"/>
              <a:ea typeface="ＭＳ Ｐゴシック" charset="0"/>
            </a:endParaRPr>
          </a:p>
          <a:p>
            <a:pPr algn="l">
              <a:defRPr/>
            </a:pP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The number of heavy charged particles in a beam decreases with depth into the material</a:t>
            </a:r>
          </a:p>
          <a:p>
            <a:pPr algn="l">
              <a:defRPr/>
            </a:pPr>
            <a:endParaRPr lang="en-US" sz="1000" i="0" baseline="0" dirty="0">
              <a:solidFill>
                <a:srgbClr val="4D0A09"/>
              </a:solidFill>
              <a:latin typeface="+mn-lt"/>
              <a:ea typeface="ＭＳ Ｐゴシック" charset="0"/>
            </a:endParaRPr>
          </a:p>
          <a:p>
            <a:pPr algn="l">
              <a:defRPr/>
            </a:pP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Most ionization loss occurs near the end of the path, where velocities are small =&gt; Bragg peak: increase in energy loss at end of path</a:t>
            </a:r>
          </a:p>
          <a:p>
            <a:pPr algn="l">
              <a:defRPr/>
            </a:pPr>
            <a:endParaRPr lang="en-US" sz="1200" i="0" baseline="0" dirty="0">
              <a:solidFill>
                <a:srgbClr val="4D0A09"/>
              </a:solidFill>
              <a:latin typeface="+mn-lt"/>
              <a:ea typeface="ＭＳ Ｐゴシック" charset="0"/>
            </a:endParaRPr>
          </a:p>
          <a:p>
            <a:pPr algn="l">
              <a:defRPr/>
            </a:pPr>
            <a:r>
              <a:rPr lang="en-US" sz="22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Mean Range  depth at which 1/2 the particles remain</a:t>
            </a:r>
            <a:r>
              <a:rPr lang="en-US" i="0" baseline="0" dirty="0">
                <a:solidFill>
                  <a:srgbClr val="096577"/>
                </a:solidFill>
                <a:latin typeface="Arial" charset="0"/>
                <a:ea typeface="ＭＳ Ｐゴシック" charset="0"/>
              </a:rPr>
              <a:t>.</a:t>
            </a:r>
            <a:r>
              <a:rPr lang="en-US" i="0" baseline="0" dirty="0">
                <a:latin typeface="Arial" charset="0"/>
                <a:ea typeface="ＭＳ Ｐゴシック" charset="0"/>
              </a:rPr>
              <a:t> </a:t>
            </a:r>
          </a:p>
        </p:txBody>
      </p:sp>
      <p:graphicFrame>
        <p:nvGraphicFramePr>
          <p:cNvPr id="451602" name="Object 18"/>
          <p:cNvGraphicFramePr>
            <a:graphicFrameLocks noChangeAspect="1"/>
          </p:cNvGraphicFramePr>
          <p:nvPr/>
        </p:nvGraphicFramePr>
        <p:xfrm>
          <a:off x="1828800" y="5137150"/>
          <a:ext cx="5916613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4" name="Equation" r:id="rId4" imgW="2273300" imgH="393700" progId="Equation.3">
                  <p:embed/>
                </p:oleObj>
              </mc:Choice>
              <mc:Fallback>
                <p:oleObj name="Equation" r:id="rId4" imgW="2273300" imgH="3937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137150"/>
                        <a:ext cx="5916613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9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8305800" cy="7064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+mn-lt"/>
                <a:ea typeface="ＭＳ Ｐゴシック" charset="0"/>
              </a:rPr>
              <a:t>Real Ionization Energy </a:t>
            </a:r>
            <a:r>
              <a:rPr lang="en-US" dirty="0" smtClean="0">
                <a:latin typeface="+mn-lt"/>
                <a:ea typeface="ＭＳ Ｐゴシック" charset="0"/>
              </a:rPr>
              <a:t>Loss</a:t>
            </a:r>
            <a:br>
              <a:rPr lang="en-US" dirty="0" smtClean="0">
                <a:latin typeface="+mn-lt"/>
                <a:ea typeface="ＭＳ Ｐゴシック" charset="0"/>
              </a:rPr>
            </a:br>
            <a:r>
              <a:rPr lang="en-US" sz="2400" dirty="0" smtClean="0">
                <a:ea typeface="+mj-ea"/>
              </a:rPr>
              <a:t>Full Bethe-Block formula</a:t>
            </a:r>
            <a:endParaRPr lang="en-US" sz="2400" dirty="0">
              <a:latin typeface="+mn-lt"/>
              <a:ea typeface="ＭＳ Ｐゴシック" charset="0"/>
            </a:endParaRPr>
          </a:p>
        </p:txBody>
      </p:sp>
      <p:graphicFrame>
        <p:nvGraphicFramePr>
          <p:cNvPr id="402454" name="Object 22"/>
          <p:cNvGraphicFramePr>
            <a:graphicFrameLocks noChangeAspect="1"/>
          </p:cNvGraphicFramePr>
          <p:nvPr/>
        </p:nvGraphicFramePr>
        <p:xfrm>
          <a:off x="1219200" y="4724400"/>
          <a:ext cx="1800225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name="Equation" r:id="rId4" imgW="762000" imgH="355600" progId="Equation.3">
                  <p:embed/>
                </p:oleObj>
              </mc:Choice>
              <mc:Fallback>
                <p:oleObj name="Equation" r:id="rId4" imgW="762000" imgH="3556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724400"/>
                        <a:ext cx="1800225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1" name="Rectangle 25"/>
          <p:cNvSpPr>
            <a:spLocks noChangeArrowheads="1"/>
          </p:cNvSpPr>
          <p:nvPr/>
        </p:nvSpPr>
        <p:spPr bwMode="auto">
          <a:xfrm>
            <a:off x="304800" y="1066800"/>
            <a:ext cx="6705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/>
            <a:endParaRPr lang="en-US" altLang="en-US" i="0" baseline="0"/>
          </a:p>
        </p:txBody>
      </p:sp>
      <p:graphicFrame>
        <p:nvGraphicFramePr>
          <p:cNvPr id="32772" name="Object 23"/>
          <p:cNvGraphicFramePr>
            <a:graphicFrameLocks noChangeAspect="1"/>
          </p:cNvGraphicFramePr>
          <p:nvPr/>
        </p:nvGraphicFramePr>
        <p:xfrm>
          <a:off x="304800" y="1744663"/>
          <a:ext cx="3733800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Equation" r:id="rId6" imgW="2400300" imgH="876300" progId="Equation.3">
                  <p:embed/>
                </p:oleObj>
              </mc:Choice>
              <mc:Fallback>
                <p:oleObj name="Equation" r:id="rId6" imgW="2400300" imgH="8763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44663"/>
                        <a:ext cx="3733800" cy="1495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773" name="Picture 2" descr="stopping power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638" y="1447800"/>
            <a:ext cx="505936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58" name="Rectangle 26"/>
          <p:cNvSpPr>
            <a:spLocks noChangeArrowheads="1"/>
          </p:cNvSpPr>
          <p:nvPr/>
        </p:nvSpPr>
        <p:spPr bwMode="auto">
          <a:xfrm>
            <a:off x="228600" y="3962400"/>
            <a:ext cx="4038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0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Number of encounters is proportional </a:t>
            </a:r>
          </a:p>
          <a:p>
            <a:pPr algn="l">
              <a:defRPr/>
            </a:pPr>
            <a:r>
              <a:rPr lang="en-US" sz="2000" i="0" baseline="0" dirty="0">
                <a:solidFill>
                  <a:srgbClr val="4D0A09"/>
                </a:solidFill>
                <a:latin typeface="+mn-lt"/>
                <a:ea typeface="ＭＳ Ｐゴシック" charset="0"/>
              </a:rPr>
              <a:t>to electron density in medium: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5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Features of Bethe-Bloch</a:t>
            </a:r>
          </a:p>
        </p:txBody>
      </p:sp>
      <p:sp>
        <p:nvSpPr>
          <p:cNvPr id="34818" name="TextBox 4"/>
          <p:cNvSpPr txBox="1">
            <a:spLocks noChangeArrowheads="1"/>
          </p:cNvSpPr>
          <p:nvPr/>
        </p:nvSpPr>
        <p:spPr bwMode="auto">
          <a:xfrm>
            <a:off x="5410200" y="2286000"/>
            <a:ext cx="3565525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/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Minimum ionizing particles </a:t>
            </a:r>
          </a:p>
          <a:p>
            <a:pPr algn="l" eaLnBrk="1" hangingPunct="1"/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(MIP) at </a:t>
            </a:r>
            <a:r>
              <a:rPr lang="en-US" altLang="en-US" sz="1800" i="0" baseline="0">
                <a:solidFill>
                  <a:srgbClr val="4D0A09"/>
                </a:solidFill>
                <a:latin typeface="Symbol" panose="05050102010706020507" pitchFamily="18" charset="2"/>
              </a:rPr>
              <a:t>bg</a:t>
            </a:r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 3 – 4</a:t>
            </a:r>
          </a:p>
          <a:p>
            <a:pPr algn="l" eaLnBrk="1" hangingPunct="1"/>
            <a:endParaRPr lang="en-US" altLang="en-US" sz="1800" i="0" baseline="0">
              <a:solidFill>
                <a:srgbClr val="4D0A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eaLnBrk="1" hangingPunct="1"/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low energy dE/dx falls ~ </a:t>
            </a:r>
            <a:r>
              <a:rPr lang="en-US" altLang="en-US" sz="1800" i="0" baseline="0">
                <a:solidFill>
                  <a:srgbClr val="4D0A09"/>
                </a:solidFill>
                <a:latin typeface="Symbol" panose="05050102010706020507" pitchFamily="18" charset="2"/>
              </a:rPr>
              <a:t>b</a:t>
            </a:r>
            <a:r>
              <a:rPr lang="en-US" altLang="en-US" sz="1800" i="0" baseline="3000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</a:p>
          <a:p>
            <a:pPr algn="l" eaLnBrk="1" hangingPunct="1"/>
            <a:endParaRPr lang="en-US" altLang="en-US" sz="1800" i="0" baseline="30000">
              <a:solidFill>
                <a:srgbClr val="4D0A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eaLnBrk="1" hangingPunct="1"/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high energy dE/dx rises as ln(</a:t>
            </a:r>
            <a:r>
              <a:rPr lang="en-US" altLang="en-US" sz="1800" i="0" baseline="0">
                <a:solidFill>
                  <a:srgbClr val="4D0A09"/>
                </a:solidFill>
                <a:latin typeface="Symbol" panose="05050102010706020507" pitchFamily="18" charset="2"/>
              </a:rPr>
              <a:t>bg</a:t>
            </a:r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1800" i="0" baseline="3000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l" eaLnBrk="1" hangingPunct="1"/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(relativistic effect)</a:t>
            </a:r>
          </a:p>
          <a:p>
            <a:pPr algn="l" eaLnBrk="1" hangingPunct="1"/>
            <a:endParaRPr lang="en-US" altLang="en-US" sz="1800" i="0" baseline="0">
              <a:solidFill>
                <a:srgbClr val="4D0A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eaLnBrk="1" hangingPunct="1"/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very high energy dE/dx saturates</a:t>
            </a:r>
          </a:p>
          <a:p>
            <a:pPr algn="l" eaLnBrk="1" hangingPunct="1"/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(due to density effect)</a:t>
            </a:r>
          </a:p>
        </p:txBody>
      </p:sp>
      <p:pic>
        <p:nvPicPr>
          <p:cNvPr id="34819" name="Picture 5" descr="Features of Bethe Blo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520825"/>
            <a:ext cx="5943600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Range of ions</a:t>
            </a:r>
            <a:br>
              <a:rPr lang="en-US" altLang="en-US" smtClean="0"/>
            </a:br>
            <a:r>
              <a:rPr lang="en-US" altLang="en-US" sz="2400" smtClean="0"/>
              <a:t>(for polymers and silicon use C curve)</a:t>
            </a:r>
          </a:p>
        </p:txBody>
      </p:sp>
      <p:pic>
        <p:nvPicPr>
          <p:cNvPr id="35842" name="Picture 4" descr="Mean ran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43000"/>
            <a:ext cx="5437188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Box 5"/>
          <p:cNvSpPr txBox="1">
            <a:spLocks noChangeArrowheads="1"/>
          </p:cNvSpPr>
          <p:nvPr/>
        </p:nvSpPr>
        <p:spPr bwMode="auto">
          <a:xfrm>
            <a:off x="762000" y="6508750"/>
            <a:ext cx="203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/>
            <a:r>
              <a:rPr lang="en-US" altLang="en-US" sz="1800"/>
              <a:t>Source: Particle data group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End-of-range deposition: Bragg peak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5029200" y="1447800"/>
            <a:ext cx="3962400" cy="4038600"/>
          </a:xfrm>
        </p:spPr>
        <p:txBody>
          <a:bodyPr/>
          <a:lstStyle/>
          <a:p>
            <a:r>
              <a:rPr lang="en-US" altLang="en-US" smtClean="0"/>
              <a:t>Energy deposition profile Carbon -  292.7 MeV/n</a:t>
            </a:r>
          </a:p>
          <a:p>
            <a:pPr lvl="1"/>
            <a:r>
              <a:rPr lang="en-US" altLang="en-US" sz="1800" smtClean="0"/>
              <a:t>(Bragg peak used as "range") </a:t>
            </a:r>
          </a:p>
          <a:p>
            <a:pPr lvl="1"/>
            <a:r>
              <a:rPr lang="en-US" altLang="en-US" sz="1800" smtClean="0"/>
              <a:t>Range is measured in high density poly (r=0.97 g/cm</a:t>
            </a:r>
            <a:r>
              <a:rPr lang="en-US" altLang="en-US" sz="1800" baseline="30000" smtClean="0"/>
              <a:t>3</a:t>
            </a:r>
            <a:r>
              <a:rPr lang="en-US" altLang="en-US" sz="1800" smtClean="0"/>
              <a:t>) </a:t>
            </a:r>
          </a:p>
          <a:p>
            <a:pPr lvl="1"/>
            <a:r>
              <a:rPr lang="en-US" altLang="en-US" sz="1800" smtClean="0"/>
              <a:t>LET (in H</a:t>
            </a:r>
            <a:r>
              <a:rPr lang="en-US" altLang="en-US" sz="1800" baseline="-25000" smtClean="0"/>
              <a:t>2</a:t>
            </a:r>
            <a:r>
              <a:rPr lang="en-US" altLang="en-US" sz="1800" smtClean="0"/>
              <a:t>O) = 12.89 KeV/</a:t>
            </a:r>
            <a:r>
              <a:rPr lang="en-US" altLang="en-US" sz="1800" smtClean="0">
                <a:latin typeface="Symbol" panose="05050102010706020507" pitchFamily="18" charset="2"/>
              </a:rPr>
              <a:t>m</a:t>
            </a:r>
            <a:r>
              <a:rPr lang="en-US" altLang="en-US" sz="1800" smtClean="0"/>
              <a:t>m </a:t>
            </a:r>
          </a:p>
          <a:p>
            <a:pPr lvl="1"/>
            <a:endParaRPr lang="en-US" altLang="en-US" sz="1800" smtClean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600" smtClean="0"/>
              <a:t>Data source: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600" smtClean="0">
                <a:latin typeface="Times" panose="02020603050405020304" pitchFamily="18" charset="0"/>
              </a:rPr>
              <a:t>NASA Space Radiation Laboratory @BNL</a:t>
            </a:r>
            <a:br>
              <a:rPr lang="en-US" altLang="en-US" sz="1600" smtClean="0">
                <a:latin typeface="Times" panose="02020603050405020304" pitchFamily="18" charset="0"/>
              </a:rPr>
            </a:br>
            <a:r>
              <a:rPr lang="en-US" altLang="en-US" sz="1600" smtClean="0">
                <a:latin typeface="Times" panose="02020603050405020304" pitchFamily="18" charset="0"/>
              </a:rPr>
              <a:t>      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57200" y="1447800"/>
          <a:ext cx="4165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8" name="TextBox 1"/>
          <p:cNvSpPr txBox="1">
            <a:spLocks noChangeArrowheads="1"/>
          </p:cNvSpPr>
          <p:nvPr/>
        </p:nvSpPr>
        <p:spPr bwMode="auto">
          <a:xfrm>
            <a:off x="2362200" y="5791200"/>
            <a:ext cx="4556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/>
            <a:r>
              <a:rPr lang="en-US" altLang="en-US" sz="1600" i="0" baseline="0"/>
              <a:t>cm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Anatomy of the Bragg peak</a:t>
            </a:r>
          </a:p>
        </p:txBody>
      </p:sp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304800" y="1371600"/>
            <a:ext cx="8726488" cy="4876800"/>
            <a:chOff x="304800" y="1447800"/>
            <a:chExt cx="8726487" cy="4876800"/>
          </a:xfrm>
        </p:grpSpPr>
        <p:graphicFrame>
          <p:nvGraphicFramePr>
            <p:cNvPr id="5" name="Content Placeholder 3"/>
            <p:cNvGraphicFramePr>
              <a:graphicFrameLocks/>
            </p:cNvGraphicFramePr>
            <p:nvPr/>
          </p:nvGraphicFramePr>
          <p:xfrm>
            <a:off x="457200" y="1447800"/>
            <a:ext cx="8077200" cy="4724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7892" name="Text Box 4"/>
            <p:cNvSpPr txBox="1">
              <a:spLocks noChangeArrowheads="1"/>
            </p:cNvSpPr>
            <p:nvPr/>
          </p:nvSpPr>
          <p:spPr bwMode="auto">
            <a:xfrm>
              <a:off x="304800" y="3657600"/>
              <a:ext cx="1716088" cy="76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l" eaLnBrk="1" hangingPunct="1"/>
              <a:r>
                <a:rPr lang="en-US" altLang="en-US" sz="1400" baseline="0">
                  <a:solidFill>
                    <a:srgbClr val="660066"/>
                  </a:solidFill>
                </a:rPr>
                <a:t>nuclear buildup or low energy contamination</a:t>
              </a:r>
            </a:p>
          </p:txBody>
        </p:sp>
        <p:sp>
          <p:nvSpPr>
            <p:cNvPr id="37893" name="Text Box 19"/>
            <p:cNvSpPr txBox="1">
              <a:spLocks noChangeArrowheads="1"/>
            </p:cNvSpPr>
            <p:nvPr/>
          </p:nvSpPr>
          <p:spPr bwMode="auto">
            <a:xfrm>
              <a:off x="914400" y="1905000"/>
              <a:ext cx="1962150" cy="730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l" eaLnBrk="1" hangingPunct="1"/>
              <a:r>
                <a:rPr lang="en-US" altLang="en-US" sz="1400" baseline="0">
                  <a:solidFill>
                    <a:srgbClr val="4D0A09"/>
                  </a:solidFill>
                </a:rPr>
                <a:t>overall shape from increase of </a:t>
              </a:r>
              <a:r>
                <a:rPr lang="en-US" altLang="en-US" sz="1400" b="1" baseline="0">
                  <a:solidFill>
                    <a:srgbClr val="4D0A09"/>
                  </a:solidFill>
                </a:rPr>
                <a:t>dE</a:t>
              </a:r>
              <a:r>
                <a:rPr lang="en-US" altLang="en-US" sz="1400" baseline="0">
                  <a:solidFill>
                    <a:srgbClr val="4D0A09"/>
                  </a:solidFill>
                </a:rPr>
                <a:t>/</a:t>
              </a:r>
              <a:r>
                <a:rPr lang="en-US" altLang="en-US" sz="1400" b="1" baseline="0">
                  <a:solidFill>
                    <a:srgbClr val="4D0A09"/>
                  </a:solidFill>
                </a:rPr>
                <a:t>dx</a:t>
              </a:r>
              <a:r>
                <a:rPr lang="en-US" altLang="en-US" sz="1400" baseline="0">
                  <a:solidFill>
                    <a:srgbClr val="4D0A09"/>
                  </a:solidFill>
                </a:rPr>
                <a:t> as proton slows</a:t>
              </a:r>
            </a:p>
          </p:txBody>
        </p:sp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2133600" y="2514600"/>
              <a:ext cx="3670300" cy="2047875"/>
            </a:xfrm>
            <a:prstGeom prst="line">
              <a:avLst/>
            </a:prstGeom>
            <a:noFill/>
            <a:ln w="12700">
              <a:solidFill>
                <a:srgbClr val="4D0A09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Line 5"/>
            <p:cNvSpPr>
              <a:spLocks noChangeShapeType="1"/>
            </p:cNvSpPr>
            <p:nvPr/>
          </p:nvSpPr>
          <p:spPr bwMode="auto">
            <a:xfrm>
              <a:off x="1219200" y="4343400"/>
              <a:ext cx="422275" cy="614363"/>
            </a:xfrm>
            <a:prstGeom prst="line">
              <a:avLst/>
            </a:prstGeom>
            <a:noFill/>
            <a:ln w="12700">
              <a:solidFill>
                <a:srgbClr val="660066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7896" name="Text Box 13"/>
            <p:cNvSpPr txBox="1">
              <a:spLocks noChangeArrowheads="1"/>
            </p:cNvSpPr>
            <p:nvPr/>
          </p:nvSpPr>
          <p:spPr bwMode="auto">
            <a:xfrm>
              <a:off x="3200400" y="1676400"/>
              <a:ext cx="2112962" cy="920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l" eaLnBrk="1" hangingPunct="1"/>
              <a:r>
                <a:rPr lang="en-US" altLang="en-US" sz="2000">
                  <a:solidFill>
                    <a:srgbClr val="000090"/>
                  </a:solidFill>
                </a:rPr>
                <a:t>1/r</a:t>
              </a:r>
              <a:r>
                <a:rPr lang="en-US" altLang="en-US" sz="2000" baseline="30000">
                  <a:solidFill>
                    <a:srgbClr val="000090"/>
                  </a:solidFill>
                </a:rPr>
                <a:t>2</a:t>
              </a:r>
              <a:r>
                <a:rPr lang="en-US" altLang="en-US" sz="2000">
                  <a:solidFill>
                    <a:srgbClr val="000090"/>
                  </a:solidFill>
                </a:rPr>
                <a:t> and transverse size set peak to entrance ratio</a:t>
              </a:r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5333999" y="2057400"/>
              <a:ext cx="1295400" cy="457200"/>
            </a:xfrm>
            <a:prstGeom prst="line">
              <a:avLst/>
            </a:prstGeom>
            <a:noFill/>
            <a:ln w="12700">
              <a:solidFill>
                <a:srgbClr val="00009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H="1">
              <a:off x="1828800" y="2286000"/>
              <a:ext cx="1752600" cy="2609850"/>
            </a:xfrm>
            <a:prstGeom prst="line">
              <a:avLst/>
            </a:prstGeom>
            <a:noFill/>
            <a:ln w="12700">
              <a:solidFill>
                <a:srgbClr val="00009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7899" name="Text Box 8"/>
            <p:cNvSpPr txBox="1">
              <a:spLocks noChangeArrowheads="1"/>
            </p:cNvSpPr>
            <p:nvPr/>
          </p:nvSpPr>
          <p:spPr bwMode="auto">
            <a:xfrm>
              <a:off x="7620000" y="2438400"/>
              <a:ext cx="1411287" cy="12287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l" eaLnBrk="1" hangingPunct="1"/>
              <a:r>
                <a:rPr lang="en-US" altLang="en-US" sz="1400" baseline="0">
                  <a:solidFill>
                    <a:srgbClr val="4D0A09"/>
                  </a:solidFill>
                </a:rPr>
                <a:t>width from range straggling and beam energy spread</a:t>
              </a:r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 flipH="1">
              <a:off x="6857999" y="3106738"/>
              <a:ext cx="7302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 flipV="1">
              <a:off x="6324599" y="3124200"/>
              <a:ext cx="3841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7902" name="Text Box 6"/>
            <p:cNvSpPr txBox="1">
              <a:spLocks noChangeArrowheads="1"/>
            </p:cNvSpPr>
            <p:nvPr/>
          </p:nvSpPr>
          <p:spPr bwMode="auto">
            <a:xfrm>
              <a:off x="1600200" y="5410201"/>
              <a:ext cx="2316162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l" eaLnBrk="1" hangingPunct="1"/>
              <a:r>
                <a:rPr lang="en-US" altLang="en-US" sz="1400" baseline="0"/>
                <a:t>nuclear reactions take away from the peak and add to this region</a:t>
              </a:r>
            </a:p>
          </p:txBody>
        </p:sp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5714999" y="5943600"/>
              <a:ext cx="2209800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>
                <a:defRPr/>
              </a:pPr>
              <a:r>
                <a:rPr lang="en-US" sz="1400" baseline="0" dirty="0">
                  <a:solidFill>
                    <a:srgbClr val="FF0000"/>
                  </a:solidFill>
                  <a:latin typeface="Arial" charset="0"/>
                  <a:ea typeface="ＭＳ Ｐゴシック" charset="0"/>
                </a:rPr>
                <a:t>depth from beam energy</a:t>
              </a:r>
            </a:p>
          </p:txBody>
        </p:sp>
        <p:sp>
          <p:nvSpPr>
            <p:cNvPr id="21" name="Line 9"/>
            <p:cNvSpPr>
              <a:spLocks noChangeShapeType="1"/>
            </p:cNvSpPr>
            <p:nvPr/>
          </p:nvSpPr>
          <p:spPr bwMode="auto">
            <a:xfrm flipV="1">
              <a:off x="6705599" y="3581400"/>
              <a:ext cx="71438" cy="20574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dash"/>
              <a:round/>
              <a:headEnd type="none"/>
              <a:tailEnd type="non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V="1">
              <a:off x="3581400" y="4953000"/>
              <a:ext cx="533400" cy="609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>
                <a:defRPr/>
              </a:pPr>
              <a:endParaRPr lang="en-US" dirty="0">
                <a:latin typeface="Arial" charset="0"/>
                <a:ea typeface="ＭＳ Ｐゴシック" charset="0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Beam interactions with absorbing medium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i="1" smtClean="0"/>
              <a:t>Inelastic collisions </a:t>
            </a:r>
            <a:r>
              <a:rPr lang="en-US" altLang="en-US" smtClean="0"/>
              <a:t>with orbital electrons of target atoms </a:t>
            </a:r>
          </a:p>
          <a:p>
            <a:pPr lvl="1"/>
            <a:r>
              <a:rPr lang="en-US" altLang="en-US" smtClean="0"/>
              <a:t>Loss of incident electron</a:t>
            </a:r>
            <a:r>
              <a:rPr lang="ja-JP" altLang="en-US" smtClean="0"/>
              <a:t>’</a:t>
            </a:r>
            <a:r>
              <a:rPr lang="en-US" altLang="ja-JP" smtClean="0"/>
              <a:t>s kinetic energy through </a:t>
            </a:r>
            <a:r>
              <a:rPr lang="en-US" altLang="ja-JP" i="1" smtClean="0"/>
              <a:t>ionization</a:t>
            </a:r>
            <a:r>
              <a:rPr lang="en-US" altLang="ja-JP" smtClean="0"/>
              <a:t> &amp; </a:t>
            </a:r>
            <a:r>
              <a:rPr lang="en-US" altLang="ja-JP" i="1" smtClean="0"/>
              <a:t>excitation</a:t>
            </a:r>
            <a:r>
              <a:rPr lang="en-US" altLang="ja-JP" smtClean="0"/>
              <a:t> of target atoms</a:t>
            </a:r>
          </a:p>
          <a:p>
            <a:pPr lvl="1"/>
            <a:endParaRPr lang="en-US" altLang="en-US" sz="800" smtClean="0"/>
          </a:p>
          <a:p>
            <a:r>
              <a:rPr lang="en-US" altLang="en-US" smtClean="0"/>
              <a:t>Two types of ionization collisions:</a:t>
            </a:r>
          </a:p>
          <a:p>
            <a:pPr lvl="1"/>
            <a:r>
              <a:rPr lang="en-US" altLang="en-US" smtClean="0"/>
              <a:t>Hard collisions - ejected orbital electron gains enough energy to be able to ionize atoms on its own (called delta rays)</a:t>
            </a:r>
          </a:p>
          <a:p>
            <a:pPr lvl="1"/>
            <a:r>
              <a:rPr lang="en-US" altLang="en-US" smtClean="0"/>
              <a:t>Soft collisions - ejected orbital electron gains an insufficient amount of energy to be able to ionize matter on its own</a:t>
            </a:r>
          </a:p>
          <a:p>
            <a:pPr lvl="1"/>
            <a:endParaRPr lang="en-US" altLang="en-US" sz="800" smtClean="0"/>
          </a:p>
          <a:p>
            <a:r>
              <a:rPr lang="en-US" altLang="en-US" i="1" smtClean="0"/>
              <a:t>Elastic collisions </a:t>
            </a:r>
            <a:r>
              <a:rPr lang="en-US" altLang="en-US" smtClean="0"/>
              <a:t>between incident particles &amp; target nuclei</a:t>
            </a:r>
          </a:p>
          <a:p>
            <a:pPr lvl="1"/>
            <a:r>
              <a:rPr lang="en-US" altLang="en-US" smtClean="0"/>
              <a:t>Incident electrons lose kinetic energy through a cumulative action of multiple scattering events</a:t>
            </a:r>
          </a:p>
          <a:p>
            <a:pPr lvl="1"/>
            <a:r>
              <a:rPr lang="en-US" altLang="en-US" smtClean="0"/>
              <a:t>Each event characterized by a small energy loss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Range of incident particles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105400"/>
          </a:xfrm>
        </p:spPr>
        <p:txBody>
          <a:bodyPr/>
          <a:lstStyle/>
          <a:p>
            <a:r>
              <a:rPr lang="en-US" altLang="en-US" sz="2200" smtClean="0"/>
              <a:t>Eventually, the incident particle loses all its energy &amp; stops at a certain depth in the absorber - called the particle range</a:t>
            </a:r>
          </a:p>
          <a:p>
            <a:endParaRPr lang="en-US" altLang="en-US" sz="800" smtClean="0"/>
          </a:p>
          <a:p>
            <a:r>
              <a:rPr lang="en-US" altLang="en-US" sz="2200" smtClean="0"/>
              <a:t>In most encounters between the incident particles and absorber atoms the energy loss is minute ==&gt; is convenient to think of the incident particles as losing energy gradually in a </a:t>
            </a:r>
            <a:r>
              <a:rPr lang="en-US" altLang="en-US" sz="2200" u="sng" smtClean="0"/>
              <a:t>C</a:t>
            </a:r>
            <a:r>
              <a:rPr lang="en-US" altLang="en-US" sz="2200" smtClean="0"/>
              <a:t>ontinuous </a:t>
            </a:r>
            <a:r>
              <a:rPr lang="en-US" altLang="en-US" sz="2200" u="sng" smtClean="0"/>
              <a:t>S</a:t>
            </a:r>
            <a:r>
              <a:rPr lang="en-US" altLang="en-US" sz="2200" smtClean="0"/>
              <a:t>lowing </a:t>
            </a:r>
            <a:r>
              <a:rPr lang="en-US" altLang="en-US" sz="2200" u="sng" smtClean="0"/>
              <a:t>D</a:t>
            </a:r>
            <a:r>
              <a:rPr lang="en-US" altLang="en-US" sz="2200" smtClean="0"/>
              <a:t>own </a:t>
            </a:r>
            <a:r>
              <a:rPr lang="en-US" altLang="en-US" sz="2200" u="sng" smtClean="0"/>
              <a:t>A</a:t>
            </a:r>
            <a:r>
              <a:rPr lang="en-US" altLang="en-US" sz="2200" smtClean="0"/>
              <a:t>pproximation (Berger and Selzer)</a:t>
            </a:r>
          </a:p>
          <a:p>
            <a:endParaRPr lang="en-US" altLang="en-US" sz="800" smtClean="0"/>
          </a:p>
          <a:p>
            <a:r>
              <a:rPr lang="en-US" altLang="en-US" smtClean="0"/>
              <a:t>The mean path length of an particle of initial energy E</a:t>
            </a:r>
            <a:r>
              <a:rPr lang="en-US" altLang="en-US" baseline="-25000" smtClean="0"/>
              <a:t>0</a:t>
            </a:r>
            <a:r>
              <a:rPr lang="en-US" altLang="en-US" smtClean="0"/>
              <a:t> can be found by integrating the reciprocal of the total mass stopping power over the energy from E</a:t>
            </a:r>
            <a:r>
              <a:rPr lang="en-US" altLang="en-US" baseline="-25000" smtClean="0"/>
              <a:t>0</a:t>
            </a:r>
            <a:r>
              <a:rPr lang="en-US" altLang="en-US" smtClean="0"/>
              <a:t> to 0</a:t>
            </a:r>
          </a:p>
        </p:txBody>
      </p:sp>
      <p:graphicFrame>
        <p:nvGraphicFramePr>
          <p:cNvPr id="39939" name="Object 4"/>
          <p:cNvGraphicFramePr>
            <a:graphicFrameLocks noChangeAspect="1"/>
          </p:cNvGraphicFramePr>
          <p:nvPr/>
        </p:nvGraphicFramePr>
        <p:xfrm>
          <a:off x="3124200" y="4953000"/>
          <a:ext cx="3200400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0" name="Equation" r:id="rId3" imgW="1346200" imgH="469900" progId="Equation.3">
                  <p:embed/>
                </p:oleObj>
              </mc:Choice>
              <mc:Fallback>
                <p:oleObj name="Equation" r:id="rId3" imgW="1346200" imgH="469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953000"/>
                        <a:ext cx="3200400" cy="111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CDSA ranges of electrons in water and air</a:t>
            </a:r>
          </a:p>
        </p:txBody>
      </p:sp>
      <p:pic>
        <p:nvPicPr>
          <p:cNvPr id="40962" name="Picture 3" descr="CDSA rang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4291013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953000" y="1981200"/>
            <a:ext cx="3886200" cy="3106738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latin typeface="Times New Roman" panose="02020603050405020304" pitchFamily="18" charset="0"/>
              </a:rPr>
              <a:t>The CSDA range is a calculated quantity that represents the mean path length along the electron’s trajectory</a:t>
            </a:r>
          </a:p>
          <a:p>
            <a:pPr algn="l" eaLnBrk="1" hangingPunct="1">
              <a:buFont typeface="Wingdings" panose="05000000000000000000" pitchFamily="2" charset="2"/>
              <a:buChar char="v"/>
            </a:pPr>
            <a:endParaRPr lang="en-US" altLang="en-US" sz="2200" i="0" baseline="0">
              <a:latin typeface="Times New Roman" panose="02020603050405020304" pitchFamily="18" charset="0"/>
            </a:endParaRPr>
          </a:p>
          <a:p>
            <a:pPr algn="l" eaLnBrk="1" hangingPunct="1"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latin typeface="Times New Roman" panose="02020603050405020304" pitchFamily="18" charset="0"/>
              </a:rPr>
              <a:t>The CSDA range is not the the depth of penetration along a defined direction</a:t>
            </a:r>
          </a:p>
        </p:txBody>
      </p:sp>
      <p:sp>
        <p:nvSpPr>
          <p:cNvPr id="40964" name="TextBox 5"/>
          <p:cNvSpPr txBox="1">
            <a:spLocks noChangeArrowheads="1"/>
          </p:cNvSpPr>
          <p:nvPr/>
        </p:nvSpPr>
        <p:spPr bwMode="auto">
          <a:xfrm>
            <a:off x="838200" y="6511925"/>
            <a:ext cx="1250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/>
            <a:r>
              <a:rPr lang="en-US" altLang="en-US" sz="1400" i="0" baseline="0"/>
              <a:t>Source: IAEA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Beam-matter interactions:</a:t>
            </a:r>
            <a:br>
              <a:rPr lang="en-US" altLang="en-US" smtClean="0"/>
            </a:br>
            <a:r>
              <a:rPr lang="en-US" altLang="en-US" sz="2400" smtClean="0"/>
              <a:t>Two questions</a:t>
            </a:r>
            <a:endParaRPr lang="en-US" altLang="en-US" smtClean="0"/>
          </a:p>
        </p:txBody>
      </p:sp>
      <p:sp>
        <p:nvSpPr>
          <p:cNvPr id="5122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800600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 altLang="en-US" smtClean="0"/>
              <a:t>Individual particles carry minute amounts of energy</a:t>
            </a:r>
          </a:p>
          <a:p>
            <a:pPr marL="457200" indent="-457200">
              <a:lnSpc>
                <a:spcPct val="90000"/>
              </a:lnSpc>
            </a:pPr>
            <a:endParaRPr lang="en-US" altLang="en-US" sz="800" smtClean="0"/>
          </a:p>
          <a:p>
            <a:pPr marL="457200" indent="-457200">
              <a:lnSpc>
                <a:spcPct val="90000"/>
              </a:lnSpc>
            </a:pPr>
            <a:r>
              <a:rPr lang="en-US" altLang="en-US" smtClean="0"/>
              <a:t>Accelerators generate beams of particles for research, medicine, and industrial applications process materials</a:t>
            </a:r>
          </a:p>
          <a:p>
            <a:pPr marL="457200" indent="-457200">
              <a:lnSpc>
                <a:spcPct val="90000"/>
              </a:lnSpc>
            </a:pPr>
            <a:endParaRPr lang="en-US" altLang="en-US" sz="800" smtClean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AutoNum type="arabicPeriod"/>
            </a:pPr>
            <a:r>
              <a:rPr lang="en-US" altLang="en-US" i="1" smtClean="0"/>
              <a:t>How do particles impart energy to the materials being processed?</a:t>
            </a:r>
            <a:endParaRPr lang="en-US" altLang="en-US" smtClean="0"/>
          </a:p>
          <a:p>
            <a:pPr marL="838200" lvl="1" indent="-381000">
              <a:lnSpc>
                <a:spcPct val="90000"/>
              </a:lnSpc>
            </a:pPr>
            <a:r>
              <a:rPr lang="en-US" altLang="en-US" smtClean="0"/>
              <a:t>Fundamental electromagnetic, atomic &amp; nuclear interactions</a:t>
            </a:r>
          </a:p>
          <a:p>
            <a:pPr marL="457200" indent="-457200">
              <a:lnSpc>
                <a:spcPct val="90000"/>
              </a:lnSpc>
            </a:pPr>
            <a:endParaRPr lang="en-US" altLang="en-US" sz="800" smtClean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AutoNum type="arabicPeriod" startAt="2"/>
            </a:pPr>
            <a:r>
              <a:rPr lang="en-US" altLang="en-US" i="1" smtClean="0"/>
              <a:t>How does the passage of a beam through matter affect the characteristics of the beam?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mtClean="0"/>
              <a:t>Changes in current, particle energy, and beam emittance</a:t>
            </a:r>
          </a:p>
          <a:p>
            <a:pPr marL="838200" lvl="1" indent="-381000">
              <a:lnSpc>
                <a:spcPct val="90000"/>
              </a:lnSpc>
            </a:pPr>
            <a:endParaRPr lang="en-US" altLang="en-US" sz="800" smtClean="0"/>
          </a:p>
          <a:p>
            <a:pPr marL="457200" indent="-457200">
              <a:lnSpc>
                <a:spcPct val="90000"/>
              </a:lnSpc>
            </a:pPr>
            <a:r>
              <a:rPr lang="en-US" altLang="en-US" smtClean="0"/>
              <a:t>Full simulation of interactions &amp; consequences must account for both effects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Dose–depth distribution for electrons</a:t>
            </a:r>
          </a:p>
        </p:txBody>
      </p:sp>
      <p:sp>
        <p:nvSpPr>
          <p:cNvPr id="41986" name="Content Placeholder 5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1905000"/>
          </a:xfrm>
        </p:spPr>
        <p:txBody>
          <a:bodyPr/>
          <a:lstStyle/>
          <a:p>
            <a:r>
              <a:rPr lang="en-US" altLang="en-US" smtClean="0"/>
              <a:t>Electron beam percentage depth dose curve along the beam  axis exhibits the following characteristics:</a:t>
            </a:r>
          </a:p>
        </p:txBody>
      </p:sp>
      <p:sp>
        <p:nvSpPr>
          <p:cNvPr id="41987" name="Content Placeholder 5"/>
          <p:cNvSpPr txBox="1">
            <a:spLocks/>
          </p:cNvSpPr>
          <p:nvPr/>
        </p:nvSpPr>
        <p:spPr bwMode="auto">
          <a:xfrm>
            <a:off x="4495800" y="2286000"/>
            <a:ext cx="41910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Surface dose is relatively high (of the order of 80 % –  100 %)</a:t>
            </a:r>
          </a:p>
          <a:p>
            <a:pPr algn="l">
              <a:spcBef>
                <a:spcPct val="20000"/>
              </a:spcBef>
              <a:buFont typeface="Wingdings" panose="05000000000000000000" pitchFamily="2" charset="2"/>
              <a:buChar char="v"/>
            </a:pPr>
            <a:endParaRPr lang="en-US" altLang="en-US" sz="800" i="0" baseline="0">
              <a:solidFill>
                <a:srgbClr val="4D0A09"/>
              </a:solidFill>
              <a:latin typeface="Times New Roman" panose="02020603050405020304" pitchFamily="18" charset="0"/>
              <a:sym typeface="Zapf Dingbats" charset="2"/>
            </a:endParaRPr>
          </a:p>
          <a:p>
            <a:pPr algn="l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Maximum dose occurs at a certain depth referred to as the depth of dose maximum z</a:t>
            </a:r>
            <a:r>
              <a:rPr lang="en-US" altLang="en-US" sz="2200" i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max</a:t>
            </a:r>
            <a:endParaRPr lang="en-US" altLang="en-US" sz="2200" i="0" baseline="0">
              <a:solidFill>
                <a:srgbClr val="4D0A09"/>
              </a:solidFill>
              <a:latin typeface="Times New Roman" panose="02020603050405020304" pitchFamily="18" charset="0"/>
              <a:sym typeface="Zapf Dingbats" charset="2"/>
            </a:endParaRPr>
          </a:p>
          <a:p>
            <a:pPr algn="l">
              <a:spcBef>
                <a:spcPct val="20000"/>
              </a:spcBef>
              <a:buFont typeface="Wingdings" panose="05000000000000000000" pitchFamily="2" charset="2"/>
              <a:buChar char="v"/>
            </a:pPr>
            <a:endParaRPr lang="en-US" altLang="en-US" sz="800" i="0" baseline="0">
              <a:solidFill>
                <a:srgbClr val="4D0A09"/>
              </a:solidFill>
              <a:latin typeface="Times New Roman" panose="02020603050405020304" pitchFamily="18" charset="0"/>
              <a:sym typeface="Zapf Dingbats" charset="2"/>
            </a:endParaRPr>
          </a:p>
          <a:p>
            <a:pPr algn="l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Beyond z</a:t>
            </a:r>
            <a:r>
              <a:rPr lang="en-US" altLang="en-US" sz="2200" i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max</a:t>
            </a: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 the dose drops off rapidly and levels off at a small low level dose called the bremsstrahlung tail (of the order of a few per cent).</a:t>
            </a:r>
          </a:p>
        </p:txBody>
      </p:sp>
      <p:pic>
        <p:nvPicPr>
          <p:cNvPr id="41988" name="Picture 8" descr="Does-dept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4419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Dose–depth distribution for electrons</a:t>
            </a: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Electron beam range definitions</a:t>
            </a:r>
          </a:p>
        </p:txBody>
      </p:sp>
      <p:sp>
        <p:nvSpPr>
          <p:cNvPr id="43010" name="Content Placeholder 5"/>
          <p:cNvSpPr txBox="1">
            <a:spLocks/>
          </p:cNvSpPr>
          <p:nvPr/>
        </p:nvSpPr>
        <p:spPr bwMode="auto">
          <a:xfrm>
            <a:off x="5257800" y="1828800"/>
            <a:ext cx="34290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Maximum range R</a:t>
            </a:r>
            <a:r>
              <a:rPr lang="en-US" altLang="en-US" sz="2200" i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max</a:t>
            </a:r>
          </a:p>
          <a:p>
            <a:pPr lvl="1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Largest penetration depth of electrons in the target</a:t>
            </a:r>
            <a:endParaRPr lang="en-US" altLang="en-US" sz="1800" i="0">
              <a:solidFill>
                <a:srgbClr val="4D0A09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Zapf Dingbats" charset="2"/>
            </a:endParaRPr>
          </a:p>
          <a:p>
            <a:pPr algn="l">
              <a:spcAft>
                <a:spcPts val="900"/>
              </a:spcAft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Practical range R</a:t>
            </a:r>
            <a:r>
              <a:rPr lang="en-US" altLang="en-US" sz="2200" i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p</a:t>
            </a:r>
          </a:p>
          <a:p>
            <a:pPr algn="l">
              <a:spcAft>
                <a:spcPts val="900"/>
              </a:spcAft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Therapeutic range R</a:t>
            </a:r>
            <a:r>
              <a:rPr lang="en-US" altLang="en-US" sz="2200" i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80</a:t>
            </a:r>
          </a:p>
          <a:p>
            <a:pPr algn="l">
              <a:spcAft>
                <a:spcPts val="900"/>
              </a:spcAft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Depth R</a:t>
            </a:r>
            <a:r>
              <a:rPr lang="en-US" altLang="en-US" sz="2200" i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50</a:t>
            </a:r>
          </a:p>
          <a:p>
            <a:pPr algn="l">
              <a:spcAft>
                <a:spcPts val="900"/>
              </a:spcAft>
              <a:buFont typeface="Wingdings" panose="05000000000000000000" pitchFamily="2" charset="2"/>
              <a:buChar char="v"/>
            </a:pPr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  <a:sym typeface="Zapf Dingbats" charset="2"/>
              </a:rPr>
              <a:t>Dose gradient is the slope in red</a:t>
            </a:r>
          </a:p>
          <a:p>
            <a:pPr algn="l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altLang="en-US" sz="2200" i="0">
              <a:solidFill>
                <a:srgbClr val="4D0A09"/>
              </a:solidFill>
              <a:latin typeface="Times New Roman" panose="02020603050405020304" pitchFamily="18" charset="0"/>
              <a:sym typeface="Zapf Dingbats" charset="2"/>
            </a:endParaRPr>
          </a:p>
        </p:txBody>
      </p:sp>
      <p:pic>
        <p:nvPicPr>
          <p:cNvPr id="43011" name="Picture 13" descr="dose-depth cur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5181600" cy="4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Dose buildup with depth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4495800" y="1219200"/>
            <a:ext cx="4495800" cy="52578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sz="2200" smtClean="0"/>
              <a:t>Buildup region for electron beams, is the depth region between the target surface &amp; the depth of dose maximum z</a:t>
            </a:r>
            <a:r>
              <a:rPr lang="en-US" altLang="en-US" sz="2200" baseline="-25000" smtClean="0"/>
              <a:t>max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en-US" altLang="en-US" sz="600" smtClean="0"/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sz="2200" smtClean="0"/>
              <a:t>Buildup occurs because multiple scattering increases average angle of electron trajectories with increasing depth</a:t>
            </a:r>
            <a:endParaRPr lang="en-US" altLang="en-US" sz="800" smtClean="0"/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sz="2200" smtClean="0"/>
              <a:t>Surface dose for MeV electron beams is relatively large (typically 75 % - 95 %)</a:t>
            </a:r>
            <a:endParaRPr lang="en-US" altLang="en-US" sz="800" smtClean="0"/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sz="2000" smtClean="0"/>
              <a:t>The percentage surface dose increases with increasing electron beam energy</a:t>
            </a:r>
            <a:endParaRPr lang="en-US" altLang="en-US" sz="2200" smtClean="0"/>
          </a:p>
        </p:txBody>
      </p:sp>
      <p:pic>
        <p:nvPicPr>
          <p:cNvPr id="44035" name="Picture 2" descr="PDD electr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4572000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Interactions of photons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3124200"/>
          </a:xfrm>
        </p:spPr>
        <p:txBody>
          <a:bodyPr/>
          <a:lstStyle/>
          <a:p>
            <a:r>
              <a:rPr lang="en-US" altLang="en-US" smtClean="0"/>
              <a:t>For three major types of interaction play a role in photon transport:</a:t>
            </a:r>
          </a:p>
          <a:p>
            <a:pPr lvl="1"/>
            <a:r>
              <a:rPr lang="en-US" altLang="en-US" smtClean="0"/>
              <a:t>Photoelectric absorption</a:t>
            </a:r>
          </a:p>
          <a:p>
            <a:pPr lvl="1"/>
            <a:r>
              <a:rPr lang="en-US" altLang="en-US" smtClean="0"/>
              <a:t>Compton scattering</a:t>
            </a:r>
          </a:p>
          <a:p>
            <a:pPr lvl="1"/>
            <a:r>
              <a:rPr lang="en-US" altLang="en-US" smtClean="0"/>
              <a:t>Pair production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Photoelectric Absorption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848600" cy="5105400"/>
          </a:xfrm>
        </p:spPr>
        <p:txBody>
          <a:bodyPr/>
          <a:lstStyle/>
          <a:p>
            <a:r>
              <a:rPr lang="en-US" altLang="en-US" sz="2200" smtClean="0"/>
              <a:t>The photon transfers all of its energy to a bound electron</a:t>
            </a:r>
          </a:p>
          <a:p>
            <a:pPr lvl="1"/>
            <a:r>
              <a:rPr lang="en-US" altLang="en-US" smtClean="0"/>
              <a:t>The electron is ejected as a photoelectron</a:t>
            </a:r>
          </a:p>
          <a:p>
            <a:pPr lvl="1"/>
            <a:r>
              <a:rPr lang="en-US" altLang="en-US" smtClean="0"/>
              <a:t>This interaction is not possible with a free electron due to momentum conservation</a:t>
            </a:r>
            <a:r>
              <a:rPr lang="en-US" altLang="en-US" sz="1600" smtClean="0"/>
              <a:t>.</a:t>
            </a:r>
          </a:p>
          <a:p>
            <a:r>
              <a:rPr lang="en-US" altLang="en-US" sz="2200" smtClean="0"/>
              <a:t>The photoelectron appears with an energy: </a:t>
            </a:r>
            <a:r>
              <a:rPr lang="el-GR" altLang="en-US" sz="2200" smtClean="0"/>
              <a:t>E</a:t>
            </a:r>
            <a:r>
              <a:rPr lang="en-US" altLang="en-US" sz="2200" baseline="-25000" smtClean="0"/>
              <a:t>e-</a:t>
            </a:r>
            <a:r>
              <a:rPr lang="el-GR" altLang="en-US" sz="2200" baseline="-25000" smtClean="0"/>
              <a:t> </a:t>
            </a:r>
            <a:r>
              <a:rPr lang="en-US" altLang="en-US" sz="2200" smtClean="0"/>
              <a:t>=</a:t>
            </a:r>
            <a:r>
              <a:rPr lang="el-GR" altLang="en-US" sz="2200" smtClean="0"/>
              <a:t> h</a:t>
            </a:r>
            <a:r>
              <a:rPr lang="el-GR" altLang="en-US" sz="2200" smtClean="0">
                <a:latin typeface="Symbol" panose="05050102010706020507" pitchFamily="18" charset="2"/>
              </a:rPr>
              <a:t>ν</a:t>
            </a:r>
            <a:r>
              <a:rPr lang="el-GR" altLang="en-US" sz="2200" smtClean="0"/>
              <a:t> </a:t>
            </a:r>
            <a:r>
              <a:rPr lang="en-US" altLang="en-US" sz="2200" smtClean="0"/>
              <a:t>- </a:t>
            </a:r>
            <a:r>
              <a:rPr lang="el-GR" altLang="en-US" sz="2200" smtClean="0"/>
              <a:t>E</a:t>
            </a:r>
            <a:r>
              <a:rPr lang="en-US" altLang="en-US" sz="2200" baseline="-25000" smtClean="0"/>
              <a:t>b</a:t>
            </a:r>
            <a:endParaRPr lang="en-US" altLang="en-US" sz="2200" smtClean="0"/>
          </a:p>
          <a:p>
            <a:r>
              <a:rPr lang="en-US" altLang="en-US" sz="2200" smtClean="0"/>
              <a:t>Photoelectron emission creates a vacancy in a bound shell of electrons</a:t>
            </a:r>
          </a:p>
          <a:p>
            <a:r>
              <a:rPr lang="en-US" altLang="en-US" sz="2200" smtClean="0"/>
              <a:t>The vacancy is quickly filled by an electron from a higher shell</a:t>
            </a:r>
          </a:p>
          <a:p>
            <a:r>
              <a:rPr lang="en-US" altLang="en-US" sz="2200" smtClean="0"/>
              <a:t>As a result one or more characteristic X‐rays may emitted</a:t>
            </a:r>
            <a:r>
              <a:rPr lang="en-US" altLang="en-US" smtClean="0"/>
              <a:t>.</a:t>
            </a:r>
          </a:p>
          <a:p>
            <a:pPr lvl="1"/>
            <a:r>
              <a:rPr lang="en-US" altLang="en-US" smtClean="0"/>
              <a:t>These X‐rays are generally reabsorbed close to the original site</a:t>
            </a:r>
          </a:p>
          <a:p>
            <a:pPr lvl="1"/>
            <a:r>
              <a:rPr lang="en-US" altLang="en-US" smtClean="0"/>
              <a:t>In some cases an Auger electron is emitted instead of the X‐ray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3" descr="compton scatter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038600"/>
            <a:ext cx="3883025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Compton scattering of photons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05800" cy="3962400"/>
          </a:xfrm>
        </p:spPr>
        <p:txBody>
          <a:bodyPr/>
          <a:lstStyle/>
          <a:p>
            <a:r>
              <a:rPr lang="en-US" altLang="en-US" sz="2200" smtClean="0"/>
              <a:t>Compton scattering is the predominant interaction for gamma rays with energies &lt; a few MeV</a:t>
            </a:r>
          </a:p>
          <a:p>
            <a:r>
              <a:rPr lang="en-US" altLang="en-US" sz="2200" smtClean="0"/>
              <a:t>The incident gamma scatters from a loosely bound or free electron in the absorbing material</a:t>
            </a:r>
          </a:p>
          <a:p>
            <a:pPr lvl="1"/>
            <a:r>
              <a:rPr lang="en-US" altLang="en-US" sz="1800" smtClean="0"/>
              <a:t>The incoming photon transfers a portion of its energy to the electron depends on the scattering angle</a:t>
            </a:r>
          </a:p>
          <a:p>
            <a:pPr lvl="1"/>
            <a:r>
              <a:rPr lang="en-US" altLang="en-US" sz="1800" smtClean="0"/>
              <a:t>The photon is deflected at an angle </a:t>
            </a:r>
            <a:r>
              <a:rPr lang="en-US" altLang="en-US" sz="1800" smtClean="0">
                <a:latin typeface="Symbol" panose="05050102010706020507" pitchFamily="18" charset="2"/>
              </a:rPr>
              <a:t>Θ</a:t>
            </a:r>
            <a:r>
              <a:rPr lang="en-US" altLang="en-US" sz="1800" smtClean="0"/>
              <a:t>  &amp; the electron is emitted as a recoil</a:t>
            </a:r>
          </a:p>
        </p:txBody>
      </p:sp>
      <p:pic>
        <p:nvPicPr>
          <p:cNvPr id="47108" name="Picture 5" descr="Screen Shot 2016-06-17 at 5.15.55 PM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876800"/>
            <a:ext cx="37338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Pair production is possible if E</a:t>
            </a:r>
            <a:r>
              <a:rPr lang="en-US" altLang="en-US" baseline="-25000" smtClean="0">
                <a:latin typeface="Times" panose="02020603050405020304" pitchFamily="18" charset="0"/>
              </a:rPr>
              <a:t>γ</a:t>
            </a:r>
            <a:r>
              <a:rPr lang="en-US" altLang="en-US" smtClean="0"/>
              <a:t>  &gt; 2 m</a:t>
            </a:r>
            <a:r>
              <a:rPr lang="en-US" altLang="en-US" baseline="-25000" smtClean="0"/>
              <a:t>e-</a:t>
            </a:r>
            <a:endParaRPr lang="en-US" altLang="en-US" smtClean="0"/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altLang="en-US" sz="2200" smtClean="0"/>
              <a:t>The gamma ray is replaced by an e</a:t>
            </a:r>
            <a:r>
              <a:rPr lang="en-US" altLang="en-US" sz="2200" baseline="30000" smtClean="0"/>
              <a:t>+</a:t>
            </a:r>
            <a:r>
              <a:rPr lang="en-US" altLang="en-US" sz="2200" smtClean="0"/>
              <a:t>e</a:t>
            </a:r>
            <a:r>
              <a:rPr lang="en-US" altLang="en-US" sz="2200" baseline="30000" smtClean="0"/>
              <a:t>-</a:t>
            </a:r>
            <a:r>
              <a:rPr lang="en-US" altLang="en-US" sz="2200" smtClean="0"/>
              <a:t> pair</a:t>
            </a:r>
          </a:p>
          <a:p>
            <a:pPr>
              <a:spcAft>
                <a:spcPts val="600"/>
              </a:spcAft>
            </a:pPr>
            <a:r>
              <a:rPr lang="en-US" altLang="en-US" sz="2200" smtClean="0"/>
              <a:t>To conserve energy &amp; momentum, pair productions must take place in the coulomb field of a nucleus</a:t>
            </a:r>
          </a:p>
          <a:p>
            <a:pPr>
              <a:spcAft>
                <a:spcPts val="600"/>
              </a:spcAft>
            </a:pPr>
            <a:r>
              <a:rPr lang="en-US" altLang="en-US" sz="2200" smtClean="0"/>
              <a:t>The photon energy in excess of 2 m</a:t>
            </a:r>
            <a:r>
              <a:rPr lang="en-US" altLang="en-US" sz="2200" baseline="-25000" smtClean="0"/>
              <a:t>e-</a:t>
            </a:r>
            <a:r>
              <a:rPr lang="en-US" altLang="en-US" sz="2200" smtClean="0"/>
              <a:t> (1.02 MeV) is converted into kinetic energy shared between the e</a:t>
            </a:r>
            <a:r>
              <a:rPr lang="en-US" altLang="en-US" sz="2200" baseline="30000" smtClean="0"/>
              <a:t>+  </a:t>
            </a:r>
            <a:r>
              <a:rPr lang="en-US" altLang="en-US" sz="2200" smtClean="0"/>
              <a:t>&amp; e</a:t>
            </a:r>
            <a:r>
              <a:rPr lang="en-US" altLang="en-US" sz="2200" baseline="30000" smtClean="0"/>
              <a:t>-</a:t>
            </a:r>
            <a:r>
              <a:rPr lang="en-US" altLang="en-US" sz="2200" smtClean="0"/>
              <a:t> </a:t>
            </a:r>
          </a:p>
          <a:p>
            <a:pPr>
              <a:spcAft>
                <a:spcPts val="600"/>
              </a:spcAft>
            </a:pPr>
            <a:r>
              <a:rPr lang="en-US" altLang="en-US" sz="2000" smtClean="0"/>
              <a:t>The e</a:t>
            </a:r>
            <a:r>
              <a:rPr lang="en-US" altLang="en-US" sz="2000" baseline="30000" smtClean="0"/>
              <a:t>+ </a:t>
            </a:r>
            <a:r>
              <a:rPr lang="en-US" altLang="en-US" sz="2000" smtClean="0"/>
              <a:t>subsequently slows down in the medium  &amp; annihilates with another electron, releasing two 511 keV photons in the process.</a:t>
            </a:r>
          </a:p>
          <a:p>
            <a:pPr>
              <a:spcAft>
                <a:spcPts val="600"/>
              </a:spcAft>
            </a:pPr>
            <a:r>
              <a:rPr lang="en-US" altLang="en-US" sz="2000" smtClean="0"/>
              <a:t>The pair production probability remains very low until the gamma ray energy approaches several MeV.</a:t>
            </a:r>
          </a:p>
          <a:p>
            <a:pPr lvl="1">
              <a:spcAft>
                <a:spcPts val="600"/>
              </a:spcAft>
            </a:pPr>
            <a:r>
              <a:rPr lang="en-US" altLang="en-US" smtClean="0"/>
              <a:t>The probability varies approximately with Z</a:t>
            </a:r>
            <a:r>
              <a:rPr lang="en-US" altLang="en-US" baseline="30000" smtClean="0"/>
              <a:t>2</a:t>
            </a:r>
            <a:r>
              <a:rPr lang="en-US" altLang="en-US" smtClean="0"/>
              <a:t> of the absorber</a:t>
            </a:r>
          </a:p>
          <a:p>
            <a:pPr lvl="2">
              <a:spcAft>
                <a:spcPts val="600"/>
              </a:spcAft>
            </a:pPr>
            <a:r>
              <a:rPr lang="en-US" altLang="en-US" smtClean="0"/>
              <a:t>No simple expression exits for this relation.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Photon transport through matter:</a:t>
            </a:r>
            <a:br>
              <a:rPr lang="en-US" altLang="en-US" sz="2400" smtClean="0"/>
            </a:br>
            <a:r>
              <a:rPr lang="en-US" altLang="en-US" smtClean="0"/>
              <a:t>Probability of pair production</a:t>
            </a:r>
          </a:p>
        </p:txBody>
      </p:sp>
      <p:pic>
        <p:nvPicPr>
          <p:cNvPr id="49154" name="Picture 3" descr="Prob e+e-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143000"/>
            <a:ext cx="6286500" cy="519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Regimes of gamma transport</a:t>
            </a:r>
          </a:p>
        </p:txBody>
      </p:sp>
      <p:sp>
        <p:nvSpPr>
          <p:cNvPr id="50178" name="TextBox 4"/>
          <p:cNvSpPr txBox="1">
            <a:spLocks noChangeArrowheads="1"/>
          </p:cNvSpPr>
          <p:nvPr/>
        </p:nvSpPr>
        <p:spPr bwMode="auto">
          <a:xfrm>
            <a:off x="685800" y="6581775"/>
            <a:ext cx="63166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/>
            <a:r>
              <a:rPr lang="en-US" altLang="en-US" sz="1200" i="0" baseline="0"/>
              <a:t>Source: Knoll, G. F., Radiation Detection and Measurement, 4th Edition, John Wiley (2010)</a:t>
            </a:r>
            <a:endParaRPr lang="en-US" altLang="en-US" sz="1200"/>
          </a:p>
        </p:txBody>
      </p:sp>
      <p:sp>
        <p:nvSpPr>
          <p:cNvPr id="50179" name="Rectangle 5"/>
          <p:cNvSpPr>
            <a:spLocks noChangeArrowheads="1"/>
          </p:cNvSpPr>
          <p:nvPr/>
        </p:nvSpPr>
        <p:spPr bwMode="auto">
          <a:xfrm>
            <a:off x="1066800" y="5867400"/>
            <a:ext cx="7315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/>
            <a:r>
              <a:rPr lang="en-US" altLang="en-US" sz="16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lines show values of Z and h</a:t>
            </a:r>
            <a:r>
              <a:rPr lang="en-US" altLang="en-US" sz="1600" i="0" baseline="0">
                <a:solidFill>
                  <a:srgbClr val="4D0A09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ν</a:t>
            </a:r>
            <a:r>
              <a:rPr lang="en-US" altLang="en-US" sz="1600" i="0" baseline="0">
                <a:solidFill>
                  <a:srgbClr val="4D0A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which the two neighboring effects are just equal</a:t>
            </a:r>
            <a:endParaRPr lang="en-US" altLang="en-US" sz="1600">
              <a:solidFill>
                <a:srgbClr val="4D0A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180" name="Picture 7" descr="attenu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1262063"/>
            <a:ext cx="6919913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Interactions of neutrons with matter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>
                <a:solidFill>
                  <a:schemeClr val="tx1"/>
                </a:solidFill>
                <a:latin typeface="Times" panose="02020603050405020304" pitchFamily="18" charset="0"/>
              </a:rPr>
              <a:t>Neutron beams pass through matter until each undergoes a collision at random &amp; is removed from the beam. </a:t>
            </a:r>
          </a:p>
          <a:p>
            <a:r>
              <a:rPr lang="en-US" altLang="en-US" smtClean="0">
                <a:solidFill>
                  <a:schemeClr val="tx1"/>
                </a:solidFill>
                <a:latin typeface="Times" panose="02020603050405020304" pitchFamily="18" charset="0"/>
              </a:rPr>
              <a:t>Neutrons are scattered by nuclei not electrons</a:t>
            </a:r>
          </a:p>
          <a:p>
            <a:pPr lvl="1"/>
            <a:r>
              <a:rPr lang="en-US" altLang="en-US" smtClean="0">
                <a:solidFill>
                  <a:schemeClr val="tx1"/>
                </a:solidFill>
                <a:latin typeface="Times" panose="02020603050405020304" pitchFamily="18" charset="0"/>
              </a:rPr>
              <a:t>They leave a portion of their energy until they are thermalized &amp; absorbed. 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6172200" y="2971800"/>
            <a:ext cx="2667000" cy="324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600" i="0" baseline="0">
                <a:latin typeface="Arial" charset="0"/>
                <a:ea typeface="ＭＳ Ｐゴシック" charset="0"/>
              </a:rPr>
              <a:t>Elastic scattering</a:t>
            </a:r>
          </a:p>
          <a:p>
            <a:pPr algn="l">
              <a:defRPr/>
            </a:pPr>
            <a:endParaRPr lang="en-US" sz="1400" i="0" baseline="0">
              <a:latin typeface="Arial" charset="0"/>
              <a:ea typeface="ＭＳ Ｐゴシック" charset="0"/>
            </a:endParaRPr>
          </a:p>
          <a:p>
            <a:pPr algn="l">
              <a:defRPr/>
            </a:pPr>
            <a:r>
              <a:rPr lang="en-US" sz="1600" i="0" baseline="0">
                <a:latin typeface="Arial" charset="0"/>
                <a:ea typeface="ＭＳ Ｐゴシック" charset="0"/>
              </a:rPr>
              <a:t>Resonant elastic scattering</a:t>
            </a:r>
          </a:p>
          <a:p>
            <a:pPr algn="l">
              <a:defRPr/>
            </a:pPr>
            <a:endParaRPr lang="en-US" sz="1400" i="0" baseline="0">
              <a:latin typeface="Arial" charset="0"/>
              <a:ea typeface="ＭＳ Ｐゴシック" charset="0"/>
            </a:endParaRPr>
          </a:p>
          <a:p>
            <a:pPr algn="l">
              <a:defRPr/>
            </a:pPr>
            <a:r>
              <a:rPr lang="en-US" sz="1600" i="0" baseline="0">
                <a:latin typeface="Arial" charset="0"/>
                <a:ea typeface="ＭＳ Ｐゴシック" charset="0"/>
              </a:rPr>
              <a:t>Inelastic scatterig</a:t>
            </a:r>
          </a:p>
          <a:p>
            <a:pPr algn="l">
              <a:defRPr/>
            </a:pPr>
            <a:endParaRPr lang="en-US" sz="1200" i="0" baseline="0">
              <a:latin typeface="Arial" charset="0"/>
              <a:ea typeface="ＭＳ Ｐゴシック" charset="0"/>
            </a:endParaRPr>
          </a:p>
          <a:p>
            <a:pPr algn="l">
              <a:defRPr/>
            </a:pPr>
            <a:r>
              <a:rPr lang="en-US" sz="1600" i="0" baseline="0">
                <a:latin typeface="Arial" charset="0"/>
                <a:ea typeface="ＭＳ Ｐゴシック" charset="0"/>
              </a:rPr>
              <a:t>Radiative capture</a:t>
            </a:r>
          </a:p>
          <a:p>
            <a:pPr algn="l">
              <a:defRPr/>
            </a:pPr>
            <a:endParaRPr lang="en-US" sz="1600" i="0" baseline="0">
              <a:latin typeface="Arial" charset="0"/>
              <a:ea typeface="ＭＳ Ｐゴシック" charset="0"/>
            </a:endParaRPr>
          </a:p>
          <a:p>
            <a:pPr algn="l">
              <a:defRPr/>
            </a:pPr>
            <a:endParaRPr lang="en-US" sz="1600" i="0" baseline="0">
              <a:latin typeface="Arial" charset="0"/>
              <a:ea typeface="ＭＳ Ｐゴシック" charset="0"/>
            </a:endParaRPr>
          </a:p>
          <a:p>
            <a:pPr algn="l">
              <a:lnSpc>
                <a:spcPct val="80000"/>
              </a:lnSpc>
              <a:defRPr/>
            </a:pPr>
            <a:r>
              <a:rPr lang="en-US" sz="1600" i="0" baseline="0">
                <a:latin typeface="Arial" charset="0"/>
                <a:ea typeface="ＭＳ Ｐゴシック" charset="0"/>
              </a:rPr>
              <a:t>Production of charged particles</a:t>
            </a:r>
          </a:p>
          <a:p>
            <a:pPr algn="l">
              <a:lnSpc>
                <a:spcPct val="80000"/>
              </a:lnSpc>
              <a:defRPr/>
            </a:pPr>
            <a:endParaRPr lang="en-US" sz="1600" i="0" baseline="0">
              <a:latin typeface="Arial" charset="0"/>
              <a:ea typeface="ＭＳ Ｐゴシック" charset="0"/>
            </a:endParaRPr>
          </a:p>
          <a:p>
            <a:pPr algn="l">
              <a:lnSpc>
                <a:spcPct val="80000"/>
              </a:lnSpc>
              <a:defRPr/>
            </a:pPr>
            <a:endParaRPr lang="en-US" sz="800" i="0" baseline="0">
              <a:latin typeface="Arial" charset="0"/>
              <a:ea typeface="ＭＳ Ｐゴシック" charset="0"/>
            </a:endParaRPr>
          </a:p>
          <a:p>
            <a:pPr algn="l">
              <a:lnSpc>
                <a:spcPct val="80000"/>
              </a:lnSpc>
              <a:defRPr/>
            </a:pPr>
            <a:endParaRPr lang="en-US" sz="1600" i="0" baseline="0">
              <a:latin typeface="Arial" charset="0"/>
              <a:ea typeface="ＭＳ Ｐゴシック" charset="0"/>
            </a:endParaRPr>
          </a:p>
          <a:p>
            <a:pPr algn="l">
              <a:lnSpc>
                <a:spcPct val="80000"/>
              </a:lnSpc>
              <a:defRPr/>
            </a:pPr>
            <a:r>
              <a:rPr lang="en-US" sz="1600" i="0" baseline="0">
                <a:latin typeface="Arial" charset="0"/>
                <a:ea typeface="ＭＳ Ｐゴシック" charset="0"/>
              </a:rPr>
              <a:t>Fission</a:t>
            </a:r>
          </a:p>
        </p:txBody>
      </p:sp>
      <p:pic>
        <p:nvPicPr>
          <p:cNvPr id="51204" name="Picture 7" descr="Neutron intera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971800"/>
            <a:ext cx="5246688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Beam-target interaction rates</a:t>
            </a:r>
          </a:p>
        </p:txBody>
      </p:sp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8486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>
                <a:latin typeface="Times" panose="02020603050405020304" pitchFamily="18" charset="0"/>
              </a:rPr>
              <a:t>Start with a  monoenergetic beam of particles impinging on a thin target of thickness </a:t>
            </a:r>
            <a:r>
              <a:rPr lang="en-US" altLang="en-US" smtClean="0">
                <a:latin typeface="Times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US" altLang="en-US" smtClean="0">
                <a:latin typeface="Times" panose="02020603050405020304" pitchFamily="18" charset="0"/>
              </a:rPr>
              <a:t>x, area A, &amp; number density N</a:t>
            </a:r>
          </a:p>
          <a:p>
            <a:pPr>
              <a:lnSpc>
                <a:spcPct val="90000"/>
              </a:lnSpc>
            </a:pPr>
            <a:r>
              <a:rPr lang="en-US" altLang="en-US" smtClean="0">
                <a:latin typeface="Times" panose="02020603050405020304" pitchFamily="18" charset="0"/>
              </a:rPr>
              <a:t>The beam  flux (number of particles per cm2/sec): I = n</a:t>
            </a:r>
            <a:r>
              <a:rPr lang="en-US" altLang="en-US" smtClean="0">
                <a:latin typeface="Times" panose="02020603050405020304" pitchFamily="18" charset="0"/>
                <a:sym typeface="Symbol" panose="05050102010706020507" pitchFamily="18" charset="2"/>
              </a:rPr>
              <a:t>v</a:t>
            </a:r>
            <a:endParaRPr lang="en-US" altLang="en-US" smtClean="0">
              <a:latin typeface="Times" panose="0202060305040502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mtClean="0">
                <a:latin typeface="Times" panose="02020603050405020304" pitchFamily="18" charset="0"/>
              </a:rPr>
              <a:t>n = particle density density (number per cm</a:t>
            </a:r>
            <a:r>
              <a:rPr lang="en-US" altLang="en-US" baseline="30000" smtClean="0">
                <a:latin typeface="Times" panose="02020603050405020304" pitchFamily="18" charset="0"/>
              </a:rPr>
              <a:t>3</a:t>
            </a:r>
            <a:r>
              <a:rPr lang="en-US" altLang="en-US" smtClean="0">
                <a:latin typeface="Times" panose="02020603050405020304" pitchFamily="18" charset="0"/>
              </a:rPr>
              <a:t>) &amp; v =</a:t>
            </a:r>
            <a:r>
              <a:rPr lang="en-US" altLang="en-US" smtClean="0">
                <a:latin typeface="Times" panose="02020603050405020304" pitchFamily="18" charset="0"/>
                <a:sym typeface="Symbol" panose="05050102010706020507" pitchFamily="18" charset="2"/>
              </a:rPr>
              <a:t>c</a:t>
            </a:r>
          </a:p>
          <a:p>
            <a:pPr>
              <a:lnSpc>
                <a:spcPct val="90000"/>
              </a:lnSpc>
            </a:pPr>
            <a:r>
              <a:rPr lang="en-US" altLang="en-US" smtClean="0">
                <a:latin typeface="Times" panose="02020603050405020304" pitchFamily="18" charset="0"/>
                <a:sym typeface="Symbol" panose="05050102010706020507" pitchFamily="18" charset="2"/>
              </a:rPr>
              <a:t># of interactions (s</a:t>
            </a:r>
            <a:r>
              <a:rPr lang="en-US" altLang="en-US" baseline="30000" smtClean="0">
                <a:latin typeface="Times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en-US" smtClean="0">
                <a:latin typeface="Times" panose="02020603050405020304" pitchFamily="18" charset="0"/>
                <a:sym typeface="Symbol" panose="05050102010706020507" pitchFamily="18" charset="2"/>
              </a:rPr>
              <a:t>) = (E) I N(A </a:t>
            </a:r>
            <a:r>
              <a:rPr lang="en-US" altLang="en-US" smtClean="0">
                <a:latin typeface="Times" panose="02020603050405020304" pitchFamily="18" charset="0"/>
              </a:rPr>
              <a:t>x)</a:t>
            </a:r>
          </a:p>
          <a:p>
            <a:pPr lvl="1">
              <a:lnSpc>
                <a:spcPct val="90000"/>
              </a:lnSpc>
            </a:pPr>
            <a:r>
              <a:rPr lang="en-US" altLang="en-US" smtClean="0">
                <a:latin typeface="Times" panose="02020603050405020304" pitchFamily="18" charset="0"/>
                <a:sym typeface="Symbol" panose="05050102010706020507" pitchFamily="18" charset="2"/>
              </a:rPr>
              <a:t>where (E) is the energy dependent </a:t>
            </a:r>
            <a:r>
              <a:rPr lang="en-US" altLang="en-US" i="1" smtClean="0">
                <a:latin typeface="Times" panose="02020603050405020304" pitchFamily="18" charset="0"/>
                <a:sym typeface="Symbol" panose="05050102010706020507" pitchFamily="18" charset="2"/>
              </a:rPr>
              <a:t>cross-section</a:t>
            </a:r>
            <a:r>
              <a:rPr lang="en-US" altLang="en-US" smtClean="0">
                <a:latin typeface="Times" panose="02020603050405020304" pitchFamily="18" charset="0"/>
                <a:sym typeface="Symbol" panose="05050102010706020507" pitchFamily="18" charset="2"/>
              </a:rPr>
              <a:t> of the process</a:t>
            </a:r>
          </a:p>
          <a:p>
            <a:pPr lvl="1">
              <a:lnSpc>
                <a:spcPct val="90000"/>
              </a:lnSpc>
            </a:pPr>
            <a:endParaRPr lang="en-US" altLang="en-US" smtClean="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pic>
        <p:nvPicPr>
          <p:cNvPr id="6147" name="Picture 7" descr="Beam through mat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581400"/>
            <a:ext cx="6477000" cy="280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Interactions of neutron with matter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>
                <a:solidFill>
                  <a:schemeClr val="tx1"/>
                </a:solidFill>
                <a:latin typeface="Times" panose="02020603050405020304" pitchFamily="18" charset="0"/>
              </a:rPr>
              <a:t>Neutron beams pass through matter until each undergoes a collision at random &amp; is removed from the beam. </a:t>
            </a:r>
          </a:p>
          <a:p>
            <a:r>
              <a:rPr lang="en-US" altLang="en-US" smtClean="0">
                <a:solidFill>
                  <a:schemeClr val="tx1"/>
                </a:solidFill>
                <a:latin typeface="Times" panose="02020603050405020304" pitchFamily="18" charset="0"/>
              </a:rPr>
              <a:t>Neutrons are scattered by nuclei not electrons</a:t>
            </a:r>
          </a:p>
          <a:p>
            <a:pPr lvl="1"/>
            <a:r>
              <a:rPr lang="en-US" altLang="en-US" smtClean="0">
                <a:solidFill>
                  <a:schemeClr val="tx1"/>
                </a:solidFill>
                <a:latin typeface="Times" panose="02020603050405020304" pitchFamily="18" charset="0"/>
              </a:rPr>
              <a:t>They leave a portion of their energy until they are thermalized &amp; absorbed. </a:t>
            </a:r>
          </a:p>
          <a:p>
            <a:r>
              <a:rPr lang="en-US" altLang="en-US" smtClean="0">
                <a:solidFill>
                  <a:schemeClr val="tx1"/>
                </a:solidFill>
                <a:latin typeface="Times" panose="02020603050405020304" pitchFamily="18" charset="0"/>
              </a:rPr>
              <a:t>Beam intensity drops continuously drop as it propagates through the material </a:t>
            </a:r>
          </a:p>
          <a:p>
            <a:pPr lvl="1"/>
            <a:r>
              <a:rPr lang="en-US" altLang="en-US" smtClean="0">
                <a:solidFill>
                  <a:schemeClr val="tx1"/>
                </a:solidFill>
                <a:latin typeface="Times" panose="02020603050405020304" pitchFamily="18" charset="0"/>
              </a:rPr>
              <a:t>mean kinetic energy of the neutrons also generally decreases </a:t>
            </a:r>
          </a:p>
          <a:p>
            <a:r>
              <a:rPr lang="en-US" altLang="en-US" smtClean="0">
                <a:solidFill>
                  <a:schemeClr val="tx1"/>
                </a:solidFill>
                <a:latin typeface="Times" panose="02020603050405020304" pitchFamily="18" charset="0"/>
              </a:rPr>
              <a:t>Beam intensity follows an exponential attenuation law</a:t>
            </a:r>
          </a:p>
          <a:p>
            <a:pPr lvl="1"/>
            <a:r>
              <a:rPr lang="en-US" altLang="en-US" smtClean="0">
                <a:solidFill>
                  <a:schemeClr val="tx1"/>
                </a:solidFill>
                <a:latin typeface="Times" panose="02020603050405020304" pitchFamily="18" charset="0"/>
              </a:rPr>
              <a:t>Characterized by an attenuation length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410200"/>
            <a:ext cx="48260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Neutron interaction cross-sections (&lt;1 MeV)</a:t>
            </a:r>
          </a:p>
        </p:txBody>
      </p:sp>
      <p:pic>
        <p:nvPicPr>
          <p:cNvPr id="53250" name="Picture 3" descr="neutron sig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12838"/>
            <a:ext cx="6049963" cy="463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762000" y="6521450"/>
            <a:ext cx="1268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600" i="0" baseline="0">
                <a:latin typeface="Arial" charset="0"/>
                <a:ea typeface="ＭＳ Ｐゴシック" charset="0"/>
              </a:rPr>
              <a:t>Source: PSI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768350" y="5791200"/>
            <a:ext cx="7675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baseline="0">
                <a:solidFill>
                  <a:srgbClr val="4D0A09"/>
                </a:solidFill>
                <a:latin typeface="Times" charset="0"/>
                <a:ea typeface="ＭＳ Ｐゴシック" charset="0"/>
              </a:rPr>
              <a:t>For e-beam processing we want to avoid neutron production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467600" cy="685800"/>
          </a:xfrm>
        </p:spPr>
        <p:txBody>
          <a:bodyPr/>
          <a:lstStyle/>
          <a:p>
            <a:r>
              <a:rPr lang="en-US" altLang="en-US" sz="2600" smtClean="0"/>
              <a:t>Photo-Neutron threshold = Nuclear binding energy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86200" y="1371600"/>
            <a:ext cx="4953000" cy="34290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altLang="en-US" sz="2200" smtClean="0"/>
          </a:p>
          <a:p>
            <a:pPr>
              <a:lnSpc>
                <a:spcPct val="90000"/>
              </a:lnSpc>
            </a:pPr>
            <a:r>
              <a:rPr lang="en-US" altLang="en-US" sz="2200" smtClean="0"/>
              <a:t>Thick target yield of photoneutrons</a:t>
            </a:r>
            <a:endParaRPr lang="en-US" altLang="en-US" sz="1000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000" smtClean="0"/>
              <a:t>	</a:t>
            </a:r>
            <a:endParaRPr lang="en-US" altLang="en-US" sz="1000" b="1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200" smtClean="0"/>
              <a:t>	Y(E</a:t>
            </a:r>
            <a:r>
              <a:rPr lang="en-US" altLang="en-US" sz="2200" baseline="-25000" smtClean="0"/>
              <a:t>o</a:t>
            </a:r>
            <a:r>
              <a:rPr lang="en-US" altLang="en-US" sz="2200" smtClean="0"/>
              <a:t>,Pb,∞ ) ≈ 2</a:t>
            </a:r>
            <a:r>
              <a:rPr lang="en-US" altLang="en-US" sz="1600" smtClean="0">
                <a:latin typeface="Arial" panose="020B0604020202020204" pitchFamily="34" charset="0"/>
              </a:rPr>
              <a:t>X</a:t>
            </a:r>
            <a:r>
              <a:rPr lang="en-US" altLang="en-US" sz="2200" smtClean="0"/>
              <a:t>10</a:t>
            </a:r>
            <a:r>
              <a:rPr lang="en-US" altLang="en-US" sz="2200" baseline="30000" smtClean="0"/>
              <a:t>-4</a:t>
            </a:r>
            <a:r>
              <a:rPr lang="en-US" altLang="en-US" sz="2200" smtClean="0"/>
              <a:t>E</a:t>
            </a:r>
            <a:r>
              <a:rPr lang="en-US" altLang="en-US" sz="2200" baseline="-25000" smtClean="0"/>
              <a:t>o</a:t>
            </a:r>
            <a:r>
              <a:rPr lang="en-US" altLang="en-US" sz="2200" smtClean="0"/>
              <a:t>(MeV)  (n/e</a:t>
            </a:r>
            <a:r>
              <a:rPr lang="en-US" altLang="en-US" sz="2200" baseline="30000" smtClean="0"/>
              <a:t>-</a:t>
            </a:r>
            <a:r>
              <a:rPr lang="en-US" altLang="en-US" sz="2200" smtClean="0"/>
              <a:t>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000" smtClean="0"/>
          </a:p>
          <a:p>
            <a:pPr>
              <a:lnSpc>
                <a:spcPct val="90000"/>
              </a:lnSpc>
            </a:pPr>
            <a:r>
              <a:rPr lang="en-US" altLang="en-US" sz="2200" smtClean="0">
                <a:latin typeface="Times" panose="02020603050405020304" pitchFamily="18" charset="0"/>
              </a:rPr>
              <a:t>A conservative value for shielding estimates is</a:t>
            </a:r>
            <a:r>
              <a:rPr lang="en-US" altLang="en-US" sz="2200" smtClean="0"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200" smtClean="0"/>
              <a:t>	    Y(E</a:t>
            </a:r>
            <a:r>
              <a:rPr lang="en-US" altLang="en-US" sz="2200" baseline="-25000" smtClean="0"/>
              <a:t>o</a:t>
            </a:r>
            <a:r>
              <a:rPr lang="en-US" altLang="en-US" sz="2200" smtClean="0"/>
              <a:t>) ≈ 10</a:t>
            </a:r>
            <a:r>
              <a:rPr lang="en-US" altLang="en-US" sz="2200" baseline="30000" smtClean="0"/>
              <a:t>-3 </a:t>
            </a:r>
            <a:r>
              <a:rPr lang="en-US" altLang="en-US" sz="2200" smtClean="0"/>
              <a:t>E</a:t>
            </a:r>
            <a:r>
              <a:rPr lang="en-US" altLang="en-US" sz="2200" baseline="-25000" smtClean="0"/>
              <a:t>o</a:t>
            </a:r>
            <a:r>
              <a:rPr lang="en-US" altLang="en-US" sz="2200" smtClean="0"/>
              <a:t>(MeV)  (n/e</a:t>
            </a:r>
            <a:r>
              <a:rPr lang="en-US" altLang="en-US" sz="2200" baseline="30000" smtClean="0"/>
              <a:t>-</a:t>
            </a:r>
            <a:r>
              <a:rPr lang="en-US" altLang="en-US" sz="2200" smtClean="0"/>
              <a:t>)</a:t>
            </a:r>
          </a:p>
          <a:p>
            <a:pPr>
              <a:lnSpc>
                <a:spcPct val="90000"/>
              </a:lnSpc>
            </a:pPr>
            <a:endParaRPr lang="en-US" altLang="en-US" sz="2200" smtClean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en-US" sz="2200" smtClean="0">
              <a:latin typeface="Arial" panose="020B0604020202020204" pitchFamily="34" charset="0"/>
            </a:endParaRPr>
          </a:p>
        </p:txBody>
      </p:sp>
      <p:pic>
        <p:nvPicPr>
          <p:cNvPr id="54275" name="Picture 1" descr="photoNeutrons from C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4214813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762000" y="6534150"/>
            <a:ext cx="49847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Source: Barber and George, Phys. Rev 116, 4(1959):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/>
            <a:r>
              <a:rPr lang="en-US" altLang="en-US" smtClean="0"/>
              <a:t>Interactions at high energy</a:t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E</a:t>
            </a:r>
            <a:r>
              <a:rPr lang="en-US" altLang="en-US" b="0" baseline="-25000" smtClean="0"/>
              <a:t>particle</a:t>
            </a:r>
            <a:r>
              <a:rPr lang="en-US" altLang="en-US" smtClean="0"/>
              <a:t> &gt;&gt; m</a:t>
            </a:r>
            <a:r>
              <a:rPr lang="en-US" altLang="en-US" b="0" baseline="-25000" smtClean="0"/>
              <a:t>particle</a:t>
            </a:r>
            <a:endParaRPr lang="en-US" altLang="en-US" smtClean="0"/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886200"/>
            <a:ext cx="8077200" cy="1752600"/>
          </a:xfrm>
        </p:spPr>
        <p:txBody>
          <a:bodyPr/>
          <a:lstStyle/>
          <a:p>
            <a:pPr algn="l"/>
            <a:r>
              <a:rPr lang="en-US" altLang="en-US" smtClean="0"/>
              <a:t>Characteristic feature: </a:t>
            </a:r>
          </a:p>
          <a:p>
            <a:r>
              <a:rPr lang="en-US" altLang="en-US" smtClean="0"/>
              <a:t>Hadronic cascades &amp; electromagnetic showers (EMS) </a:t>
            </a:r>
          </a:p>
          <a:p>
            <a:r>
              <a:rPr lang="en-US" altLang="en-US" smtClean="0"/>
              <a:t>due to multi-particle production </a:t>
            </a:r>
          </a:p>
          <a:p>
            <a:r>
              <a:rPr lang="en-US" altLang="en-US" smtClean="0"/>
              <a:t>in strong nuclear &amp; electromagnetic interactions.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Cascades and showers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00600"/>
          </a:xfrm>
        </p:spPr>
        <p:txBody>
          <a:bodyPr/>
          <a:lstStyle/>
          <a:p>
            <a:r>
              <a:rPr lang="en-US" altLang="en-US" smtClean="0"/>
              <a:t>By consecutive multiplication, the interaction avalanche rapidly grows, passes its maximum and then attenuates </a:t>
            </a:r>
          </a:p>
          <a:p>
            <a:pPr lvl="1"/>
            <a:r>
              <a:rPr lang="en-US" altLang="en-US" smtClean="0"/>
              <a:t>Due to energy dissipation between the cascade particles &amp; ionization energy loss</a:t>
            </a:r>
          </a:p>
          <a:p>
            <a:endParaRPr lang="en-US" altLang="en-US" sz="800" smtClean="0"/>
          </a:p>
          <a:p>
            <a:r>
              <a:rPr lang="en-US" altLang="en-US" smtClean="0"/>
              <a:t>Energetic particles are concentrated around the projectile axis forming the shower core </a:t>
            </a:r>
          </a:p>
          <a:p>
            <a:endParaRPr lang="en-US" altLang="en-US" sz="800" smtClean="0"/>
          </a:p>
          <a:p>
            <a:r>
              <a:rPr lang="en-US" altLang="en-US" smtClean="0"/>
              <a:t>Neutral particles (mainly neutrons) &amp; photons dominate cascade development when energy drops below a few hundred MeV.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Electromagnetic shower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287838"/>
          </a:xfrm>
        </p:spPr>
        <p:txBody>
          <a:bodyPr/>
          <a:lstStyle/>
          <a:p>
            <a:r>
              <a:rPr lang="en-US" altLang="en-US" sz="2000" smtClean="0"/>
              <a:t>After t generations</a:t>
            </a:r>
          </a:p>
          <a:p>
            <a:endParaRPr lang="en-US" altLang="en-US" sz="2000" smtClean="0"/>
          </a:p>
          <a:p>
            <a:endParaRPr lang="en-US" altLang="en-US" sz="2000" smtClean="0"/>
          </a:p>
          <a:p>
            <a:endParaRPr lang="en-US" altLang="en-US" sz="1400" smtClean="0"/>
          </a:p>
          <a:p>
            <a:r>
              <a:rPr lang="en-US" altLang="en-US" sz="2000" smtClean="0"/>
              <a:t>At the shower maximum &lt; E &gt; ~ E</a:t>
            </a:r>
            <a:r>
              <a:rPr lang="en-US" altLang="en-US" sz="2000" baseline="-25000" smtClean="0"/>
              <a:t>critical</a:t>
            </a:r>
          </a:p>
          <a:p>
            <a:endParaRPr lang="en-US" altLang="en-US" sz="2000" baseline="-25000" smtClean="0"/>
          </a:p>
          <a:p>
            <a:endParaRPr lang="en-US" altLang="en-US" sz="2000" baseline="-25000" smtClean="0"/>
          </a:p>
          <a:p>
            <a:endParaRPr lang="en-US" altLang="en-US" sz="2000" baseline="-25000" smtClean="0"/>
          </a:p>
          <a:p>
            <a:endParaRPr lang="en-US" altLang="en-US" sz="2000" baseline="-25000" smtClean="0"/>
          </a:p>
          <a:p>
            <a:endParaRPr lang="en-US" altLang="en-US" sz="2000" baseline="-25000" smtClean="0"/>
          </a:p>
          <a:p>
            <a:endParaRPr lang="en-US" altLang="en-US" sz="2000" baseline="-25000" smtClean="0"/>
          </a:p>
          <a:p>
            <a:endParaRPr lang="en-US" altLang="en-US" sz="2000" baseline="-25000" smtClean="0"/>
          </a:p>
          <a:p>
            <a:r>
              <a:rPr lang="en-US" altLang="en-US" sz="2000" smtClean="0"/>
              <a:t>After shower maximum, the remaining energy is carried away by photons ==&gt; exponential falloff</a:t>
            </a:r>
          </a:p>
        </p:txBody>
      </p:sp>
      <p:graphicFrame>
        <p:nvGraphicFramePr>
          <p:cNvPr id="57347" name="Object 4"/>
          <p:cNvGraphicFramePr>
            <a:graphicFrameLocks noChangeAspect="1"/>
          </p:cNvGraphicFramePr>
          <p:nvPr/>
        </p:nvGraphicFramePr>
        <p:xfrm>
          <a:off x="2667000" y="2362200"/>
          <a:ext cx="32004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6" name="Equation" r:id="rId3" imgW="2260600" imgH="609600" progId="Equation.3">
                  <p:embed/>
                </p:oleObj>
              </mc:Choice>
              <mc:Fallback>
                <p:oleObj name="Equation" r:id="rId3" imgW="2260600" imgH="609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362200"/>
                        <a:ext cx="32004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8" name="Object 5"/>
          <p:cNvGraphicFramePr>
            <a:graphicFrameLocks noChangeAspect="1"/>
          </p:cNvGraphicFramePr>
          <p:nvPr/>
        </p:nvGraphicFramePr>
        <p:xfrm>
          <a:off x="2514600" y="4038600"/>
          <a:ext cx="4114800" cy="145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7" name="Equation" r:id="rId5" imgW="3060700" imgH="1079500" progId="Equation.3">
                  <p:embed/>
                </p:oleObj>
              </mc:Choice>
              <mc:Fallback>
                <p:oleObj name="Equation" r:id="rId5" imgW="3060700" imgH="1079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4038600"/>
                        <a:ext cx="4114800" cy="1450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9" name="Text Box 14"/>
          <p:cNvSpPr txBox="1">
            <a:spLocks noChangeArrowheads="1"/>
          </p:cNvSpPr>
          <p:nvPr/>
        </p:nvSpPr>
        <p:spPr bwMode="auto">
          <a:xfrm>
            <a:off x="6172200" y="1981200"/>
            <a:ext cx="2771775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PbW04 CMS, X0=0.89 cm</a:t>
            </a:r>
          </a:p>
        </p:txBody>
      </p:sp>
      <p:grpSp>
        <p:nvGrpSpPr>
          <p:cNvPr id="57350" name="Group 8"/>
          <p:cNvGrpSpPr>
            <a:grpSpLocks/>
          </p:cNvGrpSpPr>
          <p:nvPr/>
        </p:nvGrpSpPr>
        <p:grpSpPr bwMode="auto">
          <a:xfrm>
            <a:off x="228600" y="1295400"/>
            <a:ext cx="8318500" cy="696913"/>
            <a:chOff x="376" y="1597"/>
            <a:chExt cx="5240" cy="439"/>
          </a:xfrm>
        </p:grpSpPr>
        <p:grpSp>
          <p:nvGrpSpPr>
            <p:cNvPr id="57351" name="Group 9"/>
            <p:cNvGrpSpPr>
              <a:grpSpLocks/>
            </p:cNvGrpSpPr>
            <p:nvPr/>
          </p:nvGrpSpPr>
          <p:grpSpPr bwMode="auto">
            <a:xfrm>
              <a:off x="1534" y="1633"/>
              <a:ext cx="4082" cy="403"/>
              <a:chOff x="1344" y="1356"/>
              <a:chExt cx="4082" cy="403"/>
            </a:xfrm>
          </p:grpSpPr>
          <p:pic>
            <p:nvPicPr>
              <p:cNvPr id="57354" name="Picture 10" descr="showerh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356"/>
                <a:ext cx="4082" cy="4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355" name="Rectangle 11"/>
              <p:cNvSpPr>
                <a:spLocks noChangeArrowheads="1"/>
              </p:cNvSpPr>
              <p:nvPr/>
            </p:nvSpPr>
            <p:spPr bwMode="auto">
              <a:xfrm>
                <a:off x="1344" y="1356"/>
                <a:ext cx="4082" cy="403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 i="1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sz="2400" i="1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sz="2400" i="1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sz="2400" i="1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sz="2400" i="1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57352" name="Line 12"/>
            <p:cNvSpPr>
              <a:spLocks noChangeShapeType="1"/>
            </p:cNvSpPr>
            <p:nvPr/>
          </p:nvSpPr>
          <p:spPr bwMode="auto">
            <a:xfrm>
              <a:off x="536" y="1819"/>
              <a:ext cx="998" cy="0"/>
            </a:xfrm>
            <a:prstGeom prst="line">
              <a:avLst/>
            </a:prstGeom>
            <a:noFill/>
            <a:ln w="12700">
              <a:solidFill>
                <a:srgbClr val="0000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353" name="Text Box 13"/>
            <p:cNvSpPr txBox="1">
              <a:spLocks noChangeArrowheads="1"/>
            </p:cNvSpPr>
            <p:nvPr/>
          </p:nvSpPr>
          <p:spPr bwMode="auto">
            <a:xfrm>
              <a:off x="376" y="1597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 baseline="-25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kumimoji="1" lang="en-GB" altLang="en-US" sz="1800">
                  <a:solidFill>
                    <a:srgbClr val="000099"/>
                  </a:solidFill>
                </a:rPr>
                <a:t>e</a:t>
              </a:r>
              <a:endParaRPr kumimoji="1" lang="en-US" altLang="en-US" sz="1800">
                <a:solidFill>
                  <a:srgbClr val="000099"/>
                </a:solidFill>
              </a:endParaRPr>
            </a:p>
          </p:txBody>
        </p: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Electromagnetic shower sizes 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077200" cy="5105400"/>
          </a:xfrm>
        </p:spPr>
        <p:txBody>
          <a:bodyPr/>
          <a:lstStyle/>
          <a:p>
            <a:r>
              <a:rPr lang="en-US" altLang="en-US" sz="2200" smtClean="0"/>
              <a:t>EM showers scale length is a radiation length</a:t>
            </a:r>
          </a:p>
          <a:p>
            <a:pPr lvl="1"/>
            <a:r>
              <a:rPr lang="en-US" altLang="en-US" smtClean="0"/>
              <a:t>(X</a:t>
            </a:r>
            <a:r>
              <a:rPr lang="en-US" altLang="en-US" baseline="-25000" smtClean="0"/>
              <a:t>o</a:t>
            </a:r>
            <a:r>
              <a:rPr lang="en-US" altLang="en-US" smtClean="0"/>
              <a:t> = 1.76 cm in Fe)</a:t>
            </a:r>
          </a:p>
          <a:p>
            <a:pPr lvl="1">
              <a:buFont typeface="Wingdings" panose="05000000000000000000" pitchFamily="2" charset="2"/>
              <a:buNone/>
            </a:pPr>
            <a:endParaRPr lang="en-US" altLang="en-US" sz="800" smtClean="0"/>
          </a:p>
          <a:p>
            <a:r>
              <a:rPr lang="en-US" altLang="en-US" sz="2200" smtClean="0"/>
              <a:t>Longitudinal dimension of EM showers is (10-30)</a:t>
            </a:r>
            <a:r>
              <a:rPr lang="en-US" altLang="en-US" sz="2200" smtClean="0">
                <a:latin typeface="Arial" panose="020B0604020202020204" pitchFamily="34" charset="0"/>
              </a:rPr>
              <a:t> </a:t>
            </a:r>
            <a:r>
              <a:rPr lang="en-US" altLang="en-US" sz="2200" smtClean="0"/>
              <a:t>X</a:t>
            </a:r>
            <a:r>
              <a:rPr lang="en-US" altLang="en-US" sz="2200" baseline="-25000" smtClean="0"/>
              <a:t>o</a:t>
            </a:r>
          </a:p>
          <a:p>
            <a:endParaRPr lang="en-US" altLang="en-US" sz="2200" baseline="-25000" smtClean="0"/>
          </a:p>
          <a:p>
            <a:endParaRPr lang="en-US" altLang="en-US" sz="2200" baseline="-25000" smtClean="0"/>
          </a:p>
          <a:p>
            <a:endParaRPr lang="en-US" altLang="en-US" sz="2200" baseline="-25000" smtClean="0"/>
          </a:p>
          <a:p>
            <a:endParaRPr lang="en-US" altLang="en-US" sz="2200" baseline="-25000" smtClean="0"/>
          </a:p>
          <a:p>
            <a:endParaRPr lang="en-US" altLang="en-US" sz="2200" baseline="-25000" smtClean="0"/>
          </a:p>
          <a:p>
            <a:endParaRPr lang="en-US" altLang="en-US" sz="2200" baseline="-25000" smtClean="0"/>
          </a:p>
          <a:p>
            <a:endParaRPr lang="en-US" altLang="en-US" sz="2200" baseline="-25000" smtClean="0"/>
          </a:p>
          <a:p>
            <a:endParaRPr lang="en-US" altLang="en-US" sz="2200" baseline="-25000" smtClean="0"/>
          </a:p>
          <a:p>
            <a:endParaRPr lang="en-US" altLang="en-US" sz="2200" baseline="-25000" smtClean="0"/>
          </a:p>
          <a:p>
            <a:endParaRPr lang="en-US" altLang="en-US" baseline="-25000" smtClean="0"/>
          </a:p>
          <a:p>
            <a:endParaRPr lang="en-US" altLang="en-US" sz="800" baseline="-25000" smtClean="0">
              <a:sym typeface="Symbol" panose="05050102010706020507" pitchFamily="18" charset="2"/>
            </a:endParaRPr>
          </a:p>
          <a:p>
            <a:r>
              <a:rPr lang="en-US" altLang="en-US" sz="2200" smtClean="0"/>
              <a:t>Transversely, the effective radius of an EM showers is ~2R</a:t>
            </a:r>
            <a:r>
              <a:rPr lang="en-US" altLang="en-US" sz="2200" baseline="-25000" smtClean="0"/>
              <a:t>M</a:t>
            </a:r>
            <a:endParaRPr lang="en-US" altLang="en-US" sz="800" smtClean="0"/>
          </a:p>
          <a:p>
            <a:pPr lvl="1"/>
            <a:r>
              <a:rPr lang="en-US" altLang="en-US" smtClean="0"/>
              <a:t>where R</a:t>
            </a:r>
            <a:r>
              <a:rPr lang="en-US" altLang="en-US" baseline="-25000" smtClean="0"/>
              <a:t>M</a:t>
            </a:r>
            <a:r>
              <a:rPr lang="en-US" altLang="en-US" smtClean="0"/>
              <a:t> is a Moliere radius = 0.0265 X</a:t>
            </a:r>
            <a:r>
              <a:rPr lang="en-US" altLang="en-US" baseline="-25000" smtClean="0"/>
              <a:t>o</a:t>
            </a:r>
            <a:r>
              <a:rPr lang="en-US" altLang="en-US" smtClean="0"/>
              <a:t> (Z + 1.2)</a:t>
            </a:r>
          </a:p>
        </p:txBody>
      </p:sp>
      <p:pic>
        <p:nvPicPr>
          <p:cNvPr id="58371" name="Picture 5" descr="Longitudinal EM show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667000"/>
            <a:ext cx="7181850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Hadronic cascade basics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200" smtClean="0"/>
              <a:t>Strong interaction is responsible for shower development</a:t>
            </a:r>
          </a:p>
          <a:p>
            <a:pPr lvl="1"/>
            <a:r>
              <a:rPr lang="en-US" altLang="en-US" smtClean="0"/>
              <a:t>Analogy with EM showers</a:t>
            </a:r>
          </a:p>
          <a:p>
            <a:r>
              <a:rPr lang="en-US" altLang="en-US" sz="2200" smtClean="0"/>
              <a:t>A high energy hadron striking absorber ==&gt; multi-particle production consisting of mesons</a:t>
            </a:r>
            <a:r>
              <a:rPr lang="en-US" altLang="en-US" smtClean="0"/>
              <a:t> </a:t>
            </a:r>
            <a:r>
              <a:rPr lang="en-US" altLang="en-US" sz="2000" smtClean="0"/>
              <a:t>(e.g. </a:t>
            </a:r>
            <a:r>
              <a:rPr lang="en-US" altLang="en-US" sz="2000" smtClean="0">
                <a:latin typeface="Times" panose="02020603050405020304" pitchFamily="18" charset="0"/>
              </a:rPr>
              <a:t>π</a:t>
            </a:r>
            <a:r>
              <a:rPr lang="en-US" altLang="en-US" sz="2000" baseline="30000" smtClean="0"/>
              <a:t>±</a:t>
            </a:r>
            <a:r>
              <a:rPr lang="en-US" altLang="en-US" sz="2000" smtClean="0"/>
              <a:t>, </a:t>
            </a:r>
            <a:r>
              <a:rPr lang="en-US" altLang="en-US" sz="2000" smtClean="0">
                <a:latin typeface="Times" panose="02020603050405020304" pitchFamily="18" charset="0"/>
              </a:rPr>
              <a:t>π</a:t>
            </a:r>
            <a:r>
              <a:rPr lang="en-US" altLang="en-US" sz="2000" baseline="30000" smtClean="0"/>
              <a:t>o</a:t>
            </a:r>
            <a:r>
              <a:rPr lang="en-US" altLang="en-US" sz="2000" smtClean="0"/>
              <a:t>,K etc.)</a:t>
            </a:r>
          </a:p>
          <a:p>
            <a:pPr lvl="1"/>
            <a:r>
              <a:rPr lang="en-US" altLang="en-US" smtClean="0"/>
              <a:t>These in turn interact with further nuclei</a:t>
            </a:r>
          </a:p>
          <a:p>
            <a:r>
              <a:rPr lang="en-US" altLang="en-US" smtClean="0"/>
              <a:t>Breakup of nuclei leads to spallation neutrons</a:t>
            </a:r>
          </a:p>
          <a:p>
            <a:r>
              <a:rPr lang="en-US" altLang="en-US" sz="2200" smtClean="0"/>
              <a:t>Multiplication continues until energies reach </a:t>
            </a:r>
            <a:r>
              <a:rPr lang="en-US" altLang="en-US" sz="2200" smtClean="0">
                <a:latin typeface="Times" panose="02020603050405020304" pitchFamily="18" charset="0"/>
              </a:rPr>
              <a:t>π</a:t>
            </a:r>
            <a:r>
              <a:rPr lang="en-US" altLang="en-US" sz="2200" smtClean="0"/>
              <a:t> production threshold</a:t>
            </a:r>
            <a:endParaRPr lang="en-US" altLang="en-US" smtClean="0">
              <a:latin typeface="Arial" panose="020B0604020202020204" pitchFamily="34" charset="0"/>
            </a:endParaRPr>
          </a:p>
        </p:txBody>
      </p:sp>
      <p:pic>
        <p:nvPicPr>
          <p:cNvPr id="59395" name="Picture 5" descr="Show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267200"/>
            <a:ext cx="4572000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Hadronic cascade</a:t>
            </a: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More complex than EM showers</a:t>
            </a:r>
          </a:p>
          <a:p>
            <a:pPr lvl="1"/>
            <a:r>
              <a:rPr lang="en-US" altLang="en-US" smtClean="0"/>
              <a:t>Visible EM </a:t>
            </a:r>
            <a:r>
              <a:rPr lang="en-US" altLang="en-US" i="1" smtClean="0"/>
              <a:t>O</a:t>
            </a:r>
            <a:r>
              <a:rPr lang="en-US" altLang="en-US" smtClean="0"/>
              <a:t>(50%)</a:t>
            </a:r>
          </a:p>
          <a:p>
            <a:pPr lvl="2"/>
            <a:r>
              <a:rPr lang="en-US" altLang="en-US" smtClean="0"/>
              <a:t>e</a:t>
            </a:r>
            <a:r>
              <a:rPr lang="en-US" altLang="en-US" baseline="30000" smtClean="0"/>
              <a:t>±</a:t>
            </a:r>
            <a:r>
              <a:rPr lang="en-US" altLang="en-US" smtClean="0"/>
              <a:t>, </a:t>
            </a:r>
            <a:r>
              <a:rPr lang="en-US" altLang="en-US" smtClean="0">
                <a:sym typeface="Symbol" panose="05050102010706020507" pitchFamily="18" charset="2"/>
              </a:rPr>
              <a:t>, </a:t>
            </a:r>
            <a:r>
              <a:rPr lang="en-US" altLang="en-US" smtClean="0">
                <a:latin typeface="Times" panose="02020603050405020304" pitchFamily="18" charset="0"/>
                <a:sym typeface="Symbol" panose="05050102010706020507" pitchFamily="18" charset="2"/>
              </a:rPr>
              <a:t>π</a:t>
            </a:r>
            <a:r>
              <a:rPr lang="en-US" altLang="en-US" baseline="30000" smtClean="0">
                <a:sym typeface="Symbol" panose="05050102010706020507" pitchFamily="18" charset="2"/>
              </a:rPr>
              <a:t>o </a:t>
            </a:r>
            <a:r>
              <a:rPr lang="en-US" altLang="en-US" smtClean="0">
                <a:sym typeface="Symbol" panose="05050102010706020507" pitchFamily="18" charset="2"/>
              </a:rPr>
              <a:t> </a:t>
            </a:r>
          </a:p>
          <a:p>
            <a:pPr lvl="1"/>
            <a:r>
              <a:rPr lang="en-US" altLang="en-US" smtClean="0"/>
              <a:t>Visible non-EM </a:t>
            </a:r>
            <a:r>
              <a:rPr lang="en-US" altLang="en-US" i="1" smtClean="0"/>
              <a:t>O</a:t>
            </a:r>
            <a:r>
              <a:rPr lang="en-US" altLang="en-US" smtClean="0"/>
              <a:t>(25%)</a:t>
            </a:r>
          </a:p>
          <a:p>
            <a:pPr lvl="2"/>
            <a:r>
              <a:rPr lang="en-US" altLang="en-US" smtClean="0"/>
              <a:t>Ionization of </a:t>
            </a:r>
            <a:r>
              <a:rPr lang="en-US" altLang="en-US" smtClean="0">
                <a:latin typeface="Times" panose="02020603050405020304" pitchFamily="18" charset="0"/>
              </a:rPr>
              <a:t>π</a:t>
            </a:r>
            <a:r>
              <a:rPr lang="en-US" altLang="en-US" baseline="30000" smtClean="0"/>
              <a:t>±, </a:t>
            </a:r>
            <a:r>
              <a:rPr lang="en-US" altLang="en-US" smtClean="0"/>
              <a:t>p, µ</a:t>
            </a:r>
            <a:r>
              <a:rPr lang="en-US" altLang="en-US" baseline="30000" smtClean="0"/>
              <a:t>±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/>
              <a:t>Invisible </a:t>
            </a:r>
            <a:r>
              <a:rPr lang="en-US" altLang="en-US" i="1" smtClean="0"/>
              <a:t>O</a:t>
            </a:r>
            <a:r>
              <a:rPr lang="en-US" altLang="en-US" smtClean="0"/>
              <a:t>(25%)</a:t>
            </a:r>
          </a:p>
          <a:p>
            <a:pPr lvl="2"/>
            <a:r>
              <a:rPr lang="en-US" altLang="en-US" smtClean="0"/>
              <a:t>Nuclear break-up</a:t>
            </a:r>
          </a:p>
          <a:p>
            <a:pPr lvl="2"/>
            <a:r>
              <a:rPr lang="en-US" altLang="en-US" smtClean="0"/>
              <a:t>Nuclear excitation</a:t>
            </a:r>
          </a:p>
          <a:p>
            <a:pPr lvl="1"/>
            <a:r>
              <a:rPr lang="en-US" altLang="en-US" smtClean="0"/>
              <a:t>Escape </a:t>
            </a:r>
            <a:r>
              <a:rPr lang="en-US" altLang="en-US" i="1" smtClean="0"/>
              <a:t>O</a:t>
            </a:r>
            <a:r>
              <a:rPr lang="en-US" altLang="en-US" smtClean="0"/>
              <a:t>(2%)</a:t>
            </a:r>
          </a:p>
        </p:txBody>
      </p:sp>
      <p:pic>
        <p:nvPicPr>
          <p:cNvPr id="60419" name="Picture 5" descr="Hadronic show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67000"/>
            <a:ext cx="5105400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Nuclear interaction length</a:t>
            </a:r>
          </a:p>
        </p:txBody>
      </p:sp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Simple model treats interaction on a black disc of radius R</a:t>
            </a:r>
          </a:p>
          <a:p>
            <a:endParaRPr lang="en-US" altLang="en-US" smtClean="0"/>
          </a:p>
          <a:p>
            <a:endParaRPr lang="en-US" altLang="en-US" sz="1200" smtClean="0"/>
          </a:p>
          <a:p>
            <a:r>
              <a:rPr lang="en-US" altLang="en-US" smtClean="0"/>
              <a:t>In fact,</a:t>
            </a:r>
          </a:p>
          <a:p>
            <a:endParaRPr lang="en-US" altLang="en-US" smtClean="0"/>
          </a:p>
          <a:p>
            <a:endParaRPr lang="en-US" altLang="en-US" sz="1200" smtClean="0"/>
          </a:p>
          <a:p>
            <a:r>
              <a:rPr lang="en-US" altLang="en-US" smtClean="0"/>
              <a:t>Define nuclear interaction length, </a:t>
            </a:r>
            <a:r>
              <a:rPr lang="en-US" altLang="en-US" smtClean="0">
                <a:sym typeface="Symbol" panose="05050102010706020507" pitchFamily="18" charset="2"/>
              </a:rPr>
              <a:t></a:t>
            </a:r>
            <a:r>
              <a:rPr lang="en-US" altLang="en-US" baseline="-25000" smtClean="0">
                <a:sym typeface="Symbol" panose="05050102010706020507" pitchFamily="18" charset="2"/>
              </a:rPr>
              <a:t>1</a:t>
            </a:r>
          </a:p>
          <a:p>
            <a:endParaRPr lang="en-US" altLang="en-US" baseline="-25000" smtClean="0">
              <a:sym typeface="Symbol" panose="05050102010706020507" pitchFamily="18" charset="2"/>
            </a:endParaRPr>
          </a:p>
          <a:p>
            <a:endParaRPr lang="en-US" altLang="en-US" baseline="-25000" smtClean="0">
              <a:sym typeface="Symbol" panose="05050102010706020507" pitchFamily="18" charset="2"/>
            </a:endParaRPr>
          </a:p>
          <a:p>
            <a:endParaRPr lang="en-US" altLang="en-US" baseline="-25000" smtClean="0">
              <a:sym typeface="Symbol" panose="05050102010706020507" pitchFamily="18" charset="2"/>
            </a:endParaRPr>
          </a:p>
          <a:p>
            <a:endParaRPr lang="en-US" altLang="en-US" sz="1200" baseline="-25000" smtClean="0">
              <a:sym typeface="Symbol" panose="05050102010706020507" pitchFamily="18" charset="2"/>
            </a:endParaRPr>
          </a:p>
          <a:p>
            <a:r>
              <a:rPr lang="en-US" altLang="en-US" smtClean="0"/>
              <a:t>Cascade particles have a limited transverse momentum</a:t>
            </a:r>
            <a:endParaRPr lang="en-US" altLang="en-US" smtClean="0">
              <a:latin typeface="Arial" panose="020B0604020202020204" pitchFamily="34" charset="0"/>
            </a:endParaRPr>
          </a:p>
        </p:txBody>
      </p:sp>
      <p:graphicFrame>
        <p:nvGraphicFramePr>
          <p:cNvPr id="61443" name="Object 4"/>
          <p:cNvGraphicFramePr>
            <a:graphicFrameLocks noChangeAspect="1"/>
          </p:cNvGraphicFramePr>
          <p:nvPr/>
        </p:nvGraphicFramePr>
        <p:xfrm>
          <a:off x="3508375" y="1981200"/>
          <a:ext cx="21272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7" name="Equation" r:id="rId3" imgW="1054100" imgH="203200" progId="Equation.3">
                  <p:embed/>
                </p:oleObj>
              </mc:Choice>
              <mc:Fallback>
                <p:oleObj name="Equation" r:id="rId3" imgW="1054100" imgH="203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375" y="1981200"/>
                        <a:ext cx="212725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4" name="Object 5"/>
          <p:cNvGraphicFramePr>
            <a:graphicFrameLocks noChangeAspect="1"/>
          </p:cNvGraphicFramePr>
          <p:nvPr/>
        </p:nvGraphicFramePr>
        <p:xfrm>
          <a:off x="2508250" y="2819400"/>
          <a:ext cx="4125913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8" name="Equation" r:id="rId5" imgW="2044700" imgH="203200" progId="Equation.3">
                  <p:embed/>
                </p:oleObj>
              </mc:Choice>
              <mc:Fallback>
                <p:oleObj name="Equation" r:id="rId5" imgW="2044700" imgH="203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0" y="2819400"/>
                        <a:ext cx="4125913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5" name="Object 6"/>
          <p:cNvGraphicFramePr>
            <a:graphicFrameLocks noChangeAspect="1"/>
          </p:cNvGraphicFramePr>
          <p:nvPr/>
        </p:nvGraphicFramePr>
        <p:xfrm>
          <a:off x="2857500" y="4038600"/>
          <a:ext cx="3429000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9" name="Equation" r:id="rId7" imgW="2298700" imgH="406400" progId="Equation.3">
                  <p:embed/>
                </p:oleObj>
              </mc:Choice>
              <mc:Fallback>
                <p:oleObj name="Equation" r:id="rId7" imgW="2298700" imgH="406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0" y="4038600"/>
                        <a:ext cx="3429000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6" name="Object 8"/>
          <p:cNvGraphicFramePr>
            <a:graphicFrameLocks noChangeAspect="1"/>
          </p:cNvGraphicFramePr>
          <p:nvPr/>
        </p:nvGraphicFramePr>
        <p:xfrm>
          <a:off x="3276600" y="5638800"/>
          <a:ext cx="278130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0" name="Equation" r:id="rId9" imgW="1574800" imgH="203200" progId="Equation.3">
                  <p:embed/>
                </p:oleObj>
              </mc:Choice>
              <mc:Fallback>
                <p:oleObj name="Equation" r:id="rId9" imgW="1574800" imgH="203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638800"/>
                        <a:ext cx="2781300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the beam changes</a:t>
            </a:r>
          </a:p>
        </p:txBody>
      </p:sp>
      <p:pic>
        <p:nvPicPr>
          <p:cNvPr id="7170" name="Picture 3" descr="beam attenu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0"/>
            <a:ext cx="5638800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4" descr="Beam slows dow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114800"/>
            <a:ext cx="5486400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533400" y="1155700"/>
            <a:ext cx="2206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baseline="0" dirty="0">
                <a:solidFill>
                  <a:srgbClr val="4D0A09"/>
                </a:solidFill>
                <a:latin typeface="Times" charset="0"/>
                <a:ea typeface="ＭＳ Ｐゴシック" charset="0"/>
              </a:rPr>
              <a:t>Beam attenuates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685800" y="3657600"/>
            <a:ext cx="6913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baseline="0" dirty="0">
                <a:solidFill>
                  <a:srgbClr val="4D0A09"/>
                </a:solidFill>
                <a:latin typeface="Times" charset="0"/>
                <a:ea typeface="ＭＳ Ｐゴシック" charset="0"/>
              </a:rPr>
              <a:t>Beam loses energy and the energy spreads (straggling)</a:t>
            </a:r>
            <a:endParaRPr lang="en-US" i="0" baseline="0" dirty="0"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Total p=p &amp; n-p cross-sections</a:t>
            </a:r>
          </a:p>
        </p:txBody>
      </p:sp>
      <p:pic>
        <p:nvPicPr>
          <p:cNvPr id="62466" name="Picture 5" descr="Total cross sec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066800"/>
            <a:ext cx="5527675" cy="549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150 GeV pion showers in Copper</a:t>
            </a:r>
          </a:p>
        </p:txBody>
      </p:sp>
      <p:pic>
        <p:nvPicPr>
          <p:cNvPr id="63490" name="Picture 3" descr="150 Gev π in C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1524000"/>
            <a:ext cx="7581900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Shower sizes </a:t>
            </a: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924800" cy="5105400"/>
          </a:xfrm>
        </p:spPr>
        <p:txBody>
          <a:bodyPr/>
          <a:lstStyle/>
          <a:p>
            <a:r>
              <a:rPr lang="en-US" altLang="en-US" smtClean="0"/>
              <a:t>Hadronic cascade scale length is a nuclear interaction length, </a:t>
            </a:r>
            <a:r>
              <a:rPr lang="en-US" altLang="en-US" smtClean="0">
                <a:sym typeface="Symbol" panose="05050102010706020507" pitchFamily="18" charset="2"/>
              </a:rPr>
              <a:t></a:t>
            </a:r>
            <a:r>
              <a:rPr lang="en-US" altLang="en-US" baseline="-25000" smtClean="0">
                <a:sym typeface="Symbol" panose="05050102010706020507" pitchFamily="18" charset="2"/>
              </a:rPr>
              <a:t>1</a:t>
            </a:r>
            <a:r>
              <a:rPr lang="en-US" altLang="en-US" smtClean="0"/>
              <a:t> </a:t>
            </a:r>
            <a:r>
              <a:rPr lang="en-US" altLang="en-US" sz="2000" smtClean="0"/>
              <a:t>(16.8 cm in Fe)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/>
              <a:t>EM showers it is a radiation length X</a:t>
            </a:r>
            <a:r>
              <a:rPr lang="en-US" altLang="en-US" baseline="-25000" smtClean="0"/>
              <a:t>o</a:t>
            </a:r>
            <a:r>
              <a:rPr lang="en-US" altLang="en-US" smtClean="0"/>
              <a:t> (1.76 cm in Fe)</a:t>
            </a:r>
          </a:p>
          <a:p>
            <a:pPr lvl="1"/>
            <a:r>
              <a:rPr lang="en-US" altLang="en-US" smtClean="0"/>
              <a:t>Interaction lengths scale as ln E</a:t>
            </a:r>
          </a:p>
          <a:p>
            <a:r>
              <a:rPr lang="en-US" altLang="en-US" smtClean="0"/>
              <a:t>Longitudinal dimension of hadronic cascades = (5-10)</a:t>
            </a:r>
            <a:r>
              <a:rPr lang="en-US" altLang="en-US" smtClean="0">
                <a:latin typeface="Arial" panose="020B0604020202020204" pitchFamily="34" charset="0"/>
              </a:rPr>
              <a:t> </a:t>
            </a:r>
            <a:r>
              <a:rPr lang="en-US" altLang="en-US" smtClean="0">
                <a:sym typeface="Symbol" panose="05050102010706020507" pitchFamily="18" charset="2"/>
              </a:rPr>
              <a:t></a:t>
            </a:r>
            <a:r>
              <a:rPr lang="en-US" altLang="en-US" baseline="-25000" smtClean="0">
                <a:sym typeface="Symbol" panose="05050102010706020507" pitchFamily="18" charset="2"/>
              </a:rPr>
              <a:t>1</a:t>
            </a:r>
          </a:p>
          <a:p>
            <a:pPr lvl="1"/>
            <a:r>
              <a:rPr lang="en-US" altLang="en-US" smtClean="0"/>
              <a:t>In EM showers it is (10-30)</a:t>
            </a:r>
            <a:r>
              <a:rPr lang="en-US" altLang="en-US" sz="800" smtClean="0">
                <a:latin typeface="Arial" panose="020B0604020202020204" pitchFamily="34" charset="0"/>
              </a:rPr>
              <a:t> </a:t>
            </a:r>
            <a:r>
              <a:rPr lang="en-US" altLang="en-US" smtClean="0"/>
              <a:t>X</a:t>
            </a:r>
            <a:r>
              <a:rPr lang="en-US" altLang="en-US" baseline="-25000" smtClean="0"/>
              <a:t>o</a:t>
            </a:r>
            <a:endParaRPr lang="en-US" altLang="en-US" smtClean="0">
              <a:latin typeface="Arial" panose="020B0604020202020204" pitchFamily="34" charset="0"/>
            </a:endParaRPr>
          </a:p>
          <a:p>
            <a:r>
              <a:rPr lang="en-US" altLang="en-US" smtClean="0"/>
              <a:t>Transversely, the effective radius of a hadronic cascade is about</a:t>
            </a:r>
            <a:r>
              <a:rPr lang="en-US" altLang="en-US" smtClean="0">
                <a:latin typeface="Arial" panose="020B0604020202020204" pitchFamily="34" charset="0"/>
              </a:rPr>
              <a:t> </a:t>
            </a:r>
            <a:r>
              <a:rPr lang="en-US" altLang="en-US" smtClean="0">
                <a:sym typeface="Symbol" panose="05050102010706020507" pitchFamily="18" charset="2"/>
              </a:rPr>
              <a:t></a:t>
            </a:r>
            <a:r>
              <a:rPr lang="en-US" altLang="en-US" baseline="-25000" smtClean="0">
                <a:sym typeface="Symbol" panose="05050102010706020507" pitchFamily="18" charset="2"/>
              </a:rPr>
              <a:t>1</a:t>
            </a:r>
            <a:endParaRPr lang="en-US" altLang="en-US" smtClean="0">
              <a:latin typeface="Arial" panose="020B0604020202020204" pitchFamily="34" charset="0"/>
            </a:endParaRPr>
          </a:p>
          <a:p>
            <a:pPr lvl="1"/>
            <a:r>
              <a:rPr lang="en-US" altLang="en-US" smtClean="0"/>
              <a:t>For EM showers it is about 2R</a:t>
            </a:r>
            <a:r>
              <a:rPr lang="en-US" altLang="en-US" baseline="-25000" smtClean="0"/>
              <a:t>M</a:t>
            </a:r>
            <a:endParaRPr lang="en-US" altLang="en-US" smtClean="0"/>
          </a:p>
          <a:p>
            <a:pPr lvl="2"/>
            <a:r>
              <a:rPr lang="en-US" altLang="en-US" smtClean="0"/>
              <a:t>where R</a:t>
            </a:r>
            <a:r>
              <a:rPr lang="en-US" altLang="en-US" baseline="-25000" smtClean="0"/>
              <a:t>M</a:t>
            </a:r>
            <a:r>
              <a:rPr lang="en-US" altLang="en-US" smtClean="0"/>
              <a:t> is a Moliere radius = 0.0265 X</a:t>
            </a:r>
            <a:r>
              <a:rPr lang="en-US" altLang="en-US" baseline="-25000" smtClean="0"/>
              <a:t>o</a:t>
            </a:r>
            <a:r>
              <a:rPr lang="en-US" altLang="en-US" smtClean="0"/>
              <a:t> (Z + 1.2)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/>
            <a:r>
              <a:rPr lang="en-US" altLang="en-US" smtClean="0"/>
              <a:t>Effects on Materials 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Effects on materials</a:t>
            </a:r>
          </a:p>
        </p:txBody>
      </p:sp>
      <p:sp>
        <p:nvSpPr>
          <p:cNvPr id="665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sz="2200" smtClean="0"/>
              <a:t>Component damage (lifetime):</a:t>
            </a:r>
            <a:endParaRPr lang="en-US" altLang="en-US" smtClean="0"/>
          </a:p>
          <a:p>
            <a:pPr lvl="1">
              <a:lnSpc>
                <a:spcPct val="110000"/>
              </a:lnSpc>
            </a:pPr>
            <a:r>
              <a:rPr lang="en-US" altLang="en-US" smtClean="0"/>
              <a:t>Thermal shocks &amp; </a:t>
            </a:r>
            <a:r>
              <a:rPr lang="en-US" altLang="en-US" i="1" smtClean="0"/>
              <a:t>quasi-instantaneous</a:t>
            </a:r>
            <a:r>
              <a:rPr lang="en-US" altLang="en-US" smtClean="0"/>
              <a:t> damage</a:t>
            </a:r>
          </a:p>
          <a:p>
            <a:pPr lvl="1">
              <a:lnSpc>
                <a:spcPct val="110000"/>
              </a:lnSpc>
            </a:pPr>
            <a:r>
              <a:rPr lang="en-US" altLang="en-US" smtClean="0"/>
              <a:t>Insulation property deterioration due to dose buildup</a:t>
            </a:r>
          </a:p>
          <a:p>
            <a:pPr lvl="1">
              <a:lnSpc>
                <a:spcPct val="110000"/>
              </a:lnSpc>
            </a:pPr>
            <a:r>
              <a:rPr lang="en-US" altLang="en-US" smtClean="0"/>
              <a:t>Radiation damage to inorganic materials due to atomic displacements (DPA) and helium production</a:t>
            </a:r>
          </a:p>
          <a:p>
            <a:pPr lvl="1">
              <a:lnSpc>
                <a:spcPct val="110000"/>
              </a:lnSpc>
            </a:pPr>
            <a:endParaRPr lang="en-US" altLang="en-US" sz="800" smtClean="0"/>
          </a:p>
          <a:p>
            <a:r>
              <a:rPr lang="en-US" altLang="en-US" sz="2200" smtClean="0"/>
              <a:t>Operational (performance):</a:t>
            </a:r>
            <a:endParaRPr lang="en-US" altLang="en-US" smtClean="0"/>
          </a:p>
          <a:p>
            <a:pPr lvl="1"/>
            <a:r>
              <a:rPr lang="en-US" altLang="en-US" smtClean="0"/>
              <a:t>Superconducting magnet quench or failure </a:t>
            </a:r>
          </a:p>
          <a:p>
            <a:pPr lvl="1"/>
            <a:r>
              <a:rPr lang="en-US" altLang="en-US" smtClean="0"/>
              <a:t>Single-event effects in electronics</a:t>
            </a:r>
          </a:p>
          <a:p>
            <a:pPr lvl="1"/>
            <a:r>
              <a:rPr lang="en-US" altLang="en-US" smtClean="0"/>
              <a:t>Detector performance deterioration</a:t>
            </a:r>
          </a:p>
          <a:p>
            <a:pPr lvl="1"/>
            <a:r>
              <a:rPr lang="en-US" altLang="en-US" smtClean="0"/>
              <a:t>Radio-activation, prompt dose &amp; impact on environment</a:t>
            </a:r>
          </a:p>
          <a:p>
            <a:pPr lvl="1"/>
            <a:endParaRPr lang="en-US" altLang="en-US" sz="800" smtClean="0">
              <a:solidFill>
                <a:srgbClr val="0070C1"/>
              </a:solidFill>
            </a:endParaRPr>
          </a:p>
          <a:p>
            <a:r>
              <a:rPr lang="en-US" altLang="en-US" sz="2200" smtClean="0"/>
              <a:t>Effects depend on material, energy density deposited &amp; time structure of dose</a:t>
            </a:r>
            <a:endParaRPr lang="en-US" altLang="en-US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mtClean="0"/>
              <a:t>Effects in organic materials:</a:t>
            </a:r>
            <a:br>
              <a:rPr lang="en-US" altLang="en-US" smtClean="0"/>
            </a:br>
            <a:r>
              <a:rPr lang="en-US" altLang="en-US" sz="2400" smtClean="0"/>
              <a:t>three-step process</a:t>
            </a:r>
            <a:endParaRPr lang="en-US" altLang="en-US" b="0" smtClean="0">
              <a:solidFill>
                <a:schemeClr val="tx1"/>
              </a:solidFill>
            </a:endParaRPr>
          </a:p>
        </p:txBody>
      </p:sp>
      <p:sp>
        <p:nvSpPr>
          <p:cNvPr id="67586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AutoNum type="arabicPeriod"/>
            </a:pPr>
            <a:r>
              <a:rPr lang="en-US" altLang="en-US" sz="2200" smtClean="0"/>
              <a:t>Production of free radicals by radiation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200" smtClean="0"/>
              <a:t>	</a:t>
            </a:r>
            <a:r>
              <a:rPr lang="en-US" altLang="en-US" sz="2000" smtClean="0"/>
              <a:t>a) A </a:t>
            </a:r>
            <a:r>
              <a:rPr lang="en-US" altLang="en-US" sz="2000" b="1" smtClean="0"/>
              <a:t>free radical </a:t>
            </a:r>
            <a:r>
              <a:rPr lang="en-US" altLang="en-US" sz="2000" smtClean="0"/>
              <a:t>can be an atom, molecule, or ion, but along with its normal paired electrons, it </a:t>
            </a:r>
            <a:r>
              <a:rPr lang="en-US" altLang="en-US" sz="2000" i="1" smtClean="0"/>
              <a:t>must </a:t>
            </a:r>
            <a:r>
              <a:rPr lang="en-US" altLang="en-US" sz="2000" smtClean="0"/>
              <a:t>also have a single, unpaired electron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900" smtClean="0"/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mtClean="0"/>
              <a:t>2. </a:t>
            </a:r>
            <a:r>
              <a:rPr lang="en-US" altLang="en-US" sz="2200" smtClean="0"/>
              <a:t>Reaction of free radicals:</a:t>
            </a:r>
            <a:r>
              <a:rPr lang="en-US" altLang="en-US" smtClean="0"/>
              <a:t> 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mtClean="0"/>
              <a:t>	</a:t>
            </a:r>
            <a:r>
              <a:rPr lang="en-US" altLang="en-US" sz="2000" smtClean="0"/>
              <a:t>a) Crosslinking, chain scission, formation of unsaturated bonds (C=C, etc.), oxidation, &amp; gas evolution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900" smtClean="0"/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mtClean="0"/>
              <a:t>3. </a:t>
            </a:r>
            <a:r>
              <a:rPr lang="en-US" altLang="en-US" sz="2200" smtClean="0"/>
              <a:t>Change of molecular structure: 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mtClean="0"/>
              <a:t>	</a:t>
            </a:r>
            <a:r>
              <a:rPr lang="en-US" altLang="en-US" sz="2000" smtClean="0"/>
              <a:t>a)</a:t>
            </a:r>
            <a:r>
              <a:rPr lang="en-US" altLang="en-US" smtClean="0"/>
              <a:t> </a:t>
            </a:r>
            <a:r>
              <a:rPr lang="en-US" altLang="en-US" sz="2000" smtClean="0"/>
              <a:t>Modification &amp; degradation affected by irradiation temperature &amp; atmosphere as well as by presence of additives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z="1800" smtClean="0"/>
              <a:t>degradation is enhanced at high temperatures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z="1800" smtClean="0"/>
              <a:t>radiation oxidation in the presence of oxygen accelerates degradation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z="1800" smtClean="0"/>
              <a:t>additives can improve radiation resistance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smtClean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Effects in inorganic matter</a:t>
            </a:r>
          </a:p>
        </p:txBody>
      </p:sp>
      <p:sp>
        <p:nvSpPr>
          <p:cNvPr id="686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sz="2200" smtClean="0"/>
              <a:t>Thermal shock ==&gt; fast ablation &amp; slower structural changes</a:t>
            </a:r>
            <a:endParaRPr lang="en-US" altLang="en-US" smtClean="0"/>
          </a:p>
          <a:p>
            <a:pPr lvl="1">
              <a:lnSpc>
                <a:spcPct val="110000"/>
              </a:lnSpc>
            </a:pPr>
            <a:r>
              <a:rPr lang="en-US" altLang="en-US" smtClean="0"/>
              <a:t>Short pulses depositing energy density in hydrodynamic regime </a:t>
            </a:r>
          </a:p>
          <a:p>
            <a:pPr lvl="2">
              <a:lnSpc>
                <a:spcPct val="110000"/>
              </a:lnSpc>
            </a:pPr>
            <a:r>
              <a:rPr lang="en-US" altLang="en-US" smtClean="0"/>
              <a:t>From 200 J/g (W), 600 J/g (Cu), ~1 kJ/g (Ni, Inconel) to ~15 kJ/g </a:t>
            </a:r>
          </a:p>
          <a:p>
            <a:pPr lvl="2">
              <a:lnSpc>
                <a:spcPct val="110000"/>
              </a:lnSpc>
            </a:pPr>
            <a:r>
              <a:rPr lang="en-US" altLang="en-US" smtClean="0"/>
              <a:t>Energy density of high explosive ~ 4 kJ/g</a:t>
            </a:r>
          </a:p>
          <a:p>
            <a:endParaRPr lang="en-US" altLang="en-US" sz="800" smtClean="0">
              <a:solidFill>
                <a:srgbClr val="000000"/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en-US" altLang="en-US" sz="2200" smtClean="0"/>
              <a:t>Radiation defects induced by </a:t>
            </a:r>
            <a:r>
              <a:rPr lang="en-US" altLang="en-US" smtClean="0"/>
              <a:t>cumulative</a:t>
            </a:r>
            <a:r>
              <a:rPr lang="en-US" altLang="en-US" sz="2200" smtClean="0"/>
              <a:t> nuclear radiation, in particular high energy ( E ≥ 0.1MeV ) neutrons</a:t>
            </a:r>
            <a:endParaRPr lang="en-US" altLang="en-US" smtClean="0">
              <a:solidFill>
                <a:srgbClr val="000000"/>
              </a:solidFill>
            </a:endParaRPr>
          </a:p>
          <a:p>
            <a:pPr lvl="1">
              <a:lnSpc>
                <a:spcPct val="130000"/>
              </a:lnSpc>
              <a:spcBef>
                <a:spcPct val="0"/>
              </a:spcBef>
            </a:pPr>
            <a:r>
              <a:rPr lang="en-US" altLang="en-US" smtClean="0"/>
              <a:t>Regions with displaced atoms, vacancies, self interstitials [Frenkel pairs] produced by </a:t>
            </a:r>
            <a:r>
              <a:rPr lang="en-US" altLang="en-US" i="1" smtClean="0"/>
              <a:t>Primary Knock-on Atoms</a:t>
            </a:r>
            <a:r>
              <a:rPr lang="en-US" altLang="en-US" smtClean="0"/>
              <a:t> (PKA)</a:t>
            </a:r>
          </a:p>
          <a:p>
            <a:pPr lvl="2">
              <a:lnSpc>
                <a:spcPct val="120000"/>
              </a:lnSpc>
              <a:spcBef>
                <a:spcPct val="0"/>
              </a:spcBef>
            </a:pPr>
            <a:r>
              <a:rPr lang="en-US" altLang="en-US" smtClean="0"/>
              <a:t>PKA: A lattice atom that is knocked off or displaced from its lattice position by intense radiation &amp; comes to rest in an interstitial position far from the vacant site created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US" altLang="en-US" smtClean="0"/>
              <a:t>Injection of helium, hydrogen &amp; transmuted atoms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US" altLang="en-US" smtClean="0"/>
              <a:t>Thermal spikes: regions with atoms in high energy states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315200" cy="685800"/>
          </a:xfrm>
        </p:spPr>
        <p:txBody>
          <a:bodyPr/>
          <a:lstStyle/>
          <a:p>
            <a:r>
              <a:rPr lang="en-US" altLang="en-US" smtClean="0"/>
              <a:t>Calculation of Displacements Per Atom </a:t>
            </a:r>
            <a:r>
              <a:rPr lang="en-US" altLang="en-US" sz="2400" smtClean="0"/>
              <a:t>(DPA)</a:t>
            </a:r>
            <a:endParaRPr lang="en-US" altLang="en-US" smtClean="0"/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200" smtClean="0">
                <a:solidFill>
                  <a:srgbClr val="404040"/>
                </a:solidFill>
              </a:rPr>
              <a:t>Evaluating radiation damage requires a fundamental parameter that characterizes lattice displacement events </a:t>
            </a:r>
          </a:p>
          <a:p>
            <a:r>
              <a:rPr lang="en-US" altLang="en-US" sz="2200" smtClean="0">
                <a:solidFill>
                  <a:srgbClr val="404040"/>
                </a:solidFill>
              </a:rPr>
              <a:t>DPA compares radiation damage by different radiation sources. </a:t>
            </a:r>
          </a:p>
          <a:p>
            <a:pPr lvl="1"/>
            <a:r>
              <a:rPr lang="en-US" altLang="en-US" smtClean="0">
                <a:solidFill>
                  <a:srgbClr val="404040"/>
                </a:solidFill>
              </a:rPr>
              <a:t>DPA is a damage</a:t>
            </a:r>
            <a:r>
              <a:rPr lang="en-US" altLang="en-US" b="1" smtClean="0">
                <a:solidFill>
                  <a:srgbClr val="404040"/>
                </a:solidFill>
              </a:rPr>
              <a:t>‐</a:t>
            </a:r>
            <a:r>
              <a:rPr lang="en-US" altLang="en-US" smtClean="0">
                <a:solidFill>
                  <a:srgbClr val="404040"/>
                </a:solidFill>
              </a:rPr>
              <a:t>based exposure unit &amp; represents the number of atoms displaced from their normal lattice sites due to energetic particle bombardment</a:t>
            </a:r>
          </a:p>
          <a:p>
            <a:r>
              <a:rPr lang="en-US" altLang="en-US" sz="2000" smtClean="0">
                <a:solidFill>
                  <a:srgbClr val="404040"/>
                </a:solidFill>
              </a:rPr>
              <a:t>Calculation of DPA values</a:t>
            </a:r>
            <a:endParaRPr lang="en-US" altLang="en-US" smtClean="0">
              <a:solidFill>
                <a:srgbClr val="404040"/>
              </a:solidFill>
            </a:endParaRPr>
          </a:p>
        </p:txBody>
      </p:sp>
      <p:pic>
        <p:nvPicPr>
          <p:cNvPr id="69635" name="Picture 4" descr="Untitle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14800"/>
            <a:ext cx="4411663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6" name="Picture 5" descr="DPA calcul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657600"/>
            <a:ext cx="4002088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Displacement cross section</a:t>
            </a:r>
          </a:p>
        </p:txBody>
      </p:sp>
      <p:sp>
        <p:nvSpPr>
          <p:cNvPr id="706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3886200" cy="5105400"/>
          </a:xfrm>
        </p:spPr>
        <p:txBody>
          <a:bodyPr/>
          <a:lstStyle/>
          <a:p>
            <a:r>
              <a:rPr lang="en-US" altLang="en-US" sz="2000" smtClean="0"/>
              <a:t>Products of elastic &amp; inelastic  nuclear interactions as well as Coulomb elastic scattering of transported charged particles (hadrons, electrons, muons &amp; heavy ions) from 1 keV to 10 TeV contribute to DPA in this model</a:t>
            </a:r>
            <a:endParaRPr lang="en-US" altLang="en-US" smtClean="0"/>
          </a:p>
          <a:p>
            <a:pPr lvl="1"/>
            <a:r>
              <a:rPr lang="en-US" altLang="en-US" sz="1800" smtClean="0"/>
              <a:t>For Coulomb scattering, Rutherford cross section with Mott corrections and nuclear form factors are used</a:t>
            </a:r>
            <a:endParaRPr lang="en-US" altLang="en-US" smtClean="0"/>
          </a:p>
        </p:txBody>
      </p:sp>
      <p:pic>
        <p:nvPicPr>
          <p:cNvPr id="70659" name="Picture 5" descr="Displacement cross s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95400"/>
            <a:ext cx="41433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Transmutation Effects</a:t>
            </a:r>
          </a:p>
        </p:txBody>
      </p:sp>
      <p:sp>
        <p:nvSpPr>
          <p:cNvPr id="716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388620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200" smtClean="0"/>
              <a:t>Nuclear transmutation reactions occur, producing solid transmutation products &amp; He and H gas atoms</a:t>
            </a:r>
          </a:p>
          <a:p>
            <a:pPr>
              <a:lnSpc>
                <a:spcPct val="90000"/>
              </a:lnSpc>
            </a:pPr>
            <a:endParaRPr lang="en-US" altLang="en-US" sz="800" smtClean="0"/>
          </a:p>
          <a:p>
            <a:pPr lvl="1">
              <a:lnSpc>
                <a:spcPct val="90000"/>
              </a:lnSpc>
            </a:pPr>
            <a:r>
              <a:rPr lang="en-US" altLang="en-US" smtClean="0"/>
              <a:t>He &amp; H gas atoms can have pronounced effect on materials performance even at low concentrations</a:t>
            </a:r>
          </a:p>
          <a:p>
            <a:pPr lvl="1">
              <a:lnSpc>
                <a:spcPct val="90000"/>
              </a:lnSpc>
            </a:pPr>
            <a:endParaRPr lang="en-US" altLang="en-US" sz="800" smtClean="0"/>
          </a:p>
          <a:p>
            <a:pPr lvl="1">
              <a:lnSpc>
                <a:spcPct val="90000"/>
              </a:lnSpc>
            </a:pPr>
            <a:r>
              <a:rPr lang="en-US" altLang="en-US" smtClean="0"/>
              <a:t>Production rates of He, H (He/dpa, H/dpa) can vary in different radiation environments.</a:t>
            </a:r>
          </a:p>
        </p:txBody>
      </p:sp>
      <p:pic>
        <p:nvPicPr>
          <p:cNvPr id="71683" name="Picture 6" descr="Pages from li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76400"/>
            <a:ext cx="4724400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3" descr="Energy lo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57200"/>
            <a:ext cx="7773987" cy="623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882650" y="6583363"/>
            <a:ext cx="1371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Source: S H Conell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Radiation-induced property changes</a:t>
            </a:r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4419600" cy="5105400"/>
          </a:xfrm>
        </p:spPr>
        <p:txBody>
          <a:bodyPr/>
          <a:lstStyle/>
          <a:p>
            <a:r>
              <a:rPr lang="en-US" altLang="en-US" sz="2200" smtClean="0"/>
              <a:t>Radiation</a:t>
            </a:r>
            <a:r>
              <a:rPr lang="en-US" altLang="en-US" sz="2200" b="1" smtClean="0"/>
              <a:t>‐</a:t>
            </a:r>
            <a:r>
              <a:rPr lang="en-US" altLang="en-US" sz="2200" smtClean="0"/>
              <a:t>induced microstructural changes significantly degrade materials</a:t>
            </a:r>
            <a:r>
              <a:rPr lang="ja-JP" altLang="en-US" sz="2200" smtClean="0"/>
              <a:t>’</a:t>
            </a:r>
            <a:r>
              <a:rPr lang="en-US" altLang="ja-JP" sz="2200" smtClean="0"/>
              <a:t> properties</a:t>
            </a:r>
          </a:p>
          <a:p>
            <a:pPr lvl="1">
              <a:lnSpc>
                <a:spcPct val="110000"/>
              </a:lnSpc>
            </a:pPr>
            <a:r>
              <a:rPr lang="en-US" altLang="en-US" sz="1800" smtClean="0"/>
              <a:t>Degradation of physical properties (increase in electrical resistivity, decrease in thermal conductivity, etc.)</a:t>
            </a:r>
          </a:p>
          <a:p>
            <a:pPr lvl="1">
              <a:lnSpc>
                <a:spcPct val="110000"/>
              </a:lnSpc>
            </a:pPr>
            <a:r>
              <a:rPr lang="en-US" altLang="en-US" sz="1800" smtClean="0"/>
              <a:t>Radiation hardening &amp; embrittlement</a:t>
            </a:r>
          </a:p>
          <a:p>
            <a:pPr lvl="1">
              <a:lnSpc>
                <a:spcPct val="110000"/>
              </a:lnSpc>
            </a:pPr>
            <a:r>
              <a:rPr lang="en-US" altLang="en-US" sz="1800" smtClean="0"/>
              <a:t>Irradiation creep</a:t>
            </a:r>
          </a:p>
          <a:p>
            <a:pPr lvl="1">
              <a:lnSpc>
                <a:spcPct val="110000"/>
              </a:lnSpc>
            </a:pPr>
            <a:r>
              <a:rPr lang="en-US" altLang="en-US" sz="1800" smtClean="0"/>
              <a:t>Void swelling</a:t>
            </a:r>
          </a:p>
          <a:p>
            <a:pPr lvl="1">
              <a:lnSpc>
                <a:spcPct val="110000"/>
              </a:lnSpc>
            </a:pPr>
            <a:r>
              <a:rPr lang="en-US" altLang="en-US" sz="1800" smtClean="0"/>
              <a:t>High temperature He embrittlement</a:t>
            </a:r>
          </a:p>
          <a:p>
            <a:pPr lvl="1">
              <a:lnSpc>
                <a:spcPct val="110000"/>
              </a:lnSpc>
            </a:pPr>
            <a:r>
              <a:rPr lang="en-US" altLang="en-US" sz="1800" smtClean="0"/>
              <a:t>Reduction in fatigue performance, irradiation</a:t>
            </a:r>
            <a:r>
              <a:rPr lang="en-US" altLang="en-US" sz="1800" b="1" smtClean="0"/>
              <a:t>‐</a:t>
            </a:r>
            <a:r>
              <a:rPr lang="en-US" altLang="en-US" sz="1800" smtClean="0"/>
              <a:t>assisted stress corrosion cracking</a:t>
            </a:r>
            <a:endParaRPr lang="en-US" altLang="en-US" smtClean="0"/>
          </a:p>
        </p:txBody>
      </p:sp>
      <p:pic>
        <p:nvPicPr>
          <p:cNvPr id="72707" name="Picture 6" descr="Property chan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066800"/>
            <a:ext cx="3932238" cy="537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/>
            <a:r>
              <a:rPr lang="en-US" altLang="en-US" sz="3200" smtClean="0"/>
              <a:t>Simulation Tools</a:t>
            </a:r>
            <a:endParaRPr lang="en-US" altLang="en-US" smtClean="0"/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248400" cy="1752600"/>
          </a:xfrm>
        </p:spPr>
        <p:txBody>
          <a:bodyPr/>
          <a:lstStyle/>
          <a:p>
            <a:r>
              <a:rPr lang="en-US" altLang="en-US" smtClean="0"/>
              <a:t>The modern approach for accelerator complexes is to build a realistic model of </a:t>
            </a:r>
            <a:r>
              <a:rPr lang="en-US" altLang="en-US" i="1" smtClean="0"/>
              <a:t>the whole machine</a:t>
            </a:r>
            <a:r>
              <a:rPr lang="en-US" altLang="en-US" smtClean="0"/>
              <a:t> for beam loss, energy deposition, activation &amp; radiation shielding studies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Simulation tools</a:t>
            </a:r>
          </a:p>
        </p:txBody>
      </p:sp>
      <p:sp>
        <p:nvSpPr>
          <p:cNvPr id="747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200" smtClean="0"/>
              <a:t>The challenge: detailed &amp; accurate (to a % level) modeling of all particle interactions with 3-D system components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/>
              <a:t>Up to tens of kilometers of the accelerator lattice) </a:t>
            </a:r>
          </a:p>
          <a:p>
            <a:pPr lvl="1"/>
            <a:r>
              <a:rPr lang="en-US" altLang="en-US" smtClean="0"/>
              <a:t>Energy region spanning up to 20 decades </a:t>
            </a:r>
          </a:p>
          <a:p>
            <a:pPr lvl="1"/>
            <a:r>
              <a:rPr lang="en-US" altLang="en-US" smtClean="0"/>
              <a:t>Basis of accelerator, detector &amp; shielding designs &amp; evaluation of their performance</a:t>
            </a:r>
          </a:p>
          <a:p>
            <a:pPr lvl="1"/>
            <a:endParaRPr lang="en-US" altLang="en-US" sz="800" smtClean="0"/>
          </a:p>
          <a:p>
            <a:r>
              <a:rPr lang="en-US" altLang="en-US" sz="2200" smtClean="0"/>
              <a:t>Five general-purpose, all-particle Monte Carlo codes are capable of this: FLUKA, GEANT4, MARS15, MCNP6, &amp; PHITS</a:t>
            </a:r>
            <a:endParaRPr lang="en-US" altLang="en-US" smtClean="0"/>
          </a:p>
          <a:p>
            <a:pPr lvl="1"/>
            <a:r>
              <a:rPr lang="en-US" altLang="en-US" smtClean="0"/>
              <a:t>Used in combination with lattice codes (MADX), geometry generator codes, &amp; tracking codes</a:t>
            </a:r>
          </a:p>
          <a:p>
            <a:pPr lvl="1"/>
            <a:r>
              <a:rPr lang="en-US" altLang="en-US" smtClean="0"/>
              <a:t>Results of energy deposition are computed in ANSYS codes</a:t>
            </a:r>
          </a:p>
          <a:p>
            <a:pPr lvl="1"/>
            <a:endParaRPr lang="en-US" altLang="en-US" sz="900" smtClean="0"/>
          </a:p>
          <a:p>
            <a:r>
              <a:rPr lang="en-US" altLang="en-US" sz="2200" smtClean="0"/>
              <a:t>All the aspects of Monte-Carlo simulations benchmarked - wherever possible - with dedicated beam tests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762000" y="6470650"/>
            <a:ext cx="1371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Source: N. Mokhov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Example: MARS15</a:t>
            </a:r>
          </a:p>
        </p:txBody>
      </p:sp>
      <p:pic>
        <p:nvPicPr>
          <p:cNvPr id="75778" name="Picture 5" descr="MARS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1295400"/>
            <a:ext cx="818515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762000" y="6470650"/>
            <a:ext cx="1371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Source: N. Mokhov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Particle Production in Nuclear Interactions</a:t>
            </a:r>
          </a:p>
        </p:txBody>
      </p:sp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924800" cy="5105400"/>
          </a:xfrm>
        </p:spPr>
        <p:txBody>
          <a:bodyPr/>
          <a:lstStyle/>
          <a:p>
            <a:endParaRPr lang="en-US" altLang="en-US" smtClean="0"/>
          </a:p>
          <a:p>
            <a:r>
              <a:rPr lang="en-US" altLang="en-US" sz="2200" smtClean="0"/>
              <a:t>Origin of the majority of beam-induced deleterious effects</a:t>
            </a:r>
            <a:endParaRPr lang="en-US" altLang="en-US" smtClean="0"/>
          </a:p>
          <a:p>
            <a:pPr lvl="1"/>
            <a:r>
              <a:rPr lang="en-US" altLang="en-US" smtClean="0"/>
              <a:t>In accelerator, detector, beamlines, targets, collimators, absorbers &amp; environment</a:t>
            </a:r>
          </a:p>
          <a:p>
            <a:endParaRPr lang="en-US" altLang="en-US" sz="800" smtClean="0"/>
          </a:p>
          <a:p>
            <a:r>
              <a:rPr lang="en-US" altLang="en-US" sz="2200" smtClean="0"/>
              <a:t>Models are okay at E</a:t>
            </a:r>
            <a:r>
              <a:rPr lang="en-US" altLang="en-US" sz="2200" baseline="-25000" smtClean="0"/>
              <a:t>part</a:t>
            </a:r>
            <a:r>
              <a:rPr lang="en-US" altLang="en-US" sz="2200" smtClean="0"/>
              <a:t> &lt; 1-3 GeV &amp; E</a:t>
            </a:r>
            <a:r>
              <a:rPr lang="en-US" altLang="en-US" sz="2200" baseline="-25000" smtClean="0"/>
              <a:t>part</a:t>
            </a:r>
            <a:r>
              <a:rPr lang="en-US" altLang="en-US" sz="2200" smtClean="0"/>
              <a:t> &gt; 8-10 GeV</a:t>
            </a:r>
            <a:endParaRPr lang="en-US" altLang="en-US" smtClean="0"/>
          </a:p>
          <a:p>
            <a:endParaRPr lang="en-US" altLang="en-US" sz="800" smtClean="0"/>
          </a:p>
          <a:p>
            <a:r>
              <a:rPr lang="en-US" altLang="en-US" smtClean="0"/>
              <a:t>At intermediate energies: some theoretical difficulties; experimental data contradict each other</a:t>
            </a:r>
          </a:p>
          <a:p>
            <a:pPr lvl="1"/>
            <a:r>
              <a:rPr lang="en-US" altLang="en-US" smtClean="0"/>
              <a:t>Main problem is low-energy pion production</a:t>
            </a:r>
          </a:p>
          <a:p>
            <a:pPr lvl="1"/>
            <a:endParaRPr lang="en-US" altLang="en-US" sz="800" smtClean="0"/>
          </a:p>
          <a:p>
            <a:r>
              <a:rPr lang="en-US" altLang="en-US" smtClean="0"/>
              <a:t>Recent improvements: </a:t>
            </a:r>
            <a:r>
              <a:rPr lang="en-US" altLang="en-US" sz="2200" smtClean="0"/>
              <a:t>Los Alamos Quark-Gluon String Model</a:t>
            </a:r>
          </a:p>
          <a:p>
            <a:pPr lvl="1"/>
            <a:r>
              <a:rPr lang="en-US" altLang="en-US" smtClean="0"/>
              <a:t>New &amp; better approximations for elementary total, elastic, and inelastic cross sections for NN and </a:t>
            </a:r>
            <a:r>
              <a:rPr lang="en-US" altLang="en-US" smtClean="0">
                <a:latin typeface="Times" panose="02020603050405020304" pitchFamily="18" charset="0"/>
              </a:rPr>
              <a:t>π</a:t>
            </a:r>
            <a:r>
              <a:rPr lang="en-US" altLang="en-US" smtClean="0"/>
              <a:t>N interactions</a:t>
            </a: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762000" y="6470650"/>
            <a:ext cx="1371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Source: N. Mokhov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Picture 7" descr="HL-LH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302625" cy="507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Example: Hi-Lumi LHC Upgrade</a:t>
            </a:r>
            <a:r>
              <a:rPr lang="en-US" altLang="en-US" b="0" smtClean="0"/>
              <a:t/>
            </a:r>
            <a:br>
              <a:rPr lang="en-US" altLang="en-US" b="0" smtClean="0"/>
            </a:br>
            <a:r>
              <a:rPr lang="en-US" altLang="en-US" sz="2400" smtClean="0"/>
              <a:t>Beam Loss and Accelerator Protection</a:t>
            </a:r>
            <a:endParaRPr lang="en-US" altLang="en-US" smtClean="0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762000" y="6470650"/>
            <a:ext cx="1371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Source: N. Mokhov</a:t>
            </a: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381000" y="4724400"/>
            <a:ext cx="4038600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defRPr/>
            </a:pPr>
            <a:r>
              <a:rPr lang="en-US" sz="2800" i="0">
                <a:solidFill>
                  <a:srgbClr val="852B4F"/>
                </a:solidFill>
                <a:latin typeface="Times New Roman" charset="0"/>
                <a:ea typeface="ＭＳ Ｐゴシック" charset="0"/>
              </a:rPr>
              <a:t>With proposed protection system,</a:t>
            </a:r>
          </a:p>
          <a:p>
            <a:pPr algn="l" eaLnBrk="0" hangingPunct="0">
              <a:lnSpc>
                <a:spcPct val="110000"/>
              </a:lnSpc>
              <a:defRPr/>
            </a:pPr>
            <a:r>
              <a:rPr lang="en-US" sz="2800" i="0">
                <a:solidFill>
                  <a:srgbClr val="852B4F"/>
                </a:solidFill>
                <a:latin typeface="Times New Roman" charset="0"/>
                <a:ea typeface="ＭＳ Ｐゴシック" charset="0"/>
              </a:rPr>
              <a:t>peak dose (i.e. lifetime) in HL-LHC</a:t>
            </a:r>
          </a:p>
          <a:p>
            <a:pPr algn="l" eaLnBrk="0" hangingPunct="0">
              <a:lnSpc>
                <a:spcPct val="110000"/>
              </a:lnSpc>
              <a:defRPr/>
            </a:pPr>
            <a:r>
              <a:rPr lang="en-US" sz="2800" i="0">
                <a:solidFill>
                  <a:srgbClr val="852B4F"/>
                </a:solidFill>
                <a:latin typeface="Times New Roman" charset="0"/>
                <a:ea typeface="ＭＳ Ｐゴシック" charset="0"/>
              </a:rPr>
              <a:t>magnets at 3000 fb</a:t>
            </a:r>
            <a:r>
              <a:rPr lang="en-US" sz="1800" i="0">
                <a:solidFill>
                  <a:srgbClr val="852B4F"/>
                </a:solidFill>
                <a:latin typeface="Times New Roman" charset="0"/>
                <a:ea typeface="ＭＳ Ｐゴシック" charset="0"/>
              </a:rPr>
              <a:t>-1 </a:t>
            </a:r>
            <a:r>
              <a:rPr lang="en-US" sz="2800" i="0">
                <a:solidFill>
                  <a:srgbClr val="852B4F"/>
                </a:solidFill>
                <a:latin typeface="Times New Roman" charset="0"/>
                <a:ea typeface="ＭＳ Ｐゴシック" charset="0"/>
              </a:rPr>
              <a:t>is the same as</a:t>
            </a:r>
          </a:p>
          <a:p>
            <a:pPr algn="l" eaLnBrk="0" hangingPunct="0">
              <a:lnSpc>
                <a:spcPct val="110000"/>
              </a:lnSpc>
              <a:defRPr/>
            </a:pPr>
            <a:r>
              <a:rPr lang="en-US" sz="2800" i="0">
                <a:solidFill>
                  <a:srgbClr val="852B4F"/>
                </a:solidFill>
                <a:latin typeface="Times New Roman" charset="0"/>
                <a:ea typeface="ＭＳ Ｐゴシック" charset="0"/>
              </a:rPr>
              <a:t>in LHC magnets at 300 fb</a:t>
            </a:r>
            <a:r>
              <a:rPr lang="en-US" sz="1800" i="0">
                <a:solidFill>
                  <a:srgbClr val="852B4F"/>
                </a:solidFill>
                <a:latin typeface="Times New Roman" charset="0"/>
                <a:ea typeface="ＭＳ Ｐゴシック" charset="0"/>
              </a:rPr>
              <a:t>-1</a:t>
            </a:r>
            <a:endParaRPr lang="en-US" sz="2800" i="0">
              <a:solidFill>
                <a:srgbClr val="852B4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6477000" y="1981200"/>
            <a:ext cx="2301875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lnSpc>
                <a:spcPct val="110000"/>
              </a:lnSpc>
              <a:defRPr/>
            </a:pPr>
            <a:r>
              <a:rPr lang="en-US" sz="2800" i="0">
                <a:solidFill>
                  <a:srgbClr val="852B4F"/>
                </a:solidFill>
                <a:latin typeface="Times New Roman" charset="0"/>
                <a:ea typeface="ＭＳ Ｐゴシック" charset="0"/>
              </a:rPr>
              <a:t>FLUKA &amp; MARS</a:t>
            </a:r>
          </a:p>
          <a:p>
            <a:pPr algn="l" eaLnBrk="0" hangingPunct="0">
              <a:lnSpc>
                <a:spcPct val="110000"/>
              </a:lnSpc>
              <a:defRPr/>
            </a:pPr>
            <a:r>
              <a:rPr lang="en-US" sz="2800" i="0">
                <a:solidFill>
                  <a:srgbClr val="852B4F"/>
                </a:solidFill>
                <a:latin typeface="Times New Roman" charset="0"/>
                <a:ea typeface="ＭＳ Ｐゴシック" charset="0"/>
              </a:rPr>
              <a:t>correlated studies:</a:t>
            </a:r>
          </a:p>
          <a:p>
            <a:pPr algn="l" eaLnBrk="0" hangingPunct="0">
              <a:lnSpc>
                <a:spcPct val="110000"/>
              </a:lnSpc>
              <a:defRPr/>
            </a:pPr>
            <a:r>
              <a:rPr lang="en-US" sz="2800" i="0">
                <a:solidFill>
                  <a:srgbClr val="852B4F"/>
                </a:solidFill>
                <a:latin typeface="Times New Roman" charset="0"/>
                <a:ea typeface="ＭＳ Ｐゴシック" charset="0"/>
              </a:rPr>
              <a:t>design goals achieved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Effects on electronics</a:t>
            </a:r>
          </a:p>
        </p:txBody>
      </p:sp>
      <p:sp>
        <p:nvSpPr>
          <p:cNvPr id="788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200" smtClean="0"/>
              <a:t>Damage from the total ionizing dose </a:t>
            </a:r>
          </a:p>
          <a:p>
            <a:r>
              <a:rPr lang="en-US" altLang="en-US" sz="2200" smtClean="0"/>
              <a:t>Displacement damage</a:t>
            </a:r>
            <a:r>
              <a:rPr lang="en-US" altLang="en-US" sz="2000" smtClean="0"/>
              <a:t> </a:t>
            </a:r>
          </a:p>
          <a:p>
            <a:pPr lvl="1"/>
            <a:r>
              <a:rPr lang="en-US" altLang="en-US" sz="1800" smtClean="0"/>
              <a:t>Similar to damage of other inorganic materials</a:t>
            </a:r>
          </a:p>
          <a:p>
            <a:r>
              <a:rPr lang="en-US" altLang="en-US" sz="2200" smtClean="0"/>
              <a:t>Single-event upset</a:t>
            </a:r>
            <a:endParaRPr lang="en-US" altLang="en-US" sz="2000" smtClean="0"/>
          </a:p>
          <a:p>
            <a:pPr lvl="1"/>
            <a:r>
              <a:rPr lang="en-US" altLang="en-US" smtClean="0"/>
              <a:t>Due to single ionizing particle injecting charge into a sensitive node in the electronic device</a:t>
            </a:r>
            <a:endParaRPr lang="en-US" altLang="en-US" sz="1800" smtClean="0"/>
          </a:p>
          <a:p>
            <a:pPr lvl="1"/>
            <a:r>
              <a:rPr lang="en-US" altLang="en-US" sz="2200" smtClean="0"/>
              <a:t>Stochastic failure events</a:t>
            </a:r>
            <a:endParaRPr lang="en-US" altLang="en-US" sz="1800" smtClean="0"/>
          </a:p>
          <a:p>
            <a:pPr lvl="2"/>
            <a:r>
              <a:rPr lang="en-US" altLang="en-US" sz="1600" smtClean="0"/>
              <a:t>Characterized by probability for a given level of total dose</a:t>
            </a:r>
          </a:p>
          <a:p>
            <a:pPr lvl="2"/>
            <a:r>
              <a:rPr lang="en-US" altLang="en-US" sz="1600" smtClean="0"/>
              <a:t>Effects range from single-event transients to possible destructive latch-ups, destructive gate ruptures or burn-outs </a:t>
            </a:r>
          </a:p>
          <a:p>
            <a:r>
              <a:rPr lang="en-US" altLang="en-US" sz="2200" smtClean="0"/>
              <a:t>A prevention strategy must be implemented from the outset</a:t>
            </a:r>
          </a:p>
          <a:p>
            <a:pPr lvl="1"/>
            <a:r>
              <a:rPr lang="en-US" altLang="en-US" smtClean="0"/>
              <a:t>Entails availability of protected areas, dedicated shielding, &amp; adoption of radiation-tolerant and radiation-hardened electronics.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sz="20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How the beam changes</a:t>
            </a:r>
          </a:p>
        </p:txBody>
      </p:sp>
      <p:pic>
        <p:nvPicPr>
          <p:cNvPr id="9218" name="Picture 3" descr="beam attenu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0"/>
            <a:ext cx="5638800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4" descr="Beam slows dow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114800"/>
            <a:ext cx="5486400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533400" y="1155700"/>
            <a:ext cx="7354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defRPr sz="2400" i="1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eaLnBrk="0" hangingPunct="0">
              <a:defRPr sz="2400" i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l" eaLnBrk="0" hangingPunct="0">
              <a:defRPr sz="2400" i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l" eaLnBrk="0" hangingPunct="0">
              <a:defRPr sz="2400" i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l" eaLnBrk="0" hangingPunct="0">
              <a:defRPr sz="2400" i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baseline="0" smtClean="0">
                <a:solidFill>
                  <a:srgbClr val="4D0A09"/>
                </a:solidFill>
                <a:latin typeface="Times" charset="0"/>
              </a:rPr>
              <a:t>Beam generates electromagnetic and / or hadronic shower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685800" y="3657600"/>
            <a:ext cx="6913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baseline="0" dirty="0">
                <a:solidFill>
                  <a:srgbClr val="4D0A09"/>
                </a:solidFill>
                <a:latin typeface="Times" charset="0"/>
                <a:ea typeface="ＭＳ Ｐゴシック" charset="0"/>
              </a:rPr>
              <a:t>Beam loses energy and the energy spreads (straggling)</a:t>
            </a:r>
            <a:endParaRPr lang="en-US" i="0" baseline="0" dirty="0">
              <a:latin typeface="Arial" charset="0"/>
              <a:ea typeface="ＭＳ Ｐゴシック" charset="0"/>
            </a:endParaRPr>
          </a:p>
        </p:txBody>
      </p:sp>
      <p:pic>
        <p:nvPicPr>
          <p:cNvPr id="9222" name="Picture 8" descr="Untitled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05000"/>
            <a:ext cx="990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9" descr="Untitled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667000"/>
            <a:ext cx="1676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0" descr="Untitled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62200"/>
            <a:ext cx="1676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12" descr="Untitled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911475"/>
            <a:ext cx="990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4" descr="Untitled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200400"/>
            <a:ext cx="1768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5" descr="Untitled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76400"/>
            <a:ext cx="1768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16" descr="Untitled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1336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315200" cy="4778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+mn-lt"/>
                <a:ea typeface="+mj-ea"/>
              </a:rPr>
              <a:t>Interactions of </a:t>
            </a:r>
            <a:r>
              <a:rPr lang="en-US" dirty="0" smtClean="0">
                <a:latin typeface="+mn-lt"/>
                <a:ea typeface="+mj-ea"/>
              </a:rPr>
              <a:t>particles </a:t>
            </a:r>
            <a:r>
              <a:rPr lang="en-US" dirty="0">
                <a:latin typeface="+mn-lt"/>
                <a:ea typeface="+mj-ea"/>
              </a:rPr>
              <a:t>with </a:t>
            </a:r>
            <a:r>
              <a:rPr lang="en-US" dirty="0" smtClean="0">
                <a:latin typeface="+mn-lt"/>
                <a:ea typeface="+mj-ea"/>
              </a:rPr>
              <a:t>matter</a:t>
            </a:r>
            <a:endParaRPr lang="en-US" dirty="0">
              <a:latin typeface="+mn-lt"/>
              <a:ea typeface="+mj-ea"/>
            </a:endParaRPr>
          </a:p>
        </p:txBody>
      </p:sp>
      <p:sp>
        <p:nvSpPr>
          <p:cNvPr id="410629" name="Rectangle 5"/>
          <p:cNvSpPr>
            <a:spLocks noChangeArrowheads="1"/>
          </p:cNvSpPr>
          <p:nvPr/>
        </p:nvSpPr>
        <p:spPr bwMode="auto">
          <a:xfrm>
            <a:off x="533400" y="1295400"/>
            <a:ext cx="8077200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l">
              <a:buFont typeface="Wingdings" charset="0"/>
              <a:buChar char="v"/>
              <a:defRPr/>
            </a:pPr>
            <a:r>
              <a:rPr lang="en-US" i="0" baseline="0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Dominant interaction for lower energy particles used in industrial applications (generally &lt;10 MeV) is due to Coulomb (electromagnetic) interactions</a:t>
            </a:r>
          </a:p>
          <a:p>
            <a:pPr marL="342900" indent="-342900" algn="l">
              <a:buFont typeface="Wingdings" charset="0"/>
              <a:buChar char="v"/>
              <a:defRPr/>
            </a:pPr>
            <a:endParaRPr lang="en-US" sz="800" baseline="0">
              <a:solidFill>
                <a:srgbClr val="4D0A09"/>
              </a:solidFill>
              <a:latin typeface="Times New Roman" charset="0"/>
              <a:ea typeface="ＭＳ Ｐゴシック" charset="0"/>
              <a:sym typeface="Zapf Dingbats" charset="0"/>
            </a:endParaRPr>
          </a:p>
          <a:p>
            <a:pPr marL="800100" lvl="1" indent="-342900" algn="l">
              <a:buFont typeface="Wingdings" charset="0"/>
              <a:buChar char="Ø"/>
              <a:defRPr/>
            </a:pPr>
            <a:r>
              <a:rPr lang="en-US" sz="2000" baseline="0">
                <a:solidFill>
                  <a:srgbClr val="4D0A09"/>
                </a:solidFill>
                <a:latin typeface="Times New Roman" charset="0"/>
                <a:ea typeface="ＭＳ Ｐゴシック" charset="0"/>
                <a:sym typeface="Zapf Dingbats" charset="0"/>
              </a:rPr>
              <a:t>Inelastic collisions </a:t>
            </a:r>
            <a:r>
              <a:rPr lang="en-US" sz="2000" i="0" baseline="0">
                <a:solidFill>
                  <a:srgbClr val="4D0A09"/>
                </a:solidFill>
                <a:latin typeface="Times New Roman" charset="0"/>
                <a:ea typeface="ＭＳ Ｐゴシック" charset="0"/>
                <a:sym typeface="Zapf Dingbats" charset="0"/>
              </a:rPr>
              <a:t>between incident electrons &amp; orbital electrons of absorber atoms</a:t>
            </a:r>
            <a:r>
              <a:rPr lang="en-US" i="0" baseline="0">
                <a:solidFill>
                  <a:srgbClr val="4D0A09"/>
                </a:solidFill>
                <a:latin typeface="Times New Roman" charset="0"/>
                <a:ea typeface="ＭＳ Ｐゴシック" charset="0"/>
                <a:sym typeface="Zapf Dingbats" charset="0"/>
              </a:rPr>
              <a:t> </a:t>
            </a:r>
          </a:p>
          <a:p>
            <a:pPr marL="800100" lvl="1" indent="-342900" algn="l">
              <a:buFont typeface="Wingdings" charset="0"/>
              <a:buChar char="Ø"/>
              <a:defRPr/>
            </a:pPr>
            <a:r>
              <a:rPr lang="en-US" sz="2000" baseline="0">
                <a:solidFill>
                  <a:srgbClr val="4D0A09"/>
                </a:solidFill>
                <a:latin typeface="Times New Roman" charset="0"/>
                <a:ea typeface="ＭＳ Ｐゴシック" charset="0"/>
                <a:sym typeface="Zapf Dingbats" charset="0"/>
              </a:rPr>
              <a:t>Elastic collisions </a:t>
            </a:r>
            <a:r>
              <a:rPr lang="en-US" sz="2000" i="0" baseline="0">
                <a:solidFill>
                  <a:srgbClr val="4D0A09"/>
                </a:solidFill>
                <a:latin typeface="Times New Roman" charset="0"/>
                <a:ea typeface="ＭＳ Ｐゴシック" charset="0"/>
                <a:sym typeface="Zapf Dingbats" charset="0"/>
              </a:rPr>
              <a:t>between the incident electron &amp; nuclei of absorber atoms</a:t>
            </a:r>
            <a:endParaRPr lang="en-US" i="0" baseline="0">
              <a:solidFill>
                <a:srgbClr val="4D0A09"/>
              </a:solidFill>
              <a:latin typeface="Times New Roman" charset="0"/>
              <a:ea typeface="ＭＳ Ｐゴシック" charset="0"/>
            </a:endParaRPr>
          </a:p>
          <a:p>
            <a:pPr marL="342900" indent="-342900" algn="l">
              <a:buFont typeface="Wingdings" charset="0"/>
              <a:buChar char="v"/>
              <a:defRPr/>
            </a:pPr>
            <a:endParaRPr lang="en-US" sz="800" i="0" baseline="0">
              <a:solidFill>
                <a:srgbClr val="4D0A09"/>
              </a:solidFill>
              <a:latin typeface="Times New Roman" charset="0"/>
              <a:ea typeface="ＭＳ Ｐゴシック" charset="0"/>
            </a:endParaRPr>
          </a:p>
          <a:p>
            <a:pPr marL="342900" indent="-342900" algn="l">
              <a:buFont typeface="Wingdings" charset="0"/>
              <a:buChar char="v"/>
              <a:defRPr/>
            </a:pPr>
            <a:endParaRPr lang="en-US" sz="800" i="0" baseline="0">
              <a:solidFill>
                <a:srgbClr val="4D0A09"/>
              </a:solidFill>
              <a:latin typeface="Times New Roman" charset="0"/>
              <a:ea typeface="ＭＳ Ｐゴシック" charset="0"/>
            </a:endParaRPr>
          </a:p>
          <a:p>
            <a:pPr marL="342900" indent="-342900" algn="l">
              <a:buFont typeface="Wingdings" charset="0"/>
              <a:buChar char="v"/>
              <a:defRPr/>
            </a:pPr>
            <a:r>
              <a:rPr lang="en-US" i="0" baseline="0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The ionization &amp; excitation of atomic electrons (inelastic) in target material are the most common processes</a:t>
            </a:r>
          </a:p>
          <a:p>
            <a:pPr marL="342900" indent="-342900" algn="l">
              <a:buFont typeface="Wingdings" charset="0"/>
              <a:buChar char="v"/>
              <a:defRPr/>
            </a:pPr>
            <a:endParaRPr lang="en-US" sz="800" i="0" baseline="0">
              <a:solidFill>
                <a:srgbClr val="4D0A09"/>
              </a:solidFill>
              <a:latin typeface="Times New Roman" charset="0"/>
              <a:ea typeface="ＭＳ Ｐゴシック" charset="0"/>
            </a:endParaRPr>
          </a:p>
          <a:p>
            <a:pPr marL="342900" indent="-342900" algn="l">
              <a:buFont typeface="Wingdings" charset="0"/>
              <a:buChar char="v"/>
              <a:defRPr/>
            </a:pPr>
            <a:endParaRPr lang="en-US" sz="800" i="0" baseline="0">
              <a:solidFill>
                <a:srgbClr val="4D0A09"/>
              </a:solidFill>
              <a:latin typeface="Times New Roman" charset="0"/>
              <a:ea typeface="ＭＳ Ｐゴシック" charset="0"/>
            </a:endParaRPr>
          </a:p>
          <a:p>
            <a:pPr marL="342900" indent="-342900" algn="l">
              <a:buFont typeface="Wingdings" charset="0"/>
              <a:buChar char="v"/>
              <a:defRPr/>
            </a:pPr>
            <a:r>
              <a:rPr lang="en-US" i="0" baseline="0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X-ray emission can become important, particularly for electrons in high Z materials</a:t>
            </a:r>
          </a:p>
          <a:p>
            <a:pPr marL="342900" indent="-342900" algn="l">
              <a:buFont typeface="Wingdings" charset="0"/>
              <a:buChar char="v"/>
              <a:defRPr/>
            </a:pPr>
            <a:endParaRPr lang="en-US" sz="800" i="0" baseline="0">
              <a:solidFill>
                <a:srgbClr val="4D0A09"/>
              </a:solidFill>
              <a:latin typeface="Times New Roman" charset="0"/>
              <a:ea typeface="ＭＳ Ｐゴシック" charset="0"/>
            </a:endParaRPr>
          </a:p>
          <a:p>
            <a:pPr marL="800100" lvl="1" indent="-342900" algn="l">
              <a:buFont typeface="Wingdings" charset="0"/>
              <a:buChar char="Ø"/>
              <a:defRPr/>
            </a:pPr>
            <a:r>
              <a:rPr lang="en-US" sz="2000" i="0" baseline="0">
                <a:solidFill>
                  <a:srgbClr val="4D0A09"/>
                </a:solidFill>
                <a:latin typeface="Times New Roman" charset="0"/>
                <a:ea typeface="ＭＳ Ｐゴシック" charset="0"/>
              </a:rPr>
              <a:t>Nuclear interactions play a less significant role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2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533400"/>
            <a:ext cx="8610600" cy="4778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+mn-lt"/>
                <a:ea typeface="+mj-ea"/>
              </a:rPr>
              <a:t>Elastic Scattering</a:t>
            </a:r>
            <a:endParaRPr lang="en-US" sz="2400" dirty="0">
              <a:latin typeface="+mn-lt"/>
              <a:ea typeface="+mj-ea"/>
            </a:endParaRPr>
          </a:p>
        </p:txBody>
      </p:sp>
      <p:sp>
        <p:nvSpPr>
          <p:cNvPr id="388104" name="Rectangle 8"/>
          <p:cNvSpPr>
            <a:spLocks noChangeArrowheads="1"/>
          </p:cNvSpPr>
          <p:nvPr/>
        </p:nvSpPr>
        <p:spPr bwMode="auto">
          <a:xfrm>
            <a:off x="762000" y="1143000"/>
            <a:ext cx="5562600" cy="508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 baseline="-25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/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Incoming particle: charge z</a:t>
            </a:r>
          </a:p>
          <a:p>
            <a:pPr algn="l" eaLnBrk="1" hangingPunct="1"/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Target nucleus: charge Z </a:t>
            </a:r>
          </a:p>
          <a:p>
            <a:pPr algn="l" eaLnBrk="1" hangingPunct="1"/>
            <a:endParaRPr lang="en-US" altLang="en-US" sz="800" i="0" baseline="0">
              <a:latin typeface="Times New Roman" panose="02020603050405020304" pitchFamily="18" charset="0"/>
            </a:endParaRPr>
          </a:p>
          <a:p>
            <a:pPr algn="l" eaLnBrk="1" hangingPunct="1"/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Elastic cross section:</a:t>
            </a:r>
          </a:p>
          <a:p>
            <a:pPr algn="l" eaLnBrk="1" hangingPunct="1"/>
            <a:endParaRPr lang="en-US" altLang="en-US" i="0" baseline="0">
              <a:latin typeface="Times New Roman" panose="02020603050405020304" pitchFamily="18" charset="0"/>
            </a:endParaRPr>
          </a:p>
          <a:p>
            <a:pPr algn="l" eaLnBrk="1" hangingPunct="1"/>
            <a:endParaRPr lang="en-US" altLang="en-US" i="0" baseline="0">
              <a:latin typeface="Times New Roman" panose="02020603050405020304" pitchFamily="18" charset="0"/>
            </a:endParaRPr>
          </a:p>
          <a:p>
            <a:pPr algn="l" eaLnBrk="1" hangingPunct="1"/>
            <a:endParaRPr lang="en-US" altLang="en-US" i="0" baseline="0">
              <a:latin typeface="Times New Roman" panose="02020603050405020304" pitchFamily="18" charset="0"/>
            </a:endParaRPr>
          </a:p>
          <a:p>
            <a:pPr algn="l" eaLnBrk="1" hangingPunct="1"/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(valid: spin 0, small angles  low ; note that </a:t>
            </a:r>
            <a:r>
              <a:rPr lang="en-US" altLang="en-US" sz="1800" i="0" baseline="0">
                <a:solidFill>
                  <a:srgbClr val="4D0A09"/>
                </a:solidFill>
                <a:latin typeface="Symbol" panose="05050102010706020507" pitchFamily="18" charset="2"/>
              </a:rPr>
              <a:t>σ</a:t>
            </a:r>
            <a:r>
              <a:rPr lang="en-US" altLang="en-US" sz="18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 diverges for &lt;&gt; = 0.</a:t>
            </a:r>
          </a:p>
          <a:p>
            <a:pPr algn="l" eaLnBrk="1" hangingPunct="1"/>
            <a:endParaRPr lang="en-US" altLang="en-US" sz="800" i="0" baseline="0">
              <a:latin typeface="Times New Roman" panose="02020603050405020304" pitchFamily="18" charset="0"/>
            </a:endParaRPr>
          </a:p>
          <a:p>
            <a:pPr algn="l" eaLnBrk="1" hangingPunct="1"/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For very small angles (large impact b), get screening:  </a:t>
            </a:r>
          </a:p>
          <a:p>
            <a:pPr algn="l" eaLnBrk="1" hangingPunct="1"/>
            <a:endParaRPr lang="en-US" altLang="en-US" i="0" baseline="0">
              <a:latin typeface="Times New Roman" panose="02020603050405020304" pitchFamily="18" charset="0"/>
            </a:endParaRPr>
          </a:p>
          <a:p>
            <a:pPr algn="l" eaLnBrk="1" hangingPunct="1"/>
            <a:endParaRPr lang="en-US" altLang="en-US" i="0" baseline="0">
              <a:latin typeface="Times New Roman" panose="02020603050405020304" pitchFamily="18" charset="0"/>
            </a:endParaRPr>
          </a:p>
          <a:p>
            <a:pPr algn="l" eaLnBrk="1" hangingPunct="1"/>
            <a:endParaRPr lang="en-US" altLang="en-US" i="0" baseline="0">
              <a:latin typeface="Times New Roman" panose="02020603050405020304" pitchFamily="18" charset="0"/>
            </a:endParaRPr>
          </a:p>
          <a:p>
            <a:pPr algn="l" eaLnBrk="1" hangingPunct="1"/>
            <a:r>
              <a:rPr lang="en-US" altLang="en-US" sz="2200" i="0" baseline="0">
                <a:solidFill>
                  <a:srgbClr val="4D0A09"/>
                </a:solidFill>
                <a:latin typeface="Times New Roman" panose="02020603050405020304" pitchFamily="18" charset="0"/>
              </a:rPr>
              <a:t>At  = 0 cross section =&gt;  constant</a:t>
            </a:r>
          </a:p>
        </p:txBody>
      </p:sp>
      <p:graphicFrame>
        <p:nvGraphicFramePr>
          <p:cNvPr id="388106" name="Object 10"/>
          <p:cNvGraphicFramePr>
            <a:graphicFrameLocks noChangeAspect="1"/>
          </p:cNvGraphicFramePr>
          <p:nvPr/>
        </p:nvGraphicFramePr>
        <p:xfrm>
          <a:off x="533400" y="2438400"/>
          <a:ext cx="32766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Equation" r:id="rId4" imgW="1816100" imgH="469900" progId="Equation.3">
                  <p:embed/>
                </p:oleObj>
              </mc:Choice>
              <mc:Fallback>
                <p:oleObj name="Equation" r:id="rId4" imgW="1816100" imgH="4699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438400"/>
                        <a:ext cx="32766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8107" name="Rectangle 11"/>
          <p:cNvSpPr>
            <a:spLocks noChangeArrowheads="1"/>
          </p:cNvSpPr>
          <p:nvPr/>
        </p:nvSpPr>
        <p:spPr bwMode="auto">
          <a:xfrm>
            <a:off x="4038600" y="2895600"/>
            <a:ext cx="3259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800" i="0" baseline="0" dirty="0">
                <a:latin typeface="Arial" charset="0"/>
                <a:ea typeface="ＭＳ Ｐゴシック" charset="0"/>
              </a:rPr>
              <a:t>Rutherford Scattering Formula</a:t>
            </a:r>
          </a:p>
        </p:txBody>
      </p:sp>
      <p:graphicFrame>
        <p:nvGraphicFramePr>
          <p:cNvPr id="388109" name="Object 13"/>
          <p:cNvGraphicFramePr>
            <a:graphicFrameLocks noChangeAspect="1"/>
          </p:cNvGraphicFramePr>
          <p:nvPr/>
        </p:nvGraphicFramePr>
        <p:xfrm>
          <a:off x="609600" y="4876800"/>
          <a:ext cx="3667125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Equation" r:id="rId6" imgW="2032000" imgH="533400" progId="Equation.3">
                  <p:embed/>
                </p:oleObj>
              </mc:Choice>
              <mc:Fallback>
                <p:oleObj name="Equation" r:id="rId6" imgW="2032000" imgH="533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876800"/>
                        <a:ext cx="3667125" cy="963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4" name="Picture 2" descr="Untitled-1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066800"/>
            <a:ext cx="20193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3" descr="cross section v angl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886200"/>
            <a:ext cx="23272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104" grpId="0" build="p"/>
      <p:bldP spid="388107" grpId="0"/>
    </p:bldLst>
  </p:timing>
</p:sld>
</file>

<file path=ppt/theme/theme1.xml><?xml version="1.0" encoding="utf-8"?>
<a:theme xmlns:a="http://schemas.openxmlformats.org/drawingml/2006/main" name="Summer 2016 USPAS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Office Theme">
      <a:majorFont>
        <a:latin typeface="Times New Roman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Inkwell">
    <a:dk1>
      <a:sysClr val="windowText" lastClr="000000"/>
    </a:dk1>
    <a:lt1>
      <a:sysClr val="window" lastClr="FFFFFF"/>
    </a:lt1>
    <a:dk2>
      <a:srgbClr val="584D2E"/>
    </a:dk2>
    <a:lt2>
      <a:srgbClr val="EFE7C3"/>
    </a:lt2>
    <a:accent1>
      <a:srgbClr val="860908"/>
    </a:accent1>
    <a:accent2>
      <a:srgbClr val="4A0505"/>
    </a:accent2>
    <a:accent3>
      <a:srgbClr val="7A500A"/>
    </a:accent3>
    <a:accent4>
      <a:srgbClr val="C47810"/>
    </a:accent4>
    <a:accent5>
      <a:srgbClr val="827752"/>
    </a:accent5>
    <a:accent6>
      <a:srgbClr val="B5BB83"/>
    </a:accent6>
    <a:hlink>
      <a:srgbClr val="C47810"/>
    </a:hlink>
    <a:folHlink>
      <a:srgbClr val="F0A43A"/>
    </a:folHlink>
  </a:clrScheme>
  <a:fontScheme name="Office Theme">
    <a:majorFont>
      <a:latin typeface="Times New Roman"/>
      <a:ea typeface="ＭＳ Ｐゴシック"/>
      <a:cs typeface="ＭＳ Ｐゴシック"/>
    </a:majorFont>
    <a:minorFont>
      <a:latin typeface="Times New Roman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Inkwell">
    <a:dk1>
      <a:sysClr val="windowText" lastClr="000000"/>
    </a:dk1>
    <a:lt1>
      <a:sysClr val="window" lastClr="FFFFFF"/>
    </a:lt1>
    <a:dk2>
      <a:srgbClr val="584D2E"/>
    </a:dk2>
    <a:lt2>
      <a:srgbClr val="EFE7C3"/>
    </a:lt2>
    <a:accent1>
      <a:srgbClr val="860908"/>
    </a:accent1>
    <a:accent2>
      <a:srgbClr val="4A0505"/>
    </a:accent2>
    <a:accent3>
      <a:srgbClr val="7A500A"/>
    </a:accent3>
    <a:accent4>
      <a:srgbClr val="C47810"/>
    </a:accent4>
    <a:accent5>
      <a:srgbClr val="827752"/>
    </a:accent5>
    <a:accent6>
      <a:srgbClr val="B5BB83"/>
    </a:accent6>
    <a:hlink>
      <a:srgbClr val="C47810"/>
    </a:hlink>
    <a:folHlink>
      <a:srgbClr val="F0A43A"/>
    </a:folHlink>
  </a:clrScheme>
  <a:fontScheme name="Office Theme">
    <a:majorFont>
      <a:latin typeface="Times New Roman"/>
      <a:ea typeface="ＭＳ Ｐゴシック"/>
      <a:cs typeface="ＭＳ Ｐゴシック"/>
    </a:majorFont>
    <a:minorFont>
      <a:latin typeface="Times New Roman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Summer 2016 USPAS.pot</Template>
  <TotalTime>9012</TotalTime>
  <Words>3583</Words>
  <Application>Microsoft Office PowerPoint</Application>
  <PresentationFormat>On-screen Show (4:3)</PresentationFormat>
  <Paragraphs>532</Paragraphs>
  <Slides>66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66</vt:i4>
      </vt:variant>
    </vt:vector>
  </HeadingPairs>
  <TitlesOfParts>
    <vt:vector size="78" baseType="lpstr">
      <vt:lpstr>Arial</vt:lpstr>
      <vt:lpstr>MS PGothic</vt:lpstr>
      <vt:lpstr>Times New Roman</vt:lpstr>
      <vt:lpstr>Zapf Dingbats</vt:lpstr>
      <vt:lpstr>Wingdings</vt:lpstr>
      <vt:lpstr>Copperplate</vt:lpstr>
      <vt:lpstr>Times</vt:lpstr>
      <vt:lpstr>Symbol</vt:lpstr>
      <vt:lpstr>ヒラギノ角ゴ Pro W3</vt:lpstr>
      <vt:lpstr>Summer 2016 USPAS</vt:lpstr>
      <vt:lpstr>Microsoft Equation</vt:lpstr>
      <vt:lpstr>Microsoft Word Document</vt:lpstr>
      <vt:lpstr>Beam Loss &amp; Machine Protection  Lecture – Interactions of Radiation with Matter</vt:lpstr>
      <vt:lpstr>Outline: Beam material interaction, heating, activation</vt:lpstr>
      <vt:lpstr>Beam-matter interactions: Two questions</vt:lpstr>
      <vt:lpstr>Beam-target interaction rates</vt:lpstr>
      <vt:lpstr>How the beam changes</vt:lpstr>
      <vt:lpstr>PowerPoint Presentation</vt:lpstr>
      <vt:lpstr>How the beam changes</vt:lpstr>
      <vt:lpstr>Interactions of particles with matter</vt:lpstr>
      <vt:lpstr>Elastic Scattering</vt:lpstr>
      <vt:lpstr>Elastic Scattering Cross Section</vt:lpstr>
      <vt:lpstr>Multiple small angle scattering</vt:lpstr>
      <vt:lpstr>Multiple small angle scattering</vt:lpstr>
      <vt:lpstr>Bremsstrahlung &amp; pair production</vt:lpstr>
      <vt:lpstr>Radiation length</vt:lpstr>
      <vt:lpstr>Fractional energy loss mechanism for electrons</vt:lpstr>
      <vt:lpstr>Moliere radius, RM</vt:lpstr>
      <vt:lpstr>Bremsstrahung dose</vt:lpstr>
      <vt:lpstr> Energy deposition in matter by electrons </vt:lpstr>
      <vt:lpstr>Classical energy loss (dE/dx)</vt:lpstr>
      <vt:lpstr>Energy loss and stopping power (cont’d)</vt:lpstr>
      <vt:lpstr>Range of Particles</vt:lpstr>
      <vt:lpstr>Real Ionization Energy Loss Full Bethe-Block formula</vt:lpstr>
      <vt:lpstr>Features of Bethe-Bloch</vt:lpstr>
      <vt:lpstr>Range of ions (for polymers and silicon use C curve)</vt:lpstr>
      <vt:lpstr>End-of-range deposition: Bragg peak</vt:lpstr>
      <vt:lpstr>Anatomy of the Bragg peak</vt:lpstr>
      <vt:lpstr>Beam interactions with absorbing medium</vt:lpstr>
      <vt:lpstr>Range of incident particles</vt:lpstr>
      <vt:lpstr>CDSA ranges of electrons in water and air</vt:lpstr>
      <vt:lpstr>Dose–depth distribution for electrons</vt:lpstr>
      <vt:lpstr>Dose–depth distribution for electrons Electron beam range definitions</vt:lpstr>
      <vt:lpstr>Dose buildup with depth</vt:lpstr>
      <vt:lpstr>Interactions of photons</vt:lpstr>
      <vt:lpstr>Photoelectric Absorption</vt:lpstr>
      <vt:lpstr>Compton scattering of photons</vt:lpstr>
      <vt:lpstr>Pair production is possible if Eγ  &gt; 2 me-</vt:lpstr>
      <vt:lpstr>Photon transport through matter: Probability of pair production</vt:lpstr>
      <vt:lpstr>Regimes of gamma transport</vt:lpstr>
      <vt:lpstr>Interactions of neutrons with matter</vt:lpstr>
      <vt:lpstr>Interactions of neutron with matter</vt:lpstr>
      <vt:lpstr>Neutron interaction cross-sections (&lt;1 MeV)</vt:lpstr>
      <vt:lpstr>Photo-Neutron threshold = Nuclear binding energy</vt:lpstr>
      <vt:lpstr>Interactions at high energy  Eparticle &gt;&gt; mparticle</vt:lpstr>
      <vt:lpstr>Cascades and showers</vt:lpstr>
      <vt:lpstr>Electromagnetic shower</vt:lpstr>
      <vt:lpstr>Electromagnetic shower sizes </vt:lpstr>
      <vt:lpstr>Hadronic cascade basics</vt:lpstr>
      <vt:lpstr>Hadronic cascade</vt:lpstr>
      <vt:lpstr>Nuclear interaction length</vt:lpstr>
      <vt:lpstr>Total p=p &amp; n-p cross-sections</vt:lpstr>
      <vt:lpstr>150 GeV pion showers in Copper</vt:lpstr>
      <vt:lpstr>Shower sizes </vt:lpstr>
      <vt:lpstr>Effects on Materials </vt:lpstr>
      <vt:lpstr>Effects on materials</vt:lpstr>
      <vt:lpstr>Effects in organic materials: three-step process</vt:lpstr>
      <vt:lpstr>Effects in inorganic matter</vt:lpstr>
      <vt:lpstr>Calculation of Displacements Per Atom (DPA)</vt:lpstr>
      <vt:lpstr>Displacement cross section</vt:lpstr>
      <vt:lpstr>Transmutation Effects</vt:lpstr>
      <vt:lpstr>Radiation-induced property changes</vt:lpstr>
      <vt:lpstr>Simulation Tools</vt:lpstr>
      <vt:lpstr>Simulation tools</vt:lpstr>
      <vt:lpstr>Example: MARS15</vt:lpstr>
      <vt:lpstr>Particle Production in Nuclear Interactions</vt:lpstr>
      <vt:lpstr>Example: Hi-Lumi LHC Upgrade Beam Loss and Accelerator Protection</vt:lpstr>
      <vt:lpstr>Effects on electronics</vt:lpstr>
    </vt:vector>
  </TitlesOfParts>
  <Company>William Barletta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Barletta</dc:creator>
  <cp:lastModifiedBy>Jorg Wenninger</cp:lastModifiedBy>
  <cp:revision>135</cp:revision>
  <cp:lastPrinted>2017-01-13T18:52:59Z</cp:lastPrinted>
  <dcterms:created xsi:type="dcterms:W3CDTF">2009-07-26T00:07:03Z</dcterms:created>
  <dcterms:modified xsi:type="dcterms:W3CDTF">2023-01-30T02:10:05Z</dcterms:modified>
</cp:coreProperties>
</file>