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35.xml.rels" ContentType="application/vnd.openxmlformats-package.relationships+xml"/>
  <Override PartName="/ppt/notesSlides/_rels/notesSlide36.xml.rels" ContentType="application/vnd.openxmlformats-package.relationships+xml"/>
  <Override PartName="/ppt/notesSlides/_rels/notesSlide37.xml.rels" ContentType="application/vnd.openxmlformats-package.relationships+xml"/>
  <Override PartName="/ppt/notesSlides/_rels/notesSlide38.xml.rels" ContentType="application/vnd.openxmlformats-package.relationships+xml"/>
  <Override PartName="/ppt/notesSlides/_rels/notesSlide39.xml.rels" ContentType="application/vnd.openxmlformats-package.relationships+xml"/>
  <Override PartName="/ppt/notesSlides/_rels/notesSlide40.xml.rels" ContentType="application/vnd.openxmlformats-package.relationships+xml"/>
  <Override PartName="/ppt/notesSlides/_rels/notesSlide41.xml.rels" ContentType="application/vnd.openxmlformats-package.relationship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media/image1.wmf" ContentType="image/x-wmf"/>
  <Override PartName="/ppt/media/image26.tif" ContentType="image/tiff"/>
  <Override PartName="/ppt/media/image2.wmf" ContentType="image/x-wmf"/>
  <Override PartName="/ppt/media/image9.jpeg" ContentType="image/jpeg"/>
  <Override PartName="/ppt/media/image3.wmf" ContentType="image/x-wmf"/>
  <Override PartName="/ppt/media/image4.wmf" ContentType="image/x-wmf"/>
  <Override PartName="/ppt/media/image16.wmf" ContentType="image/x-wmf"/>
  <Override PartName="/ppt/media/image5.png" ContentType="image/png"/>
  <Override PartName="/ppt/media/image6.png" ContentType="image/png"/>
  <Override PartName="/ppt/media/image17.wmf" ContentType="image/x-wmf"/>
  <Override PartName="/ppt/media/image7.png" ContentType="image/png"/>
  <Override PartName="/ppt/media/image8.png" ContentType="image/png"/>
  <Override PartName="/ppt/media/image10.jpeg" ContentType="image/jpeg"/>
  <Override PartName="/ppt/media/image11.jpeg" ContentType="image/jpeg"/>
  <Override PartName="/ppt/media/image12.wmf" ContentType="image/x-wmf"/>
  <Override PartName="/ppt/media/image13.wmf" ContentType="image/x-wmf"/>
  <Override PartName="/ppt/media/image14.wmf" ContentType="image/x-wmf"/>
  <Override PartName="/ppt/media/image15.wmf" ContentType="image/x-wmf"/>
  <Override PartName="/ppt/media/image18.png" ContentType="image/png"/>
  <Override PartName="/ppt/media/image19.png" ContentType="image/png"/>
  <Override PartName="/ppt/media/image20.wmf" ContentType="image/x-wmf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7.png" ContentType="image/png"/>
  <Override PartName="/ppt/media/image28.png" ContentType="image/png"/>
  <Override PartName="/ppt/media/image29.png" ContentType="image/png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37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38.xml.rels" ContentType="application/vnd.openxmlformats-package.relationships+xml"/>
  <Override PartName="/ppt/slides/_rels/slide5.xml.rels" ContentType="application/vnd.openxmlformats-package.relationships+xml"/>
  <Override PartName="/ppt/slides/_rels/slide39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</p:sldIdLst>
  <p:sldSz cx="10080625" cy="5670550"/>
  <p:notesSz cx="7315200" cy="9601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5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E1CAF5E0-B36F-48D5-AE45-F5B0CB08D707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37.xml.rels><?xml version="1.0" encoding="UTF-8"?>
<Relationships xmlns="http://schemas.openxmlformats.org/package/2006/relationships"><Relationship Id="rId1" Type="http://schemas.openxmlformats.org/officeDocument/2006/relationships/slide" Target="../slides/slide37.xml"/><Relationship Id="rId2" Type="http://schemas.openxmlformats.org/officeDocument/2006/relationships/notesMaster" Target="../notesMasters/notesMaster1.xml"/>
</Relationships>
</file>

<file path=ppt/notesSlides/_rels/notesSlide38.xml.rels><?xml version="1.0" encoding="UTF-8"?>
<Relationships xmlns="http://schemas.openxmlformats.org/package/2006/relationships"><Relationship Id="rId1" Type="http://schemas.openxmlformats.org/officeDocument/2006/relationships/slide" Target="../slides/slide38.xml"/><Relationship Id="rId2" Type="http://schemas.openxmlformats.org/officeDocument/2006/relationships/notesMaster" Target="../notesMasters/notesMaster1.xml"/>
</Relationships>
</file>

<file path=ppt/notesSlides/_rels/notesSlide39.xml.rels><?xml version="1.0" encoding="UTF-8"?>
<Relationships xmlns="http://schemas.openxmlformats.org/package/2006/relationships"><Relationship Id="rId1" Type="http://schemas.openxmlformats.org/officeDocument/2006/relationships/slide" Target="../slides/slide39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40.xml.rels><?xml version="1.0" encoding="UTF-8"?>
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
</Relationships>
</file>

<file path=ppt/notesSlides/_rels/notesSlide41.xml.rels><?xml version="1.0" encoding="UTF-8"?>
<Relationships xmlns="http://schemas.openxmlformats.org/package/2006/relationships"><Relationship Id="rId1" Type="http://schemas.openxmlformats.org/officeDocument/2006/relationships/slide" Target="../slides/slide41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026E58A5-68F1-4D16-9FB8-232123CA001B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385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386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CustomShape 1"/>
          <p:cNvSpPr/>
          <p:nvPr/>
        </p:nvSpPr>
        <p:spPr>
          <a:xfrm>
            <a:off x="4143600" y="9119520"/>
            <a:ext cx="3168360" cy="47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474D7FDA-576B-4FF5-871D-3B4AC536E6DF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12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160" cy="3598920"/>
          </a:xfrm>
          <a:prstGeom prst="rect">
            <a:avLst/>
          </a:prstGeom>
        </p:spPr>
      </p:sp>
      <p:sp>
        <p:nvSpPr>
          <p:cNvPr id="413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720" cy="432072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5668D532-8425-448B-BCA9-EA5854998BA0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15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16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1F03A574-E67D-410F-88D9-EFEBA88ACF43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18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19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3FBD4338-5341-4BFA-8AD1-5B8CB4B29C0E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21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22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E3F06F47-E85E-48A9-9403-C315DAB618D8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24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25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133A0594-B2F2-4ABB-8FA8-FADD1C786261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27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28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E24412A6-4F2C-4A6E-A7BE-B1A6A8320539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30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31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9FCDB201-EAE8-48B4-B910-64CCFC817581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33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34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6323E72A-46E2-475A-8D95-9FD64F0F114F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36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37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EF0C086A-262F-4A0F-AB35-32CC76D98478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39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40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874C79C2-15A2-4BB8-B651-81DF40F571F8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389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4BC094C7-5676-41CB-A037-2CFE5C97971B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42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43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10151EE0-4EA2-4B2D-804E-F2398D3A790E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45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46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5B74568A-9834-49A5-AD6E-D2B9B9812127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48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49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90FB7A6B-1C54-47F5-B058-76AFAA9969B1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51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52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C11EA311-D2CE-4169-9DA7-049DB01EA9F8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54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55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303DEA80-BE1D-4F83-B7FB-53DE8FC7BC0B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57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58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CustomShape 1"/>
          <p:cNvSpPr/>
          <p:nvPr/>
        </p:nvSpPr>
        <p:spPr>
          <a:xfrm>
            <a:off x="4143600" y="9119520"/>
            <a:ext cx="3168360" cy="47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12403074-C996-4B40-94F1-75C9AC7D77A2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60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160" cy="3598920"/>
          </a:xfrm>
          <a:prstGeom prst="rect">
            <a:avLst/>
          </a:prstGeom>
        </p:spPr>
      </p:sp>
      <p:sp>
        <p:nvSpPr>
          <p:cNvPr id="461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720" cy="432072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DFB2F49C-53DE-4ACE-A7FF-2641831CE109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63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64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805F9AD4-FE56-49F5-9F05-7115A100D9F4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66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67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2365E716-12A0-4DA6-B89D-2A62B66875F8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69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70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F25CA8A3-1187-4397-B8EC-29D85BD833F1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391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392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1BB9A0C1-F66E-4338-B084-B2E60AC48216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72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73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F886B8F7-1B20-4733-BA88-04196A010397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75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76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75E7172A-38DB-4D7F-B74A-3DED1F7786CC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78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79" name="PlaceHolder 3"/>
          <p:cNvSpPr>
            <a:spLocks noGrp="1"/>
          </p:cNvSpPr>
          <p:nvPr>
            <p:ph type="body"/>
          </p:nvPr>
        </p:nvSpPr>
        <p:spPr>
          <a:xfrm>
            <a:off x="731520" y="4560480"/>
            <a:ext cx="5850360" cy="431892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B14EC6BE-4E97-4168-9EF9-44DD3AFCA09A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81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82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B9BEBCA2-96F4-404B-8600-893D3FF4BF14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84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85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12CD6E44-6AE4-4994-B277-53E62879ABEF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87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88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B82FA7E2-39DD-4649-8FF0-7FA7DBE02D55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90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91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6CE479A3-C194-4B6B-9115-63B9DDE5BCA8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93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94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615A4ABF-C613-4586-8F39-53C8BFC82E7F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96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97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AB835227-AB83-4D0A-AC29-81A82A8C6AB8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99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500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73DC5BDC-4E4D-4924-97C8-683E4C056D7C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394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395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4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67A38A86-4E16-4D2C-9869-49DE3774E9B1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502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503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4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0601DDE2-AC13-4B64-B253-33E38292021D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505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506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0B1F7B0F-5CD1-419E-B6A6-779B04D48F30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397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398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0A2DEC74-E4E2-46D6-AABA-698FF07FFE58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00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01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4E661C40-57D3-460E-9BD9-42017F7648C8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04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CustomShape 1"/>
          <p:cNvSpPr/>
          <p:nvPr/>
        </p:nvSpPr>
        <p:spPr>
          <a:xfrm>
            <a:off x="4143600" y="9119520"/>
            <a:ext cx="3168000" cy="47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3DA31B4F-D684-4373-8053-1D011C5815E3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06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8800" cy="3598560"/>
          </a:xfrm>
          <a:prstGeom prst="rect">
            <a:avLst/>
          </a:prstGeom>
        </p:spPr>
      </p:sp>
      <p:sp>
        <p:nvSpPr>
          <p:cNvPr id="407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360" cy="432036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CustomShape 1"/>
          <p:cNvSpPr/>
          <p:nvPr/>
        </p:nvSpPr>
        <p:spPr>
          <a:xfrm>
            <a:off x="4143600" y="9119520"/>
            <a:ext cx="3168360" cy="47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5272679C-8973-4FC3-8FA1-24F2AAC37A5A}" type="slidenum">
              <a:rPr b="0" lang="en-US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409" name="PlaceHolder 2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160" cy="3598920"/>
          </a:xfrm>
          <a:prstGeom prst="rect">
            <a:avLst/>
          </a:prstGeom>
        </p:spPr>
      </p:sp>
      <p:sp>
        <p:nvSpPr>
          <p:cNvPr id="410" name="PlaceHolder 3"/>
          <p:cNvSpPr>
            <a:spLocks noGrp="1"/>
          </p:cNvSpPr>
          <p:nvPr>
            <p:ph type="body"/>
          </p:nvPr>
        </p:nvSpPr>
        <p:spPr>
          <a:xfrm>
            <a:off x="731520" y="4559040"/>
            <a:ext cx="5850720" cy="432072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wmf"/><Relationship Id="rId3" Type="http://schemas.openxmlformats.org/officeDocument/2006/relationships/image" Target="../media/image4.wmf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360"/>
            <a:ext cx="10078200" cy="62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0" y="5481000"/>
            <a:ext cx="10078200" cy="18720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" name="Picture 1" descr=""/>
          <p:cNvPicPr/>
          <p:nvPr/>
        </p:nvPicPr>
        <p:blipFill>
          <a:blip r:embed="rId2"/>
          <a:stretch/>
        </p:blipFill>
        <p:spPr>
          <a:xfrm>
            <a:off x="82080" y="75960"/>
            <a:ext cx="696240" cy="520560"/>
          </a:xfrm>
          <a:prstGeom prst="rect">
            <a:avLst/>
          </a:prstGeom>
          <a:ln>
            <a:noFill/>
          </a:ln>
        </p:spPr>
      </p:pic>
      <p:pic>
        <p:nvPicPr>
          <p:cNvPr id="3" name="Picture 2" descr=""/>
          <p:cNvPicPr/>
          <p:nvPr/>
        </p:nvPicPr>
        <p:blipFill>
          <a:blip r:embed="rId3"/>
          <a:stretch/>
        </p:blipFill>
        <p:spPr>
          <a:xfrm>
            <a:off x="195840" y="132120"/>
            <a:ext cx="538920" cy="381600"/>
          </a:xfrm>
          <a:prstGeom prst="rect">
            <a:avLst/>
          </a:prstGeom>
          <a:ln>
            <a:noFill/>
          </a:ln>
        </p:spPr>
      </p:pic>
      <p:sp>
        <p:nvSpPr>
          <p:cNvPr id="4" name="CustomShape 3"/>
          <p:cNvSpPr/>
          <p:nvPr/>
        </p:nvSpPr>
        <p:spPr>
          <a:xfrm>
            <a:off x="-10080" y="154800"/>
            <a:ext cx="669960" cy="25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CERN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5" name="CustomShape 4"/>
          <p:cNvSpPr/>
          <p:nvPr/>
        </p:nvSpPr>
        <p:spPr>
          <a:xfrm>
            <a:off x="0" y="5481000"/>
            <a:ext cx="9910440" cy="197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         </a:t>
            </a:r>
            <a:r>
              <a:rPr b="0" lang="en-US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Andrea Apollonio                                                                                                                                                                                                  page </a:t>
            </a:r>
            <a:fld id="{EC4F1653-F03E-4617-A2B3-F7CC51F294DF}" type="slidenum">
              <a:rPr b="0" lang="en-US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6" name="CustomShape 5"/>
          <p:cNvSpPr/>
          <p:nvPr/>
        </p:nvSpPr>
        <p:spPr>
          <a:xfrm>
            <a:off x="0" y="5491080"/>
            <a:ext cx="8062200" cy="176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PlaceHolder 6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7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360"/>
            <a:ext cx="10078200" cy="62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2"/>
          <p:cNvSpPr/>
          <p:nvPr/>
        </p:nvSpPr>
        <p:spPr>
          <a:xfrm>
            <a:off x="0" y="5481000"/>
            <a:ext cx="10078200" cy="18720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7" name="Picture 1" descr=""/>
          <p:cNvPicPr/>
          <p:nvPr/>
        </p:nvPicPr>
        <p:blipFill>
          <a:blip r:embed="rId2"/>
          <a:stretch/>
        </p:blipFill>
        <p:spPr>
          <a:xfrm>
            <a:off x="82080" y="75960"/>
            <a:ext cx="696240" cy="520560"/>
          </a:xfrm>
          <a:prstGeom prst="rect">
            <a:avLst/>
          </a:prstGeom>
          <a:ln>
            <a:noFill/>
          </a:ln>
        </p:spPr>
      </p:pic>
      <p:pic>
        <p:nvPicPr>
          <p:cNvPr id="48" name="Picture 2" descr=""/>
          <p:cNvPicPr/>
          <p:nvPr/>
        </p:nvPicPr>
        <p:blipFill>
          <a:blip r:embed="rId3"/>
          <a:stretch/>
        </p:blipFill>
        <p:spPr>
          <a:xfrm>
            <a:off x="195840" y="132120"/>
            <a:ext cx="538920" cy="381600"/>
          </a:xfrm>
          <a:prstGeom prst="rect">
            <a:avLst/>
          </a:prstGeom>
          <a:ln>
            <a:noFill/>
          </a:ln>
        </p:spPr>
      </p:pic>
      <p:sp>
        <p:nvSpPr>
          <p:cNvPr id="49" name="CustomShape 3"/>
          <p:cNvSpPr/>
          <p:nvPr/>
        </p:nvSpPr>
        <p:spPr>
          <a:xfrm>
            <a:off x="-10080" y="154800"/>
            <a:ext cx="669960" cy="25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CERN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0" y="5481000"/>
            <a:ext cx="9910440" cy="197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         </a:t>
            </a:r>
            <a:r>
              <a:rPr b="0" lang="en-US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Andrea Apollonio                                                                                                                                                                                                  page </a:t>
            </a:r>
            <a:fld id="{6457A4A5-0A8E-4C5F-B708-E0C0899DDFC7}" type="slidenum">
              <a:rPr b="0" lang="en-US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51" name="CustomShape 5"/>
          <p:cNvSpPr/>
          <p:nvPr/>
        </p:nvSpPr>
        <p:spPr>
          <a:xfrm>
            <a:off x="0" y="5491080"/>
            <a:ext cx="8062200" cy="176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PlaceHolder 6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53" name="PlaceHolder 7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hyperlink" Target="http://en.wikipedia.org/wiki/File:Alstom_AGV_Cerhenice_img_0365.jpg" TargetMode="External"/><Relationship Id="rId3" Type="http://schemas.openxmlformats.org/officeDocument/2006/relationships/hyperlink" Target="http://creativecommons.org/licenses/by-sa/3.0/deed.en" TargetMode="External"/><Relationship Id="rId4" Type="http://schemas.openxmlformats.org/officeDocument/2006/relationships/image" Target="../media/image11.jpeg"/><Relationship Id="rId5" Type="http://schemas.openxmlformats.org/officeDocument/2006/relationships/hyperlink" Target="http://militarytimes.com/blogs/scoopdeck/2010/07/07/the-airstrike-that-never-happened/" TargetMode="External"/><Relationship Id="rId6" Type="http://schemas.openxmlformats.org/officeDocument/2006/relationships/slideLayout" Target="../slideLayouts/slideLayout1.xml"/><Relationship Id="rId7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image" Target="../media/image13.wmf"/><Relationship Id="rId3" Type="http://schemas.openxmlformats.org/officeDocument/2006/relationships/image" Target="../media/image14.wmf"/><Relationship Id="rId4" Type="http://schemas.openxmlformats.org/officeDocument/2006/relationships/image" Target="../media/image15.wmf"/><Relationship Id="rId5" Type="http://schemas.openxmlformats.org/officeDocument/2006/relationships/image" Target="../media/image16.wmf"/><Relationship Id="rId6" Type="http://schemas.openxmlformats.org/officeDocument/2006/relationships/image" Target="../media/image17.wmf"/><Relationship Id="rId7" Type="http://schemas.openxmlformats.org/officeDocument/2006/relationships/slideLayout" Target="../slideLayouts/slideLayout1.xml"/><Relationship Id="rId8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wmf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6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6.tif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3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" descr=""/>
          <p:cNvPicPr/>
          <p:nvPr/>
        </p:nvPicPr>
        <p:blipFill>
          <a:blip r:embed="rId1"/>
          <a:stretch/>
        </p:blipFill>
        <p:spPr>
          <a:xfrm>
            <a:off x="0" y="-2068560"/>
            <a:ext cx="10114200" cy="10114200"/>
          </a:xfrm>
          <a:prstGeom prst="rect">
            <a:avLst/>
          </a:prstGeom>
          <a:ln>
            <a:noFill/>
          </a:ln>
        </p:spPr>
      </p:pic>
      <p:sp>
        <p:nvSpPr>
          <p:cNvPr id="97" name="CustomShape 1"/>
          <p:cNvSpPr/>
          <p:nvPr/>
        </p:nvSpPr>
        <p:spPr>
          <a:xfrm>
            <a:off x="720" y="720"/>
            <a:ext cx="10078200" cy="5668200"/>
          </a:xfrm>
          <a:prstGeom prst="rect">
            <a:avLst/>
          </a:prstGeom>
          <a:solidFill>
            <a:srgbClr val="002060">
              <a:alpha val="50000"/>
            </a:srgb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2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CustomShape 3"/>
          <p:cNvSpPr/>
          <p:nvPr/>
        </p:nvSpPr>
        <p:spPr>
          <a:xfrm>
            <a:off x="1626480" y="2752920"/>
            <a:ext cx="7062840" cy="155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A. Apollonio (RESHAPE)</a:t>
            </a:r>
            <a:endParaRPr b="0" lang="en-US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andrea.apollonio@reshape.systems</a:t>
            </a:r>
            <a:endParaRPr b="0" lang="en-US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USPAS – 01/02/2023</a:t>
            </a:r>
            <a:endParaRPr b="0" lang="en-US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100" name="CustomShape 4"/>
          <p:cNvSpPr/>
          <p:nvPr/>
        </p:nvSpPr>
        <p:spPr>
          <a:xfrm>
            <a:off x="1296720" y="1048320"/>
            <a:ext cx="748260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00"/>
                </a:solidFill>
                <a:latin typeface="Calibri"/>
                <a:ea typeface="DejaVu Sans"/>
              </a:rPr>
              <a:t>Reliability and Availability for </a:t>
            </a:r>
            <a:endParaRPr b="0" lang="en-US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00"/>
                </a:solidFill>
                <a:latin typeface="Calibri"/>
                <a:ea typeface="DejaVu Sans"/>
              </a:rPr>
              <a:t>Particle Accelerators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01" name="CustomShape 5"/>
          <p:cNvSpPr/>
          <p:nvPr/>
        </p:nvSpPr>
        <p:spPr>
          <a:xfrm>
            <a:off x="982440" y="4745880"/>
            <a:ext cx="818352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ffff00"/>
                </a:solidFill>
                <a:latin typeface="Calibri"/>
                <a:ea typeface="DejaVu Sans"/>
              </a:rPr>
              <a:t>Acknowledgements: C. Peters, R. Schmidt, B. Todd, J. Wenninger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673560" y="0"/>
            <a:ext cx="9404280" cy="62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Future: Dependability Studies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360" y="629640"/>
            <a:ext cx="5038200" cy="4882320"/>
          </a:xfrm>
          <a:prstGeom prst="rect">
            <a:avLst/>
          </a:prstGeom>
          <a:ln w="38160">
            <a:solidFill>
              <a:srgbClr val="00006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3"/>
          <p:cNvSpPr/>
          <p:nvPr/>
        </p:nvSpPr>
        <p:spPr>
          <a:xfrm>
            <a:off x="5039640" y="629640"/>
            <a:ext cx="5039280" cy="4882320"/>
          </a:xfrm>
          <a:prstGeom prst="rect">
            <a:avLst/>
          </a:prstGeom>
          <a:ln w="38160">
            <a:solidFill>
              <a:srgbClr val="00006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7" name="CustomShape 4"/>
          <p:cNvSpPr/>
          <p:nvPr/>
        </p:nvSpPr>
        <p:spPr>
          <a:xfrm>
            <a:off x="6150600" y="691200"/>
            <a:ext cx="317376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Technology Feasibility Assessment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78" name="CustomShape 5"/>
          <p:cNvSpPr/>
          <p:nvPr/>
        </p:nvSpPr>
        <p:spPr>
          <a:xfrm>
            <a:off x="673560" y="929520"/>
            <a:ext cx="31737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Concept Phase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79" name="CustomShape 6"/>
          <p:cNvSpPr/>
          <p:nvPr/>
        </p:nvSpPr>
        <p:spPr>
          <a:xfrm>
            <a:off x="6150600" y="1961280"/>
            <a:ext cx="317376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Technology Definition and Implementation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80" name="CustomShape 7"/>
          <p:cNvSpPr/>
          <p:nvPr/>
        </p:nvSpPr>
        <p:spPr>
          <a:xfrm>
            <a:off x="673560" y="2132640"/>
            <a:ext cx="31737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Design Phase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81" name="CustomShape 8"/>
          <p:cNvSpPr/>
          <p:nvPr/>
        </p:nvSpPr>
        <p:spPr>
          <a:xfrm>
            <a:off x="6150600" y="3340440"/>
            <a:ext cx="317376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Technology Field Use &amp; Optimization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82" name="CustomShape 9"/>
          <p:cNvSpPr/>
          <p:nvPr/>
        </p:nvSpPr>
        <p:spPr>
          <a:xfrm>
            <a:off x="673560" y="3193920"/>
            <a:ext cx="3173760" cy="106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Exploitation Phase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83" name="CustomShape 10"/>
          <p:cNvSpPr/>
          <p:nvPr/>
        </p:nvSpPr>
        <p:spPr>
          <a:xfrm>
            <a:off x="4404240" y="629640"/>
            <a:ext cx="1269000" cy="48826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4" name="CustomShape 11"/>
          <p:cNvSpPr/>
          <p:nvPr/>
        </p:nvSpPr>
        <p:spPr>
          <a:xfrm>
            <a:off x="3690000" y="1465200"/>
            <a:ext cx="2615760" cy="19036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12"/>
          <p:cNvSpPr/>
          <p:nvPr/>
        </p:nvSpPr>
        <p:spPr>
          <a:xfrm>
            <a:off x="4007160" y="2043360"/>
            <a:ext cx="2062440" cy="106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161616"/>
                </a:solidFill>
                <a:latin typeface="Calibri"/>
                <a:ea typeface="DejaVu Sans"/>
              </a:rPr>
              <a:t>Reliability Studies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86" name="CustomShape 13"/>
          <p:cNvSpPr/>
          <p:nvPr/>
        </p:nvSpPr>
        <p:spPr>
          <a:xfrm>
            <a:off x="673560" y="4489560"/>
            <a:ext cx="31737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Upgrade Phase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87" name="CustomShape 14"/>
          <p:cNvSpPr/>
          <p:nvPr/>
        </p:nvSpPr>
        <p:spPr>
          <a:xfrm>
            <a:off x="3928320" y="3906000"/>
            <a:ext cx="2169360" cy="15789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CustomShape 15"/>
          <p:cNvSpPr/>
          <p:nvPr/>
        </p:nvSpPr>
        <p:spPr>
          <a:xfrm>
            <a:off x="6150600" y="4342680"/>
            <a:ext cx="317376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New Technology Definition and Implementation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356400" y="247788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800" spc="-1" strike="noStrike">
                <a:solidFill>
                  <a:srgbClr val="002060"/>
                </a:solidFill>
                <a:latin typeface="Calibri"/>
                <a:ea typeface="DejaVu Sans"/>
              </a:rPr>
              <a:t>Risk</a:t>
            </a:r>
            <a:endParaRPr b="0" lang="en-US" sz="3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Risks for Particle Accelerators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0" y="688680"/>
            <a:ext cx="6217560" cy="377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79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1" lang="en-US" sz="2400" spc="-1" strike="noStrike">
                <a:solidFill>
                  <a:srgbClr val="1717ff"/>
                </a:solidFill>
                <a:latin typeface="Calibri"/>
                <a:ea typeface="DejaVu Sans"/>
              </a:rPr>
              <a:t>Not to complete</a:t>
            </a:r>
            <a:r>
              <a:rPr b="0" lang="en-US" sz="2400" spc="-1" strike="noStrike">
                <a:solidFill>
                  <a:srgbClr val="062f67"/>
                </a:solidFill>
                <a:latin typeface="Calibri"/>
                <a:ea typeface="DejaVu Sans"/>
              </a:rPr>
              <a:t> the construction of the accelerator</a:t>
            </a:r>
            <a:endParaRPr b="0" lang="en-US" sz="2400" spc="-1" strike="noStrike">
              <a:latin typeface="Arial"/>
            </a:endParaRPr>
          </a:p>
          <a:p>
            <a:pPr lvl="1" marL="781200" indent="-322200">
              <a:lnSpc>
                <a:spcPct val="100000"/>
              </a:lnSpc>
              <a:spcBef>
                <a:spcPts val="400"/>
              </a:spcBef>
              <a:buClr>
                <a:srgbClr val="1717ff"/>
              </a:buClr>
              <a:buSzPct val="80000"/>
              <a:buFont typeface="Calibri"/>
              <a:buChar char="•"/>
            </a:pPr>
            <a:r>
              <a:rPr b="0" lang="en-US" sz="2000" spc="-1" strike="noStrike">
                <a:solidFill>
                  <a:srgbClr val="a50021"/>
                </a:solidFill>
                <a:latin typeface="Calibri"/>
                <a:ea typeface="DejaVu Sans"/>
              </a:rPr>
              <a:t>Happened to other projects, the most expensive was the Superconducting Super Collider in Texas / USA with a length of </a:t>
            </a:r>
            <a:r>
              <a:rPr b="0" lang="en-US" sz="2000" spc="-1" strike="noStrike">
                <a:solidFill>
                  <a:srgbClr val="a50021"/>
                </a:solidFill>
                <a:latin typeface="Times New Roman"/>
                <a:ea typeface="DejaVu Sans"/>
              </a:rPr>
              <a:t>~</a:t>
            </a:r>
            <a:r>
              <a:rPr b="0" lang="en-US" sz="2000" spc="-1" strike="noStrike">
                <a:solidFill>
                  <a:srgbClr val="a50021"/>
                </a:solidFill>
                <a:latin typeface="Calibri"/>
                <a:ea typeface="DejaVu Sans"/>
              </a:rPr>
              <a:t>80 km</a:t>
            </a:r>
            <a:endParaRPr b="0" lang="en-US" sz="2000" spc="-1" strike="noStrike">
              <a:latin typeface="Arial"/>
            </a:endParaRPr>
          </a:p>
          <a:p>
            <a:pPr lvl="1" marL="781200" indent="-322200">
              <a:lnSpc>
                <a:spcPct val="100000"/>
              </a:lnSpc>
              <a:spcBef>
                <a:spcPts val="400"/>
              </a:spcBef>
              <a:buClr>
                <a:srgbClr val="1717ff"/>
              </a:buClr>
              <a:buSzPct val="80000"/>
              <a:buFont typeface="Calibri"/>
              <a:buChar char="•"/>
            </a:pPr>
            <a:r>
              <a:rPr b="0" lang="en-US" sz="2000" spc="-1" strike="noStrike">
                <a:solidFill>
                  <a:srgbClr val="a50021"/>
                </a:solidFill>
                <a:latin typeface="Calibri"/>
                <a:ea typeface="DejaVu Sans"/>
              </a:rPr>
              <a:t>Cost increase from 4.4 Billion US</a:t>
            </a:r>
            <a:r>
              <a:rPr b="0" lang="en-US" sz="2000" spc="-1" strike="noStrike">
                <a:solidFill>
                  <a:srgbClr val="a50021"/>
                </a:solidFill>
                <a:latin typeface="Times New Roman"/>
                <a:ea typeface="DejaVu Sans"/>
              </a:rPr>
              <a:t>$</a:t>
            </a:r>
            <a:r>
              <a:rPr b="0" lang="en-US" sz="2000" spc="-1" strike="noStrike">
                <a:solidFill>
                  <a:srgbClr val="a50021"/>
                </a:solidFill>
                <a:latin typeface="Calibri"/>
                <a:ea typeface="DejaVu Sans"/>
              </a:rPr>
              <a:t> to 12 Billion US</a:t>
            </a:r>
            <a:r>
              <a:rPr b="0" lang="en-US" sz="2000" spc="-1" strike="noStrike">
                <a:solidFill>
                  <a:srgbClr val="a50021"/>
                </a:solidFill>
                <a:latin typeface="Times New Roman"/>
                <a:ea typeface="DejaVu Sans"/>
              </a:rPr>
              <a:t>$</a:t>
            </a:r>
            <a:r>
              <a:rPr b="0" lang="en-US" sz="2000" spc="-1" strike="noStrike">
                <a:solidFill>
                  <a:srgbClr val="a50021"/>
                </a:solidFill>
                <a:latin typeface="Calibri"/>
                <a:ea typeface="DejaVu Sans"/>
              </a:rPr>
              <a:t>, US congress stopped the project in 1993 after having invested more the 2 Billion US</a:t>
            </a:r>
            <a:r>
              <a:rPr b="0" lang="en-US" sz="2000" spc="-1" strike="noStrike">
                <a:solidFill>
                  <a:srgbClr val="a50021"/>
                </a:solidFill>
                <a:latin typeface="Times New Roman"/>
                <a:ea typeface="DejaVu Sans"/>
              </a:rPr>
              <a:t>$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79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1" lang="en-US" sz="2400" spc="-1" strike="noStrike">
                <a:solidFill>
                  <a:srgbClr val="1717ff"/>
                </a:solidFill>
                <a:latin typeface="Calibri"/>
                <a:ea typeface="DejaVu Sans"/>
              </a:rPr>
              <a:t>Not</a:t>
            </a:r>
            <a:r>
              <a:rPr b="0" lang="en-US" sz="2400" spc="-1" strike="noStrike">
                <a:solidFill>
                  <a:srgbClr val="062f67"/>
                </a:solidFill>
                <a:latin typeface="Calibri"/>
                <a:ea typeface="DejaVu Sans"/>
              </a:rPr>
              <a:t> to be able </a:t>
            </a:r>
            <a:r>
              <a:rPr b="1" lang="en-US" sz="2400" spc="-1" strike="noStrike">
                <a:solidFill>
                  <a:srgbClr val="1717ff"/>
                </a:solidFill>
                <a:latin typeface="Calibri"/>
                <a:ea typeface="DejaVu Sans"/>
              </a:rPr>
              <a:t>to operate</a:t>
            </a:r>
            <a:r>
              <a:rPr b="0" lang="en-US" sz="2400" spc="-1" strike="noStrike">
                <a:solidFill>
                  <a:srgbClr val="062f67"/>
                </a:solidFill>
                <a:latin typeface="Calibri"/>
                <a:ea typeface="DejaVu Sans"/>
              </a:rPr>
              <a:t> the accelerator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79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1" lang="en-US" sz="2400" spc="-1" strike="noStrike">
                <a:solidFill>
                  <a:srgbClr val="1717ff"/>
                </a:solidFill>
                <a:latin typeface="Calibri"/>
                <a:ea typeface="DejaVu Sans"/>
              </a:rPr>
              <a:t>Damage</a:t>
            </a:r>
            <a:r>
              <a:rPr b="0" lang="en-US" sz="2400" spc="-1" strike="noStrike">
                <a:solidFill>
                  <a:srgbClr val="062f67"/>
                </a:solidFill>
                <a:latin typeface="Calibri"/>
                <a:ea typeface="DejaVu Sans"/>
              </a:rPr>
              <a:t> to the accelerator </a:t>
            </a:r>
            <a:r>
              <a:rPr b="1" lang="en-US" sz="2400" spc="-1" strike="noStrike">
                <a:solidFill>
                  <a:srgbClr val="1717ff"/>
                </a:solidFill>
                <a:latin typeface="Calibri"/>
                <a:ea typeface="DejaVu Sans"/>
              </a:rPr>
              <a:t>beyond repair</a:t>
            </a:r>
            <a:r>
              <a:rPr b="0" lang="en-US" sz="2400" spc="-1" strike="noStrike">
                <a:solidFill>
                  <a:srgbClr val="062f67"/>
                </a:solidFill>
                <a:latin typeface="Calibri"/>
                <a:ea typeface="DejaVu Sans"/>
              </a:rPr>
              <a:t> due to an accident 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92" name="Picture 4" descr=""/>
          <p:cNvPicPr/>
          <p:nvPr/>
        </p:nvPicPr>
        <p:blipFill>
          <a:blip r:embed="rId1"/>
          <a:stretch/>
        </p:blipFill>
        <p:spPr>
          <a:xfrm>
            <a:off x="6432840" y="1108080"/>
            <a:ext cx="3645360" cy="3832200"/>
          </a:xfrm>
          <a:prstGeom prst="rect">
            <a:avLst/>
          </a:prstGeom>
          <a:ln>
            <a:noFill/>
          </a:ln>
        </p:spPr>
      </p:pic>
      <p:sp>
        <p:nvSpPr>
          <p:cNvPr id="193" name="CustomShape 3"/>
          <p:cNvSpPr/>
          <p:nvPr/>
        </p:nvSpPr>
        <p:spPr>
          <a:xfrm>
            <a:off x="7926480" y="4472640"/>
            <a:ext cx="59760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990099"/>
                </a:solidFill>
                <a:latin typeface="Arial"/>
                <a:ea typeface="DejaVu Sans"/>
              </a:rPr>
              <a:t>SSC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Picture 8" descr="800px-Alstom_AGV_Cerhenice_img_0365.jpg"/>
          <p:cNvPicPr/>
          <p:nvPr/>
        </p:nvPicPr>
        <p:blipFill>
          <a:blip r:embed="rId1"/>
          <a:stretch/>
        </p:blipFill>
        <p:spPr>
          <a:xfrm>
            <a:off x="205560" y="738000"/>
            <a:ext cx="4515120" cy="2425320"/>
          </a:xfrm>
          <a:prstGeom prst="rect">
            <a:avLst/>
          </a:prstGeom>
          <a:ln w="9360">
            <a:solidFill>
              <a:schemeClr val="folHlink"/>
            </a:solidFill>
            <a:miter/>
          </a:ln>
        </p:spPr>
      </p:pic>
      <p:sp>
        <p:nvSpPr>
          <p:cNvPr id="195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Energy stored in the LHC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9576000" y="5228640"/>
            <a:ext cx="502200" cy="27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b="0" lang="en-US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[11]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97" name="CustomShape 3"/>
          <p:cNvSpPr/>
          <p:nvPr/>
        </p:nvSpPr>
        <p:spPr>
          <a:xfrm>
            <a:off x="5221440" y="1324080"/>
            <a:ext cx="435240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1280"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3</a:t>
            </a:r>
            <a:r>
              <a:rPr b="0" lang="en-US" sz="2000" spc="-1" strike="noStrike">
                <a:solidFill>
                  <a:srgbClr val="062f67"/>
                </a:solidFill>
                <a:latin typeface="Symbol"/>
                <a:ea typeface="DejaVu Sans"/>
              </a:rPr>
              <a:t>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10</a:t>
            </a:r>
            <a:r>
              <a:rPr b="0" lang="en-US" sz="2000" spc="-1" strike="noStrike" baseline="30000">
                <a:solidFill>
                  <a:srgbClr val="062f67"/>
                </a:solidFill>
                <a:latin typeface="Calibri"/>
                <a:ea typeface="DejaVu Sans"/>
              </a:rPr>
              <a:t>14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protons in each beam</a:t>
            </a:r>
            <a:endParaRPr b="0" lang="en-US" sz="2000" spc="-1" strike="noStrike">
              <a:latin typeface="Arial"/>
            </a:endParaRPr>
          </a:p>
          <a:p>
            <a:pPr marL="343080" indent="-341280"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990033"/>
                </a:solidFill>
                <a:latin typeface="Calibri"/>
                <a:ea typeface="DejaVu Sans"/>
              </a:rPr>
              <a:t>Kinetic Energy</a:t>
            </a:r>
            <a:r>
              <a:rPr b="0" lang="en-US" sz="2000" spc="-1" strike="noStrike">
                <a:solidFill>
                  <a:srgbClr val="1717ff"/>
                </a:solidFill>
                <a:latin typeface="Calibri"/>
                <a:ea typeface="DejaVu Sans"/>
              </a:rPr>
              <a:t> 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of 200 m</a:t>
            </a:r>
            <a:r>
              <a:rPr b="0" lang="en-US" sz="2000" spc="-1" strike="noStrike">
                <a:solidFill>
                  <a:srgbClr val="1717ff"/>
                </a:solidFill>
                <a:latin typeface="Calibri"/>
                <a:ea typeface="DejaVu Sans"/>
              </a:rPr>
              <a:t> </a:t>
            </a:r>
            <a:r>
              <a:rPr b="0" lang="en-US" sz="2000" spc="-1" strike="noStrike">
                <a:solidFill>
                  <a:srgbClr val="990033"/>
                </a:solidFill>
                <a:latin typeface="Calibri"/>
                <a:ea typeface="DejaVu Sans"/>
              </a:rPr>
              <a:t>Train at 155 km/h</a:t>
            </a:r>
            <a:r>
              <a:rPr b="0" lang="en-US" sz="2000" spc="-1" strike="noStrike">
                <a:solidFill>
                  <a:srgbClr val="1717ff"/>
                </a:solidFill>
                <a:latin typeface="Calibri"/>
                <a:ea typeface="DejaVu Sans"/>
              </a:rPr>
              <a:t> ≈ </a:t>
            </a:r>
            <a:r>
              <a:rPr b="0" lang="en-US" sz="2000" spc="-1" strike="noStrike">
                <a:solidFill>
                  <a:srgbClr val="990033"/>
                </a:solidFill>
                <a:latin typeface="Calibri"/>
                <a:ea typeface="DejaVu Sans"/>
              </a:rPr>
              <a:t>360 MJoule</a:t>
            </a:r>
            <a:endParaRPr b="0" lang="en-US" sz="2000" spc="-1" strike="noStrike">
              <a:latin typeface="Arial"/>
            </a:endParaRPr>
          </a:p>
          <a:p>
            <a:pPr marL="343080" indent="-341280"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990033"/>
                </a:solidFill>
                <a:latin typeface="Calibri"/>
                <a:ea typeface="DejaVu Sans"/>
              </a:rPr>
              <a:t>Stored energy</a:t>
            </a:r>
            <a:r>
              <a:rPr b="0" lang="en-US" sz="2000" spc="-1" strike="noStrike">
                <a:solidFill>
                  <a:srgbClr val="1717ff"/>
                </a:solidFill>
                <a:latin typeface="Calibri"/>
                <a:ea typeface="DejaVu Sans"/>
              </a:rPr>
              <a:t> 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per beam is</a:t>
            </a:r>
            <a:r>
              <a:rPr b="0" lang="en-US" sz="2000" spc="-1" strike="noStrike">
                <a:solidFill>
                  <a:srgbClr val="1717ff"/>
                </a:solidFill>
                <a:latin typeface="Calibri"/>
                <a:ea typeface="DejaVu Sans"/>
              </a:rPr>
              <a:t> </a:t>
            </a:r>
            <a:r>
              <a:rPr b="0" lang="en-US" sz="2000" spc="-1" strike="noStrike">
                <a:solidFill>
                  <a:srgbClr val="990033"/>
                </a:solidFill>
                <a:latin typeface="Calibri"/>
                <a:ea typeface="DejaVu Sans"/>
              </a:rPr>
              <a:t>360 MJ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98" name="CustomShape 4"/>
          <p:cNvSpPr/>
          <p:nvPr/>
        </p:nvSpPr>
        <p:spPr>
          <a:xfrm>
            <a:off x="480960" y="638640"/>
            <a:ext cx="957420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800" spc="-1" strike="noStrike">
                <a:solidFill>
                  <a:srgbClr val="062f67"/>
                </a:solidFill>
                <a:latin typeface="Calibri"/>
                <a:ea typeface="DejaVu Sans"/>
              </a:rPr>
              <a:t>Picture source:  </a:t>
            </a:r>
            <a:r>
              <a:rPr b="0" lang="en-US" sz="800" spc="-1" strike="noStrike" u="sng">
                <a:solidFill>
                  <a:srgbClr val="1717ff"/>
                </a:solidFill>
                <a:uFillTx/>
                <a:latin typeface="Arial"/>
                <a:ea typeface="DejaVu Sans"/>
                <a:hlinkClick r:id="rId2"/>
              </a:rPr>
              <a:t>http://en.wikipedia.org/wiki/File:Alstom_AGV_Cerhenice_img_0365.jpg</a:t>
            </a:r>
            <a:endParaRPr b="0" lang="en-US" sz="8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800" spc="-1" strike="noStrike">
                <a:solidFill>
                  <a:srgbClr val="062f67"/>
                </a:solidFill>
                <a:latin typeface="Calibri"/>
                <a:ea typeface="DejaVu Sans"/>
              </a:rPr>
              <a:t>Shared as: </a:t>
            </a:r>
            <a:r>
              <a:rPr b="0" lang="en-US" sz="800" spc="-1" strike="noStrike" u="sng">
                <a:solidFill>
                  <a:srgbClr val="1717ff"/>
                </a:solidFill>
                <a:uFillTx/>
                <a:latin typeface="Arial"/>
                <a:ea typeface="DejaVu Sans"/>
                <a:hlinkClick r:id="rId3"/>
              </a:rPr>
              <a:t>http://creativecommons.org/licenses/by-sa/3.0/deed.en</a:t>
            </a:r>
            <a:endParaRPr b="0" lang="en-US" sz="800" spc="-1" strike="noStrike">
              <a:latin typeface="Arial"/>
            </a:endParaRPr>
          </a:p>
        </p:txBody>
      </p:sp>
      <p:pic>
        <p:nvPicPr>
          <p:cNvPr id="199" name="Picture 4" descr="USSKittyHawk"/>
          <p:cNvPicPr/>
          <p:nvPr/>
        </p:nvPicPr>
        <p:blipFill>
          <a:blip r:embed="rId4"/>
          <a:stretch/>
        </p:blipFill>
        <p:spPr>
          <a:xfrm>
            <a:off x="5040000" y="2746080"/>
            <a:ext cx="4601880" cy="2619360"/>
          </a:xfrm>
          <a:prstGeom prst="rect">
            <a:avLst/>
          </a:prstGeom>
          <a:ln w="9360">
            <a:solidFill>
              <a:schemeClr val="folHlink"/>
            </a:solidFill>
            <a:miter/>
          </a:ln>
        </p:spPr>
      </p:pic>
      <p:sp>
        <p:nvSpPr>
          <p:cNvPr id="200" name="CustomShape 5"/>
          <p:cNvSpPr/>
          <p:nvPr/>
        </p:nvSpPr>
        <p:spPr>
          <a:xfrm>
            <a:off x="118440" y="3489840"/>
            <a:ext cx="4403160" cy="1614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990033"/>
                </a:solidFill>
                <a:latin typeface="Calibri"/>
                <a:ea typeface="DejaVu Sans"/>
              </a:rPr>
              <a:t>Stored energy</a:t>
            </a:r>
            <a:r>
              <a:rPr b="0" lang="en-US" sz="2000" spc="-1" strike="noStrike">
                <a:solidFill>
                  <a:srgbClr val="1717ff"/>
                </a:solidFill>
                <a:latin typeface="Calibri"/>
                <a:ea typeface="DejaVu Sans"/>
              </a:rPr>
              <a:t> in the </a:t>
            </a:r>
            <a:r>
              <a:rPr b="0" lang="en-US" sz="2000" spc="-1" strike="noStrike">
                <a:solidFill>
                  <a:srgbClr val="990033"/>
                </a:solidFill>
                <a:latin typeface="Calibri"/>
                <a:ea typeface="DejaVu Sans"/>
              </a:rPr>
              <a:t>magnet circuits</a:t>
            </a:r>
            <a:r>
              <a:rPr b="0" lang="en-US" sz="2000" spc="-1" strike="noStrike">
                <a:solidFill>
                  <a:srgbClr val="1717ff"/>
                </a:solidFill>
                <a:latin typeface="Calibri"/>
                <a:ea typeface="DejaVu Sans"/>
              </a:rPr>
              <a:t> is </a:t>
            </a:r>
            <a:r>
              <a:rPr b="0" lang="en-US" sz="2000" spc="-1" strike="noStrike">
                <a:solidFill>
                  <a:srgbClr val="990033"/>
                </a:solidFill>
                <a:latin typeface="Calibri"/>
                <a:ea typeface="DejaVu Sans"/>
              </a:rPr>
              <a:t>9 GJoule</a:t>
            </a:r>
            <a:r>
              <a:rPr b="0" lang="en-US" sz="2000" spc="-1" strike="noStrike">
                <a:solidFill>
                  <a:srgbClr val="1717ff"/>
                </a:solidFill>
                <a:latin typeface="Calibri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1717ff"/>
                </a:solidFill>
                <a:latin typeface="Calibri"/>
                <a:ea typeface="DejaVu Sans"/>
              </a:rPr>
              <a:t>Kinetic </a:t>
            </a:r>
            <a:r>
              <a:rPr b="0" lang="en-US" sz="2000" spc="-1" strike="noStrike">
                <a:solidFill>
                  <a:srgbClr val="990033"/>
                </a:solidFill>
                <a:latin typeface="Calibri"/>
                <a:ea typeface="DejaVu Sans"/>
              </a:rPr>
              <a:t>Energy of Aircraft</a:t>
            </a:r>
            <a:r>
              <a:rPr b="0" lang="en-US" sz="2000" spc="-1" strike="noStrike">
                <a:solidFill>
                  <a:srgbClr val="1717ff"/>
                </a:solidFill>
                <a:latin typeface="Calibri"/>
                <a:ea typeface="DejaVu Sans"/>
              </a:rPr>
              <a:t> Carrier at 50 km/h ≈ </a:t>
            </a:r>
            <a:r>
              <a:rPr b="0" lang="en-US" sz="2000" spc="-1" strike="noStrike">
                <a:solidFill>
                  <a:srgbClr val="990033"/>
                </a:solidFill>
                <a:latin typeface="Calibri"/>
                <a:ea typeface="DejaVu Sans"/>
              </a:rPr>
              <a:t>9 GJoule </a:t>
            </a:r>
            <a:endParaRPr b="0" lang="en-US" sz="20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…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.can melt 14 tons of copper</a:t>
            </a:r>
            <a:r>
              <a:rPr b="0" lang="en-US" sz="2000" spc="-1" strike="noStrike">
                <a:solidFill>
                  <a:srgbClr val="990033"/>
                </a:solidFill>
                <a:latin typeface="Calibri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01" name="CustomShape 6"/>
          <p:cNvSpPr/>
          <p:nvPr/>
        </p:nvSpPr>
        <p:spPr>
          <a:xfrm>
            <a:off x="5515920" y="939600"/>
            <a:ext cx="4522680" cy="45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800" spc="-1" strike="noStrike">
                <a:solidFill>
                  <a:srgbClr val="062f67"/>
                </a:solidFill>
                <a:latin typeface="Calibri"/>
                <a:ea typeface="DejaVu Sans"/>
              </a:rPr>
              <a:t>Picture source:  </a:t>
            </a:r>
            <a:r>
              <a:rPr b="0" lang="en-US" sz="800" spc="-1" strike="noStrike" u="sng">
                <a:solidFill>
                  <a:srgbClr val="1717ff"/>
                </a:solidFill>
                <a:uFillTx/>
                <a:latin typeface="Arial"/>
                <a:ea typeface="DejaVu Sans"/>
                <a:hlinkClick r:id="rId5"/>
              </a:rPr>
              <a:t>http://militarytimes.com/blogs/scoopdeck/2010/07/07/the-airstrike-that-never-happened/</a:t>
            </a:r>
            <a:endParaRPr b="0" lang="en-US" sz="8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800" spc="-1" strike="noStrike">
                <a:solidFill>
                  <a:srgbClr val="062f67"/>
                </a:solidFill>
                <a:latin typeface="Calibri"/>
                <a:ea typeface="DejaVu Sans"/>
              </a:rPr>
              <a:t>Shared as: </a:t>
            </a:r>
            <a:r>
              <a:rPr b="0" lang="en-US" sz="800" spc="-1" strike="noStrike">
                <a:solidFill>
                  <a:srgbClr val="062f67"/>
                </a:solidFill>
                <a:latin typeface="Arial"/>
                <a:ea typeface="DejaVu Sans"/>
              </a:rPr>
              <a:t>public domain</a:t>
            </a:r>
            <a:endParaRPr b="0" lang="en-US" sz="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Risk Assessment (1/2)</a:t>
            </a:r>
            <a:endParaRPr b="0" lang="en-US" sz="3800" spc="-1" strike="noStrike">
              <a:latin typeface="Arial"/>
            </a:endParaRPr>
          </a:p>
        </p:txBody>
      </p:sp>
      <p:pic>
        <p:nvPicPr>
          <p:cNvPr id="203" name="Picture 12" descr=""/>
          <p:cNvPicPr/>
          <p:nvPr/>
        </p:nvPicPr>
        <p:blipFill>
          <a:blip r:embed="rId1"/>
          <a:stretch/>
        </p:blipFill>
        <p:spPr>
          <a:xfrm>
            <a:off x="2474640" y="1286640"/>
            <a:ext cx="5236920" cy="2461320"/>
          </a:xfrm>
          <a:prstGeom prst="rect">
            <a:avLst/>
          </a:prstGeom>
          <a:ln>
            <a:noFill/>
          </a:ln>
        </p:spPr>
      </p:pic>
      <p:pic>
        <p:nvPicPr>
          <p:cNvPr id="204" name="Picture 13" descr=""/>
          <p:cNvPicPr/>
          <p:nvPr/>
        </p:nvPicPr>
        <p:blipFill>
          <a:blip r:embed="rId2"/>
          <a:stretch/>
        </p:blipFill>
        <p:spPr>
          <a:xfrm>
            <a:off x="2474640" y="1286640"/>
            <a:ext cx="5236920" cy="2461320"/>
          </a:xfrm>
          <a:prstGeom prst="rect">
            <a:avLst/>
          </a:prstGeom>
          <a:ln>
            <a:noFill/>
          </a:ln>
        </p:spPr>
      </p:pic>
      <p:pic>
        <p:nvPicPr>
          <p:cNvPr id="205" name="Picture 14" descr=""/>
          <p:cNvPicPr/>
          <p:nvPr/>
        </p:nvPicPr>
        <p:blipFill>
          <a:blip r:embed="rId3"/>
          <a:stretch/>
        </p:blipFill>
        <p:spPr>
          <a:xfrm>
            <a:off x="2474640" y="1286640"/>
            <a:ext cx="5236920" cy="2461320"/>
          </a:xfrm>
          <a:prstGeom prst="rect">
            <a:avLst/>
          </a:prstGeom>
          <a:ln>
            <a:noFill/>
          </a:ln>
        </p:spPr>
      </p:pic>
      <p:pic>
        <p:nvPicPr>
          <p:cNvPr id="206" name="Picture 15" descr=""/>
          <p:cNvPicPr/>
          <p:nvPr/>
        </p:nvPicPr>
        <p:blipFill>
          <a:blip r:embed="rId4"/>
          <a:stretch/>
        </p:blipFill>
        <p:spPr>
          <a:xfrm>
            <a:off x="2474640" y="1286640"/>
            <a:ext cx="5236920" cy="2461320"/>
          </a:xfrm>
          <a:prstGeom prst="rect">
            <a:avLst/>
          </a:prstGeom>
          <a:ln>
            <a:noFill/>
          </a:ln>
        </p:spPr>
      </p:pic>
      <p:pic>
        <p:nvPicPr>
          <p:cNvPr id="207" name="Picture 16" descr=""/>
          <p:cNvPicPr/>
          <p:nvPr/>
        </p:nvPicPr>
        <p:blipFill>
          <a:blip r:embed="rId5"/>
          <a:stretch/>
        </p:blipFill>
        <p:spPr>
          <a:xfrm>
            <a:off x="2474640" y="1303560"/>
            <a:ext cx="5236920" cy="2427480"/>
          </a:xfrm>
          <a:prstGeom prst="rect">
            <a:avLst/>
          </a:prstGeom>
          <a:ln>
            <a:noFill/>
          </a:ln>
        </p:spPr>
      </p:pic>
      <p:pic>
        <p:nvPicPr>
          <p:cNvPr id="208" name="Picture 17" descr=""/>
          <p:cNvPicPr/>
          <p:nvPr/>
        </p:nvPicPr>
        <p:blipFill>
          <a:blip r:embed="rId6"/>
          <a:stretch/>
        </p:blipFill>
        <p:spPr>
          <a:xfrm>
            <a:off x="2474640" y="1293840"/>
            <a:ext cx="5236920" cy="2427480"/>
          </a:xfrm>
          <a:prstGeom prst="rect">
            <a:avLst/>
          </a:prstGeom>
          <a:ln>
            <a:noFill/>
          </a:ln>
        </p:spPr>
      </p:pic>
      <p:sp>
        <p:nvSpPr>
          <p:cNvPr id="209" name="CustomShape 2"/>
          <p:cNvSpPr/>
          <p:nvPr/>
        </p:nvSpPr>
        <p:spPr>
          <a:xfrm>
            <a:off x="237600" y="4036320"/>
            <a:ext cx="9603000" cy="747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Risk is the product of the probability of occurrence of an undesired event x its impact (financial, reputation, downtime,…)</a:t>
            </a: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‘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Acceptable’ or ‘Unacceptable’ risk depends on the context!</a:t>
            </a:r>
            <a:endParaRPr b="0" lang="en-US" sz="2000" spc="-1" strike="noStrike">
              <a:latin typeface="Arial"/>
            </a:endParaRPr>
          </a:p>
          <a:p>
            <a:pPr marL="914400" indent="-455400">
              <a:lnSpc>
                <a:spcPct val="100000"/>
              </a:lnSpc>
              <a:spcBef>
                <a:spcPts val="320"/>
              </a:spcBef>
            </a:pPr>
            <a:r>
              <a:rPr b="0" lang="en-US" sz="1600" spc="-1" strike="noStrike">
                <a:solidFill>
                  <a:srgbClr val="008000"/>
                </a:solidFill>
                <a:latin typeface="Calibri"/>
                <a:ea typeface="DejaVu Sans"/>
              </a:rPr>
              <a:t>Different for user-oriented facilities, medical accelerators, fundamental research,…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10" name="CustomShape 3"/>
          <p:cNvSpPr/>
          <p:nvPr/>
        </p:nvSpPr>
        <p:spPr>
          <a:xfrm>
            <a:off x="1706040" y="637560"/>
            <a:ext cx="825336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en-US" sz="1400" spc="-1" strike="noStrike">
                <a:solidFill>
                  <a:srgbClr val="000066"/>
                </a:solidFill>
                <a:latin typeface="Calibri"/>
                <a:ea typeface="DejaVu Sans"/>
              </a:rPr>
              <a:t>B. Todd, M. Kwiatkowski, “Risk and Machine Protection for Stored Magnetic and Beam Energies”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Risk Assessment: Example (2/2)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212" name="CustomShape 2"/>
          <p:cNvSpPr/>
          <p:nvPr/>
        </p:nvSpPr>
        <p:spPr>
          <a:xfrm rot="16200000">
            <a:off x="-1036800" y="2616480"/>
            <a:ext cx="2498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FREQUENCY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13" name="CustomShape 3"/>
          <p:cNvSpPr/>
          <p:nvPr/>
        </p:nvSpPr>
        <p:spPr>
          <a:xfrm>
            <a:off x="4960440" y="743400"/>
            <a:ext cx="33321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IMPACT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Risk Assessment: Example (2/2)</a:t>
            </a:r>
            <a:endParaRPr b="0" lang="en-US" sz="3800" spc="-1" strike="noStrike">
              <a:latin typeface="Arial"/>
            </a:endParaRPr>
          </a:p>
        </p:txBody>
      </p:sp>
      <p:graphicFrame>
        <p:nvGraphicFramePr>
          <p:cNvPr id="215" name="Table 2"/>
          <p:cNvGraphicFramePr/>
          <p:nvPr/>
        </p:nvGraphicFramePr>
        <p:xfrm>
          <a:off x="435960" y="1048680"/>
          <a:ext cx="9365760" cy="3496680"/>
        </p:xfrm>
        <a:graphic>
          <a:graphicData uri="http://schemas.openxmlformats.org/drawingml/2006/table">
            <a:tbl>
              <a:tblPr/>
              <a:tblGrid>
                <a:gridCol w="1638720"/>
                <a:gridCol w="1248840"/>
                <a:gridCol w="1635840"/>
                <a:gridCol w="1719360"/>
                <a:gridCol w="1638720"/>
                <a:gridCol w="1484640"/>
              </a:tblGrid>
              <a:tr h="388440"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Per year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Catastrophic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Major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Moderate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Low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Frequent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Occasional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Remote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Improbable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Not credible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Cost [MCHF]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1-50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0.1-1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952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Downtime [days]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20-180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3-20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</a:tbl>
          </a:graphicData>
        </a:graphic>
      </p:graphicFrame>
      <p:sp>
        <p:nvSpPr>
          <p:cNvPr id="216" name="CustomShape 3"/>
          <p:cNvSpPr/>
          <p:nvPr/>
        </p:nvSpPr>
        <p:spPr>
          <a:xfrm>
            <a:off x="4960440" y="743400"/>
            <a:ext cx="33321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IMPACT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17" name="CustomShape 4"/>
          <p:cNvSpPr/>
          <p:nvPr/>
        </p:nvSpPr>
        <p:spPr>
          <a:xfrm rot="16200000">
            <a:off x="-1036800" y="2616480"/>
            <a:ext cx="2498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FREQUENCY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18" name="CustomShape 5"/>
          <p:cNvSpPr/>
          <p:nvPr/>
        </p:nvSpPr>
        <p:spPr>
          <a:xfrm>
            <a:off x="435960" y="1406160"/>
            <a:ext cx="9365040" cy="237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9" name="CustomShape 6"/>
          <p:cNvSpPr/>
          <p:nvPr/>
        </p:nvSpPr>
        <p:spPr>
          <a:xfrm>
            <a:off x="909000" y="862560"/>
            <a:ext cx="2399760" cy="788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Risk Assessment: Example (2/2)</a:t>
            </a:r>
            <a:endParaRPr b="0" lang="en-US" sz="3800" spc="-1" strike="noStrike">
              <a:latin typeface="Arial"/>
            </a:endParaRPr>
          </a:p>
        </p:txBody>
      </p:sp>
      <p:graphicFrame>
        <p:nvGraphicFramePr>
          <p:cNvPr id="221" name="Table 2"/>
          <p:cNvGraphicFramePr/>
          <p:nvPr/>
        </p:nvGraphicFramePr>
        <p:xfrm>
          <a:off x="435960" y="1048680"/>
          <a:ext cx="9365760" cy="3496680"/>
        </p:xfrm>
        <a:graphic>
          <a:graphicData uri="http://schemas.openxmlformats.org/drawingml/2006/table">
            <a:tbl>
              <a:tblPr/>
              <a:tblGrid>
                <a:gridCol w="1638720"/>
                <a:gridCol w="1248840"/>
                <a:gridCol w="1635840"/>
                <a:gridCol w="1719360"/>
                <a:gridCol w="1638720"/>
                <a:gridCol w="1484640"/>
              </a:tblGrid>
              <a:tr h="388440"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Per year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Catastrophic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Major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Moderate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Low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Frequent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Occasional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Remote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Improbable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Not credible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Cost [MCHF]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1-50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0.1-1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952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Downtime [days]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20-180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3-20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</a:tbl>
          </a:graphicData>
        </a:graphic>
      </p:graphicFrame>
      <p:sp>
        <p:nvSpPr>
          <p:cNvPr id="222" name="CustomShape 3"/>
          <p:cNvSpPr/>
          <p:nvPr/>
        </p:nvSpPr>
        <p:spPr>
          <a:xfrm>
            <a:off x="4960440" y="743400"/>
            <a:ext cx="33321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IMPACT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3" name="CustomShape 4"/>
          <p:cNvSpPr/>
          <p:nvPr/>
        </p:nvSpPr>
        <p:spPr>
          <a:xfrm rot="16200000">
            <a:off x="-1036800" y="2616480"/>
            <a:ext cx="2498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FREQUENCY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4" name="CustomShape 5"/>
          <p:cNvSpPr/>
          <p:nvPr/>
        </p:nvSpPr>
        <p:spPr>
          <a:xfrm>
            <a:off x="3344040" y="1468080"/>
            <a:ext cx="6507000" cy="23176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Risk Assessment: Example (2/2)</a:t>
            </a:r>
            <a:endParaRPr b="0" lang="en-US" sz="3800" spc="-1" strike="noStrike">
              <a:latin typeface="Arial"/>
            </a:endParaRPr>
          </a:p>
        </p:txBody>
      </p:sp>
      <p:graphicFrame>
        <p:nvGraphicFramePr>
          <p:cNvPr id="226" name="Table 2"/>
          <p:cNvGraphicFramePr/>
          <p:nvPr/>
        </p:nvGraphicFramePr>
        <p:xfrm>
          <a:off x="435960" y="1048680"/>
          <a:ext cx="9365760" cy="3496680"/>
        </p:xfrm>
        <a:graphic>
          <a:graphicData uri="http://schemas.openxmlformats.org/drawingml/2006/table">
            <a:tbl>
              <a:tblPr/>
              <a:tblGrid>
                <a:gridCol w="1638720"/>
                <a:gridCol w="1248840"/>
                <a:gridCol w="1635840"/>
                <a:gridCol w="1719360"/>
                <a:gridCol w="1638720"/>
                <a:gridCol w="1484640"/>
              </a:tblGrid>
              <a:tr h="388440"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Per year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Catastrophic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Major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Moderate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Low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Frequent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Occasional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Remote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Improbable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Not credible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Cost [MCHF]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1-50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0.1-1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952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Downtime [days]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20-180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3-20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</a:tbl>
          </a:graphicData>
        </a:graphic>
      </p:graphicFrame>
      <p:sp>
        <p:nvSpPr>
          <p:cNvPr id="227" name="CustomShape 3"/>
          <p:cNvSpPr/>
          <p:nvPr/>
        </p:nvSpPr>
        <p:spPr>
          <a:xfrm>
            <a:off x="4960440" y="743400"/>
            <a:ext cx="33321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IMPACT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8" name="CustomShape 4"/>
          <p:cNvSpPr/>
          <p:nvPr/>
        </p:nvSpPr>
        <p:spPr>
          <a:xfrm rot="16200000">
            <a:off x="-1036800" y="2616480"/>
            <a:ext cx="2498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FREQUENCY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9" name="CustomShape 5"/>
          <p:cNvSpPr/>
          <p:nvPr/>
        </p:nvSpPr>
        <p:spPr>
          <a:xfrm>
            <a:off x="475560" y="4799520"/>
            <a:ext cx="92854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Assessment of the required level of risk reduction (1-4) for different failure scenarios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Risk Assessment: Example (2/2)</a:t>
            </a:r>
            <a:endParaRPr b="0" lang="en-US" sz="3800" spc="-1" strike="noStrike">
              <a:latin typeface="Arial"/>
            </a:endParaRPr>
          </a:p>
        </p:txBody>
      </p:sp>
      <p:graphicFrame>
        <p:nvGraphicFramePr>
          <p:cNvPr id="231" name="Table 2"/>
          <p:cNvGraphicFramePr/>
          <p:nvPr/>
        </p:nvGraphicFramePr>
        <p:xfrm>
          <a:off x="435960" y="1048680"/>
          <a:ext cx="9365760" cy="3496680"/>
        </p:xfrm>
        <a:graphic>
          <a:graphicData uri="http://schemas.openxmlformats.org/drawingml/2006/table">
            <a:tbl>
              <a:tblPr/>
              <a:tblGrid>
                <a:gridCol w="1638720"/>
                <a:gridCol w="1248840"/>
                <a:gridCol w="1635840"/>
                <a:gridCol w="1719360"/>
                <a:gridCol w="1638720"/>
                <a:gridCol w="1484640"/>
              </a:tblGrid>
              <a:tr h="388440"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Per year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Catastrophic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Major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Moderate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Low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Frequent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Occasional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Remote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Improbable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Not credible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Cost [MCHF]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1-50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0.1-1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952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Downtime [days]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20-180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3-20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</a:tbl>
          </a:graphicData>
        </a:graphic>
      </p:graphicFrame>
      <p:sp>
        <p:nvSpPr>
          <p:cNvPr id="232" name="CustomShape 3"/>
          <p:cNvSpPr/>
          <p:nvPr/>
        </p:nvSpPr>
        <p:spPr>
          <a:xfrm>
            <a:off x="4960440" y="743400"/>
            <a:ext cx="33321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IMPACT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3" name="CustomShape 4"/>
          <p:cNvSpPr/>
          <p:nvPr/>
        </p:nvSpPr>
        <p:spPr>
          <a:xfrm rot="16200000">
            <a:off x="-1036800" y="2616480"/>
            <a:ext cx="2498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FREQUENCY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4" name="CustomShape 5"/>
          <p:cNvSpPr/>
          <p:nvPr/>
        </p:nvSpPr>
        <p:spPr>
          <a:xfrm>
            <a:off x="475560" y="4799520"/>
            <a:ext cx="92854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Assessment of the required level of risk reduction (1-4) for different failure scenarios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RAMS/Outline</a:t>
            </a:r>
            <a:endParaRPr b="0" lang="en-US" sz="3800" spc="-1" strike="noStrike">
              <a:latin typeface="Arial"/>
            </a:endParaRPr>
          </a:p>
        </p:txBody>
      </p:sp>
      <p:pic>
        <p:nvPicPr>
          <p:cNvPr id="103" name="Picture 1" descr=""/>
          <p:cNvPicPr/>
          <p:nvPr/>
        </p:nvPicPr>
        <p:blipFill>
          <a:blip r:embed="rId1"/>
          <a:stretch/>
        </p:blipFill>
        <p:spPr>
          <a:xfrm>
            <a:off x="1188720" y="1188720"/>
            <a:ext cx="8045640" cy="2855880"/>
          </a:xfrm>
          <a:prstGeom prst="rect">
            <a:avLst/>
          </a:prstGeom>
          <a:ln>
            <a:noFill/>
          </a:ln>
        </p:spPr>
      </p:pic>
      <p:sp>
        <p:nvSpPr>
          <p:cNvPr id="104" name="CustomShape 2"/>
          <p:cNvSpPr/>
          <p:nvPr/>
        </p:nvSpPr>
        <p:spPr>
          <a:xfrm>
            <a:off x="594720" y="4620960"/>
            <a:ext cx="928548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NB: in the context of particle accelerators, we speak about ‘Protection’ rather than ‘Safety’, if no personnel is involved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Risk Assessment: Example (2/2)</a:t>
            </a:r>
            <a:endParaRPr b="0" lang="en-US" sz="3800" spc="-1" strike="noStrike">
              <a:latin typeface="Arial"/>
            </a:endParaRPr>
          </a:p>
        </p:txBody>
      </p:sp>
      <p:graphicFrame>
        <p:nvGraphicFramePr>
          <p:cNvPr id="236" name="Table 2"/>
          <p:cNvGraphicFramePr/>
          <p:nvPr/>
        </p:nvGraphicFramePr>
        <p:xfrm>
          <a:off x="435960" y="1048680"/>
          <a:ext cx="9365760" cy="3496680"/>
        </p:xfrm>
        <a:graphic>
          <a:graphicData uri="http://schemas.openxmlformats.org/drawingml/2006/table">
            <a:tbl>
              <a:tblPr/>
              <a:tblGrid>
                <a:gridCol w="1638720"/>
                <a:gridCol w="1248840"/>
                <a:gridCol w="1635840"/>
                <a:gridCol w="1719360"/>
                <a:gridCol w="1638720"/>
                <a:gridCol w="1484640"/>
              </a:tblGrid>
              <a:tr h="388440"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Per year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Catastrophic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Major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Moderate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Low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Frequent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Occasional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Remote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Improbable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Not credible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Cost [MCHF]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1-50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0.1-1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952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Downtime [days]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20-180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3-20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</a:tbl>
          </a:graphicData>
        </a:graphic>
      </p:graphicFrame>
      <p:sp>
        <p:nvSpPr>
          <p:cNvPr id="237" name="CustomShape 3"/>
          <p:cNvSpPr/>
          <p:nvPr/>
        </p:nvSpPr>
        <p:spPr>
          <a:xfrm>
            <a:off x="4960440" y="743400"/>
            <a:ext cx="33321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IMPACT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8" name="CustomShape 4"/>
          <p:cNvSpPr/>
          <p:nvPr/>
        </p:nvSpPr>
        <p:spPr>
          <a:xfrm rot="16200000">
            <a:off x="-1036800" y="2616480"/>
            <a:ext cx="2498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FREQUENCY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9" name="CustomShape 5"/>
          <p:cNvSpPr/>
          <p:nvPr/>
        </p:nvSpPr>
        <p:spPr>
          <a:xfrm>
            <a:off x="475560" y="4799520"/>
            <a:ext cx="92854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Assessment of the required level of risk reduction (1-4) for different failure scenarios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Risk Assessment: Example (2/2)</a:t>
            </a:r>
            <a:endParaRPr b="0" lang="en-US" sz="3800" spc="-1" strike="noStrike">
              <a:latin typeface="Arial"/>
            </a:endParaRPr>
          </a:p>
        </p:txBody>
      </p:sp>
      <p:graphicFrame>
        <p:nvGraphicFramePr>
          <p:cNvPr id="241" name="Table 2"/>
          <p:cNvGraphicFramePr/>
          <p:nvPr/>
        </p:nvGraphicFramePr>
        <p:xfrm>
          <a:off x="435960" y="1048680"/>
          <a:ext cx="9365760" cy="3496680"/>
        </p:xfrm>
        <a:graphic>
          <a:graphicData uri="http://schemas.openxmlformats.org/drawingml/2006/table">
            <a:tbl>
              <a:tblPr/>
              <a:tblGrid>
                <a:gridCol w="1638720"/>
                <a:gridCol w="1248840"/>
                <a:gridCol w="1635840"/>
                <a:gridCol w="1719360"/>
                <a:gridCol w="1638720"/>
                <a:gridCol w="1484640"/>
              </a:tblGrid>
              <a:tr h="388440"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Per year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Catastrophic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Major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Moderate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Low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Frequent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Occasional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Remote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Improbable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Not credible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Cost [MCHF]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1-50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0.1-1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952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Downtime [days]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20-180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3-20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</a:tbl>
          </a:graphicData>
        </a:graphic>
      </p:graphicFrame>
      <p:sp>
        <p:nvSpPr>
          <p:cNvPr id="242" name="CustomShape 3"/>
          <p:cNvSpPr/>
          <p:nvPr/>
        </p:nvSpPr>
        <p:spPr>
          <a:xfrm>
            <a:off x="4960440" y="743400"/>
            <a:ext cx="33321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IMPACT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43" name="CustomShape 4"/>
          <p:cNvSpPr/>
          <p:nvPr/>
        </p:nvSpPr>
        <p:spPr>
          <a:xfrm rot="16200000">
            <a:off x="-1036800" y="2616480"/>
            <a:ext cx="2498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FREQUENCY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44" name="CustomShape 5"/>
          <p:cNvSpPr/>
          <p:nvPr/>
        </p:nvSpPr>
        <p:spPr>
          <a:xfrm>
            <a:off x="475560" y="4799520"/>
            <a:ext cx="92854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Assessment of the required level of risk reduction (0-4) for different failure scenarios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45" name="CustomShape 6"/>
          <p:cNvSpPr/>
          <p:nvPr/>
        </p:nvSpPr>
        <p:spPr>
          <a:xfrm>
            <a:off x="3455640" y="1467720"/>
            <a:ext cx="4677480" cy="2318040"/>
          </a:xfrm>
          <a:prstGeom prst="rect">
            <a:avLst/>
          </a:prstGeom>
          <a:noFill/>
          <a:ln w="31680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6" name="CustomShape 7"/>
          <p:cNvSpPr/>
          <p:nvPr/>
        </p:nvSpPr>
        <p:spPr>
          <a:xfrm>
            <a:off x="2023200" y="686880"/>
            <a:ext cx="46814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Machine Protection Concern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47" name="CustomShape 8"/>
          <p:cNvSpPr/>
          <p:nvPr/>
        </p:nvSpPr>
        <p:spPr>
          <a:xfrm>
            <a:off x="8294400" y="1467720"/>
            <a:ext cx="1502640" cy="2318040"/>
          </a:xfrm>
          <a:prstGeom prst="rect">
            <a:avLst/>
          </a:prstGeom>
          <a:noFill/>
          <a:ln w="31680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8" name="CustomShape 9"/>
          <p:cNvSpPr/>
          <p:nvPr/>
        </p:nvSpPr>
        <p:spPr>
          <a:xfrm>
            <a:off x="6071760" y="708840"/>
            <a:ext cx="46814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Availability Concern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92" dur="indefinite" restart="never" nodeType="tmRoot">
          <p:childTnLst>
            <p:seq>
              <p:cTn id="93" dur="indefinite" nodeType="mainSeq">
                <p:childTnLst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Risk Assessment: Example (2/2)</a:t>
            </a:r>
            <a:endParaRPr b="0" lang="en-US" sz="3800" spc="-1" strike="noStrike">
              <a:latin typeface="Arial"/>
            </a:endParaRPr>
          </a:p>
        </p:txBody>
      </p:sp>
      <p:graphicFrame>
        <p:nvGraphicFramePr>
          <p:cNvPr id="250" name="Table 2"/>
          <p:cNvGraphicFramePr/>
          <p:nvPr/>
        </p:nvGraphicFramePr>
        <p:xfrm>
          <a:off x="435960" y="1048680"/>
          <a:ext cx="9365760" cy="3496680"/>
        </p:xfrm>
        <a:graphic>
          <a:graphicData uri="http://schemas.openxmlformats.org/drawingml/2006/table">
            <a:tbl>
              <a:tblPr/>
              <a:tblGrid>
                <a:gridCol w="1638720"/>
                <a:gridCol w="1248840"/>
                <a:gridCol w="1635840"/>
                <a:gridCol w="1719360"/>
                <a:gridCol w="1638720"/>
                <a:gridCol w="1484640"/>
              </a:tblGrid>
              <a:tr h="388440">
                <a:tc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Per year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Catastrophic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Major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Moderate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Low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66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Frequent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Occasional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Remote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Improbable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8440"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Not credible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0.00001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  <a:tr h="38844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Cost [MCHF]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1-50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0.1-1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dd3"/>
                    </a:solidFill>
                  </a:tcPr>
                </a:tc>
              </a:tr>
              <a:tr h="389520">
                <a:tc gridSpan="2"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Downtime [days]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&gt; 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20-180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3-20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  <a:tc>
                  <a:txBody>
                    <a:bodyPr lIns="115560" rIns="1155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2060"/>
                          </a:solidFill>
                          <a:latin typeface="Calibri"/>
                        </a:rPr>
                        <a:t>0-3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15560" marR="115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fea"/>
                    </a:solidFill>
                  </a:tcPr>
                </a:tc>
              </a:tr>
            </a:tbl>
          </a:graphicData>
        </a:graphic>
      </p:graphicFrame>
      <p:sp>
        <p:nvSpPr>
          <p:cNvPr id="251" name="CustomShape 3"/>
          <p:cNvSpPr/>
          <p:nvPr/>
        </p:nvSpPr>
        <p:spPr>
          <a:xfrm>
            <a:off x="4960440" y="743400"/>
            <a:ext cx="33321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IMPACT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2" name="CustomShape 4"/>
          <p:cNvSpPr/>
          <p:nvPr/>
        </p:nvSpPr>
        <p:spPr>
          <a:xfrm rot="16200000">
            <a:off x="-1036800" y="2616480"/>
            <a:ext cx="2498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FREQUENCY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3" name="CustomShape 5"/>
          <p:cNvSpPr/>
          <p:nvPr/>
        </p:nvSpPr>
        <p:spPr>
          <a:xfrm>
            <a:off x="475560" y="4799520"/>
            <a:ext cx="92854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New approach: ‘Data-driven risk matrices for CERN’s accelerators’, IPAC’21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54" name="CustomShape 6"/>
          <p:cNvSpPr/>
          <p:nvPr/>
        </p:nvSpPr>
        <p:spPr>
          <a:xfrm>
            <a:off x="3455640" y="1467720"/>
            <a:ext cx="4677480" cy="2318040"/>
          </a:xfrm>
          <a:prstGeom prst="rect">
            <a:avLst/>
          </a:prstGeom>
          <a:noFill/>
          <a:ln w="31680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5" name="CustomShape 7"/>
          <p:cNvSpPr/>
          <p:nvPr/>
        </p:nvSpPr>
        <p:spPr>
          <a:xfrm>
            <a:off x="2023200" y="686880"/>
            <a:ext cx="46814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Machine Protection Concern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6" name="CustomShape 8"/>
          <p:cNvSpPr/>
          <p:nvPr/>
        </p:nvSpPr>
        <p:spPr>
          <a:xfrm>
            <a:off x="8294400" y="1467720"/>
            <a:ext cx="1502640" cy="2318040"/>
          </a:xfrm>
          <a:prstGeom prst="rect">
            <a:avLst/>
          </a:prstGeom>
          <a:noFill/>
          <a:ln w="31680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7" name="CustomShape 9"/>
          <p:cNvSpPr/>
          <p:nvPr/>
        </p:nvSpPr>
        <p:spPr>
          <a:xfrm>
            <a:off x="6071760" y="708840"/>
            <a:ext cx="46814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Availability Concern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356400" y="247788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800" spc="-1" strike="noStrike">
                <a:solidFill>
                  <a:srgbClr val="002060"/>
                </a:solidFill>
                <a:latin typeface="Calibri"/>
                <a:ea typeface="DejaVu Sans"/>
              </a:rPr>
              <a:t>Failure Frequency</a:t>
            </a:r>
            <a:endParaRPr b="0" lang="en-US" sz="3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Failure Behaviour of Components</a:t>
            </a:r>
            <a:endParaRPr b="0" lang="en-US" sz="3800" spc="-1" strike="noStrike">
              <a:latin typeface="Arial"/>
            </a:endParaRPr>
          </a:p>
        </p:txBody>
      </p:sp>
      <p:pic>
        <p:nvPicPr>
          <p:cNvPr id="260" name="Picture 1" descr=""/>
          <p:cNvPicPr/>
          <p:nvPr/>
        </p:nvPicPr>
        <p:blipFill>
          <a:blip r:embed="rId1"/>
          <a:stretch/>
        </p:blipFill>
        <p:spPr>
          <a:xfrm>
            <a:off x="854280" y="989280"/>
            <a:ext cx="7914600" cy="3224880"/>
          </a:xfrm>
          <a:prstGeom prst="rect">
            <a:avLst/>
          </a:prstGeom>
          <a:ln>
            <a:noFill/>
          </a:ln>
        </p:spPr>
      </p:pic>
      <p:sp>
        <p:nvSpPr>
          <p:cNvPr id="261" name="CustomShape 2"/>
          <p:cNvSpPr/>
          <p:nvPr/>
        </p:nvSpPr>
        <p:spPr>
          <a:xfrm>
            <a:off x="6843960" y="1525320"/>
            <a:ext cx="30232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F: Failure Probability</a:t>
            </a: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R: Reliability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118440" y="4323240"/>
            <a:ext cx="9920520" cy="747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The failure behaviour of a component is described by a density function</a:t>
            </a: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Its integral over a certain time t</a:t>
            </a:r>
            <a:r>
              <a:rPr b="0" lang="en-US" sz="1400" spc="-1" strike="noStrike">
                <a:solidFill>
                  <a:srgbClr val="062f67"/>
                </a:solidFill>
                <a:latin typeface="Calibri"/>
                <a:ea typeface="DejaVu Sans"/>
              </a:rPr>
              <a:t>x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gives the failure probability</a:t>
            </a: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Reliability is the complement to 1 of the Failure Probability (‘Survival’ Probability)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1706040" y="637560"/>
            <a:ext cx="98398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en-US" sz="1400" spc="-1" strike="noStrike">
                <a:solidFill>
                  <a:srgbClr val="000066"/>
                </a:solidFill>
                <a:latin typeface="Calibri"/>
                <a:ea typeface="DejaVu Sans"/>
              </a:rPr>
              <a:t>Prof. Dr. B. Bertsche, Dr. P. Zeiler, T. Herzig, IMA, Universität Stuttgart, CERN Reliability Training, 2016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Failure Rate and Bathtub Curve</a:t>
            </a:r>
            <a:endParaRPr b="0" lang="en-US" sz="3800" spc="-1" strike="noStrike">
              <a:latin typeface="Arial"/>
            </a:endParaRPr>
          </a:p>
        </p:txBody>
      </p:sp>
      <p:pic>
        <p:nvPicPr>
          <p:cNvPr id="265" name="Picture 2" descr=""/>
          <p:cNvPicPr/>
          <p:nvPr/>
        </p:nvPicPr>
        <p:blipFill>
          <a:blip r:embed="rId1"/>
          <a:stretch/>
        </p:blipFill>
        <p:spPr>
          <a:xfrm>
            <a:off x="1720800" y="1286640"/>
            <a:ext cx="6554880" cy="2657880"/>
          </a:xfrm>
          <a:prstGeom prst="rect">
            <a:avLst/>
          </a:prstGeom>
          <a:ln>
            <a:noFill/>
          </a:ln>
        </p:spPr>
      </p:pic>
      <p:grpSp>
        <p:nvGrpSpPr>
          <p:cNvPr id="266" name="Group 2"/>
          <p:cNvGrpSpPr/>
          <p:nvPr/>
        </p:nvGrpSpPr>
        <p:grpSpPr>
          <a:xfrm>
            <a:off x="6256080" y="1157760"/>
            <a:ext cx="686520" cy="226800"/>
            <a:chOff x="6256080" y="1157760"/>
            <a:chExt cx="686520" cy="226800"/>
          </a:xfrm>
        </p:grpSpPr>
        <p:sp>
          <p:nvSpPr>
            <p:cNvPr id="267" name="CustomShape 3"/>
            <p:cNvSpPr/>
            <p:nvPr/>
          </p:nvSpPr>
          <p:spPr>
            <a:xfrm>
              <a:off x="6256080" y="1157760"/>
              <a:ext cx="68652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68" name="CustomShape 4"/>
          <p:cNvSpPr/>
          <p:nvPr/>
        </p:nvSpPr>
        <p:spPr>
          <a:xfrm>
            <a:off x="515160" y="3821760"/>
            <a:ext cx="92854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In practice, it is often assumed that failures occur randomly, i.e. they are described by an exponential density function </a:t>
            </a:r>
            <a:r>
              <a:rPr b="0" lang="en-US" sz="2000" spc="-1" strike="noStrike">
                <a:solidFill>
                  <a:srgbClr val="062f67"/>
                </a:solidFill>
                <a:latin typeface="Wingdings"/>
                <a:ea typeface="DejaVu Sans"/>
              </a:rPr>
              <a:t>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constant failure rate λ</a:t>
            </a: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Only in the latter case Mean Time Between Failures (MTBF) = 1/λ</a:t>
            </a: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Clearly a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simplification 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in some cases…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69" name="CustomShape 5"/>
          <p:cNvSpPr/>
          <p:nvPr/>
        </p:nvSpPr>
        <p:spPr>
          <a:xfrm>
            <a:off x="1706040" y="5199840"/>
            <a:ext cx="98398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en-US" sz="1400" spc="-1" strike="noStrike">
                <a:solidFill>
                  <a:srgbClr val="000066"/>
                </a:solidFill>
                <a:latin typeface="Calibri"/>
                <a:ea typeface="DejaVu Sans"/>
              </a:rPr>
              <a:t>Prof. Dr. B. Bertsche, Dr. P. Zeiler, T. Herzig, IMA, Universität Stuttgart, CERN Reliability Training, 2016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270" name="" descr=""/>
          <p:cNvPicPr/>
          <p:nvPr/>
        </p:nvPicPr>
        <p:blipFill>
          <a:blip r:embed="rId2"/>
          <a:stretch/>
        </p:blipFill>
        <p:spPr>
          <a:xfrm>
            <a:off x="2909520" y="682200"/>
            <a:ext cx="3882960" cy="4604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CustomShape 1"/>
          <p:cNvSpPr/>
          <p:nvPr/>
        </p:nvSpPr>
        <p:spPr>
          <a:xfrm>
            <a:off x="839520" y="0"/>
            <a:ext cx="9238320" cy="62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Component Failure Rate Estimates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272" name="CustomShape 2"/>
          <p:cNvSpPr/>
          <p:nvPr/>
        </p:nvSpPr>
        <p:spPr>
          <a:xfrm>
            <a:off x="537480" y="4458960"/>
            <a:ext cx="8945640" cy="445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00"/>
              </a:spcBef>
            </a:pPr>
            <a:r>
              <a:rPr b="1" lang="en-US" sz="1800" spc="-1" strike="noStrike">
                <a:solidFill>
                  <a:srgbClr val="062f67"/>
                </a:solidFill>
                <a:latin typeface="Calibri"/>
                <a:ea typeface="DejaVu Sans"/>
              </a:rPr>
              <a:t>IMPORTANT</a:t>
            </a:r>
            <a:r>
              <a:rPr b="0" lang="en-US" sz="1800" spc="-1" strike="noStrike">
                <a:solidFill>
                  <a:srgbClr val="062f67"/>
                </a:solidFill>
                <a:latin typeface="Calibri"/>
                <a:ea typeface="DejaVu Sans"/>
              </a:rPr>
              <a:t>: The power of reliability analysis methods is not in the accuracy of failure rate estimates, but in the possibility to </a:t>
            </a:r>
            <a:r>
              <a:rPr b="1" lang="en-US" sz="1800" spc="-1" strike="noStrike">
                <a:solidFill>
                  <a:srgbClr val="062f67"/>
                </a:solidFill>
                <a:latin typeface="Calibri"/>
                <a:ea typeface="DejaVu Sans"/>
              </a:rPr>
              <a:t>compare architectures </a:t>
            </a:r>
            <a:r>
              <a:rPr b="0" lang="en-US" sz="1800" spc="-1" strike="noStrike">
                <a:solidFill>
                  <a:srgbClr val="062f67"/>
                </a:solidFill>
                <a:latin typeface="Calibri"/>
                <a:ea typeface="DejaVu Sans"/>
              </a:rPr>
              <a:t>and show the </a:t>
            </a:r>
            <a:r>
              <a:rPr b="1" lang="en-US" sz="1800" spc="-1" strike="noStrike">
                <a:solidFill>
                  <a:srgbClr val="062f67"/>
                </a:solidFill>
                <a:latin typeface="Calibri"/>
                <a:ea typeface="DejaVu Sans"/>
              </a:rPr>
              <a:t>sensitivity</a:t>
            </a:r>
            <a:r>
              <a:rPr b="0" lang="en-US" sz="1800" spc="-1" strike="noStrike">
                <a:solidFill>
                  <a:srgbClr val="062f67"/>
                </a:solidFill>
                <a:latin typeface="Calibri"/>
                <a:ea typeface="DejaVu Sans"/>
              </a:rPr>
              <a:t> of system performance on reliability figures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73" name="CustomShape 3"/>
          <p:cNvSpPr/>
          <p:nvPr/>
        </p:nvSpPr>
        <p:spPr>
          <a:xfrm>
            <a:off x="435600" y="1009800"/>
            <a:ext cx="2379960" cy="7722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Calibri"/>
                <a:ea typeface="DejaVu Sans"/>
              </a:rPr>
              <a:t>TESTS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74" name="CustomShape 4"/>
          <p:cNvSpPr/>
          <p:nvPr/>
        </p:nvSpPr>
        <p:spPr>
          <a:xfrm>
            <a:off x="3610800" y="1009800"/>
            <a:ext cx="2379960" cy="7722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Calibri"/>
                <a:ea typeface="DejaVu Sans"/>
              </a:rPr>
              <a:t>EXPERT ESTIMATES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75" name="CustomShape 5"/>
          <p:cNvSpPr/>
          <p:nvPr/>
        </p:nvSpPr>
        <p:spPr>
          <a:xfrm>
            <a:off x="6865920" y="1009800"/>
            <a:ext cx="2379960" cy="7722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Calibri"/>
                <a:ea typeface="DejaVu Sans"/>
              </a:rPr>
              <a:t>STANDARDS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76" name="CustomShape 6"/>
          <p:cNvSpPr/>
          <p:nvPr/>
        </p:nvSpPr>
        <p:spPr>
          <a:xfrm>
            <a:off x="360" y="2023920"/>
            <a:ext cx="3173760" cy="1735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26734d"/>
                </a:solidFill>
                <a:latin typeface="Calibri"/>
                <a:ea typeface="DejaVu Sans"/>
              </a:rPr>
              <a:t>Accurate results</a:t>
            </a: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bf0000"/>
                </a:solidFill>
                <a:latin typeface="Calibri"/>
                <a:ea typeface="DejaVu Sans"/>
              </a:rPr>
              <a:t>Cost + Time</a:t>
            </a: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26734d"/>
                </a:solidFill>
                <a:latin typeface="Calibri"/>
                <a:ea typeface="DejaVu Sans"/>
              </a:rPr>
              <a:t>Accelerated lifetime tests (if applicable)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77" name="CustomShape 7"/>
          <p:cNvSpPr/>
          <p:nvPr/>
        </p:nvSpPr>
        <p:spPr>
          <a:xfrm>
            <a:off x="3054600" y="2003040"/>
            <a:ext cx="3094200" cy="228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bf0000"/>
                </a:solidFill>
                <a:latin typeface="Calibri"/>
                <a:ea typeface="DejaVu Sans"/>
              </a:rPr>
              <a:t>Big uncertainties on boundary conditions</a:t>
            </a: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26734d"/>
                </a:solidFill>
                <a:latin typeface="Calibri"/>
                <a:ea typeface="DejaVu Sans"/>
              </a:rPr>
              <a:t>Good for known technologies</a:t>
            </a: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26734d"/>
                </a:solidFill>
                <a:latin typeface="Calibri"/>
                <a:ea typeface="DejaVu Sans"/>
              </a:rPr>
              <a:t>Good for preliminary estimates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78" name="CustomShape 8"/>
          <p:cNvSpPr/>
          <p:nvPr/>
        </p:nvSpPr>
        <p:spPr>
          <a:xfrm>
            <a:off x="6488280" y="1962360"/>
            <a:ext cx="3391560" cy="1735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26734d"/>
                </a:solidFill>
                <a:latin typeface="Calibri"/>
                <a:ea typeface="DejaVu Sans"/>
              </a:rPr>
              <a:t>Very systematic</a:t>
            </a: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26734d"/>
                </a:solidFill>
                <a:latin typeface="Calibri"/>
                <a:ea typeface="DejaVu Sans"/>
              </a:rPr>
              <a:t>Boundary conditions taken into account</a:t>
            </a: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26734d"/>
                </a:solidFill>
                <a:latin typeface="Calibri"/>
                <a:ea typeface="DejaVu Sans"/>
              </a:rPr>
              <a:t> </a:t>
            </a: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bf0000"/>
                </a:solidFill>
                <a:latin typeface="Calibri"/>
                <a:ea typeface="DejaVu Sans"/>
              </a:rPr>
              <a:t>Technology advancements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10" dur="indefinite" restart="never" nodeType="tmRoot">
          <p:childTnLst>
            <p:seq>
              <p:cTn id="111" dur="indefinite" nodeType="mainSeq">
                <p:childTnLst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9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2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7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2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7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2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Description of System Failure Behaviour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280" name="CustomShape 2"/>
          <p:cNvSpPr/>
          <p:nvPr/>
        </p:nvSpPr>
        <p:spPr>
          <a:xfrm>
            <a:off x="2516040" y="1763280"/>
            <a:ext cx="1903320" cy="77220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Component</a:t>
            </a:r>
            <a:r>
              <a:rPr b="0" lang="en-US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1.A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81" name="CustomShape 3"/>
          <p:cNvSpPr/>
          <p:nvPr/>
        </p:nvSpPr>
        <p:spPr>
          <a:xfrm>
            <a:off x="2808000" y="2261520"/>
            <a:ext cx="1903320" cy="77220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Component</a:t>
            </a:r>
            <a:r>
              <a:rPr b="0" lang="en-US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1.B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82" name="CustomShape 4"/>
          <p:cNvSpPr/>
          <p:nvPr/>
        </p:nvSpPr>
        <p:spPr>
          <a:xfrm>
            <a:off x="5546520" y="2120400"/>
            <a:ext cx="1903320" cy="77220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Component</a:t>
            </a:r>
            <a:r>
              <a:rPr b="0" lang="en-US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2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83" name="CustomShape 5"/>
          <p:cNvSpPr/>
          <p:nvPr/>
        </p:nvSpPr>
        <p:spPr>
          <a:xfrm>
            <a:off x="5521680" y="3370680"/>
            <a:ext cx="1903320" cy="77220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Component</a:t>
            </a:r>
            <a:r>
              <a:rPr b="0" lang="en-US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3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84" name="CustomShape 6"/>
          <p:cNvSpPr/>
          <p:nvPr/>
        </p:nvSpPr>
        <p:spPr>
          <a:xfrm>
            <a:off x="4420800" y="2150280"/>
            <a:ext cx="1099080" cy="325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5" name="CustomShape 7"/>
          <p:cNvSpPr/>
          <p:nvPr/>
        </p:nvSpPr>
        <p:spPr>
          <a:xfrm flipV="1">
            <a:off x="4712760" y="2577600"/>
            <a:ext cx="821160" cy="65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6" name="CustomShape 8"/>
          <p:cNvSpPr/>
          <p:nvPr/>
        </p:nvSpPr>
        <p:spPr>
          <a:xfrm>
            <a:off x="39240" y="691200"/>
            <a:ext cx="92854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Functional Block Diagram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87" name="CustomShape 9"/>
          <p:cNvSpPr/>
          <p:nvPr/>
        </p:nvSpPr>
        <p:spPr>
          <a:xfrm>
            <a:off x="2499480" y="3370680"/>
            <a:ext cx="1903320" cy="77220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Component</a:t>
            </a:r>
            <a:r>
              <a:rPr b="0" lang="en-US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4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88" name="CustomShape 10"/>
          <p:cNvSpPr/>
          <p:nvPr/>
        </p:nvSpPr>
        <p:spPr>
          <a:xfrm flipV="1">
            <a:off x="3641400" y="3033360"/>
            <a:ext cx="360" cy="333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9" name="CustomShape 11"/>
          <p:cNvSpPr/>
          <p:nvPr/>
        </p:nvSpPr>
        <p:spPr>
          <a:xfrm flipV="1">
            <a:off x="2652840" y="2535480"/>
            <a:ext cx="360" cy="831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0" name="CustomShape 12"/>
          <p:cNvSpPr/>
          <p:nvPr/>
        </p:nvSpPr>
        <p:spPr>
          <a:xfrm>
            <a:off x="6474600" y="2892600"/>
            <a:ext cx="360" cy="476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1" name="CustomShape 13"/>
          <p:cNvSpPr/>
          <p:nvPr/>
        </p:nvSpPr>
        <p:spPr>
          <a:xfrm flipH="1">
            <a:off x="4403520" y="3757680"/>
            <a:ext cx="11152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Description of System Failure Behaviour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293" name="CustomShape 2"/>
          <p:cNvSpPr/>
          <p:nvPr/>
        </p:nvSpPr>
        <p:spPr>
          <a:xfrm>
            <a:off x="2516040" y="1763280"/>
            <a:ext cx="1903320" cy="77220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Power Converter A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94" name="CustomShape 3"/>
          <p:cNvSpPr/>
          <p:nvPr/>
        </p:nvSpPr>
        <p:spPr>
          <a:xfrm>
            <a:off x="2808000" y="2261520"/>
            <a:ext cx="1903320" cy="77220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Power Converter B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95" name="CustomShape 4"/>
          <p:cNvSpPr/>
          <p:nvPr/>
        </p:nvSpPr>
        <p:spPr>
          <a:xfrm>
            <a:off x="5546520" y="2120400"/>
            <a:ext cx="1903320" cy="77220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Magnet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96" name="CustomShape 5"/>
          <p:cNvSpPr/>
          <p:nvPr/>
        </p:nvSpPr>
        <p:spPr>
          <a:xfrm>
            <a:off x="5521680" y="3370680"/>
            <a:ext cx="1903320" cy="77220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Current Measurement System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97" name="CustomShape 6"/>
          <p:cNvSpPr/>
          <p:nvPr/>
        </p:nvSpPr>
        <p:spPr>
          <a:xfrm>
            <a:off x="4420800" y="2150280"/>
            <a:ext cx="1099080" cy="325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8" name="CustomShape 7"/>
          <p:cNvSpPr/>
          <p:nvPr/>
        </p:nvSpPr>
        <p:spPr>
          <a:xfrm flipV="1">
            <a:off x="4712760" y="2577600"/>
            <a:ext cx="821160" cy="65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9" name="CustomShape 8"/>
          <p:cNvSpPr/>
          <p:nvPr/>
        </p:nvSpPr>
        <p:spPr>
          <a:xfrm>
            <a:off x="39240" y="691200"/>
            <a:ext cx="968256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Example: Redundant magnet powering with current regulation:</a:t>
            </a:r>
            <a:endParaRPr b="0" lang="en-US" sz="2000" spc="-1" strike="noStrike">
              <a:latin typeface="Arial"/>
            </a:endParaRPr>
          </a:p>
          <a:p>
            <a:pPr marL="914400" indent="-455400">
              <a:lnSpc>
                <a:spcPct val="100000"/>
              </a:lnSpc>
              <a:spcBef>
                <a:spcPts val="320"/>
              </a:spcBef>
            </a:pPr>
            <a:r>
              <a:rPr b="0" lang="en-US" sz="1600" spc="-1" strike="noStrike">
                <a:solidFill>
                  <a:srgbClr val="008000"/>
                </a:solidFill>
                <a:latin typeface="Calibri"/>
                <a:ea typeface="DejaVu Sans"/>
              </a:rPr>
              <a:t>Function: provide stable current to the magnet, based on the feedback of the current measurement. Each power converter can supply all the current to the magnet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00" name="CustomShape 9"/>
          <p:cNvSpPr/>
          <p:nvPr/>
        </p:nvSpPr>
        <p:spPr>
          <a:xfrm>
            <a:off x="2499480" y="3370680"/>
            <a:ext cx="1903320" cy="77220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2060"/>
                </a:solidFill>
                <a:latin typeface="Calibri"/>
                <a:ea typeface="DejaVu Sans"/>
              </a:rPr>
              <a:t>Current Regulation System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1" name="CustomShape 10"/>
          <p:cNvSpPr/>
          <p:nvPr/>
        </p:nvSpPr>
        <p:spPr>
          <a:xfrm flipV="1">
            <a:off x="3641400" y="3033360"/>
            <a:ext cx="360" cy="333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2" name="CustomShape 11"/>
          <p:cNvSpPr/>
          <p:nvPr/>
        </p:nvSpPr>
        <p:spPr>
          <a:xfrm flipV="1">
            <a:off x="2652840" y="2535480"/>
            <a:ext cx="360" cy="831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3" name="CustomShape 12"/>
          <p:cNvSpPr/>
          <p:nvPr/>
        </p:nvSpPr>
        <p:spPr>
          <a:xfrm>
            <a:off x="6474600" y="2892600"/>
            <a:ext cx="360" cy="476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4" name="CustomShape 13"/>
          <p:cNvSpPr/>
          <p:nvPr/>
        </p:nvSpPr>
        <p:spPr>
          <a:xfrm flipH="1">
            <a:off x="4403520" y="3757680"/>
            <a:ext cx="11152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Description of System Failure Behaviour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306" name="CustomShape 2"/>
          <p:cNvSpPr/>
          <p:nvPr/>
        </p:nvSpPr>
        <p:spPr>
          <a:xfrm>
            <a:off x="39240" y="691200"/>
            <a:ext cx="92854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Reliability Block Diagram:</a:t>
            </a:r>
            <a:endParaRPr b="0" lang="en-US" sz="2000" spc="-1" strike="noStrike">
              <a:latin typeface="Arial"/>
            </a:endParaRPr>
          </a:p>
          <a:p>
            <a:pPr marL="914400" indent="-455400">
              <a:lnSpc>
                <a:spcPct val="100000"/>
              </a:lnSpc>
              <a:spcBef>
                <a:spcPts val="241"/>
              </a:spcBef>
            </a:pPr>
            <a:r>
              <a:rPr b="0" lang="en-US" sz="1200" spc="-1" strike="noStrike">
                <a:solidFill>
                  <a:srgbClr val="008000"/>
                </a:solidFill>
                <a:latin typeface="Calibri"/>
                <a:ea typeface="DejaVu Sans"/>
              </a:rPr>
              <a:t>Question: what is the minimum set of components that allows fulfilling the system functionality?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307" name="CustomShape 3"/>
          <p:cNvSpPr/>
          <p:nvPr/>
        </p:nvSpPr>
        <p:spPr>
          <a:xfrm>
            <a:off x="25920" y="2715840"/>
            <a:ext cx="92854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Fault Tree:</a:t>
            </a:r>
            <a:endParaRPr b="0" lang="en-US" sz="2000" spc="-1" strike="noStrike">
              <a:latin typeface="Arial"/>
            </a:endParaRPr>
          </a:p>
          <a:p>
            <a:pPr marL="914400" indent="-455400">
              <a:lnSpc>
                <a:spcPct val="100000"/>
              </a:lnSpc>
              <a:spcBef>
                <a:spcPts val="241"/>
              </a:spcBef>
            </a:pPr>
            <a:r>
              <a:rPr b="0" lang="en-US" sz="1200" spc="-1" strike="noStrike">
                <a:solidFill>
                  <a:srgbClr val="008000"/>
                </a:solidFill>
                <a:latin typeface="Calibri"/>
                <a:ea typeface="DejaVu Sans"/>
              </a:rPr>
              <a:t>Question: what are the combinations of failures that lead to a system failure?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308" name="Picture 6" descr=""/>
          <p:cNvPicPr/>
          <p:nvPr/>
        </p:nvPicPr>
        <p:blipFill>
          <a:blip r:embed="rId1"/>
          <a:stretch/>
        </p:blipFill>
        <p:spPr>
          <a:xfrm>
            <a:off x="2181960" y="3358800"/>
            <a:ext cx="4302720" cy="2031120"/>
          </a:xfrm>
          <a:prstGeom prst="rect">
            <a:avLst/>
          </a:prstGeom>
          <a:ln>
            <a:noFill/>
          </a:ln>
        </p:spPr>
      </p:pic>
      <p:sp>
        <p:nvSpPr>
          <p:cNvPr id="309" name="CustomShape 4"/>
          <p:cNvSpPr/>
          <p:nvPr/>
        </p:nvSpPr>
        <p:spPr>
          <a:xfrm>
            <a:off x="7183080" y="3489840"/>
            <a:ext cx="261792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00"/>
              </a:spcBef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Boolean Algebra allows calculating system reliability from component reliability</a:t>
            </a:r>
            <a:endParaRPr b="0" lang="en-US" sz="2000" spc="-1" strike="noStrike">
              <a:latin typeface="Arial"/>
            </a:endParaRPr>
          </a:p>
        </p:txBody>
      </p:sp>
      <p:grpSp>
        <p:nvGrpSpPr>
          <p:cNvPr id="310" name="Group 5"/>
          <p:cNvGrpSpPr/>
          <p:nvPr/>
        </p:nvGrpSpPr>
        <p:grpSpPr>
          <a:xfrm>
            <a:off x="1150200" y="1465560"/>
            <a:ext cx="7618320" cy="1106280"/>
            <a:chOff x="1150200" y="1465560"/>
            <a:chExt cx="7618320" cy="1106280"/>
          </a:xfrm>
        </p:grpSpPr>
        <p:pic>
          <p:nvPicPr>
            <p:cNvPr id="311" name="Picture 5" descr=""/>
            <p:cNvPicPr/>
            <p:nvPr/>
          </p:nvPicPr>
          <p:blipFill>
            <a:blip r:embed="rId2"/>
            <a:stretch/>
          </p:blipFill>
          <p:spPr>
            <a:xfrm>
              <a:off x="2172600" y="1465560"/>
              <a:ext cx="5730480" cy="1106280"/>
            </a:xfrm>
            <a:prstGeom prst="rect">
              <a:avLst/>
            </a:prstGeom>
            <a:ln>
              <a:noFill/>
            </a:ln>
          </p:spPr>
        </p:pic>
        <p:sp>
          <p:nvSpPr>
            <p:cNvPr id="312" name="CustomShape 6"/>
            <p:cNvSpPr/>
            <p:nvPr/>
          </p:nvSpPr>
          <p:spPr>
            <a:xfrm>
              <a:off x="1388160" y="1960200"/>
              <a:ext cx="156960" cy="117360"/>
            </a:xfrm>
            <a:prstGeom prst="rect">
              <a:avLst/>
            </a:prstGeom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3" name="CustomShape 7"/>
            <p:cNvSpPr/>
            <p:nvPr/>
          </p:nvSpPr>
          <p:spPr>
            <a:xfrm>
              <a:off x="8611920" y="1960200"/>
              <a:ext cx="156600" cy="117360"/>
            </a:xfrm>
            <a:prstGeom prst="rect">
              <a:avLst/>
            </a:prstGeom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4" name="Line 8"/>
            <p:cNvSpPr/>
            <p:nvPr/>
          </p:nvSpPr>
          <p:spPr>
            <a:xfrm flipV="1">
              <a:off x="1546560" y="1703520"/>
              <a:ext cx="625680" cy="316080"/>
            </a:xfrm>
            <a:prstGeom prst="line">
              <a:avLst/>
            </a:prstGeom>
            <a:ln>
              <a:solidFill>
                <a:schemeClr val="accent4">
                  <a:lumMod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5" name="Line 9"/>
            <p:cNvSpPr/>
            <p:nvPr/>
          </p:nvSpPr>
          <p:spPr>
            <a:xfrm>
              <a:off x="1546560" y="2019600"/>
              <a:ext cx="625680" cy="316080"/>
            </a:xfrm>
            <a:prstGeom prst="line">
              <a:avLst/>
            </a:prstGeom>
            <a:ln>
              <a:solidFill>
                <a:schemeClr val="accent4">
                  <a:lumMod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6" name="Line 10"/>
            <p:cNvSpPr/>
            <p:nvPr/>
          </p:nvSpPr>
          <p:spPr>
            <a:xfrm>
              <a:off x="7904520" y="2018160"/>
              <a:ext cx="707400" cy="1440"/>
            </a:xfrm>
            <a:prstGeom prst="line">
              <a:avLst/>
            </a:prstGeom>
            <a:ln>
              <a:solidFill>
                <a:schemeClr val="accent4">
                  <a:lumMod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7" name="CustomShape 11"/>
            <p:cNvSpPr/>
            <p:nvPr/>
          </p:nvSpPr>
          <p:spPr>
            <a:xfrm>
              <a:off x="1150200" y="1585080"/>
              <a:ext cx="315720" cy="3639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solidFill>
                    <a:srgbClr val="000066"/>
                  </a:solidFill>
                  <a:latin typeface="Arial"/>
                  <a:ea typeface="DejaVu Sans"/>
                </a:rPr>
                <a:t>A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318" name="CustomShape 12"/>
            <p:cNvSpPr/>
            <p:nvPr/>
          </p:nvSpPr>
          <p:spPr>
            <a:xfrm>
              <a:off x="8294400" y="1585080"/>
              <a:ext cx="315360" cy="3639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solidFill>
                    <a:srgbClr val="000066"/>
                  </a:solidFill>
                  <a:latin typeface="Arial"/>
                  <a:ea typeface="DejaVu Sans"/>
                </a:rPr>
                <a:t>B</a:t>
              </a:r>
              <a:endParaRPr b="0" lang="en-US" sz="18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43" dur="indefinite" restart="never" nodeType="tmRoot">
          <p:childTnLst>
            <p:seq>
              <p:cTn id="144" dur="indefinite" nodeType="mainSeq">
                <p:childTnLst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9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2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7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0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5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Basic Definitions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313200" y="654120"/>
            <a:ext cx="9444240" cy="356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85840" indent="-2840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2060"/>
                </a:solidFill>
                <a:latin typeface="Calibri"/>
                <a:ea typeface="DejaVu Sans"/>
              </a:rPr>
              <a:t>Reliability (0-1)</a:t>
            </a:r>
            <a:r>
              <a:rPr b="0" lang="en-US" sz="2400" spc="-1" strike="noStrike">
                <a:solidFill>
                  <a:srgbClr val="002060"/>
                </a:solidFill>
                <a:latin typeface="Calibri"/>
                <a:ea typeface="DejaVu Sans"/>
              </a:rPr>
              <a:t> is the probability that a system does not fail during a defined period of time under given functional and environmental conditions</a:t>
            </a:r>
            <a:endParaRPr b="0" lang="en-US" sz="2400" spc="-1" strike="noStrike">
              <a:latin typeface="Arial"/>
            </a:endParaRPr>
          </a:p>
          <a:p>
            <a:pPr lvl="1" marL="743040" indent="-284040">
              <a:lnSpc>
                <a:spcPct val="100000"/>
              </a:lnSpc>
              <a:buClr>
                <a:srgbClr val="00b0f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6734d"/>
                </a:solidFill>
                <a:latin typeface="Calibri"/>
                <a:ea typeface="DejaVu Sans"/>
              </a:rPr>
              <a:t>Example of reliability specification: “An accelerator must have a reliability of 60 % after 100 h in operation, at a current of 40 mA”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85840" indent="-2840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2060"/>
                </a:solidFill>
                <a:latin typeface="Calibri"/>
                <a:ea typeface="DejaVu Sans"/>
              </a:rPr>
              <a:t>Availability (0-1)</a:t>
            </a:r>
            <a:r>
              <a:rPr b="0" lang="en-US" sz="2400" spc="-1" strike="noStrike">
                <a:solidFill>
                  <a:srgbClr val="002060"/>
                </a:solidFill>
                <a:latin typeface="Calibri"/>
                <a:ea typeface="DejaVu Sans"/>
              </a:rPr>
              <a:t> is the probability that a system in a functional state at given point in time</a:t>
            </a:r>
            <a:endParaRPr b="0" lang="en-US" sz="2400" spc="-1" strike="noStrike">
              <a:latin typeface="Arial"/>
            </a:endParaRPr>
          </a:p>
          <a:p>
            <a:pPr lvl="1" marL="743040" indent="-284040">
              <a:lnSpc>
                <a:spcPct val="100000"/>
              </a:lnSpc>
              <a:buClr>
                <a:srgbClr val="00b0f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6734d"/>
                </a:solidFill>
                <a:latin typeface="Calibri"/>
                <a:ea typeface="DejaVu Sans"/>
              </a:rPr>
              <a:t>Example of availability specification: “An accelerator must ensure beam delivery to a target for 90 % of the scheduled time for operation”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107" name="CustomShape 3"/>
          <p:cNvSpPr/>
          <p:nvPr/>
        </p:nvSpPr>
        <p:spPr>
          <a:xfrm>
            <a:off x="313200" y="3953520"/>
            <a:ext cx="9444240" cy="149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2060"/>
                </a:solidFill>
                <a:latin typeface="Calibri"/>
                <a:ea typeface="DejaVu Sans"/>
              </a:rPr>
              <a:t>Clearly we want highly available and highly reliable accelerators </a:t>
            </a:r>
            <a:r>
              <a:rPr b="0" lang="en-US" sz="2400" spc="-1" strike="noStrike">
                <a:solidFill>
                  <a:srgbClr val="002060"/>
                </a:solidFill>
                <a:latin typeface="Wingdings"/>
                <a:ea typeface="DejaVu Sans"/>
              </a:rPr>
              <a:t></a:t>
            </a:r>
            <a:r>
              <a:rPr b="0" lang="en-US" sz="2400" spc="-1" strike="noStrike">
                <a:solidFill>
                  <a:srgbClr val="002060"/>
                </a:solidFill>
                <a:latin typeface="Calibri"/>
                <a:ea typeface="DejaVu Sans"/>
              </a:rPr>
              <a:t> questions to be answered in this lecture: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2060"/>
                </a:solidFill>
                <a:latin typeface="Calibri"/>
                <a:ea typeface="DejaVu Sans"/>
              </a:rPr>
              <a:t>	</a:t>
            </a:r>
            <a:r>
              <a:rPr b="0" lang="en-US" sz="2000" spc="-1" strike="noStrike">
                <a:solidFill>
                  <a:srgbClr val="002060"/>
                </a:solidFill>
                <a:latin typeface="Calibri"/>
                <a:ea typeface="DejaVu Sans"/>
              </a:rPr>
              <a:t>What are the factors that limit their reliability and availability?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2060"/>
                </a:solidFill>
                <a:latin typeface="Calibri"/>
                <a:ea typeface="DejaVu Sans"/>
              </a:rPr>
              <a:t>	</a:t>
            </a:r>
            <a:r>
              <a:rPr b="0" lang="en-US" sz="2000" spc="-1" strike="noStrike">
                <a:solidFill>
                  <a:srgbClr val="002060"/>
                </a:solidFill>
                <a:latin typeface="Calibri"/>
                <a:ea typeface="DejaVu Sans"/>
              </a:rPr>
              <a:t>How can these be quantified systematically?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Line 1"/>
          <p:cNvSpPr/>
          <p:nvPr/>
        </p:nvSpPr>
        <p:spPr>
          <a:xfrm>
            <a:off x="594000" y="2060640"/>
            <a:ext cx="4683960" cy="0"/>
          </a:xfrm>
          <a:prstGeom prst="line">
            <a:avLst/>
          </a:prstGeom>
          <a:ln w="38160">
            <a:solidFill>
              <a:schemeClr val="accent4">
                <a:lumMod val="1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0" name="CustomShape 2"/>
          <p:cNvSpPr/>
          <p:nvPr/>
        </p:nvSpPr>
        <p:spPr>
          <a:xfrm>
            <a:off x="594720" y="1405800"/>
            <a:ext cx="86504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accent4">
                <a:lumMod val="1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1" name="CustomShape 3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Redundancy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322" name="CustomShape 4"/>
          <p:cNvSpPr/>
          <p:nvPr/>
        </p:nvSpPr>
        <p:spPr>
          <a:xfrm>
            <a:off x="277200" y="4620960"/>
            <a:ext cx="91270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00"/>
              </a:spcBef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When introducing redundancy, think about remaining single points of failure!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23" name="CustomShape 5"/>
          <p:cNvSpPr/>
          <p:nvPr/>
        </p:nvSpPr>
        <p:spPr>
          <a:xfrm>
            <a:off x="912240" y="1823040"/>
            <a:ext cx="1029960" cy="474480"/>
          </a:xfrm>
          <a:prstGeom prst="rect">
            <a:avLst/>
          </a:prstGeom>
          <a:gradFill rotWithShape="0">
            <a:gsLst>
              <a:gs pos="0">
                <a:srgbClr val="ff8f8f"/>
              </a:gs>
              <a:gs pos="100000">
                <a:srgbClr val="ffcccc"/>
              </a:gs>
            </a:gsLst>
            <a:lin ang="13500000"/>
          </a:gradFill>
          <a:ln w="9360">
            <a:solidFill>
              <a:srgbClr val="1c5ca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Source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4" name="CustomShape 6"/>
          <p:cNvSpPr/>
          <p:nvPr/>
        </p:nvSpPr>
        <p:spPr>
          <a:xfrm>
            <a:off x="2023200" y="1823040"/>
            <a:ext cx="1029960" cy="474480"/>
          </a:xfrm>
          <a:prstGeom prst="rect">
            <a:avLst/>
          </a:prstGeom>
          <a:gradFill rotWithShape="0">
            <a:gsLst>
              <a:gs pos="0">
                <a:srgbClr val="ff8f8f"/>
              </a:gs>
              <a:gs pos="100000">
                <a:srgbClr val="ffcccc"/>
              </a:gs>
            </a:gsLst>
            <a:lin ang="13500000"/>
          </a:gradFill>
          <a:ln w="9360">
            <a:solidFill>
              <a:srgbClr val="1c5ca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LEBT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5" name="CustomShape 7"/>
          <p:cNvSpPr/>
          <p:nvPr/>
        </p:nvSpPr>
        <p:spPr>
          <a:xfrm>
            <a:off x="3134520" y="1823040"/>
            <a:ext cx="792000" cy="474480"/>
          </a:xfrm>
          <a:prstGeom prst="rect">
            <a:avLst/>
          </a:prstGeom>
          <a:gradFill rotWithShape="0">
            <a:gsLst>
              <a:gs pos="0">
                <a:srgbClr val="ff8f8f"/>
              </a:gs>
              <a:gs pos="100000">
                <a:srgbClr val="ffcccc"/>
              </a:gs>
            </a:gsLst>
            <a:lin ang="13500000"/>
          </a:gradFill>
          <a:ln w="9360">
            <a:solidFill>
              <a:srgbClr val="1c5ca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RFQ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6" name="CustomShape 8"/>
          <p:cNvSpPr/>
          <p:nvPr/>
        </p:nvSpPr>
        <p:spPr>
          <a:xfrm>
            <a:off x="4007880" y="1823040"/>
            <a:ext cx="1029960" cy="474480"/>
          </a:xfrm>
          <a:prstGeom prst="rect">
            <a:avLst/>
          </a:prstGeom>
          <a:gradFill rotWithShape="0">
            <a:gsLst>
              <a:gs pos="0">
                <a:srgbClr val="ff8f8f"/>
              </a:gs>
              <a:gs pos="100000">
                <a:srgbClr val="ffcccc"/>
              </a:gs>
            </a:gsLst>
            <a:lin ang="13500000"/>
          </a:gradFill>
          <a:ln w="9360">
            <a:solidFill>
              <a:srgbClr val="1c5ca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MEBT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7" name="CustomShape 9"/>
          <p:cNvSpPr/>
          <p:nvPr/>
        </p:nvSpPr>
        <p:spPr>
          <a:xfrm>
            <a:off x="912240" y="1167840"/>
            <a:ext cx="1029960" cy="474480"/>
          </a:xfrm>
          <a:prstGeom prst="rect">
            <a:avLst/>
          </a:prstGeom>
          <a:gradFill rotWithShape="0">
            <a:gsLst>
              <a:gs pos="0">
                <a:srgbClr val="ff8f8f"/>
              </a:gs>
              <a:gs pos="100000">
                <a:srgbClr val="ffcccc"/>
              </a:gs>
            </a:gsLst>
            <a:lin ang="13500000"/>
          </a:gradFill>
          <a:ln w="9360">
            <a:solidFill>
              <a:srgbClr val="1c5ca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Source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8" name="CustomShape 10"/>
          <p:cNvSpPr/>
          <p:nvPr/>
        </p:nvSpPr>
        <p:spPr>
          <a:xfrm>
            <a:off x="2023200" y="1167840"/>
            <a:ext cx="1029960" cy="474480"/>
          </a:xfrm>
          <a:prstGeom prst="rect">
            <a:avLst/>
          </a:prstGeom>
          <a:gradFill rotWithShape="0">
            <a:gsLst>
              <a:gs pos="0">
                <a:srgbClr val="ff8f8f"/>
              </a:gs>
              <a:gs pos="100000">
                <a:srgbClr val="ffcccc"/>
              </a:gs>
            </a:gsLst>
            <a:lin ang="13500000"/>
          </a:gradFill>
          <a:ln w="9360">
            <a:solidFill>
              <a:srgbClr val="1c5ca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LEBT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9" name="CustomShape 11"/>
          <p:cNvSpPr/>
          <p:nvPr/>
        </p:nvSpPr>
        <p:spPr>
          <a:xfrm>
            <a:off x="3134520" y="1167840"/>
            <a:ext cx="792000" cy="474480"/>
          </a:xfrm>
          <a:prstGeom prst="rect">
            <a:avLst/>
          </a:prstGeom>
          <a:gradFill rotWithShape="0">
            <a:gsLst>
              <a:gs pos="0">
                <a:srgbClr val="ff8f8f"/>
              </a:gs>
              <a:gs pos="100000">
                <a:srgbClr val="ffcccc"/>
              </a:gs>
            </a:gsLst>
            <a:lin ang="13500000"/>
          </a:gradFill>
          <a:ln w="9360">
            <a:solidFill>
              <a:srgbClr val="1c5ca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RFQ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30" name="CustomShape 12"/>
          <p:cNvSpPr/>
          <p:nvPr/>
        </p:nvSpPr>
        <p:spPr>
          <a:xfrm>
            <a:off x="4007880" y="1167840"/>
            <a:ext cx="1029960" cy="474480"/>
          </a:xfrm>
          <a:prstGeom prst="rect">
            <a:avLst/>
          </a:prstGeom>
          <a:gradFill rotWithShape="0">
            <a:gsLst>
              <a:gs pos="0">
                <a:srgbClr val="ff8f8f"/>
              </a:gs>
              <a:gs pos="100000">
                <a:srgbClr val="ffcccc"/>
              </a:gs>
            </a:gsLst>
            <a:lin ang="13500000"/>
          </a:gradFill>
          <a:ln w="9360">
            <a:solidFill>
              <a:srgbClr val="1c5ca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MEBT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31" name="CustomShape 13"/>
          <p:cNvSpPr/>
          <p:nvPr/>
        </p:nvSpPr>
        <p:spPr>
          <a:xfrm>
            <a:off x="5277960" y="1167840"/>
            <a:ext cx="1188720" cy="474480"/>
          </a:xfrm>
          <a:prstGeom prst="rect">
            <a:avLst/>
          </a:prstGeom>
          <a:gradFill rotWithShape="0">
            <a:gsLst>
              <a:gs pos="0">
                <a:srgbClr val="ff8f8f"/>
              </a:gs>
              <a:gs pos="100000">
                <a:srgbClr val="ffcccc"/>
              </a:gs>
            </a:gsLst>
            <a:lin ang="13500000"/>
          </a:gradFill>
          <a:ln w="9360">
            <a:solidFill>
              <a:srgbClr val="1c5ca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Switching Magnet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32" name="CustomShape 14"/>
          <p:cNvSpPr/>
          <p:nvPr/>
        </p:nvSpPr>
        <p:spPr>
          <a:xfrm>
            <a:off x="6627240" y="1167840"/>
            <a:ext cx="2379960" cy="474480"/>
          </a:xfrm>
          <a:prstGeom prst="rect">
            <a:avLst/>
          </a:prstGeom>
          <a:gradFill rotWithShape="0">
            <a:gsLst>
              <a:gs pos="0">
                <a:srgbClr val="ff8f8f"/>
              </a:gs>
              <a:gs pos="100000">
                <a:srgbClr val="ffcccc"/>
              </a:gs>
            </a:gsLst>
            <a:lin ang="13500000"/>
          </a:gradFill>
          <a:ln w="9360">
            <a:solidFill>
              <a:srgbClr val="1c5ca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SC Cavities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33" name="Line 15"/>
          <p:cNvSpPr/>
          <p:nvPr/>
        </p:nvSpPr>
        <p:spPr>
          <a:xfrm flipV="1">
            <a:off x="5277600" y="1644120"/>
            <a:ext cx="595440" cy="416520"/>
          </a:xfrm>
          <a:prstGeom prst="line">
            <a:avLst/>
          </a:prstGeom>
          <a:ln w="38160">
            <a:solidFill>
              <a:schemeClr val="accent4">
                <a:lumMod val="1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4" name="CustomShape 16"/>
          <p:cNvSpPr/>
          <p:nvPr/>
        </p:nvSpPr>
        <p:spPr>
          <a:xfrm>
            <a:off x="435960" y="2775240"/>
            <a:ext cx="9127080" cy="124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00"/>
              </a:spcBef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The switching magnet becomes the reliability bottleneck in this architecture</a:t>
            </a:r>
            <a:endParaRPr b="0" lang="en-US" sz="2000" spc="-1" strike="noStrike">
              <a:latin typeface="Arial"/>
            </a:endParaRPr>
          </a:p>
          <a:p>
            <a:pPr lvl="1" marL="914400" indent="-455400">
              <a:lnSpc>
                <a:spcPct val="100000"/>
              </a:lnSpc>
              <a:spcBef>
                <a:spcPts val="320"/>
              </a:spcBef>
              <a:buClr>
                <a:srgbClr val="6699ff"/>
              </a:buClr>
              <a:buSzPct val="80000"/>
              <a:buFont typeface="Arial"/>
              <a:buChar char="•"/>
            </a:pPr>
            <a:r>
              <a:rPr b="0" lang="en-US" sz="1600" spc="-1" strike="noStrike">
                <a:solidFill>
                  <a:srgbClr val="008000"/>
                </a:solidFill>
                <a:latin typeface="Calibri"/>
                <a:ea typeface="DejaVu Sans"/>
              </a:rPr>
              <a:t>It should be designed for high reliability</a:t>
            </a:r>
            <a:endParaRPr b="0" lang="en-US" sz="1600" spc="-1" strike="noStrike">
              <a:latin typeface="Arial"/>
            </a:endParaRPr>
          </a:p>
          <a:p>
            <a:pPr lvl="1" marL="914400" indent="-455400">
              <a:lnSpc>
                <a:spcPct val="100000"/>
              </a:lnSpc>
              <a:spcBef>
                <a:spcPts val="320"/>
              </a:spcBef>
              <a:buClr>
                <a:srgbClr val="6699ff"/>
              </a:buClr>
              <a:buSzPct val="80000"/>
              <a:buFont typeface="Arial"/>
              <a:buChar char="•"/>
            </a:pPr>
            <a:r>
              <a:rPr b="0" lang="en-US" sz="1600" spc="-1" strike="noStrike">
                <a:solidFill>
                  <a:srgbClr val="008000"/>
                </a:solidFill>
                <a:latin typeface="Calibri"/>
                <a:ea typeface="DejaVu Sans"/>
              </a:rPr>
              <a:t>How should it be operated? (only when required, at predefined times,…)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A strategy has to be defined on how to operate the ‘spare’ Linac:</a:t>
            </a:r>
            <a:endParaRPr b="0" lang="en-US" sz="2000" spc="-1" strike="noStrike">
              <a:latin typeface="Arial"/>
            </a:endParaRPr>
          </a:p>
          <a:p>
            <a:pPr lvl="1" marL="914400" indent="-455400">
              <a:lnSpc>
                <a:spcPct val="100000"/>
              </a:lnSpc>
              <a:spcBef>
                <a:spcPts val="320"/>
              </a:spcBef>
              <a:buClr>
                <a:srgbClr val="6699ff"/>
              </a:buClr>
              <a:buSzPct val="80000"/>
              <a:buFont typeface="Arial"/>
              <a:buChar char="•"/>
            </a:pPr>
            <a:r>
              <a:rPr b="0" lang="en-US" sz="1600" spc="-1" strike="noStrike">
                <a:solidFill>
                  <a:srgbClr val="008000"/>
                </a:solidFill>
                <a:latin typeface="Calibri"/>
                <a:ea typeface="DejaVu Sans"/>
              </a:rPr>
              <a:t>Continuously running – ‘hot spare’ (quantify operation costs)</a:t>
            </a:r>
            <a:endParaRPr b="0" lang="en-US" sz="1600" spc="-1" strike="noStrike">
              <a:latin typeface="Arial"/>
            </a:endParaRPr>
          </a:p>
          <a:p>
            <a:pPr lvl="1" marL="914400" indent="-455400">
              <a:lnSpc>
                <a:spcPct val="100000"/>
              </a:lnSpc>
              <a:spcBef>
                <a:spcPts val="320"/>
              </a:spcBef>
              <a:buClr>
                <a:srgbClr val="6699ff"/>
              </a:buClr>
              <a:buSzPct val="80000"/>
              <a:buFont typeface="Arial"/>
              <a:buChar char="•"/>
            </a:pPr>
            <a:r>
              <a:rPr b="0" lang="en-US" sz="1600" spc="-1" strike="noStrike">
                <a:solidFill>
                  <a:srgbClr val="008000"/>
                </a:solidFill>
                <a:latin typeface="Calibri"/>
                <a:ea typeface="DejaVu Sans"/>
              </a:rPr>
              <a:t>When required (consider additional time to recover nominal operation)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66" dur="indefinite" restart="never" nodeType="tmRoot">
          <p:childTnLst>
            <p:seq>
              <p:cTn id="167" dur="indefinite" nodeType="mainSeq">
                <p:childTnLst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2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5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8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1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4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0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0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CustomShape 1"/>
          <p:cNvSpPr/>
          <p:nvPr/>
        </p:nvSpPr>
        <p:spPr>
          <a:xfrm>
            <a:off x="435960" y="253728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800" spc="-1" strike="noStrike">
                <a:solidFill>
                  <a:srgbClr val="002060"/>
                </a:solidFill>
                <a:latin typeface="Calibri"/>
                <a:ea typeface="DejaVu Sans"/>
              </a:rPr>
              <a:t>Failure Impact</a:t>
            </a:r>
            <a:endParaRPr b="0" lang="en-US" sz="3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Calibri"/>
                <a:ea typeface="DejaVu Sans"/>
              </a:rPr>
              <a:t>Impact on Accelerator Operation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37" name="CustomShape 2"/>
          <p:cNvSpPr/>
          <p:nvPr/>
        </p:nvSpPr>
        <p:spPr>
          <a:xfrm>
            <a:off x="435960" y="806040"/>
            <a:ext cx="8968320" cy="440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79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400" spc="-1" strike="noStrike">
                <a:solidFill>
                  <a:srgbClr val="062f67"/>
                </a:solidFill>
                <a:latin typeface="Calibri"/>
                <a:ea typeface="DejaVu Sans"/>
              </a:rPr>
              <a:t>Failures of accelerator components can lead to:</a:t>
            </a:r>
            <a:endParaRPr b="0" lang="en-US" sz="2400" spc="-1" strike="noStrike">
              <a:latin typeface="Arial"/>
            </a:endParaRPr>
          </a:p>
          <a:p>
            <a:pPr lvl="1" marL="914400" indent="-45540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SzPct val="80000"/>
              <a:buFont typeface="Arial"/>
              <a:buChar char="•"/>
            </a:pPr>
            <a:r>
              <a:rPr b="1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Damage</a:t>
            </a:r>
            <a:r>
              <a:rPr b="0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 </a:t>
            </a:r>
            <a:r>
              <a:rPr b="1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of the accelerator </a:t>
            </a:r>
            <a:r>
              <a:rPr b="0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(if no suitable protection is in place)</a:t>
            </a:r>
            <a:endParaRPr b="0" lang="en-US" sz="2000" spc="-1" strike="noStrike">
              <a:latin typeface="Arial"/>
            </a:endParaRPr>
          </a:p>
          <a:p>
            <a:pPr lvl="1" marL="914400" indent="-45540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SzPct val="80000"/>
              <a:buFont typeface="Arial"/>
              <a:buChar char="•"/>
            </a:pPr>
            <a:r>
              <a:rPr b="0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Requires significant interventions on the accelerator to restore operating conditions, typically involving experts from different fields</a:t>
            </a:r>
            <a:endParaRPr b="0" lang="en-US" sz="2000" spc="-1" strike="noStrike">
              <a:latin typeface="Arial"/>
            </a:endParaRPr>
          </a:p>
          <a:p>
            <a:pPr lvl="1" marL="914400" indent="-45540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SzPct val="80000"/>
              <a:buFont typeface="Arial"/>
              <a:buChar char="•"/>
            </a:pPr>
            <a:r>
              <a:rPr b="0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Order of magnitude: Several weeks/months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457200"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  <a:p>
            <a:pPr lvl="1" marL="914400" indent="-45540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SzPct val="80000"/>
              <a:buFont typeface="Arial"/>
              <a:buChar char="•"/>
            </a:pPr>
            <a:r>
              <a:rPr b="1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Downtime of the accelerator </a:t>
            </a:r>
            <a:r>
              <a:rPr b="0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(no damage thanks to machine protection systems, but impossibility to operate the accelerator)</a:t>
            </a:r>
            <a:endParaRPr b="0" lang="en-US" sz="2000" spc="-1" strike="noStrike">
              <a:latin typeface="Arial"/>
            </a:endParaRPr>
          </a:p>
          <a:p>
            <a:pPr lvl="1" marL="914400" indent="-45540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SzPct val="80000"/>
              <a:buFont typeface="Arial"/>
              <a:buChar char="•"/>
            </a:pPr>
            <a:r>
              <a:rPr b="0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Requires a corrective action to restore operating conditions (</a:t>
            </a:r>
            <a:r>
              <a:rPr b="1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Maintenance</a:t>
            </a:r>
            <a:r>
              <a:rPr b="0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), typically only involving experts of the failed equipment</a:t>
            </a:r>
            <a:endParaRPr b="0" lang="en-US" sz="2000" spc="-1" strike="noStrike">
              <a:latin typeface="Arial"/>
            </a:endParaRPr>
          </a:p>
          <a:p>
            <a:pPr lvl="1" marL="914400" indent="-45540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SzPct val="80000"/>
              <a:buFont typeface="Arial"/>
              <a:buChar char="•"/>
            </a:pPr>
            <a:r>
              <a:rPr b="0" lang="en-US" sz="2000" spc="-1" strike="noStrike">
                <a:solidFill>
                  <a:srgbClr val="008000"/>
                </a:solidFill>
                <a:latin typeface="Calibri"/>
                <a:ea typeface="DejaVu Sans"/>
              </a:rPr>
              <a:t>Order of magnitude: Hours/days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CustomShape 1"/>
          <p:cNvSpPr/>
          <p:nvPr/>
        </p:nvSpPr>
        <p:spPr>
          <a:xfrm>
            <a:off x="435960" y="253728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800" spc="-1" strike="noStrike">
                <a:solidFill>
                  <a:srgbClr val="002060"/>
                </a:solidFill>
                <a:latin typeface="Calibri"/>
                <a:ea typeface="DejaVu Sans"/>
              </a:rPr>
              <a:t>Failure Impact: Damage</a:t>
            </a:r>
            <a:endParaRPr b="0" lang="en-US" sz="3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Damage in High-Power Accelerators</a:t>
            </a:r>
            <a:endParaRPr b="0" lang="en-US" sz="3800" spc="-1" strike="noStrike">
              <a:latin typeface="Arial"/>
            </a:endParaRPr>
          </a:p>
        </p:txBody>
      </p:sp>
      <p:pic>
        <p:nvPicPr>
          <p:cNvPr id="340" name="Picture 3" descr=""/>
          <p:cNvPicPr/>
          <p:nvPr/>
        </p:nvPicPr>
        <p:blipFill>
          <a:blip r:embed="rId1"/>
          <a:stretch/>
        </p:blipFill>
        <p:spPr>
          <a:xfrm>
            <a:off x="4960440" y="728280"/>
            <a:ext cx="4561560" cy="4574160"/>
          </a:xfrm>
          <a:prstGeom prst="rect">
            <a:avLst/>
          </a:prstGeom>
          <a:ln>
            <a:noFill/>
          </a:ln>
        </p:spPr>
      </p:pic>
      <p:pic>
        <p:nvPicPr>
          <p:cNvPr id="341" name="Picture 2" descr=""/>
          <p:cNvPicPr/>
          <p:nvPr/>
        </p:nvPicPr>
        <p:blipFill>
          <a:blip r:embed="rId2"/>
          <a:stretch/>
        </p:blipFill>
        <p:spPr>
          <a:xfrm>
            <a:off x="673920" y="750960"/>
            <a:ext cx="4046400" cy="4552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CustomShape 1"/>
          <p:cNvSpPr/>
          <p:nvPr/>
        </p:nvSpPr>
        <p:spPr>
          <a:xfrm>
            <a:off x="435960" y="253728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800" spc="-1" strike="noStrike">
                <a:solidFill>
                  <a:srgbClr val="002060"/>
                </a:solidFill>
                <a:latin typeface="Calibri"/>
                <a:ea typeface="DejaVu Sans"/>
              </a:rPr>
              <a:t>Failure Impact: Downtime</a:t>
            </a:r>
            <a:endParaRPr b="0" lang="en-US" sz="3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Accelerator Downtime</a:t>
            </a:r>
            <a:endParaRPr b="0" lang="en-US" sz="3800" spc="-1" strike="noStrike">
              <a:latin typeface="Arial"/>
            </a:endParaRPr>
          </a:p>
        </p:txBody>
      </p:sp>
      <p:pic>
        <p:nvPicPr>
          <p:cNvPr id="344" name="Picture 1" descr=""/>
          <p:cNvPicPr/>
          <p:nvPr/>
        </p:nvPicPr>
        <p:blipFill>
          <a:blip r:embed="rId1"/>
          <a:stretch/>
        </p:blipFill>
        <p:spPr>
          <a:xfrm>
            <a:off x="-360" y="810720"/>
            <a:ext cx="10078920" cy="3536640"/>
          </a:xfrm>
          <a:prstGeom prst="rect">
            <a:avLst/>
          </a:prstGeom>
          <a:ln>
            <a:noFill/>
          </a:ln>
        </p:spPr>
      </p:pic>
      <p:sp>
        <p:nvSpPr>
          <p:cNvPr id="345" name="CustomShape 2"/>
          <p:cNvSpPr/>
          <p:nvPr/>
        </p:nvSpPr>
        <p:spPr>
          <a:xfrm>
            <a:off x="515160" y="4393080"/>
            <a:ext cx="912708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Systematic follow-up of failures </a:t>
            </a:r>
            <a:r>
              <a:rPr b="0" lang="en-US" sz="1800" spc="-1" strike="noStrike">
                <a:solidFill>
                  <a:srgbClr val="000066"/>
                </a:solidFill>
                <a:latin typeface="Wingdings"/>
                <a:ea typeface="DejaVu Sans"/>
              </a:rPr>
              <a:t></a:t>
            </a:r>
            <a:r>
              <a:rPr b="0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 learn from experience </a:t>
            </a:r>
            <a:r>
              <a:rPr b="0" lang="en-US" sz="1800" spc="-1" strike="noStrike">
                <a:solidFill>
                  <a:srgbClr val="000066"/>
                </a:solidFill>
                <a:latin typeface="Wingdings"/>
                <a:ea typeface="DejaVu Sans"/>
              </a:rPr>
              <a:t></a:t>
            </a:r>
            <a:r>
              <a:rPr b="0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 possible reduction of recovery times (faster diagnostics, faster repairs, management of spare parts,…)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Failure Duration</a:t>
            </a:r>
            <a:endParaRPr b="0" lang="en-US" sz="3800" spc="-1" strike="noStrike">
              <a:latin typeface="Arial"/>
            </a:endParaRPr>
          </a:p>
        </p:txBody>
      </p:sp>
      <p:pic>
        <p:nvPicPr>
          <p:cNvPr id="347" name="Picture 2" descr="D:\erogova\Desktop\2CV120_1.tif"/>
          <p:cNvPicPr/>
          <p:nvPr/>
        </p:nvPicPr>
        <p:blipFill>
          <a:blip r:embed="rId1"/>
          <a:stretch/>
        </p:blipFill>
        <p:spPr>
          <a:xfrm>
            <a:off x="203760" y="1553400"/>
            <a:ext cx="2089800" cy="1190160"/>
          </a:xfrm>
          <a:prstGeom prst="rect">
            <a:avLst/>
          </a:prstGeom>
          <a:ln>
            <a:noFill/>
          </a:ln>
        </p:spPr>
      </p:pic>
      <p:sp>
        <p:nvSpPr>
          <p:cNvPr id="348" name="CustomShape 2"/>
          <p:cNvSpPr/>
          <p:nvPr/>
        </p:nvSpPr>
        <p:spPr>
          <a:xfrm>
            <a:off x="223200" y="959760"/>
            <a:ext cx="959940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rgbClr val="ff0000"/>
            </a:solidFill>
            <a:round/>
            <a:headEnd len="med" type="triangle" w="med"/>
            <a:tailEnd len="med" type="triangle" w="med"/>
          </a:ln>
          <a:effectLst>
            <a:glow rad="63500">
              <a:srgbClr val="c8d7f8">
                <a:alpha val="50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349" name="CustomShape 3"/>
          <p:cNvSpPr/>
          <p:nvPr/>
        </p:nvSpPr>
        <p:spPr>
          <a:xfrm>
            <a:off x="3821760" y="632160"/>
            <a:ext cx="2165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Failure Duration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50" name="CustomShape 4"/>
          <p:cNvSpPr/>
          <p:nvPr/>
        </p:nvSpPr>
        <p:spPr>
          <a:xfrm>
            <a:off x="223200" y="1166760"/>
            <a:ext cx="21736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rgbClr val="002a50"/>
            </a:solidFill>
            <a:round/>
            <a:headEnd len="med" type="triangle" w="med"/>
            <a:tailEnd len="med" type="triangle" w="med"/>
          </a:ln>
          <a:effectLst>
            <a:glow rad="63500">
              <a:srgbClr val="c8d7f8">
                <a:alpha val="50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351" name="CustomShape 5"/>
          <p:cNvSpPr/>
          <p:nvPr/>
        </p:nvSpPr>
        <p:spPr>
          <a:xfrm flipV="1">
            <a:off x="2482200" y="1579680"/>
            <a:ext cx="205020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rgbClr val="0055a0"/>
            </a:solidFill>
            <a:round/>
            <a:headEnd len="med" type="triangle" w="med"/>
            <a:tailEnd len="med" type="triangle" w="med"/>
          </a:ln>
          <a:effectLst>
            <a:glow rad="63500">
              <a:srgbClr val="c8d7f8">
                <a:alpha val="50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352" name="CustomShape 6"/>
          <p:cNvSpPr/>
          <p:nvPr/>
        </p:nvSpPr>
        <p:spPr>
          <a:xfrm>
            <a:off x="4846320" y="2001600"/>
            <a:ext cx="22712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rgbClr val="73bdff"/>
            </a:solidFill>
            <a:round/>
            <a:headEnd len="med" type="triangle" w="med"/>
            <a:tailEnd len="med" type="triangle" w="med"/>
          </a:ln>
          <a:effectLst>
            <a:glow rad="63500">
              <a:srgbClr val="c8d7f8">
                <a:alpha val="50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353" name="CustomShape 7"/>
          <p:cNvSpPr/>
          <p:nvPr/>
        </p:nvSpPr>
        <p:spPr>
          <a:xfrm>
            <a:off x="7423560" y="2477520"/>
            <a:ext cx="23306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rgbClr val="b9deff"/>
            </a:solidFill>
            <a:round/>
            <a:headEnd len="med" type="triangle" w="med"/>
            <a:tailEnd len="med" type="triangle" w="med"/>
          </a:ln>
          <a:effectLst>
            <a:glow rad="63500">
              <a:srgbClr val="c8d7f8">
                <a:alpha val="50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354" name="CustomShape 8"/>
          <p:cNvSpPr/>
          <p:nvPr/>
        </p:nvSpPr>
        <p:spPr>
          <a:xfrm>
            <a:off x="427320" y="1233000"/>
            <a:ext cx="18226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4078"/>
                </a:solidFill>
                <a:latin typeface="Arial"/>
                <a:ea typeface="DejaVu Sans"/>
              </a:rPr>
              <a:t>Identification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55" name="CustomShape 9"/>
          <p:cNvSpPr/>
          <p:nvPr/>
        </p:nvSpPr>
        <p:spPr>
          <a:xfrm>
            <a:off x="2662560" y="1688400"/>
            <a:ext cx="1688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55a0"/>
                </a:solidFill>
                <a:latin typeface="Arial"/>
                <a:ea typeface="DejaVu Sans"/>
              </a:rPr>
              <a:t>Diagnostics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56" name="CustomShape 10"/>
          <p:cNvSpPr/>
          <p:nvPr/>
        </p:nvSpPr>
        <p:spPr>
          <a:xfrm>
            <a:off x="7783200" y="2559960"/>
            <a:ext cx="1688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b9deff"/>
                </a:solidFill>
                <a:latin typeface="Arial"/>
                <a:ea typeface="DejaVu Sans"/>
              </a:rPr>
              <a:t>Repair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57" name="CustomShape 11"/>
          <p:cNvSpPr/>
          <p:nvPr/>
        </p:nvSpPr>
        <p:spPr>
          <a:xfrm>
            <a:off x="5091840" y="2085480"/>
            <a:ext cx="16887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73bdff"/>
                </a:solidFill>
                <a:latin typeface="Arial"/>
                <a:ea typeface="DejaVu Sans"/>
              </a:rPr>
              <a:t>Logistics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358" name="Picture 14" descr=""/>
          <p:cNvPicPr/>
          <p:nvPr/>
        </p:nvPicPr>
        <p:blipFill>
          <a:blip r:embed="rId2"/>
          <a:stretch/>
        </p:blipFill>
        <p:spPr>
          <a:xfrm>
            <a:off x="7653240" y="2861280"/>
            <a:ext cx="1999800" cy="1130760"/>
          </a:xfrm>
          <a:prstGeom prst="rect">
            <a:avLst/>
          </a:prstGeom>
          <a:ln>
            <a:noFill/>
          </a:ln>
        </p:spPr>
      </p:pic>
      <p:pic>
        <p:nvPicPr>
          <p:cNvPr id="359" name="Picture 15" descr=""/>
          <p:cNvPicPr/>
          <p:nvPr/>
        </p:nvPicPr>
        <p:blipFill>
          <a:blip r:embed="rId3"/>
          <a:stretch/>
        </p:blipFill>
        <p:spPr>
          <a:xfrm>
            <a:off x="2515320" y="2025720"/>
            <a:ext cx="1919160" cy="924120"/>
          </a:xfrm>
          <a:prstGeom prst="rect">
            <a:avLst/>
          </a:prstGeom>
          <a:ln>
            <a:noFill/>
          </a:ln>
        </p:spPr>
      </p:pic>
      <p:sp>
        <p:nvSpPr>
          <p:cNvPr id="360" name="CustomShape 12"/>
          <p:cNvSpPr/>
          <p:nvPr/>
        </p:nvSpPr>
        <p:spPr>
          <a:xfrm>
            <a:off x="669960" y="2026800"/>
            <a:ext cx="195840" cy="10908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 w="9360">
            <a:solidFill>
              <a:srgbClr val="0061d6"/>
            </a:solidFill>
            <a:round/>
          </a:ln>
          <a:effectLst>
            <a:glow rad="70000">
              <a:srgbClr val="c8d7f8">
                <a:alpha val="50000"/>
              </a:srgbClr>
            </a:glo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361" name="Picture 17" descr=""/>
          <p:cNvPicPr/>
          <p:nvPr/>
        </p:nvPicPr>
        <p:blipFill>
          <a:blip r:embed="rId4"/>
          <a:stretch/>
        </p:blipFill>
        <p:spPr>
          <a:xfrm>
            <a:off x="4909680" y="2453400"/>
            <a:ext cx="2103120" cy="1182240"/>
          </a:xfrm>
          <a:prstGeom prst="rect">
            <a:avLst/>
          </a:prstGeom>
          <a:ln>
            <a:noFill/>
          </a:ln>
        </p:spPr>
      </p:pic>
      <p:sp>
        <p:nvSpPr>
          <p:cNvPr id="362" name="CustomShape 13"/>
          <p:cNvSpPr/>
          <p:nvPr/>
        </p:nvSpPr>
        <p:spPr>
          <a:xfrm>
            <a:off x="223200" y="4179240"/>
            <a:ext cx="950220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85840" indent="-2840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b="1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Mean Time to Repair (MTTR)</a:t>
            </a:r>
            <a:r>
              <a:rPr b="0" lang="en-US" sz="1800" spc="-1" strike="noStrike">
                <a:solidFill>
                  <a:srgbClr val="002060"/>
                </a:solidFill>
                <a:latin typeface="Arial"/>
                <a:ea typeface="DejaVu Sans"/>
              </a:rPr>
              <a:t>: </a:t>
            </a:r>
            <a:r>
              <a:rPr b="0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the average time required to repair a failed component or device.</a:t>
            </a:r>
            <a:endParaRPr b="0" lang="en-US" sz="1800" spc="-1" strike="noStrike">
              <a:latin typeface="Arial"/>
            </a:endParaRPr>
          </a:p>
          <a:p>
            <a:pPr marL="285840" indent="-284040">
              <a:lnSpc>
                <a:spcPct val="100000"/>
              </a:lnSpc>
              <a:buClr>
                <a:srgbClr val="000066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In addition, some time might be required to recover nominal operating conditions (e.g. beam-recommissioning, source stabilization, magnetic pre-cycles,…)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201" dur="indefinite" restart="never" nodeType="tmRoot">
          <p:childTnLst>
            <p:seq>
              <p:cTn id="202" dur="indefinite" nodeType="mainSeq">
                <p:childTnLst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7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0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3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6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1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2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5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8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3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6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9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4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Definitions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364" name="CustomShape 2"/>
          <p:cNvSpPr/>
          <p:nvPr/>
        </p:nvSpPr>
        <p:spPr>
          <a:xfrm>
            <a:off x="197640" y="810720"/>
            <a:ext cx="928548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00"/>
              </a:spcBef>
            </a:pP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Maintenance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signifies methods for the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determination and evaluation of the current status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as well as for the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preservation and reestablishment of the nominal status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of facilities, machines and components.</a:t>
            </a: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Corrective maintenance 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methods are required for partial and total failures of facilities, devices and components. Such methods serve to the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reestablishment of the nominal condition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.</a:t>
            </a: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Preventive maintenance 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deals with maintenance methods which are carried out preventively, that is,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at a predetermined time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or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periodically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after a certain amount of operational hours.</a:t>
            </a: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Condition-based maintenance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avoids exact inspection and overhauling intervals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and thus avoids the periodical renewal of fully functional components and assemblies.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365" name="CustomShape 3"/>
          <p:cNvSpPr/>
          <p:nvPr/>
        </p:nvSpPr>
        <p:spPr>
          <a:xfrm>
            <a:off x="1706040" y="5127840"/>
            <a:ext cx="98398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en-US" sz="1400" spc="-1" strike="noStrike">
                <a:solidFill>
                  <a:srgbClr val="000066"/>
                </a:solidFill>
                <a:latin typeface="Calibri"/>
                <a:ea typeface="DejaVu Sans"/>
              </a:rPr>
              <a:t>Prof. Dr. B. Bertsche, Dr. P. Zeiler, T. Herzig, IMA, Universität Stuttgart, CERN Reliability Training, 2016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Maintenance and Operability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367" name="CustomShape 2"/>
          <p:cNvSpPr/>
          <p:nvPr/>
        </p:nvSpPr>
        <p:spPr>
          <a:xfrm>
            <a:off x="197640" y="810720"/>
            <a:ext cx="9523800" cy="321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Maintenance and operability should be considered from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early design 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phases of the accelerator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System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architectures 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can strongly influence maintainability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Modular designs 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help optimizing maintenance tasks and commissioning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Accessibility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of equipment (when possible) ensures faster recoveries after failures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Advanced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diagnostics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capabilities help identifying – and possibly anticipate – failures → invest in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machine learning for failure prediction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Important: reliability analyses provide the means for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spare part management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Metrics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4643640" y="2303640"/>
            <a:ext cx="538560" cy="538560"/>
          </a:xfrm>
          <a:prstGeom prst="ellipse">
            <a:avLst/>
          </a:prstGeom>
          <a:noFill/>
          <a:ln w="38160">
            <a:solidFill>
              <a:schemeClr val="accent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3"/>
          <p:cNvSpPr/>
          <p:nvPr/>
        </p:nvSpPr>
        <p:spPr>
          <a:xfrm>
            <a:off x="4102920" y="1735920"/>
            <a:ext cx="1654920" cy="1654920"/>
          </a:xfrm>
          <a:prstGeom prst="ellipse">
            <a:avLst/>
          </a:prstGeom>
          <a:noFill/>
          <a:ln w="38160">
            <a:solidFill>
              <a:srgbClr val="ffc000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1" name="CustomShape 4"/>
          <p:cNvSpPr/>
          <p:nvPr/>
        </p:nvSpPr>
        <p:spPr>
          <a:xfrm>
            <a:off x="3599280" y="1270080"/>
            <a:ext cx="2670840" cy="2671200"/>
          </a:xfrm>
          <a:prstGeom prst="ellipse">
            <a:avLst/>
          </a:prstGeom>
          <a:noFill/>
          <a:ln w="38160">
            <a:solidFill>
              <a:schemeClr val="accent2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CustomShape 5"/>
          <p:cNvSpPr/>
          <p:nvPr/>
        </p:nvSpPr>
        <p:spPr>
          <a:xfrm>
            <a:off x="3743280" y="4472640"/>
            <a:ext cx="244692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26734d"/>
                </a:solidFill>
                <a:latin typeface="Arial"/>
                <a:ea typeface="DejaVu Sans"/>
              </a:rPr>
              <a:t>Low Importance</a:t>
            </a: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c000"/>
                </a:solidFill>
                <a:latin typeface="Arial"/>
                <a:ea typeface="DejaVu Sans"/>
              </a:rPr>
              <a:t>Relative Importance</a:t>
            </a: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High Importance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3" name="CustomShape 6"/>
          <p:cNvSpPr/>
          <p:nvPr/>
        </p:nvSpPr>
        <p:spPr>
          <a:xfrm>
            <a:off x="3732120" y="1293840"/>
            <a:ext cx="2374560" cy="187056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006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CustomShape 7"/>
          <p:cNvSpPr/>
          <p:nvPr/>
        </p:nvSpPr>
        <p:spPr>
          <a:xfrm>
            <a:off x="4223880" y="80028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Availability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5" name="CustomShape 8"/>
          <p:cNvSpPr/>
          <p:nvPr/>
        </p:nvSpPr>
        <p:spPr>
          <a:xfrm>
            <a:off x="2481120" y="344196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Reliability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6" name="CustomShape 9"/>
          <p:cNvSpPr/>
          <p:nvPr/>
        </p:nvSpPr>
        <p:spPr>
          <a:xfrm>
            <a:off x="6072840" y="344196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Protection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Trade-Off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369" name="CustomShape 2"/>
          <p:cNvSpPr/>
          <p:nvPr/>
        </p:nvSpPr>
        <p:spPr>
          <a:xfrm>
            <a:off x="4008240" y="751320"/>
            <a:ext cx="1744200" cy="81684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66"/>
                </a:solidFill>
                <a:latin typeface="Calibri"/>
                <a:ea typeface="DejaVu Sans"/>
              </a:rPr>
              <a:t>Reliability</a:t>
            </a: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66"/>
                </a:solidFill>
                <a:latin typeface="Calibri"/>
                <a:ea typeface="DejaVu Sans"/>
              </a:rPr>
              <a:t>Availability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70" name="CustomShape 3"/>
          <p:cNvSpPr/>
          <p:nvPr/>
        </p:nvSpPr>
        <p:spPr>
          <a:xfrm>
            <a:off x="1547280" y="2477880"/>
            <a:ext cx="1744200" cy="81684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66"/>
                </a:solidFill>
                <a:latin typeface="Calibri"/>
                <a:ea typeface="DejaVu Sans"/>
              </a:rPr>
              <a:t>Complexity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71" name="CustomShape 4"/>
          <p:cNvSpPr/>
          <p:nvPr/>
        </p:nvSpPr>
        <p:spPr>
          <a:xfrm>
            <a:off x="6468480" y="2477880"/>
            <a:ext cx="1744200" cy="81684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66"/>
                </a:solidFill>
                <a:latin typeface="Calibri"/>
                <a:ea typeface="DejaVu Sans"/>
              </a:rPr>
              <a:t>Costs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72" name="CustomShape 5"/>
          <p:cNvSpPr/>
          <p:nvPr/>
        </p:nvSpPr>
        <p:spPr>
          <a:xfrm flipH="1">
            <a:off x="3160440" y="1543680"/>
            <a:ext cx="712440" cy="831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3080">
            <a:solidFill>
              <a:srgbClr val="000066"/>
            </a:solidFill>
            <a:round/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3" name="CustomShape 6"/>
          <p:cNvSpPr/>
          <p:nvPr/>
        </p:nvSpPr>
        <p:spPr>
          <a:xfrm flipH="1">
            <a:off x="3875040" y="2887200"/>
            <a:ext cx="2034000" cy="7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3080">
            <a:solidFill>
              <a:srgbClr val="000066"/>
            </a:solidFill>
            <a:round/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4" name="CustomShape 7"/>
          <p:cNvSpPr/>
          <p:nvPr/>
        </p:nvSpPr>
        <p:spPr>
          <a:xfrm>
            <a:off x="5885280" y="1530720"/>
            <a:ext cx="633240" cy="831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3080">
            <a:solidFill>
              <a:srgbClr val="000066"/>
            </a:solidFill>
            <a:round/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5" name="CustomShape 8"/>
          <p:cNvSpPr/>
          <p:nvPr/>
        </p:nvSpPr>
        <p:spPr>
          <a:xfrm>
            <a:off x="4008240" y="4025520"/>
            <a:ext cx="1744200" cy="81684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66"/>
                </a:solidFill>
                <a:latin typeface="Calibri"/>
                <a:ea typeface="DejaVu Sans"/>
              </a:rPr>
              <a:t>Maintainability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76" name="CustomShape 9"/>
          <p:cNvSpPr/>
          <p:nvPr/>
        </p:nvSpPr>
        <p:spPr>
          <a:xfrm flipH="1">
            <a:off x="5904720" y="3430080"/>
            <a:ext cx="712440" cy="831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3080">
            <a:solidFill>
              <a:srgbClr val="000066"/>
            </a:solidFill>
            <a:round/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7" name="CustomShape 10"/>
          <p:cNvSpPr/>
          <p:nvPr/>
        </p:nvSpPr>
        <p:spPr>
          <a:xfrm>
            <a:off x="3214080" y="3430080"/>
            <a:ext cx="633240" cy="831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3080">
            <a:solidFill>
              <a:srgbClr val="000066"/>
            </a:solidFill>
            <a:round/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8" name="CustomShape 11"/>
          <p:cNvSpPr/>
          <p:nvPr/>
        </p:nvSpPr>
        <p:spPr>
          <a:xfrm>
            <a:off x="1224360" y="5046840"/>
            <a:ext cx="846900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00"/>
              </a:spcBef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For each application, the optimal working point has to be chosen!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79" name="CustomShape 12"/>
          <p:cNvSpPr/>
          <p:nvPr/>
        </p:nvSpPr>
        <p:spPr>
          <a:xfrm>
            <a:off x="7580160" y="939960"/>
            <a:ext cx="1744200" cy="816840"/>
          </a:xfrm>
          <a:prstGeom prst="rect">
            <a:avLst/>
          </a:prstGeom>
          <a:gradFill rotWithShape="0">
            <a:gsLst>
              <a:gs pos="0">
                <a:srgbClr val="f4fbf7"/>
              </a:gs>
              <a:gs pos="100000">
                <a:srgbClr val="98ddba"/>
              </a:gs>
            </a:gsLst>
            <a:lin ang="5400000"/>
          </a:gra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66"/>
                </a:solidFill>
                <a:latin typeface="Calibri"/>
                <a:ea typeface="DejaVu Sans"/>
              </a:rPr>
              <a:t>Protection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80" name="CustomShape 13"/>
          <p:cNvSpPr/>
          <p:nvPr/>
        </p:nvSpPr>
        <p:spPr>
          <a:xfrm>
            <a:off x="5913000" y="1108440"/>
            <a:ext cx="1585440" cy="258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3080">
            <a:solidFill>
              <a:srgbClr val="000066"/>
            </a:solidFill>
            <a:round/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1" name="CustomShape 14"/>
          <p:cNvSpPr/>
          <p:nvPr/>
        </p:nvSpPr>
        <p:spPr>
          <a:xfrm flipH="1">
            <a:off x="7260480" y="1847520"/>
            <a:ext cx="1029960" cy="527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3080">
            <a:solidFill>
              <a:srgbClr val="000066"/>
            </a:solidFill>
            <a:round/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2" name="CustomShape 15"/>
          <p:cNvSpPr/>
          <p:nvPr/>
        </p:nvSpPr>
        <p:spPr>
          <a:xfrm>
            <a:off x="36360" y="726840"/>
            <a:ext cx="3711600" cy="44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00"/>
              </a:spcBef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A complex engineering problem...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255" dur="indefinite" restart="never" nodeType="tmRoot">
          <p:childTnLst>
            <p:seq>
              <p:cTn id="256" dur="indefinite" nodeType="mainSeq">
                <p:childTnLst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1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CustomShape 1"/>
          <p:cNvSpPr/>
          <p:nvPr/>
        </p:nvSpPr>
        <p:spPr>
          <a:xfrm>
            <a:off x="435960" y="253728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800" spc="-1" strike="noStrike">
                <a:solidFill>
                  <a:srgbClr val="002060"/>
                </a:solidFill>
                <a:latin typeface="Calibri"/>
                <a:ea typeface="DejaVu Sans"/>
              </a:rPr>
              <a:t>Thanks a lot for your attention!!</a:t>
            </a:r>
            <a:endParaRPr b="0" lang="en-US" sz="3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2"/>
          <p:cNvSpPr/>
          <p:nvPr/>
        </p:nvSpPr>
        <p:spPr>
          <a:xfrm>
            <a:off x="1223640" y="894960"/>
            <a:ext cx="214812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66"/>
                </a:solidFill>
                <a:latin typeface="Arial"/>
                <a:ea typeface="DejaVu Sans"/>
              </a:rPr>
              <a:t>Large-Scale Colliders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19" name="CustomShape 3"/>
          <p:cNvSpPr/>
          <p:nvPr/>
        </p:nvSpPr>
        <p:spPr>
          <a:xfrm>
            <a:off x="6505200" y="845280"/>
            <a:ext cx="251892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66"/>
                </a:solidFill>
                <a:latin typeface="Arial"/>
                <a:ea typeface="DejaVu Sans"/>
              </a:rPr>
              <a:t>Synchrotron Light Sources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20" name="CustomShape 4"/>
          <p:cNvSpPr/>
          <p:nvPr/>
        </p:nvSpPr>
        <p:spPr>
          <a:xfrm>
            <a:off x="2051280" y="3546000"/>
            <a:ext cx="538560" cy="538560"/>
          </a:xfrm>
          <a:prstGeom prst="ellipse">
            <a:avLst/>
          </a:prstGeom>
          <a:noFill/>
          <a:ln w="38160">
            <a:solidFill>
              <a:schemeClr val="accent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CustomShape 5"/>
          <p:cNvSpPr/>
          <p:nvPr/>
        </p:nvSpPr>
        <p:spPr>
          <a:xfrm>
            <a:off x="1511280" y="2983320"/>
            <a:ext cx="1654920" cy="1654920"/>
          </a:xfrm>
          <a:prstGeom prst="ellipse">
            <a:avLst/>
          </a:prstGeom>
          <a:noFill/>
          <a:ln w="38160">
            <a:solidFill>
              <a:srgbClr val="ffc000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CustomShape 6"/>
          <p:cNvSpPr/>
          <p:nvPr/>
        </p:nvSpPr>
        <p:spPr>
          <a:xfrm>
            <a:off x="1007280" y="2517480"/>
            <a:ext cx="2670840" cy="2671200"/>
          </a:xfrm>
          <a:prstGeom prst="ellipse">
            <a:avLst/>
          </a:prstGeom>
          <a:noFill/>
          <a:ln w="38160">
            <a:solidFill>
              <a:schemeClr val="accent2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3" name="CustomShape 7"/>
          <p:cNvSpPr/>
          <p:nvPr/>
        </p:nvSpPr>
        <p:spPr>
          <a:xfrm rot="14956800">
            <a:off x="964080" y="3268800"/>
            <a:ext cx="2455560" cy="1248120"/>
          </a:xfrm>
          <a:prstGeom prst="triangle">
            <a:avLst>
              <a:gd name="adj" fmla="val 50120"/>
            </a:avLst>
          </a:prstGeom>
          <a:solidFill>
            <a:srgbClr val="0070c0"/>
          </a:solidFill>
          <a:ln>
            <a:solidFill>
              <a:srgbClr val="00006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4" name="CustomShape 8"/>
          <p:cNvSpPr/>
          <p:nvPr/>
        </p:nvSpPr>
        <p:spPr>
          <a:xfrm>
            <a:off x="1695600" y="190296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Availability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5" name="CustomShape 9"/>
          <p:cNvSpPr/>
          <p:nvPr/>
        </p:nvSpPr>
        <p:spPr>
          <a:xfrm>
            <a:off x="375120" y="449028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Reliability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6" name="CustomShape 10"/>
          <p:cNvSpPr/>
          <p:nvPr/>
        </p:nvSpPr>
        <p:spPr>
          <a:xfrm>
            <a:off x="3211920" y="482076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Protection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7" name="CustomShape 11"/>
          <p:cNvSpPr/>
          <p:nvPr/>
        </p:nvSpPr>
        <p:spPr>
          <a:xfrm>
            <a:off x="7335360" y="3529800"/>
            <a:ext cx="538560" cy="538920"/>
          </a:xfrm>
          <a:prstGeom prst="ellipse">
            <a:avLst/>
          </a:prstGeom>
          <a:noFill/>
          <a:ln w="38160">
            <a:solidFill>
              <a:schemeClr val="accent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CustomShape 12"/>
          <p:cNvSpPr/>
          <p:nvPr/>
        </p:nvSpPr>
        <p:spPr>
          <a:xfrm>
            <a:off x="6795360" y="2967480"/>
            <a:ext cx="1654920" cy="1654920"/>
          </a:xfrm>
          <a:prstGeom prst="ellipse">
            <a:avLst/>
          </a:prstGeom>
          <a:noFill/>
          <a:ln w="38160">
            <a:solidFill>
              <a:srgbClr val="ffc000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CustomShape 13"/>
          <p:cNvSpPr/>
          <p:nvPr/>
        </p:nvSpPr>
        <p:spPr>
          <a:xfrm>
            <a:off x="6291720" y="2501640"/>
            <a:ext cx="2670840" cy="2671200"/>
          </a:xfrm>
          <a:prstGeom prst="ellipse">
            <a:avLst/>
          </a:prstGeom>
          <a:noFill/>
          <a:ln w="38160">
            <a:solidFill>
              <a:schemeClr val="accent2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14"/>
          <p:cNvSpPr/>
          <p:nvPr/>
        </p:nvSpPr>
        <p:spPr>
          <a:xfrm rot="6605400">
            <a:off x="6280560" y="3402360"/>
            <a:ext cx="2479680" cy="739800"/>
          </a:xfrm>
          <a:prstGeom prst="triangle">
            <a:avLst>
              <a:gd name="adj" fmla="val 50120"/>
            </a:avLst>
          </a:prstGeom>
          <a:solidFill>
            <a:srgbClr val="0070c0"/>
          </a:solidFill>
          <a:ln>
            <a:solidFill>
              <a:srgbClr val="00006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1" name="CustomShape 15"/>
          <p:cNvSpPr/>
          <p:nvPr/>
        </p:nvSpPr>
        <p:spPr>
          <a:xfrm>
            <a:off x="6948720" y="185436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Availability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2" name="CustomShape 16"/>
          <p:cNvSpPr/>
          <p:nvPr/>
        </p:nvSpPr>
        <p:spPr>
          <a:xfrm>
            <a:off x="5509080" y="482220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Reliability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3" name="CustomShape 17"/>
          <p:cNvSpPr/>
          <p:nvPr/>
        </p:nvSpPr>
        <p:spPr>
          <a:xfrm>
            <a:off x="8503920" y="377352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Protection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CustomShape 2"/>
          <p:cNvSpPr/>
          <p:nvPr/>
        </p:nvSpPr>
        <p:spPr>
          <a:xfrm>
            <a:off x="647280" y="772560"/>
            <a:ext cx="295092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66"/>
                </a:solidFill>
                <a:latin typeface="Arial"/>
                <a:ea typeface="DejaVu Sans"/>
              </a:rPr>
              <a:t>Spallation Neutron Sources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6289200" y="728280"/>
            <a:ext cx="251892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66"/>
                </a:solidFill>
                <a:latin typeface="Arial"/>
                <a:ea typeface="DejaVu Sans"/>
              </a:rPr>
              <a:t>Accelerator Driven Systems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37" name="CustomShape 4"/>
          <p:cNvSpPr/>
          <p:nvPr/>
        </p:nvSpPr>
        <p:spPr>
          <a:xfrm>
            <a:off x="1979280" y="3357000"/>
            <a:ext cx="538560" cy="538560"/>
          </a:xfrm>
          <a:prstGeom prst="ellipse">
            <a:avLst/>
          </a:prstGeom>
          <a:noFill/>
          <a:ln w="38160">
            <a:solidFill>
              <a:schemeClr val="accent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CustomShape 5"/>
          <p:cNvSpPr/>
          <p:nvPr/>
        </p:nvSpPr>
        <p:spPr>
          <a:xfrm>
            <a:off x="1439280" y="2794320"/>
            <a:ext cx="1654920" cy="1654920"/>
          </a:xfrm>
          <a:prstGeom prst="ellipse">
            <a:avLst/>
          </a:prstGeom>
          <a:noFill/>
          <a:ln w="38160">
            <a:solidFill>
              <a:srgbClr val="ffc000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CustomShape 6"/>
          <p:cNvSpPr/>
          <p:nvPr/>
        </p:nvSpPr>
        <p:spPr>
          <a:xfrm>
            <a:off x="935280" y="2328480"/>
            <a:ext cx="2670840" cy="2671200"/>
          </a:xfrm>
          <a:prstGeom prst="ellipse">
            <a:avLst/>
          </a:prstGeom>
          <a:noFill/>
          <a:ln w="38160">
            <a:solidFill>
              <a:schemeClr val="accent2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CustomShape 7"/>
          <p:cNvSpPr/>
          <p:nvPr/>
        </p:nvSpPr>
        <p:spPr>
          <a:xfrm rot="14956800">
            <a:off x="1170720" y="3196800"/>
            <a:ext cx="2425320" cy="780480"/>
          </a:xfrm>
          <a:prstGeom prst="triangle">
            <a:avLst>
              <a:gd name="adj" fmla="val 50120"/>
            </a:avLst>
          </a:prstGeom>
          <a:solidFill>
            <a:srgbClr val="0070c0"/>
          </a:solidFill>
          <a:ln>
            <a:solidFill>
              <a:srgbClr val="00006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CustomShape 8"/>
          <p:cNvSpPr/>
          <p:nvPr/>
        </p:nvSpPr>
        <p:spPr>
          <a:xfrm>
            <a:off x="1623600" y="171396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Availability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2" name="CustomShape 9"/>
          <p:cNvSpPr/>
          <p:nvPr/>
        </p:nvSpPr>
        <p:spPr>
          <a:xfrm>
            <a:off x="11880" y="361692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Reliability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3" name="CustomShape 10"/>
          <p:cNvSpPr/>
          <p:nvPr/>
        </p:nvSpPr>
        <p:spPr>
          <a:xfrm>
            <a:off x="3139920" y="463176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Protection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4" name="CustomShape 11"/>
          <p:cNvSpPr/>
          <p:nvPr/>
        </p:nvSpPr>
        <p:spPr>
          <a:xfrm>
            <a:off x="7076160" y="3383640"/>
            <a:ext cx="538560" cy="538560"/>
          </a:xfrm>
          <a:prstGeom prst="ellipse">
            <a:avLst/>
          </a:prstGeom>
          <a:noFill/>
          <a:ln w="38160">
            <a:solidFill>
              <a:schemeClr val="accent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CustomShape 12"/>
          <p:cNvSpPr/>
          <p:nvPr/>
        </p:nvSpPr>
        <p:spPr>
          <a:xfrm>
            <a:off x="6536160" y="2816280"/>
            <a:ext cx="1654920" cy="1654920"/>
          </a:xfrm>
          <a:prstGeom prst="ellipse">
            <a:avLst/>
          </a:prstGeom>
          <a:noFill/>
          <a:ln w="38160">
            <a:solidFill>
              <a:srgbClr val="ffc000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6" name="CustomShape 13"/>
          <p:cNvSpPr/>
          <p:nvPr/>
        </p:nvSpPr>
        <p:spPr>
          <a:xfrm>
            <a:off x="6032160" y="2350440"/>
            <a:ext cx="2670840" cy="2671200"/>
          </a:xfrm>
          <a:prstGeom prst="ellipse">
            <a:avLst/>
          </a:prstGeom>
          <a:noFill/>
          <a:ln w="38160">
            <a:solidFill>
              <a:schemeClr val="accent2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CustomShape 14"/>
          <p:cNvSpPr/>
          <p:nvPr/>
        </p:nvSpPr>
        <p:spPr>
          <a:xfrm>
            <a:off x="6165000" y="2374200"/>
            <a:ext cx="2374560" cy="187056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006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CustomShape 15"/>
          <p:cNvSpPr/>
          <p:nvPr/>
        </p:nvSpPr>
        <p:spPr>
          <a:xfrm>
            <a:off x="6656760" y="188064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Availability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9" name="CustomShape 16"/>
          <p:cNvSpPr/>
          <p:nvPr/>
        </p:nvSpPr>
        <p:spPr>
          <a:xfrm>
            <a:off x="4816440" y="413928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Reliability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0" name="CustomShape 17"/>
          <p:cNvSpPr/>
          <p:nvPr/>
        </p:nvSpPr>
        <p:spPr>
          <a:xfrm>
            <a:off x="8485560" y="4371840"/>
            <a:ext cx="14133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66"/>
                </a:solidFill>
                <a:latin typeface="Arial"/>
                <a:ea typeface="DejaVu Sans"/>
              </a:rPr>
              <a:t>Protection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27" dur="indefinite" restart="never" nodeType="tmRoot">
          <p:childTnLst>
            <p:seq>
              <p:cTn id="28" dur="indefinite" nodeType="mainSeq">
                <p:childTnLst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Importance of Reliability Analyses</a:t>
            </a:r>
            <a:endParaRPr b="0" lang="en-US" sz="3800" spc="-1" strike="noStrike">
              <a:latin typeface="Arial"/>
            </a:endParaRPr>
          </a:p>
        </p:txBody>
      </p:sp>
      <p:pic>
        <p:nvPicPr>
          <p:cNvPr id="152" name="Picture 1" descr=""/>
          <p:cNvPicPr/>
          <p:nvPr/>
        </p:nvPicPr>
        <p:blipFill>
          <a:blip r:embed="rId1"/>
          <a:stretch/>
        </p:blipFill>
        <p:spPr>
          <a:xfrm>
            <a:off x="989280" y="1346400"/>
            <a:ext cx="8653320" cy="3451320"/>
          </a:xfrm>
          <a:prstGeom prst="rect">
            <a:avLst/>
          </a:prstGeom>
          <a:ln>
            <a:noFill/>
          </a:ln>
        </p:spPr>
      </p:pic>
      <p:sp>
        <p:nvSpPr>
          <p:cNvPr id="153" name="CustomShape 2"/>
          <p:cNvSpPr/>
          <p:nvPr/>
        </p:nvSpPr>
        <p:spPr>
          <a:xfrm>
            <a:off x="356400" y="4859280"/>
            <a:ext cx="9603000" cy="627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The earlier reliability constraints are included in the design, the more effective the resulting measures will be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1706040" y="637560"/>
            <a:ext cx="98398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en-US" sz="1400" spc="-1" strike="noStrike">
                <a:solidFill>
                  <a:srgbClr val="000066"/>
                </a:solidFill>
                <a:latin typeface="Calibri"/>
                <a:ea typeface="DejaVu Sans"/>
              </a:rPr>
              <a:t>Prof. Dr. B. Bertsche, Dr. P. Zeiler, T. Herzig, IMA, Universität Stuttgart, CERN Reliability Training, 2016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55" name="CustomShape 4"/>
          <p:cNvSpPr/>
          <p:nvPr/>
        </p:nvSpPr>
        <p:spPr>
          <a:xfrm>
            <a:off x="356400" y="989280"/>
            <a:ext cx="9603000" cy="355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Product/Accelerator Lifecycle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839880" y="360"/>
            <a:ext cx="9237960" cy="62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Importance of Reliability Analyses</a:t>
            </a:r>
            <a:endParaRPr b="0" lang="en-US" sz="3800" spc="-1" strike="noStrike">
              <a:latin typeface="Arial"/>
            </a:endParaRPr>
          </a:p>
        </p:txBody>
      </p:sp>
      <p:pic>
        <p:nvPicPr>
          <p:cNvPr id="157" name="Picture 2" descr=""/>
          <p:cNvPicPr/>
          <p:nvPr/>
        </p:nvPicPr>
        <p:blipFill>
          <a:blip r:embed="rId1"/>
          <a:stretch/>
        </p:blipFill>
        <p:spPr>
          <a:xfrm>
            <a:off x="-205560" y="1005840"/>
            <a:ext cx="6717600" cy="4113720"/>
          </a:xfrm>
          <a:prstGeom prst="rect">
            <a:avLst/>
          </a:prstGeom>
          <a:ln>
            <a:noFill/>
          </a:ln>
        </p:spPr>
      </p:pic>
      <p:sp>
        <p:nvSpPr>
          <p:cNvPr id="158" name="CustomShape 2"/>
          <p:cNvSpPr/>
          <p:nvPr/>
        </p:nvSpPr>
        <p:spPr>
          <a:xfrm>
            <a:off x="6400800" y="1737360"/>
            <a:ext cx="3391560" cy="747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280">
              <a:lnSpc>
                <a:spcPct val="100000"/>
              </a:lnSpc>
              <a:spcBef>
                <a:spcPts val="400"/>
              </a:spcBef>
              <a:buClr>
                <a:srgbClr val="000099"/>
              </a:buClr>
              <a:buSzPct val="80000"/>
              <a:buFont typeface="Arial Unicode MS"/>
              <a:buChar char="●"/>
            </a:pP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Given a target performance reach (neutron fluence, number of patients treated, luminosity production, …), an </a:t>
            </a:r>
            <a:r>
              <a:rPr b="1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optimal balance between capital costs and operation costs</a:t>
            </a:r>
            <a:r>
              <a:rPr b="0" lang="en-US" sz="2000" spc="-1" strike="noStrike">
                <a:solidFill>
                  <a:srgbClr val="062f67"/>
                </a:solidFill>
                <a:latin typeface="Calibri"/>
                <a:ea typeface="DejaVu Sans"/>
              </a:rPr>
              <a:t> must be found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673560" y="0"/>
            <a:ext cx="9404280" cy="62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800" spc="-1" strike="noStrike">
                <a:solidFill>
                  <a:srgbClr val="ffffff"/>
                </a:solidFill>
                <a:latin typeface="Calibri"/>
                <a:ea typeface="DejaVu Sans"/>
              </a:rPr>
              <a:t>Today: Dependability Studies</a:t>
            </a:r>
            <a:endParaRPr b="0" lang="en-US" sz="3800" spc="-1" strike="noStrike"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360" y="629640"/>
            <a:ext cx="5038200" cy="4882320"/>
          </a:xfrm>
          <a:prstGeom prst="rect">
            <a:avLst/>
          </a:prstGeom>
          <a:ln w="38160">
            <a:solidFill>
              <a:srgbClr val="00006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CustomShape 3"/>
          <p:cNvSpPr/>
          <p:nvPr/>
        </p:nvSpPr>
        <p:spPr>
          <a:xfrm>
            <a:off x="5039640" y="629640"/>
            <a:ext cx="5039280" cy="4882320"/>
          </a:xfrm>
          <a:prstGeom prst="rect">
            <a:avLst/>
          </a:prstGeom>
          <a:ln w="38160">
            <a:solidFill>
              <a:srgbClr val="00006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2" name="CustomShape 4"/>
          <p:cNvSpPr/>
          <p:nvPr/>
        </p:nvSpPr>
        <p:spPr>
          <a:xfrm>
            <a:off x="6150600" y="691200"/>
            <a:ext cx="317376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Technology Feasibility Assessment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3" name="CustomShape 5"/>
          <p:cNvSpPr/>
          <p:nvPr/>
        </p:nvSpPr>
        <p:spPr>
          <a:xfrm>
            <a:off x="673560" y="929520"/>
            <a:ext cx="31737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Concept Phase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64" name="CustomShape 6"/>
          <p:cNvSpPr/>
          <p:nvPr/>
        </p:nvSpPr>
        <p:spPr>
          <a:xfrm>
            <a:off x="6150600" y="1961280"/>
            <a:ext cx="317376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Technology Definition and Implementation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5" name="CustomShape 7"/>
          <p:cNvSpPr/>
          <p:nvPr/>
        </p:nvSpPr>
        <p:spPr>
          <a:xfrm>
            <a:off x="673560" y="2132640"/>
            <a:ext cx="31737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Design Phase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66" name="CustomShape 8"/>
          <p:cNvSpPr/>
          <p:nvPr/>
        </p:nvSpPr>
        <p:spPr>
          <a:xfrm>
            <a:off x="6150600" y="3340440"/>
            <a:ext cx="317376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Technology Field Use &amp; Optimization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7" name="CustomShape 9"/>
          <p:cNvSpPr/>
          <p:nvPr/>
        </p:nvSpPr>
        <p:spPr>
          <a:xfrm>
            <a:off x="673560" y="3193920"/>
            <a:ext cx="3173760" cy="106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Exploitation Phase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68" name="CustomShape 10"/>
          <p:cNvSpPr/>
          <p:nvPr/>
        </p:nvSpPr>
        <p:spPr>
          <a:xfrm>
            <a:off x="673560" y="4489560"/>
            <a:ext cx="31737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Upgrade Phase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69" name="CustomShape 11"/>
          <p:cNvSpPr/>
          <p:nvPr/>
        </p:nvSpPr>
        <p:spPr>
          <a:xfrm>
            <a:off x="3531240" y="2501640"/>
            <a:ext cx="3015000" cy="1462320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0" name="CustomShape 12"/>
          <p:cNvSpPr/>
          <p:nvPr/>
        </p:nvSpPr>
        <p:spPr>
          <a:xfrm>
            <a:off x="4721400" y="1524960"/>
            <a:ext cx="643680" cy="1619640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CustomShape 13"/>
          <p:cNvSpPr/>
          <p:nvPr/>
        </p:nvSpPr>
        <p:spPr>
          <a:xfrm rot="10800000">
            <a:off x="3532320" y="3959640"/>
            <a:ext cx="3015000" cy="1462320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CustomShape 14"/>
          <p:cNvSpPr/>
          <p:nvPr/>
        </p:nvSpPr>
        <p:spPr>
          <a:xfrm>
            <a:off x="3452040" y="3551400"/>
            <a:ext cx="3173760" cy="106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161616"/>
                </a:solidFill>
                <a:latin typeface="Calibri"/>
                <a:ea typeface="DejaVu Sans"/>
              </a:rPr>
              <a:t>Reliability Studies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73" name="CustomShape 15"/>
          <p:cNvSpPr/>
          <p:nvPr/>
        </p:nvSpPr>
        <p:spPr>
          <a:xfrm>
            <a:off x="6150600" y="4342680"/>
            <a:ext cx="317376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New Technology Definition and Implementation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39" dur="indefinite" restart="never" nodeType="tmRoot">
          <p:childTnLst>
            <p:seq>
              <p:cTn id="40" dur="indefinite" nodeType="mainSeq">
                <p:childTnLst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6427</TotalTime>
  <Application>LibreOffice/6.3.5.2$Windows_X86_64 LibreOffice_project/dd0751754f11728f69b42ee2af66670068624673</Application>
  <Words>2644</Words>
  <Paragraphs>607</Paragraphs>
  <Company>CERN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2010-10-07T08:40:58Z</dcterms:created>
  <dc:creator>rudi</dc:creator>
  <dc:description/>
  <dc:language>en-US</dc:language>
  <cp:lastModifiedBy/>
  <cp:lastPrinted>2012-10-14T09:04:03Z</cp:lastPrinted>
  <dcterms:modified xsi:type="dcterms:W3CDTF">2023-01-26T09:46:17Z</dcterms:modified>
  <cp:revision>338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53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54</vt:i4>
  </property>
</Properties>
</file>