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27"/>
  </p:notesMasterIdLst>
  <p:handoutMasterIdLst>
    <p:handoutMasterId r:id="rId28"/>
  </p:handoutMasterIdLst>
  <p:sldIdLst>
    <p:sldId id="310" r:id="rId5"/>
    <p:sldId id="311" r:id="rId6"/>
    <p:sldId id="2786" r:id="rId7"/>
    <p:sldId id="965" r:id="rId8"/>
    <p:sldId id="966" r:id="rId9"/>
    <p:sldId id="870" r:id="rId10"/>
    <p:sldId id="582" r:id="rId11"/>
    <p:sldId id="2781" r:id="rId12"/>
    <p:sldId id="2783" r:id="rId13"/>
    <p:sldId id="828" r:id="rId14"/>
    <p:sldId id="1011" r:id="rId15"/>
    <p:sldId id="309" r:id="rId16"/>
    <p:sldId id="299" r:id="rId17"/>
    <p:sldId id="1012" r:id="rId18"/>
    <p:sldId id="2790" r:id="rId19"/>
    <p:sldId id="1050" r:id="rId20"/>
    <p:sldId id="2785" r:id="rId21"/>
    <p:sldId id="2787" r:id="rId22"/>
    <p:sldId id="2791" r:id="rId23"/>
    <p:sldId id="2792" r:id="rId24"/>
    <p:sldId id="2793" r:id="rId25"/>
    <p:sldId id="2788" r:id="rId26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A"/>
    <a:srgbClr val="A04942"/>
    <a:srgbClr val="9A9B9D"/>
    <a:srgbClr val="AEB0AF"/>
    <a:srgbClr val="CEC7C1"/>
    <a:srgbClr val="8C8D90"/>
    <a:srgbClr val="D25350"/>
    <a:srgbClr val="808184"/>
    <a:srgbClr val="75767A"/>
    <a:srgbClr val="4E4F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70" autoAdjust="0"/>
    <p:restoredTop sz="95161" autoAdjust="0"/>
  </p:normalViewPr>
  <p:slideViewPr>
    <p:cSldViewPr snapToGrid="0" showGuides="1">
      <p:cViewPr varScale="1">
        <p:scale>
          <a:sx n="81" d="100"/>
          <a:sy n="81" d="100"/>
        </p:scale>
        <p:origin x="840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>
        <p:scale>
          <a:sx n="50" d="100"/>
          <a:sy n="50" d="100"/>
        </p:scale>
        <p:origin x="5664" y="167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533024-10F1-4BC3-BAA5-CB28D8F9B6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8810624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4A39D-78C5-4FF5-94A2-BCBFAF602A34}" type="datetimeFigureOut">
              <a:rPr lang="en-US" smtClean="0">
                <a:latin typeface="+mn-lt"/>
              </a:rPr>
              <a:t>2/2/2023</a:t>
            </a:fld>
            <a:endParaRPr lang="en-US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D2005F-34EB-4228-A469-9DA7EF685E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0" y="881062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l"/>
            <a:fld id="{C75DCF9F-B5D2-4E17-BF72-5579017E6EA3}" type="slidenum">
              <a:rPr lang="en-US" smtClean="0">
                <a:latin typeface="+mn-lt"/>
              </a:rPr>
              <a:pPr algn="l"/>
              <a:t>‹#›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575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</a:defRPr>
            </a:lvl1pPr>
          </a:lstStyle>
          <a:p>
            <a:fld id="{D7992059-949A-4D84-A84D-82EB5F97947B}" type="datetimeFigureOut">
              <a:rPr lang="en-US" smtClean="0"/>
              <a:pPr/>
              <a:t>2/2/2023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7"/>
            <a:ext cx="5607050" cy="36607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</a:defRPr>
            </a:lvl1pPr>
          </a:lstStyle>
          <a:p>
            <a:fld id="{DBFF095A-F86B-4B29-8A9F-DF3D3D1F3E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89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960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40F9326-360E-414F-8350-23A7B1254DE1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395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47653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“eye test” – progress in PDR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3709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Another view – cross-section, can get a sense for the plasma size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209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2959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719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7A5D040-4FD6-4BA1-AC81-B5CFF26CC6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321" y="1074420"/>
            <a:ext cx="11334582" cy="4233245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454A96CC-B6D3-471D-892D-1DBFEFBD0D12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0494F7A-66DD-4829-9AF4-30A3A0F2418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576" y="5392850"/>
            <a:ext cx="1644776" cy="40263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337BA4A-B024-42C0-AEE3-721B228F8259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9E6EA7-E7F1-42F0-95B8-1B1A5A465AF6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267160" y="5343835"/>
            <a:ext cx="5384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  <a:latin typeface="Century Gothic" panose="020B0502020202020204" pitchFamily="34" charset="0"/>
              </a:rPr>
              <a:t>ORNL is managed by UT-Battelle, LLC for the US Department of Energy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428736" y="1388962"/>
            <a:ext cx="8678194" cy="978729"/>
          </a:xfrm>
        </p:spPr>
        <p:txBody>
          <a:bodyPr/>
          <a:lstStyle>
            <a:lvl1pPr algn="l">
              <a:defRPr sz="3200" b="0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47481" y="3013455"/>
            <a:ext cx="5440514" cy="2028101"/>
          </a:xfrm>
        </p:spPr>
        <p:txBody>
          <a:bodyPr/>
          <a:lstStyle>
            <a:lvl1pPr marL="0" indent="0" algn="l">
              <a:buNone/>
              <a:defRPr sz="2000" baseline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E99884-2636-4794-A093-0F9256951E0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082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7" y="1083755"/>
            <a:ext cx="5486764" cy="421929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4221671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3439C5-4231-ED43-91B8-86779195C116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C7DBBE-95AC-E843-979A-A1A45836011E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29C1BABE-6AB9-4F04-A1D6-C28E4287362E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325F85-B4F1-4C5D-855D-1BE9D9C179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0" name="Line 5">
            <a:extLst>
              <a:ext uri="{FF2B5EF4-FFF2-40B4-BE49-F238E27FC236}">
                <a16:creationId xmlns:a16="http://schemas.microsoft.com/office/drawing/2014/main" id="{1F888CF4-3F65-4925-A47B-614AFCDC055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Line 6">
            <a:extLst>
              <a:ext uri="{FF2B5EF4-FFF2-40B4-BE49-F238E27FC236}">
                <a16:creationId xmlns:a16="http://schemas.microsoft.com/office/drawing/2014/main" id="{4CFFE01C-81C8-4437-B6F5-7BAAEE5FC29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1B955FFA-B6F5-4CDD-940A-DB05FD68B7CA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A5F7EA9-E5C6-4376-AC5D-CA0B1DA0A2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8079" y="2453317"/>
            <a:ext cx="5512904" cy="2690184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41499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6" y="1078992"/>
            <a:ext cx="5487073" cy="4224052"/>
          </a:xfrm>
          <a:noFill/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5779008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453316"/>
            <a:ext cx="5512904" cy="4163291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6" name="Freeform 7">
            <a:extLst>
              <a:ext uri="{FF2B5EF4-FFF2-40B4-BE49-F238E27FC236}">
                <a16:creationId xmlns:a16="http://schemas.microsoft.com/office/drawing/2014/main" id="{2A500EEB-73EC-4C16-8273-4ED5425DD64C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302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k green picture layout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20595" y="1078989"/>
            <a:ext cx="7464186" cy="422600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1" y="1078991"/>
            <a:ext cx="3846274" cy="5779007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079" y="1275788"/>
            <a:ext cx="3576228" cy="97969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800350"/>
            <a:ext cx="3541945" cy="3816258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8" name="Freeform 5">
            <a:extLst>
              <a:ext uri="{FF2B5EF4-FFF2-40B4-BE49-F238E27FC236}">
                <a16:creationId xmlns:a16="http://schemas.microsoft.com/office/drawing/2014/main" id="{E0FFF716-AFC7-4054-A1F8-2C39C30731D0}"/>
              </a:ext>
            </a:extLst>
          </p:cNvPr>
          <p:cNvSpPr>
            <a:spLocks/>
          </p:cNvSpPr>
          <p:nvPr userDrawn="1"/>
        </p:nvSpPr>
        <p:spPr bwMode="auto">
          <a:xfrm>
            <a:off x="4120595" y="1"/>
            <a:ext cx="8071405" cy="6857998"/>
          </a:xfrm>
          <a:custGeom>
            <a:avLst/>
            <a:gdLst>
              <a:gd name="T0" fmla="*/ 4151 w 4490"/>
              <a:gd name="T1" fmla="*/ 0 h 3815"/>
              <a:gd name="T2" fmla="*/ 4151 w 4490"/>
              <a:gd name="T3" fmla="*/ 2951 h 3815"/>
              <a:gd name="T4" fmla="*/ 0 w 4490"/>
              <a:gd name="T5" fmla="*/ 2951 h 3815"/>
              <a:gd name="T6" fmla="*/ 0 w 4490"/>
              <a:gd name="T7" fmla="*/ 3815 h 3815"/>
              <a:gd name="T8" fmla="*/ 4490 w 4490"/>
              <a:gd name="T9" fmla="*/ 3815 h 3815"/>
              <a:gd name="T10" fmla="*/ 4490 w 4490"/>
              <a:gd name="T11" fmla="*/ 2969 h 3815"/>
              <a:gd name="T12" fmla="*/ 4490 w 4490"/>
              <a:gd name="T13" fmla="*/ 2951 h 3815"/>
              <a:gd name="T14" fmla="*/ 4490 w 4490"/>
              <a:gd name="T15" fmla="*/ 0 h 3815"/>
              <a:gd name="T16" fmla="*/ 4151 w 4490"/>
              <a:gd name="T17" fmla="*/ 0 h 3815"/>
              <a:gd name="T18" fmla="*/ 4151 w 4490"/>
              <a:gd name="T19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90" h="3815">
                <a:moveTo>
                  <a:pt x="4151" y="0"/>
                </a:moveTo>
                <a:lnTo>
                  <a:pt x="4151" y="2951"/>
                </a:lnTo>
                <a:lnTo>
                  <a:pt x="0" y="2951"/>
                </a:lnTo>
                <a:lnTo>
                  <a:pt x="0" y="3815"/>
                </a:lnTo>
                <a:lnTo>
                  <a:pt x="4490" y="3815"/>
                </a:lnTo>
                <a:lnTo>
                  <a:pt x="4490" y="2969"/>
                </a:lnTo>
                <a:lnTo>
                  <a:pt x="4490" y="2951"/>
                </a:lnTo>
                <a:lnTo>
                  <a:pt x="4490" y="0"/>
                </a:lnTo>
                <a:lnTo>
                  <a:pt x="4151" y="0"/>
                </a:lnTo>
                <a:lnTo>
                  <a:pt x="4151" y="0"/>
                </a:lnTo>
                <a:close/>
              </a:path>
            </a:pathLst>
          </a:custGeom>
          <a:solidFill>
            <a:srgbClr val="4C88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22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icture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4320" y="2381"/>
            <a:ext cx="11312843" cy="6342021"/>
          </a:xfrm>
          <a:noFill/>
          <a:ln>
            <a:noFill/>
          </a:ln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9" y="274320"/>
            <a:ext cx="11000232" cy="53553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effectLst/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Rectangle 256">
            <a:extLst>
              <a:ext uri="{FF2B5EF4-FFF2-40B4-BE49-F238E27FC236}">
                <a16:creationId xmlns:a16="http://schemas.microsoft.com/office/drawing/2014/main" id="{50787286-CD5D-43D9-B8DA-70C3358DC82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3" y="647700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D938724D-E109-43B4-9560-1552E26DB04A}"/>
              </a:ext>
            </a:extLst>
          </p:cNvPr>
          <p:cNvSpPr>
            <a:spLocks/>
          </p:cNvSpPr>
          <p:nvPr userDrawn="1"/>
        </p:nvSpPr>
        <p:spPr bwMode="auto">
          <a:xfrm>
            <a:off x="6026150" y="0"/>
            <a:ext cx="6165850" cy="6858000"/>
          </a:xfrm>
          <a:custGeom>
            <a:avLst/>
            <a:gdLst>
              <a:gd name="T0" fmla="*/ 3502 w 3884"/>
              <a:gd name="T1" fmla="*/ 0 h 4320"/>
              <a:gd name="T2" fmla="*/ 3502 w 3884"/>
              <a:gd name="T3" fmla="*/ 3998 h 4320"/>
              <a:gd name="T4" fmla="*/ 0 w 3884"/>
              <a:gd name="T5" fmla="*/ 3998 h 4320"/>
              <a:gd name="T6" fmla="*/ 0 w 3884"/>
              <a:gd name="T7" fmla="*/ 4320 h 4320"/>
              <a:gd name="T8" fmla="*/ 3502 w 3884"/>
              <a:gd name="T9" fmla="*/ 4320 h 4320"/>
              <a:gd name="T10" fmla="*/ 3884 w 3884"/>
              <a:gd name="T11" fmla="*/ 4320 h 4320"/>
              <a:gd name="T12" fmla="*/ 3884 w 3884"/>
              <a:gd name="T13" fmla="*/ 3998 h 4320"/>
              <a:gd name="T14" fmla="*/ 3884 w 3884"/>
              <a:gd name="T15" fmla="*/ 0 h 4320"/>
              <a:gd name="T16" fmla="*/ 3502 w 3884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84" h="4320">
                <a:moveTo>
                  <a:pt x="3502" y="0"/>
                </a:moveTo>
                <a:lnTo>
                  <a:pt x="3502" y="3998"/>
                </a:lnTo>
                <a:lnTo>
                  <a:pt x="0" y="3998"/>
                </a:lnTo>
                <a:lnTo>
                  <a:pt x="0" y="4320"/>
                </a:lnTo>
                <a:lnTo>
                  <a:pt x="3502" y="4320"/>
                </a:lnTo>
                <a:lnTo>
                  <a:pt x="3884" y="4320"/>
                </a:lnTo>
                <a:lnTo>
                  <a:pt x="3884" y="3998"/>
                </a:lnTo>
                <a:lnTo>
                  <a:pt x="3884" y="0"/>
                </a:lnTo>
                <a:lnTo>
                  <a:pt x="3502" y="0"/>
                </a:lnTo>
                <a:close/>
              </a:path>
            </a:pathLst>
          </a:custGeom>
          <a:solidFill>
            <a:srgbClr val="4087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900E375-D0D6-466C-A383-E914B5C8AE5A}"/>
              </a:ext>
            </a:extLst>
          </p:cNvPr>
          <p:cNvSpPr/>
          <p:nvPr userDrawn="1"/>
        </p:nvSpPr>
        <p:spPr>
          <a:xfrm>
            <a:off x="0" y="6344402"/>
            <a:ext cx="274320" cy="510909"/>
          </a:xfrm>
          <a:prstGeom prst="rect">
            <a:avLst/>
          </a:prstGeom>
          <a:solidFill>
            <a:srgbClr val="397D5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D090841D-81E2-4E83-8067-E18C5C3AF8FF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D3AC615-0875-4C80-B019-11A28EDCB6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6477000"/>
            <a:ext cx="1088136" cy="26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6074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2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12106"/>
            <a:ext cx="5840589" cy="52934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6351411" y="1412106"/>
            <a:ext cx="5840589" cy="52934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19" y="948037"/>
            <a:ext cx="5840589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6351411" y="948037"/>
            <a:ext cx="5840589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4318" y="1005840"/>
            <a:ext cx="5821682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312234" y="1527048"/>
            <a:ext cx="5783766" cy="411035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6351410" y="1005840"/>
            <a:ext cx="5840589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6351411" y="1527048"/>
            <a:ext cx="5785575" cy="411035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8" y="365857"/>
            <a:ext cx="10363317" cy="406265"/>
          </a:xfrm>
        </p:spPr>
        <p:txBody>
          <a:bodyPr/>
          <a:lstStyle>
            <a:lvl1pPr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8649F31-1D58-F243-85FD-74506880A336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038521-D276-4049-A4BA-98C27C6D8256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6">
            <a:extLst>
              <a:ext uri="{FF2B5EF4-FFF2-40B4-BE49-F238E27FC236}">
                <a16:creationId xmlns:a16="http://schemas.microsoft.com/office/drawing/2014/main" id="{3F2F0951-0E05-43D4-AB3F-73E5681F4301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7EC139F-C616-4896-A830-8F9FC5B2C2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3" name="Rectangle 256">
            <a:extLst>
              <a:ext uri="{FF2B5EF4-FFF2-40B4-BE49-F238E27FC236}">
                <a16:creationId xmlns:a16="http://schemas.microsoft.com/office/drawing/2014/main" id="{D8ACAAE2-A531-47BE-8F4F-FFC18507ED0B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13747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12106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4299090" y="1412106"/>
            <a:ext cx="3867912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8323860" y="1412106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3866758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4299089" y="948037"/>
            <a:ext cx="386791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8323860" y="948037"/>
            <a:ext cx="3885931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0178" y="1005840"/>
            <a:ext cx="3870672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312234" y="1527048"/>
            <a:ext cx="3791415" cy="411035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4297709" y="1005840"/>
            <a:ext cx="3866758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4295175" y="1527048"/>
            <a:ext cx="3860800" cy="411035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8319718" y="1005840"/>
            <a:ext cx="3885931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8319719" y="1527048"/>
            <a:ext cx="3768204" cy="411035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8" y="365857"/>
            <a:ext cx="10418329" cy="406265"/>
          </a:xfrm>
        </p:spPr>
        <p:txBody>
          <a:bodyPr/>
          <a:lstStyle>
            <a:lvl1pPr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028812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19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328861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3288610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630290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6302901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5F09E4-91A6-437A-BED4-ED7995D473E7}"/>
              </a:ext>
            </a:extLst>
          </p:cNvPr>
          <p:cNvSpPr/>
          <p:nvPr userDrawn="1"/>
        </p:nvSpPr>
        <p:spPr>
          <a:xfrm>
            <a:off x="9317192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192D3D3-2A2D-4482-B3F5-B0CBCD39D93A}"/>
              </a:ext>
            </a:extLst>
          </p:cNvPr>
          <p:cNvSpPr/>
          <p:nvPr userDrawn="1"/>
        </p:nvSpPr>
        <p:spPr>
          <a:xfrm>
            <a:off x="9317193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4319" y="1005840"/>
            <a:ext cx="2861458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74318" y="1527048"/>
            <a:ext cx="2861459" cy="501091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3288609" y="1005840"/>
            <a:ext cx="2874807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3288609" y="1527048"/>
            <a:ext cx="2874807" cy="501091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6312952" y="1005840"/>
            <a:ext cx="2864755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6312952" y="1527048"/>
            <a:ext cx="2864755" cy="501091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65857"/>
            <a:ext cx="10418330" cy="406265"/>
          </a:xfrm>
        </p:spPr>
        <p:txBody>
          <a:bodyPr/>
          <a:lstStyle>
            <a:lvl1pPr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757D323C-D2DD-42C4-81D6-6224EE035EE4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9317190" y="1005840"/>
            <a:ext cx="2864755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Content Placeholder 5">
            <a:extLst>
              <a:ext uri="{FF2B5EF4-FFF2-40B4-BE49-F238E27FC236}">
                <a16:creationId xmlns:a16="http://schemas.microsoft.com/office/drawing/2014/main" id="{6D6262AB-5413-4C3B-B769-39B07A6E5626}"/>
              </a:ext>
            </a:extLst>
          </p:cNvPr>
          <p:cNvSpPr>
            <a:spLocks noGrp="1"/>
          </p:cNvSpPr>
          <p:nvPr userDrawn="1">
            <p:ph sz="quarter" idx="13"/>
          </p:nvPr>
        </p:nvSpPr>
        <p:spPr>
          <a:xfrm>
            <a:off x="9317190" y="1527048"/>
            <a:ext cx="2864755" cy="501091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5E4A85E-2D34-4FC1-90CE-1459D5681F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04" y="441571"/>
            <a:ext cx="1093661" cy="26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5607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378" y="320040"/>
            <a:ext cx="11425236" cy="53553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563" y="1637229"/>
            <a:ext cx="11372771" cy="404777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82725" indent="-222250"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2091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mall title_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19"/>
            <a:ext cx="11381931" cy="401956"/>
          </a:xfrm>
        </p:spPr>
        <p:txBody>
          <a:bodyPr/>
          <a:lstStyle>
            <a:lvl1pPr>
              <a:lnSpc>
                <a:spcPct val="90000"/>
              </a:lnSpc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256">
            <a:extLst>
              <a:ext uri="{FF2B5EF4-FFF2-40B4-BE49-F238E27FC236}">
                <a16:creationId xmlns:a16="http://schemas.microsoft.com/office/drawing/2014/main" id="{0ED8B866-A29F-4437-842E-6B7908B2FB7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716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1653735"/>
            <a:ext cx="11430000" cy="4047778"/>
          </a:xfrm>
        </p:spPr>
        <p:txBody>
          <a:bodyPr/>
          <a:lstStyle>
            <a:lvl1pPr marL="288925" indent="-288925">
              <a:spcBef>
                <a:spcPts val="18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>
                <a:latin typeface="+mn-lt"/>
                <a:cs typeface="Arial" panose="020B0604020202020204" pitchFamily="34" charset="0"/>
              </a:defRPr>
            </a:lvl2pPr>
            <a:lvl3pPr marL="1031875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482725" indent="-22225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2745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7DAB3A-4154-42CC-B73A-07DD412DD1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1" b="-1"/>
          <a:stretch/>
        </p:blipFill>
        <p:spPr>
          <a:xfrm>
            <a:off x="6095998" y="1078992"/>
            <a:ext cx="5535025" cy="42286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679D6E9-7CB6-4816-BA71-A98C108727C8}"/>
              </a:ext>
            </a:extLst>
          </p:cNvPr>
          <p:cNvSpPr/>
          <p:nvPr userDrawn="1"/>
        </p:nvSpPr>
        <p:spPr>
          <a:xfrm>
            <a:off x="274320" y="1078992"/>
            <a:ext cx="5821680" cy="4228673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F2F47A-E421-4CE0-A746-76A8C436B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1352479"/>
            <a:ext cx="5413469" cy="11007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068FB31-3CF5-496E-BC0D-61D682234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12217" y="2891883"/>
            <a:ext cx="5431021" cy="2252546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buClr>
                <a:schemeClr val="tx1"/>
              </a:buClr>
              <a:buFont typeface="Century Gothic" panose="020B0502020202020204" pitchFamily="34" charset="0"/>
              <a:buChar char="–"/>
              <a:defRPr sz="1800">
                <a:latin typeface="Century Gothic" panose="020B0502020202020204" pitchFamily="34" charset="0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ACC93F-6123-3F49-8C15-4A811AF8B7BB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756F41-5AD0-C346-AE90-A0206E07D1B9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E79036-1F33-40EB-AB47-F9529E5C3C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2" name="Freeform 7">
            <a:extLst>
              <a:ext uri="{FF2B5EF4-FFF2-40B4-BE49-F238E27FC236}">
                <a16:creationId xmlns:a16="http://schemas.microsoft.com/office/drawing/2014/main" id="{3E861E90-11A2-4A0B-85EB-1A2865C9A48F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67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5" y="1444753"/>
            <a:ext cx="5507832" cy="4203944"/>
          </a:xfrm>
        </p:spPr>
        <p:txBody>
          <a:bodyPr/>
          <a:lstStyle>
            <a:lvl1pPr marL="230188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>
                <a:latin typeface="+mn-lt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 baseline="0">
                <a:latin typeface="Century Gothic" panose="020B0502020202020204" pitchFamily="34" charset="0"/>
              </a:defRPr>
            </a:lvl3pPr>
            <a:lvl4pPr marL="971550" indent="0">
              <a:buClr>
                <a:schemeClr val="tx1"/>
              </a:buClr>
              <a:buFont typeface="Century Gothic" panose="020B0502020202020204" pitchFamily="34" charset="0"/>
              <a:buNone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1493" y="1444753"/>
            <a:ext cx="5504688" cy="4203944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 baseline="0">
                <a:latin typeface="Century Gothic" panose="020B0502020202020204" pitchFamily="34" charset="0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3pPr>
            <a:lvl4pPr marL="1144588" indent="-173038">
              <a:buClr>
                <a:schemeClr val="tx1"/>
              </a:buClr>
              <a:buFont typeface="Century Gothic" panose="020B0502020202020204" pitchFamily="34" charset="0"/>
              <a:buChar char="•"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Rectangle 256">
            <a:extLst>
              <a:ext uri="{FF2B5EF4-FFF2-40B4-BE49-F238E27FC236}">
                <a16:creationId xmlns:a16="http://schemas.microsoft.com/office/drawing/2014/main" id="{0ED8B866-A29F-4437-842E-6B7908B2FB7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60578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135" y="1444752"/>
            <a:ext cx="5507832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5" y="2275467"/>
            <a:ext cx="5507832" cy="3373229"/>
          </a:xfrm>
        </p:spPr>
        <p:txBody>
          <a:bodyPr/>
          <a:lstStyle>
            <a:lvl1pPr marL="230188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>
                <a:latin typeface="+mn-lt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 baseline="0">
                <a:latin typeface="Century Gothic" panose="020B0502020202020204" pitchFamily="34" charset="0"/>
              </a:defRPr>
            </a:lvl3pPr>
            <a:lvl4pPr marL="971550" indent="0">
              <a:buClr>
                <a:schemeClr val="tx1"/>
              </a:buClr>
              <a:buFont typeface="Century Gothic" panose="020B0502020202020204" pitchFamily="34" charset="0"/>
              <a:buNone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1493" y="1444752"/>
            <a:ext cx="5504688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1493" y="2275467"/>
            <a:ext cx="5504688" cy="3373229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 baseline="0">
                <a:latin typeface="Century Gothic" panose="020B0502020202020204" pitchFamily="34" charset="0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3pPr>
            <a:lvl4pPr marL="1144588" indent="-173038">
              <a:buClr>
                <a:schemeClr val="tx1"/>
              </a:buClr>
              <a:buFont typeface="Century Gothic" panose="020B0502020202020204" pitchFamily="34" charset="0"/>
              <a:buChar char="•"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Rectangle 256">
            <a:extLst>
              <a:ext uri="{FF2B5EF4-FFF2-40B4-BE49-F238E27FC236}">
                <a16:creationId xmlns:a16="http://schemas.microsoft.com/office/drawing/2014/main" id="{0ED8B866-A29F-4437-842E-6B7908B2FB7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8993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425236" cy="535531"/>
          </a:xfrm>
        </p:spPr>
        <p:txBody>
          <a:bodyPr/>
          <a:lstStyle>
            <a:lvl1pPr>
              <a:lnSpc>
                <a:spcPct val="90000"/>
              </a:lnSpc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58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idebar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9577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boxes with reverse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696" y="1387602"/>
            <a:ext cx="5486400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696" y="2208792"/>
            <a:ext cx="5486400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 baseline="0"/>
            </a:lvl1pPr>
            <a:lvl2pPr marL="514350" indent="-225425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600" baseline="0"/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84682" y="1387602"/>
            <a:ext cx="5486400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84682" y="2213184"/>
            <a:ext cx="5486400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Rectangle 256">
            <a:extLst>
              <a:ext uri="{FF2B5EF4-FFF2-40B4-BE49-F238E27FC236}">
                <a16:creationId xmlns:a16="http://schemas.microsoft.com/office/drawing/2014/main" id="{B764CAE0-734A-4D16-BDA1-3E43A810370F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1005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3 content boxes with reverse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696" y="1387602"/>
            <a:ext cx="361047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696" y="2208792"/>
            <a:ext cx="361047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 baseline="0"/>
            </a:lvl1pPr>
            <a:lvl2pPr marL="514350" indent="-225425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600" baseline="0"/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3659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3659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49D91D4C-0C90-4594-94C2-E939B6EF5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48562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E1A87D9D-30BD-4BC1-AB79-1F900F87185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248562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Rectangle 256">
            <a:extLst>
              <a:ext uri="{FF2B5EF4-FFF2-40B4-BE49-F238E27FC236}">
                <a16:creationId xmlns:a16="http://schemas.microsoft.com/office/drawing/2014/main" id="{B764CAE0-734A-4D16-BDA1-3E43A810370F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9049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9768" y="274320"/>
            <a:ext cx="1143000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1614" y="1650029"/>
            <a:ext cx="11419468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3B0D07-6BED-A646-84B4-4749F06D657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5832D77F-AA48-5846-ACCE-C0EB6A92350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16607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AC3F58-DA01-43AC-9BFD-B0FCF242EE7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413129" y="6477000"/>
            <a:ext cx="1088136" cy="261860"/>
          </a:xfrm>
          <a:prstGeom prst="rect">
            <a:avLst/>
          </a:prstGeom>
        </p:spPr>
      </p:pic>
      <p:sp>
        <p:nvSpPr>
          <p:cNvPr id="10" name="Rectangle 256">
            <a:extLst>
              <a:ext uri="{FF2B5EF4-FFF2-40B4-BE49-F238E27FC236}">
                <a16:creationId xmlns:a16="http://schemas.microsoft.com/office/drawing/2014/main" id="{323F2AC7-81B7-4181-8965-07F2D3F8B684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USPAS 2023</a:t>
            </a:r>
          </a:p>
        </p:txBody>
      </p:sp>
    </p:spTree>
    <p:extLst>
      <p:ext uri="{BB962C8B-B14F-4D97-AF65-F5344CB8AC3E}">
        <p14:creationId xmlns:p14="http://schemas.microsoft.com/office/powerpoint/2010/main" val="272575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32" r:id="rId2"/>
    <p:sldLayoutId id="2147483716" r:id="rId3"/>
    <p:sldLayoutId id="2147483663" r:id="rId4"/>
    <p:sldLayoutId id="2147483758" r:id="rId5"/>
    <p:sldLayoutId id="2147483736" r:id="rId6"/>
    <p:sldLayoutId id="2147483759" r:id="rId7"/>
    <p:sldLayoutId id="2147483685" r:id="rId8"/>
    <p:sldLayoutId id="2147483757" r:id="rId9"/>
    <p:sldLayoutId id="2147483667" r:id="rId10"/>
    <p:sldLayoutId id="2147483725" r:id="rId11"/>
    <p:sldLayoutId id="2147483756" r:id="rId12"/>
    <p:sldLayoutId id="2147483678" r:id="rId13"/>
    <p:sldLayoutId id="2147483760" r:id="rId14"/>
    <p:sldLayoutId id="2147483761" r:id="rId15"/>
    <p:sldLayoutId id="2147483762" r:id="rId16"/>
    <p:sldLayoutId id="2147483763" r:id="rId17"/>
    <p:sldLayoutId id="2147483764" r:id="rId18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87338" indent="-287338" algn="l" rtl="0" eaLnBrk="1" fontAlgn="base" hangingPunct="1">
        <a:lnSpc>
          <a:spcPct val="90000"/>
        </a:lnSpc>
        <a:spcBef>
          <a:spcPts val="14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8975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–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030288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144588" indent="-1730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Font typeface="Arial" charset="0"/>
        <a:buChar char="–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482725" indent="-2222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Font typeface="Arial" charset="0"/>
        <a:buChar char="»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1E87E-10B1-2271-D96C-7D0B3FFF5E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736" y="1388962"/>
            <a:ext cx="8678194" cy="535531"/>
          </a:xfrm>
        </p:spPr>
        <p:txBody>
          <a:bodyPr/>
          <a:lstStyle/>
          <a:p>
            <a:r>
              <a:rPr lang="en-US" dirty="0"/>
              <a:t>Machine Protection in Plasma Machines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5D8E09-270E-ED5E-9266-0444A1004E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Doug Curry</a:t>
            </a:r>
          </a:p>
          <a:p>
            <a:r>
              <a:rPr lang="en-US" dirty="0"/>
              <a:t>USPAS, January 2023</a:t>
            </a:r>
          </a:p>
        </p:txBody>
      </p:sp>
    </p:spTree>
    <p:extLst>
      <p:ext uri="{BB962C8B-B14F-4D97-AF65-F5344CB8AC3E}">
        <p14:creationId xmlns:p14="http://schemas.microsoft.com/office/powerpoint/2010/main" val="14557223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0BDD672A-B262-495D-A240-5602123963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056" b="33226"/>
          <a:stretch/>
        </p:blipFill>
        <p:spPr>
          <a:xfrm>
            <a:off x="219074" y="1526482"/>
            <a:ext cx="11972925" cy="31195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242FD2-CF26-44C5-AC94-B1CFE15C5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MPEX systems – cross section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916D6F7-FB96-469D-AC3F-A3CD0D36B20D}"/>
              </a:ext>
            </a:extLst>
          </p:cNvPr>
          <p:cNvGrpSpPr/>
          <p:nvPr/>
        </p:nvGrpSpPr>
        <p:grpSpPr>
          <a:xfrm>
            <a:off x="3566731" y="3310307"/>
            <a:ext cx="1371785" cy="2857631"/>
            <a:chOff x="221189" y="3723060"/>
            <a:chExt cx="1371785" cy="285763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B38E25D-D5B8-4382-96B9-2CC95438F7D7}"/>
                </a:ext>
              </a:extLst>
            </p:cNvPr>
            <p:cNvSpPr txBox="1"/>
            <p:nvPr/>
          </p:nvSpPr>
          <p:spPr>
            <a:xfrm>
              <a:off x="221189" y="4992564"/>
              <a:ext cx="1371785" cy="1588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EC Heating</a:t>
              </a:r>
            </a:p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5785B7">
                      <a:lumMod val="75000"/>
                    </a:srgbClr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400 kW microwave electron heating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5BD526B-094C-431B-8C45-4BE59CBC7BF3}"/>
                </a:ext>
              </a:extLst>
            </p:cNvPr>
            <p:cNvCxnSpPr>
              <a:cxnSpLocks/>
              <a:stCxn id="24" idx="0"/>
            </p:cNvCxnSpPr>
            <p:nvPr/>
          </p:nvCxnSpPr>
          <p:spPr>
            <a:xfrm flipV="1">
              <a:off x="907082" y="3723060"/>
              <a:ext cx="564310" cy="1269504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triangle" w="lg" len="med"/>
            </a:ln>
            <a:effectLst/>
          </p:spPr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304D87F-F0F3-4EDE-B595-20323D46806C}"/>
              </a:ext>
            </a:extLst>
          </p:cNvPr>
          <p:cNvGrpSpPr/>
          <p:nvPr/>
        </p:nvGrpSpPr>
        <p:grpSpPr>
          <a:xfrm>
            <a:off x="5412456" y="3218563"/>
            <a:ext cx="1543285" cy="2763197"/>
            <a:chOff x="1031199" y="3391319"/>
            <a:chExt cx="1543285" cy="276319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7AB1C76-586C-4994-9258-791170EC033A}"/>
                </a:ext>
              </a:extLst>
            </p:cNvPr>
            <p:cNvSpPr txBox="1"/>
            <p:nvPr/>
          </p:nvSpPr>
          <p:spPr>
            <a:xfrm>
              <a:off x="1031199" y="4815688"/>
              <a:ext cx="1543285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IC Heating</a:t>
              </a:r>
            </a:p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5785B7">
                      <a:lumMod val="75000"/>
                    </a:srgbClr>
                  </a:solidFill>
                  <a:effectLst/>
                  <a:uLnTx/>
                  <a:uFillTx/>
                </a:rPr>
                <a:t>31</a:t>
              </a: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5785B7">
                      <a:lumMod val="75000"/>
                    </a:srgbClr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0 kW radio frequency ion heating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endParaRP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E2489680-26ED-4023-9720-DD8D5FE7B1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70388" y="3391319"/>
              <a:ext cx="0" cy="1377433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triangle" w="lg" len="med"/>
            </a:ln>
            <a:effectLst/>
          </p:spPr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33AE142-D05F-4A6F-8B45-66E87A47B4DE}"/>
              </a:ext>
            </a:extLst>
          </p:cNvPr>
          <p:cNvGrpSpPr/>
          <p:nvPr/>
        </p:nvGrpSpPr>
        <p:grpSpPr>
          <a:xfrm>
            <a:off x="9961464" y="3241387"/>
            <a:ext cx="1380894" cy="3028324"/>
            <a:chOff x="2014527" y="2364543"/>
            <a:chExt cx="1380894" cy="3028324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28E71BC-3E09-4F60-BE4C-5AEC5BEE4A8C}"/>
                </a:ext>
              </a:extLst>
            </p:cNvPr>
            <p:cNvSpPr txBox="1"/>
            <p:nvPr/>
          </p:nvSpPr>
          <p:spPr>
            <a:xfrm>
              <a:off x="2014527" y="4054039"/>
              <a:ext cx="1380894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Target Exchange Chamber</a:t>
              </a:r>
            </a:p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5785B7">
                      <a:lumMod val="75000"/>
                    </a:srgbClr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transports target</a:t>
              </a:r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5697965D-F456-4FCC-9E11-8125AC7A6E2C}"/>
                </a:ext>
              </a:extLst>
            </p:cNvPr>
            <p:cNvCxnSpPr>
              <a:cxnSpLocks/>
              <a:stCxn id="49" idx="0"/>
            </p:cNvCxnSpPr>
            <p:nvPr/>
          </p:nvCxnSpPr>
          <p:spPr>
            <a:xfrm flipV="1">
              <a:off x="2704974" y="2364543"/>
              <a:ext cx="0" cy="1689496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triangle" w="lg" len="med"/>
            </a:ln>
            <a:effectLst/>
          </p:spPr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19EA60A-CE71-4E46-AD21-56671BEEEAA0}"/>
              </a:ext>
            </a:extLst>
          </p:cNvPr>
          <p:cNvGrpSpPr/>
          <p:nvPr/>
        </p:nvGrpSpPr>
        <p:grpSpPr>
          <a:xfrm>
            <a:off x="297286" y="3421056"/>
            <a:ext cx="1344478" cy="2547116"/>
            <a:chOff x="1270072" y="3849765"/>
            <a:chExt cx="1344478" cy="2519922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F65AAA6-8789-49A2-8CDD-55E03E8C7F58}"/>
                </a:ext>
              </a:extLst>
            </p:cNvPr>
            <p:cNvSpPr txBox="1"/>
            <p:nvPr/>
          </p:nvSpPr>
          <p:spPr>
            <a:xfrm>
              <a:off x="1270072" y="5030859"/>
              <a:ext cx="1344478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Dump Chamber</a:t>
              </a:r>
            </a:p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5785B7">
                      <a:lumMod val="75000"/>
                    </a:srgbClr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plasma terminates upstream</a:t>
              </a: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F62DC5A0-45AE-404F-A971-9D941038C335}"/>
                </a:ext>
              </a:extLst>
            </p:cNvPr>
            <p:cNvCxnSpPr>
              <a:cxnSpLocks/>
              <a:stCxn id="52" idx="0"/>
            </p:cNvCxnSpPr>
            <p:nvPr/>
          </p:nvCxnSpPr>
          <p:spPr>
            <a:xfrm flipV="1">
              <a:off x="1942311" y="3849765"/>
              <a:ext cx="0" cy="1181094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triangle" w="lg" len="med"/>
            </a:ln>
            <a:effectLst/>
          </p:spPr>
        </p:cxn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227870E-0458-4B69-A399-82D88A0C8F74}"/>
              </a:ext>
            </a:extLst>
          </p:cNvPr>
          <p:cNvGrpSpPr/>
          <p:nvPr/>
        </p:nvGrpSpPr>
        <p:grpSpPr>
          <a:xfrm>
            <a:off x="2150557" y="3365614"/>
            <a:ext cx="1163231" cy="2779869"/>
            <a:chOff x="811943" y="3680281"/>
            <a:chExt cx="1163231" cy="2779869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72B0D03-0AA4-4A2F-B65D-3CB313A7E813}"/>
                </a:ext>
              </a:extLst>
            </p:cNvPr>
            <p:cNvSpPr txBox="1"/>
            <p:nvPr/>
          </p:nvSpPr>
          <p:spPr>
            <a:xfrm>
              <a:off x="811943" y="5121322"/>
              <a:ext cx="1163231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Helicon Source</a:t>
              </a:r>
            </a:p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kern="0" dirty="0">
                  <a:solidFill>
                    <a:srgbClr val="5785B7">
                      <a:lumMod val="75000"/>
                    </a:srgbClr>
                  </a:solidFill>
                </a:rPr>
                <a:t>175</a:t>
              </a:r>
              <a:r>
                <a:rPr lang="en-US" b="1" kern="0" dirty="0">
                  <a:solidFill>
                    <a:srgbClr val="5785B7">
                      <a:lumMod val="75000"/>
                    </a:srgbClr>
                  </a:solidFill>
                  <a:latin typeface="Arial" charset="0"/>
                  <a:cs typeface="Arial" charset="0"/>
                </a:rPr>
                <a:t> kW </a:t>
              </a: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5785B7">
                      <a:lumMod val="75000"/>
                    </a:srgbClr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plasma source</a:t>
              </a: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CBA3F3AB-5681-4EFD-897B-ADDC789BFBB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91778" y="3680281"/>
              <a:ext cx="3560" cy="1441041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triangle" w="lg" len="med"/>
            </a:ln>
            <a:effectLst/>
          </p:spPr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8AAB0F7-8541-4FA0-8914-30663A1D12E5}"/>
              </a:ext>
            </a:extLst>
          </p:cNvPr>
          <p:cNvGrpSpPr/>
          <p:nvPr/>
        </p:nvGrpSpPr>
        <p:grpSpPr>
          <a:xfrm>
            <a:off x="7471146" y="3333725"/>
            <a:ext cx="1540048" cy="3124785"/>
            <a:chOff x="1187106" y="3651687"/>
            <a:chExt cx="1637739" cy="3248458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5C33DCC-3261-4229-A546-891144BEDDFA}"/>
                </a:ext>
              </a:extLst>
            </p:cNvPr>
            <p:cNvSpPr txBox="1"/>
            <p:nvPr/>
          </p:nvSpPr>
          <p:spPr>
            <a:xfrm>
              <a:off x="1187106" y="5312018"/>
              <a:ext cx="1637739" cy="1588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PMI Chamber</a:t>
              </a:r>
            </a:p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5785B7">
                      <a:lumMod val="75000"/>
                    </a:srgbClr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plasma terminates downstream</a:t>
              </a:r>
            </a:p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endParaRP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5B3FFFC8-2BA9-4284-A815-FF767EFA8BAA}"/>
                </a:ext>
              </a:extLst>
            </p:cNvPr>
            <p:cNvCxnSpPr>
              <a:cxnSpLocks/>
              <a:stCxn id="58" idx="0"/>
            </p:cNvCxnSpPr>
            <p:nvPr/>
          </p:nvCxnSpPr>
          <p:spPr>
            <a:xfrm flipV="1">
              <a:off x="2005976" y="3651687"/>
              <a:ext cx="0" cy="1660331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triangle" w="lg" len="med"/>
            </a:ln>
            <a:effectLst/>
          </p:spPr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1F5D7D51-C55B-512B-B0EB-6E81DAA7DE33}"/>
              </a:ext>
            </a:extLst>
          </p:cNvPr>
          <p:cNvSpPr txBox="1"/>
          <p:nvPr/>
        </p:nvSpPr>
        <p:spPr>
          <a:xfrm>
            <a:off x="2084221" y="6098895"/>
            <a:ext cx="1292341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13.56 MHz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453F5E-4124-4BF9-501E-978D13D874EF}"/>
              </a:ext>
            </a:extLst>
          </p:cNvPr>
          <p:cNvSpPr txBox="1"/>
          <p:nvPr/>
        </p:nvSpPr>
        <p:spPr>
          <a:xfrm>
            <a:off x="3617887" y="6091036"/>
            <a:ext cx="1090363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latin typeface="+mn-lt"/>
              </a:rPr>
              <a:t>70 GHz,</a:t>
            </a:r>
          </a:p>
          <a:p>
            <a:pPr algn="ctr">
              <a:lnSpc>
                <a:spcPct val="90000"/>
              </a:lnSpc>
            </a:pPr>
            <a:r>
              <a:rPr lang="en-US" dirty="0">
                <a:latin typeface="+mn-lt"/>
              </a:rPr>
              <a:t>105 GHz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FA46D3-3477-3730-8ADA-5A6C0E0C874B}"/>
              </a:ext>
            </a:extLst>
          </p:cNvPr>
          <p:cNvSpPr txBox="1"/>
          <p:nvPr/>
        </p:nvSpPr>
        <p:spPr>
          <a:xfrm>
            <a:off x="5493287" y="6045495"/>
            <a:ext cx="1176925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3 - 9 MHz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672CBE-E785-DF86-C24F-81C42F099D8F}"/>
              </a:ext>
            </a:extLst>
          </p:cNvPr>
          <p:cNvSpPr txBox="1"/>
          <p:nvPr/>
        </p:nvSpPr>
        <p:spPr>
          <a:xfrm>
            <a:off x="6909153" y="6212315"/>
            <a:ext cx="3248005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Plasma Material Interaction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6DF6C6-0DCE-9865-1899-32A6EE873394}"/>
              </a:ext>
            </a:extLst>
          </p:cNvPr>
          <p:cNvSpPr txBox="1"/>
          <p:nvPr/>
        </p:nvSpPr>
        <p:spPr>
          <a:xfrm>
            <a:off x="7275444" y="784205"/>
            <a:ext cx="3829895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4 – Normal Conducting Magnets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19 – Super Conducting Magnets</a:t>
            </a:r>
          </a:p>
        </p:txBody>
      </p:sp>
    </p:spTree>
    <p:extLst>
      <p:ext uri="{BB962C8B-B14F-4D97-AF65-F5344CB8AC3E}">
        <p14:creationId xmlns:p14="http://schemas.microsoft.com/office/powerpoint/2010/main" val="22263450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C49F3-DB4E-4246-8A1D-6A2320814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393382"/>
            <a:ext cx="11425236" cy="535531"/>
          </a:xfrm>
        </p:spPr>
        <p:txBody>
          <a:bodyPr/>
          <a:lstStyle/>
          <a:p>
            <a:r>
              <a:rPr lang="en-US" dirty="0">
                <a:latin typeface="Century Gothic"/>
              </a:rPr>
              <a:t>MPEX Diagnostics Locations – IR Cameras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E62569B-0A1D-4426-85B3-8FD08DAB82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02" y="928913"/>
            <a:ext cx="9806851" cy="5486400"/>
          </a:xfrm>
          <a:prstGeom prst="rect">
            <a:avLst/>
          </a:prstGeom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A259D3A8-D69D-4C87-8419-F15AEDB0F8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9042" y="4111090"/>
            <a:ext cx="2024332" cy="2747746"/>
          </a:xfrm>
          <a:prstGeom prst="rect">
            <a:avLst/>
          </a:prstGeom>
        </p:spPr>
      </p:pic>
      <p:sp>
        <p:nvSpPr>
          <p:cNvPr id="7" name="Callout: Up Arrow 6">
            <a:extLst>
              <a:ext uri="{FF2B5EF4-FFF2-40B4-BE49-F238E27FC236}">
                <a16:creationId xmlns:a16="http://schemas.microsoft.com/office/drawing/2014/main" id="{240E764B-1391-4BBC-86D7-6FC29F5203C2}"/>
              </a:ext>
            </a:extLst>
          </p:cNvPr>
          <p:cNvSpPr/>
          <p:nvPr/>
        </p:nvSpPr>
        <p:spPr>
          <a:xfrm>
            <a:off x="8438953" y="6296251"/>
            <a:ext cx="432673" cy="348473"/>
          </a:xfrm>
          <a:prstGeom prst="upArrowCallout">
            <a:avLst/>
          </a:prstGeom>
          <a:solidFill>
            <a:srgbClr val="EAE2EA"/>
          </a:solidFill>
          <a:ln>
            <a:solidFill>
              <a:srgbClr val="9F5B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rgbClr val="7030A0"/>
                </a:solidFill>
              </a:rPr>
              <a:t>TALIF</a:t>
            </a:r>
            <a:endParaRPr lang="en-US" sz="1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33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60291-6E5A-3233-C2C5-F76DA4792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MPEX – Plasma Modes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018785-9C02-0EB3-5597-6E7F016481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378" y="1057739"/>
            <a:ext cx="6414231" cy="4047778"/>
          </a:xfrm>
        </p:spPr>
        <p:txBody>
          <a:bodyPr/>
          <a:lstStyle/>
          <a:p>
            <a:r>
              <a:rPr lang="en-US" dirty="0"/>
              <a:t>Plasma discharges</a:t>
            </a:r>
          </a:p>
          <a:p>
            <a:pPr lvl="1"/>
            <a:r>
              <a:rPr lang="en-US" dirty="0"/>
              <a:t>Helicon only</a:t>
            </a:r>
          </a:p>
          <a:p>
            <a:r>
              <a:rPr lang="en-US" dirty="0"/>
              <a:t>Basic plasma discharges </a:t>
            </a:r>
          </a:p>
          <a:p>
            <a:pPr lvl="1"/>
            <a:r>
              <a:rPr lang="en-US" dirty="0"/>
              <a:t>Helicon + (ICH + ECH &lt; 50%)</a:t>
            </a:r>
          </a:p>
          <a:p>
            <a:r>
              <a:rPr lang="en-US" dirty="0"/>
              <a:t>Full Power</a:t>
            </a:r>
          </a:p>
          <a:p>
            <a:pPr lvl="1"/>
            <a:r>
              <a:rPr lang="en-US" dirty="0"/>
              <a:t>Helicon + (ICH + ECH &gt; 50% to 100%)</a:t>
            </a:r>
          </a:p>
        </p:txBody>
      </p:sp>
      <p:pic>
        <p:nvPicPr>
          <p:cNvPr id="4" name="Picture 3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AF8303CC-15F8-620F-166E-3FD1235FED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40000"/>
          </a:blip>
          <a:srcRect t="33056" b="33226"/>
          <a:stretch/>
        </p:blipFill>
        <p:spPr>
          <a:xfrm>
            <a:off x="219075" y="3837824"/>
            <a:ext cx="11972925" cy="31195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CE4981B-9DBE-14DB-54E3-79CCC341A3C9}"/>
              </a:ext>
            </a:extLst>
          </p:cNvPr>
          <p:cNvSpPr txBox="1"/>
          <p:nvPr/>
        </p:nvSpPr>
        <p:spPr>
          <a:xfrm>
            <a:off x="4134535" y="5565392"/>
            <a:ext cx="1371785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EC Heating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85F706-B017-01BC-2B20-DAFBEC564D91}"/>
              </a:ext>
            </a:extLst>
          </p:cNvPr>
          <p:cNvSpPr txBox="1"/>
          <p:nvPr/>
        </p:nvSpPr>
        <p:spPr>
          <a:xfrm>
            <a:off x="5130205" y="5013669"/>
            <a:ext cx="1543285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IC Heating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EBBBDC-162D-F194-9DAD-406CD5778B81}"/>
              </a:ext>
            </a:extLst>
          </p:cNvPr>
          <p:cNvSpPr txBox="1"/>
          <p:nvPr/>
        </p:nvSpPr>
        <p:spPr>
          <a:xfrm>
            <a:off x="2112230" y="5605086"/>
            <a:ext cx="116323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Helicon Source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D5770AB-56DE-2375-EE1F-14F21D0512A0}"/>
              </a:ext>
            </a:extLst>
          </p:cNvPr>
          <p:cNvSpPr txBox="1">
            <a:spLocks/>
          </p:cNvSpPr>
          <p:nvPr/>
        </p:nvSpPr>
        <p:spPr bwMode="auto">
          <a:xfrm>
            <a:off x="6096001" y="1057739"/>
            <a:ext cx="5999922" cy="4047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7338" indent="-28733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8975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030288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No machine mode settings for plasma operations</a:t>
            </a:r>
          </a:p>
          <a:p>
            <a:pPr lvl="1"/>
            <a:r>
              <a:rPr lang="en-US" dirty="0"/>
              <a:t>various configurations will be set for RF maintenance operations</a:t>
            </a:r>
          </a:p>
        </p:txBody>
      </p:sp>
    </p:spTree>
    <p:extLst>
      <p:ext uri="{BB962C8B-B14F-4D97-AF65-F5344CB8AC3E}">
        <p14:creationId xmlns:p14="http://schemas.microsoft.com/office/powerpoint/2010/main" val="19475869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E4938-3525-48B7-80AE-26E17FA28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fields</a:t>
            </a:r>
            <a:endParaRPr lang="en-US" sz="105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9992C-F67A-4235-B7D3-09850F08A1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1405"/>
          <a:stretch/>
        </p:blipFill>
        <p:spPr>
          <a:xfrm>
            <a:off x="841621" y="1511609"/>
            <a:ext cx="4860679" cy="3439985"/>
          </a:xfrm>
          <a:prstGeom prst="rect">
            <a:avLst/>
          </a:prstGeom>
        </p:spPr>
      </p:pic>
      <p:sp>
        <p:nvSpPr>
          <p:cNvPr id="7" name="Donut 6">
            <a:extLst>
              <a:ext uri="{FF2B5EF4-FFF2-40B4-BE49-F238E27FC236}">
                <a16:creationId xmlns:a16="http://schemas.microsoft.com/office/drawing/2014/main" id="{4B010DF9-CCD1-8940-B382-974FDEE8BD2B}"/>
              </a:ext>
            </a:extLst>
          </p:cNvPr>
          <p:cNvSpPr/>
          <p:nvPr/>
        </p:nvSpPr>
        <p:spPr>
          <a:xfrm rot="5400000">
            <a:off x="2410643" y="3544764"/>
            <a:ext cx="361907" cy="796624"/>
          </a:xfrm>
          <a:prstGeom prst="donut">
            <a:avLst>
              <a:gd name="adj" fmla="val 6662"/>
            </a:avLst>
          </a:prstGeom>
          <a:solidFill>
            <a:srgbClr val="C00000"/>
          </a:solidFill>
          <a:ln w="1905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B3EDF6-AE1B-AE42-96C3-73F0A5B0EAE9}"/>
              </a:ext>
            </a:extLst>
          </p:cNvPr>
          <p:cNvSpPr txBox="1"/>
          <p:nvPr/>
        </p:nvSpPr>
        <p:spPr>
          <a:xfrm>
            <a:off x="1651274" y="4822328"/>
            <a:ext cx="1880643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dirty="0">
                <a:latin typeface="+mn-lt"/>
              </a:rPr>
              <a:t>Area of interest for I&amp;C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0A14117-18D2-1C47-94C7-C113D45153CA}"/>
              </a:ext>
            </a:extLst>
          </p:cNvPr>
          <p:cNvCxnSpPr>
            <a:stCxn id="8" idx="0"/>
            <a:endCxn id="7" idx="6"/>
          </p:cNvCxnSpPr>
          <p:nvPr/>
        </p:nvCxnSpPr>
        <p:spPr>
          <a:xfrm flipV="1">
            <a:off x="2591596" y="4124030"/>
            <a:ext cx="1" cy="698298"/>
          </a:xfrm>
          <a:prstGeom prst="straightConnector1">
            <a:avLst/>
          </a:prstGeom>
          <a:ln w="28575">
            <a:solidFill>
              <a:srgbClr val="C0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41C726F4-3F04-0F48-95C9-0EF4BFA89E7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883"/>
          <a:stretch/>
        </p:blipFill>
        <p:spPr>
          <a:xfrm>
            <a:off x="7277100" y="1019227"/>
            <a:ext cx="4285804" cy="481954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742D4F7-04B9-7B4E-80D1-84224C9CF62C}"/>
              </a:ext>
            </a:extLst>
          </p:cNvPr>
          <p:cNvSpPr txBox="1"/>
          <p:nvPr/>
        </p:nvSpPr>
        <p:spPr>
          <a:xfrm>
            <a:off x="8819594" y="5838772"/>
            <a:ext cx="176232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latin typeface="+mn-lt"/>
              </a:rPr>
              <a:t>Cabinet top to bottom of 150 gauss line is just under 6 inches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DF92936-3B12-4747-96FF-DF2B6B84931D}"/>
              </a:ext>
            </a:extLst>
          </p:cNvPr>
          <p:cNvSpPr txBox="1">
            <a:spLocks/>
          </p:cNvSpPr>
          <p:nvPr/>
        </p:nvSpPr>
        <p:spPr>
          <a:xfrm>
            <a:off x="435850" y="946630"/>
            <a:ext cx="5829080" cy="561519"/>
          </a:xfrm>
          <a:prstGeom prst="rect">
            <a:avLst/>
          </a:prstGeom>
        </p:spPr>
        <p:txBody>
          <a:bodyPr/>
          <a:lstStyle>
            <a:lvl1pPr marL="287338" indent="-28733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8975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030288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»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150 gauss lines</a:t>
            </a:r>
          </a:p>
        </p:txBody>
      </p:sp>
    </p:spTree>
    <p:extLst>
      <p:ext uri="{BB962C8B-B14F-4D97-AF65-F5344CB8AC3E}">
        <p14:creationId xmlns:p14="http://schemas.microsoft.com/office/powerpoint/2010/main" val="764003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A7DCB-818D-554F-8E9E-17BA9FD47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274319"/>
            <a:ext cx="11381931" cy="535531"/>
          </a:xfrm>
        </p:spPr>
        <p:txBody>
          <a:bodyPr/>
          <a:lstStyle/>
          <a:p>
            <a:r>
              <a:rPr lang="en-US" sz="3200" dirty="0"/>
              <a:t>Magnetic fields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C39BCB-2B4F-A548-86D3-0A68EAC059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100" y="1993900"/>
            <a:ext cx="5564512" cy="30988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F0C08C-5B65-AF48-974D-E0D56036F5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852" t="54576" r="14982"/>
          <a:stretch/>
        </p:blipFill>
        <p:spPr>
          <a:xfrm>
            <a:off x="7581900" y="1734269"/>
            <a:ext cx="3670300" cy="36180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91A9E43-64D5-CC47-93AF-466D1EA8F8E4}"/>
              </a:ext>
            </a:extLst>
          </p:cNvPr>
          <p:cNvSpPr txBox="1"/>
          <p:nvPr/>
        </p:nvSpPr>
        <p:spPr>
          <a:xfrm>
            <a:off x="8712201" y="5352331"/>
            <a:ext cx="25400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latin typeface="+mn-lt"/>
              </a:rPr>
              <a:t>Relocated PMI gas panel outside of 50 gauss line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2A78644-5278-694E-B065-711CEEAA73FB}"/>
              </a:ext>
            </a:extLst>
          </p:cNvPr>
          <p:cNvSpPr txBox="1">
            <a:spLocks/>
          </p:cNvSpPr>
          <p:nvPr/>
        </p:nvSpPr>
        <p:spPr>
          <a:xfrm>
            <a:off x="435850" y="946630"/>
            <a:ext cx="5829080" cy="561519"/>
          </a:xfrm>
          <a:prstGeom prst="rect">
            <a:avLst/>
          </a:prstGeom>
        </p:spPr>
        <p:txBody>
          <a:bodyPr/>
          <a:lstStyle>
            <a:lvl1pPr marL="287338" indent="-28733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8975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030288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»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50-gauss line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2E58D6-C607-1842-92A7-0C0A4FFFADBF}"/>
              </a:ext>
            </a:extLst>
          </p:cNvPr>
          <p:cNvSpPr txBox="1"/>
          <p:nvPr/>
        </p:nvSpPr>
        <p:spPr>
          <a:xfrm>
            <a:off x="4007476" y="5155770"/>
            <a:ext cx="2863223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latin typeface="+mn-lt"/>
              </a:rPr>
              <a:t>50 gauss field in most of the pit area</a:t>
            </a:r>
          </a:p>
        </p:txBody>
      </p:sp>
    </p:spTree>
    <p:extLst>
      <p:ext uri="{BB962C8B-B14F-4D97-AF65-F5344CB8AC3E}">
        <p14:creationId xmlns:p14="http://schemas.microsoft.com/office/powerpoint/2010/main" val="18551254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FED85-1FF0-B90A-D71D-879D40CE1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Interlocks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2C445-D715-BBBA-6255-066FE456B6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Similarities with common accelerators methods</a:t>
            </a:r>
          </a:p>
          <a:p>
            <a:pPr lvl="1"/>
            <a:r>
              <a:rPr lang="en-US" dirty="0"/>
              <a:t>RF systems, arc detection, vacuum, water flow/temp, gate valve position, </a:t>
            </a:r>
            <a:r>
              <a:rPr lang="en-US" dirty="0" err="1"/>
              <a:t>etc</a:t>
            </a:r>
            <a:r>
              <a:rPr lang="en-US" dirty="0"/>
              <a:t>…</a:t>
            </a:r>
          </a:p>
          <a:p>
            <a:r>
              <a:rPr lang="en-US" dirty="0"/>
              <a:t>Differences with common accelerator methods</a:t>
            </a:r>
          </a:p>
          <a:p>
            <a:pPr lvl="1"/>
            <a:r>
              <a:rPr lang="en-US" dirty="0"/>
              <a:t>Fast surface temperature measurements – detection </a:t>
            </a:r>
          </a:p>
          <a:p>
            <a:pPr lvl="2"/>
            <a:r>
              <a:rPr lang="en-US" dirty="0"/>
              <a:t>IR Camera</a:t>
            </a:r>
          </a:p>
          <a:p>
            <a:pPr lvl="1"/>
            <a:r>
              <a:rPr lang="en-US" dirty="0"/>
              <a:t>RGAs - detection</a:t>
            </a:r>
          </a:p>
          <a:p>
            <a:pPr lvl="1"/>
            <a:r>
              <a:rPr lang="en-US" dirty="0"/>
              <a:t>Shattered Pellet Injection (SPI) – mitigation </a:t>
            </a:r>
          </a:p>
        </p:txBody>
      </p:sp>
    </p:spTree>
    <p:extLst>
      <p:ext uri="{BB962C8B-B14F-4D97-AF65-F5344CB8AC3E}">
        <p14:creationId xmlns:p14="http://schemas.microsoft.com/office/powerpoint/2010/main" val="2679507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98924-8B35-4D49-B145-024EB4643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entury Gothic"/>
              </a:rPr>
              <a:t>IR (Infrared) cameras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09C1D7C-2187-A24D-B2BE-71C38FCE1C22}"/>
              </a:ext>
            </a:extLst>
          </p:cNvPr>
          <p:cNvSpPr>
            <a:spLocks noGrp="1"/>
          </p:cNvSpPr>
          <p:nvPr/>
        </p:nvSpPr>
        <p:spPr bwMode="auto">
          <a:xfrm>
            <a:off x="336996" y="1010819"/>
            <a:ext cx="7680112" cy="3320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j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j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j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j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dirty="0">
                <a:latin typeface="Century Gothic"/>
              </a:rPr>
              <a:t>Measures: T</a:t>
            </a:r>
            <a:r>
              <a:rPr lang="en-US" sz="2400" baseline="-25000" dirty="0">
                <a:latin typeface="Century Gothic"/>
              </a:rPr>
              <a:t>surf</a:t>
            </a:r>
            <a:r>
              <a:rPr lang="en-US" sz="2400" dirty="0">
                <a:latin typeface="Century Gothic"/>
              </a:rPr>
              <a:t>, q (</a:t>
            </a:r>
            <a:r>
              <a:rPr lang="en-US" sz="2400" dirty="0">
                <a:solidFill>
                  <a:srgbClr val="00B0F0"/>
                </a:solidFill>
                <a:latin typeface="Century Gothic"/>
              </a:rPr>
              <a:t>surface temperature</a:t>
            </a:r>
            <a:r>
              <a:rPr lang="en-US" sz="2400" dirty="0">
                <a:solidFill>
                  <a:srgbClr val="000000"/>
                </a:solidFill>
                <a:latin typeface="Century Gothic"/>
              </a:rPr>
              <a:t>, </a:t>
            </a:r>
            <a:r>
              <a:rPr lang="en-US" sz="2400" dirty="0">
                <a:solidFill>
                  <a:srgbClr val="00B0F0"/>
                </a:solidFill>
                <a:latin typeface="Century Gothic"/>
              </a:rPr>
              <a:t>heat flux</a:t>
            </a:r>
            <a:r>
              <a:rPr lang="en-US" sz="2400" dirty="0">
                <a:latin typeface="Century Gothic"/>
              </a:rPr>
              <a:t>)</a:t>
            </a:r>
            <a:endParaRPr lang="en-US" sz="2400" dirty="0">
              <a:solidFill>
                <a:srgbClr val="0070C0"/>
              </a:solidFill>
            </a:endParaRPr>
          </a:p>
          <a:p>
            <a:pPr marL="687070" lvl="1">
              <a:spcBef>
                <a:spcPts val="0"/>
              </a:spcBef>
            </a:pPr>
            <a:r>
              <a:rPr lang="en-US" sz="2000" dirty="0">
                <a:latin typeface="Century Gothic"/>
              </a:rPr>
              <a:t>6 IR cameras viewing high heat flux (HHF) internal components of MPEX</a:t>
            </a:r>
          </a:p>
          <a:p>
            <a:pPr>
              <a:spcBef>
                <a:spcPts val="0"/>
              </a:spcBef>
            </a:pPr>
            <a:r>
              <a:rPr lang="en-US" dirty="0">
                <a:latin typeface="Century Gothic"/>
                <a:cs typeface="Arial"/>
              </a:rPr>
              <a:t>Commercial off-the-shelf (COTS) </a:t>
            </a:r>
          </a:p>
          <a:p>
            <a:pPr marL="687070" lvl="1">
              <a:spcBef>
                <a:spcPts val="0"/>
              </a:spcBef>
            </a:pPr>
            <a:r>
              <a:rPr lang="en-US" sz="2000" dirty="0">
                <a:latin typeface="Century Gothic"/>
                <a:cs typeface="Arial"/>
              </a:rPr>
              <a:t>Same design (camera + stand) used for all 6 cameras</a:t>
            </a:r>
          </a:p>
          <a:p>
            <a:pPr marL="687070" lvl="1">
              <a:spcBef>
                <a:spcPts val="0"/>
              </a:spcBef>
            </a:pPr>
            <a:r>
              <a:rPr lang="en-US" sz="2000" dirty="0">
                <a:cs typeface="Arial"/>
              </a:rPr>
              <a:t>Vary optics to achieve desired field of view of HHF components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Design Highlights</a:t>
            </a:r>
          </a:p>
          <a:p>
            <a:pPr marL="687070" lvl="1">
              <a:spcBef>
                <a:spcPts val="0"/>
              </a:spcBef>
            </a:pPr>
            <a:r>
              <a:rPr lang="en-US" sz="2000" dirty="0">
                <a:latin typeface="Century Gothic"/>
              </a:rPr>
              <a:t>IR cameras are shielded from external magnetic fields and moved away from coils</a:t>
            </a:r>
            <a:endParaRPr lang="en-US" dirty="0"/>
          </a:p>
          <a:p>
            <a:pPr marL="687070" lvl="1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10A2AE-9E87-E949-83D2-609F7A5061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396" t="19566" r="12308" b="24113"/>
          <a:stretch/>
        </p:blipFill>
        <p:spPr>
          <a:xfrm>
            <a:off x="8109879" y="809851"/>
            <a:ext cx="3745125" cy="2842592"/>
          </a:xfrm>
          <a:prstGeom prst="rect">
            <a:avLst/>
          </a:prstGeom>
        </p:spPr>
      </p:pic>
      <p:sp>
        <p:nvSpPr>
          <p:cNvPr id="7" name="TextBox 3">
            <a:extLst>
              <a:ext uri="{FF2B5EF4-FFF2-40B4-BE49-F238E27FC236}">
                <a16:creationId xmlns:a16="http://schemas.microsoft.com/office/drawing/2014/main" id="{B3328115-5476-2546-A3C7-7946A00FA0F7}"/>
              </a:ext>
            </a:extLst>
          </p:cNvPr>
          <p:cNvSpPr txBox="1"/>
          <p:nvPr/>
        </p:nvSpPr>
        <p:spPr>
          <a:xfrm>
            <a:off x="8291593" y="3673776"/>
            <a:ext cx="3885982" cy="172662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lIns="91440" tIns="45720" rIns="91440" bIns="45720" rtlCol="0" anchor="t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400" u="sng" dirty="0">
                <a:latin typeface="+mn-lt"/>
              </a:rPr>
              <a:t>FLIR A700-PRO</a:t>
            </a:r>
          </a:p>
          <a:p>
            <a:pPr algn="l">
              <a:lnSpc>
                <a:spcPct val="90000"/>
              </a:lnSpc>
            </a:pPr>
            <a:endParaRPr lang="en-US" dirty="0">
              <a:latin typeface="+mn-lt"/>
            </a:endParaRP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tx2"/>
                </a:solidFill>
                <a:latin typeface="+mn-lt"/>
              </a:rPr>
              <a:t>Specifications (off-the-shelf)</a:t>
            </a: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640 x 480 pixels</a:t>
            </a: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7.5 – 14 </a:t>
            </a:r>
            <a:r>
              <a:rPr lang="en-US" sz="1400" dirty="0" err="1">
                <a:latin typeface="+mn-lt"/>
              </a:rPr>
              <a:t>μm</a:t>
            </a:r>
            <a:r>
              <a:rPr lang="en-US" sz="1400" dirty="0">
                <a:latin typeface="+mn-lt"/>
              </a:rPr>
              <a:t> (uncooled microbolometer)</a:t>
            </a: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30 Hz frame rate, 16-bit</a:t>
            </a: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Integrated visible camera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A13D7B-FFDF-4FE7-9B25-FC98EEC171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3313" y="4439582"/>
            <a:ext cx="5643796" cy="2286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B23FF2-E5CD-47FA-840D-074A9A78343D}"/>
              </a:ext>
            </a:extLst>
          </p:cNvPr>
          <p:cNvSpPr txBox="1"/>
          <p:nvPr/>
        </p:nvSpPr>
        <p:spPr>
          <a:xfrm>
            <a:off x="619231" y="5584278"/>
            <a:ext cx="163978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600" dirty="0">
                <a:latin typeface="+mn-lt"/>
              </a:rPr>
              <a:t>IR Camera in PMI Chamber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F76A9C4-E2B5-4CD3-9938-BA821CFE3E36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1439122" y="4963791"/>
            <a:ext cx="1250068" cy="620487"/>
          </a:xfrm>
          <a:prstGeom prst="straightConnector1">
            <a:avLst/>
          </a:prstGeom>
          <a:ln w="1905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96775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E3753-CC46-8256-4A9C-A2C5B1360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 Camera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D08CB0-527D-F0AF-AAD7-ABD840C94F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681" y="1266107"/>
            <a:ext cx="6873771" cy="4548283"/>
          </a:xfrm>
        </p:spPr>
        <p:txBody>
          <a:bodyPr/>
          <a:lstStyle/>
          <a:p>
            <a:r>
              <a:rPr lang="en-US" dirty="0"/>
              <a:t>CIS requirement (Central Interlock System) – MPS</a:t>
            </a:r>
          </a:p>
          <a:p>
            <a:pPr lvl="1"/>
            <a:r>
              <a:rPr lang="en-US" dirty="0"/>
              <a:t>Detect fault and respond &lt; 50 </a:t>
            </a:r>
            <a:r>
              <a:rPr lang="en-US" dirty="0" err="1"/>
              <a:t>ms</a:t>
            </a:r>
            <a:endParaRPr lang="en-US" dirty="0"/>
          </a:p>
          <a:p>
            <a:pPr lvl="2"/>
            <a:r>
              <a:rPr lang="en-US" dirty="0"/>
              <a:t>“T0” when the MPS system receives the frame</a:t>
            </a:r>
          </a:p>
          <a:p>
            <a:pPr lvl="2"/>
            <a:r>
              <a:rPr lang="en-US" dirty="0"/>
              <a:t>transmit frame ~4-5 </a:t>
            </a:r>
            <a:r>
              <a:rPr lang="en-US" dirty="0" err="1"/>
              <a:t>ms</a:t>
            </a:r>
            <a:r>
              <a:rPr lang="en-US" dirty="0"/>
              <a:t> before the end of frame, finish 6-8 </a:t>
            </a:r>
            <a:r>
              <a:rPr lang="en-US" dirty="0" err="1"/>
              <a:t>ms</a:t>
            </a:r>
            <a:r>
              <a:rPr lang="en-US" dirty="0"/>
              <a:t> after the end of frame</a:t>
            </a:r>
          </a:p>
          <a:p>
            <a:pPr lvl="2"/>
            <a:r>
              <a:rPr lang="en-US" dirty="0"/>
              <a:t>~ 5 </a:t>
            </a:r>
            <a:r>
              <a:rPr lang="en-US" dirty="0" err="1"/>
              <a:t>ms</a:t>
            </a:r>
            <a:r>
              <a:rPr lang="en-US" dirty="0"/>
              <a:t> @ the IOC to calculate statistics (Std, Min, Max) and respond</a:t>
            </a:r>
          </a:p>
          <a:p>
            <a:pPr lvl="2"/>
            <a:r>
              <a:rPr lang="en-US" dirty="0"/>
              <a:t>~ 30-35 </a:t>
            </a:r>
            <a:r>
              <a:rPr lang="en-US" dirty="0" err="1"/>
              <a:t>ms</a:t>
            </a:r>
            <a:r>
              <a:rPr lang="en-US" dirty="0"/>
              <a:t> of float, ~65-70 </a:t>
            </a:r>
            <a:r>
              <a:rPr lang="en-US" dirty="0" err="1"/>
              <a:t>ms</a:t>
            </a:r>
            <a:r>
              <a:rPr lang="en-US" dirty="0"/>
              <a:t> after start of acquisition</a:t>
            </a:r>
          </a:p>
          <a:p>
            <a:pPr lvl="1"/>
            <a:r>
              <a:rPr lang="en-US" dirty="0"/>
              <a:t>Faults can be generated on the entire image or ROI (region of interest)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5D0106-593E-CDD1-377E-7D459C7805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471"/>
          <a:stretch/>
        </p:blipFill>
        <p:spPr>
          <a:xfrm>
            <a:off x="7673938" y="3562887"/>
            <a:ext cx="4267200" cy="27253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E6B036A-5B53-5DA1-F411-249A9D38A23B}"/>
              </a:ext>
            </a:extLst>
          </p:cNvPr>
          <p:cNvSpPr txBox="1"/>
          <p:nvPr/>
        </p:nvSpPr>
        <p:spPr>
          <a:xfrm>
            <a:off x="1539246" y="6288214"/>
            <a:ext cx="8186921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Faster response times can be accomplished via FPGA processing if requested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16421E-E7EE-AFA8-1D57-4B902F37E8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6473"/>
          <a:stretch/>
        </p:blipFill>
        <p:spPr>
          <a:xfrm>
            <a:off x="8046454" y="221849"/>
            <a:ext cx="3095311" cy="28637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3180A82-7A79-08D4-2CDE-4CFBC5580F3A}"/>
              </a:ext>
            </a:extLst>
          </p:cNvPr>
          <p:cNvSpPr txBox="1"/>
          <p:nvPr/>
        </p:nvSpPr>
        <p:spPr>
          <a:xfrm>
            <a:off x="8108034" y="793938"/>
            <a:ext cx="2949846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FF00"/>
                </a:solidFill>
                <a:latin typeface="+mn-lt"/>
              </a:rPr>
              <a:t>Start/end of video frame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55BBAA3-362F-FF4C-D146-892298CDA3CB}"/>
              </a:ext>
            </a:extLst>
          </p:cNvPr>
          <p:cNvCxnSpPr>
            <a:cxnSpLocks/>
          </p:cNvCxnSpPr>
          <p:nvPr/>
        </p:nvCxnSpPr>
        <p:spPr>
          <a:xfrm flipH="1">
            <a:off x="8617226" y="1135570"/>
            <a:ext cx="340560" cy="414934"/>
          </a:xfrm>
          <a:prstGeom prst="straightConnector1">
            <a:avLst/>
          </a:prstGeom>
          <a:ln w="19050">
            <a:solidFill>
              <a:srgbClr val="FFFF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CB07B24-82E6-F8B2-125D-05A92F576EBF}"/>
              </a:ext>
            </a:extLst>
          </p:cNvPr>
          <p:cNvCxnSpPr>
            <a:cxnSpLocks/>
          </p:cNvCxnSpPr>
          <p:nvPr/>
        </p:nvCxnSpPr>
        <p:spPr>
          <a:xfrm>
            <a:off x="8957786" y="1135570"/>
            <a:ext cx="226540" cy="414934"/>
          </a:xfrm>
          <a:prstGeom prst="straightConnector1">
            <a:avLst/>
          </a:prstGeom>
          <a:ln w="19050">
            <a:solidFill>
              <a:srgbClr val="FFFF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DE21C45-592C-8224-177E-A02EEC2E7D1F}"/>
              </a:ext>
            </a:extLst>
          </p:cNvPr>
          <p:cNvSpPr txBox="1"/>
          <p:nvPr/>
        </p:nvSpPr>
        <p:spPr>
          <a:xfrm>
            <a:off x="8310033" y="2734050"/>
            <a:ext cx="1810111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00FFFA"/>
                </a:solidFill>
                <a:latin typeface="+mn-lt"/>
              </a:rPr>
              <a:t>Transmit frame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79295A1-D5D8-E2A3-7873-70430D29614C}"/>
              </a:ext>
            </a:extLst>
          </p:cNvPr>
          <p:cNvCxnSpPr>
            <a:cxnSpLocks/>
            <a:stCxn id="14" idx="0"/>
          </p:cNvCxnSpPr>
          <p:nvPr/>
        </p:nvCxnSpPr>
        <p:spPr>
          <a:xfrm flipH="1" flipV="1">
            <a:off x="9071056" y="2497667"/>
            <a:ext cx="144033" cy="236383"/>
          </a:xfrm>
          <a:prstGeom prst="straightConnector1">
            <a:avLst/>
          </a:prstGeom>
          <a:ln w="19050">
            <a:solidFill>
              <a:srgbClr val="00FFFA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D7A8D32-972B-7AE1-1115-22DE7463F5DC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9215089" y="2497667"/>
            <a:ext cx="119411" cy="236383"/>
          </a:xfrm>
          <a:prstGeom prst="straightConnector1">
            <a:avLst/>
          </a:prstGeom>
          <a:ln w="19050">
            <a:solidFill>
              <a:srgbClr val="00FFFA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77464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B6715-00C3-D12A-246B-A8C612882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Shattered Pellet Injection (SPI)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CEFAD0-06D1-CA9B-B974-686D634CBE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653735"/>
            <a:ext cx="9232658" cy="4047778"/>
          </a:xfrm>
        </p:spPr>
        <p:txBody>
          <a:bodyPr/>
          <a:lstStyle/>
          <a:p>
            <a:r>
              <a:rPr lang="en-US" dirty="0"/>
              <a:t>Baseline technology for the disruption mitigation system for the International Thermonuclear Experimental Reactor (ITER) </a:t>
            </a:r>
          </a:p>
          <a:p>
            <a:r>
              <a:rPr lang="en-US" dirty="0"/>
              <a:t>Cryogenic pellets in a pipe-gun for injection of material to mitigate disruptions</a:t>
            </a:r>
          </a:p>
          <a:p>
            <a:r>
              <a:rPr lang="en-US" dirty="0"/>
              <a:t>Protection Function</a:t>
            </a:r>
          </a:p>
          <a:p>
            <a:pPr lvl="1"/>
            <a:r>
              <a:rPr lang="en-US" dirty="0"/>
              <a:t>Thermal and quench mitigation</a:t>
            </a:r>
          </a:p>
          <a:p>
            <a:pPr lvl="1"/>
            <a:r>
              <a:rPr lang="en-US" dirty="0"/>
              <a:t>Suppression and dissipation on runaway electrons – potential to seriously damage the walls of the device</a:t>
            </a:r>
          </a:p>
          <a:p>
            <a:endParaRPr lang="en-US" dirty="0"/>
          </a:p>
        </p:txBody>
      </p:sp>
      <p:pic>
        <p:nvPicPr>
          <p:cNvPr id="5" name="Picture 4" descr="A picture containing dark, image, cloudy, clouds&#10;&#10;Description automatically generated">
            <a:extLst>
              <a:ext uri="{FF2B5EF4-FFF2-40B4-BE49-F238E27FC236}">
                <a16:creationId xmlns:a16="http://schemas.microsoft.com/office/drawing/2014/main" id="{2DFF5365-759B-1B7B-D6C7-98F851AFFF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4592" y="1653735"/>
            <a:ext cx="2622795" cy="4047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216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8A637-7160-9748-2746-BF2DCB377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European Torus (JET) SPI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16FFE1-5FA3-2D6D-0EEA-EF5176EBF4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653735"/>
            <a:ext cx="5647945" cy="4047778"/>
          </a:xfrm>
        </p:spPr>
        <p:txBody>
          <a:bodyPr/>
          <a:lstStyle/>
          <a:p>
            <a:r>
              <a:rPr lang="en-US" dirty="0"/>
              <a:t>Mounted on top of the machine</a:t>
            </a:r>
          </a:p>
          <a:p>
            <a:r>
              <a:rPr lang="en-US" dirty="0"/>
              <a:t>Shatter tube is 1.6 meters long with a final 20-degree bend with a 15 cm bend radius at the exit of the tube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A8BD30-61AE-3C5B-C4D5-84751F101D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0245" y="1156487"/>
            <a:ext cx="4203700" cy="5130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2C98ADB-B6F3-3ABD-6C12-54E8101722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4393" y="1389380"/>
            <a:ext cx="952500" cy="51943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8489A7F-1560-97E6-49F9-B1142839BB61}"/>
              </a:ext>
            </a:extLst>
          </p:cNvPr>
          <p:cNvCxnSpPr/>
          <p:nvPr/>
        </p:nvCxnSpPr>
        <p:spPr>
          <a:xfrm>
            <a:off x="6748670" y="3349487"/>
            <a:ext cx="2286000" cy="0"/>
          </a:xfrm>
          <a:prstGeom prst="straightConnector1">
            <a:avLst/>
          </a:prstGeom>
          <a:ln w="50800">
            <a:solidFill>
              <a:srgbClr val="C00000"/>
            </a:solidFill>
            <a:miter lim="800000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15F0EE7-ECEE-A507-76BB-59B26CB143C7}"/>
              </a:ext>
            </a:extLst>
          </p:cNvPr>
          <p:cNvSpPr txBox="1"/>
          <p:nvPr/>
        </p:nvSpPr>
        <p:spPr>
          <a:xfrm>
            <a:off x="494731" y="5349521"/>
            <a:ext cx="595298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/>
              <a:t>“Design and performance of shattered pellet injection systems for JET and KSTAR disruption mitigation research in support of ITER,” 2021, Nuclear Fusion 61</a:t>
            </a:r>
          </a:p>
          <a:p>
            <a:pPr>
              <a:lnSpc>
                <a:spcPct val="90000"/>
              </a:lnSpc>
            </a:pPr>
            <a:r>
              <a:rPr lang="en-US" sz="1400" dirty="0"/>
              <a:t>L.R. Baylor, et al  </a:t>
            </a:r>
          </a:p>
        </p:txBody>
      </p:sp>
    </p:spTree>
    <p:extLst>
      <p:ext uri="{BB962C8B-B14F-4D97-AF65-F5344CB8AC3E}">
        <p14:creationId xmlns:p14="http://schemas.microsoft.com/office/powerpoint/2010/main" val="204581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8FE59-3A09-145A-027F-1A2E3B85D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179DCA36-6BDE-0F21-F75C-54D1157C7A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2233" y="0"/>
            <a:ext cx="11859767" cy="6517530"/>
          </a:xfrm>
        </p:spPr>
      </p:pic>
      <p:sp>
        <p:nvSpPr>
          <p:cNvPr id="3" name="5-Point Star 2">
            <a:extLst>
              <a:ext uri="{FF2B5EF4-FFF2-40B4-BE49-F238E27FC236}">
                <a16:creationId xmlns:a16="http://schemas.microsoft.com/office/drawing/2014/main" id="{F4E9277C-DEDD-2A94-8151-4596D5A159BC}"/>
              </a:ext>
            </a:extLst>
          </p:cNvPr>
          <p:cNvSpPr/>
          <p:nvPr/>
        </p:nvSpPr>
        <p:spPr>
          <a:xfrm>
            <a:off x="3169920" y="2670048"/>
            <a:ext cx="457200" cy="457200"/>
          </a:xfrm>
          <a:prstGeom prst="star5">
            <a:avLst/>
          </a:prstGeom>
          <a:solidFill>
            <a:srgbClr val="00B0F0"/>
          </a:solidFill>
          <a:ln w="1905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044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AE159-F3B5-F4DD-A068-48E9AA75B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Pellet fragment injection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CDCF6-3233-51D9-E6D3-670763FB45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653735"/>
            <a:ext cx="5855209" cy="4047778"/>
          </a:xfrm>
        </p:spPr>
        <p:txBody>
          <a:bodyPr/>
          <a:lstStyle/>
          <a:p>
            <a:r>
              <a:rPr lang="en-US" dirty="0"/>
              <a:t>Neon fragments entering the plasma showing the plume and expected 15-degree dispersion cone</a:t>
            </a:r>
          </a:p>
          <a:p>
            <a:r>
              <a:rPr lang="en-US" dirty="0"/>
              <a:t>Pellet cycle time is typically between 30 and 40 minutes</a:t>
            </a:r>
          </a:p>
          <a:p>
            <a:r>
              <a:rPr lang="en-US" dirty="0"/>
              <a:t>Use multi-barrel designs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A1D52E-0E80-D1DF-CE6E-BCE0713061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8214" y="1237208"/>
            <a:ext cx="5349538" cy="499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4567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C0E05-3CFD-591B-4599-194BC71F5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ITER SPI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0DAB91-F74B-D0E6-2AD2-61DC8F4C68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24 SPIs to thermally radiate the plasma energy, reduce the electromagnetic loads on the machine and components, and suppress the formation of runaway electrons</a:t>
            </a:r>
          </a:p>
          <a:p>
            <a:r>
              <a:rPr lang="en-US" dirty="0"/>
              <a:t>3 SPIs to control the current quench decay time</a:t>
            </a:r>
          </a:p>
          <a:p>
            <a:r>
              <a:rPr lang="en-US" dirty="0"/>
              <a:t>28.5 mm diameter pellets</a:t>
            </a:r>
          </a:p>
          <a:p>
            <a:pPr lvl="1"/>
            <a:r>
              <a:rPr lang="en-US" dirty="0"/>
              <a:t>12.5 mm diameter on JET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D2F1FC-448D-B970-738B-4C8559358B46}"/>
              </a:ext>
            </a:extLst>
          </p:cNvPr>
          <p:cNvSpPr txBox="1"/>
          <p:nvPr/>
        </p:nvSpPr>
        <p:spPr>
          <a:xfrm>
            <a:off x="448055" y="5701513"/>
            <a:ext cx="5952986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/>
              <a:t>“Recent progress in shattered pellet injection technology in support of the ITER disruption mitigation system” 2021, Nuclear Fusion 61</a:t>
            </a:r>
          </a:p>
          <a:p>
            <a:pPr>
              <a:lnSpc>
                <a:spcPct val="90000"/>
              </a:lnSpc>
            </a:pPr>
            <a:r>
              <a:rPr lang="en-US" sz="1400" dirty="0"/>
              <a:t>T.E. </a:t>
            </a:r>
            <a:r>
              <a:rPr lang="en-US" sz="1400" dirty="0" err="1"/>
              <a:t>Gebhart</a:t>
            </a:r>
            <a:r>
              <a:rPr lang="en-US" sz="1400" dirty="0"/>
              <a:t>, et al  </a:t>
            </a:r>
          </a:p>
        </p:txBody>
      </p:sp>
    </p:spTree>
    <p:extLst>
      <p:ext uri="{BB962C8B-B14F-4D97-AF65-F5344CB8AC3E}">
        <p14:creationId xmlns:p14="http://schemas.microsoft.com/office/powerpoint/2010/main" val="12892192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C39DA-9066-675D-2904-A5E259623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1847585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FE983-4FAB-D7E3-6BD5-9E7AD865F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National Ignition Facility (NIF)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1A37A8-D643-96A4-4840-FEC20830D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Laser-based Inertial Confinement Fusion (ICF)</a:t>
            </a:r>
          </a:p>
          <a:p>
            <a:pPr lvl="1"/>
            <a:r>
              <a:rPr lang="en-US" dirty="0"/>
              <a:t>“squeeze a small amount of fuel to reach pressure and temperature necessary for fusion”</a:t>
            </a:r>
          </a:p>
          <a:p>
            <a:r>
              <a:rPr lang="en-US" dirty="0"/>
              <a:t>Lawrence Livermore National Laboratory </a:t>
            </a:r>
          </a:p>
          <a:p>
            <a:r>
              <a:rPr lang="en-US" dirty="0"/>
              <a:t>On December 5, 2022 achieved the first scientific breakeven controlled experiment with an energy gain of </a:t>
            </a:r>
            <a:r>
              <a:rPr lang="en-US" b="1" dirty="0"/>
              <a:t>1.5</a:t>
            </a:r>
          </a:p>
        </p:txBody>
      </p:sp>
    </p:spTree>
    <p:extLst>
      <p:ext uri="{BB962C8B-B14F-4D97-AF65-F5344CB8AC3E}">
        <p14:creationId xmlns:p14="http://schemas.microsoft.com/office/powerpoint/2010/main" val="3855857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63E2D-84FB-4E05-9CF7-8D4CF1691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320"/>
            <a:ext cx="11509248" cy="535531"/>
          </a:xfrm>
        </p:spPr>
        <p:txBody>
          <a:bodyPr/>
          <a:lstStyle/>
          <a:p>
            <a:r>
              <a:rPr lang="en-US" dirty="0"/>
              <a:t>What is a tokamak?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A55B4D-6702-427E-921B-CFAA44121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665"/>
            <a:ext cx="6325082" cy="4227098"/>
          </a:xfrm>
        </p:spPr>
        <p:txBody>
          <a:bodyPr/>
          <a:lstStyle/>
          <a:p>
            <a:r>
              <a:rPr lang="en-US" dirty="0">
                <a:latin typeface="+mn-lt"/>
              </a:rPr>
              <a:t>uses a powerful magnetic field to confine a hot plasma in the shape of a torus</a:t>
            </a:r>
          </a:p>
          <a:p>
            <a:r>
              <a:rPr lang="en-US" dirty="0">
                <a:latin typeface="+mn-lt"/>
              </a:rPr>
              <a:t>is one of several types of magnetic confinement devices being developed to produce controlled fusion power</a:t>
            </a:r>
          </a:p>
          <a:p>
            <a:r>
              <a:rPr lang="en-US" dirty="0">
                <a:latin typeface="+mn-lt"/>
              </a:rPr>
              <a:t>is currently the leading candidate for a practical fusion reactor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62BEFB6-446B-411E-999F-6B101D395FB8}"/>
              </a:ext>
            </a:extLst>
          </p:cNvPr>
          <p:cNvSpPr/>
          <p:nvPr/>
        </p:nvSpPr>
        <p:spPr>
          <a:xfrm>
            <a:off x="4307304" y="5964781"/>
            <a:ext cx="78125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Figure from: S. Li, H. Jiang, Z. Ren, C. Xu - S. Li et. al. "Optimal Tracking for a Divergent-Type Parabolic PDE System in Current Profile Control" , Abstract and Applied Analysis doi:10.1155/2014/940965, CC BY 4.0, https://commons.wikimedia.org/w/index.php?curid=74679708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6633E6-797C-4F2C-9741-C5BB4D5F40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77" r="2386"/>
          <a:stretch/>
        </p:blipFill>
        <p:spPr>
          <a:xfrm>
            <a:off x="6677644" y="1315451"/>
            <a:ext cx="5414211" cy="39433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22FBFE1-78C3-4F0F-AFA5-A0A69342EFE3}"/>
              </a:ext>
            </a:extLst>
          </p:cNvPr>
          <p:cNvSpPr txBox="1"/>
          <p:nvPr/>
        </p:nvSpPr>
        <p:spPr>
          <a:xfrm>
            <a:off x="457200" y="964524"/>
            <a:ext cx="2218877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800" b="1" dirty="0">
                <a:latin typeface="+mj-lt"/>
                <a:cs typeface="Arial" panose="020B0604020202020204" pitchFamily="34" charset="0"/>
              </a:rPr>
              <a:t>A </a:t>
            </a:r>
            <a:r>
              <a:rPr lang="en-US" sz="2800" b="1" i="1" u="sng" dirty="0">
                <a:latin typeface="+mj-lt"/>
                <a:cs typeface="Arial" panose="020B0604020202020204" pitchFamily="34" charset="0"/>
              </a:rPr>
              <a:t>tokamak</a:t>
            </a:r>
            <a:r>
              <a:rPr lang="en-US" sz="2800" b="1" dirty="0">
                <a:latin typeface="+mj-lt"/>
                <a:cs typeface="Arial" panose="020B0604020202020204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936923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2" y="1112059"/>
            <a:ext cx="8221663" cy="505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320"/>
            <a:ext cx="11050172" cy="978729"/>
          </a:xfrm>
        </p:spPr>
        <p:txBody>
          <a:bodyPr/>
          <a:lstStyle/>
          <a:p>
            <a:r>
              <a:rPr lang="en-US" dirty="0"/>
              <a:t>The lifetime of the </a:t>
            </a:r>
            <a:r>
              <a:rPr lang="en-US" b="1" i="1" u="sng" dirty="0"/>
              <a:t>divertor</a:t>
            </a:r>
            <a:r>
              <a:rPr lang="en-US" dirty="0"/>
              <a:t> will determine the availability of a tokamak-based fusion power system</a:t>
            </a:r>
          </a:p>
        </p:txBody>
      </p:sp>
      <p:sp>
        <p:nvSpPr>
          <p:cNvPr id="123909" name="Rectangle 5"/>
          <p:cNvSpPr>
            <a:spLocks noChangeArrowheads="1"/>
          </p:cNvSpPr>
          <p:nvPr/>
        </p:nvSpPr>
        <p:spPr bwMode="auto">
          <a:xfrm>
            <a:off x="1690159" y="6172623"/>
            <a:ext cx="8893175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2400" dirty="0">
                <a:latin typeface="Arial Narrow"/>
                <a:cs typeface="Arial Narrow"/>
              </a:rPr>
              <a:t>Main driver of scheduled maintenance: the </a:t>
            </a:r>
            <a:r>
              <a:rPr lang="en-US" sz="2400" b="1" dirty="0">
                <a:latin typeface="Arial Narrow"/>
                <a:cs typeface="Arial Narrow"/>
              </a:rPr>
              <a:t>divertor</a:t>
            </a:r>
            <a:endParaRPr lang="en-US" sz="2400" dirty="0">
              <a:latin typeface="Arial Narrow"/>
              <a:cs typeface="Arial Narrow"/>
            </a:endParaRPr>
          </a:p>
        </p:txBody>
      </p:sp>
      <p:sp>
        <p:nvSpPr>
          <p:cNvPr id="6" name="TextBox 58"/>
          <p:cNvSpPr txBox="1">
            <a:spLocks noChangeArrowheads="1"/>
          </p:cNvSpPr>
          <p:nvPr/>
        </p:nvSpPr>
        <p:spPr bwMode="auto">
          <a:xfrm>
            <a:off x="2328335" y="1331147"/>
            <a:ext cx="1438075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ea typeface="MS PGothic" pitchFamily="34" charset="-128"/>
              </a:rPr>
              <a:t>Coolant manifold</a:t>
            </a:r>
          </a:p>
          <a:p>
            <a:pPr algn="ctr"/>
            <a:r>
              <a:rPr lang="en-US" sz="1200" dirty="0">
                <a:ea typeface="MS PGothic" pitchFamily="34" charset="-128"/>
              </a:rPr>
              <a:t>(permanent)</a:t>
            </a:r>
          </a:p>
        </p:txBody>
      </p:sp>
      <p:sp>
        <p:nvSpPr>
          <p:cNvPr id="7" name="TextBox 58"/>
          <p:cNvSpPr txBox="1">
            <a:spLocks noChangeArrowheads="1"/>
          </p:cNvSpPr>
          <p:nvPr/>
        </p:nvSpPr>
        <p:spPr bwMode="auto">
          <a:xfrm>
            <a:off x="8365068" y="1229548"/>
            <a:ext cx="1085851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ea typeface="MS PGothic" pitchFamily="34" charset="-128"/>
              </a:rPr>
              <a:t>Toroidal field coils</a:t>
            </a:r>
          </a:p>
        </p:txBody>
      </p:sp>
      <p:sp>
        <p:nvSpPr>
          <p:cNvPr id="8" name="TextBox 58"/>
          <p:cNvSpPr txBox="1">
            <a:spLocks noChangeArrowheads="1"/>
          </p:cNvSpPr>
          <p:nvPr/>
        </p:nvSpPr>
        <p:spPr bwMode="auto">
          <a:xfrm>
            <a:off x="8809567" y="1716379"/>
            <a:ext cx="178435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ea typeface="MS PGothic" pitchFamily="34" charset="-128"/>
              </a:rPr>
              <a:t>Upper ports</a:t>
            </a:r>
          </a:p>
          <a:p>
            <a:pPr algn="ctr"/>
            <a:r>
              <a:rPr lang="en-US" sz="1200" dirty="0">
                <a:ea typeface="MS PGothic" pitchFamily="34" charset="-128"/>
              </a:rPr>
              <a:t>(modules and coolant)</a:t>
            </a:r>
          </a:p>
        </p:txBody>
      </p:sp>
      <p:sp>
        <p:nvSpPr>
          <p:cNvPr id="9" name="TextBox 58"/>
          <p:cNvSpPr txBox="1">
            <a:spLocks noChangeArrowheads="1"/>
          </p:cNvSpPr>
          <p:nvPr/>
        </p:nvSpPr>
        <p:spPr bwMode="auto">
          <a:xfrm>
            <a:off x="8942918" y="2933462"/>
            <a:ext cx="1784350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ea typeface="MS PGothic" pitchFamily="34" charset="-128"/>
              </a:rPr>
              <a:t>Blanket modules</a:t>
            </a:r>
          </a:p>
          <a:p>
            <a:pPr algn="ctr"/>
            <a:r>
              <a:rPr lang="en-US" sz="1600" b="1" dirty="0">
                <a:ea typeface="MS PGothic" pitchFamily="34" charset="-128"/>
              </a:rPr>
              <a:t>5-6 year lifetime</a:t>
            </a:r>
          </a:p>
        </p:txBody>
      </p:sp>
      <p:sp>
        <p:nvSpPr>
          <p:cNvPr id="10" name="TextBox 58"/>
          <p:cNvSpPr txBox="1">
            <a:spLocks noChangeArrowheads="1"/>
          </p:cNvSpPr>
          <p:nvPr/>
        </p:nvSpPr>
        <p:spPr bwMode="auto">
          <a:xfrm>
            <a:off x="4868332" y="5329527"/>
            <a:ext cx="2077751" cy="584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  <a:ea typeface="MS PGothic" pitchFamily="34" charset="-128"/>
              </a:rPr>
              <a:t>Divertor plates</a:t>
            </a:r>
          </a:p>
          <a:p>
            <a:pPr algn="ctr"/>
            <a:r>
              <a:rPr lang="en-US" sz="1600" b="1" dirty="0">
                <a:solidFill>
                  <a:srgbClr val="FF0000"/>
                </a:solidFill>
                <a:ea typeface="MS PGothic" pitchFamily="34" charset="-128"/>
              </a:rPr>
              <a:t>2-year lifetime goal</a:t>
            </a:r>
          </a:p>
        </p:txBody>
      </p:sp>
      <p:sp>
        <p:nvSpPr>
          <p:cNvPr id="11" name="TextBox 58"/>
          <p:cNvSpPr txBox="1">
            <a:spLocks noChangeArrowheads="1"/>
          </p:cNvSpPr>
          <p:nvPr/>
        </p:nvSpPr>
        <p:spPr bwMode="auto">
          <a:xfrm>
            <a:off x="2112872" y="5102362"/>
            <a:ext cx="1230641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ea typeface="MS PGothic" pitchFamily="34" charset="-128"/>
              </a:rPr>
              <a:t>Cool shield</a:t>
            </a:r>
          </a:p>
          <a:p>
            <a:pPr algn="ctr"/>
            <a:r>
              <a:rPr lang="en-US" sz="1200" dirty="0">
                <a:ea typeface="MS PGothic" pitchFamily="34" charset="-128"/>
              </a:rPr>
              <a:t>30 cm</a:t>
            </a:r>
          </a:p>
          <a:p>
            <a:pPr algn="ctr"/>
            <a:r>
              <a:rPr lang="en-US" sz="1200" dirty="0">
                <a:ea typeface="MS PGothic" pitchFamily="34" charset="-128"/>
              </a:rPr>
              <a:t>(permanent)</a:t>
            </a:r>
          </a:p>
        </p:txBody>
      </p:sp>
      <p:sp>
        <p:nvSpPr>
          <p:cNvPr id="12" name="TextBox 58"/>
          <p:cNvSpPr txBox="1">
            <a:spLocks noChangeArrowheads="1"/>
          </p:cNvSpPr>
          <p:nvPr/>
        </p:nvSpPr>
        <p:spPr bwMode="auto">
          <a:xfrm>
            <a:off x="8470902" y="5505213"/>
            <a:ext cx="1438075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ea typeface="MS PGothic" pitchFamily="34" charset="-128"/>
              </a:rPr>
              <a:t>Lower ports</a:t>
            </a:r>
          </a:p>
          <a:p>
            <a:pPr algn="ctr"/>
            <a:r>
              <a:rPr lang="en-US" sz="1200" dirty="0">
                <a:ea typeface="MS PGothic" pitchFamily="34" charset="-128"/>
              </a:rPr>
              <a:t>(</a:t>
            </a:r>
            <a:r>
              <a:rPr lang="en-US" sz="1200" dirty="0" err="1">
                <a:ea typeface="MS PGothic" pitchFamily="34" charset="-128"/>
              </a:rPr>
              <a:t>divertor</a:t>
            </a:r>
            <a:r>
              <a:rPr lang="en-US" sz="1200" dirty="0">
                <a:ea typeface="MS PGothic" pitchFamily="34" charset="-128"/>
              </a:rPr>
              <a:t>)</a:t>
            </a:r>
          </a:p>
        </p:txBody>
      </p:sp>
      <p:sp>
        <p:nvSpPr>
          <p:cNvPr id="13" name="TextBox 58"/>
          <p:cNvSpPr txBox="1">
            <a:spLocks noChangeArrowheads="1"/>
          </p:cNvSpPr>
          <p:nvPr/>
        </p:nvSpPr>
        <p:spPr bwMode="auto">
          <a:xfrm>
            <a:off x="8904817" y="4002380"/>
            <a:ext cx="1438075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ea typeface="MS PGothic" pitchFamily="34" charset="-128"/>
              </a:rPr>
              <a:t>Central ports</a:t>
            </a:r>
          </a:p>
          <a:p>
            <a:pPr algn="ctr"/>
            <a:r>
              <a:rPr lang="en-US" sz="1200" dirty="0">
                <a:ea typeface="MS PGothic" pitchFamily="34" charset="-128"/>
              </a:rPr>
              <a:t>(modules)</a:t>
            </a:r>
          </a:p>
        </p:txBody>
      </p:sp>
      <p:sp>
        <p:nvSpPr>
          <p:cNvPr id="14" name="TextBox 58"/>
          <p:cNvSpPr txBox="1">
            <a:spLocks noChangeArrowheads="1"/>
          </p:cNvSpPr>
          <p:nvPr/>
        </p:nvSpPr>
        <p:spPr bwMode="auto">
          <a:xfrm>
            <a:off x="8629652" y="4779197"/>
            <a:ext cx="1230641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ea typeface="MS PGothic" pitchFamily="34" charset="-128"/>
              </a:rPr>
              <a:t>Vacuum vessel</a:t>
            </a:r>
          </a:p>
          <a:p>
            <a:pPr algn="ctr"/>
            <a:r>
              <a:rPr lang="en-US" sz="1200" dirty="0">
                <a:ea typeface="MS PGothic" pitchFamily="34" charset="-128"/>
              </a:rPr>
              <a:t>70 cm</a:t>
            </a:r>
          </a:p>
          <a:p>
            <a:pPr algn="ctr"/>
            <a:r>
              <a:rPr lang="en-US" sz="1200" dirty="0">
                <a:ea typeface="MS PGothic" pitchFamily="34" charset="-128"/>
              </a:rPr>
              <a:t>(permanent)</a:t>
            </a:r>
          </a:p>
        </p:txBody>
      </p:sp>
    </p:spTree>
    <p:extLst>
      <p:ext uri="{BB962C8B-B14F-4D97-AF65-F5344CB8AC3E}">
        <p14:creationId xmlns:p14="http://schemas.microsoft.com/office/powerpoint/2010/main" val="1150268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5A46E0-19D3-4BBC-ACCD-9F764FF21C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72" t="14321" r="4781" b="19878"/>
          <a:stretch/>
        </p:blipFill>
        <p:spPr>
          <a:xfrm>
            <a:off x="7530465" y="4419197"/>
            <a:ext cx="3539985" cy="19945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F02D80-C55C-4528-8BF0-3D75BC091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320"/>
            <a:ext cx="11683217" cy="867930"/>
          </a:xfrm>
        </p:spPr>
        <p:txBody>
          <a:bodyPr/>
          <a:lstStyle/>
          <a:p>
            <a:r>
              <a:rPr lang="en-US" sz="2800" dirty="0"/>
              <a:t>The Materials Plasma Exposure Experiment (MPEX) is a tool for understanding challenges for divertor plasma facing components</a:t>
            </a: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ECEAF99A-3E3E-4158-8153-A581579FC7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3817" y="1259849"/>
            <a:ext cx="10059573" cy="249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1" lang="en-GB" altLang="ja-JP" b="1" dirty="0">
                <a:latin typeface="Arial" charset="0"/>
                <a:ea typeface="MS PGothic" charset="0"/>
                <a:cs typeface="MS PGothic" charset="0"/>
              </a:rPr>
              <a:t>      </a:t>
            </a:r>
            <a:r>
              <a:rPr kumimoji="1" lang="en-GB" altLang="ja-JP" b="1" dirty="0">
                <a:ea typeface="MS PGothic" charset="0"/>
                <a:cs typeface="MS PGothic" charset="0"/>
              </a:rPr>
              <a:t> </a:t>
            </a:r>
            <a:r>
              <a:rPr kumimoji="1" lang="en-GB" altLang="ja-JP" b="1" dirty="0">
                <a:latin typeface="Arial" charset="0"/>
                <a:ea typeface="MS PGothic" charset="0"/>
                <a:cs typeface="MS PGothic" charset="0"/>
              </a:rPr>
              <a:t>JET                        	   	               ITER                      	            </a:t>
            </a:r>
            <a:r>
              <a:rPr kumimoji="1" lang="en-GB" altLang="ja-JP" b="1" dirty="0">
                <a:ea typeface="MS PGothic" charset="0"/>
                <a:cs typeface="MS PGothic" charset="0"/>
              </a:rPr>
              <a:t>Fusion Reactor</a:t>
            </a:r>
            <a:endParaRPr kumimoji="1" lang="en-GB" altLang="ja-JP" b="1" dirty="0">
              <a:latin typeface="Arial" charset="0"/>
              <a:ea typeface="MS PGothic" charset="0"/>
              <a:cs typeface="MS PGothic" charset="0"/>
            </a:endParaRP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8AE4F2C4-6616-4112-9022-05A180623055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6866" y="1474141"/>
            <a:ext cx="2256524" cy="222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The JET Machine">
            <a:extLst>
              <a:ext uri="{FF2B5EF4-FFF2-40B4-BE49-F238E27FC236}">
                <a16:creationId xmlns:a16="http://schemas.microsoft.com/office/drawing/2014/main" id="{42699E70-AA80-4C46-B093-8D310B6F7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036" y="1544091"/>
            <a:ext cx="2535033" cy="20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8C5866AF-6920-494C-A528-FB19359FB7AF}"/>
              </a:ext>
            </a:extLst>
          </p:cNvPr>
          <p:cNvSpPr/>
          <p:nvPr/>
        </p:nvSpPr>
        <p:spPr>
          <a:xfrm>
            <a:off x="3807654" y="2233742"/>
            <a:ext cx="609600" cy="396444"/>
          </a:xfrm>
          <a:prstGeom prst="rightArrow">
            <a:avLst/>
          </a:prstGeom>
          <a:solidFill>
            <a:schemeClr val="tx2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AD124013-7877-4A47-AF88-9A09C8729459}"/>
              </a:ext>
            </a:extLst>
          </p:cNvPr>
          <p:cNvSpPr/>
          <p:nvPr/>
        </p:nvSpPr>
        <p:spPr>
          <a:xfrm>
            <a:off x="7940124" y="2178277"/>
            <a:ext cx="609600" cy="396444"/>
          </a:xfrm>
          <a:prstGeom prst="rightArrow">
            <a:avLst/>
          </a:prstGeom>
          <a:solidFill>
            <a:schemeClr val="tx2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2" descr="C:\Users\6xl\Pictures\INTER___Proyecto_integral.jpg">
            <a:extLst>
              <a:ext uri="{FF2B5EF4-FFF2-40B4-BE49-F238E27FC236}">
                <a16:creationId xmlns:a16="http://schemas.microsoft.com/office/drawing/2014/main" id="{F3B6956D-B78B-451B-A7F2-D9631A37D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337" y="1544091"/>
            <a:ext cx="2151325" cy="207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35A5CD4-1F7F-4836-9890-CF0616EE22A4}"/>
              </a:ext>
            </a:extLst>
          </p:cNvPr>
          <p:cNvSpPr txBox="1"/>
          <p:nvPr/>
        </p:nvSpPr>
        <p:spPr>
          <a:xfrm>
            <a:off x="3251901" y="2630186"/>
            <a:ext cx="1822935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/>
              <a:t>5000x ion fluence</a:t>
            </a:r>
          </a:p>
          <a:p>
            <a:pPr algn="ctr">
              <a:lnSpc>
                <a:spcPct val="90000"/>
              </a:lnSpc>
            </a:pPr>
            <a:r>
              <a:rPr lang="en-US" sz="1400" dirty="0"/>
              <a:t>10</a:t>
            </a:r>
            <a:r>
              <a:rPr lang="en-US" sz="1400" baseline="30000" dirty="0"/>
              <a:t>6</a:t>
            </a:r>
            <a:r>
              <a:rPr lang="en-US" sz="1400" dirty="0"/>
              <a:t>x neutron fluence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E585FE-4CD6-46FA-A9BA-E672AF206E91}"/>
              </a:ext>
            </a:extLst>
          </p:cNvPr>
          <p:cNvSpPr txBox="1"/>
          <p:nvPr/>
        </p:nvSpPr>
        <p:spPr>
          <a:xfrm>
            <a:off x="7231099" y="2630186"/>
            <a:ext cx="1854995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/>
              <a:t>5x ion fluence</a:t>
            </a:r>
          </a:p>
          <a:p>
            <a:pPr algn="ctr">
              <a:lnSpc>
                <a:spcPct val="90000"/>
              </a:lnSpc>
            </a:pPr>
            <a:r>
              <a:rPr lang="en-US" sz="1400" dirty="0"/>
              <a:t>100x neutron fluence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FC6E6B-A93B-4A52-B726-D74B36D16102}"/>
              </a:ext>
            </a:extLst>
          </p:cNvPr>
          <p:cNvSpPr txBox="1"/>
          <p:nvPr/>
        </p:nvSpPr>
        <p:spPr>
          <a:xfrm>
            <a:off x="724036" y="3815286"/>
            <a:ext cx="8530180" cy="2325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 Narrow"/>
                <a:cs typeface="Arial Narrow"/>
              </a:rPr>
              <a:t>ITER </a:t>
            </a:r>
            <a:r>
              <a:rPr lang="en-US" sz="2000" dirty="0" err="1">
                <a:latin typeface="Arial Narrow"/>
                <a:cs typeface="Arial Narrow"/>
              </a:rPr>
              <a:t>divertor</a:t>
            </a:r>
            <a:r>
              <a:rPr lang="en-US" sz="2000" dirty="0">
                <a:latin typeface="Arial Narrow"/>
                <a:cs typeface="Arial Narrow"/>
              </a:rPr>
              <a:t> plasma parameters</a:t>
            </a:r>
          </a:p>
          <a:p>
            <a:pPr marL="285750" indent="-285750">
              <a:lnSpc>
                <a:spcPct val="120000"/>
              </a:lnSpc>
              <a:buClr>
                <a:schemeClr val="tx2"/>
              </a:buClr>
              <a:buFont typeface="Arial"/>
              <a:buChar char="•"/>
            </a:pPr>
            <a:r>
              <a:rPr lang="en-US" dirty="0">
                <a:latin typeface="Arial Narrow"/>
                <a:cs typeface="Arial Narrow"/>
              </a:rPr>
              <a:t>Plasma Density ~ 10</a:t>
            </a:r>
            <a:r>
              <a:rPr lang="en-US" baseline="30000" dirty="0">
                <a:latin typeface="Arial Narrow"/>
                <a:cs typeface="Arial Narrow"/>
              </a:rPr>
              <a:t>20</a:t>
            </a:r>
            <a:r>
              <a:rPr lang="en-US" dirty="0">
                <a:latin typeface="Arial Narrow"/>
                <a:cs typeface="Arial Narrow"/>
              </a:rPr>
              <a:t> - 10</a:t>
            </a:r>
            <a:r>
              <a:rPr lang="en-US" baseline="30000" dirty="0">
                <a:latin typeface="Arial Narrow"/>
                <a:cs typeface="Arial Narrow"/>
              </a:rPr>
              <a:t>21</a:t>
            </a:r>
            <a:r>
              <a:rPr lang="en-US" dirty="0">
                <a:latin typeface="Arial Narrow"/>
                <a:cs typeface="Arial Narrow"/>
              </a:rPr>
              <a:t> m</a:t>
            </a:r>
            <a:r>
              <a:rPr lang="en-US" baseline="30000" dirty="0">
                <a:latin typeface="Arial Narrow"/>
                <a:cs typeface="Arial Narrow"/>
              </a:rPr>
              <a:t>-3</a:t>
            </a:r>
          </a:p>
          <a:p>
            <a:pPr marL="285750" indent="-285750">
              <a:lnSpc>
                <a:spcPct val="120000"/>
              </a:lnSpc>
              <a:buClr>
                <a:schemeClr val="tx2"/>
              </a:buClr>
              <a:buFont typeface="Arial"/>
              <a:buChar char="•"/>
            </a:pPr>
            <a:r>
              <a:rPr lang="en-US" dirty="0">
                <a:latin typeface="Arial Narrow"/>
                <a:cs typeface="Arial Narrow"/>
              </a:rPr>
              <a:t>Temperature ~ 1 - 15 </a:t>
            </a:r>
            <a:r>
              <a:rPr lang="en-US" dirty="0" err="1">
                <a:latin typeface="Arial Narrow"/>
                <a:cs typeface="Arial Narrow"/>
              </a:rPr>
              <a:t>eV</a:t>
            </a:r>
            <a:r>
              <a:rPr lang="en-US" dirty="0">
                <a:latin typeface="Arial Narrow"/>
                <a:cs typeface="Arial Narrow"/>
              </a:rPr>
              <a:t> (11000 - 150000 K)</a:t>
            </a:r>
          </a:p>
          <a:p>
            <a:pPr marL="285750" indent="-285750">
              <a:lnSpc>
                <a:spcPct val="120000"/>
              </a:lnSpc>
              <a:buClr>
                <a:schemeClr val="tx2"/>
              </a:buClr>
              <a:buFont typeface="Arial"/>
              <a:buChar char="•"/>
            </a:pPr>
            <a:r>
              <a:rPr lang="en-US" dirty="0">
                <a:latin typeface="Arial Narrow"/>
                <a:cs typeface="Arial Narrow"/>
              </a:rPr>
              <a:t>Ion fluxes ~ 10</a:t>
            </a:r>
            <a:r>
              <a:rPr lang="en-US" baseline="30000" dirty="0">
                <a:latin typeface="Arial Narrow"/>
                <a:cs typeface="Arial Narrow"/>
              </a:rPr>
              <a:t>23 </a:t>
            </a:r>
            <a:r>
              <a:rPr lang="en-US" dirty="0">
                <a:latin typeface="Arial Narrow"/>
                <a:cs typeface="Arial Narrow"/>
              </a:rPr>
              <a:t>- 10</a:t>
            </a:r>
            <a:r>
              <a:rPr lang="en-US" baseline="30000" dirty="0">
                <a:latin typeface="Arial Narrow"/>
                <a:cs typeface="Arial Narrow"/>
              </a:rPr>
              <a:t>24</a:t>
            </a:r>
            <a:r>
              <a:rPr lang="en-US" dirty="0">
                <a:latin typeface="Arial Narrow"/>
                <a:cs typeface="Arial Narrow"/>
              </a:rPr>
              <a:t> m</a:t>
            </a:r>
            <a:r>
              <a:rPr lang="en-US" baseline="30000" dirty="0">
                <a:latin typeface="Arial Narrow"/>
                <a:cs typeface="Arial Narrow"/>
              </a:rPr>
              <a:t>-2</a:t>
            </a:r>
            <a:r>
              <a:rPr lang="en-US" dirty="0">
                <a:latin typeface="Arial Narrow"/>
                <a:cs typeface="Arial Narrow"/>
              </a:rPr>
              <a:t>s</a:t>
            </a:r>
            <a:r>
              <a:rPr lang="en-US" baseline="30000" dirty="0">
                <a:latin typeface="Arial Narrow"/>
                <a:cs typeface="Arial Narrow"/>
              </a:rPr>
              <a:t>-1</a:t>
            </a:r>
          </a:p>
          <a:p>
            <a:pPr marL="285750" indent="-285750">
              <a:lnSpc>
                <a:spcPct val="120000"/>
              </a:lnSpc>
              <a:buClr>
                <a:schemeClr val="tx2"/>
              </a:buClr>
              <a:buFont typeface="Arial"/>
              <a:buChar char="•"/>
            </a:pPr>
            <a:r>
              <a:rPr lang="en-US" dirty="0">
                <a:latin typeface="Arial Narrow"/>
                <a:cs typeface="Arial Narrow"/>
              </a:rPr>
              <a:t>Power fluxes ~ 10 MW/m</a:t>
            </a:r>
            <a:r>
              <a:rPr lang="en-US" baseline="30000" dirty="0">
                <a:latin typeface="Arial Narrow"/>
                <a:cs typeface="Arial Narrow"/>
              </a:rPr>
              <a:t>2</a:t>
            </a:r>
          </a:p>
          <a:p>
            <a:pPr>
              <a:lnSpc>
                <a:spcPct val="120000"/>
              </a:lnSpc>
              <a:buClr>
                <a:schemeClr val="tx2"/>
              </a:buClr>
            </a:pPr>
            <a:r>
              <a:rPr lang="en-US" sz="1600" b="1" i="1" dirty="0">
                <a:latin typeface="Arial Narrow"/>
                <a:cs typeface="Arial Narrow"/>
              </a:rPr>
              <a:t>-&gt; inaccessible in present </a:t>
            </a:r>
            <a:r>
              <a:rPr lang="en-US" sz="1600" b="1" i="1" dirty="0" err="1">
                <a:latin typeface="Arial Narrow"/>
                <a:cs typeface="Arial Narrow"/>
              </a:rPr>
              <a:t>tokamaks</a:t>
            </a:r>
            <a:r>
              <a:rPr lang="en-US" sz="1600" b="1" i="1" dirty="0">
                <a:latin typeface="Arial Narrow"/>
                <a:cs typeface="Arial Narrow"/>
              </a:rPr>
              <a:t> and materials test facilities</a:t>
            </a:r>
          </a:p>
          <a:p>
            <a:pPr>
              <a:lnSpc>
                <a:spcPct val="120000"/>
              </a:lnSpc>
              <a:buClr>
                <a:schemeClr val="tx2"/>
              </a:buClr>
            </a:pPr>
            <a:endParaRPr lang="en-US" b="1" i="1" dirty="0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7CB76564-F22A-4FCB-879E-19D0E62AB9BD}"/>
              </a:ext>
            </a:extLst>
          </p:cNvPr>
          <p:cNvSpPr txBox="1">
            <a:spLocks/>
          </p:cNvSpPr>
          <p:nvPr/>
        </p:nvSpPr>
        <p:spPr>
          <a:xfrm>
            <a:off x="1554480" y="6196337"/>
            <a:ext cx="8982222" cy="486119"/>
          </a:xfrm>
          <a:prstGeom prst="rect">
            <a:avLst/>
          </a:prstGeom>
        </p:spPr>
        <p:txBody>
          <a:bodyPr/>
          <a:lstStyle>
            <a:lvl1pPr marL="230188" indent="-230188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rgbClr val="006C3A"/>
              </a:buClr>
              <a:buFont typeface="Arial" pitchFamily="34" charset="0"/>
              <a:buChar char="•"/>
              <a:defRPr sz="2800" b="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625475" indent="-2794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rgbClr val="006C3A"/>
              </a:buClr>
              <a:buFont typeface="Arial" pitchFamily="34" charset="0"/>
              <a:buChar char="–"/>
              <a:defRPr sz="2400" b="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indent="-2301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rgbClr val="006C3A"/>
              </a:buClr>
              <a:buFont typeface="Arial" pitchFamily="34" charset="0"/>
              <a:buChar char="•"/>
              <a:defRPr sz="2000" b="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144588" indent="-17303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rgbClr val="006C3A"/>
              </a:buClr>
              <a:buFont typeface="Arial" pitchFamily="34" charset="0"/>
              <a:buChar char="–"/>
              <a:defRPr sz="1800" b="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482725" indent="-22225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06C3A"/>
              </a:buClr>
              <a:buFont typeface="Arial" pitchFamily="34" charset="0"/>
              <a:buChar char="»"/>
              <a:defRPr sz="1800" b="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 typeface="Arial" pitchFamily="34" charset="0"/>
              <a:buNone/>
            </a:pPr>
            <a:r>
              <a:rPr lang="en-US" sz="1800" dirty="0">
                <a:solidFill>
                  <a:srgbClr val="006C3A"/>
                </a:solidFill>
                <a:latin typeface="Arial Narrow"/>
                <a:cs typeface="Arial Narrow"/>
              </a:rPr>
              <a:t>MPEX will advance plasma facing materials up to end of lifetime studies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09D55B-2938-4260-B586-B7C0CC52B973}"/>
              </a:ext>
            </a:extLst>
          </p:cNvPr>
          <p:cNvSpPr txBox="1"/>
          <p:nvPr/>
        </p:nvSpPr>
        <p:spPr>
          <a:xfrm>
            <a:off x="7835993" y="3828122"/>
            <a:ext cx="3354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MPEX</a:t>
            </a:r>
            <a:r>
              <a:rPr lang="en-US" sz="2000" b="1" dirty="0">
                <a:latin typeface="Arial Narrow"/>
                <a:cs typeface="Arial Narrow"/>
              </a:rPr>
              <a:t> will address this regime</a:t>
            </a:r>
          </a:p>
        </p:txBody>
      </p:sp>
      <p:sp>
        <p:nvSpPr>
          <p:cNvPr id="15" name="Donut 14">
            <a:extLst>
              <a:ext uri="{FF2B5EF4-FFF2-40B4-BE49-F238E27FC236}">
                <a16:creationId xmlns:a16="http://schemas.microsoft.com/office/drawing/2014/main" id="{22BC5D0B-5C8F-04DC-5EA0-2551034B02D7}"/>
              </a:ext>
            </a:extLst>
          </p:cNvPr>
          <p:cNvSpPr/>
          <p:nvPr/>
        </p:nvSpPr>
        <p:spPr>
          <a:xfrm>
            <a:off x="6778665" y="3251656"/>
            <a:ext cx="432556" cy="401844"/>
          </a:xfrm>
          <a:prstGeom prst="donut">
            <a:avLst>
              <a:gd name="adj" fmla="val 6533"/>
            </a:avLst>
          </a:prstGeom>
          <a:solidFill>
            <a:srgbClr val="A04942"/>
          </a:solidFill>
          <a:ln w="1905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4A72222-B88C-9829-0449-028A536D8B51}"/>
              </a:ext>
            </a:extLst>
          </p:cNvPr>
          <p:cNvSpPr txBox="1"/>
          <p:nvPr/>
        </p:nvSpPr>
        <p:spPr>
          <a:xfrm>
            <a:off x="7145405" y="3422352"/>
            <a:ext cx="1258679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rgbClr val="A04942"/>
                </a:solidFill>
              </a:rPr>
              <a:t>Human figure</a:t>
            </a:r>
          </a:p>
        </p:txBody>
      </p:sp>
      <p:sp>
        <p:nvSpPr>
          <p:cNvPr id="18" name="Donut 17">
            <a:extLst>
              <a:ext uri="{FF2B5EF4-FFF2-40B4-BE49-F238E27FC236}">
                <a16:creationId xmlns:a16="http://schemas.microsoft.com/office/drawing/2014/main" id="{6D403536-4547-C06F-6F10-46059F68505B}"/>
              </a:ext>
            </a:extLst>
          </p:cNvPr>
          <p:cNvSpPr/>
          <p:nvPr/>
        </p:nvSpPr>
        <p:spPr>
          <a:xfrm>
            <a:off x="1243817" y="3085366"/>
            <a:ext cx="432556" cy="401844"/>
          </a:xfrm>
          <a:prstGeom prst="donut">
            <a:avLst>
              <a:gd name="adj" fmla="val 6533"/>
            </a:avLst>
          </a:prstGeom>
          <a:solidFill>
            <a:srgbClr val="00FFFA"/>
          </a:solidFill>
          <a:ln w="1905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rgbClr val="00FFFA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EA50F6D-844C-FC61-CA23-ECE289D2765A}"/>
              </a:ext>
            </a:extLst>
          </p:cNvPr>
          <p:cNvSpPr txBox="1"/>
          <p:nvPr/>
        </p:nvSpPr>
        <p:spPr>
          <a:xfrm>
            <a:off x="1658237" y="3327760"/>
            <a:ext cx="1258679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rgbClr val="00FFFA"/>
                </a:solidFill>
              </a:rPr>
              <a:t>Human figure</a:t>
            </a:r>
          </a:p>
        </p:txBody>
      </p:sp>
    </p:spTree>
    <p:extLst>
      <p:ext uri="{BB962C8B-B14F-4D97-AF65-F5344CB8AC3E}">
        <p14:creationId xmlns:p14="http://schemas.microsoft.com/office/powerpoint/2010/main" val="1908584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960033" y="1055855"/>
            <a:ext cx="8229600" cy="3565525"/>
            <a:chOff x="457200" y="1358900"/>
            <a:chExt cx="8229600" cy="3565525"/>
          </a:xfrm>
        </p:grpSpPr>
        <p:pic>
          <p:nvPicPr>
            <p:cNvPr id="13315" name="Picture 2" descr="PSI_scheme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358900"/>
              <a:ext cx="8229600" cy="3565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4245" name="Line 5"/>
            <p:cNvSpPr>
              <a:spLocks noChangeShapeType="1"/>
            </p:cNvSpPr>
            <p:nvPr/>
          </p:nvSpPr>
          <p:spPr bwMode="auto">
            <a:xfrm flipV="1">
              <a:off x="5057775" y="2619375"/>
              <a:ext cx="609600" cy="609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94246" name="Freeform 6"/>
            <p:cNvSpPr>
              <a:spLocks/>
            </p:cNvSpPr>
            <p:nvPr/>
          </p:nvSpPr>
          <p:spPr bwMode="auto">
            <a:xfrm>
              <a:off x="5045075" y="3228975"/>
              <a:ext cx="431800" cy="211138"/>
            </a:xfrm>
            <a:custGeom>
              <a:avLst/>
              <a:gdLst>
                <a:gd name="T0" fmla="*/ 6 w 272"/>
                <a:gd name="T1" fmla="*/ 6 h 133"/>
                <a:gd name="T2" fmla="*/ 30 w 272"/>
                <a:gd name="T3" fmla="*/ 36 h 133"/>
                <a:gd name="T4" fmla="*/ 42 w 272"/>
                <a:gd name="T5" fmla="*/ 60 h 133"/>
                <a:gd name="T6" fmla="*/ 108 w 272"/>
                <a:gd name="T7" fmla="*/ 84 h 133"/>
                <a:gd name="T8" fmla="*/ 114 w 272"/>
                <a:gd name="T9" fmla="*/ 114 h 133"/>
                <a:gd name="T10" fmla="*/ 198 w 272"/>
                <a:gd name="T11" fmla="*/ 90 h 133"/>
                <a:gd name="T12" fmla="*/ 240 w 272"/>
                <a:gd name="T13" fmla="*/ 102 h 133"/>
                <a:gd name="T14" fmla="*/ 270 w 272"/>
                <a:gd name="T15" fmla="*/ 96 h 133"/>
                <a:gd name="T16" fmla="*/ 264 w 272"/>
                <a:gd name="T17" fmla="*/ 9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133">
                  <a:moveTo>
                    <a:pt x="6" y="6"/>
                  </a:moveTo>
                  <a:cubicBezTo>
                    <a:pt x="20" y="49"/>
                    <a:pt x="0" y="0"/>
                    <a:pt x="30" y="36"/>
                  </a:cubicBezTo>
                  <a:cubicBezTo>
                    <a:pt x="36" y="43"/>
                    <a:pt x="36" y="53"/>
                    <a:pt x="42" y="60"/>
                  </a:cubicBezTo>
                  <a:cubicBezTo>
                    <a:pt x="57" y="77"/>
                    <a:pt x="88" y="80"/>
                    <a:pt x="108" y="84"/>
                  </a:cubicBezTo>
                  <a:cubicBezTo>
                    <a:pt x="110" y="94"/>
                    <a:pt x="104" y="111"/>
                    <a:pt x="114" y="114"/>
                  </a:cubicBezTo>
                  <a:cubicBezTo>
                    <a:pt x="176" y="133"/>
                    <a:pt x="178" y="120"/>
                    <a:pt x="198" y="90"/>
                  </a:cubicBezTo>
                  <a:cubicBezTo>
                    <a:pt x="206" y="93"/>
                    <a:pt x="232" y="102"/>
                    <a:pt x="240" y="102"/>
                  </a:cubicBezTo>
                  <a:cubicBezTo>
                    <a:pt x="250" y="102"/>
                    <a:pt x="260" y="98"/>
                    <a:pt x="270" y="96"/>
                  </a:cubicBezTo>
                  <a:cubicBezTo>
                    <a:pt x="272" y="96"/>
                    <a:pt x="266" y="96"/>
                    <a:pt x="264" y="9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39424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11162714" cy="978729"/>
          </a:xfrm>
        </p:spPr>
        <p:txBody>
          <a:bodyPr/>
          <a:lstStyle/>
          <a:p>
            <a:pPr eaLnBrk="1" hangingPunct="1">
              <a:defRPr/>
            </a:pPr>
            <a:r>
              <a:rPr lang="en-US" b="1" i="1" u="sng" dirty="0"/>
              <a:t>Plasma Material Interactions (PMI)</a:t>
            </a:r>
            <a:r>
              <a:rPr lang="en-US" dirty="0"/>
              <a:t> in a fusion reactor limits the lifetime of materials including the divertor</a:t>
            </a:r>
            <a:endParaRPr lang="en-US" dirty="0">
              <a:cs typeface="+mj-cs"/>
            </a:endParaRPr>
          </a:p>
        </p:txBody>
      </p:sp>
      <p:sp>
        <p:nvSpPr>
          <p:cNvPr id="394244" name="Text Box 4"/>
          <p:cNvSpPr txBox="1">
            <a:spLocks noChangeArrowheads="1"/>
          </p:cNvSpPr>
          <p:nvPr/>
        </p:nvSpPr>
        <p:spPr bwMode="auto">
          <a:xfrm>
            <a:off x="7446433" y="2592555"/>
            <a:ext cx="2609396" cy="120032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001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573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145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ClrTx/>
              <a:buSzTx/>
              <a:buFontTx/>
              <a:buNone/>
              <a:defRPr/>
            </a:pPr>
            <a:r>
              <a:rPr lang="en-US" dirty="0">
                <a:solidFill>
                  <a:srgbClr val="FF0000"/>
                </a:solidFill>
                <a:cs typeface="+mn-cs"/>
              </a:rPr>
              <a:t>Erosion</a:t>
            </a:r>
          </a:p>
          <a:p>
            <a:pPr>
              <a:buClrTx/>
              <a:buSzTx/>
              <a:buFontTx/>
              <a:buNone/>
              <a:defRPr/>
            </a:pPr>
            <a:r>
              <a:rPr lang="en-US" dirty="0">
                <a:solidFill>
                  <a:srgbClr val="FF0000"/>
                </a:solidFill>
                <a:cs typeface="+mn-cs"/>
              </a:rPr>
              <a:t>(chemical and physical)</a:t>
            </a:r>
          </a:p>
          <a:p>
            <a:pPr>
              <a:buClrTx/>
              <a:buSzTx/>
              <a:buFontTx/>
              <a:buNone/>
              <a:defRPr/>
            </a:pPr>
            <a:r>
              <a:rPr lang="en-US" dirty="0">
                <a:solidFill>
                  <a:srgbClr val="FF0000"/>
                </a:solidFill>
                <a:cs typeface="+mn-cs"/>
              </a:rPr>
              <a:t>Ablation</a:t>
            </a:r>
          </a:p>
          <a:p>
            <a:pPr>
              <a:buClrTx/>
              <a:buSzTx/>
              <a:buFontTx/>
              <a:buNone/>
              <a:defRPr/>
            </a:pPr>
            <a:r>
              <a:rPr lang="en-US" dirty="0">
                <a:solidFill>
                  <a:srgbClr val="FF0000"/>
                </a:solidFill>
                <a:cs typeface="+mn-cs"/>
              </a:rPr>
              <a:t>Melting (metals)</a:t>
            </a:r>
          </a:p>
        </p:txBody>
      </p:sp>
      <p:sp>
        <p:nvSpPr>
          <p:cNvPr id="394247" name="Text Box 7"/>
          <p:cNvSpPr txBox="1">
            <a:spLocks noChangeArrowheads="1"/>
          </p:cNvSpPr>
          <p:nvPr/>
        </p:nvSpPr>
        <p:spPr bwMode="auto">
          <a:xfrm>
            <a:off x="8541808" y="1786294"/>
            <a:ext cx="1847850" cy="915988"/>
          </a:xfrm>
          <a:prstGeom prst="rect">
            <a:avLst/>
          </a:prstGeom>
          <a:solidFill>
            <a:schemeClr val="bg1">
              <a:alpha val="31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 anchorCtr="1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001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573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145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ClrTx/>
              <a:buSzTx/>
              <a:buFontTx/>
              <a:buNone/>
              <a:defRPr/>
            </a:pPr>
            <a:r>
              <a:rPr lang="en-US" dirty="0">
                <a:solidFill>
                  <a:schemeClr val="hlink"/>
                </a:solidFill>
                <a:cs typeface="+mn-cs"/>
              </a:rPr>
              <a:t>Re-deposition</a:t>
            </a:r>
          </a:p>
          <a:p>
            <a:pPr>
              <a:buClrTx/>
              <a:buSzTx/>
              <a:buFontTx/>
              <a:buNone/>
              <a:defRPr/>
            </a:pPr>
            <a:r>
              <a:rPr lang="en-US" dirty="0">
                <a:solidFill>
                  <a:schemeClr val="hlink"/>
                </a:solidFill>
                <a:cs typeface="+mn-cs"/>
              </a:rPr>
              <a:t>Co-deposition of</a:t>
            </a:r>
          </a:p>
          <a:p>
            <a:pPr>
              <a:buClrTx/>
              <a:buSzTx/>
              <a:buFontTx/>
              <a:buNone/>
              <a:defRPr/>
            </a:pPr>
            <a:r>
              <a:rPr lang="en-US" dirty="0">
                <a:solidFill>
                  <a:schemeClr val="hlink"/>
                </a:solidFill>
                <a:cs typeface="+mn-cs"/>
              </a:rPr>
              <a:t>hydrogen</a:t>
            </a:r>
          </a:p>
        </p:txBody>
      </p:sp>
      <p:sp>
        <p:nvSpPr>
          <p:cNvPr id="394248" name="Text Box 8"/>
          <p:cNvSpPr txBox="1">
            <a:spLocks noChangeArrowheads="1"/>
          </p:cNvSpPr>
          <p:nvPr/>
        </p:nvSpPr>
        <p:spPr bwMode="auto">
          <a:xfrm>
            <a:off x="5949451" y="3245174"/>
            <a:ext cx="1428750" cy="369332"/>
          </a:xfrm>
          <a:prstGeom prst="rect">
            <a:avLst/>
          </a:prstGeom>
          <a:solidFill>
            <a:schemeClr val="bg1">
              <a:alpha val="31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Ctr="1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001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573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145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ClrTx/>
              <a:buSzTx/>
              <a:buFontTx/>
              <a:buNone/>
              <a:defRPr/>
            </a:pPr>
            <a:r>
              <a:rPr lang="en-US" dirty="0">
                <a:solidFill>
                  <a:schemeClr val="hlink"/>
                </a:solidFill>
                <a:cs typeface="+mn-cs"/>
              </a:rPr>
              <a:t>Implantation</a:t>
            </a:r>
          </a:p>
        </p:txBody>
      </p:sp>
      <p:sp>
        <p:nvSpPr>
          <p:cNvPr id="394249" name="Text Box 9"/>
          <p:cNvSpPr txBox="1">
            <a:spLocks noChangeArrowheads="1"/>
          </p:cNvSpPr>
          <p:nvPr/>
        </p:nvSpPr>
        <p:spPr bwMode="auto">
          <a:xfrm>
            <a:off x="1739899" y="4893829"/>
            <a:ext cx="9351204" cy="1929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001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573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145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10000"/>
              </a:lnSpc>
              <a:buClrTx/>
              <a:buSzTx/>
              <a:buFontTx/>
              <a:buNone/>
              <a:defRPr/>
            </a:pPr>
            <a:r>
              <a:rPr lang="en-US" sz="2000" b="1" dirty="0">
                <a:latin typeface="Arial Narrow"/>
                <a:cs typeface="Arial Narrow"/>
              </a:rPr>
              <a:t>Strongly Coupled regime:</a:t>
            </a:r>
          </a:p>
          <a:p>
            <a:pPr>
              <a:lnSpc>
                <a:spcPct val="110000"/>
              </a:lnSpc>
              <a:buClrTx/>
              <a:buSzTx/>
              <a:buFont typeface="+mj-lt"/>
              <a:buAutoNum type="arabicParenR"/>
              <a:defRPr/>
            </a:pPr>
            <a:r>
              <a:rPr lang="en-US" i="1" u="sng" dirty="0">
                <a:latin typeface="Arial Narrow"/>
                <a:cs typeface="Arial Narrow"/>
              </a:rPr>
              <a:t>Eroded material is trapped in the plasma</a:t>
            </a:r>
            <a:r>
              <a:rPr lang="en-US" dirty="0">
                <a:latin typeface="Arial Narrow"/>
                <a:cs typeface="Arial Narrow"/>
              </a:rPr>
              <a:t> near the target and re-deposited on the surface</a:t>
            </a:r>
          </a:p>
          <a:p>
            <a:pPr>
              <a:lnSpc>
                <a:spcPct val="110000"/>
              </a:lnSpc>
              <a:buClrTx/>
              <a:buSzTx/>
              <a:buFont typeface="+mj-lt"/>
              <a:buAutoNum type="arabicParenR"/>
              <a:defRPr/>
            </a:pPr>
            <a:r>
              <a:rPr lang="en-US" dirty="0">
                <a:latin typeface="Arial Narrow"/>
                <a:cs typeface="Arial Narrow"/>
              </a:rPr>
              <a:t>Long exposure to damaging plasma flux </a:t>
            </a:r>
            <a:r>
              <a:rPr lang="en-US" dirty="0">
                <a:latin typeface="Arial Narrow"/>
                <a:cs typeface="Arial Narrow"/>
                <a:sym typeface="Symbol"/>
              </a:rPr>
              <a:t> </a:t>
            </a:r>
            <a:r>
              <a:rPr lang="en-US" dirty="0">
                <a:latin typeface="Arial Narrow"/>
                <a:cs typeface="Arial Narrow"/>
              </a:rPr>
              <a:t>thick layers of re-deposited material</a:t>
            </a:r>
          </a:p>
          <a:p>
            <a:pPr marL="0" indent="0" algn="ctr">
              <a:lnSpc>
                <a:spcPct val="110000"/>
              </a:lnSpc>
              <a:defRPr/>
            </a:pPr>
            <a:r>
              <a:rPr lang="en-US" u="sng" dirty="0">
                <a:solidFill>
                  <a:srgbClr val="FF0000"/>
                </a:solidFill>
                <a:latin typeface="Arial Narrow"/>
                <a:cs typeface="Arial Narrow"/>
              </a:rPr>
              <a:t>Every surface atom is displaced ~ 10</a:t>
            </a:r>
            <a:r>
              <a:rPr lang="en-US" u="sng" baseline="30000" dirty="0">
                <a:solidFill>
                  <a:srgbClr val="FF0000"/>
                </a:solidFill>
                <a:latin typeface="Arial Narrow"/>
                <a:cs typeface="Arial Narrow"/>
              </a:rPr>
              <a:t>7</a:t>
            </a:r>
            <a:r>
              <a:rPr lang="en-US" u="sng" dirty="0">
                <a:solidFill>
                  <a:srgbClr val="FF0000"/>
                </a:solidFill>
                <a:latin typeface="Arial Narrow"/>
                <a:cs typeface="Arial Narrow"/>
              </a:rPr>
              <a:t> times in a divertor lifetime</a:t>
            </a:r>
          </a:p>
          <a:p>
            <a:pPr>
              <a:lnSpc>
                <a:spcPct val="110000"/>
              </a:lnSpc>
              <a:buClrTx/>
              <a:buSzTx/>
              <a:buFont typeface="Wingdings" charset="2"/>
              <a:buChar char="Ø"/>
              <a:defRPr/>
            </a:pPr>
            <a:r>
              <a:rPr lang="en-US" b="1" i="1" dirty="0">
                <a:latin typeface="Arial Narrow"/>
                <a:cs typeface="Arial Narrow"/>
              </a:rPr>
              <a:t>Material in a reactor divertor is NOT what was installed</a:t>
            </a:r>
          </a:p>
          <a:p>
            <a:pPr>
              <a:lnSpc>
                <a:spcPct val="110000"/>
              </a:lnSpc>
              <a:buClrTx/>
              <a:buSzTx/>
              <a:buFont typeface="Wingdings" charset="2"/>
              <a:buChar char="Ø"/>
              <a:defRPr/>
            </a:pPr>
            <a:r>
              <a:rPr lang="en-US" b="1" i="1" dirty="0">
                <a:latin typeface="Arial Narrow"/>
                <a:cs typeface="Arial Narrow"/>
              </a:rPr>
              <a:t>Need a way to create and test plasma-reformed surfaces</a:t>
            </a:r>
          </a:p>
        </p:txBody>
      </p:sp>
      <p:sp>
        <p:nvSpPr>
          <p:cNvPr id="3" name="TextBox 2"/>
          <p:cNvSpPr txBox="1"/>
          <p:nvPr/>
        </p:nvSpPr>
        <p:spPr>
          <a:xfrm rot="20094556">
            <a:off x="4423852" y="3813880"/>
            <a:ext cx="11253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 Narrow"/>
                <a:cs typeface="Arial Narrow"/>
              </a:rPr>
              <a:t>carbon target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00260" y="3892177"/>
            <a:ext cx="2611907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 Narrow"/>
                <a:cs typeface="Arial Narrow"/>
              </a:rPr>
              <a:t>Calculated worst case erosion rate </a:t>
            </a:r>
            <a:r>
              <a:rPr lang="en-US" sz="2000" b="1" dirty="0">
                <a:latin typeface="Arial Narrow"/>
                <a:cs typeface="Arial Narrow"/>
              </a:rPr>
              <a:t>~ m/year </a:t>
            </a:r>
            <a:r>
              <a:rPr lang="en-US" sz="2000" dirty="0">
                <a:latin typeface="Arial Narrow"/>
                <a:cs typeface="Arial Narrow"/>
              </a:rPr>
              <a:t>neglecting redeposition</a:t>
            </a:r>
            <a:endParaRPr lang="en-US" sz="2000" i="1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541127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CCE78D3-A10B-4A0C-9B3E-CCD26AE20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MPEX – magnets shown</a:t>
            </a:r>
          </a:p>
        </p:txBody>
      </p:sp>
      <p:pic>
        <p:nvPicPr>
          <p:cNvPr id="9" name="Picture 8" descr="Map&#10;&#10;Description automatically generated with low confidence">
            <a:extLst>
              <a:ext uri="{FF2B5EF4-FFF2-40B4-BE49-F238E27FC236}">
                <a16:creationId xmlns:a16="http://schemas.microsoft.com/office/drawing/2014/main" id="{E3CCAC68-0C8F-41FC-8357-2012F67255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961" t="22439" r="7238" b="20578"/>
          <a:stretch/>
        </p:blipFill>
        <p:spPr>
          <a:xfrm>
            <a:off x="534543" y="809851"/>
            <a:ext cx="10561393" cy="561645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025D1A1-F979-4D82-8AF6-CE05C6D74503}"/>
              </a:ext>
            </a:extLst>
          </p:cNvPr>
          <p:cNvSpPr txBox="1"/>
          <p:nvPr/>
        </p:nvSpPr>
        <p:spPr>
          <a:xfrm>
            <a:off x="7484777" y="1345382"/>
            <a:ext cx="361115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dirty="0">
                <a:latin typeface="+mn-lt"/>
              </a:rPr>
              <a:t>The device is 15.4 m (~50 ft) in length</a:t>
            </a:r>
          </a:p>
        </p:txBody>
      </p:sp>
    </p:spTree>
    <p:extLst>
      <p:ext uri="{BB962C8B-B14F-4D97-AF65-F5344CB8AC3E}">
        <p14:creationId xmlns:p14="http://schemas.microsoft.com/office/powerpoint/2010/main" val="3442547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oy&#10;&#10;Description automatically generated">
            <a:extLst>
              <a:ext uri="{FF2B5EF4-FFF2-40B4-BE49-F238E27FC236}">
                <a16:creationId xmlns:a16="http://schemas.microsoft.com/office/drawing/2014/main" id="{3B2674D9-970B-4F60-A7B5-A599856B3D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333" b="24722"/>
          <a:stretch/>
        </p:blipFill>
        <p:spPr>
          <a:xfrm>
            <a:off x="204773" y="1181264"/>
            <a:ext cx="11944350" cy="4794381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D00FE21-0A19-12BA-8DF7-6C21EA504FEE}"/>
              </a:ext>
            </a:extLst>
          </p:cNvPr>
          <p:cNvSpPr txBox="1">
            <a:spLocks/>
          </p:cNvSpPr>
          <p:nvPr/>
        </p:nvSpPr>
        <p:spPr>
          <a:xfrm>
            <a:off x="429768" y="274320"/>
            <a:ext cx="11425236" cy="535531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dirty="0"/>
              <a:t>MPEX – magnets removed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B84661-9635-B4CE-10BA-B136291A4B56}"/>
              </a:ext>
            </a:extLst>
          </p:cNvPr>
          <p:cNvSpPr txBox="1"/>
          <p:nvPr/>
        </p:nvSpPr>
        <p:spPr>
          <a:xfrm>
            <a:off x="2832653" y="1181264"/>
            <a:ext cx="2156360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RF-tuning controls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DDBECD4-A60B-B920-C2A6-0E03A657F42C}"/>
              </a:ext>
            </a:extLst>
          </p:cNvPr>
          <p:cNvCxnSpPr>
            <a:stCxn id="4" idx="2"/>
          </p:cNvCxnSpPr>
          <p:nvPr/>
        </p:nvCxnSpPr>
        <p:spPr>
          <a:xfrm flipH="1">
            <a:off x="2862470" y="1522896"/>
            <a:ext cx="1048363" cy="415234"/>
          </a:xfrm>
          <a:prstGeom prst="straightConnector1">
            <a:avLst/>
          </a:prstGeom>
          <a:ln w="28575">
            <a:solidFill>
              <a:srgbClr val="C0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8F7C743-10BE-223E-B672-AC445F43D9F0}"/>
              </a:ext>
            </a:extLst>
          </p:cNvPr>
          <p:cNvCxnSpPr/>
          <p:nvPr/>
        </p:nvCxnSpPr>
        <p:spPr>
          <a:xfrm>
            <a:off x="3916017" y="1530626"/>
            <a:ext cx="89453" cy="546652"/>
          </a:xfrm>
          <a:prstGeom prst="straightConnector1">
            <a:avLst/>
          </a:prstGeom>
          <a:ln w="28575">
            <a:solidFill>
              <a:srgbClr val="C0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71CAC32-4094-8D70-1CAD-C42F668A88D9}"/>
              </a:ext>
            </a:extLst>
          </p:cNvPr>
          <p:cNvSpPr txBox="1"/>
          <p:nvPr/>
        </p:nvSpPr>
        <p:spPr>
          <a:xfrm>
            <a:off x="7096098" y="2273646"/>
            <a:ext cx="157126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Gate Valves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59E29C1-CD00-2B92-446A-3EC843BFC136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6450496" y="2615278"/>
            <a:ext cx="1431234" cy="813722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C0DC1D1-F3A5-2B4F-536A-FCC805CCAB2C}"/>
              </a:ext>
            </a:extLst>
          </p:cNvPr>
          <p:cNvCxnSpPr>
            <a:stCxn id="10" idx="2"/>
          </p:cNvCxnSpPr>
          <p:nvPr/>
        </p:nvCxnSpPr>
        <p:spPr>
          <a:xfrm flipH="1">
            <a:off x="6818243" y="2615278"/>
            <a:ext cx="1063487" cy="893235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61DE579-0C5A-1854-0F06-3BCEAE3CA213}"/>
              </a:ext>
            </a:extLst>
          </p:cNvPr>
          <p:cNvCxnSpPr/>
          <p:nvPr/>
        </p:nvCxnSpPr>
        <p:spPr>
          <a:xfrm>
            <a:off x="7881730" y="2615278"/>
            <a:ext cx="536713" cy="963176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06B9993-9605-0E60-E627-08DE750A5DD2}"/>
              </a:ext>
            </a:extLst>
          </p:cNvPr>
          <p:cNvCxnSpPr/>
          <p:nvPr/>
        </p:nvCxnSpPr>
        <p:spPr>
          <a:xfrm>
            <a:off x="7881730" y="2615278"/>
            <a:ext cx="1162879" cy="1459765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0D2CEFD-6FBF-A9F3-49AC-0DC6DE705D70}"/>
              </a:ext>
            </a:extLst>
          </p:cNvPr>
          <p:cNvSpPr txBox="1"/>
          <p:nvPr/>
        </p:nvSpPr>
        <p:spPr>
          <a:xfrm>
            <a:off x="6830741" y="1368917"/>
            <a:ext cx="223009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Vacuum pumping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69B6A4A-FE6B-78A8-75CF-B06A63D32ED8}"/>
              </a:ext>
            </a:extLst>
          </p:cNvPr>
          <p:cNvCxnSpPr/>
          <p:nvPr/>
        </p:nvCxnSpPr>
        <p:spPr>
          <a:xfrm flipH="1">
            <a:off x="5178287" y="1707116"/>
            <a:ext cx="2767503" cy="1467228"/>
          </a:xfrm>
          <a:prstGeom prst="straightConnector1">
            <a:avLst/>
          </a:prstGeom>
          <a:ln w="28575">
            <a:solidFill>
              <a:srgbClr val="0070C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F587D85-1494-88E3-30E8-16352FABCC2F}"/>
              </a:ext>
            </a:extLst>
          </p:cNvPr>
          <p:cNvCxnSpPr/>
          <p:nvPr/>
        </p:nvCxnSpPr>
        <p:spPr>
          <a:xfrm>
            <a:off x="7945790" y="1730513"/>
            <a:ext cx="1884451" cy="2344530"/>
          </a:xfrm>
          <a:prstGeom prst="straightConnector1">
            <a:avLst/>
          </a:prstGeom>
          <a:ln w="28575">
            <a:solidFill>
              <a:srgbClr val="0070C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84864D7-85C0-DF73-D0CA-A6844E9E3BBA}"/>
              </a:ext>
            </a:extLst>
          </p:cNvPr>
          <p:cNvSpPr txBox="1"/>
          <p:nvPr/>
        </p:nvSpPr>
        <p:spPr>
          <a:xfrm>
            <a:off x="929527" y="4555787"/>
            <a:ext cx="2255746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Vacuum chamber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28548FD-F60D-52E7-421D-1E8F0F7BBC3A}"/>
              </a:ext>
            </a:extLst>
          </p:cNvPr>
          <p:cNvCxnSpPr>
            <a:cxnSpLocks/>
            <a:stCxn id="25" idx="0"/>
          </p:cNvCxnSpPr>
          <p:nvPr/>
        </p:nvCxnSpPr>
        <p:spPr>
          <a:xfrm flipH="1" flipV="1">
            <a:off x="1878496" y="3174344"/>
            <a:ext cx="178904" cy="1381443"/>
          </a:xfrm>
          <a:prstGeom prst="straightConnector1">
            <a:avLst/>
          </a:prstGeom>
          <a:ln w="28575">
            <a:solidFill>
              <a:srgbClr val="00B05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7F38089-6A33-62C1-60D9-B48B6D9D7481}"/>
              </a:ext>
            </a:extLst>
          </p:cNvPr>
          <p:cNvCxnSpPr>
            <a:stCxn id="25" idx="0"/>
          </p:cNvCxnSpPr>
          <p:nvPr/>
        </p:nvCxnSpPr>
        <p:spPr>
          <a:xfrm flipV="1">
            <a:off x="2057400" y="3429000"/>
            <a:ext cx="1495620" cy="1126787"/>
          </a:xfrm>
          <a:prstGeom prst="straightConnector1">
            <a:avLst/>
          </a:prstGeom>
          <a:ln w="28575">
            <a:solidFill>
              <a:srgbClr val="00B05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B6C167B-003A-BC84-7AD3-C666C5F7D6F7}"/>
              </a:ext>
            </a:extLst>
          </p:cNvPr>
          <p:cNvSpPr txBox="1"/>
          <p:nvPr/>
        </p:nvSpPr>
        <p:spPr>
          <a:xfrm>
            <a:off x="9830241" y="3132203"/>
            <a:ext cx="2318882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latin typeface="+mn-lt"/>
              </a:rPr>
              <a:t>Pump skids are magnetically shielded</a:t>
            </a:r>
          </a:p>
        </p:txBody>
      </p:sp>
    </p:spTree>
    <p:extLst>
      <p:ext uri="{BB962C8B-B14F-4D97-AF65-F5344CB8AC3E}">
        <p14:creationId xmlns:p14="http://schemas.microsoft.com/office/powerpoint/2010/main" val="4214714663"/>
      </p:ext>
    </p:extLst>
  </p:cSld>
  <p:clrMapOvr>
    <a:masterClrMapping/>
  </p:clrMapOvr>
</p:sld>
</file>

<file path=ppt/theme/theme1.xml><?xml version="1.0" encoding="utf-8"?>
<a:theme xmlns:a="http://schemas.openxmlformats.org/drawingml/2006/main" name="ORNL">
  <a:themeElements>
    <a:clrScheme name="ORNL theme colors 180717 final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3BA2AD"/>
      </a:accent1>
      <a:accent2>
        <a:srgbClr val="8FBB55"/>
      </a:accent2>
      <a:accent3>
        <a:srgbClr val="5785B7"/>
      </a:accent3>
      <a:accent4>
        <a:srgbClr val="E5A940"/>
      </a:accent4>
      <a:accent5>
        <a:srgbClr val="919785"/>
      </a:accent5>
      <a:accent6>
        <a:srgbClr val="CB4D3D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9050">
          <a:solidFill>
            <a:schemeClr val="accent1">
              <a:lumMod val="50000"/>
            </a:schemeClr>
          </a:solidFill>
          <a:miter lim="800000"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<a:prstTxWarp prst="textNoShape">
          <a:avLst/>
        </a:prstTxWarp>
        <a:noAutofit/>
      </a:bodyPr>
      <a:lstStyle>
        <a:defPPr algn="l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bg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RNL template 16x9_180808" id="{EF133236-4FD1-4E83-B0AC-464DEE56453C}" vid="{ECDBAF0C-67FD-47C6-9CC9-5310617ED098}"/>
    </a:ext>
  </a:extLst>
</a:theme>
</file>

<file path=ppt/theme/theme2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36BFB3AB80EA044897B163D651BE7CF" ma:contentTypeVersion="12" ma:contentTypeDescription="Create a new document." ma:contentTypeScope="" ma:versionID="5ccae34aae965e24db62e9729d4dd5e4">
  <xsd:schema xmlns:xsd="http://www.w3.org/2001/XMLSchema" xmlns:xs="http://www.w3.org/2001/XMLSchema" xmlns:p="http://schemas.microsoft.com/office/2006/metadata/properties" xmlns:ns2="38e4deb0-de08-4adb-aafc-d8ff02544178" targetNamespace="http://schemas.microsoft.com/office/2006/metadata/properties" ma:root="true" ma:fieldsID="73e7bd080f35e63ea4fc24c5765ee755" ns2:_="">
    <xsd:import namespace="38e4deb0-de08-4adb-aafc-d8ff025441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4deb0-de08-4adb-aafc-d8ff0254417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8EF5AA9-B8DF-4DC7-90A1-A91BA595B6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e4deb0-de08-4adb-aafc-d8ff025441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BA20C22-D077-412B-81BA-8B2541026FAD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38e4deb0-de08-4adb-aafc-d8ff02544178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14FB6BD-000C-41AF-9DE8-4264F777F37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ORNL</Template>
  <TotalTime>15166</TotalTime>
  <Words>1109</Words>
  <Application>Microsoft Office PowerPoint</Application>
  <PresentationFormat>Widescreen</PresentationFormat>
  <Paragraphs>184</Paragraphs>
  <Slides>22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MS PGothic</vt:lpstr>
      <vt:lpstr>MS PGothic</vt:lpstr>
      <vt:lpstr>Arial</vt:lpstr>
      <vt:lpstr>Arial Black</vt:lpstr>
      <vt:lpstr>Arial Narrow</vt:lpstr>
      <vt:lpstr>Century Gothic</vt:lpstr>
      <vt:lpstr>Symbol</vt:lpstr>
      <vt:lpstr>Times New Roman</vt:lpstr>
      <vt:lpstr>Wingdings</vt:lpstr>
      <vt:lpstr>ORNL</vt:lpstr>
      <vt:lpstr>Machine Protection in Plasma Machines</vt:lpstr>
      <vt:lpstr>PowerPoint Presentation</vt:lpstr>
      <vt:lpstr>National Ignition Facility (NIF)</vt:lpstr>
      <vt:lpstr>What is a tokamak?</vt:lpstr>
      <vt:lpstr>The lifetime of the divertor will determine the availability of a tokamak-based fusion power system</vt:lpstr>
      <vt:lpstr>The Materials Plasma Exposure Experiment (MPEX) is a tool for understanding challenges for divertor plasma facing components</vt:lpstr>
      <vt:lpstr>Plasma Material Interactions (PMI) in a fusion reactor limits the lifetime of materials including the divertor</vt:lpstr>
      <vt:lpstr>MPEX – magnets shown</vt:lpstr>
      <vt:lpstr>PowerPoint Presentation</vt:lpstr>
      <vt:lpstr>MPEX systems – cross section</vt:lpstr>
      <vt:lpstr>MPEX Diagnostics Locations – IR Cameras</vt:lpstr>
      <vt:lpstr>MPEX – Plasma Modes</vt:lpstr>
      <vt:lpstr>Magnetic fields</vt:lpstr>
      <vt:lpstr>Magnetic fields</vt:lpstr>
      <vt:lpstr>Machine Interlocks</vt:lpstr>
      <vt:lpstr>IR (Infrared) cameras</vt:lpstr>
      <vt:lpstr>IR Camera</vt:lpstr>
      <vt:lpstr>Shattered Pellet Injection (SPI)</vt:lpstr>
      <vt:lpstr>Joint European Torus (JET) SPI system</vt:lpstr>
      <vt:lpstr>Pellet fragment injection</vt:lpstr>
      <vt:lpstr>ITER SPI</vt:lpstr>
      <vt:lpstr>Questions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Controls and Interlocks</dc:title>
  <dc:subject/>
  <dc:creator>Curry, Douglas</dc:creator>
  <cp:keywords/>
  <dc:description/>
  <cp:lastModifiedBy>Jorg Wenninger</cp:lastModifiedBy>
  <cp:revision>51</cp:revision>
  <dcterms:created xsi:type="dcterms:W3CDTF">2022-12-30T12:30:57Z</dcterms:created>
  <dcterms:modified xsi:type="dcterms:W3CDTF">2023-02-02T13:39:53Z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0x010100436BFB3AB80EA044897B163D651BE7CF</vt:lpwstr>
  </property>
  <property fmtid="{D5CDD505-2E9C-101B-9397-08002B2CF9AE}" pid="3" name="Order">
    <vt:r8>18100</vt:r8>
  </property>
  <property fmtid="{D5CDD505-2E9C-101B-9397-08002B2CF9AE}" pid="4" name="GUID">
    <vt:lpwstr>42b6f0ba-36c8-4301-8891-17ebf0c53400</vt:lpwstr>
  </property>
</Properties>
</file>