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  <p:sldMasterId id="2147483692" r:id="rId2"/>
  </p:sldMasterIdLst>
  <p:notesMasterIdLst>
    <p:notesMasterId r:id="rId19"/>
  </p:notesMasterIdLst>
  <p:sldIdLst>
    <p:sldId id="262" r:id="rId3"/>
    <p:sldId id="280" r:id="rId4"/>
    <p:sldId id="263" r:id="rId5"/>
    <p:sldId id="266" r:id="rId6"/>
    <p:sldId id="267" r:id="rId7"/>
    <p:sldId id="272" r:id="rId8"/>
    <p:sldId id="273" r:id="rId9"/>
    <p:sldId id="274" r:id="rId10"/>
    <p:sldId id="277" r:id="rId11"/>
    <p:sldId id="284" r:id="rId12"/>
    <p:sldId id="282" r:id="rId13"/>
    <p:sldId id="285" r:id="rId14"/>
    <p:sldId id="283" r:id="rId15"/>
    <p:sldId id="288" r:id="rId16"/>
    <p:sldId id="286" r:id="rId17"/>
    <p:sldId id="28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4AEE90"/>
    <a:srgbClr val="FF7C8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618" autoAdjust="0"/>
  </p:normalViewPr>
  <p:slideViewPr>
    <p:cSldViewPr snapToGrid="0" snapToObjects="1">
      <p:cViewPr varScale="1">
        <p:scale>
          <a:sx n="61" d="100"/>
          <a:sy n="61" d="100"/>
        </p:scale>
        <p:origin x="812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4DF20-96D8-4B40-8612-3A7B06B7DFE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C6D7D-ED9B-4C8A-83F1-659FF1D5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20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783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3128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5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6" y="381002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8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5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1532" y="6341880"/>
            <a:ext cx="912101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29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1532" y="6341880"/>
            <a:ext cx="912101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84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82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6" y="381002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8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9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0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3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2" y="1215233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2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0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9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1532" y="6341880"/>
            <a:ext cx="912101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170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3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8659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20-10-22 - V.Gahier - Cryogenic for cold powering system - Budget consideration.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689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40016" y="3032956"/>
            <a:ext cx="900060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CH" dirty="0"/>
              <a:t>Cryogenics for Cold </a:t>
            </a:r>
            <a:r>
              <a:rPr lang="fr-CH" dirty="0" err="1"/>
              <a:t>Powering</a:t>
            </a:r>
            <a:r>
              <a:rPr lang="fr-CH" dirty="0"/>
              <a:t> system </a:t>
            </a:r>
            <a:br>
              <a:rPr lang="fr-CH" dirty="0"/>
            </a:br>
            <a:r>
              <a:rPr lang="fr-CH" dirty="0"/>
              <a:t>Budget </a:t>
            </a:r>
            <a:r>
              <a:rPr lang="fr-CH" dirty="0" err="1"/>
              <a:t>consideration</a:t>
            </a:r>
            <a:endParaRPr lang="en-GB" sz="1200" b="0" i="1" dirty="0">
              <a:solidFill>
                <a:srgbClr val="7030A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640016" y="5615782"/>
            <a:ext cx="6480000" cy="482178"/>
          </a:xfrm>
        </p:spPr>
        <p:txBody>
          <a:bodyPr>
            <a:normAutofit/>
          </a:bodyPr>
          <a:lstStyle/>
          <a:p>
            <a:r>
              <a:rPr lang="de-DE" dirty="0"/>
              <a:t>CERN, 20 October 2022</a:t>
            </a:r>
          </a:p>
          <a:p>
            <a:endParaRPr lang="de-DE" dirty="0"/>
          </a:p>
          <a:p>
            <a:endParaRPr lang="en-GB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2640016" y="4581128"/>
            <a:ext cx="7056784" cy="380440"/>
          </a:xfrm>
        </p:spPr>
        <p:txBody>
          <a:bodyPr>
            <a:noAutofit/>
          </a:bodyPr>
          <a:lstStyle/>
          <a:p>
            <a:r>
              <a:rPr lang="en-GB" sz="1400" dirty="0"/>
              <a:t>V. Gahier, TE-CRG</a:t>
            </a:r>
            <a:endParaRPr lang="en-GB" sz="1400" i="1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57318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2588"/>
            <a:ext cx="10560000" cy="720000"/>
          </a:xfrm>
        </p:spPr>
        <p:txBody>
          <a:bodyPr/>
          <a:lstStyle/>
          <a:p>
            <a:r>
              <a:rPr lang="en-US" sz="2800" dirty="0"/>
              <a:t>Zone C1/C2 option – cryogenic lines budget estimation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5109" y="1058779"/>
            <a:ext cx="5377689" cy="5190223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/>
              <a:t>Estimation revised for the cryogenic lines -  valid for 8 units produced together and taking into account the simplified configuration : </a:t>
            </a:r>
            <a:r>
              <a:rPr lang="en-US" sz="1600" b="1" dirty="0">
                <a:solidFill>
                  <a:schemeClr val="bg2"/>
                </a:solidFill>
              </a:rPr>
              <a:t>276 </a:t>
            </a:r>
            <a:r>
              <a:rPr lang="en-US" sz="1600" b="1" dirty="0" err="1">
                <a:solidFill>
                  <a:schemeClr val="bg2"/>
                </a:solidFill>
              </a:rPr>
              <a:t>kCHF</a:t>
            </a:r>
            <a:r>
              <a:rPr lang="en-US" sz="1600" b="1" dirty="0">
                <a:solidFill>
                  <a:schemeClr val="bg2"/>
                </a:solidFill>
              </a:rPr>
              <a:t> as a </a:t>
            </a:r>
            <a:r>
              <a:rPr lang="fr-CH" sz="1600" b="1" dirty="0">
                <a:solidFill>
                  <a:schemeClr val="bg2"/>
                </a:solidFill>
              </a:rPr>
              <a:t>budget estimation </a:t>
            </a:r>
            <a:r>
              <a:rPr lang="en-US" sz="1600" b="1" dirty="0">
                <a:solidFill>
                  <a:schemeClr val="bg2"/>
                </a:solidFill>
              </a:rPr>
              <a:t>for the Zone C1/C2 bypass </a:t>
            </a:r>
            <a:r>
              <a:rPr lang="en-US" sz="1600" b="1" dirty="0" err="1">
                <a:solidFill>
                  <a:schemeClr val="bg2"/>
                </a:solidFill>
              </a:rPr>
              <a:t>cryoline</a:t>
            </a:r>
            <a:r>
              <a:rPr lang="en-US" sz="16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en-US" sz="1600" b="1" dirty="0">
              <a:solidFill>
                <a:schemeClr val="bg2"/>
              </a:solidFill>
            </a:endParaRPr>
          </a:p>
          <a:p>
            <a:pPr algn="just"/>
            <a:r>
              <a:rPr lang="en-US" sz="1600" dirty="0"/>
              <a:t>Two options considered - overall cost identical at 276 </a:t>
            </a:r>
            <a:r>
              <a:rPr lang="en-US" sz="1600" dirty="0" err="1"/>
              <a:t>kCHF</a:t>
            </a:r>
            <a:r>
              <a:rPr lang="en-US" sz="1600" dirty="0"/>
              <a:t> for both options.</a:t>
            </a:r>
          </a:p>
          <a:p>
            <a:pPr lvl="1" algn="just">
              <a:buFont typeface="+mj-lt"/>
              <a:buAutoNum type="arabicPeriod"/>
            </a:pPr>
            <a:r>
              <a:rPr lang="en-GB" sz="1100" dirty="0"/>
              <a:t>Production of the line segments by industry – In this case, components produced by industry, specification and installation by CERN/FSU. </a:t>
            </a:r>
          </a:p>
          <a:p>
            <a:pPr lvl="1" algn="just">
              <a:buFont typeface="+mj-lt"/>
              <a:buAutoNum type="arabicPeriod"/>
            </a:pPr>
            <a:r>
              <a:rPr lang="en-GB" sz="1100" dirty="0"/>
              <a:t>Production of the </a:t>
            </a:r>
            <a:r>
              <a:rPr lang="en-GB" sz="1100" dirty="0" err="1"/>
              <a:t>cryolines</a:t>
            </a:r>
            <a:r>
              <a:rPr lang="en-GB" sz="1100" dirty="0"/>
              <a:t> by CERN. </a:t>
            </a:r>
            <a:endParaRPr lang="en-US" sz="1100" dirty="0"/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NB : The </a:t>
            </a:r>
            <a:r>
              <a:rPr lang="en-US" sz="1600" dirty="0" err="1"/>
              <a:t>Alupex</a:t>
            </a:r>
            <a:r>
              <a:rPr lang="en-US" sz="1600" dirty="0"/>
              <a:t> lines from DFHX (Interface C1) is currently in the DFHX protected area : </a:t>
            </a:r>
            <a:r>
              <a:rPr lang="en-US" sz="1600" u="sng" dirty="0"/>
              <a:t>it is proposed that this scope is kept by WP6A</a:t>
            </a:r>
            <a:r>
              <a:rPr lang="en-US" sz="1600" dirty="0"/>
              <a:t>.  </a:t>
            </a:r>
          </a:p>
          <a:p>
            <a:pPr marL="0" indent="0" algn="just">
              <a:buNone/>
            </a:pPr>
            <a:endParaRPr lang="en-US" sz="1600" dirty="0"/>
          </a:p>
          <a:p>
            <a:pPr algn="just"/>
            <a:r>
              <a:rPr lang="en-US" sz="1600" dirty="0"/>
              <a:t>Leak tests of the </a:t>
            </a:r>
            <a:r>
              <a:rPr lang="en-US" sz="1600" dirty="0" err="1"/>
              <a:t>Alupex</a:t>
            </a:r>
            <a:r>
              <a:rPr lang="en-US" sz="1600" dirty="0"/>
              <a:t> lines will require discussion between WP9 and WP6A.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739" y="1115606"/>
            <a:ext cx="3879850" cy="1117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437" y="3098907"/>
            <a:ext cx="5672434" cy="30379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/>
          <p:cNvSpPr txBox="1"/>
          <p:nvPr/>
        </p:nvSpPr>
        <p:spPr>
          <a:xfrm>
            <a:off x="6173437" y="2725488"/>
            <a:ext cx="5888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</a:rPr>
              <a:t>Detailed cost estimate – FSU cost detailed for the different phases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8435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827" y="975246"/>
            <a:ext cx="10560000" cy="4906963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It was agreed to </a:t>
            </a:r>
            <a:r>
              <a:rPr lang="en-US" sz="2000" b="1" dirty="0">
                <a:solidFill>
                  <a:schemeClr val="bg2"/>
                </a:solidFill>
              </a:rPr>
              <a:t>use the GMSX #1 for the String</a:t>
            </a:r>
            <a:r>
              <a:rPr lang="en-US" sz="2000" dirty="0"/>
              <a:t>. Schedule of installation/de-installation to be defined. </a:t>
            </a:r>
          </a:p>
          <a:p>
            <a:pPr algn="just"/>
            <a:r>
              <a:rPr lang="en-US" sz="2000" dirty="0"/>
              <a:t>The supplementary cost (</a:t>
            </a:r>
            <a:r>
              <a:rPr lang="en-US" sz="2000" b="1" dirty="0">
                <a:solidFill>
                  <a:schemeClr val="bg2"/>
                </a:solidFill>
              </a:rPr>
              <a:t>13-43 </a:t>
            </a:r>
            <a:r>
              <a:rPr lang="en-US" sz="2000" b="1" dirty="0" err="1">
                <a:solidFill>
                  <a:schemeClr val="bg2"/>
                </a:solidFill>
              </a:rPr>
              <a:t>kCHF</a:t>
            </a:r>
            <a:r>
              <a:rPr lang="en-US" sz="2000" dirty="0"/>
              <a:t>) related to the following items is imputed to the String – </a:t>
            </a:r>
            <a:r>
              <a:rPr lang="en-US" sz="2000" dirty="0" err="1"/>
              <a:t>provisionnal</a:t>
            </a:r>
            <a:r>
              <a:rPr lang="en-US" sz="2000" dirty="0"/>
              <a:t> cost is shown in yellow.</a:t>
            </a:r>
          </a:p>
          <a:p>
            <a:pPr algn="just"/>
            <a:r>
              <a:rPr lang="en-US" sz="1600" dirty="0"/>
              <a:t>Additional costs due to lack of scale savings</a:t>
            </a:r>
          </a:p>
          <a:p>
            <a:pPr algn="just"/>
            <a:r>
              <a:rPr lang="en-US" sz="1600" dirty="0"/>
              <a:t>Installation and de-installation</a:t>
            </a:r>
          </a:p>
          <a:p>
            <a:pPr algn="just"/>
            <a:r>
              <a:rPr lang="en-US" sz="1600" dirty="0"/>
              <a:t>Material re-qualification before tunnel re-installation</a:t>
            </a:r>
          </a:p>
          <a:p>
            <a:pPr algn="just"/>
            <a:r>
              <a:rPr lang="en-US" sz="1600" dirty="0"/>
              <a:t>Potential reconfiguration to match tunnel final GMS design.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6110"/>
              </p:ext>
            </p:extLst>
          </p:nvPr>
        </p:nvGraphicFramePr>
        <p:xfrm>
          <a:off x="2714626" y="3506471"/>
          <a:ext cx="7772399" cy="2849880"/>
        </p:xfrm>
        <a:graphic>
          <a:graphicData uri="http://schemas.openxmlformats.org/drawingml/2006/table">
            <a:tbl>
              <a:tblPr/>
              <a:tblGrid>
                <a:gridCol w="609351">
                  <a:extLst>
                    <a:ext uri="{9D8B030D-6E8A-4147-A177-3AD203B41FA5}">
                      <a16:colId xmlns:a16="http://schemas.microsoft.com/office/drawing/2014/main" val="3558911165"/>
                    </a:ext>
                  </a:extLst>
                </a:gridCol>
                <a:gridCol w="2564352">
                  <a:extLst>
                    <a:ext uri="{9D8B030D-6E8A-4147-A177-3AD203B41FA5}">
                      <a16:colId xmlns:a16="http://schemas.microsoft.com/office/drawing/2014/main" val="1528497788"/>
                    </a:ext>
                  </a:extLst>
                </a:gridCol>
                <a:gridCol w="799773">
                  <a:extLst>
                    <a:ext uri="{9D8B030D-6E8A-4147-A177-3AD203B41FA5}">
                      <a16:colId xmlns:a16="http://schemas.microsoft.com/office/drawing/2014/main" val="3228389179"/>
                    </a:ext>
                  </a:extLst>
                </a:gridCol>
                <a:gridCol w="3798923">
                  <a:extLst>
                    <a:ext uri="{9D8B030D-6E8A-4147-A177-3AD203B41FA5}">
                      <a16:colId xmlns:a16="http://schemas.microsoft.com/office/drawing/2014/main" val="402833042"/>
                    </a:ext>
                  </a:extLst>
                </a:gridCol>
              </a:tblGrid>
              <a:tr h="608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 Distribution System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8316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Management System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79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Instrumentation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10,200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PT/PDT not compatible with the Tunnel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5589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valves for DFHx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8,000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Counts for supplementary cost for Weka Valve (4 valves)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507901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 for by-pass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2,000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Counts for supplementary cost for Weka Valve (1 valves)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9841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kW heater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1,071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electrical Connection of the heater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1518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outlet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-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79826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valves panel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1,750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Pressure and leak test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7557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valves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requalification of safety valve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208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Miscellaneous (isolation valves, piping, etc…)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-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1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5,000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FSU cost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2617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 for by-pass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10,000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reconfiguration (potential) for reinstallation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8192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qualification for tunnel re-installation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5,250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electronic + mechanical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0224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43,271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98971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714627" y="3909066"/>
            <a:ext cx="7772398" cy="663073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4625" y="5759359"/>
            <a:ext cx="7772399" cy="203096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4169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0" y="1219201"/>
            <a:ext cx="10560000" cy="502117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2800" dirty="0"/>
              <a:t>Thorough exercise for the cost estimate of the GMS.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Total Cost estimate for the </a:t>
            </a:r>
            <a:r>
              <a:rPr lang="en-US" sz="2800" b="1" dirty="0">
                <a:solidFill>
                  <a:schemeClr val="bg2"/>
                </a:solidFill>
              </a:rPr>
              <a:t>8 GMS is 1186 </a:t>
            </a:r>
            <a:r>
              <a:rPr lang="en-US" sz="2800" b="1" dirty="0" err="1">
                <a:solidFill>
                  <a:schemeClr val="bg2"/>
                </a:solidFill>
              </a:rPr>
              <a:t>kCHF</a:t>
            </a:r>
            <a:r>
              <a:rPr lang="en-US" sz="2800" dirty="0"/>
              <a:t>. Interface is defined at the GMS level (interface C</a:t>
            </a:r>
            <a:r>
              <a:rPr lang="en-US" sz="2800" baseline="-25000" dirty="0"/>
              <a:t>2</a:t>
            </a:r>
            <a:r>
              <a:rPr lang="en-US" sz="2800" dirty="0"/>
              <a:t> and Interface B) for the fore-mentioned cost.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The proposed budget distribution between WP6A and WP9 is as follows :</a:t>
            </a:r>
          </a:p>
          <a:p>
            <a:pPr lvl="1" algn="just"/>
            <a:r>
              <a:rPr lang="en-US" sz="2000" dirty="0"/>
              <a:t>Budget to be taken by </a:t>
            </a:r>
            <a:r>
              <a:rPr lang="en-US" sz="2000" b="1" dirty="0">
                <a:solidFill>
                  <a:schemeClr val="bg2"/>
                </a:solidFill>
              </a:rPr>
              <a:t>WP9</a:t>
            </a:r>
            <a:r>
              <a:rPr lang="en-US" sz="2000" dirty="0"/>
              <a:t> is estimated to </a:t>
            </a:r>
            <a:r>
              <a:rPr lang="en-US" sz="2000" b="1" dirty="0">
                <a:solidFill>
                  <a:schemeClr val="bg2"/>
                </a:solidFill>
              </a:rPr>
              <a:t>740 </a:t>
            </a:r>
            <a:r>
              <a:rPr lang="en-US" sz="2000" b="1" dirty="0" err="1">
                <a:solidFill>
                  <a:schemeClr val="bg2"/>
                </a:solidFill>
              </a:rPr>
              <a:t>kCHF</a:t>
            </a:r>
            <a:r>
              <a:rPr lang="en-US" sz="2000" b="1" dirty="0">
                <a:solidFill>
                  <a:schemeClr val="bg2"/>
                </a:solidFill>
              </a:rPr>
              <a:t> (62% of total GMS cost)</a:t>
            </a:r>
          </a:p>
          <a:p>
            <a:pPr lvl="1" algn="just"/>
            <a:r>
              <a:rPr lang="en-US" sz="2000" dirty="0"/>
              <a:t>Budget to be taken by </a:t>
            </a:r>
            <a:r>
              <a:rPr lang="en-US" sz="2000" b="1" dirty="0">
                <a:solidFill>
                  <a:schemeClr val="bg2"/>
                </a:solidFill>
              </a:rPr>
              <a:t>WP6A</a:t>
            </a:r>
            <a:r>
              <a:rPr lang="en-US" sz="2000" dirty="0"/>
              <a:t> is estimated to </a:t>
            </a:r>
            <a:r>
              <a:rPr lang="en-US" sz="2000" b="1" dirty="0">
                <a:solidFill>
                  <a:schemeClr val="bg2"/>
                </a:solidFill>
              </a:rPr>
              <a:t>446 </a:t>
            </a:r>
            <a:r>
              <a:rPr lang="en-US" sz="2000" b="1" dirty="0" err="1">
                <a:solidFill>
                  <a:schemeClr val="bg2"/>
                </a:solidFill>
              </a:rPr>
              <a:t>kCHF</a:t>
            </a:r>
            <a:r>
              <a:rPr lang="en-US" sz="2000" b="1" dirty="0">
                <a:solidFill>
                  <a:schemeClr val="bg2"/>
                </a:solidFill>
              </a:rPr>
              <a:t> (38% of total GMS cost)</a:t>
            </a:r>
            <a:endParaRPr lang="en-US" sz="2000" dirty="0"/>
          </a:p>
          <a:p>
            <a:pPr lvl="1" algn="just"/>
            <a:endParaRPr lang="en-US" sz="2000" dirty="0"/>
          </a:p>
          <a:p>
            <a:pPr algn="just"/>
            <a:r>
              <a:rPr lang="en-US" sz="2800" b="1" dirty="0">
                <a:solidFill>
                  <a:schemeClr val="bg2"/>
                </a:solidFill>
              </a:rPr>
              <a:t>Vacuum insulated cryogenic line </a:t>
            </a:r>
            <a:r>
              <a:rPr lang="en-US" sz="2800" dirty="0"/>
              <a:t>between DFHX and heater can be optionally designed/ manufactured/ installed by CRG. The total cost for the 8 units has been estimated to </a:t>
            </a:r>
            <a:r>
              <a:rPr lang="en-US" sz="2800" b="1" dirty="0">
                <a:solidFill>
                  <a:schemeClr val="bg2"/>
                </a:solidFill>
              </a:rPr>
              <a:t>276 </a:t>
            </a:r>
            <a:r>
              <a:rPr lang="en-US" sz="2800" b="1" dirty="0" err="1">
                <a:solidFill>
                  <a:schemeClr val="bg2"/>
                </a:solidFill>
              </a:rPr>
              <a:t>kCHF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It is proposed that the </a:t>
            </a:r>
            <a:r>
              <a:rPr lang="en-US" sz="2800" b="1" dirty="0" err="1">
                <a:solidFill>
                  <a:schemeClr val="bg2"/>
                </a:solidFill>
              </a:rPr>
              <a:t>Alupex</a:t>
            </a:r>
            <a:r>
              <a:rPr lang="en-US" sz="2800" b="1" dirty="0">
                <a:solidFill>
                  <a:schemeClr val="bg2"/>
                </a:solidFill>
              </a:rPr>
              <a:t> lines </a:t>
            </a:r>
            <a:r>
              <a:rPr lang="en-US" sz="2800" dirty="0"/>
              <a:t>remains </a:t>
            </a:r>
            <a:r>
              <a:rPr lang="en-US" sz="2800" b="1" dirty="0">
                <a:solidFill>
                  <a:schemeClr val="bg2"/>
                </a:solidFill>
              </a:rPr>
              <a:t>out of CRG scope </a:t>
            </a:r>
            <a:r>
              <a:rPr lang="en-US" sz="2800" dirty="0"/>
              <a:t>due to their connection in the restricted enclosure area of the DFHX.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b="1" dirty="0">
                <a:solidFill>
                  <a:schemeClr val="bg2"/>
                </a:solidFill>
              </a:rPr>
              <a:t>GMS </a:t>
            </a:r>
            <a:r>
              <a:rPr lang="en-US" sz="2800" b="1" dirty="0" err="1">
                <a:solidFill>
                  <a:schemeClr val="bg2"/>
                </a:solidFill>
              </a:rPr>
              <a:t>serie</a:t>
            </a:r>
            <a:r>
              <a:rPr lang="en-US" sz="2800" b="1" dirty="0">
                <a:solidFill>
                  <a:schemeClr val="bg2"/>
                </a:solidFill>
              </a:rPr>
              <a:t> X1 </a:t>
            </a:r>
            <a:r>
              <a:rPr lang="en-US" sz="2800" dirty="0"/>
              <a:t>can be used for the </a:t>
            </a:r>
            <a:r>
              <a:rPr lang="en-US" sz="2800" b="1" dirty="0">
                <a:solidFill>
                  <a:schemeClr val="bg2"/>
                </a:solidFill>
              </a:rPr>
              <a:t>String</a:t>
            </a:r>
            <a:r>
              <a:rPr lang="en-US" sz="2800" dirty="0"/>
              <a:t>. Supplementary </a:t>
            </a:r>
            <a:r>
              <a:rPr lang="en-US" sz="2800" b="1" dirty="0">
                <a:solidFill>
                  <a:schemeClr val="bg2"/>
                </a:solidFill>
              </a:rPr>
              <a:t>costs</a:t>
            </a:r>
            <a:r>
              <a:rPr lang="en-US" sz="2800" dirty="0"/>
              <a:t> related to the early installation and material requalification (</a:t>
            </a:r>
            <a:r>
              <a:rPr lang="en-US" sz="2900" b="1" dirty="0">
                <a:solidFill>
                  <a:schemeClr val="bg2"/>
                </a:solidFill>
              </a:rPr>
              <a:t>13-4</a:t>
            </a:r>
            <a:r>
              <a:rPr lang="en-US" sz="2800" b="1" dirty="0">
                <a:solidFill>
                  <a:schemeClr val="bg2"/>
                </a:solidFill>
              </a:rPr>
              <a:t>3kCHF</a:t>
            </a:r>
            <a:r>
              <a:rPr lang="en-US" sz="2800" dirty="0"/>
              <a:t>) shall be imputed to the WP16.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2146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list of components of GMS X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258285"/>
              </p:ext>
            </p:extLst>
          </p:nvPr>
        </p:nvGraphicFramePr>
        <p:xfrm>
          <a:off x="1164469" y="1128958"/>
          <a:ext cx="9863062" cy="4525645"/>
        </p:xfrm>
        <a:graphic>
          <a:graphicData uri="http://schemas.openxmlformats.org/drawingml/2006/table">
            <a:tbl>
              <a:tblPr firstRow="1" firstCol="1" bandRow="1"/>
              <a:tblGrid>
                <a:gridCol w="2596888">
                  <a:extLst>
                    <a:ext uri="{9D8B030D-6E8A-4147-A177-3AD203B41FA5}">
                      <a16:colId xmlns:a16="http://schemas.microsoft.com/office/drawing/2014/main" val="340694293"/>
                    </a:ext>
                  </a:extLst>
                </a:gridCol>
                <a:gridCol w="1804098">
                  <a:extLst>
                    <a:ext uri="{9D8B030D-6E8A-4147-A177-3AD203B41FA5}">
                      <a16:colId xmlns:a16="http://schemas.microsoft.com/office/drawing/2014/main" val="1278377751"/>
                    </a:ext>
                  </a:extLst>
                </a:gridCol>
                <a:gridCol w="2596888">
                  <a:extLst>
                    <a:ext uri="{9D8B030D-6E8A-4147-A177-3AD203B41FA5}">
                      <a16:colId xmlns:a16="http://schemas.microsoft.com/office/drawing/2014/main" val="3703217193"/>
                    </a:ext>
                  </a:extLst>
                </a:gridCol>
                <a:gridCol w="2398332">
                  <a:extLst>
                    <a:ext uri="{9D8B030D-6E8A-4147-A177-3AD203B41FA5}">
                      <a16:colId xmlns:a16="http://schemas.microsoft.com/office/drawing/2014/main" val="2588325272"/>
                    </a:ext>
                  </a:extLst>
                </a:gridCol>
                <a:gridCol w="466856">
                  <a:extLst>
                    <a:ext uri="{9D8B030D-6E8A-4147-A177-3AD203B41FA5}">
                      <a16:colId xmlns:a16="http://schemas.microsoft.com/office/drawing/2014/main" val="2866729376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 mass flow [g/s]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considered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size / Characteristics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0164511"/>
                  </a:ext>
                </a:extLst>
              </a:tr>
              <a:tr h="18415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kA CL control valve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Weka / Velan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 = </a:t>
                      </a:r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</a:t>
                      </a:r>
                      <a:r>
                        <a:rPr lang="en-US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090234"/>
                  </a:ext>
                </a:extLst>
              </a:tr>
              <a:tr h="196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592856"/>
                  </a:ext>
                </a:extLst>
              </a:tr>
              <a:tr h="18415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kA CL control valve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Burkert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 1/2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60232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 =  m3/h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026557"/>
                  </a:ext>
                </a:extLst>
              </a:tr>
              <a:tr h="18415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Bypass control valve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Weka /Velan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DN 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38625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 =14.7 m</a:t>
                      </a:r>
                      <a:r>
                        <a:rPr lang="en-US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8158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heater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kW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109208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Thermometers - heater outlet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0601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Differential pressure transmitter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Rosemount 3051C - 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0-62 mbar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379824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 shut-off valve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Worcester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DN65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627211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 non-return valve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DN65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907912"/>
                  </a:ext>
                </a:extLst>
              </a:tr>
              <a:tr h="18415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 flowmeter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to 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Bronkhorst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DN65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33304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0-10 g/s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57116"/>
                  </a:ext>
                </a:extLst>
              </a:tr>
              <a:tr h="196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4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&lt; 10 mbar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6513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valve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Circle seal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260720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2217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WP6a GMS budget split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16000" y="1063088"/>
            <a:ext cx="1056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GMS budget split as required by WP6a is shown below detailing :</a:t>
            </a:r>
          </a:p>
          <a:p>
            <a:pPr lvl="1" algn="l"/>
            <a:r>
              <a:rPr lang="en-US" sz="1467" dirty="0"/>
              <a:t>Drawing by FSU in green</a:t>
            </a:r>
          </a:p>
          <a:p>
            <a:pPr lvl="1" algn="l"/>
            <a:r>
              <a:rPr lang="en-US" sz="1467" dirty="0"/>
              <a:t>Installation in green </a:t>
            </a:r>
          </a:p>
          <a:p>
            <a:pPr algn="l"/>
            <a:r>
              <a:rPr lang="en-US" sz="2000" dirty="0"/>
              <a:t>Cost is indicated per GMS.</a:t>
            </a:r>
          </a:p>
          <a:p>
            <a:pPr algn="l"/>
            <a:r>
              <a:rPr lang="en-US" sz="2000" dirty="0"/>
              <a:t>No tooling cost identified.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8991" y="3169526"/>
            <a:ext cx="7492820" cy="17447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4900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Bypass line Simple routing DHFX</a:t>
            </a:r>
          </a:p>
        </p:txBody>
      </p:sp>
      <p:pic>
        <p:nvPicPr>
          <p:cNvPr id="1026" name="Image 8" descr="image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851" y="1818682"/>
            <a:ext cx="8123955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692548" y="3109913"/>
            <a:ext cx="934596" cy="19612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2962" y="5011648"/>
            <a:ext cx="1543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Fixed point</a:t>
            </a:r>
          </a:p>
          <a:p>
            <a:r>
              <a:rPr lang="en-US" dirty="0"/>
              <a:t>Interface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1275" y="4958278"/>
            <a:ext cx="1543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Bayonet + flexible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06788" y="4563408"/>
            <a:ext cx="376237" cy="709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3825" y="2847689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Elbow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55938" y="3152401"/>
            <a:ext cx="207962" cy="228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23456" y="2592036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welding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035425" y="2936302"/>
            <a:ext cx="259556" cy="225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50799" y="1881365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welding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562768" y="2225631"/>
            <a:ext cx="259556" cy="225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811" y="1902465"/>
            <a:ext cx="111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Straight line 6m?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317558" y="2495936"/>
            <a:ext cx="259556" cy="225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94277" y="1767526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Elbow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386390" y="2072238"/>
            <a:ext cx="207962" cy="228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8429" y="4356150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Elbow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355309" y="3085392"/>
            <a:ext cx="1170526" cy="1350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627144" y="5657979"/>
            <a:ext cx="211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Bypass in DN32</a:t>
            </a:r>
          </a:p>
          <a:p>
            <a:r>
              <a:rPr lang="en-US" dirty="0"/>
              <a:t>Length ~14.26 m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9158" y="2481946"/>
            <a:ext cx="1756269" cy="1726627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7678718" y="3345259"/>
            <a:ext cx="2312034" cy="217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711660" y="4155204"/>
            <a:ext cx="211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Drawing LHCDFX_0026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7576012" y="3085392"/>
            <a:ext cx="51133" cy="2452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583218" y="2313380"/>
            <a:ext cx="10631" cy="79907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263900" y="2304771"/>
            <a:ext cx="4337678" cy="110284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274532" y="3406529"/>
            <a:ext cx="54456" cy="75637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2414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Bypass line simple routing DFHM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1324" y="1746642"/>
            <a:ext cx="4406876" cy="269359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Image 9" descr="image0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514" y="1743075"/>
            <a:ext cx="8252461" cy="416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3983831" y="3131345"/>
            <a:ext cx="4131469" cy="25717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83831" y="3388519"/>
            <a:ext cx="0" cy="65722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900924" y="4045744"/>
            <a:ext cx="8290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07160" y="2835328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Elbow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79838" y="3113163"/>
            <a:ext cx="207962" cy="228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77854" y="3113163"/>
            <a:ext cx="181371" cy="9325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8080375" y="3113163"/>
            <a:ext cx="24606" cy="43331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48538" y="2508342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Elbow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884716" y="2850398"/>
            <a:ext cx="207962" cy="228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60504" y="2472780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welding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909514" y="2833790"/>
            <a:ext cx="245029" cy="5341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59728" y="2650865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welding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670052" y="3034278"/>
            <a:ext cx="259556" cy="225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06756" y="2423222"/>
            <a:ext cx="111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Straight line 6m?</a:t>
            </a:r>
          </a:p>
        </p:txBody>
      </p:sp>
      <p:cxnSp>
        <p:nvCxnSpPr>
          <p:cNvPr id="28" name="Straight Arrow Connector 27"/>
          <p:cNvCxnSpPr>
            <a:stCxn id="14" idx="3"/>
          </p:cNvCxnSpPr>
          <p:nvPr/>
        </p:nvCxnSpPr>
        <p:spPr>
          <a:xfrm>
            <a:off x="4650210" y="3019994"/>
            <a:ext cx="114262" cy="322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80164" y="2280423"/>
            <a:ext cx="111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Straight line 6m?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723618" y="2877195"/>
            <a:ext cx="114262" cy="322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86680" y="2208112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welding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395596" y="2508342"/>
            <a:ext cx="320760" cy="646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104981" y="5887327"/>
            <a:ext cx="211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Bypass in DN32</a:t>
            </a:r>
          </a:p>
          <a:p>
            <a:r>
              <a:rPr lang="en-US" dirty="0"/>
              <a:t>Length ~17.15 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795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/>
              <a:t>Tunnel system  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dirty="0"/>
              <a:t>Interfaces</a:t>
            </a:r>
            <a:r>
              <a:rPr lang="en-US" dirty="0"/>
              <a:t> definition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dirty="0"/>
              <a:t>Scope for Cryo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dirty="0"/>
              <a:t>Budget proposition /distribution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fr-CH" dirty="0"/>
              <a:t>Bypass </a:t>
            </a:r>
            <a:r>
              <a:rPr lang="fr-CH" dirty="0" err="1"/>
              <a:t>cryoline</a:t>
            </a:r>
            <a:r>
              <a:rPr lang="fr-CH" dirty="0"/>
              <a:t> and </a:t>
            </a:r>
            <a:r>
              <a:rPr lang="fr-CH" dirty="0" err="1"/>
              <a:t>alupex</a:t>
            </a:r>
            <a:r>
              <a:rPr lang="fr-CH" dirty="0"/>
              <a:t> </a:t>
            </a:r>
            <a:r>
              <a:rPr lang="fr-CH" dirty="0" err="1"/>
              <a:t>optionnal</a:t>
            </a:r>
            <a:r>
              <a:rPr lang="fr-CH" dirty="0"/>
              <a:t> scope</a:t>
            </a:r>
          </a:p>
          <a:p>
            <a:pPr marL="514350" indent="-514350">
              <a:buFont typeface="+mj-lt"/>
              <a:buAutoNum type="arabicPeriod"/>
            </a:pPr>
            <a:endParaRPr lang="fr-CH" dirty="0"/>
          </a:p>
          <a:p>
            <a:pPr marL="514350" indent="-514350">
              <a:buFont typeface="+mj-lt"/>
              <a:buAutoNum type="arabicPeriod"/>
            </a:pPr>
            <a:r>
              <a:rPr lang="fr-CH" dirty="0"/>
              <a:t>String system</a:t>
            </a:r>
          </a:p>
          <a:p>
            <a:pPr marL="514350" indent="-514350">
              <a:buFont typeface="+mj-lt"/>
              <a:buAutoNum type="arabicPeriod"/>
            </a:pPr>
            <a:endParaRPr lang="fr-CH" dirty="0"/>
          </a:p>
          <a:p>
            <a:pPr marL="514350" indent="-514350">
              <a:buFont typeface="+mj-lt"/>
              <a:buAutoNum type="arabicPeriod"/>
            </a:pPr>
            <a:r>
              <a:rPr lang="fr-CH" dirty="0"/>
              <a:t>Conclusion / </a:t>
            </a:r>
            <a:r>
              <a:rPr lang="fr-CH" dirty="0" err="1"/>
              <a:t>Way</a:t>
            </a:r>
            <a:r>
              <a:rPr lang="fr-CH" dirty="0"/>
              <a:t> </a:t>
            </a:r>
            <a:r>
              <a:rPr lang="fr-CH" dirty="0" err="1"/>
              <a:t>forward</a:t>
            </a:r>
            <a:endParaRPr lang="fr-CH" dirty="0"/>
          </a:p>
          <a:p>
            <a:pPr marL="514350" indent="-514350">
              <a:buFont typeface="+mj-lt"/>
              <a:buAutoNum type="arabicPeriod"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914400" lvl="1" indent="-514350">
              <a:buFont typeface="+mj-lt"/>
              <a:buAutoNum type="arabicPeriod"/>
            </a:pP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13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896" y="34845"/>
            <a:ext cx="10560000" cy="720000"/>
          </a:xfrm>
        </p:spPr>
        <p:txBody>
          <a:bodyPr/>
          <a:lstStyle/>
          <a:p>
            <a:r>
              <a:rPr lang="fr-CH" dirty="0" err="1"/>
              <a:t>Mechanical</a:t>
            </a:r>
            <a:r>
              <a:rPr lang="fr-CH" dirty="0"/>
              <a:t> Interfaces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9801" y="4360347"/>
            <a:ext cx="4307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2"/>
                </a:solidFill>
              </a:rPr>
              <a:t>Interface C</a:t>
            </a:r>
            <a:r>
              <a:rPr lang="fr-CH" sz="1600" b="1" baseline="-25000" dirty="0">
                <a:solidFill>
                  <a:schemeClr val="bg2"/>
                </a:solidFill>
              </a:rPr>
              <a:t>2</a:t>
            </a:r>
            <a:endParaRPr lang="en-US" sz="1600" b="1" baseline="-25000" dirty="0">
              <a:solidFill>
                <a:schemeClr val="bg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20132"/>
              </p:ext>
            </p:extLst>
          </p:nvPr>
        </p:nvGraphicFramePr>
        <p:xfrm>
          <a:off x="419251" y="4701372"/>
          <a:ext cx="6642750" cy="1499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935">
                  <a:extLst>
                    <a:ext uri="{9D8B030D-6E8A-4147-A177-3AD203B41FA5}">
                      <a16:colId xmlns:a16="http://schemas.microsoft.com/office/drawing/2014/main" val="2357471733"/>
                    </a:ext>
                  </a:extLst>
                </a:gridCol>
                <a:gridCol w="745490">
                  <a:extLst>
                    <a:ext uri="{9D8B030D-6E8A-4147-A177-3AD203B41FA5}">
                      <a16:colId xmlns:a16="http://schemas.microsoft.com/office/drawing/2014/main" val="3723553709"/>
                    </a:ext>
                  </a:extLst>
                </a:gridCol>
                <a:gridCol w="1773921">
                  <a:extLst>
                    <a:ext uri="{9D8B030D-6E8A-4147-A177-3AD203B41FA5}">
                      <a16:colId xmlns:a16="http://schemas.microsoft.com/office/drawing/2014/main" val="589136808"/>
                    </a:ext>
                  </a:extLst>
                </a:gridCol>
                <a:gridCol w="1864962">
                  <a:extLst>
                    <a:ext uri="{9D8B030D-6E8A-4147-A177-3AD203B41FA5}">
                      <a16:colId xmlns:a16="http://schemas.microsoft.com/office/drawing/2014/main" val="2722514636"/>
                    </a:ext>
                  </a:extLst>
                </a:gridCol>
                <a:gridCol w="583247">
                  <a:extLst>
                    <a:ext uri="{9D8B030D-6E8A-4147-A177-3AD203B41FA5}">
                      <a16:colId xmlns:a16="http://schemas.microsoft.com/office/drawing/2014/main" val="957582629"/>
                    </a:ext>
                  </a:extLst>
                </a:gridCol>
                <a:gridCol w="925195">
                  <a:extLst>
                    <a:ext uri="{9D8B030D-6E8A-4147-A177-3AD203B41FA5}">
                      <a16:colId xmlns:a16="http://schemas.microsoft.com/office/drawing/2014/main" val="61011596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Quantity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Ref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Function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&amp; Label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Size*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Type of Connection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839736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Bypass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Heater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Bypass heater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C – bypass heater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 </a:t>
                      </a: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Bayonet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9363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CL 18 </a:t>
                      </a:r>
                      <a:r>
                        <a:rPr lang="en-GB" sz="1000">
                          <a:effectLst/>
                        </a:rPr>
                        <a:t>kA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Current lead 18 </a:t>
                      </a:r>
                      <a:r>
                        <a:rPr lang="en-GB" sz="1000">
                          <a:effectLst/>
                        </a:rPr>
                        <a:t>kA</a:t>
                      </a:r>
                      <a:r>
                        <a:rPr lang="en-GB" sz="1100" cap="all">
                          <a:effectLst/>
                        </a:rPr>
                        <a:t> outlet 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C – CL 18 kA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DN 20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TBC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996598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CL </a:t>
                      </a:r>
                      <a:r>
                        <a:rPr lang="en-GB" sz="1000" dirty="0">
                          <a:effectLst/>
                        </a:rPr>
                        <a:t>2 kA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Current lead 2 </a:t>
                      </a:r>
                      <a:r>
                        <a:rPr lang="en-GB" sz="1000">
                          <a:effectLst/>
                        </a:rPr>
                        <a:t>kA</a:t>
                      </a:r>
                      <a:r>
                        <a:rPr lang="en-GB" sz="1100" cap="all">
                          <a:effectLst/>
                        </a:rPr>
                        <a:t> outlet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C – CL 2 kA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DN 15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TBC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803012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880055"/>
              </p:ext>
            </p:extLst>
          </p:nvPr>
        </p:nvGraphicFramePr>
        <p:xfrm>
          <a:off x="7137767" y="5398247"/>
          <a:ext cx="4761660" cy="76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9962">
                  <a:extLst>
                    <a:ext uri="{9D8B030D-6E8A-4147-A177-3AD203B41FA5}">
                      <a16:colId xmlns:a16="http://schemas.microsoft.com/office/drawing/2014/main" val="3379324283"/>
                    </a:ext>
                  </a:extLst>
                </a:gridCol>
                <a:gridCol w="1162351">
                  <a:extLst>
                    <a:ext uri="{9D8B030D-6E8A-4147-A177-3AD203B41FA5}">
                      <a16:colId xmlns:a16="http://schemas.microsoft.com/office/drawing/2014/main" val="36722901"/>
                    </a:ext>
                  </a:extLst>
                </a:gridCol>
                <a:gridCol w="1308735">
                  <a:extLst>
                    <a:ext uri="{9D8B030D-6E8A-4147-A177-3AD203B41FA5}">
                      <a16:colId xmlns:a16="http://schemas.microsoft.com/office/drawing/2014/main" val="2644121956"/>
                    </a:ext>
                  </a:extLst>
                </a:gridCol>
                <a:gridCol w="761047">
                  <a:extLst>
                    <a:ext uri="{9D8B030D-6E8A-4147-A177-3AD203B41FA5}">
                      <a16:colId xmlns:a16="http://schemas.microsoft.com/office/drawing/2014/main" val="1491009916"/>
                    </a:ext>
                  </a:extLst>
                </a:gridCol>
                <a:gridCol w="959565">
                  <a:extLst>
                    <a:ext uri="{9D8B030D-6E8A-4147-A177-3AD203B41FA5}">
                      <a16:colId xmlns:a16="http://schemas.microsoft.com/office/drawing/2014/main" val="19824362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Ref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Function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&amp; Label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Size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Type of Connection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21647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WRL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Warm helium return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B - WRL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 </a:t>
                      </a: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Min PN 6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Flange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15077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85990" y="5059413"/>
            <a:ext cx="4307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2"/>
                </a:solidFill>
              </a:rPr>
              <a:t>Interface B</a:t>
            </a:r>
            <a:endParaRPr lang="en-US" sz="1600" b="1" dirty="0">
              <a:solidFill>
                <a:schemeClr val="bg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41" y="718761"/>
            <a:ext cx="4766494" cy="35996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65314" y="1569207"/>
            <a:ext cx="177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Interface A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5187994" y="4151866"/>
            <a:ext cx="747529" cy="0"/>
          </a:xfrm>
          <a:prstGeom prst="line">
            <a:avLst/>
          </a:prstGeom>
          <a:ln w="22225">
            <a:solidFill>
              <a:schemeClr val="bg2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06431" y="2337546"/>
            <a:ext cx="177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Interface C</a:t>
            </a:r>
            <a:r>
              <a:rPr lang="en-US" sz="1600" baseline="-25000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35523" y="3902057"/>
            <a:ext cx="1773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</a:rPr>
              <a:t>Interface</a:t>
            </a:r>
            <a:r>
              <a:rPr lang="en-US" dirty="0"/>
              <a:t> </a:t>
            </a:r>
            <a:r>
              <a:rPr lang="en-US" sz="1600" dirty="0">
                <a:solidFill>
                  <a:schemeClr val="bg2"/>
                </a:solidFill>
              </a:rPr>
              <a:t>B</a:t>
            </a:r>
          </a:p>
        </p:txBody>
      </p:sp>
      <p:cxnSp>
        <p:nvCxnSpPr>
          <p:cNvPr id="4" name="Elbow Connector 3"/>
          <p:cNvCxnSpPr/>
          <p:nvPr/>
        </p:nvCxnSpPr>
        <p:spPr>
          <a:xfrm rot="5400000" flipH="1" flipV="1">
            <a:off x="4452563" y="3239485"/>
            <a:ext cx="1375312" cy="192882"/>
          </a:xfrm>
          <a:prstGeom prst="bentConnector3">
            <a:avLst>
              <a:gd name="adj1" fmla="val 21605"/>
            </a:avLst>
          </a:prstGeom>
          <a:ln w="22225"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368512" y="879749"/>
            <a:ext cx="48234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Three</a:t>
            </a:r>
            <a:r>
              <a:rPr lang="fr-CH" sz="1600" dirty="0"/>
              <a:t> </a:t>
            </a:r>
            <a:r>
              <a:rPr lang="fr-CH" sz="1600" dirty="0" err="1"/>
              <a:t>mechanical</a:t>
            </a:r>
            <a:r>
              <a:rPr lang="fr-CH" sz="1600" dirty="0"/>
              <a:t> interfaces to WP9 for the Cold </a:t>
            </a:r>
            <a:r>
              <a:rPr lang="fr-CH" sz="1600" dirty="0" err="1"/>
              <a:t>Powering</a:t>
            </a:r>
            <a:r>
              <a:rPr lang="fr-CH" sz="1600" dirty="0"/>
              <a:t> System :</a:t>
            </a:r>
          </a:p>
          <a:p>
            <a:pPr marL="285750" indent="-285750">
              <a:buFontTx/>
              <a:buChar char="-"/>
            </a:pPr>
            <a:r>
              <a:rPr lang="fr-CH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Interface A</a:t>
            </a:r>
            <a:r>
              <a:rPr lang="fr-CH" sz="1600" dirty="0"/>
              <a:t> to the QXL </a:t>
            </a:r>
          </a:p>
          <a:p>
            <a:pPr marL="285750" indent="-285750">
              <a:buFontTx/>
              <a:buChar char="-"/>
            </a:pPr>
            <a:r>
              <a:rPr lang="fr-CH" sz="1600" dirty="0">
                <a:solidFill>
                  <a:schemeClr val="bg2"/>
                </a:solidFill>
              </a:rPr>
              <a:t>Interface B</a:t>
            </a:r>
            <a:r>
              <a:rPr lang="fr-CH" sz="1600" dirty="0"/>
              <a:t> </a:t>
            </a:r>
            <a:r>
              <a:rPr lang="fr-CH" sz="1600" dirty="0" err="1"/>
              <a:t>between</a:t>
            </a:r>
            <a:r>
              <a:rPr lang="fr-CH" sz="1600" dirty="0"/>
              <a:t> the GMS and WRL,</a:t>
            </a:r>
          </a:p>
          <a:p>
            <a:pPr marL="285750" indent="-285750">
              <a:buFontTx/>
              <a:buChar char="-"/>
            </a:pPr>
            <a:r>
              <a:rPr lang="fr-CH" sz="1600" dirty="0">
                <a:solidFill>
                  <a:schemeClr val="bg2"/>
                </a:solidFill>
              </a:rPr>
              <a:t>Interface C</a:t>
            </a:r>
            <a:r>
              <a:rPr lang="fr-CH" sz="1600" dirty="0"/>
              <a:t> </a:t>
            </a:r>
            <a:r>
              <a:rPr lang="fr-CH" sz="1600" dirty="0" err="1"/>
              <a:t>between</a:t>
            </a:r>
            <a:r>
              <a:rPr lang="fr-CH" sz="1600" dirty="0"/>
              <a:t> the DFHX and GMS.</a:t>
            </a:r>
          </a:p>
          <a:p>
            <a:pPr marL="742950" lvl="1" indent="-285750">
              <a:buFontTx/>
              <a:buChar char="-"/>
            </a:pPr>
            <a:r>
              <a:rPr lang="fr-CH" sz="1600" dirty="0">
                <a:solidFill>
                  <a:schemeClr val="bg2"/>
                </a:solidFill>
              </a:rPr>
              <a:t>Interface </a:t>
            </a:r>
            <a:r>
              <a:rPr lang="en-US" sz="1600" dirty="0">
                <a:solidFill>
                  <a:schemeClr val="bg2"/>
                </a:solidFill>
              </a:rPr>
              <a:t>C</a:t>
            </a:r>
            <a:r>
              <a:rPr lang="en-US" sz="1600" baseline="-25000" dirty="0">
                <a:solidFill>
                  <a:schemeClr val="bg2"/>
                </a:solidFill>
              </a:rPr>
              <a:t>1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en-US" sz="1600" dirty="0"/>
              <a:t>: at DFHX level</a:t>
            </a:r>
            <a:endParaRPr lang="fr-CH" sz="1600" dirty="0"/>
          </a:p>
          <a:p>
            <a:pPr marL="742950" lvl="1" indent="-285750">
              <a:buFontTx/>
              <a:buChar char="-"/>
            </a:pPr>
            <a:r>
              <a:rPr lang="fr-CH" sz="1600" dirty="0">
                <a:solidFill>
                  <a:schemeClr val="bg2"/>
                </a:solidFill>
              </a:rPr>
              <a:t>Interface </a:t>
            </a:r>
            <a:r>
              <a:rPr lang="en-US" sz="1600" dirty="0">
                <a:solidFill>
                  <a:schemeClr val="bg2"/>
                </a:solidFill>
              </a:rPr>
              <a:t>C</a:t>
            </a:r>
            <a:r>
              <a:rPr lang="en-US" sz="1600" baseline="-25000" dirty="0">
                <a:solidFill>
                  <a:schemeClr val="bg2"/>
                </a:solidFill>
              </a:rPr>
              <a:t>2 </a:t>
            </a:r>
            <a:r>
              <a:rPr lang="en-US" sz="1600" dirty="0"/>
              <a:t>: at GMS level : </a:t>
            </a:r>
            <a:r>
              <a:rPr lang="en-US" sz="1600" dirty="0">
                <a:solidFill>
                  <a:schemeClr val="accent6"/>
                </a:solidFill>
              </a:rPr>
              <a:t>current interface considered for budget/scope evaluation.</a:t>
            </a:r>
          </a:p>
          <a:p>
            <a:endParaRPr lang="en-US" sz="1600" dirty="0"/>
          </a:p>
          <a:p>
            <a:r>
              <a:rPr lang="en-US" sz="1600" dirty="0"/>
              <a:t>Zone </a:t>
            </a:r>
            <a:r>
              <a:rPr lang="en-US" sz="1600" dirty="0">
                <a:solidFill>
                  <a:schemeClr val="bg2"/>
                </a:solidFill>
              </a:rPr>
              <a:t>C</a:t>
            </a:r>
            <a:r>
              <a:rPr lang="en-US" sz="1600" baseline="-25000" dirty="0">
                <a:solidFill>
                  <a:schemeClr val="bg2"/>
                </a:solidFill>
              </a:rPr>
              <a:t>1</a:t>
            </a:r>
            <a:r>
              <a:rPr lang="en-US" sz="1600" dirty="0">
                <a:solidFill>
                  <a:schemeClr val="bg2"/>
                </a:solidFill>
              </a:rPr>
              <a:t>-C</a:t>
            </a:r>
            <a:r>
              <a:rPr lang="en-US" sz="1600" baseline="-25000" dirty="0">
                <a:solidFill>
                  <a:schemeClr val="bg2"/>
                </a:solidFill>
              </a:rPr>
              <a:t>2</a:t>
            </a:r>
            <a:r>
              <a:rPr lang="en-US" sz="1600" dirty="0"/>
              <a:t> comprises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dirty="0" err="1"/>
              <a:t>Alupex</a:t>
            </a:r>
            <a:r>
              <a:rPr lang="en-US" sz="1600" dirty="0"/>
              <a:t> line from the current leads to the GMS control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The bypass </a:t>
            </a:r>
            <a:r>
              <a:rPr lang="fr-CH" sz="1600" dirty="0" err="1"/>
              <a:t>cryoline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DFHX to the GMS </a:t>
            </a:r>
            <a:r>
              <a:rPr lang="fr-CH" sz="1600" dirty="0" err="1"/>
              <a:t>heater</a:t>
            </a: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Zone C1/C2 </a:t>
            </a:r>
            <a:r>
              <a:rPr lang="fr-CH" sz="1600" dirty="0" err="1"/>
              <a:t>can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treated</a:t>
            </a:r>
            <a:r>
              <a:rPr lang="fr-CH" sz="1600" dirty="0"/>
              <a:t> as a </a:t>
            </a:r>
            <a:r>
              <a:rPr lang="fr-CH" sz="1600" dirty="0" err="1"/>
              <a:t>optional</a:t>
            </a:r>
            <a:r>
              <a:rPr lang="fr-CH" sz="1600" dirty="0"/>
              <a:t> scope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005553" y="2673098"/>
            <a:ext cx="1318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</a:rPr>
              <a:t>Interface C</a:t>
            </a:r>
            <a:r>
              <a:rPr lang="en-US" sz="1600" baseline="-25000" dirty="0">
                <a:solidFill>
                  <a:schemeClr val="accent3"/>
                </a:solidFill>
              </a:rPr>
              <a:t>1</a:t>
            </a:r>
          </a:p>
        </p:txBody>
      </p:sp>
      <p:cxnSp>
        <p:nvCxnSpPr>
          <p:cNvPr id="27" name="Elbow Connector 26"/>
          <p:cNvCxnSpPr/>
          <p:nvPr/>
        </p:nvCxnSpPr>
        <p:spPr>
          <a:xfrm flipV="1">
            <a:off x="3675352" y="2966955"/>
            <a:ext cx="1218404" cy="986934"/>
          </a:xfrm>
          <a:prstGeom prst="bentConnector3">
            <a:avLst>
              <a:gd name="adj1" fmla="val 101596"/>
            </a:avLst>
          </a:prstGeom>
          <a:ln w="22225">
            <a:solidFill>
              <a:schemeClr val="accent4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en-GB" dirty="0"/>
              <a:t>20-10-22 - </a:t>
            </a:r>
            <a:r>
              <a:rPr lang="en-GB" dirty="0" err="1"/>
              <a:t>V.Gahier</a:t>
            </a:r>
            <a:r>
              <a:rPr lang="en-GB" dirty="0"/>
              <a:t> - Cryogenic for cold powering system - Budget consideration.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143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9" y="694051"/>
            <a:ext cx="3886200" cy="4886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 </a:t>
            </a:r>
            <a:r>
              <a:rPr lang="fr-CH" dirty="0" err="1"/>
              <a:t>Mechanical</a:t>
            </a:r>
            <a:r>
              <a:rPr lang="fr-CH" dirty="0"/>
              <a:t> Interfaces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7980" y="2880463"/>
            <a:ext cx="4307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2"/>
                </a:solidFill>
              </a:rPr>
              <a:t>Interface </a:t>
            </a:r>
            <a:r>
              <a:rPr lang="en-US" sz="1600" b="1" dirty="0">
                <a:solidFill>
                  <a:schemeClr val="bg2"/>
                </a:solidFill>
              </a:rPr>
              <a:t>C</a:t>
            </a:r>
            <a:r>
              <a:rPr lang="en-US" sz="1600" b="1" baseline="-25000" dirty="0">
                <a:solidFill>
                  <a:schemeClr val="bg2"/>
                </a:solidFill>
              </a:rPr>
              <a:t>2</a:t>
            </a:r>
            <a:endParaRPr lang="en-US" sz="1600" b="1" dirty="0">
              <a:solidFill>
                <a:schemeClr val="bg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98327"/>
              </p:ext>
            </p:extLst>
          </p:nvPr>
        </p:nvGraphicFramePr>
        <p:xfrm>
          <a:off x="4830305" y="3234840"/>
          <a:ext cx="6642750" cy="1868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935">
                  <a:extLst>
                    <a:ext uri="{9D8B030D-6E8A-4147-A177-3AD203B41FA5}">
                      <a16:colId xmlns:a16="http://schemas.microsoft.com/office/drawing/2014/main" val="2357471733"/>
                    </a:ext>
                  </a:extLst>
                </a:gridCol>
                <a:gridCol w="745490">
                  <a:extLst>
                    <a:ext uri="{9D8B030D-6E8A-4147-A177-3AD203B41FA5}">
                      <a16:colId xmlns:a16="http://schemas.microsoft.com/office/drawing/2014/main" val="3723553709"/>
                    </a:ext>
                  </a:extLst>
                </a:gridCol>
                <a:gridCol w="1773921">
                  <a:extLst>
                    <a:ext uri="{9D8B030D-6E8A-4147-A177-3AD203B41FA5}">
                      <a16:colId xmlns:a16="http://schemas.microsoft.com/office/drawing/2014/main" val="589136808"/>
                    </a:ext>
                  </a:extLst>
                </a:gridCol>
                <a:gridCol w="1864962">
                  <a:extLst>
                    <a:ext uri="{9D8B030D-6E8A-4147-A177-3AD203B41FA5}">
                      <a16:colId xmlns:a16="http://schemas.microsoft.com/office/drawing/2014/main" val="2722514636"/>
                    </a:ext>
                  </a:extLst>
                </a:gridCol>
                <a:gridCol w="583247">
                  <a:extLst>
                    <a:ext uri="{9D8B030D-6E8A-4147-A177-3AD203B41FA5}">
                      <a16:colId xmlns:a16="http://schemas.microsoft.com/office/drawing/2014/main" val="957582629"/>
                    </a:ext>
                  </a:extLst>
                </a:gridCol>
                <a:gridCol w="925195">
                  <a:extLst>
                    <a:ext uri="{9D8B030D-6E8A-4147-A177-3AD203B41FA5}">
                      <a16:colId xmlns:a16="http://schemas.microsoft.com/office/drawing/2014/main" val="61011596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Quantity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Ref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Function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&amp; Label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Size*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Type of Connection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839736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Bypass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Heater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>
                          <a:effectLst/>
                        </a:rPr>
                        <a:t>Bypass heater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C – bypass heater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DN </a:t>
                      </a:r>
                      <a:r>
                        <a:rPr lang="fr-CH" sz="1100" dirty="0">
                          <a:effectLst/>
                        </a:rPr>
                        <a:t>32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Bayonet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9363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CL 18 </a:t>
                      </a:r>
                      <a:r>
                        <a:rPr lang="en-GB" sz="1000" dirty="0">
                          <a:effectLst/>
                        </a:rPr>
                        <a:t>kA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Current lead 18 </a:t>
                      </a:r>
                      <a:r>
                        <a:rPr lang="en-GB" sz="1000" dirty="0">
                          <a:effectLst/>
                        </a:rPr>
                        <a:t>kA</a:t>
                      </a:r>
                      <a:r>
                        <a:rPr lang="en-GB" sz="1100" cap="all" dirty="0">
                          <a:effectLst/>
                        </a:rPr>
                        <a:t> outlet 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C – CL 18 kA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DN 20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TBC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996598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15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CL </a:t>
                      </a:r>
                      <a:r>
                        <a:rPr lang="en-GB" sz="1000" dirty="0">
                          <a:effectLst/>
                        </a:rPr>
                        <a:t>2 kA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Current lead 2 </a:t>
                      </a:r>
                      <a:r>
                        <a:rPr lang="en-GB" sz="1000" dirty="0">
                          <a:effectLst/>
                        </a:rPr>
                        <a:t>kA</a:t>
                      </a:r>
                      <a:r>
                        <a:rPr lang="en-GB" sz="1100" cap="all" dirty="0">
                          <a:effectLst/>
                        </a:rPr>
                        <a:t> outlet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C – CL 2 kA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DN 15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TBC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8030123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PDT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Connection of GMS PDT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Interface C – </a:t>
                      </a: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PDT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3/8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4572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494842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57980" y="1026566"/>
            <a:ext cx="6852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solidFill>
                  <a:schemeClr val="bg2"/>
                </a:solidFill>
              </a:rPr>
              <a:t>Mechanical</a:t>
            </a:r>
            <a:r>
              <a:rPr lang="fr-CH" sz="1600" dirty="0">
                <a:solidFill>
                  <a:schemeClr val="bg2"/>
                </a:solidFill>
              </a:rPr>
              <a:t> interfaces </a:t>
            </a:r>
            <a:r>
              <a:rPr lang="fr-CH" sz="1600" dirty="0" err="1">
                <a:solidFill>
                  <a:schemeClr val="bg2"/>
                </a:solidFill>
              </a:rPr>
              <a:t>will</a:t>
            </a:r>
            <a:r>
              <a:rPr lang="fr-CH" sz="1600" dirty="0">
                <a:solidFill>
                  <a:schemeClr val="bg2"/>
                </a:solidFill>
              </a:rPr>
              <a:t> </a:t>
            </a:r>
            <a:r>
              <a:rPr lang="fr-CH" sz="1600" dirty="0" err="1">
                <a:solidFill>
                  <a:schemeClr val="bg2"/>
                </a:solidFill>
              </a:rPr>
              <a:t>be</a:t>
            </a:r>
            <a:r>
              <a:rPr lang="fr-CH" sz="1600" dirty="0">
                <a:solidFill>
                  <a:schemeClr val="bg2"/>
                </a:solidFill>
              </a:rPr>
              <a:t> </a:t>
            </a:r>
            <a:r>
              <a:rPr lang="fr-CH" sz="1600" dirty="0" err="1">
                <a:solidFill>
                  <a:schemeClr val="bg2"/>
                </a:solidFill>
              </a:rPr>
              <a:t>geographically</a:t>
            </a:r>
            <a:r>
              <a:rPr lang="fr-CH" sz="1600" dirty="0">
                <a:solidFill>
                  <a:schemeClr val="bg2"/>
                </a:solidFill>
              </a:rPr>
              <a:t> at the GMS </a:t>
            </a:r>
            <a:r>
              <a:rPr lang="fr-CH" sz="1600" dirty="0" err="1">
                <a:solidFill>
                  <a:schemeClr val="bg2"/>
                </a:solidFill>
              </a:rPr>
              <a:t>level</a:t>
            </a:r>
            <a:r>
              <a:rPr lang="fr-CH" sz="1600" dirty="0">
                <a:solidFill>
                  <a:schemeClr val="bg2"/>
                </a:solidFill>
              </a:rPr>
              <a:t>.</a:t>
            </a:r>
          </a:p>
          <a:p>
            <a:r>
              <a:rPr lang="fr-CH" sz="1600" dirty="0">
                <a:solidFill>
                  <a:schemeClr val="bg2"/>
                </a:solidFill>
              </a:rPr>
              <a:t>Connection </a:t>
            </a:r>
            <a:r>
              <a:rPr lang="fr-CH" sz="1600" dirty="0" err="1">
                <a:solidFill>
                  <a:schemeClr val="bg2"/>
                </a:solidFill>
              </a:rPr>
              <a:t>responsibilities</a:t>
            </a:r>
            <a:r>
              <a:rPr lang="fr-CH" sz="1600" dirty="0">
                <a:solidFill>
                  <a:schemeClr val="bg2"/>
                </a:solidFill>
              </a:rPr>
              <a:t> by WP6A.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16058"/>
              </p:ext>
            </p:extLst>
          </p:nvPr>
        </p:nvGraphicFramePr>
        <p:xfrm>
          <a:off x="4830305" y="1984130"/>
          <a:ext cx="5419219" cy="76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9962">
                  <a:extLst>
                    <a:ext uri="{9D8B030D-6E8A-4147-A177-3AD203B41FA5}">
                      <a16:colId xmlns:a16="http://schemas.microsoft.com/office/drawing/2014/main" val="3379324283"/>
                    </a:ext>
                  </a:extLst>
                </a:gridCol>
                <a:gridCol w="1819910">
                  <a:extLst>
                    <a:ext uri="{9D8B030D-6E8A-4147-A177-3AD203B41FA5}">
                      <a16:colId xmlns:a16="http://schemas.microsoft.com/office/drawing/2014/main" val="36722901"/>
                    </a:ext>
                  </a:extLst>
                </a:gridCol>
                <a:gridCol w="1308735">
                  <a:extLst>
                    <a:ext uri="{9D8B030D-6E8A-4147-A177-3AD203B41FA5}">
                      <a16:colId xmlns:a16="http://schemas.microsoft.com/office/drawing/2014/main" val="2644121956"/>
                    </a:ext>
                  </a:extLst>
                </a:gridCol>
                <a:gridCol w="761047">
                  <a:extLst>
                    <a:ext uri="{9D8B030D-6E8A-4147-A177-3AD203B41FA5}">
                      <a16:colId xmlns:a16="http://schemas.microsoft.com/office/drawing/2014/main" val="1491009916"/>
                    </a:ext>
                  </a:extLst>
                </a:gridCol>
                <a:gridCol w="959565">
                  <a:extLst>
                    <a:ext uri="{9D8B030D-6E8A-4147-A177-3AD203B41FA5}">
                      <a16:colId xmlns:a16="http://schemas.microsoft.com/office/drawing/2014/main" val="19824362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Ref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Function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Interface &amp; Label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Size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Type of Connection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21647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WRL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cap="all" dirty="0">
                          <a:effectLst/>
                        </a:rPr>
                        <a:t>Warm helium return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Interface B - WRL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DN </a:t>
                      </a:r>
                      <a:r>
                        <a:rPr lang="fr-CH" sz="1100" dirty="0">
                          <a:effectLst/>
                        </a:rPr>
                        <a:t>65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Min PN 6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Flange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15077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78528" y="1645296"/>
            <a:ext cx="4307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2"/>
                </a:solidFill>
              </a:rPr>
              <a:t>Interface B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2923" y="5925150"/>
            <a:ext cx="4307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/>
              <a:t>Extract</a:t>
            </a:r>
            <a:r>
              <a:rPr lang="fr-CH" sz="1050" dirty="0"/>
              <a:t> of LHCLSQLJ0031 </a:t>
            </a:r>
            <a:endParaRPr lang="en-US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2148263" y="602909"/>
            <a:ext cx="136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bg2"/>
                </a:solidFill>
              </a:rPr>
              <a:t>Interface B</a:t>
            </a:r>
            <a:endParaRPr lang="en-US" sz="1600" b="1" dirty="0">
              <a:solidFill>
                <a:schemeClr val="bg2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445790" y="768996"/>
            <a:ext cx="697585" cy="0"/>
          </a:xfrm>
          <a:prstGeom prst="line">
            <a:avLst/>
          </a:prstGeom>
          <a:ln w="22225">
            <a:solidFill>
              <a:schemeClr val="bg2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70406" y="5494263"/>
            <a:ext cx="136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accent6"/>
                </a:solidFill>
              </a:rPr>
              <a:t>Interface </a:t>
            </a:r>
            <a:r>
              <a:rPr lang="en-US" sz="1600" b="1" dirty="0">
                <a:solidFill>
                  <a:schemeClr val="accent6"/>
                </a:solidFill>
              </a:rPr>
              <a:t>C</a:t>
            </a:r>
            <a:r>
              <a:rPr lang="en-US" sz="1600" b="1" baseline="-25000" dirty="0">
                <a:solidFill>
                  <a:schemeClr val="accent6"/>
                </a:solidFill>
              </a:rPr>
              <a:t>2</a:t>
            </a:r>
          </a:p>
        </p:txBody>
      </p:sp>
      <p:cxnSp>
        <p:nvCxnSpPr>
          <p:cNvPr id="22" name="Elbow Connector 21"/>
          <p:cNvCxnSpPr/>
          <p:nvPr/>
        </p:nvCxnSpPr>
        <p:spPr>
          <a:xfrm rot="5400000" flipH="1" flipV="1">
            <a:off x="1330484" y="3256180"/>
            <a:ext cx="3049644" cy="1414087"/>
          </a:xfrm>
          <a:prstGeom prst="bentConnector3">
            <a:avLst>
              <a:gd name="adj1" fmla="val 19079"/>
            </a:avLst>
          </a:prstGeom>
          <a:ln w="22225"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 rot="5400000" flipH="1" flipV="1">
            <a:off x="1405250" y="2798642"/>
            <a:ext cx="2336180" cy="1698627"/>
          </a:xfrm>
          <a:prstGeom prst="bentConnector3">
            <a:avLst>
              <a:gd name="adj1" fmla="val 258"/>
            </a:avLst>
          </a:prstGeom>
          <a:ln w="22225">
            <a:solidFill>
              <a:schemeClr val="accent3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76298" y="5278820"/>
            <a:ext cx="136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accent3"/>
                </a:solidFill>
              </a:rPr>
              <a:t>Interface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baseline="-25000" dirty="0">
                <a:solidFill>
                  <a:schemeClr val="accent3"/>
                </a:solidFill>
              </a:rPr>
              <a:t>1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333500" y="4816046"/>
            <a:ext cx="309231" cy="462774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en-GB" dirty="0"/>
              <a:t>20-10-22 - </a:t>
            </a:r>
            <a:r>
              <a:rPr lang="en-GB" dirty="0" err="1"/>
              <a:t>V.Gahier</a:t>
            </a:r>
            <a:r>
              <a:rPr lang="en-GB" dirty="0"/>
              <a:t> - Cryogenic for cold powering system - Budget consideration.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96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Image 4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6" y="1385266"/>
            <a:ext cx="5512484" cy="34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 </a:t>
            </a:r>
            <a:r>
              <a:rPr lang="fr-CH" dirty="0" err="1"/>
              <a:t>Mechanical</a:t>
            </a:r>
            <a:r>
              <a:rPr lang="fr-CH" dirty="0"/>
              <a:t> Interfaces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480779" y="4781736"/>
            <a:ext cx="1364122" cy="562134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tx1"/>
                </a:solidFill>
              </a:rPr>
              <a:t>GMS </a:t>
            </a:r>
          </a:p>
          <a:p>
            <a:pPr algn="ctr"/>
            <a:r>
              <a:rPr lang="fr-CH" sz="1400" b="1" dirty="0">
                <a:solidFill>
                  <a:schemeClr val="tx1"/>
                </a:solidFill>
              </a:rPr>
              <a:t> Interface C</a:t>
            </a:r>
            <a:r>
              <a:rPr lang="fr-CH" sz="1400" b="1" baseline="-25000" dirty="0">
                <a:solidFill>
                  <a:schemeClr val="tx1"/>
                </a:solidFill>
              </a:rPr>
              <a:t>2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08016" y="3965492"/>
            <a:ext cx="432057" cy="816244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312" y="4339170"/>
            <a:ext cx="1712837" cy="1945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2314" y="5944959"/>
            <a:ext cx="16821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2200 mm x 600mm x 2000mm </a:t>
            </a:r>
            <a:endParaRPr lang="fr-CH" sz="1200" dirty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09388" y="1299951"/>
            <a:ext cx="55530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Alupex</a:t>
            </a:r>
            <a:r>
              <a:rPr lang="fr-CH" sz="1600" dirty="0"/>
              <a:t> and bypass </a:t>
            </a:r>
            <a:r>
              <a:rPr lang="fr-CH" sz="1600" dirty="0" err="1"/>
              <a:t>cryoline</a:t>
            </a:r>
            <a:r>
              <a:rPr lang="fr-CH" sz="1600" dirty="0"/>
              <a:t> are </a:t>
            </a:r>
            <a:r>
              <a:rPr lang="fr-CH" sz="1600" dirty="0" err="1"/>
              <a:t>routed</a:t>
            </a:r>
            <a:r>
              <a:rPr lang="fr-CH" sz="1600" dirty="0"/>
              <a:t> by the top.</a:t>
            </a:r>
          </a:p>
          <a:p>
            <a:r>
              <a:rPr lang="fr-CH" sz="1600" dirty="0"/>
              <a:t>For the moment, </a:t>
            </a:r>
            <a:r>
              <a:rPr lang="fr-CH" sz="1600" dirty="0" err="1"/>
              <a:t>only</a:t>
            </a:r>
            <a:r>
              <a:rPr lang="fr-CH" sz="1600" dirty="0"/>
              <a:t> a </a:t>
            </a:r>
            <a:r>
              <a:rPr lang="fr-CH" sz="1600" dirty="0" err="1"/>
              <a:t>space</a:t>
            </a:r>
            <a:r>
              <a:rPr lang="fr-CH" sz="1600" dirty="0"/>
              <a:t> </a:t>
            </a:r>
            <a:r>
              <a:rPr lang="fr-CH" sz="1600" dirty="0" err="1"/>
              <a:t>reservation</a:t>
            </a:r>
            <a:r>
              <a:rPr lang="fr-CH" sz="1600" dirty="0"/>
              <a:t> in the 3D model.</a:t>
            </a:r>
          </a:p>
          <a:p>
            <a:endParaRPr lang="fr-CH" sz="1600" dirty="0"/>
          </a:p>
          <a:p>
            <a:r>
              <a:rPr lang="fr-CH" sz="1600" dirty="0"/>
              <a:t>Distance DFHX-GMS </a:t>
            </a:r>
            <a:r>
              <a:rPr lang="fr-CH" dirty="0"/>
              <a:t>~ </a:t>
            </a:r>
            <a:r>
              <a:rPr lang="fr-CH" sz="1600" dirty="0"/>
              <a:t>14 m</a:t>
            </a:r>
          </a:p>
          <a:p>
            <a:r>
              <a:rPr lang="fr-CH" sz="1600" dirty="0"/>
              <a:t>Distance DFHM-GMS ~ 17 m</a:t>
            </a:r>
          </a:p>
        </p:txBody>
      </p:sp>
      <p:pic>
        <p:nvPicPr>
          <p:cNvPr id="4099" name="Image 2" descr="image0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388" y="2715821"/>
            <a:ext cx="4182925" cy="249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271058" y="3402957"/>
            <a:ext cx="2238330" cy="970657"/>
          </a:xfrm>
          <a:prstGeom prst="line">
            <a:avLst/>
          </a:prstGeom>
          <a:ln w="3175">
            <a:solidFill>
              <a:schemeClr val="tx1"/>
            </a:solidFill>
            <a:prstDash val="sysDot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8138152" y="5351422"/>
            <a:ext cx="1364122" cy="562134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tx1"/>
                </a:solidFill>
              </a:rPr>
              <a:t>DFHX</a:t>
            </a:r>
          </a:p>
          <a:p>
            <a:pPr algn="ctr"/>
            <a:r>
              <a:rPr lang="fr-CH" sz="1400" b="1" dirty="0">
                <a:solidFill>
                  <a:schemeClr val="tx1"/>
                </a:solidFill>
              </a:rPr>
              <a:t> Interface C</a:t>
            </a:r>
            <a:r>
              <a:rPr lang="fr-CH" sz="1400" b="1" baseline="-25000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25196" y="4836205"/>
            <a:ext cx="1787186" cy="252637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tx1"/>
                </a:solidFill>
              </a:rPr>
              <a:t>Bypass </a:t>
            </a:r>
            <a:r>
              <a:rPr lang="fr-CH" sz="1400" b="1" dirty="0" err="1">
                <a:solidFill>
                  <a:schemeClr val="tx1"/>
                </a:solidFill>
              </a:rPr>
              <a:t>cryoline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V="1">
            <a:off x="7918789" y="4111008"/>
            <a:ext cx="960089" cy="725197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394685" y="4529099"/>
            <a:ext cx="1813435" cy="686063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>
                <a:solidFill>
                  <a:schemeClr val="tx1"/>
                </a:solidFill>
              </a:rPr>
              <a:t>Alupex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lines</a:t>
            </a:r>
            <a:r>
              <a:rPr lang="fr-CH" sz="1400" b="1" dirty="0">
                <a:solidFill>
                  <a:schemeClr val="tx1"/>
                </a:solidFill>
              </a:rPr>
              <a:t> in </a:t>
            </a:r>
            <a:r>
              <a:rPr lang="fr-CH" sz="1400" b="1" dirty="0" err="1">
                <a:solidFill>
                  <a:schemeClr val="tx1"/>
                </a:solidFill>
              </a:rPr>
              <a:t>enclosed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protected</a:t>
            </a:r>
            <a:r>
              <a:rPr lang="fr-CH" sz="1400" b="1" dirty="0">
                <a:solidFill>
                  <a:schemeClr val="tx1"/>
                </a:solidFill>
              </a:rPr>
              <a:t> area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H="1" flipV="1">
            <a:off x="10107117" y="3676650"/>
            <a:ext cx="194286" cy="852449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09388" y="2695238"/>
            <a:ext cx="19478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R. Betemps</a:t>
            </a:r>
            <a:endParaRPr lang="fr-CH" sz="900" dirty="0"/>
          </a:p>
          <a:p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4486204" y="1477923"/>
            <a:ext cx="19478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R. Betemps</a:t>
            </a:r>
            <a:endParaRPr lang="fr-CH" sz="900" dirty="0"/>
          </a:p>
          <a:p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20-10-22 - </a:t>
            </a:r>
            <a:r>
              <a:rPr lang="en-GB" noProof="0" dirty="0" err="1"/>
              <a:t>V.Gahier</a:t>
            </a:r>
            <a:r>
              <a:rPr lang="en-GB" noProof="0" dirty="0"/>
              <a:t> - Cryogenic for cold powering system - Budget consideration.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08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err="1"/>
              <a:t>Electrical</a:t>
            </a:r>
            <a:r>
              <a:rPr lang="fr-CH" sz="2800" dirty="0"/>
              <a:t> Interface 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1255" y="3077627"/>
            <a:ext cx="4965648" cy="2523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265" y="1415538"/>
            <a:ext cx="10497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accent5"/>
                </a:solidFill>
              </a:rPr>
              <a:t>For DFX </a:t>
            </a:r>
            <a:r>
              <a:rPr lang="fr-CH" sz="2400" dirty="0" err="1">
                <a:solidFill>
                  <a:schemeClr val="accent5"/>
                </a:solidFill>
              </a:rPr>
              <a:t>signals</a:t>
            </a:r>
            <a:r>
              <a:rPr lang="fr-CH" sz="2400" dirty="0">
                <a:solidFill>
                  <a:schemeClr val="accent5"/>
                </a:solidFill>
              </a:rPr>
              <a:t>, </a:t>
            </a:r>
            <a:r>
              <a:rPr lang="fr-CH" sz="2400" dirty="0" err="1">
                <a:solidFill>
                  <a:schemeClr val="accent5"/>
                </a:solidFill>
              </a:rPr>
              <a:t>Electrical</a:t>
            </a:r>
            <a:r>
              <a:rPr lang="fr-CH" sz="2400" dirty="0">
                <a:solidFill>
                  <a:schemeClr val="accent5"/>
                </a:solidFill>
              </a:rPr>
              <a:t> interface </a:t>
            </a:r>
            <a:r>
              <a:rPr lang="fr-CH" sz="2400" dirty="0" err="1">
                <a:solidFill>
                  <a:schemeClr val="accent5"/>
                </a:solidFill>
              </a:rPr>
              <a:t>will</a:t>
            </a:r>
            <a:r>
              <a:rPr lang="fr-CH" sz="2400" dirty="0">
                <a:solidFill>
                  <a:schemeClr val="accent5"/>
                </a:solidFill>
              </a:rPr>
              <a:t> </a:t>
            </a:r>
            <a:r>
              <a:rPr lang="fr-CH" sz="2400" dirty="0" err="1">
                <a:solidFill>
                  <a:schemeClr val="accent5"/>
                </a:solidFill>
              </a:rPr>
              <a:t>be</a:t>
            </a:r>
            <a:r>
              <a:rPr lang="fr-CH" sz="2400" dirty="0">
                <a:solidFill>
                  <a:schemeClr val="accent5"/>
                </a:solidFill>
              </a:rPr>
              <a:t> at </a:t>
            </a:r>
            <a:r>
              <a:rPr lang="fr-CH" sz="2400" dirty="0" err="1">
                <a:solidFill>
                  <a:schemeClr val="accent5"/>
                </a:solidFill>
              </a:rPr>
              <a:t>connector</a:t>
            </a:r>
            <a:r>
              <a:rPr lang="fr-CH" sz="2400" dirty="0">
                <a:solidFill>
                  <a:schemeClr val="accent5"/>
                </a:solidFill>
              </a:rPr>
              <a:t> </a:t>
            </a:r>
            <a:r>
              <a:rPr lang="fr-CH" sz="2400" dirty="0" err="1">
                <a:solidFill>
                  <a:schemeClr val="accent5"/>
                </a:solidFill>
              </a:rPr>
              <a:t>level</a:t>
            </a:r>
            <a:endParaRPr lang="fr-CH" sz="240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400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accent5"/>
                </a:solidFill>
              </a:rPr>
              <a:t>For DFHM </a:t>
            </a:r>
            <a:r>
              <a:rPr lang="fr-CH" sz="2400" dirty="0" err="1">
                <a:solidFill>
                  <a:schemeClr val="accent5"/>
                </a:solidFill>
              </a:rPr>
              <a:t>signals</a:t>
            </a:r>
            <a:r>
              <a:rPr lang="fr-CH" sz="2400" dirty="0">
                <a:solidFill>
                  <a:schemeClr val="accent5"/>
                </a:solidFill>
              </a:rPr>
              <a:t>, Interface </a:t>
            </a:r>
            <a:r>
              <a:rPr lang="fr-CH" sz="2400" dirty="0" err="1">
                <a:solidFill>
                  <a:schemeClr val="accent5"/>
                </a:solidFill>
              </a:rPr>
              <a:t>will</a:t>
            </a:r>
            <a:r>
              <a:rPr lang="fr-CH" sz="2400" dirty="0">
                <a:solidFill>
                  <a:schemeClr val="accent5"/>
                </a:solidFill>
              </a:rPr>
              <a:t> </a:t>
            </a:r>
            <a:r>
              <a:rPr lang="fr-CH" sz="2400" dirty="0" err="1">
                <a:solidFill>
                  <a:schemeClr val="accent5"/>
                </a:solidFill>
              </a:rPr>
              <a:t>be</a:t>
            </a:r>
            <a:r>
              <a:rPr lang="fr-CH" sz="2400" dirty="0">
                <a:solidFill>
                  <a:schemeClr val="accent5"/>
                </a:solidFill>
              </a:rPr>
              <a:t> at the </a:t>
            </a:r>
            <a:r>
              <a:rPr lang="fr-CH" sz="2400" dirty="0" err="1">
                <a:solidFill>
                  <a:schemeClr val="accent5"/>
                </a:solidFill>
              </a:rPr>
              <a:t>proximity</a:t>
            </a:r>
            <a:r>
              <a:rPr lang="fr-CH" sz="2400" dirty="0">
                <a:solidFill>
                  <a:schemeClr val="accent5"/>
                </a:solidFill>
              </a:rPr>
              <a:t> </a:t>
            </a:r>
            <a:r>
              <a:rPr lang="fr-CH" sz="2400" dirty="0" err="1">
                <a:solidFill>
                  <a:schemeClr val="accent5"/>
                </a:solidFill>
              </a:rPr>
              <a:t>equipment</a:t>
            </a:r>
            <a:r>
              <a:rPr lang="fr-CH" sz="2400" dirty="0">
                <a:solidFill>
                  <a:schemeClr val="accent5"/>
                </a:solidFill>
              </a:rPr>
              <a:t> </a:t>
            </a:r>
            <a:r>
              <a:rPr lang="fr-CH" sz="2400" dirty="0" err="1">
                <a:solidFill>
                  <a:schemeClr val="accent5"/>
                </a:solidFill>
              </a:rPr>
              <a:t>level</a:t>
            </a:r>
            <a:r>
              <a:rPr lang="fr-CH" sz="2400" dirty="0">
                <a:solidFill>
                  <a:schemeClr val="accent5"/>
                </a:solidFill>
              </a:rPr>
              <a:t>.</a:t>
            </a:r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17" y="3077627"/>
            <a:ext cx="5460742" cy="24476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1530" y="2718426"/>
            <a:ext cx="253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bg2"/>
                </a:solidFill>
              </a:rPr>
              <a:t>DFHM </a:t>
            </a:r>
            <a:r>
              <a:rPr lang="fr-CH" sz="1600" dirty="0" err="1">
                <a:solidFill>
                  <a:schemeClr val="bg2"/>
                </a:solidFill>
              </a:rPr>
              <a:t>electrical</a:t>
            </a:r>
            <a:r>
              <a:rPr lang="fr-CH" sz="1600" dirty="0">
                <a:solidFill>
                  <a:schemeClr val="bg2"/>
                </a:solidFill>
              </a:rPr>
              <a:t> interface</a:t>
            </a:r>
          </a:p>
          <a:p>
            <a:endParaRPr lang="fr-CH" sz="16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77330" y="2701050"/>
            <a:ext cx="253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bg2"/>
                </a:solidFill>
              </a:rPr>
              <a:t>DFX </a:t>
            </a:r>
            <a:r>
              <a:rPr lang="fr-CH" sz="1600" dirty="0" err="1">
                <a:solidFill>
                  <a:schemeClr val="bg2"/>
                </a:solidFill>
              </a:rPr>
              <a:t>electrical</a:t>
            </a:r>
            <a:r>
              <a:rPr lang="fr-CH" sz="1600" dirty="0">
                <a:solidFill>
                  <a:schemeClr val="bg2"/>
                </a:solidFill>
              </a:rPr>
              <a:t> interface</a:t>
            </a:r>
          </a:p>
          <a:p>
            <a:endParaRPr lang="fr-CH" sz="1600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noProof="0" dirty="0"/>
              <a:t>20-10-22 - </a:t>
            </a:r>
            <a:r>
              <a:rPr lang="en-GB" sz="1200" noProof="0" dirty="0" err="1"/>
              <a:t>V.Gahier</a:t>
            </a:r>
            <a:r>
              <a:rPr lang="en-GB" sz="1200" noProof="0" dirty="0"/>
              <a:t> - Cryogenic for cold powering system - Budget consideration.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0158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/>
              <a:t>Proposed</a:t>
            </a:r>
            <a:r>
              <a:rPr lang="fr-CH" sz="3200" dirty="0"/>
              <a:t> </a:t>
            </a:r>
            <a:r>
              <a:rPr lang="fr-CH" sz="3200" dirty="0" err="1"/>
              <a:t>Responsibility</a:t>
            </a:r>
            <a:r>
              <a:rPr lang="fr-CH" sz="3200" dirty="0"/>
              <a:t> Matrix for </a:t>
            </a:r>
            <a:r>
              <a:rPr lang="fr-CH" sz="3200" dirty="0" err="1"/>
              <a:t>work</a:t>
            </a:r>
            <a:r>
              <a:rPr lang="fr-CH" sz="3200" dirty="0"/>
              <a:t> </a:t>
            </a:r>
            <a:r>
              <a:rPr lang="fr-CH" sz="3200" dirty="0" err="1"/>
              <a:t>execution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6337155"/>
              </p:ext>
            </p:extLst>
          </p:nvPr>
        </p:nvGraphicFramePr>
        <p:xfrm>
          <a:off x="1152784" y="910159"/>
          <a:ext cx="9886432" cy="5197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8426">
                  <a:extLst>
                    <a:ext uri="{9D8B030D-6E8A-4147-A177-3AD203B41FA5}">
                      <a16:colId xmlns:a16="http://schemas.microsoft.com/office/drawing/2014/main" val="3447283033"/>
                    </a:ext>
                  </a:extLst>
                </a:gridCol>
                <a:gridCol w="2173140">
                  <a:extLst>
                    <a:ext uri="{9D8B030D-6E8A-4147-A177-3AD203B41FA5}">
                      <a16:colId xmlns:a16="http://schemas.microsoft.com/office/drawing/2014/main" val="1976879314"/>
                    </a:ext>
                  </a:extLst>
                </a:gridCol>
                <a:gridCol w="1033669">
                  <a:extLst>
                    <a:ext uri="{9D8B030D-6E8A-4147-A177-3AD203B41FA5}">
                      <a16:colId xmlns:a16="http://schemas.microsoft.com/office/drawing/2014/main" val="3608459688"/>
                    </a:ext>
                  </a:extLst>
                </a:gridCol>
                <a:gridCol w="949135">
                  <a:extLst>
                    <a:ext uri="{9D8B030D-6E8A-4147-A177-3AD203B41FA5}">
                      <a16:colId xmlns:a16="http://schemas.microsoft.com/office/drawing/2014/main" val="1125009516"/>
                    </a:ext>
                  </a:extLst>
                </a:gridCol>
                <a:gridCol w="836422">
                  <a:extLst>
                    <a:ext uri="{9D8B030D-6E8A-4147-A177-3AD203B41FA5}">
                      <a16:colId xmlns:a16="http://schemas.microsoft.com/office/drawing/2014/main" val="4177691520"/>
                    </a:ext>
                  </a:extLst>
                </a:gridCol>
                <a:gridCol w="3265640">
                  <a:extLst>
                    <a:ext uri="{9D8B030D-6E8A-4147-A177-3AD203B41FA5}">
                      <a16:colId xmlns:a16="http://schemas.microsoft.com/office/drawing/2014/main" val="371046713"/>
                    </a:ext>
                  </a:extLst>
                </a:gridCol>
              </a:tblGrid>
              <a:tr h="345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Material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Design / specification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Procurement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Installation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Remark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/>
                </a:tc>
                <a:extLst>
                  <a:ext uri="{0D108BD9-81ED-4DB2-BD59-A6C34878D82A}">
                    <a16:rowId xmlns:a16="http://schemas.microsoft.com/office/drawing/2014/main" val="2418738121"/>
                  </a:ext>
                </a:extLst>
              </a:tr>
              <a:tr h="315903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DFX</a:t>
                      </a: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Temperature probes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MSC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CH" sz="105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1875040320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HEATERs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MSC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05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47348667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Level GAUGES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533363872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Pressure </a:t>
                      </a:r>
                      <a:r>
                        <a:rPr lang="en-GB" sz="1000" cap="all" dirty="0" err="1">
                          <a:effectLst/>
                        </a:rPr>
                        <a:t>transducerS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1245350377"/>
                  </a:ext>
                </a:extLst>
              </a:tr>
              <a:tr h="31590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DFHX</a:t>
                      </a: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>
                          <a:effectLst/>
                        </a:rPr>
                        <a:t>Temperature probeS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 engineering</a:t>
                      </a:r>
                      <a:r>
                        <a:rPr lang="fr-CH" sz="105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fr-CH" sz="105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progress</a:t>
                      </a:r>
                      <a:r>
                        <a:rPr lang="fr-CH" sz="105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5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regarding</a:t>
                      </a:r>
                      <a:r>
                        <a:rPr lang="fr-CH" sz="105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5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splices</a:t>
                      </a:r>
                      <a:r>
                        <a:rPr lang="fr-CH" sz="105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5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05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probes</a:t>
                      </a:r>
                      <a:endParaRPr lang="fr-CH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965687948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Pressure </a:t>
                      </a:r>
                      <a:r>
                        <a:rPr lang="en-GB" sz="1000" cap="all" dirty="0" err="1">
                          <a:effectLst/>
                        </a:rPr>
                        <a:t>transducerS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2959952434"/>
                  </a:ext>
                </a:extLst>
              </a:tr>
              <a:tr h="315903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Current Leads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DFLH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>
                          <a:effectLst/>
                        </a:rPr>
                        <a:t>Temperature sensors</a:t>
                      </a:r>
                      <a:endParaRPr lang="en-US" sz="90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>
                          <a:effectLst/>
                        </a:rPr>
                        <a:t>(TT 891 / TT 893)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MSC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Data acquisition required</a:t>
                      </a:r>
                      <a:endParaRPr lang="en-US" sz="10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3787648789"/>
                  </a:ext>
                </a:extLst>
              </a:tr>
              <a:tr h="315903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Gas Management System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(DFHX GMS)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BYPASS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HEATER 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2784234435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control valves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2386560908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>
                          <a:effectLst/>
                        </a:rPr>
                        <a:t>Rack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CRG</a:t>
                      </a:r>
                      <a:endParaRPr lang="en-US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516234107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Other Instrumentation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995573284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kern="1200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 FIELD BOX </a:t>
                      </a:r>
                      <a:endParaRPr lang="en-US" sz="1000" kern="1200" cap="all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4081614463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cap="all" dirty="0">
                          <a:effectLst/>
                        </a:rPr>
                        <a:t>Piping between GMS and WRL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CRG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Refer to</a:t>
                      </a:r>
                      <a:r>
                        <a:rPr lang="en-GB" sz="1000" baseline="0" dirty="0">
                          <a:effectLst/>
                        </a:rPr>
                        <a:t> proposed mechanical interface</a:t>
                      </a: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679486792"/>
                  </a:ext>
                </a:extLst>
              </a:tr>
              <a:tr h="31590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Zone C1-C2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 insulated line between DFHX and heater</a:t>
                      </a:r>
                      <a:endParaRPr lang="en-US" sz="1000" kern="1200" cap="all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/specification / Fabrication/ Installation could taken by CRG – refer to next slide for option pricing</a:t>
                      </a: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855497698"/>
                  </a:ext>
                </a:extLst>
              </a:tr>
              <a:tr h="315903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ALUPEX LINES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 defTabSz="609585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2611" marR="626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Alupex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connection currently in the protected DFHX zone</a:t>
                      </a:r>
                    </a:p>
                  </a:txBody>
                  <a:tcPr marL="62611" marR="62611" marT="0" marB="0" anchor="ctr"/>
                </a:tc>
                <a:extLst>
                  <a:ext uri="{0D108BD9-81ED-4DB2-BD59-A6C34878D82A}">
                    <a16:rowId xmlns:a16="http://schemas.microsoft.com/office/drawing/2014/main" val="133201567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47262" y="6136241"/>
            <a:ext cx="8291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NB : the proposed responsibility matric is only for Work execution – </a:t>
            </a:r>
            <a:r>
              <a:rPr lang="en-GB" sz="1400" u="sng" dirty="0"/>
              <a:t>budget funding are not covered</a:t>
            </a:r>
            <a:r>
              <a:rPr lang="en-GB" sz="1400" dirty="0"/>
              <a:t>.</a:t>
            </a:r>
            <a:endParaRPr lang="fr-CH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noProof="0" dirty="0"/>
              <a:t>20-10-22 - </a:t>
            </a:r>
            <a:r>
              <a:rPr lang="en-GB" sz="1100" noProof="0" dirty="0" err="1"/>
              <a:t>V.Gahier</a:t>
            </a:r>
            <a:r>
              <a:rPr lang="en-GB" sz="1100" noProof="0" dirty="0"/>
              <a:t> - Cryogenic for cold powering system - Budget consideration.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7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GMS Tunnel Budget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68432" y="4022572"/>
            <a:ext cx="78679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</a:rPr>
              <a:t>GMS </a:t>
            </a:r>
            <a:r>
              <a:rPr lang="fr-CH" sz="1400" dirty="0" err="1">
                <a:solidFill>
                  <a:schemeClr val="bg2"/>
                </a:solidFill>
              </a:rPr>
              <a:t>is</a:t>
            </a:r>
            <a:r>
              <a:rPr lang="fr-CH" sz="1400" dirty="0">
                <a:solidFill>
                  <a:schemeClr val="bg2"/>
                </a:solidFill>
              </a:rPr>
              <a:t> </a:t>
            </a:r>
            <a:r>
              <a:rPr lang="fr-CH" sz="1400" dirty="0" err="1">
                <a:solidFill>
                  <a:schemeClr val="bg2"/>
                </a:solidFill>
              </a:rPr>
              <a:t>estimated</a:t>
            </a:r>
            <a:r>
              <a:rPr lang="fr-CH" sz="1400" dirty="0">
                <a:solidFill>
                  <a:schemeClr val="bg2"/>
                </a:solidFill>
              </a:rPr>
              <a:t> to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b="1" dirty="0">
                <a:solidFill>
                  <a:schemeClr val="bg2"/>
                </a:solidFill>
              </a:rPr>
              <a:t>159 </a:t>
            </a:r>
            <a:r>
              <a:rPr lang="fr-CH" sz="1400" b="1" dirty="0" err="1">
                <a:solidFill>
                  <a:schemeClr val="bg2"/>
                </a:solidFill>
              </a:rPr>
              <a:t>kCHF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dirty="0">
                <a:solidFill>
                  <a:schemeClr val="bg2"/>
                </a:solidFill>
              </a:rPr>
              <a:t>for the one item of the IT version (GMSX)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b="1" dirty="0">
                <a:solidFill>
                  <a:schemeClr val="bg2"/>
                </a:solidFill>
              </a:rPr>
              <a:t>137.5 </a:t>
            </a:r>
            <a:r>
              <a:rPr lang="fr-CH" sz="1400" b="1" dirty="0" err="1">
                <a:solidFill>
                  <a:schemeClr val="bg2"/>
                </a:solidFill>
              </a:rPr>
              <a:t>kCHF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dirty="0">
                <a:solidFill>
                  <a:schemeClr val="bg2"/>
                </a:solidFill>
              </a:rPr>
              <a:t>for one item of the MS version (GMSM)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</a:rPr>
              <a:t>In total, </a:t>
            </a:r>
            <a:r>
              <a:rPr lang="fr-CH" sz="1400" dirty="0" err="1">
                <a:solidFill>
                  <a:schemeClr val="bg2"/>
                </a:solidFill>
              </a:rPr>
              <a:t>there</a:t>
            </a:r>
            <a:r>
              <a:rPr lang="fr-CH" sz="1400" dirty="0">
                <a:solidFill>
                  <a:schemeClr val="bg2"/>
                </a:solidFill>
              </a:rPr>
              <a:t> are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</a:rPr>
              <a:t>4 GMS for IT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</a:rPr>
              <a:t>4 GMS for 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NB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Cryo </a:t>
            </a: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signals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acquisition (PLC, </a:t>
            </a: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crate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…) </a:t>
            </a: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in WP9 budget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Cabling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interface to </a:t>
            </a:r>
            <a:r>
              <a:rPr lang="fr-CH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electrical</a:t>
            </a: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WP9 budget.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Cryo- instrumentation in WP9 budget</a:t>
            </a:r>
          </a:p>
          <a:p>
            <a:endParaRPr lang="fr-CH" sz="1600" dirty="0">
              <a:solidFill>
                <a:schemeClr val="bg2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898592"/>
              </p:ext>
            </p:extLst>
          </p:nvPr>
        </p:nvGraphicFramePr>
        <p:xfrm>
          <a:off x="2068432" y="826861"/>
          <a:ext cx="9113911" cy="3163059"/>
        </p:xfrm>
        <a:graphic>
          <a:graphicData uri="http://schemas.openxmlformats.org/drawingml/2006/table">
            <a:tbl>
              <a:tblPr/>
              <a:tblGrid>
                <a:gridCol w="393421">
                  <a:extLst>
                    <a:ext uri="{9D8B030D-6E8A-4147-A177-3AD203B41FA5}">
                      <a16:colId xmlns:a16="http://schemas.microsoft.com/office/drawing/2014/main" val="859422482"/>
                    </a:ext>
                  </a:extLst>
                </a:gridCol>
                <a:gridCol w="3121986">
                  <a:extLst>
                    <a:ext uri="{9D8B030D-6E8A-4147-A177-3AD203B41FA5}">
                      <a16:colId xmlns:a16="http://schemas.microsoft.com/office/drawing/2014/main" val="2003259774"/>
                    </a:ext>
                  </a:extLst>
                </a:gridCol>
                <a:gridCol w="1250950">
                  <a:extLst>
                    <a:ext uri="{9D8B030D-6E8A-4147-A177-3AD203B41FA5}">
                      <a16:colId xmlns:a16="http://schemas.microsoft.com/office/drawing/2014/main" val="2511498766"/>
                    </a:ext>
                  </a:extLst>
                </a:gridCol>
                <a:gridCol w="1250950">
                  <a:extLst>
                    <a:ext uri="{9D8B030D-6E8A-4147-A177-3AD203B41FA5}">
                      <a16:colId xmlns:a16="http://schemas.microsoft.com/office/drawing/2014/main" val="3565547890"/>
                    </a:ext>
                  </a:extLst>
                </a:gridCol>
                <a:gridCol w="3096604">
                  <a:extLst>
                    <a:ext uri="{9D8B030D-6E8A-4147-A177-3AD203B41FA5}">
                      <a16:colId xmlns:a16="http://schemas.microsoft.com/office/drawing/2014/main" val="1493498864"/>
                    </a:ext>
                  </a:extLst>
                </a:gridCol>
              </a:tblGrid>
              <a:tr h="112734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GMS For IT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GMS For MS 2022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887346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 Distribution System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159,000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137,500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comments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859077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Management System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141,500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120,000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027008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Instrumentation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921092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valves for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42,000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22,000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considering cryogenic valve "Weka or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Velan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901777"/>
                  </a:ext>
                </a:extLst>
              </a:tr>
              <a:tr h="112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 for by-pass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7,000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7,000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586985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kW heater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19,500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19,500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685884"/>
                  </a:ext>
                </a:extLst>
              </a:tr>
              <a:tr h="112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outlet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4,000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4,000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113024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valves panel (design,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manufacture, documentation)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45,000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45,000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considering REX of Test bench F2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563892"/>
                  </a:ext>
                </a:extLst>
              </a:tr>
              <a:tr h="112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valves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483155"/>
                  </a:ext>
                </a:extLst>
              </a:tr>
              <a:tr h="112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Miscellaneous (isolation valves, piping, etc…)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4,000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4,000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182422"/>
                  </a:ext>
                </a:extLst>
              </a:tr>
              <a:tr h="112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5,000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3,500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847358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Recovery Line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         -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           -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535589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/Electricity (4-20 mA)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17,500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17,500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Local field box, PLC card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5909"/>
                  </a:ext>
                </a:extLst>
              </a:tr>
              <a:tr h="2194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159,000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137,500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671499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001" y="4278053"/>
            <a:ext cx="2567342" cy="191166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20-10-22 - V.Gahier - Cryogenic for cold powering system - Budget consideration.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5293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27200" y="1269169"/>
            <a:ext cx="5007429" cy="23222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27199" y="1514097"/>
            <a:ext cx="5007429" cy="2309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Budget distribution for GMS Tunnel configuration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798" y="900000"/>
            <a:ext cx="10560000" cy="4906963"/>
          </a:xfrm>
          <a:noFill/>
        </p:spPr>
        <p:txBody>
          <a:bodyPr>
            <a:normAutofit/>
          </a:bodyPr>
          <a:lstStyle/>
          <a:p>
            <a:pPr algn="l"/>
            <a:r>
              <a:rPr lang="fr-CH" sz="2000" dirty="0"/>
              <a:t>The </a:t>
            </a:r>
            <a:r>
              <a:rPr lang="fr-CH" sz="2000" dirty="0" err="1"/>
              <a:t>proposed</a:t>
            </a:r>
            <a:r>
              <a:rPr lang="fr-CH" sz="2000" dirty="0"/>
              <a:t> distribution </a:t>
            </a:r>
            <a:r>
              <a:rPr lang="fr-CH" sz="2000" dirty="0" err="1"/>
              <a:t>is</a:t>
            </a:r>
            <a:r>
              <a:rPr lang="fr-CH" sz="2000" dirty="0"/>
              <a:t> as </a:t>
            </a:r>
            <a:r>
              <a:rPr lang="fr-CH" sz="2000" dirty="0" err="1"/>
              <a:t>follows</a:t>
            </a:r>
            <a:r>
              <a:rPr lang="fr-CH" sz="2000" dirty="0"/>
              <a:t> :</a:t>
            </a:r>
          </a:p>
          <a:p>
            <a:pPr lvl="1" algn="l"/>
            <a:r>
              <a:rPr lang="fr-CH" sz="1400" dirty="0"/>
              <a:t>WP9 : control valves; instrumentation, </a:t>
            </a:r>
            <a:r>
              <a:rPr lang="fr-CH" sz="1400" dirty="0" err="1"/>
              <a:t>heater</a:t>
            </a:r>
            <a:r>
              <a:rPr lang="fr-CH" sz="1400" dirty="0"/>
              <a:t> , warm </a:t>
            </a:r>
            <a:r>
              <a:rPr lang="fr-CH" sz="1400" dirty="0" err="1"/>
              <a:t>outlet</a:t>
            </a:r>
            <a:r>
              <a:rPr lang="fr-CH" sz="1400" dirty="0"/>
              <a:t>….</a:t>
            </a:r>
            <a:endParaRPr lang="en-US" sz="1400" dirty="0"/>
          </a:p>
          <a:p>
            <a:pPr lvl="1" algn="l"/>
            <a:r>
              <a:rPr lang="fr-CH" sz="1400" dirty="0"/>
              <a:t>WP6A : control valve panel, </a:t>
            </a:r>
            <a:r>
              <a:rPr lang="fr-CH" sz="1400" dirty="0" err="1"/>
              <a:t>safety</a:t>
            </a:r>
            <a:r>
              <a:rPr lang="fr-CH" sz="1400" dirty="0"/>
              <a:t> valve, installation..</a:t>
            </a:r>
            <a:endParaRPr lang="en-US" sz="1400" dirty="0"/>
          </a:p>
          <a:p>
            <a:pPr algn="l"/>
            <a:r>
              <a:rPr lang="fr-CH" sz="2000" b="1" dirty="0"/>
              <a:t>WP9 budget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overall</a:t>
            </a:r>
            <a:r>
              <a:rPr lang="fr-CH" sz="2000" dirty="0"/>
              <a:t> </a:t>
            </a:r>
            <a:r>
              <a:rPr lang="fr-CH" sz="2000" dirty="0" err="1"/>
              <a:t>estimated</a:t>
            </a:r>
            <a:r>
              <a:rPr lang="fr-CH" sz="2000" dirty="0"/>
              <a:t> to </a:t>
            </a:r>
            <a:r>
              <a:rPr lang="fr-CH" sz="2000" b="1" dirty="0"/>
              <a:t>740 </a:t>
            </a:r>
            <a:r>
              <a:rPr lang="fr-CH" sz="2000" b="1" dirty="0" err="1"/>
              <a:t>kCHF</a:t>
            </a:r>
            <a:r>
              <a:rPr lang="fr-CH" sz="2000" dirty="0"/>
              <a:t>.</a:t>
            </a:r>
            <a:endParaRPr lang="fr-CH" sz="2000" b="1" dirty="0"/>
          </a:p>
          <a:p>
            <a:pPr algn="l"/>
            <a:r>
              <a:rPr lang="fr-CH" sz="2000" b="1" dirty="0"/>
              <a:t>WP6A budget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overall</a:t>
            </a:r>
            <a:r>
              <a:rPr lang="fr-CH" sz="2000" dirty="0"/>
              <a:t> </a:t>
            </a:r>
            <a:r>
              <a:rPr lang="fr-CH" sz="2000" dirty="0" err="1"/>
              <a:t>estimated</a:t>
            </a:r>
            <a:r>
              <a:rPr lang="fr-CH" sz="2000" dirty="0"/>
              <a:t> to </a:t>
            </a:r>
            <a:r>
              <a:rPr lang="fr-CH" sz="2000" b="1" dirty="0"/>
              <a:t>446 </a:t>
            </a:r>
            <a:r>
              <a:rPr lang="fr-CH" sz="2000" b="1" dirty="0" err="1"/>
              <a:t>kCHF</a:t>
            </a:r>
            <a:r>
              <a:rPr lang="fr-CH" sz="2000" dirty="0"/>
              <a:t>.</a:t>
            </a:r>
          </a:p>
          <a:p>
            <a:pPr marL="609585" lvl="1" indent="0" algn="l">
              <a:buNone/>
            </a:pPr>
            <a:endParaRPr lang="fr-CH" sz="1867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171" y="2709399"/>
            <a:ext cx="9848850" cy="301942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305301"/>
              </p:ext>
            </p:extLst>
          </p:nvPr>
        </p:nvGraphicFramePr>
        <p:xfrm>
          <a:off x="1270000" y="5728824"/>
          <a:ext cx="6445250" cy="400050"/>
        </p:xfrm>
        <a:graphic>
          <a:graphicData uri="http://schemas.openxmlformats.org/drawingml/2006/table">
            <a:tbl>
              <a:tblPr/>
              <a:tblGrid>
                <a:gridCol w="4067065">
                  <a:extLst>
                    <a:ext uri="{9D8B030D-6E8A-4147-A177-3AD203B41FA5}">
                      <a16:colId xmlns:a16="http://schemas.microsoft.com/office/drawing/2014/main" val="2104828411"/>
                    </a:ext>
                  </a:extLst>
                </a:gridCol>
                <a:gridCol w="1217332">
                  <a:extLst>
                    <a:ext uri="{9D8B030D-6E8A-4147-A177-3AD203B41FA5}">
                      <a16:colId xmlns:a16="http://schemas.microsoft.com/office/drawing/2014/main" val="3381552635"/>
                    </a:ext>
                  </a:extLst>
                </a:gridCol>
                <a:gridCol w="1160853">
                  <a:extLst>
                    <a:ext uri="{9D8B030D-6E8A-4147-A177-3AD203B41FA5}">
                      <a16:colId xmlns:a16="http://schemas.microsoft.com/office/drawing/2014/main" val="384802474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102,500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82,500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3399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WP6a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56,500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CHF                55,000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3801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258481" y="1873327"/>
            <a:ext cx="4803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Total overall 8 GMS cost</a:t>
            </a:r>
            <a:r>
              <a:rPr lang="en-US" dirty="0"/>
              <a:t> : </a:t>
            </a:r>
            <a:r>
              <a:rPr lang="en-US" sz="2000" b="1" dirty="0">
                <a:solidFill>
                  <a:schemeClr val="accent5"/>
                </a:solidFill>
              </a:rPr>
              <a:t>1186 </a:t>
            </a:r>
            <a:r>
              <a:rPr lang="en-US" sz="2000" b="1" dirty="0" err="1">
                <a:solidFill>
                  <a:schemeClr val="accent5"/>
                </a:solidFill>
              </a:rPr>
              <a:t>kCHF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6981825" y="1745065"/>
            <a:ext cx="209550" cy="69901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17656" y="5859229"/>
            <a:ext cx="3824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split FSU/Installation refer slide 14.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noProof="0" dirty="0"/>
              <a:t>20-10-22 - </a:t>
            </a:r>
            <a:r>
              <a:rPr lang="en-GB" sz="1200" noProof="0" dirty="0" err="1"/>
              <a:t>V.Gahier</a:t>
            </a:r>
            <a:r>
              <a:rPr lang="en-GB" sz="1200" noProof="0" dirty="0"/>
              <a:t> - Cryogenic for cold powering system - Budget consideration.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490142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66663</TotalTime>
  <Words>1979</Words>
  <Application>Microsoft Office PowerPoint</Application>
  <PresentationFormat>Widescreen</PresentationFormat>
  <Paragraphs>544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</vt:lpstr>
      <vt:lpstr>1_Thème Office</vt:lpstr>
      <vt:lpstr>Thème Office</vt:lpstr>
      <vt:lpstr>Cryogenics for Cold Powering system  Budget consideration</vt:lpstr>
      <vt:lpstr>Outline</vt:lpstr>
      <vt:lpstr>Mechanical Interfaces</vt:lpstr>
      <vt:lpstr> Mechanical Interfaces</vt:lpstr>
      <vt:lpstr> Mechanical Interfaces</vt:lpstr>
      <vt:lpstr>Electrical Interface </vt:lpstr>
      <vt:lpstr>Proposed Responsibility Matrix for work execution</vt:lpstr>
      <vt:lpstr>GMS Tunnel Budget</vt:lpstr>
      <vt:lpstr>Budget distribution for GMS Tunnel configuration</vt:lpstr>
      <vt:lpstr>Zone C1/C2 option – cryogenic lines budget estimation</vt:lpstr>
      <vt:lpstr>String</vt:lpstr>
      <vt:lpstr>Conclusion and way forward</vt:lpstr>
      <vt:lpstr>Detailed list of components of GMS X</vt:lpstr>
      <vt:lpstr>WP6a GMS budget split </vt:lpstr>
      <vt:lpstr>Bypass line Simple routing DHFX</vt:lpstr>
      <vt:lpstr>Bypass line simple routing DFHM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Gahier</dc:creator>
  <cp:lastModifiedBy>Ballarino</cp:lastModifiedBy>
  <cp:revision>1172</cp:revision>
  <dcterms:created xsi:type="dcterms:W3CDTF">2020-10-15T08:18:32Z</dcterms:created>
  <dcterms:modified xsi:type="dcterms:W3CDTF">2023-01-31T12:42:07Z</dcterms:modified>
</cp:coreProperties>
</file>