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handoutMasterIdLst>
    <p:handoutMasterId r:id="rId43"/>
  </p:handoutMasterIdLst>
  <p:sldIdLst>
    <p:sldId id="294" r:id="rId2"/>
    <p:sldId id="286" r:id="rId3"/>
    <p:sldId id="310" r:id="rId4"/>
    <p:sldId id="457" r:id="rId5"/>
    <p:sldId id="458" r:id="rId6"/>
    <p:sldId id="459" r:id="rId7"/>
    <p:sldId id="460" r:id="rId8"/>
    <p:sldId id="461" r:id="rId9"/>
    <p:sldId id="462" r:id="rId10"/>
    <p:sldId id="463" r:id="rId11"/>
    <p:sldId id="338" r:id="rId12"/>
    <p:sldId id="431" r:id="rId13"/>
    <p:sldId id="327" r:id="rId14"/>
    <p:sldId id="389" r:id="rId15"/>
    <p:sldId id="437" r:id="rId16"/>
    <p:sldId id="276" r:id="rId17"/>
    <p:sldId id="275" r:id="rId18"/>
    <p:sldId id="354" r:id="rId19"/>
    <p:sldId id="356" r:id="rId20"/>
    <p:sldId id="355" r:id="rId21"/>
    <p:sldId id="456" r:id="rId22"/>
    <p:sldId id="357" r:id="rId23"/>
    <p:sldId id="409" r:id="rId24"/>
    <p:sldId id="408" r:id="rId25"/>
    <p:sldId id="464" r:id="rId26"/>
    <p:sldId id="387" r:id="rId27"/>
    <p:sldId id="411" r:id="rId28"/>
    <p:sldId id="466" r:id="rId29"/>
    <p:sldId id="465" r:id="rId30"/>
    <p:sldId id="467" r:id="rId31"/>
    <p:sldId id="451" r:id="rId32"/>
    <p:sldId id="452" r:id="rId33"/>
    <p:sldId id="453" r:id="rId34"/>
    <p:sldId id="454" r:id="rId35"/>
    <p:sldId id="455" r:id="rId36"/>
    <p:sldId id="406" r:id="rId37"/>
    <p:sldId id="391" r:id="rId38"/>
    <p:sldId id="392" r:id="rId39"/>
    <p:sldId id="394" r:id="rId40"/>
    <p:sldId id="288"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34" clrIdx="0">
    <p:extLst/>
  </p:cmAuthor>
  <p:cmAuthor id="2" name="Microsoft Office User" initials="MOU" lastIdx="4"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03030"/>
    <a:srgbClr val="0033A0"/>
    <a:srgbClr val="61C4D3"/>
    <a:srgbClr val="6698CB"/>
    <a:srgbClr val="6E2466"/>
    <a:srgbClr val="61C5D3"/>
    <a:srgbClr val="0055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48"/>
    <p:restoredTop sz="81130"/>
  </p:normalViewPr>
  <p:slideViewPr>
    <p:cSldViewPr snapToGrid="0" snapToObjects="1">
      <p:cViewPr varScale="1">
        <p:scale>
          <a:sx n="105" d="100"/>
          <a:sy n="105" d="100"/>
        </p:scale>
        <p:origin x="228" y="63"/>
      </p:cViewPr>
      <p:guideLst>
        <p:guide orient="horz" pos="3770"/>
        <p:guide pos="3863"/>
      </p:guideLst>
    </p:cSldViewPr>
  </p:slideViewPr>
  <p:outlineViewPr>
    <p:cViewPr>
      <p:scale>
        <a:sx n="33" d="100"/>
        <a:sy n="33" d="100"/>
      </p:scale>
      <p:origin x="0" y="-13112"/>
    </p:cViewPr>
  </p:outlineViewPr>
  <p:notesTextViewPr>
    <p:cViewPr>
      <p:scale>
        <a:sx n="70" d="100"/>
        <a:sy n="70" d="100"/>
      </p:scale>
      <p:origin x="0" y="0"/>
    </p:cViewPr>
  </p:notesTextViewPr>
  <p:sorterViewPr>
    <p:cViewPr>
      <p:scale>
        <a:sx n="50" d="100"/>
        <a:sy n="5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mpinharr\AppData\Local\Microsoft\Windows\INetCache\Content.Outlook\YCCPIFME\Procurement%20Expenditure%202021-%20charged.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C:\Users\mpinharr\Downloads\Tables%201-5_with_charts%20(2).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[Procurement Expenditure 2021- charged.xlsx]Total Exp.!PivotTable9</c:name>
    <c:fmtId val="-1"/>
  </c:pivotSource>
  <c:chart>
    <c:autoTitleDeleted val="1"/>
    <c:pivotFmts>
      <c:pivotFmt>
        <c:idx val="0"/>
        <c:spPr>
          <a:solidFill>
            <a:schemeClr val="accent2"/>
          </a:solidFill>
          <a:ln>
            <a:noFill/>
          </a:ln>
          <a:effectLst/>
        </c:spPr>
      </c:pivotFmt>
      <c:pivotFmt>
        <c:idx val="1"/>
        <c:spPr>
          <a:solidFill>
            <a:schemeClr val="accent2"/>
          </a:solidFill>
          <a:ln>
            <a:noFill/>
          </a:ln>
          <a:effectLst/>
        </c:spPr>
      </c:pivotFmt>
      <c:pivotFmt>
        <c:idx val="2"/>
        <c:spPr>
          <a:solidFill>
            <a:schemeClr val="accent2"/>
          </a:solidFill>
          <a:ln>
            <a:noFill/>
          </a:ln>
          <a:effectLst/>
        </c:spPr>
      </c:pivotFmt>
      <c:pivotFmt>
        <c:idx val="3"/>
        <c:spPr>
          <a:solidFill>
            <a:schemeClr val="accent2"/>
          </a:solidFill>
          <a:ln>
            <a:noFill/>
          </a:ln>
          <a:effectLst/>
        </c:spPr>
      </c:pivotFmt>
      <c:pivotFmt>
        <c:idx val="4"/>
        <c:spPr>
          <a:solidFill>
            <a:schemeClr val="accent2"/>
          </a:solidFill>
          <a:ln>
            <a:noFill/>
          </a:ln>
          <a:effectLst/>
        </c:spPr>
      </c:pivotFmt>
      <c:pivotFmt>
        <c:idx val="5"/>
        <c:spPr>
          <a:solidFill>
            <a:schemeClr val="accent2"/>
          </a:solidFill>
          <a:ln>
            <a:noFill/>
          </a:ln>
          <a:effectLst/>
        </c:spPr>
      </c:pivotFmt>
      <c:pivotFmt>
        <c:idx val="6"/>
        <c:spPr>
          <a:solidFill>
            <a:schemeClr val="accent2"/>
          </a:solidFill>
          <a:ln>
            <a:noFill/>
          </a:ln>
          <a:effectLst/>
        </c:spPr>
      </c:pivotFmt>
      <c:pivotFmt>
        <c:idx val="7"/>
        <c:spPr>
          <a:solidFill>
            <a:schemeClr val="accent2"/>
          </a:solidFill>
          <a:ln>
            <a:noFill/>
          </a:ln>
          <a:effectLst/>
        </c:spPr>
      </c:pivotFmt>
      <c:pivotFmt>
        <c:idx val="8"/>
        <c:spPr>
          <a:solidFill>
            <a:schemeClr val="accent2"/>
          </a:solidFill>
          <a:ln>
            <a:noFill/>
          </a:ln>
          <a:effectLst/>
        </c:spPr>
      </c:pivotFmt>
      <c:pivotFmt>
        <c:idx val="9"/>
        <c:spPr>
          <a:solidFill>
            <a:schemeClr val="accent2"/>
          </a:solidFill>
          <a:ln>
            <a:noFill/>
          </a:ln>
          <a:effectLst/>
        </c:spPr>
      </c:pivotFmt>
      <c:pivotFmt>
        <c:idx val="10"/>
        <c:spPr>
          <a:solidFill>
            <a:schemeClr val="accent2"/>
          </a:solidFill>
          <a:ln>
            <a:noFill/>
          </a:ln>
          <a:effectLst/>
        </c:spPr>
      </c:pivotFmt>
      <c:pivotFmt>
        <c:idx val="11"/>
        <c:spPr>
          <a:solidFill>
            <a:schemeClr val="accent2"/>
          </a:solidFill>
          <a:ln>
            <a:noFill/>
          </a:ln>
          <a:effectLst/>
        </c:spPr>
      </c:pivotFmt>
      <c:pivotFmt>
        <c:idx val="12"/>
        <c:spPr>
          <a:solidFill>
            <a:schemeClr val="accent2"/>
          </a:solidFill>
          <a:ln>
            <a:noFill/>
          </a:ln>
          <a:effectLst/>
        </c:spPr>
      </c:pivotFmt>
      <c:pivotFmt>
        <c:idx val="13"/>
        <c:spPr>
          <a:solidFill>
            <a:schemeClr val="accent2"/>
          </a:solidFill>
          <a:ln>
            <a:noFill/>
          </a:ln>
          <a:effectLst/>
        </c:spPr>
      </c:pivotFmt>
      <c:pivotFmt>
        <c:idx val="14"/>
        <c:spPr>
          <a:solidFill>
            <a:schemeClr val="accent2"/>
          </a:solidFill>
          <a:ln>
            <a:noFill/>
          </a:ln>
          <a:effectLst/>
        </c:spPr>
      </c:pivotFmt>
      <c:pivotFmt>
        <c:idx val="15"/>
        <c:spPr>
          <a:solidFill>
            <a:schemeClr val="accent2"/>
          </a:solidFill>
          <a:ln>
            <a:noFill/>
          </a:ln>
          <a:effectLst/>
        </c:spPr>
      </c:pivotFmt>
      <c:pivotFmt>
        <c:idx val="16"/>
        <c:spPr>
          <a:solidFill>
            <a:schemeClr val="accent2"/>
          </a:solidFill>
          <a:ln>
            <a:noFill/>
          </a:ln>
          <a:effectLst/>
        </c:spPr>
      </c:pivotFmt>
      <c:pivotFmt>
        <c:idx val="17"/>
        <c:spPr>
          <a:solidFill>
            <a:schemeClr val="accent2"/>
          </a:solidFill>
          <a:ln>
            <a:noFill/>
          </a:ln>
          <a:effectLst/>
        </c:spPr>
      </c:pivotFmt>
      <c:pivotFmt>
        <c:idx val="18"/>
        <c:spPr>
          <a:solidFill>
            <a:schemeClr val="accent2"/>
          </a:solidFill>
          <a:ln>
            <a:noFill/>
          </a:ln>
          <a:effectLst/>
        </c:spPr>
      </c:pivotFmt>
      <c:pivotFmt>
        <c:idx val="19"/>
        <c:spPr>
          <a:solidFill>
            <a:schemeClr val="accent2"/>
          </a:solidFill>
          <a:ln>
            <a:noFill/>
          </a:ln>
          <a:effectLst/>
        </c:spPr>
      </c:pivotFmt>
      <c:pivotFmt>
        <c:idx val="20"/>
        <c:spPr>
          <a:solidFill>
            <a:schemeClr val="accent2"/>
          </a:solidFill>
          <a:ln>
            <a:noFill/>
          </a:ln>
          <a:effectLst/>
        </c:spPr>
      </c:pivotFmt>
      <c:pivotFmt>
        <c:idx val="21"/>
        <c:spPr>
          <a:solidFill>
            <a:schemeClr val="accent2"/>
          </a:solidFill>
          <a:ln>
            <a:noFill/>
          </a:ln>
          <a:effectLst/>
        </c:spPr>
      </c:pivotFmt>
      <c:pivotFmt>
        <c:idx val="22"/>
        <c:spPr>
          <a:solidFill>
            <a:schemeClr val="accent2"/>
          </a:solidFill>
          <a:ln>
            <a:noFill/>
          </a:ln>
          <a:effectLst/>
        </c:spPr>
      </c:pivotFmt>
      <c:pivotFmt>
        <c:idx val="23"/>
        <c:spPr>
          <a:solidFill>
            <a:schemeClr val="accent2"/>
          </a:solidFill>
          <a:ln>
            <a:noFill/>
          </a:ln>
          <a:effectLst/>
        </c:spPr>
      </c:pivotFmt>
      <c:pivotFmt>
        <c:idx val="24"/>
        <c:spPr>
          <a:solidFill>
            <a:schemeClr val="accent2"/>
          </a:solidFill>
          <a:ln>
            <a:noFill/>
          </a:ln>
          <a:effectLst/>
        </c:spPr>
      </c:pivotFmt>
      <c:pivotFmt>
        <c:idx val="25"/>
        <c:spPr>
          <a:solidFill>
            <a:schemeClr val="accent2"/>
          </a:solidFill>
          <a:ln>
            <a:noFill/>
          </a:ln>
          <a:effectLst/>
        </c:spPr>
      </c:pivotFmt>
      <c:pivotFmt>
        <c:idx val="26"/>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7"/>
        <c:spPr>
          <a:solidFill>
            <a:schemeClr val="accent2"/>
          </a:solidFill>
          <a:ln>
            <a:noFill/>
          </a:ln>
          <a:effectLst/>
        </c:spPr>
      </c:pivotFmt>
      <c:pivotFmt>
        <c:idx val="28"/>
        <c:spPr>
          <a:solidFill>
            <a:schemeClr val="accent2"/>
          </a:solidFill>
          <a:ln>
            <a:noFill/>
          </a:ln>
          <a:effectLst/>
        </c:spPr>
      </c:pivotFmt>
      <c:pivotFmt>
        <c:idx val="29"/>
        <c:spPr>
          <a:solidFill>
            <a:schemeClr val="accent2"/>
          </a:solidFill>
          <a:ln>
            <a:noFill/>
          </a:ln>
          <a:effectLst/>
        </c:spPr>
      </c:pivotFmt>
      <c:pivotFmt>
        <c:idx val="30"/>
        <c:spPr>
          <a:solidFill>
            <a:schemeClr val="accent2"/>
          </a:solidFill>
          <a:ln>
            <a:noFill/>
          </a:ln>
          <a:effectLst/>
        </c:spPr>
      </c:pivotFmt>
      <c:pivotFmt>
        <c:idx val="31"/>
        <c:spPr>
          <a:solidFill>
            <a:schemeClr val="accent2"/>
          </a:solidFill>
          <a:ln>
            <a:noFill/>
          </a:ln>
          <a:effectLst/>
        </c:spPr>
      </c:pivotFmt>
      <c:pivotFmt>
        <c:idx val="32"/>
        <c:spPr>
          <a:solidFill>
            <a:schemeClr val="accent2"/>
          </a:solidFill>
          <a:ln>
            <a:noFill/>
          </a:ln>
          <a:effectLst/>
        </c:spPr>
      </c:pivotFmt>
      <c:pivotFmt>
        <c:idx val="33"/>
      </c:pivotFmt>
      <c:pivotFmt>
        <c:idx val="34"/>
      </c:pivotFmt>
      <c:pivotFmt>
        <c:idx val="35"/>
      </c:pivotFmt>
      <c:pivotFmt>
        <c:idx val="36"/>
      </c:pivotFmt>
      <c:pivotFmt>
        <c:idx val="37"/>
      </c:pivotFmt>
      <c:pivotFmt>
        <c:idx val="38"/>
      </c:pivotFmt>
      <c:pivotFmt>
        <c:idx val="39"/>
      </c:pivotFmt>
      <c:pivotFmt>
        <c:idx val="40"/>
      </c:pivotFmt>
      <c:pivotFmt>
        <c:idx val="41"/>
      </c:pivotFmt>
      <c:pivotFmt>
        <c:idx val="42"/>
      </c:pivotFmt>
      <c:pivotFmt>
        <c:idx val="43"/>
      </c:pivotFmt>
      <c:pivotFmt>
        <c:idx val="44"/>
      </c:pivotFmt>
      <c:pivotFmt>
        <c:idx val="45"/>
      </c:pivotFmt>
      <c:pivotFmt>
        <c:idx val="46"/>
      </c:pivotFmt>
      <c:pivotFmt>
        <c:idx val="47"/>
      </c:pivotFmt>
      <c:pivotFmt>
        <c:idx val="48"/>
      </c:pivotFmt>
      <c:pivotFmt>
        <c:idx val="49"/>
      </c:pivotFmt>
      <c:pivotFmt>
        <c:idx val="50"/>
        <c:dLbl>
          <c:idx val="0"/>
          <c:spPr>
            <a:noFill/>
            <a:ln>
              <a:noFill/>
            </a:ln>
            <a:effectLst/>
          </c:spPr>
          <c:txPr>
            <a:bodyPr rot="0" spcFirstLastPara="1" vertOverflow="ellipsis" vert="horz" wrap="square" lIns="38100" tIns="19050" rIns="38100" bIns="19050" anchor="ctr" anchorCtr="1">
              <a:spAutoFit/>
            </a:bodyPr>
            <a:lstStyle/>
            <a:p>
              <a:pPr rtl="0">
                <a:defRPr sz="1400" b="1" i="0" u="none" strike="noStrike" kern="1200" baseline="0">
                  <a:solidFill>
                    <a:schemeClr val="accent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51"/>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1400" b="1" i="0" u="none" strike="noStrike" kern="1200" baseline="0">
                  <a:solidFill>
                    <a:schemeClr val="accent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52"/>
        <c:spPr>
          <a:solidFill>
            <a:schemeClr val="accent2"/>
          </a:solidFill>
          <a:ln>
            <a:noFill/>
          </a:ln>
          <a:effectLst/>
        </c:spPr>
      </c:pivotFmt>
      <c:pivotFmt>
        <c:idx val="53"/>
        <c:spPr>
          <a:solidFill>
            <a:schemeClr val="accent2"/>
          </a:solidFill>
          <a:ln>
            <a:noFill/>
          </a:ln>
          <a:effectLst/>
        </c:spPr>
      </c:pivotFmt>
      <c:pivotFmt>
        <c:idx val="54"/>
        <c:spPr>
          <a:solidFill>
            <a:schemeClr val="accent2"/>
          </a:solidFill>
          <a:ln>
            <a:noFill/>
          </a:ln>
          <a:effectLst/>
        </c:spPr>
        <c:marker>
          <c:spPr>
            <a:solidFill>
              <a:schemeClr val="accent2"/>
            </a:solidFill>
            <a:ln w="9525">
              <a:solidFill>
                <a:schemeClr val="accent2"/>
              </a:solidFill>
            </a:ln>
            <a:effectLst/>
          </c:spPr>
        </c:marker>
      </c:pivotFmt>
      <c:pivotFmt>
        <c:idx val="55"/>
        <c:spPr>
          <a:solidFill>
            <a:schemeClr val="accent2"/>
          </a:solidFill>
          <a:ln>
            <a:noFill/>
          </a:ln>
          <a:effectLst/>
        </c:spPr>
      </c:pivotFmt>
      <c:pivotFmt>
        <c:idx val="56"/>
        <c:spPr>
          <a:solidFill>
            <a:schemeClr val="accent2"/>
          </a:solidFill>
          <a:ln>
            <a:noFill/>
          </a:ln>
          <a:effectLst/>
        </c:spPr>
      </c:pivotFmt>
      <c:pivotFmt>
        <c:idx val="57"/>
        <c:spPr>
          <a:solidFill>
            <a:schemeClr val="accent2"/>
          </a:solidFill>
          <a:ln>
            <a:noFill/>
          </a:ln>
          <a:effectLst/>
        </c:spPr>
      </c:pivotFmt>
      <c:pivotFmt>
        <c:idx val="58"/>
        <c:spPr>
          <a:solidFill>
            <a:schemeClr val="accent2"/>
          </a:solidFill>
          <a:ln>
            <a:noFill/>
          </a:ln>
          <a:effectLst/>
        </c:spPr>
      </c:pivotFmt>
      <c:pivotFmt>
        <c:idx val="59"/>
        <c:spPr>
          <a:solidFill>
            <a:schemeClr val="accent2"/>
          </a:solidFill>
          <a:ln>
            <a:noFill/>
          </a:ln>
          <a:effectLst/>
        </c:spPr>
      </c:pivotFmt>
      <c:pivotFmt>
        <c:idx val="60"/>
        <c:spPr>
          <a:solidFill>
            <a:schemeClr val="accent2"/>
          </a:solidFill>
          <a:ln>
            <a:noFill/>
          </a:ln>
          <a:effectLst/>
        </c:spPr>
      </c:pivotFmt>
      <c:pivotFmt>
        <c:idx val="61"/>
        <c:spPr>
          <a:solidFill>
            <a:schemeClr val="accent2"/>
          </a:solidFill>
          <a:ln>
            <a:noFill/>
          </a:ln>
          <a:effectLst/>
        </c:spPr>
      </c:pivotFmt>
      <c:pivotFmt>
        <c:idx val="62"/>
        <c:spPr>
          <a:solidFill>
            <a:schemeClr val="accent2"/>
          </a:solidFill>
          <a:ln>
            <a:noFill/>
          </a:ln>
          <a:effectLst/>
        </c:spPr>
      </c:pivotFmt>
      <c:pivotFmt>
        <c:idx val="63"/>
        <c:spPr>
          <a:solidFill>
            <a:schemeClr val="accent2"/>
          </a:solidFill>
          <a:ln>
            <a:noFill/>
          </a:ln>
          <a:effectLst/>
        </c:spPr>
      </c:pivotFmt>
      <c:pivotFmt>
        <c:idx val="64"/>
        <c:spPr>
          <a:solidFill>
            <a:schemeClr val="accent2"/>
          </a:solidFill>
          <a:ln>
            <a:noFill/>
          </a:ln>
          <a:effectLst/>
        </c:spPr>
      </c:pivotFmt>
      <c:pivotFmt>
        <c:idx val="65"/>
        <c:spPr>
          <a:solidFill>
            <a:schemeClr val="accent2"/>
          </a:solidFill>
          <a:ln>
            <a:noFill/>
          </a:ln>
          <a:effectLst/>
        </c:spPr>
      </c:pivotFmt>
      <c:pivotFmt>
        <c:idx val="66"/>
        <c:spPr>
          <a:solidFill>
            <a:schemeClr val="accent2"/>
          </a:solidFill>
          <a:ln>
            <a:noFill/>
          </a:ln>
          <a:effectLst/>
        </c:spPr>
      </c:pivotFmt>
      <c:pivotFmt>
        <c:idx val="67"/>
        <c:spPr>
          <a:solidFill>
            <a:schemeClr val="accent2"/>
          </a:solidFill>
          <a:ln>
            <a:noFill/>
          </a:ln>
          <a:effectLst/>
        </c:spPr>
      </c:pivotFmt>
      <c:pivotFmt>
        <c:idx val="68"/>
        <c:spPr>
          <a:solidFill>
            <a:schemeClr val="accent2"/>
          </a:solidFill>
          <a:ln>
            <a:noFill/>
          </a:ln>
          <a:effectLst/>
        </c:spPr>
      </c:pivotFmt>
      <c:pivotFmt>
        <c:idx val="69"/>
        <c:spPr>
          <a:solidFill>
            <a:schemeClr val="accent2"/>
          </a:solidFill>
          <a:ln>
            <a:noFill/>
          </a:ln>
          <a:effectLst/>
        </c:spPr>
      </c:pivotFmt>
      <c:pivotFmt>
        <c:idx val="70"/>
        <c:spPr>
          <a:solidFill>
            <a:schemeClr val="accent2"/>
          </a:solidFill>
          <a:ln>
            <a:noFill/>
          </a:ln>
          <a:effectLst/>
        </c:spPr>
      </c:pivotFmt>
      <c:pivotFmt>
        <c:idx val="71"/>
        <c:spPr>
          <a:solidFill>
            <a:schemeClr val="accent2"/>
          </a:solidFill>
          <a:ln>
            <a:noFill/>
          </a:ln>
          <a:effectLst/>
        </c:spPr>
      </c:pivotFmt>
      <c:pivotFmt>
        <c:idx val="72"/>
        <c:spPr>
          <a:solidFill>
            <a:schemeClr val="accent2"/>
          </a:solidFill>
          <a:ln>
            <a:noFill/>
          </a:ln>
          <a:effectLst/>
        </c:spPr>
      </c:pivotFmt>
      <c:pivotFmt>
        <c:idx val="73"/>
        <c:spPr>
          <a:solidFill>
            <a:schemeClr val="accent2"/>
          </a:solidFill>
          <a:ln>
            <a:noFill/>
          </a:ln>
          <a:effectLst/>
        </c:spPr>
      </c:pivotFmt>
      <c:pivotFmt>
        <c:idx val="74"/>
        <c:spPr>
          <a:solidFill>
            <a:schemeClr val="accent2"/>
          </a:solidFill>
          <a:ln>
            <a:noFill/>
          </a:ln>
          <a:effectLst/>
        </c:spPr>
      </c:pivotFmt>
      <c:pivotFmt>
        <c:idx val="75"/>
        <c:spPr>
          <a:solidFill>
            <a:schemeClr val="accent2"/>
          </a:solidFill>
          <a:ln>
            <a:noFill/>
          </a:ln>
          <a:effectLst/>
        </c:spPr>
      </c:pivotFmt>
      <c:pivotFmt>
        <c:idx val="76"/>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77"/>
        <c:spPr>
          <a:solidFill>
            <a:schemeClr val="accent2"/>
          </a:solidFill>
          <a:ln>
            <a:noFill/>
          </a:ln>
          <a:effectLst/>
        </c:spPr>
      </c:pivotFmt>
      <c:pivotFmt>
        <c:idx val="78"/>
        <c:spPr>
          <a:solidFill>
            <a:schemeClr val="accent2"/>
          </a:solidFill>
          <a:ln>
            <a:noFill/>
          </a:ln>
          <a:effectLst/>
        </c:spPr>
      </c:pivotFmt>
      <c:pivotFmt>
        <c:idx val="79"/>
        <c:spPr>
          <a:solidFill>
            <a:schemeClr val="accent2"/>
          </a:solidFill>
          <a:ln>
            <a:noFill/>
          </a:ln>
          <a:effectLst/>
        </c:spPr>
      </c:pivotFmt>
      <c:pivotFmt>
        <c:idx val="80"/>
        <c:spPr>
          <a:solidFill>
            <a:schemeClr val="accent2"/>
          </a:solidFill>
          <a:ln>
            <a:noFill/>
          </a:ln>
          <a:effectLst/>
        </c:spPr>
      </c:pivotFmt>
      <c:pivotFmt>
        <c:idx val="81"/>
        <c:spPr>
          <a:solidFill>
            <a:schemeClr val="accent2"/>
          </a:solidFill>
          <a:ln>
            <a:noFill/>
          </a:ln>
          <a:effectLst/>
        </c:spPr>
      </c:pivotFmt>
      <c:pivotFmt>
        <c:idx val="82"/>
        <c:spPr>
          <a:solidFill>
            <a:schemeClr val="accent2"/>
          </a:solidFill>
          <a:ln>
            <a:noFill/>
          </a:ln>
          <a:effectLst/>
        </c:spPr>
      </c:pivotFmt>
      <c:pivotFmt>
        <c:idx val="83"/>
        <c:spPr>
          <a:solidFill>
            <a:schemeClr val="accent2"/>
          </a:solidFill>
          <a:ln>
            <a:noFill/>
          </a:ln>
          <a:effectLst/>
        </c:spPr>
      </c:pivotFmt>
      <c:pivotFmt>
        <c:idx val="84"/>
        <c:spPr>
          <a:solidFill>
            <a:schemeClr val="accent2"/>
          </a:solidFill>
          <a:ln>
            <a:noFill/>
          </a:ln>
          <a:effectLst/>
        </c:spPr>
      </c:pivotFmt>
      <c:pivotFmt>
        <c:idx val="85"/>
        <c:spPr>
          <a:solidFill>
            <a:schemeClr val="accent2"/>
          </a:solidFill>
          <a:ln>
            <a:noFill/>
          </a:ln>
          <a:effectLst/>
        </c:spPr>
      </c:pivotFmt>
      <c:pivotFmt>
        <c:idx val="86"/>
        <c:spPr>
          <a:solidFill>
            <a:schemeClr val="accent2"/>
          </a:solidFill>
          <a:ln>
            <a:noFill/>
          </a:ln>
          <a:effectLst/>
        </c:spPr>
      </c:pivotFmt>
      <c:pivotFmt>
        <c:idx val="87"/>
        <c:spPr>
          <a:solidFill>
            <a:schemeClr val="accent2"/>
          </a:solidFill>
          <a:ln>
            <a:noFill/>
          </a:ln>
          <a:effectLst/>
        </c:spPr>
      </c:pivotFmt>
      <c:pivotFmt>
        <c:idx val="88"/>
        <c:spPr>
          <a:solidFill>
            <a:schemeClr val="accent2"/>
          </a:solidFill>
          <a:ln>
            <a:noFill/>
          </a:ln>
          <a:effectLst/>
        </c:spPr>
      </c:pivotFmt>
      <c:pivotFmt>
        <c:idx val="89"/>
        <c:spPr>
          <a:solidFill>
            <a:schemeClr val="accent2"/>
          </a:solidFill>
          <a:ln>
            <a:noFill/>
          </a:ln>
          <a:effectLst/>
        </c:spPr>
      </c:pivotFmt>
      <c:pivotFmt>
        <c:idx val="90"/>
        <c:spPr>
          <a:solidFill>
            <a:schemeClr val="accent2"/>
          </a:solidFill>
          <a:ln>
            <a:noFill/>
          </a:ln>
          <a:effectLst/>
        </c:spPr>
      </c:pivotFmt>
      <c:pivotFmt>
        <c:idx val="91"/>
        <c:spPr>
          <a:solidFill>
            <a:schemeClr val="accent2"/>
          </a:solidFill>
          <a:ln>
            <a:noFill/>
          </a:ln>
          <a:effectLst/>
        </c:spPr>
      </c:pivotFmt>
      <c:pivotFmt>
        <c:idx val="92"/>
        <c:spPr>
          <a:solidFill>
            <a:schemeClr val="accent2"/>
          </a:solidFill>
          <a:ln>
            <a:noFill/>
          </a:ln>
          <a:effectLst/>
        </c:spPr>
      </c:pivotFmt>
      <c:pivotFmt>
        <c:idx val="93"/>
        <c:spPr>
          <a:solidFill>
            <a:schemeClr val="accent2"/>
          </a:solidFill>
          <a:ln>
            <a:noFill/>
          </a:ln>
          <a:effectLst/>
        </c:spPr>
      </c:pivotFmt>
      <c:pivotFmt>
        <c:idx val="94"/>
        <c:spPr>
          <a:solidFill>
            <a:schemeClr val="accent2"/>
          </a:solidFill>
          <a:ln>
            <a:noFill/>
          </a:ln>
          <a:effectLst/>
        </c:spPr>
      </c:pivotFmt>
      <c:pivotFmt>
        <c:idx val="95"/>
        <c:spPr>
          <a:solidFill>
            <a:schemeClr val="accent2"/>
          </a:solidFill>
          <a:ln>
            <a:noFill/>
          </a:ln>
          <a:effectLst/>
        </c:spPr>
      </c:pivotFmt>
      <c:pivotFmt>
        <c:idx val="96"/>
        <c:spPr>
          <a:solidFill>
            <a:schemeClr val="accent2"/>
          </a:solidFill>
          <a:ln>
            <a:noFill/>
          </a:ln>
          <a:effectLst/>
        </c:spPr>
      </c:pivotFmt>
      <c:pivotFmt>
        <c:idx val="97"/>
        <c:spPr>
          <a:solidFill>
            <a:schemeClr val="accent2"/>
          </a:solidFill>
          <a:ln>
            <a:noFill/>
          </a:ln>
          <a:effectLst/>
        </c:spPr>
      </c:pivotFmt>
      <c:pivotFmt>
        <c:idx val="98"/>
        <c:spPr>
          <a:solidFill>
            <a:schemeClr val="accent2"/>
          </a:solidFill>
          <a:ln>
            <a:noFill/>
          </a:ln>
          <a:effectLst/>
        </c:spPr>
      </c:pivotFmt>
      <c:pivotFmt>
        <c:idx val="99"/>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1400" b="1" i="0" u="none" strike="noStrike" kern="1200" baseline="0">
                  <a:solidFill>
                    <a:schemeClr val="accent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00"/>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01"/>
        <c:spPr>
          <a:solidFill>
            <a:schemeClr val="accent2"/>
          </a:solidFill>
          <a:ln>
            <a:noFill/>
          </a:ln>
          <a:effectLst/>
        </c:spPr>
      </c:pivotFmt>
      <c:pivotFmt>
        <c:idx val="102"/>
        <c:spPr>
          <a:solidFill>
            <a:schemeClr val="accent2"/>
          </a:solidFill>
          <a:ln>
            <a:noFill/>
          </a:ln>
          <a:effectLst/>
        </c:spPr>
      </c:pivotFmt>
      <c:pivotFmt>
        <c:idx val="103"/>
        <c:spPr>
          <a:solidFill>
            <a:schemeClr val="accent2"/>
          </a:solidFill>
          <a:ln>
            <a:noFill/>
          </a:ln>
          <a:effectLst/>
        </c:spPr>
      </c:pivotFmt>
      <c:pivotFmt>
        <c:idx val="104"/>
        <c:spPr>
          <a:solidFill>
            <a:schemeClr val="accent2"/>
          </a:solidFill>
          <a:ln>
            <a:noFill/>
          </a:ln>
          <a:effectLst/>
        </c:spPr>
      </c:pivotFmt>
      <c:pivotFmt>
        <c:idx val="105"/>
        <c:spPr>
          <a:solidFill>
            <a:schemeClr val="accent2"/>
          </a:solidFill>
          <a:ln>
            <a:noFill/>
          </a:ln>
          <a:effectLst/>
        </c:spPr>
      </c:pivotFmt>
      <c:pivotFmt>
        <c:idx val="106"/>
        <c:spPr>
          <a:solidFill>
            <a:schemeClr val="accent2"/>
          </a:solidFill>
          <a:ln>
            <a:noFill/>
          </a:ln>
          <a:effectLst/>
        </c:spPr>
      </c:pivotFmt>
      <c:pivotFmt>
        <c:idx val="107"/>
        <c:spPr>
          <a:solidFill>
            <a:schemeClr val="accent2"/>
          </a:solidFill>
          <a:ln>
            <a:noFill/>
          </a:ln>
          <a:effectLst/>
        </c:spPr>
      </c:pivotFmt>
      <c:pivotFmt>
        <c:idx val="108"/>
        <c:spPr>
          <a:solidFill>
            <a:schemeClr val="accent2"/>
          </a:solidFill>
          <a:ln>
            <a:noFill/>
          </a:ln>
          <a:effectLst/>
        </c:spPr>
      </c:pivotFmt>
      <c:pivotFmt>
        <c:idx val="109"/>
        <c:spPr>
          <a:solidFill>
            <a:schemeClr val="accent2"/>
          </a:solidFill>
          <a:ln>
            <a:noFill/>
          </a:ln>
          <a:effectLst/>
        </c:spPr>
      </c:pivotFmt>
      <c:pivotFmt>
        <c:idx val="110"/>
        <c:spPr>
          <a:solidFill>
            <a:schemeClr val="accent2"/>
          </a:solidFill>
          <a:ln>
            <a:noFill/>
          </a:ln>
          <a:effectLst/>
        </c:spPr>
      </c:pivotFmt>
      <c:pivotFmt>
        <c:idx val="111"/>
        <c:spPr>
          <a:solidFill>
            <a:schemeClr val="accent2"/>
          </a:solidFill>
          <a:ln>
            <a:noFill/>
          </a:ln>
          <a:effectLst/>
        </c:spPr>
      </c:pivotFmt>
      <c:pivotFmt>
        <c:idx val="112"/>
        <c:spPr>
          <a:solidFill>
            <a:schemeClr val="accent2"/>
          </a:solidFill>
          <a:ln>
            <a:noFill/>
          </a:ln>
          <a:effectLst/>
        </c:spPr>
      </c:pivotFmt>
      <c:pivotFmt>
        <c:idx val="113"/>
        <c:spPr>
          <a:solidFill>
            <a:schemeClr val="accent2"/>
          </a:solidFill>
          <a:ln>
            <a:noFill/>
          </a:ln>
          <a:effectLst/>
        </c:spPr>
      </c:pivotFmt>
      <c:pivotFmt>
        <c:idx val="114"/>
        <c:spPr>
          <a:solidFill>
            <a:schemeClr val="accent2"/>
          </a:solidFill>
          <a:ln>
            <a:noFill/>
          </a:ln>
          <a:effectLst/>
        </c:spPr>
      </c:pivotFmt>
      <c:pivotFmt>
        <c:idx val="115"/>
        <c:spPr>
          <a:solidFill>
            <a:schemeClr val="accent2"/>
          </a:solidFill>
          <a:ln>
            <a:noFill/>
          </a:ln>
          <a:effectLst/>
        </c:spPr>
      </c:pivotFmt>
      <c:pivotFmt>
        <c:idx val="116"/>
        <c:spPr>
          <a:solidFill>
            <a:schemeClr val="accent2"/>
          </a:solidFill>
          <a:ln>
            <a:noFill/>
          </a:ln>
          <a:effectLst/>
        </c:spPr>
      </c:pivotFmt>
      <c:pivotFmt>
        <c:idx val="117"/>
        <c:spPr>
          <a:solidFill>
            <a:schemeClr val="accent2"/>
          </a:solidFill>
          <a:ln>
            <a:noFill/>
          </a:ln>
          <a:effectLst/>
        </c:spPr>
      </c:pivotFmt>
      <c:pivotFmt>
        <c:idx val="118"/>
        <c:spPr>
          <a:solidFill>
            <a:schemeClr val="accent2"/>
          </a:solidFill>
          <a:ln>
            <a:noFill/>
          </a:ln>
          <a:effectLst/>
        </c:spPr>
      </c:pivotFmt>
      <c:pivotFmt>
        <c:idx val="119"/>
        <c:spPr>
          <a:solidFill>
            <a:schemeClr val="accent2"/>
          </a:solidFill>
          <a:ln>
            <a:noFill/>
          </a:ln>
          <a:effectLst/>
        </c:spPr>
      </c:pivotFmt>
      <c:pivotFmt>
        <c:idx val="120"/>
        <c:spPr>
          <a:solidFill>
            <a:schemeClr val="accent2"/>
          </a:solidFill>
          <a:ln>
            <a:noFill/>
          </a:ln>
          <a:effectLst/>
        </c:spPr>
      </c:pivotFmt>
      <c:pivotFmt>
        <c:idx val="121"/>
        <c:spPr>
          <a:solidFill>
            <a:schemeClr val="accent2"/>
          </a:solidFill>
          <a:ln>
            <a:noFill/>
          </a:ln>
          <a:effectLst/>
        </c:spPr>
      </c:pivotFmt>
      <c:pivotFmt>
        <c:idx val="122"/>
        <c:spPr>
          <a:solidFill>
            <a:schemeClr val="accent2"/>
          </a:solidFill>
          <a:ln>
            <a:noFill/>
          </a:ln>
          <a:effectLst/>
        </c:spPr>
      </c:pivotFmt>
      <c:pivotFmt>
        <c:idx val="123"/>
        <c:spPr>
          <a:solidFill>
            <a:schemeClr val="accent2"/>
          </a:solidFill>
          <a:ln>
            <a:noFill/>
          </a:ln>
          <a:effectLst/>
        </c:spPr>
      </c:pivotFmt>
      <c:pivotFmt>
        <c:idx val="124"/>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25"/>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26"/>
        <c:spPr>
          <a:solidFill>
            <a:schemeClr val="accent2"/>
          </a:solidFill>
          <a:ln>
            <a:noFill/>
          </a:ln>
          <a:effectLst/>
        </c:spPr>
      </c:pivotFmt>
      <c:pivotFmt>
        <c:idx val="127"/>
        <c:spPr>
          <a:solidFill>
            <a:schemeClr val="accent2"/>
          </a:solidFill>
          <a:ln>
            <a:noFill/>
          </a:ln>
          <a:effectLst/>
        </c:spPr>
      </c:pivotFmt>
      <c:pivotFmt>
        <c:idx val="128"/>
        <c:spPr>
          <a:solidFill>
            <a:schemeClr val="accent2"/>
          </a:solidFill>
          <a:ln>
            <a:noFill/>
          </a:ln>
          <a:effectLst/>
        </c:spPr>
      </c:pivotFmt>
      <c:pivotFmt>
        <c:idx val="129"/>
        <c:spPr>
          <a:solidFill>
            <a:schemeClr val="accent2"/>
          </a:solidFill>
          <a:ln>
            <a:noFill/>
          </a:ln>
          <a:effectLst/>
        </c:spPr>
      </c:pivotFmt>
      <c:pivotFmt>
        <c:idx val="130"/>
        <c:spPr>
          <a:solidFill>
            <a:schemeClr val="accent2"/>
          </a:solidFill>
          <a:ln>
            <a:noFill/>
          </a:ln>
          <a:effectLst/>
        </c:spPr>
      </c:pivotFmt>
      <c:pivotFmt>
        <c:idx val="131"/>
        <c:spPr>
          <a:solidFill>
            <a:schemeClr val="accent2"/>
          </a:solidFill>
          <a:ln>
            <a:noFill/>
          </a:ln>
          <a:effectLst/>
        </c:spPr>
      </c:pivotFmt>
      <c:pivotFmt>
        <c:idx val="132"/>
        <c:spPr>
          <a:solidFill>
            <a:schemeClr val="accent2"/>
          </a:solidFill>
          <a:ln>
            <a:noFill/>
          </a:ln>
          <a:effectLst/>
        </c:spPr>
      </c:pivotFmt>
      <c:pivotFmt>
        <c:idx val="133"/>
        <c:spPr>
          <a:solidFill>
            <a:schemeClr val="accent2"/>
          </a:solidFill>
          <a:ln>
            <a:noFill/>
          </a:ln>
          <a:effectLst/>
        </c:spPr>
      </c:pivotFmt>
      <c:pivotFmt>
        <c:idx val="134"/>
        <c:spPr>
          <a:solidFill>
            <a:schemeClr val="accent2"/>
          </a:solidFill>
          <a:ln>
            <a:noFill/>
          </a:ln>
          <a:effectLst/>
        </c:spPr>
      </c:pivotFmt>
      <c:pivotFmt>
        <c:idx val="135"/>
        <c:spPr>
          <a:solidFill>
            <a:schemeClr val="accent2"/>
          </a:solidFill>
          <a:ln>
            <a:noFill/>
          </a:ln>
          <a:effectLst/>
        </c:spPr>
      </c:pivotFmt>
      <c:pivotFmt>
        <c:idx val="136"/>
        <c:spPr>
          <a:solidFill>
            <a:schemeClr val="accent2"/>
          </a:solidFill>
          <a:ln>
            <a:noFill/>
          </a:ln>
          <a:effectLst/>
        </c:spPr>
      </c:pivotFmt>
      <c:pivotFmt>
        <c:idx val="137"/>
        <c:spPr>
          <a:solidFill>
            <a:schemeClr val="accent2"/>
          </a:solidFill>
          <a:ln>
            <a:noFill/>
          </a:ln>
          <a:effectLst/>
        </c:spPr>
      </c:pivotFmt>
      <c:pivotFmt>
        <c:idx val="138"/>
        <c:spPr>
          <a:solidFill>
            <a:schemeClr val="accent2"/>
          </a:solidFill>
          <a:ln>
            <a:noFill/>
          </a:ln>
          <a:effectLst/>
        </c:spPr>
      </c:pivotFmt>
      <c:pivotFmt>
        <c:idx val="139"/>
        <c:spPr>
          <a:solidFill>
            <a:schemeClr val="accent2"/>
          </a:solidFill>
          <a:ln>
            <a:noFill/>
          </a:ln>
          <a:effectLst/>
        </c:spPr>
      </c:pivotFmt>
      <c:pivotFmt>
        <c:idx val="140"/>
        <c:spPr>
          <a:solidFill>
            <a:schemeClr val="accent2"/>
          </a:solidFill>
          <a:ln>
            <a:noFill/>
          </a:ln>
          <a:effectLst/>
        </c:spPr>
      </c:pivotFmt>
      <c:pivotFmt>
        <c:idx val="141"/>
        <c:spPr>
          <a:solidFill>
            <a:schemeClr val="accent2"/>
          </a:solidFill>
          <a:ln>
            <a:noFill/>
          </a:ln>
          <a:effectLst/>
        </c:spPr>
      </c:pivotFmt>
      <c:pivotFmt>
        <c:idx val="142"/>
        <c:spPr>
          <a:solidFill>
            <a:schemeClr val="accent2"/>
          </a:solidFill>
          <a:ln>
            <a:noFill/>
          </a:ln>
          <a:effectLst/>
        </c:spPr>
      </c:pivotFmt>
      <c:pivotFmt>
        <c:idx val="143"/>
        <c:spPr>
          <a:solidFill>
            <a:schemeClr val="accent2"/>
          </a:solidFill>
          <a:ln>
            <a:noFill/>
          </a:ln>
          <a:effectLst/>
        </c:spPr>
      </c:pivotFmt>
      <c:pivotFmt>
        <c:idx val="144"/>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45"/>
        <c:spPr>
          <a:solidFill>
            <a:schemeClr val="accent2"/>
          </a:solidFill>
          <a:ln>
            <a:noFill/>
          </a:ln>
          <a:effectLst/>
        </c:spPr>
      </c:pivotFmt>
      <c:pivotFmt>
        <c:idx val="146"/>
        <c:spPr>
          <a:solidFill>
            <a:schemeClr val="accent2"/>
          </a:solidFill>
          <a:ln>
            <a:noFill/>
          </a:ln>
          <a:effectLst/>
        </c:spPr>
      </c:pivotFmt>
      <c:pivotFmt>
        <c:idx val="147"/>
        <c:spPr>
          <a:solidFill>
            <a:schemeClr val="accent2"/>
          </a:solidFill>
          <a:ln>
            <a:noFill/>
          </a:ln>
          <a:effectLst/>
        </c:spPr>
      </c:pivotFmt>
      <c:pivotFmt>
        <c:idx val="148"/>
        <c:spPr>
          <a:solidFill>
            <a:schemeClr val="accent2"/>
          </a:solidFill>
          <a:ln>
            <a:noFill/>
          </a:ln>
          <a:effectLst/>
        </c:spPr>
      </c:pivotFmt>
      <c:pivotFmt>
        <c:idx val="149"/>
        <c:spPr>
          <a:solidFill>
            <a:schemeClr val="accent2"/>
          </a:solidFill>
          <a:ln>
            <a:noFill/>
          </a:ln>
          <a:effectLst/>
        </c:spPr>
      </c:pivotFmt>
      <c:pivotFmt>
        <c:idx val="150"/>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51"/>
        <c:spPr>
          <a:solidFill>
            <a:schemeClr val="accent2"/>
          </a:solidFill>
          <a:ln>
            <a:noFill/>
          </a:ln>
          <a:effectLst/>
        </c:spPr>
      </c:pivotFmt>
      <c:pivotFmt>
        <c:idx val="152"/>
        <c:spPr>
          <a:solidFill>
            <a:schemeClr val="accent2"/>
          </a:solidFill>
          <a:ln>
            <a:noFill/>
          </a:ln>
          <a:effectLst/>
        </c:spPr>
      </c:pivotFmt>
      <c:pivotFmt>
        <c:idx val="153"/>
        <c:spPr>
          <a:solidFill>
            <a:schemeClr val="accent2"/>
          </a:solidFill>
          <a:ln>
            <a:noFill/>
          </a:ln>
          <a:effectLst/>
        </c:spPr>
      </c:pivotFmt>
      <c:pivotFmt>
        <c:idx val="154"/>
        <c:spPr>
          <a:solidFill>
            <a:schemeClr val="accent2"/>
          </a:solidFill>
          <a:ln>
            <a:noFill/>
          </a:ln>
          <a:effectLst/>
        </c:spPr>
      </c:pivotFmt>
      <c:pivotFmt>
        <c:idx val="155"/>
        <c:spPr>
          <a:solidFill>
            <a:schemeClr val="accent2"/>
          </a:solidFill>
          <a:ln>
            <a:noFill/>
          </a:ln>
          <a:effectLst/>
        </c:spPr>
      </c:pivotFmt>
      <c:pivotFmt>
        <c:idx val="156"/>
        <c:spPr>
          <a:solidFill>
            <a:schemeClr val="accent2"/>
          </a:solidFill>
          <a:ln>
            <a:noFill/>
          </a:ln>
          <a:effectLst/>
        </c:spPr>
      </c:pivotFmt>
      <c:pivotFmt>
        <c:idx val="157"/>
        <c:spPr>
          <a:solidFill>
            <a:schemeClr val="accent2"/>
          </a:solidFill>
          <a:ln>
            <a:noFill/>
          </a:ln>
          <a:effectLst/>
        </c:spPr>
      </c:pivotFmt>
      <c:pivotFmt>
        <c:idx val="158"/>
        <c:spPr>
          <a:solidFill>
            <a:schemeClr val="accent2"/>
          </a:solidFill>
          <a:ln>
            <a:noFill/>
          </a:ln>
          <a:effectLst/>
        </c:spPr>
      </c:pivotFmt>
      <c:pivotFmt>
        <c:idx val="159"/>
        <c:spPr>
          <a:solidFill>
            <a:schemeClr val="accent2"/>
          </a:solidFill>
          <a:ln>
            <a:noFill/>
          </a:ln>
          <a:effectLst/>
        </c:spPr>
      </c:pivotFmt>
      <c:pivotFmt>
        <c:idx val="160"/>
        <c:spPr>
          <a:solidFill>
            <a:schemeClr val="accent2"/>
          </a:solidFill>
          <a:ln>
            <a:noFill/>
          </a:ln>
          <a:effectLst/>
        </c:spPr>
      </c:pivotFmt>
      <c:pivotFmt>
        <c:idx val="161"/>
        <c:spPr>
          <a:solidFill>
            <a:schemeClr val="accent2"/>
          </a:solidFill>
          <a:ln>
            <a:noFill/>
          </a:ln>
          <a:effectLst/>
        </c:spPr>
      </c:pivotFmt>
      <c:pivotFmt>
        <c:idx val="162"/>
        <c:spPr>
          <a:solidFill>
            <a:schemeClr val="accent2"/>
          </a:solidFill>
          <a:ln>
            <a:noFill/>
          </a:ln>
          <a:effectLst/>
        </c:spPr>
      </c:pivotFmt>
      <c:pivotFmt>
        <c:idx val="163"/>
        <c:spPr>
          <a:solidFill>
            <a:schemeClr val="accent2"/>
          </a:solidFill>
          <a:ln>
            <a:noFill/>
          </a:ln>
          <a:effectLst/>
        </c:spPr>
      </c:pivotFmt>
      <c:pivotFmt>
        <c:idx val="164"/>
        <c:spPr>
          <a:solidFill>
            <a:schemeClr val="accent2"/>
          </a:solidFill>
          <a:ln>
            <a:noFill/>
          </a:ln>
          <a:effectLst/>
        </c:spPr>
      </c:pivotFmt>
      <c:pivotFmt>
        <c:idx val="165"/>
        <c:spPr>
          <a:solidFill>
            <a:schemeClr val="accent2"/>
          </a:solidFill>
          <a:ln>
            <a:noFill/>
          </a:ln>
          <a:effectLst/>
        </c:spPr>
      </c:pivotFmt>
      <c:pivotFmt>
        <c:idx val="166"/>
        <c:spPr>
          <a:solidFill>
            <a:schemeClr val="accent2"/>
          </a:solidFill>
          <a:ln>
            <a:noFill/>
          </a:ln>
          <a:effectLst/>
        </c:spPr>
      </c:pivotFmt>
      <c:pivotFmt>
        <c:idx val="167"/>
        <c:spPr>
          <a:solidFill>
            <a:schemeClr val="accent2"/>
          </a:solidFill>
          <a:ln>
            <a:noFill/>
          </a:ln>
          <a:effectLst/>
        </c:spPr>
      </c:pivotFmt>
      <c:pivotFmt>
        <c:idx val="168"/>
        <c:spPr>
          <a:solidFill>
            <a:schemeClr val="accent2"/>
          </a:solidFill>
          <a:ln>
            <a:noFill/>
          </a:ln>
          <a:effectLst/>
        </c:spPr>
      </c:pivotFmt>
      <c:pivotFmt>
        <c:idx val="169"/>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70"/>
        <c:spPr>
          <a:solidFill>
            <a:schemeClr val="accent2"/>
          </a:solidFill>
          <a:ln>
            <a:noFill/>
          </a:ln>
          <a:effectLst/>
        </c:spPr>
      </c:pivotFmt>
      <c:pivotFmt>
        <c:idx val="171"/>
        <c:spPr>
          <a:solidFill>
            <a:schemeClr val="accent2"/>
          </a:solidFill>
          <a:ln>
            <a:noFill/>
          </a:ln>
          <a:effectLst/>
        </c:spPr>
      </c:pivotFmt>
      <c:pivotFmt>
        <c:idx val="172"/>
        <c:spPr>
          <a:solidFill>
            <a:schemeClr val="accent2"/>
          </a:solidFill>
          <a:ln>
            <a:noFill/>
          </a:ln>
          <a:effectLst/>
        </c:spPr>
      </c:pivotFmt>
      <c:pivotFmt>
        <c:idx val="173"/>
        <c:spPr>
          <a:solidFill>
            <a:schemeClr val="accent2"/>
          </a:solidFill>
          <a:ln>
            <a:noFill/>
          </a:ln>
          <a:effectLst/>
        </c:spPr>
      </c:pivotFmt>
      <c:pivotFmt>
        <c:idx val="174"/>
        <c:spPr>
          <a:solidFill>
            <a:schemeClr val="accent2"/>
          </a:solidFill>
          <a:ln>
            <a:noFill/>
          </a:ln>
          <a:effectLst/>
        </c:spPr>
      </c:pivotFmt>
      <c:pivotFmt>
        <c:idx val="175"/>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76"/>
        <c:spPr>
          <a:solidFill>
            <a:schemeClr val="accent2"/>
          </a:solidFill>
          <a:ln>
            <a:noFill/>
          </a:ln>
          <a:effectLst/>
        </c:spPr>
      </c:pivotFmt>
      <c:pivotFmt>
        <c:idx val="177"/>
        <c:spPr>
          <a:solidFill>
            <a:schemeClr val="accent2"/>
          </a:solidFill>
          <a:ln>
            <a:noFill/>
          </a:ln>
          <a:effectLst/>
        </c:spPr>
      </c:pivotFmt>
      <c:pivotFmt>
        <c:idx val="178"/>
        <c:spPr>
          <a:solidFill>
            <a:schemeClr val="accent2"/>
          </a:solidFill>
          <a:ln>
            <a:noFill/>
          </a:ln>
          <a:effectLst/>
        </c:spPr>
      </c:pivotFmt>
      <c:pivotFmt>
        <c:idx val="179"/>
        <c:spPr>
          <a:solidFill>
            <a:schemeClr val="accent2"/>
          </a:solidFill>
          <a:ln>
            <a:noFill/>
          </a:ln>
          <a:effectLst/>
        </c:spPr>
      </c:pivotFmt>
      <c:pivotFmt>
        <c:idx val="180"/>
        <c:spPr>
          <a:solidFill>
            <a:schemeClr val="accent2"/>
          </a:solidFill>
          <a:ln>
            <a:noFill/>
          </a:ln>
          <a:effectLst/>
        </c:spPr>
      </c:pivotFmt>
      <c:pivotFmt>
        <c:idx val="181"/>
        <c:spPr>
          <a:solidFill>
            <a:schemeClr val="accent2"/>
          </a:solidFill>
          <a:ln>
            <a:noFill/>
          </a:ln>
          <a:effectLst/>
        </c:spPr>
      </c:pivotFmt>
      <c:pivotFmt>
        <c:idx val="182"/>
        <c:spPr>
          <a:solidFill>
            <a:schemeClr val="accent2"/>
          </a:solidFill>
          <a:ln>
            <a:noFill/>
          </a:ln>
          <a:effectLst/>
        </c:spPr>
      </c:pivotFmt>
      <c:pivotFmt>
        <c:idx val="183"/>
        <c:spPr>
          <a:solidFill>
            <a:schemeClr val="accent2"/>
          </a:solidFill>
          <a:ln>
            <a:noFill/>
          </a:ln>
          <a:effectLst/>
        </c:spPr>
      </c:pivotFmt>
      <c:pivotFmt>
        <c:idx val="184"/>
        <c:spPr>
          <a:solidFill>
            <a:schemeClr val="accent2"/>
          </a:solidFill>
          <a:ln>
            <a:noFill/>
          </a:ln>
          <a:effectLst/>
        </c:spPr>
      </c:pivotFmt>
      <c:pivotFmt>
        <c:idx val="185"/>
        <c:spPr>
          <a:solidFill>
            <a:schemeClr val="accent2"/>
          </a:solidFill>
          <a:ln>
            <a:noFill/>
          </a:ln>
          <a:effectLst/>
        </c:spPr>
      </c:pivotFmt>
      <c:pivotFmt>
        <c:idx val="186"/>
        <c:spPr>
          <a:solidFill>
            <a:schemeClr val="accent2"/>
          </a:solidFill>
          <a:ln>
            <a:noFill/>
          </a:ln>
          <a:effectLst/>
        </c:spPr>
      </c:pivotFmt>
      <c:pivotFmt>
        <c:idx val="187"/>
        <c:spPr>
          <a:solidFill>
            <a:schemeClr val="accent2"/>
          </a:solidFill>
          <a:ln>
            <a:noFill/>
          </a:ln>
          <a:effectLst/>
        </c:spPr>
      </c:pivotFmt>
      <c:pivotFmt>
        <c:idx val="188"/>
        <c:spPr>
          <a:solidFill>
            <a:schemeClr val="accent2"/>
          </a:solidFill>
          <a:ln>
            <a:noFill/>
          </a:ln>
          <a:effectLst/>
        </c:spPr>
      </c:pivotFmt>
      <c:pivotFmt>
        <c:idx val="189"/>
        <c:spPr>
          <a:solidFill>
            <a:schemeClr val="accent2"/>
          </a:solidFill>
          <a:ln>
            <a:noFill/>
          </a:ln>
          <a:effectLst/>
        </c:spPr>
      </c:pivotFmt>
      <c:pivotFmt>
        <c:idx val="190"/>
        <c:spPr>
          <a:solidFill>
            <a:schemeClr val="accent2"/>
          </a:solidFill>
          <a:ln>
            <a:noFill/>
          </a:ln>
          <a:effectLst/>
        </c:spPr>
      </c:pivotFmt>
      <c:pivotFmt>
        <c:idx val="191"/>
        <c:spPr>
          <a:solidFill>
            <a:schemeClr val="accent2"/>
          </a:solidFill>
          <a:ln>
            <a:noFill/>
          </a:ln>
          <a:effectLst/>
        </c:spPr>
      </c:pivotFmt>
      <c:pivotFmt>
        <c:idx val="192"/>
        <c:spPr>
          <a:solidFill>
            <a:schemeClr val="accent2"/>
          </a:solidFill>
          <a:ln>
            <a:noFill/>
          </a:ln>
          <a:effectLst/>
        </c:spPr>
      </c:pivotFmt>
      <c:pivotFmt>
        <c:idx val="193"/>
        <c:spPr>
          <a:solidFill>
            <a:schemeClr val="accent2"/>
          </a:solidFill>
          <a:ln>
            <a:noFill/>
          </a:ln>
          <a:effectLst/>
        </c:spPr>
      </c:pivotFmt>
      <c:pivotFmt>
        <c:idx val="194"/>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95"/>
        <c:spPr>
          <a:solidFill>
            <a:schemeClr val="accent2"/>
          </a:solidFill>
          <a:ln>
            <a:noFill/>
          </a:ln>
          <a:effectLst/>
        </c:spPr>
      </c:pivotFmt>
      <c:pivotFmt>
        <c:idx val="196"/>
        <c:spPr>
          <a:solidFill>
            <a:schemeClr val="accent2"/>
          </a:solidFill>
          <a:ln>
            <a:noFill/>
          </a:ln>
          <a:effectLst/>
        </c:spPr>
      </c:pivotFmt>
      <c:pivotFmt>
        <c:idx val="197"/>
        <c:spPr>
          <a:solidFill>
            <a:schemeClr val="accent2"/>
          </a:solidFill>
          <a:ln>
            <a:noFill/>
          </a:ln>
          <a:effectLst/>
        </c:spPr>
      </c:pivotFmt>
      <c:pivotFmt>
        <c:idx val="198"/>
        <c:spPr>
          <a:solidFill>
            <a:schemeClr val="accent2"/>
          </a:solidFill>
          <a:ln>
            <a:noFill/>
          </a:ln>
          <a:effectLst/>
        </c:spPr>
      </c:pivotFmt>
      <c:pivotFmt>
        <c:idx val="199"/>
        <c:spPr>
          <a:solidFill>
            <a:schemeClr val="accent2"/>
          </a:solidFill>
          <a:ln>
            <a:noFill/>
          </a:ln>
          <a:effectLst/>
        </c:spPr>
      </c:pivotFmt>
      <c:pivotFmt>
        <c:idx val="200"/>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01"/>
        <c:spPr>
          <a:solidFill>
            <a:schemeClr val="accent2"/>
          </a:solidFill>
          <a:ln>
            <a:noFill/>
          </a:ln>
          <a:effectLst/>
        </c:spPr>
      </c:pivotFmt>
      <c:pivotFmt>
        <c:idx val="202"/>
        <c:spPr>
          <a:solidFill>
            <a:schemeClr val="accent2"/>
          </a:solidFill>
          <a:ln>
            <a:noFill/>
          </a:ln>
          <a:effectLst/>
        </c:spPr>
      </c:pivotFmt>
      <c:pivotFmt>
        <c:idx val="203"/>
        <c:spPr>
          <a:solidFill>
            <a:schemeClr val="accent2"/>
          </a:solidFill>
          <a:ln>
            <a:noFill/>
          </a:ln>
          <a:effectLst/>
        </c:spPr>
      </c:pivotFmt>
      <c:pivotFmt>
        <c:idx val="204"/>
        <c:spPr>
          <a:solidFill>
            <a:schemeClr val="accent2"/>
          </a:solidFill>
          <a:ln>
            <a:noFill/>
          </a:ln>
          <a:effectLst/>
        </c:spPr>
      </c:pivotFmt>
      <c:pivotFmt>
        <c:idx val="205"/>
        <c:spPr>
          <a:solidFill>
            <a:schemeClr val="accent2"/>
          </a:solidFill>
          <a:ln>
            <a:noFill/>
          </a:ln>
          <a:effectLst/>
        </c:spPr>
      </c:pivotFmt>
      <c:pivotFmt>
        <c:idx val="206"/>
        <c:spPr>
          <a:solidFill>
            <a:schemeClr val="accent2"/>
          </a:solidFill>
          <a:ln>
            <a:noFill/>
          </a:ln>
          <a:effectLst/>
        </c:spPr>
      </c:pivotFmt>
      <c:pivotFmt>
        <c:idx val="207"/>
        <c:spPr>
          <a:solidFill>
            <a:schemeClr val="accent2"/>
          </a:solidFill>
          <a:ln>
            <a:noFill/>
          </a:ln>
          <a:effectLst/>
        </c:spPr>
      </c:pivotFmt>
      <c:pivotFmt>
        <c:idx val="208"/>
        <c:spPr>
          <a:solidFill>
            <a:schemeClr val="accent2"/>
          </a:solidFill>
          <a:ln>
            <a:noFill/>
          </a:ln>
          <a:effectLst/>
        </c:spPr>
      </c:pivotFmt>
      <c:pivotFmt>
        <c:idx val="209"/>
        <c:spPr>
          <a:solidFill>
            <a:schemeClr val="accent2"/>
          </a:solidFill>
          <a:ln>
            <a:noFill/>
          </a:ln>
          <a:effectLst/>
        </c:spPr>
      </c:pivotFmt>
      <c:pivotFmt>
        <c:idx val="210"/>
        <c:spPr>
          <a:solidFill>
            <a:schemeClr val="accent2"/>
          </a:solidFill>
          <a:ln>
            <a:noFill/>
          </a:ln>
          <a:effectLst/>
        </c:spPr>
      </c:pivotFmt>
      <c:pivotFmt>
        <c:idx val="211"/>
        <c:spPr>
          <a:solidFill>
            <a:schemeClr val="accent2"/>
          </a:solidFill>
          <a:ln>
            <a:noFill/>
          </a:ln>
          <a:effectLst/>
        </c:spPr>
      </c:pivotFmt>
      <c:pivotFmt>
        <c:idx val="212"/>
        <c:spPr>
          <a:solidFill>
            <a:schemeClr val="accent2"/>
          </a:solidFill>
          <a:ln>
            <a:noFill/>
          </a:ln>
          <a:effectLst/>
        </c:spPr>
      </c:pivotFmt>
      <c:pivotFmt>
        <c:idx val="213"/>
        <c:spPr>
          <a:solidFill>
            <a:schemeClr val="accent2"/>
          </a:solidFill>
          <a:ln>
            <a:noFill/>
          </a:ln>
          <a:effectLst/>
        </c:spPr>
      </c:pivotFmt>
      <c:pivotFmt>
        <c:idx val="214"/>
        <c:spPr>
          <a:solidFill>
            <a:schemeClr val="accent2"/>
          </a:solidFill>
          <a:ln>
            <a:noFill/>
          </a:ln>
          <a:effectLst/>
        </c:spPr>
      </c:pivotFmt>
      <c:pivotFmt>
        <c:idx val="215"/>
        <c:spPr>
          <a:solidFill>
            <a:schemeClr val="accent2"/>
          </a:solidFill>
          <a:ln>
            <a:noFill/>
          </a:ln>
          <a:effectLst/>
        </c:spPr>
      </c:pivotFmt>
      <c:pivotFmt>
        <c:idx val="216"/>
        <c:spPr>
          <a:solidFill>
            <a:schemeClr val="accent2"/>
          </a:solidFill>
          <a:ln>
            <a:noFill/>
          </a:ln>
          <a:effectLst/>
        </c:spPr>
      </c:pivotFmt>
      <c:pivotFmt>
        <c:idx val="217"/>
        <c:spPr>
          <a:solidFill>
            <a:schemeClr val="accent2"/>
          </a:solidFill>
          <a:ln>
            <a:noFill/>
          </a:ln>
          <a:effectLst/>
        </c:spPr>
      </c:pivotFmt>
      <c:pivotFmt>
        <c:idx val="218"/>
        <c:spPr>
          <a:solidFill>
            <a:schemeClr val="accent2"/>
          </a:solidFill>
          <a:ln>
            <a:noFill/>
          </a:ln>
          <a:effectLst/>
        </c:spPr>
      </c:pivotFmt>
      <c:pivotFmt>
        <c:idx val="219"/>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20"/>
        <c:spPr>
          <a:solidFill>
            <a:schemeClr val="accent2"/>
          </a:solidFill>
          <a:ln>
            <a:noFill/>
          </a:ln>
          <a:effectLst/>
        </c:spPr>
      </c:pivotFmt>
      <c:pivotFmt>
        <c:idx val="221"/>
        <c:spPr>
          <a:solidFill>
            <a:schemeClr val="accent2"/>
          </a:solidFill>
          <a:ln>
            <a:noFill/>
          </a:ln>
          <a:effectLst/>
        </c:spPr>
      </c:pivotFmt>
      <c:pivotFmt>
        <c:idx val="222"/>
        <c:spPr>
          <a:solidFill>
            <a:schemeClr val="accent2"/>
          </a:solidFill>
          <a:ln>
            <a:noFill/>
          </a:ln>
          <a:effectLst/>
        </c:spPr>
      </c:pivotFmt>
      <c:pivotFmt>
        <c:idx val="223"/>
        <c:spPr>
          <a:solidFill>
            <a:schemeClr val="accent2"/>
          </a:solidFill>
          <a:ln>
            <a:noFill/>
          </a:ln>
          <a:effectLst/>
        </c:spPr>
      </c:pivotFmt>
      <c:pivotFmt>
        <c:idx val="224"/>
        <c:spPr>
          <a:solidFill>
            <a:schemeClr val="accent2"/>
          </a:solidFill>
          <a:ln>
            <a:noFill/>
          </a:ln>
          <a:effectLst/>
        </c:spPr>
      </c:pivotFmt>
      <c:pivotFmt>
        <c:idx val="225"/>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26"/>
      </c:pivotFmt>
      <c:pivotFmt>
        <c:idx val="227"/>
      </c:pivotFmt>
      <c:pivotFmt>
        <c:idx val="228"/>
      </c:pivotFmt>
      <c:pivotFmt>
        <c:idx val="229"/>
      </c:pivotFmt>
      <c:pivotFmt>
        <c:idx val="230"/>
      </c:pivotFmt>
      <c:pivotFmt>
        <c:idx val="231"/>
      </c:pivotFmt>
      <c:pivotFmt>
        <c:idx val="232"/>
      </c:pivotFmt>
      <c:pivotFmt>
        <c:idx val="233"/>
      </c:pivotFmt>
      <c:pivotFmt>
        <c:idx val="234"/>
      </c:pivotFmt>
      <c:pivotFmt>
        <c:idx val="235"/>
      </c:pivotFmt>
      <c:pivotFmt>
        <c:idx val="236"/>
      </c:pivotFmt>
      <c:pivotFmt>
        <c:idx val="237"/>
      </c:pivotFmt>
      <c:pivotFmt>
        <c:idx val="238"/>
      </c:pivotFmt>
      <c:pivotFmt>
        <c:idx val="239"/>
      </c:pivotFmt>
      <c:pivotFmt>
        <c:idx val="240"/>
      </c:pivotFmt>
      <c:pivotFmt>
        <c:idx val="241"/>
      </c:pivotFmt>
      <c:pivotFmt>
        <c:idx val="242"/>
      </c:pivotFmt>
      <c:pivotFmt>
        <c:idx val="243"/>
      </c:pivotFmt>
      <c:pivotFmt>
        <c:idx val="244"/>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45"/>
        <c:spPr>
          <a:solidFill>
            <a:schemeClr val="accent2"/>
          </a:solidFill>
          <a:ln>
            <a:noFill/>
          </a:ln>
          <a:effectLst/>
        </c:spPr>
      </c:pivotFmt>
      <c:pivotFmt>
        <c:idx val="246"/>
        <c:spPr>
          <a:solidFill>
            <a:schemeClr val="accent2"/>
          </a:solidFill>
          <a:ln>
            <a:noFill/>
          </a:ln>
          <a:effectLst/>
        </c:spPr>
      </c:pivotFmt>
      <c:pivotFmt>
        <c:idx val="247"/>
        <c:spPr>
          <a:solidFill>
            <a:schemeClr val="accent2"/>
          </a:solidFill>
          <a:ln>
            <a:noFill/>
          </a:ln>
          <a:effectLst/>
        </c:spPr>
      </c:pivotFmt>
      <c:pivotFmt>
        <c:idx val="248"/>
        <c:spPr>
          <a:solidFill>
            <a:schemeClr val="accent2"/>
          </a:solidFill>
          <a:ln>
            <a:noFill/>
          </a:ln>
          <a:effectLst/>
        </c:spPr>
      </c:pivotFmt>
      <c:pivotFmt>
        <c:idx val="249"/>
        <c:spPr>
          <a:solidFill>
            <a:schemeClr val="accent2"/>
          </a:solidFill>
          <a:ln>
            <a:noFill/>
          </a:ln>
          <a:effectLst/>
        </c:spPr>
      </c:pivotFmt>
      <c:pivotFmt>
        <c:idx val="25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1"/>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2"/>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3"/>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4"/>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5"/>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6"/>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7"/>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8"/>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9"/>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0"/>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1"/>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2"/>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3"/>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4"/>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5"/>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6"/>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7"/>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8"/>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9"/>
        <c:dLbl>
          <c:idx val="0"/>
          <c:spPr>
            <a:noFill/>
            <a:ln>
              <a:noFill/>
            </a:ln>
            <a:effectLst/>
          </c:spPr>
          <c:txPr>
            <a:bodyPr rot="0" spcFirstLastPara="1" vertOverflow="ellipsis" vert="horz" wrap="square" lIns="38100" tIns="19050" rIns="38100" bIns="19050" anchor="ctr" anchorCtr="1">
              <a:spAutoFit/>
            </a:bodyPr>
            <a:lstStyle/>
            <a:p>
              <a:pPr rtl="0">
                <a:defRPr sz="1200" b="0" i="0" u="none" strike="noStrike" kern="1200" baseline="0">
                  <a:solidFill>
                    <a:schemeClr val="accent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70"/>
        <c:spPr>
          <a:solidFill>
            <a:schemeClr val="accent2"/>
          </a:solidFill>
          <a:ln w="15875" cap="rnd">
            <a:solidFill>
              <a:schemeClr val="accent2"/>
            </a:solidFill>
            <a:round/>
          </a:ln>
          <a:effectLst/>
        </c:spPr>
      </c:pivotFmt>
      <c:pivotFmt>
        <c:idx val="271"/>
        <c:spPr>
          <a:solidFill>
            <a:schemeClr val="accent2"/>
          </a:solidFill>
          <a:ln w="15875" cap="rnd">
            <a:solidFill>
              <a:schemeClr val="accent2"/>
            </a:solidFill>
            <a:round/>
          </a:ln>
          <a:effectLst/>
        </c:spPr>
      </c:pivotFmt>
      <c:pivotFmt>
        <c:idx val="272"/>
        <c:spPr>
          <a:solidFill>
            <a:schemeClr val="accent2"/>
          </a:solidFill>
          <a:ln w="15875" cap="rnd">
            <a:solidFill>
              <a:schemeClr val="accent2"/>
            </a:solidFill>
            <a:round/>
          </a:ln>
          <a:effectLst/>
        </c:spPr>
      </c:pivotFmt>
      <c:pivotFmt>
        <c:idx val="273"/>
        <c:spPr>
          <a:solidFill>
            <a:schemeClr val="accent2"/>
          </a:solidFill>
          <a:ln w="15875" cap="rnd">
            <a:solidFill>
              <a:schemeClr val="accent2"/>
            </a:solidFill>
            <a:round/>
          </a:ln>
          <a:effectLst/>
        </c:spPr>
      </c:pivotFmt>
      <c:pivotFmt>
        <c:idx val="274"/>
        <c:spPr>
          <a:solidFill>
            <a:schemeClr val="accent2"/>
          </a:solidFill>
          <a:ln w="15875" cap="rnd">
            <a:solidFill>
              <a:schemeClr val="accent2"/>
            </a:solidFill>
            <a:prstDash val="sysDot"/>
            <a:round/>
          </a:ln>
          <a:effectLst/>
        </c:spPr>
      </c:pivotFmt>
      <c:pivotFmt>
        <c:idx val="27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1"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7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200" b="0" i="0" u="none" strike="noStrike" kern="1200" baseline="0">
                  <a:solidFill>
                    <a:schemeClr val="accent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77"/>
        <c:spPr>
          <a:solidFill>
            <a:schemeClr val="accent2"/>
          </a:solidFill>
          <a:ln w="15875" cap="rnd">
            <a:solidFill>
              <a:schemeClr val="accent2"/>
            </a:solidFill>
            <a:round/>
          </a:ln>
          <a:effectLst/>
        </c:spPr>
      </c:pivotFmt>
      <c:pivotFmt>
        <c:idx val="278"/>
        <c:spPr>
          <a:solidFill>
            <a:schemeClr val="accent2"/>
          </a:solidFill>
          <a:ln w="15875" cap="rnd">
            <a:solidFill>
              <a:schemeClr val="accent2"/>
            </a:solidFill>
            <a:round/>
          </a:ln>
          <a:effectLst/>
        </c:spPr>
      </c:pivotFmt>
      <c:pivotFmt>
        <c:idx val="279"/>
        <c:spPr>
          <a:solidFill>
            <a:schemeClr val="accent2"/>
          </a:solidFill>
          <a:ln w="15875" cap="rnd">
            <a:solidFill>
              <a:schemeClr val="accent2"/>
            </a:solidFill>
            <a:round/>
          </a:ln>
          <a:effectLst/>
        </c:spPr>
      </c:pivotFmt>
      <c:pivotFmt>
        <c:idx val="280"/>
        <c:spPr>
          <a:solidFill>
            <a:schemeClr val="accent2"/>
          </a:solidFill>
          <a:ln w="15875" cap="rnd">
            <a:solidFill>
              <a:schemeClr val="accent2"/>
            </a:solidFill>
            <a:round/>
          </a:ln>
          <a:effectLst/>
        </c:spPr>
      </c:pivotFmt>
      <c:pivotFmt>
        <c:idx val="281"/>
        <c:spPr>
          <a:solidFill>
            <a:schemeClr val="accent2"/>
          </a:solidFill>
          <a:ln w="15875" cap="rnd">
            <a:solidFill>
              <a:schemeClr val="accent2"/>
            </a:solidFill>
            <a:round/>
          </a:ln>
          <a:effectLst/>
        </c:spPr>
      </c:pivotFmt>
      <c:pivotFmt>
        <c:idx val="282"/>
        <c:spPr>
          <a:solidFill>
            <a:schemeClr val="accent2"/>
          </a:solidFill>
          <a:ln w="15875" cap="rnd">
            <a:solidFill>
              <a:schemeClr val="accent2"/>
            </a:solidFill>
            <a:round/>
          </a:ln>
          <a:effectLst/>
        </c:spPr>
      </c:pivotFmt>
      <c:pivotFmt>
        <c:idx val="283"/>
        <c:spPr>
          <a:solidFill>
            <a:schemeClr val="accent2"/>
          </a:solidFill>
          <a:ln w="15875" cap="rnd">
            <a:solidFill>
              <a:schemeClr val="accent2"/>
            </a:solidFill>
            <a:round/>
          </a:ln>
          <a:effectLst/>
        </c:spPr>
      </c:pivotFmt>
      <c:pivotFmt>
        <c:idx val="284"/>
        <c:spPr>
          <a:solidFill>
            <a:schemeClr val="accent2"/>
          </a:solidFill>
          <a:ln w="15875" cap="rnd">
            <a:solidFill>
              <a:schemeClr val="accent2"/>
            </a:solidFill>
            <a:round/>
          </a:ln>
          <a:effectLst/>
        </c:spPr>
      </c:pivotFmt>
      <c:pivotFmt>
        <c:idx val="285"/>
        <c:spPr>
          <a:solidFill>
            <a:schemeClr val="accent2"/>
          </a:solidFill>
          <a:ln w="15875" cap="rnd">
            <a:solidFill>
              <a:schemeClr val="accent2"/>
            </a:solidFill>
            <a:round/>
          </a:ln>
          <a:effectLst/>
        </c:spPr>
      </c:pivotFmt>
      <c:pivotFmt>
        <c:idx val="286"/>
        <c:spPr>
          <a:solidFill>
            <a:schemeClr val="accent2"/>
          </a:solidFill>
          <a:ln w="15875" cap="rnd">
            <a:solidFill>
              <a:schemeClr val="accent2"/>
            </a:solidFill>
            <a:round/>
          </a:ln>
          <a:effectLst/>
        </c:spPr>
      </c:pivotFmt>
      <c:pivotFmt>
        <c:idx val="287"/>
        <c:spPr>
          <a:solidFill>
            <a:schemeClr val="accent2"/>
          </a:solidFill>
          <a:ln w="15875" cap="rnd">
            <a:solidFill>
              <a:schemeClr val="accent2"/>
            </a:solidFill>
            <a:round/>
          </a:ln>
          <a:effectLst/>
        </c:spPr>
      </c:pivotFmt>
      <c:pivotFmt>
        <c:idx val="288"/>
        <c:spPr>
          <a:solidFill>
            <a:schemeClr val="accent2"/>
          </a:solidFill>
          <a:ln w="15875" cap="rnd">
            <a:solidFill>
              <a:schemeClr val="accent2"/>
            </a:solidFill>
            <a:round/>
          </a:ln>
          <a:effectLst/>
        </c:spPr>
      </c:pivotFmt>
      <c:pivotFmt>
        <c:idx val="289"/>
        <c:spPr>
          <a:solidFill>
            <a:schemeClr val="accent2"/>
          </a:solidFill>
          <a:ln w="15875" cap="rnd">
            <a:solidFill>
              <a:schemeClr val="accent2"/>
            </a:solidFill>
            <a:round/>
          </a:ln>
          <a:effectLst/>
        </c:spPr>
      </c:pivotFmt>
      <c:pivotFmt>
        <c:idx val="290"/>
        <c:spPr>
          <a:solidFill>
            <a:schemeClr val="accent2"/>
          </a:solidFill>
          <a:ln w="15875" cap="rnd">
            <a:solidFill>
              <a:schemeClr val="accent2"/>
            </a:solidFill>
            <a:round/>
          </a:ln>
          <a:effectLst/>
        </c:spPr>
      </c:pivotFmt>
      <c:pivotFmt>
        <c:idx val="291"/>
        <c:spPr>
          <a:solidFill>
            <a:schemeClr val="accent2"/>
          </a:solidFill>
          <a:ln w="15875" cap="rnd">
            <a:solidFill>
              <a:schemeClr val="accent2"/>
            </a:solidFill>
            <a:round/>
          </a:ln>
          <a:effectLst/>
        </c:spPr>
      </c:pivotFmt>
      <c:pivotFmt>
        <c:idx val="292"/>
        <c:spPr>
          <a:solidFill>
            <a:schemeClr val="accent2"/>
          </a:solidFill>
          <a:ln w="15875" cap="rnd">
            <a:solidFill>
              <a:schemeClr val="accent2"/>
            </a:solidFill>
            <a:round/>
          </a:ln>
          <a:effectLst/>
        </c:spPr>
      </c:pivotFmt>
      <c:pivotFmt>
        <c:idx val="293"/>
        <c:spPr>
          <a:solidFill>
            <a:schemeClr val="accent2"/>
          </a:solidFill>
          <a:ln w="15875" cap="rnd">
            <a:solidFill>
              <a:schemeClr val="accent2"/>
            </a:solidFill>
            <a:round/>
          </a:ln>
          <a:effectLst/>
        </c:spPr>
      </c:pivotFmt>
      <c:pivotFmt>
        <c:idx val="294"/>
        <c:spPr>
          <a:solidFill>
            <a:schemeClr val="accent2"/>
          </a:solidFill>
          <a:ln w="15875" cap="rnd">
            <a:solidFill>
              <a:schemeClr val="accent2"/>
            </a:solidFill>
            <a:round/>
          </a:ln>
          <a:effectLst/>
        </c:spPr>
      </c:pivotFmt>
      <c:pivotFmt>
        <c:idx val="29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9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9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9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9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1"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6"/>
        <c:spPr>
          <a:solidFill>
            <a:schemeClr val="accent2"/>
          </a:solidFill>
          <a:ln w="15875" cap="rnd">
            <a:solidFill>
              <a:schemeClr val="accent2"/>
            </a:solidFill>
            <a:round/>
          </a:ln>
          <a:effectLst/>
        </c:spPr>
      </c:pivotFmt>
      <c:pivotFmt>
        <c:idx val="317"/>
        <c:spPr>
          <a:solidFill>
            <a:schemeClr val="accent2"/>
          </a:solidFill>
          <a:ln w="15875" cap="rnd">
            <a:solidFill>
              <a:schemeClr val="accent2"/>
            </a:solidFill>
            <a:round/>
          </a:ln>
          <a:effectLst/>
        </c:spPr>
      </c:pivotFmt>
      <c:pivotFmt>
        <c:idx val="318"/>
        <c:spPr>
          <a:solidFill>
            <a:schemeClr val="accent2"/>
          </a:solidFill>
          <a:ln w="15875" cap="rnd">
            <a:solidFill>
              <a:schemeClr val="accent2"/>
            </a:solidFill>
            <a:round/>
          </a:ln>
          <a:effectLst/>
        </c:spPr>
      </c:pivotFmt>
      <c:pivotFmt>
        <c:idx val="319"/>
        <c:spPr>
          <a:solidFill>
            <a:schemeClr val="accent2"/>
          </a:solidFill>
          <a:ln w="15875" cap="rnd">
            <a:solidFill>
              <a:schemeClr val="accent2"/>
            </a:solidFill>
            <a:round/>
          </a:ln>
          <a:effectLst/>
        </c:spPr>
      </c:pivotFmt>
      <c:pivotFmt>
        <c:idx val="320"/>
        <c:spPr>
          <a:solidFill>
            <a:schemeClr val="accent2"/>
          </a:solidFill>
          <a:ln w="15875" cap="rnd">
            <a:solidFill>
              <a:schemeClr val="accent2"/>
            </a:solidFill>
            <a:prstDash val="sysDot"/>
            <a:round/>
          </a:ln>
          <a:effectLst/>
        </c:spPr>
      </c:pivotFmt>
      <c:pivotFmt>
        <c:idx val="32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4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4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1"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42"/>
        <c:spPr>
          <a:solidFill>
            <a:schemeClr val="accent2"/>
          </a:solidFill>
          <a:ln w="15875" cap="rnd">
            <a:solidFill>
              <a:schemeClr val="accent2"/>
            </a:solidFill>
            <a:round/>
          </a:ln>
          <a:effectLst/>
        </c:spPr>
      </c:pivotFmt>
      <c:pivotFmt>
        <c:idx val="343"/>
        <c:spPr>
          <a:solidFill>
            <a:schemeClr val="accent2"/>
          </a:solidFill>
          <a:ln w="15875" cap="rnd">
            <a:solidFill>
              <a:schemeClr val="accent2"/>
            </a:solidFill>
            <a:round/>
          </a:ln>
          <a:effectLst/>
        </c:spPr>
      </c:pivotFmt>
      <c:pivotFmt>
        <c:idx val="344"/>
        <c:spPr>
          <a:solidFill>
            <a:schemeClr val="accent2"/>
          </a:solidFill>
          <a:ln w="15875" cap="rnd">
            <a:solidFill>
              <a:schemeClr val="accent2"/>
            </a:solidFill>
            <a:round/>
          </a:ln>
          <a:effectLst/>
        </c:spPr>
      </c:pivotFmt>
      <c:pivotFmt>
        <c:idx val="345"/>
        <c:spPr>
          <a:solidFill>
            <a:schemeClr val="accent2"/>
          </a:solidFill>
          <a:ln w="15875" cap="rnd">
            <a:solidFill>
              <a:schemeClr val="accent2"/>
            </a:solidFill>
            <a:round/>
          </a:ln>
          <a:effectLst/>
        </c:spPr>
      </c:pivotFmt>
      <c:pivotFmt>
        <c:idx val="346"/>
        <c:spPr>
          <a:solidFill>
            <a:schemeClr val="accent2"/>
          </a:solidFill>
          <a:ln w="15875" cap="rnd">
            <a:solidFill>
              <a:schemeClr val="accent2"/>
            </a:solidFill>
            <a:prstDash val="sysDot"/>
            <a:round/>
          </a:ln>
          <a:effectLst/>
        </c:spPr>
      </c:pivotFmt>
      <c:pivotFmt>
        <c:idx val="34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48"/>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49"/>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0"/>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1"/>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2"/>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3"/>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4"/>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5"/>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6"/>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7"/>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8"/>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9"/>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0"/>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1"/>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2"/>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3"/>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4"/>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5"/>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6"/>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7"/>
        <c:dLbl>
          <c:idx val="0"/>
          <c:spPr>
            <a:noFill/>
            <a:ln>
              <a:noFill/>
            </a:ln>
            <a:effectLst/>
          </c:spPr>
          <c:txPr>
            <a:bodyPr rot="0" spcFirstLastPara="1" vertOverflow="ellipsis" vert="horz" wrap="square" lIns="38100" tIns="19050" rIns="38100" bIns="19050" anchor="ctr" anchorCtr="1">
              <a:spAutoFit/>
            </a:bodyPr>
            <a:lstStyle/>
            <a:p>
              <a:pPr rtl="0">
                <a:defRPr sz="1100" b="1"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8"/>
        <c:spPr>
          <a:solidFill>
            <a:schemeClr val="accent2"/>
          </a:solidFill>
          <a:ln w="15875" cap="rnd">
            <a:solidFill>
              <a:schemeClr val="accent2"/>
            </a:solidFill>
            <a:round/>
          </a:ln>
          <a:effectLst/>
        </c:spPr>
      </c:pivotFmt>
      <c:pivotFmt>
        <c:idx val="369"/>
        <c:spPr>
          <a:solidFill>
            <a:schemeClr val="accent2"/>
          </a:solidFill>
          <a:ln w="15875" cap="rnd">
            <a:solidFill>
              <a:schemeClr val="accent2"/>
            </a:solidFill>
            <a:round/>
          </a:ln>
          <a:effectLst/>
        </c:spPr>
      </c:pivotFmt>
      <c:pivotFmt>
        <c:idx val="370"/>
        <c:spPr>
          <a:solidFill>
            <a:schemeClr val="accent2"/>
          </a:solidFill>
          <a:ln w="15875" cap="rnd">
            <a:solidFill>
              <a:schemeClr val="accent2"/>
            </a:solidFill>
            <a:round/>
          </a:ln>
          <a:effectLst/>
        </c:spPr>
      </c:pivotFmt>
      <c:pivotFmt>
        <c:idx val="371"/>
        <c:spPr>
          <a:solidFill>
            <a:schemeClr val="accent2"/>
          </a:solidFill>
          <a:ln w="15875" cap="rnd">
            <a:solidFill>
              <a:schemeClr val="accent2"/>
            </a:solidFill>
            <a:round/>
          </a:ln>
          <a:effectLst/>
        </c:spPr>
      </c:pivotFmt>
      <c:pivotFmt>
        <c:idx val="372"/>
        <c:spPr>
          <a:solidFill>
            <a:schemeClr val="accent2"/>
          </a:solidFill>
          <a:ln w="15875" cap="rnd">
            <a:solidFill>
              <a:schemeClr val="accent2"/>
            </a:solidFill>
            <a:prstDash val="sysDot"/>
            <a:round/>
          </a:ln>
          <a:effectLst/>
        </c:spPr>
      </c:pivotFmt>
      <c:pivotFmt>
        <c:idx val="37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1"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9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9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9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9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94"/>
        <c:spPr>
          <a:solidFill>
            <a:schemeClr val="accent2"/>
          </a:solidFill>
          <a:ln w="15875" cap="rnd">
            <a:solidFill>
              <a:schemeClr val="accent2"/>
            </a:solidFill>
            <a:round/>
          </a:ln>
          <a:effectLst/>
        </c:spPr>
      </c:pivotFmt>
      <c:pivotFmt>
        <c:idx val="395"/>
        <c:spPr>
          <a:solidFill>
            <a:schemeClr val="accent2"/>
          </a:solidFill>
          <a:ln w="15875" cap="rnd">
            <a:solidFill>
              <a:schemeClr val="accent2"/>
            </a:solidFill>
            <a:round/>
          </a:ln>
          <a:effectLst/>
        </c:spPr>
      </c:pivotFmt>
      <c:pivotFmt>
        <c:idx val="396"/>
        <c:spPr>
          <a:solidFill>
            <a:schemeClr val="accent2"/>
          </a:solidFill>
          <a:ln w="15875" cap="rnd">
            <a:solidFill>
              <a:schemeClr val="accent2"/>
            </a:solidFill>
            <a:round/>
          </a:ln>
          <a:effectLst/>
        </c:spPr>
      </c:pivotFmt>
      <c:pivotFmt>
        <c:idx val="397"/>
        <c:spPr>
          <a:solidFill>
            <a:schemeClr val="accent2"/>
          </a:solidFill>
          <a:ln w="15875" cap="rnd">
            <a:solidFill>
              <a:schemeClr val="accent2"/>
            </a:solidFill>
            <a:round/>
          </a:ln>
          <a:effectLst/>
        </c:spPr>
      </c:pivotFmt>
      <c:pivotFmt>
        <c:idx val="398"/>
        <c:spPr>
          <a:solidFill>
            <a:schemeClr val="accent2"/>
          </a:solidFill>
          <a:ln w="15875" cap="rnd">
            <a:solidFill>
              <a:schemeClr val="accent2"/>
            </a:solidFill>
            <a:prstDash val="sysDot"/>
            <a:round/>
          </a:ln>
          <a:effectLst/>
        </c:spPr>
      </c:pivotFmt>
      <c:pivotFmt>
        <c:idx val="39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accent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2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2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accent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22"/>
        <c:spPr>
          <a:solidFill>
            <a:schemeClr val="accent2"/>
          </a:solidFill>
          <a:ln w="15875" cap="rnd">
            <a:solidFill>
              <a:schemeClr val="accent2"/>
            </a:solidFill>
            <a:round/>
          </a:ln>
          <a:effectLst/>
        </c:spPr>
      </c:pivotFmt>
      <c:pivotFmt>
        <c:idx val="423"/>
        <c:spPr>
          <a:solidFill>
            <a:schemeClr val="accent2"/>
          </a:solidFill>
          <a:ln w="15875" cap="rnd">
            <a:solidFill>
              <a:schemeClr val="accent2"/>
            </a:solidFill>
            <a:round/>
          </a:ln>
          <a:effectLst/>
        </c:spPr>
      </c:pivotFmt>
      <c:pivotFmt>
        <c:idx val="424"/>
        <c:spPr>
          <a:solidFill>
            <a:schemeClr val="accent2"/>
          </a:solidFill>
          <a:ln w="15875" cap="rnd">
            <a:solidFill>
              <a:schemeClr val="accent2"/>
            </a:solidFill>
            <a:round/>
          </a:ln>
          <a:effectLst/>
        </c:spPr>
      </c:pivotFmt>
      <c:pivotFmt>
        <c:idx val="425"/>
        <c:spPr>
          <a:solidFill>
            <a:schemeClr val="accent2"/>
          </a:solidFill>
          <a:ln w="15875" cap="rnd">
            <a:solidFill>
              <a:schemeClr val="accent2"/>
            </a:solidFill>
            <a:round/>
          </a:ln>
          <a:effectLst/>
        </c:spPr>
      </c:pivotFmt>
      <c:pivotFmt>
        <c:idx val="426"/>
        <c:spPr>
          <a:solidFill>
            <a:schemeClr val="accent2"/>
          </a:solidFill>
          <a:ln w="15875" cap="rnd">
            <a:solidFill>
              <a:schemeClr val="accent2"/>
            </a:solidFill>
            <a:prstDash val="sysDot"/>
            <a:round/>
          </a:ln>
          <a:effectLst/>
        </c:spPr>
      </c:pivotFmt>
      <c:pivotFmt>
        <c:idx val="42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28"/>
      </c:pivotFmt>
      <c:pivotFmt>
        <c:idx val="429"/>
      </c:pivotFmt>
      <c:pivotFmt>
        <c:idx val="430"/>
      </c:pivotFmt>
      <c:pivotFmt>
        <c:idx val="431"/>
      </c:pivotFmt>
      <c:pivotFmt>
        <c:idx val="432"/>
      </c:pivotFmt>
      <c:pivotFmt>
        <c:idx val="433"/>
      </c:pivotFmt>
      <c:pivotFmt>
        <c:idx val="434"/>
      </c:pivotFmt>
      <c:pivotFmt>
        <c:idx val="435"/>
      </c:pivotFmt>
      <c:pivotFmt>
        <c:idx val="436"/>
      </c:pivotFmt>
      <c:pivotFmt>
        <c:idx val="437"/>
      </c:pivotFmt>
      <c:pivotFmt>
        <c:idx val="438"/>
      </c:pivotFmt>
      <c:pivotFmt>
        <c:idx val="439"/>
      </c:pivotFmt>
      <c:pivotFmt>
        <c:idx val="440"/>
      </c:pivotFmt>
      <c:pivotFmt>
        <c:idx val="441"/>
      </c:pivotFmt>
      <c:pivotFmt>
        <c:idx val="442"/>
      </c:pivotFmt>
      <c:pivotFmt>
        <c:idx val="443"/>
      </c:pivotFmt>
      <c:pivotFmt>
        <c:idx val="444"/>
      </c:pivotFmt>
      <c:pivotFmt>
        <c:idx val="445"/>
      </c:pivotFmt>
      <c:pivotFmt>
        <c:idx val="446"/>
      </c:pivotFmt>
      <c:pivotFmt>
        <c:idx val="447"/>
        <c:spPr>
          <a:solidFill>
            <a:schemeClr val="accent2"/>
          </a:solidFill>
          <a:ln w="15875" cap="rnd">
            <a:solidFill>
              <a:schemeClr val="accent2"/>
            </a:solidFill>
            <a:round/>
          </a:ln>
          <a:effectLst/>
        </c:spPr>
      </c:pivotFmt>
      <c:pivotFmt>
        <c:idx val="448"/>
        <c:dLbl>
          <c:idx val="0"/>
          <c:numFmt formatCode="#,##0" sourceLinked="0"/>
          <c:spPr>
            <a:noFill/>
            <a:ln>
              <a:noFill/>
            </a:ln>
            <a:effectLst/>
          </c:spPr>
          <c:txPr>
            <a:bodyPr rot="0" spcFirstLastPara="1" vertOverflow="ellipsis" vert="horz" wrap="square" lIns="38100" tIns="19050" rIns="38100" bIns="19050" anchor="ctr" anchorCtr="1">
              <a:noAutofit/>
            </a:bodyPr>
            <a:lstStyle/>
            <a:p>
              <a:pPr rtl="0">
                <a:defRPr sz="1200" b="0" i="0" u="none" strike="noStrike" kern="1200" baseline="0">
                  <a:solidFill>
                    <a:schemeClr val="accent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49"/>
        <c:spPr>
          <a:solidFill>
            <a:schemeClr val="accent2"/>
          </a:solidFill>
          <a:ln w="15875" cap="rnd">
            <a:solidFill>
              <a:schemeClr val="accent2"/>
            </a:solidFill>
            <a:round/>
          </a:ln>
          <a:effectLst/>
        </c:spPr>
      </c:pivotFmt>
      <c:pivotFmt>
        <c:idx val="450"/>
        <c:spPr>
          <a:solidFill>
            <a:schemeClr val="accent2"/>
          </a:solidFill>
          <a:ln w="15875" cap="rnd">
            <a:solidFill>
              <a:schemeClr val="accent2"/>
            </a:solidFill>
            <a:round/>
          </a:ln>
          <a:effectLst/>
        </c:spPr>
      </c:pivotFmt>
      <c:pivotFmt>
        <c:idx val="451"/>
        <c:spPr>
          <a:solidFill>
            <a:schemeClr val="accent2"/>
          </a:solidFill>
          <a:ln w="15875" cap="rnd">
            <a:solidFill>
              <a:schemeClr val="accent2"/>
            </a:solidFill>
            <a:round/>
          </a:ln>
          <a:effectLst/>
        </c:spPr>
      </c:pivotFmt>
      <c:pivotFmt>
        <c:idx val="452"/>
        <c:spPr>
          <a:solidFill>
            <a:schemeClr val="accent2"/>
          </a:solidFill>
          <a:ln w="15875" cap="rnd">
            <a:solidFill>
              <a:schemeClr val="accent2"/>
            </a:solidFill>
            <a:round/>
          </a:ln>
          <a:effectLst/>
        </c:spPr>
      </c:pivotFmt>
      <c:pivotFmt>
        <c:idx val="453"/>
        <c:spPr>
          <a:solidFill>
            <a:schemeClr val="accent2"/>
          </a:solidFill>
          <a:ln w="15875" cap="rnd">
            <a:solidFill>
              <a:schemeClr val="accent2"/>
            </a:solidFill>
            <a:prstDash val="sysDot"/>
            <a:round/>
          </a:ln>
          <a:effectLst/>
        </c:spPr>
      </c:pivotFmt>
      <c:pivotFmt>
        <c:idx val="45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45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5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5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5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5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1"/>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4"/>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1"/>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5"/>
        <c:dLbl>
          <c:idx val="0"/>
          <c:layout>
            <c:manualLayout>
              <c:x val="-1.72791120590686E-2"/>
              <c:y val="-0.2011019822188011"/>
            </c:manualLayout>
          </c:layout>
          <c:numFmt formatCode="#,##0" sourceLinked="0"/>
          <c:spPr>
            <a:noFill/>
            <a:ln>
              <a:noFill/>
            </a:ln>
            <a:effectLst/>
          </c:spPr>
          <c:txPr>
            <a:bodyPr rot="0" spcFirstLastPara="1" vertOverflow="ellipsis" vert="horz" wrap="square" lIns="38100" tIns="19050" rIns="38100" bIns="19050" anchor="ctr" anchorCtr="1">
              <a:noAutofit/>
            </a:bodyPr>
            <a:lstStyle/>
            <a:p>
              <a:pPr rtl="0">
                <a:defRPr sz="12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5.4287885264600953E-2"/>
                  <c:h val="5.2907789600091668E-2"/>
                </c:manualLayout>
              </c15:layout>
            </c:ext>
          </c:extLst>
        </c:dLbl>
      </c:pivotFmt>
      <c:pivotFmt>
        <c:idx val="476"/>
        <c:spPr>
          <a:solidFill>
            <a:schemeClr val="accent2"/>
          </a:solidFill>
          <a:ln w="15875" cap="rnd">
            <a:solidFill>
              <a:schemeClr val="accent2"/>
            </a:solidFill>
            <a:round/>
          </a:ln>
          <a:effectLst/>
        </c:spPr>
        <c:marker>
          <c:symbol val="none"/>
        </c:marker>
      </c:pivotFmt>
      <c:pivotFmt>
        <c:idx val="477"/>
        <c:spPr>
          <a:solidFill>
            <a:schemeClr val="accent2"/>
          </a:solidFill>
          <a:ln w="15875" cap="rnd">
            <a:solidFill>
              <a:schemeClr val="accent2"/>
            </a:solidFill>
            <a:round/>
          </a:ln>
          <a:effectLst/>
        </c:spPr>
        <c:marker>
          <c:symbol val="none"/>
        </c:marker>
      </c:pivotFmt>
      <c:pivotFmt>
        <c:idx val="478"/>
        <c:spPr>
          <a:solidFill>
            <a:schemeClr val="accent2"/>
          </a:solidFill>
          <a:ln w="15875" cap="rnd">
            <a:solidFill>
              <a:schemeClr val="accent2"/>
            </a:solidFill>
            <a:round/>
          </a:ln>
          <a:effectLst/>
        </c:spPr>
        <c:marker>
          <c:symbol val="none"/>
        </c:marker>
      </c:pivotFmt>
      <c:pivotFmt>
        <c:idx val="479"/>
        <c:spPr>
          <a:solidFill>
            <a:schemeClr val="accent2"/>
          </a:solidFill>
          <a:ln w="15875" cap="rnd">
            <a:solidFill>
              <a:schemeClr val="accent2"/>
            </a:solidFill>
            <a:round/>
          </a:ln>
          <a:effectLst/>
        </c:spPr>
        <c:marker>
          <c:symbol val="none"/>
        </c:marker>
      </c:pivotFmt>
      <c:pivotFmt>
        <c:idx val="480"/>
        <c:spPr>
          <a:solidFill>
            <a:schemeClr val="accent2"/>
          </a:solidFill>
          <a:ln w="15875" cap="rnd">
            <a:solidFill>
              <a:schemeClr val="accent2"/>
            </a:solidFill>
            <a:prstDash val="sysDot"/>
            <a:round/>
          </a:ln>
          <a:effectLst/>
        </c:spPr>
        <c:marker>
          <c:symbol val="none"/>
        </c:marker>
      </c:pivotFmt>
      <c:pivotFmt>
        <c:idx val="481"/>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48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4"/>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1"/>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4"/>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0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01"/>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02"/>
        <c:dLbl>
          <c:idx val="0"/>
          <c:layout>
            <c:manualLayout>
              <c:x val="-1.72791120590686E-2"/>
              <c:y val="-0.2011019822188011"/>
            </c:manualLayout>
          </c:layout>
          <c:tx>
            <c:rich>
              <a:bodyPr rot="0" spcFirstLastPara="1" vertOverflow="ellipsis" vert="horz" wrap="square" lIns="38100" tIns="19050" rIns="38100" bIns="19050" anchor="ctr" anchorCtr="1">
                <a:noAutofit/>
              </a:bodyPr>
              <a:lstStyle/>
              <a:p>
                <a:pPr rtl="0">
                  <a:defRPr sz="1200" b="1" i="0" u="none" strike="noStrike" kern="1200" baseline="0">
                    <a:solidFill>
                      <a:schemeClr val="accent2"/>
                    </a:solidFill>
                    <a:latin typeface="+mn-lt"/>
                    <a:ea typeface="+mn-ea"/>
                    <a:cs typeface="+mn-cs"/>
                  </a:defRPr>
                </a:pPr>
                <a:fld id="{995523FB-BD66-41DF-8A9E-C5D08010C191}" type="VALUE">
                  <a:rPr lang="en-150" sz="1200" b="0" i="0" u="none" strike="noStrike" kern="1200" baseline="0">
                    <a:solidFill>
                      <a:srgbClr val="ED7D31"/>
                    </a:solidFill>
                    <a:latin typeface="+mn-lt"/>
                    <a:ea typeface="+mn-ea"/>
                    <a:cs typeface="+mn-cs"/>
                  </a:rPr>
                  <a:pPr rtl="0">
                    <a:defRPr sz="1200" b="1" i="0" u="none" strike="noStrike" kern="1200" baseline="0">
                      <a:solidFill>
                        <a:schemeClr val="accent2"/>
                      </a:solidFill>
                      <a:latin typeface="+mn-lt"/>
                      <a:ea typeface="+mn-ea"/>
                      <a:cs typeface="+mn-cs"/>
                    </a:defRPr>
                  </a:pPr>
                  <a:t>[VALUE]</a:t>
                </a:fld>
                <a:endParaRPr lang="en-GB"/>
              </a:p>
            </c:rich>
          </c:tx>
          <c:numFmt formatCode="#,##0" sourceLinked="0"/>
          <c:spPr>
            <a:noFill/>
            <a:ln>
              <a:noFill/>
            </a:ln>
            <a:effectLst/>
          </c:spPr>
          <c:txPr>
            <a:bodyPr rot="0" spcFirstLastPara="1" vertOverflow="ellipsis" vert="horz" wrap="square" lIns="38100" tIns="19050" rIns="38100" bIns="19050" anchor="ctr" anchorCtr="1">
              <a:noAutofit/>
            </a:bodyPr>
            <a:lstStyle/>
            <a:p>
              <a:pPr rtl="0">
                <a:defRPr sz="1200" b="1"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5.4287885264600953E-2"/>
                  <c:h val="5.2907789600091668E-2"/>
                </c:manualLayout>
              </c15:layout>
              <c15:dlblFieldTable/>
              <c15:showDataLabelsRange val="0"/>
            </c:ext>
          </c:extLst>
        </c:dLbl>
      </c:pivotFmt>
      <c:pivotFmt>
        <c:idx val="503"/>
        <c:spPr>
          <a:solidFill>
            <a:schemeClr val="accent2"/>
          </a:solidFill>
          <a:ln w="15875" cap="rnd">
            <a:solidFill>
              <a:schemeClr val="accent2"/>
            </a:solidFill>
            <a:round/>
          </a:ln>
          <a:effectLst/>
        </c:spPr>
        <c:marker>
          <c:symbol val="none"/>
        </c:marker>
      </c:pivotFmt>
      <c:pivotFmt>
        <c:idx val="504"/>
        <c:spPr>
          <a:solidFill>
            <a:schemeClr val="accent2"/>
          </a:solidFill>
          <a:ln w="15875" cap="rnd">
            <a:solidFill>
              <a:schemeClr val="accent2"/>
            </a:solidFill>
            <a:round/>
          </a:ln>
          <a:effectLst/>
        </c:spPr>
        <c:marker>
          <c:symbol val="none"/>
        </c:marker>
      </c:pivotFmt>
      <c:pivotFmt>
        <c:idx val="505"/>
        <c:spPr>
          <a:solidFill>
            <a:schemeClr val="accent2"/>
          </a:solidFill>
          <a:ln w="15875" cap="rnd">
            <a:solidFill>
              <a:schemeClr val="accent2"/>
            </a:solidFill>
            <a:round/>
          </a:ln>
          <a:effectLst/>
        </c:spPr>
        <c:marker>
          <c:symbol val="none"/>
        </c:marker>
      </c:pivotFmt>
      <c:pivotFmt>
        <c:idx val="506"/>
        <c:spPr>
          <a:solidFill>
            <a:schemeClr val="accent2"/>
          </a:solidFill>
          <a:ln w="15875" cap="rnd">
            <a:solidFill>
              <a:schemeClr val="accent2"/>
            </a:solidFill>
            <a:round/>
          </a:ln>
          <a:effectLst/>
        </c:spPr>
        <c:marker>
          <c:symbol val="none"/>
        </c:marker>
      </c:pivotFmt>
      <c:pivotFmt>
        <c:idx val="507"/>
        <c:spPr>
          <a:solidFill>
            <a:schemeClr val="accent2"/>
          </a:solidFill>
          <a:ln w="15875" cap="rnd">
            <a:solidFill>
              <a:schemeClr val="accent2"/>
            </a:solidFill>
            <a:prstDash val="sysDot"/>
            <a:round/>
          </a:ln>
          <a:effectLst/>
        </c:spPr>
        <c:marker>
          <c:symbol val="none"/>
        </c:marker>
      </c:pivotFmt>
      <c:pivotFmt>
        <c:idx val="508"/>
        <c:spPr>
          <a:solidFill>
            <a:schemeClr val="accent2"/>
          </a:solidFill>
          <a:ln w="15875" cap="rnd">
            <a:solidFill>
              <a:schemeClr val="accent2"/>
            </a:solidFill>
            <a:round/>
          </a:ln>
          <a:effectLst/>
        </c:spPr>
        <c:marker>
          <c:symbol val="none"/>
        </c:marker>
        <c:dLbl>
          <c:idx val="0"/>
          <c:layout>
            <c:manualLayout>
              <c:x val="-2.1433673076741325E-2"/>
              <c:y val="-0.22245762711864406"/>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509"/>
        <c:spPr>
          <a:solidFill>
            <a:schemeClr val="accent2"/>
          </a:solidFill>
          <a:ln w="15875" cap="rnd">
            <a:solidFill>
              <a:schemeClr val="accent2"/>
            </a:solidFill>
            <a:round/>
          </a:ln>
          <a:effectLst/>
        </c:spPr>
        <c:marker>
          <c:symbol val="none"/>
        </c:marker>
      </c:pivotFmt>
      <c:pivotFmt>
        <c:idx val="510"/>
        <c:spPr>
          <a:solidFill>
            <a:schemeClr val="accent2"/>
          </a:solidFill>
          <a:ln w="15875" cap="rnd">
            <a:solidFill>
              <a:schemeClr val="accent2"/>
            </a:solidFill>
            <a:round/>
          </a:ln>
          <a:effectLst/>
        </c:spPr>
        <c:marker>
          <c:symbol val="none"/>
        </c:marker>
      </c:pivotFmt>
      <c:pivotFmt>
        <c:idx val="511"/>
        <c:spPr>
          <a:solidFill>
            <a:schemeClr val="accent2"/>
          </a:solidFill>
          <a:ln w="15875" cap="rnd">
            <a:solidFill>
              <a:schemeClr val="accent2"/>
            </a:solidFill>
            <a:round/>
          </a:ln>
          <a:effectLst/>
        </c:spPr>
        <c:marker>
          <c:symbol val="none"/>
        </c:marker>
      </c:pivotFmt>
      <c:pivotFmt>
        <c:idx val="512"/>
        <c:spPr>
          <a:solidFill>
            <a:schemeClr val="accent2"/>
          </a:solidFill>
          <a:ln w="15875" cap="rnd">
            <a:solidFill>
              <a:schemeClr val="accent2"/>
            </a:solidFill>
            <a:round/>
          </a:ln>
          <a:effectLst/>
        </c:spPr>
        <c:marker>
          <c:symbol val="none"/>
        </c:marker>
      </c:pivotFmt>
      <c:pivotFmt>
        <c:idx val="513"/>
        <c:spPr>
          <a:solidFill>
            <a:schemeClr val="accent2"/>
          </a:solidFill>
          <a:ln w="15875" cap="rnd">
            <a:solidFill>
              <a:schemeClr val="accent2"/>
            </a:solidFill>
            <a:round/>
          </a:ln>
          <a:effectLst/>
        </c:spPr>
        <c:marker>
          <c:symbol val="none"/>
        </c:marker>
      </c:pivotFmt>
      <c:pivotFmt>
        <c:idx val="514"/>
        <c:spPr>
          <a:solidFill>
            <a:schemeClr val="accent2"/>
          </a:solidFill>
          <a:ln w="15875" cap="rnd">
            <a:solidFill>
              <a:schemeClr val="accent2"/>
            </a:solidFill>
            <a:round/>
          </a:ln>
          <a:effectLst/>
        </c:spPr>
        <c:marker>
          <c:symbol val="none"/>
        </c:marker>
      </c:pivotFmt>
      <c:pivotFmt>
        <c:idx val="515"/>
        <c:spPr>
          <a:solidFill>
            <a:schemeClr val="accent2"/>
          </a:solidFill>
          <a:ln w="15875" cap="rnd">
            <a:solidFill>
              <a:schemeClr val="accent2"/>
            </a:solidFill>
            <a:round/>
          </a:ln>
          <a:effectLst/>
        </c:spPr>
        <c:marker>
          <c:symbol val="none"/>
        </c:marker>
      </c:pivotFmt>
      <c:pivotFmt>
        <c:idx val="516"/>
        <c:spPr>
          <a:solidFill>
            <a:schemeClr val="accent2"/>
          </a:solidFill>
          <a:ln w="15875" cap="rnd">
            <a:solidFill>
              <a:schemeClr val="accent2"/>
            </a:solidFill>
            <a:round/>
          </a:ln>
          <a:effectLst/>
        </c:spPr>
        <c:marker>
          <c:symbol val="none"/>
        </c:marker>
      </c:pivotFmt>
      <c:pivotFmt>
        <c:idx val="517"/>
        <c:spPr>
          <a:solidFill>
            <a:schemeClr val="accent2"/>
          </a:solidFill>
          <a:ln w="15875" cap="rnd">
            <a:solidFill>
              <a:schemeClr val="accent2"/>
            </a:solidFill>
            <a:round/>
          </a:ln>
          <a:effectLst/>
        </c:spPr>
        <c:marker>
          <c:symbol val="none"/>
        </c:marker>
      </c:pivotFmt>
      <c:pivotFmt>
        <c:idx val="518"/>
        <c:spPr>
          <a:solidFill>
            <a:schemeClr val="accent2"/>
          </a:solidFill>
          <a:ln w="15875" cap="rnd">
            <a:solidFill>
              <a:schemeClr val="accent2"/>
            </a:solidFill>
            <a:round/>
          </a:ln>
          <a:effectLst/>
        </c:spPr>
        <c:marker>
          <c:symbol val="none"/>
        </c:marker>
      </c:pivotFmt>
      <c:pivotFmt>
        <c:idx val="519"/>
        <c:spPr>
          <a:solidFill>
            <a:schemeClr val="accent2"/>
          </a:solidFill>
          <a:ln w="15875" cap="rnd">
            <a:solidFill>
              <a:schemeClr val="accent2"/>
            </a:solidFill>
            <a:round/>
          </a:ln>
          <a:effectLst/>
        </c:spPr>
        <c:marker>
          <c:symbol val="none"/>
        </c:marker>
      </c:pivotFmt>
      <c:pivotFmt>
        <c:idx val="520"/>
        <c:spPr>
          <a:solidFill>
            <a:schemeClr val="accent2"/>
          </a:solidFill>
          <a:ln w="15875" cap="rnd">
            <a:solidFill>
              <a:schemeClr val="accent2"/>
            </a:solidFill>
            <a:round/>
          </a:ln>
          <a:effectLst/>
        </c:spPr>
        <c:marker>
          <c:symbol val="none"/>
        </c:marker>
      </c:pivotFmt>
      <c:pivotFmt>
        <c:idx val="521"/>
        <c:spPr>
          <a:solidFill>
            <a:schemeClr val="accent2"/>
          </a:solidFill>
          <a:ln w="15875" cap="rnd">
            <a:solidFill>
              <a:schemeClr val="accent2"/>
            </a:solidFill>
            <a:round/>
          </a:ln>
          <a:effectLst/>
        </c:spPr>
        <c:marker>
          <c:symbol val="none"/>
        </c:marker>
      </c:pivotFmt>
      <c:pivotFmt>
        <c:idx val="522"/>
        <c:spPr>
          <a:solidFill>
            <a:schemeClr val="accent2"/>
          </a:solidFill>
          <a:ln w="15875" cap="rnd">
            <a:solidFill>
              <a:schemeClr val="accent2"/>
            </a:solidFill>
            <a:round/>
          </a:ln>
          <a:effectLst/>
        </c:spPr>
        <c:marker>
          <c:symbol val="none"/>
        </c:marker>
      </c:pivotFmt>
      <c:pivotFmt>
        <c:idx val="523"/>
        <c:spPr>
          <a:solidFill>
            <a:schemeClr val="accent2"/>
          </a:solidFill>
          <a:ln w="15875" cap="rnd">
            <a:solidFill>
              <a:schemeClr val="accent2"/>
            </a:solidFill>
            <a:round/>
          </a:ln>
          <a:effectLst/>
        </c:spPr>
        <c:marker>
          <c:symbol val="none"/>
        </c:marker>
      </c:pivotFmt>
      <c:pivotFmt>
        <c:idx val="524"/>
        <c:spPr>
          <a:solidFill>
            <a:schemeClr val="accent2"/>
          </a:solidFill>
          <a:ln w="15875" cap="rnd">
            <a:solidFill>
              <a:schemeClr val="accent2"/>
            </a:solidFill>
            <a:round/>
          </a:ln>
          <a:effectLst/>
        </c:spPr>
        <c:marker>
          <c:symbol val="none"/>
        </c:marker>
      </c:pivotFmt>
      <c:pivotFmt>
        <c:idx val="525"/>
        <c:spPr>
          <a:solidFill>
            <a:schemeClr val="accent2"/>
          </a:solidFill>
          <a:ln w="15875" cap="rnd">
            <a:solidFill>
              <a:schemeClr val="accent2"/>
            </a:solidFill>
            <a:round/>
          </a:ln>
          <a:effectLst/>
        </c:spPr>
        <c:marker>
          <c:symbol val="none"/>
        </c:marker>
      </c:pivotFmt>
      <c:pivotFmt>
        <c:idx val="526"/>
        <c:spPr>
          <a:solidFill>
            <a:schemeClr val="accent2"/>
          </a:solidFill>
          <a:ln w="15875" cap="rnd">
            <a:solidFill>
              <a:schemeClr val="accent2"/>
            </a:solidFill>
            <a:round/>
          </a:ln>
          <a:effectLst/>
        </c:spPr>
        <c:marker>
          <c:symbol val="none"/>
        </c:marker>
      </c:pivotFmt>
      <c:pivotFmt>
        <c:idx val="527"/>
        <c:spPr>
          <a:solidFill>
            <a:schemeClr val="accent2"/>
          </a:solidFill>
          <a:ln w="15875" cap="rnd">
            <a:solidFill>
              <a:schemeClr val="accent2"/>
            </a:solidFill>
            <a:round/>
          </a:ln>
          <a:effectLst/>
        </c:spPr>
        <c:marker>
          <c:symbol val="none"/>
        </c:marker>
      </c:pivotFmt>
      <c:pivotFmt>
        <c:idx val="528"/>
        <c:spPr>
          <a:solidFill>
            <a:schemeClr val="accent2"/>
          </a:solidFill>
          <a:ln w="15875" cap="rnd">
            <a:solidFill>
              <a:schemeClr val="accent2"/>
            </a:solidFill>
            <a:round/>
          </a:ln>
          <a:effectLst/>
        </c:spPr>
        <c:marker>
          <c:symbol val="none"/>
        </c:marker>
      </c:pivotFmt>
      <c:pivotFmt>
        <c:idx val="529"/>
        <c:spPr>
          <a:solidFill>
            <a:schemeClr val="accent2"/>
          </a:solidFill>
          <a:ln w="15875" cap="rnd">
            <a:solidFill>
              <a:schemeClr val="accent2"/>
            </a:solidFill>
            <a:round/>
          </a:ln>
          <a:effectLst/>
        </c:spPr>
        <c:marker>
          <c:symbol val="none"/>
        </c:marker>
      </c:pivotFmt>
      <c:pivotFmt>
        <c:idx val="530"/>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31"/>
        <c:spPr>
          <a:solidFill>
            <a:schemeClr val="accent2"/>
          </a:solidFill>
          <a:ln w="15875" cap="rnd">
            <a:solidFill>
              <a:schemeClr val="accent2"/>
            </a:solidFill>
            <a:round/>
          </a:ln>
          <a:effectLst/>
        </c:spPr>
        <c:marker>
          <c:symbol val="none"/>
        </c:marker>
      </c:pivotFmt>
      <c:pivotFmt>
        <c:idx val="532"/>
        <c:spPr>
          <a:solidFill>
            <a:schemeClr val="accent2"/>
          </a:solidFill>
          <a:ln w="15875" cap="rnd">
            <a:solidFill>
              <a:schemeClr val="accent2"/>
            </a:solidFill>
            <a:round/>
          </a:ln>
          <a:effectLst/>
        </c:spPr>
        <c:marker>
          <c:symbol val="none"/>
        </c:marker>
      </c:pivotFmt>
      <c:pivotFmt>
        <c:idx val="533"/>
        <c:spPr>
          <a:solidFill>
            <a:schemeClr val="accent2"/>
          </a:solidFill>
          <a:ln w="15875" cap="rnd">
            <a:solidFill>
              <a:schemeClr val="accent2"/>
            </a:solidFill>
            <a:round/>
          </a:ln>
          <a:effectLst/>
        </c:spPr>
        <c:marker>
          <c:symbol val="none"/>
        </c:marker>
      </c:pivotFmt>
      <c:pivotFmt>
        <c:idx val="534"/>
        <c:spPr>
          <a:solidFill>
            <a:schemeClr val="accent2"/>
          </a:solidFill>
          <a:ln w="15875" cap="rnd">
            <a:solidFill>
              <a:schemeClr val="accent2"/>
            </a:solidFill>
            <a:round/>
          </a:ln>
          <a:effectLst/>
        </c:spPr>
        <c:marker>
          <c:symbol val="none"/>
        </c:marker>
      </c:pivotFmt>
      <c:pivotFmt>
        <c:idx val="535"/>
        <c:spPr>
          <a:solidFill>
            <a:schemeClr val="accent2"/>
          </a:solidFill>
          <a:ln w="15875" cap="rnd">
            <a:solidFill>
              <a:schemeClr val="accent2"/>
            </a:solidFill>
            <a:prstDash val="sysDot"/>
            <a:round/>
          </a:ln>
          <a:effectLst/>
        </c:spPr>
        <c:marker>
          <c:symbol val="none"/>
        </c:marker>
      </c:pivotFmt>
      <c:pivotFmt>
        <c:idx val="536"/>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37"/>
        <c:spPr>
          <a:solidFill>
            <a:schemeClr val="accent2"/>
          </a:solidFill>
          <a:ln w="15875" cap="rnd">
            <a:solidFill>
              <a:schemeClr val="accent2"/>
            </a:solidFill>
            <a:round/>
          </a:ln>
          <a:effectLst/>
        </c:spPr>
        <c:marker>
          <c:symbol val="none"/>
        </c:marker>
      </c:pivotFmt>
      <c:pivotFmt>
        <c:idx val="538"/>
        <c:spPr>
          <a:solidFill>
            <a:schemeClr val="accent2"/>
          </a:solidFill>
          <a:ln w="15875" cap="rnd">
            <a:solidFill>
              <a:schemeClr val="accent2"/>
            </a:solidFill>
            <a:round/>
          </a:ln>
          <a:effectLst/>
        </c:spPr>
        <c:marker>
          <c:symbol val="none"/>
        </c:marker>
      </c:pivotFmt>
      <c:pivotFmt>
        <c:idx val="539"/>
        <c:spPr>
          <a:solidFill>
            <a:schemeClr val="accent2"/>
          </a:solidFill>
          <a:ln w="15875" cap="rnd">
            <a:solidFill>
              <a:schemeClr val="accent2"/>
            </a:solidFill>
            <a:round/>
          </a:ln>
          <a:effectLst/>
        </c:spPr>
        <c:marker>
          <c:symbol val="none"/>
        </c:marker>
      </c:pivotFmt>
      <c:pivotFmt>
        <c:idx val="540"/>
        <c:spPr>
          <a:solidFill>
            <a:schemeClr val="accent2"/>
          </a:solidFill>
          <a:ln w="15875" cap="rnd">
            <a:solidFill>
              <a:schemeClr val="accent2"/>
            </a:solidFill>
            <a:round/>
          </a:ln>
          <a:effectLst/>
        </c:spPr>
        <c:marker>
          <c:symbol val="none"/>
        </c:marker>
      </c:pivotFmt>
      <c:pivotFmt>
        <c:idx val="541"/>
        <c:spPr>
          <a:solidFill>
            <a:schemeClr val="accent2"/>
          </a:solidFill>
          <a:ln w="15875" cap="rnd">
            <a:solidFill>
              <a:schemeClr val="accent2"/>
            </a:solidFill>
            <a:round/>
          </a:ln>
          <a:effectLst/>
        </c:spPr>
        <c:marker>
          <c:symbol val="none"/>
        </c:marker>
      </c:pivotFmt>
      <c:pivotFmt>
        <c:idx val="542"/>
        <c:spPr>
          <a:solidFill>
            <a:schemeClr val="accent2"/>
          </a:solidFill>
          <a:ln w="15875" cap="rnd">
            <a:solidFill>
              <a:schemeClr val="accent2"/>
            </a:solidFill>
            <a:round/>
          </a:ln>
          <a:effectLst/>
        </c:spPr>
        <c:marker>
          <c:symbol val="none"/>
        </c:marker>
      </c:pivotFmt>
      <c:pivotFmt>
        <c:idx val="543"/>
        <c:spPr>
          <a:solidFill>
            <a:schemeClr val="accent2"/>
          </a:solidFill>
          <a:ln w="15875" cap="rnd">
            <a:solidFill>
              <a:schemeClr val="accent2"/>
            </a:solidFill>
            <a:round/>
          </a:ln>
          <a:effectLst/>
        </c:spPr>
        <c:marker>
          <c:symbol val="none"/>
        </c:marker>
      </c:pivotFmt>
      <c:pivotFmt>
        <c:idx val="544"/>
        <c:spPr>
          <a:solidFill>
            <a:schemeClr val="accent2"/>
          </a:solidFill>
          <a:ln w="15875" cap="rnd">
            <a:solidFill>
              <a:schemeClr val="accent2"/>
            </a:solidFill>
            <a:round/>
          </a:ln>
          <a:effectLst/>
        </c:spPr>
        <c:marker>
          <c:symbol val="none"/>
        </c:marker>
      </c:pivotFmt>
      <c:pivotFmt>
        <c:idx val="545"/>
        <c:spPr>
          <a:solidFill>
            <a:schemeClr val="accent2"/>
          </a:solidFill>
          <a:ln w="15875" cap="rnd">
            <a:solidFill>
              <a:schemeClr val="accent2"/>
            </a:solidFill>
            <a:round/>
          </a:ln>
          <a:effectLst/>
        </c:spPr>
        <c:marker>
          <c:symbol val="none"/>
        </c:marker>
      </c:pivotFmt>
      <c:pivotFmt>
        <c:idx val="546"/>
        <c:spPr>
          <a:solidFill>
            <a:schemeClr val="accent2"/>
          </a:solidFill>
          <a:ln w="15875" cap="rnd">
            <a:solidFill>
              <a:schemeClr val="accent2"/>
            </a:solidFill>
            <a:round/>
          </a:ln>
          <a:effectLst/>
        </c:spPr>
        <c:marker>
          <c:symbol val="none"/>
        </c:marker>
      </c:pivotFmt>
      <c:pivotFmt>
        <c:idx val="547"/>
        <c:spPr>
          <a:solidFill>
            <a:schemeClr val="accent2"/>
          </a:solidFill>
          <a:ln w="15875" cap="rnd">
            <a:solidFill>
              <a:schemeClr val="accent2"/>
            </a:solidFill>
            <a:round/>
          </a:ln>
          <a:effectLst/>
        </c:spPr>
        <c:marker>
          <c:symbol val="none"/>
        </c:marker>
      </c:pivotFmt>
      <c:pivotFmt>
        <c:idx val="548"/>
        <c:spPr>
          <a:solidFill>
            <a:schemeClr val="accent2"/>
          </a:solidFill>
          <a:ln w="15875" cap="rnd">
            <a:solidFill>
              <a:schemeClr val="accent2"/>
            </a:solidFill>
            <a:round/>
          </a:ln>
          <a:effectLst/>
        </c:spPr>
        <c:marker>
          <c:symbol val="none"/>
        </c:marker>
      </c:pivotFmt>
      <c:pivotFmt>
        <c:idx val="549"/>
        <c:spPr>
          <a:solidFill>
            <a:schemeClr val="accent2"/>
          </a:solidFill>
          <a:ln w="15875" cap="rnd">
            <a:solidFill>
              <a:schemeClr val="accent2"/>
            </a:solidFill>
            <a:round/>
          </a:ln>
          <a:effectLst/>
        </c:spPr>
        <c:marker>
          <c:symbol val="none"/>
        </c:marker>
      </c:pivotFmt>
      <c:pivotFmt>
        <c:idx val="550"/>
        <c:spPr>
          <a:solidFill>
            <a:schemeClr val="accent2"/>
          </a:solidFill>
          <a:ln w="15875" cap="rnd">
            <a:solidFill>
              <a:schemeClr val="accent2"/>
            </a:solidFill>
            <a:round/>
          </a:ln>
          <a:effectLst/>
        </c:spPr>
        <c:marker>
          <c:symbol val="none"/>
        </c:marker>
      </c:pivotFmt>
      <c:pivotFmt>
        <c:idx val="551"/>
        <c:spPr>
          <a:solidFill>
            <a:schemeClr val="accent2"/>
          </a:solidFill>
          <a:ln w="15875" cap="rnd">
            <a:solidFill>
              <a:schemeClr val="accent2"/>
            </a:solidFill>
            <a:round/>
          </a:ln>
          <a:effectLst/>
        </c:spPr>
        <c:marker>
          <c:symbol val="none"/>
        </c:marker>
      </c:pivotFmt>
      <c:pivotFmt>
        <c:idx val="552"/>
        <c:spPr>
          <a:solidFill>
            <a:schemeClr val="accent2"/>
          </a:solidFill>
          <a:ln w="15875" cap="rnd">
            <a:solidFill>
              <a:schemeClr val="accent2"/>
            </a:solidFill>
            <a:round/>
          </a:ln>
          <a:effectLst/>
        </c:spPr>
        <c:marker>
          <c:symbol val="none"/>
        </c:marker>
      </c:pivotFmt>
      <c:pivotFmt>
        <c:idx val="553"/>
        <c:spPr>
          <a:solidFill>
            <a:schemeClr val="accent2"/>
          </a:solidFill>
          <a:ln w="15875" cap="rnd">
            <a:solidFill>
              <a:schemeClr val="accent2"/>
            </a:solidFill>
            <a:round/>
          </a:ln>
          <a:effectLst/>
        </c:spPr>
        <c:marker>
          <c:symbol val="none"/>
        </c:marker>
      </c:pivotFmt>
      <c:pivotFmt>
        <c:idx val="554"/>
        <c:spPr>
          <a:solidFill>
            <a:schemeClr val="accent2"/>
          </a:solidFill>
          <a:ln w="15875" cap="rnd">
            <a:solidFill>
              <a:schemeClr val="accent2"/>
            </a:solidFill>
            <a:round/>
          </a:ln>
          <a:effectLst/>
        </c:spPr>
        <c:marker>
          <c:symbol val="none"/>
        </c:marker>
      </c:pivotFmt>
      <c:pivotFmt>
        <c:idx val="555"/>
        <c:spPr>
          <a:solidFill>
            <a:schemeClr val="accent2"/>
          </a:solidFill>
          <a:ln w="15875" cap="rnd">
            <a:solidFill>
              <a:schemeClr val="accent2"/>
            </a:solidFill>
            <a:round/>
          </a:ln>
          <a:effectLst/>
        </c:spPr>
        <c:marker>
          <c:symbol val="none"/>
        </c:marker>
      </c:pivotFmt>
      <c:pivotFmt>
        <c:idx val="556"/>
        <c:spPr>
          <a:solidFill>
            <a:schemeClr val="accent2"/>
          </a:solidFill>
          <a:ln w="15875" cap="rnd">
            <a:solidFill>
              <a:schemeClr val="accent2"/>
            </a:solidFill>
            <a:round/>
          </a:ln>
          <a:effectLst/>
        </c:spPr>
        <c:marker>
          <c:symbol val="none"/>
        </c:marker>
      </c:pivotFmt>
      <c:pivotFmt>
        <c:idx val="557"/>
        <c:spPr>
          <a:solidFill>
            <a:schemeClr val="accent2"/>
          </a:solidFill>
          <a:ln w="15875" cap="rnd">
            <a:solidFill>
              <a:schemeClr val="accent2"/>
            </a:solidFill>
            <a:round/>
          </a:ln>
          <a:effectLst/>
        </c:spPr>
        <c:marker>
          <c:symbol val="none"/>
        </c:marker>
      </c:pivotFmt>
      <c:pivotFmt>
        <c:idx val="558"/>
        <c:spPr>
          <a:solidFill>
            <a:schemeClr val="accent2"/>
          </a:solidFill>
          <a:ln w="15875" cap="rnd">
            <a:solidFill>
              <a:schemeClr val="accent2"/>
            </a:solidFill>
            <a:round/>
          </a:ln>
          <a:effectLst/>
        </c:spPr>
        <c:marker>
          <c:symbol val="none"/>
        </c:marker>
        <c:dLbl>
          <c:idx val="0"/>
          <c:layout>
            <c:manualLayout>
              <c:x val="-2.1433673076741325E-2"/>
              <c:y val="-0.22245762711864406"/>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559"/>
        <c:spPr>
          <a:solidFill>
            <a:schemeClr val="accent2"/>
          </a:solidFill>
          <a:ln w="15875" cap="rnd">
            <a:solidFill>
              <a:schemeClr val="accent2"/>
            </a:solidFill>
            <a:round/>
          </a:ln>
          <a:effectLst/>
        </c:spPr>
        <c:marker>
          <c:symbol val="none"/>
        </c:marker>
      </c:pivotFmt>
      <c:pivotFmt>
        <c:idx val="560"/>
        <c:spPr>
          <a:solidFill>
            <a:schemeClr val="accent2"/>
          </a:solidFill>
          <a:ln w="15875" cap="rnd">
            <a:solidFill>
              <a:schemeClr val="accent2"/>
            </a:solidFill>
            <a:round/>
          </a:ln>
          <a:effectLst/>
        </c:spPr>
        <c:marker>
          <c:symbol val="none"/>
        </c:marker>
      </c:pivotFmt>
      <c:pivotFmt>
        <c:idx val="561"/>
        <c:spPr>
          <a:solidFill>
            <a:schemeClr val="accent2"/>
          </a:solidFill>
          <a:ln w="15875" cap="rnd">
            <a:solidFill>
              <a:schemeClr val="accent2"/>
            </a:solidFill>
            <a:round/>
          </a:ln>
          <a:effectLst/>
        </c:spPr>
        <c:marker>
          <c:symbol val="none"/>
        </c:marker>
      </c:pivotFmt>
      <c:pivotFmt>
        <c:idx val="562"/>
        <c:spPr>
          <a:solidFill>
            <a:schemeClr val="accent2"/>
          </a:solidFill>
          <a:ln w="15875" cap="rnd">
            <a:solidFill>
              <a:schemeClr val="accent2"/>
            </a:solidFill>
            <a:round/>
          </a:ln>
          <a:effectLst/>
        </c:spPr>
        <c:marker>
          <c:symbol val="none"/>
        </c:marker>
      </c:pivotFmt>
      <c:pivotFmt>
        <c:idx val="563"/>
        <c:spPr>
          <a:solidFill>
            <a:schemeClr val="accent2"/>
          </a:solidFill>
          <a:ln w="15875" cap="rnd">
            <a:solidFill>
              <a:schemeClr val="accent2"/>
            </a:solidFill>
            <a:prstDash val="sysDot"/>
            <a:round/>
          </a:ln>
          <a:effectLst/>
        </c:spPr>
        <c:marker>
          <c:symbol val="none"/>
        </c:marker>
      </c:pivotFmt>
      <c:pivotFmt>
        <c:idx val="56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65"/>
        <c:spPr>
          <a:solidFill>
            <a:schemeClr val="accent2"/>
          </a:solidFill>
          <a:ln w="15875" cap="rnd">
            <a:solidFill>
              <a:schemeClr val="accent2"/>
            </a:solidFill>
            <a:round/>
          </a:ln>
          <a:effectLst/>
        </c:spPr>
        <c:marker>
          <c:symbol val="none"/>
        </c:marker>
      </c:pivotFmt>
      <c:pivotFmt>
        <c:idx val="566"/>
        <c:spPr>
          <a:solidFill>
            <a:schemeClr val="accent2"/>
          </a:solidFill>
          <a:ln w="15875" cap="rnd">
            <a:solidFill>
              <a:schemeClr val="accent2"/>
            </a:solidFill>
            <a:round/>
          </a:ln>
          <a:effectLst/>
        </c:spPr>
        <c:marker>
          <c:symbol val="none"/>
        </c:marker>
      </c:pivotFmt>
      <c:pivotFmt>
        <c:idx val="567"/>
        <c:spPr>
          <a:solidFill>
            <a:schemeClr val="accent2"/>
          </a:solidFill>
          <a:ln w="15875" cap="rnd">
            <a:solidFill>
              <a:schemeClr val="accent2"/>
            </a:solidFill>
            <a:round/>
          </a:ln>
          <a:effectLst/>
        </c:spPr>
        <c:marker>
          <c:symbol val="none"/>
        </c:marker>
      </c:pivotFmt>
      <c:pivotFmt>
        <c:idx val="568"/>
        <c:spPr>
          <a:solidFill>
            <a:schemeClr val="accent2"/>
          </a:solidFill>
          <a:ln w="15875" cap="rnd">
            <a:solidFill>
              <a:schemeClr val="accent2"/>
            </a:solidFill>
            <a:round/>
          </a:ln>
          <a:effectLst/>
        </c:spPr>
        <c:marker>
          <c:symbol val="none"/>
        </c:marker>
      </c:pivotFmt>
      <c:pivotFmt>
        <c:idx val="569"/>
        <c:spPr>
          <a:solidFill>
            <a:schemeClr val="accent2"/>
          </a:solidFill>
          <a:ln w="15875" cap="rnd">
            <a:solidFill>
              <a:schemeClr val="accent2"/>
            </a:solidFill>
            <a:round/>
          </a:ln>
          <a:effectLst/>
        </c:spPr>
        <c:marker>
          <c:symbol val="none"/>
        </c:marker>
      </c:pivotFmt>
      <c:pivotFmt>
        <c:idx val="570"/>
        <c:spPr>
          <a:solidFill>
            <a:schemeClr val="accent2"/>
          </a:solidFill>
          <a:ln w="15875" cap="rnd">
            <a:solidFill>
              <a:schemeClr val="accent2"/>
            </a:solidFill>
            <a:round/>
          </a:ln>
          <a:effectLst/>
        </c:spPr>
        <c:marker>
          <c:symbol val="none"/>
        </c:marker>
      </c:pivotFmt>
      <c:pivotFmt>
        <c:idx val="571"/>
        <c:spPr>
          <a:solidFill>
            <a:schemeClr val="accent2"/>
          </a:solidFill>
          <a:ln w="15875" cap="rnd">
            <a:solidFill>
              <a:schemeClr val="accent2"/>
            </a:solidFill>
            <a:round/>
          </a:ln>
          <a:effectLst/>
        </c:spPr>
        <c:marker>
          <c:symbol val="none"/>
        </c:marker>
      </c:pivotFmt>
      <c:pivotFmt>
        <c:idx val="572"/>
        <c:spPr>
          <a:solidFill>
            <a:schemeClr val="accent2"/>
          </a:solidFill>
          <a:ln w="15875" cap="rnd">
            <a:solidFill>
              <a:schemeClr val="accent2"/>
            </a:solidFill>
            <a:round/>
          </a:ln>
          <a:effectLst/>
        </c:spPr>
        <c:marker>
          <c:symbol val="none"/>
        </c:marker>
      </c:pivotFmt>
      <c:pivotFmt>
        <c:idx val="573"/>
        <c:spPr>
          <a:solidFill>
            <a:schemeClr val="accent2"/>
          </a:solidFill>
          <a:ln w="15875" cap="rnd">
            <a:solidFill>
              <a:schemeClr val="accent2"/>
            </a:solidFill>
            <a:round/>
          </a:ln>
          <a:effectLst/>
        </c:spPr>
        <c:marker>
          <c:symbol val="none"/>
        </c:marker>
      </c:pivotFmt>
      <c:pivotFmt>
        <c:idx val="574"/>
        <c:spPr>
          <a:solidFill>
            <a:schemeClr val="accent2"/>
          </a:solidFill>
          <a:ln w="15875" cap="rnd">
            <a:solidFill>
              <a:schemeClr val="accent2"/>
            </a:solidFill>
            <a:round/>
          </a:ln>
          <a:effectLst/>
        </c:spPr>
        <c:marker>
          <c:symbol val="none"/>
        </c:marker>
      </c:pivotFmt>
      <c:pivotFmt>
        <c:idx val="575"/>
        <c:spPr>
          <a:solidFill>
            <a:schemeClr val="accent2"/>
          </a:solidFill>
          <a:ln w="15875" cap="rnd">
            <a:solidFill>
              <a:schemeClr val="accent2"/>
            </a:solidFill>
            <a:round/>
          </a:ln>
          <a:effectLst/>
        </c:spPr>
        <c:marker>
          <c:symbol val="none"/>
        </c:marker>
      </c:pivotFmt>
      <c:pivotFmt>
        <c:idx val="576"/>
        <c:spPr>
          <a:solidFill>
            <a:schemeClr val="accent2"/>
          </a:solidFill>
          <a:ln w="15875" cap="rnd">
            <a:solidFill>
              <a:schemeClr val="accent2"/>
            </a:solidFill>
            <a:round/>
          </a:ln>
          <a:effectLst/>
        </c:spPr>
        <c:marker>
          <c:symbol val="none"/>
        </c:marker>
      </c:pivotFmt>
      <c:pivotFmt>
        <c:idx val="577"/>
        <c:spPr>
          <a:solidFill>
            <a:schemeClr val="accent2"/>
          </a:solidFill>
          <a:ln w="15875" cap="rnd">
            <a:solidFill>
              <a:schemeClr val="accent2"/>
            </a:solidFill>
            <a:round/>
          </a:ln>
          <a:effectLst/>
        </c:spPr>
        <c:marker>
          <c:symbol val="none"/>
        </c:marker>
      </c:pivotFmt>
      <c:pivotFmt>
        <c:idx val="578"/>
        <c:spPr>
          <a:solidFill>
            <a:schemeClr val="accent2"/>
          </a:solidFill>
          <a:ln w="15875" cap="rnd">
            <a:solidFill>
              <a:schemeClr val="accent2"/>
            </a:solidFill>
            <a:round/>
          </a:ln>
          <a:effectLst/>
        </c:spPr>
        <c:marker>
          <c:symbol val="none"/>
        </c:marker>
      </c:pivotFmt>
      <c:pivotFmt>
        <c:idx val="579"/>
        <c:spPr>
          <a:solidFill>
            <a:schemeClr val="accent2"/>
          </a:solidFill>
          <a:ln w="15875" cap="rnd">
            <a:solidFill>
              <a:schemeClr val="accent2"/>
            </a:solidFill>
            <a:round/>
          </a:ln>
          <a:effectLst/>
        </c:spPr>
        <c:marker>
          <c:symbol val="none"/>
        </c:marker>
      </c:pivotFmt>
      <c:pivotFmt>
        <c:idx val="580"/>
        <c:spPr>
          <a:solidFill>
            <a:schemeClr val="accent2"/>
          </a:solidFill>
          <a:ln w="15875" cap="rnd">
            <a:solidFill>
              <a:schemeClr val="accent2"/>
            </a:solidFill>
            <a:round/>
          </a:ln>
          <a:effectLst/>
        </c:spPr>
        <c:marker>
          <c:symbol val="none"/>
        </c:marker>
      </c:pivotFmt>
      <c:pivotFmt>
        <c:idx val="581"/>
        <c:spPr>
          <a:solidFill>
            <a:schemeClr val="accent2"/>
          </a:solidFill>
          <a:ln w="15875" cap="rnd">
            <a:solidFill>
              <a:schemeClr val="accent2"/>
            </a:solidFill>
            <a:round/>
          </a:ln>
          <a:effectLst/>
        </c:spPr>
        <c:marker>
          <c:symbol val="none"/>
        </c:marker>
      </c:pivotFmt>
      <c:pivotFmt>
        <c:idx val="582"/>
        <c:spPr>
          <a:solidFill>
            <a:schemeClr val="accent2"/>
          </a:solidFill>
          <a:ln w="15875" cap="rnd">
            <a:solidFill>
              <a:schemeClr val="accent2"/>
            </a:solidFill>
            <a:round/>
          </a:ln>
          <a:effectLst/>
        </c:spPr>
        <c:marker>
          <c:symbol val="none"/>
        </c:marker>
      </c:pivotFmt>
      <c:pivotFmt>
        <c:idx val="583"/>
        <c:spPr>
          <a:solidFill>
            <a:schemeClr val="accent2"/>
          </a:solidFill>
          <a:ln w="15875" cap="rnd">
            <a:solidFill>
              <a:schemeClr val="accent2"/>
            </a:solidFill>
            <a:round/>
          </a:ln>
          <a:effectLst/>
        </c:spPr>
        <c:marker>
          <c:symbol val="none"/>
        </c:marker>
      </c:pivotFmt>
      <c:pivotFmt>
        <c:idx val="584"/>
        <c:spPr>
          <a:solidFill>
            <a:schemeClr val="accent2"/>
          </a:solidFill>
          <a:ln w="15875" cap="rnd">
            <a:solidFill>
              <a:schemeClr val="accent2"/>
            </a:solidFill>
            <a:round/>
          </a:ln>
          <a:effectLst/>
        </c:spPr>
        <c:marker>
          <c:symbol val="none"/>
        </c:marker>
      </c:pivotFmt>
      <c:pivotFmt>
        <c:idx val="585"/>
        <c:spPr>
          <a:solidFill>
            <a:schemeClr val="accent2"/>
          </a:solidFill>
          <a:ln w="15875" cap="rnd">
            <a:solidFill>
              <a:schemeClr val="accent2"/>
            </a:solidFill>
            <a:round/>
          </a:ln>
          <a:effectLst/>
        </c:spPr>
        <c:marker>
          <c:symbol val="none"/>
        </c:marker>
      </c:pivotFmt>
      <c:pivotFmt>
        <c:idx val="586"/>
        <c:spPr>
          <a:solidFill>
            <a:schemeClr val="accent2"/>
          </a:solidFill>
          <a:ln w="15875" cap="rnd">
            <a:solidFill>
              <a:schemeClr val="accent2"/>
            </a:solidFill>
            <a:round/>
          </a:ln>
          <a:effectLst/>
        </c:spPr>
        <c:marker>
          <c:symbol val="none"/>
        </c:marker>
        <c:dLbl>
          <c:idx val="0"/>
          <c:layout>
            <c:manualLayout>
              <c:x val="-2.1433673076741325E-2"/>
              <c:y val="-0.22245762711864406"/>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587"/>
        <c:spPr>
          <a:solidFill>
            <a:schemeClr val="accent2"/>
          </a:solidFill>
          <a:ln w="15875" cap="rnd">
            <a:solidFill>
              <a:schemeClr val="accent2"/>
            </a:solidFill>
            <a:round/>
          </a:ln>
          <a:effectLst/>
        </c:spPr>
        <c:marker>
          <c:symbol val="none"/>
        </c:marker>
      </c:pivotFmt>
      <c:pivotFmt>
        <c:idx val="588"/>
        <c:spPr>
          <a:solidFill>
            <a:schemeClr val="accent2"/>
          </a:solidFill>
          <a:ln w="15875" cap="rnd">
            <a:solidFill>
              <a:schemeClr val="accent2"/>
            </a:solidFill>
            <a:round/>
          </a:ln>
          <a:effectLst/>
        </c:spPr>
        <c:marker>
          <c:symbol val="none"/>
        </c:marker>
      </c:pivotFmt>
      <c:pivotFmt>
        <c:idx val="589"/>
        <c:spPr>
          <a:solidFill>
            <a:schemeClr val="accent2"/>
          </a:solidFill>
          <a:ln w="15875" cap="rnd">
            <a:solidFill>
              <a:schemeClr val="accent2"/>
            </a:solidFill>
            <a:round/>
          </a:ln>
          <a:effectLst/>
        </c:spPr>
        <c:marker>
          <c:symbol val="none"/>
        </c:marker>
      </c:pivotFmt>
      <c:pivotFmt>
        <c:idx val="590"/>
        <c:spPr>
          <a:solidFill>
            <a:schemeClr val="accent2"/>
          </a:solidFill>
          <a:ln w="15875" cap="rnd">
            <a:solidFill>
              <a:schemeClr val="accent2"/>
            </a:solidFill>
            <a:round/>
          </a:ln>
          <a:effectLst/>
        </c:spPr>
        <c:marker>
          <c:symbol val="none"/>
        </c:marker>
      </c:pivotFmt>
      <c:pivotFmt>
        <c:idx val="591"/>
        <c:spPr>
          <a:solidFill>
            <a:schemeClr val="accent2"/>
          </a:solidFill>
          <a:ln w="15875" cap="rnd">
            <a:solidFill>
              <a:schemeClr val="accent2"/>
            </a:solidFill>
            <a:prstDash val="sysDot"/>
            <a:round/>
          </a:ln>
          <a:effectLst/>
        </c:spPr>
        <c:marker>
          <c:symbol val="none"/>
        </c:marker>
      </c:pivotFmt>
      <c:pivotFmt>
        <c:idx val="592"/>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93"/>
        <c:spPr>
          <a:solidFill>
            <a:schemeClr val="accent2"/>
          </a:solidFill>
          <a:ln w="15875" cap="rnd">
            <a:solidFill>
              <a:schemeClr val="accent2"/>
            </a:solidFill>
            <a:round/>
          </a:ln>
          <a:effectLst/>
        </c:spPr>
        <c:marker>
          <c:symbol val="none"/>
        </c:marker>
      </c:pivotFmt>
      <c:pivotFmt>
        <c:idx val="594"/>
        <c:spPr>
          <a:solidFill>
            <a:schemeClr val="accent2"/>
          </a:solidFill>
          <a:ln w="15875" cap="rnd">
            <a:solidFill>
              <a:schemeClr val="accent2"/>
            </a:solidFill>
            <a:round/>
          </a:ln>
          <a:effectLst/>
        </c:spPr>
        <c:marker>
          <c:symbol val="none"/>
        </c:marker>
      </c:pivotFmt>
      <c:pivotFmt>
        <c:idx val="595"/>
        <c:spPr>
          <a:solidFill>
            <a:schemeClr val="accent2"/>
          </a:solidFill>
          <a:ln w="15875" cap="rnd">
            <a:solidFill>
              <a:schemeClr val="accent2"/>
            </a:solidFill>
            <a:round/>
          </a:ln>
          <a:effectLst/>
        </c:spPr>
        <c:marker>
          <c:symbol val="none"/>
        </c:marker>
      </c:pivotFmt>
      <c:pivotFmt>
        <c:idx val="596"/>
        <c:spPr>
          <a:solidFill>
            <a:schemeClr val="accent2"/>
          </a:solidFill>
          <a:ln w="15875" cap="rnd">
            <a:solidFill>
              <a:schemeClr val="accent2"/>
            </a:solidFill>
            <a:round/>
          </a:ln>
          <a:effectLst/>
        </c:spPr>
        <c:marker>
          <c:symbol val="none"/>
        </c:marker>
      </c:pivotFmt>
      <c:pivotFmt>
        <c:idx val="597"/>
        <c:spPr>
          <a:solidFill>
            <a:schemeClr val="accent2"/>
          </a:solidFill>
          <a:ln w="15875" cap="rnd">
            <a:solidFill>
              <a:schemeClr val="accent2"/>
            </a:solidFill>
            <a:round/>
          </a:ln>
          <a:effectLst/>
        </c:spPr>
        <c:marker>
          <c:symbol val="none"/>
        </c:marker>
      </c:pivotFmt>
      <c:pivotFmt>
        <c:idx val="598"/>
        <c:spPr>
          <a:solidFill>
            <a:schemeClr val="accent2"/>
          </a:solidFill>
          <a:ln w="15875" cap="rnd">
            <a:solidFill>
              <a:schemeClr val="accent2"/>
            </a:solidFill>
            <a:round/>
          </a:ln>
          <a:effectLst/>
        </c:spPr>
        <c:marker>
          <c:symbol val="none"/>
        </c:marker>
      </c:pivotFmt>
      <c:pivotFmt>
        <c:idx val="599"/>
        <c:spPr>
          <a:solidFill>
            <a:schemeClr val="accent2"/>
          </a:solidFill>
          <a:ln w="15875" cap="rnd">
            <a:solidFill>
              <a:schemeClr val="accent2"/>
            </a:solidFill>
            <a:round/>
          </a:ln>
          <a:effectLst/>
        </c:spPr>
        <c:marker>
          <c:symbol val="none"/>
        </c:marker>
      </c:pivotFmt>
      <c:pivotFmt>
        <c:idx val="600"/>
        <c:spPr>
          <a:solidFill>
            <a:schemeClr val="accent2"/>
          </a:solidFill>
          <a:ln w="15875" cap="rnd">
            <a:solidFill>
              <a:schemeClr val="accent2"/>
            </a:solidFill>
            <a:round/>
          </a:ln>
          <a:effectLst/>
        </c:spPr>
        <c:marker>
          <c:symbol val="none"/>
        </c:marker>
      </c:pivotFmt>
      <c:pivotFmt>
        <c:idx val="601"/>
        <c:spPr>
          <a:solidFill>
            <a:schemeClr val="accent2"/>
          </a:solidFill>
          <a:ln w="15875" cap="rnd">
            <a:solidFill>
              <a:schemeClr val="accent2"/>
            </a:solidFill>
            <a:round/>
          </a:ln>
          <a:effectLst/>
        </c:spPr>
        <c:marker>
          <c:symbol val="none"/>
        </c:marker>
      </c:pivotFmt>
      <c:pivotFmt>
        <c:idx val="602"/>
        <c:spPr>
          <a:solidFill>
            <a:schemeClr val="accent2"/>
          </a:solidFill>
          <a:ln w="15875" cap="rnd">
            <a:solidFill>
              <a:schemeClr val="accent2"/>
            </a:solidFill>
            <a:round/>
          </a:ln>
          <a:effectLst/>
        </c:spPr>
        <c:marker>
          <c:symbol val="none"/>
        </c:marker>
      </c:pivotFmt>
      <c:pivotFmt>
        <c:idx val="603"/>
        <c:spPr>
          <a:solidFill>
            <a:schemeClr val="accent2"/>
          </a:solidFill>
          <a:ln w="15875" cap="rnd">
            <a:solidFill>
              <a:schemeClr val="accent2"/>
            </a:solidFill>
            <a:round/>
          </a:ln>
          <a:effectLst/>
        </c:spPr>
        <c:marker>
          <c:symbol val="none"/>
        </c:marker>
      </c:pivotFmt>
      <c:pivotFmt>
        <c:idx val="604"/>
        <c:spPr>
          <a:solidFill>
            <a:schemeClr val="accent2"/>
          </a:solidFill>
          <a:ln w="15875" cap="rnd">
            <a:solidFill>
              <a:schemeClr val="accent2"/>
            </a:solidFill>
            <a:round/>
          </a:ln>
          <a:effectLst/>
        </c:spPr>
        <c:marker>
          <c:symbol val="none"/>
        </c:marker>
      </c:pivotFmt>
      <c:pivotFmt>
        <c:idx val="605"/>
        <c:spPr>
          <a:solidFill>
            <a:schemeClr val="accent2"/>
          </a:solidFill>
          <a:ln w="15875" cap="rnd">
            <a:solidFill>
              <a:schemeClr val="accent2"/>
            </a:solidFill>
            <a:round/>
          </a:ln>
          <a:effectLst/>
        </c:spPr>
        <c:marker>
          <c:symbol val="none"/>
        </c:marker>
      </c:pivotFmt>
      <c:pivotFmt>
        <c:idx val="606"/>
        <c:spPr>
          <a:solidFill>
            <a:schemeClr val="accent2"/>
          </a:solidFill>
          <a:ln w="15875" cap="rnd">
            <a:solidFill>
              <a:schemeClr val="accent2"/>
            </a:solidFill>
            <a:round/>
          </a:ln>
          <a:effectLst/>
        </c:spPr>
        <c:marker>
          <c:symbol val="none"/>
        </c:marker>
      </c:pivotFmt>
      <c:pivotFmt>
        <c:idx val="607"/>
        <c:spPr>
          <a:solidFill>
            <a:schemeClr val="accent2"/>
          </a:solidFill>
          <a:ln w="15875" cap="rnd">
            <a:solidFill>
              <a:schemeClr val="accent2"/>
            </a:solidFill>
            <a:round/>
          </a:ln>
          <a:effectLst/>
        </c:spPr>
        <c:marker>
          <c:symbol val="none"/>
        </c:marker>
      </c:pivotFmt>
      <c:pivotFmt>
        <c:idx val="608"/>
        <c:spPr>
          <a:solidFill>
            <a:schemeClr val="accent2"/>
          </a:solidFill>
          <a:ln w="15875" cap="rnd">
            <a:solidFill>
              <a:schemeClr val="accent2"/>
            </a:solidFill>
            <a:round/>
          </a:ln>
          <a:effectLst/>
        </c:spPr>
        <c:marker>
          <c:symbol val="none"/>
        </c:marker>
      </c:pivotFmt>
      <c:pivotFmt>
        <c:idx val="609"/>
        <c:spPr>
          <a:solidFill>
            <a:schemeClr val="accent2"/>
          </a:solidFill>
          <a:ln w="15875" cap="rnd">
            <a:solidFill>
              <a:schemeClr val="accent2"/>
            </a:solidFill>
            <a:round/>
          </a:ln>
          <a:effectLst/>
        </c:spPr>
        <c:marker>
          <c:symbol val="none"/>
        </c:marker>
      </c:pivotFmt>
      <c:pivotFmt>
        <c:idx val="610"/>
        <c:spPr>
          <a:solidFill>
            <a:schemeClr val="accent2"/>
          </a:solidFill>
          <a:ln w="15875" cap="rnd">
            <a:solidFill>
              <a:schemeClr val="accent2"/>
            </a:solidFill>
            <a:round/>
          </a:ln>
          <a:effectLst/>
        </c:spPr>
        <c:marker>
          <c:symbol val="none"/>
        </c:marker>
      </c:pivotFmt>
      <c:pivotFmt>
        <c:idx val="611"/>
        <c:spPr>
          <a:solidFill>
            <a:schemeClr val="accent2"/>
          </a:solidFill>
          <a:ln w="15875" cap="rnd">
            <a:solidFill>
              <a:schemeClr val="accent2"/>
            </a:solidFill>
            <a:round/>
          </a:ln>
          <a:effectLst/>
        </c:spPr>
        <c:marker>
          <c:symbol val="none"/>
        </c:marker>
      </c:pivotFmt>
      <c:pivotFmt>
        <c:idx val="612"/>
        <c:spPr>
          <a:solidFill>
            <a:schemeClr val="accent2"/>
          </a:solidFill>
          <a:ln w="15875" cap="rnd">
            <a:solidFill>
              <a:schemeClr val="accent2"/>
            </a:solidFill>
            <a:round/>
          </a:ln>
          <a:effectLst/>
        </c:spPr>
        <c:marker>
          <c:symbol val="none"/>
        </c:marker>
      </c:pivotFmt>
      <c:pivotFmt>
        <c:idx val="613"/>
        <c:spPr>
          <a:solidFill>
            <a:schemeClr val="accent2"/>
          </a:solidFill>
          <a:ln w="15875" cap="rnd">
            <a:solidFill>
              <a:schemeClr val="accent2"/>
            </a:solidFill>
            <a:round/>
          </a:ln>
          <a:effectLst/>
        </c:spPr>
        <c:marker>
          <c:symbol val="none"/>
        </c:marker>
      </c:pivotFmt>
      <c:pivotFmt>
        <c:idx val="614"/>
        <c:spPr>
          <a:solidFill>
            <a:schemeClr val="accent2"/>
          </a:solidFill>
          <a:ln w="15875" cap="rnd">
            <a:solidFill>
              <a:schemeClr val="accent2"/>
            </a:solidFill>
            <a:round/>
          </a:ln>
          <a:effectLst/>
        </c:spPr>
        <c:marker>
          <c:symbol val="none"/>
        </c:marker>
        <c:dLbl>
          <c:idx val="0"/>
          <c:layout>
            <c:manualLayout>
              <c:x val="-2.1433673076741325E-2"/>
              <c:y val="-0.22245762711864406"/>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615"/>
        <c:spPr>
          <a:solidFill>
            <a:schemeClr val="accent2"/>
          </a:solidFill>
          <a:ln w="15875" cap="rnd">
            <a:solidFill>
              <a:schemeClr val="accent2"/>
            </a:solidFill>
            <a:round/>
          </a:ln>
          <a:effectLst/>
        </c:spPr>
        <c:marker>
          <c:symbol val="none"/>
        </c:marker>
      </c:pivotFmt>
      <c:pivotFmt>
        <c:idx val="616"/>
        <c:spPr>
          <a:solidFill>
            <a:schemeClr val="accent2"/>
          </a:solidFill>
          <a:ln w="15875" cap="rnd">
            <a:solidFill>
              <a:schemeClr val="accent2"/>
            </a:solidFill>
            <a:round/>
          </a:ln>
          <a:effectLst/>
        </c:spPr>
        <c:marker>
          <c:symbol val="none"/>
        </c:marker>
      </c:pivotFmt>
      <c:pivotFmt>
        <c:idx val="617"/>
        <c:spPr>
          <a:solidFill>
            <a:schemeClr val="accent2"/>
          </a:solidFill>
          <a:ln w="15875" cap="rnd">
            <a:solidFill>
              <a:schemeClr val="accent2"/>
            </a:solidFill>
            <a:round/>
          </a:ln>
          <a:effectLst/>
        </c:spPr>
        <c:marker>
          <c:symbol val="none"/>
        </c:marker>
      </c:pivotFmt>
      <c:pivotFmt>
        <c:idx val="618"/>
        <c:spPr>
          <a:solidFill>
            <a:schemeClr val="accent2"/>
          </a:solidFill>
          <a:ln w="15875" cap="rnd">
            <a:solidFill>
              <a:schemeClr val="accent2"/>
            </a:solidFill>
            <a:round/>
          </a:ln>
          <a:effectLst/>
        </c:spPr>
        <c:marker>
          <c:symbol val="none"/>
        </c:marker>
      </c:pivotFmt>
      <c:pivotFmt>
        <c:idx val="619"/>
        <c:spPr>
          <a:solidFill>
            <a:schemeClr val="accent2"/>
          </a:solidFill>
          <a:ln w="15875" cap="rnd">
            <a:solidFill>
              <a:schemeClr val="accent2"/>
            </a:solidFill>
            <a:prstDash val="sysDot"/>
            <a:round/>
          </a:ln>
          <a:effectLst/>
        </c:spPr>
        <c:marker>
          <c:symbol val="none"/>
        </c:marker>
      </c:pivotFmt>
    </c:pivotFmts>
    <c:plotArea>
      <c:layout>
        <c:manualLayout>
          <c:layoutTarget val="inner"/>
          <c:xMode val="edge"/>
          <c:yMode val="edge"/>
          <c:x val="5.6666468644280245E-2"/>
          <c:y val="0.10718107733884959"/>
          <c:w val="0.92372788150843932"/>
          <c:h val="0.7426079617861272"/>
        </c:manualLayout>
      </c:layout>
      <c:lineChart>
        <c:grouping val="standard"/>
        <c:varyColors val="0"/>
        <c:ser>
          <c:idx val="0"/>
          <c:order val="0"/>
          <c:tx>
            <c:strRef>
              <c:f>'Total Exp.'!$B$3:$B$4</c:f>
              <c:strCache>
                <c:ptCount val="1"/>
                <c:pt idx="0">
                  <c:v>Total</c:v>
                </c:pt>
              </c:strCache>
            </c:strRef>
          </c:tx>
          <c:spPr>
            <a:ln w="15875" cap="rnd">
              <a:solidFill>
                <a:schemeClr val="accent2"/>
              </a:solidFill>
              <a:round/>
            </a:ln>
            <a:effectLst/>
          </c:spPr>
          <c:marker>
            <c:symbol val="none"/>
          </c:marker>
          <c:dPt>
            <c:idx val="0"/>
            <c:marker>
              <c:symbol val="none"/>
            </c:marker>
            <c:bubble3D val="0"/>
            <c:spPr>
              <a:ln w="15875" cap="rnd">
                <a:solidFill>
                  <a:schemeClr val="accent2"/>
                </a:solidFill>
                <a:round/>
              </a:ln>
              <a:effectLst/>
            </c:spPr>
            <c:extLst>
              <c:ext xmlns:c16="http://schemas.microsoft.com/office/drawing/2014/chart" uri="{C3380CC4-5D6E-409C-BE32-E72D297353CC}">
                <c16:uniqueId val="{00000001-452D-4F89-84B7-2A4355BEFB9E}"/>
              </c:ext>
            </c:extLst>
          </c:dPt>
          <c:dPt>
            <c:idx val="1"/>
            <c:marker>
              <c:symbol val="none"/>
            </c:marker>
            <c:bubble3D val="0"/>
            <c:spPr>
              <a:ln w="15875" cap="rnd">
                <a:solidFill>
                  <a:schemeClr val="accent2"/>
                </a:solidFill>
                <a:round/>
              </a:ln>
              <a:effectLst/>
            </c:spPr>
            <c:extLst>
              <c:ext xmlns:c16="http://schemas.microsoft.com/office/drawing/2014/chart" uri="{C3380CC4-5D6E-409C-BE32-E72D297353CC}">
                <c16:uniqueId val="{00000003-452D-4F89-84B7-2A4355BEFB9E}"/>
              </c:ext>
            </c:extLst>
          </c:dPt>
          <c:dPt>
            <c:idx val="2"/>
            <c:marker>
              <c:symbol val="none"/>
            </c:marker>
            <c:bubble3D val="0"/>
            <c:spPr>
              <a:ln w="15875" cap="rnd">
                <a:solidFill>
                  <a:schemeClr val="accent2"/>
                </a:solidFill>
                <a:round/>
              </a:ln>
              <a:effectLst/>
            </c:spPr>
            <c:extLst>
              <c:ext xmlns:c16="http://schemas.microsoft.com/office/drawing/2014/chart" uri="{C3380CC4-5D6E-409C-BE32-E72D297353CC}">
                <c16:uniqueId val="{00000005-452D-4F89-84B7-2A4355BEFB9E}"/>
              </c:ext>
            </c:extLst>
          </c:dPt>
          <c:dPt>
            <c:idx val="3"/>
            <c:marker>
              <c:symbol val="none"/>
            </c:marker>
            <c:bubble3D val="0"/>
            <c:spPr>
              <a:ln w="15875" cap="rnd">
                <a:solidFill>
                  <a:schemeClr val="accent2"/>
                </a:solidFill>
                <a:round/>
              </a:ln>
              <a:effectLst/>
            </c:spPr>
            <c:extLst>
              <c:ext xmlns:c16="http://schemas.microsoft.com/office/drawing/2014/chart" uri="{C3380CC4-5D6E-409C-BE32-E72D297353CC}">
                <c16:uniqueId val="{00000007-452D-4F89-84B7-2A4355BEFB9E}"/>
              </c:ext>
            </c:extLst>
          </c:dPt>
          <c:dPt>
            <c:idx val="4"/>
            <c:marker>
              <c:symbol val="none"/>
            </c:marker>
            <c:bubble3D val="0"/>
            <c:spPr>
              <a:ln w="15875" cap="rnd">
                <a:solidFill>
                  <a:schemeClr val="accent2"/>
                </a:solidFill>
                <a:round/>
              </a:ln>
              <a:effectLst/>
            </c:spPr>
            <c:extLst>
              <c:ext xmlns:c16="http://schemas.microsoft.com/office/drawing/2014/chart" uri="{C3380CC4-5D6E-409C-BE32-E72D297353CC}">
                <c16:uniqueId val="{00000009-452D-4F89-84B7-2A4355BEFB9E}"/>
              </c:ext>
            </c:extLst>
          </c:dPt>
          <c:dPt>
            <c:idx val="5"/>
            <c:marker>
              <c:symbol val="none"/>
            </c:marker>
            <c:bubble3D val="0"/>
            <c:spPr>
              <a:ln w="15875" cap="rnd">
                <a:solidFill>
                  <a:schemeClr val="accent2"/>
                </a:solidFill>
                <a:round/>
              </a:ln>
              <a:effectLst/>
            </c:spPr>
            <c:extLst>
              <c:ext xmlns:c16="http://schemas.microsoft.com/office/drawing/2014/chart" uri="{C3380CC4-5D6E-409C-BE32-E72D297353CC}">
                <c16:uniqueId val="{0000000B-452D-4F89-84B7-2A4355BEFB9E}"/>
              </c:ext>
            </c:extLst>
          </c:dPt>
          <c:dPt>
            <c:idx val="6"/>
            <c:marker>
              <c:symbol val="none"/>
            </c:marker>
            <c:bubble3D val="0"/>
            <c:spPr>
              <a:ln w="15875" cap="rnd">
                <a:solidFill>
                  <a:schemeClr val="accent2"/>
                </a:solidFill>
                <a:round/>
              </a:ln>
              <a:effectLst/>
            </c:spPr>
            <c:extLst>
              <c:ext xmlns:c16="http://schemas.microsoft.com/office/drawing/2014/chart" uri="{C3380CC4-5D6E-409C-BE32-E72D297353CC}">
                <c16:uniqueId val="{0000000D-452D-4F89-84B7-2A4355BEFB9E}"/>
              </c:ext>
            </c:extLst>
          </c:dPt>
          <c:dPt>
            <c:idx val="7"/>
            <c:marker>
              <c:symbol val="none"/>
            </c:marker>
            <c:bubble3D val="0"/>
            <c:spPr>
              <a:ln w="15875" cap="rnd">
                <a:solidFill>
                  <a:schemeClr val="accent2"/>
                </a:solidFill>
                <a:round/>
              </a:ln>
              <a:effectLst/>
            </c:spPr>
            <c:extLst>
              <c:ext xmlns:c16="http://schemas.microsoft.com/office/drawing/2014/chart" uri="{C3380CC4-5D6E-409C-BE32-E72D297353CC}">
                <c16:uniqueId val="{0000000F-452D-4F89-84B7-2A4355BEFB9E}"/>
              </c:ext>
            </c:extLst>
          </c:dPt>
          <c:dPt>
            <c:idx val="8"/>
            <c:marker>
              <c:symbol val="none"/>
            </c:marker>
            <c:bubble3D val="0"/>
            <c:spPr>
              <a:ln w="15875" cap="rnd">
                <a:solidFill>
                  <a:schemeClr val="accent2"/>
                </a:solidFill>
                <a:round/>
              </a:ln>
              <a:effectLst/>
            </c:spPr>
            <c:extLst>
              <c:ext xmlns:c16="http://schemas.microsoft.com/office/drawing/2014/chart" uri="{C3380CC4-5D6E-409C-BE32-E72D297353CC}">
                <c16:uniqueId val="{00000011-452D-4F89-84B7-2A4355BEFB9E}"/>
              </c:ext>
            </c:extLst>
          </c:dPt>
          <c:dPt>
            <c:idx val="9"/>
            <c:marker>
              <c:symbol val="none"/>
            </c:marker>
            <c:bubble3D val="0"/>
            <c:spPr>
              <a:ln w="15875" cap="rnd">
                <a:solidFill>
                  <a:schemeClr val="accent2"/>
                </a:solidFill>
                <a:round/>
              </a:ln>
              <a:effectLst/>
            </c:spPr>
            <c:extLst>
              <c:ext xmlns:c16="http://schemas.microsoft.com/office/drawing/2014/chart" uri="{C3380CC4-5D6E-409C-BE32-E72D297353CC}">
                <c16:uniqueId val="{00000013-452D-4F89-84B7-2A4355BEFB9E}"/>
              </c:ext>
            </c:extLst>
          </c:dPt>
          <c:dPt>
            <c:idx val="10"/>
            <c:marker>
              <c:symbol val="none"/>
            </c:marker>
            <c:bubble3D val="0"/>
            <c:spPr>
              <a:ln w="15875" cap="rnd">
                <a:solidFill>
                  <a:schemeClr val="accent2"/>
                </a:solidFill>
                <a:round/>
              </a:ln>
              <a:effectLst/>
            </c:spPr>
            <c:extLst>
              <c:ext xmlns:c16="http://schemas.microsoft.com/office/drawing/2014/chart" uri="{C3380CC4-5D6E-409C-BE32-E72D297353CC}">
                <c16:uniqueId val="{00000015-452D-4F89-84B7-2A4355BEFB9E}"/>
              </c:ext>
            </c:extLst>
          </c:dPt>
          <c:dPt>
            <c:idx val="11"/>
            <c:marker>
              <c:symbol val="none"/>
            </c:marker>
            <c:bubble3D val="0"/>
            <c:spPr>
              <a:ln w="15875" cap="rnd">
                <a:solidFill>
                  <a:schemeClr val="accent2"/>
                </a:solidFill>
                <a:round/>
              </a:ln>
              <a:effectLst/>
            </c:spPr>
            <c:extLst>
              <c:ext xmlns:c16="http://schemas.microsoft.com/office/drawing/2014/chart" uri="{C3380CC4-5D6E-409C-BE32-E72D297353CC}">
                <c16:uniqueId val="{00000017-452D-4F89-84B7-2A4355BEFB9E}"/>
              </c:ext>
            </c:extLst>
          </c:dPt>
          <c:dPt>
            <c:idx val="12"/>
            <c:marker>
              <c:symbol val="none"/>
            </c:marker>
            <c:bubble3D val="0"/>
            <c:spPr>
              <a:ln w="15875" cap="rnd">
                <a:solidFill>
                  <a:schemeClr val="accent2"/>
                </a:solidFill>
                <a:round/>
              </a:ln>
              <a:effectLst/>
            </c:spPr>
            <c:extLst>
              <c:ext xmlns:c16="http://schemas.microsoft.com/office/drawing/2014/chart" uri="{C3380CC4-5D6E-409C-BE32-E72D297353CC}">
                <c16:uniqueId val="{00000019-452D-4F89-84B7-2A4355BEFB9E}"/>
              </c:ext>
            </c:extLst>
          </c:dPt>
          <c:dPt>
            <c:idx val="13"/>
            <c:marker>
              <c:symbol val="none"/>
            </c:marker>
            <c:bubble3D val="0"/>
            <c:spPr>
              <a:ln w="15875" cap="rnd">
                <a:solidFill>
                  <a:schemeClr val="accent2"/>
                </a:solidFill>
                <a:round/>
              </a:ln>
              <a:effectLst/>
            </c:spPr>
            <c:extLst>
              <c:ext xmlns:c16="http://schemas.microsoft.com/office/drawing/2014/chart" uri="{C3380CC4-5D6E-409C-BE32-E72D297353CC}">
                <c16:uniqueId val="{0000001B-452D-4F89-84B7-2A4355BEFB9E}"/>
              </c:ext>
            </c:extLst>
          </c:dPt>
          <c:dPt>
            <c:idx val="14"/>
            <c:marker>
              <c:symbol val="none"/>
            </c:marker>
            <c:bubble3D val="0"/>
            <c:spPr>
              <a:ln w="15875" cap="rnd">
                <a:solidFill>
                  <a:schemeClr val="accent2"/>
                </a:solidFill>
                <a:round/>
              </a:ln>
              <a:effectLst/>
            </c:spPr>
            <c:extLst>
              <c:ext xmlns:c16="http://schemas.microsoft.com/office/drawing/2014/chart" uri="{C3380CC4-5D6E-409C-BE32-E72D297353CC}">
                <c16:uniqueId val="{0000001D-452D-4F89-84B7-2A4355BEFB9E}"/>
              </c:ext>
            </c:extLst>
          </c:dPt>
          <c:dPt>
            <c:idx val="15"/>
            <c:marker>
              <c:symbol val="none"/>
            </c:marker>
            <c:bubble3D val="0"/>
            <c:spPr>
              <a:ln w="15875" cap="rnd">
                <a:solidFill>
                  <a:schemeClr val="accent2"/>
                </a:solidFill>
                <a:round/>
              </a:ln>
              <a:effectLst/>
            </c:spPr>
            <c:extLst>
              <c:ext xmlns:c16="http://schemas.microsoft.com/office/drawing/2014/chart" uri="{C3380CC4-5D6E-409C-BE32-E72D297353CC}">
                <c16:uniqueId val="{0000001F-452D-4F89-84B7-2A4355BEFB9E}"/>
              </c:ext>
            </c:extLst>
          </c:dPt>
          <c:dPt>
            <c:idx val="16"/>
            <c:marker>
              <c:symbol val="none"/>
            </c:marker>
            <c:bubble3D val="0"/>
            <c:spPr>
              <a:ln w="15875" cap="rnd">
                <a:solidFill>
                  <a:schemeClr val="accent2"/>
                </a:solidFill>
                <a:round/>
              </a:ln>
              <a:effectLst/>
            </c:spPr>
            <c:extLst>
              <c:ext xmlns:c16="http://schemas.microsoft.com/office/drawing/2014/chart" uri="{C3380CC4-5D6E-409C-BE32-E72D297353CC}">
                <c16:uniqueId val="{00000021-452D-4F89-84B7-2A4355BEFB9E}"/>
              </c:ext>
            </c:extLst>
          </c:dPt>
          <c:dPt>
            <c:idx val="17"/>
            <c:marker>
              <c:symbol val="none"/>
            </c:marker>
            <c:bubble3D val="0"/>
            <c:spPr>
              <a:ln w="15875" cap="rnd">
                <a:solidFill>
                  <a:schemeClr val="accent2"/>
                </a:solidFill>
                <a:round/>
              </a:ln>
              <a:effectLst/>
            </c:spPr>
            <c:extLst>
              <c:ext xmlns:c16="http://schemas.microsoft.com/office/drawing/2014/chart" uri="{C3380CC4-5D6E-409C-BE32-E72D297353CC}">
                <c16:uniqueId val="{00000023-452D-4F89-84B7-2A4355BEFB9E}"/>
              </c:ext>
            </c:extLst>
          </c:dPt>
          <c:dPt>
            <c:idx val="18"/>
            <c:marker>
              <c:symbol val="none"/>
            </c:marker>
            <c:bubble3D val="0"/>
            <c:spPr>
              <a:ln w="15875" cap="rnd">
                <a:solidFill>
                  <a:schemeClr val="accent2"/>
                </a:solidFill>
                <a:round/>
              </a:ln>
              <a:effectLst/>
            </c:spPr>
            <c:extLst>
              <c:ext xmlns:c16="http://schemas.microsoft.com/office/drawing/2014/chart" uri="{C3380CC4-5D6E-409C-BE32-E72D297353CC}">
                <c16:uniqueId val="{00000025-452D-4F89-84B7-2A4355BEFB9E}"/>
              </c:ext>
            </c:extLst>
          </c:dPt>
          <c:dPt>
            <c:idx val="19"/>
            <c:marker>
              <c:symbol val="none"/>
            </c:marker>
            <c:bubble3D val="0"/>
            <c:spPr>
              <a:ln w="15875" cap="rnd">
                <a:solidFill>
                  <a:schemeClr val="accent2"/>
                </a:solidFill>
                <a:round/>
              </a:ln>
              <a:effectLst/>
            </c:spPr>
            <c:extLst>
              <c:ext xmlns:c16="http://schemas.microsoft.com/office/drawing/2014/chart" uri="{C3380CC4-5D6E-409C-BE32-E72D297353CC}">
                <c16:uniqueId val="{00000027-452D-4F89-84B7-2A4355BEFB9E}"/>
              </c:ext>
            </c:extLst>
          </c:dPt>
          <c:dPt>
            <c:idx val="20"/>
            <c:marker>
              <c:symbol val="none"/>
            </c:marker>
            <c:bubble3D val="0"/>
            <c:spPr>
              <a:ln w="15875" cap="rnd">
                <a:solidFill>
                  <a:schemeClr val="accent2"/>
                </a:solidFill>
                <a:round/>
              </a:ln>
              <a:effectLst/>
            </c:spPr>
            <c:extLst>
              <c:ext xmlns:c16="http://schemas.microsoft.com/office/drawing/2014/chart" uri="{C3380CC4-5D6E-409C-BE32-E72D297353CC}">
                <c16:uniqueId val="{00000029-452D-4F89-84B7-2A4355BEFB9E}"/>
              </c:ext>
            </c:extLst>
          </c:dPt>
          <c:dPt>
            <c:idx val="21"/>
            <c:marker>
              <c:symbol val="none"/>
            </c:marker>
            <c:bubble3D val="0"/>
            <c:spPr>
              <a:ln w="15875" cap="rnd">
                <a:solidFill>
                  <a:schemeClr val="accent2"/>
                </a:solidFill>
                <a:round/>
              </a:ln>
              <a:effectLst/>
            </c:spPr>
            <c:extLst>
              <c:ext xmlns:c16="http://schemas.microsoft.com/office/drawing/2014/chart" uri="{C3380CC4-5D6E-409C-BE32-E72D297353CC}">
                <c16:uniqueId val="{0000002B-452D-4F89-84B7-2A4355BEFB9E}"/>
              </c:ext>
            </c:extLst>
          </c:dPt>
          <c:dLbls>
            <c:dLbl>
              <c:idx val="21"/>
              <c:layout>
                <c:manualLayout>
                  <c:x val="-2.1433673076741325E-2"/>
                  <c:y val="-0.22245762711864406"/>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2B-452D-4F89-84B7-2A4355BEFB9E}"/>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25400" cap="flat" cmpd="sng" algn="ctr">
                      <a:solidFill>
                        <a:schemeClr val="accent2"/>
                      </a:solidFill>
                      <a:round/>
                      <a:headEnd type="triangle"/>
                      <a:tailEnd type="none"/>
                    </a:ln>
                    <a:effectLst/>
                  </c:spPr>
                </c15:leaderLines>
              </c:ext>
            </c:extLst>
          </c:dLbls>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Exp.'!$B$5:$B$26</c:f>
              <c:numCache>
                <c:formatCode>#,##0</c:formatCode>
                <c:ptCount val="22"/>
                <c:pt idx="0">
                  <c:v>596562940</c:v>
                </c:pt>
                <c:pt idx="1">
                  <c:v>651502265</c:v>
                </c:pt>
                <c:pt idx="2">
                  <c:v>677489237</c:v>
                </c:pt>
                <c:pt idx="3">
                  <c:v>804599102</c:v>
                </c:pt>
                <c:pt idx="4">
                  <c:v>993228166</c:v>
                </c:pt>
                <c:pt idx="5">
                  <c:v>1030381102</c:v>
                </c:pt>
                <c:pt idx="6">
                  <c:v>882046407</c:v>
                </c:pt>
                <c:pt idx="7">
                  <c:v>549176236</c:v>
                </c:pt>
                <c:pt idx="8">
                  <c:v>397367971</c:v>
                </c:pt>
                <c:pt idx="9">
                  <c:v>384785950</c:v>
                </c:pt>
                <c:pt idx="10">
                  <c:v>416597872</c:v>
                </c:pt>
                <c:pt idx="11">
                  <c:v>458075993</c:v>
                </c:pt>
                <c:pt idx="12">
                  <c:v>524242530</c:v>
                </c:pt>
                <c:pt idx="13">
                  <c:v>562693185</c:v>
                </c:pt>
                <c:pt idx="14">
                  <c:v>549965797</c:v>
                </c:pt>
                <c:pt idx="15">
                  <c:v>479474879</c:v>
                </c:pt>
                <c:pt idx="16">
                  <c:v>549536295</c:v>
                </c:pt>
                <c:pt idx="17">
                  <c:v>513803128.40961432</c:v>
                </c:pt>
                <c:pt idx="18">
                  <c:v>584586158.57372546</c:v>
                </c:pt>
                <c:pt idx="19">
                  <c:v>532373193.06427503</c:v>
                </c:pt>
                <c:pt idx="20">
                  <c:v>441455288.2620706</c:v>
                </c:pt>
                <c:pt idx="21">
                  <c:v>472498262.22898299</c:v>
                </c:pt>
              </c:numCache>
            </c:numRef>
          </c:val>
          <c:smooth val="0"/>
          <c:extLst>
            <c:ext xmlns:c16="http://schemas.microsoft.com/office/drawing/2014/chart" uri="{C3380CC4-5D6E-409C-BE32-E72D297353CC}">
              <c16:uniqueId val="{0000002C-452D-4F89-84B7-2A4355BEFB9E}"/>
            </c:ext>
          </c:extLst>
        </c:ser>
        <c:ser>
          <c:idx val="1"/>
          <c:order val="1"/>
          <c:tx>
            <c:strRef>
              <c:f>'Total Exp.'!$C$3:$C$4</c:f>
              <c:strCache>
                <c:ptCount val="1"/>
                <c:pt idx="0">
                  <c:v>Utilities</c:v>
                </c:pt>
              </c:strCache>
            </c:strRef>
          </c:tx>
          <c:spPr>
            <a:ln w="15875" cap="rnd">
              <a:solidFill>
                <a:schemeClr val="accent4"/>
              </a:solidFill>
              <a:round/>
            </a:ln>
            <a:effectLst/>
          </c:spPr>
          <c:marker>
            <c:symbol val="none"/>
          </c:marker>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Exp.'!$C$5:$C$26</c:f>
              <c:numCache>
                <c:formatCode>#,##0</c:formatCode>
                <c:ptCount val="22"/>
                <c:pt idx="0">
                  <c:v>371339393</c:v>
                </c:pt>
                <c:pt idx="1">
                  <c:v>397850645</c:v>
                </c:pt>
                <c:pt idx="2">
                  <c:v>438884980</c:v>
                </c:pt>
                <c:pt idx="3">
                  <c:v>536532721</c:v>
                </c:pt>
                <c:pt idx="4">
                  <c:v>701324089</c:v>
                </c:pt>
                <c:pt idx="5">
                  <c:v>726894614</c:v>
                </c:pt>
                <c:pt idx="6">
                  <c:v>554049305</c:v>
                </c:pt>
                <c:pt idx="7">
                  <c:v>264137379</c:v>
                </c:pt>
                <c:pt idx="8">
                  <c:v>224929030</c:v>
                </c:pt>
                <c:pt idx="9">
                  <c:v>236423050</c:v>
                </c:pt>
                <c:pt idx="10">
                  <c:v>271091370</c:v>
                </c:pt>
                <c:pt idx="11">
                  <c:v>294102836</c:v>
                </c:pt>
                <c:pt idx="12">
                  <c:v>352236775</c:v>
                </c:pt>
                <c:pt idx="13">
                  <c:v>351567741</c:v>
                </c:pt>
                <c:pt idx="14">
                  <c:v>329242703</c:v>
                </c:pt>
                <c:pt idx="15">
                  <c:v>297504934</c:v>
                </c:pt>
                <c:pt idx="16">
                  <c:v>347078946</c:v>
                </c:pt>
                <c:pt idx="17">
                  <c:v>330860548.40961432</c:v>
                </c:pt>
                <c:pt idx="18">
                  <c:v>379973978.8400045</c:v>
                </c:pt>
                <c:pt idx="19">
                  <c:v>317504397.56231678</c:v>
                </c:pt>
                <c:pt idx="20">
                  <c:v>264644590.63130295</c:v>
                </c:pt>
                <c:pt idx="21">
                  <c:v>292998933.60184956</c:v>
                </c:pt>
              </c:numCache>
            </c:numRef>
          </c:val>
          <c:smooth val="0"/>
          <c:extLst>
            <c:ext xmlns:c16="http://schemas.microsoft.com/office/drawing/2014/chart" uri="{C3380CC4-5D6E-409C-BE32-E72D297353CC}">
              <c16:uniqueId val="{0000002D-452D-4F89-84B7-2A4355BEFB9E}"/>
            </c:ext>
          </c:extLst>
        </c:ser>
        <c:ser>
          <c:idx val="2"/>
          <c:order val="2"/>
          <c:tx>
            <c:strRef>
              <c:f>'Total Exp.'!$D$3:$D$4</c:f>
              <c:strCache>
                <c:ptCount val="1"/>
                <c:pt idx="0">
                  <c:v>Supplies</c:v>
                </c:pt>
              </c:strCache>
            </c:strRef>
          </c:tx>
          <c:spPr>
            <a:ln w="15875" cap="rnd">
              <a:solidFill>
                <a:schemeClr val="accent6"/>
              </a:solidFill>
              <a:round/>
            </a:ln>
            <a:effectLst/>
          </c:spPr>
          <c:marker>
            <c:symbol val="none"/>
          </c:marker>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Exp.'!$D$5:$D$26</c:f>
              <c:numCache>
                <c:formatCode>#,##0</c:formatCode>
                <c:ptCount val="22"/>
                <c:pt idx="0">
                  <c:v>371339393</c:v>
                </c:pt>
                <c:pt idx="1">
                  <c:v>397850645</c:v>
                </c:pt>
                <c:pt idx="2">
                  <c:v>438884980</c:v>
                </c:pt>
                <c:pt idx="3">
                  <c:v>536532721</c:v>
                </c:pt>
                <c:pt idx="4">
                  <c:v>701324089</c:v>
                </c:pt>
                <c:pt idx="5">
                  <c:v>726894614</c:v>
                </c:pt>
                <c:pt idx="6">
                  <c:v>554049305</c:v>
                </c:pt>
                <c:pt idx="7">
                  <c:v>264137379</c:v>
                </c:pt>
                <c:pt idx="8">
                  <c:v>224929030</c:v>
                </c:pt>
                <c:pt idx="9">
                  <c:v>236423050</c:v>
                </c:pt>
                <c:pt idx="10">
                  <c:v>271091370</c:v>
                </c:pt>
                <c:pt idx="11">
                  <c:v>294102836</c:v>
                </c:pt>
                <c:pt idx="12">
                  <c:v>352236775</c:v>
                </c:pt>
                <c:pt idx="13">
                  <c:v>351567741</c:v>
                </c:pt>
                <c:pt idx="14">
                  <c:v>329242703</c:v>
                </c:pt>
                <c:pt idx="15">
                  <c:v>297504934</c:v>
                </c:pt>
                <c:pt idx="16">
                  <c:v>342222700</c:v>
                </c:pt>
                <c:pt idx="17">
                  <c:v>265953258.24961436</c:v>
                </c:pt>
                <c:pt idx="18">
                  <c:v>307250689.59005803</c:v>
                </c:pt>
                <c:pt idx="19">
                  <c:v>287578535.08231699</c:v>
                </c:pt>
                <c:pt idx="20">
                  <c:v>234992398.491303</c:v>
                </c:pt>
                <c:pt idx="21">
                  <c:v>229278705.33184999</c:v>
                </c:pt>
              </c:numCache>
            </c:numRef>
          </c:val>
          <c:smooth val="0"/>
          <c:extLst>
            <c:ext xmlns:c16="http://schemas.microsoft.com/office/drawing/2014/chart" uri="{C3380CC4-5D6E-409C-BE32-E72D297353CC}">
              <c16:uniqueId val="{0000002E-452D-4F89-84B7-2A4355BEFB9E}"/>
            </c:ext>
          </c:extLst>
        </c:ser>
        <c:ser>
          <c:idx val="3"/>
          <c:order val="3"/>
          <c:tx>
            <c:strRef>
              <c:f>'Total Exp.'!$E$3:$E$4</c:f>
              <c:strCache>
                <c:ptCount val="1"/>
                <c:pt idx="0">
                  <c:v>Services</c:v>
                </c:pt>
              </c:strCache>
            </c:strRef>
          </c:tx>
          <c:spPr>
            <a:ln w="15875" cap="rnd">
              <a:solidFill>
                <a:schemeClr val="accent2">
                  <a:lumMod val="60000"/>
                </a:schemeClr>
              </a:solidFill>
              <a:round/>
            </a:ln>
            <a:effectLst/>
          </c:spPr>
          <c:marker>
            <c:symbol val="none"/>
          </c:marker>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Exp.'!$E$5:$E$26</c:f>
              <c:numCache>
                <c:formatCode>#,##0</c:formatCode>
                <c:ptCount val="22"/>
                <c:pt idx="0">
                  <c:v>157959972</c:v>
                </c:pt>
                <c:pt idx="1">
                  <c:v>172196998</c:v>
                </c:pt>
                <c:pt idx="2">
                  <c:v>138170803</c:v>
                </c:pt>
                <c:pt idx="3">
                  <c:v>151150390</c:v>
                </c:pt>
                <c:pt idx="4">
                  <c:v>171871167</c:v>
                </c:pt>
                <c:pt idx="5">
                  <c:v>171124369</c:v>
                </c:pt>
                <c:pt idx="6">
                  <c:v>199763560</c:v>
                </c:pt>
                <c:pt idx="7">
                  <c:v>181324485</c:v>
                </c:pt>
                <c:pt idx="8">
                  <c:v>108509000</c:v>
                </c:pt>
                <c:pt idx="9">
                  <c:v>105747000</c:v>
                </c:pt>
                <c:pt idx="10">
                  <c:v>106663000</c:v>
                </c:pt>
                <c:pt idx="11">
                  <c:v>122164271</c:v>
                </c:pt>
                <c:pt idx="12">
                  <c:v>130558377</c:v>
                </c:pt>
                <c:pt idx="13">
                  <c:v>166390502</c:v>
                </c:pt>
                <c:pt idx="14">
                  <c:v>159408925</c:v>
                </c:pt>
                <c:pt idx="15">
                  <c:v>126378183</c:v>
                </c:pt>
                <c:pt idx="16">
                  <c:v>147272122</c:v>
                </c:pt>
                <c:pt idx="17">
                  <c:v>142731742</c:v>
                </c:pt>
                <c:pt idx="18">
                  <c:v>146758912.52371499</c:v>
                </c:pt>
                <c:pt idx="19">
                  <c:v>167528496.05199999</c:v>
                </c:pt>
                <c:pt idx="20">
                  <c:v>131216676.397157</c:v>
                </c:pt>
                <c:pt idx="21">
                  <c:v>133357502.449983</c:v>
                </c:pt>
              </c:numCache>
            </c:numRef>
          </c:val>
          <c:smooth val="0"/>
          <c:extLst>
            <c:ext xmlns:c16="http://schemas.microsoft.com/office/drawing/2014/chart" uri="{C3380CC4-5D6E-409C-BE32-E72D297353CC}">
              <c16:uniqueId val="{0000002F-452D-4F89-84B7-2A4355BEFB9E}"/>
            </c:ext>
          </c:extLst>
        </c:ser>
        <c:ser>
          <c:idx val="4"/>
          <c:order val="4"/>
          <c:tx>
            <c:strRef>
              <c:f>'Total Exp.'!$F$3:$F$4</c:f>
              <c:strCache>
                <c:ptCount val="1"/>
                <c:pt idx="0">
                  <c:v>Teams</c:v>
                </c:pt>
              </c:strCache>
            </c:strRef>
          </c:tx>
          <c:spPr>
            <a:ln w="15875" cap="rnd">
              <a:solidFill>
                <a:schemeClr val="accent4">
                  <a:lumMod val="60000"/>
                </a:schemeClr>
              </a:solidFill>
              <a:round/>
            </a:ln>
            <a:effectLst/>
          </c:spPr>
          <c:marker>
            <c:symbol val="none"/>
          </c:marker>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Exp.'!$F$5:$F$26</c:f>
              <c:numCache>
                <c:formatCode>#,##0</c:formatCode>
                <c:ptCount val="22"/>
                <c:pt idx="0">
                  <c:v>67263575</c:v>
                </c:pt>
                <c:pt idx="1">
                  <c:v>81454622</c:v>
                </c:pt>
                <c:pt idx="2">
                  <c:v>100433454</c:v>
                </c:pt>
                <c:pt idx="3">
                  <c:v>116915991</c:v>
                </c:pt>
                <c:pt idx="4">
                  <c:v>120032910</c:v>
                </c:pt>
                <c:pt idx="5">
                  <c:v>132362119</c:v>
                </c:pt>
                <c:pt idx="6">
                  <c:v>128233542</c:v>
                </c:pt>
                <c:pt idx="7">
                  <c:v>103714372</c:v>
                </c:pt>
                <c:pt idx="8">
                  <c:v>63929941</c:v>
                </c:pt>
                <c:pt idx="9">
                  <c:v>42615900</c:v>
                </c:pt>
                <c:pt idx="10">
                  <c:v>38843502</c:v>
                </c:pt>
                <c:pt idx="11">
                  <c:v>41808886</c:v>
                </c:pt>
                <c:pt idx="12">
                  <c:v>41447378</c:v>
                </c:pt>
                <c:pt idx="13">
                  <c:v>44734942</c:v>
                </c:pt>
                <c:pt idx="14">
                  <c:v>61314169</c:v>
                </c:pt>
                <c:pt idx="15">
                  <c:v>55591762</c:v>
                </c:pt>
                <c:pt idx="16">
                  <c:v>55185227</c:v>
                </c:pt>
                <c:pt idx="17">
                  <c:v>40210838</c:v>
                </c:pt>
                <c:pt idx="18">
                  <c:v>57853267.210005999</c:v>
                </c:pt>
                <c:pt idx="19">
                  <c:v>47340299.449958265</c:v>
                </c:pt>
                <c:pt idx="20">
                  <c:v>45594021.233610645</c:v>
                </c:pt>
                <c:pt idx="21">
                  <c:v>46141826.177150436</c:v>
                </c:pt>
              </c:numCache>
            </c:numRef>
          </c:val>
          <c:smooth val="0"/>
          <c:extLst>
            <c:ext xmlns:c16="http://schemas.microsoft.com/office/drawing/2014/chart" uri="{C3380CC4-5D6E-409C-BE32-E72D297353CC}">
              <c16:uniqueId val="{00000030-452D-4F89-84B7-2A4355BEFB9E}"/>
            </c:ext>
          </c:extLst>
        </c:ser>
        <c:ser>
          <c:idx val="5"/>
          <c:order val="5"/>
          <c:tx>
            <c:strRef>
              <c:f>'Total Exp.'!$G$3:$G$4</c:f>
              <c:strCache>
                <c:ptCount val="1"/>
                <c:pt idx="0">
                  <c:v>Long-term average</c:v>
                </c:pt>
              </c:strCache>
            </c:strRef>
          </c:tx>
          <c:spPr>
            <a:ln w="15875" cap="rnd">
              <a:solidFill>
                <a:schemeClr val="accent6">
                  <a:lumMod val="60000"/>
                </a:schemeClr>
              </a:solidFill>
              <a:prstDash val="sysDot"/>
              <a:round/>
            </a:ln>
            <a:effectLst/>
          </c:spPr>
          <c:marker>
            <c:symbol val="none"/>
          </c:marker>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Exp.'!$G$5:$G$26</c:f>
              <c:numCache>
                <c:formatCode>#,##0</c:formatCode>
                <c:ptCount val="22"/>
                <c:pt idx="0">
                  <c:v>500000000</c:v>
                </c:pt>
                <c:pt idx="1">
                  <c:v>500000000</c:v>
                </c:pt>
                <c:pt idx="2">
                  <c:v>500000000</c:v>
                </c:pt>
                <c:pt idx="3">
                  <c:v>500000000</c:v>
                </c:pt>
                <c:pt idx="4">
                  <c:v>500000000</c:v>
                </c:pt>
                <c:pt idx="5">
                  <c:v>500000000</c:v>
                </c:pt>
                <c:pt idx="6">
                  <c:v>500000000</c:v>
                </c:pt>
                <c:pt idx="7">
                  <c:v>500000000</c:v>
                </c:pt>
                <c:pt idx="8">
                  <c:v>500000000</c:v>
                </c:pt>
                <c:pt idx="9">
                  <c:v>500000000</c:v>
                </c:pt>
                <c:pt idx="10">
                  <c:v>500000000</c:v>
                </c:pt>
                <c:pt idx="11">
                  <c:v>500000000</c:v>
                </c:pt>
                <c:pt idx="12">
                  <c:v>500000000</c:v>
                </c:pt>
                <c:pt idx="13">
                  <c:v>500000000</c:v>
                </c:pt>
                <c:pt idx="14">
                  <c:v>500000000</c:v>
                </c:pt>
                <c:pt idx="15">
                  <c:v>500000000</c:v>
                </c:pt>
                <c:pt idx="16">
                  <c:v>500000000</c:v>
                </c:pt>
                <c:pt idx="17">
                  <c:v>500000000</c:v>
                </c:pt>
                <c:pt idx="18">
                  <c:v>500000000</c:v>
                </c:pt>
                <c:pt idx="19">
                  <c:v>500000000</c:v>
                </c:pt>
                <c:pt idx="20">
                  <c:v>500000000</c:v>
                </c:pt>
                <c:pt idx="21">
                  <c:v>500000000</c:v>
                </c:pt>
              </c:numCache>
            </c:numRef>
          </c:val>
          <c:smooth val="0"/>
          <c:extLst>
            <c:ext xmlns:c16="http://schemas.microsoft.com/office/drawing/2014/chart" uri="{C3380CC4-5D6E-409C-BE32-E72D297353CC}">
              <c16:uniqueId val="{00000031-452D-4F89-84B7-2A4355BEFB9E}"/>
            </c:ext>
          </c:extLst>
        </c:ser>
        <c:dLbls>
          <c:showLegendKey val="0"/>
          <c:showVal val="0"/>
          <c:showCatName val="0"/>
          <c:showSerName val="0"/>
          <c:showPercent val="0"/>
          <c:showBubbleSize val="0"/>
        </c:dLbls>
        <c:smooth val="0"/>
        <c:axId val="793346160"/>
        <c:axId val="793348128"/>
      </c:lineChart>
      <c:catAx>
        <c:axId val="793346160"/>
        <c:scaling>
          <c:orientation val="minMax"/>
        </c:scaling>
        <c:delete val="0"/>
        <c:axPos val="b"/>
        <c:title>
          <c:tx>
            <c:rich>
              <a:bodyPr rot="0" spcFirstLastPara="1" vertOverflow="ellipsis" vert="horz" wrap="square" anchor="ctr" anchorCtr="1"/>
              <a:lstStyle/>
              <a:p>
                <a:pPr rtl="0">
                  <a:defRPr sz="900" b="1" i="0" u="none" strike="noStrike" kern="1200" baseline="0">
                    <a:solidFill>
                      <a:schemeClr val="tx1">
                        <a:lumMod val="65000"/>
                        <a:lumOff val="35000"/>
                      </a:schemeClr>
                    </a:solidFill>
                    <a:latin typeface="+mn-lt"/>
                    <a:ea typeface="+mn-ea"/>
                    <a:cs typeface="+mn-cs"/>
                  </a:defRPr>
                </a:pPr>
                <a:r>
                  <a:rPr lang="en-US"/>
                  <a:t>Year</a:t>
                </a:r>
              </a:p>
            </c:rich>
          </c:tx>
          <c:layout>
            <c:manualLayout>
              <c:xMode val="edge"/>
              <c:yMode val="edge"/>
              <c:x val="0.51314311709337102"/>
              <c:y val="0.89091863517060366"/>
            </c:manualLayout>
          </c:layout>
          <c:overlay val="0"/>
          <c:spPr>
            <a:noFill/>
            <a:ln>
              <a:noFill/>
            </a:ln>
            <a:effectLst/>
          </c:spPr>
          <c:txPr>
            <a:bodyPr rot="0" spcFirstLastPara="1" vertOverflow="ellipsis" vert="horz" wrap="square" anchor="ctr" anchorCtr="1"/>
            <a:lstStyle/>
            <a:p>
              <a:pPr rtl="0">
                <a:defRPr sz="9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accent1"/>
            </a:solidFill>
            <a:round/>
          </a:ln>
          <a:effectLst/>
        </c:spPr>
        <c:txPr>
          <a:bodyPr rot="-60000000" spcFirstLastPara="1" vertOverflow="ellipsis" vert="horz" wrap="square" anchor="ctr" anchorCtr="1"/>
          <a:lstStyle/>
          <a:p>
            <a:pPr rtl="0">
              <a:defRPr sz="800" b="0" i="0" u="none" strike="noStrike" kern="1200" baseline="0">
                <a:solidFill>
                  <a:schemeClr val="tx1">
                    <a:lumMod val="65000"/>
                    <a:lumOff val="35000"/>
                  </a:schemeClr>
                </a:solidFill>
                <a:latin typeface="+mn-lt"/>
                <a:ea typeface="+mn-ea"/>
                <a:cs typeface="+mn-cs"/>
              </a:defRPr>
            </a:pPr>
            <a:endParaRPr lang="en-US"/>
          </a:p>
        </c:txPr>
        <c:crossAx val="793348128"/>
        <c:crosses val="autoZero"/>
        <c:auto val="1"/>
        <c:lblAlgn val="ctr"/>
        <c:lblOffset val="100"/>
        <c:noMultiLvlLbl val="0"/>
      </c:catAx>
      <c:valAx>
        <c:axId val="793348128"/>
        <c:scaling>
          <c:orientation val="minMax"/>
        </c:scaling>
        <c:delete val="0"/>
        <c:axPos val="l"/>
        <c:majorGridlines>
          <c:spPr>
            <a:ln w="9525" cap="flat" cmpd="sng" algn="ctr">
              <a:noFill/>
              <a:round/>
            </a:ln>
            <a:effectLst/>
          </c:spPr>
        </c:majorGridlines>
        <c:numFmt formatCode="#,##0" sourceLinked="0"/>
        <c:majorTickMark val="none"/>
        <c:minorTickMark val="none"/>
        <c:tickLblPos val="nextTo"/>
        <c:spPr>
          <a:noFill/>
          <a:ln>
            <a:solidFill>
              <a:schemeClr val="accent1"/>
            </a:solidFill>
          </a:ln>
          <a:effectLst/>
        </c:spPr>
        <c:txPr>
          <a:bodyPr rot="-60000000" spcFirstLastPara="1" vertOverflow="ellipsis" vert="horz" wrap="square" anchor="ctr" anchorCtr="1"/>
          <a:lstStyle/>
          <a:p>
            <a:pPr rtl="0">
              <a:defRPr sz="800" b="0" i="0" u="none" strike="noStrike" kern="1200" baseline="0">
                <a:solidFill>
                  <a:schemeClr val="tx1">
                    <a:lumMod val="65000"/>
                    <a:lumOff val="35000"/>
                  </a:schemeClr>
                </a:solidFill>
                <a:latin typeface="+mn-lt"/>
                <a:ea typeface="+mn-ea"/>
                <a:cs typeface="+mn-cs"/>
              </a:defRPr>
            </a:pPr>
            <a:endParaRPr lang="en-US"/>
          </a:p>
        </c:txPr>
        <c:crossAx val="793346160"/>
        <c:crosses val="autoZero"/>
        <c:crossBetween val="between"/>
        <c:majorUnit val="100000000"/>
        <c:minorUnit val="50000000"/>
        <c:dispUnits>
          <c:builtInUnit val="millions"/>
          <c:dispUnitsLbl>
            <c:layout/>
            <c:tx>
              <c:rich>
                <a:bodyPr rot="-5400000" spcFirstLastPara="1" vertOverflow="ellipsis" vert="horz" wrap="square" anchor="ctr" anchorCtr="1"/>
                <a:lstStyle/>
                <a:p>
                  <a:pPr rtl="0">
                    <a:defRPr sz="1000" b="0" i="0" u="none" strike="noStrike" kern="1200" baseline="0">
                      <a:solidFill>
                        <a:schemeClr val="tx1">
                          <a:lumMod val="65000"/>
                          <a:lumOff val="35000"/>
                        </a:schemeClr>
                      </a:solidFill>
                      <a:latin typeface="+mn-lt"/>
                      <a:ea typeface="+mn-ea"/>
                      <a:cs typeface="+mn-cs"/>
                    </a:defRPr>
                  </a:pPr>
                  <a:r>
                    <a:rPr lang="en-US"/>
                    <a:t> </a:t>
                  </a:r>
                </a:p>
              </c:rich>
            </c:tx>
            <c:spPr>
              <a:noFill/>
              <a:ln>
                <a:noFill/>
              </a:ln>
              <a:effectLst/>
            </c:spPr>
            <c:txPr>
              <a:bodyPr rot="-5400000" spcFirstLastPara="1" vertOverflow="ellipsis" vert="horz" wrap="square" anchor="ctr" anchorCtr="1"/>
              <a:lstStyle/>
              <a:p>
                <a:pPr rtl="0">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b"/>
      <c:layout>
        <c:manualLayout>
          <c:xMode val="edge"/>
          <c:yMode val="edge"/>
          <c:x val="4.2864271370022911E-2"/>
          <c:y val="0.9484031124114547"/>
          <c:w val="0.93387362143658481"/>
          <c:h val="3.8762944021064893E-2"/>
        </c:manualLayout>
      </c:layout>
      <c:overlay val="0"/>
      <c:spPr>
        <a:noFill/>
        <a:ln>
          <a:noFill/>
        </a:ln>
        <a:effectLst/>
      </c:spPr>
      <c:txPr>
        <a:bodyPr rot="0" spcFirstLastPara="1" vertOverflow="ellipsis" vert="horz" wrap="square" anchor="ctr" anchorCtr="1"/>
        <a:lstStyle/>
        <a:p>
          <a:pPr rtl="0">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ysClr val="window" lastClr="FFFFFF"/>
    </a:solidFill>
    <a:ln w="9525" cap="flat" cmpd="sng" algn="ctr">
      <a:noFill/>
      <a:round/>
    </a:ln>
    <a:effectLst/>
  </c:spPr>
  <c:txPr>
    <a:bodyPr/>
    <a:lstStyle/>
    <a:p>
      <a:pPr>
        <a:defRPr/>
      </a:pPr>
      <a:endParaRPr lang="en-US"/>
    </a:p>
  </c:txPr>
  <c:externalData r:id="rId4">
    <c:autoUpdate val="0"/>
  </c:externalData>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perspective val="5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4043564739976045E-2"/>
          <c:y val="4.6214751858899721E-2"/>
          <c:w val="0.9012355288733388"/>
          <c:h val="0.86142926264641662"/>
        </c:manualLayout>
      </c:layout>
      <c:pie3DChart>
        <c:varyColors val="1"/>
        <c:dLbls>
          <c:showLegendKey val="0"/>
          <c:showVal val="0"/>
          <c:showCatName val="1"/>
          <c:showSerName val="0"/>
          <c:showPercent val="1"/>
          <c:showBubbleSize val="0"/>
          <c:showLeaderLines val="0"/>
        </c:dLbls>
      </c:pie3DChart>
      <c:spPr>
        <a:solidFill>
          <a:schemeClr val="bg1"/>
        </a:solidFill>
        <a:ln>
          <a:noFill/>
        </a:ln>
        <a:effectLst/>
      </c:spPr>
    </c:plotArea>
    <c:plotVisOnly val="1"/>
    <c:dispBlanksAs val="gap"/>
    <c:showDLblsOverMax val="0"/>
  </c:chart>
  <c:spPr>
    <a:solidFill>
      <a:schemeClr val="bg1"/>
    </a:solidFill>
    <a:ln w="22225" cap="flat" cmpd="sng" algn="ctr">
      <a:noFill/>
      <a:round/>
    </a:ln>
    <a:effectLst/>
  </c:spPr>
  <c:txPr>
    <a:bodyPr/>
    <a:lstStyle/>
    <a:p>
      <a:pPr>
        <a:defRPr>
          <a:ln>
            <a:noFill/>
          </a:ln>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7">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C39703-269F-43BE-B49B-3495E9CF347D}" type="doc">
      <dgm:prSet loTypeId="urn:microsoft.com/office/officeart/2005/8/layout/cycle3" loCatId="cycle" qsTypeId="urn:microsoft.com/office/officeart/2005/8/quickstyle/simple1" qsCatId="simple" csTypeId="urn:microsoft.com/office/officeart/2005/8/colors/accent5_3" csCatId="accent5" phldr="1"/>
      <dgm:spPr/>
      <dgm:t>
        <a:bodyPr/>
        <a:lstStyle/>
        <a:p>
          <a:endParaRPr lang="en-US"/>
        </a:p>
      </dgm:t>
    </dgm:pt>
    <dgm:pt modelId="{5D91220C-4284-4388-A3C1-315849CCC704}">
      <dgm:prSet phldrT="[Text]"/>
      <dgm:spPr/>
      <dgm:t>
        <a:bodyPr/>
        <a:lstStyle/>
        <a:p>
          <a:r>
            <a:rPr lang="en-US" dirty="0"/>
            <a:t>Order/contract received from CERN</a:t>
          </a:r>
        </a:p>
      </dgm:t>
    </dgm:pt>
    <dgm:pt modelId="{EB3D5B3C-8F91-4DC4-AD0E-B542443717ED}" type="parTrans" cxnId="{B78BC472-401B-46F5-B0DA-37B7EF3F6823}">
      <dgm:prSet/>
      <dgm:spPr/>
      <dgm:t>
        <a:bodyPr/>
        <a:lstStyle/>
        <a:p>
          <a:endParaRPr lang="en-US"/>
        </a:p>
      </dgm:t>
    </dgm:pt>
    <dgm:pt modelId="{ECFD12C3-09DF-42CD-A15B-FCC92CC08885}" type="sibTrans" cxnId="{B78BC472-401B-46F5-B0DA-37B7EF3F6823}">
      <dgm:prSet/>
      <dgm:spPr/>
      <dgm:t>
        <a:bodyPr/>
        <a:lstStyle/>
        <a:p>
          <a:endParaRPr lang="en-US"/>
        </a:p>
      </dgm:t>
    </dgm:pt>
    <dgm:pt modelId="{8897874C-492C-444A-980C-7D004F733489}">
      <dgm:prSet phldrT="[Text]"/>
      <dgm:spPr/>
      <dgm:t>
        <a:bodyPr/>
        <a:lstStyle/>
        <a:p>
          <a:r>
            <a:rPr lang="en-US" dirty="0"/>
            <a:t>Increase in R&amp;D </a:t>
          </a:r>
        </a:p>
      </dgm:t>
    </dgm:pt>
    <dgm:pt modelId="{3DD17EA5-9102-4D2B-8F27-38DE5B4CD470}" type="parTrans" cxnId="{725B27A2-387D-4531-8AB9-1D437E0F6C13}">
      <dgm:prSet/>
      <dgm:spPr/>
      <dgm:t>
        <a:bodyPr/>
        <a:lstStyle/>
        <a:p>
          <a:endParaRPr lang="en-US"/>
        </a:p>
      </dgm:t>
    </dgm:pt>
    <dgm:pt modelId="{BC4829B6-E37A-40D1-9676-6C8FA6AB87C8}" type="sibTrans" cxnId="{725B27A2-387D-4531-8AB9-1D437E0F6C13}">
      <dgm:prSet/>
      <dgm:spPr/>
      <dgm:t>
        <a:bodyPr/>
        <a:lstStyle/>
        <a:p>
          <a:endParaRPr lang="en-US"/>
        </a:p>
      </dgm:t>
    </dgm:pt>
    <dgm:pt modelId="{C06B0B85-BC43-4A63-8BF6-C111314A7E03}">
      <dgm:prSet phldrT="[Text]"/>
      <dgm:spPr/>
      <dgm:t>
        <a:bodyPr/>
        <a:lstStyle/>
        <a:p>
          <a:r>
            <a:rPr lang="en-US" dirty="0"/>
            <a:t>Innovation</a:t>
          </a:r>
        </a:p>
      </dgm:t>
    </dgm:pt>
    <dgm:pt modelId="{F5DB8C0F-C95C-4F2B-A5FD-58F2DDE6362F}" type="parTrans" cxnId="{F9D32F30-9D16-449E-9FAD-FA90A5C5B50A}">
      <dgm:prSet/>
      <dgm:spPr/>
      <dgm:t>
        <a:bodyPr/>
        <a:lstStyle/>
        <a:p>
          <a:endParaRPr lang="en-US"/>
        </a:p>
      </dgm:t>
    </dgm:pt>
    <dgm:pt modelId="{0A39E392-0208-4167-A39E-41AD4DFA6D9E}" type="sibTrans" cxnId="{F9D32F30-9D16-449E-9FAD-FA90A5C5B50A}">
      <dgm:prSet/>
      <dgm:spPr/>
      <dgm:t>
        <a:bodyPr/>
        <a:lstStyle/>
        <a:p>
          <a:endParaRPr lang="en-US"/>
        </a:p>
      </dgm:t>
    </dgm:pt>
    <dgm:pt modelId="{CFBEA8FF-DA9B-43AB-96E3-7442EC7BCDF1}">
      <dgm:prSet phldrT="[Text]"/>
      <dgm:spPr/>
      <dgm:t>
        <a:bodyPr/>
        <a:lstStyle/>
        <a:p>
          <a:r>
            <a:rPr lang="en-US" dirty="0"/>
            <a:t>Productivity growth</a:t>
          </a:r>
        </a:p>
      </dgm:t>
    </dgm:pt>
    <dgm:pt modelId="{6859466D-1A65-4CDF-82FF-4264E6DAB713}" type="parTrans" cxnId="{E578FFD6-6B1B-4E13-BADF-3DC5C7C9DDF2}">
      <dgm:prSet/>
      <dgm:spPr/>
      <dgm:t>
        <a:bodyPr/>
        <a:lstStyle/>
        <a:p>
          <a:endParaRPr lang="en-US"/>
        </a:p>
      </dgm:t>
    </dgm:pt>
    <dgm:pt modelId="{E5497B11-2ABF-4C95-ABB3-8308432CEA63}" type="sibTrans" cxnId="{E578FFD6-6B1B-4E13-BADF-3DC5C7C9DDF2}">
      <dgm:prSet/>
      <dgm:spPr/>
      <dgm:t>
        <a:bodyPr/>
        <a:lstStyle/>
        <a:p>
          <a:endParaRPr lang="en-US"/>
        </a:p>
      </dgm:t>
    </dgm:pt>
    <dgm:pt modelId="{ECCAF47D-70C7-48DF-9798-E038DA68A17B}">
      <dgm:prSet phldrT="[Text]"/>
      <dgm:spPr/>
      <dgm:t>
        <a:bodyPr/>
        <a:lstStyle/>
        <a:p>
          <a:r>
            <a:rPr lang="en-US" dirty="0"/>
            <a:t>increase revenues &amp; profitability</a:t>
          </a:r>
        </a:p>
      </dgm:t>
    </dgm:pt>
    <dgm:pt modelId="{99808347-3FF9-49E4-8937-2F476B757C18}" type="parTrans" cxnId="{5FE31DB8-A079-40F7-AFA0-DD3FBAEBBA99}">
      <dgm:prSet/>
      <dgm:spPr/>
      <dgm:t>
        <a:bodyPr/>
        <a:lstStyle/>
        <a:p>
          <a:endParaRPr lang="en-US"/>
        </a:p>
      </dgm:t>
    </dgm:pt>
    <dgm:pt modelId="{517BF81E-CA3B-4D32-9117-E426B98F0DF0}" type="sibTrans" cxnId="{5FE31DB8-A079-40F7-AFA0-DD3FBAEBBA99}">
      <dgm:prSet/>
      <dgm:spPr/>
      <dgm:t>
        <a:bodyPr/>
        <a:lstStyle/>
        <a:p>
          <a:endParaRPr lang="en-US"/>
        </a:p>
      </dgm:t>
    </dgm:pt>
    <dgm:pt modelId="{ADB00DB6-332F-4C5F-A32F-9855B507C688}" type="pres">
      <dgm:prSet presAssocID="{A5C39703-269F-43BE-B49B-3495E9CF347D}" presName="Name0" presStyleCnt="0">
        <dgm:presLayoutVars>
          <dgm:dir/>
          <dgm:resizeHandles val="exact"/>
        </dgm:presLayoutVars>
      </dgm:prSet>
      <dgm:spPr/>
      <dgm:t>
        <a:bodyPr/>
        <a:lstStyle/>
        <a:p>
          <a:endParaRPr lang="en-US"/>
        </a:p>
      </dgm:t>
    </dgm:pt>
    <dgm:pt modelId="{9C053BA0-7181-4B17-9D5D-E85991F7575D}" type="pres">
      <dgm:prSet presAssocID="{A5C39703-269F-43BE-B49B-3495E9CF347D}" presName="cycle" presStyleCnt="0"/>
      <dgm:spPr/>
    </dgm:pt>
    <dgm:pt modelId="{252C7F37-A4E2-4819-ACAF-78937604F712}" type="pres">
      <dgm:prSet presAssocID="{5D91220C-4284-4388-A3C1-315849CCC704}" presName="nodeFirstNode" presStyleLbl="node1" presStyleIdx="0" presStyleCnt="5">
        <dgm:presLayoutVars>
          <dgm:bulletEnabled val="1"/>
        </dgm:presLayoutVars>
      </dgm:prSet>
      <dgm:spPr/>
      <dgm:t>
        <a:bodyPr/>
        <a:lstStyle/>
        <a:p>
          <a:endParaRPr lang="en-US"/>
        </a:p>
      </dgm:t>
    </dgm:pt>
    <dgm:pt modelId="{9996B2D7-F017-4EAE-A85B-FAB2792A06FB}" type="pres">
      <dgm:prSet presAssocID="{ECFD12C3-09DF-42CD-A15B-FCC92CC08885}" presName="sibTransFirstNode" presStyleLbl="bgShp" presStyleIdx="0" presStyleCnt="1" custLinFactNeighborX="-3596" custLinFactNeighborY="1618"/>
      <dgm:spPr/>
      <dgm:t>
        <a:bodyPr/>
        <a:lstStyle/>
        <a:p>
          <a:endParaRPr lang="en-US"/>
        </a:p>
      </dgm:t>
    </dgm:pt>
    <dgm:pt modelId="{61F7B717-E0C5-4C4B-807E-8FDB4D2509D3}" type="pres">
      <dgm:prSet presAssocID="{8897874C-492C-444A-980C-7D004F733489}" presName="nodeFollowingNodes" presStyleLbl="node1" presStyleIdx="1" presStyleCnt="5">
        <dgm:presLayoutVars>
          <dgm:bulletEnabled val="1"/>
        </dgm:presLayoutVars>
      </dgm:prSet>
      <dgm:spPr/>
      <dgm:t>
        <a:bodyPr/>
        <a:lstStyle/>
        <a:p>
          <a:endParaRPr lang="en-US"/>
        </a:p>
      </dgm:t>
    </dgm:pt>
    <dgm:pt modelId="{5CF59C87-1B2E-4E97-B480-BD4CD96BA015}" type="pres">
      <dgm:prSet presAssocID="{C06B0B85-BC43-4A63-8BF6-C111314A7E03}" presName="nodeFollowingNodes" presStyleLbl="node1" presStyleIdx="2" presStyleCnt="5">
        <dgm:presLayoutVars>
          <dgm:bulletEnabled val="1"/>
        </dgm:presLayoutVars>
      </dgm:prSet>
      <dgm:spPr/>
      <dgm:t>
        <a:bodyPr/>
        <a:lstStyle/>
        <a:p>
          <a:endParaRPr lang="en-US"/>
        </a:p>
      </dgm:t>
    </dgm:pt>
    <dgm:pt modelId="{382A5910-DACF-4D74-9488-3FBE3FFE5B7A}" type="pres">
      <dgm:prSet presAssocID="{CFBEA8FF-DA9B-43AB-96E3-7442EC7BCDF1}" presName="nodeFollowingNodes" presStyleLbl="node1" presStyleIdx="3" presStyleCnt="5">
        <dgm:presLayoutVars>
          <dgm:bulletEnabled val="1"/>
        </dgm:presLayoutVars>
      </dgm:prSet>
      <dgm:spPr/>
      <dgm:t>
        <a:bodyPr/>
        <a:lstStyle/>
        <a:p>
          <a:endParaRPr lang="en-US"/>
        </a:p>
      </dgm:t>
    </dgm:pt>
    <dgm:pt modelId="{9117103E-9EF9-4BF6-8306-1CCE6E0E5B0C}" type="pres">
      <dgm:prSet presAssocID="{ECCAF47D-70C7-48DF-9798-E038DA68A17B}" presName="nodeFollowingNodes" presStyleLbl="node1" presStyleIdx="4" presStyleCnt="5">
        <dgm:presLayoutVars>
          <dgm:bulletEnabled val="1"/>
        </dgm:presLayoutVars>
      </dgm:prSet>
      <dgm:spPr/>
      <dgm:t>
        <a:bodyPr/>
        <a:lstStyle/>
        <a:p>
          <a:endParaRPr lang="en-US"/>
        </a:p>
      </dgm:t>
    </dgm:pt>
  </dgm:ptLst>
  <dgm:cxnLst>
    <dgm:cxn modelId="{C8CC98DB-4A4C-6840-AE8B-9C7B32CE4ECA}" type="presOf" srcId="{A5C39703-269F-43BE-B49B-3495E9CF347D}" destId="{ADB00DB6-332F-4C5F-A32F-9855B507C688}" srcOrd="0" destOrd="0" presId="urn:microsoft.com/office/officeart/2005/8/layout/cycle3"/>
    <dgm:cxn modelId="{B78BC472-401B-46F5-B0DA-37B7EF3F6823}" srcId="{A5C39703-269F-43BE-B49B-3495E9CF347D}" destId="{5D91220C-4284-4388-A3C1-315849CCC704}" srcOrd="0" destOrd="0" parTransId="{EB3D5B3C-8F91-4DC4-AD0E-B542443717ED}" sibTransId="{ECFD12C3-09DF-42CD-A15B-FCC92CC08885}"/>
    <dgm:cxn modelId="{F9D32F30-9D16-449E-9FAD-FA90A5C5B50A}" srcId="{A5C39703-269F-43BE-B49B-3495E9CF347D}" destId="{C06B0B85-BC43-4A63-8BF6-C111314A7E03}" srcOrd="2" destOrd="0" parTransId="{F5DB8C0F-C95C-4F2B-A5FD-58F2DDE6362F}" sibTransId="{0A39E392-0208-4167-A39E-41AD4DFA6D9E}"/>
    <dgm:cxn modelId="{8BABE394-29E6-5742-8D35-F5F41CB4770E}" type="presOf" srcId="{5D91220C-4284-4388-A3C1-315849CCC704}" destId="{252C7F37-A4E2-4819-ACAF-78937604F712}" srcOrd="0" destOrd="0" presId="urn:microsoft.com/office/officeart/2005/8/layout/cycle3"/>
    <dgm:cxn modelId="{E044DC45-AC43-5E4D-88E6-3AC5FD70531A}" type="presOf" srcId="{CFBEA8FF-DA9B-43AB-96E3-7442EC7BCDF1}" destId="{382A5910-DACF-4D74-9488-3FBE3FFE5B7A}" srcOrd="0" destOrd="0" presId="urn:microsoft.com/office/officeart/2005/8/layout/cycle3"/>
    <dgm:cxn modelId="{5FE31DB8-A079-40F7-AFA0-DD3FBAEBBA99}" srcId="{A5C39703-269F-43BE-B49B-3495E9CF347D}" destId="{ECCAF47D-70C7-48DF-9798-E038DA68A17B}" srcOrd="4" destOrd="0" parTransId="{99808347-3FF9-49E4-8937-2F476B757C18}" sibTransId="{517BF81E-CA3B-4D32-9117-E426B98F0DF0}"/>
    <dgm:cxn modelId="{E578FFD6-6B1B-4E13-BADF-3DC5C7C9DDF2}" srcId="{A5C39703-269F-43BE-B49B-3495E9CF347D}" destId="{CFBEA8FF-DA9B-43AB-96E3-7442EC7BCDF1}" srcOrd="3" destOrd="0" parTransId="{6859466D-1A65-4CDF-82FF-4264E6DAB713}" sibTransId="{E5497B11-2ABF-4C95-ABB3-8308432CEA63}"/>
    <dgm:cxn modelId="{2FB71CD9-BECC-E54D-9B8E-3388374890B2}" type="presOf" srcId="{ECFD12C3-09DF-42CD-A15B-FCC92CC08885}" destId="{9996B2D7-F017-4EAE-A85B-FAB2792A06FB}" srcOrd="0" destOrd="0" presId="urn:microsoft.com/office/officeart/2005/8/layout/cycle3"/>
    <dgm:cxn modelId="{2F52EA76-C44F-F644-9950-937D307F975D}" type="presOf" srcId="{8897874C-492C-444A-980C-7D004F733489}" destId="{61F7B717-E0C5-4C4B-807E-8FDB4D2509D3}" srcOrd="0" destOrd="0" presId="urn:microsoft.com/office/officeart/2005/8/layout/cycle3"/>
    <dgm:cxn modelId="{C35B7180-E903-8445-AE09-86BCD88E601A}" type="presOf" srcId="{ECCAF47D-70C7-48DF-9798-E038DA68A17B}" destId="{9117103E-9EF9-4BF6-8306-1CCE6E0E5B0C}" srcOrd="0" destOrd="0" presId="urn:microsoft.com/office/officeart/2005/8/layout/cycle3"/>
    <dgm:cxn modelId="{44E6C61A-DFD7-BA46-B8E4-62C315ED47B8}" type="presOf" srcId="{C06B0B85-BC43-4A63-8BF6-C111314A7E03}" destId="{5CF59C87-1B2E-4E97-B480-BD4CD96BA015}" srcOrd="0" destOrd="0" presId="urn:microsoft.com/office/officeart/2005/8/layout/cycle3"/>
    <dgm:cxn modelId="{725B27A2-387D-4531-8AB9-1D437E0F6C13}" srcId="{A5C39703-269F-43BE-B49B-3495E9CF347D}" destId="{8897874C-492C-444A-980C-7D004F733489}" srcOrd="1" destOrd="0" parTransId="{3DD17EA5-9102-4D2B-8F27-38DE5B4CD470}" sibTransId="{BC4829B6-E37A-40D1-9676-6C8FA6AB87C8}"/>
    <dgm:cxn modelId="{D7D2F478-C607-9B4C-8C76-D531FD7D3F8B}" type="presParOf" srcId="{ADB00DB6-332F-4C5F-A32F-9855B507C688}" destId="{9C053BA0-7181-4B17-9D5D-E85991F7575D}" srcOrd="0" destOrd="0" presId="urn:microsoft.com/office/officeart/2005/8/layout/cycle3"/>
    <dgm:cxn modelId="{158256E4-CB9D-B74F-A0D7-25AB847918C3}" type="presParOf" srcId="{9C053BA0-7181-4B17-9D5D-E85991F7575D}" destId="{252C7F37-A4E2-4819-ACAF-78937604F712}" srcOrd="0" destOrd="0" presId="urn:microsoft.com/office/officeart/2005/8/layout/cycle3"/>
    <dgm:cxn modelId="{0AA1170E-1244-2149-9A59-432841ECCC57}" type="presParOf" srcId="{9C053BA0-7181-4B17-9D5D-E85991F7575D}" destId="{9996B2D7-F017-4EAE-A85B-FAB2792A06FB}" srcOrd="1" destOrd="0" presId="urn:microsoft.com/office/officeart/2005/8/layout/cycle3"/>
    <dgm:cxn modelId="{A8A8F41E-86C7-7D4E-8482-D8BA6C8B5170}" type="presParOf" srcId="{9C053BA0-7181-4B17-9D5D-E85991F7575D}" destId="{61F7B717-E0C5-4C4B-807E-8FDB4D2509D3}" srcOrd="2" destOrd="0" presId="urn:microsoft.com/office/officeart/2005/8/layout/cycle3"/>
    <dgm:cxn modelId="{5B4B758E-ADD2-D940-96F7-CD39BE6AE3C4}" type="presParOf" srcId="{9C053BA0-7181-4B17-9D5D-E85991F7575D}" destId="{5CF59C87-1B2E-4E97-B480-BD4CD96BA015}" srcOrd="3" destOrd="0" presId="urn:microsoft.com/office/officeart/2005/8/layout/cycle3"/>
    <dgm:cxn modelId="{A7F4E14F-3873-1E4E-A2B0-9C1DC4FB5E97}" type="presParOf" srcId="{9C053BA0-7181-4B17-9D5D-E85991F7575D}" destId="{382A5910-DACF-4D74-9488-3FBE3FFE5B7A}" srcOrd="4" destOrd="0" presId="urn:microsoft.com/office/officeart/2005/8/layout/cycle3"/>
    <dgm:cxn modelId="{B46B2738-CF8A-8E4B-A68F-4BDE52BA691C}" type="presParOf" srcId="{9C053BA0-7181-4B17-9D5D-E85991F7575D}" destId="{9117103E-9EF9-4BF6-8306-1CCE6E0E5B0C}" srcOrd="5"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96B2D7-F017-4EAE-A85B-FAB2792A06FB}">
      <dsp:nvSpPr>
        <dsp:cNvPr id="0" name=""/>
        <dsp:cNvSpPr/>
      </dsp:nvSpPr>
      <dsp:spPr>
        <a:xfrm>
          <a:off x="444741" y="32428"/>
          <a:ext cx="2794350" cy="2794350"/>
        </a:xfrm>
        <a:prstGeom prst="circularArrow">
          <a:avLst>
            <a:gd name="adj1" fmla="val 5544"/>
            <a:gd name="adj2" fmla="val 330680"/>
            <a:gd name="adj3" fmla="val 13915004"/>
            <a:gd name="adj4" fmla="val 17301891"/>
            <a:gd name="adj5" fmla="val 5757"/>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2C7F37-A4E2-4819-ACAF-78937604F712}">
      <dsp:nvSpPr>
        <dsp:cNvPr id="0" name=""/>
        <dsp:cNvSpPr/>
      </dsp:nvSpPr>
      <dsp:spPr>
        <a:xfrm>
          <a:off x="1327813" y="942"/>
          <a:ext cx="1229176" cy="614588"/>
        </a:xfrm>
        <a:prstGeom prst="roundRect">
          <a:avLst/>
        </a:prstGeom>
        <a:solidFill>
          <a:schemeClr val="accent5">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Order/contract received from CERN</a:t>
          </a:r>
        </a:p>
      </dsp:txBody>
      <dsp:txXfrm>
        <a:off x="1357815" y="30944"/>
        <a:ext cx="1169172" cy="554584"/>
      </dsp:txXfrm>
    </dsp:sp>
    <dsp:sp modelId="{61F7B717-E0C5-4C4B-807E-8FDB4D2509D3}">
      <dsp:nvSpPr>
        <dsp:cNvPr id="0" name=""/>
        <dsp:cNvSpPr/>
      </dsp:nvSpPr>
      <dsp:spPr>
        <a:xfrm>
          <a:off x="2461112" y="824332"/>
          <a:ext cx="1229176" cy="614588"/>
        </a:xfrm>
        <a:prstGeom prst="roundRect">
          <a:avLst/>
        </a:prstGeom>
        <a:solidFill>
          <a:schemeClr val="accent5">
            <a:shade val="80000"/>
            <a:hueOff val="43427"/>
            <a:satOff val="-10277"/>
            <a:lumOff val="943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Increase in R&amp;D </a:t>
          </a:r>
        </a:p>
      </dsp:txBody>
      <dsp:txXfrm>
        <a:off x="2491114" y="854334"/>
        <a:ext cx="1169172" cy="554584"/>
      </dsp:txXfrm>
    </dsp:sp>
    <dsp:sp modelId="{5CF59C87-1B2E-4E97-B480-BD4CD96BA015}">
      <dsp:nvSpPr>
        <dsp:cNvPr id="0" name=""/>
        <dsp:cNvSpPr/>
      </dsp:nvSpPr>
      <dsp:spPr>
        <a:xfrm>
          <a:off x="2028230" y="2156604"/>
          <a:ext cx="1229176" cy="614588"/>
        </a:xfrm>
        <a:prstGeom prst="roundRect">
          <a:avLst/>
        </a:prstGeom>
        <a:solidFill>
          <a:schemeClr val="accent5">
            <a:shade val="80000"/>
            <a:hueOff val="86853"/>
            <a:satOff val="-20555"/>
            <a:lumOff val="188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Innovation</a:t>
          </a:r>
        </a:p>
      </dsp:txBody>
      <dsp:txXfrm>
        <a:off x="2058232" y="2186606"/>
        <a:ext cx="1169172" cy="554584"/>
      </dsp:txXfrm>
    </dsp:sp>
    <dsp:sp modelId="{382A5910-DACF-4D74-9488-3FBE3FFE5B7A}">
      <dsp:nvSpPr>
        <dsp:cNvPr id="0" name=""/>
        <dsp:cNvSpPr/>
      </dsp:nvSpPr>
      <dsp:spPr>
        <a:xfrm>
          <a:off x="627396" y="2156604"/>
          <a:ext cx="1229176" cy="614588"/>
        </a:xfrm>
        <a:prstGeom prst="roundRect">
          <a:avLst/>
        </a:prstGeom>
        <a:solidFill>
          <a:schemeClr val="accent5">
            <a:shade val="80000"/>
            <a:hueOff val="130280"/>
            <a:satOff val="-30832"/>
            <a:lumOff val="283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Productivity growth</a:t>
          </a:r>
        </a:p>
      </dsp:txBody>
      <dsp:txXfrm>
        <a:off x="657398" y="2186606"/>
        <a:ext cx="1169172" cy="554584"/>
      </dsp:txXfrm>
    </dsp:sp>
    <dsp:sp modelId="{9117103E-9EF9-4BF6-8306-1CCE6E0E5B0C}">
      <dsp:nvSpPr>
        <dsp:cNvPr id="0" name=""/>
        <dsp:cNvSpPr/>
      </dsp:nvSpPr>
      <dsp:spPr>
        <a:xfrm>
          <a:off x="194515" y="824332"/>
          <a:ext cx="1229176" cy="614588"/>
        </a:xfrm>
        <a:prstGeom prst="roundRect">
          <a:avLst/>
        </a:prstGeom>
        <a:solidFill>
          <a:schemeClr val="accent5">
            <a:shade val="80000"/>
            <a:hueOff val="173707"/>
            <a:satOff val="-41110"/>
            <a:lumOff val="3773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increase revenues &amp; profitability</a:t>
          </a:r>
        </a:p>
      </dsp:txBody>
      <dsp:txXfrm>
        <a:off x="224517" y="854334"/>
        <a:ext cx="1169172" cy="55458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2/13/2023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2/13/2023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97706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902534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3077971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40748186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38463452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15977946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3826629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40773180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24601730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err="1"/>
              <a:t>Average</a:t>
            </a:r>
            <a:r>
              <a:rPr lang="it-IT" sz="1200" dirty="0"/>
              <a:t> </a:t>
            </a:r>
            <a:r>
              <a:rPr lang="it-IT" sz="1200" dirty="0" err="1"/>
              <a:t>number</a:t>
            </a:r>
            <a:r>
              <a:rPr lang="it-IT" sz="1200" dirty="0"/>
              <a:t> of </a:t>
            </a:r>
            <a:r>
              <a:rPr lang="it-IT" sz="1200" dirty="0" err="1"/>
              <a:t>patents</a:t>
            </a:r>
            <a:r>
              <a:rPr lang="it-IT" sz="1200" dirty="0"/>
              <a:t> </a:t>
            </a:r>
            <a:r>
              <a:rPr lang="it-IT" sz="1200" dirty="0" err="1"/>
              <a:t>filed</a:t>
            </a:r>
            <a:r>
              <a:rPr lang="it-IT" sz="1200" dirty="0"/>
              <a:t> </a:t>
            </a:r>
            <a:r>
              <a:rPr lang="it-IT" sz="1200" dirty="0" err="1"/>
              <a:t>before</a:t>
            </a:r>
            <a:r>
              <a:rPr lang="it-IT" sz="1200" dirty="0"/>
              <a:t> and </a:t>
            </a:r>
            <a:r>
              <a:rPr lang="it-IT" sz="1200" dirty="0" err="1"/>
              <a:t>after</a:t>
            </a:r>
            <a:r>
              <a:rPr lang="it-IT" sz="1200" dirty="0"/>
              <a:t> the </a:t>
            </a:r>
            <a:r>
              <a:rPr lang="it-IT" sz="1200" dirty="0" err="1"/>
              <a:t>beginning</a:t>
            </a:r>
            <a:r>
              <a:rPr lang="it-IT" sz="1200" dirty="0"/>
              <a:t> of the </a:t>
            </a:r>
            <a:r>
              <a:rPr lang="it-IT" sz="1200" dirty="0" err="1"/>
              <a:t>procurement</a:t>
            </a:r>
            <a:r>
              <a:rPr lang="it-IT" sz="1200" dirty="0"/>
              <a:t> </a:t>
            </a:r>
            <a:r>
              <a:rPr lang="it-IT" sz="1200" dirty="0" err="1"/>
              <a:t>relationship</a:t>
            </a:r>
            <a:r>
              <a:rPr lang="it-IT" sz="1200" dirty="0"/>
              <a:t> with CERN</a:t>
            </a: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dirty="0"/>
          </a:p>
          <a:p>
            <a:pPr marL="0" marR="0" indent="0" algn="l" defTabSz="914400" rtl="0" eaLnBrk="1" fontAlgn="auto" latinLnBrk="0" hangingPunct="1">
              <a:lnSpc>
                <a:spcPct val="100000"/>
              </a:lnSpc>
              <a:spcBef>
                <a:spcPts val="0"/>
              </a:spcBef>
              <a:spcAft>
                <a:spcPts val="0"/>
              </a:spcAft>
              <a:buClrTx/>
              <a:buSzTx/>
              <a:buFontTx/>
              <a:buNone/>
              <a:tabLst/>
              <a:defRPr/>
            </a:pPr>
            <a:r>
              <a:rPr lang="it-IT" dirty="0"/>
              <a:t>The X-</a:t>
            </a:r>
            <a:r>
              <a:rPr lang="it-IT" dirty="0" err="1"/>
              <a:t>axis</a:t>
            </a:r>
            <a:r>
              <a:rPr lang="it-IT" dirty="0"/>
              <a:t> shows the «relative </a:t>
            </a:r>
            <a:r>
              <a:rPr lang="it-IT" dirty="0" err="1"/>
              <a:t>years</a:t>
            </a:r>
            <a:r>
              <a:rPr lang="it-IT" dirty="0"/>
              <a:t>», </a:t>
            </a:r>
            <a:r>
              <a:rPr lang="it-IT" dirty="0" err="1"/>
              <a:t>that</a:t>
            </a:r>
            <a:r>
              <a:rPr lang="it-IT" dirty="0"/>
              <a:t> are the </a:t>
            </a:r>
            <a:r>
              <a:rPr lang="it-IT" dirty="0" err="1"/>
              <a:t>difference</a:t>
            </a:r>
            <a:r>
              <a:rPr lang="it-IT" dirty="0"/>
              <a:t> </a:t>
            </a:r>
            <a:r>
              <a:rPr lang="it-IT" dirty="0" err="1"/>
              <a:t>between</a:t>
            </a:r>
            <a:r>
              <a:rPr lang="it-IT" dirty="0"/>
              <a:t> a </a:t>
            </a:r>
            <a:r>
              <a:rPr lang="it-IT" dirty="0" err="1"/>
              <a:t>given</a:t>
            </a:r>
            <a:r>
              <a:rPr lang="it-IT" dirty="0"/>
              <a:t> </a:t>
            </a:r>
            <a:r>
              <a:rPr lang="it-IT" dirty="0" err="1"/>
              <a:t>year</a:t>
            </a:r>
            <a:r>
              <a:rPr lang="it-IT" dirty="0"/>
              <a:t> and the </a:t>
            </a:r>
            <a:r>
              <a:rPr lang="it-IT" dirty="0" err="1"/>
              <a:t>year</a:t>
            </a:r>
            <a:r>
              <a:rPr lang="it-IT" dirty="0"/>
              <a:t> the first </a:t>
            </a:r>
            <a:r>
              <a:rPr lang="it-IT" dirty="0" err="1"/>
              <a:t>order</a:t>
            </a:r>
            <a:r>
              <a:rPr lang="it-IT" dirty="0"/>
              <a:t> </a:t>
            </a:r>
            <a:r>
              <a:rPr lang="it-IT" dirty="0" err="1"/>
              <a:t>is</a:t>
            </a:r>
            <a:r>
              <a:rPr lang="it-IT" dirty="0"/>
              <a:t> </a:t>
            </a:r>
            <a:r>
              <a:rPr lang="it-IT" dirty="0" err="1"/>
              <a:t>received</a:t>
            </a:r>
            <a:r>
              <a:rPr lang="it-IT" dirty="0"/>
              <a:t>. </a:t>
            </a:r>
            <a:r>
              <a:rPr lang="it-IT" dirty="0" err="1"/>
              <a:t>Therefore</a:t>
            </a:r>
            <a:r>
              <a:rPr lang="it-IT" dirty="0"/>
              <a:t>, CERN(0) </a:t>
            </a:r>
            <a:r>
              <a:rPr lang="it-IT" dirty="0" err="1"/>
              <a:t>is</a:t>
            </a:r>
            <a:r>
              <a:rPr lang="it-IT" dirty="0"/>
              <a:t>, for </a:t>
            </a:r>
            <a:r>
              <a:rPr lang="it-IT" dirty="0" err="1"/>
              <a:t>each</a:t>
            </a:r>
            <a:r>
              <a:rPr lang="it-IT" dirty="0"/>
              <a:t> company, the </a:t>
            </a:r>
            <a:r>
              <a:rPr lang="it-IT" dirty="0" err="1"/>
              <a:t>year</a:t>
            </a:r>
            <a:r>
              <a:rPr lang="it-IT" dirty="0"/>
              <a:t> of </a:t>
            </a:r>
            <a:r>
              <a:rPr lang="it-IT" dirty="0" err="1"/>
              <a:t>beginning</a:t>
            </a:r>
            <a:r>
              <a:rPr lang="it-IT" dirty="0"/>
              <a:t> of the </a:t>
            </a:r>
            <a:r>
              <a:rPr lang="it-IT" dirty="0" err="1"/>
              <a:t>procurement</a:t>
            </a:r>
            <a:r>
              <a:rPr lang="it-IT" dirty="0"/>
              <a:t> </a:t>
            </a:r>
            <a:r>
              <a:rPr lang="it-IT" dirty="0" err="1"/>
              <a:t>relationship</a:t>
            </a:r>
            <a:r>
              <a:rPr lang="it-IT" dirty="0"/>
              <a:t>.</a:t>
            </a:r>
          </a:p>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8299385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key message here is that CERN is an open institution: open to its </a:t>
            </a:r>
            <a:r>
              <a:rPr lang="en-US" dirty="0" err="1"/>
              <a:t>neighbours</a:t>
            </a:r>
            <a:r>
              <a:rPr lang="en-US" dirty="0"/>
              <a:t>, and open to citizens from across the globe. We welcome them to CERN and go out to meet them</a:t>
            </a:r>
          </a:p>
          <a:p>
            <a:endParaRPr lang="en-US" dirty="0"/>
          </a:p>
          <a:p>
            <a:r>
              <a:rPr lang="en-US" dirty="0"/>
              <a:t>This slides </a:t>
            </a:r>
            <a:r>
              <a:rPr lang="en-US" dirty="0" err="1"/>
              <a:t>summarises</a:t>
            </a:r>
            <a:r>
              <a:rPr lang="en-US" dirty="0"/>
              <a:t> the outreach activities carried out by CERN.</a:t>
            </a:r>
          </a:p>
          <a:p>
            <a:r>
              <a:rPr lang="en-US" dirty="0"/>
              <a:t>It also includes a mention of CERN’s fundraising activities, for projects that are not part of CERN’s core activity. These fall into three categories: education &amp; outreach, culture and creativity, innovation and knowledge exchange</a:t>
            </a:r>
          </a:p>
        </p:txBody>
      </p:sp>
      <p:sp>
        <p:nvSpPr>
          <p:cNvPr id="4" name="Slide Number Placeholder 3"/>
          <p:cNvSpPr>
            <a:spLocks noGrp="1"/>
          </p:cNvSpPr>
          <p:nvPr>
            <p:ph type="sldNum" sz="quarter" idx="10"/>
          </p:nvPr>
        </p:nvSpPr>
        <p:spPr/>
        <p:txBody>
          <a:bodyPr/>
          <a:lstStyle/>
          <a:p>
            <a:fld id="{BC549E03-5E61-9344-9F2B-A7AC2BD1FB60}" type="slidenum">
              <a:rPr lang="fr-FR" smtClean="0"/>
              <a:t>33</a:t>
            </a:fld>
            <a:endParaRPr lang="fr-FR"/>
          </a:p>
        </p:txBody>
      </p:sp>
    </p:spTree>
    <p:extLst>
      <p:ext uri="{BB962C8B-B14F-4D97-AF65-F5344CB8AC3E}">
        <p14:creationId xmlns:p14="http://schemas.microsoft.com/office/powerpoint/2010/main" val="1159244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7682614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35</a:t>
            </a:fld>
            <a:endParaRPr lang="en-US"/>
          </a:p>
        </p:txBody>
      </p:sp>
    </p:spTree>
    <p:extLst>
      <p:ext uri="{BB962C8B-B14F-4D97-AF65-F5344CB8AC3E}">
        <p14:creationId xmlns:p14="http://schemas.microsoft.com/office/powerpoint/2010/main" val="23677746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38</a:t>
            </a:fld>
            <a:endParaRPr lang="en-US"/>
          </a:p>
        </p:txBody>
      </p:sp>
    </p:spTree>
    <p:extLst>
      <p:ext uri="{BB962C8B-B14F-4D97-AF65-F5344CB8AC3E}">
        <p14:creationId xmlns:p14="http://schemas.microsoft.com/office/powerpoint/2010/main" val="40993661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39</a:t>
            </a:fld>
            <a:endParaRPr lang="en-US"/>
          </a:p>
        </p:txBody>
      </p:sp>
    </p:spTree>
    <p:extLst>
      <p:ext uri="{BB962C8B-B14F-4D97-AF65-F5344CB8AC3E}">
        <p14:creationId xmlns:p14="http://schemas.microsoft.com/office/powerpoint/2010/main" val="2093588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529538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35870599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1045715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6112732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440286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10316563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21883362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2/13/2023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2/13/2023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2/13/2023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a:t>Click icon to add picture</a:t>
            </a:r>
            <a:endParaRPr lang="en-US" dirty="0"/>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2/13/2023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2/13/2023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2/13/2023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2/13/2023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2/13/2023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2/13/2023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2/13/2023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2/13/2023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5" name="Picture 4">
            <a:extLst>
              <a:ext uri="{FF2B5EF4-FFF2-40B4-BE49-F238E27FC236}">
                <a16:creationId xmlns:a16="http://schemas.microsoft.com/office/drawing/2014/main" id="{26C18BCF-1026-3541-8435-A6A493D9875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47012" y="6394174"/>
            <a:ext cx="395212" cy="390939"/>
          </a:xfrm>
          <a:prstGeom prst="rect">
            <a:avLst/>
          </a:prstGeom>
        </p:spPr>
      </p:pic>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2/13/2023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0ABF86B4-1322-F74D-BA39-B1619390F55E}" type="datetime1">
              <a:rPr lang="fr-CH" smtClean="0"/>
              <a:t>13.02.2023</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dirty="0"/>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Tree>
    <p:extLst>
      <p:ext uri="{BB962C8B-B14F-4D97-AF65-F5344CB8AC3E}">
        <p14:creationId xmlns:p14="http://schemas.microsoft.com/office/powerpoint/2010/main" val="1290446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mod="1">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2/13/2023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2/13/2023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2/13/2023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F16AF3C9-D784-6946-89F2-5993CCDAAF63}"/>
              </a:ext>
            </a:extLst>
          </p:cNvPr>
          <p:cNvSpPr>
            <a:spLocks noGrp="1"/>
          </p:cNvSpPr>
          <p:nvPr>
            <p:ph type="dt" sz="half" idx="14"/>
          </p:nvPr>
        </p:nvSpPr>
        <p:spPr/>
        <p:txBody>
          <a:bodyPr/>
          <a:lstStyle/>
          <a:p>
            <a:fld id="{23793A62-AA7E-5A4D-A43E-DF1B3593C4E5}" type="datetime1">
              <a:rPr lang="en-US" smtClean="0"/>
              <a:t>2/13/2023</a:t>
            </a:fld>
            <a:endParaRPr lang="en-US" dirty="0"/>
          </a:p>
        </p:txBody>
      </p:sp>
      <p:sp>
        <p:nvSpPr>
          <p:cNvPr id="5" name="Footer Placeholder 4">
            <a:extLst>
              <a:ext uri="{FF2B5EF4-FFF2-40B4-BE49-F238E27FC236}">
                <a16:creationId xmlns:a16="http://schemas.microsoft.com/office/drawing/2014/main" id="{6EBA3189-CBF0-9340-9C1D-42AA3E21A8C6}"/>
              </a:ext>
            </a:extLst>
          </p:cNvPr>
          <p:cNvSpPr>
            <a:spLocks noGrp="1"/>
          </p:cNvSpPr>
          <p:nvPr>
            <p:ph type="ftr" sz="quarter" idx="15"/>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D41DD477-EAF2-F841-B7BB-852598C9EAA0}"/>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930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2/13/2023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2/13/2023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E68E270-2AED-0F45-A0C5-6F0942DF8A9F}"/>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2/13/2023</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pic>
        <p:nvPicPr>
          <p:cNvPr id="11" name="Picture 10">
            <a:extLst>
              <a:ext uri="{FF2B5EF4-FFF2-40B4-BE49-F238E27FC236}">
                <a16:creationId xmlns:a16="http://schemas.microsoft.com/office/drawing/2014/main" id="{C3346822-6F29-4340-B76E-0E6C21BA22D8}"/>
              </a:ext>
            </a:extLst>
          </p:cNvPr>
          <p:cNvPicPr>
            <a:picLocks noChangeAspect="1"/>
          </p:cNvPicPr>
          <p:nvPr userDrawn="1"/>
        </p:nvPicPr>
        <p:blipFill>
          <a:blip r:embed="rId24" cstate="screen">
            <a:extLst>
              <a:ext uri="{28A0092B-C50C-407E-A947-70E740481C1C}">
                <a14:useLocalDpi xmlns:a14="http://schemas.microsoft.com/office/drawing/2010/main"/>
              </a:ext>
            </a:extLst>
          </a:blip>
          <a:stretch>
            <a:fillRect/>
          </a:stretch>
        </p:blipFill>
        <p:spPr>
          <a:xfrm>
            <a:off x="457260" y="6397057"/>
            <a:ext cx="406174" cy="401783"/>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2"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guide id="19" pos="3940" userDrawn="1">
          <p15:clr>
            <a:srgbClr val="F26B43"/>
          </p15:clr>
        </p15:guide>
        <p15:guide id="20" pos="1481" userDrawn="1">
          <p15:clr>
            <a:srgbClr val="F26B43"/>
          </p15:clr>
        </p15:guide>
        <p15:guide id="21" pos="1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4.emf"/></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4.emf"/></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emf"/></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1.png"/><Relationship Id="rId7" Type="http://schemas.openxmlformats.org/officeDocument/2006/relationships/diagramColors" Target="../diagrams/colors1.xm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9.xml"/><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procurement.web.cern.ch/" TargetMode="Externa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s://forthcoming-ms.app.cern.ch/#!/"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hyperlink" Target="https://found.cern.ch/java-ext/found/CFTSearch.do"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968750"/>
            <a:ext cx="11376025" cy="1731502"/>
          </a:xfrm>
        </p:spPr>
        <p:txBody>
          <a:bodyPr/>
          <a:lstStyle/>
          <a:p>
            <a:pPr algn="ctr"/>
            <a:r>
              <a:rPr lang="en-US" altLang="fr-FR" sz="4800" dirty="0" smtClean="0"/>
              <a:t>Introduction to Doing </a:t>
            </a:r>
            <a:r>
              <a:rPr lang="en-US" altLang="fr-FR" sz="4800" dirty="0"/>
              <a:t>Business with </a:t>
            </a:r>
            <a:r>
              <a:rPr lang="en-US" altLang="fr-FR" sz="4800" dirty="0" smtClean="0"/>
              <a:t>CERN for Republic of Ireland</a:t>
            </a:r>
            <a:r>
              <a:rPr lang="en-US" altLang="fr-FR" sz="4800" dirty="0"/>
              <a:t/>
            </a:r>
            <a:br>
              <a:rPr lang="en-US" altLang="fr-FR" sz="4800" dirty="0"/>
            </a:br>
            <a:endParaRPr lang="en-US" sz="48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600" dirty="0" smtClean="0"/>
              <a:t>Chris Hartley </a:t>
            </a:r>
            <a:r>
              <a:rPr lang="en-CH" sz="1600" dirty="0" smtClean="0"/>
              <a:t>–</a:t>
            </a:r>
            <a:r>
              <a:rPr lang="en-US" sz="1600" dirty="0" smtClean="0"/>
              <a:t> Head of Industry, Procurement and Knowledge </a:t>
            </a:r>
            <a:r>
              <a:rPr lang="en-US" sz="1600" dirty="0"/>
              <a:t>T</a:t>
            </a:r>
            <a:r>
              <a:rPr lang="en-US" sz="1600" dirty="0" smtClean="0"/>
              <a:t>ransfer Department</a:t>
            </a:r>
            <a:endParaRPr lang="en-US" sz="1600" dirty="0"/>
          </a:p>
          <a:p>
            <a:pPr algn="l"/>
            <a:r>
              <a:rPr lang="en-US" sz="1600" dirty="0" smtClean="0"/>
              <a:t>13/02/2023</a:t>
            </a:r>
            <a:endParaRPr lang="en-US" sz="1600" dirty="0"/>
          </a:p>
        </p:txBody>
      </p:sp>
      <p:pic>
        <p:nvPicPr>
          <p:cNvPr id="5"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1" cy="3429000"/>
          </a:xfrm>
          <a:prstGeom prst="rect">
            <a:avLst/>
          </a:prstGeom>
        </p:spPr>
      </p:pic>
    </p:spTree>
    <p:extLst>
      <p:ext uri="{BB962C8B-B14F-4D97-AF65-F5344CB8AC3E}">
        <p14:creationId xmlns:p14="http://schemas.microsoft.com/office/powerpoint/2010/main" val="11537878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7D6B4-AD10-B548-95EA-51D122907769}"/>
              </a:ext>
            </a:extLst>
          </p:cNvPr>
          <p:cNvSpPr>
            <a:spLocks noGrp="1"/>
          </p:cNvSpPr>
          <p:nvPr>
            <p:ph type="title"/>
          </p:nvPr>
        </p:nvSpPr>
        <p:spPr/>
        <p:txBody>
          <a:bodyPr/>
          <a:lstStyle/>
          <a:p>
            <a:r>
              <a:rPr lang="en-US" altLang="en-US" dirty="0">
                <a:cs typeface="Calibri" panose="020F0502020204030204" pitchFamily="34" charset="0"/>
              </a:rPr>
              <a:t>How do we buy? </a:t>
            </a:r>
            <a:endParaRPr lang="en-US" dirty="0"/>
          </a:p>
        </p:txBody>
      </p:sp>
      <p:sp>
        <p:nvSpPr>
          <p:cNvPr id="3" name="Text Placeholder 2">
            <a:extLst>
              <a:ext uri="{FF2B5EF4-FFF2-40B4-BE49-F238E27FC236}">
                <a16:creationId xmlns:a16="http://schemas.microsoft.com/office/drawing/2014/main" id="{17EB7D6C-E5AA-604D-B63E-030827003A53}"/>
              </a:ext>
            </a:extLst>
          </p:cNvPr>
          <p:cNvSpPr>
            <a:spLocks noGrp="1"/>
          </p:cNvSpPr>
          <p:nvPr>
            <p:ph type="body" idx="1"/>
          </p:nvPr>
        </p:nvSpPr>
        <p:spPr>
          <a:xfrm>
            <a:off x="407987" y="1592263"/>
            <a:ext cx="5616575" cy="1719348"/>
          </a:xfrm>
        </p:spPr>
        <p:txBody>
          <a:bodyPr/>
          <a:lstStyle/>
          <a:p>
            <a:pPr marL="0" lvl="1">
              <a:buClr>
                <a:srgbClr val="3861AA"/>
              </a:buClr>
            </a:pPr>
            <a:r>
              <a:rPr lang="en-US" altLang="fr-FR" sz="2200" dirty="0" smtClean="0">
                <a:solidFill>
                  <a:srgbClr val="00559F"/>
                </a:solidFill>
              </a:rPr>
              <a:t>Service Contracts </a:t>
            </a:r>
            <a:r>
              <a:rPr lang="en-GB" sz="2400" dirty="0" smtClean="0"/>
              <a:t>are for </a:t>
            </a:r>
            <a:r>
              <a:rPr lang="en-GB" sz="2400" dirty="0"/>
              <a:t>the provision of services to be performed on the CERN site.</a:t>
            </a:r>
            <a:endParaRPr lang="en-US" altLang="fr-FR" sz="2200" dirty="0" smtClean="0"/>
          </a:p>
          <a:p>
            <a:pPr marL="0" lvl="1">
              <a:buClr>
                <a:srgbClr val="3861AA"/>
              </a:buClr>
            </a:pPr>
            <a:endParaRPr lang="en-US" altLang="fr-FR" sz="2200" dirty="0" smtClean="0"/>
          </a:p>
          <a:p>
            <a:pPr marL="342900" lvl="1" indent="-342900">
              <a:buClrTx/>
              <a:buFont typeface="Arial" panose="020B0604020202020204" pitchFamily="34" charset="0"/>
              <a:buChar char="•"/>
            </a:pPr>
            <a:endParaRPr lang="en-US" altLang="fr-FR" sz="2200" dirty="0">
              <a:solidFill>
                <a:schemeClr val="tx1"/>
              </a:solidFill>
            </a:endParaRPr>
          </a:p>
          <a:p>
            <a:endParaRPr lang="en-US" dirty="0"/>
          </a:p>
        </p:txBody>
      </p:sp>
      <p:sp>
        <p:nvSpPr>
          <p:cNvPr id="4" name="Text Placeholder 3">
            <a:extLst>
              <a:ext uri="{FF2B5EF4-FFF2-40B4-BE49-F238E27FC236}">
                <a16:creationId xmlns:a16="http://schemas.microsoft.com/office/drawing/2014/main" id="{21260A7B-CDBC-944E-9F9F-8824F8DC7884}"/>
              </a:ext>
            </a:extLst>
          </p:cNvPr>
          <p:cNvSpPr>
            <a:spLocks noGrp="1"/>
          </p:cNvSpPr>
          <p:nvPr>
            <p:ph type="body" sz="quarter" idx="3"/>
          </p:nvPr>
        </p:nvSpPr>
        <p:spPr>
          <a:xfrm>
            <a:off x="6172200" y="1604965"/>
            <a:ext cx="5616600" cy="1706645"/>
          </a:xfrm>
        </p:spPr>
        <p:txBody>
          <a:bodyPr/>
          <a:lstStyle/>
          <a:p>
            <a:r>
              <a:rPr lang="en-US" dirty="0" smtClean="0">
                <a:solidFill>
                  <a:srgbClr val="0070C0"/>
                </a:solidFill>
              </a:rPr>
              <a:t>Supply Contracts </a:t>
            </a:r>
            <a:r>
              <a:rPr lang="en-US" dirty="0" smtClean="0">
                <a:solidFill>
                  <a:schemeClr val="tx2"/>
                </a:solidFill>
              </a:rPr>
              <a:t>are anything which are not service contracts</a:t>
            </a:r>
            <a:endParaRPr lang="en-US" dirty="0">
              <a:solidFill>
                <a:schemeClr val="tx2"/>
              </a:solidFill>
            </a:endParaRPr>
          </a:p>
        </p:txBody>
      </p:sp>
      <p:sp>
        <p:nvSpPr>
          <p:cNvPr id="7" name="Date Placeholder 6">
            <a:extLst>
              <a:ext uri="{FF2B5EF4-FFF2-40B4-BE49-F238E27FC236}">
                <a16:creationId xmlns:a16="http://schemas.microsoft.com/office/drawing/2014/main" id="{CF7FEE2B-5C8A-B54F-B637-DC9386D8DC2A}"/>
              </a:ext>
            </a:extLst>
          </p:cNvPr>
          <p:cNvSpPr>
            <a:spLocks noGrp="1"/>
          </p:cNvSpPr>
          <p:nvPr>
            <p:ph type="dt" sz="half" idx="15"/>
          </p:nvPr>
        </p:nvSpPr>
        <p:spPr/>
        <p:txBody>
          <a:bodyPr/>
          <a:lstStyle/>
          <a:p>
            <a:fld id="{23793A62-AA7E-5A4D-A43E-DF1B3593C4E5}" type="datetime1">
              <a:rPr lang="en-US" smtClean="0"/>
              <a:t>2/13/2023</a:t>
            </a:fld>
            <a:endParaRPr lang="en-US" dirty="0"/>
          </a:p>
        </p:txBody>
      </p:sp>
      <p:sp>
        <p:nvSpPr>
          <p:cNvPr id="9" name="Slide Number Placeholder 8">
            <a:extLst>
              <a:ext uri="{FF2B5EF4-FFF2-40B4-BE49-F238E27FC236}">
                <a16:creationId xmlns:a16="http://schemas.microsoft.com/office/drawing/2014/main" id="{C0849293-480C-404E-9D27-8E1E14916FEC}"/>
              </a:ext>
            </a:extLst>
          </p:cNvPr>
          <p:cNvSpPr>
            <a:spLocks noGrp="1"/>
          </p:cNvSpPr>
          <p:nvPr>
            <p:ph type="sldNum" sz="quarter" idx="17"/>
          </p:nvPr>
        </p:nvSpPr>
        <p:spPr/>
        <p:txBody>
          <a:bodyPr/>
          <a:lstStyle/>
          <a:p>
            <a:fld id="{36B5EA5A-BC32-A742-B11B-8E7414D5B535}" type="slidenum">
              <a:rPr lang="en-US" smtClean="0"/>
              <a:pPr/>
              <a:t>10</a:t>
            </a:fld>
            <a:endParaRPr lang="en-US" dirty="0"/>
          </a:p>
        </p:txBody>
      </p:sp>
      <p:pic>
        <p:nvPicPr>
          <p:cNvPr id="16" name="Picture Placeholder 15">
            <a:extLst>
              <a:ext uri="{FF2B5EF4-FFF2-40B4-BE49-F238E27FC236}">
                <a16:creationId xmlns:a16="http://schemas.microsoft.com/office/drawing/2014/main" id="{5509C4EC-E6E7-944C-9079-CD741B40084D}"/>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l="-83"/>
          <a:stretch/>
        </p:blipFill>
        <p:spPr>
          <a:xfrm>
            <a:off x="330630" y="3454486"/>
            <a:ext cx="5616575" cy="2371725"/>
          </a:xfrm>
        </p:spPr>
      </p:pic>
      <p:grpSp>
        <p:nvGrpSpPr>
          <p:cNvPr id="10" name="Group 9">
            <a:extLst>
              <a:ext uri="{FF2B5EF4-FFF2-40B4-BE49-F238E27FC236}">
                <a16:creationId xmlns:a16="http://schemas.microsoft.com/office/drawing/2014/main" id="{466803F0-CAAF-B349-BE2C-32A55F67E481}"/>
              </a:ext>
            </a:extLst>
          </p:cNvPr>
          <p:cNvGrpSpPr/>
          <p:nvPr/>
        </p:nvGrpSpPr>
        <p:grpSpPr>
          <a:xfrm>
            <a:off x="6244680" y="3467187"/>
            <a:ext cx="5616574" cy="2371725"/>
            <a:chOff x="407988" y="3824288"/>
            <a:chExt cx="5616574" cy="2371725"/>
          </a:xfrm>
        </p:grpSpPr>
        <p:sp>
          <p:nvSpPr>
            <p:cNvPr id="19" name="Rectangle 18">
              <a:extLst>
                <a:ext uri="{FF2B5EF4-FFF2-40B4-BE49-F238E27FC236}">
                  <a16:creationId xmlns:a16="http://schemas.microsoft.com/office/drawing/2014/main" id="{B94C20EA-BCA4-5849-98A8-14CD65C797B5}"/>
                </a:ext>
              </a:extLst>
            </p:cNvPr>
            <p:cNvSpPr/>
            <p:nvPr/>
          </p:nvSpPr>
          <p:spPr>
            <a:xfrm>
              <a:off x="407988" y="3824288"/>
              <a:ext cx="5616574" cy="23717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140B95C-3C78-D949-B2E9-F40FA212CC4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2006" y="4374290"/>
              <a:ext cx="5130247" cy="1604105"/>
            </a:xfrm>
            <a:prstGeom prst="rect">
              <a:avLst/>
            </a:prstGeom>
          </p:spPr>
        </p:pic>
      </p:grpSp>
      <p:grpSp>
        <p:nvGrpSpPr>
          <p:cNvPr id="23" name="Group 22">
            <a:extLst>
              <a:ext uri="{FF2B5EF4-FFF2-40B4-BE49-F238E27FC236}">
                <a16:creationId xmlns:a16="http://schemas.microsoft.com/office/drawing/2014/main" id="{AAD6BE5C-DFF2-2245-BF14-AC285BC1B9C1}"/>
              </a:ext>
            </a:extLst>
          </p:cNvPr>
          <p:cNvGrpSpPr/>
          <p:nvPr/>
        </p:nvGrpSpPr>
        <p:grpSpPr>
          <a:xfrm>
            <a:off x="0" y="-1400"/>
            <a:ext cx="12187669" cy="98854"/>
            <a:chOff x="-1" y="0"/>
            <a:chExt cx="12187669" cy="98854"/>
          </a:xfrm>
        </p:grpSpPr>
        <p:sp>
          <p:nvSpPr>
            <p:cNvPr id="24" name="Rectangle 23">
              <a:extLst>
                <a:ext uri="{FF2B5EF4-FFF2-40B4-BE49-F238E27FC236}">
                  <a16:creationId xmlns:a16="http://schemas.microsoft.com/office/drawing/2014/main" id="{CB6BE2DA-1382-884E-8115-253D9948371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6B121C41-DE5E-FD4D-9EDE-B4FC014681F3}"/>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549AE147-3008-1C4B-AB48-CE1E02E1973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DEAE12CC-686B-6945-81C9-C2B79284C7B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22FC927-75E0-754F-893E-83879936DF7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95AA82A-5BF5-5047-B613-813D511EFF9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21" name="Picture Placeholder 15">
            <a:extLst>
              <a:ext uri="{FF2B5EF4-FFF2-40B4-BE49-F238E27FC236}">
                <a16:creationId xmlns:a16="http://schemas.microsoft.com/office/drawing/2014/main" id="{5509C4EC-E6E7-944C-9079-CD741B40084D}"/>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l="-83"/>
          <a:stretch/>
        </p:blipFill>
        <p:spPr>
          <a:xfrm>
            <a:off x="330629" y="3454485"/>
            <a:ext cx="5616575" cy="2371725"/>
          </a:xfrm>
        </p:spPr>
      </p:pic>
    </p:spTree>
    <p:extLst>
      <p:ext uri="{BB962C8B-B14F-4D97-AF65-F5344CB8AC3E}">
        <p14:creationId xmlns:p14="http://schemas.microsoft.com/office/powerpoint/2010/main" val="2910482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10"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7D6B4-AD10-B548-95EA-51D122907769}"/>
              </a:ext>
            </a:extLst>
          </p:cNvPr>
          <p:cNvSpPr>
            <a:spLocks noGrp="1"/>
          </p:cNvSpPr>
          <p:nvPr>
            <p:ph type="title"/>
          </p:nvPr>
        </p:nvSpPr>
        <p:spPr/>
        <p:txBody>
          <a:bodyPr/>
          <a:lstStyle/>
          <a:p>
            <a:r>
              <a:rPr lang="en-US" altLang="en-US" dirty="0">
                <a:cs typeface="Calibri" panose="020F0502020204030204" pitchFamily="34" charset="0"/>
              </a:rPr>
              <a:t>How </a:t>
            </a:r>
            <a:r>
              <a:rPr lang="en-US" altLang="en-US" dirty="0" smtClean="0">
                <a:cs typeface="Calibri" panose="020F0502020204030204" pitchFamily="34" charset="0"/>
              </a:rPr>
              <a:t>does CERN </a:t>
            </a:r>
            <a:r>
              <a:rPr lang="en-US" altLang="en-US" dirty="0">
                <a:cs typeface="Calibri" panose="020F0502020204030204" pitchFamily="34" charset="0"/>
              </a:rPr>
              <a:t>buy? </a:t>
            </a:r>
            <a:endParaRPr lang="en-US" dirty="0"/>
          </a:p>
        </p:txBody>
      </p:sp>
      <p:sp>
        <p:nvSpPr>
          <p:cNvPr id="3" name="Text Placeholder 2">
            <a:extLst>
              <a:ext uri="{FF2B5EF4-FFF2-40B4-BE49-F238E27FC236}">
                <a16:creationId xmlns:a16="http://schemas.microsoft.com/office/drawing/2014/main" id="{17EB7D6C-E5AA-604D-B63E-030827003A53}"/>
              </a:ext>
            </a:extLst>
          </p:cNvPr>
          <p:cNvSpPr>
            <a:spLocks noGrp="1"/>
          </p:cNvSpPr>
          <p:nvPr>
            <p:ph type="body" idx="1"/>
          </p:nvPr>
        </p:nvSpPr>
        <p:spPr>
          <a:xfrm>
            <a:off x="407987" y="1592263"/>
            <a:ext cx="5616575" cy="1719348"/>
          </a:xfrm>
        </p:spPr>
        <p:txBody>
          <a:bodyPr/>
          <a:lstStyle/>
          <a:p>
            <a:pPr marL="0" lvl="1">
              <a:buClr>
                <a:srgbClr val="3861AA"/>
              </a:buClr>
            </a:pPr>
            <a:r>
              <a:rPr lang="en-US" altLang="fr-FR" sz="2200" dirty="0"/>
              <a:t>Off-the shelf or non-standard products which can be produced with existing manufacturing techniques or technologies:</a:t>
            </a:r>
          </a:p>
          <a:p>
            <a:pPr marL="342900" lvl="1" indent="-342900">
              <a:buClrTx/>
              <a:buFont typeface="Arial" panose="020B0604020202020204" pitchFamily="34" charset="0"/>
              <a:buChar char="•"/>
            </a:pPr>
            <a:r>
              <a:rPr lang="en-US" altLang="fr-FR" sz="2200" dirty="0">
                <a:solidFill>
                  <a:schemeClr val="tx1"/>
                </a:solidFill>
              </a:rPr>
              <a:t>Functional specification</a:t>
            </a:r>
          </a:p>
          <a:p>
            <a:endParaRPr lang="en-US" dirty="0"/>
          </a:p>
        </p:txBody>
      </p:sp>
      <p:sp>
        <p:nvSpPr>
          <p:cNvPr id="4" name="Text Placeholder 3">
            <a:extLst>
              <a:ext uri="{FF2B5EF4-FFF2-40B4-BE49-F238E27FC236}">
                <a16:creationId xmlns:a16="http://schemas.microsoft.com/office/drawing/2014/main" id="{21260A7B-CDBC-944E-9F9F-8824F8DC7884}"/>
              </a:ext>
            </a:extLst>
          </p:cNvPr>
          <p:cNvSpPr>
            <a:spLocks noGrp="1"/>
          </p:cNvSpPr>
          <p:nvPr>
            <p:ph type="body" sz="quarter" idx="3"/>
          </p:nvPr>
        </p:nvSpPr>
        <p:spPr>
          <a:xfrm>
            <a:off x="6172200" y="1604965"/>
            <a:ext cx="5616600" cy="1706645"/>
          </a:xfrm>
        </p:spPr>
        <p:txBody>
          <a:bodyPr/>
          <a:lstStyle/>
          <a:p>
            <a:pPr marL="0" lvl="1">
              <a:buClr>
                <a:srgbClr val="3861AA"/>
              </a:buClr>
            </a:pPr>
            <a:r>
              <a:rPr lang="en-US" altLang="fr-FR" sz="2200" dirty="0"/>
              <a:t>Non-standard products where industry has neither the required know-how nor the interest to develop and design the products:</a:t>
            </a:r>
          </a:p>
          <a:p>
            <a:pPr marL="342900" lvl="1" indent="-342900">
              <a:buClrTx/>
              <a:buFont typeface="Arial" panose="020B0604020202020204" pitchFamily="34" charset="0"/>
              <a:buChar char="•"/>
            </a:pPr>
            <a:r>
              <a:rPr lang="en-US" altLang="fr-FR" sz="2200" dirty="0">
                <a:solidFill>
                  <a:schemeClr val="tx1"/>
                </a:solidFill>
              </a:rPr>
              <a:t>Build-to-Print specification</a:t>
            </a:r>
          </a:p>
          <a:p>
            <a:endParaRPr lang="en-US" dirty="0"/>
          </a:p>
        </p:txBody>
      </p:sp>
      <p:sp>
        <p:nvSpPr>
          <p:cNvPr id="9" name="Slide Number Placeholder 8">
            <a:extLst>
              <a:ext uri="{FF2B5EF4-FFF2-40B4-BE49-F238E27FC236}">
                <a16:creationId xmlns:a16="http://schemas.microsoft.com/office/drawing/2014/main" id="{C0849293-480C-404E-9D27-8E1E14916FEC}"/>
              </a:ext>
            </a:extLst>
          </p:cNvPr>
          <p:cNvSpPr>
            <a:spLocks noGrp="1"/>
          </p:cNvSpPr>
          <p:nvPr>
            <p:ph type="sldNum" sz="quarter" idx="17"/>
          </p:nvPr>
        </p:nvSpPr>
        <p:spPr/>
        <p:txBody>
          <a:bodyPr/>
          <a:lstStyle/>
          <a:p>
            <a:fld id="{36B5EA5A-BC32-A742-B11B-8E7414D5B535}" type="slidenum">
              <a:rPr lang="en-US" smtClean="0"/>
              <a:pPr/>
              <a:t>11</a:t>
            </a:fld>
            <a:endParaRPr lang="en-US" dirty="0"/>
          </a:p>
        </p:txBody>
      </p:sp>
      <p:sp>
        <p:nvSpPr>
          <p:cNvPr id="20" name="TextBox 19">
            <a:extLst>
              <a:ext uri="{FF2B5EF4-FFF2-40B4-BE49-F238E27FC236}">
                <a16:creationId xmlns:a16="http://schemas.microsoft.com/office/drawing/2014/main" id="{7BEC00B3-18D8-D64C-81E2-315F92F9E4FF}"/>
              </a:ext>
            </a:extLst>
          </p:cNvPr>
          <p:cNvSpPr txBox="1"/>
          <p:nvPr/>
        </p:nvSpPr>
        <p:spPr>
          <a:xfrm>
            <a:off x="9131742" y="3634644"/>
            <a:ext cx="2686707" cy="430887"/>
          </a:xfrm>
          <a:prstGeom prst="rect">
            <a:avLst/>
          </a:prstGeom>
          <a:noFill/>
        </p:spPr>
        <p:txBody>
          <a:bodyPr wrap="square" lIns="0" tIns="0" rIns="0" bIns="0" rtlCol="0">
            <a:spAutoFit/>
          </a:bodyPr>
          <a:lstStyle/>
          <a:p>
            <a:r>
              <a:rPr lang="en-US" altLang="en-US" sz="1000" dirty="0"/>
              <a:t>Prototypes and or Pre-series might be required.</a:t>
            </a:r>
          </a:p>
          <a:p>
            <a:endParaRPr lang="en-US" dirty="0"/>
          </a:p>
        </p:txBody>
      </p:sp>
      <p:pic>
        <p:nvPicPr>
          <p:cNvPr id="16" name="Picture Placeholder 15">
            <a:extLst>
              <a:ext uri="{FF2B5EF4-FFF2-40B4-BE49-F238E27FC236}">
                <a16:creationId xmlns:a16="http://schemas.microsoft.com/office/drawing/2014/main" id="{5509C4EC-E6E7-944C-9079-CD741B40084D}"/>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l="-83"/>
          <a:stretch/>
        </p:blipFill>
        <p:spPr>
          <a:xfrm>
            <a:off x="6162773" y="3824288"/>
            <a:ext cx="5616575" cy="2371725"/>
          </a:xfrm>
        </p:spPr>
      </p:pic>
      <p:grpSp>
        <p:nvGrpSpPr>
          <p:cNvPr id="10" name="Group 9">
            <a:extLst>
              <a:ext uri="{FF2B5EF4-FFF2-40B4-BE49-F238E27FC236}">
                <a16:creationId xmlns:a16="http://schemas.microsoft.com/office/drawing/2014/main" id="{466803F0-CAAF-B349-BE2C-32A55F67E481}"/>
              </a:ext>
            </a:extLst>
          </p:cNvPr>
          <p:cNvGrpSpPr/>
          <p:nvPr/>
        </p:nvGrpSpPr>
        <p:grpSpPr>
          <a:xfrm>
            <a:off x="407988" y="3824288"/>
            <a:ext cx="5616574" cy="2371725"/>
            <a:chOff x="407988" y="3824288"/>
            <a:chExt cx="5616574" cy="2371725"/>
          </a:xfrm>
        </p:grpSpPr>
        <p:sp>
          <p:nvSpPr>
            <p:cNvPr id="19" name="Rectangle 18">
              <a:extLst>
                <a:ext uri="{FF2B5EF4-FFF2-40B4-BE49-F238E27FC236}">
                  <a16:creationId xmlns:a16="http://schemas.microsoft.com/office/drawing/2014/main" id="{B94C20EA-BCA4-5849-98A8-14CD65C797B5}"/>
                </a:ext>
              </a:extLst>
            </p:cNvPr>
            <p:cNvSpPr/>
            <p:nvPr/>
          </p:nvSpPr>
          <p:spPr>
            <a:xfrm>
              <a:off x="407988" y="3824288"/>
              <a:ext cx="5616574" cy="23717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140B95C-3C78-D949-B2E9-F40FA212CC4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2006" y="4374290"/>
              <a:ext cx="5130247" cy="1604105"/>
            </a:xfrm>
            <a:prstGeom prst="rect">
              <a:avLst/>
            </a:prstGeom>
          </p:spPr>
        </p:pic>
      </p:grpSp>
      <p:grpSp>
        <p:nvGrpSpPr>
          <p:cNvPr id="23" name="Group 22">
            <a:extLst>
              <a:ext uri="{FF2B5EF4-FFF2-40B4-BE49-F238E27FC236}">
                <a16:creationId xmlns:a16="http://schemas.microsoft.com/office/drawing/2014/main" id="{AAD6BE5C-DFF2-2245-BF14-AC285BC1B9C1}"/>
              </a:ext>
            </a:extLst>
          </p:cNvPr>
          <p:cNvGrpSpPr/>
          <p:nvPr/>
        </p:nvGrpSpPr>
        <p:grpSpPr>
          <a:xfrm>
            <a:off x="0" y="-1400"/>
            <a:ext cx="12187669" cy="98854"/>
            <a:chOff x="-1" y="0"/>
            <a:chExt cx="12187669" cy="98854"/>
          </a:xfrm>
        </p:grpSpPr>
        <p:sp>
          <p:nvSpPr>
            <p:cNvPr id="24" name="Rectangle 23">
              <a:extLst>
                <a:ext uri="{FF2B5EF4-FFF2-40B4-BE49-F238E27FC236}">
                  <a16:creationId xmlns:a16="http://schemas.microsoft.com/office/drawing/2014/main" id="{CB6BE2DA-1382-884E-8115-253D9948371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549AE147-3008-1C4B-AB48-CE1E02E1973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DEAE12CC-686B-6945-81C9-C2B79284C7B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22FC927-75E0-754F-893E-83879936DF7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95AA82A-5BF5-5047-B613-813D511EFF9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grpSp>
        <p:nvGrpSpPr>
          <p:cNvPr id="21" name="Group 20">
            <a:extLst>
              <a:ext uri="{FF2B5EF4-FFF2-40B4-BE49-F238E27FC236}">
                <a16:creationId xmlns:a16="http://schemas.microsoft.com/office/drawing/2014/main" id="{74E21FEE-BD24-9F47-A424-384C4B7C1766}"/>
              </a:ext>
            </a:extLst>
          </p:cNvPr>
          <p:cNvGrpSpPr/>
          <p:nvPr/>
        </p:nvGrpSpPr>
        <p:grpSpPr>
          <a:xfrm>
            <a:off x="0" y="-1400"/>
            <a:ext cx="12187669" cy="98854"/>
            <a:chOff x="-1" y="0"/>
            <a:chExt cx="12187669" cy="98854"/>
          </a:xfrm>
        </p:grpSpPr>
        <p:sp>
          <p:nvSpPr>
            <p:cNvPr id="22" name="Rectangle 21">
              <a:extLst>
                <a:ext uri="{FF2B5EF4-FFF2-40B4-BE49-F238E27FC236}">
                  <a16:creationId xmlns:a16="http://schemas.microsoft.com/office/drawing/2014/main" id="{8BD8B5DA-BF1B-C44B-B123-4349FA79025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FD7BDA1E-0EBE-B34E-BE9D-C84FD79CE881}"/>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0D6BC12A-6252-AC40-859A-9EC31A15E85C}"/>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865BE5E1-1EB7-0D4F-A2C5-F6EF32B278A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3" name="Rectangle 32">
              <a:extLst>
                <a:ext uri="{FF2B5EF4-FFF2-40B4-BE49-F238E27FC236}">
                  <a16:creationId xmlns:a16="http://schemas.microsoft.com/office/drawing/2014/main" id="{0A1EED36-2303-2F4F-8A39-0AC7F13ADE4A}"/>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34" name="Rectangle 33">
            <a:extLst>
              <a:ext uri="{FF2B5EF4-FFF2-40B4-BE49-F238E27FC236}">
                <a16:creationId xmlns:a16="http://schemas.microsoft.com/office/drawing/2014/main" id="{060689B2-DCDD-F142-B3CF-F2E2F1E8B860}"/>
              </a:ext>
            </a:extLst>
          </p:cNvPr>
          <p:cNvSpPr/>
          <p:nvPr/>
        </p:nvSpPr>
        <p:spPr>
          <a:xfrm>
            <a:off x="2468202" y="-15784"/>
            <a:ext cx="2471544" cy="11800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5"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195285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1982B-3DCC-D149-98AC-E88B6F86CCD6}"/>
              </a:ext>
            </a:extLst>
          </p:cNvPr>
          <p:cNvSpPr>
            <a:spLocks noGrp="1"/>
          </p:cNvSpPr>
          <p:nvPr>
            <p:ph type="title"/>
          </p:nvPr>
        </p:nvSpPr>
        <p:spPr/>
        <p:txBody>
          <a:bodyPr/>
          <a:lstStyle/>
          <a:p>
            <a:r>
              <a:rPr lang="en-US" dirty="0"/>
              <a:t>Yearly Budget (contributions </a:t>
            </a:r>
            <a:r>
              <a:rPr lang="en-US" dirty="0" smtClean="0"/>
              <a:t>2022)</a:t>
            </a:r>
            <a:endParaRPr lang="en-US" dirty="0"/>
          </a:p>
        </p:txBody>
      </p:sp>
      <p:sp>
        <p:nvSpPr>
          <p:cNvPr id="5" name="Slide Number Placeholder 4">
            <a:extLst>
              <a:ext uri="{FF2B5EF4-FFF2-40B4-BE49-F238E27FC236}">
                <a16:creationId xmlns:a16="http://schemas.microsoft.com/office/drawing/2014/main" id="{FAC9218A-0F97-E244-AFAF-286DBB97FE23}"/>
              </a:ext>
            </a:extLst>
          </p:cNvPr>
          <p:cNvSpPr>
            <a:spLocks noGrp="1"/>
          </p:cNvSpPr>
          <p:nvPr>
            <p:ph type="sldNum" sz="quarter" idx="12"/>
          </p:nvPr>
        </p:nvSpPr>
        <p:spPr/>
        <p:txBody>
          <a:bodyPr/>
          <a:lstStyle/>
          <a:p>
            <a:fld id="{36B5EA5A-BC32-A742-B11B-8E7414D5B535}" type="slidenum">
              <a:rPr lang="en-US" smtClean="0"/>
              <a:pPr/>
              <a:t>12</a:t>
            </a:fld>
            <a:endParaRPr lang="en-US" dirty="0"/>
          </a:p>
        </p:txBody>
      </p:sp>
      <p:grpSp>
        <p:nvGrpSpPr>
          <p:cNvPr id="10" name="Group 9">
            <a:extLst>
              <a:ext uri="{FF2B5EF4-FFF2-40B4-BE49-F238E27FC236}">
                <a16:creationId xmlns:a16="http://schemas.microsoft.com/office/drawing/2014/main" id="{A0164C4B-686C-4149-B121-77A15E71389F}"/>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568D2869-6972-DE46-A89A-FA7A6E7A58F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272A391E-4DA9-F043-ADD7-CA484FD932AF}"/>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6C2965B8-CE6C-784C-A9E4-3309B7F0587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75114EAC-3B32-CE4B-818E-BE8B1ABD4D01}"/>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EEF7740E-DFC0-0A4E-8D80-8EDA78E06AC7}"/>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6" name="Picture 5"/>
          <p:cNvPicPr>
            <a:picLocks noChangeAspect="1"/>
          </p:cNvPicPr>
          <p:nvPr/>
        </p:nvPicPr>
        <p:blipFill>
          <a:blip r:embed="rId3"/>
          <a:stretch>
            <a:fillRect/>
          </a:stretch>
        </p:blipFill>
        <p:spPr>
          <a:xfrm>
            <a:off x="1698579" y="906464"/>
            <a:ext cx="8794842" cy="5218067"/>
          </a:xfrm>
          <a:prstGeom prst="rect">
            <a:avLst/>
          </a:prstGeom>
        </p:spPr>
      </p:pic>
      <p:sp>
        <p:nvSpPr>
          <p:cNvPr id="17" name="Rectangle 16">
            <a:extLst>
              <a:ext uri="{FF2B5EF4-FFF2-40B4-BE49-F238E27FC236}">
                <a16:creationId xmlns:a16="http://schemas.microsoft.com/office/drawing/2014/main" id="{060689B2-DCDD-F142-B3CF-F2E2F1E8B860}"/>
              </a:ext>
            </a:extLst>
          </p:cNvPr>
          <p:cNvSpPr/>
          <p:nvPr/>
        </p:nvSpPr>
        <p:spPr>
          <a:xfrm>
            <a:off x="2468202" y="-15784"/>
            <a:ext cx="2471544" cy="11800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Date Placeholder 1"/>
          <p:cNvSpPr>
            <a:spLocks noGrp="1"/>
          </p:cNvSpPr>
          <p:nvPr>
            <p:ph type="dt" sz="half" idx="10"/>
          </p:nvPr>
        </p:nvSpPr>
        <p:spPr>
          <a:xfrm>
            <a:off x="3009014" y="6350851"/>
            <a:ext cx="1107374" cy="365125"/>
          </a:xfrm>
        </p:spPr>
        <p:txBody>
          <a:bodyPr/>
          <a:lstStyle/>
          <a:p>
            <a:fld id="{FF3BB52B-7BD7-164D-8899-F4767FF2854A}" type="datetime3">
              <a:rPr lang="en-US" smtClean="0"/>
              <a:t>13 February 2023</a:t>
            </a:fld>
            <a:endParaRPr lang="fr-FR" dirty="0"/>
          </a:p>
        </p:txBody>
      </p:sp>
    </p:spTree>
    <p:extLst>
      <p:ext uri="{BB962C8B-B14F-4D97-AF65-F5344CB8AC3E}">
        <p14:creationId xmlns:p14="http://schemas.microsoft.com/office/powerpoint/2010/main" val="28181260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US" dirty="0"/>
              <a:t>Procurement Expenditure</a:t>
            </a:r>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13</a:t>
            </a:fld>
            <a:endParaRPr lang="en-US" dirty="0"/>
          </a:p>
        </p:txBody>
      </p:sp>
      <p:grpSp>
        <p:nvGrpSpPr>
          <p:cNvPr id="7" name="Group 6">
            <a:extLst>
              <a:ext uri="{FF2B5EF4-FFF2-40B4-BE49-F238E27FC236}">
                <a16:creationId xmlns:a16="http://schemas.microsoft.com/office/drawing/2014/main" id="{38942EF1-7824-FD41-8EED-7DEF9BAF3802}"/>
              </a:ext>
            </a:extLst>
          </p:cNvPr>
          <p:cNvGrpSpPr/>
          <p:nvPr/>
        </p:nvGrpSpPr>
        <p:grpSpPr>
          <a:xfrm>
            <a:off x="0" y="-7951"/>
            <a:ext cx="12187669" cy="98854"/>
            <a:chOff x="-1" y="0"/>
            <a:chExt cx="12187669" cy="98854"/>
          </a:xfrm>
        </p:grpSpPr>
        <p:sp>
          <p:nvSpPr>
            <p:cNvPr id="9" name="Rectangle 8">
              <a:extLst>
                <a:ext uri="{FF2B5EF4-FFF2-40B4-BE49-F238E27FC236}">
                  <a16:creationId xmlns:a16="http://schemas.microsoft.com/office/drawing/2014/main" id="{C4BE693F-0081-E24C-8317-9A84B7C487D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2BD3F997-C58A-D749-A15B-4E499932474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F71655EE-6166-F847-9DB6-C979BECC355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022D4E4B-3B90-B644-B0B8-52672221BA4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128BA0D3-3F22-FF4D-BEDA-8416D4FAE30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graphicFrame>
        <p:nvGraphicFramePr>
          <p:cNvPr id="15" name="Chart 14"/>
          <p:cNvGraphicFramePr>
            <a:graphicFrameLocks/>
          </p:cNvGraphicFramePr>
          <p:nvPr>
            <p:extLst>
              <p:ext uri="{D42A27DB-BD31-4B8C-83A1-F6EECF244321}">
                <p14:modId xmlns:p14="http://schemas.microsoft.com/office/powerpoint/2010/main" val="3578442202"/>
              </p:ext>
            </p:extLst>
          </p:nvPr>
        </p:nvGraphicFramePr>
        <p:xfrm>
          <a:off x="1240090" y="1079335"/>
          <a:ext cx="8876595" cy="4722143"/>
        </p:xfrm>
        <a:graphic>
          <a:graphicData uri="http://schemas.openxmlformats.org/drawingml/2006/chart">
            <c:chart xmlns:c="http://schemas.openxmlformats.org/drawingml/2006/chart" xmlns:r="http://schemas.openxmlformats.org/officeDocument/2006/relationships" r:id="rId2"/>
          </a:graphicData>
        </a:graphic>
      </p:graphicFrame>
      <p:sp>
        <p:nvSpPr>
          <p:cNvPr id="16" name="Rectangle 15">
            <a:extLst>
              <a:ext uri="{FF2B5EF4-FFF2-40B4-BE49-F238E27FC236}">
                <a16:creationId xmlns:a16="http://schemas.microsoft.com/office/drawing/2014/main" id="{060689B2-DCDD-F142-B3CF-F2E2F1E8B860}"/>
              </a:ext>
            </a:extLst>
          </p:cNvPr>
          <p:cNvSpPr/>
          <p:nvPr/>
        </p:nvSpPr>
        <p:spPr>
          <a:xfrm>
            <a:off x="2468202" y="-15784"/>
            <a:ext cx="2471544" cy="11800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Date Placeholder 1"/>
          <p:cNvSpPr>
            <a:spLocks noGrp="1"/>
          </p:cNvSpPr>
          <p:nvPr>
            <p:ph type="dt" sz="half" idx="10"/>
          </p:nvPr>
        </p:nvSpPr>
        <p:spPr>
          <a:xfrm>
            <a:off x="3009014" y="6350851"/>
            <a:ext cx="1107374" cy="365125"/>
          </a:xfrm>
        </p:spPr>
        <p:txBody>
          <a:bodyPr/>
          <a:lstStyle/>
          <a:p>
            <a:fld id="{FF3BB52B-7BD7-164D-8899-F4767FF2854A}" type="datetime3">
              <a:rPr lang="en-US" smtClean="0"/>
              <a:t>13 February 2023</a:t>
            </a:fld>
            <a:endParaRPr lang="fr-FR" dirty="0"/>
          </a:p>
        </p:txBody>
      </p:sp>
    </p:spTree>
    <p:extLst>
      <p:ext uri="{BB962C8B-B14F-4D97-AF65-F5344CB8AC3E}">
        <p14:creationId xmlns:p14="http://schemas.microsoft.com/office/powerpoint/2010/main" val="1534202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4" name="TextBox 3">
            <a:extLst>
              <a:ext uri="{FF2B5EF4-FFF2-40B4-BE49-F238E27FC236}">
                <a16:creationId xmlns:a16="http://schemas.microsoft.com/office/drawing/2014/main" id="{ED108AFF-A25A-A543-A1CE-241C44007644}"/>
              </a:ext>
            </a:extLst>
          </p:cNvPr>
          <p:cNvSpPr txBox="1"/>
          <p:nvPr/>
        </p:nvSpPr>
        <p:spPr>
          <a:xfrm>
            <a:off x="-1774371" y="2351314"/>
            <a:ext cx="184731" cy="369332"/>
          </a:xfrm>
          <a:prstGeom prst="rect">
            <a:avLst/>
          </a:prstGeom>
          <a:noFill/>
        </p:spPr>
        <p:txBody>
          <a:bodyPr wrap="none" rtlCol="0">
            <a:spAutoFit/>
          </a:bodyPr>
          <a:lstStyle/>
          <a:p>
            <a:endParaRPr lang="en-US" dirty="0"/>
          </a:p>
        </p:txBody>
      </p:sp>
      <p:sp>
        <p:nvSpPr>
          <p:cNvPr id="14" name="Title 2">
            <a:extLst>
              <a:ext uri="{FF2B5EF4-FFF2-40B4-BE49-F238E27FC236}">
                <a16:creationId xmlns:a16="http://schemas.microsoft.com/office/drawing/2014/main" id="{E09C8C42-2E89-7044-BE8F-D28EC18AEDEC}"/>
              </a:ext>
            </a:extLst>
          </p:cNvPr>
          <p:cNvSpPr>
            <a:spLocks noGrp="1"/>
          </p:cNvSpPr>
          <p:nvPr>
            <p:ph type="title"/>
          </p:nvPr>
        </p:nvSpPr>
        <p:spPr>
          <a:xfrm>
            <a:off x="412775" y="193895"/>
            <a:ext cx="11376025" cy="1065742"/>
          </a:xfrm>
        </p:spPr>
        <p:txBody>
          <a:bodyPr/>
          <a:lstStyle/>
          <a:p>
            <a:r>
              <a:rPr lang="en-US" dirty="0" smtClean="0"/>
              <a:t>Supplies </a:t>
            </a:r>
            <a:r>
              <a:rPr lang="en-US" sz="2400" dirty="0" smtClean="0"/>
              <a:t>(229MCHF </a:t>
            </a:r>
            <a:r>
              <a:rPr lang="en-US" sz="2400" dirty="0"/>
              <a:t>spent in </a:t>
            </a:r>
            <a:r>
              <a:rPr lang="en-US" sz="2400" dirty="0" smtClean="0"/>
              <a:t>2021 </a:t>
            </a:r>
            <a:r>
              <a:rPr lang="en-US" sz="2400" dirty="0"/>
              <a:t>– CERN budget only)</a:t>
            </a:r>
            <a:br>
              <a:rPr lang="en-US" sz="2400" dirty="0"/>
            </a:br>
            <a:r>
              <a:rPr lang="en-US" sz="2400" dirty="0"/>
              <a:t/>
            </a:r>
            <a:br>
              <a:rPr lang="en-US" sz="2400" dirty="0"/>
            </a:br>
            <a:r>
              <a:rPr lang="en-US" sz="2400" dirty="0"/>
              <a:t/>
            </a:r>
            <a:br>
              <a:rPr lang="en-US" sz="2400" dirty="0"/>
            </a:br>
            <a:r>
              <a:rPr lang="en-US" sz="2400" dirty="0"/>
              <a:t/>
            </a:r>
            <a:br>
              <a:rPr lang="en-US" sz="2400" dirty="0"/>
            </a:br>
            <a:endParaRPr lang="en-US" sz="2400" dirty="0"/>
          </a:p>
        </p:txBody>
      </p:sp>
      <p:grpSp>
        <p:nvGrpSpPr>
          <p:cNvPr id="15" name="Group 14">
            <a:extLst>
              <a:ext uri="{FF2B5EF4-FFF2-40B4-BE49-F238E27FC236}">
                <a16:creationId xmlns:a16="http://schemas.microsoft.com/office/drawing/2014/main" id="{4DD8D918-B2D2-3E42-9F22-4AB5EE78BA40}"/>
              </a:ext>
            </a:extLst>
          </p:cNvPr>
          <p:cNvGrpSpPr/>
          <p:nvPr/>
        </p:nvGrpSpPr>
        <p:grpSpPr>
          <a:xfrm>
            <a:off x="-1" y="287"/>
            <a:ext cx="12187669" cy="98854"/>
            <a:chOff x="-1" y="0"/>
            <a:chExt cx="12187669" cy="98854"/>
          </a:xfrm>
        </p:grpSpPr>
        <p:sp>
          <p:nvSpPr>
            <p:cNvPr id="17" name="Rectangle 16">
              <a:extLst>
                <a:ext uri="{FF2B5EF4-FFF2-40B4-BE49-F238E27FC236}">
                  <a16:creationId xmlns:a16="http://schemas.microsoft.com/office/drawing/2014/main" id="{EF2434BA-41C2-514F-A87C-34AFD7B879F9}"/>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74070211-CB23-7443-9B5D-5A60D85DEAB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34A25DC1-3CE7-F44B-8CAA-09DABFE9A99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F12F6925-6E24-E640-AF7C-179B28CA45D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BB690AC-694F-A444-8266-3E520144F33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graphicFrame>
        <p:nvGraphicFramePr>
          <p:cNvPr id="27" name="Chart 26"/>
          <p:cNvGraphicFramePr>
            <a:graphicFrameLocks/>
          </p:cNvGraphicFramePr>
          <p:nvPr>
            <p:extLst>
              <p:ext uri="{D42A27DB-BD31-4B8C-83A1-F6EECF244321}">
                <p14:modId xmlns:p14="http://schemas.microsoft.com/office/powerpoint/2010/main" val="1623652307"/>
              </p:ext>
            </p:extLst>
          </p:nvPr>
        </p:nvGraphicFramePr>
        <p:xfrm>
          <a:off x="90057" y="1462939"/>
          <a:ext cx="12101943" cy="4679112"/>
        </p:xfrm>
        <a:graphic>
          <a:graphicData uri="http://schemas.openxmlformats.org/drawingml/2006/chart">
            <c:chart xmlns:c="http://schemas.openxmlformats.org/drawingml/2006/chart" xmlns:r="http://schemas.openxmlformats.org/officeDocument/2006/relationships" r:id="rId3"/>
          </a:graphicData>
        </a:graphic>
      </p:graphicFrame>
      <p:pic>
        <p:nvPicPr>
          <p:cNvPr id="23" name="Picture 22"/>
          <p:cNvPicPr>
            <a:picLocks noChangeAspect="1"/>
          </p:cNvPicPr>
          <p:nvPr/>
        </p:nvPicPr>
        <p:blipFill>
          <a:blip r:embed="rId4"/>
          <a:stretch>
            <a:fillRect/>
          </a:stretch>
        </p:blipFill>
        <p:spPr>
          <a:xfrm>
            <a:off x="1752327" y="937972"/>
            <a:ext cx="9249047" cy="5204079"/>
          </a:xfrm>
          <a:prstGeom prst="rect">
            <a:avLst/>
          </a:prstGeom>
        </p:spPr>
      </p:pic>
      <p:sp>
        <p:nvSpPr>
          <p:cNvPr id="24" name="Rectangle 23">
            <a:extLst>
              <a:ext uri="{FF2B5EF4-FFF2-40B4-BE49-F238E27FC236}">
                <a16:creationId xmlns:a16="http://schemas.microsoft.com/office/drawing/2014/main" id="{060689B2-DCDD-F142-B3CF-F2E2F1E8B860}"/>
              </a:ext>
            </a:extLst>
          </p:cNvPr>
          <p:cNvSpPr/>
          <p:nvPr/>
        </p:nvSpPr>
        <p:spPr>
          <a:xfrm>
            <a:off x="2468202" y="-15784"/>
            <a:ext cx="2471544" cy="11800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Date Placeholder 1"/>
          <p:cNvSpPr>
            <a:spLocks noGrp="1"/>
          </p:cNvSpPr>
          <p:nvPr>
            <p:ph type="dt" sz="half" idx="10"/>
          </p:nvPr>
        </p:nvSpPr>
        <p:spPr>
          <a:xfrm>
            <a:off x="3009014" y="6350851"/>
            <a:ext cx="1107374" cy="365125"/>
          </a:xfrm>
        </p:spPr>
        <p:txBody>
          <a:bodyPr/>
          <a:lstStyle/>
          <a:p>
            <a:fld id="{FF3BB52B-7BD7-164D-8899-F4767FF2854A}" type="datetime3">
              <a:rPr lang="en-US" smtClean="0"/>
              <a:t>13 February 2023</a:t>
            </a:fld>
            <a:endParaRPr lang="fr-FR" dirty="0"/>
          </a:p>
        </p:txBody>
      </p:sp>
    </p:spTree>
    <p:extLst>
      <p:ext uri="{BB962C8B-B14F-4D97-AF65-F5344CB8AC3E}">
        <p14:creationId xmlns:p14="http://schemas.microsoft.com/office/powerpoint/2010/main" val="18677092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69377-A335-5345-BC48-BEC7100C712A}"/>
              </a:ext>
            </a:extLst>
          </p:cNvPr>
          <p:cNvSpPr>
            <a:spLocks noGrp="1"/>
          </p:cNvSpPr>
          <p:nvPr>
            <p:ph type="title"/>
          </p:nvPr>
        </p:nvSpPr>
        <p:spPr/>
        <p:txBody>
          <a:bodyPr/>
          <a:lstStyle/>
          <a:p>
            <a:r>
              <a:rPr lang="en-GB" dirty="0"/>
              <a:t>CERN is entitled to establish its own internal rules necessary for its proper functioning, including</a:t>
            </a:r>
            <a:r>
              <a:rPr lang="en-US" dirty="0">
                <a:latin typeface="Calibri" panose="020F0502020204030204" pitchFamily="34" charset="0"/>
                <a:cs typeface="Calibri" panose="020F0502020204030204" pitchFamily="34" charset="0"/>
              </a:rPr>
              <a:t>:</a:t>
            </a:r>
            <a:br>
              <a:rPr lang="en-US" dirty="0">
                <a:latin typeface="Calibri" panose="020F0502020204030204" pitchFamily="34" charset="0"/>
                <a:cs typeface="Calibri" panose="020F0502020204030204" pitchFamily="34" charset="0"/>
              </a:rPr>
            </a:br>
            <a:endParaRPr lang="en-US" dirty="0"/>
          </a:p>
        </p:txBody>
      </p:sp>
      <p:pic>
        <p:nvPicPr>
          <p:cNvPr id="25" name="Picture Placeholder 24">
            <a:extLst>
              <a:ext uri="{FF2B5EF4-FFF2-40B4-BE49-F238E27FC236}">
                <a16:creationId xmlns:a16="http://schemas.microsoft.com/office/drawing/2014/main" id="{3DD0AD00-3CD0-6443-8AA9-D15BD120A450}"/>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2394" y="1987680"/>
            <a:ext cx="12192000" cy="2945870"/>
          </a:xfrm>
        </p:spPr>
      </p:pic>
      <p:sp>
        <p:nvSpPr>
          <p:cNvPr id="4" name="Text Placeholder 3">
            <a:extLst>
              <a:ext uri="{FF2B5EF4-FFF2-40B4-BE49-F238E27FC236}">
                <a16:creationId xmlns:a16="http://schemas.microsoft.com/office/drawing/2014/main" id="{3E4A09A7-B201-6D43-93C6-78DA42675C21}"/>
              </a:ext>
            </a:extLst>
          </p:cNvPr>
          <p:cNvSpPr>
            <a:spLocks noGrp="1"/>
          </p:cNvSpPr>
          <p:nvPr>
            <p:ph type="body" sz="quarter" idx="14"/>
          </p:nvPr>
        </p:nvSpPr>
        <p:spPr>
          <a:xfrm>
            <a:off x="407989" y="4676961"/>
            <a:ext cx="3708400" cy="671217"/>
          </a:xfrm>
        </p:spPr>
        <p:txBody>
          <a:bodyPr/>
          <a:lstStyle/>
          <a:p>
            <a:r>
              <a:rPr lang="en-US" b="0" dirty="0"/>
              <a:t>Procurement Rules</a:t>
            </a:r>
          </a:p>
        </p:txBody>
      </p:sp>
      <p:sp>
        <p:nvSpPr>
          <p:cNvPr id="5" name="Text Placeholder 4">
            <a:extLst>
              <a:ext uri="{FF2B5EF4-FFF2-40B4-BE49-F238E27FC236}">
                <a16:creationId xmlns:a16="http://schemas.microsoft.com/office/drawing/2014/main" id="{DB39565C-D9F9-AA40-9A62-B21295B1D4DF}"/>
              </a:ext>
            </a:extLst>
          </p:cNvPr>
          <p:cNvSpPr>
            <a:spLocks noGrp="1"/>
          </p:cNvSpPr>
          <p:nvPr>
            <p:ph type="body" sz="quarter" idx="15"/>
          </p:nvPr>
        </p:nvSpPr>
        <p:spPr>
          <a:xfrm>
            <a:off x="4267201" y="4676961"/>
            <a:ext cx="3665537" cy="671217"/>
          </a:xfrm>
        </p:spPr>
        <p:txBody>
          <a:bodyPr/>
          <a:lstStyle/>
          <a:p>
            <a:r>
              <a:rPr lang="en-US" b="0" dirty="0"/>
              <a:t>Safety Rules</a:t>
            </a:r>
          </a:p>
        </p:txBody>
      </p:sp>
      <p:sp>
        <p:nvSpPr>
          <p:cNvPr id="8" name="Slide Number Placeholder 7">
            <a:extLst>
              <a:ext uri="{FF2B5EF4-FFF2-40B4-BE49-F238E27FC236}">
                <a16:creationId xmlns:a16="http://schemas.microsoft.com/office/drawing/2014/main" id="{A9E68E39-375E-DC4D-9CFA-01CDE5A4DC4B}"/>
              </a:ext>
            </a:extLst>
          </p:cNvPr>
          <p:cNvSpPr>
            <a:spLocks noGrp="1"/>
          </p:cNvSpPr>
          <p:nvPr>
            <p:ph type="sldNum" sz="quarter" idx="18"/>
          </p:nvPr>
        </p:nvSpPr>
        <p:spPr/>
        <p:txBody>
          <a:bodyPr/>
          <a:lstStyle/>
          <a:p>
            <a:fld id="{36B5EA5A-BC32-A742-B11B-8E7414D5B535}" type="slidenum">
              <a:rPr lang="en-US" smtClean="0"/>
              <a:pPr/>
              <a:t>15</a:t>
            </a:fld>
            <a:endParaRPr lang="en-US" dirty="0"/>
          </a:p>
        </p:txBody>
      </p:sp>
      <p:sp>
        <p:nvSpPr>
          <p:cNvPr id="9" name="Text Placeholder 8">
            <a:extLst>
              <a:ext uri="{FF2B5EF4-FFF2-40B4-BE49-F238E27FC236}">
                <a16:creationId xmlns:a16="http://schemas.microsoft.com/office/drawing/2014/main" id="{0B6707F8-6B7D-BE43-B552-3363A99A204E}"/>
              </a:ext>
            </a:extLst>
          </p:cNvPr>
          <p:cNvSpPr>
            <a:spLocks noGrp="1"/>
          </p:cNvSpPr>
          <p:nvPr>
            <p:ph type="body" sz="quarter" idx="19"/>
          </p:nvPr>
        </p:nvSpPr>
        <p:spPr>
          <a:xfrm>
            <a:off x="8085668" y="4676961"/>
            <a:ext cx="3703132" cy="671217"/>
          </a:xfrm>
        </p:spPr>
        <p:txBody>
          <a:bodyPr/>
          <a:lstStyle/>
          <a:p>
            <a:r>
              <a:rPr lang="en-US" b="0" dirty="0">
                <a:cs typeface="Calibri" panose="020F0502020204030204" pitchFamily="34" charset="0"/>
              </a:rPr>
              <a:t>Staff Regulation of its own personnel</a:t>
            </a:r>
          </a:p>
        </p:txBody>
      </p:sp>
      <p:grpSp>
        <p:nvGrpSpPr>
          <p:cNvPr id="26" name="Group 25">
            <a:extLst>
              <a:ext uri="{FF2B5EF4-FFF2-40B4-BE49-F238E27FC236}">
                <a16:creationId xmlns:a16="http://schemas.microsoft.com/office/drawing/2014/main" id="{9723A3BF-62E5-B84F-9FAD-D4850ADD87FD}"/>
              </a:ext>
            </a:extLst>
          </p:cNvPr>
          <p:cNvGrpSpPr/>
          <p:nvPr/>
        </p:nvGrpSpPr>
        <p:grpSpPr>
          <a:xfrm>
            <a:off x="-1" y="0"/>
            <a:ext cx="12187669" cy="98854"/>
            <a:chOff x="-1" y="0"/>
            <a:chExt cx="12187669" cy="98854"/>
          </a:xfrm>
        </p:grpSpPr>
        <p:sp>
          <p:nvSpPr>
            <p:cNvPr id="27" name="Rectangle 26">
              <a:extLst>
                <a:ext uri="{FF2B5EF4-FFF2-40B4-BE49-F238E27FC236}">
                  <a16:creationId xmlns:a16="http://schemas.microsoft.com/office/drawing/2014/main" id="{C21AA9AC-355F-9549-8E03-EDEDE356473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321426BB-E552-4C4F-8A28-DE685A1C7AC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B7CFB1C4-A7CC-5E4F-92F3-1B695F32D4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E1BBEC2F-7244-0144-AEC1-49F4F3A6727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593F25CC-2F99-CC44-8307-C47506A77BC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7" name="Rectangle 16">
            <a:extLst>
              <a:ext uri="{FF2B5EF4-FFF2-40B4-BE49-F238E27FC236}">
                <a16:creationId xmlns:a16="http://schemas.microsoft.com/office/drawing/2014/main" id="{A3AE3E0E-E1D3-0043-A936-D08EA1DE6C68}"/>
              </a:ext>
            </a:extLst>
          </p:cNvPr>
          <p:cNvSpPr/>
          <p:nvPr/>
        </p:nvSpPr>
        <p:spPr>
          <a:xfrm>
            <a:off x="4965404" y="3362"/>
            <a:ext cx="2488019" cy="105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4046215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5" grpId="0" uiExpand="1" build="p" animBg="1"/>
      <p:bldP spid="9" grpId="0" uiExpand="1"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p:txBody>
          <a:bodyPr/>
          <a:lstStyle/>
          <a:p>
            <a:r>
              <a:rPr lang="en-US" dirty="0"/>
              <a:t>The Procurement Service</a:t>
            </a: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407987" y="1598658"/>
            <a:ext cx="3708401" cy="1639556"/>
          </a:xfrm>
        </p:spPr>
        <p:txBody>
          <a:bodyPr/>
          <a:lstStyle/>
          <a:p>
            <a:r>
              <a:rPr lang="en-US" dirty="0">
                <a:solidFill>
                  <a:schemeClr val="accent1"/>
                </a:solidFill>
              </a:rPr>
              <a:t>Mission</a:t>
            </a:r>
          </a:p>
          <a:p>
            <a:r>
              <a:rPr lang="en-GB" sz="2000" dirty="0">
                <a:solidFill>
                  <a:schemeClr val="tx1"/>
                </a:solidFill>
              </a:rPr>
              <a:t>The Procurement Service (PS) procures all supplies and services for CERN</a:t>
            </a:r>
            <a:endParaRPr lang="en-US" dirty="0"/>
          </a:p>
          <a:p>
            <a:pPr lvl="2"/>
            <a:endParaRPr lang="en-US" dirty="0"/>
          </a:p>
          <a:p>
            <a:endParaRPr lang="en-US" dirty="0"/>
          </a:p>
        </p:txBody>
      </p:sp>
      <p:sp>
        <p:nvSpPr>
          <p:cNvPr id="6" name="Slide Number Placeholder 5">
            <a:extLst>
              <a:ext uri="{FF2B5EF4-FFF2-40B4-BE49-F238E27FC236}">
                <a16:creationId xmlns:a16="http://schemas.microsoft.com/office/drawing/2014/main" id="{3DB8047A-5275-7649-A733-0A42379D6863}"/>
              </a:ext>
            </a:extLst>
          </p:cNvPr>
          <p:cNvSpPr>
            <a:spLocks noGrp="1"/>
          </p:cNvSpPr>
          <p:nvPr>
            <p:ph type="sldNum" sz="quarter" idx="16"/>
          </p:nvPr>
        </p:nvSpPr>
        <p:spPr/>
        <p:txBody>
          <a:bodyPr/>
          <a:lstStyle/>
          <a:p>
            <a:fld id="{36B5EA5A-BC32-A742-B11B-8E7414D5B535}" type="slidenum">
              <a:rPr lang="en-US" smtClean="0"/>
              <a:pPr/>
              <a:t>16</a:t>
            </a:fld>
            <a:endParaRPr lang="en-US" dirty="0"/>
          </a:p>
        </p:txBody>
      </p:sp>
      <p:sp>
        <p:nvSpPr>
          <p:cNvPr id="11" name="TextBox 10">
            <a:extLst>
              <a:ext uri="{FF2B5EF4-FFF2-40B4-BE49-F238E27FC236}">
                <a16:creationId xmlns:a16="http://schemas.microsoft.com/office/drawing/2014/main" id="{001F46DD-9DD1-8644-8FBE-3C6B3F026EF7}"/>
              </a:ext>
            </a:extLst>
          </p:cNvPr>
          <p:cNvSpPr txBox="1"/>
          <p:nvPr/>
        </p:nvSpPr>
        <p:spPr>
          <a:xfrm>
            <a:off x="4259262" y="1592263"/>
            <a:ext cx="367347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Meeting the specified and contractual technical, delivery </a:t>
            </a:r>
            <a:br>
              <a:rPr lang="en-GB" dirty="0">
                <a:solidFill>
                  <a:schemeClr val="bg1"/>
                </a:solidFill>
              </a:rPr>
            </a:br>
            <a:r>
              <a:rPr lang="en-GB" dirty="0">
                <a:solidFill>
                  <a:schemeClr val="bg1"/>
                </a:solidFill>
              </a:rPr>
              <a:t>and performance requirements</a:t>
            </a:r>
            <a:endParaRPr lang="en-US" dirty="0">
              <a:solidFill>
                <a:schemeClr val="bg1"/>
              </a:solidFill>
            </a:endParaRPr>
          </a:p>
        </p:txBody>
      </p:sp>
      <p:sp>
        <p:nvSpPr>
          <p:cNvPr id="12" name="TextBox 11">
            <a:extLst>
              <a:ext uri="{FF2B5EF4-FFF2-40B4-BE49-F238E27FC236}">
                <a16:creationId xmlns:a16="http://schemas.microsoft.com/office/drawing/2014/main" id="{CC1BFE7D-FC32-264A-AF00-3B2A7EE923C0}"/>
              </a:ext>
            </a:extLst>
          </p:cNvPr>
          <p:cNvSpPr txBox="1"/>
          <p:nvPr/>
        </p:nvSpPr>
        <p:spPr>
          <a:xfrm>
            <a:off x="8075613" y="1592263"/>
            <a:ext cx="3708400"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At the lowest possible overall cost</a:t>
            </a:r>
          </a:p>
        </p:txBody>
      </p:sp>
      <p:sp>
        <p:nvSpPr>
          <p:cNvPr id="13" name="TextBox 12">
            <a:extLst>
              <a:ext uri="{FF2B5EF4-FFF2-40B4-BE49-F238E27FC236}">
                <a16:creationId xmlns:a16="http://schemas.microsoft.com/office/drawing/2014/main" id="{020C0DA9-3F75-5940-A192-7E2E1A84A481}"/>
              </a:ext>
            </a:extLst>
          </p:cNvPr>
          <p:cNvSpPr txBox="1"/>
          <p:nvPr/>
        </p:nvSpPr>
        <p:spPr>
          <a:xfrm>
            <a:off x="4259263" y="3968750"/>
            <a:ext cx="367347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While achieving balanced industrial return for CERN Member States </a:t>
            </a:r>
            <a:endParaRPr lang="en-US" dirty="0">
              <a:solidFill>
                <a:schemeClr val="bg1"/>
              </a:solidFill>
            </a:endParaRPr>
          </a:p>
        </p:txBody>
      </p:sp>
      <p:sp>
        <p:nvSpPr>
          <p:cNvPr id="14" name="TextBox 13">
            <a:extLst>
              <a:ext uri="{FF2B5EF4-FFF2-40B4-BE49-F238E27FC236}">
                <a16:creationId xmlns:a16="http://schemas.microsoft.com/office/drawing/2014/main" id="{57C60059-AE24-2541-8796-3094669408F1}"/>
              </a:ext>
            </a:extLst>
          </p:cNvPr>
          <p:cNvSpPr txBox="1"/>
          <p:nvPr/>
        </p:nvSpPr>
        <p:spPr>
          <a:xfrm>
            <a:off x="8081867" y="3964203"/>
            <a:ext cx="370214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Respecting CERN </a:t>
            </a:r>
          </a:p>
          <a:p>
            <a:pPr algn="ctr"/>
            <a:r>
              <a:rPr lang="en-GB" dirty="0">
                <a:solidFill>
                  <a:schemeClr val="bg1"/>
                </a:solidFill>
              </a:rPr>
              <a:t>Procurement Rules</a:t>
            </a:r>
          </a:p>
        </p:txBody>
      </p:sp>
      <p:grpSp>
        <p:nvGrpSpPr>
          <p:cNvPr id="15" name="Group 14">
            <a:extLst>
              <a:ext uri="{FF2B5EF4-FFF2-40B4-BE49-F238E27FC236}">
                <a16:creationId xmlns:a16="http://schemas.microsoft.com/office/drawing/2014/main" id="{0D5467D0-3BE7-0A44-ACF3-F8EA67C3BAAB}"/>
              </a:ext>
            </a:extLst>
          </p:cNvPr>
          <p:cNvGrpSpPr/>
          <p:nvPr/>
        </p:nvGrpSpPr>
        <p:grpSpPr>
          <a:xfrm>
            <a:off x="-1" y="0"/>
            <a:ext cx="12187669" cy="98854"/>
            <a:chOff x="-1" y="0"/>
            <a:chExt cx="12187669" cy="98854"/>
          </a:xfrm>
        </p:grpSpPr>
        <p:sp>
          <p:nvSpPr>
            <p:cNvPr id="16" name="Rectangle 15">
              <a:extLst>
                <a:ext uri="{FF2B5EF4-FFF2-40B4-BE49-F238E27FC236}">
                  <a16:creationId xmlns:a16="http://schemas.microsoft.com/office/drawing/2014/main" id="{E869A461-AE34-6F42-AC83-43E342BEC0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B353DAA-F419-DA42-AB6C-6C002A2F3D4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E6BACF1-2C20-9B41-88FD-49EBAB072F3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197305E7-F098-BC4D-89C5-D6229283EC1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4E204734-B424-F343-8BF6-584AE69185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2" name="Rectangle 21">
            <a:extLst>
              <a:ext uri="{FF2B5EF4-FFF2-40B4-BE49-F238E27FC236}">
                <a16:creationId xmlns:a16="http://schemas.microsoft.com/office/drawing/2014/main" id="{A3AE3E0E-E1D3-0043-A936-D08EA1DE6C68}"/>
              </a:ext>
            </a:extLst>
          </p:cNvPr>
          <p:cNvSpPr/>
          <p:nvPr/>
        </p:nvSpPr>
        <p:spPr>
          <a:xfrm>
            <a:off x="4965404" y="3362"/>
            <a:ext cx="2488019" cy="105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3363448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Principles of the Procurement Rules (1/4) </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17</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4254476" y="1592263"/>
            <a:ext cx="7529537" cy="1364068"/>
            <a:chOff x="4254476" y="1592263"/>
            <a:chExt cx="7529537" cy="1364068"/>
          </a:xfrm>
        </p:grpSpPr>
        <p:sp>
          <p:nvSpPr>
            <p:cNvPr id="29" name="Rectangle 28">
              <a:extLst>
                <a:ext uri="{FF2B5EF4-FFF2-40B4-BE49-F238E27FC236}">
                  <a16:creationId xmlns:a16="http://schemas.microsoft.com/office/drawing/2014/main" id="{91883A14-4496-5947-BFB6-F81E1169B5A1}"/>
                </a:ext>
              </a:extLst>
            </p:cNvPr>
            <p:cNvSpPr/>
            <p:nvPr/>
          </p:nvSpPr>
          <p:spPr>
            <a:xfrm>
              <a:off x="4254476" y="1592263"/>
              <a:ext cx="7529537" cy="1364068"/>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695737"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167438" y="2100284"/>
              <a:ext cx="5422027" cy="415498"/>
            </a:xfrm>
            <a:prstGeom prst="rect">
              <a:avLst/>
            </a:prstGeom>
            <a:noFill/>
          </p:spPr>
          <p:txBody>
            <a:bodyPr wrap="square" lIns="0" rtlCol="0" anchor="ctr" anchorCtr="0">
              <a:spAutoFit/>
            </a:bodyPr>
            <a:lstStyle/>
            <a:p>
              <a:r>
                <a:rPr lang="en-US" sz="2100" b="1" dirty="0"/>
                <a:t>Transparency and Impartiality</a:t>
              </a:r>
              <a:endParaRPr lang="en-US" sz="2100" dirty="0"/>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4254476" y="3218245"/>
            <a:ext cx="7529537" cy="1364068"/>
            <a:chOff x="4254476" y="3166679"/>
            <a:chExt cx="7529537" cy="1364068"/>
          </a:xfrm>
        </p:grpSpPr>
        <p:sp>
          <p:nvSpPr>
            <p:cNvPr id="43" name="Rectangle 42">
              <a:extLst>
                <a:ext uri="{FF2B5EF4-FFF2-40B4-BE49-F238E27FC236}">
                  <a16:creationId xmlns:a16="http://schemas.microsoft.com/office/drawing/2014/main" id="{76A76111-A9D9-0C46-970E-87203F46212F}"/>
                </a:ext>
              </a:extLst>
            </p:cNvPr>
            <p:cNvSpPr/>
            <p:nvPr/>
          </p:nvSpPr>
          <p:spPr>
            <a:xfrm>
              <a:off x="4254476" y="3166679"/>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499369"/>
              <a:ext cx="5422027" cy="738664"/>
            </a:xfrm>
            <a:prstGeom prst="rect">
              <a:avLst/>
            </a:prstGeom>
            <a:noFill/>
          </p:spPr>
          <p:txBody>
            <a:bodyPr wrap="square" lIns="0" rtlCol="0" anchor="ctr" anchorCtr="0">
              <a:spAutoFit/>
            </a:bodyPr>
            <a:lstStyle/>
            <a:p>
              <a:r>
                <a:rPr lang="en-US" sz="2100" b="1" dirty="0"/>
                <a:t>Tenders open to Member States </a:t>
              </a:r>
              <a:r>
                <a:rPr lang="en-US" sz="2100" b="1" dirty="0" smtClean="0"/>
                <a:t>and Associate Member States only</a:t>
              </a:r>
              <a:endParaRPr lang="en-US" sz="2100" dirty="0"/>
            </a:p>
          </p:txBody>
        </p:sp>
      </p:grpSp>
      <p:grpSp>
        <p:nvGrpSpPr>
          <p:cNvPr id="53" name="Group 52">
            <a:extLst>
              <a:ext uri="{FF2B5EF4-FFF2-40B4-BE49-F238E27FC236}">
                <a16:creationId xmlns:a16="http://schemas.microsoft.com/office/drawing/2014/main" id="{AB1E4B80-B53F-2D47-9C67-F9F34C715E6F}"/>
              </a:ext>
            </a:extLst>
          </p:cNvPr>
          <p:cNvGrpSpPr/>
          <p:nvPr/>
        </p:nvGrpSpPr>
        <p:grpSpPr>
          <a:xfrm>
            <a:off x="4254476" y="4844226"/>
            <a:ext cx="7529537" cy="1364068"/>
            <a:chOff x="4254476" y="4844226"/>
            <a:chExt cx="7529537" cy="1364068"/>
          </a:xfrm>
        </p:grpSpPr>
        <p:sp>
          <p:nvSpPr>
            <p:cNvPr id="37" name="Rectangle 36">
              <a:extLst>
                <a:ext uri="{FF2B5EF4-FFF2-40B4-BE49-F238E27FC236}">
                  <a16:creationId xmlns:a16="http://schemas.microsoft.com/office/drawing/2014/main" id="{3E161466-C9E4-124D-943D-07A6AB8DB0FA}"/>
                </a:ext>
              </a:extLst>
            </p:cNvPr>
            <p:cNvSpPr/>
            <p:nvPr/>
          </p:nvSpPr>
          <p:spPr>
            <a:xfrm>
              <a:off x="4254476" y="4844226"/>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BC8D7F3F-099C-BC4C-A62F-4D5255CD3AE3}"/>
                </a:ext>
              </a:extLst>
            </p:cNvPr>
            <p:cNvSpPr/>
            <p:nvPr/>
          </p:nvSpPr>
          <p:spPr>
            <a:xfrm>
              <a:off x="4530749" y="5161876"/>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A89C7B4A-C511-5A44-A033-402F6B9E35BF}"/>
                </a:ext>
              </a:extLst>
            </p:cNvPr>
            <p:cNvSpPr txBox="1"/>
            <p:nvPr/>
          </p:nvSpPr>
          <p:spPr>
            <a:xfrm>
              <a:off x="4695737" y="5278401"/>
              <a:ext cx="385042" cy="523220"/>
            </a:xfrm>
            <a:prstGeom prst="rect">
              <a:avLst/>
            </a:prstGeom>
            <a:noFill/>
          </p:spPr>
          <p:txBody>
            <a:bodyPr wrap="none" rtlCol="0">
              <a:spAutoFit/>
            </a:bodyPr>
            <a:lstStyle/>
            <a:p>
              <a:r>
                <a:rPr lang="en-US" sz="2800" b="1" dirty="0">
                  <a:solidFill>
                    <a:schemeClr val="bg1"/>
                  </a:solidFill>
                </a:rPr>
                <a:t>3</a:t>
              </a:r>
            </a:p>
          </p:txBody>
        </p:sp>
        <p:sp>
          <p:nvSpPr>
            <p:cNvPr id="50" name="TextBox 49">
              <a:extLst>
                <a:ext uri="{FF2B5EF4-FFF2-40B4-BE49-F238E27FC236}">
                  <a16:creationId xmlns:a16="http://schemas.microsoft.com/office/drawing/2014/main" id="{FF2B0949-878A-F440-AB0C-42E32A7ED078}"/>
                </a:ext>
              </a:extLst>
            </p:cNvPr>
            <p:cNvSpPr txBox="1"/>
            <p:nvPr/>
          </p:nvSpPr>
          <p:spPr>
            <a:xfrm>
              <a:off x="6167438" y="5190665"/>
              <a:ext cx="5422027" cy="738664"/>
            </a:xfrm>
            <a:prstGeom prst="rect">
              <a:avLst/>
            </a:prstGeom>
            <a:noFill/>
          </p:spPr>
          <p:txBody>
            <a:bodyPr wrap="square" lIns="0" rtlCol="0" anchor="ctr" anchorCtr="0">
              <a:spAutoFit/>
            </a:bodyPr>
            <a:lstStyle/>
            <a:p>
              <a:r>
                <a:rPr lang="en-US" sz="2100" b="1" dirty="0"/>
                <a:t>Objectivity and equal treatment: </a:t>
              </a:r>
              <a:r>
                <a:rPr lang="en-US" sz="2100" dirty="0"/>
                <a:t>tendering packages are objective and impartial</a:t>
              </a:r>
              <a:endParaRPr lang="en-US" sz="2100" b="1" dirty="0"/>
            </a:p>
          </p:txBody>
        </p:sp>
      </p:grpSp>
      <p:grpSp>
        <p:nvGrpSpPr>
          <p:cNvPr id="21" name="Group 20">
            <a:extLst>
              <a:ext uri="{FF2B5EF4-FFF2-40B4-BE49-F238E27FC236}">
                <a16:creationId xmlns:a16="http://schemas.microsoft.com/office/drawing/2014/main" id="{E739A214-815E-7B45-AF30-A103EF780509}"/>
              </a:ext>
            </a:extLst>
          </p:cNvPr>
          <p:cNvGrpSpPr/>
          <p:nvPr/>
        </p:nvGrpSpPr>
        <p:grpSpPr>
          <a:xfrm>
            <a:off x="-1" y="0"/>
            <a:ext cx="12187669" cy="98854"/>
            <a:chOff x="-1" y="0"/>
            <a:chExt cx="12187669" cy="98854"/>
          </a:xfrm>
        </p:grpSpPr>
        <p:sp>
          <p:nvSpPr>
            <p:cNvPr id="22" name="Rectangle 21">
              <a:extLst>
                <a:ext uri="{FF2B5EF4-FFF2-40B4-BE49-F238E27FC236}">
                  <a16:creationId xmlns:a16="http://schemas.microsoft.com/office/drawing/2014/main" id="{BED22E34-E6F0-1242-BBEE-A6D112333D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89DF81DB-F944-C84E-9A61-F39EE65B03C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6D22DB29-B8D3-4945-94B0-DC7238A616A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04394BA3-CBEC-6C46-BDD8-0BCAE30B854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5D81EEAD-1F9B-2445-9476-58938B02435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8" name="Rectangle 27">
            <a:extLst>
              <a:ext uri="{FF2B5EF4-FFF2-40B4-BE49-F238E27FC236}">
                <a16:creationId xmlns:a16="http://schemas.microsoft.com/office/drawing/2014/main" id="{A3AE3E0E-E1D3-0043-A936-D08EA1DE6C68}"/>
              </a:ext>
            </a:extLst>
          </p:cNvPr>
          <p:cNvSpPr/>
          <p:nvPr/>
        </p:nvSpPr>
        <p:spPr>
          <a:xfrm>
            <a:off x="4965404" y="3362"/>
            <a:ext cx="2488019" cy="105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63601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ppt_x"/>
                                          </p:val>
                                        </p:tav>
                                        <p:tav tm="100000">
                                          <p:val>
                                            <p:strVal val="#ppt_x"/>
                                          </p:val>
                                        </p:tav>
                                      </p:tavLst>
                                    </p:anim>
                                    <p:anim calcmode="lin" valueType="num">
                                      <p:cBhvr additive="base">
                                        <p:cTn id="20"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BAED7-37D7-D94B-B0FD-8356390FB6B4}"/>
              </a:ext>
            </a:extLst>
          </p:cNvPr>
          <p:cNvSpPr>
            <a:spLocks noGrp="1"/>
          </p:cNvSpPr>
          <p:nvPr>
            <p:ph type="title"/>
          </p:nvPr>
        </p:nvSpPr>
        <p:spPr/>
        <p:txBody>
          <a:bodyPr/>
          <a:lstStyle/>
          <a:p>
            <a:r>
              <a:rPr lang="en-US" dirty="0"/>
              <a:t>Principles of the Procurement Rules (2/4) </a:t>
            </a:r>
          </a:p>
        </p:txBody>
      </p:sp>
      <p:sp>
        <p:nvSpPr>
          <p:cNvPr id="6" name="Slide Number Placeholder 5">
            <a:extLst>
              <a:ext uri="{FF2B5EF4-FFF2-40B4-BE49-F238E27FC236}">
                <a16:creationId xmlns:a16="http://schemas.microsoft.com/office/drawing/2014/main" id="{B0F4BFA1-8ADF-EA47-BB2E-411097EF7B34}"/>
              </a:ext>
            </a:extLst>
          </p:cNvPr>
          <p:cNvSpPr>
            <a:spLocks noGrp="1"/>
          </p:cNvSpPr>
          <p:nvPr>
            <p:ph type="sldNum" sz="quarter" idx="16"/>
          </p:nvPr>
        </p:nvSpPr>
        <p:spPr/>
        <p:txBody>
          <a:bodyPr/>
          <a:lstStyle/>
          <a:p>
            <a:fld id="{36B5EA5A-BC32-A742-B11B-8E7414D5B535}" type="slidenum">
              <a:rPr lang="en-US" smtClean="0"/>
              <a:pPr/>
              <a:t>18</a:t>
            </a:fld>
            <a:endParaRPr lang="en-US" dirty="0"/>
          </a:p>
        </p:txBody>
      </p:sp>
      <p:grpSp>
        <p:nvGrpSpPr>
          <p:cNvPr id="7" name="Group 6"/>
          <p:cNvGrpSpPr/>
          <p:nvPr/>
        </p:nvGrpSpPr>
        <p:grpSpPr>
          <a:xfrm>
            <a:off x="407988" y="2472456"/>
            <a:ext cx="6210876" cy="2016125"/>
            <a:chOff x="407988" y="3968750"/>
            <a:chExt cx="6210876" cy="2016125"/>
          </a:xfrm>
        </p:grpSpPr>
        <p:sp>
          <p:nvSpPr>
            <p:cNvPr id="13" name="Pentagon 12">
              <a:extLst>
                <a:ext uri="{FF2B5EF4-FFF2-40B4-BE49-F238E27FC236}">
                  <a16:creationId xmlns:a16="http://schemas.microsoft.com/office/drawing/2014/main" id="{406CC4B1-86F6-FD49-B37A-AE0F38F8D83C}"/>
                </a:ext>
              </a:extLst>
            </p:cNvPr>
            <p:cNvSpPr/>
            <p:nvPr/>
          </p:nvSpPr>
          <p:spPr>
            <a:xfrm>
              <a:off x="407988" y="3968750"/>
              <a:ext cx="6210876" cy="2016125"/>
            </a:xfrm>
            <a:prstGeom prst="homePlate">
              <a:avLst>
                <a:gd name="adj" fmla="val 22102"/>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vert="horz" lIns="914400" tIns="0" rIns="91440" bIns="91440" rtlCol="0" anchor="ctr" anchorCtr="0"/>
            <a:lstStyle/>
            <a:p>
              <a:endParaRPr lang="en-US" sz="1333" dirty="0">
                <a:solidFill>
                  <a:srgbClr val="FFFFFF"/>
                </a:solidFill>
                <a:latin typeface="Source Sans Pro" charset="0"/>
              </a:endParaRPr>
            </a:p>
          </p:txBody>
        </p:sp>
        <p:sp>
          <p:nvSpPr>
            <p:cNvPr id="28" name="TextBox 27">
              <a:extLst>
                <a:ext uri="{FF2B5EF4-FFF2-40B4-BE49-F238E27FC236}">
                  <a16:creationId xmlns:a16="http://schemas.microsoft.com/office/drawing/2014/main" id="{EAFD1A99-3E5F-004E-8B60-E4FDE13B2A60}"/>
                </a:ext>
              </a:extLst>
            </p:cNvPr>
            <p:cNvSpPr txBox="1"/>
            <p:nvPr/>
          </p:nvSpPr>
          <p:spPr>
            <a:xfrm>
              <a:off x="873542" y="4452037"/>
              <a:ext cx="5293896" cy="1200329"/>
            </a:xfrm>
            <a:prstGeom prst="rect">
              <a:avLst/>
            </a:prstGeom>
            <a:noFill/>
          </p:spPr>
          <p:txBody>
            <a:bodyPr wrap="square" lIns="0" rtlCol="0" anchor="ctr" anchorCtr="0">
              <a:spAutoFit/>
            </a:bodyPr>
            <a:lstStyle/>
            <a:p>
              <a:r>
                <a:rPr lang="en-US" sz="2400" b="1" dirty="0">
                  <a:solidFill>
                    <a:schemeClr val="bg1"/>
                  </a:solidFill>
                </a:rPr>
                <a:t>Selective tendering procedures: </a:t>
              </a:r>
              <a:r>
                <a:rPr lang="en-US" sz="2400" dirty="0">
                  <a:solidFill>
                    <a:schemeClr val="bg1"/>
                  </a:solidFill>
                </a:rPr>
                <a:t>CERN’s tendering procedures are not open to any interested firms</a:t>
              </a:r>
              <a:endParaRPr lang="en-US" sz="2100" dirty="0">
                <a:solidFill>
                  <a:schemeClr val="bg1"/>
                </a:solidFill>
              </a:endParaRPr>
            </a:p>
          </p:txBody>
        </p:sp>
      </p:grpSp>
      <p:grpSp>
        <p:nvGrpSpPr>
          <p:cNvPr id="8" name="Group 7"/>
          <p:cNvGrpSpPr/>
          <p:nvPr/>
        </p:nvGrpSpPr>
        <p:grpSpPr>
          <a:xfrm>
            <a:off x="6167438" y="2472456"/>
            <a:ext cx="6024562" cy="2016125"/>
            <a:chOff x="6254750" y="2971219"/>
            <a:chExt cx="6024562" cy="2016125"/>
          </a:xfrm>
        </p:grpSpPr>
        <p:sp>
          <p:nvSpPr>
            <p:cNvPr id="16" name="Chevron 15">
              <a:extLst>
                <a:ext uri="{FF2B5EF4-FFF2-40B4-BE49-F238E27FC236}">
                  <a16:creationId xmlns:a16="http://schemas.microsoft.com/office/drawing/2014/main" id="{C7C5BC94-DA87-714E-9E0C-CBB91F495200}"/>
                </a:ext>
              </a:extLst>
            </p:cNvPr>
            <p:cNvSpPr/>
            <p:nvPr/>
          </p:nvSpPr>
          <p:spPr>
            <a:xfrm>
              <a:off x="6254750" y="2971219"/>
              <a:ext cx="5616575" cy="2016125"/>
            </a:xfrm>
            <a:prstGeom prst="chevron">
              <a:avLst>
                <a:gd name="adj" fmla="val 20758"/>
              </a:avLst>
            </a:prstGeom>
            <a:solidFill>
              <a:schemeClr val="accent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365760" tIns="0" rIns="91440" bIns="91440" rtlCol="0" anchor="ctr" anchorCtr="0"/>
            <a:lstStyle/>
            <a:p>
              <a:endParaRPr lang="en-US" sz="1333" dirty="0">
                <a:solidFill>
                  <a:srgbClr val="FFFFFF"/>
                </a:solidFill>
                <a:latin typeface="Source Sans Pro" charset="0"/>
              </a:endParaRPr>
            </a:p>
          </p:txBody>
        </p:sp>
        <p:sp>
          <p:nvSpPr>
            <p:cNvPr id="30" name="TextBox 29">
              <a:extLst>
                <a:ext uri="{FF2B5EF4-FFF2-40B4-BE49-F238E27FC236}">
                  <a16:creationId xmlns:a16="http://schemas.microsoft.com/office/drawing/2014/main" id="{6DFF0F39-F1C2-2845-A757-27F26C5F31C3}"/>
                </a:ext>
              </a:extLst>
            </p:cNvPr>
            <p:cNvSpPr txBox="1"/>
            <p:nvPr/>
          </p:nvSpPr>
          <p:spPr>
            <a:xfrm>
              <a:off x="7109085" y="3535916"/>
              <a:ext cx="5170227" cy="1091210"/>
            </a:xfrm>
            <a:prstGeom prst="rect">
              <a:avLst/>
            </a:prstGeom>
            <a:noFill/>
          </p:spPr>
          <p:txBody>
            <a:bodyPr wrap="square" lIns="0" rtlCol="0" anchor="ctr" anchorCtr="0">
              <a:spAutoFit/>
            </a:bodyPr>
            <a:lstStyle/>
            <a:p>
              <a:r>
                <a:rPr lang="en-US" sz="2400" b="1" dirty="0">
                  <a:solidFill>
                    <a:schemeClr val="bg1"/>
                  </a:solidFill>
                </a:rPr>
                <a:t>Confidentiality: </a:t>
              </a:r>
              <a:r>
                <a:rPr lang="en-US" sz="2400" dirty="0">
                  <a:solidFill>
                    <a:schemeClr val="bg1"/>
                  </a:solidFill>
                </a:rPr>
                <a:t>Opening and evaluation of bids as well as negotiations are not public</a:t>
              </a:r>
              <a:endParaRPr lang="en-US" sz="2100" dirty="0">
                <a:solidFill>
                  <a:schemeClr val="bg1"/>
                </a:solidFill>
              </a:endParaRPr>
            </a:p>
          </p:txBody>
        </p:sp>
      </p:grpSp>
      <p:grpSp>
        <p:nvGrpSpPr>
          <p:cNvPr id="12" name="Group 11">
            <a:extLst>
              <a:ext uri="{FF2B5EF4-FFF2-40B4-BE49-F238E27FC236}">
                <a16:creationId xmlns:a16="http://schemas.microsoft.com/office/drawing/2014/main" id="{09578E19-5620-4045-B104-EBF5497229A7}"/>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AAAF8EB8-402D-B744-894D-7BB87CB8B88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AC62FEA0-BD41-6144-876E-6689BC9D79B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D38965F-E8DD-4346-9686-0CBC66EFA365}"/>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E55120EC-9848-3548-BD4C-53F7ACC2854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4A629A4E-D985-8044-949C-B4B78F8D4F0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1" name="Rectangle 20">
            <a:extLst>
              <a:ext uri="{FF2B5EF4-FFF2-40B4-BE49-F238E27FC236}">
                <a16:creationId xmlns:a16="http://schemas.microsoft.com/office/drawing/2014/main" id="{A3AE3E0E-E1D3-0043-A936-D08EA1DE6C68}"/>
              </a:ext>
            </a:extLst>
          </p:cNvPr>
          <p:cNvSpPr/>
          <p:nvPr/>
        </p:nvSpPr>
        <p:spPr>
          <a:xfrm>
            <a:off x="4965404" y="3362"/>
            <a:ext cx="2488019" cy="105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3821696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716734"/>
          </a:xfrm>
        </p:spPr>
        <p:txBody>
          <a:bodyPr/>
          <a:lstStyle/>
          <a:p>
            <a:r>
              <a:rPr lang="en-US" dirty="0"/>
              <a:t>Principles of the Procurement Rules (3/4) </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19</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5342850" y="4338933"/>
            <a:ext cx="385042" cy="523220"/>
          </a:xfrm>
          <a:prstGeom prst="rect">
            <a:avLst/>
          </a:prstGeom>
          <a:noFill/>
        </p:spPr>
        <p:txBody>
          <a:bodyPr wrap="none" rtlCol="0">
            <a:spAutoFit/>
          </a:bodyPr>
          <a:lstStyle/>
          <a:p>
            <a:r>
              <a:rPr lang="en-US" sz="2800" b="1" dirty="0">
                <a:solidFill>
                  <a:schemeClr val="bg1"/>
                </a:solidFill>
              </a:rPr>
              <a:t>2</a:t>
            </a:r>
          </a:p>
        </p:txBody>
      </p:sp>
      <p:sp>
        <p:nvSpPr>
          <p:cNvPr id="15" name="Right Arrow 14"/>
          <p:cNvSpPr/>
          <p:nvPr/>
        </p:nvSpPr>
        <p:spPr>
          <a:xfrm>
            <a:off x="6044319" y="3125184"/>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2" name="Right Arrow 11"/>
          <p:cNvSpPr/>
          <p:nvPr/>
        </p:nvSpPr>
        <p:spPr>
          <a:xfrm flipH="1">
            <a:off x="2810315" y="3979451"/>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4" name="Right Arrow 13"/>
          <p:cNvSpPr/>
          <p:nvPr/>
        </p:nvSpPr>
        <p:spPr>
          <a:xfrm>
            <a:off x="6227199" y="5080593"/>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pic>
        <p:nvPicPr>
          <p:cNvPr id="10" name="Picture 9">
            <a:extLst>
              <a:ext uri="{FF2B5EF4-FFF2-40B4-BE49-F238E27FC236}">
                <a16:creationId xmlns:a16="http://schemas.microsoft.com/office/drawing/2014/main" id="{BB13559B-90AB-814F-A9E8-8A97D4485903}"/>
              </a:ext>
            </a:extLst>
          </p:cNvPr>
          <p:cNvPicPr>
            <a:picLocks noChangeAspect="1"/>
          </p:cNvPicPr>
          <p:nvPr/>
        </p:nvPicPr>
        <p:blipFill>
          <a:blip r:embed="rId3"/>
          <a:stretch>
            <a:fillRect/>
          </a:stretch>
        </p:blipFill>
        <p:spPr>
          <a:xfrm>
            <a:off x="3581736" y="3494805"/>
            <a:ext cx="1435100" cy="1435100"/>
          </a:xfrm>
          <a:prstGeom prst="rect">
            <a:avLst/>
          </a:prstGeom>
        </p:spPr>
      </p:pic>
      <p:pic>
        <p:nvPicPr>
          <p:cNvPr id="11" name="Picture 10">
            <a:extLst>
              <a:ext uri="{FF2B5EF4-FFF2-40B4-BE49-F238E27FC236}">
                <a16:creationId xmlns:a16="http://schemas.microsoft.com/office/drawing/2014/main" id="{35359D0B-BAF1-EE40-B28F-A5B3F83340A1}"/>
              </a:ext>
            </a:extLst>
          </p:cNvPr>
          <p:cNvPicPr>
            <a:picLocks noChangeAspect="1"/>
          </p:cNvPicPr>
          <p:nvPr/>
        </p:nvPicPr>
        <p:blipFill>
          <a:blip r:embed="rId4"/>
          <a:stretch>
            <a:fillRect/>
          </a:stretch>
        </p:blipFill>
        <p:spPr>
          <a:xfrm>
            <a:off x="4755263" y="2732814"/>
            <a:ext cx="1295400" cy="1295400"/>
          </a:xfrm>
          <a:prstGeom prst="rect">
            <a:avLst/>
          </a:prstGeom>
        </p:spPr>
      </p:pic>
      <p:pic>
        <p:nvPicPr>
          <p:cNvPr id="9" name="Picture 8">
            <a:extLst>
              <a:ext uri="{FF2B5EF4-FFF2-40B4-BE49-F238E27FC236}">
                <a16:creationId xmlns:a16="http://schemas.microsoft.com/office/drawing/2014/main" id="{B4E4F8DE-656E-324C-AC5E-6A9EE247BFCC}"/>
              </a:ext>
            </a:extLst>
          </p:cNvPr>
          <p:cNvPicPr>
            <a:picLocks noChangeAspect="1"/>
          </p:cNvPicPr>
          <p:nvPr/>
        </p:nvPicPr>
        <p:blipFill>
          <a:blip r:embed="rId5"/>
          <a:stretch>
            <a:fillRect/>
          </a:stretch>
        </p:blipFill>
        <p:spPr>
          <a:xfrm>
            <a:off x="4690821" y="4378489"/>
            <a:ext cx="1689100" cy="1689100"/>
          </a:xfrm>
          <a:prstGeom prst="rect">
            <a:avLst/>
          </a:prstGeom>
        </p:spPr>
      </p:pic>
      <p:sp>
        <p:nvSpPr>
          <p:cNvPr id="3" name="TextBox 2"/>
          <p:cNvSpPr txBox="1"/>
          <p:nvPr/>
        </p:nvSpPr>
        <p:spPr>
          <a:xfrm>
            <a:off x="7188592" y="5148774"/>
            <a:ext cx="1195754" cy="369332"/>
          </a:xfrm>
          <a:prstGeom prst="rect">
            <a:avLst/>
          </a:prstGeom>
          <a:noFill/>
        </p:spPr>
        <p:txBody>
          <a:bodyPr wrap="square" lIns="0" rtlCol="0">
            <a:spAutoFit/>
          </a:bodyPr>
          <a:lstStyle/>
          <a:p>
            <a:r>
              <a:rPr lang="en-US" dirty="0"/>
              <a:t>Delivery</a:t>
            </a:r>
          </a:p>
        </p:txBody>
      </p:sp>
      <p:sp>
        <p:nvSpPr>
          <p:cNvPr id="18" name="TextBox 17"/>
          <p:cNvSpPr txBox="1"/>
          <p:nvPr/>
        </p:nvSpPr>
        <p:spPr>
          <a:xfrm>
            <a:off x="1800666" y="4023360"/>
            <a:ext cx="1195754" cy="369332"/>
          </a:xfrm>
          <a:prstGeom prst="rect">
            <a:avLst/>
          </a:prstGeom>
          <a:noFill/>
        </p:spPr>
        <p:txBody>
          <a:bodyPr wrap="square" lIns="0" rtlCol="0">
            <a:spAutoFit/>
          </a:bodyPr>
          <a:lstStyle/>
          <a:p>
            <a:r>
              <a:rPr lang="en-US" dirty="0"/>
              <a:t>Financial</a:t>
            </a:r>
          </a:p>
        </p:txBody>
      </p:sp>
      <p:sp>
        <p:nvSpPr>
          <p:cNvPr id="19" name="Text Placeholder 2">
            <a:extLst>
              <a:ext uri="{FF2B5EF4-FFF2-40B4-BE49-F238E27FC236}">
                <a16:creationId xmlns:a16="http://schemas.microsoft.com/office/drawing/2014/main" id="{CADE214F-7AD0-1241-9327-E101F7C13CBA}"/>
              </a:ext>
            </a:extLst>
          </p:cNvPr>
          <p:cNvSpPr txBox="1">
            <a:spLocks/>
          </p:cNvSpPr>
          <p:nvPr/>
        </p:nvSpPr>
        <p:spPr>
          <a:xfrm>
            <a:off x="1171939" y="1449388"/>
            <a:ext cx="9848121" cy="53514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for supplies (and services, </a:t>
            </a:r>
            <a:r>
              <a:rPr lang="fr-CH" altLang="en-US" sz="2400" dirty="0" err="1">
                <a:solidFill>
                  <a:schemeClr val="accent2"/>
                </a:solidFill>
              </a:rPr>
              <a:t>exceptionally</a:t>
            </a:r>
            <a:r>
              <a:rPr lang="fr-CH" altLang="en-US" sz="2400" dirty="0">
                <a:solidFill>
                  <a:schemeClr val="accent2"/>
                </a:solidFill>
              </a:rPr>
              <a:t>) </a:t>
            </a:r>
            <a:r>
              <a:rPr lang="fr-CH" altLang="en-US" sz="2400" dirty="0" err="1">
                <a:solidFill>
                  <a:schemeClr val="accent2"/>
                </a:solidFill>
              </a:rPr>
              <a:t>based</a:t>
            </a:r>
            <a:r>
              <a:rPr lang="fr-CH" altLang="en-US" sz="2400" dirty="0">
                <a:solidFill>
                  <a:schemeClr val="accent2"/>
                </a:solidFill>
              </a:rPr>
              <a:t> on: </a:t>
            </a:r>
            <a:br>
              <a:rPr lang="fr-CH" altLang="en-US" sz="2400" dirty="0">
                <a:solidFill>
                  <a:schemeClr val="accent2"/>
                </a:solidFill>
              </a:rPr>
            </a:br>
            <a:r>
              <a:rPr lang="fr-CH" altLang="en-US" sz="2400" u="sng" dirty="0" err="1">
                <a:solidFill>
                  <a:schemeClr val="accent2"/>
                </a:solidFill>
              </a:rPr>
              <a:t>Lowest</a:t>
            </a:r>
            <a:r>
              <a:rPr lang="fr-CH" altLang="en-US" sz="2400" u="sng" dirty="0">
                <a:solidFill>
                  <a:schemeClr val="accent2"/>
                </a:solidFill>
              </a:rPr>
              <a:t> </a:t>
            </a:r>
            <a:r>
              <a:rPr lang="fr-CH" altLang="en-US" sz="2400" u="sng" dirty="0" err="1">
                <a:solidFill>
                  <a:schemeClr val="accent2"/>
                </a:solidFill>
              </a:rPr>
              <a:t>compliant</a:t>
            </a:r>
            <a:r>
              <a:rPr lang="fr-CH" altLang="en-US" sz="2400" u="sng" dirty="0">
                <a:solidFill>
                  <a:schemeClr val="accent2"/>
                </a:solidFill>
              </a:rPr>
              <a:t> </a:t>
            </a:r>
            <a:r>
              <a:rPr lang="fr-CH" altLang="en-US" sz="2400" u="sng" dirty="0" err="1">
                <a:solidFill>
                  <a:schemeClr val="accent2"/>
                </a:solidFill>
              </a:rPr>
              <a:t>bid</a:t>
            </a:r>
            <a:endParaRPr lang="fr-CH" altLang="en-US" sz="2400" dirty="0">
              <a:solidFill>
                <a:schemeClr val="accent2"/>
              </a:solidFill>
            </a:endParaRPr>
          </a:p>
        </p:txBody>
      </p:sp>
      <p:sp>
        <p:nvSpPr>
          <p:cNvPr id="20" name="TextBox 19"/>
          <p:cNvSpPr txBox="1"/>
          <p:nvPr/>
        </p:nvSpPr>
        <p:spPr>
          <a:xfrm>
            <a:off x="7061983" y="3193365"/>
            <a:ext cx="1195754" cy="369332"/>
          </a:xfrm>
          <a:prstGeom prst="rect">
            <a:avLst/>
          </a:prstGeom>
          <a:noFill/>
        </p:spPr>
        <p:txBody>
          <a:bodyPr wrap="square" lIns="0" rtlCol="0">
            <a:spAutoFit/>
          </a:bodyPr>
          <a:lstStyle/>
          <a:p>
            <a:r>
              <a:rPr lang="en-US" dirty="0"/>
              <a:t>Technical</a:t>
            </a:r>
          </a:p>
        </p:txBody>
      </p:sp>
      <p:sp>
        <p:nvSpPr>
          <p:cNvPr id="7" name="Chevron 6"/>
          <p:cNvSpPr/>
          <p:nvPr/>
        </p:nvSpPr>
        <p:spPr>
          <a:xfrm>
            <a:off x="8215533" y="3587262"/>
            <a:ext cx="914400" cy="1575581"/>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solidFill>
            </a:endParaRPr>
          </a:p>
        </p:txBody>
      </p:sp>
      <p:pic>
        <p:nvPicPr>
          <p:cNvPr id="21" name="Picture 20">
            <a:extLst>
              <a:ext uri="{FF2B5EF4-FFF2-40B4-BE49-F238E27FC236}">
                <a16:creationId xmlns:a16="http://schemas.microsoft.com/office/drawing/2014/main" id="{60C6C6E0-7EDF-3B47-9164-1A6ECD82F490}"/>
              </a:ext>
            </a:extLst>
          </p:cNvPr>
          <p:cNvPicPr>
            <a:picLocks noChangeAspect="1"/>
          </p:cNvPicPr>
          <p:nvPr/>
        </p:nvPicPr>
        <p:blipFill>
          <a:blip r:embed="rId6"/>
          <a:stretch>
            <a:fillRect/>
          </a:stretch>
        </p:blipFill>
        <p:spPr>
          <a:xfrm>
            <a:off x="9508617" y="2569504"/>
            <a:ext cx="2177825" cy="2177825"/>
          </a:xfrm>
          <a:prstGeom prst="rect">
            <a:avLst/>
          </a:prstGeom>
        </p:spPr>
      </p:pic>
      <p:grpSp>
        <p:nvGrpSpPr>
          <p:cNvPr id="22" name="Group 21">
            <a:extLst>
              <a:ext uri="{FF2B5EF4-FFF2-40B4-BE49-F238E27FC236}">
                <a16:creationId xmlns:a16="http://schemas.microsoft.com/office/drawing/2014/main" id="{DC76B10F-6717-A34D-B865-723950921175}"/>
              </a:ext>
            </a:extLst>
          </p:cNvPr>
          <p:cNvGrpSpPr/>
          <p:nvPr/>
        </p:nvGrpSpPr>
        <p:grpSpPr>
          <a:xfrm>
            <a:off x="-1" y="0"/>
            <a:ext cx="12187669" cy="98854"/>
            <a:chOff x="-1" y="0"/>
            <a:chExt cx="12187669" cy="98854"/>
          </a:xfrm>
        </p:grpSpPr>
        <p:sp>
          <p:nvSpPr>
            <p:cNvPr id="23" name="Rectangle 22">
              <a:extLst>
                <a:ext uri="{FF2B5EF4-FFF2-40B4-BE49-F238E27FC236}">
                  <a16:creationId xmlns:a16="http://schemas.microsoft.com/office/drawing/2014/main" id="{C7F1AFA1-DE4A-9A48-B7EE-FC4D262BE88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DEFF0C4B-FFFB-474F-A663-F6EB295A28A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8F9364A-FCBA-A043-9551-F39FF4C6FCE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4562293C-3E99-9948-B420-6B0FC6AEFC3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B1D9D890-5B26-3B4D-A571-EEB873D9DD3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9" name="Rectangle 28">
            <a:extLst>
              <a:ext uri="{FF2B5EF4-FFF2-40B4-BE49-F238E27FC236}">
                <a16:creationId xmlns:a16="http://schemas.microsoft.com/office/drawing/2014/main" id="{A3AE3E0E-E1D3-0043-A936-D08EA1DE6C68}"/>
              </a:ext>
            </a:extLst>
          </p:cNvPr>
          <p:cNvSpPr/>
          <p:nvPr/>
        </p:nvSpPr>
        <p:spPr>
          <a:xfrm>
            <a:off x="4965404" y="3362"/>
            <a:ext cx="2488019" cy="105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
        <p:nvSpPr>
          <p:cNvPr id="4" name="TextBox 3"/>
          <p:cNvSpPr txBox="1"/>
          <p:nvPr/>
        </p:nvSpPr>
        <p:spPr>
          <a:xfrm>
            <a:off x="9162197" y="4990531"/>
            <a:ext cx="2797791" cy="1200329"/>
          </a:xfrm>
          <a:prstGeom prst="rect">
            <a:avLst/>
          </a:prstGeom>
          <a:noFill/>
        </p:spPr>
        <p:txBody>
          <a:bodyPr wrap="square" rtlCol="0">
            <a:spAutoFit/>
          </a:bodyPr>
          <a:lstStyle/>
          <a:p>
            <a:r>
              <a:rPr lang="en-GB" dirty="0" smtClean="0"/>
              <a:t>Best Value for Money is currently rarely used and requires prior approval of the Finance Committee</a:t>
            </a:r>
            <a:endParaRPr lang="en-GB" dirty="0"/>
          </a:p>
        </p:txBody>
      </p:sp>
    </p:spTree>
    <p:extLst>
      <p:ext uri="{BB962C8B-B14F-4D97-AF65-F5344CB8AC3E}">
        <p14:creationId xmlns:p14="http://schemas.microsoft.com/office/powerpoint/2010/main" val="344620861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accel="50000" fill="hold" nodeType="clickEffect" p14:presetBounceEnd="50000">
                                      <p:stCondLst>
                                        <p:cond delay="0"/>
                                      </p:stCondLst>
                                      <p:childTnLst>
                                        <p:animRot by="21600000" p14:bounceEnd="50000">
                                          <p:cBhvr>
                                            <p:cTn id="6" dur="3500" fill="hold"/>
                                            <p:tgtEl>
                                              <p:spTgt spid="9"/>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animEffect transition="in" filter="wipe(left)">
                                          <p:cBhvr>
                                            <p:cTn id="9" dur="500"/>
                                            <p:tgtEl>
                                              <p:spTgt spid="14"/>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8" presetClass="emph" presetSubtype="0" accel="50000" fill="hold" nodeType="withEffect" p14:presetBounceEnd="50000">
                                      <p:stCondLst>
                                        <p:cond delay="0"/>
                                      </p:stCondLst>
                                      <p:childTnLst>
                                        <p:animRot by="-21600000" p14:bounceEnd="50000">
                                          <p:cBhvr>
                                            <p:cTn id="15" dur="3500" fill="hold"/>
                                            <p:tgtEl>
                                              <p:spTgt spid="10"/>
                                            </p:tgtEl>
                                            <p:attrNameLst>
                                              <p:attrName>r</p:attrName>
                                            </p:attrNameLst>
                                          </p:cBhvr>
                                        </p:animRot>
                                      </p:childTnLst>
                                    </p:cTn>
                                  </p:par>
                                  <p:par>
                                    <p:cTn id="16" presetID="22" presetClass="entr" presetSubtype="2"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par>
                                    <p:cTn id="19" presetID="2" presetClass="entr" presetSubtype="8"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par>
                                    <p:cTn id="23" presetID="8" presetClass="emph" presetSubtype="0" accel="50000" fill="hold" nodeType="withEffect" p14:presetBounceEnd="50000">
                                      <p:stCondLst>
                                        <p:cond delay="0"/>
                                      </p:stCondLst>
                                      <p:childTnLst>
                                        <p:animRot by="21600000" p14:bounceEnd="50000">
                                          <p:cBhvr>
                                            <p:cTn id="24" dur="3500" fill="hold"/>
                                            <p:tgtEl>
                                              <p:spTgt spid="11"/>
                                            </p:tgtEl>
                                            <p:attrNameLst>
                                              <p:attrName>r</p:attrName>
                                            </p:attrNameLst>
                                          </p:cBhvr>
                                        </p:animRo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1+#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additive="base">
                                            <p:cTn id="46" dur="500" fill="hold"/>
                                            <p:tgtEl>
                                              <p:spTgt spid="4"/>
                                            </p:tgtEl>
                                            <p:attrNameLst>
                                              <p:attrName>ppt_x</p:attrName>
                                            </p:attrNameLst>
                                          </p:cBhvr>
                                          <p:tavLst>
                                            <p:tav tm="0">
                                              <p:val>
                                                <p:strVal val="#ppt_x"/>
                                              </p:val>
                                            </p:tav>
                                            <p:tav tm="100000">
                                              <p:val>
                                                <p:strVal val="#ppt_x"/>
                                              </p:val>
                                            </p:tav>
                                          </p:tavLst>
                                        </p:anim>
                                        <p:anim calcmode="lin" valueType="num">
                                          <p:cBhvr additive="base">
                                            <p:cTn id="4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P spid="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accel="50000" fill="hold" nodeType="clickEffect">
                                      <p:stCondLst>
                                        <p:cond delay="0"/>
                                      </p:stCondLst>
                                      <p:childTnLst>
                                        <p:animRot by="21600000">
                                          <p:cBhvr>
                                            <p:cTn id="6" dur="3500" fill="hold"/>
                                            <p:tgtEl>
                                              <p:spTgt spid="9"/>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animEffect transition="in" filter="wipe(left)">
                                          <p:cBhvr>
                                            <p:cTn id="9" dur="500"/>
                                            <p:tgtEl>
                                              <p:spTgt spid="14"/>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8" presetClass="emph" presetSubtype="0" accel="50000" fill="hold" nodeType="withEffect">
                                      <p:stCondLst>
                                        <p:cond delay="0"/>
                                      </p:stCondLst>
                                      <p:childTnLst>
                                        <p:animRot by="-21600000">
                                          <p:cBhvr>
                                            <p:cTn id="15" dur="3500" fill="hold"/>
                                            <p:tgtEl>
                                              <p:spTgt spid="10"/>
                                            </p:tgtEl>
                                            <p:attrNameLst>
                                              <p:attrName>r</p:attrName>
                                            </p:attrNameLst>
                                          </p:cBhvr>
                                        </p:animRot>
                                      </p:childTnLst>
                                    </p:cTn>
                                  </p:par>
                                  <p:par>
                                    <p:cTn id="16" presetID="22" presetClass="entr" presetSubtype="2"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par>
                                    <p:cTn id="19" presetID="2" presetClass="entr" presetSubtype="8"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par>
                                    <p:cTn id="23" presetID="8" presetClass="emph" presetSubtype="0" accel="50000" fill="hold" nodeType="withEffect">
                                      <p:stCondLst>
                                        <p:cond delay="0"/>
                                      </p:stCondLst>
                                      <p:childTnLst>
                                        <p:animRot by="21600000">
                                          <p:cBhvr>
                                            <p:cTn id="24" dur="3500" fill="hold"/>
                                            <p:tgtEl>
                                              <p:spTgt spid="11"/>
                                            </p:tgtEl>
                                            <p:attrNameLst>
                                              <p:attrName>r</p:attrName>
                                            </p:attrNameLst>
                                          </p:cBhvr>
                                        </p:animRo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1+#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additive="base">
                                            <p:cTn id="46" dur="500" fill="hold"/>
                                            <p:tgtEl>
                                              <p:spTgt spid="4"/>
                                            </p:tgtEl>
                                            <p:attrNameLst>
                                              <p:attrName>ppt_x</p:attrName>
                                            </p:attrNameLst>
                                          </p:cBhvr>
                                          <p:tavLst>
                                            <p:tav tm="0">
                                              <p:val>
                                                <p:strVal val="#ppt_x"/>
                                              </p:val>
                                            </p:tav>
                                            <p:tav tm="100000">
                                              <p:val>
                                                <p:strVal val="#ppt_x"/>
                                              </p:val>
                                            </p:tav>
                                          </p:tavLst>
                                        </p:anim>
                                        <p:anim calcmode="lin" valueType="num">
                                          <p:cBhvr additive="base">
                                            <p:cTn id="4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P spid="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EE683DB-1868-DB4C-8988-CB9FA22A8DE8}"/>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3658"/>
            <a:ext cx="12192000" cy="6351588"/>
          </a:xfrm>
        </p:spPr>
      </p:pic>
      <p:sp>
        <p:nvSpPr>
          <p:cNvPr id="8" name="Rectangle 7">
            <a:extLst>
              <a:ext uri="{FF2B5EF4-FFF2-40B4-BE49-F238E27FC236}">
                <a16:creationId xmlns:a16="http://schemas.microsoft.com/office/drawing/2014/main" id="{FEFCC37A-3974-3F4D-821B-7EE7260498D6}"/>
              </a:ext>
            </a:extLst>
          </p:cNvPr>
          <p:cNvSpPr/>
          <p:nvPr/>
        </p:nvSpPr>
        <p:spPr>
          <a:xfrm>
            <a:off x="7928407" y="9205"/>
            <a:ext cx="4259262"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83DF000-D2C7-0B4C-BC01-60A9ED6C548D}"/>
              </a:ext>
            </a:extLst>
          </p:cNvPr>
          <p:cNvSpPr>
            <a:spLocks noGrp="1"/>
          </p:cNvSpPr>
          <p:nvPr>
            <p:ph idx="1"/>
          </p:nvPr>
        </p:nvSpPr>
        <p:spPr>
          <a:xfrm>
            <a:off x="8075613" y="1592263"/>
            <a:ext cx="3708400" cy="4608512"/>
          </a:xfrm>
        </p:spPr>
        <p:txBody>
          <a:bodyPr/>
          <a:lstStyle/>
          <a:p>
            <a:r>
              <a:rPr lang="en-US" dirty="0"/>
              <a:t>Introduction</a:t>
            </a:r>
          </a:p>
          <a:p>
            <a:r>
              <a:rPr lang="en-US" dirty="0" smtClean="0"/>
              <a:t>How Do We Buy?</a:t>
            </a:r>
          </a:p>
          <a:p>
            <a:r>
              <a:rPr lang="en-US" dirty="0" smtClean="0"/>
              <a:t>How Much DO We Spend?</a:t>
            </a:r>
          </a:p>
          <a:p>
            <a:r>
              <a:rPr lang="en-US" dirty="0" smtClean="0"/>
              <a:t>Procurement </a:t>
            </a:r>
            <a:r>
              <a:rPr lang="en-US" dirty="0"/>
              <a:t>@ CERN - the </a:t>
            </a:r>
            <a:r>
              <a:rPr lang="en-US" dirty="0" smtClean="0"/>
              <a:t>rules</a:t>
            </a:r>
          </a:p>
          <a:p>
            <a:r>
              <a:rPr lang="en-US" dirty="0"/>
              <a:t>Impact of </a:t>
            </a:r>
            <a:br>
              <a:rPr lang="en-US" dirty="0"/>
            </a:br>
            <a:r>
              <a:rPr lang="en-US" dirty="0"/>
              <a:t>Doing business with CERN</a:t>
            </a:r>
          </a:p>
          <a:p>
            <a:r>
              <a:rPr lang="en-US" dirty="0" smtClean="0"/>
              <a:t>Procurement </a:t>
            </a:r>
            <a:r>
              <a:rPr lang="en-US" dirty="0"/>
              <a:t>website </a:t>
            </a:r>
          </a:p>
          <a:p>
            <a:endParaRPr lang="en-US" dirty="0"/>
          </a:p>
        </p:txBody>
      </p:sp>
      <p:sp>
        <p:nvSpPr>
          <p:cNvPr id="4" name="Title 3">
            <a:extLst>
              <a:ext uri="{FF2B5EF4-FFF2-40B4-BE49-F238E27FC236}">
                <a16:creationId xmlns:a16="http://schemas.microsoft.com/office/drawing/2014/main" id="{07C7AA44-3B72-F141-83E5-B92055FA1591}"/>
              </a:ext>
            </a:extLst>
          </p:cNvPr>
          <p:cNvSpPr>
            <a:spLocks noGrp="1"/>
          </p:cNvSpPr>
          <p:nvPr>
            <p:ph type="title"/>
          </p:nvPr>
        </p:nvSpPr>
        <p:spPr/>
        <p:txBody>
          <a:bodyPr/>
          <a:lstStyle/>
          <a:p>
            <a:r>
              <a:rPr lang="en-US" sz="2800" dirty="0"/>
              <a:t>AGENDA</a:t>
            </a:r>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2</a:t>
            </a:fld>
            <a:endParaRPr lang="en-US" dirty="0"/>
          </a:p>
        </p:txBody>
      </p:sp>
      <p:grpSp>
        <p:nvGrpSpPr>
          <p:cNvPr id="17" name="Group 16">
            <a:extLst>
              <a:ext uri="{FF2B5EF4-FFF2-40B4-BE49-F238E27FC236}">
                <a16:creationId xmlns:a16="http://schemas.microsoft.com/office/drawing/2014/main" id="{C85CF9B4-C22C-F84A-9B59-970EA89E7DCA}"/>
              </a:ext>
            </a:extLst>
          </p:cNvPr>
          <p:cNvGrpSpPr/>
          <p:nvPr/>
        </p:nvGrpSpPr>
        <p:grpSpPr>
          <a:xfrm>
            <a:off x="4331" y="-15784"/>
            <a:ext cx="12187669" cy="125022"/>
            <a:chOff x="-1" y="-19147"/>
            <a:chExt cx="12187669" cy="125022"/>
          </a:xfrm>
        </p:grpSpPr>
        <p:sp>
          <p:nvSpPr>
            <p:cNvPr id="18" name="Rectangle 17">
              <a:extLst>
                <a:ext uri="{FF2B5EF4-FFF2-40B4-BE49-F238E27FC236}">
                  <a16:creationId xmlns:a16="http://schemas.microsoft.com/office/drawing/2014/main" id="{03F23B86-9E53-9840-9DD5-FD129824426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060689B2-DCDD-F142-B3CF-F2E2F1E8B860}"/>
                </a:ext>
              </a:extLst>
            </p:cNvPr>
            <p:cNvSpPr/>
            <p:nvPr/>
          </p:nvSpPr>
          <p:spPr>
            <a:xfrm>
              <a:off x="2463870" y="-19147"/>
              <a:ext cx="2471544" cy="11800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637DF67-6A4C-9F4E-AF64-5722B4E6EC3B}"/>
                </a:ext>
              </a:extLst>
            </p:cNvPr>
            <p:cNvSpPr/>
            <p:nvPr/>
          </p:nvSpPr>
          <p:spPr>
            <a:xfrm>
              <a:off x="-1" y="-10633"/>
              <a:ext cx="2463871" cy="112896"/>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A3AE3E0E-E1D3-0043-A936-D08EA1DE6C68}"/>
                </a:ext>
              </a:extLst>
            </p:cNvPr>
            <p:cNvSpPr/>
            <p:nvPr/>
          </p:nvSpPr>
          <p:spPr>
            <a:xfrm>
              <a:off x="4961072" y="-1"/>
              <a:ext cx="2488019" cy="105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0E05BB24-65F9-7E4E-8DAF-1A31194C2424}"/>
                </a:ext>
              </a:extLst>
            </p:cNvPr>
            <p:cNvSpPr/>
            <p:nvPr/>
          </p:nvSpPr>
          <p:spPr>
            <a:xfrm>
              <a:off x="7459724" y="-7597"/>
              <a:ext cx="2387672" cy="10986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0768F728-84B3-5A46-BA15-27A39A60E453}"/>
                </a:ext>
              </a:extLst>
            </p:cNvPr>
            <p:cNvSpPr/>
            <p:nvPr/>
          </p:nvSpPr>
          <p:spPr>
            <a:xfrm>
              <a:off x="9847396" y="-3363"/>
              <a:ext cx="2330082" cy="109238"/>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5" name="Date Placeholder 1"/>
          <p:cNvSpPr>
            <a:spLocks noGrp="1"/>
          </p:cNvSpPr>
          <p:nvPr>
            <p:ph type="dt" sz="half" idx="4294967295"/>
          </p:nvPr>
        </p:nvSpPr>
        <p:spPr>
          <a:xfrm>
            <a:off x="2881423" y="6492875"/>
            <a:ext cx="1234965"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35609049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Principles of the Procurement Rules (4/4) </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20</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15" name="Text Placeholder 2">
            <a:extLst>
              <a:ext uri="{FF2B5EF4-FFF2-40B4-BE49-F238E27FC236}">
                <a16:creationId xmlns:a16="http://schemas.microsoft.com/office/drawing/2014/main" id="{CADE214F-7AD0-1241-9327-E101F7C13CBA}"/>
              </a:ext>
            </a:extLst>
          </p:cNvPr>
          <p:cNvSpPr txBox="1">
            <a:spLocks/>
          </p:cNvSpPr>
          <p:nvPr/>
        </p:nvSpPr>
        <p:spPr>
          <a:xfrm>
            <a:off x="1171939" y="1592263"/>
            <a:ext cx="9848121"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for </a:t>
            </a:r>
            <a:r>
              <a:rPr lang="fr-CH" altLang="en-US" sz="2400" dirty="0" err="1">
                <a:solidFill>
                  <a:schemeClr val="accent2"/>
                </a:solidFill>
              </a:rPr>
              <a:t>industrial</a:t>
            </a:r>
            <a:r>
              <a:rPr lang="fr-CH" altLang="en-US" sz="2400" dirty="0">
                <a:solidFill>
                  <a:schemeClr val="accent2"/>
                </a:solidFill>
              </a:rPr>
              <a:t> services </a:t>
            </a:r>
            <a:r>
              <a:rPr lang="fr-CH" altLang="en-US" sz="2400" dirty="0" err="1">
                <a:solidFill>
                  <a:schemeClr val="accent2"/>
                </a:solidFill>
              </a:rPr>
              <a:t>based</a:t>
            </a:r>
            <a:r>
              <a:rPr lang="fr-CH" altLang="en-US" sz="2400" dirty="0">
                <a:solidFill>
                  <a:schemeClr val="accent2"/>
                </a:solidFill>
              </a:rPr>
              <a:t> on:</a:t>
            </a:r>
          </a:p>
          <a:p>
            <a:pPr algn="ctr">
              <a:spcBef>
                <a:spcPct val="0"/>
              </a:spcBef>
            </a:pPr>
            <a:r>
              <a:rPr lang="fr-CH" altLang="en-US" sz="2400" dirty="0">
                <a:solidFill>
                  <a:schemeClr val="accent2"/>
                </a:solidFill>
              </a:rPr>
              <a:t>Best Value For Money</a:t>
            </a:r>
          </a:p>
        </p:txBody>
      </p:sp>
      <p:sp>
        <p:nvSpPr>
          <p:cNvPr id="10" name="TextBox 9">
            <a:extLst>
              <a:ext uri="{FF2B5EF4-FFF2-40B4-BE49-F238E27FC236}">
                <a16:creationId xmlns:a16="http://schemas.microsoft.com/office/drawing/2014/main" id="{1F7314C6-DD36-9A4A-AA16-47D363510BD8}"/>
              </a:ext>
            </a:extLst>
          </p:cNvPr>
          <p:cNvSpPr txBox="1"/>
          <p:nvPr/>
        </p:nvSpPr>
        <p:spPr>
          <a:xfrm>
            <a:off x="9958605" y="5890927"/>
            <a:ext cx="1986784" cy="369332"/>
          </a:xfrm>
          <a:prstGeom prst="rect">
            <a:avLst/>
          </a:prstGeom>
          <a:noFill/>
        </p:spPr>
        <p:txBody>
          <a:bodyPr wrap="square" rtlCol="0">
            <a:spAutoFit/>
          </a:bodyPr>
          <a:lstStyle/>
          <a:p>
            <a:r>
              <a:rPr lang="fr-CH" altLang="en-US" dirty="0"/>
              <a:t>No </a:t>
            </a:r>
            <a:r>
              <a:rPr lang="fr-CH" altLang="en-US" dirty="0" err="1"/>
              <a:t>alignment</a:t>
            </a:r>
            <a:r>
              <a:rPr lang="fr-CH" altLang="en-US" dirty="0"/>
              <a:t> </a:t>
            </a:r>
            <a:r>
              <a:rPr lang="fr-CH" altLang="en-US" dirty="0" err="1"/>
              <a:t>rule</a:t>
            </a:r>
            <a:endParaRPr lang="en-GB" altLang="en-US" dirty="0"/>
          </a:p>
        </p:txBody>
      </p:sp>
      <p:pic>
        <p:nvPicPr>
          <p:cNvPr id="7" name="Picture 6">
            <a:extLst>
              <a:ext uri="{FF2B5EF4-FFF2-40B4-BE49-F238E27FC236}">
                <a16:creationId xmlns:a16="http://schemas.microsoft.com/office/drawing/2014/main" id="{12461781-D347-B743-AB29-8B39FF1B0B6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24821" y="3204376"/>
            <a:ext cx="6790318" cy="2996399"/>
          </a:xfrm>
          <a:prstGeom prst="rect">
            <a:avLst/>
          </a:prstGeom>
        </p:spPr>
      </p:pic>
      <p:pic>
        <p:nvPicPr>
          <p:cNvPr id="11" name="Picture 10">
            <a:extLst>
              <a:ext uri="{FF2B5EF4-FFF2-40B4-BE49-F238E27FC236}">
                <a16:creationId xmlns:a16="http://schemas.microsoft.com/office/drawing/2014/main" id="{3A18C8D5-9BC1-C948-9936-74B80DD2C0C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9690806" y="5921637"/>
            <a:ext cx="318421" cy="281680"/>
          </a:xfrm>
          <a:prstGeom prst="rect">
            <a:avLst/>
          </a:prstGeom>
        </p:spPr>
      </p:pic>
      <p:grpSp>
        <p:nvGrpSpPr>
          <p:cNvPr id="12" name="Group 11">
            <a:extLst>
              <a:ext uri="{FF2B5EF4-FFF2-40B4-BE49-F238E27FC236}">
                <a16:creationId xmlns:a16="http://schemas.microsoft.com/office/drawing/2014/main" id="{7B6147BA-A166-7342-865F-767C4C036D88}"/>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D65AFFFD-8292-2E43-931B-1F0FA337136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D566C5EB-BBA4-B948-A5E8-BD42E3F1BC8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4D96BF70-2C01-7748-9DB2-62EFBA21082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4936F214-48D3-FB47-A5B0-3E53E55B6AD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53448C72-42CC-5B43-91C4-A914B8F9381C}"/>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0" name="Rectangle 19">
            <a:extLst>
              <a:ext uri="{FF2B5EF4-FFF2-40B4-BE49-F238E27FC236}">
                <a16:creationId xmlns:a16="http://schemas.microsoft.com/office/drawing/2014/main" id="{A3AE3E0E-E1D3-0043-A936-D08EA1DE6C68}"/>
              </a:ext>
            </a:extLst>
          </p:cNvPr>
          <p:cNvSpPr/>
          <p:nvPr/>
        </p:nvSpPr>
        <p:spPr>
          <a:xfrm>
            <a:off x="4965404" y="3362"/>
            <a:ext cx="2488019" cy="105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35981338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16164" y="1592263"/>
            <a:ext cx="9467849" cy="4608512"/>
          </a:xfrm>
        </p:spPr>
        <p:txBody>
          <a:bodyPr/>
          <a:lstStyle/>
          <a:p>
            <a:pPr>
              <a:buNone/>
            </a:pPr>
            <a:r>
              <a:rPr lang="en-US" altLang="en-US" sz="2000" dirty="0" smtClean="0">
                <a:solidFill>
                  <a:schemeClr val="accent2"/>
                </a:solidFill>
              </a:rPr>
              <a:t>The procedure followed depends on the estimated cost</a:t>
            </a:r>
            <a:endParaRPr lang="en-AU" altLang="en-US" sz="2000" dirty="0">
              <a:solidFill>
                <a:schemeClr val="accent2"/>
              </a:solidFill>
            </a:endParaRPr>
          </a:p>
          <a:p>
            <a:pPr>
              <a:buFontTx/>
              <a:buChar char="•"/>
            </a:pPr>
            <a:r>
              <a:rPr lang="en-AU" altLang="en-US" sz="2000" dirty="0" smtClean="0"/>
              <a:t>Increasing value = increasing scrutiny and approval</a:t>
            </a:r>
            <a:endParaRPr lang="en-AU" altLang="en-US" sz="2000" dirty="0" smtClean="0"/>
          </a:p>
          <a:p>
            <a:pPr>
              <a:buFontTx/>
              <a:buChar char="•"/>
            </a:pPr>
            <a:r>
              <a:rPr lang="en-AU" altLang="en-US" sz="2000" dirty="0" smtClean="0"/>
              <a:t>Increasing value = increasing response times</a:t>
            </a:r>
            <a:endParaRPr lang="en-AU" altLang="en-US" sz="2000" dirty="0"/>
          </a:p>
          <a:p>
            <a:pPr>
              <a:buFontTx/>
              <a:buChar char="•"/>
            </a:pPr>
            <a:r>
              <a:rPr lang="en-AU" altLang="en-US" sz="2000" dirty="0" smtClean="0"/>
              <a:t>Member States have visibility of mid value price enquiries</a:t>
            </a:r>
            <a:endParaRPr lang="en-AU" altLang="en-US" sz="2000" dirty="0"/>
          </a:p>
          <a:p>
            <a:pPr>
              <a:buFontTx/>
              <a:buChar char="•"/>
            </a:pPr>
            <a:r>
              <a:rPr lang="en-GB" altLang="en-US" sz="2000" dirty="0" smtClean="0"/>
              <a:t>Member States approve all high value contracts and </a:t>
            </a:r>
            <a:r>
              <a:rPr lang="en-GB" altLang="en-US" sz="2000" dirty="0" err="1" smtClean="0"/>
              <a:t>derogrations</a:t>
            </a:r>
            <a:r>
              <a:rPr lang="en-GB" altLang="en-US" sz="2000" dirty="0" smtClean="0"/>
              <a:t> from the rules</a:t>
            </a:r>
            <a:endParaRPr lang="en-GB" altLang="en-US" sz="2000" dirty="0" smtClean="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r>
              <a:rPr lang="en-US" altLang="fr-FR" dirty="0" smtClean="0">
                <a:solidFill>
                  <a:schemeClr val="accent1"/>
                </a:solidFill>
                <a:cs typeface="Calibri" panose="020F0502020204030204" pitchFamily="34" charset="0"/>
              </a:rPr>
              <a:t>Procedures Based On Estimated Cost</a:t>
            </a:r>
            <a:r>
              <a:rPr lang="en-GB" altLang="fr-FR" dirty="0">
                <a:solidFill>
                  <a:schemeClr val="accent1"/>
                </a:solidFill>
                <a:cs typeface="Calibri" panose="020F0502020204030204" pitchFamily="34" charset="0"/>
              </a:rPr>
              <a:t/>
            </a:r>
            <a:br>
              <a:rPr lang="en-GB" altLang="fr-FR" dirty="0">
                <a:solidFill>
                  <a:schemeClr val="accent1"/>
                </a:solidFill>
                <a:cs typeface="Calibri" panose="020F0502020204030204" pitchFamily="34" charset="0"/>
              </a:rPr>
            </a:br>
            <a:endParaRPr lang="en-US" dirty="0">
              <a:solidFill>
                <a:schemeClr val="accent1"/>
              </a:solidFill>
            </a:endParaRPr>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7" name="Freeform 6">
            <a:extLst>
              <a:ext uri="{FF2B5EF4-FFF2-40B4-BE49-F238E27FC236}">
                <a16:creationId xmlns:a16="http://schemas.microsoft.com/office/drawing/2014/main" id="{A48D4D3A-DF2F-1D4B-A617-F0B4EBD719F6}"/>
              </a:ext>
            </a:extLst>
          </p:cNvPr>
          <p:cNvSpPr>
            <a:spLocks noEditPoints="1"/>
          </p:cNvSpPr>
          <p:nvPr/>
        </p:nvSpPr>
        <p:spPr bwMode="auto">
          <a:xfrm>
            <a:off x="1086870" y="5213672"/>
            <a:ext cx="771905" cy="1974206"/>
          </a:xfrm>
          <a:custGeom>
            <a:avLst/>
            <a:gdLst>
              <a:gd name="T0" fmla="*/ 34 w 69"/>
              <a:gd name="T1" fmla="*/ 33 h 177"/>
              <a:gd name="T2" fmla="*/ 0 w 69"/>
              <a:gd name="T3" fmla="*/ 16 h 177"/>
              <a:gd name="T4" fmla="*/ 34 w 69"/>
              <a:gd name="T5" fmla="*/ 0 h 177"/>
              <a:gd name="T6" fmla="*/ 69 w 69"/>
              <a:gd name="T7" fmla="*/ 16 h 177"/>
              <a:gd name="T8" fmla="*/ 34 w 69"/>
              <a:gd name="T9" fmla="*/ 33 h 177"/>
              <a:gd name="T10" fmla="*/ 34 w 69"/>
              <a:gd name="T11" fmla="*/ 157 h 177"/>
              <a:gd name="T12" fmla="*/ 0 w 69"/>
              <a:gd name="T13" fmla="*/ 141 h 177"/>
              <a:gd name="T14" fmla="*/ 0 w 69"/>
              <a:gd name="T15" fmla="*/ 161 h 177"/>
              <a:gd name="T16" fmla="*/ 34 w 69"/>
              <a:gd name="T17" fmla="*/ 177 h 177"/>
              <a:gd name="T18" fmla="*/ 69 w 69"/>
              <a:gd name="T19" fmla="*/ 161 h 177"/>
              <a:gd name="T20" fmla="*/ 69 w 69"/>
              <a:gd name="T21" fmla="*/ 141 h 177"/>
              <a:gd name="T22" fmla="*/ 34 w 69"/>
              <a:gd name="T23" fmla="*/ 157 h 177"/>
              <a:gd name="T24" fmla="*/ 34 w 69"/>
              <a:gd name="T25" fmla="*/ 128 h 177"/>
              <a:gd name="T26" fmla="*/ 0 w 69"/>
              <a:gd name="T27" fmla="*/ 112 h 177"/>
              <a:gd name="T28" fmla="*/ 0 w 69"/>
              <a:gd name="T29" fmla="*/ 132 h 177"/>
              <a:gd name="T30" fmla="*/ 34 w 69"/>
              <a:gd name="T31" fmla="*/ 148 h 177"/>
              <a:gd name="T32" fmla="*/ 69 w 69"/>
              <a:gd name="T33" fmla="*/ 132 h 177"/>
              <a:gd name="T34" fmla="*/ 69 w 69"/>
              <a:gd name="T35" fmla="*/ 112 h 177"/>
              <a:gd name="T36" fmla="*/ 34 w 69"/>
              <a:gd name="T37" fmla="*/ 128 h 177"/>
              <a:gd name="T38" fmla="*/ 34 w 69"/>
              <a:gd name="T39" fmla="*/ 99 h 177"/>
              <a:gd name="T40" fmla="*/ 0 w 69"/>
              <a:gd name="T41" fmla="*/ 83 h 177"/>
              <a:gd name="T42" fmla="*/ 0 w 69"/>
              <a:gd name="T43" fmla="*/ 103 h 177"/>
              <a:gd name="T44" fmla="*/ 34 w 69"/>
              <a:gd name="T45" fmla="*/ 119 h 177"/>
              <a:gd name="T46" fmla="*/ 69 w 69"/>
              <a:gd name="T47" fmla="*/ 103 h 177"/>
              <a:gd name="T48" fmla="*/ 69 w 69"/>
              <a:gd name="T49" fmla="*/ 83 h 177"/>
              <a:gd name="T50" fmla="*/ 34 w 69"/>
              <a:gd name="T51" fmla="*/ 99 h 177"/>
              <a:gd name="T52" fmla="*/ 34 w 69"/>
              <a:gd name="T53" fmla="*/ 71 h 177"/>
              <a:gd name="T54" fmla="*/ 0 w 69"/>
              <a:gd name="T55" fmla="*/ 54 h 177"/>
              <a:gd name="T56" fmla="*/ 0 w 69"/>
              <a:gd name="T57" fmla="*/ 74 h 177"/>
              <a:gd name="T58" fmla="*/ 34 w 69"/>
              <a:gd name="T59" fmla="*/ 90 h 177"/>
              <a:gd name="T60" fmla="*/ 69 w 69"/>
              <a:gd name="T61" fmla="*/ 74 h 177"/>
              <a:gd name="T62" fmla="*/ 69 w 69"/>
              <a:gd name="T63" fmla="*/ 54 h 177"/>
              <a:gd name="T64" fmla="*/ 34 w 69"/>
              <a:gd name="T65" fmla="*/ 71 h 177"/>
              <a:gd name="T66" fmla="*/ 34 w 69"/>
              <a:gd name="T67" fmla="*/ 42 h 177"/>
              <a:gd name="T68" fmla="*/ 0 w 69"/>
              <a:gd name="T69" fmla="*/ 25 h 177"/>
              <a:gd name="T70" fmla="*/ 0 w 69"/>
              <a:gd name="T71" fmla="*/ 45 h 177"/>
              <a:gd name="T72" fmla="*/ 34 w 69"/>
              <a:gd name="T73" fmla="*/ 61 h 177"/>
              <a:gd name="T74" fmla="*/ 69 w 69"/>
              <a:gd name="T75" fmla="*/ 45 h 177"/>
              <a:gd name="T76" fmla="*/ 69 w 69"/>
              <a:gd name="T77" fmla="*/ 25 h 177"/>
              <a:gd name="T78" fmla="*/ 34 w 69"/>
              <a:gd name="T79" fmla="*/ 4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 h="177">
                <a:moveTo>
                  <a:pt x="34" y="33"/>
                </a:moveTo>
                <a:cubicBezTo>
                  <a:pt x="15" y="33"/>
                  <a:pt x="0" y="25"/>
                  <a:pt x="0" y="16"/>
                </a:cubicBezTo>
                <a:cubicBezTo>
                  <a:pt x="0" y="7"/>
                  <a:pt x="15" y="0"/>
                  <a:pt x="34" y="0"/>
                </a:cubicBezTo>
                <a:cubicBezTo>
                  <a:pt x="53" y="0"/>
                  <a:pt x="69" y="7"/>
                  <a:pt x="69" y="16"/>
                </a:cubicBezTo>
                <a:cubicBezTo>
                  <a:pt x="69" y="25"/>
                  <a:pt x="53" y="33"/>
                  <a:pt x="34" y="33"/>
                </a:cubicBezTo>
                <a:close/>
                <a:moveTo>
                  <a:pt x="34" y="157"/>
                </a:moveTo>
                <a:cubicBezTo>
                  <a:pt x="15" y="157"/>
                  <a:pt x="0" y="150"/>
                  <a:pt x="0" y="141"/>
                </a:cubicBezTo>
                <a:cubicBezTo>
                  <a:pt x="0" y="161"/>
                  <a:pt x="0" y="161"/>
                  <a:pt x="0" y="161"/>
                </a:cubicBezTo>
                <a:cubicBezTo>
                  <a:pt x="0" y="170"/>
                  <a:pt x="15" y="177"/>
                  <a:pt x="34" y="177"/>
                </a:cubicBezTo>
                <a:cubicBezTo>
                  <a:pt x="53" y="177"/>
                  <a:pt x="69" y="170"/>
                  <a:pt x="69" y="161"/>
                </a:cubicBezTo>
                <a:cubicBezTo>
                  <a:pt x="69" y="141"/>
                  <a:pt x="69" y="141"/>
                  <a:pt x="69" y="141"/>
                </a:cubicBezTo>
                <a:cubicBezTo>
                  <a:pt x="69" y="150"/>
                  <a:pt x="53" y="157"/>
                  <a:pt x="34" y="157"/>
                </a:cubicBezTo>
                <a:close/>
                <a:moveTo>
                  <a:pt x="34" y="128"/>
                </a:moveTo>
                <a:cubicBezTo>
                  <a:pt x="15" y="128"/>
                  <a:pt x="0" y="121"/>
                  <a:pt x="0" y="112"/>
                </a:cubicBezTo>
                <a:cubicBezTo>
                  <a:pt x="0" y="132"/>
                  <a:pt x="0" y="132"/>
                  <a:pt x="0" y="132"/>
                </a:cubicBezTo>
                <a:cubicBezTo>
                  <a:pt x="0" y="141"/>
                  <a:pt x="15" y="148"/>
                  <a:pt x="34" y="148"/>
                </a:cubicBezTo>
                <a:cubicBezTo>
                  <a:pt x="53" y="148"/>
                  <a:pt x="69" y="141"/>
                  <a:pt x="69" y="132"/>
                </a:cubicBezTo>
                <a:cubicBezTo>
                  <a:pt x="69" y="112"/>
                  <a:pt x="69" y="112"/>
                  <a:pt x="69" y="112"/>
                </a:cubicBezTo>
                <a:cubicBezTo>
                  <a:pt x="69" y="121"/>
                  <a:pt x="53" y="128"/>
                  <a:pt x="34" y="128"/>
                </a:cubicBezTo>
                <a:close/>
                <a:moveTo>
                  <a:pt x="34" y="99"/>
                </a:moveTo>
                <a:cubicBezTo>
                  <a:pt x="15" y="99"/>
                  <a:pt x="0" y="92"/>
                  <a:pt x="0" y="83"/>
                </a:cubicBezTo>
                <a:cubicBezTo>
                  <a:pt x="0" y="103"/>
                  <a:pt x="0" y="103"/>
                  <a:pt x="0" y="103"/>
                </a:cubicBezTo>
                <a:cubicBezTo>
                  <a:pt x="0" y="112"/>
                  <a:pt x="15" y="119"/>
                  <a:pt x="34" y="119"/>
                </a:cubicBezTo>
                <a:cubicBezTo>
                  <a:pt x="53" y="119"/>
                  <a:pt x="69" y="112"/>
                  <a:pt x="69" y="103"/>
                </a:cubicBezTo>
                <a:cubicBezTo>
                  <a:pt x="69" y="83"/>
                  <a:pt x="69" y="83"/>
                  <a:pt x="69" y="83"/>
                </a:cubicBezTo>
                <a:cubicBezTo>
                  <a:pt x="69" y="92"/>
                  <a:pt x="53" y="99"/>
                  <a:pt x="34" y="99"/>
                </a:cubicBezTo>
                <a:close/>
                <a:moveTo>
                  <a:pt x="34" y="71"/>
                </a:moveTo>
                <a:cubicBezTo>
                  <a:pt x="15" y="71"/>
                  <a:pt x="0" y="63"/>
                  <a:pt x="0" y="54"/>
                </a:cubicBezTo>
                <a:cubicBezTo>
                  <a:pt x="0" y="74"/>
                  <a:pt x="0" y="74"/>
                  <a:pt x="0" y="74"/>
                </a:cubicBezTo>
                <a:cubicBezTo>
                  <a:pt x="0" y="83"/>
                  <a:pt x="15" y="90"/>
                  <a:pt x="34" y="90"/>
                </a:cubicBezTo>
                <a:cubicBezTo>
                  <a:pt x="53" y="90"/>
                  <a:pt x="69" y="83"/>
                  <a:pt x="69" y="74"/>
                </a:cubicBezTo>
                <a:cubicBezTo>
                  <a:pt x="69" y="54"/>
                  <a:pt x="69" y="54"/>
                  <a:pt x="69" y="54"/>
                </a:cubicBezTo>
                <a:cubicBezTo>
                  <a:pt x="69" y="63"/>
                  <a:pt x="53" y="71"/>
                  <a:pt x="34" y="71"/>
                </a:cubicBezTo>
                <a:close/>
                <a:moveTo>
                  <a:pt x="34" y="42"/>
                </a:moveTo>
                <a:cubicBezTo>
                  <a:pt x="15" y="42"/>
                  <a:pt x="0" y="34"/>
                  <a:pt x="0" y="25"/>
                </a:cubicBezTo>
                <a:cubicBezTo>
                  <a:pt x="0" y="45"/>
                  <a:pt x="0" y="45"/>
                  <a:pt x="0" y="45"/>
                </a:cubicBezTo>
                <a:cubicBezTo>
                  <a:pt x="0" y="54"/>
                  <a:pt x="15" y="61"/>
                  <a:pt x="34" y="61"/>
                </a:cubicBezTo>
                <a:cubicBezTo>
                  <a:pt x="53" y="61"/>
                  <a:pt x="69" y="54"/>
                  <a:pt x="69" y="45"/>
                </a:cubicBezTo>
                <a:cubicBezTo>
                  <a:pt x="69" y="25"/>
                  <a:pt x="69" y="25"/>
                  <a:pt x="69" y="25"/>
                </a:cubicBezTo>
                <a:cubicBezTo>
                  <a:pt x="69" y="34"/>
                  <a:pt x="53" y="42"/>
                  <a:pt x="34"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2" name="Picture 11">
            <a:extLst>
              <a:ext uri="{FF2B5EF4-FFF2-40B4-BE49-F238E27FC236}">
                <a16:creationId xmlns:a16="http://schemas.microsoft.com/office/drawing/2014/main" id="{EAF622EA-CB84-6245-BD81-8B9D437E7BF8}"/>
              </a:ext>
            </a:extLst>
          </p:cNvPr>
          <p:cNvPicPr>
            <a:picLocks noChangeAspect="1"/>
          </p:cNvPicPr>
          <p:nvPr/>
        </p:nvPicPr>
        <p:blipFill>
          <a:blip r:embed="rId2"/>
          <a:stretch>
            <a:fillRect/>
          </a:stretch>
        </p:blipFill>
        <p:spPr>
          <a:xfrm>
            <a:off x="10504966" y="4432219"/>
            <a:ext cx="1520337" cy="1768556"/>
          </a:xfrm>
          <a:prstGeom prst="rect">
            <a:avLst/>
          </a:prstGeom>
        </p:spPr>
      </p:pic>
      <p:grpSp>
        <p:nvGrpSpPr>
          <p:cNvPr id="9" name="Group 8">
            <a:extLst>
              <a:ext uri="{FF2B5EF4-FFF2-40B4-BE49-F238E27FC236}">
                <a16:creationId xmlns:a16="http://schemas.microsoft.com/office/drawing/2014/main" id="{B0650242-2C18-FE4D-859C-560AD70F387B}"/>
              </a:ext>
            </a:extLst>
          </p:cNvPr>
          <p:cNvGrpSpPr/>
          <p:nvPr/>
        </p:nvGrpSpPr>
        <p:grpSpPr>
          <a:xfrm>
            <a:off x="-1" y="0"/>
            <a:ext cx="12187669" cy="98854"/>
            <a:chOff x="-1" y="0"/>
            <a:chExt cx="12187669" cy="98854"/>
          </a:xfrm>
        </p:grpSpPr>
        <p:sp>
          <p:nvSpPr>
            <p:cNvPr id="10" name="Rectangle 9">
              <a:extLst>
                <a:ext uri="{FF2B5EF4-FFF2-40B4-BE49-F238E27FC236}">
                  <a16:creationId xmlns:a16="http://schemas.microsoft.com/office/drawing/2014/main" id="{0BF6CD7A-CE52-9049-9F35-DD4C38E4D80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6D507267-FBB0-684E-9FE1-623753D1E50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86C11D2D-135C-A64B-88F5-FA23C74C5D3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85E28584-2956-C344-AC7E-96C427E3417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5D1E8E5-2209-2341-BEBA-E77CE7939E5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7" name="Rectangle 16"/>
          <p:cNvSpPr/>
          <p:nvPr/>
        </p:nvSpPr>
        <p:spPr>
          <a:xfrm>
            <a:off x="929525" y="6318952"/>
            <a:ext cx="1526596" cy="5284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8" name="Rectangle 17"/>
          <p:cNvSpPr/>
          <p:nvPr/>
        </p:nvSpPr>
        <p:spPr>
          <a:xfrm>
            <a:off x="1584251" y="6200320"/>
            <a:ext cx="599708" cy="1186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9" name="Rectangle 18"/>
          <p:cNvSpPr/>
          <p:nvPr/>
        </p:nvSpPr>
        <p:spPr>
          <a:xfrm>
            <a:off x="811760" y="6200774"/>
            <a:ext cx="530851" cy="11817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0" name="Rectangle 19"/>
          <p:cNvSpPr/>
          <p:nvPr/>
        </p:nvSpPr>
        <p:spPr>
          <a:xfrm>
            <a:off x="1800000" y="6141004"/>
            <a:ext cx="144759" cy="1186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1" name="Rectangle 20"/>
          <p:cNvSpPr/>
          <p:nvPr/>
        </p:nvSpPr>
        <p:spPr>
          <a:xfrm>
            <a:off x="977007" y="6141459"/>
            <a:ext cx="144759" cy="1186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 name="Rectangle 21">
            <a:extLst>
              <a:ext uri="{FF2B5EF4-FFF2-40B4-BE49-F238E27FC236}">
                <a16:creationId xmlns:a16="http://schemas.microsoft.com/office/drawing/2014/main" id="{A3AE3E0E-E1D3-0043-A936-D08EA1DE6C68}"/>
              </a:ext>
            </a:extLst>
          </p:cNvPr>
          <p:cNvSpPr/>
          <p:nvPr/>
        </p:nvSpPr>
        <p:spPr>
          <a:xfrm>
            <a:off x="4965404" y="3362"/>
            <a:ext cx="2488019" cy="105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67255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childTnLst>
                                </p:cTn>
                              </p:par>
                              <p:par>
                                <p:cTn id="33" presetID="10" presetClass="entr" presetSubtype="0" fill="hold" nodeType="withEffect">
                                  <p:stCondLst>
                                    <p:cond delay="100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0E48F01-A984-954E-9AF8-32A827FFAA17}"/>
              </a:ext>
            </a:extLst>
          </p:cNvPr>
          <p:cNvPicPr>
            <a:picLocks noChangeAspect="1"/>
          </p:cNvPicPr>
          <p:nvPr/>
        </p:nvPicPr>
        <p:blipFill>
          <a:blip r:embed="rId3"/>
          <a:stretch>
            <a:fillRect/>
          </a:stretch>
        </p:blipFill>
        <p:spPr>
          <a:xfrm>
            <a:off x="2351088" y="1419274"/>
            <a:ext cx="7287976" cy="3604301"/>
          </a:xfrm>
          <a:prstGeom prst="rect">
            <a:avLst/>
          </a:prstGeom>
        </p:spPr>
      </p:pic>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GB" dirty="0">
                <a:solidFill>
                  <a:schemeClr val="accent1"/>
                </a:solidFill>
                <a:latin typeface="+mn-lt"/>
                <a:cs typeface="Calibri" panose="020F0502020204030204" pitchFamily="34" charset="0"/>
              </a:rPr>
              <a:t>Country of origin</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22</a:t>
            </a:fld>
            <a:endParaRPr lang="en-US" dirty="0"/>
          </a:p>
        </p:txBody>
      </p:sp>
      <p:sp>
        <p:nvSpPr>
          <p:cNvPr id="7" name="Freeform 6">
            <a:extLst>
              <a:ext uri="{FF2B5EF4-FFF2-40B4-BE49-F238E27FC236}">
                <a16:creationId xmlns:a16="http://schemas.microsoft.com/office/drawing/2014/main" id="{C7C8F343-D597-AD4A-95B9-FB133571A2FC}"/>
              </a:ext>
            </a:extLst>
          </p:cNvPr>
          <p:cNvSpPr/>
          <p:nvPr/>
        </p:nvSpPr>
        <p:spPr>
          <a:xfrm>
            <a:off x="5149223" y="2580431"/>
            <a:ext cx="1867803" cy="2149490"/>
          </a:xfrm>
          <a:custGeom>
            <a:avLst/>
            <a:gdLst>
              <a:gd name="connsiteX0" fmla="*/ 0 w 1867803"/>
              <a:gd name="connsiteY0" fmla="*/ 801725 h 2149490"/>
              <a:gd name="connsiteX1" fmla="*/ 1200421 w 1867803"/>
              <a:gd name="connsiteY1" fmla="*/ 2149490 h 2149490"/>
              <a:gd name="connsiteX2" fmla="*/ 1867803 w 1867803"/>
              <a:gd name="connsiteY2" fmla="*/ 1347765 h 2149490"/>
              <a:gd name="connsiteX3" fmla="*/ 637046 w 1867803"/>
              <a:gd name="connsiteY3" fmla="*/ 0 h 2149490"/>
              <a:gd name="connsiteX4" fmla="*/ 637046 w 1867803"/>
              <a:gd name="connsiteY4" fmla="*/ 0 h 2149490"/>
              <a:gd name="connsiteX5" fmla="*/ 637046 w 1867803"/>
              <a:gd name="connsiteY5" fmla="*/ 0 h 2149490"/>
              <a:gd name="connsiteX6" fmla="*/ 0 w 1867803"/>
              <a:gd name="connsiteY6" fmla="*/ 801725 h 214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7803" h="2149490">
                <a:moveTo>
                  <a:pt x="0" y="801725"/>
                </a:moveTo>
                <a:lnTo>
                  <a:pt x="1200421" y="2149490"/>
                </a:lnTo>
                <a:lnTo>
                  <a:pt x="1867803" y="1347765"/>
                </a:lnTo>
                <a:lnTo>
                  <a:pt x="637046" y="0"/>
                </a:lnTo>
                <a:lnTo>
                  <a:pt x="637046" y="0"/>
                </a:lnTo>
                <a:lnTo>
                  <a:pt x="637046" y="0"/>
                </a:lnTo>
                <a:lnTo>
                  <a:pt x="0" y="801725"/>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3725098" y="3514300"/>
            <a:ext cx="3300596" cy="1603636"/>
            <a:chOff x="2246427" y="3525674"/>
            <a:chExt cx="5013338" cy="2435795"/>
          </a:xfrm>
        </p:grpSpPr>
        <p:sp>
          <p:nvSpPr>
            <p:cNvPr id="23" name="Freeform 12"/>
            <p:cNvSpPr>
              <a:spLocks/>
            </p:cNvSpPr>
            <p:nvPr/>
          </p:nvSpPr>
          <p:spPr bwMode="auto">
            <a:xfrm rot="5400000">
              <a:off x="4469642" y="2593965"/>
              <a:ext cx="1234533" cy="4345713"/>
            </a:xfrm>
            <a:custGeom>
              <a:avLst/>
              <a:gdLst>
                <a:gd name="T0" fmla="*/ 0 w 418"/>
                <a:gd name="T1" fmla="*/ 676 h 676"/>
                <a:gd name="T2" fmla="*/ 0 w 418"/>
                <a:gd name="T3" fmla="*/ 0 h 676"/>
                <a:gd name="T4" fmla="*/ 418 w 418"/>
                <a:gd name="T5" fmla="*/ 162 h 676"/>
                <a:gd name="T6" fmla="*/ 418 w 418"/>
                <a:gd name="T7" fmla="*/ 676 h 676"/>
                <a:gd name="T8" fmla="*/ 0 w 418"/>
                <a:gd name="T9" fmla="*/ 676 h 676"/>
              </a:gdLst>
              <a:ahLst/>
              <a:cxnLst>
                <a:cxn ang="0">
                  <a:pos x="T0" y="T1"/>
                </a:cxn>
                <a:cxn ang="0">
                  <a:pos x="T2" y="T3"/>
                </a:cxn>
                <a:cxn ang="0">
                  <a:pos x="T4" y="T5"/>
                </a:cxn>
                <a:cxn ang="0">
                  <a:pos x="T6" y="T7"/>
                </a:cxn>
                <a:cxn ang="0">
                  <a:pos x="T8" y="T9"/>
                </a:cxn>
              </a:cxnLst>
              <a:rect l="0" t="0" r="r" b="b"/>
              <a:pathLst>
                <a:path w="418" h="676">
                  <a:moveTo>
                    <a:pt x="0" y="676"/>
                  </a:moveTo>
                  <a:lnTo>
                    <a:pt x="0" y="0"/>
                  </a:lnTo>
                  <a:lnTo>
                    <a:pt x="418" y="162"/>
                  </a:lnTo>
                  <a:lnTo>
                    <a:pt x="418" y="676"/>
                  </a:lnTo>
                  <a:lnTo>
                    <a:pt x="0" y="676"/>
                  </a:lnTo>
                  <a:close/>
                </a:path>
              </a:pathLst>
            </a:custGeom>
            <a:solidFill>
              <a:schemeClr val="accent2">
                <a:lumMod val="75000"/>
              </a:schemeClr>
            </a:solidFill>
            <a:ln>
              <a:noFill/>
            </a:ln>
          </p:spPr>
          <p:txBody>
            <a:bodyPr vert="vert270" wrap="square" lIns="182880" tIns="731520" rIns="91440" bIns="365760" numCol="1" anchor="ctr" anchorCtr="0" compatLnSpc="1">
              <a:prstTxWarp prst="textNoShape">
                <a:avLst/>
              </a:prstTxWarp>
            </a:bodyPr>
            <a:lstStyle/>
            <a:p>
              <a:r>
                <a:rPr lang="en-US" sz="2700" b="1" dirty="0">
                  <a:solidFill>
                    <a:srgbClr val="FFFFFF"/>
                  </a:solidFill>
                  <a:ea typeface="Bebas Neue" charset="0"/>
                  <a:cs typeface="Bebas Neue" charset="0"/>
                </a:rPr>
                <a:t>SERVICES</a:t>
              </a:r>
              <a:endParaRPr lang="en-US" sz="2700" b="1" dirty="0">
                <a:solidFill>
                  <a:srgbClr val="FFFFFF"/>
                </a:solidFill>
              </a:endParaRPr>
            </a:p>
          </p:txBody>
        </p:sp>
        <p:sp>
          <p:nvSpPr>
            <p:cNvPr id="24" name="Freeform 14"/>
            <p:cNvSpPr>
              <a:spLocks/>
            </p:cNvSpPr>
            <p:nvPr/>
          </p:nvSpPr>
          <p:spPr bwMode="auto">
            <a:xfrm rot="5400000">
              <a:off x="1568705" y="4203396"/>
              <a:ext cx="2435795" cy="1080352"/>
            </a:xfrm>
            <a:custGeom>
              <a:avLst/>
              <a:gdLst>
                <a:gd name="T0" fmla="*/ 411 w 822"/>
                <a:gd name="T1" fmla="*/ 175 h 175"/>
                <a:gd name="T2" fmla="*/ 822 w 822"/>
                <a:gd name="T3" fmla="*/ 0 h 175"/>
                <a:gd name="T4" fmla="*/ 411 w 822"/>
                <a:gd name="T5" fmla="*/ 0 h 175"/>
                <a:gd name="T6" fmla="*/ 0 w 822"/>
                <a:gd name="T7" fmla="*/ 0 h 175"/>
                <a:gd name="T8" fmla="*/ 411 w 822"/>
                <a:gd name="T9" fmla="*/ 175 h 175"/>
              </a:gdLst>
              <a:ahLst/>
              <a:cxnLst>
                <a:cxn ang="0">
                  <a:pos x="T0" y="T1"/>
                </a:cxn>
                <a:cxn ang="0">
                  <a:pos x="T2" y="T3"/>
                </a:cxn>
                <a:cxn ang="0">
                  <a:pos x="T4" y="T5"/>
                </a:cxn>
                <a:cxn ang="0">
                  <a:pos x="T6" y="T7"/>
                </a:cxn>
                <a:cxn ang="0">
                  <a:pos x="T8" y="T9"/>
                </a:cxn>
              </a:cxnLst>
              <a:rect l="0" t="0" r="r" b="b"/>
              <a:pathLst>
                <a:path w="822" h="175">
                  <a:moveTo>
                    <a:pt x="411" y="175"/>
                  </a:moveTo>
                  <a:lnTo>
                    <a:pt x="822" y="0"/>
                  </a:lnTo>
                  <a:lnTo>
                    <a:pt x="411" y="0"/>
                  </a:lnTo>
                  <a:lnTo>
                    <a:pt x="0" y="0"/>
                  </a:lnTo>
                  <a:lnTo>
                    <a:pt x="411" y="17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grpSp>
        <p:nvGrpSpPr>
          <p:cNvPr id="8" name="Group 7"/>
          <p:cNvGrpSpPr/>
          <p:nvPr/>
        </p:nvGrpSpPr>
        <p:grpSpPr>
          <a:xfrm>
            <a:off x="5149223" y="2176734"/>
            <a:ext cx="3432333" cy="1609489"/>
            <a:chOff x="4462715" y="1455531"/>
            <a:chExt cx="5213435" cy="2444684"/>
          </a:xfrm>
        </p:grpSpPr>
        <p:sp>
          <p:nvSpPr>
            <p:cNvPr id="26" name="Freeform 18"/>
            <p:cNvSpPr>
              <a:spLocks/>
            </p:cNvSpPr>
            <p:nvPr/>
          </p:nvSpPr>
          <p:spPr bwMode="auto">
            <a:xfrm rot="5400000">
              <a:off x="5964130" y="548245"/>
              <a:ext cx="1241606" cy="4244435"/>
            </a:xfrm>
            <a:custGeom>
              <a:avLst/>
              <a:gdLst>
                <a:gd name="T0" fmla="*/ 419 w 419"/>
                <a:gd name="T1" fmla="*/ 0 h 702"/>
                <a:gd name="T2" fmla="*/ 419 w 419"/>
                <a:gd name="T3" fmla="*/ 702 h 702"/>
                <a:gd name="T4" fmla="*/ 0 w 419"/>
                <a:gd name="T5" fmla="*/ 540 h 702"/>
                <a:gd name="T6" fmla="*/ 0 w 419"/>
                <a:gd name="T7" fmla="*/ 0 h 702"/>
                <a:gd name="T8" fmla="*/ 419 w 419"/>
                <a:gd name="T9" fmla="*/ 0 h 702"/>
              </a:gdLst>
              <a:ahLst/>
              <a:cxnLst>
                <a:cxn ang="0">
                  <a:pos x="T0" y="T1"/>
                </a:cxn>
                <a:cxn ang="0">
                  <a:pos x="T2" y="T3"/>
                </a:cxn>
                <a:cxn ang="0">
                  <a:pos x="T4" y="T5"/>
                </a:cxn>
                <a:cxn ang="0">
                  <a:pos x="T6" y="T7"/>
                </a:cxn>
                <a:cxn ang="0">
                  <a:pos x="T8" y="T9"/>
                </a:cxn>
              </a:cxnLst>
              <a:rect l="0" t="0" r="r" b="b"/>
              <a:pathLst>
                <a:path w="419" h="702">
                  <a:moveTo>
                    <a:pt x="419" y="0"/>
                  </a:moveTo>
                  <a:lnTo>
                    <a:pt x="419" y="702"/>
                  </a:lnTo>
                  <a:lnTo>
                    <a:pt x="0" y="540"/>
                  </a:lnTo>
                  <a:lnTo>
                    <a:pt x="0" y="0"/>
                  </a:lnTo>
                  <a:lnTo>
                    <a:pt x="419" y="0"/>
                  </a:lnTo>
                  <a:close/>
                </a:path>
              </a:pathLst>
            </a:custGeom>
            <a:solidFill>
              <a:schemeClr val="accent2"/>
            </a:solidFill>
            <a:ln>
              <a:noFill/>
            </a:ln>
          </p:spPr>
          <p:txBody>
            <a:bodyPr vert="vert270" wrap="square" lIns="182880" tIns="365760" rIns="91440" bIns="731520" numCol="1" anchor="ctr" anchorCtr="0" compatLnSpc="1">
              <a:prstTxWarp prst="textNoShape">
                <a:avLst/>
              </a:prstTxWarp>
            </a:bodyPr>
            <a:lstStyle/>
            <a:p>
              <a:pPr algn="r"/>
              <a:r>
                <a:rPr lang="en-US" altLang="fr-FR" sz="2700" b="1" dirty="0">
                  <a:solidFill>
                    <a:srgbClr val="FFFFFF"/>
                  </a:solidFill>
                </a:rPr>
                <a:t>SUPPLIES</a:t>
              </a:r>
              <a:endParaRPr lang="en-US" sz="2700" b="1" dirty="0">
                <a:solidFill>
                  <a:srgbClr val="FFFFFF"/>
                </a:solidFill>
                <a:latin typeface="Source Sans Pro" charset="0"/>
              </a:endParaRPr>
            </a:p>
          </p:txBody>
        </p:sp>
        <p:sp>
          <p:nvSpPr>
            <p:cNvPr id="27" name="Freeform 20"/>
            <p:cNvSpPr>
              <a:spLocks/>
            </p:cNvSpPr>
            <p:nvPr/>
          </p:nvSpPr>
          <p:spPr bwMode="auto">
            <a:xfrm rot="5400000">
              <a:off x="7924766" y="2148830"/>
              <a:ext cx="2444684" cy="1058085"/>
            </a:xfrm>
            <a:custGeom>
              <a:avLst/>
              <a:gdLst>
                <a:gd name="T0" fmla="*/ 414 w 825"/>
                <a:gd name="T1" fmla="*/ 0 h 175"/>
                <a:gd name="T2" fmla="*/ 0 w 825"/>
                <a:gd name="T3" fmla="*/ 175 h 175"/>
                <a:gd name="T4" fmla="*/ 414 w 825"/>
                <a:gd name="T5" fmla="*/ 175 h 175"/>
                <a:gd name="T6" fmla="*/ 825 w 825"/>
                <a:gd name="T7" fmla="*/ 175 h 175"/>
                <a:gd name="T8" fmla="*/ 414 w 825"/>
                <a:gd name="T9" fmla="*/ 0 h 175"/>
              </a:gdLst>
              <a:ahLst/>
              <a:cxnLst>
                <a:cxn ang="0">
                  <a:pos x="T0" y="T1"/>
                </a:cxn>
                <a:cxn ang="0">
                  <a:pos x="T2" y="T3"/>
                </a:cxn>
                <a:cxn ang="0">
                  <a:pos x="T4" y="T5"/>
                </a:cxn>
                <a:cxn ang="0">
                  <a:pos x="T6" y="T7"/>
                </a:cxn>
                <a:cxn ang="0">
                  <a:pos x="T8" y="T9"/>
                </a:cxn>
              </a:cxnLst>
              <a:rect l="0" t="0" r="r" b="b"/>
              <a:pathLst>
                <a:path w="825" h="175">
                  <a:moveTo>
                    <a:pt x="414" y="0"/>
                  </a:moveTo>
                  <a:lnTo>
                    <a:pt x="0" y="175"/>
                  </a:lnTo>
                  <a:lnTo>
                    <a:pt x="414" y="175"/>
                  </a:lnTo>
                  <a:lnTo>
                    <a:pt x="825" y="175"/>
                  </a:lnTo>
                  <a:lnTo>
                    <a:pt x="414"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sp>
        <p:nvSpPr>
          <p:cNvPr id="29" name="TextBox 28"/>
          <p:cNvSpPr txBox="1"/>
          <p:nvPr/>
        </p:nvSpPr>
        <p:spPr>
          <a:xfrm>
            <a:off x="8515350" y="1592263"/>
            <a:ext cx="3268663" cy="4524315"/>
          </a:xfrm>
          <a:prstGeom prst="rect">
            <a:avLst/>
          </a:prstGeom>
          <a:noFill/>
        </p:spPr>
        <p:txBody>
          <a:bodyPr wrap="square" rtlCol="0">
            <a:spAutoFit/>
          </a:bodyPr>
          <a:lstStyle/>
          <a:p>
            <a:r>
              <a:rPr lang="en-US" altLang="fr-FR" b="1" i="1" dirty="0"/>
              <a:t>“</a:t>
            </a:r>
            <a:r>
              <a:rPr lang="en-US" altLang="fr-FR" i="1" dirty="0"/>
              <a:t>Country(</a:t>
            </a:r>
            <a:r>
              <a:rPr lang="en-US" altLang="fr-FR" i="1" dirty="0" err="1"/>
              <a:t>ies</a:t>
            </a:r>
            <a:r>
              <a:rPr lang="en-US" altLang="fr-FR" i="1" dirty="0"/>
              <a:t>) where the </a:t>
            </a:r>
            <a:r>
              <a:rPr lang="en-US" altLang="fr-FR" b="1" i="1" dirty="0"/>
              <a:t>supplies</a:t>
            </a:r>
            <a:r>
              <a:rPr lang="en-US" altLang="fr-FR" i="1" dirty="0"/>
              <a:t> (including their components and sub-assemblies) are manufactured or undergo the last major transformation by the contractor or its sub-contractor”</a:t>
            </a:r>
          </a:p>
          <a:p>
            <a:endParaRPr lang="en-US" i="1" dirty="0"/>
          </a:p>
          <a:p>
            <a:r>
              <a:rPr lang="en-US" altLang="fr-FR" dirty="0"/>
              <a:t>If at least </a:t>
            </a:r>
            <a:r>
              <a:rPr lang="en-US" altLang="fr-FR" b="1" dirty="0"/>
              <a:t>60%</a:t>
            </a:r>
            <a:r>
              <a:rPr lang="en-US" altLang="fr-FR" dirty="0"/>
              <a:t> of the total amount of the bid comes from a poorly balanced MS, then the </a:t>
            </a:r>
            <a:r>
              <a:rPr lang="en-US" altLang="fr-FR" b="1" dirty="0"/>
              <a:t>whole bid </a:t>
            </a:r>
            <a:r>
              <a:rPr lang="en-US" altLang="fr-FR" dirty="0"/>
              <a:t>will be treated as that from a bidder in a poorly balanced MS.</a:t>
            </a:r>
            <a:endParaRPr lang="en-US" altLang="fr-FR" i="1" dirty="0"/>
          </a:p>
          <a:p>
            <a:endParaRPr lang="en-US" dirty="0"/>
          </a:p>
        </p:txBody>
      </p:sp>
      <p:sp>
        <p:nvSpPr>
          <p:cNvPr id="31" name="TextBox 30"/>
          <p:cNvSpPr txBox="1"/>
          <p:nvPr/>
        </p:nvSpPr>
        <p:spPr>
          <a:xfrm>
            <a:off x="398821" y="3219531"/>
            <a:ext cx="3268663" cy="2862322"/>
          </a:xfrm>
          <a:prstGeom prst="rect">
            <a:avLst/>
          </a:prstGeom>
          <a:noFill/>
        </p:spPr>
        <p:txBody>
          <a:bodyPr wrap="square" rtlCol="0">
            <a:spAutoFit/>
          </a:bodyPr>
          <a:lstStyle/>
          <a:p>
            <a:r>
              <a:rPr lang="en-GB" altLang="fr-FR" i="1" dirty="0"/>
              <a:t> “Country(</a:t>
            </a:r>
            <a:r>
              <a:rPr lang="en-GB" altLang="fr-FR" i="1" dirty="0" err="1"/>
              <a:t>ies</a:t>
            </a:r>
            <a:r>
              <a:rPr lang="en-GB" altLang="fr-FR" i="1" dirty="0"/>
              <a:t>) in which the bidder is established.”</a:t>
            </a:r>
          </a:p>
          <a:p>
            <a:endParaRPr lang="en-GB" i="1" dirty="0"/>
          </a:p>
          <a:p>
            <a:r>
              <a:rPr lang="en-US" altLang="en-US" dirty="0"/>
              <a:t>If at least </a:t>
            </a:r>
            <a:r>
              <a:rPr lang="en-US" altLang="en-US" b="1" dirty="0"/>
              <a:t>40%</a:t>
            </a:r>
            <a:r>
              <a:rPr lang="en-US" altLang="en-US" dirty="0"/>
              <a:t> of the total amount of the bid comes from a poorly balanced MS, then the </a:t>
            </a:r>
            <a:r>
              <a:rPr lang="en-US" altLang="en-US" b="1" dirty="0"/>
              <a:t>whole bid </a:t>
            </a:r>
            <a:r>
              <a:rPr lang="en-US" altLang="en-US" dirty="0"/>
              <a:t>will be treated as that from a bidder in a poorly balanced MS.</a:t>
            </a:r>
            <a:endParaRPr lang="en-GB" altLang="en-US" dirty="0"/>
          </a:p>
          <a:p>
            <a:endParaRPr lang="en-US" dirty="0"/>
          </a:p>
        </p:txBody>
      </p:sp>
      <p:grpSp>
        <p:nvGrpSpPr>
          <p:cNvPr id="16" name="Group 15">
            <a:extLst>
              <a:ext uri="{FF2B5EF4-FFF2-40B4-BE49-F238E27FC236}">
                <a16:creationId xmlns:a16="http://schemas.microsoft.com/office/drawing/2014/main" id="{42559BFB-F462-8249-BE33-B048A00BD624}"/>
              </a:ext>
            </a:extLst>
          </p:cNvPr>
          <p:cNvGrpSpPr/>
          <p:nvPr/>
        </p:nvGrpSpPr>
        <p:grpSpPr>
          <a:xfrm>
            <a:off x="-1" y="0"/>
            <a:ext cx="12187669" cy="98854"/>
            <a:chOff x="-1" y="0"/>
            <a:chExt cx="12187669" cy="98854"/>
          </a:xfrm>
        </p:grpSpPr>
        <p:sp>
          <p:nvSpPr>
            <p:cNvPr id="17" name="Rectangle 16">
              <a:extLst>
                <a:ext uri="{FF2B5EF4-FFF2-40B4-BE49-F238E27FC236}">
                  <a16:creationId xmlns:a16="http://schemas.microsoft.com/office/drawing/2014/main" id="{DEC1D4A1-094F-7048-9947-5F0240825F5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7856995E-6092-914B-A672-23DD3F61CF9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8FFB7640-85C7-0A4C-8759-4FD91232A24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DC1DFD66-1E97-C74D-9C3A-5568398898B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C4276B9-8205-8F41-9C24-088DD32E4FF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5" name="Rectangle 24">
            <a:extLst>
              <a:ext uri="{FF2B5EF4-FFF2-40B4-BE49-F238E27FC236}">
                <a16:creationId xmlns:a16="http://schemas.microsoft.com/office/drawing/2014/main" id="{A3AE3E0E-E1D3-0043-A936-D08EA1DE6C68}"/>
              </a:ext>
            </a:extLst>
          </p:cNvPr>
          <p:cNvSpPr/>
          <p:nvPr/>
        </p:nvSpPr>
        <p:spPr>
          <a:xfrm>
            <a:off x="4965404" y="3362"/>
            <a:ext cx="2488019" cy="105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993089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9"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D5EE3C-2AC5-CF43-863F-B830583C6CD0}"/>
              </a:ext>
            </a:extLst>
          </p:cNvPr>
          <p:cNvSpPr>
            <a:spLocks noGrp="1"/>
          </p:cNvSpPr>
          <p:nvPr>
            <p:ph type="title"/>
          </p:nvPr>
        </p:nvSpPr>
        <p:spPr>
          <a:xfrm>
            <a:off x="407988" y="373593"/>
            <a:ext cx="11376025" cy="1065742"/>
          </a:xfrm>
        </p:spPr>
        <p:txBody>
          <a:bodyPr/>
          <a:lstStyle/>
          <a:p>
            <a:r>
              <a:rPr lang="en-GB" dirty="0">
                <a:cs typeface="Calibri" panose="020F0502020204030204" pitchFamily="34" charset="0"/>
              </a:rPr>
              <a:t>Industrial return coefficient</a:t>
            </a:r>
            <a:endParaRPr lang="en-US" dirty="0"/>
          </a:p>
        </p:txBody>
      </p:sp>
      <p:sp>
        <p:nvSpPr>
          <p:cNvPr id="6" name="Slide Number Placeholder 5">
            <a:extLst>
              <a:ext uri="{FF2B5EF4-FFF2-40B4-BE49-F238E27FC236}">
                <a16:creationId xmlns:a16="http://schemas.microsoft.com/office/drawing/2014/main" id="{241CA5C4-BC4F-AA48-A21B-068EE5F2D95D}"/>
              </a:ext>
            </a:extLst>
          </p:cNvPr>
          <p:cNvSpPr>
            <a:spLocks noGrp="1"/>
          </p:cNvSpPr>
          <p:nvPr>
            <p:ph type="sldNum" sz="quarter" idx="12"/>
          </p:nvPr>
        </p:nvSpPr>
        <p:spPr/>
        <p:txBody>
          <a:bodyPr/>
          <a:lstStyle/>
          <a:p>
            <a:fld id="{36B5EA5A-BC32-A742-B11B-8E7414D5B535}" type="slidenum">
              <a:rPr lang="en-US" smtClean="0"/>
              <a:pPr/>
              <a:t>23</a:t>
            </a:fld>
            <a:endParaRPr lang="en-US" dirty="0"/>
          </a:p>
        </p:txBody>
      </p:sp>
      <p:grpSp>
        <p:nvGrpSpPr>
          <p:cNvPr id="13" name="그룹 3">
            <a:extLst>
              <a:ext uri="{FF2B5EF4-FFF2-40B4-BE49-F238E27FC236}">
                <a16:creationId xmlns:a16="http://schemas.microsoft.com/office/drawing/2014/main" id="{75D88EFF-7616-574C-803F-4B6675EEFAB6}"/>
              </a:ext>
            </a:extLst>
          </p:cNvPr>
          <p:cNvGrpSpPr/>
          <p:nvPr/>
        </p:nvGrpSpPr>
        <p:grpSpPr>
          <a:xfrm>
            <a:off x="4778257" y="3131477"/>
            <a:ext cx="2722562" cy="1633538"/>
            <a:chOff x="8205788" y="2984500"/>
            <a:chExt cx="2722562" cy="1633538"/>
          </a:xfrm>
          <a:solidFill>
            <a:schemeClr val="accent2">
              <a:lumMod val="75000"/>
            </a:schemeClr>
          </a:solidFill>
          <a:effectLst/>
        </p:grpSpPr>
        <p:sp>
          <p:nvSpPr>
            <p:cNvPr id="15" name="Freeform 12">
              <a:extLst>
                <a:ext uri="{FF2B5EF4-FFF2-40B4-BE49-F238E27FC236}">
                  <a16:creationId xmlns:a16="http://schemas.microsoft.com/office/drawing/2014/main" id="{9E20798B-AAEF-A24A-9977-8C6C84012875}"/>
                </a:ext>
              </a:extLst>
            </p:cNvPr>
            <p:cNvSpPr>
              <a:spLocks/>
            </p:cNvSpPr>
            <p:nvPr/>
          </p:nvSpPr>
          <p:spPr bwMode="auto">
            <a:xfrm>
              <a:off x="8205788" y="3321050"/>
              <a:ext cx="2582862" cy="1296988"/>
            </a:xfrm>
            <a:custGeom>
              <a:avLst/>
              <a:gdLst>
                <a:gd name="T0" fmla="*/ 220 w 440"/>
                <a:gd name="T1" fmla="*/ 166 h 220"/>
                <a:gd name="T2" fmla="*/ 54 w 440"/>
                <a:gd name="T3" fmla="*/ 0 h 220"/>
                <a:gd name="T4" fmla="*/ 0 w 440"/>
                <a:gd name="T5" fmla="*/ 0 h 220"/>
                <a:gd name="T6" fmla="*/ 220 w 440"/>
                <a:gd name="T7" fmla="*/ 220 h 220"/>
                <a:gd name="T8" fmla="*/ 440 w 440"/>
                <a:gd name="T9" fmla="*/ 0 h 220"/>
                <a:gd name="T10" fmla="*/ 386 w 440"/>
                <a:gd name="T11" fmla="*/ 0 h 220"/>
                <a:gd name="T12" fmla="*/ 220 w 440"/>
                <a:gd name="T13" fmla="*/ 166 h 220"/>
              </a:gdLst>
              <a:ahLst/>
              <a:cxnLst>
                <a:cxn ang="0">
                  <a:pos x="T0" y="T1"/>
                </a:cxn>
                <a:cxn ang="0">
                  <a:pos x="T2" y="T3"/>
                </a:cxn>
                <a:cxn ang="0">
                  <a:pos x="T4" y="T5"/>
                </a:cxn>
                <a:cxn ang="0">
                  <a:pos x="T6" y="T7"/>
                </a:cxn>
                <a:cxn ang="0">
                  <a:pos x="T8" y="T9"/>
                </a:cxn>
                <a:cxn ang="0">
                  <a:pos x="T10" y="T11"/>
                </a:cxn>
                <a:cxn ang="0">
                  <a:pos x="T12" y="T13"/>
                </a:cxn>
              </a:cxnLst>
              <a:rect l="0" t="0" r="r" b="b"/>
              <a:pathLst>
                <a:path w="440" h="220">
                  <a:moveTo>
                    <a:pt x="220" y="166"/>
                  </a:moveTo>
                  <a:cubicBezTo>
                    <a:pt x="128" y="166"/>
                    <a:pt x="54" y="92"/>
                    <a:pt x="54" y="0"/>
                  </a:cubicBezTo>
                  <a:cubicBezTo>
                    <a:pt x="0" y="0"/>
                    <a:pt x="0" y="0"/>
                    <a:pt x="0" y="0"/>
                  </a:cubicBezTo>
                  <a:cubicBezTo>
                    <a:pt x="0" y="122"/>
                    <a:pt x="98" y="220"/>
                    <a:pt x="220" y="220"/>
                  </a:cubicBezTo>
                  <a:cubicBezTo>
                    <a:pt x="341" y="220"/>
                    <a:pt x="440" y="122"/>
                    <a:pt x="440" y="0"/>
                  </a:cubicBezTo>
                  <a:cubicBezTo>
                    <a:pt x="386" y="0"/>
                    <a:pt x="386" y="0"/>
                    <a:pt x="386" y="0"/>
                  </a:cubicBezTo>
                  <a:cubicBezTo>
                    <a:pt x="386" y="92"/>
                    <a:pt x="311" y="166"/>
                    <a:pt x="220" y="166"/>
                  </a:cubicBezTo>
                  <a:close/>
                </a:path>
              </a:pathLst>
            </a:custGeom>
            <a:grp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endParaRPr lang="en-US" altLang="en-US" b="1" dirty="0">
                <a:solidFill>
                  <a:srgbClr val="FFFFFF"/>
                </a:solidFill>
                <a:latin typeface="Source Sans Pro" charset="0"/>
                <a:ea typeface="Source Sans Pro" charset="0"/>
                <a:cs typeface="Source Sans Pro" charset="0"/>
              </a:endParaRPr>
            </a:p>
          </p:txBody>
        </p:sp>
        <p:sp>
          <p:nvSpPr>
            <p:cNvPr id="16" name="Isosceles Triangle 46">
              <a:extLst>
                <a:ext uri="{FF2B5EF4-FFF2-40B4-BE49-F238E27FC236}">
                  <a16:creationId xmlns:a16="http://schemas.microsoft.com/office/drawing/2014/main" id="{31ED7491-A4DC-AE42-A36E-5E0705D6C40E}"/>
                </a:ext>
              </a:extLst>
            </p:cNvPr>
            <p:cNvSpPr/>
            <p:nvPr/>
          </p:nvSpPr>
          <p:spPr>
            <a:xfrm>
              <a:off x="10331450" y="2984500"/>
              <a:ext cx="596900" cy="336550"/>
            </a:xfrm>
            <a:prstGeom prst="triangle">
              <a:avLst/>
            </a:prstGeom>
            <a:grp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dirty="0">
                <a:solidFill>
                  <a:srgbClr val="FFFFFF"/>
                </a:solidFill>
                <a:latin typeface="Source Sans Pro" charset="0"/>
                <a:ea typeface="Source Sans Pro" charset="0"/>
                <a:cs typeface="Source Sans Pro" charset="0"/>
              </a:endParaRPr>
            </a:p>
          </p:txBody>
        </p:sp>
      </p:grpSp>
      <p:grpSp>
        <p:nvGrpSpPr>
          <p:cNvPr id="8" name="그룹 2">
            <a:extLst>
              <a:ext uri="{FF2B5EF4-FFF2-40B4-BE49-F238E27FC236}">
                <a16:creationId xmlns:a16="http://schemas.microsoft.com/office/drawing/2014/main" id="{13483F8F-7885-0340-89F8-80623795D04C}"/>
              </a:ext>
            </a:extLst>
          </p:cNvPr>
          <p:cNvGrpSpPr/>
          <p:nvPr/>
        </p:nvGrpSpPr>
        <p:grpSpPr>
          <a:xfrm>
            <a:off x="4640145" y="2167618"/>
            <a:ext cx="2722562" cy="1633537"/>
            <a:chOff x="1268413" y="2024063"/>
            <a:chExt cx="2722562" cy="1633537"/>
          </a:xfrm>
          <a:solidFill>
            <a:srgbClr val="61C4D3"/>
          </a:solidFill>
          <a:effectLst/>
        </p:grpSpPr>
        <p:sp>
          <p:nvSpPr>
            <p:cNvPr id="10" name="Freeform 5">
              <a:extLst>
                <a:ext uri="{FF2B5EF4-FFF2-40B4-BE49-F238E27FC236}">
                  <a16:creationId xmlns:a16="http://schemas.microsoft.com/office/drawing/2014/main" id="{BBA85441-3801-7946-A7C6-4C51B1D5E404}"/>
                </a:ext>
              </a:extLst>
            </p:cNvPr>
            <p:cNvSpPr>
              <a:spLocks/>
            </p:cNvSpPr>
            <p:nvPr/>
          </p:nvSpPr>
          <p:spPr bwMode="auto">
            <a:xfrm>
              <a:off x="1406525" y="2024063"/>
              <a:ext cx="2584450" cy="1296987"/>
            </a:xfrm>
            <a:custGeom>
              <a:avLst/>
              <a:gdLst>
                <a:gd name="T0" fmla="*/ 220 w 440"/>
                <a:gd name="T1" fmla="*/ 0 h 220"/>
                <a:gd name="T2" fmla="*/ 0 w 440"/>
                <a:gd name="T3" fmla="*/ 220 h 220"/>
                <a:gd name="T4" fmla="*/ 54 w 440"/>
                <a:gd name="T5" fmla="*/ 220 h 220"/>
                <a:gd name="T6" fmla="*/ 220 w 440"/>
                <a:gd name="T7" fmla="*/ 54 h 220"/>
                <a:gd name="T8" fmla="*/ 386 w 440"/>
                <a:gd name="T9" fmla="*/ 220 h 220"/>
                <a:gd name="T10" fmla="*/ 440 w 440"/>
                <a:gd name="T11" fmla="*/ 220 h 220"/>
                <a:gd name="T12" fmla="*/ 220 w 440"/>
                <a:gd name="T13" fmla="*/ 0 h 220"/>
              </a:gdLst>
              <a:ahLst/>
              <a:cxnLst>
                <a:cxn ang="0">
                  <a:pos x="T0" y="T1"/>
                </a:cxn>
                <a:cxn ang="0">
                  <a:pos x="T2" y="T3"/>
                </a:cxn>
                <a:cxn ang="0">
                  <a:pos x="T4" y="T5"/>
                </a:cxn>
                <a:cxn ang="0">
                  <a:pos x="T6" y="T7"/>
                </a:cxn>
                <a:cxn ang="0">
                  <a:pos x="T8" y="T9"/>
                </a:cxn>
                <a:cxn ang="0">
                  <a:pos x="T10" y="T11"/>
                </a:cxn>
                <a:cxn ang="0">
                  <a:pos x="T12" y="T13"/>
                </a:cxn>
              </a:cxnLst>
              <a:rect l="0" t="0" r="r" b="b"/>
              <a:pathLst>
                <a:path w="440" h="220">
                  <a:moveTo>
                    <a:pt x="220" y="0"/>
                  </a:moveTo>
                  <a:cubicBezTo>
                    <a:pt x="98" y="0"/>
                    <a:pt x="0" y="99"/>
                    <a:pt x="0" y="220"/>
                  </a:cubicBezTo>
                  <a:cubicBezTo>
                    <a:pt x="54" y="220"/>
                    <a:pt x="54" y="220"/>
                    <a:pt x="54" y="220"/>
                  </a:cubicBezTo>
                  <a:cubicBezTo>
                    <a:pt x="54" y="129"/>
                    <a:pt x="128" y="54"/>
                    <a:pt x="220" y="54"/>
                  </a:cubicBezTo>
                  <a:cubicBezTo>
                    <a:pt x="311" y="54"/>
                    <a:pt x="386" y="129"/>
                    <a:pt x="386" y="220"/>
                  </a:cubicBezTo>
                  <a:cubicBezTo>
                    <a:pt x="440" y="220"/>
                    <a:pt x="440" y="220"/>
                    <a:pt x="440" y="220"/>
                  </a:cubicBezTo>
                  <a:cubicBezTo>
                    <a:pt x="440" y="99"/>
                    <a:pt x="341" y="0"/>
                    <a:pt x="220" y="0"/>
                  </a:cubicBezTo>
                  <a:close/>
                </a:path>
              </a:pathLst>
            </a:custGeom>
            <a:grp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b="1" dirty="0">
                <a:solidFill>
                  <a:srgbClr val="FFFFFF"/>
                </a:solidFill>
                <a:latin typeface="Source Sans Pro" charset="0"/>
                <a:ea typeface="Source Sans Pro" charset="0"/>
                <a:cs typeface="Source Sans Pro" charset="0"/>
              </a:endParaRPr>
            </a:p>
          </p:txBody>
        </p:sp>
        <p:sp>
          <p:nvSpPr>
            <p:cNvPr id="11" name="Isosceles Triangle 45">
              <a:extLst>
                <a:ext uri="{FF2B5EF4-FFF2-40B4-BE49-F238E27FC236}">
                  <a16:creationId xmlns:a16="http://schemas.microsoft.com/office/drawing/2014/main" id="{4DCB6957-AFE8-1A41-BDB0-FC72E6B3BE74}"/>
                </a:ext>
              </a:extLst>
            </p:cNvPr>
            <p:cNvSpPr/>
            <p:nvPr/>
          </p:nvSpPr>
          <p:spPr>
            <a:xfrm rot="10800000">
              <a:off x="1268413" y="3321050"/>
              <a:ext cx="595312" cy="336550"/>
            </a:xfrm>
            <a:prstGeom prst="triangle">
              <a:avLst/>
            </a:prstGeom>
            <a:grp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dirty="0">
                <a:solidFill>
                  <a:srgbClr val="FFFFFF"/>
                </a:solidFill>
                <a:latin typeface="Source Sans Pro" charset="0"/>
                <a:ea typeface="Source Sans Pro" charset="0"/>
                <a:cs typeface="Source Sans Pro" charset="0"/>
              </a:endParaRPr>
            </a:p>
          </p:txBody>
        </p:sp>
      </p:grpSp>
      <p:sp>
        <p:nvSpPr>
          <p:cNvPr id="24" name="Triangle 23">
            <a:extLst>
              <a:ext uri="{FF2B5EF4-FFF2-40B4-BE49-F238E27FC236}">
                <a16:creationId xmlns:a16="http://schemas.microsoft.com/office/drawing/2014/main" id="{F496A4FA-EB94-0045-AD7F-65CDEBE08209}"/>
              </a:ext>
            </a:extLst>
          </p:cNvPr>
          <p:cNvSpPr/>
          <p:nvPr/>
        </p:nvSpPr>
        <p:spPr>
          <a:xfrm>
            <a:off x="6902332" y="3089594"/>
            <a:ext cx="596900" cy="375235"/>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59E4ADE2-B856-924E-A223-C27C7F2FDFDC}"/>
              </a:ext>
            </a:extLst>
          </p:cNvPr>
          <p:cNvGrpSpPr/>
          <p:nvPr/>
        </p:nvGrpSpPr>
        <p:grpSpPr>
          <a:xfrm>
            <a:off x="8075613" y="1951159"/>
            <a:ext cx="4209151" cy="3326492"/>
            <a:chOff x="8075613" y="1951159"/>
            <a:chExt cx="4209151" cy="3326492"/>
          </a:xfrm>
        </p:grpSpPr>
        <p:sp>
          <p:nvSpPr>
            <p:cNvPr id="28" name="Freeform 8">
              <a:extLst>
                <a:ext uri="{FF2B5EF4-FFF2-40B4-BE49-F238E27FC236}">
                  <a16:creationId xmlns:a16="http://schemas.microsoft.com/office/drawing/2014/main" id="{742512CF-621B-214D-A161-5427A782E549}"/>
                </a:ext>
              </a:extLst>
            </p:cNvPr>
            <p:cNvSpPr>
              <a:spLocks/>
            </p:cNvSpPr>
            <p:nvPr/>
          </p:nvSpPr>
          <p:spPr bwMode="auto">
            <a:xfrm>
              <a:off x="8745417" y="3826472"/>
              <a:ext cx="2422546" cy="1451179"/>
            </a:xfrm>
            <a:custGeom>
              <a:avLst/>
              <a:gdLst>
                <a:gd name="T0" fmla="*/ 414 w 697"/>
                <a:gd name="T1" fmla="*/ 74 h 552"/>
                <a:gd name="T2" fmla="*/ 342 w 697"/>
                <a:gd name="T3" fmla="*/ 0 h 552"/>
                <a:gd name="T4" fmla="*/ 273 w 697"/>
                <a:gd name="T5" fmla="*/ 74 h 552"/>
                <a:gd name="T6" fmla="*/ 0 w 697"/>
                <a:gd name="T7" fmla="*/ 74 h 552"/>
                <a:gd name="T8" fmla="*/ 0 w 697"/>
                <a:gd name="T9" fmla="*/ 552 h 552"/>
                <a:gd name="T10" fmla="*/ 697 w 697"/>
                <a:gd name="T11" fmla="*/ 552 h 552"/>
                <a:gd name="T12" fmla="*/ 697 w 697"/>
                <a:gd name="T13" fmla="*/ 74 h 552"/>
                <a:gd name="T14" fmla="*/ 414 w 697"/>
                <a:gd name="T15" fmla="*/ 74 h 552"/>
                <a:gd name="connsiteX0" fmla="*/ 5940 w 10000"/>
                <a:gd name="connsiteY0" fmla="*/ 1341 h 11866"/>
                <a:gd name="connsiteX1" fmla="*/ 4907 w 10000"/>
                <a:gd name="connsiteY1" fmla="*/ 0 h 11866"/>
                <a:gd name="connsiteX2" fmla="*/ 3917 w 10000"/>
                <a:gd name="connsiteY2" fmla="*/ 1341 h 11866"/>
                <a:gd name="connsiteX3" fmla="*/ 0 w 10000"/>
                <a:gd name="connsiteY3" fmla="*/ 1341 h 11866"/>
                <a:gd name="connsiteX4" fmla="*/ 0 w 10000"/>
                <a:gd name="connsiteY4" fmla="*/ 11866 h 11866"/>
                <a:gd name="connsiteX5" fmla="*/ 10000 w 10000"/>
                <a:gd name="connsiteY5" fmla="*/ 10000 h 11866"/>
                <a:gd name="connsiteX6" fmla="*/ 10000 w 10000"/>
                <a:gd name="connsiteY6" fmla="*/ 1341 h 11866"/>
                <a:gd name="connsiteX7" fmla="*/ 5940 w 10000"/>
                <a:gd name="connsiteY7" fmla="*/ 1341 h 11866"/>
                <a:gd name="connsiteX0" fmla="*/ 5940 w 10028"/>
                <a:gd name="connsiteY0" fmla="*/ 1341 h 11866"/>
                <a:gd name="connsiteX1" fmla="*/ 4907 w 10028"/>
                <a:gd name="connsiteY1" fmla="*/ 0 h 11866"/>
                <a:gd name="connsiteX2" fmla="*/ 3917 w 10028"/>
                <a:gd name="connsiteY2" fmla="*/ 1341 h 11866"/>
                <a:gd name="connsiteX3" fmla="*/ 0 w 10028"/>
                <a:gd name="connsiteY3" fmla="*/ 1341 h 11866"/>
                <a:gd name="connsiteX4" fmla="*/ 0 w 10028"/>
                <a:gd name="connsiteY4" fmla="*/ 11866 h 11866"/>
                <a:gd name="connsiteX5" fmla="*/ 10028 w 10028"/>
                <a:gd name="connsiteY5" fmla="*/ 11814 h 11866"/>
                <a:gd name="connsiteX6" fmla="*/ 10000 w 10028"/>
                <a:gd name="connsiteY6" fmla="*/ 1341 h 11866"/>
                <a:gd name="connsiteX7" fmla="*/ 5940 w 10028"/>
                <a:gd name="connsiteY7" fmla="*/ 1341 h 11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28" h="11866">
                  <a:moveTo>
                    <a:pt x="5940" y="1341"/>
                  </a:moveTo>
                  <a:lnTo>
                    <a:pt x="4907" y="0"/>
                  </a:lnTo>
                  <a:lnTo>
                    <a:pt x="3917" y="1341"/>
                  </a:lnTo>
                  <a:lnTo>
                    <a:pt x="0" y="1341"/>
                  </a:lnTo>
                  <a:lnTo>
                    <a:pt x="0" y="11866"/>
                  </a:lnTo>
                  <a:lnTo>
                    <a:pt x="10028" y="11814"/>
                  </a:lnTo>
                  <a:cubicBezTo>
                    <a:pt x="10019" y="8323"/>
                    <a:pt x="10009" y="4832"/>
                    <a:pt x="10000" y="1341"/>
                  </a:cubicBezTo>
                  <a:lnTo>
                    <a:pt x="5940" y="1341"/>
                  </a:lnTo>
                  <a:close/>
                </a:path>
              </a:pathLst>
            </a:custGeom>
            <a:solidFill>
              <a:schemeClr val="accent2">
                <a:lumMod val="75000"/>
              </a:schemeClr>
            </a:solidFill>
            <a:ln>
              <a:noFill/>
            </a:ln>
            <a:extLst/>
          </p:spPr>
          <p:txBody>
            <a:bodyPr vert="horz" wrap="square" lIns="91440" tIns="274320" rIns="91440" bIns="45720" numCol="1" anchor="t" anchorCtr="0" compatLnSpc="1">
              <a:prstTxWarp prst="textNoShape">
                <a:avLst/>
              </a:prstTxWarp>
            </a:bodyPr>
            <a:lstStyle/>
            <a:p>
              <a:pPr algn="ctr">
                <a:defRPr/>
              </a:pPr>
              <a:endParaRPr lang="en-US" altLang="fr-FR" sz="2400" dirty="0">
                <a:solidFill>
                  <a:srgbClr val="FFFFFF"/>
                </a:solidFill>
              </a:endParaRPr>
            </a:p>
            <a:p>
              <a:pPr algn="ctr">
                <a:defRPr/>
              </a:pPr>
              <a:r>
                <a:rPr lang="en-US" altLang="fr-FR" sz="2400" dirty="0">
                  <a:solidFill>
                    <a:srgbClr val="FFFFFF"/>
                  </a:solidFill>
                </a:rPr>
                <a:t>Status definition</a:t>
              </a:r>
              <a:endParaRPr lang="en-GB" altLang="fr-FR" sz="2400" dirty="0">
                <a:solidFill>
                  <a:srgbClr val="FFFFFF"/>
                </a:solidFill>
              </a:endParaRPr>
            </a:p>
          </p:txBody>
        </p:sp>
        <p:sp>
          <p:nvSpPr>
            <p:cNvPr id="31" name="Content Placeholder 1">
              <a:extLst>
                <a:ext uri="{FF2B5EF4-FFF2-40B4-BE49-F238E27FC236}">
                  <a16:creationId xmlns:a16="http://schemas.microsoft.com/office/drawing/2014/main" id="{491ADBF5-BB07-7749-9F42-0C4E8512B4A6}"/>
                </a:ext>
              </a:extLst>
            </p:cNvPr>
            <p:cNvSpPr txBox="1">
              <a:spLocks/>
            </p:cNvSpPr>
            <p:nvPr/>
          </p:nvSpPr>
          <p:spPr>
            <a:xfrm>
              <a:off x="8075613" y="1951159"/>
              <a:ext cx="4209151" cy="25825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spcAft>
                  <a:spcPts val="600"/>
                </a:spcAft>
                <a:buClr>
                  <a:srgbClr val="284579"/>
                </a:buClr>
                <a:buSzPct val="125000"/>
              </a:pPr>
              <a:r>
                <a:rPr lang="en-US" altLang="en-US" sz="1800" b="0" dirty="0">
                  <a:solidFill>
                    <a:schemeClr val="tx1"/>
                  </a:solidFill>
                </a:rPr>
                <a:t>Over a 4-year period:</a:t>
              </a:r>
              <a:br>
                <a:rPr lang="en-US" altLang="en-US" sz="1800" b="0" dirty="0">
                  <a:solidFill>
                    <a:schemeClr val="tx1"/>
                  </a:solidFill>
                </a:rPr>
              </a:br>
              <a:r>
                <a:rPr lang="en-US" altLang="en-US" sz="1800" b="0" dirty="0">
                  <a:solidFill>
                    <a:schemeClr val="tx1"/>
                  </a:solidFill>
                </a:rPr>
                <a:t>Very poorly balanced :  </a:t>
              </a:r>
              <a:r>
                <a:rPr lang="en-US" altLang="en-US" sz="1800" b="0" dirty="0">
                  <a:solidFill>
                    <a:schemeClr val="tx1"/>
                  </a:solidFill>
                  <a:sym typeface="Wingdings" pitchFamily="2" charset="2"/>
                </a:rPr>
                <a:t>&lt; 0.40</a:t>
              </a:r>
              <a:br>
                <a:rPr lang="en-US" altLang="en-US" sz="1800" b="0" dirty="0">
                  <a:solidFill>
                    <a:schemeClr val="tx1"/>
                  </a:solidFill>
                  <a:sym typeface="Wingdings" pitchFamily="2" charset="2"/>
                </a:rPr>
              </a:br>
              <a:r>
                <a:rPr lang="en-US" altLang="en-US" sz="1800" b="0" dirty="0">
                  <a:solidFill>
                    <a:schemeClr val="tx1"/>
                  </a:solidFill>
                </a:rPr>
                <a:t>Poorly balanced (PB) :  </a:t>
              </a:r>
              <a:r>
                <a:rPr lang="en-US" altLang="en-US" sz="1800" b="0" dirty="0">
                  <a:solidFill>
                    <a:schemeClr val="tx1"/>
                  </a:solidFill>
                  <a:sym typeface="Wingdings" pitchFamily="2" charset="2"/>
                </a:rPr>
                <a:t>0.40 ≥  x &lt; 1</a:t>
              </a:r>
              <a:br>
                <a:rPr lang="en-US" altLang="en-US" sz="1800" b="0" dirty="0">
                  <a:solidFill>
                    <a:schemeClr val="tx1"/>
                  </a:solidFill>
                  <a:sym typeface="Wingdings" pitchFamily="2" charset="2"/>
                </a:rPr>
              </a:br>
              <a:r>
                <a:rPr lang="en-US" altLang="en-US" sz="1800" b="0" dirty="0">
                  <a:solidFill>
                    <a:schemeClr val="tx1"/>
                  </a:solidFill>
                  <a:sym typeface="Wingdings" pitchFamily="2" charset="2"/>
                </a:rPr>
                <a:t>Well balanced (WB):  ≥ 1 </a:t>
              </a:r>
            </a:p>
            <a:p>
              <a:pPr>
                <a:lnSpc>
                  <a:spcPct val="100000"/>
                </a:lnSpc>
              </a:pPr>
              <a:endParaRPr lang="en-US" sz="1800" b="0" dirty="0">
                <a:solidFill>
                  <a:schemeClr val="tx1"/>
                </a:solidFill>
              </a:endParaRPr>
            </a:p>
          </p:txBody>
        </p:sp>
      </p:grpSp>
      <p:sp>
        <p:nvSpPr>
          <p:cNvPr id="2" name="Content Placeholder 1">
            <a:extLst>
              <a:ext uri="{FF2B5EF4-FFF2-40B4-BE49-F238E27FC236}">
                <a16:creationId xmlns:a16="http://schemas.microsoft.com/office/drawing/2014/main" id="{BF858BC3-FB78-0144-8A0E-FB4E064DF0BF}"/>
              </a:ext>
            </a:extLst>
          </p:cNvPr>
          <p:cNvSpPr>
            <a:spLocks noGrp="1"/>
          </p:cNvSpPr>
          <p:nvPr>
            <p:ph idx="1"/>
          </p:nvPr>
        </p:nvSpPr>
        <p:spPr>
          <a:xfrm>
            <a:off x="407988" y="2880814"/>
            <a:ext cx="3708400" cy="2582537"/>
          </a:xfrm>
        </p:spPr>
        <p:txBody>
          <a:bodyPr/>
          <a:lstStyle/>
          <a:p>
            <a:pPr>
              <a:spcAft>
                <a:spcPts val="1000"/>
              </a:spcAft>
              <a:buClr>
                <a:srgbClr val="284579"/>
              </a:buClr>
              <a:buSzPct val="125000"/>
            </a:pPr>
            <a:r>
              <a:rPr lang="en-US" altLang="en-US" sz="1800" b="0" dirty="0">
                <a:solidFill>
                  <a:schemeClr val="tx1"/>
                </a:solidFill>
              </a:rPr>
              <a:t>For Supply contracts and for a </a:t>
            </a:r>
            <a:br>
              <a:rPr lang="en-US" altLang="en-US" sz="1800" b="0" dirty="0">
                <a:solidFill>
                  <a:schemeClr val="tx1"/>
                </a:solidFill>
              </a:rPr>
            </a:br>
            <a:r>
              <a:rPr lang="en-US" altLang="en-US" sz="1800" b="0" dirty="0">
                <a:solidFill>
                  <a:schemeClr val="tx1"/>
                </a:solidFill>
              </a:rPr>
              <a:t>12-month period starting on </a:t>
            </a:r>
            <a:br>
              <a:rPr lang="en-US" altLang="en-US" sz="1800" b="0" dirty="0">
                <a:solidFill>
                  <a:schemeClr val="tx1"/>
                </a:solidFill>
              </a:rPr>
            </a:br>
            <a:r>
              <a:rPr lang="en-US" altLang="en-US" sz="1800" b="0" dirty="0">
                <a:solidFill>
                  <a:schemeClr val="tx1"/>
                </a:solidFill>
              </a:rPr>
              <a:t>1</a:t>
            </a:r>
            <a:r>
              <a:rPr lang="en-US" altLang="en-US" sz="1800" b="0" baseline="30000" dirty="0">
                <a:solidFill>
                  <a:schemeClr val="tx1"/>
                </a:solidFill>
              </a:rPr>
              <a:t>st</a:t>
            </a:r>
            <a:r>
              <a:rPr lang="en-US" altLang="en-US" sz="1800" b="0" dirty="0">
                <a:solidFill>
                  <a:schemeClr val="tx1"/>
                </a:solidFill>
              </a:rPr>
              <a:t> March, defined as:</a:t>
            </a:r>
          </a:p>
          <a:p>
            <a:pPr algn="just">
              <a:spcAft>
                <a:spcPts val="1000"/>
              </a:spcAft>
              <a:buClr>
                <a:srgbClr val="284579"/>
              </a:buClr>
              <a:buSzPct val="125000"/>
            </a:pPr>
            <a:r>
              <a:rPr lang="en-US" altLang="en-US" sz="1800" b="0" i="1" dirty="0">
                <a:solidFill>
                  <a:schemeClr val="tx1"/>
                </a:solidFill>
              </a:rPr>
              <a:t>“</a:t>
            </a:r>
            <a:r>
              <a:rPr lang="en-GB" altLang="en-US" sz="1800" b="0" i="1" dirty="0">
                <a:solidFill>
                  <a:schemeClr val="tx1"/>
                </a:solidFill>
              </a:rPr>
              <a:t>The ratio between a Member State's percentage share of the value of all Supply contracts and that Member State's percentage contribution to the CERN Budget over the same period</a:t>
            </a:r>
            <a:r>
              <a:rPr lang="en-US" altLang="en-US" sz="1800" b="0" i="1" dirty="0">
                <a:solidFill>
                  <a:schemeClr val="tx1"/>
                </a:solidFill>
              </a:rPr>
              <a:t>”.</a:t>
            </a:r>
          </a:p>
          <a:p>
            <a:endParaRPr lang="en-US" sz="1800" b="0" dirty="0">
              <a:solidFill>
                <a:schemeClr val="tx1"/>
              </a:solidFill>
            </a:endParaRPr>
          </a:p>
        </p:txBody>
      </p:sp>
      <p:grpSp>
        <p:nvGrpSpPr>
          <p:cNvPr id="21" name="Group 20">
            <a:extLst>
              <a:ext uri="{FF2B5EF4-FFF2-40B4-BE49-F238E27FC236}">
                <a16:creationId xmlns:a16="http://schemas.microsoft.com/office/drawing/2014/main" id="{1B4BA460-599D-D04B-BDB1-93022C35229E}"/>
              </a:ext>
            </a:extLst>
          </p:cNvPr>
          <p:cNvGrpSpPr/>
          <p:nvPr/>
        </p:nvGrpSpPr>
        <p:grpSpPr>
          <a:xfrm>
            <a:off x="286686" y="1592263"/>
            <a:ext cx="5048639" cy="4608512"/>
            <a:chOff x="286686" y="1592263"/>
            <a:chExt cx="5048639" cy="4608512"/>
          </a:xfrm>
        </p:grpSpPr>
        <p:grpSp>
          <p:nvGrpSpPr>
            <p:cNvPr id="20" name="Group 19">
              <a:extLst>
                <a:ext uri="{FF2B5EF4-FFF2-40B4-BE49-F238E27FC236}">
                  <a16:creationId xmlns:a16="http://schemas.microsoft.com/office/drawing/2014/main" id="{4071D609-4CB4-E645-AE5E-88EFDB652448}"/>
                </a:ext>
              </a:extLst>
            </p:cNvPr>
            <p:cNvGrpSpPr/>
            <p:nvPr/>
          </p:nvGrpSpPr>
          <p:grpSpPr>
            <a:xfrm>
              <a:off x="969636" y="1592263"/>
              <a:ext cx="2677295" cy="1172202"/>
              <a:chOff x="969636" y="1592263"/>
              <a:chExt cx="2677295" cy="1172202"/>
            </a:xfrm>
          </p:grpSpPr>
          <p:sp>
            <p:nvSpPr>
              <p:cNvPr id="30" name="Freeform 8">
                <a:extLst>
                  <a:ext uri="{FF2B5EF4-FFF2-40B4-BE49-F238E27FC236}">
                    <a16:creationId xmlns:a16="http://schemas.microsoft.com/office/drawing/2014/main" id="{40C48699-93EC-B947-A2BA-2973B63C7D95}"/>
                  </a:ext>
                </a:extLst>
              </p:cNvPr>
              <p:cNvSpPr>
                <a:spLocks/>
              </p:cNvSpPr>
              <p:nvPr/>
            </p:nvSpPr>
            <p:spPr bwMode="auto">
              <a:xfrm flipV="1">
                <a:off x="969637" y="1592263"/>
                <a:ext cx="2677294" cy="1172202"/>
              </a:xfrm>
              <a:custGeom>
                <a:avLst/>
                <a:gdLst>
                  <a:gd name="T0" fmla="*/ 414 w 697"/>
                  <a:gd name="T1" fmla="*/ 74 h 552"/>
                  <a:gd name="T2" fmla="*/ 342 w 697"/>
                  <a:gd name="T3" fmla="*/ 0 h 552"/>
                  <a:gd name="T4" fmla="*/ 273 w 697"/>
                  <a:gd name="T5" fmla="*/ 74 h 552"/>
                  <a:gd name="T6" fmla="*/ 0 w 697"/>
                  <a:gd name="T7" fmla="*/ 74 h 552"/>
                  <a:gd name="T8" fmla="*/ 0 w 697"/>
                  <a:gd name="T9" fmla="*/ 552 h 552"/>
                  <a:gd name="T10" fmla="*/ 697 w 697"/>
                  <a:gd name="T11" fmla="*/ 552 h 552"/>
                  <a:gd name="T12" fmla="*/ 697 w 697"/>
                  <a:gd name="T13" fmla="*/ 74 h 552"/>
                  <a:gd name="T14" fmla="*/ 414 w 697"/>
                  <a:gd name="T15" fmla="*/ 74 h 552"/>
                  <a:gd name="connsiteX0" fmla="*/ 5940 w 10000"/>
                  <a:gd name="connsiteY0" fmla="*/ 1341 h 11866"/>
                  <a:gd name="connsiteX1" fmla="*/ 4907 w 10000"/>
                  <a:gd name="connsiteY1" fmla="*/ 0 h 11866"/>
                  <a:gd name="connsiteX2" fmla="*/ 3917 w 10000"/>
                  <a:gd name="connsiteY2" fmla="*/ 1341 h 11866"/>
                  <a:gd name="connsiteX3" fmla="*/ 0 w 10000"/>
                  <a:gd name="connsiteY3" fmla="*/ 1341 h 11866"/>
                  <a:gd name="connsiteX4" fmla="*/ 0 w 10000"/>
                  <a:gd name="connsiteY4" fmla="*/ 11866 h 11866"/>
                  <a:gd name="connsiteX5" fmla="*/ 10000 w 10000"/>
                  <a:gd name="connsiteY5" fmla="*/ 10000 h 11866"/>
                  <a:gd name="connsiteX6" fmla="*/ 10000 w 10000"/>
                  <a:gd name="connsiteY6" fmla="*/ 1341 h 11866"/>
                  <a:gd name="connsiteX7" fmla="*/ 5940 w 10000"/>
                  <a:gd name="connsiteY7" fmla="*/ 1341 h 11866"/>
                  <a:gd name="connsiteX0" fmla="*/ 5940 w 10028"/>
                  <a:gd name="connsiteY0" fmla="*/ 1341 h 11866"/>
                  <a:gd name="connsiteX1" fmla="*/ 4907 w 10028"/>
                  <a:gd name="connsiteY1" fmla="*/ 0 h 11866"/>
                  <a:gd name="connsiteX2" fmla="*/ 3917 w 10028"/>
                  <a:gd name="connsiteY2" fmla="*/ 1341 h 11866"/>
                  <a:gd name="connsiteX3" fmla="*/ 0 w 10028"/>
                  <a:gd name="connsiteY3" fmla="*/ 1341 h 11866"/>
                  <a:gd name="connsiteX4" fmla="*/ 0 w 10028"/>
                  <a:gd name="connsiteY4" fmla="*/ 11866 h 11866"/>
                  <a:gd name="connsiteX5" fmla="*/ 10028 w 10028"/>
                  <a:gd name="connsiteY5" fmla="*/ 11814 h 11866"/>
                  <a:gd name="connsiteX6" fmla="*/ 10000 w 10028"/>
                  <a:gd name="connsiteY6" fmla="*/ 1341 h 11866"/>
                  <a:gd name="connsiteX7" fmla="*/ 5940 w 10028"/>
                  <a:gd name="connsiteY7" fmla="*/ 1341 h 11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28" h="11866">
                    <a:moveTo>
                      <a:pt x="5940" y="1341"/>
                    </a:moveTo>
                    <a:lnTo>
                      <a:pt x="4907" y="0"/>
                    </a:lnTo>
                    <a:lnTo>
                      <a:pt x="3917" y="1341"/>
                    </a:lnTo>
                    <a:lnTo>
                      <a:pt x="0" y="1341"/>
                    </a:lnTo>
                    <a:lnTo>
                      <a:pt x="0" y="11866"/>
                    </a:lnTo>
                    <a:lnTo>
                      <a:pt x="10028" y="11814"/>
                    </a:lnTo>
                    <a:cubicBezTo>
                      <a:pt x="10019" y="8323"/>
                      <a:pt x="10009" y="4832"/>
                      <a:pt x="10000" y="1341"/>
                    </a:cubicBezTo>
                    <a:lnTo>
                      <a:pt x="5940" y="1341"/>
                    </a:lnTo>
                    <a:close/>
                  </a:path>
                </a:pathLst>
              </a:custGeom>
              <a:solidFill>
                <a:schemeClr val="accent2"/>
              </a:solidFill>
              <a:ln>
                <a:noFill/>
              </a:ln>
              <a:extLst/>
            </p:spPr>
            <p:txBody>
              <a:bodyPr vert="horz" wrap="square" lIns="91440" tIns="274320" rIns="91440" bIns="45720" numCol="1" anchor="t" anchorCtr="0" compatLnSpc="1">
                <a:prstTxWarp prst="textNoShape">
                  <a:avLst/>
                </a:prstTxWarp>
              </a:bodyPr>
              <a:lstStyle/>
              <a:p>
                <a:pPr algn="ctr"/>
                <a:endParaRPr lang="en-US" sz="1200" dirty="0">
                  <a:solidFill>
                    <a:srgbClr val="FFFFFF"/>
                  </a:solidFill>
                  <a:latin typeface="Source Sans Pro" charset="0"/>
                </a:endParaRPr>
              </a:p>
            </p:txBody>
          </p:sp>
          <p:sp>
            <p:nvSpPr>
              <p:cNvPr id="42" name="Rectangle 41">
                <a:extLst>
                  <a:ext uri="{FF2B5EF4-FFF2-40B4-BE49-F238E27FC236}">
                    <a16:creationId xmlns:a16="http://schemas.microsoft.com/office/drawing/2014/main" id="{3CD187FD-275C-7347-A059-66760E723D67}"/>
                  </a:ext>
                </a:extLst>
              </p:cNvPr>
              <p:cNvSpPr/>
              <p:nvPr/>
            </p:nvSpPr>
            <p:spPr>
              <a:xfrm>
                <a:off x="969636" y="1736183"/>
                <a:ext cx="2677295" cy="830997"/>
              </a:xfrm>
              <a:prstGeom prst="rect">
                <a:avLst/>
              </a:prstGeom>
            </p:spPr>
            <p:txBody>
              <a:bodyPr wrap="square">
                <a:spAutoFit/>
              </a:bodyPr>
              <a:lstStyle/>
              <a:p>
                <a:pPr algn="ctr">
                  <a:defRPr/>
                </a:pPr>
                <a:r>
                  <a:rPr lang="en-US" altLang="fr-FR" sz="2400" dirty="0">
                    <a:solidFill>
                      <a:srgbClr val="FFFFFF"/>
                    </a:solidFill>
                  </a:rPr>
                  <a:t>Industrial return</a:t>
                </a:r>
              </a:p>
              <a:p>
                <a:pPr algn="ctr">
                  <a:defRPr/>
                </a:pPr>
                <a:r>
                  <a:rPr lang="en-US" altLang="fr-FR" sz="2400" dirty="0">
                    <a:solidFill>
                      <a:srgbClr val="FFFFFF"/>
                    </a:solidFill>
                  </a:rPr>
                  <a:t>coefficient</a:t>
                </a:r>
                <a:endParaRPr lang="en-GB" altLang="fr-FR" sz="2400" dirty="0">
                  <a:solidFill>
                    <a:srgbClr val="FFFFFF"/>
                  </a:solidFill>
                </a:endParaRPr>
              </a:p>
            </p:txBody>
          </p:sp>
        </p:grpSp>
        <p:grpSp>
          <p:nvGrpSpPr>
            <p:cNvPr id="18" name="Group 17">
              <a:extLst>
                <a:ext uri="{FF2B5EF4-FFF2-40B4-BE49-F238E27FC236}">
                  <a16:creationId xmlns:a16="http://schemas.microsoft.com/office/drawing/2014/main" id="{9FA8AE45-42AD-3C48-AD51-B32B2105B509}"/>
                </a:ext>
              </a:extLst>
            </p:cNvPr>
            <p:cNvGrpSpPr/>
            <p:nvPr/>
          </p:nvGrpSpPr>
          <p:grpSpPr>
            <a:xfrm>
              <a:off x="286686" y="5565526"/>
              <a:ext cx="5048639" cy="635249"/>
              <a:chOff x="286686" y="5565526"/>
              <a:chExt cx="5048639" cy="635249"/>
            </a:xfrm>
          </p:grpSpPr>
          <p:sp>
            <p:nvSpPr>
              <p:cNvPr id="47" name="TextBox 46">
                <a:extLst>
                  <a:ext uri="{FF2B5EF4-FFF2-40B4-BE49-F238E27FC236}">
                    <a16:creationId xmlns:a16="http://schemas.microsoft.com/office/drawing/2014/main" id="{2DDDBFD6-FA75-7F4A-A1A7-ED5BDD911256}"/>
                  </a:ext>
                </a:extLst>
              </p:cNvPr>
              <p:cNvSpPr txBox="1"/>
              <p:nvPr/>
            </p:nvSpPr>
            <p:spPr>
              <a:xfrm>
                <a:off x="286686" y="5719415"/>
                <a:ext cx="1736057" cy="369332"/>
              </a:xfrm>
              <a:prstGeom prst="rect">
                <a:avLst/>
              </a:prstGeom>
              <a:noFill/>
            </p:spPr>
            <p:txBody>
              <a:bodyPr wrap="square" rtlCol="0">
                <a:spAutoFit/>
              </a:bodyPr>
              <a:lstStyle/>
              <a:p>
                <a:r>
                  <a:rPr lang="en-US" dirty="0"/>
                  <a:t>Return Coef.=</a:t>
                </a:r>
              </a:p>
            </p:txBody>
          </p:sp>
          <p:sp>
            <p:nvSpPr>
              <p:cNvPr id="48" name="TextBox 47">
                <a:extLst>
                  <a:ext uri="{FF2B5EF4-FFF2-40B4-BE49-F238E27FC236}">
                    <a16:creationId xmlns:a16="http://schemas.microsoft.com/office/drawing/2014/main" id="{96E61406-833A-7D4D-AA7D-A24246A4424E}"/>
                  </a:ext>
                </a:extLst>
              </p:cNvPr>
              <p:cNvSpPr txBox="1"/>
              <p:nvPr/>
            </p:nvSpPr>
            <p:spPr>
              <a:xfrm>
                <a:off x="2308283" y="5565526"/>
                <a:ext cx="2186426" cy="307777"/>
              </a:xfrm>
              <a:prstGeom prst="rect">
                <a:avLst/>
              </a:prstGeom>
              <a:noFill/>
            </p:spPr>
            <p:txBody>
              <a:bodyPr wrap="square" rtlCol="0">
                <a:spAutoFit/>
              </a:bodyPr>
              <a:lstStyle/>
              <a:p>
                <a:r>
                  <a:rPr lang="en-US" sz="1400" dirty="0"/>
                  <a:t>% expenditure in the MS </a:t>
                </a:r>
              </a:p>
            </p:txBody>
          </p:sp>
          <p:sp>
            <p:nvSpPr>
              <p:cNvPr id="49" name="TextBox 48">
                <a:extLst>
                  <a:ext uri="{FF2B5EF4-FFF2-40B4-BE49-F238E27FC236}">
                    <a16:creationId xmlns:a16="http://schemas.microsoft.com/office/drawing/2014/main" id="{9F2CA1BD-A943-A049-B23B-4383F4A52D35}"/>
                  </a:ext>
                </a:extLst>
              </p:cNvPr>
              <p:cNvSpPr txBox="1"/>
              <p:nvPr/>
            </p:nvSpPr>
            <p:spPr>
              <a:xfrm>
                <a:off x="1753514" y="5892998"/>
                <a:ext cx="3581811" cy="307777"/>
              </a:xfrm>
              <a:prstGeom prst="rect">
                <a:avLst/>
              </a:prstGeom>
              <a:noFill/>
            </p:spPr>
            <p:txBody>
              <a:bodyPr wrap="square" rtlCol="0">
                <a:spAutoFit/>
              </a:bodyPr>
              <a:lstStyle/>
              <a:p>
                <a:r>
                  <a:rPr lang="en-US" sz="1400" dirty="0"/>
                  <a:t>% contribution to CERN budget for this MS</a:t>
                </a:r>
              </a:p>
            </p:txBody>
          </p:sp>
          <p:cxnSp>
            <p:nvCxnSpPr>
              <p:cNvPr id="9" name="Straight Connector 8">
                <a:extLst>
                  <a:ext uri="{FF2B5EF4-FFF2-40B4-BE49-F238E27FC236}">
                    <a16:creationId xmlns:a16="http://schemas.microsoft.com/office/drawing/2014/main" id="{B460F900-C0A0-4D48-94D4-F21AE73E8515}"/>
                  </a:ext>
                </a:extLst>
              </p:cNvPr>
              <p:cNvCxnSpPr>
                <a:cxnSpLocks/>
              </p:cNvCxnSpPr>
              <p:nvPr/>
            </p:nvCxnSpPr>
            <p:spPr>
              <a:xfrm>
                <a:off x="1874009" y="5892392"/>
                <a:ext cx="3310241" cy="606"/>
              </a:xfrm>
              <a:prstGeom prst="line">
                <a:avLst/>
              </a:prstGeom>
              <a:ln w="12700"/>
            </p:spPr>
            <p:style>
              <a:lnRef idx="1">
                <a:schemeClr val="accent1"/>
              </a:lnRef>
              <a:fillRef idx="0">
                <a:schemeClr val="accent1"/>
              </a:fillRef>
              <a:effectRef idx="0">
                <a:schemeClr val="accent1"/>
              </a:effectRef>
              <a:fontRef idx="minor">
                <a:schemeClr val="tx1"/>
              </a:fontRef>
            </p:style>
          </p:cxnSp>
        </p:grpSp>
      </p:grpSp>
      <p:grpSp>
        <p:nvGrpSpPr>
          <p:cNvPr id="37" name="Group 36">
            <a:extLst>
              <a:ext uri="{FF2B5EF4-FFF2-40B4-BE49-F238E27FC236}">
                <a16:creationId xmlns:a16="http://schemas.microsoft.com/office/drawing/2014/main" id="{916CF88F-683B-0944-99F8-4E08A901BB8D}"/>
              </a:ext>
            </a:extLst>
          </p:cNvPr>
          <p:cNvGrpSpPr/>
          <p:nvPr/>
        </p:nvGrpSpPr>
        <p:grpSpPr>
          <a:xfrm>
            <a:off x="-1" y="0"/>
            <a:ext cx="12187669" cy="98854"/>
            <a:chOff x="-1" y="0"/>
            <a:chExt cx="12187669" cy="98854"/>
          </a:xfrm>
        </p:grpSpPr>
        <p:sp>
          <p:nvSpPr>
            <p:cNvPr id="39" name="Rectangle 38">
              <a:extLst>
                <a:ext uri="{FF2B5EF4-FFF2-40B4-BE49-F238E27FC236}">
                  <a16:creationId xmlns:a16="http://schemas.microsoft.com/office/drawing/2014/main" id="{639D94B4-DB65-8547-8F9C-A20D71F96A8E}"/>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0" name="Rectangle 39">
              <a:extLst>
                <a:ext uri="{FF2B5EF4-FFF2-40B4-BE49-F238E27FC236}">
                  <a16:creationId xmlns:a16="http://schemas.microsoft.com/office/drawing/2014/main" id="{C2B857DA-6A73-7E4A-ADEF-BD1C817F48CC}"/>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1" name="Rectangle 40">
              <a:extLst>
                <a:ext uri="{FF2B5EF4-FFF2-40B4-BE49-F238E27FC236}">
                  <a16:creationId xmlns:a16="http://schemas.microsoft.com/office/drawing/2014/main" id="{A29F1B92-E211-4948-A754-88DD61236382}"/>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4" name="Rectangle 43">
              <a:extLst>
                <a:ext uri="{FF2B5EF4-FFF2-40B4-BE49-F238E27FC236}">
                  <a16:creationId xmlns:a16="http://schemas.microsoft.com/office/drawing/2014/main" id="{99C6E6EB-5A37-3540-889E-9F14D260739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5" name="Rectangle 44">
              <a:extLst>
                <a:ext uri="{FF2B5EF4-FFF2-40B4-BE49-F238E27FC236}">
                  <a16:creationId xmlns:a16="http://schemas.microsoft.com/office/drawing/2014/main" id="{8AC3C520-3C1F-E045-88FD-7825F4C9F4A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3" name="Picture 32">
            <a:extLst>
              <a:ext uri="{FF2B5EF4-FFF2-40B4-BE49-F238E27FC236}">
                <a16:creationId xmlns:a16="http://schemas.microsoft.com/office/drawing/2014/main" id="{B48D0760-B3DF-FC4C-AE33-FFC3E5BAEC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31910" y="2869399"/>
            <a:ext cx="598992" cy="1142276"/>
          </a:xfrm>
          <a:prstGeom prst="rect">
            <a:avLst/>
          </a:prstGeom>
        </p:spPr>
      </p:pic>
      <p:sp>
        <p:nvSpPr>
          <p:cNvPr id="34" name="Rectangle 33">
            <a:extLst>
              <a:ext uri="{FF2B5EF4-FFF2-40B4-BE49-F238E27FC236}">
                <a16:creationId xmlns:a16="http://schemas.microsoft.com/office/drawing/2014/main" id="{A3AE3E0E-E1D3-0043-A936-D08EA1DE6C68}"/>
              </a:ext>
            </a:extLst>
          </p:cNvPr>
          <p:cNvSpPr/>
          <p:nvPr/>
        </p:nvSpPr>
        <p:spPr>
          <a:xfrm>
            <a:off x="4965404" y="3362"/>
            <a:ext cx="2488019" cy="105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5"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4026220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0" end="0"/>
                                            </p:txEl>
                                          </p:spTgt>
                                        </p:tgtEl>
                                        <p:attrNameLst>
                                          <p:attrName>style.visibility</p:attrName>
                                        </p:attrNameLst>
                                      </p:cBhvr>
                                      <p:to>
                                        <p:strVal val="visible"/>
                                      </p:to>
                                    </p:set>
                                    <p:animEffect transition="in" filter="fade">
                                      <p:cBhvr>
                                        <p:cTn id="24" dur="500"/>
                                        <p:tgtEl>
                                          <p:spTgt spid="2">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Effect transition="in" filter="fade">
                                      <p:cBhvr>
                                        <p:cTn id="27" dur="500"/>
                                        <p:tgtEl>
                                          <p:spTgt spid="2">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835626" y="1439335"/>
            <a:ext cx="5235661" cy="4757182"/>
          </a:xfrm>
          <a:prstGeom prst="rect">
            <a:avLst/>
          </a:prstGeom>
        </p:spPr>
      </p:pic>
      <p:sp>
        <p:nvSpPr>
          <p:cNvPr id="2" name="Title 1">
            <a:extLst>
              <a:ext uri="{FF2B5EF4-FFF2-40B4-BE49-F238E27FC236}">
                <a16:creationId xmlns:a16="http://schemas.microsoft.com/office/drawing/2014/main" id="{AF8D521D-B04A-144F-AE02-7864BE15C7BA}"/>
              </a:ext>
            </a:extLst>
          </p:cNvPr>
          <p:cNvSpPr>
            <a:spLocks noGrp="1"/>
          </p:cNvSpPr>
          <p:nvPr>
            <p:ph type="title"/>
          </p:nvPr>
        </p:nvSpPr>
        <p:spPr/>
        <p:txBody>
          <a:bodyPr/>
          <a:lstStyle/>
          <a:p>
            <a:r>
              <a:rPr lang="fr-CH" dirty="0" err="1">
                <a:cs typeface="Calibri" panose="020F0502020204030204" pitchFamily="34" charset="0"/>
              </a:rPr>
              <a:t>Poorly</a:t>
            </a:r>
            <a:r>
              <a:rPr lang="fr-CH" dirty="0">
                <a:cs typeface="Calibri" panose="020F0502020204030204" pitchFamily="34" charset="0"/>
              </a:rPr>
              <a:t> </a:t>
            </a:r>
            <a:r>
              <a:rPr lang="fr-CH" dirty="0" err="1">
                <a:cs typeface="Calibri" panose="020F0502020204030204" pitchFamily="34" charset="0"/>
              </a:rPr>
              <a:t>balanced</a:t>
            </a:r>
            <a:r>
              <a:rPr lang="fr-CH" dirty="0">
                <a:cs typeface="Calibri" panose="020F0502020204030204" pitchFamily="34" charset="0"/>
              </a:rPr>
              <a:t> </a:t>
            </a:r>
            <a:r>
              <a:rPr lang="fr-CH" dirty="0" err="1">
                <a:cs typeface="Calibri" panose="020F0502020204030204" pitchFamily="34" charset="0"/>
              </a:rPr>
              <a:t>Member</a:t>
            </a:r>
            <a:r>
              <a:rPr lang="fr-CH" dirty="0">
                <a:cs typeface="Calibri" panose="020F0502020204030204" pitchFamily="34" charset="0"/>
              </a:rPr>
              <a:t> States (Supplies)</a:t>
            </a:r>
            <a:br>
              <a:rPr lang="fr-CH" dirty="0">
                <a:cs typeface="Calibri" panose="020F0502020204030204" pitchFamily="34" charset="0"/>
              </a:rPr>
            </a:br>
            <a:r>
              <a:rPr lang="fr-CH" altLang="en-US" sz="2400" dirty="0"/>
              <a:t>(1st March </a:t>
            </a:r>
            <a:r>
              <a:rPr lang="fr-CH" altLang="en-US" sz="2400" dirty="0" smtClean="0"/>
              <a:t>2022 </a:t>
            </a:r>
            <a:r>
              <a:rPr lang="fr-CH" altLang="en-US" sz="2400" dirty="0"/>
              <a:t>– </a:t>
            </a:r>
            <a:r>
              <a:rPr lang="fr-CH" altLang="en-US" sz="2400" dirty="0" smtClean="0"/>
              <a:t>28 </a:t>
            </a:r>
            <a:r>
              <a:rPr lang="fr-CH" altLang="en-US" sz="2400" dirty="0" err="1"/>
              <a:t>February</a:t>
            </a:r>
            <a:r>
              <a:rPr lang="fr-CH" altLang="en-US" sz="2400" dirty="0"/>
              <a:t> </a:t>
            </a:r>
            <a:r>
              <a:rPr lang="fr-CH" altLang="en-US" sz="2400" dirty="0" smtClean="0"/>
              <a:t>2023, </a:t>
            </a:r>
            <a:r>
              <a:rPr lang="fr-CH" altLang="en-US" sz="2400" dirty="0" err="1"/>
              <a:t>based</a:t>
            </a:r>
            <a:r>
              <a:rPr lang="fr-CH" altLang="en-US" sz="2400" dirty="0"/>
              <a:t> on the </a:t>
            </a:r>
            <a:r>
              <a:rPr lang="fr-CH" altLang="en-US" sz="2400" dirty="0" err="1"/>
              <a:t>previous</a:t>
            </a:r>
            <a:r>
              <a:rPr lang="fr-CH" altLang="en-US" sz="2400" dirty="0"/>
              <a:t> 4 </a:t>
            </a:r>
            <a:r>
              <a:rPr lang="fr-CH" altLang="en-US" sz="2400" dirty="0" err="1"/>
              <a:t>calendar</a:t>
            </a:r>
            <a:r>
              <a:rPr lang="fr-CH" altLang="en-US" sz="2400" dirty="0"/>
              <a:t> </a:t>
            </a:r>
            <a:r>
              <a:rPr lang="fr-CH" altLang="en-US" sz="2400" dirty="0" err="1"/>
              <a:t>years</a:t>
            </a:r>
            <a:r>
              <a:rPr lang="fr-CH" altLang="en-US" sz="2400" dirty="0"/>
              <a:t>):</a:t>
            </a:r>
            <a:br>
              <a:rPr lang="fr-CH" altLang="en-US" sz="2400" dirty="0"/>
            </a:br>
            <a:endParaRPr lang="en-US" sz="2400" dirty="0"/>
          </a:p>
        </p:txBody>
      </p:sp>
      <p:sp>
        <p:nvSpPr>
          <p:cNvPr id="5" name="Slide Number Placeholder 4">
            <a:extLst>
              <a:ext uri="{FF2B5EF4-FFF2-40B4-BE49-F238E27FC236}">
                <a16:creationId xmlns:a16="http://schemas.microsoft.com/office/drawing/2014/main" id="{4AC729E7-645C-D34E-8536-6467A416B488}"/>
              </a:ext>
            </a:extLst>
          </p:cNvPr>
          <p:cNvSpPr>
            <a:spLocks noGrp="1"/>
          </p:cNvSpPr>
          <p:nvPr>
            <p:ph type="sldNum" sz="quarter" idx="12"/>
          </p:nvPr>
        </p:nvSpPr>
        <p:spPr>
          <a:xfrm>
            <a:off x="11190703" y="6369711"/>
            <a:ext cx="681254" cy="365125"/>
          </a:xfrm>
        </p:spPr>
        <p:txBody>
          <a:bodyPr/>
          <a:lstStyle/>
          <a:p>
            <a:fld id="{36B5EA5A-BC32-A742-B11B-8E7414D5B535}" type="slidenum">
              <a:rPr lang="en-US" smtClean="0"/>
              <a:pPr/>
              <a:t>24</a:t>
            </a:fld>
            <a:endParaRPr lang="en-US" dirty="0"/>
          </a:p>
        </p:txBody>
      </p:sp>
      <p:grpSp>
        <p:nvGrpSpPr>
          <p:cNvPr id="18" name="Group 17">
            <a:extLst>
              <a:ext uri="{FF2B5EF4-FFF2-40B4-BE49-F238E27FC236}">
                <a16:creationId xmlns:a16="http://schemas.microsoft.com/office/drawing/2014/main" id="{033402F5-4E11-BC4E-9B3D-006D06485231}"/>
              </a:ext>
            </a:extLst>
          </p:cNvPr>
          <p:cNvGrpSpPr/>
          <p:nvPr/>
        </p:nvGrpSpPr>
        <p:grpSpPr>
          <a:xfrm>
            <a:off x="-1" y="0"/>
            <a:ext cx="12187669" cy="98854"/>
            <a:chOff x="-1" y="0"/>
            <a:chExt cx="12187669" cy="98854"/>
          </a:xfrm>
        </p:grpSpPr>
        <p:sp>
          <p:nvSpPr>
            <p:cNvPr id="19" name="Rectangle 18">
              <a:extLst>
                <a:ext uri="{FF2B5EF4-FFF2-40B4-BE49-F238E27FC236}">
                  <a16:creationId xmlns:a16="http://schemas.microsoft.com/office/drawing/2014/main" id="{9C9C1FBC-068F-4D48-9962-53D16126AB4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515ECA06-D249-E945-96D5-AD78B982E6C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773F3CEC-B761-DC4A-8291-B336F9A980F5}"/>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7BF74515-2D81-A842-BAC2-7F5BA0F8A1E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B56091A-A21E-E042-A9AB-52A2C1DBA89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7" name="TextBox 6"/>
          <p:cNvSpPr txBox="1"/>
          <p:nvPr/>
        </p:nvSpPr>
        <p:spPr>
          <a:xfrm>
            <a:off x="6220252" y="5903435"/>
            <a:ext cx="2457023" cy="307777"/>
          </a:xfrm>
          <a:prstGeom prst="rect">
            <a:avLst/>
          </a:prstGeom>
          <a:noFill/>
        </p:spPr>
        <p:txBody>
          <a:bodyPr wrap="square" rtlCol="0">
            <a:spAutoFit/>
          </a:bodyPr>
          <a:lstStyle/>
          <a:p>
            <a:r>
              <a:rPr lang="fr-CH" sz="1400" dirty="0" smtClean="0"/>
              <a:t>*</a:t>
            </a:r>
            <a:r>
              <a:rPr lang="fr-CH" sz="1400" dirty="0" err="1" smtClean="0"/>
              <a:t>Associate</a:t>
            </a:r>
            <a:r>
              <a:rPr lang="fr-CH" sz="1400" dirty="0" smtClean="0"/>
              <a:t> </a:t>
            </a:r>
            <a:r>
              <a:rPr lang="fr-CH" sz="1400" dirty="0" err="1" smtClean="0"/>
              <a:t>Member</a:t>
            </a:r>
            <a:r>
              <a:rPr lang="fr-CH" sz="1400" dirty="0" smtClean="0"/>
              <a:t> States</a:t>
            </a:r>
            <a:endParaRPr lang="fr-CH" sz="1400" dirty="0"/>
          </a:p>
        </p:txBody>
      </p:sp>
      <p:graphicFrame>
        <p:nvGraphicFramePr>
          <p:cNvPr id="27" name="Picture Placeholder 28"/>
          <p:cNvGraphicFramePr>
            <a:graphicFrameLocks/>
          </p:cNvGraphicFramePr>
          <p:nvPr>
            <p:extLst>
              <p:ext uri="{D42A27DB-BD31-4B8C-83A1-F6EECF244321}">
                <p14:modId xmlns:p14="http://schemas.microsoft.com/office/powerpoint/2010/main" val="1978109404"/>
              </p:ext>
            </p:extLst>
          </p:nvPr>
        </p:nvGraphicFramePr>
        <p:xfrm>
          <a:off x="6297318" y="1439335"/>
          <a:ext cx="5036258" cy="4464099"/>
        </p:xfrm>
        <a:graphic>
          <a:graphicData uri="http://schemas.openxmlformats.org/drawingml/2006/table">
            <a:tbl>
              <a:tblPr firstRow="1" bandRow="1"/>
              <a:tblGrid>
                <a:gridCol w="1661338">
                  <a:extLst>
                    <a:ext uri="{9D8B030D-6E8A-4147-A177-3AD203B41FA5}">
                      <a16:colId xmlns:a16="http://schemas.microsoft.com/office/drawing/2014/main" val="2637145194"/>
                    </a:ext>
                  </a:extLst>
                </a:gridCol>
                <a:gridCol w="1577749">
                  <a:extLst>
                    <a:ext uri="{9D8B030D-6E8A-4147-A177-3AD203B41FA5}">
                      <a16:colId xmlns:a16="http://schemas.microsoft.com/office/drawing/2014/main" val="354948556"/>
                    </a:ext>
                  </a:extLst>
                </a:gridCol>
                <a:gridCol w="1797171">
                  <a:extLst>
                    <a:ext uri="{9D8B030D-6E8A-4147-A177-3AD203B41FA5}">
                      <a16:colId xmlns:a16="http://schemas.microsoft.com/office/drawing/2014/main" val="615991388"/>
                    </a:ext>
                  </a:extLst>
                </a:gridCol>
              </a:tblGrid>
              <a:tr h="646619">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r>
                        <a:rPr lang="en-GB" sz="1200" dirty="0">
                          <a:effectLst/>
                        </a:rPr>
                        <a:t>Well Balanced</a:t>
                      </a:r>
                    </a:p>
                  </a:txBody>
                  <a:tcPr marL="47625" marR="47625" marT="47603" marB="47603"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bg1">
                        <a:lumMod val="65000"/>
                      </a:schemeClr>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r>
                        <a:rPr lang="en-GB" sz="1200" dirty="0">
                          <a:effectLst/>
                        </a:rPr>
                        <a:t>Poorly Balanced</a:t>
                      </a:r>
                    </a:p>
                  </a:txBody>
                  <a:tcPr marL="47625" marR="47625" marT="47603" marB="47603"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bg1">
                        <a:lumMod val="65000"/>
                      </a:schemeClr>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r>
                        <a:rPr lang="en-GB" sz="1200" dirty="0">
                          <a:effectLst/>
                        </a:rPr>
                        <a:t>Very Poorly Balanced</a:t>
                      </a:r>
                    </a:p>
                  </a:txBody>
                  <a:tcPr marL="47625" marR="47625" marT="47603" marB="47603"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val="1461558857"/>
                  </a:ext>
                </a:extLst>
              </a:tr>
              <a:tr h="381748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l">
                        <a:spcBef>
                          <a:spcPts val="0"/>
                        </a:spcBef>
                        <a:spcAft>
                          <a:spcPts val="0"/>
                        </a:spcAft>
                      </a:pPr>
                      <a:r>
                        <a:rPr lang="en-GB" sz="1400" dirty="0" smtClean="0">
                          <a:effectLst/>
                        </a:rPr>
                        <a:t>Austria</a:t>
                      </a:r>
                      <a:br>
                        <a:rPr lang="en-GB" sz="1400" dirty="0" smtClean="0">
                          <a:effectLst/>
                        </a:rPr>
                      </a:br>
                      <a:r>
                        <a:rPr lang="en-GB" sz="1400" dirty="0" smtClean="0">
                          <a:effectLst/>
                        </a:rPr>
                        <a:t>Czech Republic</a:t>
                      </a:r>
                      <a:br>
                        <a:rPr lang="en-GB" sz="1400" dirty="0" smtClean="0">
                          <a:effectLst/>
                        </a:rPr>
                      </a:br>
                      <a:r>
                        <a:rPr lang="en-GB" sz="1400" dirty="0" smtClean="0">
                          <a:effectLst/>
                        </a:rPr>
                        <a:t>France</a:t>
                      </a:r>
                      <a:br>
                        <a:rPr lang="en-GB" sz="1400" dirty="0" smtClean="0">
                          <a:effectLst/>
                        </a:rPr>
                      </a:br>
                      <a:r>
                        <a:rPr lang="en-GB" sz="1400" dirty="0" smtClean="0">
                          <a:effectLst/>
                        </a:rPr>
                        <a:t>Hungary</a:t>
                      </a:r>
                      <a:br>
                        <a:rPr lang="en-GB" sz="1400" dirty="0" smtClean="0">
                          <a:effectLst/>
                        </a:rPr>
                      </a:br>
                      <a:r>
                        <a:rPr lang="en-GB" sz="1400" dirty="0" smtClean="0">
                          <a:effectLst/>
                        </a:rPr>
                        <a:t>Italy</a:t>
                      </a:r>
                    </a:p>
                    <a:p>
                      <a:pPr algn="l">
                        <a:spcBef>
                          <a:spcPts val="0"/>
                        </a:spcBef>
                        <a:spcAft>
                          <a:spcPts val="0"/>
                        </a:spcAft>
                      </a:pPr>
                      <a:r>
                        <a:rPr lang="en-GB" sz="1400" dirty="0" smtClean="0">
                          <a:effectLst/>
                        </a:rPr>
                        <a:t>Slovakia</a:t>
                      </a:r>
                    </a:p>
                    <a:p>
                      <a:pPr algn="l">
                        <a:spcBef>
                          <a:spcPts val="0"/>
                        </a:spcBef>
                        <a:spcAft>
                          <a:spcPts val="0"/>
                        </a:spcAft>
                      </a:pPr>
                      <a:r>
                        <a:rPr lang="en-GB" sz="1400" dirty="0" smtClean="0">
                          <a:effectLst/>
                        </a:rPr>
                        <a:t>Switzerland</a:t>
                      </a:r>
                      <a:endParaRPr lang="en-GB" sz="1400" dirty="0">
                        <a:effectLst/>
                      </a:endParaRPr>
                    </a:p>
                  </a:txBody>
                  <a:tcPr marL="47625" marR="47625" marT="47603" marB="47603">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l">
                        <a:spcBef>
                          <a:spcPts val="0"/>
                        </a:spcBef>
                        <a:spcAft>
                          <a:spcPts val="0"/>
                        </a:spcAft>
                      </a:pPr>
                      <a:r>
                        <a:rPr lang="en-GB" sz="1400" dirty="0" smtClean="0">
                          <a:effectLst/>
                        </a:rPr>
                        <a:t>Belgium</a:t>
                      </a:r>
                    </a:p>
                    <a:p>
                      <a:pPr algn="l">
                        <a:spcBef>
                          <a:spcPts val="0"/>
                        </a:spcBef>
                        <a:spcAft>
                          <a:spcPts val="0"/>
                        </a:spcAft>
                      </a:pPr>
                      <a:r>
                        <a:rPr lang="en-GB" sz="1400" dirty="0" smtClean="0">
                          <a:effectLst/>
                        </a:rPr>
                        <a:t>Croatia* </a:t>
                      </a:r>
                    </a:p>
                    <a:p>
                      <a:pPr algn="l">
                        <a:spcBef>
                          <a:spcPts val="0"/>
                        </a:spcBef>
                        <a:spcAft>
                          <a:spcPts val="0"/>
                        </a:spcAft>
                      </a:pPr>
                      <a:r>
                        <a:rPr lang="en-GB" sz="1400" dirty="0" smtClean="0">
                          <a:effectLst/>
                        </a:rPr>
                        <a:t>Cyprus*</a:t>
                      </a:r>
                      <a:br>
                        <a:rPr lang="en-GB" sz="1400" dirty="0" smtClean="0">
                          <a:effectLst/>
                        </a:rPr>
                      </a:br>
                      <a:r>
                        <a:rPr lang="en-GB" sz="1400" dirty="0" smtClean="0">
                          <a:effectLst/>
                        </a:rPr>
                        <a:t>Finland</a:t>
                      </a:r>
                      <a:br>
                        <a:rPr lang="en-GB" sz="1400" dirty="0" smtClean="0">
                          <a:effectLst/>
                        </a:rPr>
                      </a:br>
                      <a:r>
                        <a:rPr lang="en-GB" sz="1400" dirty="0" smtClean="0">
                          <a:effectLst/>
                        </a:rPr>
                        <a:t>Germany</a:t>
                      </a:r>
                    </a:p>
                    <a:p>
                      <a:pPr algn="l">
                        <a:spcBef>
                          <a:spcPts val="0"/>
                        </a:spcBef>
                        <a:spcAft>
                          <a:spcPts val="0"/>
                        </a:spcAft>
                      </a:pPr>
                      <a:r>
                        <a:rPr lang="en-GB" sz="1400" dirty="0" smtClean="0">
                          <a:effectLst/>
                        </a:rPr>
                        <a:t>Greece</a:t>
                      </a:r>
                    </a:p>
                    <a:p>
                      <a:pPr algn="l">
                        <a:spcBef>
                          <a:spcPts val="0"/>
                        </a:spcBef>
                        <a:spcAft>
                          <a:spcPts val="0"/>
                        </a:spcAft>
                      </a:pPr>
                      <a:r>
                        <a:rPr lang="en-GB" sz="1400" dirty="0" smtClean="0">
                          <a:effectLst/>
                        </a:rPr>
                        <a:t>Lithuania*</a:t>
                      </a:r>
                    </a:p>
                    <a:p>
                      <a:pPr algn="l">
                        <a:spcBef>
                          <a:spcPts val="0"/>
                        </a:spcBef>
                        <a:spcAft>
                          <a:spcPts val="0"/>
                        </a:spcAft>
                      </a:pPr>
                      <a:r>
                        <a:rPr lang="en-GB" sz="1400" dirty="0" smtClean="0">
                          <a:effectLst/>
                        </a:rPr>
                        <a:t>Netherlands</a:t>
                      </a:r>
                      <a:br>
                        <a:rPr lang="en-GB" sz="1400" dirty="0" smtClean="0">
                          <a:effectLst/>
                        </a:rPr>
                      </a:br>
                      <a:r>
                        <a:rPr lang="en-GB" sz="1400" dirty="0" smtClean="0">
                          <a:effectLst/>
                        </a:rPr>
                        <a:t>Pakistan*</a:t>
                      </a:r>
                      <a:br>
                        <a:rPr lang="en-GB" sz="1400" dirty="0" smtClean="0">
                          <a:effectLst/>
                        </a:rPr>
                      </a:br>
                      <a:r>
                        <a:rPr lang="en-GB" sz="1400" dirty="0" smtClean="0">
                          <a:effectLst/>
                        </a:rPr>
                        <a:t>Poland</a:t>
                      </a:r>
                    </a:p>
                    <a:p>
                      <a:pPr algn="l">
                        <a:spcBef>
                          <a:spcPts val="0"/>
                        </a:spcBef>
                        <a:spcAft>
                          <a:spcPts val="0"/>
                        </a:spcAft>
                      </a:pPr>
                      <a:r>
                        <a:rPr lang="en-GB" sz="1400" dirty="0" smtClean="0">
                          <a:effectLst/>
                        </a:rPr>
                        <a:t>Portugal</a:t>
                      </a:r>
                    </a:p>
                    <a:p>
                      <a:pPr algn="l">
                        <a:spcBef>
                          <a:spcPts val="0"/>
                        </a:spcBef>
                        <a:spcAft>
                          <a:spcPts val="0"/>
                        </a:spcAft>
                      </a:pPr>
                      <a:r>
                        <a:rPr lang="en-GB" sz="1400" dirty="0" smtClean="0">
                          <a:effectLst/>
                        </a:rPr>
                        <a:t>Romania</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effectLst/>
                        </a:rPr>
                        <a:t>Slovenia*</a:t>
                      </a:r>
                    </a:p>
                    <a:p>
                      <a:pPr algn="l">
                        <a:spcBef>
                          <a:spcPts val="0"/>
                        </a:spcBef>
                        <a:spcAft>
                          <a:spcPts val="0"/>
                        </a:spcAft>
                      </a:pPr>
                      <a:r>
                        <a:rPr lang="en-GB" sz="1400" dirty="0" smtClean="0">
                          <a:effectLst/>
                        </a:rPr>
                        <a:t>Spain</a:t>
                      </a:r>
                    </a:p>
                    <a:p>
                      <a:pPr algn="l">
                        <a:spcBef>
                          <a:spcPts val="0"/>
                        </a:spcBef>
                        <a:spcAft>
                          <a:spcPts val="0"/>
                        </a:spcAft>
                      </a:pPr>
                      <a:r>
                        <a:rPr lang="en-GB" sz="1400" dirty="0" smtClean="0">
                          <a:effectLst/>
                        </a:rPr>
                        <a:t>Sweden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effectLst/>
                        </a:rPr>
                        <a:t>Turkey*</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effectLst/>
                        </a:rPr>
                        <a:t>Ukraine*</a:t>
                      </a:r>
                    </a:p>
                  </a:txBody>
                  <a:tcPr marL="47625" marR="47625" marT="47603" marB="47603">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l">
                        <a:spcBef>
                          <a:spcPts val="0"/>
                        </a:spcBef>
                        <a:spcAft>
                          <a:spcPts val="0"/>
                        </a:spcAft>
                      </a:pPr>
                      <a:r>
                        <a:rPr lang="en-GB" sz="1400" dirty="0" smtClean="0">
                          <a:effectLst/>
                        </a:rPr>
                        <a:t>Bulgaria</a:t>
                      </a:r>
                    </a:p>
                    <a:p>
                      <a:pPr algn="l">
                        <a:spcBef>
                          <a:spcPts val="0"/>
                        </a:spcBef>
                        <a:spcAft>
                          <a:spcPts val="0"/>
                        </a:spcAft>
                      </a:pPr>
                      <a:r>
                        <a:rPr lang="en-GB" sz="1400" dirty="0" smtClean="0">
                          <a:effectLst/>
                        </a:rPr>
                        <a:t>Denmark</a:t>
                      </a:r>
                    </a:p>
                    <a:p>
                      <a:pPr algn="l">
                        <a:spcBef>
                          <a:spcPts val="0"/>
                        </a:spcBef>
                        <a:spcAft>
                          <a:spcPts val="0"/>
                        </a:spcAft>
                      </a:pPr>
                      <a:r>
                        <a:rPr lang="fr-CH" sz="1400" dirty="0" err="1" smtClean="0">
                          <a:effectLst/>
                        </a:rPr>
                        <a:t>Estonia</a:t>
                      </a:r>
                      <a:r>
                        <a:rPr lang="fr-CH" sz="1400" dirty="0" smtClean="0">
                          <a:effectLst/>
                        </a:rPr>
                        <a:t>*</a:t>
                      </a:r>
                      <a:endParaRPr lang="en-GB" sz="1400" dirty="0" smtClean="0">
                        <a:effectLst/>
                      </a:endParaRPr>
                    </a:p>
                    <a:p>
                      <a:pPr algn="l">
                        <a:spcBef>
                          <a:spcPts val="0"/>
                        </a:spcBef>
                        <a:spcAft>
                          <a:spcPts val="0"/>
                        </a:spcAft>
                      </a:pPr>
                      <a:r>
                        <a:rPr lang="en-GB" sz="1400" dirty="0" smtClean="0">
                          <a:effectLst/>
                        </a:rPr>
                        <a:t>India*</a:t>
                      </a:r>
                      <a:br>
                        <a:rPr lang="en-GB" sz="1400" dirty="0" smtClean="0">
                          <a:effectLst/>
                        </a:rPr>
                      </a:br>
                      <a:r>
                        <a:rPr lang="en-GB" sz="1400" dirty="0" smtClean="0">
                          <a:effectLst/>
                        </a:rPr>
                        <a:t>Israel</a:t>
                      </a:r>
                    </a:p>
                    <a:p>
                      <a:pPr algn="l">
                        <a:spcBef>
                          <a:spcPts val="0"/>
                        </a:spcBef>
                        <a:spcAft>
                          <a:spcPts val="0"/>
                        </a:spcAft>
                      </a:pPr>
                      <a:r>
                        <a:rPr lang="fr-CH" sz="1400" dirty="0" err="1" smtClean="0">
                          <a:effectLst/>
                        </a:rPr>
                        <a:t>Latvia</a:t>
                      </a:r>
                      <a:r>
                        <a:rPr lang="fr-CH" sz="1400" dirty="0" smtClean="0">
                          <a:effectLst/>
                        </a:rPr>
                        <a:t>*</a:t>
                      </a:r>
                      <a:endParaRPr lang="en-GB" sz="1400" dirty="0" smtClean="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effectLst/>
                        </a:rPr>
                        <a:t>Norway</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effectLst/>
                        </a:rPr>
                        <a:t>Serbia</a:t>
                      </a:r>
                      <a:br>
                        <a:rPr lang="en-GB" sz="1400" dirty="0" smtClean="0">
                          <a:effectLst/>
                        </a:rPr>
                      </a:br>
                      <a:r>
                        <a:rPr lang="en-GB" sz="1400" kern="1200" dirty="0" smtClean="0">
                          <a:solidFill>
                            <a:schemeClr val="dk1"/>
                          </a:solidFill>
                          <a:effectLst/>
                          <a:latin typeface="Arial"/>
                          <a:ea typeface="+mn-ea"/>
                          <a:cs typeface="+mn-cs"/>
                        </a:rPr>
                        <a:t>United Kingdom</a:t>
                      </a:r>
                    </a:p>
                    <a:p>
                      <a:pPr algn="l">
                        <a:spcBef>
                          <a:spcPts val="0"/>
                        </a:spcBef>
                        <a:spcAft>
                          <a:spcPts val="0"/>
                        </a:spcAft>
                      </a:pPr>
                      <a:r>
                        <a:rPr lang="en-GB" sz="1400" dirty="0">
                          <a:effectLst/>
                        </a:rPr>
                        <a:t/>
                      </a:r>
                      <a:br>
                        <a:rPr lang="en-GB" sz="1400" dirty="0">
                          <a:effectLst/>
                        </a:rPr>
                      </a:br>
                      <a:endParaRPr lang="en-GB" sz="1400" dirty="0">
                        <a:effectLst/>
                      </a:endParaRPr>
                    </a:p>
                  </a:txBody>
                  <a:tcPr marL="47625" marR="47625" marT="47603" marB="47603">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2030423418"/>
                  </a:ext>
                </a:extLst>
              </a:tr>
            </a:tbl>
          </a:graphicData>
        </a:graphic>
      </p:graphicFrame>
      <p:pic>
        <p:nvPicPr>
          <p:cNvPr id="32"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803233" y="1607030"/>
            <a:ext cx="2014713" cy="788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a:extLst>
              <a:ext uri="{FF2B5EF4-FFF2-40B4-BE49-F238E27FC236}">
                <a16:creationId xmlns:a16="http://schemas.microsoft.com/office/drawing/2014/main" id="{A3AE3E0E-E1D3-0043-A936-D08EA1DE6C68}"/>
              </a:ext>
            </a:extLst>
          </p:cNvPr>
          <p:cNvSpPr/>
          <p:nvPr/>
        </p:nvSpPr>
        <p:spPr>
          <a:xfrm>
            <a:off x="4965404" y="3362"/>
            <a:ext cx="2488019" cy="105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4067770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16164" y="1592263"/>
            <a:ext cx="9467849" cy="4608512"/>
          </a:xfrm>
        </p:spPr>
        <p:txBody>
          <a:bodyPr/>
          <a:lstStyle/>
          <a:p>
            <a:pPr>
              <a:buNone/>
            </a:pPr>
            <a:r>
              <a:rPr lang="en-US" altLang="en-US" sz="2000" dirty="0" smtClean="0">
                <a:solidFill>
                  <a:schemeClr val="accent2"/>
                </a:solidFill>
              </a:rPr>
              <a:t>The Member States wish to see an improvement in balance for Supplies</a:t>
            </a:r>
            <a:endParaRPr lang="en-AU" altLang="en-US" sz="2000" dirty="0">
              <a:solidFill>
                <a:schemeClr val="accent2"/>
              </a:solidFill>
            </a:endParaRPr>
          </a:p>
          <a:p>
            <a:pPr>
              <a:buFontTx/>
              <a:buChar char="•"/>
            </a:pPr>
            <a:r>
              <a:rPr lang="en-AU" altLang="en-US" sz="2000" dirty="0" smtClean="0"/>
              <a:t>Services are less of a concern </a:t>
            </a:r>
            <a:r>
              <a:rPr lang="en-CH" altLang="en-US" sz="2000" dirty="0" smtClean="0"/>
              <a:t>–</a:t>
            </a:r>
            <a:r>
              <a:rPr lang="en-AU" altLang="en-US" sz="2000" dirty="0" smtClean="0"/>
              <a:t> recognised as local in nature</a:t>
            </a:r>
            <a:endParaRPr lang="en-AU" altLang="en-US" sz="2000" dirty="0" smtClean="0"/>
          </a:p>
          <a:p>
            <a:pPr>
              <a:buFontTx/>
              <a:buChar char="•"/>
            </a:pPr>
            <a:r>
              <a:rPr lang="en-AU" altLang="en-US" sz="2000" dirty="0" smtClean="0"/>
              <a:t>KPI of 3 VPBMS by 2025</a:t>
            </a:r>
            <a:endParaRPr lang="en-AU" altLang="en-US" sz="2000" dirty="0"/>
          </a:p>
          <a:p>
            <a:pPr>
              <a:buFontTx/>
              <a:buChar char="•"/>
            </a:pPr>
            <a:r>
              <a:rPr lang="en-AU" altLang="en-US" sz="2000" dirty="0" smtClean="0"/>
              <a:t>Tools/mechanisms in the rules on Alignment and Limited Tendering</a:t>
            </a:r>
            <a:endParaRPr lang="en-AU" altLang="en-US" sz="2000" dirty="0"/>
          </a:p>
          <a:p>
            <a:pPr>
              <a:buFontTx/>
              <a:buChar char="•"/>
            </a:pPr>
            <a:r>
              <a:rPr lang="en-GB" altLang="en-US" sz="2000" dirty="0" smtClean="0"/>
              <a:t>Regular data monitoring to target use of tools</a:t>
            </a:r>
          </a:p>
          <a:p>
            <a:pPr>
              <a:buFontTx/>
              <a:buChar char="•"/>
            </a:pPr>
            <a:r>
              <a:rPr lang="en-GB" altLang="en-US" sz="2000" dirty="0" smtClean="0"/>
              <a:t>Outreach to potential bidders </a:t>
            </a:r>
            <a:r>
              <a:rPr lang="en-CH" altLang="en-US" sz="2000" dirty="0" smtClean="0"/>
              <a:t>–</a:t>
            </a:r>
            <a:r>
              <a:rPr lang="en-GB" altLang="en-US" sz="2000" dirty="0" smtClean="0"/>
              <a:t> early information on larger procurements</a:t>
            </a:r>
          </a:p>
          <a:p>
            <a:pPr>
              <a:buFontTx/>
              <a:buChar char="•"/>
            </a:pPr>
            <a:r>
              <a:rPr lang="en-GB" altLang="en-US" sz="2000" dirty="0" smtClean="0"/>
              <a:t>Training and support</a:t>
            </a:r>
            <a:endParaRPr lang="en-GB" altLang="en-US" sz="2000" dirty="0" smtClean="0"/>
          </a:p>
          <a:p>
            <a:pPr>
              <a:buFontTx/>
              <a:buChar char="•"/>
            </a:pPr>
            <a:endParaRPr lang="en-GB" altLang="en-US" sz="2000" dirty="0" smtClean="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r>
              <a:rPr lang="en-US" altLang="fr-FR" dirty="0" smtClean="0">
                <a:solidFill>
                  <a:schemeClr val="accent1"/>
                </a:solidFill>
                <a:cs typeface="Calibri" panose="020F0502020204030204" pitchFamily="34" charset="0"/>
              </a:rPr>
              <a:t>Active Steps to Improve Balance</a:t>
            </a:r>
            <a:r>
              <a:rPr lang="en-GB" altLang="fr-FR" dirty="0">
                <a:solidFill>
                  <a:schemeClr val="accent1"/>
                </a:solidFill>
                <a:cs typeface="Calibri" panose="020F0502020204030204" pitchFamily="34" charset="0"/>
              </a:rPr>
              <a:t/>
            </a:r>
            <a:br>
              <a:rPr lang="en-GB" altLang="fr-FR" dirty="0">
                <a:solidFill>
                  <a:schemeClr val="accent1"/>
                </a:solidFill>
                <a:cs typeface="Calibri" panose="020F0502020204030204" pitchFamily="34" charset="0"/>
              </a:rPr>
            </a:br>
            <a:endParaRPr lang="en-US" dirty="0">
              <a:solidFill>
                <a:schemeClr val="accent1"/>
              </a:solidFill>
            </a:endParaRPr>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7" name="Freeform 6">
            <a:extLst>
              <a:ext uri="{FF2B5EF4-FFF2-40B4-BE49-F238E27FC236}">
                <a16:creationId xmlns:a16="http://schemas.microsoft.com/office/drawing/2014/main" id="{A48D4D3A-DF2F-1D4B-A617-F0B4EBD719F6}"/>
              </a:ext>
            </a:extLst>
          </p:cNvPr>
          <p:cNvSpPr>
            <a:spLocks noEditPoints="1"/>
          </p:cNvSpPr>
          <p:nvPr/>
        </p:nvSpPr>
        <p:spPr bwMode="auto">
          <a:xfrm>
            <a:off x="1086870" y="5213672"/>
            <a:ext cx="771905" cy="1974206"/>
          </a:xfrm>
          <a:custGeom>
            <a:avLst/>
            <a:gdLst>
              <a:gd name="T0" fmla="*/ 34 w 69"/>
              <a:gd name="T1" fmla="*/ 33 h 177"/>
              <a:gd name="T2" fmla="*/ 0 w 69"/>
              <a:gd name="T3" fmla="*/ 16 h 177"/>
              <a:gd name="T4" fmla="*/ 34 w 69"/>
              <a:gd name="T5" fmla="*/ 0 h 177"/>
              <a:gd name="T6" fmla="*/ 69 w 69"/>
              <a:gd name="T7" fmla="*/ 16 h 177"/>
              <a:gd name="T8" fmla="*/ 34 w 69"/>
              <a:gd name="T9" fmla="*/ 33 h 177"/>
              <a:gd name="T10" fmla="*/ 34 w 69"/>
              <a:gd name="T11" fmla="*/ 157 h 177"/>
              <a:gd name="T12" fmla="*/ 0 w 69"/>
              <a:gd name="T13" fmla="*/ 141 h 177"/>
              <a:gd name="T14" fmla="*/ 0 w 69"/>
              <a:gd name="T15" fmla="*/ 161 h 177"/>
              <a:gd name="T16" fmla="*/ 34 w 69"/>
              <a:gd name="T17" fmla="*/ 177 h 177"/>
              <a:gd name="T18" fmla="*/ 69 w 69"/>
              <a:gd name="T19" fmla="*/ 161 h 177"/>
              <a:gd name="T20" fmla="*/ 69 w 69"/>
              <a:gd name="T21" fmla="*/ 141 h 177"/>
              <a:gd name="T22" fmla="*/ 34 w 69"/>
              <a:gd name="T23" fmla="*/ 157 h 177"/>
              <a:gd name="T24" fmla="*/ 34 w 69"/>
              <a:gd name="T25" fmla="*/ 128 h 177"/>
              <a:gd name="T26" fmla="*/ 0 w 69"/>
              <a:gd name="T27" fmla="*/ 112 h 177"/>
              <a:gd name="T28" fmla="*/ 0 w 69"/>
              <a:gd name="T29" fmla="*/ 132 h 177"/>
              <a:gd name="T30" fmla="*/ 34 w 69"/>
              <a:gd name="T31" fmla="*/ 148 h 177"/>
              <a:gd name="T32" fmla="*/ 69 w 69"/>
              <a:gd name="T33" fmla="*/ 132 h 177"/>
              <a:gd name="T34" fmla="*/ 69 w 69"/>
              <a:gd name="T35" fmla="*/ 112 h 177"/>
              <a:gd name="T36" fmla="*/ 34 w 69"/>
              <a:gd name="T37" fmla="*/ 128 h 177"/>
              <a:gd name="T38" fmla="*/ 34 w 69"/>
              <a:gd name="T39" fmla="*/ 99 h 177"/>
              <a:gd name="T40" fmla="*/ 0 w 69"/>
              <a:gd name="T41" fmla="*/ 83 h 177"/>
              <a:gd name="T42" fmla="*/ 0 w 69"/>
              <a:gd name="T43" fmla="*/ 103 h 177"/>
              <a:gd name="T44" fmla="*/ 34 w 69"/>
              <a:gd name="T45" fmla="*/ 119 h 177"/>
              <a:gd name="T46" fmla="*/ 69 w 69"/>
              <a:gd name="T47" fmla="*/ 103 h 177"/>
              <a:gd name="T48" fmla="*/ 69 w 69"/>
              <a:gd name="T49" fmla="*/ 83 h 177"/>
              <a:gd name="T50" fmla="*/ 34 w 69"/>
              <a:gd name="T51" fmla="*/ 99 h 177"/>
              <a:gd name="T52" fmla="*/ 34 w 69"/>
              <a:gd name="T53" fmla="*/ 71 h 177"/>
              <a:gd name="T54" fmla="*/ 0 w 69"/>
              <a:gd name="T55" fmla="*/ 54 h 177"/>
              <a:gd name="T56" fmla="*/ 0 w 69"/>
              <a:gd name="T57" fmla="*/ 74 h 177"/>
              <a:gd name="T58" fmla="*/ 34 w 69"/>
              <a:gd name="T59" fmla="*/ 90 h 177"/>
              <a:gd name="T60" fmla="*/ 69 w 69"/>
              <a:gd name="T61" fmla="*/ 74 h 177"/>
              <a:gd name="T62" fmla="*/ 69 w 69"/>
              <a:gd name="T63" fmla="*/ 54 h 177"/>
              <a:gd name="T64" fmla="*/ 34 w 69"/>
              <a:gd name="T65" fmla="*/ 71 h 177"/>
              <a:gd name="T66" fmla="*/ 34 w 69"/>
              <a:gd name="T67" fmla="*/ 42 h 177"/>
              <a:gd name="T68" fmla="*/ 0 w 69"/>
              <a:gd name="T69" fmla="*/ 25 h 177"/>
              <a:gd name="T70" fmla="*/ 0 w 69"/>
              <a:gd name="T71" fmla="*/ 45 h 177"/>
              <a:gd name="T72" fmla="*/ 34 w 69"/>
              <a:gd name="T73" fmla="*/ 61 h 177"/>
              <a:gd name="T74" fmla="*/ 69 w 69"/>
              <a:gd name="T75" fmla="*/ 45 h 177"/>
              <a:gd name="T76" fmla="*/ 69 w 69"/>
              <a:gd name="T77" fmla="*/ 25 h 177"/>
              <a:gd name="T78" fmla="*/ 34 w 69"/>
              <a:gd name="T79" fmla="*/ 4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 h="177">
                <a:moveTo>
                  <a:pt x="34" y="33"/>
                </a:moveTo>
                <a:cubicBezTo>
                  <a:pt x="15" y="33"/>
                  <a:pt x="0" y="25"/>
                  <a:pt x="0" y="16"/>
                </a:cubicBezTo>
                <a:cubicBezTo>
                  <a:pt x="0" y="7"/>
                  <a:pt x="15" y="0"/>
                  <a:pt x="34" y="0"/>
                </a:cubicBezTo>
                <a:cubicBezTo>
                  <a:pt x="53" y="0"/>
                  <a:pt x="69" y="7"/>
                  <a:pt x="69" y="16"/>
                </a:cubicBezTo>
                <a:cubicBezTo>
                  <a:pt x="69" y="25"/>
                  <a:pt x="53" y="33"/>
                  <a:pt x="34" y="33"/>
                </a:cubicBezTo>
                <a:close/>
                <a:moveTo>
                  <a:pt x="34" y="157"/>
                </a:moveTo>
                <a:cubicBezTo>
                  <a:pt x="15" y="157"/>
                  <a:pt x="0" y="150"/>
                  <a:pt x="0" y="141"/>
                </a:cubicBezTo>
                <a:cubicBezTo>
                  <a:pt x="0" y="161"/>
                  <a:pt x="0" y="161"/>
                  <a:pt x="0" y="161"/>
                </a:cubicBezTo>
                <a:cubicBezTo>
                  <a:pt x="0" y="170"/>
                  <a:pt x="15" y="177"/>
                  <a:pt x="34" y="177"/>
                </a:cubicBezTo>
                <a:cubicBezTo>
                  <a:pt x="53" y="177"/>
                  <a:pt x="69" y="170"/>
                  <a:pt x="69" y="161"/>
                </a:cubicBezTo>
                <a:cubicBezTo>
                  <a:pt x="69" y="141"/>
                  <a:pt x="69" y="141"/>
                  <a:pt x="69" y="141"/>
                </a:cubicBezTo>
                <a:cubicBezTo>
                  <a:pt x="69" y="150"/>
                  <a:pt x="53" y="157"/>
                  <a:pt x="34" y="157"/>
                </a:cubicBezTo>
                <a:close/>
                <a:moveTo>
                  <a:pt x="34" y="128"/>
                </a:moveTo>
                <a:cubicBezTo>
                  <a:pt x="15" y="128"/>
                  <a:pt x="0" y="121"/>
                  <a:pt x="0" y="112"/>
                </a:cubicBezTo>
                <a:cubicBezTo>
                  <a:pt x="0" y="132"/>
                  <a:pt x="0" y="132"/>
                  <a:pt x="0" y="132"/>
                </a:cubicBezTo>
                <a:cubicBezTo>
                  <a:pt x="0" y="141"/>
                  <a:pt x="15" y="148"/>
                  <a:pt x="34" y="148"/>
                </a:cubicBezTo>
                <a:cubicBezTo>
                  <a:pt x="53" y="148"/>
                  <a:pt x="69" y="141"/>
                  <a:pt x="69" y="132"/>
                </a:cubicBezTo>
                <a:cubicBezTo>
                  <a:pt x="69" y="112"/>
                  <a:pt x="69" y="112"/>
                  <a:pt x="69" y="112"/>
                </a:cubicBezTo>
                <a:cubicBezTo>
                  <a:pt x="69" y="121"/>
                  <a:pt x="53" y="128"/>
                  <a:pt x="34" y="128"/>
                </a:cubicBezTo>
                <a:close/>
                <a:moveTo>
                  <a:pt x="34" y="99"/>
                </a:moveTo>
                <a:cubicBezTo>
                  <a:pt x="15" y="99"/>
                  <a:pt x="0" y="92"/>
                  <a:pt x="0" y="83"/>
                </a:cubicBezTo>
                <a:cubicBezTo>
                  <a:pt x="0" y="103"/>
                  <a:pt x="0" y="103"/>
                  <a:pt x="0" y="103"/>
                </a:cubicBezTo>
                <a:cubicBezTo>
                  <a:pt x="0" y="112"/>
                  <a:pt x="15" y="119"/>
                  <a:pt x="34" y="119"/>
                </a:cubicBezTo>
                <a:cubicBezTo>
                  <a:pt x="53" y="119"/>
                  <a:pt x="69" y="112"/>
                  <a:pt x="69" y="103"/>
                </a:cubicBezTo>
                <a:cubicBezTo>
                  <a:pt x="69" y="83"/>
                  <a:pt x="69" y="83"/>
                  <a:pt x="69" y="83"/>
                </a:cubicBezTo>
                <a:cubicBezTo>
                  <a:pt x="69" y="92"/>
                  <a:pt x="53" y="99"/>
                  <a:pt x="34" y="99"/>
                </a:cubicBezTo>
                <a:close/>
                <a:moveTo>
                  <a:pt x="34" y="71"/>
                </a:moveTo>
                <a:cubicBezTo>
                  <a:pt x="15" y="71"/>
                  <a:pt x="0" y="63"/>
                  <a:pt x="0" y="54"/>
                </a:cubicBezTo>
                <a:cubicBezTo>
                  <a:pt x="0" y="74"/>
                  <a:pt x="0" y="74"/>
                  <a:pt x="0" y="74"/>
                </a:cubicBezTo>
                <a:cubicBezTo>
                  <a:pt x="0" y="83"/>
                  <a:pt x="15" y="90"/>
                  <a:pt x="34" y="90"/>
                </a:cubicBezTo>
                <a:cubicBezTo>
                  <a:pt x="53" y="90"/>
                  <a:pt x="69" y="83"/>
                  <a:pt x="69" y="74"/>
                </a:cubicBezTo>
                <a:cubicBezTo>
                  <a:pt x="69" y="54"/>
                  <a:pt x="69" y="54"/>
                  <a:pt x="69" y="54"/>
                </a:cubicBezTo>
                <a:cubicBezTo>
                  <a:pt x="69" y="63"/>
                  <a:pt x="53" y="71"/>
                  <a:pt x="34" y="71"/>
                </a:cubicBezTo>
                <a:close/>
                <a:moveTo>
                  <a:pt x="34" y="42"/>
                </a:moveTo>
                <a:cubicBezTo>
                  <a:pt x="15" y="42"/>
                  <a:pt x="0" y="34"/>
                  <a:pt x="0" y="25"/>
                </a:cubicBezTo>
                <a:cubicBezTo>
                  <a:pt x="0" y="45"/>
                  <a:pt x="0" y="45"/>
                  <a:pt x="0" y="45"/>
                </a:cubicBezTo>
                <a:cubicBezTo>
                  <a:pt x="0" y="54"/>
                  <a:pt x="15" y="61"/>
                  <a:pt x="34" y="61"/>
                </a:cubicBezTo>
                <a:cubicBezTo>
                  <a:pt x="53" y="61"/>
                  <a:pt x="69" y="54"/>
                  <a:pt x="69" y="45"/>
                </a:cubicBezTo>
                <a:cubicBezTo>
                  <a:pt x="69" y="25"/>
                  <a:pt x="69" y="25"/>
                  <a:pt x="69" y="25"/>
                </a:cubicBezTo>
                <a:cubicBezTo>
                  <a:pt x="69" y="34"/>
                  <a:pt x="53" y="42"/>
                  <a:pt x="34"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nvGrpSpPr>
          <p:cNvPr id="9" name="Group 8">
            <a:extLst>
              <a:ext uri="{FF2B5EF4-FFF2-40B4-BE49-F238E27FC236}">
                <a16:creationId xmlns:a16="http://schemas.microsoft.com/office/drawing/2014/main" id="{B0650242-2C18-FE4D-859C-560AD70F387B}"/>
              </a:ext>
            </a:extLst>
          </p:cNvPr>
          <p:cNvGrpSpPr/>
          <p:nvPr/>
        </p:nvGrpSpPr>
        <p:grpSpPr>
          <a:xfrm>
            <a:off x="-1" y="0"/>
            <a:ext cx="12187669" cy="98854"/>
            <a:chOff x="-1" y="0"/>
            <a:chExt cx="12187669" cy="98854"/>
          </a:xfrm>
        </p:grpSpPr>
        <p:sp>
          <p:nvSpPr>
            <p:cNvPr id="10" name="Rectangle 9">
              <a:extLst>
                <a:ext uri="{FF2B5EF4-FFF2-40B4-BE49-F238E27FC236}">
                  <a16:creationId xmlns:a16="http://schemas.microsoft.com/office/drawing/2014/main" id="{0BF6CD7A-CE52-9049-9F35-DD4C38E4D80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6D507267-FBB0-684E-9FE1-623753D1E50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86C11D2D-135C-A64B-88F5-FA23C74C5D3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85E28584-2956-C344-AC7E-96C427E3417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5D1E8E5-2209-2341-BEBA-E77CE7939E5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7" name="Rectangle 16"/>
          <p:cNvSpPr/>
          <p:nvPr/>
        </p:nvSpPr>
        <p:spPr>
          <a:xfrm>
            <a:off x="929525" y="6318952"/>
            <a:ext cx="1526596" cy="5284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8" name="Rectangle 17"/>
          <p:cNvSpPr/>
          <p:nvPr/>
        </p:nvSpPr>
        <p:spPr>
          <a:xfrm>
            <a:off x="1584251" y="6200320"/>
            <a:ext cx="599708" cy="1186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9" name="Rectangle 18"/>
          <p:cNvSpPr/>
          <p:nvPr/>
        </p:nvSpPr>
        <p:spPr>
          <a:xfrm>
            <a:off x="811760" y="6200774"/>
            <a:ext cx="530851" cy="11817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0" name="Rectangle 19"/>
          <p:cNvSpPr/>
          <p:nvPr/>
        </p:nvSpPr>
        <p:spPr>
          <a:xfrm>
            <a:off x="1800000" y="6141004"/>
            <a:ext cx="144759" cy="1186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1" name="Rectangle 20"/>
          <p:cNvSpPr/>
          <p:nvPr/>
        </p:nvSpPr>
        <p:spPr>
          <a:xfrm>
            <a:off x="977007" y="6141459"/>
            <a:ext cx="144759" cy="1186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 name="Rectangle 21">
            <a:extLst>
              <a:ext uri="{FF2B5EF4-FFF2-40B4-BE49-F238E27FC236}">
                <a16:creationId xmlns:a16="http://schemas.microsoft.com/office/drawing/2014/main" id="{A3AE3E0E-E1D3-0043-A936-D08EA1DE6C68}"/>
              </a:ext>
            </a:extLst>
          </p:cNvPr>
          <p:cNvSpPr/>
          <p:nvPr/>
        </p:nvSpPr>
        <p:spPr>
          <a:xfrm>
            <a:off x="4965404" y="3362"/>
            <a:ext cx="2488019" cy="105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3844515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solidFill>
                  <a:schemeClr val="accent1"/>
                </a:solidFill>
                <a:cs typeface="Calibri" panose="020F0502020204030204" pitchFamily="34" charset="0"/>
              </a:rPr>
              <a:t>Alignment rule</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26</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4259263" y="1954954"/>
            <a:ext cx="7529537" cy="1188000"/>
            <a:chOff x="4254476" y="1673387"/>
            <a:chExt cx="7529537" cy="1188000"/>
          </a:xfrm>
        </p:grpSpPr>
        <p:sp>
          <p:nvSpPr>
            <p:cNvPr id="29" name="Rectangle 28">
              <a:extLst>
                <a:ext uri="{FF2B5EF4-FFF2-40B4-BE49-F238E27FC236}">
                  <a16:creationId xmlns:a16="http://schemas.microsoft.com/office/drawing/2014/main" id="{91883A14-4496-5947-BFB6-F81E1169B5A1}"/>
                </a:ext>
              </a:extLst>
            </p:cNvPr>
            <p:cNvSpPr/>
            <p:nvPr/>
          </p:nvSpPr>
          <p:spPr>
            <a:xfrm>
              <a:off x="4254476" y="1673387"/>
              <a:ext cx="7529537" cy="118800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705164"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254750" y="1989107"/>
              <a:ext cx="5434487"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Contracts awarded on the lowest</a:t>
              </a:r>
            </a:p>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compliant basis (mainly supply contracts) </a:t>
              </a:r>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4259263" y="3276119"/>
            <a:ext cx="7694525" cy="1189294"/>
            <a:chOff x="4254476" y="3260329"/>
            <a:chExt cx="7694525" cy="1189294"/>
          </a:xfrm>
        </p:grpSpPr>
        <p:sp>
          <p:nvSpPr>
            <p:cNvPr id="43" name="Rectangle 42">
              <a:extLst>
                <a:ext uri="{FF2B5EF4-FFF2-40B4-BE49-F238E27FC236}">
                  <a16:creationId xmlns:a16="http://schemas.microsoft.com/office/drawing/2014/main" id="{76A76111-A9D9-0C46-970E-87203F46212F}"/>
                </a:ext>
              </a:extLst>
            </p:cNvPr>
            <p:cNvSpPr/>
            <p:nvPr/>
          </p:nvSpPr>
          <p:spPr>
            <a:xfrm>
              <a:off x="4254476" y="3260329"/>
              <a:ext cx="7529537" cy="1189294"/>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714591" y="3590959"/>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514758"/>
              <a:ext cx="5781563"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With a total amount exceeding </a:t>
              </a:r>
            </a:p>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100’000 CHF.</a:t>
              </a:r>
            </a:p>
          </p:txBody>
        </p:sp>
      </p:grpSp>
      <p:grpSp>
        <p:nvGrpSpPr>
          <p:cNvPr id="11" name="Group 10">
            <a:extLst>
              <a:ext uri="{FF2B5EF4-FFF2-40B4-BE49-F238E27FC236}">
                <a16:creationId xmlns:a16="http://schemas.microsoft.com/office/drawing/2014/main" id="{F9A0753F-4BDD-1B47-B547-FAB185419AC1}"/>
              </a:ext>
            </a:extLst>
          </p:cNvPr>
          <p:cNvGrpSpPr/>
          <p:nvPr/>
        </p:nvGrpSpPr>
        <p:grpSpPr>
          <a:xfrm>
            <a:off x="412775" y="4628559"/>
            <a:ext cx="11779225" cy="1460297"/>
            <a:chOff x="412775" y="4793449"/>
            <a:chExt cx="11779225" cy="1460297"/>
          </a:xfrm>
        </p:grpSpPr>
        <p:sp>
          <p:nvSpPr>
            <p:cNvPr id="22" name="Rectangle 21">
              <a:extLst>
                <a:ext uri="{FF2B5EF4-FFF2-40B4-BE49-F238E27FC236}">
                  <a16:creationId xmlns:a16="http://schemas.microsoft.com/office/drawing/2014/main" id="{7EF8B4C1-85BB-DB48-B37A-D530B4A53550}"/>
                </a:ext>
              </a:extLst>
            </p:cNvPr>
            <p:cNvSpPr/>
            <p:nvPr/>
          </p:nvSpPr>
          <p:spPr>
            <a:xfrm>
              <a:off x="412775" y="4793449"/>
              <a:ext cx="11371237" cy="1460297"/>
            </a:xfrm>
            <a:prstGeom prst="rect">
              <a:avLst/>
            </a:prstGeom>
            <a:solidFill>
              <a:schemeClr val="accent2"/>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0" name="Group 9">
              <a:extLst>
                <a:ext uri="{FF2B5EF4-FFF2-40B4-BE49-F238E27FC236}">
                  <a16:creationId xmlns:a16="http://schemas.microsoft.com/office/drawing/2014/main" id="{7F52A6C5-40E6-B143-8301-650EB00C136A}"/>
                </a:ext>
              </a:extLst>
            </p:cNvPr>
            <p:cNvGrpSpPr/>
            <p:nvPr/>
          </p:nvGrpSpPr>
          <p:grpSpPr>
            <a:xfrm>
              <a:off x="842522" y="4907784"/>
              <a:ext cx="11349478" cy="1323439"/>
              <a:chOff x="842522" y="4907784"/>
              <a:chExt cx="11349478" cy="1323439"/>
            </a:xfrm>
          </p:grpSpPr>
          <p:sp>
            <p:nvSpPr>
              <p:cNvPr id="25" name="TextBox 24">
                <a:extLst>
                  <a:ext uri="{FF2B5EF4-FFF2-40B4-BE49-F238E27FC236}">
                    <a16:creationId xmlns:a16="http://schemas.microsoft.com/office/drawing/2014/main" id="{2CEA1F95-E214-A74E-9489-49EB47E2F480}"/>
                  </a:ext>
                </a:extLst>
              </p:cNvPr>
              <p:cNvSpPr txBox="1"/>
              <p:nvPr/>
            </p:nvSpPr>
            <p:spPr>
              <a:xfrm>
                <a:off x="4283220" y="4907784"/>
                <a:ext cx="7908780" cy="1323439"/>
              </a:xfrm>
              <a:prstGeom prst="rect">
                <a:avLst/>
              </a:prstGeom>
              <a:noFill/>
            </p:spPr>
            <p:txBody>
              <a:bodyPr wrap="square" lIns="0" rtlCol="0" anchor="ctr" anchorCtr="0">
                <a:spAutoFit/>
              </a:bodyPr>
              <a:lstStyle/>
              <a:p>
                <a:pPr>
                  <a:defRPr/>
                </a:pPr>
                <a:r>
                  <a:rPr lang="en-US" altLang="en-US" sz="2000" b="1" dirty="0">
                    <a:solidFill>
                      <a:schemeClr val="bg1"/>
                    </a:solidFill>
                    <a:ea typeface="Calibri" panose="020F0502020204030204" pitchFamily="34" charset="0"/>
                    <a:cs typeface="Times New Roman" panose="02020603050405020304" pitchFamily="18" charset="0"/>
                  </a:rPr>
                  <a:t>Under certain conditions as defined in CERN Procurement Rules, a bidder offering goods originating* in poorly balanced Member States is allowed to align </a:t>
                </a:r>
                <a:r>
                  <a:rPr lang="en-US" altLang="en-US" sz="2000" b="1" dirty="0" smtClean="0">
                    <a:solidFill>
                      <a:schemeClr val="bg1"/>
                    </a:solidFill>
                    <a:ea typeface="Calibri" panose="020F0502020204030204" pitchFamily="34" charset="0"/>
                    <a:cs typeface="Times New Roman" panose="02020603050405020304" pitchFamily="18" charset="0"/>
                  </a:rPr>
                  <a:t>its </a:t>
                </a:r>
                <a:r>
                  <a:rPr lang="en-US" altLang="en-US" sz="2000" b="1" dirty="0">
                    <a:solidFill>
                      <a:schemeClr val="bg1"/>
                    </a:solidFill>
                    <a:ea typeface="Calibri" panose="020F0502020204030204" pitchFamily="34" charset="0"/>
                    <a:cs typeface="Times New Roman" panose="02020603050405020304" pitchFamily="18" charset="0"/>
                  </a:rPr>
                  <a:t>price to that of the </a:t>
                </a:r>
              </a:p>
              <a:p>
                <a:pPr>
                  <a:defRPr/>
                </a:pPr>
                <a:r>
                  <a:rPr lang="en-US" altLang="en-US" sz="2000" b="1" dirty="0">
                    <a:solidFill>
                      <a:schemeClr val="bg1"/>
                    </a:solidFill>
                    <a:ea typeface="Calibri" panose="020F0502020204030204" pitchFamily="34" charset="0"/>
                    <a:cs typeface="Times New Roman" panose="02020603050405020304" pitchFamily="18" charset="0"/>
                  </a:rPr>
                  <a:t>lowest bidder and thereby be awarded the contract.</a:t>
                </a:r>
              </a:p>
            </p:txBody>
          </p:sp>
          <p:sp>
            <p:nvSpPr>
              <p:cNvPr id="3" name="TextBox 2">
                <a:extLst>
                  <a:ext uri="{FF2B5EF4-FFF2-40B4-BE49-F238E27FC236}">
                    <a16:creationId xmlns:a16="http://schemas.microsoft.com/office/drawing/2014/main" id="{E7AF73BD-C073-2741-A9A5-86BC5524C866}"/>
                  </a:ext>
                </a:extLst>
              </p:cNvPr>
              <p:cNvSpPr txBox="1"/>
              <p:nvPr/>
            </p:nvSpPr>
            <p:spPr>
              <a:xfrm>
                <a:off x="842522" y="5332801"/>
                <a:ext cx="2771480" cy="553998"/>
              </a:xfrm>
              <a:prstGeom prst="rect">
                <a:avLst/>
              </a:prstGeom>
              <a:noFill/>
            </p:spPr>
            <p:txBody>
              <a:bodyPr wrap="square" rtlCol="0">
                <a:spAutoFit/>
              </a:bodyPr>
              <a:lstStyle/>
              <a:p>
                <a:pPr algn="ctr"/>
                <a:r>
                  <a:rPr lang="en-US" sz="3000" b="1" dirty="0">
                    <a:solidFill>
                      <a:schemeClr val="bg1"/>
                    </a:solidFill>
                  </a:rPr>
                  <a:t>RULE</a:t>
                </a:r>
              </a:p>
            </p:txBody>
          </p:sp>
        </p:grpSp>
      </p:grpSp>
      <p:pic>
        <p:nvPicPr>
          <p:cNvPr id="7" name="Picture 6">
            <a:extLst>
              <a:ext uri="{FF2B5EF4-FFF2-40B4-BE49-F238E27FC236}">
                <a16:creationId xmlns:a16="http://schemas.microsoft.com/office/drawing/2014/main" id="{3BB6E91A-222D-F84D-BEE8-AFB2556AA3C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17479" y="-1378068"/>
            <a:ext cx="2658359" cy="1190909"/>
          </a:xfrm>
          <a:prstGeom prst="rect">
            <a:avLst/>
          </a:prstGeom>
        </p:spPr>
      </p:pic>
      <p:sp>
        <p:nvSpPr>
          <p:cNvPr id="12" name="TextBox 11">
            <a:extLst>
              <a:ext uri="{FF2B5EF4-FFF2-40B4-BE49-F238E27FC236}">
                <a16:creationId xmlns:a16="http://schemas.microsoft.com/office/drawing/2014/main" id="{06EB6370-D513-5C4D-8BD0-29A6C4A5FD65}"/>
              </a:ext>
            </a:extLst>
          </p:cNvPr>
          <p:cNvSpPr txBox="1"/>
          <p:nvPr/>
        </p:nvSpPr>
        <p:spPr>
          <a:xfrm>
            <a:off x="6066020" y="6061079"/>
            <a:ext cx="6252953" cy="369332"/>
          </a:xfrm>
          <a:prstGeom prst="rect">
            <a:avLst/>
          </a:prstGeom>
          <a:noFill/>
        </p:spPr>
        <p:txBody>
          <a:bodyPr wrap="square" rtlCol="0">
            <a:spAutoFit/>
          </a:bodyPr>
          <a:lstStyle/>
          <a:p>
            <a:r>
              <a:rPr lang="fr-CH" altLang="en-US" sz="900" dirty="0"/>
              <a:t>* At least 60% for </a:t>
            </a:r>
            <a:r>
              <a:rPr lang="fr-CH" altLang="en-US" sz="900" dirty="0" err="1"/>
              <a:t>supply</a:t>
            </a:r>
            <a:r>
              <a:rPr lang="fr-CH" altLang="en-US" sz="900" dirty="0"/>
              <a:t> </a:t>
            </a:r>
            <a:r>
              <a:rPr lang="fr-CH" altLang="en-US" sz="900" dirty="0" err="1"/>
              <a:t>contracts</a:t>
            </a:r>
            <a:r>
              <a:rPr lang="fr-CH" altLang="en-US" sz="900" dirty="0"/>
              <a:t> or; at least 40% for service </a:t>
            </a:r>
            <a:r>
              <a:rPr lang="fr-CH" altLang="en-US" sz="900" dirty="0" err="1"/>
              <a:t>contracts</a:t>
            </a:r>
            <a:r>
              <a:rPr lang="fr-CH" altLang="en-US" sz="900" dirty="0"/>
              <a:t> </a:t>
            </a:r>
            <a:r>
              <a:rPr lang="fr-CH" altLang="en-US" sz="900" dirty="0" err="1"/>
              <a:t>awarded</a:t>
            </a:r>
            <a:r>
              <a:rPr lang="fr-CH" altLang="en-US" sz="900" dirty="0"/>
              <a:t> on the </a:t>
            </a:r>
            <a:r>
              <a:rPr lang="fr-CH" altLang="en-US" sz="900" dirty="0" err="1"/>
              <a:t>lowest</a:t>
            </a:r>
            <a:r>
              <a:rPr lang="fr-CH" altLang="en-US" sz="900" dirty="0"/>
              <a:t> </a:t>
            </a:r>
            <a:r>
              <a:rPr lang="fr-CH" altLang="en-US" sz="900" dirty="0" err="1"/>
              <a:t>compliant</a:t>
            </a:r>
            <a:r>
              <a:rPr lang="fr-CH" altLang="en-US" sz="900" dirty="0"/>
              <a:t> basis.</a:t>
            </a:r>
            <a:endParaRPr lang="en-GB" altLang="en-US" sz="900" dirty="0"/>
          </a:p>
          <a:p>
            <a:endParaRPr lang="en-US" sz="900" dirty="0"/>
          </a:p>
        </p:txBody>
      </p:sp>
      <p:sp>
        <p:nvSpPr>
          <p:cNvPr id="13" name="TextBox 12">
            <a:extLst>
              <a:ext uri="{FF2B5EF4-FFF2-40B4-BE49-F238E27FC236}">
                <a16:creationId xmlns:a16="http://schemas.microsoft.com/office/drawing/2014/main" id="{B0C87996-8B9D-7F42-9987-1141D2216B0B}"/>
              </a:ext>
            </a:extLst>
          </p:cNvPr>
          <p:cNvSpPr txBox="1"/>
          <p:nvPr/>
        </p:nvSpPr>
        <p:spPr>
          <a:xfrm>
            <a:off x="4184366" y="1469526"/>
            <a:ext cx="4481839" cy="738664"/>
          </a:xfrm>
          <a:prstGeom prst="rect">
            <a:avLst/>
          </a:prstGeom>
          <a:noFill/>
        </p:spPr>
        <p:txBody>
          <a:bodyPr wrap="square" rtlCol="0">
            <a:spAutoFit/>
          </a:bodyPr>
          <a:lstStyle/>
          <a:p>
            <a:r>
              <a:rPr lang="en-US" altLang="en-US" sz="2400" b="1" dirty="0">
                <a:ea typeface="Calibri" panose="020F0502020204030204" pitchFamily="34" charset="0"/>
                <a:cs typeface="Calibri" panose="020F0502020204030204" pitchFamily="34" charset="0"/>
              </a:rPr>
              <a:t>Applicable for:</a:t>
            </a:r>
          </a:p>
          <a:p>
            <a:endParaRPr lang="en-US" dirty="0"/>
          </a:p>
        </p:txBody>
      </p:sp>
      <p:grpSp>
        <p:nvGrpSpPr>
          <p:cNvPr id="24" name="Group 23">
            <a:extLst>
              <a:ext uri="{FF2B5EF4-FFF2-40B4-BE49-F238E27FC236}">
                <a16:creationId xmlns:a16="http://schemas.microsoft.com/office/drawing/2014/main" id="{BE1DF5BB-7838-8D4F-B45A-DADF115BC7BD}"/>
              </a:ext>
            </a:extLst>
          </p:cNvPr>
          <p:cNvGrpSpPr/>
          <p:nvPr/>
        </p:nvGrpSpPr>
        <p:grpSpPr>
          <a:xfrm>
            <a:off x="-1" y="0"/>
            <a:ext cx="12187669" cy="98854"/>
            <a:chOff x="-1" y="0"/>
            <a:chExt cx="12187669" cy="98854"/>
          </a:xfrm>
        </p:grpSpPr>
        <p:sp>
          <p:nvSpPr>
            <p:cNvPr id="26" name="Rectangle 25">
              <a:extLst>
                <a:ext uri="{FF2B5EF4-FFF2-40B4-BE49-F238E27FC236}">
                  <a16:creationId xmlns:a16="http://schemas.microsoft.com/office/drawing/2014/main" id="{A6F1AD11-9CE6-B54A-8CF5-1B493A48C29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78B0BD1C-A2E5-F842-BF1F-9690FC1D1DC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116927CB-F196-5D48-B46E-0C56AB7653B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0DFB28CB-DD48-5D4B-AF2F-21C3E7B5E40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DC9CCC8A-0F20-9141-BF8E-88DF9CF2029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33" name="Rectangle 32">
            <a:extLst>
              <a:ext uri="{FF2B5EF4-FFF2-40B4-BE49-F238E27FC236}">
                <a16:creationId xmlns:a16="http://schemas.microsoft.com/office/drawing/2014/main" id="{A3AE3E0E-E1D3-0043-A936-D08EA1DE6C68}"/>
              </a:ext>
            </a:extLst>
          </p:cNvPr>
          <p:cNvSpPr/>
          <p:nvPr/>
        </p:nvSpPr>
        <p:spPr>
          <a:xfrm>
            <a:off x="4965404" y="3362"/>
            <a:ext cx="2488019" cy="105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4"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3246614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F5AD44-7F44-6845-B842-49E474E16EA2}"/>
              </a:ext>
            </a:extLst>
          </p:cNvPr>
          <p:cNvSpPr>
            <a:spLocks noGrp="1"/>
          </p:cNvSpPr>
          <p:nvPr>
            <p:ph idx="1"/>
          </p:nvPr>
        </p:nvSpPr>
        <p:spPr/>
        <p:txBody>
          <a:bodyPr/>
          <a:lstStyle/>
          <a:p>
            <a:pPr>
              <a:lnSpc>
                <a:spcPct val="120000"/>
              </a:lnSpc>
            </a:pPr>
            <a:r>
              <a:rPr lang="fr-CH" altLang="en-US" sz="2000" i="1" dirty="0">
                <a:solidFill>
                  <a:schemeClr val="accent2"/>
                </a:solidFill>
              </a:rPr>
              <a:t>« Limited </a:t>
            </a:r>
            <a:r>
              <a:rPr lang="fr-CH" altLang="en-US" sz="2000" i="1" dirty="0" err="1">
                <a:solidFill>
                  <a:schemeClr val="accent2"/>
                </a:solidFill>
              </a:rPr>
              <a:t>tendering</a:t>
            </a:r>
            <a:r>
              <a:rPr lang="fr-CH" altLang="en-US" sz="2000" i="1" dirty="0">
                <a:solidFill>
                  <a:schemeClr val="accent2"/>
                </a:solidFill>
              </a:rPr>
              <a:t> </a:t>
            </a:r>
            <a:r>
              <a:rPr lang="fr-CH" altLang="en-US" sz="2000" i="1" dirty="0" err="1">
                <a:solidFill>
                  <a:schemeClr val="accent2"/>
                </a:solidFill>
              </a:rPr>
              <a:t>is</a:t>
            </a:r>
            <a:r>
              <a:rPr lang="fr-CH" altLang="en-US" sz="2000" i="1" dirty="0">
                <a:solidFill>
                  <a:schemeClr val="accent2"/>
                </a:solidFill>
              </a:rPr>
              <a:t> </a:t>
            </a:r>
            <a:r>
              <a:rPr lang="fr-CH" altLang="en-US" sz="2000" i="1" dirty="0" err="1">
                <a:solidFill>
                  <a:schemeClr val="accent2"/>
                </a:solidFill>
              </a:rPr>
              <a:t>foreseen</a:t>
            </a:r>
            <a:r>
              <a:rPr lang="fr-CH" altLang="en-US" sz="2000" i="1" dirty="0">
                <a:solidFill>
                  <a:schemeClr val="accent2"/>
                </a:solidFill>
              </a:rPr>
              <a:t> by the CERN </a:t>
            </a:r>
            <a:r>
              <a:rPr lang="fr-CH" altLang="en-US" sz="2000" i="1" dirty="0" err="1">
                <a:solidFill>
                  <a:schemeClr val="accent2"/>
                </a:solidFill>
              </a:rPr>
              <a:t>Procurement</a:t>
            </a:r>
            <a:r>
              <a:rPr lang="fr-CH" altLang="en-US" sz="2000" i="1" dirty="0">
                <a:solidFill>
                  <a:schemeClr val="accent2"/>
                </a:solidFill>
              </a:rPr>
              <a:t> </a:t>
            </a:r>
            <a:r>
              <a:rPr lang="fr-CH" altLang="en-US" sz="2000" i="1" dirty="0" err="1">
                <a:solidFill>
                  <a:schemeClr val="accent2"/>
                </a:solidFill>
              </a:rPr>
              <a:t>Rules</a:t>
            </a:r>
            <a:r>
              <a:rPr lang="fr-CH" altLang="en-US" sz="2000" i="1" dirty="0">
                <a:solidFill>
                  <a:schemeClr val="accent2"/>
                </a:solidFill>
              </a:rPr>
              <a:t> to </a:t>
            </a:r>
            <a:r>
              <a:rPr lang="fr-CH" altLang="en-US" sz="2000" i="1" dirty="0" err="1">
                <a:solidFill>
                  <a:schemeClr val="accent2"/>
                </a:solidFill>
              </a:rPr>
              <a:t>improve</a:t>
            </a:r>
            <a:r>
              <a:rPr lang="fr-CH" altLang="en-US" sz="2000" i="1" dirty="0">
                <a:solidFill>
                  <a:schemeClr val="accent2"/>
                </a:solidFill>
              </a:rPr>
              <a:t> the </a:t>
            </a:r>
            <a:r>
              <a:rPr lang="fr-CH" altLang="en-US" sz="2000" i="1" dirty="0" err="1">
                <a:solidFill>
                  <a:schemeClr val="accent2"/>
                </a:solidFill>
              </a:rPr>
              <a:t>industrial</a:t>
            </a:r>
            <a:r>
              <a:rPr lang="fr-CH" altLang="en-US" sz="2000" i="1" dirty="0">
                <a:solidFill>
                  <a:schemeClr val="accent2"/>
                </a:solidFill>
              </a:rPr>
              <a:t> return of </a:t>
            </a:r>
            <a:r>
              <a:rPr lang="fr-CH" altLang="en-US" sz="2000" i="1" dirty="0" err="1">
                <a:solidFill>
                  <a:schemeClr val="accent2"/>
                </a:solidFill>
              </a:rPr>
              <a:t>very</a:t>
            </a:r>
            <a:r>
              <a:rPr lang="fr-CH" altLang="en-US" sz="2000" i="1" dirty="0">
                <a:solidFill>
                  <a:schemeClr val="accent2"/>
                </a:solidFill>
              </a:rPr>
              <a:t> </a:t>
            </a:r>
            <a:r>
              <a:rPr lang="fr-CH" altLang="en-US" sz="2000" i="1" dirty="0" err="1">
                <a:solidFill>
                  <a:schemeClr val="accent2"/>
                </a:solidFill>
              </a:rPr>
              <a:t>poorly</a:t>
            </a:r>
            <a:r>
              <a:rPr lang="fr-CH" altLang="en-US" sz="2000" i="1" dirty="0">
                <a:solidFill>
                  <a:schemeClr val="accent2"/>
                </a:solidFill>
              </a:rPr>
              <a:t> </a:t>
            </a:r>
            <a:r>
              <a:rPr lang="fr-CH" altLang="en-US" sz="2000" i="1" dirty="0" err="1">
                <a:solidFill>
                  <a:schemeClr val="accent2"/>
                </a:solidFill>
              </a:rPr>
              <a:t>balanced</a:t>
            </a:r>
            <a:r>
              <a:rPr lang="fr-CH" altLang="en-US" sz="2000" i="1" dirty="0">
                <a:solidFill>
                  <a:schemeClr val="accent2"/>
                </a:solidFill>
              </a:rPr>
              <a:t> </a:t>
            </a:r>
            <a:r>
              <a:rPr lang="fr-CH" altLang="en-US" sz="2000" i="1" dirty="0" err="1">
                <a:solidFill>
                  <a:schemeClr val="accent2"/>
                </a:solidFill>
              </a:rPr>
              <a:t>Member</a:t>
            </a:r>
            <a:r>
              <a:rPr lang="fr-CH" altLang="en-US" sz="2000" i="1" dirty="0">
                <a:solidFill>
                  <a:schemeClr val="accent2"/>
                </a:solidFill>
              </a:rPr>
              <a:t> States. »</a:t>
            </a:r>
            <a:endParaRPr lang="en-GB" altLang="en-US" sz="2000" dirty="0">
              <a:solidFill>
                <a:schemeClr val="accent2"/>
              </a:solidFill>
            </a:endParaRPr>
          </a:p>
          <a:p>
            <a:pPr algn="ctr"/>
            <a:endParaRPr lang="en-US" dirty="0">
              <a:solidFill>
                <a:schemeClr val="accent1"/>
              </a:solidFill>
            </a:endParaRPr>
          </a:p>
          <a:p>
            <a:pPr algn="ctr"/>
            <a:r>
              <a:rPr lang="en-US" dirty="0">
                <a:solidFill>
                  <a:schemeClr val="accent1"/>
                </a:solidFill>
              </a:rPr>
              <a:t>Conditions</a:t>
            </a:r>
          </a:p>
        </p:txBody>
      </p:sp>
      <p:sp>
        <p:nvSpPr>
          <p:cNvPr id="3" name="Title 2">
            <a:extLst>
              <a:ext uri="{FF2B5EF4-FFF2-40B4-BE49-F238E27FC236}">
                <a16:creationId xmlns:a16="http://schemas.microsoft.com/office/drawing/2014/main" id="{BBD23F1F-142D-054A-ADB7-978EFFBAF0EB}"/>
              </a:ext>
            </a:extLst>
          </p:cNvPr>
          <p:cNvSpPr>
            <a:spLocks noGrp="1"/>
          </p:cNvSpPr>
          <p:nvPr>
            <p:ph type="title"/>
          </p:nvPr>
        </p:nvSpPr>
        <p:spPr/>
        <p:txBody>
          <a:bodyPr/>
          <a:lstStyle/>
          <a:p>
            <a:pPr>
              <a:spcAft>
                <a:spcPts val="600"/>
              </a:spcAft>
            </a:pPr>
            <a:r>
              <a:rPr lang="fr-CH" altLang="en-US" dirty="0">
                <a:latin typeface="+mn-lt"/>
                <a:cs typeface="Calibri" panose="020F0502020204030204" pitchFamily="34" charset="0"/>
              </a:rPr>
              <a:t>Limited </a:t>
            </a:r>
            <a:r>
              <a:rPr lang="fr-CH" altLang="en-US" dirty="0" err="1">
                <a:latin typeface="+mn-lt"/>
                <a:cs typeface="Calibri" panose="020F0502020204030204" pitchFamily="34" charset="0"/>
              </a:rPr>
              <a:t>tendering</a:t>
            </a:r>
            <a:endParaRPr lang="en-US" dirty="0">
              <a:latin typeface="+mn-lt"/>
            </a:endParaRPr>
          </a:p>
        </p:txBody>
      </p:sp>
      <p:sp>
        <p:nvSpPr>
          <p:cNvPr id="6" name="Slide Number Placeholder 5">
            <a:extLst>
              <a:ext uri="{FF2B5EF4-FFF2-40B4-BE49-F238E27FC236}">
                <a16:creationId xmlns:a16="http://schemas.microsoft.com/office/drawing/2014/main" id="{3906DF15-E9C4-0E43-8763-D282DA43E015}"/>
              </a:ext>
            </a:extLst>
          </p:cNvPr>
          <p:cNvSpPr>
            <a:spLocks noGrp="1"/>
          </p:cNvSpPr>
          <p:nvPr>
            <p:ph type="sldNum" sz="quarter" idx="12"/>
          </p:nvPr>
        </p:nvSpPr>
        <p:spPr/>
        <p:txBody>
          <a:bodyPr/>
          <a:lstStyle/>
          <a:p>
            <a:fld id="{36B5EA5A-BC32-A742-B11B-8E7414D5B535}" type="slidenum">
              <a:rPr lang="en-US" smtClean="0"/>
              <a:pPr/>
              <a:t>27</a:t>
            </a:fld>
            <a:endParaRPr lang="en-US" dirty="0"/>
          </a:p>
        </p:txBody>
      </p:sp>
      <p:grpSp>
        <p:nvGrpSpPr>
          <p:cNvPr id="21" name="Group 20">
            <a:extLst>
              <a:ext uri="{FF2B5EF4-FFF2-40B4-BE49-F238E27FC236}">
                <a16:creationId xmlns:a16="http://schemas.microsoft.com/office/drawing/2014/main" id="{929EA55E-C236-114F-B80F-56EBF2BE1AF4}"/>
              </a:ext>
            </a:extLst>
          </p:cNvPr>
          <p:cNvGrpSpPr/>
          <p:nvPr/>
        </p:nvGrpSpPr>
        <p:grpSpPr>
          <a:xfrm>
            <a:off x="407989" y="3752724"/>
            <a:ext cx="3708400" cy="1508530"/>
            <a:chOff x="407989" y="3824288"/>
            <a:chExt cx="3708400" cy="1508530"/>
          </a:xfrm>
          <a:solidFill>
            <a:schemeClr val="accent2"/>
          </a:solidFill>
        </p:grpSpPr>
        <p:sp>
          <p:nvSpPr>
            <p:cNvPr id="13" name="Rectangle 12">
              <a:extLst>
                <a:ext uri="{FF2B5EF4-FFF2-40B4-BE49-F238E27FC236}">
                  <a16:creationId xmlns:a16="http://schemas.microsoft.com/office/drawing/2014/main" id="{01C72B7E-54DF-794E-B1EC-2C71E6DFA89C}"/>
                </a:ext>
              </a:extLst>
            </p:cNvPr>
            <p:cNvSpPr/>
            <p:nvPr/>
          </p:nvSpPr>
          <p:spPr>
            <a:xfrm>
              <a:off x="407989" y="3824288"/>
              <a:ext cx="3708400" cy="1508530"/>
            </a:xfrm>
            <a:prstGeom prst="rect">
              <a:avLst/>
            </a:prstGeom>
            <a:grp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bg1"/>
                </a:solidFill>
              </a:endParaRPr>
            </a:p>
          </p:txBody>
        </p:sp>
        <p:sp>
          <p:nvSpPr>
            <p:cNvPr id="16" name="TextBox 15">
              <a:extLst>
                <a:ext uri="{FF2B5EF4-FFF2-40B4-BE49-F238E27FC236}">
                  <a16:creationId xmlns:a16="http://schemas.microsoft.com/office/drawing/2014/main" id="{DFCB334A-327B-1944-8C5F-23961B10E5B7}"/>
                </a:ext>
              </a:extLst>
            </p:cNvPr>
            <p:cNvSpPr txBox="1"/>
            <p:nvPr/>
          </p:nvSpPr>
          <p:spPr>
            <a:xfrm>
              <a:off x="478556" y="3913091"/>
              <a:ext cx="3621654" cy="1323439"/>
            </a:xfrm>
            <a:prstGeom prst="rect">
              <a:avLst/>
            </a:prstGeom>
            <a:grpFill/>
          </p:spPr>
          <p:txBody>
            <a:bodyPr wrap="square" lIns="0" rtlCol="0" anchor="ctr" anchorCtr="0">
              <a:spAutoFit/>
            </a:bodyPr>
            <a:lstStyle/>
            <a:p>
              <a:pPr>
                <a:defRPr/>
              </a:pPr>
              <a:r>
                <a:rPr lang="fr-CH" altLang="fr-FR" sz="2000" dirty="0" err="1">
                  <a:solidFill>
                    <a:schemeClr val="bg1"/>
                  </a:solidFill>
                </a:rPr>
                <a:t>Firms</a:t>
              </a:r>
              <a:r>
                <a:rPr lang="fr-CH" altLang="fr-FR" sz="2000" dirty="0">
                  <a:solidFill>
                    <a:schemeClr val="bg1"/>
                  </a:solidFill>
                </a:rPr>
                <a:t> </a:t>
              </a:r>
              <a:r>
                <a:rPr lang="fr-CH" altLang="fr-FR" sz="2000" dirty="0" err="1">
                  <a:solidFill>
                    <a:schemeClr val="bg1"/>
                  </a:solidFill>
                </a:rPr>
                <a:t>established</a:t>
              </a:r>
              <a:r>
                <a:rPr lang="fr-CH" altLang="fr-FR" sz="2000" dirty="0">
                  <a:solidFill>
                    <a:schemeClr val="bg1"/>
                  </a:solidFill>
                </a:rPr>
                <a:t> in </a:t>
              </a:r>
              <a:r>
                <a:rPr lang="fr-CH" altLang="fr-FR" sz="2000" dirty="0" err="1">
                  <a:solidFill>
                    <a:schemeClr val="bg1"/>
                  </a:solidFill>
                </a:rPr>
                <a:t>very</a:t>
              </a:r>
              <a:r>
                <a:rPr lang="fr-CH" altLang="fr-FR" sz="2000" dirty="0">
                  <a:solidFill>
                    <a:schemeClr val="bg1"/>
                  </a:solidFill>
                </a:rPr>
                <a:t> </a:t>
              </a:r>
              <a:r>
                <a:rPr lang="fr-CH" altLang="fr-FR" sz="2000" dirty="0" err="1">
                  <a:solidFill>
                    <a:schemeClr val="bg1"/>
                  </a:solidFill>
                </a:rPr>
                <a:t>poorly</a:t>
              </a:r>
              <a:r>
                <a:rPr lang="fr-CH" altLang="fr-FR" sz="2000" dirty="0">
                  <a:solidFill>
                    <a:schemeClr val="bg1"/>
                  </a:solidFill>
                </a:rPr>
                <a:t> </a:t>
              </a:r>
              <a:r>
                <a:rPr lang="fr-CH" altLang="fr-FR" sz="2000" dirty="0" err="1">
                  <a:solidFill>
                    <a:schemeClr val="bg1"/>
                  </a:solidFill>
                </a:rPr>
                <a:t>balanced</a:t>
              </a:r>
              <a:r>
                <a:rPr lang="fr-CH" altLang="fr-FR" sz="2000" dirty="0">
                  <a:solidFill>
                    <a:schemeClr val="bg1"/>
                  </a:solidFill>
                </a:rPr>
                <a:t> </a:t>
              </a:r>
              <a:r>
                <a:rPr lang="fr-CH" altLang="fr-FR" sz="2000" dirty="0" err="1">
                  <a:solidFill>
                    <a:schemeClr val="bg1"/>
                  </a:solidFill>
                </a:rPr>
                <a:t>Member</a:t>
              </a:r>
              <a:r>
                <a:rPr lang="fr-CH" altLang="fr-FR" sz="2000" dirty="0">
                  <a:solidFill>
                    <a:schemeClr val="bg1"/>
                  </a:solidFill>
                </a:rPr>
                <a:t> States </a:t>
              </a:r>
              <a:r>
                <a:rPr lang="fr-CH" altLang="fr-FR" sz="2000" dirty="0" err="1">
                  <a:solidFill>
                    <a:schemeClr val="bg1"/>
                  </a:solidFill>
                </a:rPr>
                <a:t>only</a:t>
              </a:r>
              <a:r>
                <a:rPr lang="fr-CH" altLang="fr-FR" sz="2000" dirty="0">
                  <a:solidFill>
                    <a:schemeClr val="bg1"/>
                  </a:solidFill>
                </a:rPr>
                <a:t> (</a:t>
              </a:r>
              <a:r>
                <a:rPr lang="fr-CH" altLang="fr-FR" sz="2000" dirty="0" err="1">
                  <a:solidFill>
                    <a:schemeClr val="bg1"/>
                  </a:solidFill>
                </a:rPr>
                <a:t>industrial</a:t>
              </a:r>
              <a:r>
                <a:rPr lang="fr-CH" altLang="fr-FR" sz="2000" dirty="0">
                  <a:solidFill>
                    <a:schemeClr val="bg1"/>
                  </a:solidFill>
                </a:rPr>
                <a:t> return &lt;0.4);</a:t>
              </a:r>
            </a:p>
          </p:txBody>
        </p:sp>
      </p:grpSp>
      <p:grpSp>
        <p:nvGrpSpPr>
          <p:cNvPr id="22" name="Group 21">
            <a:extLst>
              <a:ext uri="{FF2B5EF4-FFF2-40B4-BE49-F238E27FC236}">
                <a16:creationId xmlns:a16="http://schemas.microsoft.com/office/drawing/2014/main" id="{69C2F488-F4A5-1240-BEF4-325B0114F326}"/>
              </a:ext>
            </a:extLst>
          </p:cNvPr>
          <p:cNvGrpSpPr/>
          <p:nvPr/>
        </p:nvGrpSpPr>
        <p:grpSpPr>
          <a:xfrm>
            <a:off x="4256420" y="3752724"/>
            <a:ext cx="3676318" cy="1508530"/>
            <a:chOff x="4256420" y="3824288"/>
            <a:chExt cx="3676318" cy="1508530"/>
          </a:xfrm>
          <a:solidFill>
            <a:schemeClr val="accent2"/>
          </a:solidFill>
        </p:grpSpPr>
        <p:sp>
          <p:nvSpPr>
            <p:cNvPr id="17" name="Rectangle 16">
              <a:extLst>
                <a:ext uri="{FF2B5EF4-FFF2-40B4-BE49-F238E27FC236}">
                  <a16:creationId xmlns:a16="http://schemas.microsoft.com/office/drawing/2014/main" id="{7D5AFD52-2BE1-484C-801C-6B4F580E0E7D}"/>
                </a:ext>
              </a:extLst>
            </p:cNvPr>
            <p:cNvSpPr/>
            <p:nvPr/>
          </p:nvSpPr>
          <p:spPr>
            <a:xfrm>
              <a:off x="4256420" y="3824288"/>
              <a:ext cx="3676318" cy="1508530"/>
            </a:xfrm>
            <a:prstGeom prst="rect">
              <a:avLst/>
            </a:prstGeom>
            <a:grp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bg1"/>
                </a:solidFill>
              </a:endParaRPr>
            </a:p>
          </p:txBody>
        </p:sp>
        <p:sp>
          <p:nvSpPr>
            <p:cNvPr id="19" name="TextBox 18">
              <a:extLst>
                <a:ext uri="{FF2B5EF4-FFF2-40B4-BE49-F238E27FC236}">
                  <a16:creationId xmlns:a16="http://schemas.microsoft.com/office/drawing/2014/main" id="{B6E10AAC-7820-D74A-B287-F76DB49C90E2}"/>
                </a:ext>
              </a:extLst>
            </p:cNvPr>
            <p:cNvSpPr txBox="1"/>
            <p:nvPr/>
          </p:nvSpPr>
          <p:spPr>
            <a:xfrm>
              <a:off x="4450032" y="4220867"/>
              <a:ext cx="3368882" cy="707886"/>
            </a:xfrm>
            <a:prstGeom prst="rect">
              <a:avLst/>
            </a:prstGeom>
            <a:grpFill/>
          </p:spPr>
          <p:txBody>
            <a:bodyPr wrap="square" lIns="0" rtlCol="0" anchor="ctr" anchorCtr="0">
              <a:spAutoFit/>
            </a:bodyPr>
            <a:lstStyle/>
            <a:p>
              <a:pPr algn="just">
                <a:defRPr/>
              </a:pPr>
              <a:r>
                <a:rPr lang="fr-CH" altLang="fr-FR" sz="2000" dirty="0" err="1">
                  <a:solidFill>
                    <a:schemeClr val="bg1"/>
                  </a:solidFill>
                </a:rPr>
                <a:t>Used</a:t>
              </a:r>
              <a:r>
                <a:rPr lang="fr-CH" altLang="fr-FR" sz="2000" dirty="0">
                  <a:solidFill>
                    <a:schemeClr val="bg1"/>
                  </a:solidFill>
                </a:rPr>
                <a:t> in case </a:t>
              </a:r>
              <a:r>
                <a:rPr lang="fr-CH" altLang="fr-FR" sz="2000" dirty="0" err="1">
                  <a:solidFill>
                    <a:schemeClr val="bg1"/>
                  </a:solidFill>
                </a:rPr>
                <a:t>where</a:t>
              </a:r>
              <a:r>
                <a:rPr lang="fr-CH" altLang="fr-FR" sz="2000" dirty="0">
                  <a:solidFill>
                    <a:schemeClr val="bg1"/>
                  </a:solidFill>
                </a:rPr>
                <a:t> </a:t>
              </a:r>
              <a:r>
                <a:rPr lang="fr-CH" altLang="fr-FR" sz="2000" dirty="0" err="1">
                  <a:solidFill>
                    <a:schemeClr val="bg1"/>
                  </a:solidFill>
                </a:rPr>
                <a:t>there</a:t>
              </a:r>
              <a:r>
                <a:rPr lang="fr-CH" altLang="fr-FR" sz="2000" dirty="0">
                  <a:solidFill>
                    <a:schemeClr val="bg1"/>
                  </a:solidFill>
                </a:rPr>
                <a:t> </a:t>
              </a:r>
              <a:r>
                <a:rPr lang="fr-CH" altLang="fr-FR" sz="2000" dirty="0" err="1">
                  <a:solidFill>
                    <a:schemeClr val="bg1"/>
                  </a:solidFill>
                </a:rPr>
                <a:t>is</a:t>
              </a:r>
              <a:r>
                <a:rPr lang="fr-CH" altLang="fr-FR" sz="2000" dirty="0">
                  <a:solidFill>
                    <a:schemeClr val="bg1"/>
                  </a:solidFill>
                </a:rPr>
                <a:t> </a:t>
              </a:r>
              <a:r>
                <a:rPr lang="fr-CH" altLang="fr-FR" sz="2000" dirty="0" err="1">
                  <a:solidFill>
                    <a:schemeClr val="bg1"/>
                  </a:solidFill>
                </a:rPr>
                <a:t>sufficient</a:t>
              </a:r>
              <a:r>
                <a:rPr lang="fr-CH" altLang="fr-FR" sz="2000" dirty="0">
                  <a:solidFill>
                    <a:schemeClr val="bg1"/>
                  </a:solidFill>
                </a:rPr>
                <a:t> </a:t>
              </a:r>
              <a:r>
                <a:rPr lang="fr-CH" altLang="fr-FR" sz="2000" dirty="0" err="1">
                  <a:solidFill>
                    <a:schemeClr val="bg1"/>
                  </a:solidFill>
                </a:rPr>
                <a:t>competition</a:t>
              </a:r>
              <a:r>
                <a:rPr lang="fr-CH" altLang="fr-FR" sz="2000" dirty="0">
                  <a:solidFill>
                    <a:schemeClr val="bg1"/>
                  </a:solidFill>
                </a:rPr>
                <a:t>;</a:t>
              </a:r>
            </a:p>
          </p:txBody>
        </p:sp>
      </p:grpSp>
      <p:grpSp>
        <p:nvGrpSpPr>
          <p:cNvPr id="23" name="Group 22">
            <a:extLst>
              <a:ext uri="{FF2B5EF4-FFF2-40B4-BE49-F238E27FC236}">
                <a16:creationId xmlns:a16="http://schemas.microsoft.com/office/drawing/2014/main" id="{6BA76BF8-B5DC-D044-B2ED-6969FCB8F680}"/>
              </a:ext>
            </a:extLst>
          </p:cNvPr>
          <p:cNvGrpSpPr/>
          <p:nvPr/>
        </p:nvGrpSpPr>
        <p:grpSpPr>
          <a:xfrm>
            <a:off x="8088948" y="3752724"/>
            <a:ext cx="3708400" cy="1508530"/>
            <a:chOff x="8088948" y="3824288"/>
            <a:chExt cx="3708400" cy="1508530"/>
          </a:xfrm>
          <a:solidFill>
            <a:schemeClr val="accent2"/>
          </a:solidFill>
        </p:grpSpPr>
        <p:sp>
          <p:nvSpPr>
            <p:cNvPr id="18" name="Rectangle 17">
              <a:extLst>
                <a:ext uri="{FF2B5EF4-FFF2-40B4-BE49-F238E27FC236}">
                  <a16:creationId xmlns:a16="http://schemas.microsoft.com/office/drawing/2014/main" id="{15C62021-76D0-7542-B992-83874B997F49}"/>
                </a:ext>
              </a:extLst>
            </p:cNvPr>
            <p:cNvSpPr/>
            <p:nvPr/>
          </p:nvSpPr>
          <p:spPr>
            <a:xfrm>
              <a:off x="8088948" y="3824288"/>
              <a:ext cx="3708400" cy="1508530"/>
            </a:xfrm>
            <a:prstGeom prst="rect">
              <a:avLst/>
            </a:prstGeom>
            <a:grp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bg1"/>
                </a:solidFill>
              </a:endParaRPr>
            </a:p>
          </p:txBody>
        </p:sp>
        <p:sp>
          <p:nvSpPr>
            <p:cNvPr id="20" name="TextBox 19">
              <a:extLst>
                <a:ext uri="{FF2B5EF4-FFF2-40B4-BE49-F238E27FC236}">
                  <a16:creationId xmlns:a16="http://schemas.microsoft.com/office/drawing/2014/main" id="{E1D98B84-7E50-5744-9CE1-DF48CC0D1379}"/>
                </a:ext>
              </a:extLst>
            </p:cNvPr>
            <p:cNvSpPr txBox="1"/>
            <p:nvPr/>
          </p:nvSpPr>
          <p:spPr>
            <a:xfrm>
              <a:off x="8184363" y="4066979"/>
              <a:ext cx="3536040" cy="1015663"/>
            </a:xfrm>
            <a:prstGeom prst="rect">
              <a:avLst/>
            </a:prstGeom>
            <a:grpFill/>
          </p:spPr>
          <p:txBody>
            <a:bodyPr wrap="square" lIns="0" rtlCol="0" anchor="ctr" anchorCtr="0">
              <a:spAutoFit/>
            </a:bodyPr>
            <a:lstStyle/>
            <a:p>
              <a:pPr>
                <a:defRPr/>
              </a:pPr>
              <a:r>
                <a:rPr lang="fr-CH" altLang="fr-FR" sz="2000" dirty="0">
                  <a:solidFill>
                    <a:schemeClr val="bg1"/>
                  </a:solidFill>
                </a:rPr>
                <a:t>ILO </a:t>
              </a:r>
              <a:r>
                <a:rPr lang="fr-CH" altLang="fr-FR" sz="2000" dirty="0" err="1">
                  <a:solidFill>
                    <a:schemeClr val="bg1"/>
                  </a:solidFill>
                </a:rPr>
                <a:t>can</a:t>
              </a:r>
              <a:r>
                <a:rPr lang="fr-CH" altLang="fr-FR" sz="2000" dirty="0">
                  <a:solidFill>
                    <a:schemeClr val="bg1"/>
                  </a:solidFill>
                </a:rPr>
                <a:t> </a:t>
              </a:r>
              <a:r>
                <a:rPr lang="fr-CH" altLang="fr-FR" sz="2000" dirty="0" err="1">
                  <a:solidFill>
                    <a:schemeClr val="bg1"/>
                  </a:solidFill>
                </a:rPr>
                <a:t>ask</a:t>
              </a:r>
              <a:r>
                <a:rPr lang="fr-CH" altLang="fr-FR" sz="2000" dirty="0">
                  <a:solidFill>
                    <a:schemeClr val="bg1"/>
                  </a:solidFill>
                </a:rPr>
                <a:t> to </a:t>
              </a:r>
              <a:r>
                <a:rPr lang="fr-CH" altLang="fr-FR" sz="2000" dirty="0" err="1">
                  <a:solidFill>
                    <a:schemeClr val="bg1"/>
                  </a:solidFill>
                </a:rPr>
                <a:t>add</a:t>
              </a:r>
              <a:r>
                <a:rPr lang="fr-CH" altLang="fr-FR" sz="2000" dirty="0">
                  <a:solidFill>
                    <a:schemeClr val="bg1"/>
                  </a:solidFill>
                </a:rPr>
                <a:t> </a:t>
              </a:r>
              <a:r>
                <a:rPr lang="fr-CH" altLang="fr-FR" sz="2000" dirty="0" err="1">
                  <a:solidFill>
                    <a:schemeClr val="bg1"/>
                  </a:solidFill>
                </a:rPr>
                <a:t>firms</a:t>
              </a:r>
              <a:r>
                <a:rPr lang="fr-CH" altLang="fr-FR" sz="2000" dirty="0">
                  <a:solidFill>
                    <a:schemeClr val="bg1"/>
                  </a:solidFill>
                </a:rPr>
                <a:t>, </a:t>
              </a:r>
              <a:r>
                <a:rPr lang="fr-CH" altLang="fr-FR" sz="2000" dirty="0" err="1">
                  <a:solidFill>
                    <a:schemeClr val="bg1"/>
                  </a:solidFill>
                </a:rPr>
                <a:t>provided</a:t>
              </a:r>
              <a:r>
                <a:rPr lang="fr-CH" altLang="fr-FR" sz="2000" dirty="0">
                  <a:solidFill>
                    <a:schemeClr val="bg1"/>
                  </a:solidFill>
                </a:rPr>
                <a:t> </a:t>
              </a:r>
              <a:r>
                <a:rPr lang="fr-CH" altLang="fr-FR" sz="2000" dirty="0" err="1">
                  <a:solidFill>
                    <a:schemeClr val="bg1"/>
                  </a:solidFill>
                </a:rPr>
                <a:t>they</a:t>
              </a:r>
              <a:r>
                <a:rPr lang="fr-CH" altLang="fr-FR" sz="2000" dirty="0">
                  <a:solidFill>
                    <a:schemeClr val="bg1"/>
                  </a:solidFill>
                </a:rPr>
                <a:t> are </a:t>
              </a:r>
              <a:r>
                <a:rPr lang="fr-CH" altLang="fr-FR" sz="2000" dirty="0" err="1">
                  <a:solidFill>
                    <a:schemeClr val="bg1"/>
                  </a:solidFill>
                </a:rPr>
                <a:t>established</a:t>
              </a:r>
              <a:r>
                <a:rPr lang="fr-CH" altLang="fr-FR" sz="2000" dirty="0">
                  <a:solidFill>
                    <a:schemeClr val="bg1"/>
                  </a:solidFill>
                </a:rPr>
                <a:t> in </a:t>
              </a:r>
              <a:r>
                <a:rPr lang="fr-CH" altLang="fr-FR" sz="2000" dirty="0" err="1">
                  <a:solidFill>
                    <a:schemeClr val="bg1"/>
                  </a:solidFill>
                </a:rPr>
                <a:t>very</a:t>
              </a:r>
              <a:r>
                <a:rPr lang="fr-CH" altLang="fr-FR" sz="2000" dirty="0">
                  <a:solidFill>
                    <a:schemeClr val="bg1"/>
                  </a:solidFill>
                </a:rPr>
                <a:t> </a:t>
              </a:r>
              <a:r>
                <a:rPr lang="fr-CH" altLang="fr-FR" sz="2000" dirty="0" err="1">
                  <a:solidFill>
                    <a:schemeClr val="bg1"/>
                  </a:solidFill>
                </a:rPr>
                <a:t>poorly</a:t>
              </a:r>
              <a:r>
                <a:rPr lang="fr-CH" altLang="fr-FR" sz="2000" dirty="0">
                  <a:solidFill>
                    <a:schemeClr val="bg1"/>
                  </a:solidFill>
                </a:rPr>
                <a:t> </a:t>
              </a:r>
              <a:r>
                <a:rPr lang="fr-CH" altLang="fr-FR" sz="2000" dirty="0" err="1">
                  <a:solidFill>
                    <a:schemeClr val="bg1"/>
                  </a:solidFill>
                </a:rPr>
                <a:t>Member</a:t>
              </a:r>
              <a:r>
                <a:rPr lang="fr-CH" altLang="fr-FR" sz="2000" dirty="0">
                  <a:solidFill>
                    <a:schemeClr val="bg1"/>
                  </a:solidFill>
                </a:rPr>
                <a:t> States.</a:t>
              </a:r>
              <a:endParaRPr lang="en-US" altLang="fr-FR" sz="2000" dirty="0">
                <a:solidFill>
                  <a:schemeClr val="bg1"/>
                </a:solidFill>
              </a:endParaRPr>
            </a:p>
          </p:txBody>
        </p:sp>
      </p:grpSp>
      <p:grpSp>
        <p:nvGrpSpPr>
          <p:cNvPr id="24" name="Group 23">
            <a:extLst>
              <a:ext uri="{FF2B5EF4-FFF2-40B4-BE49-F238E27FC236}">
                <a16:creationId xmlns:a16="http://schemas.microsoft.com/office/drawing/2014/main" id="{F2FE4666-A404-2441-9A2B-10260AE6AB1C}"/>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C5998237-8A38-1D4E-BCF6-74F92FDFB5F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8801A147-D71E-0549-869D-34CE3455A43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02FEDF29-6970-7B4A-A4F0-CF440004C86B}"/>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467355ED-3F51-9949-A82D-9207C002D7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8821E720-FFB8-394A-BE64-5B0BE808E56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31" name="Rectangle 30">
            <a:extLst>
              <a:ext uri="{FF2B5EF4-FFF2-40B4-BE49-F238E27FC236}">
                <a16:creationId xmlns:a16="http://schemas.microsoft.com/office/drawing/2014/main" id="{A3AE3E0E-E1D3-0043-A936-D08EA1DE6C68}"/>
              </a:ext>
            </a:extLst>
          </p:cNvPr>
          <p:cNvSpPr/>
          <p:nvPr/>
        </p:nvSpPr>
        <p:spPr>
          <a:xfrm>
            <a:off x="4965404" y="3362"/>
            <a:ext cx="2488019" cy="105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969514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9ECD7579-CBDF-1E46-96D7-1C44D2B3867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0" y="38625"/>
            <a:ext cx="12192000" cy="6315078"/>
          </a:xfrm>
        </p:spPr>
      </p:pic>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28</a:t>
            </a:fld>
            <a:endParaRPr lang="en-US" dirty="0"/>
          </a:p>
        </p:txBody>
      </p:sp>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5">
              <a:alpha val="6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7275795" y="1515655"/>
            <a:ext cx="4172378" cy="4172378"/>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7342496" y="2214424"/>
            <a:ext cx="4748265" cy="1754326"/>
          </a:xfrm>
          <a:prstGeom prst="rect">
            <a:avLst/>
          </a:prstGeom>
          <a:noFill/>
        </p:spPr>
        <p:txBody>
          <a:bodyPr wrap="square" rtlCol="0">
            <a:spAutoFit/>
          </a:bodyPr>
          <a:lstStyle/>
          <a:p>
            <a:pPr algn="ctr"/>
            <a:r>
              <a:rPr lang="en-US" sz="3600" dirty="0" smtClean="0">
                <a:solidFill>
                  <a:schemeClr val="bg1"/>
                </a:solidFill>
              </a:rPr>
              <a:t>How  Ireland Could Support Industry To Win Work At </a:t>
            </a:r>
            <a:r>
              <a:rPr lang="en-US" sz="3600" dirty="0" smtClean="0">
                <a:solidFill>
                  <a:schemeClr val="bg1"/>
                </a:solidFill>
              </a:rPr>
              <a:t>CERN</a:t>
            </a:r>
            <a:endParaRPr lang="en-US" sz="3600" dirty="0">
              <a:solidFill>
                <a:schemeClr val="bg1"/>
              </a:solidFill>
            </a:endParaRPr>
          </a:p>
        </p:txBody>
      </p:sp>
      <p:grpSp>
        <p:nvGrpSpPr>
          <p:cNvPr id="9" name="Group 8">
            <a:extLst>
              <a:ext uri="{FF2B5EF4-FFF2-40B4-BE49-F238E27FC236}">
                <a16:creationId xmlns:a16="http://schemas.microsoft.com/office/drawing/2014/main" id="{FA2F93F3-4D15-B34A-86DD-40F994FC68AE}"/>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2EFA8E6B-D549-0E47-81B8-969026F8486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C3084C8-2AEE-A644-BB24-36E38993430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A8CE23A-8EEC-164E-AB10-A218AF813D4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C2807190-199E-144F-BE3D-5E8D6DDBC8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9633C9B-73FC-A944-B0B1-5D59429F3302}"/>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6107D6F-B148-4F48-A2C1-B118A4AB39C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9"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34019724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6924" y="1043959"/>
            <a:ext cx="8256700" cy="4608512"/>
          </a:xfrm>
        </p:spPr>
        <p:txBody>
          <a:bodyPr/>
          <a:lstStyle/>
          <a:p>
            <a:endParaRPr lang="en-US" sz="2400" dirty="0">
              <a:solidFill>
                <a:schemeClr val="accent3"/>
              </a:solidFill>
            </a:endParaRPr>
          </a:p>
          <a:p>
            <a:pPr marL="342900" indent="-342900" fontAlgn="base">
              <a:buFont typeface="Arial" charset="0"/>
              <a:buChar char="•"/>
            </a:pPr>
            <a:r>
              <a:rPr lang="en-US" dirty="0" smtClean="0"/>
              <a:t>Outreach and training</a:t>
            </a:r>
          </a:p>
          <a:p>
            <a:pPr marL="342900" indent="-342900" fontAlgn="base">
              <a:buFont typeface="Arial" charset="0"/>
              <a:buChar char="•"/>
            </a:pPr>
            <a:r>
              <a:rPr lang="en-US" dirty="0" smtClean="0"/>
              <a:t>Synergies with academia</a:t>
            </a:r>
          </a:p>
          <a:p>
            <a:pPr marL="342900" indent="-342900" fontAlgn="base">
              <a:buFont typeface="Arial" charset="0"/>
              <a:buChar char="•"/>
            </a:pPr>
            <a:r>
              <a:rPr lang="en-US" dirty="0" smtClean="0"/>
              <a:t>Identification of realistic opportunities and industrial match</a:t>
            </a:r>
          </a:p>
          <a:p>
            <a:pPr marL="342900" indent="-342900" fontAlgn="base">
              <a:buFont typeface="Arial" charset="0"/>
              <a:buChar char="•"/>
            </a:pPr>
            <a:r>
              <a:rPr lang="en-US" smtClean="0"/>
              <a:t>Managing expectations</a:t>
            </a:r>
          </a:p>
          <a:p>
            <a:pPr marL="342900" indent="-342900" fontAlgn="base">
              <a:buFont typeface="Arial" charset="0"/>
              <a:buChar char="•"/>
            </a:pPr>
            <a:endParaRPr lang="en-US" dirty="0"/>
          </a:p>
          <a:p>
            <a:pPr marL="324000" lvl="2" indent="0" fontAlgn="base">
              <a:buNone/>
            </a:pPr>
            <a:endParaRPr lang="en-US" dirty="0" smtClean="0"/>
          </a:p>
          <a:p>
            <a:pPr marL="324000" lvl="2" indent="0" fontAlgn="base">
              <a:buNone/>
            </a:pPr>
            <a:endParaRPr lang="en-US" sz="2000" dirty="0"/>
          </a:p>
        </p:txBody>
      </p:sp>
      <p:sp>
        <p:nvSpPr>
          <p:cNvPr id="3" name="Title 2"/>
          <p:cNvSpPr>
            <a:spLocks noGrp="1"/>
          </p:cNvSpPr>
          <p:nvPr>
            <p:ph type="title"/>
          </p:nvPr>
        </p:nvSpPr>
        <p:spPr>
          <a:xfrm>
            <a:off x="407988" y="373593"/>
            <a:ext cx="11376025" cy="499864"/>
          </a:xfrm>
        </p:spPr>
        <p:txBody>
          <a:bodyPr/>
          <a:lstStyle/>
          <a:p>
            <a:r>
              <a:rPr lang="en-US" dirty="0" smtClean="0"/>
              <a:t>Starting </a:t>
            </a:r>
            <a:r>
              <a:rPr lang="en-US" dirty="0" smtClean="0"/>
              <a:t>Industrial Relationships With CERN</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29</a:t>
            </a:fld>
            <a:endParaRPr lang="en-US" dirty="0"/>
          </a:p>
        </p:txBody>
      </p:sp>
      <p:grpSp>
        <p:nvGrpSpPr>
          <p:cNvPr id="8" name="Group 7">
            <a:extLst>
              <a:ext uri="{FF2B5EF4-FFF2-40B4-BE49-F238E27FC236}">
                <a16:creationId xmlns:a16="http://schemas.microsoft.com/office/drawing/2014/main" id="{7D899763-6AFE-5E4A-A3B9-C38D160328A2}"/>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EEECCAE-56C9-974F-BF54-70F268A3D0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D6ABEEA2-480D-A347-8C69-D57EFB7BB1B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C33D5CEA-B260-8D4B-A504-17E1470697F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51282B4-670F-0D49-A27F-6C4FE6AC48D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2C4E6F1-34AC-F847-8555-E9CE21F8831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78A216A-13AF-B940-9271-DBE9D362CCA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8"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6988660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a:t>
            </a:fld>
            <a:endParaRPr lang="en-US" dirty="0"/>
          </a:p>
        </p:txBody>
      </p:sp>
      <p:pic>
        <p:nvPicPr>
          <p:cNvPr id="18" name="Picture Placeholder 17">
            <a:extLst>
              <a:ext uri="{FF2B5EF4-FFF2-40B4-BE49-F238E27FC236}">
                <a16:creationId xmlns:a16="http://schemas.microsoft.com/office/drawing/2014/main" id="{08538402-900E-7542-B60E-882DFF4742FD}"/>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p:pic>
      <p:sp>
        <p:nvSpPr>
          <p:cNvPr id="19" name="Larme 14">
            <a:extLst>
              <a:ext uri="{FF2B5EF4-FFF2-40B4-BE49-F238E27FC236}">
                <a16:creationId xmlns:a16="http://schemas.microsoft.com/office/drawing/2014/main" id="{DF2E70E2-EE82-8A47-8D06-AC7B69A5192C}"/>
              </a:ext>
            </a:extLst>
          </p:cNvPr>
          <p:cNvSpPr/>
          <p:nvPr/>
        </p:nvSpPr>
        <p:spPr>
          <a:xfrm rot="16200000">
            <a:off x="0" y="939041"/>
            <a:ext cx="4411157" cy="4411157"/>
          </a:xfrm>
          <a:prstGeom prst="teardrop">
            <a:avLst/>
          </a:prstGeom>
          <a:solidFill>
            <a:schemeClr val="accent1">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Larme 15">
            <a:extLst>
              <a:ext uri="{FF2B5EF4-FFF2-40B4-BE49-F238E27FC236}">
                <a16:creationId xmlns:a16="http://schemas.microsoft.com/office/drawing/2014/main" id="{BDBEC3D0-9A97-FE42-A4FC-8CC4935BBEC2}"/>
              </a:ext>
            </a:extLst>
          </p:cNvPr>
          <p:cNvSpPr/>
          <p:nvPr/>
        </p:nvSpPr>
        <p:spPr>
          <a:xfrm rot="16200000">
            <a:off x="0" y="939041"/>
            <a:ext cx="4172378" cy="417237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13">
            <a:extLst>
              <a:ext uri="{FF2B5EF4-FFF2-40B4-BE49-F238E27FC236}">
                <a16:creationId xmlns:a16="http://schemas.microsoft.com/office/drawing/2014/main" id="{CFA80AB9-E22C-4B4D-B4F5-75AF269452D3}"/>
              </a:ext>
            </a:extLst>
          </p:cNvPr>
          <p:cNvSpPr txBox="1"/>
          <p:nvPr/>
        </p:nvSpPr>
        <p:spPr>
          <a:xfrm>
            <a:off x="162040" y="2811087"/>
            <a:ext cx="4010339" cy="646331"/>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INTRODUCTION</a:t>
            </a:r>
            <a:endParaRPr lang="fr-FR" sz="3600" dirty="0">
              <a:solidFill>
                <a:schemeClr val="bg1"/>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9A58C199-A839-2B42-BFF2-569E83F9044C}"/>
              </a:ext>
            </a:extLst>
          </p:cNvPr>
          <p:cNvGrpSpPr/>
          <p:nvPr/>
        </p:nvGrpSpPr>
        <p:grpSpPr>
          <a:xfrm>
            <a:off x="-1" y="0"/>
            <a:ext cx="12187669" cy="98854"/>
            <a:chOff x="-1" y="0"/>
            <a:chExt cx="12187669" cy="98854"/>
          </a:xfrm>
        </p:grpSpPr>
        <p:sp>
          <p:nvSpPr>
            <p:cNvPr id="10" name="Rectangle 9">
              <a:extLst>
                <a:ext uri="{FF2B5EF4-FFF2-40B4-BE49-F238E27FC236}">
                  <a16:creationId xmlns:a16="http://schemas.microsoft.com/office/drawing/2014/main" id="{5F7CABDA-6FB6-1E43-BC62-2E36625811D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B005FFE0-ED02-5C4A-9323-7581E8BADC3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EEB5A349-2DD8-9A4C-A31B-BAE05A837686}"/>
                </a:ext>
              </a:extLst>
            </p:cNvPr>
            <p:cNvSpPr/>
            <p:nvPr/>
          </p:nvSpPr>
          <p:spPr>
            <a:xfrm>
              <a:off x="0" y="0"/>
              <a:ext cx="2273975"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94903B16-45AF-5B4B-851D-6590ED7EFBC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899D30DA-B928-7445-9B80-D4D5E6AC6FA5}"/>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143E83B-C7BD-F744-B2CB-6523D720A74F}"/>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6" name="Date Placeholder 1"/>
          <p:cNvSpPr>
            <a:spLocks noGrp="1"/>
          </p:cNvSpPr>
          <p:nvPr>
            <p:ph type="dt" sz="half" idx="4294967295"/>
          </p:nvPr>
        </p:nvSpPr>
        <p:spPr>
          <a:xfrm>
            <a:off x="3009014" y="6487157"/>
            <a:ext cx="1265274"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1396487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6924" y="1043959"/>
            <a:ext cx="5953602" cy="4608512"/>
          </a:xfrm>
        </p:spPr>
        <p:txBody>
          <a:bodyPr/>
          <a:lstStyle/>
          <a:p>
            <a:r>
              <a:rPr lang="en-US" sz="2400" dirty="0">
                <a:solidFill>
                  <a:schemeClr val="accent3"/>
                </a:solidFill>
              </a:rPr>
              <a:t>ILO: Industrial Liaison Officer</a:t>
            </a:r>
          </a:p>
          <a:p>
            <a:pPr marL="342900" indent="-342900" fontAlgn="base">
              <a:buFont typeface="Arial" charset="0"/>
              <a:buChar char="•"/>
            </a:pPr>
            <a:r>
              <a:rPr lang="en-US" dirty="0"/>
              <a:t>Who </a:t>
            </a:r>
            <a:r>
              <a:rPr lang="en-US" dirty="0" smtClean="0"/>
              <a:t>to </a:t>
            </a:r>
            <a:r>
              <a:rPr lang="en-US" dirty="0"/>
              <a:t>contact in your Country</a:t>
            </a:r>
          </a:p>
          <a:p>
            <a:pPr marL="324000" lvl="2" indent="0" fontAlgn="base">
              <a:buNone/>
            </a:pPr>
            <a:endParaRPr lang="en-US" dirty="0" smtClean="0"/>
          </a:p>
          <a:p>
            <a:pPr marL="324000" lvl="2" indent="0" fontAlgn="base">
              <a:buNone/>
            </a:pPr>
            <a:r>
              <a:rPr lang="en-US" sz="2000" dirty="0" smtClean="0"/>
              <a:t>Industrial </a:t>
            </a:r>
            <a:r>
              <a:rPr lang="en-US" sz="2000" dirty="0"/>
              <a:t>Liaison Officers</a:t>
            </a:r>
            <a:r>
              <a:rPr lang="en-US" sz="2000" b="0" dirty="0"/>
              <a:t> (ILO's) are appointed by CERN's Member States to facilitate the flow of communication between CERN and its suppliers. ILO's can provide advice on the opportunities available for doing business with CERN and the support available to firms </a:t>
            </a:r>
            <a:br>
              <a:rPr lang="en-US" sz="2000" b="0" dirty="0"/>
            </a:br>
            <a:r>
              <a:rPr lang="en-US" sz="2000" b="0" dirty="0"/>
              <a:t>in their local regions.</a:t>
            </a:r>
            <a:endParaRPr lang="en-US" sz="2000" dirty="0"/>
          </a:p>
        </p:txBody>
      </p:sp>
      <p:sp>
        <p:nvSpPr>
          <p:cNvPr id="3" name="Title 2"/>
          <p:cNvSpPr>
            <a:spLocks noGrp="1"/>
          </p:cNvSpPr>
          <p:nvPr>
            <p:ph type="title"/>
          </p:nvPr>
        </p:nvSpPr>
        <p:spPr/>
        <p:txBody>
          <a:bodyPr/>
          <a:lstStyle/>
          <a:p>
            <a:r>
              <a:rPr lang="en-US" altLang="en-US" dirty="0">
                <a:ea typeface="Calibri" charset="0"/>
                <a:cs typeface="Calibri" charset="0"/>
              </a:rPr>
              <a:t>Contact in your country</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30</a:t>
            </a:fld>
            <a:endParaRPr lang="en-US" dirty="0"/>
          </a:p>
        </p:txBody>
      </p:sp>
      <p:grpSp>
        <p:nvGrpSpPr>
          <p:cNvPr id="8" name="Group 7">
            <a:extLst>
              <a:ext uri="{FF2B5EF4-FFF2-40B4-BE49-F238E27FC236}">
                <a16:creationId xmlns:a16="http://schemas.microsoft.com/office/drawing/2014/main" id="{7D899763-6AFE-5E4A-A3B9-C38D160328A2}"/>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EEECCAE-56C9-974F-BF54-70F268A3D0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D6ABEEA2-480D-A347-8C69-D57EFB7BB1B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C33D5CEA-B260-8D4B-A504-17E1470697F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51282B4-670F-0D49-A27F-6C4FE6AC48D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2C4E6F1-34AC-F847-8555-E9CE21F8831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78A216A-13AF-B940-9271-DBE9D362CCA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8"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27583235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9ECD7579-CBDF-1E46-96D7-1C44D2B3867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0" y="0"/>
            <a:ext cx="12192000" cy="6315078"/>
          </a:xfrm>
        </p:spPr>
      </p:pic>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31</a:t>
            </a:fld>
            <a:endParaRPr lang="en-US" dirty="0"/>
          </a:p>
        </p:txBody>
      </p:sp>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5">
              <a:alpha val="6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8019622" y="878759"/>
            <a:ext cx="4172378" cy="4172378"/>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8270789" y="2214424"/>
            <a:ext cx="3819972" cy="1754326"/>
          </a:xfrm>
          <a:prstGeom prst="rect">
            <a:avLst/>
          </a:prstGeom>
          <a:noFill/>
        </p:spPr>
        <p:txBody>
          <a:bodyPr wrap="square" rtlCol="0">
            <a:spAutoFit/>
          </a:bodyPr>
          <a:lstStyle/>
          <a:p>
            <a:pPr algn="ctr"/>
            <a:r>
              <a:rPr lang="en-US" sz="3600" dirty="0">
                <a:solidFill>
                  <a:schemeClr val="bg1"/>
                </a:solidFill>
              </a:rPr>
              <a:t>Impact of </a:t>
            </a:r>
            <a:br>
              <a:rPr lang="en-US" sz="3600" dirty="0">
                <a:solidFill>
                  <a:schemeClr val="bg1"/>
                </a:solidFill>
              </a:rPr>
            </a:br>
            <a:r>
              <a:rPr lang="en-US" sz="3600" dirty="0">
                <a:solidFill>
                  <a:schemeClr val="bg1"/>
                </a:solidFill>
              </a:rPr>
              <a:t>Doing business with CERN</a:t>
            </a:r>
          </a:p>
        </p:txBody>
      </p:sp>
      <p:grpSp>
        <p:nvGrpSpPr>
          <p:cNvPr id="9" name="Group 8">
            <a:extLst>
              <a:ext uri="{FF2B5EF4-FFF2-40B4-BE49-F238E27FC236}">
                <a16:creationId xmlns:a16="http://schemas.microsoft.com/office/drawing/2014/main" id="{FA2F93F3-4D15-B34A-86DD-40F994FC68AE}"/>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2EFA8E6B-D549-0E47-81B8-969026F8486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C3084C8-2AEE-A644-BB24-36E38993430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A8CE23A-8EEC-164E-AB10-A218AF813D4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C2807190-199E-144F-BE3D-5E8D6DDBC8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9633C9B-73FC-A944-B0B1-5D59429F3302}"/>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6107D6F-B148-4F48-A2C1-B118A4AB39C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9"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14508534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9" y="1592263"/>
            <a:ext cx="11376024" cy="933162"/>
          </a:xfrm>
        </p:spPr>
        <p:txBody>
          <a:bodyPr/>
          <a:lstStyle/>
          <a:p>
            <a:r>
              <a:rPr lang="en-US" b="0" dirty="0">
                <a:solidFill>
                  <a:schemeClr val="accent1"/>
                </a:solidFill>
              </a:rPr>
              <a:t>Empirical studies (by the analysis of financial data from 1995 to 2008 from 365 CERN suppliers for the LHC) show that after working with CERN on high-tech contracts, CERN suppliers </a:t>
            </a:r>
            <a:br>
              <a:rPr lang="en-US" b="0" dirty="0">
                <a:solidFill>
                  <a:schemeClr val="accent1"/>
                </a:solidFill>
              </a:rPr>
            </a:br>
            <a:r>
              <a:rPr lang="en-US" b="0" dirty="0">
                <a:solidFill>
                  <a:schemeClr val="accent1"/>
                </a:solidFill>
              </a:rPr>
              <a:t>out-perform their peers by:</a:t>
            </a:r>
          </a:p>
          <a:p>
            <a:endParaRPr lang="en-US" dirty="0"/>
          </a:p>
        </p:txBody>
      </p:sp>
      <p:sp>
        <p:nvSpPr>
          <p:cNvPr id="3" name="Title 2"/>
          <p:cNvSpPr>
            <a:spLocks noGrp="1"/>
          </p:cNvSpPr>
          <p:nvPr>
            <p:ph type="title"/>
          </p:nvPr>
        </p:nvSpPr>
        <p:spPr/>
        <p:txBody>
          <a:bodyPr/>
          <a:lstStyle/>
          <a:p>
            <a:r>
              <a:rPr lang="en-US" dirty="0"/>
              <a:t>The economical impact of CERN Procurement on supplier’s performance (</a:t>
            </a:r>
            <a:r>
              <a:rPr lang="en-US" dirty="0" err="1"/>
              <a:t>Castelnovo</a:t>
            </a:r>
            <a:r>
              <a:rPr lang="en-US" dirty="0"/>
              <a:t> et al, 2018)</a:t>
            </a:r>
          </a:p>
        </p:txBody>
      </p:sp>
      <p:sp>
        <p:nvSpPr>
          <p:cNvPr id="6" name="Slide Number Placeholder 5"/>
          <p:cNvSpPr>
            <a:spLocks noGrp="1"/>
          </p:cNvSpPr>
          <p:nvPr>
            <p:ph type="sldNum" sz="quarter" idx="12"/>
          </p:nvPr>
        </p:nvSpPr>
        <p:spPr/>
        <p:txBody>
          <a:bodyPr/>
          <a:lstStyle/>
          <a:p>
            <a:fld id="{36B5EA5A-BC32-A742-B11B-8E7414D5B535}" type="slidenum">
              <a:rPr lang="en-US" smtClean="0"/>
              <a:pPr/>
              <a:t>32</a:t>
            </a:fld>
            <a:endParaRPr lang="en-US" dirty="0"/>
          </a:p>
        </p:txBody>
      </p:sp>
      <p:sp>
        <p:nvSpPr>
          <p:cNvPr id="7" name="Text Placeholder 7"/>
          <p:cNvSpPr txBox="1">
            <a:spLocks/>
          </p:cNvSpPr>
          <p:nvPr/>
        </p:nvSpPr>
        <p:spPr>
          <a:xfrm>
            <a:off x="407988" y="2583536"/>
            <a:ext cx="5616575" cy="383600"/>
          </a:xfrm>
          <a:prstGeom prst="rect">
            <a:avLst/>
          </a:prstGeom>
          <a:noFill/>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chemeClr val="accent5"/>
                </a:solidFill>
              </a:rPr>
              <a:t>Investing more in R&amp;D and filing more patents</a:t>
            </a:r>
          </a:p>
        </p:txBody>
      </p:sp>
      <p:sp>
        <p:nvSpPr>
          <p:cNvPr id="8" name="Text Placeholder 7"/>
          <p:cNvSpPr txBox="1">
            <a:spLocks/>
          </p:cNvSpPr>
          <p:nvPr/>
        </p:nvSpPr>
        <p:spPr>
          <a:xfrm>
            <a:off x="6254750" y="2583536"/>
            <a:ext cx="5529263" cy="383600"/>
          </a:xfrm>
          <a:prstGeom prst="rect">
            <a:avLst/>
          </a:prstGeom>
          <a:noFill/>
          <a:ln>
            <a:noFill/>
          </a:ln>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chemeClr val="accent5"/>
                </a:solidFill>
              </a:rPr>
              <a:t>Higher productivity, revenue and profitability </a:t>
            </a:r>
          </a:p>
        </p:txBody>
      </p:sp>
      <p:grpSp>
        <p:nvGrpSpPr>
          <p:cNvPr id="22" name="Group 21"/>
          <p:cNvGrpSpPr/>
          <p:nvPr/>
        </p:nvGrpSpPr>
        <p:grpSpPr>
          <a:xfrm>
            <a:off x="1098279" y="3193764"/>
            <a:ext cx="3990555" cy="2883687"/>
            <a:chOff x="1098279" y="3193764"/>
            <a:chExt cx="3990555" cy="2883687"/>
          </a:xfrm>
        </p:grpSpPr>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9160" y="3193764"/>
              <a:ext cx="3819674" cy="2294716"/>
            </a:xfrm>
            <a:prstGeom prst="rect">
              <a:avLst/>
            </a:prstGeom>
          </p:spPr>
        </p:pic>
        <p:sp>
          <p:nvSpPr>
            <p:cNvPr id="13" name="TextBox 12"/>
            <p:cNvSpPr txBox="1"/>
            <p:nvPr/>
          </p:nvSpPr>
          <p:spPr>
            <a:xfrm rot="16200000">
              <a:off x="2647338" y="5597653"/>
              <a:ext cx="759541" cy="200055"/>
            </a:xfrm>
            <a:prstGeom prst="rect">
              <a:avLst/>
            </a:prstGeom>
            <a:noFill/>
          </p:spPr>
          <p:txBody>
            <a:bodyPr wrap="square" lIns="0" rIns="0" rtlCol="0">
              <a:spAutoFit/>
            </a:bodyPr>
            <a:lstStyle/>
            <a:p>
              <a:r>
                <a:rPr lang="en-US" sz="700" dirty="0">
                  <a:solidFill>
                    <a:schemeClr val="tx2"/>
                  </a:solidFill>
                </a:rPr>
                <a:t>1,2 years later</a:t>
              </a:r>
            </a:p>
          </p:txBody>
        </p:sp>
        <p:sp>
          <p:nvSpPr>
            <p:cNvPr id="14" name="TextBox 13"/>
            <p:cNvSpPr txBox="1"/>
            <p:nvPr/>
          </p:nvSpPr>
          <p:spPr>
            <a:xfrm rot="16200000">
              <a:off x="2227009" y="5597653"/>
              <a:ext cx="759541" cy="200055"/>
            </a:xfrm>
            <a:prstGeom prst="rect">
              <a:avLst/>
            </a:prstGeom>
            <a:noFill/>
          </p:spPr>
          <p:txBody>
            <a:bodyPr wrap="square" lIns="0" rIns="0" rtlCol="0">
              <a:spAutoFit/>
            </a:bodyPr>
            <a:lstStyle/>
            <a:p>
              <a:r>
                <a:rPr lang="en-US" sz="700" dirty="0">
                  <a:solidFill>
                    <a:schemeClr val="tx2"/>
                  </a:solidFill>
                </a:rPr>
                <a:t>Date of order</a:t>
              </a:r>
            </a:p>
          </p:txBody>
        </p:sp>
        <p:sp>
          <p:nvSpPr>
            <p:cNvPr id="15" name="TextBox 14"/>
            <p:cNvSpPr txBox="1"/>
            <p:nvPr/>
          </p:nvSpPr>
          <p:spPr>
            <a:xfrm rot="16200000">
              <a:off x="1821426" y="5597653"/>
              <a:ext cx="759541" cy="200055"/>
            </a:xfrm>
            <a:prstGeom prst="rect">
              <a:avLst/>
            </a:prstGeom>
            <a:noFill/>
          </p:spPr>
          <p:txBody>
            <a:bodyPr wrap="square" lIns="0" rIns="0" rtlCol="0">
              <a:spAutoFit/>
            </a:bodyPr>
            <a:lstStyle/>
            <a:p>
              <a:r>
                <a:rPr lang="en-US" sz="700" dirty="0">
                  <a:solidFill>
                    <a:schemeClr val="tx2"/>
                  </a:solidFill>
                </a:rPr>
                <a:t>2-1 years before</a:t>
              </a:r>
            </a:p>
          </p:txBody>
        </p:sp>
        <p:sp>
          <p:nvSpPr>
            <p:cNvPr id="16" name="TextBox 15"/>
            <p:cNvSpPr txBox="1"/>
            <p:nvPr/>
          </p:nvSpPr>
          <p:spPr>
            <a:xfrm rot="16200000">
              <a:off x="1378975" y="5543792"/>
              <a:ext cx="759541" cy="307777"/>
            </a:xfrm>
            <a:prstGeom prst="rect">
              <a:avLst/>
            </a:prstGeom>
            <a:noFill/>
          </p:spPr>
          <p:txBody>
            <a:bodyPr wrap="square" lIns="0" rIns="0" rtlCol="0">
              <a:spAutoFit/>
            </a:bodyPr>
            <a:lstStyle/>
            <a:p>
              <a:r>
                <a:rPr lang="en-US" sz="700" dirty="0">
                  <a:solidFill>
                    <a:schemeClr val="tx2"/>
                  </a:solidFill>
                </a:rPr>
                <a:t>More than </a:t>
              </a:r>
            </a:p>
            <a:p>
              <a:r>
                <a:rPr lang="en-US" sz="700" dirty="0">
                  <a:solidFill>
                    <a:schemeClr val="tx2"/>
                  </a:solidFill>
                </a:rPr>
                <a:t>2 years before</a:t>
              </a:r>
            </a:p>
          </p:txBody>
        </p:sp>
        <p:sp>
          <p:nvSpPr>
            <p:cNvPr id="17" name="TextBox 16"/>
            <p:cNvSpPr txBox="1"/>
            <p:nvPr/>
          </p:nvSpPr>
          <p:spPr>
            <a:xfrm rot="16200000">
              <a:off x="4350778" y="5543792"/>
              <a:ext cx="759541" cy="307777"/>
            </a:xfrm>
            <a:prstGeom prst="rect">
              <a:avLst/>
            </a:prstGeom>
            <a:noFill/>
          </p:spPr>
          <p:txBody>
            <a:bodyPr wrap="square" lIns="0" rIns="0" rtlCol="0">
              <a:spAutoFit/>
            </a:bodyPr>
            <a:lstStyle/>
            <a:p>
              <a:r>
                <a:rPr lang="en-US" sz="700" dirty="0">
                  <a:solidFill>
                    <a:schemeClr val="tx2"/>
                  </a:solidFill>
                </a:rPr>
                <a:t>More than </a:t>
              </a:r>
            </a:p>
            <a:p>
              <a:r>
                <a:rPr lang="en-US" sz="700" dirty="0">
                  <a:solidFill>
                    <a:schemeClr val="tx2"/>
                  </a:solidFill>
                </a:rPr>
                <a:t>8 years later</a:t>
              </a:r>
            </a:p>
          </p:txBody>
        </p:sp>
        <p:sp>
          <p:nvSpPr>
            <p:cNvPr id="18" name="TextBox 17"/>
            <p:cNvSpPr txBox="1"/>
            <p:nvPr/>
          </p:nvSpPr>
          <p:spPr>
            <a:xfrm rot="16200000">
              <a:off x="3930450" y="5597653"/>
              <a:ext cx="759541" cy="200055"/>
            </a:xfrm>
            <a:prstGeom prst="rect">
              <a:avLst/>
            </a:prstGeom>
            <a:noFill/>
          </p:spPr>
          <p:txBody>
            <a:bodyPr wrap="square" lIns="0" rIns="0" rtlCol="0">
              <a:spAutoFit/>
            </a:bodyPr>
            <a:lstStyle/>
            <a:p>
              <a:r>
                <a:rPr lang="en-US" sz="700" dirty="0">
                  <a:solidFill>
                    <a:schemeClr val="tx2"/>
                  </a:solidFill>
                </a:rPr>
                <a:t>7,8 years later</a:t>
              </a:r>
            </a:p>
          </p:txBody>
        </p:sp>
        <p:sp>
          <p:nvSpPr>
            <p:cNvPr id="19" name="TextBox 18"/>
            <p:cNvSpPr txBox="1"/>
            <p:nvPr/>
          </p:nvSpPr>
          <p:spPr>
            <a:xfrm rot="16200000">
              <a:off x="3524867" y="5597653"/>
              <a:ext cx="759541" cy="200055"/>
            </a:xfrm>
            <a:prstGeom prst="rect">
              <a:avLst/>
            </a:prstGeom>
            <a:noFill/>
          </p:spPr>
          <p:txBody>
            <a:bodyPr wrap="square" lIns="0" rIns="0" rtlCol="0">
              <a:spAutoFit/>
            </a:bodyPr>
            <a:lstStyle/>
            <a:p>
              <a:r>
                <a:rPr lang="en-US" sz="700" dirty="0">
                  <a:solidFill>
                    <a:schemeClr val="tx2"/>
                  </a:solidFill>
                </a:rPr>
                <a:t>5,6 years later</a:t>
              </a:r>
            </a:p>
          </p:txBody>
        </p:sp>
        <p:sp>
          <p:nvSpPr>
            <p:cNvPr id="20" name="TextBox 19"/>
            <p:cNvSpPr txBox="1"/>
            <p:nvPr/>
          </p:nvSpPr>
          <p:spPr>
            <a:xfrm rot="16200000">
              <a:off x="3082416" y="5597653"/>
              <a:ext cx="759541" cy="200055"/>
            </a:xfrm>
            <a:prstGeom prst="rect">
              <a:avLst/>
            </a:prstGeom>
            <a:noFill/>
          </p:spPr>
          <p:txBody>
            <a:bodyPr wrap="square" lIns="0" rIns="0" rtlCol="0">
              <a:spAutoFit/>
            </a:bodyPr>
            <a:lstStyle/>
            <a:p>
              <a:r>
                <a:rPr lang="en-US" sz="700" dirty="0">
                  <a:solidFill>
                    <a:schemeClr val="tx2"/>
                  </a:solidFill>
                </a:rPr>
                <a:t>3,4 years later</a:t>
              </a:r>
            </a:p>
          </p:txBody>
        </p:sp>
        <p:sp>
          <p:nvSpPr>
            <p:cNvPr id="21" name="TextBox 20"/>
            <p:cNvSpPr txBox="1"/>
            <p:nvPr/>
          </p:nvSpPr>
          <p:spPr>
            <a:xfrm rot="16200000">
              <a:off x="818536" y="4104031"/>
              <a:ext cx="759541" cy="200055"/>
            </a:xfrm>
            <a:prstGeom prst="rect">
              <a:avLst/>
            </a:prstGeom>
            <a:noFill/>
          </p:spPr>
          <p:txBody>
            <a:bodyPr wrap="square" lIns="0" rIns="0" rtlCol="0">
              <a:spAutoFit/>
            </a:bodyPr>
            <a:lstStyle/>
            <a:p>
              <a:r>
                <a:rPr lang="en-US" sz="700" dirty="0">
                  <a:solidFill>
                    <a:schemeClr val="tx2"/>
                  </a:solidFill>
                </a:rPr>
                <a:t>Patents per firm</a:t>
              </a:r>
            </a:p>
          </p:txBody>
        </p:sp>
      </p:grpSp>
      <p:graphicFrame>
        <p:nvGraphicFramePr>
          <p:cNvPr id="23" name="Diagram 22"/>
          <p:cNvGraphicFramePr/>
          <p:nvPr>
            <p:extLst/>
          </p:nvPr>
        </p:nvGraphicFramePr>
        <p:xfrm>
          <a:off x="7679094" y="3430076"/>
          <a:ext cx="3884804" cy="277213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24" name="Group 23">
            <a:extLst>
              <a:ext uri="{FF2B5EF4-FFF2-40B4-BE49-F238E27FC236}">
                <a16:creationId xmlns:a16="http://schemas.microsoft.com/office/drawing/2014/main" id="{C187E7F1-8A37-BC4C-AFEA-569455713420}"/>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7D4C1FF7-8D2A-EA4B-A127-3AA0E760716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69AEFDED-E167-5048-A25A-86C100004297}"/>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A0A321CA-CAAB-FB45-983C-31216C0BC5F1}"/>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04073D04-E264-E146-B028-5AA11CCE9E9E}"/>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36801EB-2B3B-A847-A5D7-F1CDA6FED020}"/>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6543FF77-4FA8-AB4F-A7C5-38D9C0ADD8B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31"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3181068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Graphic spid="23" grpId="0">
        <p:bldAsOne/>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90AA3F6-1618-3548-975A-DD1A2939A246}" type="slidenum">
              <a:rPr lang="fr-FR" smtClean="0"/>
              <a:t>33</a:t>
            </a:fld>
            <a:endParaRPr lang="fr-FR"/>
          </a:p>
        </p:txBody>
      </p:sp>
      <p:sp>
        <p:nvSpPr>
          <p:cNvPr id="5" name="Title 4"/>
          <p:cNvSpPr>
            <a:spLocks noGrp="1"/>
          </p:cNvSpPr>
          <p:nvPr>
            <p:ph type="title"/>
          </p:nvPr>
        </p:nvSpPr>
        <p:spPr>
          <a:xfrm>
            <a:off x="696000" y="465592"/>
            <a:ext cx="10800000" cy="983796"/>
          </a:xfrm>
        </p:spPr>
        <p:txBody>
          <a:bodyPr>
            <a:normAutofit fontScale="90000"/>
          </a:bodyPr>
          <a:lstStyle/>
          <a:p>
            <a:r>
              <a:rPr lang="en-US" altLang="en-US" sz="4000" dirty="0">
                <a:latin typeface="+mn-lt"/>
                <a:cs typeface="Calibri" panose="020F0502020204030204" pitchFamily="34" charset="0"/>
              </a:rPr>
              <a:t>Doing business with CERN: the facts</a:t>
            </a:r>
            <a:br>
              <a:rPr lang="en-US" altLang="en-US" sz="4000" dirty="0">
                <a:latin typeface="+mn-lt"/>
                <a:cs typeface="Calibri" panose="020F0502020204030204" pitchFamily="34" charset="0"/>
              </a:rPr>
            </a:br>
            <a:r>
              <a:rPr lang="en-US" sz="2000" dirty="0">
                <a:latin typeface="Calibri" panose="020F0502020204030204" pitchFamily="34" charset="0"/>
              </a:rPr>
              <a:t>S</a:t>
            </a:r>
            <a:r>
              <a:rPr lang="en-US" sz="2700" dirty="0">
                <a:latin typeface="Calibri" panose="020F0502020204030204" pitchFamily="34" charset="0"/>
              </a:rPr>
              <a:t>upplier survey (669 suppliers in 33 countries, 2017): </a:t>
            </a:r>
            <a:r>
              <a:rPr lang="en-US" sz="4000" dirty="0">
                <a:latin typeface="Calibri" panose="020F0502020204030204" pitchFamily="34" charset="0"/>
              </a:rPr>
              <a:t/>
            </a:r>
            <a:br>
              <a:rPr lang="en-US" sz="4000" dirty="0">
                <a:latin typeface="Calibri" panose="020F0502020204030204" pitchFamily="34" charset="0"/>
              </a:rPr>
            </a:br>
            <a:endParaRPr lang="en-US" sz="4000" dirty="0">
              <a:latin typeface="+mn-lt"/>
            </a:endParaRPr>
          </a:p>
        </p:txBody>
      </p:sp>
      <p:sp>
        <p:nvSpPr>
          <p:cNvPr id="8" name="ZoneTexte 9"/>
          <p:cNvSpPr txBox="1"/>
          <p:nvPr/>
        </p:nvSpPr>
        <p:spPr>
          <a:xfrm>
            <a:off x="695999" y="1832010"/>
            <a:ext cx="3528000" cy="985836"/>
          </a:xfrm>
          <a:prstGeom prst="rect">
            <a:avLst/>
          </a:prstGeom>
          <a:solidFill>
            <a:schemeClr val="accent5"/>
          </a:solidFill>
        </p:spPr>
        <p:txBody>
          <a:bodyPr wrap="square" rtlCol="0" anchor="ctr" anchorCtr="0">
            <a:noAutofit/>
          </a:bodyPr>
          <a:lstStyle/>
          <a:p>
            <a:pPr algn="ctr">
              <a:spcBef>
                <a:spcPct val="20000"/>
              </a:spcBef>
              <a:defRPr/>
            </a:pPr>
            <a:r>
              <a:rPr lang="en-US" sz="2400" dirty="0">
                <a:solidFill>
                  <a:schemeClr val="bg1"/>
                </a:solidFill>
                <a:latin typeface="Calibri" panose="020F0502020204030204" pitchFamily="34" charset="0"/>
              </a:rPr>
              <a:t>48%</a:t>
            </a:r>
          </a:p>
          <a:p>
            <a:pPr algn="ctr">
              <a:spcBef>
                <a:spcPct val="20000"/>
              </a:spcBef>
              <a:defRPr/>
            </a:pPr>
            <a:r>
              <a:rPr lang="en-US" sz="1600" dirty="0">
                <a:solidFill>
                  <a:schemeClr val="bg1"/>
                </a:solidFill>
                <a:latin typeface="Calibri" panose="020F0502020204030204" pitchFamily="34" charset="0"/>
              </a:rPr>
              <a:t> improved products and services</a:t>
            </a:r>
            <a:endParaRPr lang="en-US" sz="1600" dirty="0">
              <a:solidFill>
                <a:schemeClr val="bg1"/>
              </a:solidFill>
              <a:latin typeface="+mj-lt"/>
            </a:endParaRPr>
          </a:p>
        </p:txBody>
      </p:sp>
      <p:sp>
        <p:nvSpPr>
          <p:cNvPr id="9" name="ZoneTexte 10"/>
          <p:cNvSpPr txBox="1"/>
          <p:nvPr/>
        </p:nvSpPr>
        <p:spPr>
          <a:xfrm>
            <a:off x="4332000" y="1832010"/>
            <a:ext cx="3528000" cy="98583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42% </a:t>
            </a:r>
          </a:p>
          <a:p>
            <a:pPr algn="ctr"/>
            <a:r>
              <a:rPr lang="en-US" sz="1600" dirty="0">
                <a:solidFill>
                  <a:schemeClr val="bg1"/>
                </a:solidFill>
                <a:latin typeface="Calibri" panose="020F0502020204030204" pitchFamily="34" charset="0"/>
              </a:rPr>
              <a:t>developed new products</a:t>
            </a:r>
          </a:p>
        </p:txBody>
      </p:sp>
      <p:sp>
        <p:nvSpPr>
          <p:cNvPr id="10" name="ZoneTexte 11"/>
          <p:cNvSpPr txBox="1"/>
          <p:nvPr/>
        </p:nvSpPr>
        <p:spPr>
          <a:xfrm>
            <a:off x="7973959" y="1832010"/>
            <a:ext cx="3528000" cy="1200329"/>
          </a:xfrm>
          <a:prstGeom prst="rect">
            <a:avLst/>
          </a:prstGeom>
          <a:solidFill>
            <a:schemeClr val="accent5"/>
          </a:solidFill>
        </p:spPr>
        <p:txBody>
          <a:bodyPr wrap="square" lIns="72000" rIns="72000" rtlCol="0">
            <a:spAutoFit/>
          </a:bodyPr>
          <a:lstStyle/>
          <a:p>
            <a:pPr algn="ctr"/>
            <a:r>
              <a:rPr lang="en-US" sz="2400" dirty="0">
                <a:solidFill>
                  <a:schemeClr val="bg1"/>
                </a:solidFill>
                <a:latin typeface="Calibri" panose="020F0502020204030204" pitchFamily="34" charset="0"/>
              </a:rPr>
              <a:t>55% </a:t>
            </a:r>
          </a:p>
          <a:p>
            <a:pPr algn="ctr"/>
            <a:r>
              <a:rPr lang="en-US" sz="1600" dirty="0">
                <a:solidFill>
                  <a:schemeClr val="bg1"/>
                </a:solidFill>
                <a:latin typeface="Calibri" panose="020F0502020204030204" pitchFamily="34" charset="0"/>
              </a:rPr>
              <a:t>improved technical knowledge </a:t>
            </a:r>
          </a:p>
          <a:p>
            <a:pPr algn="ctr"/>
            <a:r>
              <a:rPr lang="en-US" sz="1600" dirty="0">
                <a:solidFill>
                  <a:schemeClr val="bg1"/>
                </a:solidFill>
                <a:latin typeface="Calibri" panose="020F0502020204030204" pitchFamily="34" charset="0"/>
              </a:rPr>
              <a:t>in their field</a:t>
            </a:r>
            <a:endParaRPr lang="en-US" sz="1600" dirty="0">
              <a:solidFill>
                <a:schemeClr val="bg1"/>
              </a:solidFill>
              <a:latin typeface="Arial" charset="0"/>
              <a:ea typeface="Arial" charset="0"/>
              <a:cs typeface="Arial" charset="0"/>
            </a:endParaRPr>
          </a:p>
          <a:p>
            <a:pPr algn="ctr"/>
            <a:endParaRPr lang="en-US" sz="1600" dirty="0">
              <a:solidFill>
                <a:schemeClr val="bg1"/>
              </a:solidFill>
              <a:latin typeface="Arial" charset="0"/>
              <a:ea typeface="Arial" charset="0"/>
              <a:cs typeface="Arial" charset="0"/>
            </a:endParaRPr>
          </a:p>
        </p:txBody>
      </p:sp>
      <p:sp>
        <p:nvSpPr>
          <p:cNvPr id="11" name="ZoneTexte 12"/>
          <p:cNvSpPr txBox="1"/>
          <p:nvPr/>
        </p:nvSpPr>
        <p:spPr>
          <a:xfrm>
            <a:off x="2577968" y="5143024"/>
            <a:ext cx="3528000" cy="107721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18%</a:t>
            </a:r>
          </a:p>
          <a:p>
            <a:pPr algn="ctr"/>
            <a:r>
              <a:rPr lang="en-US" sz="1600" dirty="0">
                <a:solidFill>
                  <a:schemeClr val="bg1"/>
                </a:solidFill>
                <a:latin typeface="Calibri" panose="020F0502020204030204" pitchFamily="34" charset="0"/>
              </a:rPr>
              <a:t> found or opened a new market to address</a:t>
            </a:r>
            <a:endParaRPr lang="en-US" sz="1600" dirty="0">
              <a:solidFill>
                <a:schemeClr val="bg1"/>
              </a:solidFill>
              <a:latin typeface="Arial" charset="0"/>
              <a:ea typeface="Arial" charset="0"/>
              <a:cs typeface="Arial" charset="0"/>
            </a:endParaRPr>
          </a:p>
        </p:txBody>
      </p:sp>
      <p:sp>
        <p:nvSpPr>
          <p:cNvPr id="12" name="ZoneTexte 13"/>
          <p:cNvSpPr txBox="1"/>
          <p:nvPr/>
        </p:nvSpPr>
        <p:spPr>
          <a:xfrm>
            <a:off x="6213968" y="5143024"/>
            <a:ext cx="3528000" cy="107721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62% </a:t>
            </a:r>
          </a:p>
          <a:p>
            <a:pPr algn="ctr"/>
            <a:r>
              <a:rPr lang="en-US" sz="1600" dirty="0">
                <a:solidFill>
                  <a:schemeClr val="bg1"/>
                </a:solidFill>
                <a:latin typeface="Calibri" panose="020F0502020204030204" pitchFamily="34" charset="0"/>
              </a:rPr>
              <a:t>used CERN as a marketing reference</a:t>
            </a:r>
            <a:endParaRPr lang="en-US" sz="1600" dirty="0">
              <a:solidFill>
                <a:schemeClr val="bg1"/>
              </a:solidFill>
              <a:latin typeface="Arial" charset="0"/>
              <a:ea typeface="Arial" charset="0"/>
              <a:cs typeface="Arial" charset="0"/>
            </a:endParaRPr>
          </a:p>
        </p:txBody>
      </p:sp>
      <p:pic>
        <p:nvPicPr>
          <p:cNvPr id="16" name="Picture Placeholder 15">
            <a:extLst>
              <a:ext uri="{FF2B5EF4-FFF2-40B4-BE49-F238E27FC236}">
                <a16:creationId xmlns:a16="http://schemas.microsoft.com/office/drawing/2014/main" id="{01FA7A8D-7E55-2D4C-9713-35DD6A62BC33}"/>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701960" y="2817846"/>
            <a:ext cx="10799999" cy="2369555"/>
          </a:xfrm>
        </p:spPr>
      </p:pic>
      <p:grpSp>
        <p:nvGrpSpPr>
          <p:cNvPr id="14" name="Group 13">
            <a:extLst>
              <a:ext uri="{FF2B5EF4-FFF2-40B4-BE49-F238E27FC236}">
                <a16:creationId xmlns:a16="http://schemas.microsoft.com/office/drawing/2014/main" id="{35931052-B2CD-8043-95A9-A76F0AFAEA9C}"/>
              </a:ext>
            </a:extLst>
          </p:cNvPr>
          <p:cNvGrpSpPr/>
          <p:nvPr/>
        </p:nvGrpSpPr>
        <p:grpSpPr>
          <a:xfrm>
            <a:off x="-1" y="0"/>
            <a:ext cx="12187669" cy="98854"/>
            <a:chOff x="-1" y="0"/>
            <a:chExt cx="12187669" cy="98854"/>
          </a:xfrm>
        </p:grpSpPr>
        <p:sp>
          <p:nvSpPr>
            <p:cNvPr id="15" name="Rectangle 14">
              <a:extLst>
                <a:ext uri="{FF2B5EF4-FFF2-40B4-BE49-F238E27FC236}">
                  <a16:creationId xmlns:a16="http://schemas.microsoft.com/office/drawing/2014/main" id="{013D5E43-576E-D441-A9F9-19171CEE21F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6A56865E-9F67-2F49-AF12-CD15BDBBC41F}"/>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F2493DB2-AF2B-9440-8001-9F01A29E555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72AA64E1-C701-2D4E-A458-2A395130AD2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4E24115-2E3E-2849-B627-DD0ACF30DDE3}"/>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CB5DBB3A-CAB6-BC45-8FF6-0806C6A76B1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3"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1946145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Calibri" panose="020F0502020204030204" pitchFamily="34" charset="0"/>
              </a:rPr>
              <a:t>Doing business with CERN: the facts</a:t>
            </a:r>
            <a:endParaRPr lang="en-US" dirty="0"/>
          </a:p>
        </p:txBody>
      </p:sp>
      <p:sp>
        <p:nvSpPr>
          <p:cNvPr id="5" name="Slide Number Placeholder 4"/>
          <p:cNvSpPr>
            <a:spLocks noGrp="1"/>
          </p:cNvSpPr>
          <p:nvPr>
            <p:ph type="sldNum" sz="quarter" idx="12"/>
          </p:nvPr>
        </p:nvSpPr>
        <p:spPr/>
        <p:txBody>
          <a:bodyPr/>
          <a:lstStyle/>
          <a:p>
            <a:fld id="{36B5EA5A-BC32-A742-B11B-8E7414D5B535}" type="slidenum">
              <a:rPr lang="en-US" smtClean="0"/>
              <a:pPr/>
              <a:t>34</a:t>
            </a:fld>
            <a:endParaRPr lang="en-US" dirty="0"/>
          </a:p>
        </p:txBody>
      </p:sp>
      <p:sp>
        <p:nvSpPr>
          <p:cNvPr id="14" name="TextBox 13"/>
          <p:cNvSpPr txBox="1"/>
          <p:nvPr/>
        </p:nvSpPr>
        <p:spPr>
          <a:xfrm>
            <a:off x="407988" y="1592263"/>
            <a:ext cx="7524750" cy="852357"/>
          </a:xfrm>
          <a:prstGeom prst="rect">
            <a:avLst/>
          </a:prstGeom>
          <a:noFill/>
        </p:spPr>
        <p:txBody>
          <a:bodyPr wrap="square" lIns="0" rtlCol="0">
            <a:spAutoFit/>
          </a:bodyPr>
          <a:lstStyle/>
          <a:p>
            <a:r>
              <a:rPr lang="en-US" sz="2400" dirty="0">
                <a:solidFill>
                  <a:schemeClr val="tx2"/>
                </a:solidFill>
                <a:latin typeface="+mj-lt"/>
              </a:rPr>
              <a:t>Using CERN as a marketing reference improve </a:t>
            </a:r>
          </a:p>
          <a:p>
            <a:r>
              <a:rPr lang="en-US" sz="2400" dirty="0">
                <a:solidFill>
                  <a:schemeClr val="tx2"/>
                </a:solidFill>
                <a:latin typeface="+mj-lt"/>
              </a:rPr>
              <a:t>the reputation as suppliers</a:t>
            </a:r>
          </a:p>
        </p:txBody>
      </p:sp>
      <p:pic>
        <p:nvPicPr>
          <p:cNvPr id="7" name="Picture Placeholder 6"/>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a:stretch/>
        </p:blipFill>
        <p:spPr>
          <a:xfrm>
            <a:off x="407988" y="2537926"/>
            <a:ext cx="11376025" cy="3681510"/>
          </a:xfrm>
        </p:spPr>
      </p:pic>
      <p:pic>
        <p:nvPicPr>
          <p:cNvPr id="10" name="Picture 9">
            <a:extLst>
              <a:ext uri="{FF2B5EF4-FFF2-40B4-BE49-F238E27FC236}">
                <a16:creationId xmlns:a16="http://schemas.microsoft.com/office/drawing/2014/main" id="{6952B5EC-5BC7-7045-A425-F905D082F718}"/>
              </a:ext>
            </a:extLst>
          </p:cNvPr>
          <p:cNvPicPr>
            <a:picLocks noChangeAspect="1"/>
          </p:cNvPicPr>
          <p:nvPr/>
        </p:nvPicPr>
        <p:blipFill>
          <a:blip r:embed="rId3"/>
          <a:stretch>
            <a:fillRect/>
          </a:stretch>
        </p:blipFill>
        <p:spPr>
          <a:xfrm>
            <a:off x="9780104" y="288367"/>
            <a:ext cx="2322041" cy="2322041"/>
          </a:xfrm>
          <a:prstGeom prst="rect">
            <a:avLst/>
          </a:prstGeom>
        </p:spPr>
      </p:pic>
      <p:grpSp>
        <p:nvGrpSpPr>
          <p:cNvPr id="9" name="Group 8">
            <a:extLst>
              <a:ext uri="{FF2B5EF4-FFF2-40B4-BE49-F238E27FC236}">
                <a16:creationId xmlns:a16="http://schemas.microsoft.com/office/drawing/2014/main" id="{55FC56AB-6835-5141-87C3-53DF22320B83}"/>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9AA8AA1F-69AB-DB42-9DB2-808396B9C69E}"/>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D0A89617-11A5-524C-8248-64C275DBAF9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683BD483-0BAB-F547-8694-593311070526}"/>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BDC2878-2F85-034C-BDBC-B38C23EC6FF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14A328EF-5E1C-CF49-8B25-5266A500A337}"/>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1DFD7549-14BC-1E48-92F3-5B0FB67804E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8"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47383634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10"/>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6351588"/>
          </a:xfrm>
        </p:spPr>
      </p:pic>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35</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075613" y="2892489"/>
            <a:ext cx="3708400" cy="3314635"/>
          </a:xfrm>
        </p:spPr>
        <p:txBody>
          <a:bodyPr/>
          <a:lstStyle/>
          <a:p>
            <a:pPr marL="0" indent="0">
              <a:lnSpc>
                <a:spcPts val="2600"/>
              </a:lnSpc>
              <a:spcBef>
                <a:spcPts val="800"/>
              </a:spcBef>
              <a:spcAft>
                <a:spcPts val="0"/>
              </a:spcAft>
              <a:buNone/>
            </a:pPr>
            <a:r>
              <a:rPr lang="en-US" i="1" dirty="0">
                <a:latin typeface="Arial" panose="020B0604020202020204" pitchFamily="34" charset="0"/>
                <a:cs typeface="Arial" panose="020B0604020202020204" pitchFamily="34" charset="0"/>
              </a:rPr>
              <a:t>“Each CHF invested in </a:t>
            </a:r>
            <a:br>
              <a:rPr lang="en-US" i="1" dirty="0">
                <a:latin typeface="Arial" panose="020B0604020202020204" pitchFamily="34" charset="0"/>
                <a:cs typeface="Arial" panose="020B0604020202020204" pitchFamily="34" charset="0"/>
              </a:rPr>
            </a:br>
            <a:r>
              <a:rPr lang="en-US" i="1" dirty="0">
                <a:latin typeface="Arial" panose="020B0604020202020204" pitchFamily="34" charset="0"/>
                <a:cs typeface="Arial" panose="020B0604020202020204" pitchFamily="34" charset="0"/>
              </a:rPr>
              <a:t>HL-LHC project pays back approximately 1.8 CHF on societal benefits, including scientific, economic and cultural value (development of innovative technologies, industrial spillovers, skills acquired by students, etc.).”</a:t>
            </a:r>
            <a:endParaRPr lang="en-US" altLang="en-US" dirty="0">
              <a:latin typeface="Arial" panose="020B0604020202020204" pitchFamily="34" charset="0"/>
              <a:ea typeface="Calibri" charset="0"/>
              <a:cs typeface="Arial" panose="020B0604020202020204" pitchFamily="34" charset="0"/>
            </a:endParaRPr>
          </a:p>
        </p:txBody>
      </p:sp>
      <p:sp>
        <p:nvSpPr>
          <p:cNvPr id="4" name="Title 3"/>
          <p:cNvSpPr>
            <a:spLocks noGrp="1"/>
          </p:cNvSpPr>
          <p:nvPr>
            <p:ph type="title"/>
          </p:nvPr>
        </p:nvSpPr>
        <p:spPr/>
        <p:txBody>
          <a:bodyPr/>
          <a:lstStyle/>
          <a:p>
            <a:pPr>
              <a:defRPr/>
            </a:pPr>
            <a:r>
              <a:rPr lang="en-US" sz="3200" dirty="0"/>
              <a:t>Social </a:t>
            </a:r>
            <a:br>
              <a:rPr lang="en-US" sz="3200" dirty="0"/>
            </a:br>
            <a:r>
              <a:rPr lang="en-US" sz="3200" dirty="0"/>
              <a:t>Cost-Benefit Analysis (CBA) calculated by the University of Milan</a:t>
            </a:r>
            <a:endParaRPr lang="en-GB" sz="3200" dirty="0"/>
          </a:p>
        </p:txBody>
      </p:sp>
      <p:grpSp>
        <p:nvGrpSpPr>
          <p:cNvPr id="11" name="Group 10">
            <a:extLst>
              <a:ext uri="{FF2B5EF4-FFF2-40B4-BE49-F238E27FC236}">
                <a16:creationId xmlns:a16="http://schemas.microsoft.com/office/drawing/2014/main" id="{4E6B6125-9597-0447-BF07-B1CDB1CA0EA7}"/>
              </a:ext>
            </a:extLst>
          </p:cNvPr>
          <p:cNvGrpSpPr/>
          <p:nvPr/>
        </p:nvGrpSpPr>
        <p:grpSpPr>
          <a:xfrm>
            <a:off x="-1" y="0"/>
            <a:ext cx="12187669" cy="98854"/>
            <a:chOff x="-1" y="0"/>
            <a:chExt cx="12187669" cy="98854"/>
          </a:xfrm>
        </p:grpSpPr>
        <p:sp>
          <p:nvSpPr>
            <p:cNvPr id="12" name="Rectangle 11">
              <a:extLst>
                <a:ext uri="{FF2B5EF4-FFF2-40B4-BE49-F238E27FC236}">
                  <a16:creationId xmlns:a16="http://schemas.microsoft.com/office/drawing/2014/main" id="{1D0F2137-F969-2E40-8DE4-FA4D5E14B101}"/>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D1CE3B52-C117-614F-81DC-E6E6D5E3FE6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7606A2A8-FBDE-0C42-8B67-7E720A90AB92}"/>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612684B4-1CBF-7842-8EE8-88BAE8DD1B4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9FF62DF-F8FA-014B-8EA9-26E14047C512}"/>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6F6B3F7-C43E-A243-8A01-1E11BE46970C}"/>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8"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27875872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6B5EA5A-BC32-A742-B11B-8E7414D5B535}" type="slidenum">
              <a:rPr lang="en-US" smtClean="0"/>
              <a:pPr/>
              <a:t>36</a:t>
            </a:fld>
            <a:endParaRPr lang="en-US"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94406" y="245172"/>
            <a:ext cx="6982691" cy="6612828"/>
          </a:xfrm>
          <a:prstGeom prst="rect">
            <a:avLst/>
          </a:prstGeo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3">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4"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3">
            <a:extLst>
              <a:ext uri="{FF2B5EF4-FFF2-40B4-BE49-F238E27FC236}">
                <a16:creationId xmlns:a16="http://schemas.microsoft.com/office/drawing/2014/main" id="{C6308644-E525-A34A-BFCC-216EDECFA34B}"/>
              </a:ext>
            </a:extLst>
          </p:cNvPr>
          <p:cNvSpPr txBox="1"/>
          <p:nvPr/>
        </p:nvSpPr>
        <p:spPr>
          <a:xfrm flipH="1">
            <a:off x="413908" y="2604091"/>
            <a:ext cx="3372146" cy="1200329"/>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Procurement </a:t>
            </a:r>
          </a:p>
          <a:p>
            <a:pPr algn="ctr"/>
            <a:r>
              <a:rPr lang="en-US" sz="3600" dirty="0">
                <a:solidFill>
                  <a:schemeClr val="bg1"/>
                </a:solidFill>
                <a:latin typeface="Arial" charset="0"/>
                <a:ea typeface="Arial" charset="0"/>
                <a:cs typeface="Arial" charset="0"/>
              </a:rPr>
              <a:t>website</a:t>
            </a:r>
            <a:endParaRPr lang="fr-FR" sz="3600" dirty="0">
              <a:solidFill>
                <a:schemeClr val="bg1"/>
              </a:solidFill>
              <a:latin typeface="Arial" charset="0"/>
              <a:ea typeface="Arial" charset="0"/>
              <a:cs typeface="Arial" charset="0"/>
            </a:endParaRPr>
          </a:p>
        </p:txBody>
      </p:sp>
      <p:pic>
        <p:nvPicPr>
          <p:cNvPr id="18" name="Picture 17"/>
          <p:cNvPicPr>
            <a:picLocks noChangeAspect="1"/>
          </p:cNvPicPr>
          <p:nvPr/>
        </p:nvPicPr>
        <p:blipFill rotWithShape="1">
          <a:blip r:embed="rId3" cstate="screen">
            <a:extLst>
              <a:ext uri="{28A0092B-C50C-407E-A947-70E740481C1C}">
                <a14:useLocalDpi xmlns:a14="http://schemas.microsoft.com/office/drawing/2010/main"/>
              </a:ext>
            </a:extLst>
          </a:blip>
          <a:srcRect l="-335"/>
          <a:stretch/>
        </p:blipFill>
        <p:spPr>
          <a:xfrm>
            <a:off x="6532368" y="747849"/>
            <a:ext cx="6137676" cy="3664131"/>
          </a:xfrm>
          <a:prstGeom prst="rect">
            <a:avLst/>
          </a:prstGeom>
        </p:spPr>
      </p:pic>
      <p:grpSp>
        <p:nvGrpSpPr>
          <p:cNvPr id="10" name="Group 9">
            <a:extLst>
              <a:ext uri="{FF2B5EF4-FFF2-40B4-BE49-F238E27FC236}">
                <a16:creationId xmlns:a16="http://schemas.microsoft.com/office/drawing/2014/main" id="{FDA00652-F976-2F47-B50D-ABF1525F1FC5}"/>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FDC604AB-7A15-724E-96A7-C473B14A126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DAF9C3B-30A7-5C45-89C6-6531B12ACC6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532BBD3D-3316-2C43-B457-1C3D1FEF992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6BD5FB1-F5D7-EA4A-8DC6-B506BD702D1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912C159D-E9B2-5C46-8C18-7421898CCA44}"/>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03FAFB1-48E3-EA47-8784-A4597552CE8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1"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17311060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37</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fr-CH" altLang="en-US" dirty="0" err="1">
                <a:solidFill>
                  <a:schemeClr val="accent1"/>
                </a:solidFill>
                <a:latin typeface="Arial" panose="020B0604020202020204" pitchFamily="34" charset="0"/>
                <a:cs typeface="Arial" panose="020B0604020202020204" pitchFamily="34" charset="0"/>
              </a:rPr>
              <a:t>Website</a:t>
            </a:r>
            <a:r>
              <a:rPr lang="fr-CH" altLang="en-US" dirty="0">
                <a:solidFill>
                  <a:schemeClr val="accent1"/>
                </a:solidFill>
                <a:latin typeface="Arial" panose="020B0604020202020204" pitchFamily="34" charset="0"/>
                <a:cs typeface="Arial" panose="020B0604020202020204" pitchFamily="34" charset="0"/>
              </a:rPr>
              <a:t> of the </a:t>
            </a:r>
            <a:r>
              <a:rPr lang="fr-CH" altLang="en-US" dirty="0" err="1">
                <a:solidFill>
                  <a:schemeClr val="accent1"/>
                </a:solidFill>
                <a:latin typeface="Arial" panose="020B0604020202020204" pitchFamily="34" charset="0"/>
                <a:cs typeface="Arial" panose="020B0604020202020204" pitchFamily="34" charset="0"/>
              </a:rPr>
              <a:t>Procurement</a:t>
            </a:r>
            <a:r>
              <a:rPr lang="fr-CH" altLang="en-US" dirty="0">
                <a:solidFill>
                  <a:schemeClr val="accent1"/>
                </a:solidFill>
                <a:latin typeface="Arial" panose="020B0604020202020204" pitchFamily="34" charset="0"/>
                <a:cs typeface="Arial" panose="020B0604020202020204" pitchFamily="34" charset="0"/>
              </a:rPr>
              <a:t> Service</a:t>
            </a:r>
            <a:r>
              <a:rPr lang="fr-CH" dirty="0">
                <a:solidFill>
                  <a:schemeClr val="tx1"/>
                </a:solidFill>
                <a:latin typeface="Arial" panose="020B0604020202020204" pitchFamily="34" charset="0"/>
                <a:cs typeface="Arial" panose="020B0604020202020204" pitchFamily="34" charset="0"/>
              </a:rPr>
              <a:t/>
            </a:r>
            <a:br>
              <a:rPr lang="fr-CH" dirty="0">
                <a:solidFill>
                  <a:schemeClr val="tx1"/>
                </a:solidFill>
                <a:latin typeface="Arial" panose="020B0604020202020204" pitchFamily="34" charset="0"/>
                <a:cs typeface="Arial" panose="020B0604020202020204" pitchFamily="34" charset="0"/>
              </a:rPr>
            </a:br>
            <a:r>
              <a:rPr lang="fr-CH" altLang="en-US" sz="2400" dirty="0">
                <a:solidFill>
                  <a:srgbClr val="404040"/>
                </a:solidFill>
                <a:latin typeface="Arial" panose="020B0604020202020204" pitchFamily="34" charset="0"/>
                <a:cs typeface="Arial" panose="020B0604020202020204" pitchFamily="34" charset="0"/>
                <a:hlinkClick r:id="rId2"/>
              </a:rPr>
              <a:t>http://procurement.web.cern.ch</a:t>
            </a:r>
            <a:endParaRPr lang="fr-CH" altLang="en-US" sz="2400" dirty="0">
              <a:solidFill>
                <a:srgbClr val="404040"/>
              </a:solidFill>
              <a:latin typeface="Arial" panose="020B0604020202020204" pitchFamily="34" charset="0"/>
              <a:cs typeface="Arial" panose="020B0604020202020204" pitchFamily="34" charset="0"/>
            </a:endParaRPr>
          </a:p>
          <a:p>
            <a:endParaRPr lang="en-US" sz="2400" dirty="0">
              <a:solidFill>
                <a:schemeClr val="tx1"/>
              </a:solidFill>
            </a:endParaRPr>
          </a:p>
        </p:txBody>
      </p:sp>
      <p:grpSp>
        <p:nvGrpSpPr>
          <p:cNvPr id="8" name="Group 7">
            <a:extLst>
              <a:ext uri="{FF2B5EF4-FFF2-40B4-BE49-F238E27FC236}">
                <a16:creationId xmlns:a16="http://schemas.microsoft.com/office/drawing/2014/main" id="{5623AC14-CDA4-3F45-A195-97960A01EE74}"/>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16AD3BC8-46C1-C74E-B4CB-925D08D766D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E86499B8-3FBA-A244-AB46-96E83670C11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A9FAF25A-0E59-6045-9971-4F2C01E87E5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C1699A5-6058-CE48-89CC-6A0DF8E47A6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A49BA3A3-BA76-2C48-ADE1-D84158075C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145D664C-9570-1241-B28E-5077E38C2B72}"/>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 name="Picture 2"/>
          <p:cNvPicPr>
            <a:picLocks noChangeAspect="1"/>
          </p:cNvPicPr>
          <p:nvPr/>
        </p:nvPicPr>
        <p:blipFill>
          <a:blip r:embed="rId3"/>
          <a:stretch>
            <a:fillRect/>
          </a:stretch>
        </p:blipFill>
        <p:spPr>
          <a:xfrm>
            <a:off x="1763898" y="1439335"/>
            <a:ext cx="8410863" cy="4572572"/>
          </a:xfrm>
          <a:prstGeom prst="rect">
            <a:avLst/>
          </a:prstGeom>
        </p:spPr>
      </p:pic>
      <p:sp>
        <p:nvSpPr>
          <p:cNvPr id="17"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100424332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38</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marL="36513"/>
            <a:r>
              <a:rPr lang="en-US" altLang="en-US" dirty="0">
                <a:solidFill>
                  <a:schemeClr val="accent1"/>
                </a:solidFill>
                <a:latin typeface="+mn-lt"/>
                <a:ea typeface="Calibri" charset="0"/>
                <a:cs typeface="Calibri" charset="0"/>
              </a:rPr>
              <a:t>CERN Shopping List</a:t>
            </a:r>
            <a:r>
              <a:rPr lang="fr-CH" dirty="0">
                <a:solidFill>
                  <a:schemeClr val="tx1"/>
                </a:solidFill>
                <a:latin typeface="Arial" panose="020B0604020202020204" pitchFamily="34" charset="0"/>
                <a:cs typeface="Arial" panose="020B0604020202020204" pitchFamily="34" charset="0"/>
              </a:rPr>
              <a:t/>
            </a:r>
            <a:br>
              <a:rPr lang="fr-CH" dirty="0">
                <a:solidFill>
                  <a:schemeClr val="tx1"/>
                </a:solidFill>
                <a:latin typeface="Arial" panose="020B0604020202020204" pitchFamily="34" charset="0"/>
                <a:cs typeface="Arial" panose="020B0604020202020204" pitchFamily="34" charset="0"/>
              </a:rPr>
            </a:br>
            <a:r>
              <a:rPr lang="en-GB" sz="2400" dirty="0" smtClean="0">
                <a:hlinkClick r:id="rId3"/>
              </a:rPr>
              <a:t>https://forthcoming-ms.app.cern.ch/#!/</a:t>
            </a:r>
            <a:endParaRPr lang="en-GB" altLang="en-US" sz="2400" dirty="0">
              <a:hlinkClick r:id="rId4"/>
            </a:endParaRPr>
          </a:p>
        </p:txBody>
      </p:sp>
      <p:grpSp>
        <p:nvGrpSpPr>
          <p:cNvPr id="8" name="Group 7">
            <a:extLst>
              <a:ext uri="{FF2B5EF4-FFF2-40B4-BE49-F238E27FC236}">
                <a16:creationId xmlns:a16="http://schemas.microsoft.com/office/drawing/2014/main" id="{9B632ADF-F049-8443-916A-388D23F55AF4}"/>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1AFDD60-1FAA-804B-8684-235219279842}"/>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01BC6455-A0EE-5540-B090-A135A6DF67F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D36839EC-4CB5-CE4C-937E-361EEF58AE7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248C819D-ED8E-8E4C-AC29-511E8846866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50CB7B9E-5C61-F94B-B282-CC526027941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8653931-535B-AC41-8444-34804FF07DDE}"/>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7"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pic>
        <p:nvPicPr>
          <p:cNvPr id="2" name="Picture 1"/>
          <p:cNvPicPr>
            <a:picLocks noChangeAspect="1"/>
          </p:cNvPicPr>
          <p:nvPr/>
        </p:nvPicPr>
        <p:blipFill>
          <a:blip r:embed="rId5"/>
          <a:stretch>
            <a:fillRect/>
          </a:stretch>
        </p:blipFill>
        <p:spPr>
          <a:xfrm>
            <a:off x="2017204" y="1313759"/>
            <a:ext cx="7888583" cy="4845372"/>
          </a:xfrm>
          <a:prstGeom prst="rect">
            <a:avLst/>
          </a:prstGeom>
        </p:spPr>
      </p:pic>
    </p:spTree>
    <p:extLst>
      <p:ext uri="{BB962C8B-B14F-4D97-AF65-F5344CB8AC3E}">
        <p14:creationId xmlns:p14="http://schemas.microsoft.com/office/powerpoint/2010/main" val="317550235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39</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en-US" altLang="en-US" dirty="0">
                <a:solidFill>
                  <a:schemeClr val="accent1"/>
                </a:solidFill>
              </a:rPr>
              <a:t>Register in the Suppliers Portal</a:t>
            </a:r>
            <a:endParaRPr lang="en-GB" altLang="en-US" sz="2300" dirty="0"/>
          </a:p>
          <a:p>
            <a:endParaRPr lang="en-US" sz="2400" dirty="0">
              <a:solidFill>
                <a:schemeClr val="tx1"/>
              </a:solidFill>
            </a:endParaRPr>
          </a:p>
        </p:txBody>
      </p:sp>
      <p:grpSp>
        <p:nvGrpSpPr>
          <p:cNvPr id="15" name="Group 14">
            <a:extLst>
              <a:ext uri="{FF2B5EF4-FFF2-40B4-BE49-F238E27FC236}">
                <a16:creationId xmlns:a16="http://schemas.microsoft.com/office/drawing/2014/main" id="{F9A0753F-4BDD-1B47-B547-FAB185419AC1}"/>
              </a:ext>
            </a:extLst>
          </p:cNvPr>
          <p:cNvGrpSpPr/>
          <p:nvPr/>
        </p:nvGrpSpPr>
        <p:grpSpPr>
          <a:xfrm>
            <a:off x="412775" y="1592263"/>
            <a:ext cx="11779225" cy="1870465"/>
            <a:chOff x="412775" y="4793449"/>
            <a:chExt cx="11779225" cy="1870465"/>
          </a:xfrm>
        </p:grpSpPr>
        <p:sp>
          <p:nvSpPr>
            <p:cNvPr id="16" name="Rectangle 15">
              <a:extLst>
                <a:ext uri="{FF2B5EF4-FFF2-40B4-BE49-F238E27FC236}">
                  <a16:creationId xmlns:a16="http://schemas.microsoft.com/office/drawing/2014/main" id="{7EF8B4C1-85BB-DB48-B37A-D530B4A53550}"/>
                </a:ext>
              </a:extLst>
            </p:cNvPr>
            <p:cNvSpPr/>
            <p:nvPr/>
          </p:nvSpPr>
          <p:spPr>
            <a:xfrm>
              <a:off x="412775" y="4793449"/>
              <a:ext cx="11371237" cy="1870465"/>
            </a:xfrm>
            <a:prstGeom prst="rect">
              <a:avLst/>
            </a:prstGeom>
            <a:solidFill>
              <a:schemeClr val="accent3"/>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7" name="Group 16">
              <a:extLst>
                <a:ext uri="{FF2B5EF4-FFF2-40B4-BE49-F238E27FC236}">
                  <a16:creationId xmlns:a16="http://schemas.microsoft.com/office/drawing/2014/main" id="{7F52A6C5-40E6-B143-8301-650EB00C136A}"/>
                </a:ext>
              </a:extLst>
            </p:cNvPr>
            <p:cNvGrpSpPr/>
            <p:nvPr/>
          </p:nvGrpSpPr>
          <p:grpSpPr>
            <a:xfrm>
              <a:off x="785960" y="4943298"/>
              <a:ext cx="11406040" cy="1692771"/>
              <a:chOff x="785960" y="4943298"/>
              <a:chExt cx="11406040" cy="1692771"/>
            </a:xfrm>
          </p:grpSpPr>
          <p:sp>
            <p:nvSpPr>
              <p:cNvPr id="18" name="TextBox 17">
                <a:extLst>
                  <a:ext uri="{FF2B5EF4-FFF2-40B4-BE49-F238E27FC236}">
                    <a16:creationId xmlns:a16="http://schemas.microsoft.com/office/drawing/2014/main" id="{2CEA1F95-E214-A74E-9489-49EB47E2F480}"/>
                  </a:ext>
                </a:extLst>
              </p:cNvPr>
              <p:cNvSpPr txBox="1"/>
              <p:nvPr/>
            </p:nvSpPr>
            <p:spPr>
              <a:xfrm>
                <a:off x="4283220" y="4943298"/>
                <a:ext cx="7908780" cy="1692771"/>
              </a:xfrm>
              <a:prstGeom prst="rect">
                <a:avLst/>
              </a:prstGeom>
              <a:noFill/>
            </p:spPr>
            <p:txBody>
              <a:bodyPr wrap="square" lIns="0" rtlCol="0" anchor="ctr" anchorCtr="0">
                <a:spAutoFit/>
              </a:bodyPr>
              <a:lstStyle/>
              <a:p>
                <a:r>
                  <a:rPr lang="en-US" altLang="en-US" sz="2400" b="1" dirty="0">
                    <a:solidFill>
                      <a:schemeClr val="bg2"/>
                    </a:solidFill>
                    <a:latin typeface="+mj-lt"/>
                    <a:ea typeface="Calibri" charset="0"/>
                    <a:cs typeface="Calibri" charset="0"/>
                  </a:rPr>
                  <a:t>for all exchanges with CERN, in particular to: </a:t>
                </a:r>
              </a:p>
              <a:p>
                <a:pPr marL="342900" indent="-342900">
                  <a:buFont typeface="Arial" charset="0"/>
                  <a:buChar char="•"/>
                </a:pPr>
                <a:r>
                  <a:rPr lang="en-US" altLang="en-US" sz="2000" dirty="0">
                    <a:solidFill>
                      <a:schemeClr val="bg2"/>
                    </a:solidFill>
                    <a:latin typeface="+mj-lt"/>
                    <a:ea typeface="Calibri" charset="0"/>
                    <a:cs typeface="Calibri" charset="0"/>
                  </a:rPr>
                  <a:t>Be visible for future opportunities </a:t>
                </a:r>
                <a:br>
                  <a:rPr lang="en-US" altLang="en-US" sz="2000" dirty="0">
                    <a:solidFill>
                      <a:schemeClr val="bg2"/>
                    </a:solidFill>
                    <a:latin typeface="+mj-lt"/>
                    <a:ea typeface="Calibri" charset="0"/>
                    <a:cs typeface="Calibri" charset="0"/>
                  </a:rPr>
                </a:br>
                <a:r>
                  <a:rPr lang="en-US" altLang="en-US" sz="2000" dirty="0">
                    <a:solidFill>
                      <a:schemeClr val="bg2"/>
                    </a:solidFill>
                    <a:latin typeface="+mj-lt"/>
                    <a:ea typeface="Calibri" charset="0"/>
                    <a:cs typeface="Calibri" charset="0"/>
                  </a:rPr>
                  <a:t>(with the procurement codes you have indicated), </a:t>
                </a:r>
              </a:p>
              <a:p>
                <a:pPr marL="342900" indent="-342900">
                  <a:buFont typeface="Arial" charset="0"/>
                  <a:buChar char="•"/>
                </a:pPr>
                <a:r>
                  <a:rPr lang="en-US" altLang="en-US" sz="2000" dirty="0">
                    <a:solidFill>
                      <a:schemeClr val="bg2"/>
                    </a:solidFill>
                    <a:latin typeface="+mj-lt"/>
                    <a:ea typeface="Calibri" charset="0"/>
                    <a:cs typeface="Calibri" charset="0"/>
                  </a:rPr>
                  <a:t>Receive and follow-up orders,</a:t>
                </a:r>
              </a:p>
              <a:p>
                <a:pPr marL="342900" indent="-342900">
                  <a:buFont typeface="Arial" charset="0"/>
                  <a:buChar char="•"/>
                </a:pPr>
                <a:r>
                  <a:rPr lang="en-US" altLang="en-US" sz="2000" dirty="0">
                    <a:solidFill>
                      <a:schemeClr val="bg2"/>
                    </a:solidFill>
                    <a:latin typeface="+mj-lt"/>
                    <a:ea typeface="Calibri" charset="0"/>
                    <a:cs typeface="Calibri" charset="0"/>
                  </a:rPr>
                  <a:t>Send invoices.</a:t>
                </a:r>
              </a:p>
            </p:txBody>
          </p:sp>
          <p:sp>
            <p:nvSpPr>
              <p:cNvPr id="19" name="TextBox 18">
                <a:extLst>
                  <a:ext uri="{FF2B5EF4-FFF2-40B4-BE49-F238E27FC236}">
                    <a16:creationId xmlns:a16="http://schemas.microsoft.com/office/drawing/2014/main" id="{E7AF73BD-C073-2741-A9A5-86BC5524C866}"/>
                  </a:ext>
                </a:extLst>
              </p:cNvPr>
              <p:cNvSpPr txBox="1"/>
              <p:nvPr/>
            </p:nvSpPr>
            <p:spPr>
              <a:xfrm>
                <a:off x="785960" y="5463430"/>
                <a:ext cx="2771480" cy="553998"/>
              </a:xfrm>
              <a:prstGeom prst="rect">
                <a:avLst/>
              </a:prstGeom>
              <a:noFill/>
            </p:spPr>
            <p:txBody>
              <a:bodyPr wrap="square" rtlCol="0">
                <a:spAutoFit/>
              </a:bodyPr>
              <a:lstStyle/>
              <a:p>
                <a:pPr algn="ctr"/>
                <a:r>
                  <a:rPr lang="en-US" sz="3000" b="1" dirty="0">
                    <a:solidFill>
                      <a:schemeClr val="bg1"/>
                    </a:solidFill>
                  </a:rPr>
                  <a:t>MANDATORY</a:t>
                </a:r>
              </a:p>
            </p:txBody>
          </p:sp>
        </p:grpSp>
      </p:gr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t="987"/>
          <a:stretch/>
        </p:blipFill>
        <p:spPr>
          <a:xfrm>
            <a:off x="4268788" y="3807958"/>
            <a:ext cx="7517422" cy="2389187"/>
          </a:xfrm>
          <a:prstGeom prst="rect">
            <a:avLst/>
          </a:prstGeom>
          <a:ln>
            <a:noFill/>
          </a:ln>
        </p:spPr>
      </p:pic>
      <p:sp>
        <p:nvSpPr>
          <p:cNvPr id="11" name="Rectangle 10">
            <a:extLst>
              <a:ext uri="{FF2B5EF4-FFF2-40B4-BE49-F238E27FC236}">
                <a16:creationId xmlns:a16="http://schemas.microsoft.com/office/drawing/2014/main" id="{76A76111-A9D9-0C46-970E-87203F46212F}"/>
              </a:ext>
            </a:extLst>
          </p:cNvPr>
          <p:cNvSpPr/>
          <p:nvPr/>
        </p:nvSpPr>
        <p:spPr>
          <a:xfrm>
            <a:off x="4254476" y="3804337"/>
            <a:ext cx="7529537" cy="2376486"/>
          </a:xfrm>
          <a:prstGeom prst="rect">
            <a:avLst/>
          </a:prstGeom>
          <a:noFill/>
          <a:ln>
            <a:solidFill>
              <a:schemeClr val="accent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3" name="Group 12">
            <a:extLst>
              <a:ext uri="{FF2B5EF4-FFF2-40B4-BE49-F238E27FC236}">
                <a16:creationId xmlns:a16="http://schemas.microsoft.com/office/drawing/2014/main" id="{2E02EF2C-2F82-B64E-AA38-5290D68C439C}"/>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31AD4510-ABCB-A546-822C-BA4BF96936C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947C489F-386E-3944-ABC4-3BF2F711387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B3A4BDC9-1654-9D46-9730-9E7BE1825E1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B9E089D0-6DEC-6149-9373-981A4950CC70}"/>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BFC65B7E-3345-934D-B5FD-B79DCDA4AD0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4986E3B2-2E8F-7941-AAEA-3C2897642264}"/>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5" name="Date Placeholder 1"/>
          <p:cNvSpPr>
            <a:spLocks noGrp="1"/>
          </p:cNvSpPr>
          <p:nvPr>
            <p:ph type="dt" sz="half" idx="4294967295"/>
          </p:nvPr>
        </p:nvSpPr>
        <p:spPr>
          <a:xfrm>
            <a:off x="3009014" y="6353703"/>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11030168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71A3D1EF-E5BA-D348-AFEC-D79946ACBEF1}"/>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1"/>
            <a:ext cx="12192000" cy="6343275"/>
          </a:xfrm>
        </p:spPr>
      </p:pic>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4</a:t>
            </a:fld>
            <a:endParaRPr lang="en-US" dirty="0"/>
          </a:p>
        </p:txBody>
      </p:sp>
      <p:grpSp>
        <p:nvGrpSpPr>
          <p:cNvPr id="10" name="Group 9">
            <a:extLst>
              <a:ext uri="{FF2B5EF4-FFF2-40B4-BE49-F238E27FC236}">
                <a16:creationId xmlns:a16="http://schemas.microsoft.com/office/drawing/2014/main" id="{ADEEB0BB-90D7-DC4D-9D20-64317125F697}"/>
              </a:ext>
            </a:extLst>
          </p:cNvPr>
          <p:cNvGrpSpPr/>
          <p:nvPr/>
        </p:nvGrpSpPr>
        <p:grpSpPr>
          <a:xfrm>
            <a:off x="0" y="-1400"/>
            <a:ext cx="12187669" cy="98854"/>
            <a:chOff x="-1" y="0"/>
            <a:chExt cx="12187669" cy="98854"/>
          </a:xfrm>
        </p:grpSpPr>
        <p:sp>
          <p:nvSpPr>
            <p:cNvPr id="11" name="Rectangle 10">
              <a:extLst>
                <a:ext uri="{FF2B5EF4-FFF2-40B4-BE49-F238E27FC236}">
                  <a16:creationId xmlns:a16="http://schemas.microsoft.com/office/drawing/2014/main" id="{4F46E913-9747-454E-BEDF-EE99321843E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995B4B7-F352-F547-8425-515901C0267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F7BBB50D-11DE-EF4D-B484-137AEF98E67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EC42BFAF-DB18-A446-A68E-0EA4A8166D4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2D86383E-6301-974E-B59B-E39DBA6AA72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9" name="Rectangle 8">
            <a:extLst>
              <a:ext uri="{FF2B5EF4-FFF2-40B4-BE49-F238E27FC236}">
                <a16:creationId xmlns:a16="http://schemas.microsoft.com/office/drawing/2014/main" id="{FEFCC37A-3974-3F4D-821B-7EE7260498D6}"/>
              </a:ext>
            </a:extLst>
          </p:cNvPr>
          <p:cNvSpPr/>
          <p:nvPr/>
        </p:nvSpPr>
        <p:spPr>
          <a:xfrm>
            <a:off x="7932738" y="-8313"/>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lstStyle/>
          <a:p>
            <a:pPr>
              <a:lnSpc>
                <a:spcPts val="2600"/>
              </a:lnSpc>
              <a:spcBef>
                <a:spcPts val="800"/>
              </a:spcBef>
              <a:spcAft>
                <a:spcPts val="0"/>
              </a:spcAft>
              <a:buFont typeface="Arial" charset="0"/>
              <a:buChar char="•"/>
            </a:pPr>
            <a:r>
              <a:rPr lang="en-US" altLang="en-US" dirty="0">
                <a:ea typeface="Calibri" charset="0"/>
                <a:cs typeface="Calibri" charset="0"/>
              </a:rPr>
              <a:t>Civil engineering: </a:t>
            </a:r>
          </a:p>
          <a:p>
            <a:pPr lvl="1">
              <a:lnSpc>
                <a:spcPts val="2600"/>
              </a:lnSpc>
              <a:spcBef>
                <a:spcPts val="800"/>
              </a:spcBef>
              <a:spcAft>
                <a:spcPts val="0"/>
              </a:spcAft>
              <a:buFont typeface="Arial" charset="0"/>
              <a:buChar char="•"/>
            </a:pPr>
            <a:r>
              <a:rPr lang="en-US" altLang="en-US" dirty="0">
                <a:ea typeface="Calibri" charset="0"/>
                <a:cs typeface="Calibri" charset="0"/>
              </a:rPr>
              <a:t>Construction</a:t>
            </a:r>
          </a:p>
          <a:p>
            <a:pPr lvl="1">
              <a:lnSpc>
                <a:spcPts val="2600"/>
              </a:lnSpc>
              <a:spcBef>
                <a:spcPts val="800"/>
              </a:spcBef>
              <a:spcAft>
                <a:spcPts val="0"/>
              </a:spcAft>
              <a:buFont typeface="Arial" charset="0"/>
              <a:buChar char="•"/>
            </a:pPr>
            <a:r>
              <a:rPr lang="en-US" altLang="en-US" dirty="0">
                <a:ea typeface="Calibri" charset="0"/>
                <a:cs typeface="Calibri" charset="0"/>
              </a:rPr>
              <a:t>Renovation of buildings </a:t>
            </a:r>
          </a:p>
          <a:p>
            <a:pPr lvl="1">
              <a:lnSpc>
                <a:spcPts val="2600"/>
              </a:lnSpc>
              <a:spcBef>
                <a:spcPts val="800"/>
              </a:spcBef>
              <a:spcAft>
                <a:spcPts val="0"/>
              </a:spcAft>
              <a:buFont typeface="Arial" charset="0"/>
              <a:buChar char="•"/>
            </a:pPr>
            <a:r>
              <a:rPr lang="en-US" altLang="en-US" dirty="0">
                <a:ea typeface="Calibri" charset="0"/>
                <a:cs typeface="Calibri" charset="0"/>
              </a:rPr>
              <a:t>Metallic structures</a:t>
            </a:r>
          </a:p>
          <a:p>
            <a:pPr lvl="1">
              <a:lnSpc>
                <a:spcPts val="2600"/>
              </a:lnSpc>
              <a:spcBef>
                <a:spcPts val="800"/>
              </a:spcBef>
              <a:spcAft>
                <a:spcPts val="0"/>
              </a:spcAft>
              <a:buFont typeface="Arial" charset="0"/>
              <a:buChar char="•"/>
            </a:pPr>
            <a:r>
              <a:rPr lang="en-US" altLang="en-US" dirty="0">
                <a:ea typeface="Calibri" charset="0"/>
                <a:cs typeface="Calibri" charset="0"/>
              </a:rPr>
              <a:t>Earthworks</a:t>
            </a:r>
          </a:p>
          <a:p>
            <a:pPr lvl="1">
              <a:lnSpc>
                <a:spcPts val="2600"/>
              </a:lnSpc>
              <a:spcBef>
                <a:spcPts val="800"/>
              </a:spcBef>
              <a:spcAft>
                <a:spcPts val="0"/>
              </a:spcAft>
              <a:buFont typeface="Arial" charset="0"/>
              <a:buChar char="•"/>
            </a:pPr>
            <a:r>
              <a:rPr lang="en-US" altLang="en-US" dirty="0">
                <a:ea typeface="Calibri" charset="0"/>
                <a:cs typeface="Calibri" charset="0"/>
              </a:rPr>
              <a:t>Roads</a:t>
            </a:r>
          </a:p>
          <a:p>
            <a:pPr>
              <a:lnSpc>
                <a:spcPts val="2600"/>
              </a:lnSpc>
              <a:spcBef>
                <a:spcPts val="800"/>
              </a:spcBef>
              <a:spcAft>
                <a:spcPts val="0"/>
              </a:spcAft>
              <a:buFont typeface="Arial" charset="0"/>
              <a:buChar char="•"/>
            </a:pPr>
            <a:r>
              <a:rPr lang="en-US" altLang="en-US" dirty="0">
                <a:ea typeface="Calibri" charset="0"/>
                <a:cs typeface="Calibri" charset="0"/>
              </a:rPr>
              <a:t>Cooling and ventilation</a:t>
            </a:r>
            <a:br>
              <a:rPr lang="en-US" altLang="en-US" dirty="0">
                <a:ea typeface="Calibri" charset="0"/>
                <a:cs typeface="Calibri" charset="0"/>
              </a:rPr>
            </a:br>
            <a:r>
              <a:rPr lang="en-US" altLang="en-US" dirty="0">
                <a:ea typeface="Calibri" charset="0"/>
                <a:cs typeface="Calibri" charset="0"/>
              </a:rPr>
              <a:t>equipment</a:t>
            </a:r>
          </a:p>
          <a:p>
            <a:pPr>
              <a:lnSpc>
                <a:spcPts val="2600"/>
              </a:lnSpc>
              <a:spcBef>
                <a:spcPts val="800"/>
              </a:spcBef>
              <a:spcAft>
                <a:spcPts val="0"/>
              </a:spcAft>
              <a:buFont typeface="Arial" charset="0"/>
              <a:buChar char="•"/>
            </a:pPr>
            <a:endParaRPr lang="en-US" altLang="en-US" dirty="0">
              <a:ea typeface="Calibri" charset="0"/>
              <a:cs typeface="Calibri"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p:txBody>
          <a:bodyPr/>
          <a:lstStyle/>
          <a:p>
            <a:r>
              <a:rPr lang="en-US" sz="3200" dirty="0" smtClean="0"/>
              <a:t>CERN needs</a:t>
            </a:r>
            <a:endParaRPr lang="en-US" sz="3200" dirty="0">
              <a:solidFill>
                <a:schemeClr val="bg2"/>
              </a:solidFill>
            </a:endParaRPr>
          </a:p>
        </p:txBody>
      </p:sp>
      <p:sp>
        <p:nvSpPr>
          <p:cNvPr id="18" name="Rectangle 17">
            <a:extLst>
              <a:ext uri="{FF2B5EF4-FFF2-40B4-BE49-F238E27FC236}">
                <a16:creationId xmlns:a16="http://schemas.microsoft.com/office/drawing/2014/main" id="{060689B2-DCDD-F142-B3CF-F2E2F1E8B860}"/>
              </a:ext>
            </a:extLst>
          </p:cNvPr>
          <p:cNvSpPr/>
          <p:nvPr/>
        </p:nvSpPr>
        <p:spPr>
          <a:xfrm>
            <a:off x="2468202" y="-15784"/>
            <a:ext cx="2471544" cy="11800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Date Placeholder 1"/>
          <p:cNvSpPr>
            <a:spLocks noGrp="1"/>
          </p:cNvSpPr>
          <p:nvPr>
            <p:ph type="dt" sz="half" idx="4294967295"/>
          </p:nvPr>
        </p:nvSpPr>
        <p:spPr>
          <a:xfrm>
            <a:off x="3009014" y="6492875"/>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4539681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4CE7C6-9095-0B4E-BE10-F23315D08569}"/>
              </a:ext>
            </a:extLst>
          </p:cNvPr>
          <p:cNvSpPr txBox="1"/>
          <p:nvPr/>
        </p:nvSpPr>
        <p:spPr>
          <a:xfrm>
            <a:off x="4905937" y="1126222"/>
            <a:ext cx="2443977" cy="646331"/>
          </a:xfrm>
          <a:prstGeom prst="rect">
            <a:avLst/>
          </a:prstGeom>
          <a:noFill/>
        </p:spPr>
        <p:txBody>
          <a:bodyPr wrap="square" rtlCol="0">
            <a:spAutoFit/>
          </a:bodyPr>
          <a:lstStyle/>
          <a:p>
            <a:r>
              <a:rPr lang="en-US" sz="3600" dirty="0"/>
              <a:t>Thank you</a:t>
            </a:r>
          </a:p>
        </p:txBody>
      </p:sp>
    </p:spTree>
    <p:extLst>
      <p:ext uri="{BB962C8B-B14F-4D97-AF65-F5344CB8AC3E}">
        <p14:creationId xmlns:p14="http://schemas.microsoft.com/office/powerpoint/2010/main" val="31426366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B4C0E200-0DEE-6542-9B63-A9D142BC75BF}"/>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8238"/>
            <a:ext cx="12192000" cy="6337114"/>
          </a:xfrm>
        </p:spPr>
      </p:pic>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5</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r>
              <a:rPr lang="en-US" dirty="0" err="1"/>
              <a:t>Electical</a:t>
            </a:r>
            <a:r>
              <a:rPr lang="en-US" dirty="0"/>
              <a:t> engineering and magnets </a:t>
            </a:r>
          </a:p>
          <a:p>
            <a:pPr lvl="1"/>
            <a:r>
              <a:rPr lang="fr-CH" altLang="en-US" dirty="0">
                <a:cs typeface="Calibri" panose="020F0502020204030204" pitchFamily="34" charset="0"/>
              </a:rPr>
              <a:t>Transformers</a:t>
            </a:r>
          </a:p>
          <a:p>
            <a:pPr lvl="1"/>
            <a:r>
              <a:rPr lang="fr-CH" altLang="en-US" dirty="0" err="1">
                <a:cs typeface="Calibri" panose="020F0502020204030204" pitchFamily="34" charset="0"/>
              </a:rPr>
              <a:t>Switchboards</a:t>
            </a:r>
            <a:r>
              <a:rPr lang="fr-CH" altLang="en-US" dirty="0">
                <a:cs typeface="Calibri" panose="020F0502020204030204" pitchFamily="34" charset="0"/>
              </a:rPr>
              <a:t> and </a:t>
            </a:r>
            <a:r>
              <a:rPr lang="fr-CH" altLang="en-US" dirty="0" err="1">
                <a:cs typeface="Calibri" panose="020F0502020204030204" pitchFamily="34" charset="0"/>
              </a:rPr>
              <a:t>switchgear</a:t>
            </a:r>
            <a:endParaRPr lang="fr-CH" altLang="en-US" dirty="0">
              <a:cs typeface="Calibri" panose="020F0502020204030204" pitchFamily="34" charset="0"/>
            </a:endParaRPr>
          </a:p>
          <a:p>
            <a:pPr lvl="1"/>
            <a:r>
              <a:rPr lang="fr-CH" altLang="en-US" dirty="0" err="1">
                <a:cs typeface="Calibri" panose="020F0502020204030204" pitchFamily="34" charset="0"/>
              </a:rPr>
              <a:t>Cables</a:t>
            </a:r>
            <a:endParaRPr lang="fr-CH" altLang="en-US" dirty="0">
              <a:cs typeface="Calibri" panose="020F0502020204030204" pitchFamily="34" charset="0"/>
            </a:endParaRPr>
          </a:p>
          <a:p>
            <a:pPr lvl="1"/>
            <a:r>
              <a:rPr lang="fr-CH" altLang="en-US" dirty="0">
                <a:cs typeface="Calibri" panose="020F0502020204030204" pitchFamily="34" charset="0"/>
              </a:rPr>
              <a:t>Automation</a:t>
            </a:r>
          </a:p>
          <a:p>
            <a:pPr lvl="1"/>
            <a:r>
              <a:rPr lang="fr-CH" altLang="en-US" dirty="0">
                <a:cs typeface="Calibri" panose="020F0502020204030204" pitchFamily="34" charset="0"/>
              </a:rPr>
              <a:t>Power supplies</a:t>
            </a:r>
          </a:p>
          <a:p>
            <a:pPr lvl="1"/>
            <a:r>
              <a:rPr lang="fr-CH" altLang="en-US" dirty="0" err="1">
                <a:cs typeface="Calibri" panose="020F0502020204030204" pitchFamily="34" charset="0"/>
              </a:rPr>
              <a:t>Magnets</a:t>
            </a:r>
            <a:endParaRPr lang="fr-CH" altLang="en-US" dirty="0">
              <a:cs typeface="Calibri" panose="020F0502020204030204" pitchFamily="34" charset="0"/>
            </a:endParaRPr>
          </a:p>
          <a:p>
            <a:pPr>
              <a:lnSpc>
                <a:spcPts val="2600"/>
              </a:lnSpc>
              <a:spcBef>
                <a:spcPts val="800"/>
              </a:spcBef>
              <a:spcAft>
                <a:spcPts val="0"/>
              </a:spcAft>
            </a:pPr>
            <a:endParaRPr lang="en-US" dirty="0"/>
          </a:p>
        </p:txBody>
      </p:sp>
      <p:grpSp>
        <p:nvGrpSpPr>
          <p:cNvPr id="18" name="Group 17">
            <a:extLst>
              <a:ext uri="{FF2B5EF4-FFF2-40B4-BE49-F238E27FC236}">
                <a16:creationId xmlns:a16="http://schemas.microsoft.com/office/drawing/2014/main" id="{51E45AC6-7DFE-0241-BFE1-1964CCB29A85}"/>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396B861E-D7D0-C541-BDE2-76BCCC8C71C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370929F0-9449-9041-BB5F-AE3B67A06787}"/>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C84FAF31-CAA2-1A4C-BAAB-C06628302AD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F506A846-753B-5544-9ACC-5D0EC82DC09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65085D54-72B9-8147-9C7D-0D86B217AA6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7" name="Title 3"/>
          <p:cNvSpPr txBox="1">
            <a:spLocks/>
          </p:cNvSpPr>
          <p:nvPr/>
        </p:nvSpPr>
        <p:spPr>
          <a:xfrm>
            <a:off x="8228013" y="525993"/>
            <a:ext cx="3708400"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en-US" sz="3200" smtClean="0"/>
              <a:t>CERN needs</a:t>
            </a:r>
            <a:endParaRPr lang="en-US" sz="3200" dirty="0">
              <a:solidFill>
                <a:schemeClr val="bg2"/>
              </a:solidFill>
            </a:endParaRPr>
          </a:p>
        </p:txBody>
      </p:sp>
      <p:sp>
        <p:nvSpPr>
          <p:cNvPr id="25" name="Rectangle 24">
            <a:extLst>
              <a:ext uri="{FF2B5EF4-FFF2-40B4-BE49-F238E27FC236}">
                <a16:creationId xmlns:a16="http://schemas.microsoft.com/office/drawing/2014/main" id="{060689B2-DCDD-F142-B3CF-F2E2F1E8B860}"/>
              </a:ext>
            </a:extLst>
          </p:cNvPr>
          <p:cNvSpPr/>
          <p:nvPr/>
        </p:nvSpPr>
        <p:spPr>
          <a:xfrm>
            <a:off x="2468202" y="-15784"/>
            <a:ext cx="2471544" cy="11800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Date Placeholder 1"/>
          <p:cNvSpPr>
            <a:spLocks noGrp="1"/>
          </p:cNvSpPr>
          <p:nvPr>
            <p:ph type="dt" sz="half" idx="4294967295"/>
          </p:nvPr>
        </p:nvSpPr>
        <p:spPr>
          <a:xfrm>
            <a:off x="3009014" y="6373997"/>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17913183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D5D41DC-FD78-E343-A6E7-27A46128083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8238"/>
            <a:ext cx="12192000" cy="6317599"/>
          </a:xfrm>
          <a:prstGeom prst="rect">
            <a:avLst/>
          </a:prstGeom>
        </p:spPr>
      </p:pic>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6</a:t>
            </a:fld>
            <a:endParaRPr lang="en-US" dirty="0"/>
          </a:p>
        </p:txBody>
      </p:sp>
      <p:sp>
        <p:nvSpPr>
          <p:cNvPr id="10" name="Rectangle 9">
            <a:extLst>
              <a:ext uri="{FF2B5EF4-FFF2-40B4-BE49-F238E27FC236}">
                <a16:creationId xmlns:a16="http://schemas.microsoft.com/office/drawing/2014/main" id="{FEFCC37A-3974-3F4D-821B-7EE7260498D6}"/>
              </a:ext>
            </a:extLst>
          </p:cNvPr>
          <p:cNvSpPr/>
          <p:nvPr/>
        </p:nvSpPr>
        <p:spPr>
          <a:xfrm>
            <a:off x="7932738" y="-33252"/>
            <a:ext cx="4259262" cy="6359089"/>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075613" y="1592263"/>
            <a:ext cx="3708400" cy="4290952"/>
          </a:xfrm>
        </p:spPr>
        <p:txBody>
          <a:bodyPr/>
          <a:lstStyle/>
          <a:p>
            <a:pPr>
              <a:lnSpc>
                <a:spcPts val="2600"/>
              </a:lnSpc>
              <a:spcBef>
                <a:spcPts val="800"/>
              </a:spcBef>
              <a:spcAft>
                <a:spcPts val="0"/>
              </a:spcAft>
              <a:buFont typeface="Arial" charset="0"/>
              <a:buChar char="•"/>
            </a:pPr>
            <a:r>
              <a:rPr lang="en-US" altLang="en-US" dirty="0">
                <a:ea typeface="Calibri" charset="0"/>
                <a:cs typeface="Calibri" charset="0"/>
              </a:rPr>
              <a:t>Information Technology</a:t>
            </a:r>
          </a:p>
          <a:p>
            <a:pPr lvl="1">
              <a:lnSpc>
                <a:spcPts val="2600"/>
              </a:lnSpc>
              <a:spcBef>
                <a:spcPts val="800"/>
              </a:spcBef>
              <a:spcAft>
                <a:spcPts val="0"/>
              </a:spcAft>
              <a:buFont typeface="Arial" charset="0"/>
              <a:buChar char="•"/>
            </a:pPr>
            <a:r>
              <a:rPr lang="en-US" altLang="en-US" dirty="0">
                <a:ea typeface="Calibri" charset="0"/>
                <a:cs typeface="Calibri" charset="0"/>
              </a:rPr>
              <a:t>Computing systems</a:t>
            </a:r>
          </a:p>
          <a:p>
            <a:pPr lvl="1">
              <a:lnSpc>
                <a:spcPts val="2600"/>
              </a:lnSpc>
              <a:spcBef>
                <a:spcPts val="800"/>
              </a:spcBef>
              <a:spcAft>
                <a:spcPts val="0"/>
              </a:spcAft>
              <a:buFont typeface="Arial" charset="0"/>
              <a:buChar char="•"/>
            </a:pPr>
            <a:r>
              <a:rPr lang="en-US" altLang="en-US" dirty="0">
                <a:ea typeface="Calibri" charset="0"/>
                <a:cs typeface="Calibri" charset="0"/>
              </a:rPr>
              <a:t>Servers</a:t>
            </a:r>
          </a:p>
          <a:p>
            <a:pPr lvl="1">
              <a:lnSpc>
                <a:spcPts val="2600"/>
              </a:lnSpc>
              <a:spcBef>
                <a:spcPts val="800"/>
              </a:spcBef>
              <a:spcAft>
                <a:spcPts val="0"/>
              </a:spcAft>
              <a:buFont typeface="Arial" charset="0"/>
              <a:buChar char="•"/>
            </a:pPr>
            <a:r>
              <a:rPr lang="en-US" altLang="en-US" dirty="0">
                <a:ea typeface="Calibri" charset="0"/>
                <a:cs typeface="Calibri" charset="0"/>
              </a:rPr>
              <a:t>Software</a:t>
            </a:r>
          </a:p>
          <a:p>
            <a:pPr lvl="1">
              <a:lnSpc>
                <a:spcPts val="2600"/>
              </a:lnSpc>
              <a:spcBef>
                <a:spcPts val="800"/>
              </a:spcBef>
              <a:spcAft>
                <a:spcPts val="0"/>
              </a:spcAft>
              <a:buFont typeface="Arial" charset="0"/>
              <a:buChar char="•"/>
            </a:pPr>
            <a:r>
              <a:rPr lang="en-US" altLang="en-US" dirty="0">
                <a:ea typeface="Calibri" charset="0"/>
                <a:cs typeface="Calibri" charset="0"/>
              </a:rPr>
              <a:t>Network equipment</a:t>
            </a:r>
          </a:p>
          <a:p>
            <a:pPr lvl="1">
              <a:lnSpc>
                <a:spcPts val="2600"/>
              </a:lnSpc>
              <a:spcBef>
                <a:spcPts val="800"/>
              </a:spcBef>
              <a:spcAft>
                <a:spcPts val="0"/>
              </a:spcAft>
              <a:buFont typeface="Arial" charset="0"/>
              <a:buChar char="•"/>
            </a:pPr>
            <a:r>
              <a:rPr lang="en-US" altLang="en-US" dirty="0">
                <a:ea typeface="Calibri" charset="0"/>
                <a:cs typeface="Calibri" charset="0"/>
              </a:rPr>
              <a:t>Personal computer equipment</a:t>
            </a:r>
          </a:p>
          <a:p>
            <a:pPr>
              <a:lnSpc>
                <a:spcPts val="2600"/>
              </a:lnSpc>
              <a:spcBef>
                <a:spcPts val="800"/>
              </a:spcBef>
              <a:spcAft>
                <a:spcPts val="0"/>
              </a:spcAft>
              <a:buFont typeface="Arial" charset="0"/>
              <a:buChar char="•"/>
            </a:pPr>
            <a:endParaRPr lang="en-US" altLang="en-US" dirty="0">
              <a:ea typeface="Calibri" charset="0"/>
              <a:cs typeface="Calibri" charset="0"/>
            </a:endParaRPr>
          </a:p>
        </p:txBody>
      </p:sp>
      <p:grpSp>
        <p:nvGrpSpPr>
          <p:cNvPr id="18" name="Group 17">
            <a:extLst>
              <a:ext uri="{FF2B5EF4-FFF2-40B4-BE49-F238E27FC236}">
                <a16:creationId xmlns:a16="http://schemas.microsoft.com/office/drawing/2014/main" id="{4A567BBA-3988-A24C-9DED-7645D9CC058B}"/>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3D40496A-3D7D-C344-BDAA-48033870945D}"/>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02882702-3E5A-6346-9873-6DDC3555F997}"/>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5091774E-A9C0-6E42-AC25-765F3C5BEE47}"/>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C2FB44D8-A607-684E-9B2B-FE0B2715BCA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91B18FBB-6D94-4648-AEBC-DFA7F7FF8A3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7" name="Title 3"/>
          <p:cNvSpPr txBox="1">
            <a:spLocks/>
          </p:cNvSpPr>
          <p:nvPr/>
        </p:nvSpPr>
        <p:spPr>
          <a:xfrm>
            <a:off x="8228013" y="525993"/>
            <a:ext cx="3708400"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en-US" sz="3200" smtClean="0"/>
              <a:t>CERN needs</a:t>
            </a:r>
            <a:endParaRPr lang="en-US" sz="3200" dirty="0">
              <a:solidFill>
                <a:schemeClr val="bg2"/>
              </a:solidFill>
            </a:endParaRPr>
          </a:p>
        </p:txBody>
      </p:sp>
      <p:sp>
        <p:nvSpPr>
          <p:cNvPr id="25" name="Rectangle 24">
            <a:extLst>
              <a:ext uri="{FF2B5EF4-FFF2-40B4-BE49-F238E27FC236}">
                <a16:creationId xmlns:a16="http://schemas.microsoft.com/office/drawing/2014/main" id="{060689B2-DCDD-F142-B3CF-F2E2F1E8B860}"/>
              </a:ext>
            </a:extLst>
          </p:cNvPr>
          <p:cNvSpPr/>
          <p:nvPr/>
        </p:nvSpPr>
        <p:spPr>
          <a:xfrm>
            <a:off x="2468202" y="-15784"/>
            <a:ext cx="2471544" cy="11800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Date Placeholder 1"/>
          <p:cNvSpPr>
            <a:spLocks noGrp="1"/>
          </p:cNvSpPr>
          <p:nvPr>
            <p:ph type="dt" sz="half" idx="4294967295"/>
          </p:nvPr>
        </p:nvSpPr>
        <p:spPr>
          <a:xfrm>
            <a:off x="3009014" y="6367327"/>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20204021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024C9B6-F1A1-4F4B-8D4A-D2693404DBE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
          <a:stretch/>
        </p:blipFill>
        <p:spPr>
          <a:xfrm>
            <a:off x="0" y="8238"/>
            <a:ext cx="12192000" cy="6328448"/>
          </a:xfrm>
          <a:prstGeom prst="rect">
            <a:avLst/>
          </a:prstGeom>
        </p:spPr>
      </p:pic>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7</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14165"/>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pPr>
              <a:lnSpc>
                <a:spcPts val="2600"/>
              </a:lnSpc>
              <a:spcBef>
                <a:spcPts val="800"/>
              </a:spcBef>
              <a:spcAft>
                <a:spcPts val="0"/>
              </a:spcAft>
              <a:buFont typeface="Arial" charset="0"/>
              <a:buChar char="•"/>
            </a:pPr>
            <a:r>
              <a:rPr lang="en-US" altLang="en-US" dirty="0">
                <a:ea typeface="Calibri" charset="0"/>
                <a:cs typeface="Calibri" charset="0"/>
              </a:rPr>
              <a:t>Mechanical engineering and raw materials:</a:t>
            </a:r>
          </a:p>
          <a:p>
            <a:pPr lvl="1">
              <a:lnSpc>
                <a:spcPts val="2600"/>
              </a:lnSpc>
              <a:spcBef>
                <a:spcPts val="800"/>
              </a:spcBef>
              <a:spcAft>
                <a:spcPts val="0"/>
              </a:spcAft>
              <a:buFont typeface="Arial" charset="0"/>
              <a:buChar char="•"/>
            </a:pPr>
            <a:r>
              <a:rPr lang="en-US" altLang="en-US" dirty="0">
                <a:ea typeface="Calibri" charset="0"/>
                <a:cs typeface="Calibri" charset="0"/>
              </a:rPr>
              <a:t>Machining</a:t>
            </a:r>
          </a:p>
          <a:p>
            <a:pPr lvl="1">
              <a:lnSpc>
                <a:spcPts val="2600"/>
              </a:lnSpc>
              <a:spcBef>
                <a:spcPts val="800"/>
              </a:spcBef>
              <a:spcAft>
                <a:spcPts val="0"/>
              </a:spcAft>
              <a:buFont typeface="Arial" charset="0"/>
              <a:buChar char="•"/>
            </a:pPr>
            <a:r>
              <a:rPr lang="en-US" altLang="en-US" dirty="0">
                <a:ea typeface="Calibri" charset="0"/>
                <a:cs typeface="Calibri" charset="0"/>
              </a:rPr>
              <a:t>Sheet metal work and arc welding</a:t>
            </a:r>
          </a:p>
          <a:p>
            <a:pPr lvl="1">
              <a:lnSpc>
                <a:spcPts val="2600"/>
              </a:lnSpc>
              <a:spcBef>
                <a:spcPts val="800"/>
              </a:spcBef>
              <a:spcAft>
                <a:spcPts val="0"/>
              </a:spcAft>
              <a:buFont typeface="Arial" charset="0"/>
              <a:buChar char="•"/>
            </a:pPr>
            <a:r>
              <a:rPr lang="en-US" altLang="en-US" dirty="0">
                <a:ea typeface="Calibri" charset="0"/>
                <a:cs typeface="Calibri" charset="0"/>
              </a:rPr>
              <a:t>Special fabrication techniques </a:t>
            </a:r>
          </a:p>
          <a:p>
            <a:pPr lvl="1">
              <a:lnSpc>
                <a:spcPts val="2600"/>
              </a:lnSpc>
              <a:spcBef>
                <a:spcPts val="800"/>
              </a:spcBef>
              <a:spcAft>
                <a:spcPts val="0"/>
              </a:spcAft>
              <a:buFont typeface="Arial" charset="0"/>
              <a:buChar char="•"/>
            </a:pPr>
            <a:r>
              <a:rPr lang="en-US" altLang="en-US" dirty="0">
                <a:ea typeface="Calibri" charset="0"/>
                <a:cs typeface="Calibri" charset="0"/>
              </a:rPr>
              <a:t>Raw materials, finished and semi-finished products (plates, pipes, etc.)</a:t>
            </a:r>
          </a:p>
          <a:p>
            <a:pPr lvl="1">
              <a:lnSpc>
                <a:spcPts val="2600"/>
              </a:lnSpc>
              <a:spcBef>
                <a:spcPts val="800"/>
              </a:spcBef>
              <a:spcAft>
                <a:spcPts val="0"/>
              </a:spcAft>
              <a:buFont typeface="Arial" charset="0"/>
              <a:buChar char="•"/>
            </a:pPr>
            <a:r>
              <a:rPr lang="en-US" altLang="en-US" dirty="0">
                <a:ea typeface="Calibri" charset="0"/>
                <a:cs typeface="Calibri" charset="0"/>
              </a:rPr>
              <a:t>Offsite engineering and testing</a:t>
            </a:r>
          </a:p>
          <a:p>
            <a:pPr>
              <a:lnSpc>
                <a:spcPts val="2600"/>
              </a:lnSpc>
              <a:spcBef>
                <a:spcPts val="800"/>
              </a:spcBef>
              <a:spcAft>
                <a:spcPts val="0"/>
              </a:spcAft>
              <a:buFont typeface="Arial" charset="0"/>
              <a:buChar char="•"/>
            </a:pPr>
            <a:endParaRPr lang="en-US" altLang="en-US" dirty="0">
              <a:ea typeface="Calibri" charset="0"/>
              <a:cs typeface="Calibri" charset="0"/>
            </a:endParaRPr>
          </a:p>
          <a:p>
            <a:pPr>
              <a:lnSpc>
                <a:spcPts val="2600"/>
              </a:lnSpc>
              <a:spcBef>
                <a:spcPts val="800"/>
              </a:spcBef>
              <a:spcAft>
                <a:spcPts val="0"/>
              </a:spcAft>
            </a:pPr>
            <a:endParaRPr lang="en-US" dirty="0"/>
          </a:p>
        </p:txBody>
      </p:sp>
      <p:grpSp>
        <p:nvGrpSpPr>
          <p:cNvPr id="17" name="Group 16">
            <a:extLst>
              <a:ext uri="{FF2B5EF4-FFF2-40B4-BE49-F238E27FC236}">
                <a16:creationId xmlns:a16="http://schemas.microsoft.com/office/drawing/2014/main" id="{32BBCF29-15CC-8340-8BC9-33430DD841A1}"/>
              </a:ext>
            </a:extLst>
          </p:cNvPr>
          <p:cNvGrpSpPr/>
          <p:nvPr/>
        </p:nvGrpSpPr>
        <p:grpSpPr>
          <a:xfrm>
            <a:off x="0" y="-1400"/>
            <a:ext cx="12187669" cy="98854"/>
            <a:chOff x="-1" y="0"/>
            <a:chExt cx="12187669" cy="98854"/>
          </a:xfrm>
        </p:grpSpPr>
        <p:sp>
          <p:nvSpPr>
            <p:cNvPr id="18" name="Rectangle 17">
              <a:extLst>
                <a:ext uri="{FF2B5EF4-FFF2-40B4-BE49-F238E27FC236}">
                  <a16:creationId xmlns:a16="http://schemas.microsoft.com/office/drawing/2014/main" id="{47A9371D-8647-8949-9AC2-88A3A5F25AAB}"/>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8820DEBA-65D1-9149-B5E8-D79A82D1C6FB}"/>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5CD6B48B-6687-B043-A9A4-EB42362FC14E}"/>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4893704-4EC5-C245-BA66-64B47DC7B0C4}"/>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DDE6AF80-1445-2A46-8FEE-D7258CFA5A54}"/>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4" name="Title 3"/>
          <p:cNvSpPr>
            <a:spLocks noGrp="1"/>
          </p:cNvSpPr>
          <p:nvPr>
            <p:ph type="title"/>
          </p:nvPr>
        </p:nvSpPr>
        <p:spPr>
          <a:xfrm>
            <a:off x="8075613" y="373593"/>
            <a:ext cx="3708400" cy="1065742"/>
          </a:xfrm>
        </p:spPr>
        <p:txBody>
          <a:bodyPr/>
          <a:lstStyle/>
          <a:p>
            <a:r>
              <a:rPr lang="en-US" sz="3200" dirty="0" smtClean="0"/>
              <a:t>CERN needs</a:t>
            </a:r>
            <a:endParaRPr lang="en-US" sz="3200" dirty="0">
              <a:solidFill>
                <a:schemeClr val="bg2"/>
              </a:solidFill>
            </a:endParaRPr>
          </a:p>
        </p:txBody>
      </p:sp>
      <p:sp>
        <p:nvSpPr>
          <p:cNvPr id="25" name="Rectangle 24">
            <a:extLst>
              <a:ext uri="{FF2B5EF4-FFF2-40B4-BE49-F238E27FC236}">
                <a16:creationId xmlns:a16="http://schemas.microsoft.com/office/drawing/2014/main" id="{060689B2-DCDD-F142-B3CF-F2E2F1E8B860}"/>
              </a:ext>
            </a:extLst>
          </p:cNvPr>
          <p:cNvSpPr/>
          <p:nvPr/>
        </p:nvSpPr>
        <p:spPr>
          <a:xfrm>
            <a:off x="2468202" y="-15784"/>
            <a:ext cx="2471544" cy="11800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Date Placeholder 1"/>
          <p:cNvSpPr>
            <a:spLocks noGrp="1"/>
          </p:cNvSpPr>
          <p:nvPr>
            <p:ph type="dt" sz="half" idx="4294967295"/>
          </p:nvPr>
        </p:nvSpPr>
        <p:spPr>
          <a:xfrm>
            <a:off x="3009014" y="6376014"/>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19317338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95DBACEC-2B80-1145-B373-6E0C205E19D7}"/>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737"/>
            <a:ext cx="12192000" cy="6351588"/>
          </a:xfrm>
        </p:spPr>
      </p:pic>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8</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16626"/>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r>
              <a:rPr lang="fr-CH" altLang="en-US" dirty="0">
                <a:latin typeface="+mj-lt"/>
                <a:cs typeface="Calibri" panose="020F0502020204030204" pitchFamily="34" charset="0"/>
              </a:rPr>
              <a:t>Electronics and </a:t>
            </a:r>
            <a:r>
              <a:rPr lang="fr-CH" altLang="en-US" dirty="0" err="1">
                <a:latin typeface="+mj-lt"/>
                <a:cs typeface="Calibri" panose="020F0502020204030204" pitchFamily="34" charset="0"/>
              </a:rPr>
              <a:t>radiofrequency</a:t>
            </a:r>
            <a:r>
              <a:rPr lang="fr-CH" altLang="en-US" dirty="0">
                <a:latin typeface="+mj-lt"/>
                <a:cs typeface="Calibri" panose="020F0502020204030204" pitchFamily="34" charset="0"/>
              </a:rPr>
              <a:t>: </a:t>
            </a:r>
          </a:p>
          <a:p>
            <a:pPr lvl="1"/>
            <a:r>
              <a:rPr lang="fr-CH" altLang="en-US" dirty="0" err="1">
                <a:latin typeface="+mj-lt"/>
                <a:cs typeface="Calibri" panose="020F0502020204030204" pitchFamily="34" charset="0"/>
              </a:rPr>
              <a:t>Electronic</a:t>
            </a:r>
            <a:r>
              <a:rPr lang="fr-CH" altLang="en-US" dirty="0">
                <a:latin typeface="+mj-lt"/>
                <a:cs typeface="Calibri" panose="020F0502020204030204" pitchFamily="34" charset="0"/>
              </a:rPr>
              <a:t> components (active, passive)</a:t>
            </a:r>
          </a:p>
          <a:p>
            <a:pPr lvl="1"/>
            <a:r>
              <a:rPr lang="fr-CH" altLang="en-US" dirty="0" err="1">
                <a:latin typeface="+mj-lt"/>
                <a:cs typeface="Calibri" panose="020F0502020204030204" pitchFamily="34" charset="0"/>
              </a:rPr>
              <a:t>PCBs</a:t>
            </a:r>
            <a:r>
              <a:rPr lang="fr-CH" altLang="en-US" dirty="0">
                <a:latin typeface="+mj-lt"/>
                <a:cs typeface="Calibri" panose="020F0502020204030204" pitchFamily="34" charset="0"/>
              </a:rPr>
              <a:t> and </a:t>
            </a:r>
            <a:r>
              <a:rPr lang="fr-CH" altLang="en-US" dirty="0" err="1">
                <a:latin typeface="+mj-lt"/>
                <a:cs typeface="Calibri" panose="020F0502020204030204" pitchFamily="34" charset="0"/>
              </a:rPr>
              <a:t>assembled</a:t>
            </a:r>
            <a:r>
              <a:rPr lang="fr-CH" altLang="en-US" dirty="0">
                <a:latin typeface="+mj-lt"/>
                <a:cs typeface="Calibri" panose="020F0502020204030204" pitchFamily="34" charset="0"/>
              </a:rPr>
              <a:t> </a:t>
            </a:r>
            <a:r>
              <a:rPr lang="fr-CH" altLang="en-US" dirty="0" err="1">
                <a:latin typeface="+mj-lt"/>
                <a:cs typeface="Calibri" panose="020F0502020204030204" pitchFamily="34" charset="0"/>
              </a:rPr>
              <a:t>boards</a:t>
            </a:r>
            <a:endParaRPr lang="fr-CH" altLang="en-US" dirty="0">
              <a:latin typeface="+mj-lt"/>
              <a:cs typeface="Calibri" panose="020F0502020204030204" pitchFamily="34" charset="0"/>
            </a:endParaRPr>
          </a:p>
          <a:p>
            <a:pPr lvl="1"/>
            <a:r>
              <a:rPr lang="fr-CH" altLang="en-US" dirty="0">
                <a:latin typeface="+mj-lt"/>
                <a:cs typeface="Calibri" panose="020F0502020204030204" pitchFamily="34" charset="0"/>
              </a:rPr>
              <a:t>LV and HV power supplies</a:t>
            </a:r>
          </a:p>
          <a:p>
            <a:pPr lvl="1"/>
            <a:r>
              <a:rPr lang="fr-CH" altLang="en-US" dirty="0" err="1">
                <a:latin typeface="+mj-lt"/>
                <a:cs typeface="Calibri" panose="020F0502020204030204" pitchFamily="34" charset="0"/>
              </a:rPr>
              <a:t>Radiofrequency</a:t>
            </a:r>
            <a:r>
              <a:rPr lang="fr-CH" altLang="en-US" dirty="0">
                <a:latin typeface="+mj-lt"/>
                <a:cs typeface="Calibri" panose="020F0502020204030204" pitchFamily="34" charset="0"/>
              </a:rPr>
              <a:t> plants</a:t>
            </a:r>
          </a:p>
          <a:p>
            <a:pPr lvl="1"/>
            <a:r>
              <a:rPr lang="fr-CH" altLang="en-US" dirty="0" err="1">
                <a:latin typeface="+mj-lt"/>
                <a:cs typeface="Calibri" panose="020F0502020204030204" pitchFamily="34" charset="0"/>
              </a:rPr>
              <a:t>Amplifiers</a:t>
            </a:r>
            <a:endParaRPr lang="fr-CH" altLang="en-US" dirty="0">
              <a:latin typeface="+mj-lt"/>
              <a:cs typeface="Calibri" panose="020F0502020204030204" pitchFamily="34" charset="0"/>
            </a:endParaRPr>
          </a:p>
          <a:p>
            <a:pPr>
              <a:lnSpc>
                <a:spcPts val="2600"/>
              </a:lnSpc>
              <a:spcBef>
                <a:spcPts val="800"/>
              </a:spcBef>
              <a:spcAft>
                <a:spcPts val="0"/>
              </a:spcAft>
            </a:pPr>
            <a:endParaRPr lang="en-US" dirty="0"/>
          </a:p>
        </p:txBody>
      </p:sp>
      <p:grpSp>
        <p:nvGrpSpPr>
          <p:cNvPr id="18" name="Group 17">
            <a:extLst>
              <a:ext uri="{FF2B5EF4-FFF2-40B4-BE49-F238E27FC236}">
                <a16:creationId xmlns:a16="http://schemas.microsoft.com/office/drawing/2014/main" id="{466E8013-D6BE-5E4B-AE72-498444DAAD08}"/>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28CF9AFD-FD3D-6A46-A7DD-6996A9EB18D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2BF77245-BBA9-B54D-B491-70A5B15C253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CD87B796-6D9C-6F46-AAE1-AB2F1ACE3C87}"/>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D59AD9DA-56B7-3C48-AB64-2F956FC3024A}"/>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1A2FA6C3-E402-864F-93A1-20B050D819D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7" name="Title 3"/>
          <p:cNvSpPr txBox="1">
            <a:spLocks/>
          </p:cNvSpPr>
          <p:nvPr/>
        </p:nvSpPr>
        <p:spPr>
          <a:xfrm>
            <a:off x="8228013" y="525993"/>
            <a:ext cx="3708400"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en-US" sz="3200" smtClean="0"/>
              <a:t>CERN needs</a:t>
            </a:r>
            <a:endParaRPr lang="en-US" sz="3200" dirty="0">
              <a:solidFill>
                <a:schemeClr val="bg2"/>
              </a:solidFill>
            </a:endParaRPr>
          </a:p>
        </p:txBody>
      </p:sp>
      <p:sp>
        <p:nvSpPr>
          <p:cNvPr id="25" name="Rectangle 24">
            <a:extLst>
              <a:ext uri="{FF2B5EF4-FFF2-40B4-BE49-F238E27FC236}">
                <a16:creationId xmlns:a16="http://schemas.microsoft.com/office/drawing/2014/main" id="{060689B2-DCDD-F142-B3CF-F2E2F1E8B860}"/>
              </a:ext>
            </a:extLst>
          </p:cNvPr>
          <p:cNvSpPr/>
          <p:nvPr/>
        </p:nvSpPr>
        <p:spPr>
          <a:xfrm>
            <a:off x="2468202" y="-15784"/>
            <a:ext cx="2471544" cy="11800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Date Placeholder 1"/>
          <p:cNvSpPr>
            <a:spLocks noGrp="1"/>
          </p:cNvSpPr>
          <p:nvPr>
            <p:ph type="dt" sz="half" idx="4294967295"/>
          </p:nvPr>
        </p:nvSpPr>
        <p:spPr>
          <a:xfrm>
            <a:off x="3009014" y="6373755"/>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13349572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E9B8291-535C-2246-B1E4-B99CA3D1E00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8238"/>
            <a:ext cx="11362660" cy="6338456"/>
          </a:xfrm>
          <a:prstGeom prst="rect">
            <a:avLst/>
          </a:prstGeom>
        </p:spPr>
      </p:pic>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9</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2814"/>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075613" y="1598613"/>
            <a:ext cx="3708400" cy="4608512"/>
          </a:xfrm>
        </p:spPr>
        <p:txBody>
          <a:bodyPr/>
          <a:lstStyle/>
          <a:p>
            <a:pPr>
              <a:lnSpc>
                <a:spcPts val="2600"/>
              </a:lnSpc>
              <a:spcBef>
                <a:spcPts val="800"/>
              </a:spcBef>
              <a:spcAft>
                <a:spcPts val="0"/>
              </a:spcAft>
              <a:buFont typeface="Arial" charset="0"/>
              <a:buChar char="•"/>
            </a:pPr>
            <a:r>
              <a:rPr lang="en-US" altLang="en-US" dirty="0">
                <a:ea typeface="Calibri" charset="0"/>
                <a:cs typeface="Calibri" charset="0"/>
              </a:rPr>
              <a:t>As well as: </a:t>
            </a:r>
          </a:p>
          <a:p>
            <a:pPr lvl="1">
              <a:lnSpc>
                <a:spcPts val="2600"/>
              </a:lnSpc>
              <a:spcBef>
                <a:spcPts val="800"/>
              </a:spcBef>
              <a:spcAft>
                <a:spcPts val="0"/>
              </a:spcAft>
              <a:buFont typeface="Arial" charset="0"/>
              <a:buChar char="•"/>
            </a:pPr>
            <a:r>
              <a:rPr lang="en-US" altLang="en-US" dirty="0">
                <a:ea typeface="Calibri" charset="0"/>
                <a:cs typeface="Calibri" charset="0"/>
              </a:rPr>
              <a:t>Cryogenic and vacuum equipment</a:t>
            </a:r>
          </a:p>
          <a:p>
            <a:pPr lvl="1">
              <a:lnSpc>
                <a:spcPts val="2600"/>
              </a:lnSpc>
              <a:spcBef>
                <a:spcPts val="800"/>
              </a:spcBef>
              <a:spcAft>
                <a:spcPts val="0"/>
              </a:spcAft>
              <a:buFont typeface="Arial" charset="0"/>
              <a:buChar char="•"/>
            </a:pPr>
            <a:r>
              <a:rPr lang="en-US" altLang="en-US" dirty="0">
                <a:ea typeface="Calibri" charset="0"/>
                <a:cs typeface="Calibri" charset="0"/>
              </a:rPr>
              <a:t>Optics and photonics</a:t>
            </a:r>
          </a:p>
          <a:p>
            <a:pPr lvl="1">
              <a:lnSpc>
                <a:spcPts val="2600"/>
              </a:lnSpc>
              <a:spcBef>
                <a:spcPts val="800"/>
              </a:spcBef>
              <a:spcAft>
                <a:spcPts val="0"/>
              </a:spcAft>
              <a:buFont typeface="Arial" charset="0"/>
              <a:buChar char="•"/>
            </a:pPr>
            <a:r>
              <a:rPr lang="en-US" altLang="en-US" dirty="0">
                <a:ea typeface="Calibri" charset="0"/>
                <a:cs typeface="Calibri" charset="0"/>
              </a:rPr>
              <a:t>Particle and photon detectors</a:t>
            </a:r>
          </a:p>
          <a:p>
            <a:pPr lvl="1">
              <a:lnSpc>
                <a:spcPts val="2600"/>
              </a:lnSpc>
              <a:spcBef>
                <a:spcPts val="800"/>
              </a:spcBef>
              <a:spcAft>
                <a:spcPts val="0"/>
              </a:spcAft>
              <a:buFont typeface="Arial" charset="0"/>
              <a:buChar char="•"/>
            </a:pPr>
            <a:r>
              <a:rPr lang="en-US" altLang="en-US" dirty="0">
                <a:ea typeface="Calibri" charset="0"/>
                <a:cs typeface="Calibri" charset="0"/>
              </a:rPr>
              <a:t>Health and safety equipment, </a:t>
            </a:r>
          </a:p>
          <a:p>
            <a:pPr lvl="1">
              <a:lnSpc>
                <a:spcPts val="2600"/>
              </a:lnSpc>
              <a:spcBef>
                <a:spcPts val="800"/>
              </a:spcBef>
              <a:spcAft>
                <a:spcPts val="0"/>
              </a:spcAft>
              <a:buFont typeface="Arial" charset="0"/>
              <a:buChar char="•"/>
            </a:pPr>
            <a:r>
              <a:rPr lang="en-US" altLang="en-US" dirty="0">
                <a:ea typeface="Calibri" charset="0"/>
                <a:cs typeface="Calibri" charset="0"/>
              </a:rPr>
              <a:t>Transport and handling equipment</a:t>
            </a:r>
          </a:p>
          <a:p>
            <a:pPr lvl="1">
              <a:lnSpc>
                <a:spcPts val="2600"/>
              </a:lnSpc>
              <a:spcBef>
                <a:spcPts val="800"/>
              </a:spcBef>
              <a:spcAft>
                <a:spcPts val="0"/>
              </a:spcAft>
              <a:buFont typeface="Arial" charset="0"/>
              <a:buChar char="•"/>
            </a:pPr>
            <a:r>
              <a:rPr lang="en-US" altLang="en-US" dirty="0">
                <a:ea typeface="Calibri" charset="0"/>
                <a:cs typeface="Calibri" charset="0"/>
              </a:rPr>
              <a:t>Office supply, furniture</a:t>
            </a:r>
          </a:p>
          <a:p>
            <a:pPr lvl="1">
              <a:lnSpc>
                <a:spcPts val="2600"/>
              </a:lnSpc>
              <a:spcBef>
                <a:spcPts val="800"/>
              </a:spcBef>
              <a:spcAft>
                <a:spcPts val="0"/>
              </a:spcAft>
              <a:buFont typeface="Arial" charset="0"/>
              <a:buChar char="•"/>
            </a:pPr>
            <a:r>
              <a:rPr lang="en-US" altLang="en-US" dirty="0">
                <a:ea typeface="Calibri" charset="0"/>
                <a:cs typeface="Calibri" charset="0"/>
              </a:rPr>
              <a:t>Industrial services on the CERN site</a:t>
            </a:r>
          </a:p>
          <a:p>
            <a:pPr>
              <a:lnSpc>
                <a:spcPts val="2600"/>
              </a:lnSpc>
              <a:spcBef>
                <a:spcPts val="800"/>
              </a:spcBef>
              <a:spcAft>
                <a:spcPts val="0"/>
              </a:spcAft>
              <a:buFont typeface="Arial" charset="0"/>
              <a:buChar char="•"/>
            </a:pPr>
            <a:endParaRPr lang="en-US" altLang="en-US" dirty="0">
              <a:ea typeface="Calibri" charset="0"/>
              <a:cs typeface="Calibri" charset="0"/>
            </a:endParaRPr>
          </a:p>
          <a:p>
            <a:pPr>
              <a:lnSpc>
                <a:spcPts val="2600"/>
              </a:lnSpc>
              <a:spcBef>
                <a:spcPts val="800"/>
              </a:spcBef>
              <a:spcAft>
                <a:spcPts val="0"/>
              </a:spcAft>
            </a:pPr>
            <a:endParaRPr lang="en-US" dirty="0"/>
          </a:p>
        </p:txBody>
      </p:sp>
      <p:grpSp>
        <p:nvGrpSpPr>
          <p:cNvPr id="18" name="Group 17">
            <a:extLst>
              <a:ext uri="{FF2B5EF4-FFF2-40B4-BE49-F238E27FC236}">
                <a16:creationId xmlns:a16="http://schemas.microsoft.com/office/drawing/2014/main" id="{74E21FEE-BD24-9F47-A424-384C4B7C1766}"/>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8BD8B5DA-BF1B-C44B-B123-4349FA79025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FD7BDA1E-0EBE-B34E-BE9D-C84FD79CE881}"/>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0D6BC12A-6252-AC40-859A-9EC31A15E85C}"/>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865BE5E1-1EB7-0D4F-A2C5-F6EF32B278A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0A1EED36-2303-2F4F-8A39-0AC7F13ADE4A}"/>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7" name="Title 3"/>
          <p:cNvSpPr>
            <a:spLocks noGrp="1"/>
          </p:cNvSpPr>
          <p:nvPr>
            <p:ph type="title"/>
          </p:nvPr>
        </p:nvSpPr>
        <p:spPr>
          <a:xfrm>
            <a:off x="8075613" y="373593"/>
            <a:ext cx="3708400" cy="1065742"/>
          </a:xfrm>
        </p:spPr>
        <p:txBody>
          <a:bodyPr/>
          <a:lstStyle/>
          <a:p>
            <a:r>
              <a:rPr lang="en-US" sz="3200" dirty="0" smtClean="0"/>
              <a:t>CERN needs</a:t>
            </a:r>
            <a:endParaRPr lang="en-US" sz="3200" dirty="0">
              <a:solidFill>
                <a:schemeClr val="bg2"/>
              </a:solidFill>
            </a:endParaRPr>
          </a:p>
        </p:txBody>
      </p:sp>
      <p:sp>
        <p:nvSpPr>
          <p:cNvPr id="25" name="Rectangle 24">
            <a:extLst>
              <a:ext uri="{FF2B5EF4-FFF2-40B4-BE49-F238E27FC236}">
                <a16:creationId xmlns:a16="http://schemas.microsoft.com/office/drawing/2014/main" id="{060689B2-DCDD-F142-B3CF-F2E2F1E8B860}"/>
              </a:ext>
            </a:extLst>
          </p:cNvPr>
          <p:cNvSpPr/>
          <p:nvPr/>
        </p:nvSpPr>
        <p:spPr>
          <a:xfrm>
            <a:off x="2468202" y="-15784"/>
            <a:ext cx="2471544" cy="11800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Date Placeholder 1"/>
          <p:cNvSpPr>
            <a:spLocks noGrp="1"/>
          </p:cNvSpPr>
          <p:nvPr>
            <p:ph type="dt" sz="half" idx="4294967295"/>
          </p:nvPr>
        </p:nvSpPr>
        <p:spPr>
          <a:xfrm>
            <a:off x="3009014" y="6371678"/>
            <a:ext cx="1250248" cy="365125"/>
          </a:xfrm>
          <a:prstGeom prst="rect">
            <a:avLst/>
          </a:prstGeom>
        </p:spPr>
        <p:txBody>
          <a:bodyPr/>
          <a:lstStyle/>
          <a:p>
            <a:fld id="{FF3BB52B-7BD7-164D-8899-F4767FF2854A}" type="datetime3">
              <a:rPr lang="en-US" sz="1000" smtClean="0">
                <a:solidFill>
                  <a:schemeClr val="bg1"/>
                </a:solidFill>
              </a:rPr>
              <a:t>13 February 2023</a:t>
            </a:fld>
            <a:endParaRPr lang="fr-FR" sz="1000" dirty="0">
              <a:solidFill>
                <a:schemeClr val="bg1"/>
              </a:solidFill>
            </a:endParaRPr>
          </a:p>
        </p:txBody>
      </p:sp>
    </p:spTree>
    <p:extLst>
      <p:ext uri="{BB962C8B-B14F-4D97-AF65-F5344CB8AC3E}">
        <p14:creationId xmlns:p14="http://schemas.microsoft.com/office/powerpoint/2010/main" val="6644061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9714</TotalTime>
  <Words>1757</Words>
  <Application>Microsoft Office PowerPoint</Application>
  <PresentationFormat>Widescreen</PresentationFormat>
  <Paragraphs>355</Paragraphs>
  <Slides>40</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40</vt:i4>
      </vt:variant>
    </vt:vector>
  </HeadingPairs>
  <TitlesOfParts>
    <vt:vector size="47" baseType="lpstr">
      <vt:lpstr>Arial</vt:lpstr>
      <vt:lpstr>Bebas Neue</vt:lpstr>
      <vt:lpstr>Calibri</vt:lpstr>
      <vt:lpstr>Source Sans Pro</vt:lpstr>
      <vt:lpstr>Times New Roman</vt:lpstr>
      <vt:lpstr>Wingdings</vt:lpstr>
      <vt:lpstr>Office Theme</vt:lpstr>
      <vt:lpstr>Introduction to Doing Business with CERN for Republic of Ireland </vt:lpstr>
      <vt:lpstr>AGENDA</vt:lpstr>
      <vt:lpstr>PowerPoint Presentation</vt:lpstr>
      <vt:lpstr>CERN needs</vt:lpstr>
      <vt:lpstr>PowerPoint Presentation</vt:lpstr>
      <vt:lpstr>PowerPoint Presentation</vt:lpstr>
      <vt:lpstr>CERN needs</vt:lpstr>
      <vt:lpstr>PowerPoint Presentation</vt:lpstr>
      <vt:lpstr>CERN needs</vt:lpstr>
      <vt:lpstr>How do we buy? </vt:lpstr>
      <vt:lpstr>How does CERN buy? </vt:lpstr>
      <vt:lpstr>Yearly Budget (contributions 2022)</vt:lpstr>
      <vt:lpstr>Procurement Expenditure</vt:lpstr>
      <vt:lpstr>Supplies (229MCHF spent in 2021 – CERN budget only)    </vt:lpstr>
      <vt:lpstr>CERN is entitled to establish its own internal rules necessary for its proper functioning, including: </vt:lpstr>
      <vt:lpstr>The Procurement Service</vt:lpstr>
      <vt:lpstr>Principles of the Procurement Rules (1/4) </vt:lpstr>
      <vt:lpstr>Principles of the Procurement Rules (2/4) </vt:lpstr>
      <vt:lpstr>Principles of the Procurement Rules (3/4) </vt:lpstr>
      <vt:lpstr>Principles of the Procurement Rules (4/4) </vt:lpstr>
      <vt:lpstr>Procedures Based On Estimated Cost </vt:lpstr>
      <vt:lpstr>Country of origin</vt:lpstr>
      <vt:lpstr>Industrial return coefficient</vt:lpstr>
      <vt:lpstr>Poorly balanced Member States (Supplies) (1st March 2022 – 28 February 2023, based on the previous 4 calendar years): </vt:lpstr>
      <vt:lpstr>Active Steps to Improve Balance </vt:lpstr>
      <vt:lpstr>Alignment rule</vt:lpstr>
      <vt:lpstr>Limited tendering</vt:lpstr>
      <vt:lpstr>PowerPoint Presentation</vt:lpstr>
      <vt:lpstr>Starting Industrial Relationships With CERN</vt:lpstr>
      <vt:lpstr>Contact in your country</vt:lpstr>
      <vt:lpstr>PowerPoint Presentation</vt:lpstr>
      <vt:lpstr>The economical impact of CERN Procurement on supplier’s performance (Castelnovo et al, 2018)</vt:lpstr>
      <vt:lpstr>Doing business with CERN: the facts Supplier survey (669 suppliers in 33 countries, 2017):  </vt:lpstr>
      <vt:lpstr>Doing business with CERN: the facts</vt:lpstr>
      <vt:lpstr>Social  Cost-Benefit Analysis (CBA) calculated by the University of Milan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CERN Country@CERN</dc:title>
  <dc:creator>Microsoft Office User</dc:creator>
  <cp:lastModifiedBy>Christopher Hartley</cp:lastModifiedBy>
  <cp:revision>473</cp:revision>
  <cp:lastPrinted>2019-04-30T10:39:04Z</cp:lastPrinted>
  <dcterms:created xsi:type="dcterms:W3CDTF">2019-03-14T08:20:25Z</dcterms:created>
  <dcterms:modified xsi:type="dcterms:W3CDTF">2023-02-13T08:44:09Z</dcterms:modified>
</cp:coreProperties>
</file>