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1720" r:id="rId3"/>
    <p:sldId id="280" r:id="rId4"/>
    <p:sldId id="1746" r:id="rId5"/>
    <p:sldId id="1747" r:id="rId6"/>
    <p:sldId id="1748" r:id="rId7"/>
    <p:sldId id="1749" r:id="rId8"/>
    <p:sldId id="1751" r:id="rId9"/>
    <p:sldId id="1739" r:id="rId10"/>
    <p:sldId id="1752" r:id="rId11"/>
    <p:sldId id="1753" r:id="rId12"/>
    <p:sldId id="1754" r:id="rId13"/>
    <p:sldId id="1755" r:id="rId14"/>
    <p:sldId id="283" r:id="rId15"/>
    <p:sldId id="262" r:id="rId16"/>
    <p:sldId id="1763" r:id="rId17"/>
    <p:sldId id="1760" r:id="rId18"/>
    <p:sldId id="1764" r:id="rId19"/>
    <p:sldId id="1761" r:id="rId20"/>
    <p:sldId id="1766" r:id="rId21"/>
    <p:sldId id="1767" r:id="rId22"/>
    <p:sldId id="1762" r:id="rId23"/>
    <p:sldId id="1510" r:id="rId24"/>
    <p:sldId id="1765" r:id="rId2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469"/>
    <a:srgbClr val="0033A0"/>
    <a:srgbClr val="ABBCE0"/>
    <a:srgbClr val="61C4D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505"/>
  </p:normalViewPr>
  <p:slideViewPr>
    <p:cSldViewPr>
      <p:cViewPr varScale="1">
        <p:scale>
          <a:sx n="162" d="100"/>
          <a:sy n="162" d="100"/>
        </p:scale>
        <p:origin x="1710" y="1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1AD40C9B-51CE-428F-A5E9-5BB18DACFD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4A2FD2C4-0F37-475F-AB79-27B085D3B6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E366249-A034-432C-903B-3928A27165F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37155" indent="-283521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34085" indent="-226817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87718" indent="-226817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41352" indent="-226817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94986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48620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02254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55888" indent="-22681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889D12C-05B8-4419-B2E0-8D9AE64052B8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519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7188" y="1241425"/>
            <a:ext cx="5954712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0033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642933-932B-401E-BF04-201ADF6B67E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4796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2/9/2023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2/9/2023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2/9/2023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B87-4BCA-4214-88DC-4AB0EABBA440}" type="datetime1">
              <a:rPr lang="en-US" smtClean="0"/>
              <a:t>2/9/2023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Presenter | 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56A9-48B0-F049-992B-05FC5E77D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02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8" r="794"/>
          <a:stretch/>
        </p:blipFill>
        <p:spPr>
          <a:xfrm>
            <a:off x="0" y="-542"/>
            <a:ext cx="12192000" cy="68585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EDMS 2044415 L. Dougherty - 07 November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23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81243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5578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2/9/2023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2/9/2023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2/9/2023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2/9/2023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  <p:sldLayoutId id="2147483672" r:id="rId19"/>
    <p:sldLayoutId id="2147483673" r:id="rId20"/>
    <p:sldLayoutId id="2147483674" r:id="rId21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jfif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jp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jpeg"/><Relationship Id="rId10" Type="http://schemas.openxmlformats.org/officeDocument/2006/relationships/image" Target="../media/image12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9.png"/><Relationship Id="rId7" Type="http://schemas.openxmlformats.org/officeDocument/2006/relationships/image" Target="../media/image5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43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s://indico.cern.ch/event/523655/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335360" y="2996952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CERN Civil Engineering Future Studies Section and Opportunities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373216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US" sz="1800" dirty="0"/>
              <a:t>John Osborne, Vanessa Di Murro, Martin Cull, Aohui Ouyang</a:t>
            </a:r>
          </a:p>
          <a:p>
            <a:pPr algn="l">
              <a:defRPr/>
            </a:pPr>
            <a:r>
              <a:rPr lang="en-US" sz="1800" dirty="0"/>
              <a:t> SCE-DOD-FS</a:t>
            </a:r>
            <a:endParaRPr dirty="0"/>
          </a:p>
          <a:p>
            <a:pPr algn="l">
              <a:defRPr/>
            </a:pPr>
            <a:r>
              <a:rPr lang="en-US" sz="1800" dirty="0"/>
              <a:t>13/02/2023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92"/>
          <a:stretch>
            <a:fillRect/>
          </a:stretch>
        </p:blipFill>
        <p:spPr bwMode="auto">
          <a:xfrm>
            <a:off x="2086566" y="4624410"/>
            <a:ext cx="3631406" cy="142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5" descr="Diagram&#10;&#10;Description automatically generat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8839" y="4137473"/>
            <a:ext cx="2863453" cy="1763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Title 1"/>
          <p:cNvSpPr>
            <a:spLocks noGrp="1" noChangeArrowheads="1"/>
          </p:cNvSpPr>
          <p:nvPr>
            <p:ph type="title"/>
          </p:nvPr>
        </p:nvSpPr>
        <p:spPr>
          <a:xfrm>
            <a:off x="312811" y="98535"/>
            <a:ext cx="8532019" cy="714375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en-US" dirty="0"/>
              <a:t>Forward Physics Facility </a:t>
            </a:r>
            <a:br>
              <a:rPr lang="en-US" altLang="en-US" dirty="0"/>
            </a:br>
            <a:br>
              <a:rPr lang="en-US" altLang="en-US" u="sng" dirty="0">
                <a:solidFill>
                  <a:srgbClr val="0033A0"/>
                </a:solidFill>
              </a:rPr>
            </a:br>
            <a:endParaRPr lang="en-US" alt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2288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5717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2914650" indent="-1714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fld id="{F5E76D27-1F92-436A-91AA-E9F902DBAB62}" type="slidenum">
              <a:rPr lang="en-US" altLang="en-US">
                <a:solidFill>
                  <a:srgbClr val="FFFFFF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7435454" y="1571625"/>
            <a:ext cx="1947863" cy="291704"/>
          </a:xfrm>
          <a:prstGeom prst="rect">
            <a:avLst/>
          </a:prstGeom>
        </p:spPr>
        <p:txBody>
          <a:bodyPr lIns="0" tIns="0" rIns="0" bIns="0"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endParaRPr lang="en-US" sz="1800" u="sng" dirty="0">
              <a:solidFill>
                <a:srgbClr val="2F2F2F"/>
              </a:solidFill>
              <a:latin typeface="Arial"/>
              <a:cs typeface="Arial"/>
            </a:endParaRPr>
          </a:p>
        </p:txBody>
      </p:sp>
      <p:sp>
        <p:nvSpPr>
          <p:cNvPr id="39" name="Content Placeholder 1"/>
          <p:cNvSpPr>
            <a:spLocks noGrp="1"/>
          </p:cNvSpPr>
          <p:nvPr>
            <p:ph idx="1"/>
          </p:nvPr>
        </p:nvSpPr>
        <p:spPr>
          <a:xfrm>
            <a:off x="1628776" y="943457"/>
            <a:ext cx="5178029" cy="2683669"/>
          </a:xfrm>
        </p:spPr>
        <p:txBody>
          <a:bodyPr rtlCol="0">
            <a:noAutofit/>
          </a:bodyPr>
          <a:lstStyle/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/>
              <a:t>Location approx. </a:t>
            </a:r>
            <a:r>
              <a:rPr lang="en-US" sz="1800" b="0" dirty="0"/>
              <a:t>617m from IP1 on the French side of CERN land, 10 m away from the LHC tunnel</a:t>
            </a:r>
          </a:p>
          <a:p>
            <a:pPr marL="257175" indent="-257175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hu-HU" sz="1800" b="0" dirty="0"/>
              <a:t>Design includes </a:t>
            </a:r>
            <a:endParaRPr lang="en-GB" sz="1800" b="0" dirty="0"/>
          </a:p>
          <a:p>
            <a:pPr marL="500063" lvl="1" indent="-257175" algn="just">
              <a:lnSpc>
                <a:spcPct val="107000"/>
              </a:lnSpc>
              <a:spcBef>
                <a:spcPts val="45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A 65m long experimental cavern, experiments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centralised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 on the line of sight (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LoS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)</a:t>
            </a:r>
            <a:endParaRPr lang="en-GB" dirty="0">
              <a:solidFill>
                <a:schemeClr val="tx2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500063" lvl="1" indent="-257175" algn="just">
              <a:lnSpc>
                <a:spcPct val="107000"/>
              </a:lnSpc>
              <a:spcBef>
                <a:spcPts val="45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A</a:t>
            </a:r>
            <a:r>
              <a:rPr lang="hu-HU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n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 88m deep access shaft</a:t>
            </a:r>
            <a:endParaRPr lang="en-GB" dirty="0">
              <a:solidFill>
                <a:schemeClr val="tx2">
                  <a:lumMod val="50000"/>
                </a:schemeClr>
              </a:solidFill>
              <a:ea typeface="Calibri" panose="020F0502020204030204" pitchFamily="34" charset="0"/>
            </a:endParaRPr>
          </a:p>
          <a:p>
            <a:pPr marL="500063" lvl="1" indent="-257175" algn="just">
              <a:lnSpc>
                <a:spcPct val="107000"/>
              </a:lnSpc>
              <a:spcBef>
                <a:spcPts val="45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 panose="020F0502020204030204" pitchFamily="34" charset="0"/>
              </a:rPr>
              <a:t>Support buildings and infrastructure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257175" lvl="1" indent="-257175">
              <a:lnSpc>
                <a:spcPct val="90000"/>
              </a:lnSpc>
              <a:spcBef>
                <a:spcPts val="450"/>
              </a:spcBef>
              <a:defRPr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Site previously used as spoil disposal area for LEP, ground levels approx. 7m above the surrounding area</a:t>
            </a:r>
          </a:p>
          <a:p>
            <a:pPr marL="257175" lvl="1" indent="-257175">
              <a:lnSpc>
                <a:spcPct val="90000"/>
              </a:lnSpc>
              <a:spcBef>
                <a:spcPts val="450"/>
              </a:spcBef>
              <a:defRPr/>
            </a:pPr>
            <a:r>
              <a:rPr lang="en-GB" dirty="0">
                <a:solidFill>
                  <a:schemeClr val="tx2"/>
                </a:solidFill>
              </a:rPr>
              <a:t>Significant volume of excavation due to the existing conditions</a:t>
            </a:r>
          </a:p>
          <a:p>
            <a:pPr marL="0" lvl="1" indent="0">
              <a:lnSpc>
                <a:spcPct val="90000"/>
              </a:lnSpc>
              <a:spcBef>
                <a:spcPts val="450"/>
              </a:spcBef>
              <a:buNone/>
              <a:defRPr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9464" name="Group 24"/>
          <p:cNvGrpSpPr>
            <a:grpSpLocks/>
          </p:cNvGrpSpPr>
          <p:nvPr/>
        </p:nvGrpSpPr>
        <p:grpSpPr bwMode="auto">
          <a:xfrm>
            <a:off x="6852048" y="1870474"/>
            <a:ext cx="3563540" cy="1983581"/>
            <a:chOff x="6023642" y="2277283"/>
            <a:chExt cx="6036086" cy="316894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3642" y="2277283"/>
              <a:ext cx="6036086" cy="316894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7" name="TextBox 26"/>
            <p:cNvSpPr txBox="1"/>
            <p:nvPr/>
          </p:nvSpPr>
          <p:spPr bwMode="auto">
            <a:xfrm>
              <a:off x="10551211" y="2857431"/>
              <a:ext cx="693757" cy="3687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27000" tIns="0" rIns="27000" bIns="0">
              <a:spAutoFit/>
            </a:bodyPr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50" dirty="0">
                  <a:solidFill>
                    <a:srgbClr val="0033A0"/>
                  </a:solidFill>
                  <a:latin typeface="Arial"/>
                  <a:ea typeface="ＭＳ Ｐゴシック" charset="0"/>
                  <a:cs typeface="Arial"/>
                </a:rPr>
                <a:t>IP1 ATLAS</a:t>
              </a:r>
              <a:endParaRPr lang="en-GB" sz="750" dirty="0">
                <a:solidFill>
                  <a:srgbClr val="0033A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28" name="TextBox 27"/>
            <p:cNvSpPr txBox="1"/>
            <p:nvPr/>
          </p:nvSpPr>
          <p:spPr bwMode="auto">
            <a:xfrm rot="20208784">
              <a:off x="9056811" y="3819968"/>
              <a:ext cx="580820" cy="184387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27000" tIns="0" rIns="27000" bIns="0">
              <a:spAutoFit/>
            </a:bodyPr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50" dirty="0">
                  <a:solidFill>
                    <a:srgbClr val="0033A0"/>
                  </a:solidFill>
                  <a:latin typeface="Arial"/>
                  <a:ea typeface="ＭＳ Ｐゴシック" charset="0"/>
                  <a:cs typeface="Arial"/>
                </a:rPr>
                <a:t>LHC</a:t>
              </a:r>
              <a:endParaRPr lang="en-GB" sz="750" dirty="0">
                <a:solidFill>
                  <a:srgbClr val="0033A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 bwMode="auto">
            <a:xfrm rot="20328438">
              <a:off x="6447156" y="4462946"/>
              <a:ext cx="1159622" cy="368774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27000" tIns="0" rIns="27000" bIns="0">
              <a:spAutoFit/>
            </a:bodyPr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750" dirty="0">
                  <a:solidFill>
                    <a:srgbClr val="FF0000"/>
                  </a:solidFill>
                  <a:latin typeface="Arial"/>
                  <a:ea typeface="ＭＳ Ｐゴシック" charset="0"/>
                  <a:cs typeface="Arial"/>
                </a:rPr>
                <a:t>New proposed facility</a:t>
              </a:r>
              <a:endParaRPr lang="en-GB" sz="750" dirty="0">
                <a:solidFill>
                  <a:srgbClr val="FF0000"/>
                </a:solidFill>
                <a:latin typeface="Arial"/>
                <a:ea typeface="ＭＳ Ｐゴシック" charset="0"/>
                <a:cs typeface="Arial"/>
              </a:endParaRPr>
            </a:p>
          </p:txBody>
        </p:sp>
      </p:grpSp>
      <p:pic>
        <p:nvPicPr>
          <p:cNvPr id="45" name="Picture 44" descr="Graphical user interface, text&#10;&#10;Description automatically generated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490474" y="128440"/>
            <a:ext cx="925115" cy="715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6" name="Picture 45" descr="A picture containing text, device, dark, meter&#10;&#10;Description automatically generated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785" y="148981"/>
            <a:ext cx="1294209" cy="496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863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0F376A75-4E18-4473-BFF8-BEAD91E78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spcAft>
                <a:spcPts val="450"/>
              </a:spcAft>
              <a:defRPr/>
            </a:pPr>
            <a:fld id="{36B5EA5A-BC32-A742-B11B-8E7414D5B535}" type="slidenum">
              <a:rPr lang="en-US" kern="0">
                <a:solidFill>
                  <a:srgbClr val="FFFFFF"/>
                </a:solidFill>
                <a:latin typeface="Arial"/>
                <a:cs typeface="Arial"/>
              </a:rPr>
              <a:pPr defTabSz="685800">
                <a:spcAft>
                  <a:spcPts val="450"/>
                </a:spcAft>
                <a:defRPr/>
              </a:pPr>
              <a:t>11</a:t>
            </a:fld>
            <a:endParaRPr lang="en-US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091F321-5929-3FCD-41FC-3B6499CBF1EF}"/>
              </a:ext>
            </a:extLst>
          </p:cNvPr>
          <p:cNvGraphicFramePr>
            <a:graphicFrameLocks noGrp="1"/>
          </p:cNvGraphicFramePr>
          <p:nvPr/>
        </p:nvGraphicFramePr>
        <p:xfrm>
          <a:off x="1757687" y="1277437"/>
          <a:ext cx="8502909" cy="4855624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519370">
                  <a:extLst>
                    <a:ext uri="{9D8B030D-6E8A-4147-A177-3AD203B41FA5}">
                      <a16:colId xmlns:a16="http://schemas.microsoft.com/office/drawing/2014/main" val="3385443743"/>
                    </a:ext>
                  </a:extLst>
                </a:gridCol>
                <a:gridCol w="3498739">
                  <a:extLst>
                    <a:ext uri="{9D8B030D-6E8A-4147-A177-3AD203B41FA5}">
                      <a16:colId xmlns:a16="http://schemas.microsoft.com/office/drawing/2014/main" val="410282369"/>
                    </a:ext>
                  </a:extLst>
                </a:gridCol>
                <a:gridCol w="3484800">
                  <a:extLst>
                    <a:ext uri="{9D8B030D-6E8A-4147-A177-3AD203B41FA5}">
                      <a16:colId xmlns:a16="http://schemas.microsoft.com/office/drawing/2014/main" val="4236495345"/>
                    </a:ext>
                  </a:extLst>
                </a:gridCol>
              </a:tblGrid>
              <a:tr h="753958">
                <a:tc gridSpan="3">
                  <a:txBody>
                    <a:bodyPr/>
                    <a:lstStyle/>
                    <a:p>
                      <a:r>
                        <a:rPr lang="en-US" sz="2800" b="1" i="0" dirty="0">
                          <a:solidFill>
                            <a:schemeClr val="tx1"/>
                          </a:solidFill>
                        </a:rPr>
                        <a:t>Large Hadron Collider (LHC) </a:t>
                      </a:r>
                    </a:p>
                    <a:p>
                      <a:r>
                        <a:rPr lang="en-US" sz="2000" b="0" i="1" dirty="0">
                          <a:solidFill>
                            <a:schemeClr val="tx2"/>
                          </a:solidFill>
                        </a:rPr>
                        <a:t>CE Contracts approx. EUR 600m</a:t>
                      </a:r>
                      <a:endParaRPr lang="en-GB" sz="2000" b="0" i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571069"/>
                  </a:ext>
                </a:extLst>
              </a:tr>
              <a:tr h="54321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Package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Consultants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Contractors 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74644"/>
                  </a:ext>
                </a:extLst>
              </a:tr>
              <a:tr h="966357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POINT1 ATLAS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ED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F (F)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KNIGHT &amp; PIESOLD (GB)</a:t>
                      </a: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TEERAG-ASDAG (A)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BARESEL (D)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LOCHER (CH)</a:t>
                      </a:r>
                    </a:p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897085"/>
                  </a:ext>
                </a:extLst>
              </a:tr>
              <a:tr h="865656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POINT 5 </a:t>
                      </a:r>
                    </a:p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CMS</a:t>
                      </a:r>
                      <a:endParaRPr lang="en-GB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Joint Venture: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GIBB (NOW JACOBS) (GB)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GEOCONSULT (AT)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SGI (CHH)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DRAGADOS (E)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SELI (I)</a:t>
                      </a:r>
                    </a:p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70677"/>
                  </a:ext>
                </a:extLst>
              </a:tr>
              <a:tr h="1166490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Other points</a:t>
                      </a:r>
                      <a:endParaRPr lang="en-GB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BROWN &amp; ROOT (GB)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INTECSA (E)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HYDROTECHNICA (P)</a:t>
                      </a:r>
                    </a:p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TAYLOR-WOODROW (GB)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AMEC (GB)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 Unicode MS" pitchFamily="34" charset="-128"/>
                        </a:rPr>
                        <a:t>SPIE-BATIGNOLLES (F)</a:t>
                      </a:r>
                    </a:p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2483369"/>
                  </a:ext>
                </a:extLst>
              </a:tr>
              <a:tr h="347851"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</a:rPr>
                        <a:t>TI 8</a:t>
                      </a:r>
                      <a:endParaRPr lang="en-GB" sz="14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DITO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LOSINGER (CH)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795869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CA96BB4-B38F-03F8-2988-7E4A1A607D05}"/>
              </a:ext>
            </a:extLst>
          </p:cNvPr>
          <p:cNvSpPr txBox="1"/>
          <p:nvPr/>
        </p:nvSpPr>
        <p:spPr bwMode="auto">
          <a:xfrm>
            <a:off x="2792361" y="259899"/>
            <a:ext cx="7678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Civil Engineering companies</a:t>
            </a:r>
            <a:endParaRPr lang="en-GB" sz="3600" b="1" dirty="0"/>
          </a:p>
        </p:txBody>
      </p:sp>
      <p:pic>
        <p:nvPicPr>
          <p:cNvPr id="6" name="Picture 4" descr="Copy of Copy of 20040616-under-surf-LHC-A0 [Converted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511" y="1277438"/>
            <a:ext cx="1962084" cy="136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393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0F376A75-4E18-4473-BFF8-BEAD91E78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spcAft>
                <a:spcPts val="450"/>
              </a:spcAft>
              <a:defRPr/>
            </a:pPr>
            <a:fld id="{36B5EA5A-BC32-A742-B11B-8E7414D5B535}" type="slidenum">
              <a:rPr lang="en-US" kern="0">
                <a:solidFill>
                  <a:srgbClr val="FFFFFF"/>
                </a:solidFill>
                <a:latin typeface="Arial"/>
                <a:cs typeface="Arial"/>
              </a:rPr>
              <a:pPr defTabSz="685800">
                <a:spcAft>
                  <a:spcPts val="450"/>
                </a:spcAft>
                <a:defRPr/>
              </a:pPr>
              <a:t>12</a:t>
            </a:fld>
            <a:endParaRPr lang="en-US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F3CAAC-9559-1860-9D64-07069BA6849E}"/>
              </a:ext>
            </a:extLst>
          </p:cNvPr>
          <p:cNvSpPr txBox="1"/>
          <p:nvPr/>
        </p:nvSpPr>
        <p:spPr bwMode="auto">
          <a:xfrm>
            <a:off x="2792361" y="259899"/>
            <a:ext cx="7678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Civil Engineering companies</a:t>
            </a:r>
            <a:endParaRPr lang="en-GB" sz="3600" b="1" dirty="0"/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091F321-5929-3FCD-41FC-3B6499CBF1EF}"/>
              </a:ext>
            </a:extLst>
          </p:cNvPr>
          <p:cNvGraphicFramePr>
            <a:graphicFrameLocks noGrp="1"/>
          </p:cNvGraphicFramePr>
          <p:nvPr/>
        </p:nvGraphicFramePr>
        <p:xfrm>
          <a:off x="1757686" y="1327354"/>
          <a:ext cx="8593442" cy="4289036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457590">
                  <a:extLst>
                    <a:ext uri="{9D8B030D-6E8A-4147-A177-3AD203B41FA5}">
                      <a16:colId xmlns:a16="http://schemas.microsoft.com/office/drawing/2014/main" val="3385443743"/>
                    </a:ext>
                  </a:extLst>
                </a:gridCol>
                <a:gridCol w="3356474">
                  <a:extLst>
                    <a:ext uri="{9D8B030D-6E8A-4147-A177-3AD203B41FA5}">
                      <a16:colId xmlns:a16="http://schemas.microsoft.com/office/drawing/2014/main" val="410282369"/>
                    </a:ext>
                  </a:extLst>
                </a:gridCol>
                <a:gridCol w="3779378">
                  <a:extLst>
                    <a:ext uri="{9D8B030D-6E8A-4147-A177-3AD203B41FA5}">
                      <a16:colId xmlns:a16="http://schemas.microsoft.com/office/drawing/2014/main" val="4236495345"/>
                    </a:ext>
                  </a:extLst>
                </a:gridCol>
              </a:tblGrid>
              <a:tr h="569807">
                <a:tc gridSpan="3"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High Luminosity LHC Project (HL-LHC)</a:t>
                      </a:r>
                    </a:p>
                    <a:p>
                      <a:r>
                        <a:rPr lang="en-GB" sz="2000" b="0" i="1" dirty="0">
                          <a:solidFill>
                            <a:schemeClr val="tx2"/>
                          </a:solidFill>
                        </a:rPr>
                        <a:t>CE Contracts approx. EUR 200m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571069"/>
                  </a:ext>
                </a:extLst>
              </a:tr>
              <a:tr h="597159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Package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Consultants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Contractors 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74644"/>
                  </a:ext>
                </a:extLst>
              </a:tr>
              <a:tr h="1062314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POINT1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Consortium ORIGIN: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SETEC (F)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CSD ENGINEERS (CH)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ROCKSOIL (I)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Joint Venture Marti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Meyrin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MARTI TUNNELBAU (CH)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MARTI DEUTSCHLAND (DE)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MARTI </a:t>
                      </a: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Ö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STRERREICH (A)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897085"/>
                  </a:ext>
                </a:extLst>
              </a:tr>
              <a:tr h="1008296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POINT 5 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Consortium LAP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LOMBARDI (CH)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ARTELIA (F)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PINI SWISS ENGINEERS (CH)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Consortium CIB: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IMPLENIA (CH/ F)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BARESEL (DE)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70677"/>
                  </a:ext>
                </a:extLst>
              </a:tr>
              <a:tr h="798307">
                <a:tc>
                  <a:txBody>
                    <a:bodyPr/>
                    <a:lstStyle/>
                    <a:p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Building Permit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DELTA ARCHITECTS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ASS ARCHITECTS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70699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5490" y="1327355"/>
            <a:ext cx="1885639" cy="140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15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0F376A75-4E18-4473-BFF8-BEAD91E78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spcAft>
                <a:spcPts val="450"/>
              </a:spcAft>
              <a:defRPr/>
            </a:pPr>
            <a:fld id="{36B5EA5A-BC32-A742-B11B-8E7414D5B535}" type="slidenum">
              <a:rPr lang="en-US" kern="0">
                <a:solidFill>
                  <a:srgbClr val="FFFFFF"/>
                </a:solidFill>
                <a:latin typeface="Arial"/>
                <a:cs typeface="Arial"/>
              </a:rPr>
              <a:pPr defTabSz="685800">
                <a:spcAft>
                  <a:spcPts val="450"/>
                </a:spcAft>
                <a:defRPr/>
              </a:pPr>
              <a:t>13</a:t>
            </a:fld>
            <a:endParaRPr lang="en-US" kern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091F321-5929-3FCD-41FC-3B6499CBF1EF}"/>
              </a:ext>
            </a:extLst>
          </p:cNvPr>
          <p:cNvGraphicFramePr>
            <a:graphicFrameLocks noGrp="1"/>
          </p:cNvGraphicFramePr>
          <p:nvPr/>
        </p:nvGraphicFramePr>
        <p:xfrm>
          <a:off x="1757686" y="1277437"/>
          <a:ext cx="8548175" cy="355668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898348">
                  <a:extLst>
                    <a:ext uri="{9D8B030D-6E8A-4147-A177-3AD203B41FA5}">
                      <a16:colId xmlns:a16="http://schemas.microsoft.com/office/drawing/2014/main" val="3385443743"/>
                    </a:ext>
                  </a:extLst>
                </a:gridCol>
                <a:gridCol w="3089165">
                  <a:extLst>
                    <a:ext uri="{9D8B030D-6E8A-4147-A177-3AD203B41FA5}">
                      <a16:colId xmlns:a16="http://schemas.microsoft.com/office/drawing/2014/main" val="410282369"/>
                    </a:ext>
                  </a:extLst>
                </a:gridCol>
                <a:gridCol w="3560662">
                  <a:extLst>
                    <a:ext uri="{9D8B030D-6E8A-4147-A177-3AD203B41FA5}">
                      <a16:colId xmlns:a16="http://schemas.microsoft.com/office/drawing/2014/main" val="4236495345"/>
                    </a:ext>
                  </a:extLst>
                </a:gridCol>
              </a:tblGrid>
              <a:tr h="581567">
                <a:tc gridSpan="3">
                  <a:txBody>
                    <a:bodyPr/>
                    <a:lstStyle/>
                    <a:p>
                      <a:r>
                        <a:rPr lang="hu-HU" sz="2800" dirty="0">
                          <a:solidFill>
                            <a:schemeClr val="tx1"/>
                          </a:solidFill>
                        </a:rPr>
                        <a:t>Future Circular Collider (FCC)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571069"/>
                  </a:ext>
                </a:extLst>
              </a:tr>
              <a:tr h="609484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Package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Consultants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2"/>
                          </a:solidFill>
                        </a:rPr>
                        <a:t>Contractors 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274644"/>
                  </a:ext>
                </a:extLst>
              </a:tr>
              <a:tr h="73607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PRE-</a:t>
                      </a: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DESIGN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ILF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(A) GADZ (CH)</a:t>
                      </a:r>
                      <a:endParaRPr lang="hu-HU" sz="1200" dirty="0">
                        <a:solidFill>
                          <a:schemeClr val="bg1"/>
                        </a:solidFill>
                      </a:endParaRP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ARUP (UK)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AMBERG (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CH</a:t>
                      </a: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7897085"/>
                  </a:ext>
                </a:extLst>
              </a:tr>
              <a:tr h="81478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Permitting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GiS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baseline="0" dirty="0" err="1">
                          <a:solidFill>
                            <a:schemeClr val="bg1"/>
                          </a:solidFill>
                        </a:rPr>
                        <a:t>suppport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SETEC (FR)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SETEC (FR)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&amp;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ARUP (UK)</a:t>
                      </a:r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197745"/>
                  </a:ext>
                </a:extLst>
              </a:tr>
              <a:tr h="81478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PRELIM</a:t>
                      </a:r>
                    </a:p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SITE INVESTIGATION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§"/>
                      </a:pPr>
                      <a:r>
                        <a:rPr lang="hu-HU" sz="1200" dirty="0">
                          <a:solidFill>
                            <a:schemeClr val="bg1"/>
                          </a:solidFill>
                        </a:rPr>
                        <a:t>EGIS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(F)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BG (CH)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7067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A16F088-3CA0-99E8-FBD4-D593A691C50F}"/>
              </a:ext>
            </a:extLst>
          </p:cNvPr>
          <p:cNvSpPr txBox="1"/>
          <p:nvPr/>
        </p:nvSpPr>
        <p:spPr bwMode="auto">
          <a:xfrm>
            <a:off x="2792361" y="259899"/>
            <a:ext cx="7678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Civil Engineering companies</a:t>
            </a:r>
            <a:endParaRPr lang="en-GB" sz="3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198" y="1277436"/>
            <a:ext cx="1792663" cy="118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72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53D86-AF6F-9EBB-C14C-E0C1E100A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Life Cycle Assessment – Future Tunnels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EFDBE4-449C-DEC4-16C0-03F71073D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B83977-89A8-4D29-FFFF-5541F2EFE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156964"/>
            <a:ext cx="9360024" cy="4843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85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Heat Recovery Study - 2022</a:t>
            </a: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009B3F-4C31-9202-D63A-EB0AF5FD9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946" y="1196752"/>
            <a:ext cx="5032007" cy="34563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C03E03-2D2D-72FE-B8BD-77DE07ED2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422" y="1679724"/>
            <a:ext cx="4592173" cy="42210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3CD22A-052D-68AD-5E06-A3970F9D7F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3219" y="133204"/>
            <a:ext cx="2333106" cy="89375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29DF29FD-FF0C-DAD2-EC41-B42A7E85E41B}"/>
              </a:ext>
            </a:extLst>
          </p:cNvPr>
          <p:cNvSpPr txBox="1"/>
          <p:nvPr/>
        </p:nvSpPr>
        <p:spPr bwMode="auto">
          <a:xfrm>
            <a:off x="191343" y="1124744"/>
            <a:ext cx="7076449" cy="6355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In 2014, CERN established a collaboration with CSIC University of Cambridge (UK) in 2014 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2"/>
                </a:solidFill>
              </a:rPr>
              <a:t>Since 2019, a Collaboration between CERN &amp; University College Cork (UCC) was established by Dr Zili Li on Tunnel Asset Management on three research projects: </a:t>
            </a:r>
          </a:p>
          <a:p>
            <a:pPr marL="1657350" lvl="5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2019-2020: Post-doc </a:t>
            </a:r>
            <a:r>
              <a:rPr lang="en-US" dirty="0"/>
              <a:t>Zhipeng Xiao </a:t>
            </a:r>
          </a:p>
          <a:p>
            <a:pPr marL="1371600" lvl="5">
              <a:spcBef>
                <a:spcPts val="1200"/>
              </a:spcBef>
            </a:pPr>
            <a:r>
              <a:rPr lang="en-US" sz="1400" i="1" dirty="0"/>
              <a:t>	Long-term ageing tunnel structural </a:t>
            </a:r>
            <a:r>
              <a:rPr lang="en-US" sz="1400" i="1" dirty="0" err="1"/>
              <a:t>behaviour</a:t>
            </a:r>
            <a:r>
              <a:rPr lang="en-US" sz="1400" i="1" dirty="0"/>
              <a:t> at CERN and 	probabilistic risk assessment </a:t>
            </a:r>
          </a:p>
          <a:p>
            <a:pPr marL="1657350" lvl="6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2020-2021: Master Student </a:t>
            </a:r>
            <a:r>
              <a:rPr lang="en-US" dirty="0"/>
              <a:t>Darragh O'Brian</a:t>
            </a:r>
          </a:p>
          <a:p>
            <a:pPr marL="1543050" lvl="6">
              <a:spcBef>
                <a:spcPts val="1200"/>
              </a:spcBef>
            </a:pPr>
            <a:r>
              <a:rPr lang="en-US" sz="1400" i="1" dirty="0"/>
              <a:t>	Automated crack classification for underground tunnel 	infrastructure using deep learning </a:t>
            </a:r>
          </a:p>
          <a:p>
            <a:pPr marL="1657350" lvl="5" indent="-285750">
              <a:lnSpc>
                <a:spcPct val="15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2022-2024: PhD student </a:t>
            </a:r>
            <a:r>
              <a:rPr lang="en-US" dirty="0"/>
              <a:t>Aohui Ouyang </a:t>
            </a:r>
          </a:p>
          <a:p>
            <a:pPr lvl="3">
              <a:spcBef>
                <a:spcPts val="1200"/>
              </a:spcBef>
            </a:pPr>
            <a:r>
              <a:rPr lang="en-US" sz="1400" b="1" i="1" dirty="0"/>
              <a:t>	Deep learning-based photogrammetric analysis of ageing 	underground infrastructure </a:t>
            </a:r>
            <a:r>
              <a:rPr lang="en-US" sz="1400" b="1" i="1" dirty="0">
                <a:solidFill>
                  <a:srgbClr val="C00000"/>
                </a:solidFill>
              </a:rPr>
              <a:t>(in progress) </a:t>
            </a:r>
          </a:p>
          <a:p>
            <a:pPr lvl="3">
              <a:spcBef>
                <a:spcPts val="1200"/>
              </a:spcBef>
            </a:pPr>
            <a:endParaRPr lang="en-US" sz="1600" dirty="0"/>
          </a:p>
          <a:p>
            <a:pPr marL="1714500" lvl="3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1257300" lvl="2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CERN &amp; University College Cork Collaboration </a:t>
            </a:r>
            <a:endParaRPr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16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5431F1-4AD7-C4F3-3950-F2E085B6B9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689" t="14527" r="17193" b="8000"/>
          <a:stretch/>
        </p:blipFill>
        <p:spPr>
          <a:xfrm>
            <a:off x="9516356" y="1919587"/>
            <a:ext cx="2539080" cy="38138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C7A6FE-18DB-63B1-34A1-6F44786018D7}"/>
              </a:ext>
            </a:extLst>
          </p:cNvPr>
          <p:cNvSpPr txBox="1"/>
          <p:nvPr/>
        </p:nvSpPr>
        <p:spPr bwMode="auto">
          <a:xfrm>
            <a:off x="9679278" y="582469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Collaboration Agreement </a:t>
            </a:r>
            <a:endParaRPr lang="en-GB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772EE55-369E-F2CA-7A9C-D698FECCE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724" y="1203957"/>
            <a:ext cx="1243588" cy="35872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4ED5396-9B95-94B0-8206-83595678F92F}"/>
              </a:ext>
            </a:extLst>
          </p:cNvPr>
          <p:cNvGrpSpPr/>
          <p:nvPr/>
        </p:nvGrpSpPr>
        <p:grpSpPr>
          <a:xfrm>
            <a:off x="6744072" y="1866977"/>
            <a:ext cx="2592288" cy="559973"/>
            <a:chOff x="6816080" y="1880588"/>
            <a:chExt cx="2592288" cy="55997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C3DE0D1-11CB-8DA8-69A1-2AF1A6FB5863}"/>
                </a:ext>
              </a:extLst>
            </p:cNvPr>
            <p:cNvGrpSpPr/>
            <p:nvPr/>
          </p:nvGrpSpPr>
          <p:grpSpPr>
            <a:xfrm>
              <a:off x="6816080" y="1880588"/>
              <a:ext cx="1474148" cy="559973"/>
              <a:chOff x="7200634" y="2106271"/>
              <a:chExt cx="1474148" cy="559973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F80E526C-2CE9-DEC0-519E-6F4721DB245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06" t="19661" r="12561" b="24540"/>
              <a:stretch/>
            </p:blipFill>
            <p:spPr>
              <a:xfrm>
                <a:off x="7200634" y="2106271"/>
                <a:ext cx="912311" cy="480760"/>
              </a:xfrm>
              <a:prstGeom prst="rect">
                <a:avLst/>
              </a:prstGeom>
            </p:spPr>
          </p:pic>
          <p:pic>
            <p:nvPicPr>
              <p:cNvPr id="16" name="Picture 15" descr="Logo&#10;&#10;Description automatically generated">
                <a:extLst>
                  <a:ext uri="{FF2B5EF4-FFF2-40B4-BE49-F238E27FC236}">
                    <a16:creationId xmlns:a16="http://schemas.microsoft.com/office/drawing/2014/main" id="{60CD8DE8-048E-BF4A-9C2D-A65A311F4C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83414" y="2185484"/>
                <a:ext cx="491368" cy="480760"/>
              </a:xfrm>
              <a:prstGeom prst="rect">
                <a:avLst/>
              </a:prstGeom>
            </p:spPr>
          </p:pic>
        </p:grpSp>
        <p:pic>
          <p:nvPicPr>
            <p:cNvPr id="3" name="Google Shape;93;p1">
              <a:extLst>
                <a:ext uri="{FF2B5EF4-FFF2-40B4-BE49-F238E27FC236}">
                  <a16:creationId xmlns:a16="http://schemas.microsoft.com/office/drawing/2014/main" id="{6002A04A-BD6F-213F-37D6-83AF00B93428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6">
              <a:alphaModFix/>
            </a:blip>
            <a:srcRect l="14154" t="26181" r="13132" b="29765"/>
            <a:stretch/>
          </p:blipFill>
          <p:spPr bwMode="auto">
            <a:xfrm>
              <a:off x="8413417" y="1966080"/>
              <a:ext cx="994951" cy="426969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30282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0D09C0-3AA1-0751-9AA9-5A927711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</a:t>
            </a:r>
            <a:r>
              <a:rPr lang="en-GB" dirty="0"/>
              <a:t>Asset Management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4EA3E8-CFEF-E7AB-FB01-13A6198E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41D424C-F3A0-A0FC-B01B-0ADEA45D6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675" y="1224773"/>
            <a:ext cx="11138264" cy="4270860"/>
          </a:xfrm>
        </p:spPr>
        <p:txBody>
          <a:bodyPr vert="horz" lIns="121920" tIns="60960" rIns="121920" bIns="60960" anchor="t">
            <a:normAutofit/>
          </a:bodyPr>
          <a:lstStyle/>
          <a:p>
            <a:pPr marL="48681" defTabSz="1219170">
              <a:lnSpc>
                <a:spcPct val="150000"/>
              </a:lnSpc>
              <a:buClr>
                <a:srgbClr val="0055A0"/>
              </a:buClr>
              <a:tabLst>
                <a:tab pos="355591" algn="l"/>
              </a:tabLst>
            </a:pPr>
            <a:r>
              <a:rPr lang="en-US" sz="1800" b="0" dirty="0"/>
              <a:t>The TAM team within the SCE-DOD-FAS section is responsible for the coordination and research &amp; development of tools that enables to assess the status of our underground infrastructure in order to operate it safely and efficiently. The use of </a:t>
            </a:r>
            <a:r>
              <a:rPr lang="en-US" sz="1800" b="0" dirty="0">
                <a:solidFill>
                  <a:schemeClr val="tx1"/>
                </a:solidFill>
              </a:rPr>
              <a:t>Smart</a:t>
            </a:r>
            <a:r>
              <a:rPr lang="en-US" sz="1800" b="0" dirty="0"/>
              <a:t> monitoring technologies will help to predict where maintenance is required and, hence, optimize future tunnel constructions</a:t>
            </a:r>
            <a:r>
              <a:rPr lang="en-US" sz="1800" dirty="0"/>
              <a:t>. </a:t>
            </a:r>
            <a:endParaRPr lang="en-GB" sz="1800" dirty="0"/>
          </a:p>
          <a:p>
            <a:pPr marL="429249" indent="-380990"/>
            <a:endParaRPr lang="en-GB" sz="1867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25DD5A-5C7C-B062-36D1-66BEF630BCF5}"/>
              </a:ext>
            </a:extLst>
          </p:cNvPr>
          <p:cNvSpPr txBox="1"/>
          <p:nvPr/>
        </p:nvSpPr>
        <p:spPr>
          <a:xfrm>
            <a:off x="368463" y="3284984"/>
            <a:ext cx="11229013" cy="2811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681" indent="0" defTabSz="1219170">
              <a:buClr>
                <a:srgbClr val="0055A0"/>
              </a:buClr>
              <a:buNone/>
              <a:tabLst>
                <a:tab pos="355591" algn="l"/>
              </a:tabLst>
            </a:pPr>
            <a:r>
              <a:rPr lang="en-IE" sz="1800" b="1" dirty="0">
                <a:latin typeface="Open sans"/>
                <a:cs typeface="Times New Roman" panose="02020603050405020304" pitchFamily="18" charset="0"/>
              </a:rPr>
              <a:t>Main Objectives</a:t>
            </a:r>
          </a:p>
          <a:p>
            <a:pPr marL="355591" indent="-306910" defTabSz="1219170">
              <a:lnSpc>
                <a:spcPct val="150000"/>
              </a:lnSpc>
              <a:buClr>
                <a:srgbClr val="0055A0"/>
              </a:buClr>
              <a:buFont typeface="Arial" panose="020B0604020202020204" pitchFamily="34" charset="0"/>
              <a:buChar char="•"/>
              <a:tabLst>
                <a:tab pos="355591" algn="l"/>
              </a:tabLst>
            </a:pPr>
            <a:r>
              <a:rPr lang="en-GB" dirty="0">
                <a:solidFill>
                  <a:schemeClr val="tx2"/>
                </a:solidFill>
              </a:rPr>
              <a:t>Reduce inspection time</a:t>
            </a:r>
          </a:p>
          <a:p>
            <a:pPr marL="355591" indent="-306910" defTabSz="1219170">
              <a:lnSpc>
                <a:spcPct val="150000"/>
              </a:lnSpc>
              <a:buClr>
                <a:srgbClr val="0055A0"/>
              </a:buClr>
              <a:buFont typeface="Arial" panose="020B0604020202020204" pitchFamily="34" charset="0"/>
              <a:buChar char="•"/>
              <a:tabLst>
                <a:tab pos="355591" algn="l"/>
              </a:tabLst>
            </a:pPr>
            <a:r>
              <a:rPr lang="en-GB" dirty="0">
                <a:solidFill>
                  <a:schemeClr val="tx2"/>
                </a:solidFill>
              </a:rPr>
              <a:t>Increase objectivity of inspection</a:t>
            </a:r>
          </a:p>
          <a:p>
            <a:pPr marL="355591" indent="-306910" defTabSz="1219170">
              <a:lnSpc>
                <a:spcPct val="150000"/>
              </a:lnSpc>
              <a:buClr>
                <a:srgbClr val="0055A0"/>
              </a:buClr>
              <a:buFont typeface="Arial" panose="020B0604020202020204" pitchFamily="34" charset="0"/>
              <a:buChar char="•"/>
              <a:tabLst>
                <a:tab pos="355591" algn="l"/>
              </a:tabLst>
            </a:pPr>
            <a:r>
              <a:rPr lang="en-GB" dirty="0">
                <a:solidFill>
                  <a:schemeClr val="tx2"/>
                </a:solidFill>
              </a:rPr>
              <a:t>Increase quantitative data</a:t>
            </a:r>
          </a:p>
          <a:p>
            <a:pPr marL="355591" indent="-306910" defTabSz="1219170">
              <a:lnSpc>
                <a:spcPct val="150000"/>
              </a:lnSpc>
              <a:buClr>
                <a:srgbClr val="0055A0"/>
              </a:buClr>
              <a:buFont typeface="Arial" panose="020B0604020202020204" pitchFamily="34" charset="0"/>
              <a:buChar char="•"/>
              <a:tabLst>
                <a:tab pos="355591" algn="l"/>
              </a:tabLst>
            </a:pPr>
            <a:r>
              <a:rPr lang="en-GB" dirty="0">
                <a:solidFill>
                  <a:schemeClr val="tx2"/>
                </a:solidFill>
              </a:rPr>
              <a:t>Reduce personnel presence in tunnels by using remote monitoring technologies</a:t>
            </a:r>
          </a:p>
          <a:p>
            <a:pPr marL="355591" indent="-306910" defTabSz="1219170">
              <a:lnSpc>
                <a:spcPct val="150000"/>
              </a:lnSpc>
              <a:buClr>
                <a:srgbClr val="0055A0"/>
              </a:buClr>
              <a:buFont typeface="Arial" panose="020B0604020202020204" pitchFamily="34" charset="0"/>
              <a:buChar char="•"/>
              <a:tabLst>
                <a:tab pos="355591" algn="l"/>
              </a:tabLst>
            </a:pPr>
            <a:r>
              <a:rPr lang="en-GB" dirty="0">
                <a:solidFill>
                  <a:schemeClr val="tx2"/>
                </a:solidFill>
              </a:rPr>
              <a:t>Develop a technology for future inspection to be implemented in new underground infrastructures (</a:t>
            </a:r>
            <a:r>
              <a:rPr lang="en-GB" dirty="0" err="1">
                <a:solidFill>
                  <a:schemeClr val="tx2"/>
                </a:solidFill>
              </a:rPr>
              <a:t>eg.</a:t>
            </a:r>
            <a:r>
              <a:rPr lang="en-GB" dirty="0">
                <a:solidFill>
                  <a:schemeClr val="tx2"/>
                </a:solidFill>
              </a:rPr>
              <a:t> FCC, Linear Colliders)</a:t>
            </a:r>
          </a:p>
        </p:txBody>
      </p:sp>
    </p:spTree>
    <p:extLst>
      <p:ext uri="{BB962C8B-B14F-4D97-AF65-F5344CB8AC3E}">
        <p14:creationId xmlns:p14="http://schemas.microsoft.com/office/powerpoint/2010/main" val="2337450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AABE2A-5D27-6D60-950E-6A6F6AA9E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099" y="1255619"/>
            <a:ext cx="10800579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Collaboration with BE-CEM Robotics team by using advanced robotics solutions (</a:t>
            </a:r>
            <a:r>
              <a:rPr lang="en-GB" sz="1800" b="0" dirty="0" err="1"/>
              <a:t>CERNbot</a:t>
            </a:r>
            <a:r>
              <a:rPr lang="en-GB" sz="1800" b="0" dirty="0"/>
              <a:t> &amp; TIM) for remote monitoring of CERN underground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R&amp;D for photogrammetry for crack detection and quantification (machine learning and structure from motion)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GB" sz="1800" b="0" dirty="0"/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GB" sz="900" b="0" dirty="0"/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GB" sz="1800" b="0" dirty="0"/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R&amp;D for Distributed Fibre Optic Sensors (DFOS) monitoring for tunnel lining deformation detection</a:t>
            </a:r>
          </a:p>
          <a:p>
            <a:pPr marL="342900" indent="-342900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 </a:t>
            </a:r>
            <a:r>
              <a:rPr lang="en-US" sz="1800" b="0" dirty="0"/>
              <a:t>Other Monitoring technologies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Drone </a:t>
            </a:r>
            <a:r>
              <a:rPr lang="en-US" dirty="0" err="1">
                <a:latin typeface="+mj-lt"/>
              </a:rPr>
              <a:t>ie</a:t>
            </a:r>
            <a:r>
              <a:rPr lang="en-US" dirty="0">
                <a:latin typeface="+mj-lt"/>
              </a:rPr>
              <a:t>. Flyability Elios 3 </a:t>
            </a:r>
          </a:p>
          <a:p>
            <a:pPr marL="6097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Laser scanning (Point cloud system)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</a:pPr>
            <a:endParaRPr lang="en-GB" sz="1800" b="0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0D09C0-3AA1-0751-9AA9-5A927711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Monitoring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4EA3E8-CFEF-E7AB-FB01-13A6198ED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 descr="A picture containing indoor, control panel&#10;&#10;Description automatically generated">
            <a:extLst>
              <a:ext uri="{FF2B5EF4-FFF2-40B4-BE49-F238E27FC236}">
                <a16:creationId xmlns:a16="http://schemas.microsoft.com/office/drawing/2014/main" id="{509E1C81-7847-98DB-F567-99AAE8F4F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2672506"/>
            <a:ext cx="2048507" cy="13628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93A71F-44FB-B2BE-7B96-50FA2ABEFC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2353545"/>
            <a:ext cx="1152128" cy="1723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A36886-4830-8B42-EE52-AA33F6BA71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896" y="4628007"/>
            <a:ext cx="1469018" cy="123612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DA036-E524-55C4-6440-F9192ECF13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3267"/>
          <a:stretch/>
        </p:blipFill>
        <p:spPr>
          <a:xfrm>
            <a:off x="5375920" y="5877506"/>
            <a:ext cx="866671" cy="17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717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9A72F9-CA8D-B8B6-F5D8-C4EE8B779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1592263"/>
            <a:ext cx="5976042" cy="4608512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dirty="0"/>
              <a:t>Currently two TIM units are running in the LHC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dirty="0"/>
              <a:t>Used for real-time monitoring of the LHC machine: the tunnel structure, the oxygen percentage, communication bandwidth and the temperature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dirty="0"/>
              <a:t>Provides visual and infrared imaging of LHC tunnel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b="0" dirty="0"/>
              <a:t>Can move up to 6km/h and can also pull small wagons for specific tasks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158992-5F13-2E84-1F90-40357BE5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 Inspection Monorail – TIM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18E49F-5149-3CE9-6AFB-1D8E87D7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03A5577-6A54-4550-5A17-0AA9D7687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072" y="1592263"/>
            <a:ext cx="4885714" cy="3204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713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E14DA2D-2598-8496-A48B-9F4C1629358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11521" y="260648"/>
            <a:ext cx="8968959" cy="5922807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5591D735-08A5-76DA-4404-1CB701409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31089"/>
            <a:ext cx="12192000" cy="531413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365760" tIns="45720" rIns="36576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2pPr>
            <a:lvl3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3pPr>
            <a:lvl4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4pPr>
            <a:lvl5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5pPr>
            <a:lvl6pPr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6pPr>
            <a:lvl7pPr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7pPr>
            <a:lvl8pPr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8pPr>
            <a:lvl9pPr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4400">
                <a:solidFill>
                  <a:schemeClr val="tx1"/>
                </a:solidFill>
                <a:latin typeface="Calibri Light"/>
              </a:defRPr>
            </a:lvl9pPr>
          </a:lstStyle>
          <a:p>
            <a:pPr>
              <a:defRPr/>
            </a:pPr>
            <a:r>
              <a:rPr lang="en-US" sz="3600" b="1" dirty="0"/>
              <a:t>SCE-DOD-FS Section </a:t>
            </a:r>
            <a:endParaRPr lang="en-GB" sz="3500" dirty="0">
              <a:solidFill>
                <a:srgbClr val="4C7FAE"/>
              </a:solidFill>
            </a:endParaRPr>
          </a:p>
        </p:txBody>
      </p:sp>
      <p:pic>
        <p:nvPicPr>
          <p:cNvPr id="1026" name="Picture 2" descr="Home | CLIC Detector and Physics">
            <a:extLst>
              <a:ext uri="{FF2B5EF4-FFF2-40B4-BE49-F238E27FC236}">
                <a16:creationId xmlns:a16="http://schemas.microsoft.com/office/drawing/2014/main" id="{7E362173-CC82-DC8C-812E-1C71FC895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513" y="1181781"/>
            <a:ext cx="850702" cy="85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2816934-8CA8-F298-0E50-D623498D6F23}"/>
              </a:ext>
            </a:extLst>
          </p:cNvPr>
          <p:cNvGrpSpPr/>
          <p:nvPr/>
        </p:nvGrpSpPr>
        <p:grpSpPr>
          <a:xfrm>
            <a:off x="1598817" y="1209951"/>
            <a:ext cx="9249712" cy="4930427"/>
            <a:chOff x="1611520" y="1033726"/>
            <a:chExt cx="9249712" cy="4930427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8FC843A0-11B5-EBB5-5FBC-C66772946FF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611520" y="1033726"/>
              <a:ext cx="9249712" cy="4930427"/>
              <a:chOff x="120119" y="3016683"/>
              <a:chExt cx="3852086" cy="3019659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9C2A5DF-4FB3-4E62-B57F-DE9F6259C234}"/>
                  </a:ext>
                </a:extLst>
              </p:cNvPr>
              <p:cNvSpPr/>
              <p:nvPr/>
            </p:nvSpPr>
            <p:spPr>
              <a:xfrm>
                <a:off x="853445" y="3016683"/>
                <a:ext cx="2340113" cy="1068061"/>
              </a:xfrm>
              <a:prstGeom prst="rect">
                <a:avLst/>
              </a:prstGeom>
              <a:solidFill>
                <a:schemeClr val="bg1">
                  <a:lumMod val="85000"/>
                  <a:alpha val="35000"/>
                </a:schemeClr>
              </a:solidFill>
              <a:ln w="6350">
                <a:solidFill>
                  <a:srgbClr val="1F6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2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Future Accelerator Studies</a:t>
                </a:r>
              </a:p>
              <a:p>
                <a:pPr algn="ctr">
                  <a:defRPr/>
                </a:pPr>
                <a:r>
                  <a:rPr lang="en-GB" sz="12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[FS]</a:t>
                </a:r>
              </a:p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  <a:defRPr/>
                </a:pPr>
                <a:r>
                  <a:rPr lang="en-GB" sz="11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SL: John Osborne</a:t>
                </a:r>
              </a:p>
              <a:p>
                <a:pPr algn="ctr" fontAlgn="auto">
                  <a:spcBef>
                    <a:spcPct val="0"/>
                  </a:spcBef>
                  <a:spcAft>
                    <a:spcPts val="0"/>
                  </a:spcAft>
                  <a:defRPr/>
                </a:pPr>
                <a:r>
                  <a:rPr lang="en-GB" sz="11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DL: Mar Capeans 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731F8DEE-BA97-4F8F-BB0E-A7915D930D99}"/>
                  </a:ext>
                </a:extLst>
              </p:cNvPr>
              <p:cNvSpPr/>
              <p:nvPr/>
            </p:nvSpPr>
            <p:spPr>
              <a:xfrm>
                <a:off x="1456180" y="4196704"/>
                <a:ext cx="1095092" cy="1831092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 w="6350">
                <a:solidFill>
                  <a:srgbClr val="1F6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t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GB" sz="12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Physics Beyond Colliders (PBC)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7F2BC51F-2A2C-F34F-5E27-519333E2C80D}"/>
                  </a:ext>
                </a:extLst>
              </p:cNvPr>
              <p:cNvSpPr/>
              <p:nvPr/>
            </p:nvSpPr>
            <p:spPr>
              <a:xfrm>
                <a:off x="2588835" y="4205252"/>
                <a:ext cx="1383370" cy="1831090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 w="6350">
                <a:solidFill>
                  <a:srgbClr val="1F6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t" anchorCtr="0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600"/>
                  </a:spcAft>
                  <a:defRPr/>
                </a:pPr>
                <a:r>
                  <a:rPr lang="en-GB" sz="12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Tunnel Asset Management (TAM)</a:t>
                </a:r>
              </a:p>
              <a:p>
                <a:pPr algn="ctr" eaLnBrk="1" fontAlgn="auto" hangingPunct="1"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GB" sz="1100" dirty="0">
                  <a:solidFill>
                    <a:srgbClr val="6B82A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E754B8A-EB35-F7DD-5FA0-69BBB46CCCBA}"/>
                  </a:ext>
                </a:extLst>
              </p:cNvPr>
              <p:cNvSpPr/>
              <p:nvPr/>
            </p:nvSpPr>
            <p:spPr>
              <a:xfrm>
                <a:off x="120119" y="4196704"/>
                <a:ext cx="1304012" cy="1831092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 w="6350">
                <a:solidFill>
                  <a:srgbClr val="1F6A9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t" anchorCtr="0"/>
              <a:lstStyle/>
              <a:p>
                <a:pPr algn="ctr">
                  <a:spcAft>
                    <a:spcPts val="600"/>
                  </a:spcAft>
                  <a:defRPr/>
                </a:pPr>
                <a:r>
                  <a:rPr lang="en-GB" sz="1200" dirty="0">
                    <a:solidFill>
                      <a:srgbClr val="6B82A1"/>
                    </a:solidFill>
                    <a:latin typeface="Calibri Light" panose="020F0302020204030204" pitchFamily="34" charset="0"/>
                    <a:cs typeface="Calibri Light" panose="020F0302020204030204" pitchFamily="34" charset="0"/>
                  </a:rPr>
                  <a:t>Future Circular Collider (FCC) Underground Studies and Site Investigations</a:t>
                </a: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DCBDBBD-62AA-3F20-9ED8-5EABBC4F69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67" r="24167"/>
            <a:stretch/>
          </p:blipFill>
          <p:spPr>
            <a:xfrm>
              <a:off x="3635353" y="1168442"/>
              <a:ext cx="1116931" cy="1440502"/>
            </a:xfrm>
            <a:prstGeom prst="rect">
              <a:avLst/>
            </a:prstGeom>
          </p:spPr>
        </p:pic>
        <p:pic>
          <p:nvPicPr>
            <p:cNvPr id="22" name="Picture 21" descr="A person with the arms crossed&#10;&#10;Description automatically generated with medium confidence">
              <a:extLst>
                <a:ext uri="{FF2B5EF4-FFF2-40B4-BE49-F238E27FC236}">
                  <a16:creationId xmlns:a16="http://schemas.microsoft.com/office/drawing/2014/main" id="{9FDA24FF-6900-8110-988F-D53550FD9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567778" y="4371981"/>
              <a:ext cx="1006557" cy="1375155"/>
            </a:xfrm>
            <a:prstGeom prst="rect">
              <a:avLst/>
            </a:prstGeom>
          </p:spPr>
        </p:pic>
        <p:pic>
          <p:nvPicPr>
            <p:cNvPr id="25" name="Picture 24" descr="A picture containing person, wall, person, clothing&#10;&#10;Description automatically generated">
              <a:extLst>
                <a:ext uri="{FF2B5EF4-FFF2-40B4-BE49-F238E27FC236}">
                  <a16:creationId xmlns:a16="http://schemas.microsoft.com/office/drawing/2014/main" id="{9165BF32-1F62-EB48-B7F2-6D8405E42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62065" y="4377735"/>
              <a:ext cx="1008866" cy="1377207"/>
            </a:xfrm>
            <a:prstGeom prst="rect">
              <a:avLst/>
            </a:prstGeom>
          </p:spPr>
        </p:pic>
        <p:pic>
          <p:nvPicPr>
            <p:cNvPr id="30" name="Picture 29" descr="A person wearing a blue shirt&#10;&#10;Description automatically generated with medium confidence">
              <a:extLst>
                <a:ext uri="{FF2B5EF4-FFF2-40B4-BE49-F238E27FC236}">
                  <a16:creationId xmlns:a16="http://schemas.microsoft.com/office/drawing/2014/main" id="{6AC85D58-FFAC-9695-B43C-37F5C05D2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972260" y="4378282"/>
              <a:ext cx="1007362" cy="1375154"/>
            </a:xfrm>
            <a:prstGeom prst="rect">
              <a:avLst/>
            </a:prstGeom>
          </p:spPr>
        </p:pic>
        <p:pic>
          <p:nvPicPr>
            <p:cNvPr id="33" name="Picture 32" descr="A person with his arms crossed&#10;&#10;Description automatically generated with medium confidence">
              <a:extLst>
                <a:ext uri="{FF2B5EF4-FFF2-40B4-BE49-F238E27FC236}">
                  <a16:creationId xmlns:a16="http://schemas.microsoft.com/office/drawing/2014/main" id="{0F55CE29-8754-87F2-3D6D-FC0541D98A4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52980" y="4378282"/>
              <a:ext cx="1006557" cy="1375155"/>
            </a:xfrm>
            <a:prstGeom prst="rect">
              <a:avLst/>
            </a:prstGeom>
          </p:spPr>
        </p:pic>
        <p:pic>
          <p:nvPicPr>
            <p:cNvPr id="35" name="Picture 34" descr="A person wearing glasses&#10;&#10;Description automatically generated with medium confidence">
              <a:extLst>
                <a:ext uri="{FF2B5EF4-FFF2-40B4-BE49-F238E27FC236}">
                  <a16:creationId xmlns:a16="http://schemas.microsoft.com/office/drawing/2014/main" id="{8500DBB6-A07B-4DAE-87A5-D837B4775C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76865" y="4376775"/>
              <a:ext cx="1008866" cy="1377207"/>
            </a:xfrm>
            <a:prstGeom prst="rect">
              <a:avLst/>
            </a:prstGeom>
          </p:spPr>
        </p:pic>
        <p:pic>
          <p:nvPicPr>
            <p:cNvPr id="42" name="Picture 41" descr="A picture containing person, person, indoor&#10;&#10;Description automatically generated">
              <a:extLst>
                <a:ext uri="{FF2B5EF4-FFF2-40B4-BE49-F238E27FC236}">
                  <a16:creationId xmlns:a16="http://schemas.microsoft.com/office/drawing/2014/main" id="{9EDF91F4-55D2-F708-C97D-0B0E95F7A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720686" y="4378711"/>
              <a:ext cx="1008866" cy="1381330"/>
            </a:xfrm>
            <a:prstGeom prst="rect">
              <a:avLst/>
            </a:prstGeom>
          </p:spPr>
        </p:pic>
        <p:pic>
          <p:nvPicPr>
            <p:cNvPr id="43" name="Picture 42" descr="http://www.mathworks.com/cmsimages/65041_wl_91415v00_ilc_fig1_wl.jpg">
              <a:extLst>
                <a:ext uri="{FF2B5EF4-FFF2-40B4-BE49-F238E27FC236}">
                  <a16:creationId xmlns:a16="http://schemas.microsoft.com/office/drawing/2014/main" id="{DF2F5859-E957-CA38-A92E-5C29365241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2" r="40193"/>
            <a:stretch/>
          </p:blipFill>
          <p:spPr bwMode="auto">
            <a:xfrm>
              <a:off x="8005787" y="1073990"/>
              <a:ext cx="931205" cy="746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DEA2158-958D-41FA-8713-9E71C6D75755}"/>
                </a:ext>
              </a:extLst>
            </p:cNvPr>
            <p:cNvSpPr txBox="1"/>
            <p:nvPr/>
          </p:nvSpPr>
          <p:spPr>
            <a:xfrm>
              <a:off x="5180165" y="2290584"/>
              <a:ext cx="3759667" cy="46166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lIns="36000" rIns="36000" rtlCol="0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bg1"/>
                  </a:solidFill>
                  <a:latin typeface="Calibri"/>
                </a:rPr>
                <a:t>International Linear Collider ,</a:t>
              </a:r>
              <a:r>
                <a:rPr lang="en-US" sz="1200" dirty="0">
                  <a:solidFill>
                    <a:schemeClr val="bg1"/>
                  </a:solidFill>
                  <a:latin typeface="Calibri"/>
                </a:rPr>
                <a:t>CLIC, Muon Collider, </a:t>
              </a:r>
              <a:r>
                <a:rPr lang="en-US" sz="1200" dirty="0" err="1">
                  <a:solidFill>
                    <a:schemeClr val="bg1"/>
                  </a:solidFill>
                  <a:latin typeface="Calibri"/>
                </a:rPr>
                <a:t>LHeC</a:t>
              </a:r>
              <a:endParaRPr lang="en-US" sz="1200" dirty="0">
                <a:solidFill>
                  <a:schemeClr val="bg1"/>
                </a:solidFill>
                <a:latin typeface="Calibri"/>
              </a:endParaRPr>
            </a:p>
            <a:p>
              <a:pPr>
                <a:defRPr/>
              </a:pPr>
              <a:r>
                <a:rPr lang="en-US" sz="1200" dirty="0">
                  <a:solidFill>
                    <a:schemeClr val="bg1"/>
                  </a:solidFill>
                  <a:latin typeface="Calibri"/>
                </a:rPr>
                <a:t>External Reviews e.g. ESS, XFEL, DUNE etc. </a:t>
              </a:r>
              <a:endParaRPr lang="en-GB" sz="1200" dirty="0">
                <a:solidFill>
                  <a:schemeClr val="bg1"/>
                </a:solidFill>
                <a:latin typeface="Calibri"/>
              </a:endParaRPr>
            </a:p>
          </p:txBody>
        </p:sp>
        <p:pic>
          <p:nvPicPr>
            <p:cNvPr id="2" name="Picture 2">
              <a:extLst>
                <a:ext uri="{FF2B5EF4-FFF2-40B4-BE49-F238E27FC236}">
                  <a16:creationId xmlns:a16="http://schemas.microsoft.com/office/drawing/2014/main" id="{8FBBCD2D-14C0-A3DD-A6D1-27C3CE379A7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05" t="5434" r="4836" b="11687"/>
            <a:stretch/>
          </p:blipFill>
          <p:spPr bwMode="auto">
            <a:xfrm>
              <a:off x="9028529" y="2007800"/>
              <a:ext cx="1061218" cy="602691"/>
            </a:xfrm>
            <a:prstGeom prst="ellips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D675399-4D84-08AC-416C-90F5020DFB03}"/>
                </a:ext>
              </a:extLst>
            </p:cNvPr>
            <p:cNvSpPr txBox="1"/>
            <p:nvPr/>
          </p:nvSpPr>
          <p:spPr>
            <a:xfrm>
              <a:off x="7613732" y="3404724"/>
              <a:ext cx="1448984" cy="87637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 wrap="square" lIns="36000" rIns="36000" rtlCol="0" anchor="ctr" anchorCtr="0">
              <a:no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bg1"/>
                  </a:solidFill>
                  <a:latin typeface="Calibri"/>
                </a:rPr>
                <a:t>Tunnel R&amp;D Photogrammetry/Fibre Optic Studies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FBF3AFD-1E73-B029-D80E-0F617D2E0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127216" y="3404724"/>
              <a:ext cx="1606690" cy="876376"/>
            </a:xfrm>
            <a:prstGeom prst="rect">
              <a:avLst/>
            </a:prstGeom>
            <a:solidFill>
              <a:srgbClr val="F6F6F6"/>
            </a:solidFill>
          </p:spPr>
        </p:pic>
        <p:pic>
          <p:nvPicPr>
            <p:cNvPr id="1028" name="Picture 4" descr="Physics Beyond Colliders">
              <a:extLst>
                <a:ext uri="{FF2B5EF4-FFF2-40B4-BE49-F238E27FC236}">
                  <a16:creationId xmlns:a16="http://schemas.microsoft.com/office/drawing/2014/main" id="{F78A5EEB-7AA6-7AAE-1755-D3E2C55A26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17634" y="3404724"/>
              <a:ext cx="1982138" cy="876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The Future Circular Collider study – CERN Courier">
              <a:extLst>
                <a:ext uri="{FF2B5EF4-FFF2-40B4-BE49-F238E27FC236}">
                  <a16:creationId xmlns:a16="http://schemas.microsoft.com/office/drawing/2014/main" id="{5404F73A-F65C-3798-6676-F961D5ED6C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82" y="3404724"/>
              <a:ext cx="1971425" cy="8730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E79806-4841-5C46-5E11-32E10B0DCF83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1966830" y="5380199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Roddy Cunningham</a:t>
              </a:r>
              <a:endParaRPr lang="en-US" sz="1100" dirty="0">
                <a:solidFill>
                  <a:srgbClr val="00206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67CB1CE-6759-34C2-A00C-3A78CCA3E734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3452175" y="5380199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Liam </a:t>
              </a:r>
            </a:p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Bromiley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DAA6314-5A7A-E467-AEF9-C119AD90936A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7668226" y="5366113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Vanessa </a:t>
              </a:r>
            </a:p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Di Murro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826D09A-39C3-C694-7744-3700FC043535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720216" y="5366113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Martin </a:t>
              </a:r>
            </a:p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Cull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0AF471-9BEC-7C8D-75BF-BED881D57C22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9769961" y="5361063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Aohui </a:t>
              </a:r>
            </a:p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Ouyang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1C59F9-9F66-F5B8-5656-30287B752CAC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5574759" y="5369229"/>
              <a:ext cx="1007362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8000"/>
              </a:schemeClr>
            </a:solidFill>
          </p:spPr>
          <p:txBody>
            <a:bodyPr wrap="square" tIns="0" bIns="0" rtlCol="0" anchor="ctr" anchorCtr="0">
              <a:noAutofit/>
            </a:bodyPr>
            <a:lstStyle/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Kincső </a:t>
              </a:r>
            </a:p>
            <a:p>
              <a:r>
                <a:rPr lang="en-GB" sz="1100" dirty="0">
                  <a:solidFill>
                    <a:srgbClr val="002060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Pál</a:t>
              </a:r>
            </a:p>
          </p:txBody>
        </p:sp>
      </p:grp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9553F96-B7F9-9102-44F5-8DE67F35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156A9-48B0-F049-992B-05FC5E77DA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543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211128" y="100273"/>
            <a:ext cx="12024716" cy="1065742"/>
          </a:xfrm>
        </p:spPr>
        <p:txBody>
          <a:bodyPr/>
          <a:lstStyle/>
          <a:p>
            <a:pPr>
              <a:defRPr/>
            </a:pPr>
            <a:r>
              <a:rPr lang="en-GB" sz="2400" b="1" i="1" dirty="0"/>
              <a:t>Deep learning-based photogrammetric analysis of ageing underground infrastructure</a:t>
            </a:r>
            <a:endParaRPr lang="en-GB" sz="2400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20</a:t>
            </a:fld>
            <a:endParaRPr lang="en-US"/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5F7371D8-8E96-AD09-6BAC-EA96BBE0D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2064" y="533501"/>
            <a:ext cx="5441180" cy="5673852"/>
          </a:xfrm>
          <a:prstGeom prst="round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36000" rIns="72000" bIns="36000">
            <a:no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eaLnBrk="1" hangingPunct="1"/>
            <a:endParaRPr lang="en-GB" sz="4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8" name="图片 95">
            <a:extLst>
              <a:ext uri="{FF2B5EF4-FFF2-40B4-BE49-F238E27FC236}">
                <a16:creationId xmlns:a16="http://schemas.microsoft.com/office/drawing/2014/main" id="{0924D9C2-7244-770B-C023-2B7A5CB52A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316" y="905431"/>
            <a:ext cx="5184576" cy="2073400"/>
          </a:xfrm>
          <a:prstGeom prst="rect">
            <a:avLst/>
          </a:prstGeom>
          <a:noFill/>
        </p:spPr>
      </p:pic>
      <p:sp>
        <p:nvSpPr>
          <p:cNvPr id="20" name="矩形 86">
            <a:extLst>
              <a:ext uri="{FF2B5EF4-FFF2-40B4-BE49-F238E27FC236}">
                <a16:creationId xmlns:a16="http://schemas.microsoft.com/office/drawing/2014/main" id="{BC0D6A0C-A46E-69CB-6B23-A8CADAFD5024}"/>
              </a:ext>
            </a:extLst>
          </p:cNvPr>
          <p:cNvSpPr/>
          <p:nvPr/>
        </p:nvSpPr>
        <p:spPr bwMode="auto">
          <a:xfrm>
            <a:off x="6750820" y="3038352"/>
            <a:ext cx="5337072" cy="413040"/>
          </a:xfrm>
          <a:prstGeom prst="rect">
            <a:avLst/>
          </a:prstGeom>
          <a:solidFill>
            <a:srgbClr val="1A3F6C">
              <a:alpha val="20000"/>
            </a:srgbClr>
          </a:solidFill>
          <a:ln>
            <a:solidFill>
              <a:srgbClr val="1A3F6C"/>
            </a:solidFill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Deep learning-based automated crack detection</a:t>
            </a:r>
            <a:endParaRPr lang="zh-CN" altLang="en-US" dirty="0"/>
          </a:p>
        </p:txBody>
      </p:sp>
      <p:sp>
        <p:nvSpPr>
          <p:cNvPr id="23" name="TextBox 4">
            <a:extLst>
              <a:ext uri="{FF2B5EF4-FFF2-40B4-BE49-F238E27FC236}">
                <a16:creationId xmlns:a16="http://schemas.microsoft.com/office/drawing/2014/main" id="{A670742E-4F39-C8B1-FEFB-B15099292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233" y="1006388"/>
            <a:ext cx="6102449" cy="662219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36000" rIns="72000" bIns="36000">
            <a:no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eaLnBrk="1" hangingPunct="1"/>
            <a:r>
              <a:rPr lang="en-GB" sz="1700" dirty="0">
                <a:solidFill>
                  <a:srgbClr val="05569D"/>
                </a:solidFill>
                <a:latin typeface="Franklin Gothic Medium" pitchFamily="34" charset="0"/>
                <a:cs typeface="+mn-cs"/>
              </a:rPr>
              <a:t>CERN owns 83 km-long underground infrastructure</a:t>
            </a:r>
            <a:r>
              <a:rPr lang="en-US" sz="1700" dirty="0">
                <a:solidFill>
                  <a:srgbClr val="05569D"/>
                </a:solidFill>
                <a:latin typeface="Franklin Gothic Medium" pitchFamily="34" charset="0"/>
                <a:cs typeface="+mn-cs"/>
              </a:rPr>
              <a:t> and cracks appear as the dominant ageing defect</a:t>
            </a:r>
          </a:p>
          <a:p>
            <a:pPr lvl="0" eaLnBrk="1" hangingPunct="1"/>
            <a:endParaRPr lang="en-US" sz="1600" dirty="0">
              <a:solidFill>
                <a:srgbClr val="05569D"/>
              </a:solidFill>
              <a:latin typeface="Franklin Gothic Medium" pitchFamily="34" charset="0"/>
            </a:endParaRPr>
          </a:p>
          <a:p>
            <a:pPr marL="285750" lvl="0" indent="-285750" eaLnBrk="1" hangingPunct="1">
              <a:buFont typeface="Wingdings" panose="05000000000000000000" pitchFamily="2" charset="2"/>
              <a:buChar char="Ø"/>
            </a:pPr>
            <a:endParaRPr lang="en-US" sz="1600" dirty="0">
              <a:solidFill>
                <a:srgbClr val="05569D"/>
              </a:solidFill>
              <a:latin typeface="Franklin Gothic Medium" pitchFamily="34" charset="0"/>
            </a:endParaRPr>
          </a:p>
          <a:p>
            <a:pPr marL="285750" lvl="0" indent="-285750" eaLnBrk="1" hangingPunct="1">
              <a:buFont typeface="Wingdings" panose="05000000000000000000" pitchFamily="2" charset="2"/>
              <a:buChar char="Ø"/>
            </a:pPr>
            <a:endParaRPr lang="en-GB" sz="1600" dirty="0">
              <a:solidFill>
                <a:srgbClr val="1C4469"/>
              </a:solidFill>
              <a:latin typeface="Franklin Gothic Medium" pitchFamily="34" charset="0"/>
            </a:endParaRPr>
          </a:p>
        </p:txBody>
      </p:sp>
      <p:sp>
        <p:nvSpPr>
          <p:cNvPr id="26" name="Rectangle 71">
            <a:extLst>
              <a:ext uri="{FF2B5EF4-FFF2-40B4-BE49-F238E27FC236}">
                <a16:creationId xmlns:a16="http://schemas.microsoft.com/office/drawing/2014/main" id="{576BE8EA-F574-16A5-2FE0-1600A159CE82}"/>
              </a:ext>
            </a:extLst>
          </p:cNvPr>
          <p:cNvSpPr/>
          <p:nvPr/>
        </p:nvSpPr>
        <p:spPr>
          <a:xfrm>
            <a:off x="2949054" y="17593410"/>
            <a:ext cx="8443941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/>
            <a:r>
              <a:rPr lang="en-GB" sz="4000" dirty="0">
                <a:solidFill>
                  <a:prstClr val="black"/>
                </a:solidFill>
              </a:rPr>
              <a:t>Automatic tunnel inspection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EB7829-33A8-A60B-CD6F-179BE99E3EA5}"/>
              </a:ext>
            </a:extLst>
          </p:cNvPr>
          <p:cNvSpPr txBox="1"/>
          <p:nvPr/>
        </p:nvSpPr>
        <p:spPr bwMode="auto">
          <a:xfrm>
            <a:off x="237258" y="4509120"/>
            <a:ext cx="6434806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/>
            <a:r>
              <a:rPr lang="en-US" sz="1700" dirty="0">
                <a:solidFill>
                  <a:srgbClr val="05569D"/>
                </a:solidFill>
                <a:latin typeface="Franklin Gothic Medium" pitchFamily="34" charset="0"/>
              </a:rPr>
              <a:t>Objectives: </a:t>
            </a:r>
          </a:p>
          <a:p>
            <a:pPr marL="285750" lvl="0" indent="-285750" eaLnBrk="1" hangingPunct="1"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rgbClr val="05569D"/>
                </a:solidFill>
                <a:latin typeface="Franklin Gothic Medium" pitchFamily="34" charset="0"/>
              </a:rPr>
              <a:t>Achieve remote tunnel visual inspection in a radioactive environment </a:t>
            </a:r>
          </a:p>
          <a:p>
            <a:pPr marL="285750" lvl="0" indent="-285750" eaLnBrk="1" hangingPunct="1"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rgbClr val="05569D"/>
                </a:solidFill>
                <a:latin typeface="Franklin Gothic Medium" pitchFamily="34" charset="0"/>
              </a:rPr>
              <a:t>Achieve automated crack detection and quantification</a:t>
            </a:r>
          </a:p>
          <a:p>
            <a:pPr marL="285750" lvl="0" indent="-285750" eaLnBrk="1" hangingPunct="1">
              <a:buFont typeface="Wingdings" panose="05000000000000000000" pitchFamily="2" charset="2"/>
              <a:buChar char="Ø"/>
            </a:pPr>
            <a:r>
              <a:rPr lang="en-US" sz="1700" dirty="0">
                <a:solidFill>
                  <a:srgbClr val="05569D"/>
                </a:solidFill>
                <a:latin typeface="Franklin Gothic Medium" pitchFamily="34" charset="0"/>
              </a:rPr>
              <a:t>Analyzing crack patterns for understanding long-term structural behavior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8ECFAFCF-1471-465C-2AA7-2922E072C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414621" y="3577533"/>
            <a:ext cx="3978374" cy="1956612"/>
          </a:xfrm>
          <a:prstGeom prst="rect">
            <a:avLst/>
          </a:prstGeom>
        </p:spPr>
      </p:pic>
      <p:sp>
        <p:nvSpPr>
          <p:cNvPr id="35" name="矩形 86">
            <a:extLst>
              <a:ext uri="{FF2B5EF4-FFF2-40B4-BE49-F238E27FC236}">
                <a16:creationId xmlns:a16="http://schemas.microsoft.com/office/drawing/2014/main" id="{914F7024-7F35-F2FB-DBEA-850E1A95303E}"/>
              </a:ext>
            </a:extLst>
          </p:cNvPr>
          <p:cNvSpPr/>
          <p:nvPr/>
        </p:nvSpPr>
        <p:spPr bwMode="auto">
          <a:xfrm>
            <a:off x="7237251" y="5593666"/>
            <a:ext cx="4384725" cy="413040"/>
          </a:xfrm>
          <a:prstGeom prst="rect">
            <a:avLst/>
          </a:prstGeom>
          <a:solidFill>
            <a:srgbClr val="1A3F6C">
              <a:alpha val="20000"/>
            </a:srgbClr>
          </a:solidFill>
          <a:ln>
            <a:solidFill>
              <a:srgbClr val="1A3F6C"/>
            </a:solidFill>
          </a:ln>
          <a:effectLst>
            <a:outerShdw blurRad="50800" dist="50800" dir="5400000" algn="ctr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Prediction of high-resolution images</a:t>
            </a:r>
            <a:endParaRPr lang="zh-CN" alt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F5F2AA4-02DA-8686-39E2-AFCC7C189A20}"/>
              </a:ext>
            </a:extLst>
          </p:cNvPr>
          <p:cNvSpPr txBox="1"/>
          <p:nvPr/>
        </p:nvSpPr>
        <p:spPr bwMode="auto">
          <a:xfrm>
            <a:off x="7414621" y="556242"/>
            <a:ext cx="16945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/>
            <a:r>
              <a:rPr lang="en-US" sz="1800" dirty="0">
                <a:solidFill>
                  <a:srgbClr val="05569D"/>
                </a:solidFill>
                <a:latin typeface="Franklin Gothic Medium" pitchFamily="34" charset="0"/>
              </a:rPr>
              <a:t>Methodology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77B21A0-D97F-2F9B-3A68-A4640B532F10}"/>
              </a:ext>
            </a:extLst>
          </p:cNvPr>
          <p:cNvGrpSpPr/>
          <p:nvPr/>
        </p:nvGrpSpPr>
        <p:grpSpPr>
          <a:xfrm>
            <a:off x="376130" y="1558540"/>
            <a:ext cx="6155764" cy="2959623"/>
            <a:chOff x="376274" y="1427409"/>
            <a:chExt cx="6155764" cy="295962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5153A96-1F4A-B87E-3004-9AAD5F36E7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020"/>
            <a:stretch/>
          </p:blipFill>
          <p:spPr bwMode="auto">
            <a:xfrm>
              <a:off x="376274" y="1427409"/>
              <a:ext cx="2952328" cy="2590291"/>
            </a:xfrm>
            <a:prstGeom prst="rect">
              <a:avLst/>
            </a:prstGeom>
            <a:noFill/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F5747DE-F9CA-B0B4-EB63-468D3C8BC914}"/>
                </a:ext>
              </a:extLst>
            </p:cNvPr>
            <p:cNvGrpSpPr/>
            <p:nvPr/>
          </p:nvGrpSpPr>
          <p:grpSpPr>
            <a:xfrm>
              <a:off x="3368324" y="1550892"/>
              <a:ext cx="3163714" cy="2451100"/>
              <a:chOff x="3477692" y="1379435"/>
              <a:chExt cx="3163714" cy="2451100"/>
            </a:xfrm>
          </p:grpSpPr>
          <p:pic>
            <p:nvPicPr>
              <p:cNvPr id="30" name="Picture 29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6535E1A9-5B2B-F5BB-5BFC-8D43411212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340"/>
              <a:stretch/>
            </p:blipFill>
            <p:spPr>
              <a:xfrm>
                <a:off x="5147070" y="1380705"/>
                <a:ext cx="1494336" cy="2449830"/>
              </a:xfrm>
              <a:prstGeom prst="rect">
                <a:avLst/>
              </a:prstGeom>
            </p:spPr>
          </p:pic>
          <p:pic>
            <p:nvPicPr>
              <p:cNvPr id="31" name="图片 16">
                <a:extLst>
                  <a:ext uri="{FF2B5EF4-FFF2-40B4-BE49-F238E27FC236}">
                    <a16:creationId xmlns:a16="http://schemas.microsoft.com/office/drawing/2014/main" id="{40652A5D-DF87-BC91-13D3-7DAE7FB2CC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7692" y="1379435"/>
                <a:ext cx="1633855" cy="2451100"/>
              </a:xfrm>
              <a:prstGeom prst="rect">
                <a:avLst/>
              </a:prstGeom>
              <a:noFill/>
            </p:spPr>
          </p:pic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E3C0B75-3E5A-E588-106B-9F2A05D65A8A}"/>
                </a:ext>
              </a:extLst>
            </p:cNvPr>
            <p:cNvSpPr txBox="1"/>
            <p:nvPr/>
          </p:nvSpPr>
          <p:spPr bwMode="auto">
            <a:xfrm>
              <a:off x="894483" y="4017700"/>
              <a:ext cx="17171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kern="100" dirty="0">
                  <a:latin typeface="Times New Roman" panose="02020603050405020304" pitchFamily="18" charset="0"/>
                  <a:ea typeface="DengXian" panose="02010600030101010101" pitchFamily="2" charset="-122"/>
                </a:rPr>
                <a:t>Observed cracks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1CE6146-01C1-0CCA-6578-4F86E226DD89}"/>
                </a:ext>
              </a:extLst>
            </p:cNvPr>
            <p:cNvSpPr txBox="1"/>
            <p:nvPr/>
          </p:nvSpPr>
          <p:spPr bwMode="auto">
            <a:xfrm>
              <a:off x="3515628" y="3991013"/>
              <a:ext cx="2871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kern="100" dirty="0" err="1">
                  <a:latin typeface="Times New Roman" panose="02020603050405020304" pitchFamily="18" charset="0"/>
                  <a:ea typeface="DengXian" panose="02010600030101010101" pitchFamily="2" charset="-122"/>
                </a:rPr>
                <a:t>CERNBot</a:t>
              </a:r>
              <a:r>
                <a:rPr lang="en-US" kern="100" dirty="0">
                  <a:latin typeface="Times New Roman" panose="02020603050405020304" pitchFamily="18" charset="0"/>
                  <a:ea typeface="DengXian" panose="02010600030101010101" pitchFamily="2" charset="-122"/>
                </a:rPr>
                <a:t> for data collection</a:t>
              </a:r>
            </a:p>
          </p:txBody>
        </p:sp>
      </p:grpSp>
      <p:pic>
        <p:nvPicPr>
          <p:cNvPr id="41" name="图片 30">
            <a:extLst>
              <a:ext uri="{FF2B5EF4-FFF2-40B4-BE49-F238E27FC236}">
                <a16:creationId xmlns:a16="http://schemas.microsoft.com/office/drawing/2014/main" id="{AAB88F07-6936-3A28-17F6-A720167BB3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66443" y="434688"/>
            <a:ext cx="1150991" cy="548639"/>
          </a:xfrm>
          <a:prstGeom prst="rect">
            <a:avLst/>
          </a:prstGeom>
        </p:spPr>
      </p:pic>
      <p:pic>
        <p:nvPicPr>
          <p:cNvPr id="42" name="Google Shape;93;p1">
            <a:extLst>
              <a:ext uri="{FF2B5EF4-FFF2-40B4-BE49-F238E27FC236}">
                <a16:creationId xmlns:a16="http://schemas.microsoft.com/office/drawing/2014/main" id="{486B118B-B629-7A11-3B74-1948E3199AE4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8">
            <a:alphaModFix/>
          </a:blip>
          <a:srcRect l="14154" t="26181" r="13132" b="29765"/>
          <a:stretch/>
        </p:blipFill>
        <p:spPr>
          <a:xfrm>
            <a:off x="3789899" y="434688"/>
            <a:ext cx="1278477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7C329D0-41F3-818E-B462-0EBE4FD36A54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40841" y="406417"/>
            <a:ext cx="1141864" cy="54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707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TextBox 4">
            <a:extLst>
              <a:ext uri="{FF2B5EF4-FFF2-40B4-BE49-F238E27FC236}">
                <a16:creationId xmlns:a16="http://schemas.microsoft.com/office/drawing/2014/main" id="{80AB52CF-C7C3-65AC-0A2A-26A2823D85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55" y="929525"/>
            <a:ext cx="3270920" cy="5332919"/>
          </a:xfrm>
          <a:prstGeom prst="round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72000" tIns="36000" rIns="72000" bIns="36000">
            <a:no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2087563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lvl="0" eaLnBrk="1" hangingPunct="1"/>
            <a:endParaRPr lang="en-GB" sz="4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136328" y="180849"/>
            <a:ext cx="12024716" cy="1065742"/>
          </a:xfrm>
        </p:spPr>
        <p:txBody>
          <a:bodyPr/>
          <a:lstStyle/>
          <a:p>
            <a:pPr>
              <a:defRPr/>
            </a:pPr>
            <a:r>
              <a:rPr lang="en-US" sz="2400" b="1" i="1" dirty="0"/>
              <a:t>Deep learning-based photogrammetric analysis of ageing underground infrastructure</a:t>
            </a:r>
            <a:endParaRPr sz="2400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D21048-7D65-5D84-53BA-280E4AF9263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28"/>
          <a:stretch/>
        </p:blipFill>
        <p:spPr bwMode="auto">
          <a:xfrm>
            <a:off x="343023" y="1200321"/>
            <a:ext cx="2808312" cy="2728075"/>
          </a:xfrm>
          <a:prstGeom prst="rect">
            <a:avLst/>
          </a:prstGeom>
          <a:noFill/>
        </p:spPr>
      </p:pic>
      <p:pic>
        <p:nvPicPr>
          <p:cNvPr id="13" name="图片 42">
            <a:extLst>
              <a:ext uri="{FF2B5EF4-FFF2-40B4-BE49-F238E27FC236}">
                <a16:creationId xmlns:a16="http://schemas.microsoft.com/office/drawing/2014/main" id="{0C5AB1B0-490B-B99A-8757-002509B63AA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484" y="1166297"/>
            <a:ext cx="8407543" cy="1512168"/>
          </a:xfrm>
          <a:prstGeom prst="rect">
            <a:avLst/>
          </a:prstGeom>
          <a:noFill/>
        </p:spPr>
      </p:pic>
      <p:pic>
        <p:nvPicPr>
          <p:cNvPr id="17" name="图片 15">
            <a:extLst>
              <a:ext uri="{FF2B5EF4-FFF2-40B4-BE49-F238E27FC236}">
                <a16:creationId xmlns:a16="http://schemas.microsoft.com/office/drawing/2014/main" id="{8D7DE47D-1C66-1404-DC81-D3D91555A63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2833" y="3285448"/>
            <a:ext cx="3934205" cy="2565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82853BA-EB80-ACC6-35F8-531B855FE1C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484" y="3228267"/>
            <a:ext cx="4333240" cy="2628900"/>
          </a:xfrm>
          <a:prstGeom prst="rect">
            <a:avLst/>
          </a:prstGeom>
          <a:noFill/>
        </p:spPr>
      </p:pic>
      <p:pic>
        <p:nvPicPr>
          <p:cNvPr id="19" name="图片 32">
            <a:extLst>
              <a:ext uri="{FF2B5EF4-FFF2-40B4-BE49-F238E27FC236}">
                <a16:creationId xmlns:a16="http://schemas.microsoft.com/office/drawing/2014/main" id="{550BCCA6-F82A-8285-58C3-041F49B180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44" y="3900575"/>
            <a:ext cx="3253730" cy="2326026"/>
          </a:xfrm>
          <a:prstGeom prst="rect">
            <a:avLst/>
          </a:prstGeom>
          <a:noFill/>
        </p:spPr>
      </p:pic>
      <p:pic>
        <p:nvPicPr>
          <p:cNvPr id="20" name="图片 30">
            <a:extLst>
              <a:ext uri="{FF2B5EF4-FFF2-40B4-BE49-F238E27FC236}">
                <a16:creationId xmlns:a16="http://schemas.microsoft.com/office/drawing/2014/main" id="{067184D4-C9D2-A254-873F-486DFDCE87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639408" y="563867"/>
            <a:ext cx="1150991" cy="548639"/>
          </a:xfrm>
          <a:prstGeom prst="rect">
            <a:avLst/>
          </a:prstGeom>
        </p:spPr>
      </p:pic>
      <p:pic>
        <p:nvPicPr>
          <p:cNvPr id="21" name="Google Shape;93;p1">
            <a:extLst>
              <a:ext uri="{FF2B5EF4-FFF2-40B4-BE49-F238E27FC236}">
                <a16:creationId xmlns:a16="http://schemas.microsoft.com/office/drawing/2014/main" id="{D4AE3B5E-F75A-3578-236C-E39249E264A1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8">
            <a:alphaModFix/>
          </a:blip>
          <a:srcRect l="14154" t="26181" r="13132" b="29765"/>
          <a:stretch/>
        </p:blipFill>
        <p:spPr bwMode="auto">
          <a:xfrm>
            <a:off x="6794920" y="544951"/>
            <a:ext cx="1278477" cy="54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A2CBE99-050C-16D4-A4BA-C10A25347B8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256927" y="544951"/>
            <a:ext cx="1141864" cy="54704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1422D202-816A-C013-C43A-FB0E0EE1B16E}"/>
              </a:ext>
            </a:extLst>
          </p:cNvPr>
          <p:cNvSpPr txBox="1"/>
          <p:nvPr/>
        </p:nvSpPr>
        <p:spPr bwMode="auto">
          <a:xfrm>
            <a:off x="642552" y="908925"/>
            <a:ext cx="22092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eaLnBrk="1" hangingPunct="1"/>
            <a:r>
              <a:rPr lang="en-US" sz="1800" dirty="0">
                <a:solidFill>
                  <a:srgbClr val="05569D"/>
                </a:solidFill>
                <a:latin typeface="Franklin Gothic Medium" pitchFamily="34" charset="0"/>
              </a:rPr>
              <a:t>Model performance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71BE8A-B8A8-8E61-EE92-FAC6E390150D}"/>
              </a:ext>
            </a:extLst>
          </p:cNvPr>
          <p:cNvSpPr txBox="1"/>
          <p:nvPr/>
        </p:nvSpPr>
        <p:spPr bwMode="auto">
          <a:xfrm>
            <a:off x="5919144" y="2858935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Identified crack spatial patterns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A6C84B-C70C-BFA4-6C12-763D0F3DE66C}"/>
              </a:ext>
            </a:extLst>
          </p:cNvPr>
          <p:cNvSpPr txBox="1"/>
          <p:nvPr/>
        </p:nvSpPr>
        <p:spPr bwMode="auto">
          <a:xfrm>
            <a:off x="2212230" y="5857167"/>
            <a:ext cx="6172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1219200" algn="just">
              <a:spcBef>
                <a:spcPts val="0"/>
              </a:spcBef>
              <a:spcAft>
                <a:spcPts val="0"/>
              </a:spcAft>
            </a:pPr>
            <a:r>
              <a:rPr lang="en-US" kern="100" dirty="0">
                <a:latin typeface="Times New Roman" panose="02020603050405020304" pitchFamily="18" charset="0"/>
                <a:ea typeface="DengXian" panose="02010600030101010101" pitchFamily="2" charset="-122"/>
              </a:rPr>
              <a:t>D</a:t>
            </a:r>
            <a:r>
              <a:rPr lang="en-US" sz="1800" kern="100" dirty="0">
                <a:effectLst/>
                <a:latin typeface="Times New Roman" panose="02020603050405020304" pitchFamily="18" charset="0"/>
                <a:ea typeface="DengXian" panose="02010600030101010101" pitchFamily="2" charset="-122"/>
              </a:rPr>
              <a:t>eformation mechanisms of LHC and TT1 Tunnel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C72F4D-EA3F-C299-4FB9-1816E308FC0F}"/>
              </a:ext>
            </a:extLst>
          </p:cNvPr>
          <p:cNvSpPr txBox="1"/>
          <p:nvPr/>
        </p:nvSpPr>
        <p:spPr bwMode="auto">
          <a:xfrm>
            <a:off x="8086205" y="5863824"/>
            <a:ext cx="31841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1219200">
              <a:spcBef>
                <a:spcPts val="0"/>
              </a:spcBef>
              <a:spcAft>
                <a:spcPts val="0"/>
              </a:spcAft>
            </a:pPr>
            <a:r>
              <a:rPr lang="en-US" kern="100" dirty="0">
                <a:latin typeface="Times New Roman" panose="02020603050405020304" pitchFamily="18" charset="0"/>
                <a:ea typeface="DengXian" panose="02010600030101010101" pitchFamily="2" charset="-122"/>
              </a:rPr>
              <a:t>Crack distribution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55135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8158992-5F13-2E84-1F90-40357BE54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TAM Events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18E49F-5149-3CE9-6AFB-1D8E87D7F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F35B7E0-4C89-6147-3215-AB2621FC8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620688"/>
            <a:ext cx="11653420" cy="4727331"/>
          </a:xfrm>
        </p:spPr>
        <p:txBody>
          <a:bodyPr>
            <a:normAutofit/>
          </a:bodyPr>
          <a:lstStyle/>
          <a:p>
            <a:pPr marL="48767" indent="0">
              <a:buNone/>
            </a:pPr>
            <a:endParaRPr lang="en-US" sz="1867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800" b="0" dirty="0"/>
              <a:t>4th International Symposium of Machine learning and Big Data in Geoscience </a:t>
            </a:r>
            <a:r>
              <a:rPr lang="en-GB" sz="1800" b="0" dirty="0">
                <a:solidFill>
                  <a:srgbClr val="C00000"/>
                </a:solidFill>
              </a:rPr>
              <a:t>ISMLG2023</a:t>
            </a:r>
            <a:r>
              <a:rPr lang="en-GB" sz="1800" b="0" dirty="0"/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b="0" dirty="0"/>
              <a:t>29</a:t>
            </a:r>
            <a:r>
              <a:rPr lang="en-US" sz="1400" b="0" dirty="0"/>
              <a:t>th</a:t>
            </a:r>
            <a:r>
              <a:rPr lang="en-US" sz="1800" b="0" dirty="0"/>
              <a:t> August - 1</a:t>
            </a:r>
            <a:r>
              <a:rPr lang="en-US" sz="1400" b="0" dirty="0"/>
              <a:t>st</a:t>
            </a:r>
            <a:r>
              <a:rPr lang="en-US" sz="1800" b="0" dirty="0"/>
              <a:t> September 2023 at University College Cork </a:t>
            </a:r>
          </a:p>
          <a:p>
            <a:pPr marL="0" indent="0">
              <a:spcBef>
                <a:spcPts val="600"/>
              </a:spcBef>
              <a:buNone/>
            </a:pPr>
            <a:endParaRPr lang="en-US" altLang="root" sz="1800" b="0" dirty="0"/>
          </a:p>
          <a:p>
            <a:pPr marL="391667" indent="-342900">
              <a:buFont typeface="Wingdings" panose="05000000000000000000" pitchFamily="2" charset="2"/>
              <a:buChar char="Ø"/>
            </a:pPr>
            <a:endParaRPr lang="en-US" sz="1800" dirty="0">
              <a:solidFill>
                <a:schemeClr val="tx1"/>
              </a:solidFill>
            </a:endParaRPr>
          </a:p>
          <a:p>
            <a:pPr marL="391667" indent="-34290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</a:rPr>
              <a:t>Tunnel Asset Management </a:t>
            </a:r>
            <a:r>
              <a:rPr lang="en-US" sz="1800" b="0" dirty="0"/>
              <a:t>Workshop on the 26-27th October 2023 at CERN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3962C-025B-DE49-6FC1-0D0AA3875E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70"/>
          <a:stretch/>
        </p:blipFill>
        <p:spPr>
          <a:xfrm>
            <a:off x="2999656" y="3212976"/>
            <a:ext cx="5500787" cy="306085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0FB5E471-632E-3B88-E3AD-2EC7F4F7F7B0}"/>
              </a:ext>
            </a:extLst>
          </p:cNvPr>
          <p:cNvGrpSpPr/>
          <p:nvPr/>
        </p:nvGrpSpPr>
        <p:grpSpPr>
          <a:xfrm>
            <a:off x="1847528" y="1916832"/>
            <a:ext cx="7924195" cy="639012"/>
            <a:chOff x="2999656" y="1755887"/>
            <a:chExt cx="7924195" cy="639012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56782B4-42E0-7D52-8648-F959AC763B8A}"/>
                </a:ext>
              </a:extLst>
            </p:cNvPr>
            <p:cNvGrpSpPr/>
            <p:nvPr/>
          </p:nvGrpSpPr>
          <p:grpSpPr>
            <a:xfrm>
              <a:off x="2999656" y="1755887"/>
              <a:ext cx="5741126" cy="639012"/>
              <a:chOff x="2999656" y="1755887"/>
              <a:chExt cx="5741126" cy="63901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8B621F7-65D8-D7CF-343B-DACA01C5E2B5}"/>
                  </a:ext>
                </a:extLst>
              </p:cNvPr>
              <p:cNvGrpSpPr/>
              <p:nvPr/>
            </p:nvGrpSpPr>
            <p:grpSpPr>
              <a:xfrm>
                <a:off x="2999656" y="1755887"/>
                <a:ext cx="4068863" cy="592993"/>
                <a:chOff x="2999656" y="1763688"/>
                <a:chExt cx="4068863" cy="592993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4A0E9B57-E34F-EE5E-B938-0903B85E52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083828" y="1827512"/>
                  <a:ext cx="984691" cy="471745"/>
                </a:xfrm>
                <a:prstGeom prst="rect">
                  <a:avLst/>
                </a:prstGeom>
              </p:spPr>
            </p:pic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776CAD14-DE0C-F9D9-F139-54434371C34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b="14051"/>
                <a:stretch/>
              </p:blipFill>
              <p:spPr>
                <a:xfrm>
                  <a:off x="4132325" y="1763688"/>
                  <a:ext cx="1799084" cy="568487"/>
                </a:xfrm>
                <a:prstGeom prst="rect">
                  <a:avLst/>
                </a:prstGeom>
              </p:spPr>
            </p:pic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CDFD78C5-6A68-D926-E0E6-B512E9350A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06" t="19661" r="12561" b="24540"/>
                <a:stretch/>
              </p:blipFill>
              <p:spPr bwMode="auto">
                <a:xfrm>
                  <a:off x="2999656" y="1827512"/>
                  <a:ext cx="1004174" cy="529169"/>
                </a:xfrm>
                <a:prstGeom prst="rect">
                  <a:avLst/>
                </a:prstGeom>
              </p:spPr>
            </p:pic>
          </p:grp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0AFE8E25-5934-E5A8-4F65-577D26E313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248128" y="1755887"/>
                <a:ext cx="1492654" cy="639012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A83CD85-DBC9-45EE-0038-599586F80B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899823" y="1772816"/>
              <a:ext cx="2024028" cy="5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6420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037348"/>
            <a:ext cx="10139680" cy="1347909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 you! </a:t>
            </a:r>
          </a:p>
        </p:txBody>
      </p:sp>
    </p:spTree>
    <p:extLst>
      <p:ext uri="{BB962C8B-B14F-4D97-AF65-F5344CB8AC3E}">
        <p14:creationId xmlns:p14="http://schemas.microsoft.com/office/powerpoint/2010/main" val="444366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AA437E-F6A5-69A4-F0A0-69F45A5B2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512547" cy="4608512"/>
          </a:xfrm>
        </p:spPr>
        <p:txBody>
          <a:bodyPr/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b="0" dirty="0"/>
              <a:t>Co-ordination of  </a:t>
            </a:r>
            <a:r>
              <a:rPr lang="en-GB" b="0" dirty="0"/>
              <a:t>the civil engineering and infrastructure studies for large-scale physics projects. These include the Future Circular Collider (FCC), Linear Colliders (LC), Muon Colliders, Physics Beyond Colliders and ISOLDE studies.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b="0" dirty="0"/>
              <a:t>Lead of the studies in conjunction with other SCE groups from conception, feasibility and technical design towards construction preparation.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GB" b="0" dirty="0"/>
              <a:t>Inspections and monitoring of all existing underground assets within the ‘Tunnel Asset Management’ unit, including some research and development for monitoring technologies like photogrammetry and fibre optic monitoring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5508CC-6F39-2AAF-9954-36AF0D061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SCE-DOD-FS Mandate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8CFED3-3164-F3C3-59EC-256BD177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93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60648"/>
            <a:ext cx="12192000" cy="1778231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3700" b="1" dirty="0"/>
              <a:t>The</a:t>
            </a:r>
            <a:r>
              <a:rPr lang="en-GB" sz="3300" b="1" dirty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en-GB" sz="3700" b="1" dirty="0"/>
              <a:t>Future Circular Collider Study (FCC)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714" y="1303109"/>
            <a:ext cx="4879591" cy="489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524001" y="1797743"/>
            <a:ext cx="3842162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Collision energy: 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100TeV</a:t>
            </a:r>
          </a:p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Circumference: 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80km-100km</a:t>
            </a:r>
          </a:p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Physics considerations: 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Enable connection to the LHC (or SPS)</a:t>
            </a:r>
          </a:p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Construction: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c.2029-35</a:t>
            </a:r>
          </a:p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Cost: </a:t>
            </a:r>
          </a:p>
          <a:p>
            <a:pPr lvl="1" rtl="0">
              <a:defRPr/>
            </a:pPr>
            <a:r>
              <a:rPr lang="en-US" sz="1350" kern="1200" dirty="0">
                <a:solidFill>
                  <a:prstClr val="black"/>
                </a:solidFill>
                <a:latin typeface="Calibri" panose="020F0502020204030204"/>
              </a:rPr>
              <a:t>Civil Engineering 6BCHF</a:t>
            </a:r>
            <a:endParaRPr lang="en-GB" sz="1350" kern="1200" dirty="0">
              <a:solidFill>
                <a:prstClr val="black"/>
              </a:solidFill>
              <a:latin typeface="Calibri" panose="020F0502020204030204"/>
            </a:endParaRPr>
          </a:p>
          <a:p>
            <a:pPr rtl="0">
              <a:defRPr/>
            </a:pPr>
            <a:r>
              <a:rPr lang="en-GB" sz="1350" b="1" kern="1200" dirty="0">
                <a:solidFill>
                  <a:prstClr val="black"/>
                </a:solidFill>
                <a:latin typeface="Calibri" panose="020F0502020204030204"/>
              </a:rPr>
              <a:t>Aims of the civil engineering feasibility study: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Is 80km-100km feasible in the Geneva basin?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Can we go bigger?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What is the ‘optimal’ size?</a:t>
            </a:r>
          </a:p>
          <a:p>
            <a:pPr lvl="1" rtl="0">
              <a:defRPr/>
            </a:pPr>
            <a:r>
              <a:rPr lang="en-GB" sz="1350" kern="1200" dirty="0">
                <a:solidFill>
                  <a:prstClr val="black"/>
                </a:solidFill>
                <a:latin typeface="Calibri" panose="020F0502020204030204"/>
              </a:rPr>
              <a:t>What is the optimal position?</a:t>
            </a:r>
          </a:p>
        </p:txBody>
      </p:sp>
    </p:spTree>
    <p:extLst>
      <p:ext uri="{BB962C8B-B14F-4D97-AF65-F5344CB8AC3E}">
        <p14:creationId xmlns:p14="http://schemas.microsoft.com/office/powerpoint/2010/main" val="203947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8640"/>
            <a:ext cx="12216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>
              <a:defRPr/>
            </a:pPr>
            <a:r>
              <a:rPr lang="en-GB" sz="3600" b="1" kern="1200" dirty="0">
                <a:latin typeface="+mj-lt"/>
                <a:ea typeface="+mj-ea"/>
                <a:cs typeface="+mj-cs"/>
              </a:rPr>
              <a:t>FCC Baseline Schematic: Single Tunnel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836712"/>
            <a:ext cx="8028384" cy="532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534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4680" y="343830"/>
            <a:ext cx="12192000" cy="636898"/>
          </a:xfrm>
        </p:spPr>
        <p:txBody>
          <a:bodyPr>
            <a:noAutofit/>
          </a:bodyPr>
          <a:lstStyle/>
          <a:p>
            <a:pPr algn="ctr"/>
            <a:r>
              <a:rPr lang="en-GB" dirty="0"/>
              <a:t>FCC: Areas with highest geological uncertainty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B43CE81-6E7A-41BB-ADC1-3B1C7B588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064" y="4771697"/>
            <a:ext cx="6640887" cy="1138748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E466178C-AFC9-4C41-81EA-FCFEF52AE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272" y="1477793"/>
            <a:ext cx="3417407" cy="3457343"/>
          </a:xfrm>
          <a:prstGeom prst="rect">
            <a:avLst/>
          </a:prstGeom>
        </p:spPr>
      </p:pic>
      <p:sp>
        <p:nvSpPr>
          <p:cNvPr id="10" name="Block Arc 9"/>
          <p:cNvSpPr/>
          <p:nvPr/>
        </p:nvSpPr>
        <p:spPr>
          <a:xfrm rot="16692827">
            <a:off x="4834823" y="3150489"/>
            <a:ext cx="1134560" cy="614498"/>
          </a:xfrm>
          <a:prstGeom prst="blockArc">
            <a:avLst>
              <a:gd name="adj1" fmla="val 11665698"/>
              <a:gd name="adj2" fmla="val 20790756"/>
              <a:gd name="adj3" fmla="val 19454"/>
            </a:avLst>
          </a:prstGeom>
          <a:solidFill>
            <a:srgbClr val="00B050">
              <a:alpha val="62745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15" name="Block Arc 14"/>
          <p:cNvSpPr/>
          <p:nvPr/>
        </p:nvSpPr>
        <p:spPr>
          <a:xfrm rot="14691333">
            <a:off x="4699199" y="3398754"/>
            <a:ext cx="1414572" cy="607943"/>
          </a:xfrm>
          <a:prstGeom prst="blockArc">
            <a:avLst>
              <a:gd name="adj1" fmla="val 11694274"/>
              <a:gd name="adj2" fmla="val 16965674"/>
              <a:gd name="adj3" fmla="val 20118"/>
            </a:avLst>
          </a:prstGeom>
          <a:solidFill>
            <a:srgbClr val="00B050">
              <a:alpha val="6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55845" y="1481194"/>
            <a:ext cx="2344613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>
                <a:solidFill>
                  <a:srgbClr val="0F124A"/>
                </a:solidFill>
                <a:latin typeface="Arial"/>
              </a:rPr>
              <a:t>Lac </a:t>
            </a:r>
            <a:r>
              <a:rPr lang="en-GB" sz="825" b="1" dirty="0" err="1">
                <a:solidFill>
                  <a:srgbClr val="0F124A"/>
                </a:solidFill>
                <a:latin typeface="Arial"/>
              </a:rPr>
              <a:t>Léman</a:t>
            </a:r>
            <a:endParaRPr lang="en-GB" sz="825" b="1" dirty="0">
              <a:solidFill>
                <a:srgbClr val="0F124A"/>
              </a:solidFill>
              <a:latin typeface="Arial"/>
            </a:endParaRP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Moraine/molasse interface uncertain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Soils and rock properties uncertain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High uncertainty in the  hydrogeological conditions and water pressure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00289" y="4612151"/>
            <a:ext cx="2305607" cy="7271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 err="1">
                <a:solidFill>
                  <a:srgbClr val="0F124A"/>
                </a:solidFill>
                <a:latin typeface="Arial"/>
              </a:rPr>
              <a:t>Mandallaz</a:t>
            </a:r>
            <a:endParaRPr lang="en-GB" sz="825" b="1" dirty="0">
              <a:solidFill>
                <a:srgbClr val="0F124A"/>
              </a:solidFill>
              <a:latin typeface="Arial"/>
            </a:endParaRP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Fractured limestone formations, characteristics and locations of karsts unknown.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High water pressures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041169" y="2270221"/>
            <a:ext cx="2256271" cy="721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>
                <a:solidFill>
                  <a:srgbClr val="0F124A"/>
                </a:solidFill>
                <a:latin typeface="Arial"/>
              </a:rPr>
              <a:t>Jura 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prstClr val="black"/>
                </a:solidFill>
                <a:latin typeface="Arial"/>
              </a:rPr>
              <a:t>Limestone/molasse interface uncertain.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Risk of karts and high water pressures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endParaRPr lang="en-GB" sz="825" dirty="0">
              <a:solidFill>
                <a:prstClr val="black"/>
              </a:solidFill>
              <a:latin typeface="Arial"/>
            </a:endParaRP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endParaRPr lang="en-GB" sz="788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1992982" y="2252393"/>
            <a:ext cx="2306610" cy="6384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979318" y="4387857"/>
            <a:ext cx="2339380" cy="534137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7803702" y="1484409"/>
            <a:ext cx="2395316" cy="10375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58768" y="3204944"/>
            <a:ext cx="1883324" cy="12349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 err="1">
                <a:solidFill>
                  <a:srgbClr val="0F124A"/>
                </a:solidFill>
                <a:latin typeface="Arial"/>
              </a:rPr>
              <a:t>Bornes</a:t>
            </a:r>
            <a:endParaRPr lang="en-GB" sz="825" b="1" dirty="0">
              <a:solidFill>
                <a:srgbClr val="0F124A"/>
              </a:solidFill>
              <a:latin typeface="Arial"/>
            </a:endParaRP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Insufficient deep boreholes information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Complex faulted region, thrust zone.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Quality of molasse is uncertain. High overburden. Large span experimental caverns should be constructed in good molasse.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844420" y="2541778"/>
            <a:ext cx="16289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 err="1">
                <a:solidFill>
                  <a:srgbClr val="0F124A"/>
                </a:solidFill>
                <a:latin typeface="Arial"/>
              </a:rPr>
              <a:t>Vallée</a:t>
            </a:r>
            <a:r>
              <a:rPr lang="en-GB" sz="825" b="1" dirty="0">
                <a:solidFill>
                  <a:srgbClr val="0F124A"/>
                </a:solidFill>
                <a:latin typeface="Arial"/>
              </a:rPr>
              <a:t> de </a:t>
            </a:r>
            <a:r>
              <a:rPr lang="en-GB" sz="825" b="1" dirty="0" err="1">
                <a:solidFill>
                  <a:srgbClr val="0F124A"/>
                </a:solidFill>
                <a:latin typeface="Arial"/>
              </a:rPr>
              <a:t>l‘Arve</a:t>
            </a:r>
            <a:r>
              <a:rPr lang="en-GB" sz="825" b="1" dirty="0">
                <a:solidFill>
                  <a:srgbClr val="0F124A"/>
                </a:solidFill>
                <a:latin typeface="Arial"/>
              </a:rPr>
              <a:t> 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Moraine/molasse interface  uncertain.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Lack of reliable boreholes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7817367" y="2566109"/>
            <a:ext cx="2395316" cy="583397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7805140" y="3193651"/>
            <a:ext cx="2395316" cy="1338828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36751" y="3913553"/>
            <a:ext cx="176010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J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9C56A5E-6A8D-4F36-A47F-F5A8ECFBEED8}"/>
              </a:ext>
            </a:extLst>
          </p:cNvPr>
          <p:cNvSpPr txBox="1"/>
          <p:nvPr/>
        </p:nvSpPr>
        <p:spPr>
          <a:xfrm>
            <a:off x="2014117" y="2968509"/>
            <a:ext cx="2216726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>
                <a:solidFill>
                  <a:srgbClr val="0F124A"/>
                </a:solidFill>
                <a:latin typeface="Arial"/>
              </a:rPr>
              <a:t>Le Rhône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Moraine/molasse interface not certain. 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Proximity to protected area</a:t>
            </a:r>
          </a:p>
        </p:txBody>
      </p:sp>
      <p:sp>
        <p:nvSpPr>
          <p:cNvPr id="64" name="Rounded Rectangle 45">
            <a:extLst>
              <a:ext uri="{FF2B5EF4-FFF2-40B4-BE49-F238E27FC236}">
                <a16:creationId xmlns:a16="http://schemas.microsoft.com/office/drawing/2014/main" id="{15685B6C-0315-41B3-BEE0-7AF490FDA638}"/>
              </a:ext>
            </a:extLst>
          </p:cNvPr>
          <p:cNvSpPr/>
          <p:nvPr/>
        </p:nvSpPr>
        <p:spPr>
          <a:xfrm>
            <a:off x="1990856" y="2963981"/>
            <a:ext cx="2322778" cy="5462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9E1064D-99D4-4100-B172-E8E470841A97}"/>
              </a:ext>
            </a:extLst>
          </p:cNvPr>
          <p:cNvSpPr txBox="1"/>
          <p:nvPr/>
        </p:nvSpPr>
        <p:spPr>
          <a:xfrm>
            <a:off x="4601260" y="5027491"/>
            <a:ext cx="54318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27"/>
            <a:r>
              <a:rPr lang="en-GB" sz="900" dirty="0" err="1">
                <a:solidFill>
                  <a:srgbClr val="FF9900"/>
                </a:solidFill>
                <a:latin typeface="Arial"/>
              </a:rPr>
              <a:t>Vallée</a:t>
            </a:r>
            <a:r>
              <a:rPr lang="en-GB" sz="900" dirty="0">
                <a:solidFill>
                  <a:srgbClr val="FF9900"/>
                </a:solidFill>
                <a:latin typeface="Arial"/>
              </a:rPr>
              <a:t> de </a:t>
            </a:r>
            <a:r>
              <a:rPr lang="en-GB" sz="900" dirty="0" err="1">
                <a:solidFill>
                  <a:srgbClr val="FF9900"/>
                </a:solidFill>
                <a:latin typeface="Arial"/>
              </a:rPr>
              <a:t>l‘Arve</a:t>
            </a:r>
            <a:endParaRPr lang="en-GB" sz="900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F3DC021-AD12-4A5C-80E9-AA183CA92F08}"/>
              </a:ext>
            </a:extLst>
          </p:cNvPr>
          <p:cNvSpPr txBox="1"/>
          <p:nvPr/>
        </p:nvSpPr>
        <p:spPr>
          <a:xfrm>
            <a:off x="6173772" y="5185176"/>
            <a:ext cx="7104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27"/>
            <a:r>
              <a:rPr lang="en-GB" sz="900" dirty="0" err="1">
                <a:solidFill>
                  <a:srgbClr val="FF9900"/>
                </a:solidFill>
                <a:latin typeface="Arial"/>
              </a:rPr>
              <a:t>Mandallaz</a:t>
            </a:r>
            <a:endParaRPr lang="en-GB" sz="675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03D35299-D354-4AFC-B7F7-29CB4DB0C349}"/>
              </a:ext>
            </a:extLst>
          </p:cNvPr>
          <p:cNvSpPr txBox="1"/>
          <p:nvPr/>
        </p:nvSpPr>
        <p:spPr>
          <a:xfrm>
            <a:off x="7736036" y="5337299"/>
            <a:ext cx="6848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27"/>
            <a:r>
              <a:rPr lang="en-GB" sz="900" dirty="0">
                <a:solidFill>
                  <a:srgbClr val="FF9900"/>
                </a:solidFill>
                <a:latin typeface="Arial"/>
              </a:rPr>
              <a:t>Le Rhône</a:t>
            </a:r>
            <a:endParaRPr lang="en-GB" sz="825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C83F428-656C-4C31-9DA4-9B2D2E48E624}"/>
              </a:ext>
            </a:extLst>
          </p:cNvPr>
          <p:cNvSpPr txBox="1"/>
          <p:nvPr/>
        </p:nvSpPr>
        <p:spPr>
          <a:xfrm>
            <a:off x="3125594" y="5240326"/>
            <a:ext cx="612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27"/>
            <a:r>
              <a:rPr lang="en-GB" sz="900" dirty="0">
                <a:solidFill>
                  <a:srgbClr val="FF9900"/>
                </a:solidFill>
                <a:latin typeface="Arial"/>
              </a:rPr>
              <a:t>Lac </a:t>
            </a:r>
            <a:r>
              <a:rPr lang="en-GB" sz="900" dirty="0" err="1">
                <a:solidFill>
                  <a:srgbClr val="FF9900"/>
                </a:solidFill>
                <a:latin typeface="Arial"/>
              </a:rPr>
              <a:t>Léman</a:t>
            </a:r>
            <a:endParaRPr lang="en-GB" sz="900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CB1AE58-9502-4843-B272-9920C396E936}"/>
              </a:ext>
            </a:extLst>
          </p:cNvPr>
          <p:cNvSpPr txBox="1"/>
          <p:nvPr/>
        </p:nvSpPr>
        <p:spPr>
          <a:xfrm>
            <a:off x="6846352" y="5015656"/>
            <a:ext cx="41343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727"/>
            <a:r>
              <a:rPr lang="en-GB" sz="900" dirty="0">
                <a:solidFill>
                  <a:srgbClr val="FF9900"/>
                </a:solidFill>
                <a:latin typeface="Arial"/>
              </a:rPr>
              <a:t>Les </a:t>
            </a:r>
            <a:r>
              <a:rPr lang="en-GB" sz="900" dirty="0" err="1">
                <a:solidFill>
                  <a:srgbClr val="FF9900"/>
                </a:solidFill>
                <a:latin typeface="Arial"/>
              </a:rPr>
              <a:t>Usses</a:t>
            </a:r>
            <a:endParaRPr lang="en-GB" sz="825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3961422-7F36-42D0-90A1-D08069044FCF}"/>
              </a:ext>
            </a:extLst>
          </p:cNvPr>
          <p:cNvSpPr txBox="1"/>
          <p:nvPr/>
        </p:nvSpPr>
        <p:spPr>
          <a:xfrm>
            <a:off x="5165588" y="5106467"/>
            <a:ext cx="5501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727"/>
            <a:r>
              <a:rPr lang="en-GB" sz="900" dirty="0" err="1">
                <a:solidFill>
                  <a:srgbClr val="FF9900"/>
                </a:solidFill>
                <a:latin typeface="Arial"/>
              </a:rPr>
              <a:t>Bornes</a:t>
            </a:r>
            <a:endParaRPr lang="en-GB" sz="675" dirty="0">
              <a:solidFill>
                <a:srgbClr val="FF9900"/>
              </a:solidFill>
              <a:latin typeface="Arial"/>
            </a:endParaRPr>
          </a:p>
        </p:txBody>
      </p:sp>
      <p:sp>
        <p:nvSpPr>
          <p:cNvPr id="85" name="Block Arc 84">
            <a:extLst>
              <a:ext uri="{FF2B5EF4-FFF2-40B4-BE49-F238E27FC236}">
                <a16:creationId xmlns:a16="http://schemas.microsoft.com/office/drawing/2014/main" id="{CEB46BD0-A92F-4CF8-A8CF-CE1B64103DE0}"/>
              </a:ext>
            </a:extLst>
          </p:cNvPr>
          <p:cNvSpPr/>
          <p:nvPr/>
        </p:nvSpPr>
        <p:spPr>
          <a:xfrm rot="19779087">
            <a:off x="5265015" y="2519890"/>
            <a:ext cx="1177339" cy="614498"/>
          </a:xfrm>
          <a:prstGeom prst="blockArc">
            <a:avLst>
              <a:gd name="adj1" fmla="val 11665698"/>
              <a:gd name="adj2" fmla="val 20548629"/>
              <a:gd name="adj3" fmla="val 18281"/>
            </a:avLst>
          </a:prstGeom>
          <a:solidFill>
            <a:srgbClr val="00B050">
              <a:alpha val="62745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Block Arc 36"/>
          <p:cNvSpPr/>
          <p:nvPr/>
        </p:nvSpPr>
        <p:spPr>
          <a:xfrm rot="16945289">
            <a:off x="4718248" y="3056042"/>
            <a:ext cx="1412451" cy="640854"/>
          </a:xfrm>
          <a:prstGeom prst="blockArc">
            <a:avLst>
              <a:gd name="adj1" fmla="val 14194265"/>
              <a:gd name="adj2" fmla="val 17193571"/>
              <a:gd name="adj3" fmla="val 19854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88" name="Block Arc 87">
            <a:extLst>
              <a:ext uri="{FF2B5EF4-FFF2-40B4-BE49-F238E27FC236}">
                <a16:creationId xmlns:a16="http://schemas.microsoft.com/office/drawing/2014/main" id="{A350E26C-457B-4AE0-8466-2A8B3FC2E54D}"/>
              </a:ext>
            </a:extLst>
          </p:cNvPr>
          <p:cNvSpPr/>
          <p:nvPr/>
        </p:nvSpPr>
        <p:spPr>
          <a:xfrm rot="18532603">
            <a:off x="4918979" y="2723562"/>
            <a:ext cx="1412451" cy="693329"/>
          </a:xfrm>
          <a:prstGeom prst="blockArc">
            <a:avLst>
              <a:gd name="adj1" fmla="val 14194265"/>
              <a:gd name="adj2" fmla="val 18573852"/>
              <a:gd name="adj3" fmla="val 18155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61" name="Block Arc 60">
            <a:extLst>
              <a:ext uri="{FF2B5EF4-FFF2-40B4-BE49-F238E27FC236}">
                <a16:creationId xmlns:a16="http://schemas.microsoft.com/office/drawing/2014/main" id="{E82C073E-C042-40B3-B20D-200207C47951}"/>
              </a:ext>
            </a:extLst>
          </p:cNvPr>
          <p:cNvSpPr/>
          <p:nvPr/>
        </p:nvSpPr>
        <p:spPr>
          <a:xfrm rot="2546671">
            <a:off x="6219260" y="2593082"/>
            <a:ext cx="1180589" cy="689718"/>
          </a:xfrm>
          <a:prstGeom prst="blockArc">
            <a:avLst>
              <a:gd name="adj1" fmla="val 11750750"/>
              <a:gd name="adj2" fmla="val 20559660"/>
              <a:gd name="adj3" fmla="val 19125"/>
            </a:avLst>
          </a:prstGeom>
          <a:solidFill>
            <a:srgbClr val="00B050">
              <a:alpha val="62745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2" name="Block Arc 91">
            <a:extLst>
              <a:ext uri="{FF2B5EF4-FFF2-40B4-BE49-F238E27FC236}">
                <a16:creationId xmlns:a16="http://schemas.microsoft.com/office/drawing/2014/main" id="{A112DA89-8FF9-455F-8140-1D967868773E}"/>
              </a:ext>
            </a:extLst>
          </p:cNvPr>
          <p:cNvSpPr/>
          <p:nvPr/>
        </p:nvSpPr>
        <p:spPr>
          <a:xfrm rot="5400000">
            <a:off x="6345785" y="3248676"/>
            <a:ext cx="1414572" cy="607943"/>
          </a:xfrm>
          <a:prstGeom prst="blockArc">
            <a:avLst>
              <a:gd name="adj1" fmla="val 11694274"/>
              <a:gd name="adj2" fmla="val 16965674"/>
              <a:gd name="adj3" fmla="val 20118"/>
            </a:avLst>
          </a:prstGeom>
          <a:solidFill>
            <a:srgbClr val="00B050">
              <a:alpha val="6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3" name="Block Arc 92">
            <a:extLst>
              <a:ext uri="{FF2B5EF4-FFF2-40B4-BE49-F238E27FC236}">
                <a16:creationId xmlns:a16="http://schemas.microsoft.com/office/drawing/2014/main" id="{4C79F793-2879-4AA7-98A5-9A14891579FA}"/>
              </a:ext>
            </a:extLst>
          </p:cNvPr>
          <p:cNvSpPr/>
          <p:nvPr/>
        </p:nvSpPr>
        <p:spPr>
          <a:xfrm rot="21356775">
            <a:off x="5486307" y="2416587"/>
            <a:ext cx="1426626" cy="711674"/>
          </a:xfrm>
          <a:prstGeom prst="blockArc">
            <a:avLst>
              <a:gd name="adj1" fmla="val 14194265"/>
              <a:gd name="adj2" fmla="val 18005221"/>
              <a:gd name="adj3" fmla="val 15363"/>
            </a:avLst>
          </a:prstGeom>
          <a:solidFill>
            <a:srgbClr val="00B050">
              <a:alpha val="6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0" name="Block Arc 89">
            <a:extLst>
              <a:ext uri="{FF2B5EF4-FFF2-40B4-BE49-F238E27FC236}">
                <a16:creationId xmlns:a16="http://schemas.microsoft.com/office/drawing/2014/main" id="{01E781A3-D734-484D-BDA5-8B904EFB3CBD}"/>
              </a:ext>
            </a:extLst>
          </p:cNvPr>
          <p:cNvSpPr/>
          <p:nvPr/>
        </p:nvSpPr>
        <p:spPr>
          <a:xfrm rot="557285">
            <a:off x="5688240" y="2421486"/>
            <a:ext cx="1412451" cy="693329"/>
          </a:xfrm>
          <a:prstGeom prst="blockArc">
            <a:avLst>
              <a:gd name="adj1" fmla="val 14194265"/>
              <a:gd name="adj2" fmla="val 18945041"/>
              <a:gd name="adj3" fmla="val 16724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86" name="Block Arc 85">
            <a:extLst>
              <a:ext uri="{FF2B5EF4-FFF2-40B4-BE49-F238E27FC236}">
                <a16:creationId xmlns:a16="http://schemas.microsoft.com/office/drawing/2014/main" id="{09807C18-8B2C-45B8-8035-9CDFCA041FF0}"/>
              </a:ext>
            </a:extLst>
          </p:cNvPr>
          <p:cNvSpPr/>
          <p:nvPr/>
        </p:nvSpPr>
        <p:spPr>
          <a:xfrm rot="20267002">
            <a:off x="5338979" y="2431760"/>
            <a:ext cx="1412451" cy="602346"/>
          </a:xfrm>
          <a:prstGeom prst="blockArc">
            <a:avLst>
              <a:gd name="adj1" fmla="val 14194265"/>
              <a:gd name="adj2" fmla="val 16819113"/>
              <a:gd name="adj3" fmla="val 18430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6" name="Block Arc 95">
            <a:extLst>
              <a:ext uri="{FF2B5EF4-FFF2-40B4-BE49-F238E27FC236}">
                <a16:creationId xmlns:a16="http://schemas.microsoft.com/office/drawing/2014/main" id="{2992C544-587E-4FD0-B7E2-738F48EE77DE}"/>
              </a:ext>
            </a:extLst>
          </p:cNvPr>
          <p:cNvSpPr/>
          <p:nvPr/>
        </p:nvSpPr>
        <p:spPr>
          <a:xfrm rot="9514699">
            <a:off x="5879261" y="3895356"/>
            <a:ext cx="1180589" cy="683212"/>
          </a:xfrm>
          <a:prstGeom prst="blockArc">
            <a:avLst>
              <a:gd name="adj1" fmla="val 13253419"/>
              <a:gd name="adj2" fmla="val 20559660"/>
              <a:gd name="adj3" fmla="val 19125"/>
            </a:avLst>
          </a:prstGeom>
          <a:solidFill>
            <a:srgbClr val="00B050">
              <a:alpha val="62745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7" name="Block Arc 96">
            <a:extLst>
              <a:ext uri="{FF2B5EF4-FFF2-40B4-BE49-F238E27FC236}">
                <a16:creationId xmlns:a16="http://schemas.microsoft.com/office/drawing/2014/main" id="{A5BA429B-6BDC-4946-9980-773FF41E100C}"/>
              </a:ext>
            </a:extLst>
          </p:cNvPr>
          <p:cNvSpPr/>
          <p:nvPr/>
        </p:nvSpPr>
        <p:spPr>
          <a:xfrm rot="7623959">
            <a:off x="6293535" y="3607200"/>
            <a:ext cx="1180589" cy="683212"/>
          </a:xfrm>
          <a:prstGeom prst="blockArc">
            <a:avLst>
              <a:gd name="adj1" fmla="val 11994383"/>
              <a:gd name="adj2" fmla="val 20588794"/>
              <a:gd name="adj3" fmla="val 19968"/>
            </a:avLst>
          </a:prstGeom>
          <a:solidFill>
            <a:srgbClr val="00B050">
              <a:alpha val="62745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89" name="Block Arc 88">
            <a:extLst>
              <a:ext uri="{FF2B5EF4-FFF2-40B4-BE49-F238E27FC236}">
                <a16:creationId xmlns:a16="http://schemas.microsoft.com/office/drawing/2014/main" id="{7CF52434-3BB0-4AF7-B162-9871850AA980}"/>
              </a:ext>
            </a:extLst>
          </p:cNvPr>
          <p:cNvSpPr/>
          <p:nvPr/>
        </p:nvSpPr>
        <p:spPr>
          <a:xfrm rot="5812432">
            <a:off x="6305059" y="3199496"/>
            <a:ext cx="1412451" cy="693329"/>
          </a:xfrm>
          <a:prstGeom prst="blockArc">
            <a:avLst>
              <a:gd name="adj1" fmla="val 14194265"/>
              <a:gd name="adj2" fmla="val 18573852"/>
              <a:gd name="adj3" fmla="val 18155"/>
            </a:avLst>
          </a:prstGeom>
          <a:solidFill>
            <a:srgbClr val="FFC000">
              <a:alpha val="6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8" name="Block Arc 97">
            <a:extLst>
              <a:ext uri="{FF2B5EF4-FFF2-40B4-BE49-F238E27FC236}">
                <a16:creationId xmlns:a16="http://schemas.microsoft.com/office/drawing/2014/main" id="{5CA2D31A-9309-477A-BBF2-9F92AAE449C7}"/>
              </a:ext>
            </a:extLst>
          </p:cNvPr>
          <p:cNvSpPr/>
          <p:nvPr/>
        </p:nvSpPr>
        <p:spPr>
          <a:xfrm rot="7720171">
            <a:off x="6152242" y="3571192"/>
            <a:ext cx="1412451" cy="730750"/>
          </a:xfrm>
          <a:prstGeom prst="blockArc">
            <a:avLst>
              <a:gd name="adj1" fmla="val 14869951"/>
              <a:gd name="adj2" fmla="val 16819113"/>
              <a:gd name="adj3" fmla="val 18430"/>
            </a:avLst>
          </a:prstGeom>
          <a:solidFill>
            <a:srgbClr val="FFC000">
              <a:alpha val="6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100" name="Block Arc 99">
            <a:extLst>
              <a:ext uri="{FF2B5EF4-FFF2-40B4-BE49-F238E27FC236}">
                <a16:creationId xmlns:a16="http://schemas.microsoft.com/office/drawing/2014/main" id="{2C1466BD-BD36-40DF-9D54-1D28EB984223}"/>
              </a:ext>
            </a:extLst>
          </p:cNvPr>
          <p:cNvSpPr/>
          <p:nvPr/>
        </p:nvSpPr>
        <p:spPr>
          <a:xfrm rot="12805228">
            <a:off x="5182184" y="3869945"/>
            <a:ext cx="1412451" cy="662843"/>
          </a:xfrm>
          <a:prstGeom prst="blockArc">
            <a:avLst>
              <a:gd name="adj1" fmla="val 14320036"/>
              <a:gd name="adj2" fmla="val 19141468"/>
              <a:gd name="adj3" fmla="val 20053"/>
            </a:avLst>
          </a:prstGeom>
          <a:solidFill>
            <a:srgbClr val="00B050">
              <a:alpha val="63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95" name="Block Arc 94">
            <a:extLst>
              <a:ext uri="{FF2B5EF4-FFF2-40B4-BE49-F238E27FC236}">
                <a16:creationId xmlns:a16="http://schemas.microsoft.com/office/drawing/2014/main" id="{8CEE1E08-ACB5-4686-9B28-1CDA206EA38B}"/>
              </a:ext>
            </a:extLst>
          </p:cNvPr>
          <p:cNvSpPr/>
          <p:nvPr/>
        </p:nvSpPr>
        <p:spPr>
          <a:xfrm rot="11508883">
            <a:off x="5362200" y="3927135"/>
            <a:ext cx="1412451" cy="662843"/>
          </a:xfrm>
          <a:prstGeom prst="blockArc">
            <a:avLst>
              <a:gd name="adj1" fmla="val 14194265"/>
              <a:gd name="adj2" fmla="val 18573852"/>
              <a:gd name="adj3" fmla="val 18155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102" name="Block Arc 101">
            <a:extLst>
              <a:ext uri="{FF2B5EF4-FFF2-40B4-BE49-F238E27FC236}">
                <a16:creationId xmlns:a16="http://schemas.microsoft.com/office/drawing/2014/main" id="{058368A0-E9AE-4500-A0D6-1A3AE187F576}"/>
              </a:ext>
            </a:extLst>
          </p:cNvPr>
          <p:cNvSpPr/>
          <p:nvPr/>
        </p:nvSpPr>
        <p:spPr>
          <a:xfrm rot="13179353">
            <a:off x="4973356" y="3637859"/>
            <a:ext cx="1412451" cy="730750"/>
          </a:xfrm>
          <a:prstGeom prst="blockArc">
            <a:avLst>
              <a:gd name="adj1" fmla="val 14869951"/>
              <a:gd name="adj2" fmla="val 16819113"/>
              <a:gd name="adj3" fmla="val 18430"/>
            </a:avLst>
          </a:prstGeom>
          <a:solidFill>
            <a:srgbClr val="FFC000">
              <a:alpha val="63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739024" y="2429250"/>
            <a:ext cx="182021" cy="225063"/>
          </a:xfrm>
          <a:prstGeom prst="rect">
            <a:avLst/>
          </a:prstGeom>
          <a:noFill/>
        </p:spPr>
        <p:txBody>
          <a:bodyPr wrap="squar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rgbClr val="0F124A">
                      <a:alpha val="40000"/>
                    </a:srgbClr>
                  </a:outerShdw>
                </a:effectLst>
                <a:latin typeface="Arial"/>
              </a:rPr>
              <a:t>B</a:t>
            </a:r>
            <a:endParaRPr lang="en-US" sz="1125" dirty="0">
              <a:ln w="0"/>
              <a:solidFill>
                <a:srgbClr val="0F124A"/>
              </a:solidFill>
              <a:latin typeface="Arial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D0E7CCB6-7A03-4561-A09D-8D8D908A54EE}"/>
              </a:ext>
            </a:extLst>
          </p:cNvPr>
          <p:cNvSpPr/>
          <p:nvPr/>
        </p:nvSpPr>
        <p:spPr>
          <a:xfrm>
            <a:off x="7179409" y="3107312"/>
            <a:ext cx="182021" cy="225063"/>
          </a:xfrm>
          <a:prstGeom prst="rect">
            <a:avLst/>
          </a:prstGeom>
          <a:noFill/>
        </p:spPr>
        <p:txBody>
          <a:bodyPr wrap="squar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rgbClr val="0F124A">
                      <a:alpha val="40000"/>
                    </a:srgbClr>
                  </a:outerShdw>
                </a:effectLst>
                <a:latin typeface="Arial"/>
              </a:rPr>
              <a:t>D</a:t>
            </a:r>
            <a:endParaRPr lang="en-US" sz="1125" dirty="0">
              <a:ln w="0"/>
              <a:solidFill>
                <a:srgbClr val="0F124A"/>
              </a:solidFill>
              <a:latin typeface="Arial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981768" y="3928401"/>
            <a:ext cx="192040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F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301571" y="4361080"/>
            <a:ext cx="216085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G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546681" y="4184757"/>
            <a:ext cx="208070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H</a:t>
            </a:r>
          </a:p>
        </p:txBody>
      </p:sp>
      <p:sp>
        <p:nvSpPr>
          <p:cNvPr id="58" name="Rectangle 57"/>
          <p:cNvSpPr/>
          <p:nvPr/>
        </p:nvSpPr>
        <p:spPr>
          <a:xfrm>
            <a:off x="5270638" y="2693192"/>
            <a:ext cx="184025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L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BD3933C6-5DCE-4F3A-AE16-D64CAD0265C4}"/>
              </a:ext>
            </a:extLst>
          </p:cNvPr>
          <p:cNvSpPr/>
          <p:nvPr/>
        </p:nvSpPr>
        <p:spPr>
          <a:xfrm>
            <a:off x="5094910" y="3464208"/>
            <a:ext cx="176010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latin typeface="Arial"/>
              </a:rPr>
              <a:t>J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75A51DA-2312-43AB-95ED-A2D81C688ED1}"/>
              </a:ext>
            </a:extLst>
          </p:cNvPr>
          <p:cNvSpPr txBox="1"/>
          <p:nvPr/>
        </p:nvSpPr>
        <p:spPr>
          <a:xfrm>
            <a:off x="2053250" y="4344910"/>
            <a:ext cx="2193139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>
                <a:solidFill>
                  <a:srgbClr val="0F124A"/>
                </a:solidFill>
                <a:latin typeface="Arial"/>
              </a:rPr>
              <a:t>Les </a:t>
            </a:r>
            <a:r>
              <a:rPr lang="en-GB" sz="825" b="1" dirty="0" err="1">
                <a:solidFill>
                  <a:srgbClr val="0F124A"/>
                </a:solidFill>
                <a:latin typeface="Arial"/>
              </a:rPr>
              <a:t>Usses</a:t>
            </a:r>
            <a:endParaRPr lang="en-GB" sz="825" b="1" dirty="0">
              <a:solidFill>
                <a:srgbClr val="0F124A"/>
              </a:solidFill>
              <a:latin typeface="Arial"/>
            </a:endParaRP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Moraine/molasse interface not certain. 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Low tunnel rock cover</a:t>
            </a:r>
          </a:p>
        </p:txBody>
      </p:sp>
      <p:sp>
        <p:nvSpPr>
          <p:cNvPr id="108" name="Rounded Rectangle 32">
            <a:extLst>
              <a:ext uri="{FF2B5EF4-FFF2-40B4-BE49-F238E27FC236}">
                <a16:creationId xmlns:a16="http://schemas.microsoft.com/office/drawing/2014/main" id="{3E27FE74-D4DE-486D-92EE-E2DB985E21E2}"/>
              </a:ext>
            </a:extLst>
          </p:cNvPr>
          <p:cNvSpPr/>
          <p:nvPr/>
        </p:nvSpPr>
        <p:spPr>
          <a:xfrm>
            <a:off x="7804874" y="4587559"/>
            <a:ext cx="2407811" cy="7138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9" name="Block Arc 108">
            <a:extLst>
              <a:ext uri="{FF2B5EF4-FFF2-40B4-BE49-F238E27FC236}">
                <a16:creationId xmlns:a16="http://schemas.microsoft.com/office/drawing/2014/main" id="{03078937-7217-4071-9526-3E4D80DCFE37}"/>
              </a:ext>
            </a:extLst>
          </p:cNvPr>
          <p:cNvSpPr/>
          <p:nvPr/>
        </p:nvSpPr>
        <p:spPr>
          <a:xfrm rot="14545280">
            <a:off x="4739851" y="3408621"/>
            <a:ext cx="1412451" cy="640854"/>
          </a:xfrm>
          <a:prstGeom prst="blockArc">
            <a:avLst>
              <a:gd name="adj1" fmla="val 14194265"/>
              <a:gd name="adj2" fmla="val 17193571"/>
              <a:gd name="adj3" fmla="val 19854"/>
            </a:avLst>
          </a:prstGeom>
          <a:solidFill>
            <a:srgbClr val="FF0000">
              <a:alpha val="6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2CBE02B-E8E5-49C8-9D29-8AA008700D37}"/>
              </a:ext>
            </a:extLst>
          </p:cNvPr>
          <p:cNvSpPr txBox="1"/>
          <p:nvPr/>
        </p:nvSpPr>
        <p:spPr>
          <a:xfrm>
            <a:off x="2041168" y="3535768"/>
            <a:ext cx="2230166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7"/>
            <a:r>
              <a:rPr lang="en-GB" sz="825" b="1" dirty="0" err="1">
                <a:solidFill>
                  <a:srgbClr val="0F124A"/>
                </a:solidFill>
                <a:latin typeface="Arial"/>
              </a:rPr>
              <a:t>Vuache</a:t>
            </a:r>
            <a:endParaRPr lang="en-GB" sz="825" b="1" dirty="0">
              <a:solidFill>
                <a:srgbClr val="0F124A"/>
              </a:solidFill>
              <a:latin typeface="Arial"/>
            </a:endParaRP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Limestone/molasse interface not certain. 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Risk of karts and high water pressures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Proximity to main active fault</a:t>
            </a:r>
          </a:p>
          <a:p>
            <a:pPr marL="128588" indent="-128588" defTabSz="685727">
              <a:buFont typeface="Arial" panose="020B0604020202020204" pitchFamily="34" charset="0"/>
              <a:buChar char="•"/>
            </a:pPr>
            <a:endParaRPr lang="en-GB" sz="825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1" name="Rounded Rectangle 45">
            <a:extLst>
              <a:ext uri="{FF2B5EF4-FFF2-40B4-BE49-F238E27FC236}">
                <a16:creationId xmlns:a16="http://schemas.microsoft.com/office/drawing/2014/main" id="{0AFA6C4A-42C7-4414-9D75-EE9E7F735C38}"/>
              </a:ext>
            </a:extLst>
          </p:cNvPr>
          <p:cNvSpPr/>
          <p:nvPr/>
        </p:nvSpPr>
        <p:spPr>
          <a:xfrm>
            <a:off x="1990858" y="3550118"/>
            <a:ext cx="2327165" cy="80956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E10D8513-0735-4BF3-BD5B-D132ADDF0ED2}"/>
              </a:ext>
            </a:extLst>
          </p:cNvPr>
          <p:cNvSpPr txBox="1"/>
          <p:nvPr/>
        </p:nvSpPr>
        <p:spPr>
          <a:xfrm>
            <a:off x="2063554" y="1515437"/>
            <a:ext cx="2266933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Good knowledge of the ground (</a:t>
            </a:r>
            <a:r>
              <a:rPr lang="en-GB" sz="825" dirty="0" err="1">
                <a:solidFill>
                  <a:srgbClr val="0F124A"/>
                </a:solidFill>
                <a:latin typeface="Arial"/>
              </a:rPr>
              <a:t>e.g</a:t>
            </a:r>
            <a:r>
              <a:rPr lang="en-GB" sz="825" dirty="0">
                <a:solidFill>
                  <a:srgbClr val="0F124A"/>
                </a:solidFill>
                <a:latin typeface="Arial"/>
              </a:rPr>
              <a:t> information near to CERN from LEP/LHC projects)</a:t>
            </a:r>
          </a:p>
          <a:p>
            <a:pPr marL="160735" indent="-160735" defTabSz="685727">
              <a:buFont typeface="Arial" panose="020B0604020202020204" pitchFamily="34" charset="0"/>
              <a:buChar char="•"/>
            </a:pPr>
            <a:r>
              <a:rPr lang="en-GB" sz="825" dirty="0">
                <a:solidFill>
                  <a:srgbClr val="0F124A"/>
                </a:solidFill>
                <a:latin typeface="Arial"/>
              </a:rPr>
              <a:t>Good confidence that the tunnel alignment is in molasse</a:t>
            </a:r>
          </a:p>
        </p:txBody>
      </p:sp>
      <p:sp>
        <p:nvSpPr>
          <p:cNvPr id="113" name="Rounded Rectangle 28">
            <a:extLst>
              <a:ext uri="{FF2B5EF4-FFF2-40B4-BE49-F238E27FC236}">
                <a16:creationId xmlns:a16="http://schemas.microsoft.com/office/drawing/2014/main" id="{4F1E9D59-7400-423F-B6A2-5D11AEB25A8A}"/>
              </a:ext>
            </a:extLst>
          </p:cNvPr>
          <p:cNvSpPr/>
          <p:nvPr/>
        </p:nvSpPr>
        <p:spPr>
          <a:xfrm>
            <a:off x="1992984" y="1508282"/>
            <a:ext cx="2322779" cy="711668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27"/>
            <a:endParaRPr lang="en-GB" sz="1013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C0861C76-71DB-4BB1-BE77-83356859B1BF}"/>
              </a:ext>
            </a:extLst>
          </p:cNvPr>
          <p:cNvCxnSpPr>
            <a:cxnSpLocks/>
            <a:stCxn id="111" idx="3"/>
          </p:cNvCxnSpPr>
          <p:nvPr/>
        </p:nvCxnSpPr>
        <p:spPr>
          <a:xfrm flipV="1">
            <a:off x="4318021" y="3928401"/>
            <a:ext cx="851452" cy="2649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47108973-00F1-4AFA-ACF5-A9F6788C7F48}"/>
              </a:ext>
            </a:extLst>
          </p:cNvPr>
          <p:cNvCxnSpPr>
            <a:cxnSpLocks/>
            <a:stCxn id="64" idx="3"/>
          </p:cNvCxnSpPr>
          <p:nvPr/>
        </p:nvCxnSpPr>
        <p:spPr>
          <a:xfrm>
            <a:off x="4313636" y="3237109"/>
            <a:ext cx="802781" cy="952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30DA7EC8-18A8-4A99-ACD0-D2A247E7570C}"/>
              </a:ext>
            </a:extLst>
          </p:cNvPr>
          <p:cNvCxnSpPr>
            <a:cxnSpLocks/>
            <a:stCxn id="33" idx="3"/>
          </p:cNvCxnSpPr>
          <p:nvPr/>
        </p:nvCxnSpPr>
        <p:spPr>
          <a:xfrm>
            <a:off x="4299594" y="2571614"/>
            <a:ext cx="1009709" cy="3192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272E2D30-0811-44F9-B66E-C3C6CF79B7D0}"/>
              </a:ext>
            </a:extLst>
          </p:cNvPr>
          <p:cNvCxnSpPr>
            <a:cxnSpLocks/>
            <a:stCxn id="36" idx="1"/>
          </p:cNvCxnSpPr>
          <p:nvPr/>
        </p:nvCxnSpPr>
        <p:spPr>
          <a:xfrm flipH="1">
            <a:off x="6582586" y="2003184"/>
            <a:ext cx="1221116" cy="4260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96FF1FA3-B61D-47A2-8FF1-ABAC36F8A584}"/>
              </a:ext>
            </a:extLst>
          </p:cNvPr>
          <p:cNvCxnSpPr>
            <a:cxnSpLocks/>
            <a:stCxn id="108" idx="1"/>
            <a:endCxn id="95" idx="0"/>
          </p:cNvCxnSpPr>
          <p:nvPr/>
        </p:nvCxnSpPr>
        <p:spPr>
          <a:xfrm flipH="1" flipV="1">
            <a:off x="6183609" y="4549264"/>
            <a:ext cx="1621265" cy="3952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5CB62524-4222-4844-AFFB-65EDCCA35986}"/>
              </a:ext>
            </a:extLst>
          </p:cNvPr>
          <p:cNvCxnSpPr>
            <a:cxnSpLocks/>
            <a:stCxn id="50" idx="1"/>
            <a:endCxn id="98" idx="0"/>
          </p:cNvCxnSpPr>
          <p:nvPr/>
        </p:nvCxnSpPr>
        <p:spPr>
          <a:xfrm flipH="1">
            <a:off x="7161385" y="3863065"/>
            <a:ext cx="643757" cy="163242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0B7A4573-D451-43B3-965E-E738E20FBE09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7357043" y="2857808"/>
            <a:ext cx="460324" cy="667823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>
            <a:extLst>
              <a:ext uri="{FF2B5EF4-FFF2-40B4-BE49-F238E27FC236}">
                <a16:creationId xmlns:a16="http://schemas.microsoft.com/office/drawing/2014/main" id="{3D12FA04-FDF8-4F61-8A22-AAAFA1BFD159}"/>
              </a:ext>
            </a:extLst>
          </p:cNvPr>
          <p:cNvCxnSpPr>
            <a:cxnSpLocks/>
            <a:stCxn id="34" idx="3"/>
          </p:cNvCxnSpPr>
          <p:nvPr/>
        </p:nvCxnSpPr>
        <p:spPr>
          <a:xfrm flipV="1">
            <a:off x="4318700" y="4288800"/>
            <a:ext cx="1144239" cy="366124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CBDC19ED-52EB-4669-8207-0DBB3607F669}"/>
              </a:ext>
            </a:extLst>
          </p:cNvPr>
          <p:cNvCxnSpPr>
            <a:cxnSpLocks/>
            <a:endCxn id="2" idx="3"/>
          </p:cNvCxnSpPr>
          <p:nvPr/>
        </p:nvCxnSpPr>
        <p:spPr>
          <a:xfrm>
            <a:off x="4295283" y="1792265"/>
            <a:ext cx="1853001" cy="63489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948226" y="2314626"/>
            <a:ext cx="200056" cy="225063"/>
          </a:xfrm>
          <a:prstGeom prst="rect">
            <a:avLst/>
          </a:prstGeom>
          <a:noFill/>
        </p:spPr>
        <p:txBody>
          <a:bodyPr wrap="none" lIns="51435" tIns="25718" rIns="51435" bIns="25718">
            <a:spAutoFit/>
          </a:bodyPr>
          <a:lstStyle/>
          <a:p>
            <a:pPr algn="ctr" defTabSz="685727"/>
            <a:r>
              <a:rPr lang="en-US" sz="1125" dirty="0">
                <a:ln w="0"/>
                <a:solidFill>
                  <a:srgbClr val="0F124A"/>
                </a:solidFill>
                <a:effectLst>
                  <a:outerShdw blurRad="38100" dist="19050" dir="2700000" algn="tl" rotWithShape="0">
                    <a:srgbClr val="0F124A">
                      <a:alpha val="40000"/>
                    </a:srgbClr>
                  </a:outerShdw>
                </a:effectLst>
                <a:latin typeface="Arial"/>
              </a:rPr>
              <a:t>A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399F2CE-2C7F-49AB-AD6D-415B77062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727"/>
            <a:fld id="{06987D14-C9E0-42AC-85F7-32247EF94A2C}" type="slidenum">
              <a:rPr lang="fr-FR">
                <a:solidFill>
                  <a:srgbClr val="FFFFFF"/>
                </a:solidFill>
                <a:latin typeface="Arial"/>
              </a:rPr>
              <a:pPr defTabSz="685727"/>
              <a:t>6</a:t>
            </a:fld>
            <a:endParaRPr lang="fr-FR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1658" y="5911581"/>
            <a:ext cx="7254277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US" sz="3000" dirty="0"/>
              <a:t>On-site investigation works  2024-25</a:t>
            </a:r>
          </a:p>
          <a:p>
            <a:pPr>
              <a:lnSpc>
                <a:spcPts val="3700"/>
              </a:lnSpc>
            </a:pPr>
            <a:r>
              <a:rPr lang="en-US" sz="3000" dirty="0"/>
              <a:t>Planned start of civil works mid 2030’s</a:t>
            </a:r>
            <a:endParaRPr lang="en-GB" sz="3000" dirty="0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B68F790B-B204-4567-B338-822A2B0F6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0132" y="5761648"/>
            <a:ext cx="1327868" cy="109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219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62389"/>
            <a:ext cx="1219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>
              <a:defRPr/>
            </a:pPr>
            <a:r>
              <a:rPr lang="en-US" sz="3600" b="1" dirty="0">
                <a:latin typeface="+mj-lt"/>
                <a:ea typeface="+mj-ea"/>
                <a:cs typeface="+mj-cs"/>
              </a:rPr>
              <a:t>Compact Linear Collider (CLIC) Studies at CERN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46657" y="6488668"/>
            <a:ext cx="312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defRPr/>
            </a:pPr>
            <a:r>
              <a:rPr lang="en-US" b="1" kern="1200" dirty="0">
                <a:solidFill>
                  <a:prstClr val="white"/>
                </a:solidFill>
                <a:latin typeface="Calibri" panose="020F0502020204030204"/>
              </a:rPr>
              <a:t>9</a:t>
            </a:r>
            <a:endParaRPr lang="en-GB" b="1" kern="120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68" t="8572" r="54375" b="3143"/>
          <a:stretch/>
        </p:blipFill>
        <p:spPr>
          <a:xfrm>
            <a:off x="2135560" y="908720"/>
            <a:ext cx="7626352" cy="521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383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6423" y="260648"/>
            <a:ext cx="8772883" cy="1080938"/>
          </a:xfrm>
        </p:spPr>
        <p:txBody>
          <a:bodyPr>
            <a:noAutofit/>
          </a:bodyPr>
          <a:lstStyle/>
          <a:p>
            <a:r>
              <a:rPr lang="en-US" sz="4000" dirty="0"/>
              <a:t>Physics Beyond Colliders (PBC)</a:t>
            </a:r>
            <a:endParaRPr lang="en-GB" sz="4200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21226" y="6402618"/>
            <a:ext cx="446775" cy="455382"/>
          </a:xfrm>
          <a:prstGeom prst="rect">
            <a:avLst/>
          </a:prstGeom>
        </p:spPr>
        <p:txBody>
          <a:bodyPr/>
          <a:lstStyle/>
          <a:p>
            <a:pPr rtl="0">
              <a:defRPr/>
            </a:pPr>
            <a:fld id="{17918391-D411-FE40-AAD7-861AE5233E0E}" type="slidenum">
              <a:rPr lang="en-US" sz="1800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rtl="0">
                <a:defRPr/>
              </a:pPr>
              <a:t>8</a:t>
            </a:fld>
            <a:endParaRPr lang="en-US" sz="1800" kern="12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551384" y="1150384"/>
            <a:ext cx="8772883" cy="5021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2888" lvl="1" indent="0" algn="just">
              <a:lnSpc>
                <a:spcPct val="107000"/>
              </a:lnSpc>
              <a:spcBef>
                <a:spcPts val="450"/>
              </a:spcBef>
              <a:spcAft>
                <a:spcPts val="600"/>
              </a:spcAft>
              <a:buNone/>
              <a:defRPr/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PBC is a programme aimed at exploiting the full scientific potential of CERN's accelerator complex and its scientific infrastructure through projects complementary to the LHC, HL-LHC and other possible future colliders. </a:t>
            </a:r>
          </a:p>
          <a:p>
            <a:pPr marL="0" indent="0">
              <a:buNone/>
              <a:defRPr/>
            </a:pPr>
            <a:r>
              <a:rPr lang="en-US" sz="1800" dirty="0">
                <a:solidFill>
                  <a:schemeClr val="tx2">
                    <a:lumMod val="50000"/>
                  </a:schemeClr>
                </a:solidFill>
              </a:rPr>
              <a:t>Main studies: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B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eam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D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ump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acility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BDF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orward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P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hysics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acility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FPF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lectrons in the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SPS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eSPS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orw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A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rd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S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earch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xpe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iment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FASER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N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u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trinos from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STOR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ed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M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uons (nuSTORM)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P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lasma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lectron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P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roton/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I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on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C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ollider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PEPIC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marL="899121" lvl="1" indent="-457200">
              <a:defRPr/>
            </a:pP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dvanced Proton driven Plasma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Wak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efield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E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xperiment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AWAKE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)++</a:t>
            </a:r>
          </a:p>
          <a:p>
            <a:pPr marL="899121" lvl="1" indent="-457200">
              <a:defRPr/>
            </a:pP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lectric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D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ipole 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M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oments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EDM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 Storage Ring</a:t>
            </a:r>
          </a:p>
          <a:p>
            <a:pPr marL="899121" lvl="1" indent="-457200">
              <a:defRPr/>
            </a:pP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MA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ssive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T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iming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H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odoscope for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U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ltra 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S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table neutra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L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 p</a:t>
            </a:r>
            <a:r>
              <a:rPr lang="en-GB" dirty="0">
                <a:solidFill>
                  <a:srgbClr val="00B050"/>
                </a:solidFill>
                <a:latin typeface="Calibri" panose="020F0502020204030204"/>
              </a:rPr>
              <a:t>A</a:t>
            </a:r>
            <a:r>
              <a:rPr lang="en-GB" dirty="0">
                <a:solidFill>
                  <a:prstClr val="black"/>
                </a:solidFill>
                <a:latin typeface="Calibri" panose="020F0502020204030204"/>
              </a:rPr>
              <a:t>rticles (</a:t>
            </a:r>
            <a:r>
              <a:rPr lang="en-US" dirty="0">
                <a:solidFill>
                  <a:srgbClr val="00B050"/>
                </a:solidFill>
                <a:latin typeface="Calibri" panose="020F0502020204030204"/>
              </a:rPr>
              <a:t>MATHUSLA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</a:t>
            </a:r>
          </a:p>
          <a:p>
            <a:pPr lvl="1">
              <a:defRPr/>
            </a:pPr>
            <a:endParaRPr lang="en-CH" sz="2600" dirty="0">
              <a:solidFill>
                <a:prstClr val="black"/>
              </a:solidFill>
              <a:latin typeface="Calibri" panose="020F0502020204030204"/>
            </a:endParaRPr>
          </a:p>
          <a:p>
            <a:pPr lvl="1">
              <a:defRPr/>
            </a:pPr>
            <a:endParaRPr lang="en-GB" sz="2600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>
              <a:buNone/>
              <a:defRPr/>
            </a:pPr>
            <a:endParaRPr lang="en-GB" sz="26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endParaRPr lang="en-GB" sz="26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endParaRPr lang="en-GB" sz="2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10" name="Picture 9">
            <a:hlinkClick r:id="rId2"/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6440" y="260648"/>
            <a:ext cx="1951087" cy="86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49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864D825-17E3-4804-AFA2-374C0E960E1F}"/>
              </a:ext>
            </a:extLst>
          </p:cNvPr>
          <p:cNvGrpSpPr/>
          <p:nvPr/>
        </p:nvGrpSpPr>
        <p:grpSpPr>
          <a:xfrm>
            <a:off x="1244600" y="508140"/>
            <a:ext cx="10827444" cy="5769047"/>
            <a:chOff x="1244600" y="508140"/>
            <a:chExt cx="10827444" cy="576904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CD4D909-221E-4655-A5E8-A2C81A47FFC1}"/>
                </a:ext>
              </a:extLst>
            </p:cNvPr>
            <p:cNvGrpSpPr/>
            <p:nvPr/>
          </p:nvGrpSpPr>
          <p:grpSpPr>
            <a:xfrm>
              <a:off x="1777242" y="811462"/>
              <a:ext cx="8784976" cy="5428383"/>
              <a:chOff x="1919536" y="873154"/>
              <a:chExt cx="8784976" cy="5428383"/>
            </a:xfrm>
          </p:grpSpPr>
          <p:pic>
            <p:nvPicPr>
              <p:cNvPr id="3" name="Picture 2" descr="A picture containing diagram&#10;&#10;Description automatically generated">
                <a:extLst>
                  <a:ext uri="{FF2B5EF4-FFF2-40B4-BE49-F238E27FC236}">
                    <a16:creationId xmlns:a16="http://schemas.microsoft.com/office/drawing/2014/main" id="{C7D122E9-3726-42A1-9C23-A5419F8CE0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1812" r="23811"/>
              <a:stretch/>
            </p:blipFill>
            <p:spPr>
              <a:xfrm>
                <a:off x="1919536" y="873154"/>
                <a:ext cx="8784976" cy="5428383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AD94B8D-8D95-4384-8DA1-CFDEEDD3E40A}"/>
                  </a:ext>
                </a:extLst>
              </p:cNvPr>
              <p:cNvSpPr txBox="1"/>
              <p:nvPr/>
            </p:nvSpPr>
            <p:spPr bwMode="auto">
              <a:xfrm>
                <a:off x="7248128" y="1280111"/>
                <a:ext cx="1026850" cy="400110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hu-HU" sz="2000" b="1" dirty="0"/>
                  <a:t>LHC</a:t>
                </a:r>
                <a:endParaRPr lang="en-GB" sz="2000" b="1" dirty="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20675AC-D185-442C-BA27-7F6D95F39C8B}"/>
                  </a:ext>
                </a:extLst>
              </p:cNvPr>
              <p:cNvSpPr txBox="1"/>
              <p:nvPr/>
            </p:nvSpPr>
            <p:spPr bwMode="auto">
              <a:xfrm>
                <a:off x="5699956" y="4581128"/>
                <a:ext cx="653152" cy="369332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hu-HU" b="1" dirty="0"/>
                  <a:t>SPS</a:t>
                </a:r>
                <a:endParaRPr lang="en-GB" b="1" dirty="0"/>
              </a:p>
            </p:txBody>
          </p: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48E1D1F-C391-426F-B1A9-02EC08A4C0BE}"/>
                </a:ext>
              </a:extLst>
            </p:cNvPr>
            <p:cNvSpPr/>
            <p:nvPr/>
          </p:nvSpPr>
          <p:spPr>
            <a:xfrm>
              <a:off x="4583833" y="1280110"/>
              <a:ext cx="288032" cy="169278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C037AB-81E0-45AE-A82B-8CA05C82B436}"/>
                </a:ext>
              </a:extLst>
            </p:cNvPr>
            <p:cNvSpPr txBox="1"/>
            <p:nvPr/>
          </p:nvSpPr>
          <p:spPr bwMode="auto">
            <a:xfrm>
              <a:off x="1244600" y="1021200"/>
              <a:ext cx="2691159" cy="4001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hu-HU" sz="2000" dirty="0"/>
                <a:t>AION-100 </a:t>
              </a:r>
              <a:r>
                <a:rPr lang="en-US" sz="2000" dirty="0"/>
                <a:t>@IP4 LHC</a:t>
              </a:r>
              <a:endParaRPr lang="en-GB" sz="2000" dirty="0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7385E18-B1B4-41A6-B5AD-E06038F2FC54}"/>
                </a:ext>
              </a:extLst>
            </p:cNvPr>
            <p:cNvCxnSpPr>
              <a:cxnSpLocks/>
              <a:stCxn id="10" idx="3"/>
              <a:endCxn id="9" idx="2"/>
            </p:cNvCxnSpPr>
            <p:nvPr/>
          </p:nvCxnSpPr>
          <p:spPr>
            <a:xfrm>
              <a:off x="3935759" y="1221255"/>
              <a:ext cx="648074" cy="14349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9F865CA-1851-4BA4-9379-1099945F0478}"/>
                </a:ext>
              </a:extLst>
            </p:cNvPr>
            <p:cNvSpPr/>
            <p:nvPr/>
          </p:nvSpPr>
          <p:spPr bwMode="auto">
            <a:xfrm>
              <a:off x="5136100" y="5733256"/>
              <a:ext cx="244346" cy="233615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C7AEF8-DF04-4D02-8798-1B3D2465B23B}"/>
                </a:ext>
              </a:extLst>
            </p:cNvPr>
            <p:cNvSpPr txBox="1"/>
            <p:nvPr/>
          </p:nvSpPr>
          <p:spPr bwMode="auto">
            <a:xfrm>
              <a:off x="9096477" y="3865557"/>
              <a:ext cx="2975567" cy="4001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Forward Physics Facility  </a:t>
              </a:r>
              <a:endParaRPr lang="en-GB" sz="2000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7EF92A3-2C27-4909-803A-30D0E3CB87C4}"/>
                </a:ext>
              </a:extLst>
            </p:cNvPr>
            <p:cNvCxnSpPr>
              <a:cxnSpLocks/>
              <a:stCxn id="24" idx="1"/>
            </p:cNvCxnSpPr>
            <p:nvPr/>
          </p:nvCxnSpPr>
          <p:spPr bwMode="auto">
            <a:xfrm flipH="1">
              <a:off x="6096000" y="5559664"/>
              <a:ext cx="2303552" cy="40720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DF20D6C-5AC2-4621-A293-91B73709092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26979" y="4246316"/>
              <a:ext cx="3951762" cy="161659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9E79E28-146E-4BDF-BFA8-FC85480209AF}"/>
                </a:ext>
              </a:extLst>
            </p:cNvPr>
            <p:cNvSpPr/>
            <p:nvPr/>
          </p:nvSpPr>
          <p:spPr bwMode="auto">
            <a:xfrm>
              <a:off x="5875718" y="5887204"/>
              <a:ext cx="244346" cy="15933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567D01A-0C7D-43CB-A674-5B0B5D99AB5E}"/>
                </a:ext>
              </a:extLst>
            </p:cNvPr>
            <p:cNvSpPr txBox="1"/>
            <p:nvPr/>
          </p:nvSpPr>
          <p:spPr bwMode="auto">
            <a:xfrm>
              <a:off x="4039577" y="2730782"/>
              <a:ext cx="2713731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Beam Dump Facility</a:t>
              </a:r>
              <a:endParaRPr lang="en-GB" sz="2000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A5FD55C-ECAA-4E90-B352-5B51B7EE6BD0}"/>
                </a:ext>
              </a:extLst>
            </p:cNvPr>
            <p:cNvSpPr/>
            <p:nvPr/>
          </p:nvSpPr>
          <p:spPr>
            <a:xfrm rot="1674419">
              <a:off x="5367617" y="4273744"/>
              <a:ext cx="170880" cy="216024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FDE7CE05-854F-4C3F-AE22-D28C9DB177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26999" y="3610638"/>
              <a:ext cx="127546" cy="778414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pic>
          <p:nvPicPr>
            <p:cNvPr id="42" name="Picture 41" descr="A red and white flag&#10;&#10;Description automatically generated with medium confidence">
              <a:extLst>
                <a:ext uri="{FF2B5EF4-FFF2-40B4-BE49-F238E27FC236}">
                  <a16:creationId xmlns:a16="http://schemas.microsoft.com/office/drawing/2014/main" id="{F795C6B4-0A85-4263-B0BF-6ACC6A8185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86506" y="508140"/>
              <a:ext cx="492235" cy="492235"/>
            </a:xfrm>
            <a:prstGeom prst="rect">
              <a:avLst/>
            </a:prstGeom>
          </p:spPr>
        </p:pic>
        <p:pic>
          <p:nvPicPr>
            <p:cNvPr id="44" name="Picture 43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FE613DF4-E28C-4894-A18B-566287D1F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968208" y="610407"/>
              <a:ext cx="446084" cy="296849"/>
            </a:xfrm>
            <a:prstGeom prst="rect">
              <a:avLst/>
            </a:prstGeom>
          </p:spPr>
        </p:pic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613890F1-D712-4BD1-88AC-74114ED5E109}"/>
                </a:ext>
              </a:extLst>
            </p:cNvPr>
            <p:cNvSpPr/>
            <p:nvPr/>
          </p:nvSpPr>
          <p:spPr bwMode="auto">
            <a:xfrm>
              <a:off x="4752531" y="5462789"/>
              <a:ext cx="191342" cy="230202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335548A6-04B4-49F4-9FDF-CA80237DDC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77526" y="4621311"/>
              <a:ext cx="2093766" cy="938353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CDEBB6C-87E9-4235-9C68-223BB7680ABB}"/>
                </a:ext>
              </a:extLst>
            </p:cNvPr>
            <p:cNvSpPr txBox="1"/>
            <p:nvPr/>
          </p:nvSpPr>
          <p:spPr bwMode="auto">
            <a:xfrm>
              <a:off x="1659629" y="4305172"/>
              <a:ext cx="1242020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nuStorm</a:t>
              </a:r>
              <a:endParaRPr lang="en-GB" sz="20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99481FF-E599-4EDF-AA02-1405CCB15668}"/>
                </a:ext>
              </a:extLst>
            </p:cNvPr>
            <p:cNvSpPr txBox="1"/>
            <p:nvPr/>
          </p:nvSpPr>
          <p:spPr bwMode="auto">
            <a:xfrm>
              <a:off x="8399552" y="5359609"/>
              <a:ext cx="1225686" cy="4001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FASER  </a:t>
              </a:r>
              <a:endParaRPr lang="en-GB" sz="20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954A85D-4B4A-4E45-B10E-1EF3A97BA537}"/>
                </a:ext>
              </a:extLst>
            </p:cNvPr>
            <p:cNvSpPr txBox="1"/>
            <p:nvPr/>
          </p:nvSpPr>
          <p:spPr bwMode="auto">
            <a:xfrm>
              <a:off x="9232516" y="1205866"/>
              <a:ext cx="1660335" cy="40011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MATHUSLA</a:t>
              </a:r>
              <a:endParaRPr lang="en-GB" sz="200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23DF81F7-AA8A-4B30-A77C-4E56E9631BC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744072" y="1029132"/>
              <a:ext cx="2434669" cy="335617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CE6CDCF-AA53-41C3-AE13-5E7250A8BDF3}"/>
                </a:ext>
              </a:extLst>
            </p:cNvPr>
            <p:cNvSpPr/>
            <p:nvPr/>
          </p:nvSpPr>
          <p:spPr bwMode="auto">
            <a:xfrm>
              <a:off x="6402265" y="944493"/>
              <a:ext cx="288032" cy="169278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72544CD-C4CC-455A-9F2C-BF133A4873AA}"/>
                </a:ext>
              </a:extLst>
            </p:cNvPr>
            <p:cNvSpPr txBox="1"/>
            <p:nvPr/>
          </p:nvSpPr>
          <p:spPr bwMode="auto">
            <a:xfrm>
              <a:off x="8315173" y="5753967"/>
              <a:ext cx="282377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0" dirty="0">
                  <a:effectLst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Jaime Boyd (CERN) </a:t>
              </a:r>
              <a:r>
                <a:rPr lang="en-GB" sz="1400" b="0" dirty="0"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&amp; Jonathan Feng(UC Irvine)</a:t>
              </a:r>
              <a:r>
                <a:rPr lang="en-GB" sz="1400" b="0" dirty="0">
                  <a:effectLst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   </a:t>
              </a:r>
              <a:endParaRPr lang="en-GB" sz="1400" dirty="0">
                <a:latin typeface="+mj-lt"/>
                <a:cs typeface="Calibri" panose="020F0502020204030204" pitchFamily="34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317F010-2915-439F-BDFC-21904ABB9D2C}"/>
                </a:ext>
              </a:extLst>
            </p:cNvPr>
            <p:cNvSpPr txBox="1"/>
            <p:nvPr/>
          </p:nvSpPr>
          <p:spPr bwMode="auto">
            <a:xfrm>
              <a:off x="4078445" y="3124943"/>
              <a:ext cx="2840180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hu-HU" sz="1400" b="0" dirty="0"/>
                <a:t>Matt</a:t>
              </a:r>
              <a:r>
                <a:rPr lang="en-US" sz="1400" b="0" dirty="0"/>
                <a:t>hew</a:t>
              </a:r>
              <a:r>
                <a:rPr lang="hu-HU" sz="1400" b="0" dirty="0"/>
                <a:t> Fraser</a:t>
              </a:r>
              <a:r>
                <a:rPr lang="en-US" sz="1400" b="0" dirty="0"/>
                <a:t> (CERN)</a:t>
              </a:r>
              <a:r>
                <a:rPr lang="hu-HU" sz="1400" b="0" dirty="0"/>
                <a:t> </a:t>
              </a:r>
              <a:r>
                <a:rPr lang="en-US" sz="1400" b="0" dirty="0"/>
                <a:t>&amp; Richard Jacobsson(CERN)</a:t>
              </a:r>
              <a:endParaRPr lang="en-GB" sz="14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3C5B202-A52C-46A5-B1B9-9D16215B66DA}"/>
                </a:ext>
              </a:extLst>
            </p:cNvPr>
            <p:cNvSpPr txBox="1"/>
            <p:nvPr/>
          </p:nvSpPr>
          <p:spPr bwMode="auto">
            <a:xfrm>
              <a:off x="1455247" y="4711850"/>
              <a:ext cx="168842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0" dirty="0">
                  <a:effectLst/>
                  <a:latin typeface="+mj-lt"/>
                  <a:ea typeface="Calibri" panose="020F0502020204030204" pitchFamily="34" charset="0"/>
                </a:rPr>
                <a:t>Kenneth Long  (Imperial College)</a:t>
              </a:r>
              <a:endParaRPr lang="en-GB" sz="1400" dirty="0"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8842930-BDD1-4144-B45E-BC877877F8CE}"/>
                </a:ext>
              </a:extLst>
            </p:cNvPr>
            <p:cNvSpPr txBox="1"/>
            <p:nvPr/>
          </p:nvSpPr>
          <p:spPr bwMode="auto">
            <a:xfrm>
              <a:off x="8703790" y="1696666"/>
              <a:ext cx="3001642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dirty="0">
                  <a:effectLst/>
                  <a:latin typeface="+mj-lt"/>
                  <a:ea typeface="Calibri" panose="020F0502020204030204" pitchFamily="34" charset="0"/>
                </a:rPr>
                <a:t>Charlie Young (SLAC) &amp; Henry J. </a:t>
              </a:r>
              <a:r>
                <a:rPr lang="en-GB" sz="1400" dirty="0" err="1">
                  <a:effectLst/>
                  <a:latin typeface="+mj-lt"/>
                  <a:ea typeface="Calibri" panose="020F0502020204030204" pitchFamily="34" charset="0"/>
                </a:rPr>
                <a:t>Lubatti</a:t>
              </a:r>
              <a:r>
                <a:rPr lang="en-GB" sz="1400" dirty="0">
                  <a:effectLst/>
                  <a:latin typeface="+mj-lt"/>
                  <a:ea typeface="Calibri" panose="020F0502020204030204" pitchFamily="34" charset="0"/>
                </a:rPr>
                <a:t> (University of Washington)</a:t>
              </a:r>
              <a:endParaRPr lang="en-GB" sz="1400" dirty="0">
                <a:latin typeface="+mj-lt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596D09-F812-4BA8-913F-EF49175C3607}"/>
                </a:ext>
              </a:extLst>
            </p:cNvPr>
            <p:cNvSpPr txBox="1"/>
            <p:nvPr/>
          </p:nvSpPr>
          <p:spPr bwMode="auto">
            <a:xfrm>
              <a:off x="9084147" y="4255404"/>
              <a:ext cx="2823771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b="0" dirty="0">
                  <a:effectLst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Jaime Boyd (CERN) </a:t>
              </a:r>
              <a:r>
                <a:rPr lang="en-GB" sz="1400" b="0" dirty="0"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&amp; Jonathan Feng(UC Irvine)</a:t>
              </a:r>
              <a:r>
                <a:rPr lang="en-GB" sz="1400" b="0" dirty="0">
                  <a:effectLst/>
                  <a:latin typeface="+mj-lt"/>
                  <a:ea typeface="Calibri" panose="020F0502020204030204" pitchFamily="34" charset="0"/>
                  <a:cs typeface="Calibri" panose="020F0502020204030204" pitchFamily="34" charset="0"/>
                </a:rPr>
                <a:t>   </a:t>
              </a:r>
              <a:endParaRPr lang="en-GB" sz="1400" dirty="0">
                <a:latin typeface="+mj-lt"/>
                <a:cs typeface="Calibri" panose="020F0502020204030204" pitchFamily="34" charset="0"/>
              </a:endParaRPr>
            </a:p>
          </p:txBody>
        </p:sp>
      </p:grp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9461F3B-AADC-4886-A73E-5F9DBC4DF21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hu-HU" dirty="0"/>
              <a:t>PBC Studies </a:t>
            </a:r>
            <a:r>
              <a:rPr lang="en-US" dirty="0"/>
              <a:t>&amp; Locations</a:t>
            </a:r>
            <a:endParaRPr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90B387E-1F20-4E61-A40A-35310689B823}"/>
              </a:ext>
            </a:extLst>
          </p:cNvPr>
          <p:cNvSpPr txBox="1"/>
          <p:nvPr/>
        </p:nvSpPr>
        <p:spPr bwMode="auto">
          <a:xfrm>
            <a:off x="484994" y="1438971"/>
            <a:ext cx="37682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0" dirty="0">
                <a:effectLst/>
                <a:latin typeface="+mj-lt"/>
                <a:ea typeface="Calibri" panose="020F0502020204030204" pitchFamily="34" charset="0"/>
              </a:rPr>
              <a:t>Oliver Buchmuller (Imperial College) &amp; Jonathan Ellis (King’s College/ CERN)</a:t>
            </a:r>
            <a:endParaRPr lang="en-GB" sz="1400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1607</TotalTime>
  <Words>1557</Words>
  <Application>Microsoft Office PowerPoint</Application>
  <DocSecurity>0</DocSecurity>
  <PresentationFormat>Widescreen</PresentationFormat>
  <Paragraphs>292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Arial Unicode MS</vt:lpstr>
      <vt:lpstr>Calibri</vt:lpstr>
      <vt:lpstr>Calibri Light</vt:lpstr>
      <vt:lpstr>Franklin Gothic Medium</vt:lpstr>
      <vt:lpstr>Open sans</vt:lpstr>
      <vt:lpstr>Times New Roman</vt:lpstr>
      <vt:lpstr>Wingdings</vt:lpstr>
      <vt:lpstr>Office Theme</vt:lpstr>
      <vt:lpstr>CERN Civil Engineering Future Studies Section and Opportunities</vt:lpstr>
      <vt:lpstr>PowerPoint Presentation</vt:lpstr>
      <vt:lpstr>SCE-DOD-FS Mandate </vt:lpstr>
      <vt:lpstr>PowerPoint Presentation</vt:lpstr>
      <vt:lpstr>PowerPoint Presentation</vt:lpstr>
      <vt:lpstr>FCC: Areas with highest geological uncertainty </vt:lpstr>
      <vt:lpstr>PowerPoint Presentation</vt:lpstr>
      <vt:lpstr>Physics Beyond Colliders (PBC)</vt:lpstr>
      <vt:lpstr>PBC Studies &amp; Locations</vt:lpstr>
      <vt:lpstr>Forward Physics Facility   </vt:lpstr>
      <vt:lpstr>PowerPoint Presentation</vt:lpstr>
      <vt:lpstr>PowerPoint Presentation</vt:lpstr>
      <vt:lpstr>PowerPoint Presentation</vt:lpstr>
      <vt:lpstr>Life Cycle Assessment – Future Tunnels</vt:lpstr>
      <vt:lpstr>Heat Recovery Study - 2022</vt:lpstr>
      <vt:lpstr>CERN &amp; University College Cork Collaboration </vt:lpstr>
      <vt:lpstr>Tunnel Asset Management </vt:lpstr>
      <vt:lpstr>Tunnel Monitoring </vt:lpstr>
      <vt:lpstr>Train Inspection Monorail – TIM</vt:lpstr>
      <vt:lpstr>Deep learning-based photogrammetric analysis of ageing underground infrastructure</vt:lpstr>
      <vt:lpstr>Deep learning-based photogrammetric analysis of ageing underground infrastructure</vt:lpstr>
      <vt:lpstr>Future TAM Events </vt:lpstr>
      <vt:lpstr>Thank you!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Vanessa Di Murro</cp:lastModifiedBy>
  <cp:revision>78</cp:revision>
  <dcterms:created xsi:type="dcterms:W3CDTF">2020-12-02T13:10:03Z</dcterms:created>
  <dcterms:modified xsi:type="dcterms:W3CDTF">2023-02-09T14:49:25Z</dcterms:modified>
  <cp:category/>
  <dc:identifier/>
  <cp:contentStatus/>
  <dc:language/>
  <cp:version/>
</cp:coreProperties>
</file>