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2"/>
    <p:sldId id="277" r:id="rId3"/>
    <p:sldId id="289" r:id="rId4"/>
    <p:sldId id="290" r:id="rId5"/>
    <p:sldId id="300" r:id="rId6"/>
    <p:sldId id="296" r:id="rId7"/>
    <p:sldId id="298" r:id="rId8"/>
    <p:sldId id="291" r:id="rId9"/>
    <p:sldId id="294" r:id="rId10"/>
    <p:sldId id="293" r:id="rId11"/>
    <p:sldId id="292" r:id="rId12"/>
    <p:sldId id="263" r:id="rId13"/>
    <p:sldId id="299" r:id="rId14"/>
  </p:sldIdLst>
  <p:sldSz cx="10080625" cy="567055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5" d="100"/>
          <a:sy n="145" d="100"/>
        </p:scale>
        <p:origin x="198"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C528A062-CCA4-4F6E-BBCF-305E1C06DF96}" type="datetimeFigureOut">
              <a:rPr lang="en-GB" smtClean="0"/>
              <a:t>07/02/2023</a:t>
            </a:fld>
            <a:endParaRPr lang="en-GB"/>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610A7F75-9319-499E-B8BF-20805F2908DC}" type="slidenum">
              <a:rPr lang="en-GB" smtClean="0"/>
              <a:t>‹#›</a:t>
            </a:fld>
            <a:endParaRPr lang="en-GB"/>
          </a:p>
        </p:txBody>
      </p:sp>
    </p:spTree>
    <p:extLst>
      <p:ext uri="{BB962C8B-B14F-4D97-AF65-F5344CB8AC3E}">
        <p14:creationId xmlns:p14="http://schemas.microsoft.com/office/powerpoint/2010/main" val="3701710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10A7F75-9319-499E-B8BF-20805F2908DC}" type="slidenum">
              <a:rPr lang="en-GB" smtClean="0"/>
              <a:t>10</a:t>
            </a:fld>
            <a:endParaRPr lang="en-GB"/>
          </a:p>
        </p:txBody>
      </p:sp>
    </p:spTree>
    <p:extLst>
      <p:ext uri="{BB962C8B-B14F-4D97-AF65-F5344CB8AC3E}">
        <p14:creationId xmlns:p14="http://schemas.microsoft.com/office/powerpoint/2010/main" val="3223068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
        <p:nvSpPr>
          <p:cNvPr id="27" name="PlaceHolder 2"/>
          <p:cNvSpPr>
            <a:spLocks noGrp="1"/>
          </p:cNvSpPr>
          <p:nvPr>
            <p:ph type="body"/>
          </p:nvPr>
        </p:nvSpPr>
        <p:spPr>
          <a:xfrm>
            <a:off x="504000" y="1326600"/>
            <a:ext cx="9071640" cy="1568160"/>
          </a:xfrm>
          <a:prstGeom prst="rect">
            <a:avLst/>
          </a:prstGeom>
        </p:spPr>
        <p:txBody>
          <a:bodyPr lIns="0" tIns="0" rIns="0" bIns="0">
            <a:normAutofit/>
          </a:bodyPr>
          <a:lstStyle/>
          <a:p>
            <a:endParaRPr lang="en-US" sz="3200" b="0" strike="noStrike" spc="-1">
              <a:latin typeface="Arial"/>
            </a:endParaRPr>
          </a:p>
        </p:txBody>
      </p:sp>
      <p:sp>
        <p:nvSpPr>
          <p:cNvPr id="28" name="PlaceHolder 3"/>
          <p:cNvSpPr>
            <a:spLocks noGrp="1"/>
          </p:cNvSpPr>
          <p:nvPr>
            <p:ph type="body"/>
          </p:nvPr>
        </p:nvSpPr>
        <p:spPr>
          <a:xfrm>
            <a:off x="504000" y="3044160"/>
            <a:ext cx="9071640" cy="15681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
        <p:nvSpPr>
          <p:cNvPr id="30" name="PlaceHolder 2"/>
          <p:cNvSpPr>
            <a:spLocks noGrp="1"/>
          </p:cNvSpPr>
          <p:nvPr>
            <p:ph type="body"/>
          </p:nvPr>
        </p:nvSpPr>
        <p:spPr>
          <a:xfrm>
            <a:off x="504000" y="1326600"/>
            <a:ext cx="4426920" cy="1568160"/>
          </a:xfrm>
          <a:prstGeom prst="rect">
            <a:avLst/>
          </a:prstGeom>
        </p:spPr>
        <p:txBody>
          <a:bodyPr lIns="0" tIns="0" rIns="0" bIns="0">
            <a:normAutofit/>
          </a:bodyPr>
          <a:lstStyle/>
          <a:p>
            <a:endParaRPr lang="en-US" sz="3200" b="0" strike="noStrike" spc="-1">
              <a:latin typeface="Arial"/>
            </a:endParaRPr>
          </a:p>
        </p:txBody>
      </p:sp>
      <p:sp>
        <p:nvSpPr>
          <p:cNvPr id="31" name="PlaceHolder 3"/>
          <p:cNvSpPr>
            <a:spLocks noGrp="1"/>
          </p:cNvSpPr>
          <p:nvPr>
            <p:ph type="body"/>
          </p:nvPr>
        </p:nvSpPr>
        <p:spPr>
          <a:xfrm>
            <a:off x="5152680" y="1326600"/>
            <a:ext cx="4426920" cy="1568160"/>
          </a:xfrm>
          <a:prstGeom prst="rect">
            <a:avLst/>
          </a:prstGeom>
        </p:spPr>
        <p:txBody>
          <a:bodyPr lIns="0" tIns="0" rIns="0" bIns="0">
            <a:normAutofit/>
          </a:bodyPr>
          <a:lstStyle/>
          <a:p>
            <a:endParaRPr lang="en-US" sz="3200" b="0" strike="noStrike" spc="-1">
              <a:latin typeface="Arial"/>
            </a:endParaRPr>
          </a:p>
        </p:txBody>
      </p:sp>
      <p:sp>
        <p:nvSpPr>
          <p:cNvPr id="32" name="PlaceHolder 4"/>
          <p:cNvSpPr>
            <a:spLocks noGrp="1"/>
          </p:cNvSpPr>
          <p:nvPr>
            <p:ph type="body"/>
          </p:nvPr>
        </p:nvSpPr>
        <p:spPr>
          <a:xfrm>
            <a:off x="504000" y="3044160"/>
            <a:ext cx="4426920" cy="1568160"/>
          </a:xfrm>
          <a:prstGeom prst="rect">
            <a:avLst/>
          </a:prstGeom>
        </p:spPr>
        <p:txBody>
          <a:bodyPr lIns="0" tIns="0" rIns="0" bIns="0">
            <a:normAutofit/>
          </a:bodyPr>
          <a:lstStyle/>
          <a:p>
            <a:endParaRPr lang="en-US" sz="3200" b="0" strike="noStrike" spc="-1">
              <a:latin typeface="Arial"/>
            </a:endParaRPr>
          </a:p>
        </p:txBody>
      </p:sp>
      <p:sp>
        <p:nvSpPr>
          <p:cNvPr id="33" name="PlaceHolder 5"/>
          <p:cNvSpPr>
            <a:spLocks noGrp="1"/>
          </p:cNvSpPr>
          <p:nvPr>
            <p:ph type="body"/>
          </p:nvPr>
        </p:nvSpPr>
        <p:spPr>
          <a:xfrm>
            <a:off x="5152680" y="3044160"/>
            <a:ext cx="4426920" cy="15681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
        <p:nvSpPr>
          <p:cNvPr id="35" name="PlaceHolder 2"/>
          <p:cNvSpPr>
            <a:spLocks noGrp="1"/>
          </p:cNvSpPr>
          <p:nvPr>
            <p:ph type="body"/>
          </p:nvPr>
        </p:nvSpPr>
        <p:spPr>
          <a:xfrm>
            <a:off x="504000" y="1326600"/>
            <a:ext cx="2920680" cy="1568160"/>
          </a:xfrm>
          <a:prstGeom prst="rect">
            <a:avLst/>
          </a:prstGeom>
        </p:spPr>
        <p:txBody>
          <a:bodyPr lIns="0" tIns="0" rIns="0" bIns="0">
            <a:normAutofit/>
          </a:bodyPr>
          <a:lstStyle/>
          <a:p>
            <a:endParaRPr lang="en-US" sz="3200" b="0" strike="noStrike" spc="-1">
              <a:latin typeface="Arial"/>
            </a:endParaRPr>
          </a:p>
        </p:txBody>
      </p:sp>
      <p:sp>
        <p:nvSpPr>
          <p:cNvPr id="36" name="PlaceHolder 3"/>
          <p:cNvSpPr>
            <a:spLocks noGrp="1"/>
          </p:cNvSpPr>
          <p:nvPr>
            <p:ph type="body"/>
          </p:nvPr>
        </p:nvSpPr>
        <p:spPr>
          <a:xfrm>
            <a:off x="3571200" y="1326600"/>
            <a:ext cx="2920680" cy="1568160"/>
          </a:xfrm>
          <a:prstGeom prst="rect">
            <a:avLst/>
          </a:prstGeom>
        </p:spPr>
        <p:txBody>
          <a:bodyPr lIns="0" tIns="0" rIns="0" bIns="0">
            <a:normAutofit/>
          </a:bodyPr>
          <a:lstStyle/>
          <a:p>
            <a:endParaRPr lang="en-US" sz="3200" b="0" strike="noStrike" spc="-1">
              <a:latin typeface="Arial"/>
            </a:endParaRPr>
          </a:p>
        </p:txBody>
      </p:sp>
      <p:sp>
        <p:nvSpPr>
          <p:cNvPr id="37" name="PlaceHolder 4"/>
          <p:cNvSpPr>
            <a:spLocks noGrp="1"/>
          </p:cNvSpPr>
          <p:nvPr>
            <p:ph type="body"/>
          </p:nvPr>
        </p:nvSpPr>
        <p:spPr>
          <a:xfrm>
            <a:off x="6638040" y="1326600"/>
            <a:ext cx="2920680" cy="1568160"/>
          </a:xfrm>
          <a:prstGeom prst="rect">
            <a:avLst/>
          </a:prstGeom>
        </p:spPr>
        <p:txBody>
          <a:bodyPr lIns="0" tIns="0" rIns="0" bIns="0">
            <a:normAutofit/>
          </a:bodyPr>
          <a:lstStyle/>
          <a:p>
            <a:endParaRPr lang="en-US" sz="3200" b="0" strike="noStrike" spc="-1">
              <a:latin typeface="Arial"/>
            </a:endParaRPr>
          </a:p>
        </p:txBody>
      </p:sp>
      <p:sp>
        <p:nvSpPr>
          <p:cNvPr id="38" name="PlaceHolder 5"/>
          <p:cNvSpPr>
            <a:spLocks noGrp="1"/>
          </p:cNvSpPr>
          <p:nvPr>
            <p:ph type="body"/>
          </p:nvPr>
        </p:nvSpPr>
        <p:spPr>
          <a:xfrm>
            <a:off x="504000" y="3044160"/>
            <a:ext cx="2920680" cy="1568160"/>
          </a:xfrm>
          <a:prstGeom prst="rect">
            <a:avLst/>
          </a:prstGeom>
        </p:spPr>
        <p:txBody>
          <a:bodyPr lIns="0" tIns="0" rIns="0" bIns="0">
            <a:normAutofit/>
          </a:bodyPr>
          <a:lstStyle/>
          <a:p>
            <a:endParaRPr lang="en-US" sz="3200" b="0" strike="noStrike" spc="-1">
              <a:latin typeface="Arial"/>
            </a:endParaRPr>
          </a:p>
        </p:txBody>
      </p:sp>
      <p:sp>
        <p:nvSpPr>
          <p:cNvPr id="39" name="PlaceHolder 6"/>
          <p:cNvSpPr>
            <a:spLocks noGrp="1"/>
          </p:cNvSpPr>
          <p:nvPr>
            <p:ph type="body"/>
          </p:nvPr>
        </p:nvSpPr>
        <p:spPr>
          <a:xfrm>
            <a:off x="3571200" y="3044160"/>
            <a:ext cx="2920680" cy="1568160"/>
          </a:xfrm>
          <a:prstGeom prst="rect">
            <a:avLst/>
          </a:prstGeom>
        </p:spPr>
        <p:txBody>
          <a:bodyPr lIns="0" tIns="0" rIns="0" bIns="0">
            <a:normAutofit/>
          </a:bodyPr>
          <a:lstStyle/>
          <a:p>
            <a:endParaRPr lang="en-US" sz="3200" b="0" strike="noStrike" spc="-1">
              <a:latin typeface="Arial"/>
            </a:endParaRPr>
          </a:p>
        </p:txBody>
      </p:sp>
      <p:sp>
        <p:nvSpPr>
          <p:cNvPr id="40" name="PlaceHolder 7"/>
          <p:cNvSpPr>
            <a:spLocks noGrp="1"/>
          </p:cNvSpPr>
          <p:nvPr>
            <p:ph type="body"/>
          </p:nvPr>
        </p:nvSpPr>
        <p:spPr>
          <a:xfrm>
            <a:off x="6638040" y="3044160"/>
            <a:ext cx="2920680" cy="15681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
        <p:nvSpPr>
          <p:cNvPr id="6" name="PlaceHolder 2"/>
          <p:cNvSpPr>
            <a:spLocks noGrp="1"/>
          </p:cNvSpPr>
          <p:nvPr>
            <p:ph type="subTitle"/>
          </p:nvPr>
        </p:nvSpPr>
        <p:spPr>
          <a:xfrm>
            <a:off x="504000" y="1326600"/>
            <a:ext cx="9071640" cy="32882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
        <p:nvSpPr>
          <p:cNvPr id="8" name="PlaceHolder 2"/>
          <p:cNvSpPr>
            <a:spLocks noGrp="1"/>
          </p:cNvSpPr>
          <p:nvPr>
            <p:ph type="body"/>
          </p:nvPr>
        </p:nvSpPr>
        <p:spPr>
          <a:xfrm>
            <a:off x="504000" y="1326600"/>
            <a:ext cx="9071640" cy="32882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
        <p:nvSpPr>
          <p:cNvPr id="10" name="PlaceHolder 2"/>
          <p:cNvSpPr>
            <a:spLocks noGrp="1"/>
          </p:cNvSpPr>
          <p:nvPr>
            <p:ph type="body"/>
          </p:nvPr>
        </p:nvSpPr>
        <p:spPr>
          <a:xfrm>
            <a:off x="504000" y="1326600"/>
            <a:ext cx="4426920" cy="3288240"/>
          </a:xfrm>
          <a:prstGeom prst="rect">
            <a:avLst/>
          </a:prstGeom>
        </p:spPr>
        <p:txBody>
          <a:bodyPr lIns="0" tIns="0" rIns="0" bIns="0">
            <a:normAutofit/>
          </a:bodyPr>
          <a:lstStyle/>
          <a:p>
            <a:endParaRPr lang="en-US" sz="3200" b="0" strike="noStrike" spc="-1">
              <a:latin typeface="Arial"/>
            </a:endParaRPr>
          </a:p>
        </p:txBody>
      </p:sp>
      <p:sp>
        <p:nvSpPr>
          <p:cNvPr id="11" name="PlaceHolder 3"/>
          <p:cNvSpPr>
            <a:spLocks noGrp="1"/>
          </p:cNvSpPr>
          <p:nvPr>
            <p:ph type="body"/>
          </p:nvPr>
        </p:nvSpPr>
        <p:spPr>
          <a:xfrm>
            <a:off x="5152680" y="1326600"/>
            <a:ext cx="4426920" cy="32882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226080"/>
            <a:ext cx="9071640" cy="438840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
        <p:nvSpPr>
          <p:cNvPr id="15" name="PlaceHolder 2"/>
          <p:cNvSpPr>
            <a:spLocks noGrp="1"/>
          </p:cNvSpPr>
          <p:nvPr>
            <p:ph type="body"/>
          </p:nvPr>
        </p:nvSpPr>
        <p:spPr>
          <a:xfrm>
            <a:off x="504000" y="1326600"/>
            <a:ext cx="4426920" cy="1568160"/>
          </a:xfrm>
          <a:prstGeom prst="rect">
            <a:avLst/>
          </a:prstGeom>
        </p:spPr>
        <p:txBody>
          <a:bodyPr lIns="0" tIns="0" rIns="0" bIns="0">
            <a:normAutofit/>
          </a:bodyPr>
          <a:lstStyle/>
          <a:p>
            <a:endParaRPr lang="en-US" sz="3200" b="0" strike="noStrike" spc="-1">
              <a:latin typeface="Arial"/>
            </a:endParaRPr>
          </a:p>
        </p:txBody>
      </p:sp>
      <p:sp>
        <p:nvSpPr>
          <p:cNvPr id="16" name="PlaceHolder 3"/>
          <p:cNvSpPr>
            <a:spLocks noGrp="1"/>
          </p:cNvSpPr>
          <p:nvPr>
            <p:ph type="body"/>
          </p:nvPr>
        </p:nvSpPr>
        <p:spPr>
          <a:xfrm>
            <a:off x="5152680" y="1326600"/>
            <a:ext cx="4426920" cy="3288240"/>
          </a:xfrm>
          <a:prstGeom prst="rect">
            <a:avLst/>
          </a:prstGeom>
        </p:spPr>
        <p:txBody>
          <a:bodyPr lIns="0" tIns="0" rIns="0" bIns="0">
            <a:normAutofit/>
          </a:bodyPr>
          <a:lstStyle/>
          <a:p>
            <a:endParaRPr lang="en-US" sz="3200" b="0" strike="noStrike" spc="-1">
              <a:latin typeface="Arial"/>
            </a:endParaRPr>
          </a:p>
        </p:txBody>
      </p:sp>
      <p:sp>
        <p:nvSpPr>
          <p:cNvPr id="17" name="PlaceHolder 4"/>
          <p:cNvSpPr>
            <a:spLocks noGrp="1"/>
          </p:cNvSpPr>
          <p:nvPr>
            <p:ph type="body"/>
          </p:nvPr>
        </p:nvSpPr>
        <p:spPr>
          <a:xfrm>
            <a:off x="504000" y="3044160"/>
            <a:ext cx="4426920" cy="15681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
        <p:nvSpPr>
          <p:cNvPr id="19" name="PlaceHolder 2"/>
          <p:cNvSpPr>
            <a:spLocks noGrp="1"/>
          </p:cNvSpPr>
          <p:nvPr>
            <p:ph type="body"/>
          </p:nvPr>
        </p:nvSpPr>
        <p:spPr>
          <a:xfrm>
            <a:off x="504000" y="1326600"/>
            <a:ext cx="4426920" cy="3288240"/>
          </a:xfrm>
          <a:prstGeom prst="rect">
            <a:avLst/>
          </a:prstGeom>
        </p:spPr>
        <p:txBody>
          <a:bodyPr lIns="0" tIns="0" rIns="0" bIns="0">
            <a:normAutofit/>
          </a:bodyPr>
          <a:lstStyle/>
          <a:p>
            <a:endParaRPr lang="en-US" sz="3200" b="0" strike="noStrike" spc="-1">
              <a:latin typeface="Arial"/>
            </a:endParaRPr>
          </a:p>
        </p:txBody>
      </p:sp>
      <p:sp>
        <p:nvSpPr>
          <p:cNvPr id="20" name="PlaceHolder 3"/>
          <p:cNvSpPr>
            <a:spLocks noGrp="1"/>
          </p:cNvSpPr>
          <p:nvPr>
            <p:ph type="body"/>
          </p:nvPr>
        </p:nvSpPr>
        <p:spPr>
          <a:xfrm>
            <a:off x="5152680" y="1326600"/>
            <a:ext cx="4426920" cy="1568160"/>
          </a:xfrm>
          <a:prstGeom prst="rect">
            <a:avLst/>
          </a:prstGeom>
        </p:spPr>
        <p:txBody>
          <a:bodyPr lIns="0" tIns="0" rIns="0" bIns="0">
            <a:normAutofit/>
          </a:bodyPr>
          <a:lstStyle/>
          <a:p>
            <a:endParaRPr lang="en-US" sz="3200" b="0" strike="noStrike" spc="-1">
              <a:latin typeface="Arial"/>
            </a:endParaRPr>
          </a:p>
        </p:txBody>
      </p:sp>
      <p:sp>
        <p:nvSpPr>
          <p:cNvPr id="21" name="PlaceHolder 4"/>
          <p:cNvSpPr>
            <a:spLocks noGrp="1"/>
          </p:cNvSpPr>
          <p:nvPr>
            <p:ph type="body"/>
          </p:nvPr>
        </p:nvSpPr>
        <p:spPr>
          <a:xfrm>
            <a:off x="5152680" y="3044160"/>
            <a:ext cx="4426920" cy="15681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endParaRPr lang="en-US" sz="4400" b="0" strike="noStrike" spc="-1">
              <a:latin typeface="Arial"/>
            </a:endParaRPr>
          </a:p>
        </p:txBody>
      </p:sp>
      <p:sp>
        <p:nvSpPr>
          <p:cNvPr id="23" name="PlaceHolder 2"/>
          <p:cNvSpPr>
            <a:spLocks noGrp="1"/>
          </p:cNvSpPr>
          <p:nvPr>
            <p:ph type="body"/>
          </p:nvPr>
        </p:nvSpPr>
        <p:spPr>
          <a:xfrm>
            <a:off x="504000" y="1326600"/>
            <a:ext cx="4426920" cy="1568160"/>
          </a:xfrm>
          <a:prstGeom prst="rect">
            <a:avLst/>
          </a:prstGeom>
        </p:spPr>
        <p:txBody>
          <a:bodyPr lIns="0" tIns="0" rIns="0" bIns="0">
            <a:normAutofit/>
          </a:bodyPr>
          <a:lstStyle/>
          <a:p>
            <a:endParaRPr lang="en-US" sz="3200" b="0" strike="noStrike" spc="-1">
              <a:latin typeface="Arial"/>
            </a:endParaRPr>
          </a:p>
        </p:txBody>
      </p:sp>
      <p:sp>
        <p:nvSpPr>
          <p:cNvPr id="24" name="PlaceHolder 3"/>
          <p:cNvSpPr>
            <a:spLocks noGrp="1"/>
          </p:cNvSpPr>
          <p:nvPr>
            <p:ph type="body"/>
          </p:nvPr>
        </p:nvSpPr>
        <p:spPr>
          <a:xfrm>
            <a:off x="5152680" y="1326600"/>
            <a:ext cx="4426920" cy="1568160"/>
          </a:xfrm>
          <a:prstGeom prst="rect">
            <a:avLst/>
          </a:prstGeom>
        </p:spPr>
        <p:txBody>
          <a:bodyPr lIns="0" tIns="0" rIns="0" bIns="0">
            <a:normAutofit/>
          </a:bodyPr>
          <a:lstStyle/>
          <a:p>
            <a:endParaRPr lang="en-US" sz="3200" b="0" strike="noStrike" spc="-1">
              <a:latin typeface="Arial"/>
            </a:endParaRPr>
          </a:p>
        </p:txBody>
      </p:sp>
      <p:sp>
        <p:nvSpPr>
          <p:cNvPr id="25" name="PlaceHolder 4"/>
          <p:cNvSpPr>
            <a:spLocks noGrp="1"/>
          </p:cNvSpPr>
          <p:nvPr>
            <p:ph type="body"/>
          </p:nvPr>
        </p:nvSpPr>
        <p:spPr>
          <a:xfrm>
            <a:off x="504000" y="3044160"/>
            <a:ext cx="9071640" cy="156816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226080"/>
            <a:ext cx="9071640" cy="94644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6" name="PlaceHolder 2"/>
          <p:cNvSpPr>
            <a:spLocks noGrp="1"/>
          </p:cNvSpPr>
          <p:nvPr>
            <p:ph type="body"/>
          </p:nvPr>
        </p:nvSpPr>
        <p:spPr>
          <a:xfrm>
            <a:off x="504000" y="1326600"/>
            <a:ext cx="9071640" cy="328824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
        <p:nvSpPr>
          <p:cNvPr id="2" name="PlaceHolder 3"/>
          <p:cNvSpPr>
            <a:spLocks noGrp="1"/>
          </p:cNvSpPr>
          <p:nvPr>
            <p:ph type="dt"/>
          </p:nvPr>
        </p:nvSpPr>
        <p:spPr>
          <a:xfrm>
            <a:off x="504000" y="5165280"/>
            <a:ext cx="2348280" cy="390600"/>
          </a:xfrm>
          <a:prstGeom prst="rect">
            <a:avLst/>
          </a:prstGeom>
        </p:spPr>
        <p:txBody>
          <a:bodyPr lIns="0" tIns="0" rIns="0" bIns="0">
            <a:noAutofit/>
          </a:bodyPr>
          <a:lstStyle/>
          <a:p>
            <a:r>
              <a:rPr lang="en-US" sz="1400" b="0" strike="noStrike" spc="-1">
                <a:latin typeface="Times New Roman"/>
              </a:rPr>
              <a:t>&lt;date/time&gt;</a:t>
            </a:r>
          </a:p>
        </p:txBody>
      </p:sp>
      <p:sp>
        <p:nvSpPr>
          <p:cNvPr id="3" name="PlaceHolder 4"/>
          <p:cNvSpPr>
            <a:spLocks noGrp="1"/>
          </p:cNvSpPr>
          <p:nvPr>
            <p:ph type="ftr"/>
          </p:nvPr>
        </p:nvSpPr>
        <p:spPr>
          <a:xfrm>
            <a:off x="3447360" y="5165280"/>
            <a:ext cx="3195000" cy="390600"/>
          </a:xfrm>
          <a:prstGeom prst="rect">
            <a:avLst/>
          </a:prstGeom>
        </p:spPr>
        <p:txBody>
          <a:bodyPr lIns="0" tIns="0" rIns="0" bIns="0">
            <a:noAutofit/>
          </a:bodyPr>
          <a:lstStyle/>
          <a:p>
            <a:pPr algn="ctr"/>
            <a:r>
              <a:rPr lang="en-US" sz="1400" b="0" strike="noStrike" spc="-1">
                <a:latin typeface="Times New Roman"/>
              </a:rPr>
              <a:t>&lt;footer&gt;</a:t>
            </a:r>
          </a:p>
        </p:txBody>
      </p:sp>
      <p:sp>
        <p:nvSpPr>
          <p:cNvPr id="4" name="PlaceHolder 5"/>
          <p:cNvSpPr>
            <a:spLocks noGrp="1"/>
          </p:cNvSpPr>
          <p:nvPr>
            <p:ph type="sldNum"/>
          </p:nvPr>
        </p:nvSpPr>
        <p:spPr>
          <a:xfrm>
            <a:off x="7227360" y="5165280"/>
            <a:ext cx="2348280" cy="390600"/>
          </a:xfrm>
          <a:prstGeom prst="rect">
            <a:avLst/>
          </a:prstGeom>
        </p:spPr>
        <p:txBody>
          <a:bodyPr lIns="0" tIns="0" rIns="0" bIns="0">
            <a:noAutofit/>
          </a:bodyPr>
          <a:lstStyle/>
          <a:p>
            <a:pPr algn="r"/>
            <a:fld id="{C21EFC67-B41C-40C5-B26C-5ABBF0E665E6}"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s://edms.cern.ch/document/2722644/0.1"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Shape 1"/>
          <p:cNvSpPr txBox="1"/>
          <p:nvPr/>
        </p:nvSpPr>
        <p:spPr>
          <a:xfrm>
            <a:off x="504000" y="226080"/>
            <a:ext cx="9071640" cy="946440"/>
          </a:xfrm>
          <a:prstGeom prst="rect">
            <a:avLst/>
          </a:prstGeom>
          <a:noFill/>
          <a:ln>
            <a:noFill/>
          </a:ln>
        </p:spPr>
        <p:txBody>
          <a:bodyPr lIns="0" tIns="0" rIns="0" bIns="0" anchor="ctr">
            <a:noAutofit/>
          </a:bodyPr>
          <a:lstStyle/>
          <a:p>
            <a:pPr algn="ctr"/>
            <a:endParaRPr lang="en-US" sz="4400" b="0" strike="noStrike" spc="-1" dirty="0">
              <a:latin typeface="Arial"/>
            </a:endParaRPr>
          </a:p>
        </p:txBody>
      </p:sp>
      <p:sp>
        <p:nvSpPr>
          <p:cNvPr id="42" name="TextShape 2"/>
          <p:cNvSpPr txBox="1"/>
          <p:nvPr/>
        </p:nvSpPr>
        <p:spPr>
          <a:xfrm>
            <a:off x="642386" y="847630"/>
            <a:ext cx="9071640" cy="2378880"/>
          </a:xfrm>
          <a:prstGeom prst="rect">
            <a:avLst/>
          </a:prstGeom>
          <a:noFill/>
          <a:ln>
            <a:noFill/>
          </a:ln>
        </p:spPr>
        <p:txBody>
          <a:bodyPr lIns="0" tIns="0" rIns="0" bIns="0" anchor="ctr">
            <a:noAutofit/>
          </a:bodyPr>
          <a:lstStyle/>
          <a:p>
            <a:pPr algn="ctr"/>
            <a:r>
              <a:rPr lang="en-GB" sz="2000" dirty="0"/>
              <a:t>AD electron cooler </a:t>
            </a:r>
          </a:p>
          <a:p>
            <a:pPr algn="ctr"/>
            <a:r>
              <a:rPr lang="en-GB" sz="3200" b="0" strike="noStrike" spc="-1" dirty="0">
                <a:latin typeface="Arial"/>
              </a:rPr>
              <a:t>New High Voltage </a:t>
            </a:r>
            <a:r>
              <a:rPr lang="en-GB" sz="3200" spc="-1" dirty="0">
                <a:latin typeface="Arial"/>
              </a:rPr>
              <a:t>Platform</a:t>
            </a:r>
            <a:endParaRPr lang="en-US" sz="3200" b="0" strike="noStrike" spc="-1" dirty="0">
              <a:latin typeface="Arial"/>
            </a:endParaRPr>
          </a:p>
        </p:txBody>
      </p:sp>
      <p:sp>
        <p:nvSpPr>
          <p:cNvPr id="43" name="TextShape 3"/>
          <p:cNvSpPr txBox="1"/>
          <p:nvPr/>
        </p:nvSpPr>
        <p:spPr>
          <a:xfrm>
            <a:off x="3600000" y="3309032"/>
            <a:ext cx="2879640" cy="427320"/>
          </a:xfrm>
          <a:prstGeom prst="rect">
            <a:avLst/>
          </a:prstGeom>
          <a:noFill/>
          <a:ln>
            <a:noFill/>
          </a:ln>
        </p:spPr>
      </p:sp>
      <p:sp>
        <p:nvSpPr>
          <p:cNvPr id="44" name="TextShape 4"/>
          <p:cNvSpPr txBox="1"/>
          <p:nvPr/>
        </p:nvSpPr>
        <p:spPr>
          <a:xfrm>
            <a:off x="4123946" y="2998432"/>
            <a:ext cx="2108520" cy="652590"/>
          </a:xfrm>
          <a:prstGeom prst="rect">
            <a:avLst/>
          </a:prstGeom>
          <a:noFill/>
          <a:ln>
            <a:noFill/>
          </a:ln>
        </p:spPr>
        <p:txBody>
          <a:bodyPr lIns="90000" tIns="45000" rIns="90000" bIns="45000">
            <a:noAutofit/>
          </a:bodyPr>
          <a:lstStyle/>
          <a:p>
            <a:pPr algn="ctr"/>
            <a:r>
              <a:rPr lang="en-US" sz="1300" b="0" strike="noStrike" spc="-1" dirty="0">
                <a:latin typeface="Arial"/>
              </a:rPr>
              <a:t>A. Frassier </a:t>
            </a:r>
          </a:p>
          <a:p>
            <a:pPr algn="ctr"/>
            <a:r>
              <a:rPr lang="en-US" sz="1300" b="0" strike="noStrike" spc="-1" dirty="0">
                <a:latin typeface="Arial"/>
              </a:rPr>
              <a:t>SY-BI-XEI</a:t>
            </a:r>
          </a:p>
          <a:p>
            <a:pPr algn="ctr"/>
            <a:r>
              <a:rPr lang="en-US" sz="1300" spc="-1" dirty="0">
                <a:latin typeface="Arial"/>
              </a:rPr>
              <a:t>07 Feb 2023</a:t>
            </a:r>
            <a:endParaRPr lang="en-US" sz="1300" b="0" strike="noStrike" spc="-1" dirty="0">
              <a:latin typeface="Arial"/>
            </a:endParaRPr>
          </a:p>
          <a:p>
            <a:pPr algn="ctr"/>
            <a:endParaRPr lang="en-US" sz="1300" b="0" strike="noStrike" spc="-1" dirty="0">
              <a:latin typeface="Arial"/>
            </a:endParaRPr>
          </a:p>
          <a:p>
            <a:pPr algn="ctr"/>
            <a:endParaRPr lang="en-US" sz="1300" b="0" strike="noStrike" spc="-1" dirty="0">
              <a:latin typeface="Arial"/>
            </a:endParaRPr>
          </a:p>
        </p:txBody>
      </p:sp>
      <p:sp>
        <p:nvSpPr>
          <p:cNvPr id="8" name="TextShape 3">
            <a:extLst>
              <a:ext uri="{FF2B5EF4-FFF2-40B4-BE49-F238E27FC236}">
                <a16:creationId xmlns:a16="http://schemas.microsoft.com/office/drawing/2014/main" id="{67F3F1AF-520D-405A-9448-0618738CDE6E}"/>
              </a:ext>
            </a:extLst>
          </p:cNvPr>
          <p:cNvSpPr txBox="1"/>
          <p:nvPr/>
        </p:nvSpPr>
        <p:spPr>
          <a:xfrm>
            <a:off x="9714026" y="5373705"/>
            <a:ext cx="427032" cy="296845"/>
          </a:xfrm>
          <a:prstGeom prst="rect">
            <a:avLst/>
          </a:prstGeom>
          <a:noFill/>
          <a:ln>
            <a:noFill/>
          </a:ln>
        </p:spPr>
        <p:txBody>
          <a:bodyPr/>
          <a:lstStyle/>
          <a:p>
            <a:r>
              <a:rPr lang="fr-FR" sz="1200" dirty="0"/>
              <a:t>01</a:t>
            </a:r>
            <a:endParaRPr lang="en-GB"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A294AE9-BD7D-47F3-B7EB-D1538AB72AC4}"/>
              </a:ext>
            </a:extLst>
          </p:cNvPr>
          <p:cNvSpPr>
            <a:spLocks noGrp="1"/>
          </p:cNvSpPr>
          <p:nvPr>
            <p:ph type="title"/>
          </p:nvPr>
        </p:nvSpPr>
        <p:spPr>
          <a:xfrm>
            <a:off x="504000" y="226080"/>
            <a:ext cx="9071640" cy="946440"/>
          </a:xfrm>
        </p:spPr>
        <p:txBody>
          <a:bodyPr/>
          <a:lstStyle/>
          <a:p>
            <a:pPr algn="ctr"/>
            <a:r>
              <a:rPr lang="fr-FR" sz="3200" dirty="0"/>
              <a:t>HV installation : HV cage</a:t>
            </a:r>
            <a:endParaRPr lang="en-GB" sz="3200" dirty="0"/>
          </a:p>
        </p:txBody>
      </p:sp>
      <p:sp>
        <p:nvSpPr>
          <p:cNvPr id="10" name="TextShape 3">
            <a:extLst>
              <a:ext uri="{FF2B5EF4-FFF2-40B4-BE49-F238E27FC236}">
                <a16:creationId xmlns:a16="http://schemas.microsoft.com/office/drawing/2014/main" id="{256D8CBF-20F8-4E8E-A000-DAB16CFBA982}"/>
              </a:ext>
            </a:extLst>
          </p:cNvPr>
          <p:cNvSpPr txBox="1"/>
          <p:nvPr/>
        </p:nvSpPr>
        <p:spPr>
          <a:xfrm>
            <a:off x="9714026" y="5373705"/>
            <a:ext cx="427032" cy="296845"/>
          </a:xfrm>
          <a:prstGeom prst="rect">
            <a:avLst/>
          </a:prstGeom>
          <a:noFill/>
          <a:ln>
            <a:noFill/>
          </a:ln>
        </p:spPr>
        <p:txBody>
          <a:bodyPr/>
          <a:lstStyle/>
          <a:p>
            <a:r>
              <a:rPr lang="fr-FR" sz="1200" dirty="0"/>
              <a:t>10</a:t>
            </a:r>
            <a:endParaRPr lang="en-GB" sz="1200" dirty="0"/>
          </a:p>
        </p:txBody>
      </p:sp>
      <p:sp>
        <p:nvSpPr>
          <p:cNvPr id="13" name="TextBox 12">
            <a:extLst>
              <a:ext uri="{FF2B5EF4-FFF2-40B4-BE49-F238E27FC236}">
                <a16:creationId xmlns:a16="http://schemas.microsoft.com/office/drawing/2014/main" id="{1392491D-7785-4428-AC00-03AEC91B9C61}"/>
              </a:ext>
            </a:extLst>
          </p:cNvPr>
          <p:cNvSpPr txBox="1"/>
          <p:nvPr/>
        </p:nvSpPr>
        <p:spPr>
          <a:xfrm>
            <a:off x="7662508" y="3027860"/>
            <a:ext cx="219932" cy="246221"/>
          </a:xfrm>
          <a:prstGeom prst="rect">
            <a:avLst/>
          </a:prstGeom>
          <a:noFill/>
        </p:spPr>
        <p:txBody>
          <a:bodyPr wrap="none" rtlCol="0">
            <a:spAutoFit/>
          </a:bodyPr>
          <a:lstStyle/>
          <a:p>
            <a:r>
              <a:rPr lang="en-US" sz="1000" b="1" dirty="0"/>
              <a:t> </a:t>
            </a:r>
            <a:endParaRPr lang="en-GB" sz="1000" b="1" dirty="0"/>
          </a:p>
        </p:txBody>
      </p:sp>
      <p:pic>
        <p:nvPicPr>
          <p:cNvPr id="15" name="Picture 14" descr="Diagram&#10;&#10;Description automatically generated">
            <a:extLst>
              <a:ext uri="{FF2B5EF4-FFF2-40B4-BE49-F238E27FC236}">
                <a16:creationId xmlns:a16="http://schemas.microsoft.com/office/drawing/2014/main" id="{8E914579-9CB0-4BAD-A3C6-4E820753CB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6967" y="1080770"/>
            <a:ext cx="7127715" cy="4032250"/>
          </a:xfrm>
          <a:prstGeom prst="rect">
            <a:avLst/>
          </a:prstGeom>
        </p:spPr>
      </p:pic>
      <p:sp>
        <p:nvSpPr>
          <p:cNvPr id="2" name="TextShape 3">
            <a:extLst>
              <a:ext uri="{FF2B5EF4-FFF2-40B4-BE49-F238E27FC236}">
                <a16:creationId xmlns:a16="http://schemas.microsoft.com/office/drawing/2014/main" id="{3997F3AB-129A-6C78-6874-51AC26721E50}"/>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2041391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A294AE9-BD7D-47F3-B7EB-D1538AB72AC4}"/>
              </a:ext>
            </a:extLst>
          </p:cNvPr>
          <p:cNvSpPr>
            <a:spLocks noGrp="1"/>
          </p:cNvSpPr>
          <p:nvPr>
            <p:ph type="title"/>
          </p:nvPr>
        </p:nvSpPr>
        <p:spPr>
          <a:xfrm>
            <a:off x="504000" y="226080"/>
            <a:ext cx="9071640" cy="946440"/>
          </a:xfrm>
        </p:spPr>
        <p:txBody>
          <a:bodyPr/>
          <a:lstStyle/>
          <a:p>
            <a:pPr algn="ctr"/>
            <a:r>
              <a:rPr lang="fr-FR" sz="3200" dirty="0"/>
              <a:t>HV Installation: Planning</a:t>
            </a:r>
            <a:endParaRPr lang="en-GB" sz="3200" dirty="0"/>
          </a:p>
        </p:txBody>
      </p:sp>
      <p:sp>
        <p:nvSpPr>
          <p:cNvPr id="9" name="TextBox 8">
            <a:extLst>
              <a:ext uri="{FF2B5EF4-FFF2-40B4-BE49-F238E27FC236}">
                <a16:creationId xmlns:a16="http://schemas.microsoft.com/office/drawing/2014/main" id="{0419A969-3111-41A7-B30B-AEFB502B7C90}"/>
              </a:ext>
            </a:extLst>
          </p:cNvPr>
          <p:cNvSpPr txBox="1"/>
          <p:nvPr/>
        </p:nvSpPr>
        <p:spPr>
          <a:xfrm>
            <a:off x="689340" y="933765"/>
            <a:ext cx="8700960" cy="4739759"/>
          </a:xfrm>
          <a:prstGeom prst="rect">
            <a:avLst/>
          </a:prstGeom>
          <a:noFill/>
        </p:spPr>
        <p:txBody>
          <a:bodyPr wrap="square" rtlCol="0">
            <a:spAutoFit/>
          </a:bodyPr>
          <a:lstStyle/>
          <a:p>
            <a:pPr marL="285750" indent="-285750">
              <a:buFont typeface="Arial" panose="020B0604020202020204" pitchFamily="34" charset="0"/>
              <a:buChar char="•"/>
            </a:pPr>
            <a:r>
              <a:rPr lang="en-US" sz="1600" spc="-1" dirty="0">
                <a:latin typeface="Arial"/>
              </a:rPr>
              <a:t>Last year :</a:t>
            </a:r>
          </a:p>
          <a:p>
            <a:pPr marL="742950" lvl="1" indent="-285750">
              <a:buFont typeface="Arial" panose="020B0604020202020204" pitchFamily="34" charset="0"/>
              <a:buChar char="•"/>
            </a:pPr>
            <a:r>
              <a:rPr lang="en-US" sz="1400" spc="-1" dirty="0">
                <a:latin typeface="Arial"/>
              </a:rPr>
              <a:t>ECR : </a:t>
            </a:r>
            <a:r>
              <a:rPr lang="en-GB" sz="1400" spc="-1" dirty="0">
                <a:latin typeface="Arial"/>
              </a:rPr>
              <a:t>removal of the electrical cupboard </a:t>
            </a:r>
            <a:r>
              <a:rPr lang="en-US" sz="1400" spc="-1" dirty="0">
                <a:latin typeface="Arial"/>
              </a:rPr>
              <a:t>(</a:t>
            </a:r>
            <a:r>
              <a:rPr lang="en-US" sz="1400" dirty="0">
                <a:effectLst/>
                <a:latin typeface="Helvetica Neue"/>
                <a:hlinkClick r:id="rId2"/>
              </a:rPr>
              <a:t>https://edms.cern.ch/document/2722644/0.1</a:t>
            </a:r>
            <a:r>
              <a:rPr lang="en-US" sz="1400" dirty="0">
                <a:effectLst/>
                <a:latin typeface="Helvetica Neue"/>
              </a:rPr>
              <a:t> )</a:t>
            </a:r>
          </a:p>
          <a:p>
            <a:pPr marL="285750" indent="-285750">
              <a:buFont typeface="Arial" panose="020B0604020202020204" pitchFamily="34" charset="0"/>
              <a:buChar char="•"/>
            </a:pPr>
            <a:r>
              <a:rPr lang="en-US" sz="1600" spc="-1" dirty="0">
                <a:latin typeface="Arial"/>
              </a:rPr>
              <a:t>This year :</a:t>
            </a:r>
          </a:p>
          <a:p>
            <a:pPr marL="742950" lvl="1" indent="-285750">
              <a:buFont typeface="Arial" panose="020B0604020202020204" pitchFamily="34" charset="0"/>
              <a:buChar char="•"/>
            </a:pPr>
            <a:r>
              <a:rPr lang="en-US" sz="1400" spc="-1" dirty="0">
                <a:latin typeface="Arial"/>
              </a:rPr>
              <a:t>ECR : </a:t>
            </a:r>
            <a:r>
              <a:rPr lang="en-GB" sz="1400" spc="-1" dirty="0">
                <a:latin typeface="Arial"/>
              </a:rPr>
              <a:t>removal of the electrical cupboard </a:t>
            </a:r>
            <a:r>
              <a:rPr lang="en-US" sz="1400" spc="-1" dirty="0">
                <a:latin typeface="Arial"/>
              </a:rPr>
              <a:t>(</a:t>
            </a:r>
            <a:r>
              <a:rPr lang="en-US" sz="1400" dirty="0">
                <a:effectLst/>
                <a:latin typeface="Helvetica Neue"/>
                <a:hlinkClick r:id="rId2"/>
              </a:rPr>
              <a:t>https://edms.cern.ch/document/2722644/0.1</a:t>
            </a:r>
            <a:r>
              <a:rPr lang="en-US" sz="1400" dirty="0">
                <a:effectLst/>
                <a:latin typeface="Helvetica Neue"/>
              </a:rPr>
              <a:t> </a:t>
            </a:r>
            <a:r>
              <a:rPr lang="en-US" sz="1800" dirty="0">
                <a:effectLst/>
                <a:latin typeface="Helvetica Neue"/>
              </a:rPr>
              <a:t>)</a:t>
            </a:r>
          </a:p>
          <a:p>
            <a:pPr marL="742950" lvl="1" indent="-285750">
              <a:buFont typeface="Arial" panose="020B0604020202020204" pitchFamily="34" charset="0"/>
              <a:buChar char="•"/>
            </a:pPr>
            <a:r>
              <a:rPr lang="en-US" sz="1400" spc="-1" dirty="0">
                <a:latin typeface="Arial"/>
              </a:rPr>
              <a:t>ECR : Installation of the new cage</a:t>
            </a:r>
          </a:p>
          <a:p>
            <a:pPr marL="285750" indent="-285750">
              <a:buFont typeface="Arial" panose="020B0604020202020204" pitchFamily="34" charset="0"/>
              <a:buChar char="•"/>
            </a:pPr>
            <a:r>
              <a:rPr lang="en-US" sz="1600" spc="-1" dirty="0">
                <a:latin typeface="Arial"/>
              </a:rPr>
              <a:t>YETS 2023/2024 : </a:t>
            </a:r>
            <a:r>
              <a:rPr lang="en-US" sz="1600" b="0" strike="noStrike" spc="-1" dirty="0">
                <a:latin typeface="Arial"/>
              </a:rPr>
              <a:t> </a:t>
            </a:r>
          </a:p>
          <a:p>
            <a:pPr marL="742950" lvl="1" indent="-285750">
              <a:buFont typeface="Arial" panose="020B0604020202020204" pitchFamily="34" charset="0"/>
              <a:buChar char="•"/>
            </a:pPr>
            <a:r>
              <a:rPr lang="en-US" sz="1400" spc="-1" dirty="0">
                <a:latin typeface="Arial"/>
              </a:rPr>
              <a:t>R</a:t>
            </a:r>
            <a:r>
              <a:rPr lang="en-GB" sz="1400" spc="-1" dirty="0" err="1">
                <a:latin typeface="Arial"/>
              </a:rPr>
              <a:t>emoval</a:t>
            </a:r>
            <a:r>
              <a:rPr lang="en-GB" sz="1400" spc="-1" dirty="0">
                <a:latin typeface="Arial"/>
              </a:rPr>
              <a:t> of the electrical cupboard by EN/EL</a:t>
            </a:r>
            <a:endParaRPr lang="en-US" sz="1400" b="0" strike="noStrike" spc="-1" dirty="0">
              <a:latin typeface="Arial"/>
            </a:endParaRPr>
          </a:p>
          <a:p>
            <a:pPr marL="285750" indent="-285750">
              <a:buFont typeface="Arial" panose="020B0604020202020204" pitchFamily="34" charset="0"/>
              <a:buChar char="•"/>
            </a:pPr>
            <a:r>
              <a:rPr lang="fr-FR" sz="1600" dirty="0"/>
              <a:t>2024 : </a:t>
            </a:r>
          </a:p>
          <a:p>
            <a:pPr marL="742950" lvl="1" indent="-285750">
              <a:buFont typeface="Arial" panose="020B0604020202020204" pitchFamily="34" charset="0"/>
              <a:buChar char="•"/>
            </a:pPr>
            <a:r>
              <a:rPr lang="fr-FR" sz="1400" dirty="0"/>
              <a:t>HV cage installation</a:t>
            </a:r>
          </a:p>
          <a:p>
            <a:pPr marL="285750" indent="-285750">
              <a:buFont typeface="Arial" panose="020B0604020202020204" pitchFamily="34" charset="0"/>
              <a:buChar char="•"/>
            </a:pPr>
            <a:r>
              <a:rPr lang="fr-FR" sz="1600" dirty="0"/>
              <a:t>2025 : </a:t>
            </a:r>
          </a:p>
          <a:p>
            <a:pPr marL="742950" lvl="1" indent="-285750">
              <a:buFont typeface="Arial" panose="020B0604020202020204" pitchFamily="34" charset="0"/>
              <a:buChar char="•"/>
            </a:pPr>
            <a:r>
              <a:rPr lang="fr-FR" sz="1400" dirty="0"/>
              <a:t>HV test in situ ( </a:t>
            </a:r>
            <a:r>
              <a:rPr lang="fr-FR" sz="1400" dirty="0" err="1"/>
              <a:t>Dummy</a:t>
            </a:r>
            <a:r>
              <a:rPr lang="fr-FR" sz="1400" dirty="0"/>
              <a:t> </a:t>
            </a:r>
            <a:r>
              <a:rPr lang="fr-FR" sz="1400" dirty="0" err="1"/>
              <a:t>load</a:t>
            </a:r>
            <a:r>
              <a:rPr lang="fr-FR" sz="1400" dirty="0"/>
              <a:t>  ) </a:t>
            </a:r>
          </a:p>
          <a:p>
            <a:pPr marL="285750" indent="-285750">
              <a:buFont typeface="Arial" panose="020B0604020202020204" pitchFamily="34" charset="0"/>
              <a:buChar char="•"/>
            </a:pPr>
            <a:r>
              <a:rPr lang="en-US" sz="1600" spc="-1" dirty="0">
                <a:latin typeface="Arial"/>
              </a:rPr>
              <a:t>YETS 2025/2026 : </a:t>
            </a:r>
            <a:r>
              <a:rPr lang="en-US" sz="1600" b="0" strike="noStrike" spc="-1" dirty="0">
                <a:latin typeface="Arial"/>
              </a:rPr>
              <a:t> </a:t>
            </a:r>
          </a:p>
          <a:p>
            <a:pPr marL="742950" lvl="1" indent="-285750">
              <a:buFont typeface="Arial" panose="020B0604020202020204" pitchFamily="34" charset="0"/>
              <a:buChar char="•"/>
            </a:pPr>
            <a:r>
              <a:rPr lang="en-US" sz="1400" dirty="0"/>
              <a:t>connection</a:t>
            </a:r>
            <a:r>
              <a:rPr lang="fr-FR" sz="1400" dirty="0"/>
              <a:t> to AD E-</a:t>
            </a:r>
            <a:r>
              <a:rPr lang="fr-FR" sz="1400" dirty="0" err="1"/>
              <a:t>Cooler</a:t>
            </a:r>
            <a:r>
              <a:rPr lang="fr-FR" sz="1400" dirty="0"/>
              <a:t> (27keV)</a:t>
            </a:r>
          </a:p>
          <a:p>
            <a:pPr marL="285750" indent="-285750">
              <a:buFont typeface="Arial" panose="020B0604020202020204" pitchFamily="34" charset="0"/>
              <a:buChar char="•"/>
            </a:pPr>
            <a:r>
              <a:rPr lang="fr-FR" sz="1600" dirty="0"/>
              <a:t>2026 : </a:t>
            </a:r>
          </a:p>
          <a:p>
            <a:pPr marL="742950" lvl="1" indent="-285750">
              <a:buFont typeface="Arial" panose="020B0604020202020204" pitchFamily="34" charset="0"/>
              <a:buChar char="•"/>
            </a:pPr>
            <a:r>
              <a:rPr lang="fr-FR" sz="1400" dirty="0"/>
              <a:t>E-</a:t>
            </a:r>
            <a:r>
              <a:rPr lang="fr-FR" sz="1400" dirty="0" err="1"/>
              <a:t>Cooler</a:t>
            </a:r>
            <a:r>
              <a:rPr lang="fr-FR" sz="1400" dirty="0"/>
              <a:t> (27keV) run </a:t>
            </a:r>
            <a:r>
              <a:rPr lang="fr-FR" sz="1400" dirty="0" err="1"/>
              <a:t>with</a:t>
            </a:r>
            <a:r>
              <a:rPr lang="fr-FR" sz="1400" dirty="0"/>
              <a:t> the new HV cage</a:t>
            </a:r>
          </a:p>
          <a:p>
            <a:pPr marL="742950" lvl="1" indent="-285750">
              <a:buFont typeface="Arial" panose="020B0604020202020204" pitchFamily="34" charset="0"/>
              <a:buChar char="•"/>
            </a:pPr>
            <a:r>
              <a:rPr lang="fr-FR" sz="1400" dirty="0" err="1"/>
              <a:t>Dismount</a:t>
            </a:r>
            <a:r>
              <a:rPr lang="fr-FR" sz="1400" dirty="0"/>
              <a:t> </a:t>
            </a:r>
            <a:r>
              <a:rPr lang="fr-FR" sz="1400" dirty="0" err="1"/>
              <a:t>old</a:t>
            </a:r>
            <a:r>
              <a:rPr lang="fr-FR" sz="1400" dirty="0"/>
              <a:t> HV cage for </a:t>
            </a:r>
            <a:r>
              <a:rPr lang="fr-FR" sz="1400" dirty="0" err="1"/>
              <a:t>magnetic</a:t>
            </a:r>
            <a:r>
              <a:rPr lang="fr-FR" sz="1400" dirty="0"/>
              <a:t> supplies ?</a:t>
            </a:r>
          </a:p>
          <a:p>
            <a:pPr marL="285750" indent="-285750">
              <a:buFont typeface="Arial" panose="020B0604020202020204" pitchFamily="34" charset="0"/>
              <a:buChar char="•"/>
            </a:pPr>
            <a:r>
              <a:rPr lang="fr-FR" sz="1600" dirty="0"/>
              <a:t>LS3 : </a:t>
            </a:r>
          </a:p>
          <a:p>
            <a:pPr marL="742950" lvl="1" indent="-285750">
              <a:buFont typeface="Arial" panose="020B0604020202020204" pitchFamily="34" charset="0"/>
              <a:buChar char="•"/>
            </a:pPr>
            <a:r>
              <a:rPr lang="fr-FR" sz="1400" dirty="0"/>
              <a:t>Commissionning </a:t>
            </a:r>
            <a:r>
              <a:rPr lang="fr-FR" sz="1400" dirty="0" err="1"/>
              <a:t>with</a:t>
            </a:r>
            <a:r>
              <a:rPr lang="fr-FR" sz="1400" dirty="0"/>
              <a:t> the new E-</a:t>
            </a:r>
            <a:r>
              <a:rPr lang="fr-FR" sz="1400" dirty="0" err="1"/>
              <a:t>Cooler</a:t>
            </a:r>
            <a:r>
              <a:rPr lang="fr-FR" sz="1400" dirty="0"/>
              <a:t> (27keV or 68keV) </a:t>
            </a:r>
          </a:p>
          <a:p>
            <a:pPr marL="742950" lvl="1" indent="-285750">
              <a:buFont typeface="Arial" panose="020B0604020202020204" pitchFamily="34" charset="0"/>
              <a:buChar char="•"/>
            </a:pPr>
            <a:endParaRPr lang="en-GB" sz="1400" dirty="0"/>
          </a:p>
          <a:p>
            <a:endParaRPr lang="en-GB" sz="1600" dirty="0"/>
          </a:p>
        </p:txBody>
      </p:sp>
      <p:sp>
        <p:nvSpPr>
          <p:cNvPr id="10" name="TextShape 3">
            <a:extLst>
              <a:ext uri="{FF2B5EF4-FFF2-40B4-BE49-F238E27FC236}">
                <a16:creationId xmlns:a16="http://schemas.microsoft.com/office/drawing/2014/main" id="{256D8CBF-20F8-4E8E-A000-DAB16CFBA982}"/>
              </a:ext>
            </a:extLst>
          </p:cNvPr>
          <p:cNvSpPr txBox="1"/>
          <p:nvPr/>
        </p:nvSpPr>
        <p:spPr>
          <a:xfrm>
            <a:off x="9714026" y="5373705"/>
            <a:ext cx="427032" cy="296845"/>
          </a:xfrm>
          <a:prstGeom prst="rect">
            <a:avLst/>
          </a:prstGeom>
          <a:noFill/>
          <a:ln>
            <a:noFill/>
          </a:ln>
        </p:spPr>
        <p:txBody>
          <a:bodyPr/>
          <a:lstStyle/>
          <a:p>
            <a:r>
              <a:rPr lang="fr-FR" sz="1200" dirty="0"/>
              <a:t>11</a:t>
            </a:r>
            <a:endParaRPr lang="en-GB" sz="1200" dirty="0"/>
          </a:p>
        </p:txBody>
      </p:sp>
      <p:sp>
        <p:nvSpPr>
          <p:cNvPr id="13" name="TextBox 12">
            <a:extLst>
              <a:ext uri="{FF2B5EF4-FFF2-40B4-BE49-F238E27FC236}">
                <a16:creationId xmlns:a16="http://schemas.microsoft.com/office/drawing/2014/main" id="{1392491D-7785-4428-AC00-03AEC91B9C61}"/>
              </a:ext>
            </a:extLst>
          </p:cNvPr>
          <p:cNvSpPr txBox="1"/>
          <p:nvPr/>
        </p:nvSpPr>
        <p:spPr>
          <a:xfrm>
            <a:off x="7662508" y="3027860"/>
            <a:ext cx="219932" cy="246221"/>
          </a:xfrm>
          <a:prstGeom prst="rect">
            <a:avLst/>
          </a:prstGeom>
          <a:noFill/>
        </p:spPr>
        <p:txBody>
          <a:bodyPr wrap="none" rtlCol="0">
            <a:spAutoFit/>
          </a:bodyPr>
          <a:lstStyle/>
          <a:p>
            <a:r>
              <a:rPr lang="en-US" sz="1000" b="1" dirty="0"/>
              <a:t> </a:t>
            </a:r>
            <a:endParaRPr lang="en-GB" sz="1000" b="1" dirty="0"/>
          </a:p>
        </p:txBody>
      </p:sp>
      <p:pic>
        <p:nvPicPr>
          <p:cNvPr id="6" name="Picture 5" descr="A picture containing indoor, camera, silver&#10;&#10;Description automatically generated">
            <a:extLst>
              <a:ext uri="{FF2B5EF4-FFF2-40B4-BE49-F238E27FC236}">
                <a16:creationId xmlns:a16="http://schemas.microsoft.com/office/drawing/2014/main" id="{C989E356-2D17-4E20-B015-E7BB60DC8C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4488" y="3027860"/>
            <a:ext cx="1776025" cy="1621308"/>
          </a:xfrm>
          <a:prstGeom prst="rect">
            <a:avLst/>
          </a:prstGeom>
        </p:spPr>
      </p:pic>
      <p:cxnSp>
        <p:nvCxnSpPr>
          <p:cNvPr id="11" name="Straight Connector 10">
            <a:extLst>
              <a:ext uri="{FF2B5EF4-FFF2-40B4-BE49-F238E27FC236}">
                <a16:creationId xmlns:a16="http://schemas.microsoft.com/office/drawing/2014/main" id="{C5E5953C-209C-4B4A-8EF8-5B8EB05321C2}"/>
              </a:ext>
            </a:extLst>
          </p:cNvPr>
          <p:cNvCxnSpPr>
            <a:cxnSpLocks/>
          </p:cNvCxnSpPr>
          <p:nvPr/>
        </p:nvCxnSpPr>
        <p:spPr>
          <a:xfrm>
            <a:off x="2782670" y="3565502"/>
            <a:ext cx="1151672"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2" name="Straight Arrow Connector 11">
            <a:extLst>
              <a:ext uri="{FF2B5EF4-FFF2-40B4-BE49-F238E27FC236}">
                <a16:creationId xmlns:a16="http://schemas.microsoft.com/office/drawing/2014/main" id="{85233D84-85E5-4EDC-946C-CBA84B39C8D8}"/>
              </a:ext>
            </a:extLst>
          </p:cNvPr>
          <p:cNvCxnSpPr>
            <a:cxnSpLocks/>
          </p:cNvCxnSpPr>
          <p:nvPr/>
        </p:nvCxnSpPr>
        <p:spPr>
          <a:xfrm>
            <a:off x="3934342" y="3565502"/>
            <a:ext cx="2640146" cy="273012"/>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 name="TextShape 3">
            <a:extLst>
              <a:ext uri="{FF2B5EF4-FFF2-40B4-BE49-F238E27FC236}">
                <a16:creationId xmlns:a16="http://schemas.microsoft.com/office/drawing/2014/main" id="{17FF9DEB-BFC5-867B-6A1A-A29289393824}"/>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2511962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504000" y="226080"/>
            <a:ext cx="9071640" cy="946440"/>
          </a:xfrm>
          <a:prstGeom prst="rect">
            <a:avLst/>
          </a:prstGeom>
          <a:noFill/>
          <a:ln>
            <a:noFill/>
          </a:ln>
        </p:spPr>
        <p:txBody>
          <a:bodyPr lIns="0" tIns="0" rIns="0" bIns="0" anchor="ctr">
            <a:noAutofit/>
          </a:bodyPr>
          <a:lstStyle/>
          <a:p>
            <a:pPr algn="ctr"/>
            <a:r>
              <a:rPr lang="en-US" sz="3200" spc="-1" dirty="0">
                <a:latin typeface="Arial"/>
              </a:rPr>
              <a:t>C</a:t>
            </a:r>
            <a:r>
              <a:rPr lang="en-US" sz="3200" b="0" strike="noStrike" spc="-1" dirty="0">
                <a:latin typeface="Arial"/>
              </a:rPr>
              <a:t>onclusion</a:t>
            </a:r>
          </a:p>
        </p:txBody>
      </p:sp>
      <p:sp>
        <p:nvSpPr>
          <p:cNvPr id="93" name="TextShape 2"/>
          <p:cNvSpPr txBox="1"/>
          <p:nvPr/>
        </p:nvSpPr>
        <p:spPr>
          <a:xfrm>
            <a:off x="556900" y="1390479"/>
            <a:ext cx="9305018" cy="3701066"/>
          </a:xfrm>
          <a:prstGeom prst="rect">
            <a:avLst/>
          </a:prstGeom>
          <a:noFill/>
          <a:ln>
            <a:noFill/>
          </a:ln>
        </p:spPr>
        <p:txBody>
          <a:bodyPr lIns="0" tIns="0" rIns="0" bIns="0">
            <a:noAutofit/>
          </a:bodyPr>
          <a:lstStyle/>
          <a:p>
            <a:pPr marL="432000" indent="-324000">
              <a:buClr>
                <a:srgbClr val="000000"/>
              </a:buClr>
              <a:buSzPct val="45000"/>
              <a:buFont typeface="Wingdings" charset="2"/>
              <a:buChar char=""/>
            </a:pPr>
            <a:r>
              <a:rPr lang="en-GB" sz="1400" spc="-1" dirty="0">
                <a:latin typeface="Arial"/>
              </a:rPr>
              <a:t>The new HV installation for AD E-Cooler can be seen as a necessary renovation of current HV facility as well as the new HV facility for a new AD E-Cooler at higher energy</a:t>
            </a:r>
          </a:p>
          <a:p>
            <a:pPr marL="432000" indent="-324000">
              <a:buClr>
                <a:srgbClr val="000000"/>
              </a:buClr>
              <a:buSzPct val="45000"/>
              <a:buFont typeface="Wingdings" charset="2"/>
              <a:buChar char=""/>
            </a:pPr>
            <a:endParaRPr lang="en-GB" sz="1400" spc="-1" dirty="0">
              <a:latin typeface="Arial"/>
            </a:endParaRPr>
          </a:p>
          <a:p>
            <a:pPr marL="432000" indent="-324000">
              <a:buClr>
                <a:srgbClr val="000000"/>
              </a:buClr>
              <a:buSzPct val="45000"/>
              <a:buFont typeface="Wingdings" charset="2"/>
              <a:buChar char=""/>
            </a:pPr>
            <a:r>
              <a:rPr lang="en-GB" sz="1400" spc="-1" dirty="0">
                <a:latin typeface="Arial"/>
              </a:rPr>
              <a:t>New cage on a new location allows us to carry out a smooth renovation of the HV platform</a:t>
            </a:r>
          </a:p>
          <a:p>
            <a:pPr marL="432000" indent="-324000">
              <a:buClr>
                <a:srgbClr val="000000"/>
              </a:buClr>
              <a:buSzPct val="45000"/>
              <a:buFont typeface="Wingdings" charset="2"/>
              <a:buChar char=""/>
            </a:pPr>
            <a:endParaRPr lang="en-GB" sz="1400" spc="-1" dirty="0">
              <a:latin typeface="Arial"/>
            </a:endParaRPr>
          </a:p>
          <a:p>
            <a:pPr marL="432000" indent="-324000">
              <a:buClr>
                <a:srgbClr val="000000"/>
              </a:buClr>
              <a:buSzPct val="45000"/>
              <a:buFont typeface="Wingdings" charset="2"/>
              <a:buChar char=""/>
            </a:pPr>
            <a:r>
              <a:rPr lang="en-GB" sz="1400" spc="-1" dirty="0">
                <a:latin typeface="Arial"/>
              </a:rPr>
              <a:t>Not a big challenge to make a “bigger” cage for supporting higher voltage, it is just a bigger cage.</a:t>
            </a:r>
          </a:p>
          <a:p>
            <a:pPr marL="432000" indent="-324000">
              <a:buClr>
                <a:srgbClr val="000000"/>
              </a:buClr>
              <a:buSzPct val="45000"/>
              <a:buFont typeface="Wingdings" charset="2"/>
              <a:buChar char=""/>
            </a:pPr>
            <a:endParaRPr lang="en-GB" sz="1400" spc="-1" dirty="0">
              <a:latin typeface="Arial"/>
            </a:endParaRPr>
          </a:p>
          <a:p>
            <a:pPr marL="432000" indent="-324000">
              <a:buClr>
                <a:srgbClr val="000000"/>
              </a:buClr>
              <a:buSzPct val="45000"/>
              <a:buFont typeface="Wingdings" charset="2"/>
              <a:buChar char=""/>
            </a:pPr>
            <a:r>
              <a:rPr lang="en-GB" sz="1400" spc="-1" dirty="0">
                <a:latin typeface="Arial"/>
              </a:rPr>
              <a:t>HV platform as close as possible of the </a:t>
            </a:r>
            <a:r>
              <a:rPr lang="en-GB" sz="1400" spc="-1" dirty="0" err="1">
                <a:latin typeface="Arial"/>
              </a:rPr>
              <a:t>ecooler</a:t>
            </a:r>
            <a:r>
              <a:rPr lang="en-GB" sz="1400" spc="-1" dirty="0">
                <a:latin typeface="Arial"/>
              </a:rPr>
              <a:t> is an improvement </a:t>
            </a:r>
          </a:p>
          <a:p>
            <a:pPr marL="432000" indent="-324000">
              <a:buClr>
                <a:srgbClr val="000000"/>
              </a:buClr>
              <a:buSzPct val="45000"/>
              <a:buFont typeface="Wingdings" charset="2"/>
              <a:buChar char=""/>
            </a:pPr>
            <a:endParaRPr lang="en-GB" sz="1400" spc="-1" dirty="0">
              <a:latin typeface="Arial"/>
            </a:endParaRPr>
          </a:p>
          <a:p>
            <a:pPr marL="432000" indent="-324000">
              <a:buClr>
                <a:srgbClr val="000000"/>
              </a:buClr>
              <a:buSzPct val="45000"/>
              <a:buFont typeface="Wingdings" charset="2"/>
              <a:buChar char=""/>
            </a:pPr>
            <a:r>
              <a:rPr lang="en-GB" sz="1400" spc="-1" dirty="0">
                <a:latin typeface="Arial"/>
              </a:rPr>
              <a:t>Could have a strong impact on reliability and performance of the ad </a:t>
            </a:r>
            <a:r>
              <a:rPr lang="en-GB" sz="1400" spc="-1" dirty="0" err="1">
                <a:latin typeface="Arial"/>
              </a:rPr>
              <a:t>ecooler</a:t>
            </a:r>
            <a:endParaRPr lang="en-GB" sz="1400" spc="-1" dirty="0">
              <a:latin typeface="Arial"/>
            </a:endParaRPr>
          </a:p>
          <a:p>
            <a:pPr marL="432000" indent="-324000">
              <a:buClr>
                <a:srgbClr val="000000"/>
              </a:buClr>
              <a:buSzPct val="45000"/>
              <a:buFont typeface="Wingdings" charset="2"/>
              <a:buChar char=""/>
            </a:pPr>
            <a:endParaRPr lang="en-GB" sz="1400" spc="-1" dirty="0">
              <a:latin typeface="Arial"/>
            </a:endParaRPr>
          </a:p>
          <a:p>
            <a:pPr marL="432000" indent="-324000">
              <a:buClr>
                <a:srgbClr val="000000"/>
              </a:buClr>
              <a:buSzPct val="45000"/>
              <a:buFont typeface="Wingdings" charset="2"/>
              <a:buChar char=""/>
            </a:pPr>
            <a:r>
              <a:rPr lang="en-GB" sz="1400" spc="-1" dirty="0">
                <a:latin typeface="Arial"/>
              </a:rPr>
              <a:t>Close  collaboration with others services especially with SY-EPC</a:t>
            </a:r>
          </a:p>
          <a:p>
            <a:pPr marL="108000">
              <a:buClr>
                <a:srgbClr val="000000"/>
              </a:buClr>
              <a:buSzPct val="45000"/>
            </a:pPr>
            <a:endParaRPr lang="en-GB" sz="1400" spc="-1" dirty="0">
              <a:latin typeface="Arial"/>
            </a:endParaRPr>
          </a:p>
          <a:p>
            <a:pPr marL="432000" indent="-324000">
              <a:buClr>
                <a:srgbClr val="000000"/>
              </a:buClr>
              <a:buSzPct val="45000"/>
              <a:buFont typeface="Wingdings" charset="2"/>
              <a:buChar char=""/>
            </a:pPr>
            <a:r>
              <a:rPr lang="en-GB" sz="1400" spc="-1" dirty="0">
                <a:latin typeface="Arial"/>
              </a:rPr>
              <a:t>As soon as we have the green light for the location spotted in AD HALL with removal of the electrical cupboard     we can start the ECR for the implementation of the cage</a:t>
            </a:r>
          </a:p>
          <a:p>
            <a:pPr marL="432000" indent="-324000">
              <a:buClr>
                <a:srgbClr val="000000"/>
              </a:buClr>
              <a:buSzPct val="45000"/>
              <a:buFont typeface="Wingdings" charset="2"/>
              <a:buChar char=""/>
            </a:pPr>
            <a:endParaRPr lang="en-GB" sz="1400" spc="-1" dirty="0">
              <a:latin typeface="Arial"/>
            </a:endParaRPr>
          </a:p>
          <a:p>
            <a:pPr marL="108000">
              <a:buClr>
                <a:srgbClr val="000000"/>
              </a:buClr>
              <a:buSzPct val="45000"/>
            </a:pPr>
            <a:endParaRPr lang="en-GB" sz="1400" spc="-1" dirty="0">
              <a:latin typeface="Arial"/>
            </a:endParaRPr>
          </a:p>
        </p:txBody>
      </p:sp>
      <p:sp>
        <p:nvSpPr>
          <p:cNvPr id="6" name="TextShape 3">
            <a:extLst>
              <a:ext uri="{FF2B5EF4-FFF2-40B4-BE49-F238E27FC236}">
                <a16:creationId xmlns:a16="http://schemas.microsoft.com/office/drawing/2014/main" id="{1F64417B-A35E-4E91-A80B-862825605671}"/>
              </a:ext>
            </a:extLst>
          </p:cNvPr>
          <p:cNvSpPr txBox="1"/>
          <p:nvPr/>
        </p:nvSpPr>
        <p:spPr>
          <a:xfrm>
            <a:off x="9714026" y="5373705"/>
            <a:ext cx="427032" cy="296845"/>
          </a:xfrm>
          <a:prstGeom prst="rect">
            <a:avLst/>
          </a:prstGeom>
          <a:noFill/>
          <a:ln>
            <a:noFill/>
          </a:ln>
        </p:spPr>
        <p:txBody>
          <a:bodyPr/>
          <a:lstStyle/>
          <a:p>
            <a:r>
              <a:rPr lang="fr-FR" sz="1200" dirty="0"/>
              <a:t>12</a:t>
            </a:r>
            <a:endParaRPr lang="en-GB" sz="1200" dirty="0"/>
          </a:p>
        </p:txBody>
      </p:sp>
      <p:sp>
        <p:nvSpPr>
          <p:cNvPr id="2" name="TextShape 3">
            <a:extLst>
              <a:ext uri="{FF2B5EF4-FFF2-40B4-BE49-F238E27FC236}">
                <a16:creationId xmlns:a16="http://schemas.microsoft.com/office/drawing/2014/main" id="{72D6EB07-3A91-9FC9-B548-2848ECC6DFE5}"/>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CC1934E-7C72-4FF0-81BB-86D073A50A06}"/>
              </a:ext>
            </a:extLst>
          </p:cNvPr>
          <p:cNvSpPr>
            <a:spLocks noGrp="1"/>
          </p:cNvSpPr>
          <p:nvPr>
            <p:ph type="title"/>
          </p:nvPr>
        </p:nvSpPr>
        <p:spPr>
          <a:xfrm>
            <a:off x="504000" y="226080"/>
            <a:ext cx="9071640" cy="946440"/>
          </a:xfrm>
        </p:spPr>
        <p:txBody>
          <a:bodyPr/>
          <a:lstStyle/>
          <a:p>
            <a:pPr algn="ctr"/>
            <a:r>
              <a:rPr lang="fr-FR" sz="3200"/>
              <a:t>EC @ 68keV </a:t>
            </a:r>
            <a:r>
              <a:rPr lang="fr-FR" sz="3200" dirty="0"/>
              <a:t>: Main HV &amp; power components </a:t>
            </a:r>
            <a:endParaRPr lang="en-GB" sz="3200" dirty="0"/>
          </a:p>
        </p:txBody>
      </p:sp>
      <p:graphicFrame>
        <p:nvGraphicFramePr>
          <p:cNvPr id="5" name="Table 5">
            <a:extLst>
              <a:ext uri="{FF2B5EF4-FFF2-40B4-BE49-F238E27FC236}">
                <a16:creationId xmlns:a16="http://schemas.microsoft.com/office/drawing/2014/main" id="{4E77598C-DE2A-44B7-B1C1-B684AACCED80}"/>
              </a:ext>
            </a:extLst>
          </p:cNvPr>
          <p:cNvGraphicFramePr>
            <a:graphicFrameLocks noGrp="1"/>
          </p:cNvGraphicFramePr>
          <p:nvPr>
            <p:extLst>
              <p:ext uri="{D42A27DB-BD31-4B8C-83A1-F6EECF244321}">
                <p14:modId xmlns:p14="http://schemas.microsoft.com/office/powerpoint/2010/main" val="970330560"/>
              </p:ext>
            </p:extLst>
          </p:nvPr>
        </p:nvGraphicFramePr>
        <p:xfrm>
          <a:off x="1159281" y="1128395"/>
          <a:ext cx="7901592" cy="4023360"/>
        </p:xfrm>
        <a:graphic>
          <a:graphicData uri="http://schemas.openxmlformats.org/drawingml/2006/table">
            <a:tbl>
              <a:tblPr firstRow="1" bandRow="1">
                <a:tableStyleId>{5DA37D80-6434-44D0-A028-1B22A696006F}</a:tableStyleId>
              </a:tblPr>
              <a:tblGrid>
                <a:gridCol w="2155063">
                  <a:extLst>
                    <a:ext uri="{9D8B030D-6E8A-4147-A177-3AD203B41FA5}">
                      <a16:colId xmlns:a16="http://schemas.microsoft.com/office/drawing/2014/main" val="960842792"/>
                    </a:ext>
                  </a:extLst>
                </a:gridCol>
                <a:gridCol w="1795733">
                  <a:extLst>
                    <a:ext uri="{9D8B030D-6E8A-4147-A177-3AD203B41FA5}">
                      <a16:colId xmlns:a16="http://schemas.microsoft.com/office/drawing/2014/main" val="1871618811"/>
                    </a:ext>
                  </a:extLst>
                </a:gridCol>
                <a:gridCol w="1564097">
                  <a:extLst>
                    <a:ext uri="{9D8B030D-6E8A-4147-A177-3AD203B41FA5}">
                      <a16:colId xmlns:a16="http://schemas.microsoft.com/office/drawing/2014/main" val="2548236585"/>
                    </a:ext>
                  </a:extLst>
                </a:gridCol>
                <a:gridCol w="2386699">
                  <a:extLst>
                    <a:ext uri="{9D8B030D-6E8A-4147-A177-3AD203B41FA5}">
                      <a16:colId xmlns:a16="http://schemas.microsoft.com/office/drawing/2014/main" val="3534244438"/>
                    </a:ext>
                  </a:extLst>
                </a:gridCol>
              </a:tblGrid>
              <a:tr h="265740">
                <a:tc>
                  <a:txBody>
                    <a:bodyPr/>
                    <a:lstStyle/>
                    <a:p>
                      <a:r>
                        <a:rPr lang="en-US" dirty="0"/>
                        <a:t>Circuit</a:t>
                      </a:r>
                    </a:p>
                  </a:txBody>
                  <a:tcPr/>
                </a:tc>
                <a:tc>
                  <a:txBody>
                    <a:bodyPr/>
                    <a:lstStyle/>
                    <a:p>
                      <a:r>
                        <a:rPr lang="en-US" dirty="0"/>
                        <a:t>HV max (kV)</a:t>
                      </a:r>
                    </a:p>
                  </a:txBody>
                  <a:tcPr/>
                </a:tc>
                <a:tc>
                  <a:txBody>
                    <a:bodyPr/>
                    <a:lstStyle/>
                    <a:p>
                      <a:r>
                        <a:rPr lang="en-US" dirty="0"/>
                        <a:t>Power (kW)</a:t>
                      </a:r>
                    </a:p>
                  </a:txBody>
                  <a:tcPr/>
                </a:tc>
                <a:tc>
                  <a:txBody>
                    <a:bodyPr/>
                    <a:lstStyle/>
                    <a:p>
                      <a:endParaRPr lang="en-US" dirty="0"/>
                    </a:p>
                  </a:txBody>
                  <a:tcPr/>
                </a:tc>
                <a:extLst>
                  <a:ext uri="{0D108BD9-81ED-4DB2-BD59-A6C34878D82A}">
                    <a16:rowId xmlns:a16="http://schemas.microsoft.com/office/drawing/2014/main" val="190241293"/>
                  </a:ext>
                </a:extLst>
              </a:tr>
              <a:tr h="267849">
                <a:tc>
                  <a:txBody>
                    <a:bodyPr/>
                    <a:lstStyle/>
                    <a:p>
                      <a:r>
                        <a:rPr lang="en-US" sz="1400" dirty="0"/>
                        <a:t>Transformer</a:t>
                      </a:r>
                    </a:p>
                  </a:txBody>
                  <a:tcPr/>
                </a:tc>
                <a:tc>
                  <a:txBody>
                    <a:bodyPr/>
                    <a:lstStyle/>
                    <a:p>
                      <a:r>
                        <a:rPr lang="en-US" sz="1400" dirty="0"/>
                        <a:t>-80</a:t>
                      </a:r>
                    </a:p>
                  </a:txBody>
                  <a:tcPr/>
                </a:tc>
                <a:tc>
                  <a:txBody>
                    <a:bodyPr/>
                    <a:lstStyle/>
                    <a:p>
                      <a:r>
                        <a:rPr lang="en-US" sz="1400" dirty="0"/>
                        <a:t>30</a:t>
                      </a:r>
                    </a:p>
                  </a:txBody>
                  <a:tcPr/>
                </a:tc>
                <a:tc>
                  <a:txBody>
                    <a:bodyPr/>
                    <a:lstStyle/>
                    <a:p>
                      <a:r>
                        <a:rPr lang="en-US" sz="1400" dirty="0"/>
                        <a:t>Isolating 3P- 400VAC</a:t>
                      </a:r>
                    </a:p>
                  </a:txBody>
                  <a:tcPr/>
                </a:tc>
                <a:extLst>
                  <a:ext uri="{0D108BD9-81ED-4DB2-BD59-A6C34878D82A}">
                    <a16:rowId xmlns:a16="http://schemas.microsoft.com/office/drawing/2014/main" val="2985939074"/>
                  </a:ext>
                </a:extLst>
              </a:tr>
              <a:tr h="257773">
                <a:tc>
                  <a:txBody>
                    <a:bodyPr/>
                    <a:lstStyle/>
                    <a:p>
                      <a:r>
                        <a:rPr lang="en-US" sz="1400" dirty="0"/>
                        <a:t>Cathode</a:t>
                      </a:r>
                    </a:p>
                  </a:txBody>
                  <a:tcPr/>
                </a:tc>
                <a:tc>
                  <a:txBody>
                    <a:bodyPr/>
                    <a:lstStyle/>
                    <a:p>
                      <a:r>
                        <a:rPr lang="en-US" sz="1400" dirty="0"/>
                        <a:t>-70</a:t>
                      </a:r>
                    </a:p>
                  </a:txBody>
                  <a:tcPr/>
                </a:tc>
                <a:tc>
                  <a:txBody>
                    <a:bodyPr/>
                    <a:lstStyle/>
                    <a:p>
                      <a:r>
                        <a:rPr lang="en-US" sz="1400" dirty="0"/>
                        <a:t>1</a:t>
                      </a:r>
                    </a:p>
                  </a:txBody>
                  <a:tcPr/>
                </a:tc>
                <a:tc>
                  <a:txBody>
                    <a:bodyPr/>
                    <a:lstStyle/>
                    <a:p>
                      <a:r>
                        <a:rPr lang="en-US" sz="1400" dirty="0"/>
                        <a:t>E-Beam energy</a:t>
                      </a:r>
                    </a:p>
                  </a:txBody>
                  <a:tcPr/>
                </a:tc>
                <a:extLst>
                  <a:ext uri="{0D108BD9-81ED-4DB2-BD59-A6C34878D82A}">
                    <a16:rowId xmlns:a16="http://schemas.microsoft.com/office/drawing/2014/main" val="1503472889"/>
                  </a:ext>
                </a:extLst>
              </a:tr>
              <a:tr h="293039">
                <a:tc>
                  <a:txBody>
                    <a:bodyPr/>
                    <a:lstStyle/>
                    <a:p>
                      <a:r>
                        <a:rPr lang="en-US" sz="1400" dirty="0"/>
                        <a:t>Collector</a:t>
                      </a:r>
                    </a:p>
                  </a:txBody>
                  <a:tcPr/>
                </a:tc>
                <a:tc>
                  <a:txBody>
                    <a:bodyPr/>
                    <a:lstStyle/>
                    <a:p>
                      <a:r>
                        <a:rPr lang="en-US" sz="1400" dirty="0"/>
                        <a:t>+5</a:t>
                      </a:r>
                    </a:p>
                  </a:txBody>
                  <a:tcPr/>
                </a:tc>
                <a:tc>
                  <a:txBody>
                    <a:bodyPr/>
                    <a:lstStyle/>
                    <a:p>
                      <a:r>
                        <a:rPr lang="en-US" sz="1400" dirty="0"/>
                        <a:t>20</a:t>
                      </a:r>
                    </a:p>
                  </a:txBody>
                  <a:tcPr/>
                </a:tc>
                <a:tc>
                  <a:txBody>
                    <a:bodyPr/>
                    <a:lstStyle/>
                    <a:p>
                      <a:r>
                        <a:rPr lang="en-US" sz="1400" dirty="0"/>
                        <a:t>E-Beam intensity</a:t>
                      </a:r>
                    </a:p>
                  </a:txBody>
                  <a:tcPr/>
                </a:tc>
                <a:extLst>
                  <a:ext uri="{0D108BD9-81ED-4DB2-BD59-A6C34878D82A}">
                    <a16:rowId xmlns:a16="http://schemas.microsoft.com/office/drawing/2014/main" val="3904763095"/>
                  </a:ext>
                </a:extLst>
              </a:tr>
              <a:tr h="282963">
                <a:tc>
                  <a:txBody>
                    <a:bodyPr/>
                    <a:lstStyle/>
                    <a:p>
                      <a:r>
                        <a:rPr lang="en-US" sz="1400" dirty="0"/>
                        <a:t>Grid ON</a:t>
                      </a:r>
                    </a:p>
                  </a:txBody>
                  <a:tcPr/>
                </a:tc>
                <a:tc>
                  <a:txBody>
                    <a:bodyPr/>
                    <a:lstStyle/>
                    <a:p>
                      <a:r>
                        <a:rPr lang="en-US" sz="1400" dirty="0"/>
                        <a:t>+17</a:t>
                      </a:r>
                    </a:p>
                  </a:txBody>
                  <a:tcPr/>
                </a:tc>
                <a:tc>
                  <a:txBody>
                    <a:bodyPr/>
                    <a:lstStyle/>
                    <a:p>
                      <a:r>
                        <a:rPr lang="en-US" sz="1400" dirty="0"/>
                        <a:t>0.2</a:t>
                      </a:r>
                    </a:p>
                  </a:txBody>
                  <a:tcPr/>
                </a:tc>
                <a:tc>
                  <a:txBody>
                    <a:bodyPr/>
                    <a:lstStyle/>
                    <a:p>
                      <a:r>
                        <a:rPr lang="en-US" sz="1400" dirty="0"/>
                        <a:t>E-gun beam ON </a:t>
                      </a:r>
                    </a:p>
                  </a:txBody>
                  <a:tcPr/>
                </a:tc>
                <a:extLst>
                  <a:ext uri="{0D108BD9-81ED-4DB2-BD59-A6C34878D82A}">
                    <a16:rowId xmlns:a16="http://schemas.microsoft.com/office/drawing/2014/main" val="1950456384"/>
                  </a:ext>
                </a:extLst>
              </a:tr>
              <a:tr h="265330">
                <a:tc>
                  <a:txBody>
                    <a:bodyPr/>
                    <a:lstStyle/>
                    <a:p>
                      <a:r>
                        <a:rPr lang="en-US" sz="1400" dirty="0"/>
                        <a:t>Grid OFF</a:t>
                      </a:r>
                    </a:p>
                  </a:txBody>
                  <a:tcPr/>
                </a:tc>
                <a:tc>
                  <a:txBody>
                    <a:bodyPr/>
                    <a:lstStyle/>
                    <a:p>
                      <a:r>
                        <a:rPr lang="en-US" sz="1400" dirty="0"/>
                        <a:t>-10</a:t>
                      </a:r>
                    </a:p>
                  </a:txBody>
                  <a:tcPr/>
                </a:tc>
                <a:tc>
                  <a:txBody>
                    <a:bodyPr/>
                    <a:lstStyle/>
                    <a:p>
                      <a:r>
                        <a:rPr lang="en-US" sz="1400" dirty="0"/>
                        <a:t>0.1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E-gun beam OFF</a:t>
                      </a:r>
                    </a:p>
                  </a:txBody>
                  <a:tcPr/>
                </a:tc>
                <a:extLst>
                  <a:ext uri="{0D108BD9-81ED-4DB2-BD59-A6C34878D82A}">
                    <a16:rowId xmlns:a16="http://schemas.microsoft.com/office/drawing/2014/main" val="3120954696"/>
                  </a:ext>
                </a:extLst>
              </a:tr>
              <a:tr h="232583">
                <a:tc>
                  <a:txBody>
                    <a:bodyPr/>
                    <a:lstStyle/>
                    <a:p>
                      <a:r>
                        <a:rPr lang="en-US" sz="1400" dirty="0"/>
                        <a:t>Decelerator</a:t>
                      </a:r>
                    </a:p>
                  </a:txBody>
                  <a:tcPr/>
                </a:tc>
                <a:tc>
                  <a:txBody>
                    <a:bodyPr/>
                    <a:lstStyle/>
                    <a:p>
                      <a:r>
                        <a:rPr lang="en-US" sz="1400" dirty="0"/>
                        <a:t>+0.8</a:t>
                      </a:r>
                    </a:p>
                  </a:txBody>
                  <a:tcPr/>
                </a:tc>
                <a:tc>
                  <a:txBody>
                    <a:bodyPr/>
                    <a:lstStyle/>
                    <a:p>
                      <a:r>
                        <a:rPr lang="en-US" sz="1400" dirty="0"/>
                        <a:t>0.01</a:t>
                      </a:r>
                    </a:p>
                  </a:txBody>
                  <a:tcPr/>
                </a:tc>
                <a:tc>
                  <a:txBody>
                    <a:bodyPr/>
                    <a:lstStyle/>
                    <a:p>
                      <a:r>
                        <a:rPr lang="en-US" sz="1400" dirty="0"/>
                        <a:t>Slow down e- to col</a:t>
                      </a:r>
                    </a:p>
                  </a:txBody>
                  <a:tcPr/>
                </a:tc>
                <a:extLst>
                  <a:ext uri="{0D108BD9-81ED-4DB2-BD59-A6C34878D82A}">
                    <a16:rowId xmlns:a16="http://schemas.microsoft.com/office/drawing/2014/main" val="665105962"/>
                  </a:ext>
                </a:extLst>
              </a:tr>
              <a:tr h="260292">
                <a:tc>
                  <a:txBody>
                    <a:bodyPr/>
                    <a:lstStyle/>
                    <a:p>
                      <a:r>
                        <a:rPr lang="en-US" sz="1400" dirty="0" err="1"/>
                        <a:t>Reppeler</a:t>
                      </a:r>
                      <a:endParaRPr lang="en-US" sz="1400" dirty="0"/>
                    </a:p>
                  </a:txBody>
                  <a:tcPr/>
                </a:tc>
                <a:tc>
                  <a:txBody>
                    <a:bodyPr/>
                    <a:lstStyle/>
                    <a:p>
                      <a:r>
                        <a:rPr lang="en-US" sz="1400" dirty="0"/>
                        <a:t>+5</a:t>
                      </a:r>
                    </a:p>
                  </a:txBody>
                  <a:tcPr/>
                </a:tc>
                <a:tc>
                  <a:txBody>
                    <a:bodyPr/>
                    <a:lstStyle/>
                    <a:p>
                      <a:r>
                        <a:rPr lang="en-US" sz="1400" dirty="0"/>
                        <a:t>0.05</a:t>
                      </a:r>
                    </a:p>
                  </a:txBody>
                  <a:tcPr/>
                </a:tc>
                <a:tc>
                  <a:txBody>
                    <a:bodyPr/>
                    <a:lstStyle/>
                    <a:p>
                      <a:r>
                        <a:rPr lang="en-US" sz="1400" dirty="0"/>
                        <a:t>Return e- from col</a:t>
                      </a:r>
                    </a:p>
                  </a:txBody>
                  <a:tcPr/>
                </a:tc>
                <a:extLst>
                  <a:ext uri="{0D108BD9-81ED-4DB2-BD59-A6C34878D82A}">
                    <a16:rowId xmlns:a16="http://schemas.microsoft.com/office/drawing/2014/main" val="2364550306"/>
                  </a:ext>
                </a:extLst>
              </a:tr>
              <a:tr h="272887">
                <a:tc>
                  <a:txBody>
                    <a:bodyPr/>
                    <a:lstStyle/>
                    <a:p>
                      <a:r>
                        <a:rPr lang="en-US" sz="1400" dirty="0"/>
                        <a:t>Filament</a:t>
                      </a:r>
                    </a:p>
                  </a:txBody>
                  <a:tcPr/>
                </a:tc>
                <a:tc>
                  <a:txBody>
                    <a:bodyPr/>
                    <a:lstStyle/>
                    <a:p>
                      <a:r>
                        <a:rPr lang="en-US" sz="1400" dirty="0"/>
                        <a:t>0.013</a:t>
                      </a:r>
                    </a:p>
                  </a:txBody>
                  <a:tcPr/>
                </a:tc>
                <a:tc>
                  <a:txBody>
                    <a:bodyPr/>
                    <a:lstStyle/>
                    <a:p>
                      <a:r>
                        <a:rPr lang="en-US" sz="1400" dirty="0"/>
                        <a:t>0.2</a:t>
                      </a:r>
                    </a:p>
                  </a:txBody>
                  <a:tcPr/>
                </a:tc>
                <a:tc>
                  <a:txBody>
                    <a:bodyPr/>
                    <a:lstStyle/>
                    <a:p>
                      <a:r>
                        <a:rPr lang="en-US" sz="1400" dirty="0"/>
                        <a:t>Heating cathode</a:t>
                      </a:r>
                    </a:p>
                  </a:txBody>
                  <a:tcPr/>
                </a:tc>
                <a:extLst>
                  <a:ext uri="{0D108BD9-81ED-4DB2-BD59-A6C34878D82A}">
                    <a16:rowId xmlns:a16="http://schemas.microsoft.com/office/drawing/2014/main" val="2932475090"/>
                  </a:ext>
                </a:extLst>
              </a:tr>
              <a:tr h="247697">
                <a:tc>
                  <a:txBody>
                    <a:bodyPr/>
                    <a:lstStyle/>
                    <a:p>
                      <a:r>
                        <a:rPr lang="en-US" sz="1400" dirty="0"/>
                        <a:t>Push-pull BEHLKE</a:t>
                      </a:r>
                    </a:p>
                  </a:txBody>
                  <a:tcPr/>
                </a:tc>
                <a:tc>
                  <a:txBody>
                    <a:bodyPr/>
                    <a:lstStyle/>
                    <a:p>
                      <a:r>
                        <a:rPr lang="en-US" sz="1400" dirty="0"/>
                        <a:t>+30</a:t>
                      </a:r>
                    </a:p>
                  </a:txBody>
                  <a:tcPr/>
                </a:tc>
                <a:tc>
                  <a:txBody>
                    <a:bodyPr/>
                    <a:lstStyle/>
                    <a:p>
                      <a:r>
                        <a:rPr lang="en-US" sz="1400" dirty="0"/>
                        <a:t>NA</a:t>
                      </a:r>
                    </a:p>
                  </a:txBody>
                  <a:tcPr/>
                </a:tc>
                <a:tc>
                  <a:txBody>
                    <a:bodyPr/>
                    <a:lstStyle/>
                    <a:p>
                      <a:r>
                        <a:rPr lang="en-US" sz="1400" dirty="0"/>
                        <a:t>E-Beam switching</a:t>
                      </a:r>
                    </a:p>
                  </a:txBody>
                  <a:tcPr/>
                </a:tc>
                <a:extLst>
                  <a:ext uri="{0D108BD9-81ED-4DB2-BD59-A6C34878D82A}">
                    <a16:rowId xmlns:a16="http://schemas.microsoft.com/office/drawing/2014/main" val="37983430"/>
                  </a:ext>
                </a:extLst>
              </a:tr>
              <a:tr h="193113">
                <a:tc>
                  <a:txBody>
                    <a:bodyPr/>
                    <a:lstStyle/>
                    <a:p>
                      <a:r>
                        <a:rPr lang="en-US" sz="1400" dirty="0"/>
                        <a:t>Collector cooling</a:t>
                      </a:r>
                    </a:p>
                  </a:txBody>
                  <a:tcPr/>
                </a:tc>
                <a:tc>
                  <a:txBody>
                    <a:bodyPr/>
                    <a:lstStyle/>
                    <a:p>
                      <a:r>
                        <a:rPr lang="en-US" sz="1400" dirty="0"/>
                        <a:t>-80</a:t>
                      </a:r>
                    </a:p>
                  </a:txBody>
                  <a:tcPr/>
                </a:tc>
                <a:tc>
                  <a:txBody>
                    <a:bodyPr/>
                    <a:lstStyle/>
                    <a:p>
                      <a:r>
                        <a:rPr lang="en-US" sz="1400" dirty="0"/>
                        <a:t>20</a:t>
                      </a:r>
                    </a:p>
                  </a:txBody>
                  <a:tcPr/>
                </a:tc>
                <a:tc>
                  <a:txBody>
                    <a:bodyPr/>
                    <a:lstStyle/>
                    <a:p>
                      <a:r>
                        <a:rPr lang="en-US" sz="1400" dirty="0"/>
                        <a:t>De ionizing water</a:t>
                      </a:r>
                    </a:p>
                  </a:txBody>
                  <a:tcPr/>
                </a:tc>
                <a:extLst>
                  <a:ext uri="{0D108BD9-81ED-4DB2-BD59-A6C34878D82A}">
                    <a16:rowId xmlns:a16="http://schemas.microsoft.com/office/drawing/2014/main" val="329984045"/>
                  </a:ext>
                </a:extLst>
              </a:tr>
              <a:tr h="193113">
                <a:tc>
                  <a:txBody>
                    <a:bodyPr/>
                    <a:lstStyle/>
                    <a:p>
                      <a:r>
                        <a:rPr lang="en-US" sz="1400" dirty="0"/>
                        <a:t>Divider</a:t>
                      </a:r>
                    </a:p>
                  </a:txBody>
                  <a:tcPr/>
                </a:tc>
                <a:tc>
                  <a:txBody>
                    <a:bodyPr/>
                    <a:lstStyle/>
                    <a:p>
                      <a:r>
                        <a:rPr lang="en-US" sz="1400" dirty="0"/>
                        <a:t>-80</a:t>
                      </a:r>
                    </a:p>
                  </a:txBody>
                  <a:tcPr/>
                </a:tc>
                <a:tc>
                  <a:txBody>
                    <a:bodyPr/>
                    <a:lstStyle/>
                    <a:p>
                      <a:r>
                        <a:rPr lang="en-US" sz="1400" dirty="0"/>
                        <a:t>NA</a:t>
                      </a:r>
                    </a:p>
                  </a:txBody>
                  <a:tcPr/>
                </a:tc>
                <a:tc>
                  <a:txBody>
                    <a:bodyPr/>
                    <a:lstStyle/>
                    <a:p>
                      <a:r>
                        <a:rPr lang="en-US" sz="1400" dirty="0"/>
                        <a:t>HV divider</a:t>
                      </a:r>
                    </a:p>
                  </a:txBody>
                  <a:tcPr/>
                </a:tc>
                <a:extLst>
                  <a:ext uri="{0D108BD9-81ED-4DB2-BD59-A6C34878D82A}">
                    <a16:rowId xmlns:a16="http://schemas.microsoft.com/office/drawing/2014/main" val="343670130"/>
                  </a:ext>
                </a:extLst>
              </a:tr>
              <a:tr h="193113">
                <a:tc>
                  <a:txBody>
                    <a:bodyPr/>
                    <a:lstStyle/>
                    <a:p>
                      <a:r>
                        <a:rPr lang="en-US" sz="1400" dirty="0"/>
                        <a:t>Safety Relay</a:t>
                      </a:r>
                    </a:p>
                  </a:txBody>
                  <a:tcPr/>
                </a:tc>
                <a:tc>
                  <a:txBody>
                    <a:bodyPr/>
                    <a:lstStyle/>
                    <a:p>
                      <a:r>
                        <a:rPr lang="en-US" sz="1400" dirty="0"/>
                        <a:t>-80</a:t>
                      </a:r>
                    </a:p>
                  </a:txBody>
                  <a:tcPr/>
                </a:tc>
                <a:tc>
                  <a:txBody>
                    <a:bodyPr/>
                    <a:lstStyle/>
                    <a:p>
                      <a:r>
                        <a:rPr lang="en-US" sz="1400" dirty="0"/>
                        <a:t>NA</a:t>
                      </a:r>
                    </a:p>
                  </a:txBody>
                  <a:tcPr/>
                </a:tc>
                <a:tc>
                  <a:txBody>
                    <a:bodyPr/>
                    <a:lstStyle/>
                    <a:p>
                      <a:r>
                        <a:rPr lang="en-US" sz="1400" dirty="0"/>
                        <a:t>ROSS</a:t>
                      </a:r>
                    </a:p>
                  </a:txBody>
                  <a:tcPr/>
                </a:tc>
                <a:extLst>
                  <a:ext uri="{0D108BD9-81ED-4DB2-BD59-A6C34878D82A}">
                    <a16:rowId xmlns:a16="http://schemas.microsoft.com/office/drawing/2014/main" val="3205693552"/>
                  </a:ext>
                </a:extLst>
              </a:tr>
            </a:tbl>
          </a:graphicData>
        </a:graphic>
      </p:graphicFrame>
      <p:sp>
        <p:nvSpPr>
          <p:cNvPr id="6" name="TextShape 3">
            <a:extLst>
              <a:ext uri="{FF2B5EF4-FFF2-40B4-BE49-F238E27FC236}">
                <a16:creationId xmlns:a16="http://schemas.microsoft.com/office/drawing/2014/main" id="{506C304D-7965-4576-9758-EF7304E1675B}"/>
              </a:ext>
            </a:extLst>
          </p:cNvPr>
          <p:cNvSpPr txBox="1"/>
          <p:nvPr/>
        </p:nvSpPr>
        <p:spPr>
          <a:xfrm>
            <a:off x="9714026" y="5373705"/>
            <a:ext cx="427032" cy="296845"/>
          </a:xfrm>
          <a:prstGeom prst="rect">
            <a:avLst/>
          </a:prstGeom>
          <a:noFill/>
          <a:ln>
            <a:noFill/>
          </a:ln>
        </p:spPr>
        <p:txBody>
          <a:bodyPr/>
          <a:lstStyle/>
          <a:p>
            <a:endParaRPr lang="en-GB" sz="1200" dirty="0"/>
          </a:p>
        </p:txBody>
      </p:sp>
      <p:sp>
        <p:nvSpPr>
          <p:cNvPr id="7" name="Rectangle 6">
            <a:extLst>
              <a:ext uri="{FF2B5EF4-FFF2-40B4-BE49-F238E27FC236}">
                <a16:creationId xmlns:a16="http://schemas.microsoft.com/office/drawing/2014/main" id="{4B2EE912-B5C7-4093-94B7-95E286923BEF}"/>
              </a:ext>
            </a:extLst>
          </p:cNvPr>
          <p:cNvSpPr/>
          <p:nvPr/>
        </p:nvSpPr>
        <p:spPr>
          <a:xfrm>
            <a:off x="1159281" y="2415112"/>
            <a:ext cx="7901592" cy="60681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3D950C2-0BA4-48BF-9017-62507128CB23}"/>
              </a:ext>
            </a:extLst>
          </p:cNvPr>
          <p:cNvSpPr/>
          <p:nvPr/>
        </p:nvSpPr>
        <p:spPr>
          <a:xfrm>
            <a:off x="1159281" y="3912953"/>
            <a:ext cx="7901592" cy="32653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A49BAA0-BBBC-4F05-B8EF-38BD2FF2B120}"/>
              </a:ext>
            </a:extLst>
          </p:cNvPr>
          <p:cNvSpPr txBox="1"/>
          <p:nvPr/>
        </p:nvSpPr>
        <p:spPr>
          <a:xfrm rot="16200000">
            <a:off x="8334821" y="3109607"/>
            <a:ext cx="2133918" cy="369332"/>
          </a:xfrm>
          <a:prstGeom prst="rect">
            <a:avLst/>
          </a:prstGeom>
          <a:noFill/>
        </p:spPr>
        <p:txBody>
          <a:bodyPr wrap="none" rtlCol="0">
            <a:spAutoFit/>
          </a:bodyPr>
          <a:lstStyle/>
          <a:p>
            <a:r>
              <a:rPr lang="fr-FR" dirty="0">
                <a:solidFill>
                  <a:srgbClr val="0070C0"/>
                </a:solidFill>
              </a:rPr>
              <a:t>Can </a:t>
            </a:r>
            <a:r>
              <a:rPr lang="fr-FR" dirty="0" err="1">
                <a:solidFill>
                  <a:srgbClr val="0070C0"/>
                </a:solidFill>
              </a:rPr>
              <a:t>be</a:t>
            </a:r>
            <a:r>
              <a:rPr lang="fr-FR" dirty="0">
                <a:solidFill>
                  <a:srgbClr val="0070C0"/>
                </a:solidFill>
              </a:rPr>
              <a:t> </a:t>
            </a:r>
            <a:r>
              <a:rPr lang="fr-FR" dirty="0" err="1">
                <a:solidFill>
                  <a:srgbClr val="0070C0"/>
                </a:solidFill>
              </a:rPr>
              <a:t>decrease</a:t>
            </a:r>
            <a:r>
              <a:rPr lang="fr-FR" dirty="0">
                <a:solidFill>
                  <a:srgbClr val="0070C0"/>
                </a:solidFill>
              </a:rPr>
              <a:t> ?</a:t>
            </a:r>
            <a:endParaRPr lang="en-US" dirty="0">
              <a:solidFill>
                <a:srgbClr val="0070C0"/>
              </a:solidFill>
            </a:endParaRPr>
          </a:p>
        </p:txBody>
      </p:sp>
      <p:sp>
        <p:nvSpPr>
          <p:cNvPr id="2" name="TextShape 3">
            <a:extLst>
              <a:ext uri="{FF2B5EF4-FFF2-40B4-BE49-F238E27FC236}">
                <a16:creationId xmlns:a16="http://schemas.microsoft.com/office/drawing/2014/main" id="{6416540D-4E13-BD1B-C4FE-A5F317B854B0}"/>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1311631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11FD3-50CC-4DE4-8756-63B3CC86C4E4}"/>
              </a:ext>
            </a:extLst>
          </p:cNvPr>
          <p:cNvSpPr>
            <a:spLocks noGrp="1"/>
          </p:cNvSpPr>
          <p:nvPr>
            <p:ph type="title"/>
          </p:nvPr>
        </p:nvSpPr>
        <p:spPr>
          <a:xfrm>
            <a:off x="504492" y="264500"/>
            <a:ext cx="9071640" cy="946440"/>
          </a:xfrm>
        </p:spPr>
        <p:txBody>
          <a:bodyPr/>
          <a:lstStyle/>
          <a:p>
            <a:pPr algn="ctr"/>
            <a:r>
              <a:rPr lang="fr-FR" sz="3200" dirty="0" err="1"/>
              <a:t>Outline</a:t>
            </a:r>
            <a:endParaRPr lang="en-GB" sz="3200" dirty="0"/>
          </a:p>
        </p:txBody>
      </p:sp>
      <p:sp>
        <p:nvSpPr>
          <p:cNvPr id="3" name="Text Placeholder 2">
            <a:extLst>
              <a:ext uri="{FF2B5EF4-FFF2-40B4-BE49-F238E27FC236}">
                <a16:creationId xmlns:a16="http://schemas.microsoft.com/office/drawing/2014/main" id="{C20073D6-4916-4879-8CC2-B35891022390}"/>
              </a:ext>
            </a:extLst>
          </p:cNvPr>
          <p:cNvSpPr>
            <a:spLocks noGrp="1"/>
          </p:cNvSpPr>
          <p:nvPr>
            <p:ph type="body"/>
          </p:nvPr>
        </p:nvSpPr>
        <p:spPr>
          <a:xfrm>
            <a:off x="994248" y="1432560"/>
            <a:ext cx="6601254" cy="3064925"/>
          </a:xfrm>
        </p:spPr>
        <p:txBody>
          <a:bodyPr>
            <a:normAutofit/>
          </a:bodyPr>
          <a:lstStyle/>
          <a:p>
            <a:endParaRPr lang="fr-FR" sz="1800" dirty="0"/>
          </a:p>
          <a:p>
            <a:pPr marL="285750" indent="-285750">
              <a:buFont typeface="Arial" panose="020B0604020202020204" pitchFamily="34" charset="0"/>
              <a:buChar char="•"/>
            </a:pPr>
            <a:r>
              <a:rPr lang="fr-FR" sz="1800" dirty="0"/>
              <a:t>Brief </a:t>
            </a:r>
            <a:r>
              <a:rPr lang="fr-FR" sz="1800" dirty="0" err="1"/>
              <a:t>Reminder</a:t>
            </a:r>
            <a:r>
              <a:rPr lang="fr-FR" sz="1800" dirty="0"/>
              <a:t> : High Voltage for E-</a:t>
            </a:r>
            <a:r>
              <a:rPr lang="fr-FR" sz="1800" dirty="0" err="1"/>
              <a:t>Cooler</a:t>
            </a:r>
            <a:endParaRPr lang="fr-FR" sz="1800" dirty="0"/>
          </a:p>
          <a:p>
            <a:endParaRPr lang="fr-FR" sz="1800" dirty="0"/>
          </a:p>
          <a:p>
            <a:pPr marL="285750" indent="-285750">
              <a:buFont typeface="Arial" panose="020B0604020202020204" pitchFamily="34" charset="0"/>
              <a:buChar char="•"/>
            </a:pPr>
            <a:r>
              <a:rPr lang="fr-FR" sz="1800" dirty="0"/>
              <a:t>AD EC (Electron </a:t>
            </a:r>
            <a:r>
              <a:rPr lang="fr-FR" sz="1800" dirty="0" err="1"/>
              <a:t>Cooler</a:t>
            </a:r>
            <a:r>
              <a:rPr lang="fr-FR" sz="1800" dirty="0"/>
              <a:t>) </a:t>
            </a:r>
            <a:r>
              <a:rPr lang="en-US" sz="1800" dirty="0"/>
              <a:t>existing</a:t>
            </a:r>
            <a:r>
              <a:rPr lang="fr-FR" sz="1800" dirty="0"/>
              <a:t> HV </a:t>
            </a:r>
            <a:r>
              <a:rPr lang="fr-FR" sz="1800" dirty="0" err="1"/>
              <a:t>facility</a:t>
            </a:r>
            <a:endParaRPr lang="fr-FR" sz="1800" dirty="0"/>
          </a:p>
          <a:p>
            <a:pPr marL="285750" indent="-285750">
              <a:buFont typeface="Arial" panose="020B0604020202020204" pitchFamily="34" charset="0"/>
              <a:buChar char="•"/>
            </a:pPr>
            <a:endParaRPr lang="fr-FR" sz="1800" dirty="0"/>
          </a:p>
          <a:p>
            <a:pPr marL="285750" indent="-285750">
              <a:buFont typeface="Arial" panose="020B0604020202020204" pitchFamily="34" charset="0"/>
              <a:buChar char="•"/>
            </a:pPr>
            <a:r>
              <a:rPr lang="fr-FR" sz="1800" dirty="0"/>
              <a:t>New HV installation </a:t>
            </a:r>
          </a:p>
          <a:p>
            <a:endParaRPr lang="fr-FR" sz="1800" dirty="0"/>
          </a:p>
          <a:p>
            <a:pPr marL="285750" indent="-285750">
              <a:buFont typeface="Arial" panose="020B0604020202020204" pitchFamily="34" charset="0"/>
              <a:buChar char="•"/>
            </a:pPr>
            <a:r>
              <a:rPr lang="fr-FR" sz="1800" dirty="0"/>
              <a:t>Conclusion</a:t>
            </a:r>
            <a:endParaRPr lang="en-GB" sz="1800" dirty="0"/>
          </a:p>
        </p:txBody>
      </p:sp>
      <p:sp>
        <p:nvSpPr>
          <p:cNvPr id="6" name="TextShape 3">
            <a:extLst>
              <a:ext uri="{FF2B5EF4-FFF2-40B4-BE49-F238E27FC236}">
                <a16:creationId xmlns:a16="http://schemas.microsoft.com/office/drawing/2014/main" id="{A8D28755-CD0E-4605-B91D-542A2BBBB864}"/>
              </a:ext>
            </a:extLst>
          </p:cNvPr>
          <p:cNvSpPr txBox="1"/>
          <p:nvPr/>
        </p:nvSpPr>
        <p:spPr>
          <a:xfrm>
            <a:off x="9714026" y="5373705"/>
            <a:ext cx="427032" cy="296845"/>
          </a:xfrm>
          <a:prstGeom prst="rect">
            <a:avLst/>
          </a:prstGeom>
          <a:noFill/>
          <a:ln>
            <a:noFill/>
          </a:ln>
        </p:spPr>
        <p:txBody>
          <a:bodyPr/>
          <a:lstStyle/>
          <a:p>
            <a:r>
              <a:rPr lang="fr-FR" sz="1200" dirty="0"/>
              <a:t>02</a:t>
            </a:r>
            <a:endParaRPr lang="en-GB" sz="1200" dirty="0"/>
          </a:p>
        </p:txBody>
      </p:sp>
      <p:sp>
        <p:nvSpPr>
          <p:cNvPr id="8" name="TextShape 3">
            <a:extLst>
              <a:ext uri="{FF2B5EF4-FFF2-40B4-BE49-F238E27FC236}">
                <a16:creationId xmlns:a16="http://schemas.microsoft.com/office/drawing/2014/main" id="{116439A3-E07F-4996-BAA6-BDE725B2DD15}"/>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2159355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 engineering drawing&#10;&#10;Description automatically generated">
            <a:extLst>
              <a:ext uri="{FF2B5EF4-FFF2-40B4-BE49-F238E27FC236}">
                <a16:creationId xmlns:a16="http://schemas.microsoft.com/office/drawing/2014/main" id="{54C1DB79-48C9-4AD2-9C52-196D12E1A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2539" y="1707276"/>
            <a:ext cx="6560745" cy="2589499"/>
          </a:xfrm>
          <a:prstGeom prst="rect">
            <a:avLst/>
          </a:prstGeom>
        </p:spPr>
      </p:pic>
      <p:sp>
        <p:nvSpPr>
          <p:cNvPr id="48" name="TextShape 1"/>
          <p:cNvSpPr txBox="1"/>
          <p:nvPr/>
        </p:nvSpPr>
        <p:spPr>
          <a:xfrm>
            <a:off x="8079432" y="1578756"/>
            <a:ext cx="973547" cy="257040"/>
          </a:xfrm>
          <a:prstGeom prst="rect">
            <a:avLst/>
          </a:prstGeom>
          <a:noFill/>
          <a:ln>
            <a:noFill/>
          </a:ln>
        </p:spPr>
        <p:txBody>
          <a:bodyPr lIns="90000" tIns="45000" rIns="90000" bIns="45000">
            <a:noAutofit/>
          </a:bodyPr>
          <a:lstStyle/>
          <a:p>
            <a:r>
              <a:rPr lang="en-US" sz="1400" b="1" strike="noStrike" spc="-1" dirty="0">
                <a:solidFill>
                  <a:srgbClr val="C9211E"/>
                </a:solidFill>
                <a:latin typeface="Arial"/>
              </a:rPr>
              <a:t>Collector</a:t>
            </a:r>
            <a:endParaRPr lang="en-US" sz="1400" b="0" strike="noStrike" spc="-1" dirty="0">
              <a:latin typeface="Arial"/>
            </a:endParaRPr>
          </a:p>
        </p:txBody>
      </p:sp>
      <p:sp>
        <p:nvSpPr>
          <p:cNvPr id="49" name="TextShape 2"/>
          <p:cNvSpPr txBox="1"/>
          <p:nvPr/>
        </p:nvSpPr>
        <p:spPr>
          <a:xfrm>
            <a:off x="1112844" y="2019780"/>
            <a:ext cx="874694" cy="257040"/>
          </a:xfrm>
          <a:prstGeom prst="rect">
            <a:avLst/>
          </a:prstGeom>
          <a:noFill/>
          <a:ln>
            <a:noFill/>
          </a:ln>
        </p:spPr>
        <p:txBody>
          <a:bodyPr lIns="90000" tIns="45000" rIns="90000" bIns="45000">
            <a:noAutofit/>
          </a:bodyPr>
          <a:lstStyle/>
          <a:p>
            <a:r>
              <a:rPr lang="en-US" sz="1400" b="1" strike="noStrike" spc="-1" dirty="0">
                <a:solidFill>
                  <a:srgbClr val="C9211E"/>
                </a:solidFill>
                <a:latin typeface="Arial"/>
              </a:rPr>
              <a:t>e-Gun</a:t>
            </a:r>
            <a:endParaRPr lang="en-US" sz="1400" b="0" strike="noStrike" spc="-1" dirty="0">
              <a:latin typeface="Arial"/>
            </a:endParaRPr>
          </a:p>
        </p:txBody>
      </p:sp>
      <p:sp>
        <p:nvSpPr>
          <p:cNvPr id="51" name="TextShape 4"/>
          <p:cNvSpPr txBox="1"/>
          <p:nvPr/>
        </p:nvSpPr>
        <p:spPr>
          <a:xfrm>
            <a:off x="3599640" y="1934640"/>
            <a:ext cx="2879640" cy="427320"/>
          </a:xfrm>
          <a:prstGeom prst="rect">
            <a:avLst/>
          </a:prstGeom>
          <a:noFill/>
          <a:ln>
            <a:noFill/>
          </a:ln>
        </p:spPr>
      </p:sp>
      <p:sp>
        <p:nvSpPr>
          <p:cNvPr id="52" name="TextShape 5"/>
          <p:cNvSpPr txBox="1"/>
          <p:nvPr/>
        </p:nvSpPr>
        <p:spPr>
          <a:xfrm>
            <a:off x="522000" y="214560"/>
            <a:ext cx="9071640" cy="946440"/>
          </a:xfrm>
          <a:prstGeom prst="rect">
            <a:avLst/>
          </a:prstGeom>
          <a:noFill/>
          <a:ln>
            <a:noFill/>
          </a:ln>
        </p:spPr>
        <p:txBody>
          <a:bodyPr lIns="0" tIns="0" rIns="0" bIns="0" anchor="ctr">
            <a:noAutofit/>
          </a:bodyPr>
          <a:lstStyle/>
          <a:p>
            <a:pPr algn="ctr"/>
            <a:r>
              <a:rPr lang="en-US" sz="3200" b="0" strike="noStrike" spc="-1" dirty="0">
                <a:latin typeface="Arial"/>
              </a:rPr>
              <a:t>High Voltage for</a:t>
            </a:r>
            <a:r>
              <a:rPr lang="en-US" sz="3200" spc="-1" dirty="0">
                <a:latin typeface="Arial"/>
              </a:rPr>
              <a:t> Electron </a:t>
            </a:r>
            <a:r>
              <a:rPr lang="en-US" sz="3200" b="0" strike="noStrike" spc="-1" dirty="0">
                <a:latin typeface="Arial"/>
              </a:rPr>
              <a:t>Cooler </a:t>
            </a:r>
          </a:p>
        </p:txBody>
      </p:sp>
      <p:sp>
        <p:nvSpPr>
          <p:cNvPr id="53" name="TextShape 6"/>
          <p:cNvSpPr txBox="1"/>
          <p:nvPr/>
        </p:nvSpPr>
        <p:spPr>
          <a:xfrm>
            <a:off x="3599640" y="1934640"/>
            <a:ext cx="2879640" cy="427320"/>
          </a:xfrm>
          <a:prstGeom prst="rect">
            <a:avLst/>
          </a:prstGeom>
          <a:noFill/>
          <a:ln>
            <a:noFill/>
          </a:ln>
        </p:spPr>
      </p:sp>
      <p:sp>
        <p:nvSpPr>
          <p:cNvPr id="54" name="TextShape 7"/>
          <p:cNvSpPr txBox="1"/>
          <p:nvPr/>
        </p:nvSpPr>
        <p:spPr>
          <a:xfrm>
            <a:off x="3599640" y="1934640"/>
            <a:ext cx="2879640" cy="427320"/>
          </a:xfrm>
          <a:prstGeom prst="rect">
            <a:avLst/>
          </a:prstGeom>
          <a:noFill/>
          <a:ln>
            <a:noFill/>
          </a:ln>
        </p:spPr>
      </p:sp>
      <p:sp>
        <p:nvSpPr>
          <p:cNvPr id="55" name="TextShape 8"/>
          <p:cNvSpPr txBox="1"/>
          <p:nvPr/>
        </p:nvSpPr>
        <p:spPr>
          <a:xfrm>
            <a:off x="3599640" y="1934640"/>
            <a:ext cx="2879640" cy="427320"/>
          </a:xfrm>
          <a:prstGeom prst="rect">
            <a:avLst/>
          </a:prstGeom>
          <a:noFill/>
          <a:ln>
            <a:noFill/>
          </a:ln>
        </p:spPr>
      </p:sp>
      <p:sp>
        <p:nvSpPr>
          <p:cNvPr id="56" name="TextShape 9"/>
          <p:cNvSpPr txBox="1"/>
          <p:nvPr/>
        </p:nvSpPr>
        <p:spPr>
          <a:xfrm>
            <a:off x="3599640" y="1934640"/>
            <a:ext cx="2879640" cy="427320"/>
          </a:xfrm>
          <a:prstGeom prst="rect">
            <a:avLst/>
          </a:prstGeom>
          <a:noFill/>
          <a:ln>
            <a:noFill/>
          </a:ln>
        </p:spPr>
      </p:sp>
      <p:sp>
        <p:nvSpPr>
          <p:cNvPr id="57" name="TextShape 10"/>
          <p:cNvSpPr txBox="1"/>
          <p:nvPr/>
        </p:nvSpPr>
        <p:spPr>
          <a:xfrm>
            <a:off x="3599640" y="1934640"/>
            <a:ext cx="2879640" cy="427320"/>
          </a:xfrm>
          <a:prstGeom prst="rect">
            <a:avLst/>
          </a:prstGeom>
          <a:noFill/>
          <a:ln>
            <a:noFill/>
          </a:ln>
        </p:spPr>
      </p:sp>
      <p:sp>
        <p:nvSpPr>
          <p:cNvPr id="58" name="TextShape 11"/>
          <p:cNvSpPr txBox="1"/>
          <p:nvPr/>
        </p:nvSpPr>
        <p:spPr>
          <a:xfrm>
            <a:off x="3599640" y="1934640"/>
            <a:ext cx="2879640" cy="427320"/>
          </a:xfrm>
          <a:prstGeom prst="rect">
            <a:avLst/>
          </a:prstGeom>
          <a:noFill/>
          <a:ln>
            <a:noFill/>
          </a:ln>
        </p:spPr>
      </p:sp>
      <p:sp>
        <p:nvSpPr>
          <p:cNvPr id="18" name="TextShape 3">
            <a:extLst>
              <a:ext uri="{FF2B5EF4-FFF2-40B4-BE49-F238E27FC236}">
                <a16:creationId xmlns:a16="http://schemas.microsoft.com/office/drawing/2014/main" id="{D6A376A0-90C8-403C-8081-2E0CD564864E}"/>
              </a:ext>
            </a:extLst>
          </p:cNvPr>
          <p:cNvSpPr txBox="1"/>
          <p:nvPr/>
        </p:nvSpPr>
        <p:spPr>
          <a:xfrm>
            <a:off x="9714026" y="5373705"/>
            <a:ext cx="427032" cy="296845"/>
          </a:xfrm>
          <a:prstGeom prst="rect">
            <a:avLst/>
          </a:prstGeom>
          <a:noFill/>
          <a:ln>
            <a:noFill/>
          </a:ln>
        </p:spPr>
        <p:txBody>
          <a:bodyPr/>
          <a:lstStyle/>
          <a:p>
            <a:r>
              <a:rPr lang="fr-FR" sz="1200" dirty="0"/>
              <a:t>03</a:t>
            </a:r>
            <a:endParaRPr lang="en-GB" sz="1200" dirty="0"/>
          </a:p>
        </p:txBody>
      </p:sp>
      <p:cxnSp>
        <p:nvCxnSpPr>
          <p:cNvPr id="4" name="Straight Arrow Connector 3">
            <a:extLst>
              <a:ext uri="{FF2B5EF4-FFF2-40B4-BE49-F238E27FC236}">
                <a16:creationId xmlns:a16="http://schemas.microsoft.com/office/drawing/2014/main" id="{9545A1B9-11A6-4F6B-A7A6-886AC205A2A6}"/>
              </a:ext>
            </a:extLst>
          </p:cNvPr>
          <p:cNvCxnSpPr>
            <a:cxnSpLocks/>
          </p:cNvCxnSpPr>
          <p:nvPr/>
        </p:nvCxnSpPr>
        <p:spPr>
          <a:xfrm>
            <a:off x="4224962" y="3643828"/>
            <a:ext cx="224430" cy="2"/>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5" name="TextBox 4">
            <a:extLst>
              <a:ext uri="{FF2B5EF4-FFF2-40B4-BE49-F238E27FC236}">
                <a16:creationId xmlns:a16="http://schemas.microsoft.com/office/drawing/2014/main" id="{7DDC23AF-C504-415E-BFBE-C44CF5E2C203}"/>
              </a:ext>
            </a:extLst>
          </p:cNvPr>
          <p:cNvSpPr txBox="1"/>
          <p:nvPr/>
        </p:nvSpPr>
        <p:spPr>
          <a:xfrm>
            <a:off x="2607892" y="2899287"/>
            <a:ext cx="343364" cy="307777"/>
          </a:xfrm>
          <a:prstGeom prst="rect">
            <a:avLst/>
          </a:prstGeom>
          <a:noFill/>
        </p:spPr>
        <p:txBody>
          <a:bodyPr wrap="none" rtlCol="0">
            <a:spAutoFit/>
          </a:bodyPr>
          <a:lstStyle/>
          <a:p>
            <a:r>
              <a:rPr lang="fr-FR" sz="1400" b="1" dirty="0">
                <a:solidFill>
                  <a:srgbClr val="FF0000"/>
                </a:solidFill>
              </a:rPr>
              <a:t>e-</a:t>
            </a:r>
            <a:endParaRPr lang="en-GB" sz="1400" b="1" dirty="0">
              <a:solidFill>
                <a:srgbClr val="FF0000"/>
              </a:solidFill>
            </a:endParaRPr>
          </a:p>
        </p:txBody>
      </p:sp>
      <p:cxnSp>
        <p:nvCxnSpPr>
          <p:cNvPr id="21" name="Straight Arrow Connector 20">
            <a:extLst>
              <a:ext uri="{FF2B5EF4-FFF2-40B4-BE49-F238E27FC236}">
                <a16:creationId xmlns:a16="http://schemas.microsoft.com/office/drawing/2014/main" id="{D69EA1B3-7361-48E2-BD60-5C0E9A42B87F}"/>
              </a:ext>
            </a:extLst>
          </p:cNvPr>
          <p:cNvCxnSpPr>
            <a:cxnSpLocks/>
          </p:cNvCxnSpPr>
          <p:nvPr/>
        </p:nvCxnSpPr>
        <p:spPr>
          <a:xfrm>
            <a:off x="2214818" y="2625942"/>
            <a:ext cx="452283" cy="378541"/>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a:extLst>
              <a:ext uri="{FF2B5EF4-FFF2-40B4-BE49-F238E27FC236}">
                <a16:creationId xmlns:a16="http://schemas.microsoft.com/office/drawing/2014/main" id="{6324638F-90E7-4AA0-A9CF-A08AFBBB23D6}"/>
              </a:ext>
            </a:extLst>
          </p:cNvPr>
          <p:cNvCxnSpPr>
            <a:cxnSpLocks/>
          </p:cNvCxnSpPr>
          <p:nvPr/>
        </p:nvCxnSpPr>
        <p:spPr>
          <a:xfrm flipV="1">
            <a:off x="7040461" y="2276820"/>
            <a:ext cx="656304" cy="587716"/>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12" name="Arrow: Right 11">
            <a:extLst>
              <a:ext uri="{FF2B5EF4-FFF2-40B4-BE49-F238E27FC236}">
                <a16:creationId xmlns:a16="http://schemas.microsoft.com/office/drawing/2014/main" id="{EAAF9CCA-D1A6-4B7D-844F-8D900B0412D9}"/>
              </a:ext>
            </a:extLst>
          </p:cNvPr>
          <p:cNvSpPr/>
          <p:nvPr/>
        </p:nvSpPr>
        <p:spPr>
          <a:xfrm>
            <a:off x="2495331" y="3643827"/>
            <a:ext cx="343364" cy="4571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587441EB-C497-4535-BB4D-DFE43363C17A}"/>
              </a:ext>
            </a:extLst>
          </p:cNvPr>
          <p:cNvSpPr/>
          <p:nvPr/>
        </p:nvSpPr>
        <p:spPr>
          <a:xfrm>
            <a:off x="6786208" y="3639163"/>
            <a:ext cx="343364" cy="4571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E551340A-1770-4DE8-B5DF-FA6378F70B8D}"/>
              </a:ext>
            </a:extLst>
          </p:cNvPr>
          <p:cNvSpPr txBox="1"/>
          <p:nvPr/>
        </p:nvSpPr>
        <p:spPr>
          <a:xfrm>
            <a:off x="1911517" y="3489938"/>
            <a:ext cx="583814" cy="307777"/>
          </a:xfrm>
          <a:prstGeom prst="rect">
            <a:avLst/>
          </a:prstGeom>
          <a:noFill/>
        </p:spPr>
        <p:txBody>
          <a:bodyPr wrap="none" rtlCol="0">
            <a:spAutoFit/>
          </a:bodyPr>
          <a:lstStyle/>
          <a:p>
            <a:r>
              <a:rPr lang="fr-FR" sz="1400" b="1" dirty="0" err="1"/>
              <a:t>Pbar</a:t>
            </a:r>
            <a:endParaRPr lang="en-GB" sz="1400" b="1" dirty="0"/>
          </a:p>
        </p:txBody>
      </p:sp>
      <p:sp>
        <p:nvSpPr>
          <p:cNvPr id="32" name="TextBox 31">
            <a:extLst>
              <a:ext uri="{FF2B5EF4-FFF2-40B4-BE49-F238E27FC236}">
                <a16:creationId xmlns:a16="http://schemas.microsoft.com/office/drawing/2014/main" id="{5FB3B7D7-7C2B-4FAD-BF89-59656A646C4E}"/>
              </a:ext>
            </a:extLst>
          </p:cNvPr>
          <p:cNvSpPr txBox="1"/>
          <p:nvPr/>
        </p:nvSpPr>
        <p:spPr>
          <a:xfrm>
            <a:off x="7167709" y="3508133"/>
            <a:ext cx="583814" cy="307777"/>
          </a:xfrm>
          <a:prstGeom prst="rect">
            <a:avLst/>
          </a:prstGeom>
          <a:noFill/>
        </p:spPr>
        <p:txBody>
          <a:bodyPr wrap="none" rtlCol="0">
            <a:spAutoFit/>
          </a:bodyPr>
          <a:lstStyle/>
          <a:p>
            <a:r>
              <a:rPr lang="fr-FR" sz="1400" b="1" dirty="0" err="1"/>
              <a:t>Pbar</a:t>
            </a:r>
            <a:endParaRPr lang="en-GB" sz="1400" b="1" dirty="0"/>
          </a:p>
        </p:txBody>
      </p:sp>
      <p:sp>
        <p:nvSpPr>
          <p:cNvPr id="34" name="Arrow: Right 33">
            <a:extLst>
              <a:ext uri="{FF2B5EF4-FFF2-40B4-BE49-F238E27FC236}">
                <a16:creationId xmlns:a16="http://schemas.microsoft.com/office/drawing/2014/main" id="{EAA792EF-B64B-4B23-B276-CC2FA5073A30}"/>
              </a:ext>
            </a:extLst>
          </p:cNvPr>
          <p:cNvSpPr/>
          <p:nvPr/>
        </p:nvSpPr>
        <p:spPr>
          <a:xfrm>
            <a:off x="4633604" y="3620968"/>
            <a:ext cx="343364" cy="4571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5258F22B-0709-4D3E-84D8-7FD5595FB83E}"/>
              </a:ext>
            </a:extLst>
          </p:cNvPr>
          <p:cNvSpPr txBox="1"/>
          <p:nvPr/>
        </p:nvSpPr>
        <p:spPr>
          <a:xfrm>
            <a:off x="6790500" y="2780884"/>
            <a:ext cx="343364" cy="307777"/>
          </a:xfrm>
          <a:prstGeom prst="rect">
            <a:avLst/>
          </a:prstGeom>
          <a:noFill/>
        </p:spPr>
        <p:txBody>
          <a:bodyPr wrap="none" rtlCol="0">
            <a:spAutoFit/>
          </a:bodyPr>
          <a:lstStyle/>
          <a:p>
            <a:r>
              <a:rPr lang="fr-FR" sz="1400" b="1" dirty="0">
                <a:solidFill>
                  <a:srgbClr val="FF0000"/>
                </a:solidFill>
              </a:rPr>
              <a:t>e-</a:t>
            </a:r>
            <a:endParaRPr lang="en-GB" sz="1400" b="1" dirty="0">
              <a:solidFill>
                <a:srgbClr val="FF0000"/>
              </a:solidFill>
            </a:endParaRPr>
          </a:p>
        </p:txBody>
      </p:sp>
      <p:cxnSp>
        <p:nvCxnSpPr>
          <p:cNvPr id="36" name="Straight Arrow Connector 35">
            <a:extLst>
              <a:ext uri="{FF2B5EF4-FFF2-40B4-BE49-F238E27FC236}">
                <a16:creationId xmlns:a16="http://schemas.microsoft.com/office/drawing/2014/main" id="{4983DF71-53FF-470D-B4A1-F1796B647886}"/>
              </a:ext>
            </a:extLst>
          </p:cNvPr>
          <p:cNvCxnSpPr>
            <a:cxnSpLocks/>
          </p:cNvCxnSpPr>
          <p:nvPr/>
        </p:nvCxnSpPr>
        <p:spPr>
          <a:xfrm>
            <a:off x="5134039" y="3630077"/>
            <a:ext cx="224430" cy="2"/>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37" name="TextShape 2">
            <a:extLst>
              <a:ext uri="{FF2B5EF4-FFF2-40B4-BE49-F238E27FC236}">
                <a16:creationId xmlns:a16="http://schemas.microsoft.com/office/drawing/2014/main" id="{4AC01DBC-1159-4A27-B09F-CEB8288DDCAE}"/>
              </a:ext>
            </a:extLst>
          </p:cNvPr>
          <p:cNvSpPr txBox="1"/>
          <p:nvPr/>
        </p:nvSpPr>
        <p:spPr>
          <a:xfrm>
            <a:off x="4510248" y="3930607"/>
            <a:ext cx="594419" cy="257040"/>
          </a:xfrm>
          <a:prstGeom prst="rect">
            <a:avLst/>
          </a:prstGeom>
          <a:noFill/>
          <a:ln>
            <a:noFill/>
          </a:ln>
        </p:spPr>
        <p:txBody>
          <a:bodyPr lIns="90000" tIns="45000" rIns="90000" bIns="45000">
            <a:noAutofit/>
          </a:bodyPr>
          <a:lstStyle/>
          <a:p>
            <a:r>
              <a:rPr lang="en-US" sz="1400" b="1" strike="noStrike" spc="-1" dirty="0">
                <a:solidFill>
                  <a:srgbClr val="C9211E"/>
                </a:solidFill>
                <a:latin typeface="Arial"/>
              </a:rPr>
              <a:t>Drift</a:t>
            </a:r>
            <a:endParaRPr lang="en-US" sz="1400" b="0" strike="noStrike" spc="-1" dirty="0">
              <a:latin typeface="Arial"/>
            </a:endParaRPr>
          </a:p>
        </p:txBody>
      </p:sp>
      <p:sp>
        <p:nvSpPr>
          <p:cNvPr id="38" name="TextShape 2">
            <a:extLst>
              <a:ext uri="{FF2B5EF4-FFF2-40B4-BE49-F238E27FC236}">
                <a16:creationId xmlns:a16="http://schemas.microsoft.com/office/drawing/2014/main" id="{3982DA3C-6C08-4C24-8DA2-119D79D7FED0}"/>
              </a:ext>
            </a:extLst>
          </p:cNvPr>
          <p:cNvSpPr txBox="1"/>
          <p:nvPr/>
        </p:nvSpPr>
        <p:spPr>
          <a:xfrm>
            <a:off x="2751356" y="4066438"/>
            <a:ext cx="808570" cy="257040"/>
          </a:xfrm>
          <a:prstGeom prst="rect">
            <a:avLst/>
          </a:prstGeom>
          <a:noFill/>
          <a:ln>
            <a:noFill/>
          </a:ln>
        </p:spPr>
        <p:txBody>
          <a:bodyPr lIns="90000" tIns="45000" rIns="90000" bIns="45000">
            <a:noAutofit/>
          </a:bodyPr>
          <a:lstStyle/>
          <a:p>
            <a:r>
              <a:rPr lang="en-US" sz="1400" b="1" spc="-1" dirty="0">
                <a:solidFill>
                  <a:srgbClr val="C9211E"/>
                </a:solidFill>
                <a:latin typeface="Arial"/>
              </a:rPr>
              <a:t>Toroid</a:t>
            </a:r>
            <a:endParaRPr lang="en-US" sz="1400" b="0" strike="noStrike" spc="-1" dirty="0">
              <a:latin typeface="Arial"/>
            </a:endParaRPr>
          </a:p>
        </p:txBody>
      </p:sp>
      <p:sp>
        <p:nvSpPr>
          <p:cNvPr id="39" name="TextShape 2">
            <a:extLst>
              <a:ext uri="{FF2B5EF4-FFF2-40B4-BE49-F238E27FC236}">
                <a16:creationId xmlns:a16="http://schemas.microsoft.com/office/drawing/2014/main" id="{B8DB1864-B852-4C9D-9369-1C5523C6F569}"/>
              </a:ext>
            </a:extLst>
          </p:cNvPr>
          <p:cNvSpPr txBox="1"/>
          <p:nvPr/>
        </p:nvSpPr>
        <p:spPr>
          <a:xfrm>
            <a:off x="6054989" y="4025525"/>
            <a:ext cx="808570" cy="257040"/>
          </a:xfrm>
          <a:prstGeom prst="rect">
            <a:avLst/>
          </a:prstGeom>
          <a:noFill/>
          <a:ln>
            <a:noFill/>
          </a:ln>
        </p:spPr>
        <p:txBody>
          <a:bodyPr lIns="90000" tIns="45000" rIns="90000" bIns="45000">
            <a:noAutofit/>
          </a:bodyPr>
          <a:lstStyle/>
          <a:p>
            <a:r>
              <a:rPr lang="en-US" sz="1400" b="1" spc="-1" dirty="0">
                <a:solidFill>
                  <a:srgbClr val="C9211E"/>
                </a:solidFill>
                <a:latin typeface="Arial"/>
              </a:rPr>
              <a:t>Toroid</a:t>
            </a:r>
            <a:endParaRPr lang="en-US" sz="1400" b="0" strike="noStrike" spc="-1" dirty="0">
              <a:latin typeface="Arial"/>
            </a:endParaRPr>
          </a:p>
        </p:txBody>
      </p:sp>
      <p:sp>
        <p:nvSpPr>
          <p:cNvPr id="14" name="Oval 13">
            <a:extLst>
              <a:ext uri="{FF2B5EF4-FFF2-40B4-BE49-F238E27FC236}">
                <a16:creationId xmlns:a16="http://schemas.microsoft.com/office/drawing/2014/main" id="{04D99D5F-3819-4248-82F7-F8C8969FCE1F}"/>
              </a:ext>
            </a:extLst>
          </p:cNvPr>
          <p:cNvSpPr/>
          <p:nvPr/>
        </p:nvSpPr>
        <p:spPr>
          <a:xfrm>
            <a:off x="4449391" y="1651183"/>
            <a:ext cx="684647" cy="6256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36AF7F3A-A221-4A63-8448-72BBC99A0941}"/>
              </a:ext>
            </a:extLst>
          </p:cNvPr>
          <p:cNvSpPr/>
          <p:nvPr/>
        </p:nvSpPr>
        <p:spPr>
          <a:xfrm>
            <a:off x="1131582" y="3104545"/>
            <a:ext cx="405009" cy="43069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1885677E-1C86-4EF0-BBC9-1D0306B272F2}"/>
              </a:ext>
            </a:extLst>
          </p:cNvPr>
          <p:cNvCxnSpPr>
            <a:stCxn id="41" idx="4"/>
          </p:cNvCxnSpPr>
          <p:nvPr/>
        </p:nvCxnSpPr>
        <p:spPr>
          <a:xfrm>
            <a:off x="1334087" y="3535240"/>
            <a:ext cx="7596" cy="100386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B57D462-33C9-4FA8-BDD0-FD6C03C07D2D}"/>
              </a:ext>
            </a:extLst>
          </p:cNvPr>
          <p:cNvCxnSpPr>
            <a:stCxn id="41" idx="0"/>
          </p:cNvCxnSpPr>
          <p:nvPr/>
        </p:nvCxnSpPr>
        <p:spPr>
          <a:xfrm flipV="1">
            <a:off x="1334087" y="2361960"/>
            <a:ext cx="7596" cy="74258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E13C6A7-4563-4783-970A-52C31D7D07CB}"/>
              </a:ext>
            </a:extLst>
          </p:cNvPr>
          <p:cNvCxnSpPr>
            <a:cxnSpLocks/>
          </p:cNvCxnSpPr>
          <p:nvPr/>
        </p:nvCxnSpPr>
        <p:spPr>
          <a:xfrm flipV="1">
            <a:off x="4978946" y="1967219"/>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67A8BC4-7252-4117-AFBE-6E5EC2CF3431}"/>
              </a:ext>
            </a:extLst>
          </p:cNvPr>
          <p:cNvCxnSpPr>
            <a:cxnSpLocks/>
          </p:cNvCxnSpPr>
          <p:nvPr/>
        </p:nvCxnSpPr>
        <p:spPr>
          <a:xfrm flipV="1">
            <a:off x="5030983" y="1914657"/>
            <a:ext cx="0" cy="105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2967F70F-B44B-47D0-A36A-5AE638314980}"/>
              </a:ext>
            </a:extLst>
          </p:cNvPr>
          <p:cNvCxnSpPr>
            <a:cxnSpLocks/>
          </p:cNvCxnSpPr>
          <p:nvPr/>
        </p:nvCxnSpPr>
        <p:spPr>
          <a:xfrm flipV="1">
            <a:off x="1282050" y="3437377"/>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B5BE866-237C-41A2-BA14-CD288AD7D355}"/>
              </a:ext>
            </a:extLst>
          </p:cNvPr>
          <p:cNvCxnSpPr>
            <a:cxnSpLocks/>
          </p:cNvCxnSpPr>
          <p:nvPr/>
        </p:nvCxnSpPr>
        <p:spPr>
          <a:xfrm flipV="1">
            <a:off x="1334087" y="3384815"/>
            <a:ext cx="0" cy="105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181902F-AF4D-4585-87CD-CBDA3B3CDC31}"/>
              </a:ext>
            </a:extLst>
          </p:cNvPr>
          <p:cNvCxnSpPr>
            <a:cxnSpLocks/>
          </p:cNvCxnSpPr>
          <p:nvPr/>
        </p:nvCxnSpPr>
        <p:spPr>
          <a:xfrm flipV="1">
            <a:off x="1289646" y="3172097"/>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44FA61D6-3859-40E9-BF2C-13F27C266F6C}"/>
              </a:ext>
            </a:extLst>
          </p:cNvPr>
          <p:cNvCxnSpPr>
            <a:cxnSpLocks/>
          </p:cNvCxnSpPr>
          <p:nvPr/>
        </p:nvCxnSpPr>
        <p:spPr>
          <a:xfrm>
            <a:off x="1228725" y="4539109"/>
            <a:ext cx="215900"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D5E88FA-CE88-4005-967E-57637F65F64E}"/>
              </a:ext>
            </a:extLst>
          </p:cNvPr>
          <p:cNvCxnSpPr>
            <a:cxnSpLocks/>
          </p:cNvCxnSpPr>
          <p:nvPr/>
        </p:nvCxnSpPr>
        <p:spPr>
          <a:xfrm flipV="1">
            <a:off x="1282049" y="4584410"/>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4B900E3A-B2E6-489E-B479-5E9F6895CC79}"/>
              </a:ext>
            </a:extLst>
          </p:cNvPr>
          <p:cNvCxnSpPr>
            <a:cxnSpLocks/>
          </p:cNvCxnSpPr>
          <p:nvPr/>
        </p:nvCxnSpPr>
        <p:spPr>
          <a:xfrm>
            <a:off x="1308067" y="4636970"/>
            <a:ext cx="52037"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5245C69F-8481-4170-AAB8-0D072E062B47}"/>
              </a:ext>
            </a:extLst>
          </p:cNvPr>
          <p:cNvCxnSpPr>
            <a:cxnSpLocks/>
          </p:cNvCxnSpPr>
          <p:nvPr/>
        </p:nvCxnSpPr>
        <p:spPr>
          <a:xfrm flipV="1">
            <a:off x="4497626" y="1945323"/>
            <a:ext cx="104074" cy="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3C02581-C53C-4D69-9190-36D98E2E67F8}"/>
              </a:ext>
            </a:extLst>
          </p:cNvPr>
          <p:cNvCxnSpPr>
            <a:cxnSpLocks/>
          </p:cNvCxnSpPr>
          <p:nvPr/>
        </p:nvCxnSpPr>
        <p:spPr>
          <a:xfrm flipH="1">
            <a:off x="2062165" y="1964001"/>
            <a:ext cx="238405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5B0C0EFD-60AB-4670-9927-E3941323E604}"/>
              </a:ext>
            </a:extLst>
          </p:cNvPr>
          <p:cNvCxnSpPr>
            <a:cxnSpLocks/>
          </p:cNvCxnSpPr>
          <p:nvPr/>
        </p:nvCxnSpPr>
        <p:spPr>
          <a:xfrm flipV="1">
            <a:off x="5148662" y="1945323"/>
            <a:ext cx="2109388" cy="1435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0E79A579-2BE5-4066-A10B-5BFA5D8D2DAD}"/>
              </a:ext>
            </a:extLst>
          </p:cNvPr>
          <p:cNvCxnSpPr>
            <a:cxnSpLocks/>
          </p:cNvCxnSpPr>
          <p:nvPr/>
        </p:nvCxnSpPr>
        <p:spPr>
          <a:xfrm flipH="1">
            <a:off x="6054989" y="1855371"/>
            <a:ext cx="273647" cy="0"/>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cxnSp>
        <p:nvCxnSpPr>
          <p:cNvPr id="71" name="Straight Arrow Connector 70">
            <a:extLst>
              <a:ext uri="{FF2B5EF4-FFF2-40B4-BE49-F238E27FC236}">
                <a16:creationId xmlns:a16="http://schemas.microsoft.com/office/drawing/2014/main" id="{61A0A394-7F6E-4EC6-BB3E-E4852FE3CEE4}"/>
              </a:ext>
            </a:extLst>
          </p:cNvPr>
          <p:cNvCxnSpPr>
            <a:cxnSpLocks/>
          </p:cNvCxnSpPr>
          <p:nvPr/>
        </p:nvCxnSpPr>
        <p:spPr>
          <a:xfrm flipH="1">
            <a:off x="2951256" y="1855371"/>
            <a:ext cx="273647" cy="0"/>
          </a:xfrm>
          <a:prstGeom prst="straightConnector1">
            <a:avLst/>
          </a:prstGeom>
          <a:ln>
            <a:solidFill>
              <a:srgbClr val="FF0000"/>
            </a:solidFill>
            <a:tailEnd type="triangle"/>
          </a:ln>
        </p:spPr>
        <p:style>
          <a:lnRef idx="2">
            <a:schemeClr val="dk1"/>
          </a:lnRef>
          <a:fillRef idx="0">
            <a:schemeClr val="dk1"/>
          </a:fillRef>
          <a:effectRef idx="1">
            <a:schemeClr val="dk1"/>
          </a:effectRef>
          <a:fontRef idx="minor">
            <a:schemeClr val="tx1"/>
          </a:fontRef>
        </p:style>
      </p:cxnSp>
      <p:sp>
        <p:nvSpPr>
          <p:cNvPr id="72" name="TextBox 71">
            <a:extLst>
              <a:ext uri="{FF2B5EF4-FFF2-40B4-BE49-F238E27FC236}">
                <a16:creationId xmlns:a16="http://schemas.microsoft.com/office/drawing/2014/main" id="{8445EAB4-E93C-490B-82EE-1EE2E20B007A}"/>
              </a:ext>
            </a:extLst>
          </p:cNvPr>
          <p:cNvSpPr txBox="1"/>
          <p:nvPr/>
        </p:nvSpPr>
        <p:spPr>
          <a:xfrm>
            <a:off x="2983959" y="1566043"/>
            <a:ext cx="343364" cy="307777"/>
          </a:xfrm>
          <a:prstGeom prst="rect">
            <a:avLst/>
          </a:prstGeom>
          <a:noFill/>
        </p:spPr>
        <p:txBody>
          <a:bodyPr wrap="none" rtlCol="0">
            <a:spAutoFit/>
          </a:bodyPr>
          <a:lstStyle/>
          <a:p>
            <a:r>
              <a:rPr lang="fr-FR" sz="1400" b="1" dirty="0">
                <a:solidFill>
                  <a:srgbClr val="FF0000"/>
                </a:solidFill>
              </a:rPr>
              <a:t>e-</a:t>
            </a:r>
            <a:endParaRPr lang="en-GB" sz="1400" b="1" dirty="0">
              <a:solidFill>
                <a:srgbClr val="FF0000"/>
              </a:solidFill>
            </a:endParaRPr>
          </a:p>
        </p:txBody>
      </p:sp>
      <p:sp>
        <p:nvSpPr>
          <p:cNvPr id="73" name="TextBox 72">
            <a:extLst>
              <a:ext uri="{FF2B5EF4-FFF2-40B4-BE49-F238E27FC236}">
                <a16:creationId xmlns:a16="http://schemas.microsoft.com/office/drawing/2014/main" id="{0ECBE0F1-DE54-442A-999D-887854D8AEF0}"/>
              </a:ext>
            </a:extLst>
          </p:cNvPr>
          <p:cNvSpPr txBox="1"/>
          <p:nvPr/>
        </p:nvSpPr>
        <p:spPr>
          <a:xfrm>
            <a:off x="6109975" y="1587229"/>
            <a:ext cx="343364" cy="307777"/>
          </a:xfrm>
          <a:prstGeom prst="rect">
            <a:avLst/>
          </a:prstGeom>
          <a:noFill/>
        </p:spPr>
        <p:txBody>
          <a:bodyPr wrap="none" rtlCol="0">
            <a:spAutoFit/>
          </a:bodyPr>
          <a:lstStyle/>
          <a:p>
            <a:r>
              <a:rPr lang="fr-FR" sz="1400" b="1" dirty="0">
                <a:solidFill>
                  <a:srgbClr val="FF0000"/>
                </a:solidFill>
              </a:rPr>
              <a:t>e-</a:t>
            </a:r>
            <a:endParaRPr lang="en-GB" sz="1400" b="1" dirty="0">
              <a:solidFill>
                <a:srgbClr val="FF0000"/>
              </a:solidFill>
            </a:endParaRPr>
          </a:p>
        </p:txBody>
      </p:sp>
      <p:sp>
        <p:nvSpPr>
          <p:cNvPr id="47" name="TextShape 2">
            <a:extLst>
              <a:ext uri="{FF2B5EF4-FFF2-40B4-BE49-F238E27FC236}">
                <a16:creationId xmlns:a16="http://schemas.microsoft.com/office/drawing/2014/main" id="{56766289-E868-46AB-A2FD-822FC5000B83}"/>
              </a:ext>
            </a:extLst>
          </p:cNvPr>
          <p:cNvSpPr txBox="1"/>
          <p:nvPr/>
        </p:nvSpPr>
        <p:spPr>
          <a:xfrm>
            <a:off x="3913704" y="1093815"/>
            <a:ext cx="1609890" cy="475884"/>
          </a:xfrm>
          <a:prstGeom prst="rect">
            <a:avLst/>
          </a:prstGeom>
          <a:noFill/>
          <a:ln>
            <a:noFill/>
          </a:ln>
        </p:spPr>
        <p:txBody>
          <a:bodyPr lIns="90000" tIns="45000" rIns="90000" bIns="45000">
            <a:noAutofit/>
          </a:bodyPr>
          <a:lstStyle/>
          <a:p>
            <a:r>
              <a:rPr lang="en-US" sz="1400" b="1" spc="-1" dirty="0">
                <a:solidFill>
                  <a:srgbClr val="00B050"/>
                </a:solidFill>
                <a:latin typeface="Arial"/>
              </a:rPr>
              <a:t>Collector supply</a:t>
            </a:r>
          </a:p>
          <a:p>
            <a:pPr algn="ctr"/>
            <a:r>
              <a:rPr lang="en-US" sz="1400" b="1" strike="noStrike" spc="-1" dirty="0">
                <a:solidFill>
                  <a:srgbClr val="00B050"/>
                </a:solidFill>
                <a:latin typeface="Arial"/>
              </a:rPr>
              <a:t>e- Intensity</a:t>
            </a:r>
            <a:endParaRPr lang="en-US" sz="1400" b="0" strike="noStrike" spc="-1" dirty="0">
              <a:solidFill>
                <a:srgbClr val="00B050"/>
              </a:solidFill>
              <a:latin typeface="Arial"/>
            </a:endParaRPr>
          </a:p>
        </p:txBody>
      </p:sp>
      <p:sp>
        <p:nvSpPr>
          <p:cNvPr id="59" name="TextShape 2">
            <a:extLst>
              <a:ext uri="{FF2B5EF4-FFF2-40B4-BE49-F238E27FC236}">
                <a16:creationId xmlns:a16="http://schemas.microsoft.com/office/drawing/2014/main" id="{6232724E-1E4D-4E95-A582-E093E45132E1}"/>
              </a:ext>
            </a:extLst>
          </p:cNvPr>
          <p:cNvSpPr txBox="1"/>
          <p:nvPr/>
        </p:nvSpPr>
        <p:spPr>
          <a:xfrm rot="16200000">
            <a:off x="16250" y="3020766"/>
            <a:ext cx="1609890" cy="493831"/>
          </a:xfrm>
          <a:prstGeom prst="rect">
            <a:avLst/>
          </a:prstGeom>
          <a:noFill/>
          <a:ln>
            <a:noFill/>
          </a:ln>
        </p:spPr>
        <p:txBody>
          <a:bodyPr lIns="90000" tIns="45000" rIns="90000" bIns="45000">
            <a:noAutofit/>
          </a:bodyPr>
          <a:lstStyle/>
          <a:p>
            <a:r>
              <a:rPr lang="en-US" sz="1400" b="1" spc="-1" dirty="0">
                <a:solidFill>
                  <a:srgbClr val="00B050"/>
                </a:solidFill>
                <a:latin typeface="Arial"/>
              </a:rPr>
              <a:t>Cathode supply</a:t>
            </a:r>
          </a:p>
          <a:p>
            <a:pPr algn="ctr"/>
            <a:r>
              <a:rPr lang="en-US" sz="1400" b="1" spc="-1" dirty="0">
                <a:solidFill>
                  <a:srgbClr val="00B050"/>
                </a:solidFill>
                <a:latin typeface="Arial"/>
              </a:rPr>
              <a:t>e- Energy</a:t>
            </a:r>
          </a:p>
        </p:txBody>
      </p:sp>
      <p:sp>
        <p:nvSpPr>
          <p:cNvPr id="2" name="TextShape 3">
            <a:extLst>
              <a:ext uri="{FF2B5EF4-FFF2-40B4-BE49-F238E27FC236}">
                <a16:creationId xmlns:a16="http://schemas.microsoft.com/office/drawing/2014/main" id="{E5E00D66-3830-0F37-C876-E4A5190170BE}"/>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Shape 1"/>
          <p:cNvSpPr txBox="1"/>
          <p:nvPr/>
        </p:nvSpPr>
        <p:spPr>
          <a:xfrm>
            <a:off x="450660" y="242280"/>
            <a:ext cx="9071640" cy="946440"/>
          </a:xfrm>
          <a:prstGeom prst="rect">
            <a:avLst/>
          </a:prstGeom>
          <a:noFill/>
          <a:ln>
            <a:noFill/>
          </a:ln>
        </p:spPr>
        <p:txBody>
          <a:bodyPr lIns="0" tIns="0" rIns="0" bIns="0" anchor="ctr">
            <a:noAutofit/>
          </a:bodyPr>
          <a:lstStyle/>
          <a:p>
            <a:pPr algn="ctr"/>
            <a:r>
              <a:rPr lang="fr-FR" sz="3200" dirty="0"/>
              <a:t>HV </a:t>
            </a:r>
            <a:r>
              <a:rPr lang="fr-FR" sz="3200" dirty="0" err="1"/>
              <a:t>Ecooler</a:t>
            </a:r>
            <a:r>
              <a:rPr lang="fr-FR" sz="3200" dirty="0"/>
              <a:t> Power supplies </a:t>
            </a:r>
            <a:r>
              <a:rPr lang="fr-FR" sz="3200" dirty="0" err="1"/>
              <a:t>functionnality</a:t>
            </a:r>
            <a:r>
              <a:rPr lang="fr-FR" sz="3200" dirty="0"/>
              <a:t>  </a:t>
            </a:r>
          </a:p>
          <a:p>
            <a:pPr algn="ctr"/>
            <a:r>
              <a:rPr lang="en-US" sz="3200" b="0" strike="noStrike" spc="-1" dirty="0">
                <a:latin typeface="Arial"/>
              </a:rPr>
              <a:t> </a:t>
            </a:r>
          </a:p>
        </p:txBody>
      </p:sp>
      <p:sp>
        <p:nvSpPr>
          <p:cNvPr id="62" name="TextShape 2"/>
          <p:cNvSpPr txBox="1"/>
          <p:nvPr/>
        </p:nvSpPr>
        <p:spPr>
          <a:xfrm>
            <a:off x="602876" y="1502879"/>
            <a:ext cx="9071640" cy="2924742"/>
          </a:xfrm>
          <a:prstGeom prst="rect">
            <a:avLst/>
          </a:prstGeom>
          <a:noFill/>
          <a:ln>
            <a:noFill/>
          </a:ln>
        </p:spPr>
        <p:txBody>
          <a:bodyPr lIns="0" tIns="0" rIns="0" bIns="0">
            <a:normAutofit/>
          </a:bodyPr>
          <a:lstStyle/>
          <a:p>
            <a:pPr marL="432000" indent="-324000">
              <a:spcBef>
                <a:spcPts val="1417"/>
              </a:spcBef>
              <a:buClr>
                <a:srgbClr val="000000"/>
              </a:buClr>
              <a:buSzPct val="45000"/>
              <a:buFont typeface="Wingdings" charset="2"/>
              <a:buChar char=""/>
            </a:pPr>
            <a:r>
              <a:rPr lang="en-US" sz="1600" spc="-1" dirty="0">
                <a:latin typeface="Arial"/>
              </a:rPr>
              <a:t>Cathode supply give </a:t>
            </a:r>
            <a:r>
              <a:rPr lang="en-US" sz="1600" spc="-1" dirty="0" err="1">
                <a:latin typeface="Arial"/>
              </a:rPr>
              <a:t>eBeam</a:t>
            </a:r>
            <a:r>
              <a:rPr lang="en-US" sz="1600" spc="-1" dirty="0">
                <a:latin typeface="Arial"/>
              </a:rPr>
              <a:t> energy (eV)</a:t>
            </a:r>
          </a:p>
          <a:p>
            <a:pPr marL="432000" indent="-324000">
              <a:spcBef>
                <a:spcPts val="1417"/>
              </a:spcBef>
              <a:buClr>
                <a:srgbClr val="000000"/>
              </a:buClr>
              <a:buSzPct val="45000"/>
              <a:buFont typeface="Wingdings" charset="2"/>
              <a:buChar char=""/>
            </a:pPr>
            <a:r>
              <a:rPr lang="en-US" sz="1600" spc="-1" dirty="0">
                <a:latin typeface="Arial"/>
              </a:rPr>
              <a:t>Collector supply give </a:t>
            </a:r>
            <a:r>
              <a:rPr lang="en-US" sz="1600" spc="-1" dirty="0" err="1">
                <a:latin typeface="Arial"/>
              </a:rPr>
              <a:t>eBeam</a:t>
            </a:r>
            <a:r>
              <a:rPr lang="en-US" sz="1600" spc="-1" dirty="0">
                <a:latin typeface="Arial"/>
              </a:rPr>
              <a:t> intensity (A)</a:t>
            </a:r>
          </a:p>
          <a:p>
            <a:pPr marL="432000" indent="-324000">
              <a:spcBef>
                <a:spcPts val="1417"/>
              </a:spcBef>
              <a:buClr>
                <a:srgbClr val="000000"/>
              </a:buClr>
              <a:buSzPct val="45000"/>
              <a:buFont typeface="Wingdings" charset="2"/>
              <a:buChar char=""/>
            </a:pPr>
            <a:r>
              <a:rPr lang="en-US" sz="1600" spc="-1" dirty="0">
                <a:latin typeface="Arial"/>
              </a:rPr>
              <a:t>Grid supply (or switch) modulate the intensity </a:t>
            </a:r>
            <a:r>
              <a:rPr lang="en-US" sz="1600" i="1" spc="-1" dirty="0">
                <a:latin typeface="Arial"/>
              </a:rPr>
              <a:t>I=</a:t>
            </a:r>
            <a:r>
              <a:rPr lang="en-US" sz="1600" b="1" i="1" spc="-1" dirty="0">
                <a:latin typeface="Arial"/>
              </a:rPr>
              <a:t>u</a:t>
            </a:r>
            <a:r>
              <a:rPr lang="en-US" sz="1600" i="1" spc="-1" dirty="0">
                <a:latin typeface="Arial"/>
              </a:rPr>
              <a:t>.(</a:t>
            </a:r>
            <a:r>
              <a:rPr lang="en-US" sz="1600" i="1" spc="-1" dirty="0" err="1">
                <a:latin typeface="Arial"/>
              </a:rPr>
              <a:t>Vk</a:t>
            </a:r>
            <a:r>
              <a:rPr lang="en-US" sz="1600" i="1" spc="-1" dirty="0">
                <a:latin typeface="Arial"/>
              </a:rPr>
              <a:t>-Vg)</a:t>
            </a:r>
            <a:r>
              <a:rPr lang="en-US" sz="1500" i="1" spc="-1" dirty="0">
                <a:latin typeface="Arial"/>
              </a:rPr>
              <a:t> p(3/2)</a:t>
            </a:r>
            <a:r>
              <a:rPr lang="en-US" sz="1500" spc="-1" dirty="0">
                <a:latin typeface="Arial"/>
              </a:rPr>
              <a:t> (</a:t>
            </a:r>
            <a:r>
              <a:rPr lang="en-US" sz="1500" b="1" i="1" spc="-1" dirty="0">
                <a:latin typeface="Arial"/>
              </a:rPr>
              <a:t>u</a:t>
            </a:r>
            <a:r>
              <a:rPr lang="en-US" sz="1500" spc="-1" dirty="0">
                <a:latin typeface="Arial"/>
              </a:rPr>
              <a:t>=perveance)</a:t>
            </a:r>
          </a:p>
          <a:p>
            <a:pPr marL="432000" indent="-324000">
              <a:spcBef>
                <a:spcPts val="1417"/>
              </a:spcBef>
              <a:buClr>
                <a:srgbClr val="000000"/>
              </a:buClr>
              <a:buSzPct val="45000"/>
              <a:buFont typeface="Wingdings" charset="2"/>
              <a:buChar char=""/>
            </a:pPr>
            <a:r>
              <a:rPr lang="en-US" sz="1600" spc="-1" dirty="0">
                <a:latin typeface="Arial"/>
              </a:rPr>
              <a:t>Repeller supply repels secondary electron ( generated by the interaction between the </a:t>
            </a:r>
            <a:r>
              <a:rPr lang="en-US" sz="1600" spc="-1" dirty="0" err="1">
                <a:latin typeface="Arial"/>
              </a:rPr>
              <a:t>eBeam</a:t>
            </a:r>
            <a:r>
              <a:rPr lang="en-US" sz="1600" spc="-1" dirty="0">
                <a:latin typeface="Arial"/>
              </a:rPr>
              <a:t> and the surface of the collector)</a:t>
            </a:r>
          </a:p>
          <a:p>
            <a:pPr marL="432000" indent="-324000">
              <a:spcBef>
                <a:spcPts val="1417"/>
              </a:spcBef>
              <a:buClr>
                <a:srgbClr val="000000"/>
              </a:buClr>
              <a:buSzPct val="45000"/>
              <a:buFont typeface="Wingdings" charset="2"/>
              <a:buChar char=""/>
            </a:pPr>
            <a:r>
              <a:rPr lang="en-US" sz="1600" spc="-1" dirty="0">
                <a:latin typeface="Arial"/>
              </a:rPr>
              <a:t>Clearance electrode supplies to dump ionized particles (generated by the interaction between the </a:t>
            </a:r>
            <a:r>
              <a:rPr lang="en-US" sz="1600" spc="-1" dirty="0" err="1">
                <a:latin typeface="Arial"/>
              </a:rPr>
              <a:t>eBeam</a:t>
            </a:r>
            <a:r>
              <a:rPr lang="en-US" sz="1600" spc="-1" dirty="0">
                <a:latin typeface="Arial"/>
              </a:rPr>
              <a:t> and the residual vacuum gas)</a:t>
            </a:r>
          </a:p>
        </p:txBody>
      </p:sp>
      <p:sp>
        <p:nvSpPr>
          <p:cNvPr id="6" name="TextShape 3">
            <a:extLst>
              <a:ext uri="{FF2B5EF4-FFF2-40B4-BE49-F238E27FC236}">
                <a16:creationId xmlns:a16="http://schemas.microsoft.com/office/drawing/2014/main" id="{A96C65AD-63DD-4671-9580-1B0179283048}"/>
              </a:ext>
            </a:extLst>
          </p:cNvPr>
          <p:cNvSpPr txBox="1"/>
          <p:nvPr/>
        </p:nvSpPr>
        <p:spPr>
          <a:xfrm>
            <a:off x="9714026" y="5373705"/>
            <a:ext cx="427032" cy="296845"/>
          </a:xfrm>
          <a:prstGeom prst="rect">
            <a:avLst/>
          </a:prstGeom>
          <a:noFill/>
          <a:ln>
            <a:noFill/>
          </a:ln>
        </p:spPr>
        <p:txBody>
          <a:bodyPr/>
          <a:lstStyle/>
          <a:p>
            <a:r>
              <a:rPr lang="fr-FR" sz="1200" dirty="0"/>
              <a:t>04</a:t>
            </a:r>
            <a:endParaRPr lang="en-GB" sz="1200" dirty="0"/>
          </a:p>
        </p:txBody>
      </p:sp>
      <p:sp>
        <p:nvSpPr>
          <p:cNvPr id="2" name="TextShape 3">
            <a:extLst>
              <a:ext uri="{FF2B5EF4-FFF2-40B4-BE49-F238E27FC236}">
                <a16:creationId xmlns:a16="http://schemas.microsoft.com/office/drawing/2014/main" id="{EF7A76EE-84EC-E3A6-90DC-6ACBB0808A73}"/>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3946414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Shape 1"/>
          <p:cNvSpPr txBox="1"/>
          <p:nvPr/>
        </p:nvSpPr>
        <p:spPr>
          <a:xfrm>
            <a:off x="450660" y="242280"/>
            <a:ext cx="9071640" cy="946440"/>
          </a:xfrm>
          <a:prstGeom prst="rect">
            <a:avLst/>
          </a:prstGeom>
          <a:noFill/>
          <a:ln>
            <a:noFill/>
          </a:ln>
        </p:spPr>
        <p:txBody>
          <a:bodyPr lIns="0" tIns="0" rIns="0" bIns="0" anchor="ctr">
            <a:noAutofit/>
          </a:bodyPr>
          <a:lstStyle/>
          <a:p>
            <a:pPr algn="ctr"/>
            <a:r>
              <a:rPr lang="fr-FR" sz="3200" dirty="0"/>
              <a:t>HV Platform  </a:t>
            </a:r>
          </a:p>
          <a:p>
            <a:pPr algn="ctr"/>
            <a:r>
              <a:rPr lang="en-US" sz="3200" b="0" strike="noStrike" spc="-1" dirty="0">
                <a:latin typeface="Arial"/>
              </a:rPr>
              <a:t> </a:t>
            </a:r>
          </a:p>
        </p:txBody>
      </p:sp>
      <p:sp>
        <p:nvSpPr>
          <p:cNvPr id="62" name="TextShape 2"/>
          <p:cNvSpPr txBox="1"/>
          <p:nvPr/>
        </p:nvSpPr>
        <p:spPr>
          <a:xfrm>
            <a:off x="602874" y="1389371"/>
            <a:ext cx="9111151" cy="3556009"/>
          </a:xfrm>
          <a:prstGeom prst="rect">
            <a:avLst/>
          </a:prstGeom>
          <a:noFill/>
          <a:ln>
            <a:noFill/>
          </a:ln>
        </p:spPr>
        <p:txBody>
          <a:bodyPr lIns="0" tIns="0" rIns="0" bIns="0">
            <a:normAutofit/>
          </a:bodyPr>
          <a:lstStyle/>
          <a:p>
            <a:pPr marL="432000" indent="-324000">
              <a:spcBef>
                <a:spcPts val="1417"/>
              </a:spcBef>
              <a:buClr>
                <a:srgbClr val="000000"/>
              </a:buClr>
              <a:buSzPct val="45000"/>
              <a:buFont typeface="Wingdings" charset="2"/>
              <a:buChar char=""/>
            </a:pPr>
            <a:r>
              <a:rPr lang="en-US" sz="1600" spc="-1" dirty="0">
                <a:latin typeface="Arial"/>
              </a:rPr>
              <a:t>Most of HV supplies are referenced at the cathode voltage.</a:t>
            </a:r>
          </a:p>
          <a:p>
            <a:pPr marL="432000" indent="-324000">
              <a:spcBef>
                <a:spcPts val="1417"/>
              </a:spcBef>
              <a:buClr>
                <a:srgbClr val="000000"/>
              </a:buClr>
              <a:buSzPct val="45000"/>
              <a:buFont typeface="Wingdings" charset="2"/>
              <a:buChar char=""/>
            </a:pPr>
            <a:r>
              <a:rPr lang="en-US" sz="1600" spc="-1" dirty="0">
                <a:latin typeface="Arial"/>
              </a:rPr>
              <a:t>Advantage to be “referenced” at the cathode voltage :</a:t>
            </a:r>
          </a:p>
          <a:p>
            <a:pPr marL="889200" lvl="1" indent="-324000">
              <a:spcBef>
                <a:spcPts val="1417"/>
              </a:spcBef>
              <a:buClr>
                <a:srgbClr val="000000"/>
              </a:buClr>
              <a:buSzPct val="45000"/>
              <a:buFont typeface="Wingdings" charset="2"/>
              <a:buChar char=""/>
            </a:pPr>
            <a:r>
              <a:rPr lang="en-US" sz="1600" spc="-1" dirty="0">
                <a:latin typeface="Arial"/>
              </a:rPr>
              <a:t>Standard H</a:t>
            </a:r>
            <a:r>
              <a:rPr lang="en-US" sz="1600" b="0" strike="noStrike" spc="-1" dirty="0">
                <a:latin typeface="Arial"/>
              </a:rPr>
              <a:t>V power supplies</a:t>
            </a:r>
          </a:p>
          <a:p>
            <a:pPr marL="889200" lvl="1" indent="-324000">
              <a:spcBef>
                <a:spcPts val="1417"/>
              </a:spcBef>
              <a:buClr>
                <a:srgbClr val="000000"/>
              </a:buClr>
              <a:buSzPct val="45000"/>
              <a:buFont typeface="Wingdings" charset="2"/>
              <a:buChar char=""/>
            </a:pPr>
            <a:r>
              <a:rPr lang="en-US" sz="1600" spc="-1" dirty="0" err="1">
                <a:latin typeface="Arial"/>
              </a:rPr>
              <a:t>I_loss</a:t>
            </a:r>
            <a:r>
              <a:rPr lang="en-US" sz="1600" spc="-1" dirty="0">
                <a:latin typeface="Arial"/>
              </a:rPr>
              <a:t> protection </a:t>
            </a:r>
            <a:endParaRPr lang="en-US" sz="1600" b="0" strike="noStrike" spc="-1" dirty="0">
              <a:latin typeface="Arial"/>
            </a:endParaRPr>
          </a:p>
          <a:p>
            <a:pPr marL="432000" indent="-324000">
              <a:spcBef>
                <a:spcPts val="1417"/>
              </a:spcBef>
              <a:buClr>
                <a:srgbClr val="000000"/>
              </a:buClr>
              <a:buSzPct val="45000"/>
              <a:buFont typeface="Wingdings" charset="2"/>
              <a:buChar char=""/>
            </a:pPr>
            <a:r>
              <a:rPr lang="en-US" sz="1600" spc="-1" dirty="0">
                <a:latin typeface="Arial"/>
              </a:rPr>
              <a:t>Need to use insulating transformer and High Voltage (Faraday) cage .</a:t>
            </a:r>
          </a:p>
          <a:p>
            <a:pPr marL="432000" indent="-324000">
              <a:spcBef>
                <a:spcPts val="1417"/>
              </a:spcBef>
              <a:buClr>
                <a:srgbClr val="000000"/>
              </a:buClr>
              <a:buSzPct val="45000"/>
              <a:buFont typeface="Wingdings" charset="2"/>
              <a:buChar char=""/>
            </a:pPr>
            <a:r>
              <a:rPr lang="en-US" sz="1600" spc="-1" dirty="0">
                <a:latin typeface="Arial"/>
              </a:rPr>
              <a:t>Also need ROSS relay, divider and safety interlocks …</a:t>
            </a:r>
            <a:endParaRPr lang="en-US" sz="1600" b="0" strike="noStrike" spc="-1" dirty="0">
              <a:latin typeface="Arial"/>
            </a:endParaRPr>
          </a:p>
        </p:txBody>
      </p:sp>
      <p:sp>
        <p:nvSpPr>
          <p:cNvPr id="6" name="TextShape 3">
            <a:extLst>
              <a:ext uri="{FF2B5EF4-FFF2-40B4-BE49-F238E27FC236}">
                <a16:creationId xmlns:a16="http://schemas.microsoft.com/office/drawing/2014/main" id="{A96C65AD-63DD-4671-9580-1B0179283048}"/>
              </a:ext>
            </a:extLst>
          </p:cNvPr>
          <p:cNvSpPr txBox="1"/>
          <p:nvPr/>
        </p:nvSpPr>
        <p:spPr>
          <a:xfrm>
            <a:off x="9714026" y="5373705"/>
            <a:ext cx="427032" cy="296845"/>
          </a:xfrm>
          <a:prstGeom prst="rect">
            <a:avLst/>
          </a:prstGeom>
          <a:noFill/>
          <a:ln>
            <a:noFill/>
          </a:ln>
        </p:spPr>
        <p:txBody>
          <a:bodyPr/>
          <a:lstStyle/>
          <a:p>
            <a:r>
              <a:rPr lang="fr-FR" sz="1200" dirty="0"/>
              <a:t>05</a:t>
            </a:r>
            <a:endParaRPr lang="en-GB" sz="1200" dirty="0"/>
          </a:p>
        </p:txBody>
      </p:sp>
      <p:sp>
        <p:nvSpPr>
          <p:cNvPr id="2" name="TextShape 3">
            <a:extLst>
              <a:ext uri="{FF2B5EF4-FFF2-40B4-BE49-F238E27FC236}">
                <a16:creationId xmlns:a16="http://schemas.microsoft.com/office/drawing/2014/main" id="{82956CD1-0F14-45CC-8C2E-F6C3491F4C2E}"/>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2278776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Shape 1"/>
          <p:cNvSpPr txBox="1"/>
          <p:nvPr/>
        </p:nvSpPr>
        <p:spPr>
          <a:xfrm>
            <a:off x="450660" y="242280"/>
            <a:ext cx="9071640" cy="946440"/>
          </a:xfrm>
          <a:prstGeom prst="rect">
            <a:avLst/>
          </a:prstGeom>
          <a:noFill/>
          <a:ln>
            <a:noFill/>
          </a:ln>
        </p:spPr>
        <p:txBody>
          <a:bodyPr lIns="0" tIns="0" rIns="0" bIns="0" anchor="ctr">
            <a:noAutofit/>
          </a:bodyPr>
          <a:lstStyle/>
          <a:p>
            <a:pPr algn="ctr"/>
            <a:r>
              <a:rPr lang="en-US" sz="3200" b="0" strike="noStrike" spc="-1" dirty="0">
                <a:latin typeface="Arial"/>
              </a:rPr>
              <a:t>AD EC HV Existing facility</a:t>
            </a:r>
          </a:p>
        </p:txBody>
      </p:sp>
      <p:sp>
        <p:nvSpPr>
          <p:cNvPr id="6" name="TextShape 3">
            <a:extLst>
              <a:ext uri="{FF2B5EF4-FFF2-40B4-BE49-F238E27FC236}">
                <a16:creationId xmlns:a16="http://schemas.microsoft.com/office/drawing/2014/main" id="{A96C65AD-63DD-4671-9580-1B0179283048}"/>
              </a:ext>
            </a:extLst>
          </p:cNvPr>
          <p:cNvSpPr txBox="1"/>
          <p:nvPr/>
        </p:nvSpPr>
        <p:spPr>
          <a:xfrm>
            <a:off x="9714026" y="5373705"/>
            <a:ext cx="427032" cy="296845"/>
          </a:xfrm>
          <a:prstGeom prst="rect">
            <a:avLst/>
          </a:prstGeom>
          <a:noFill/>
          <a:ln>
            <a:noFill/>
          </a:ln>
        </p:spPr>
        <p:txBody>
          <a:bodyPr/>
          <a:lstStyle/>
          <a:p>
            <a:r>
              <a:rPr lang="fr-FR" sz="1200" dirty="0"/>
              <a:t>06</a:t>
            </a:r>
            <a:endParaRPr lang="en-GB" sz="1200" dirty="0"/>
          </a:p>
        </p:txBody>
      </p:sp>
      <p:pic>
        <p:nvPicPr>
          <p:cNvPr id="3" name="Picture 2" descr="A picture containing text, indoor, computer&#10;&#10;Description automatically generated">
            <a:extLst>
              <a:ext uri="{FF2B5EF4-FFF2-40B4-BE49-F238E27FC236}">
                <a16:creationId xmlns:a16="http://schemas.microsoft.com/office/drawing/2014/main" id="{DBF71962-7E8C-4B9E-AD74-58A1F9903C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38384" y="1734663"/>
            <a:ext cx="3331207" cy="2498406"/>
          </a:xfrm>
          <a:prstGeom prst="rect">
            <a:avLst/>
          </a:prstGeom>
        </p:spPr>
      </p:pic>
      <p:pic>
        <p:nvPicPr>
          <p:cNvPr id="5" name="Picture 4" descr="A picture containing text, indoor&#10;&#10;Description automatically generated">
            <a:extLst>
              <a:ext uri="{FF2B5EF4-FFF2-40B4-BE49-F238E27FC236}">
                <a16:creationId xmlns:a16="http://schemas.microsoft.com/office/drawing/2014/main" id="{A1BE77DE-4371-4259-9AA8-7314F066D78E}"/>
              </a:ext>
            </a:extLst>
          </p:cNvPr>
          <p:cNvPicPr>
            <a:picLocks noChangeAspect="1"/>
          </p:cNvPicPr>
          <p:nvPr/>
        </p:nvPicPr>
        <p:blipFill rotWithShape="1">
          <a:blip r:embed="rId3">
            <a:extLst>
              <a:ext uri="{28A0092B-C50C-407E-A947-70E740481C1C}">
                <a14:useLocalDpi xmlns:a14="http://schemas.microsoft.com/office/drawing/2010/main" val="0"/>
              </a:ext>
            </a:extLst>
          </a:blip>
          <a:srcRect l="-1" t="2549" r="33177"/>
          <a:stretch/>
        </p:blipFill>
        <p:spPr>
          <a:xfrm rot="5400000">
            <a:off x="5601175" y="1418432"/>
            <a:ext cx="2590803" cy="2833686"/>
          </a:xfrm>
          <a:prstGeom prst="rect">
            <a:avLst/>
          </a:prstGeom>
        </p:spPr>
      </p:pic>
      <p:sp>
        <p:nvSpPr>
          <p:cNvPr id="10" name="TextBox 9">
            <a:extLst>
              <a:ext uri="{FF2B5EF4-FFF2-40B4-BE49-F238E27FC236}">
                <a16:creationId xmlns:a16="http://schemas.microsoft.com/office/drawing/2014/main" id="{2699CF7A-9F66-420B-8791-8C76AA87997F}"/>
              </a:ext>
            </a:extLst>
          </p:cNvPr>
          <p:cNvSpPr txBox="1"/>
          <p:nvPr/>
        </p:nvSpPr>
        <p:spPr>
          <a:xfrm>
            <a:off x="1766871" y="4649470"/>
            <a:ext cx="1874231" cy="246221"/>
          </a:xfrm>
          <a:prstGeom prst="rect">
            <a:avLst/>
          </a:prstGeom>
          <a:noFill/>
        </p:spPr>
        <p:txBody>
          <a:bodyPr wrap="none" rtlCol="0">
            <a:spAutoFit/>
          </a:bodyPr>
          <a:lstStyle/>
          <a:p>
            <a:r>
              <a:rPr lang="en-US" sz="1000" b="1" dirty="0"/>
              <a:t>HV CAGE + Cathode supply</a:t>
            </a:r>
            <a:endParaRPr lang="en-GB" sz="1000" b="1" dirty="0"/>
          </a:p>
        </p:txBody>
      </p:sp>
      <p:sp>
        <p:nvSpPr>
          <p:cNvPr id="11" name="TextBox 10">
            <a:extLst>
              <a:ext uri="{FF2B5EF4-FFF2-40B4-BE49-F238E27FC236}">
                <a16:creationId xmlns:a16="http://schemas.microsoft.com/office/drawing/2014/main" id="{CF31BB9A-AE5D-41A4-8282-398299511DBC}"/>
              </a:ext>
            </a:extLst>
          </p:cNvPr>
          <p:cNvSpPr txBox="1"/>
          <p:nvPr/>
        </p:nvSpPr>
        <p:spPr>
          <a:xfrm>
            <a:off x="6635672" y="4130677"/>
            <a:ext cx="768159" cy="246221"/>
          </a:xfrm>
          <a:prstGeom prst="rect">
            <a:avLst/>
          </a:prstGeom>
          <a:noFill/>
        </p:spPr>
        <p:txBody>
          <a:bodyPr wrap="none" rtlCol="0">
            <a:spAutoFit/>
          </a:bodyPr>
          <a:lstStyle/>
          <a:p>
            <a:r>
              <a:rPr lang="en-US" sz="1000" b="1" dirty="0"/>
              <a:t>HV CAGE</a:t>
            </a:r>
            <a:endParaRPr lang="en-GB" sz="1000" b="1" dirty="0"/>
          </a:p>
        </p:txBody>
      </p:sp>
      <p:sp>
        <p:nvSpPr>
          <p:cNvPr id="2" name="TextShape 3">
            <a:extLst>
              <a:ext uri="{FF2B5EF4-FFF2-40B4-BE49-F238E27FC236}">
                <a16:creationId xmlns:a16="http://schemas.microsoft.com/office/drawing/2014/main" id="{5C108ABD-A476-5DA8-EC9D-E57419D57FF1}"/>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3054442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Shape 1"/>
          <p:cNvSpPr txBox="1"/>
          <p:nvPr/>
        </p:nvSpPr>
        <p:spPr>
          <a:xfrm>
            <a:off x="450660" y="242280"/>
            <a:ext cx="9071640" cy="946440"/>
          </a:xfrm>
          <a:prstGeom prst="rect">
            <a:avLst/>
          </a:prstGeom>
          <a:noFill/>
          <a:ln>
            <a:noFill/>
          </a:ln>
        </p:spPr>
        <p:txBody>
          <a:bodyPr lIns="0" tIns="0" rIns="0" bIns="0" anchor="ctr">
            <a:noAutofit/>
          </a:bodyPr>
          <a:lstStyle/>
          <a:p>
            <a:pPr algn="ctr"/>
            <a:r>
              <a:rPr lang="en-US" sz="3200" b="0" strike="noStrike" spc="-1" dirty="0">
                <a:latin typeface="Arial"/>
              </a:rPr>
              <a:t>AD EC HV Existing facility :  </a:t>
            </a:r>
            <a:r>
              <a:rPr lang="en-US" sz="2400" b="0" strike="noStrike" spc="-1" dirty="0">
                <a:latin typeface="Arial"/>
              </a:rPr>
              <a:t>Operation &amp; improvements</a:t>
            </a:r>
          </a:p>
        </p:txBody>
      </p:sp>
      <p:sp>
        <p:nvSpPr>
          <p:cNvPr id="6" name="TextShape 3">
            <a:extLst>
              <a:ext uri="{FF2B5EF4-FFF2-40B4-BE49-F238E27FC236}">
                <a16:creationId xmlns:a16="http://schemas.microsoft.com/office/drawing/2014/main" id="{A96C65AD-63DD-4671-9580-1B0179283048}"/>
              </a:ext>
            </a:extLst>
          </p:cNvPr>
          <p:cNvSpPr txBox="1"/>
          <p:nvPr/>
        </p:nvSpPr>
        <p:spPr>
          <a:xfrm>
            <a:off x="9714026" y="5373705"/>
            <a:ext cx="427032" cy="296845"/>
          </a:xfrm>
          <a:prstGeom prst="rect">
            <a:avLst/>
          </a:prstGeom>
          <a:noFill/>
          <a:ln>
            <a:noFill/>
          </a:ln>
        </p:spPr>
        <p:txBody>
          <a:bodyPr/>
          <a:lstStyle/>
          <a:p>
            <a:r>
              <a:rPr lang="fr-FR" sz="1200" dirty="0"/>
              <a:t>07</a:t>
            </a:r>
            <a:endParaRPr lang="en-GB" sz="1200" dirty="0"/>
          </a:p>
        </p:txBody>
      </p:sp>
      <p:sp>
        <p:nvSpPr>
          <p:cNvPr id="7" name="TextShape 2">
            <a:extLst>
              <a:ext uri="{FF2B5EF4-FFF2-40B4-BE49-F238E27FC236}">
                <a16:creationId xmlns:a16="http://schemas.microsoft.com/office/drawing/2014/main" id="{F3F720DB-A540-4F5B-A507-D5A94AAB4C30}"/>
              </a:ext>
            </a:extLst>
          </p:cNvPr>
          <p:cNvSpPr txBox="1"/>
          <p:nvPr/>
        </p:nvSpPr>
        <p:spPr>
          <a:xfrm>
            <a:off x="602875" y="1389371"/>
            <a:ext cx="7316887" cy="3202083"/>
          </a:xfrm>
          <a:prstGeom prst="rect">
            <a:avLst/>
          </a:prstGeom>
          <a:noFill/>
          <a:ln>
            <a:noFill/>
          </a:ln>
        </p:spPr>
        <p:txBody>
          <a:bodyPr lIns="0" tIns="0" rIns="0" bIns="0">
            <a:normAutofit/>
          </a:bodyPr>
          <a:lstStyle/>
          <a:p>
            <a:pPr marL="432000" indent="-324000">
              <a:spcBef>
                <a:spcPts val="1417"/>
              </a:spcBef>
              <a:buClr>
                <a:srgbClr val="000000"/>
              </a:buClr>
              <a:buSzPct val="45000"/>
              <a:buFont typeface="Wingdings" charset="2"/>
              <a:buChar char=""/>
            </a:pPr>
            <a:r>
              <a:rPr lang="en-US" sz="1600" spc="-1" dirty="0">
                <a:latin typeface="Arial"/>
              </a:rPr>
              <a:t>Operation of a HV facility or AD E-Cooler in general can be tricky due to a mix of high intensity beam, ultra vacuum, magnetic field and high voltage</a:t>
            </a:r>
            <a:endParaRPr lang="en-US" sz="1600" b="0" strike="noStrike" spc="-1" dirty="0">
              <a:latin typeface="Arial"/>
            </a:endParaRPr>
          </a:p>
          <a:p>
            <a:pPr marL="432000" indent="-324000">
              <a:spcBef>
                <a:spcPts val="1417"/>
              </a:spcBef>
              <a:buClr>
                <a:srgbClr val="000000"/>
              </a:buClr>
              <a:buSzPct val="45000"/>
              <a:buFont typeface="Wingdings" charset="2"/>
              <a:buChar char=""/>
            </a:pPr>
            <a:r>
              <a:rPr lang="en-US" sz="1600" spc="-1" dirty="0">
                <a:latin typeface="Arial"/>
              </a:rPr>
              <a:t>I</a:t>
            </a:r>
            <a:r>
              <a:rPr lang="en-GB" sz="1600" spc="-1" dirty="0">
                <a:latin typeface="Arial"/>
              </a:rPr>
              <a:t>n the last few years there have been failure with important consequences such as fire or vacuum leak </a:t>
            </a:r>
            <a:endParaRPr lang="en-US" sz="1600" spc="-1" dirty="0">
              <a:latin typeface="Arial"/>
            </a:endParaRPr>
          </a:p>
          <a:p>
            <a:pPr marL="432000" indent="-324000">
              <a:spcBef>
                <a:spcPts val="1417"/>
              </a:spcBef>
              <a:buClr>
                <a:srgbClr val="000000"/>
              </a:buClr>
              <a:buSzPct val="45000"/>
              <a:buFont typeface="Wingdings" charset="2"/>
              <a:buChar char=""/>
            </a:pPr>
            <a:r>
              <a:rPr lang="en-US" sz="1600" spc="-1" dirty="0">
                <a:latin typeface="Arial"/>
              </a:rPr>
              <a:t>T</a:t>
            </a:r>
            <a:r>
              <a:rPr lang="en-GB" sz="1600" spc="-1" dirty="0">
                <a:latin typeface="Arial"/>
              </a:rPr>
              <a:t>here are obvious improvements like a better protection of the high voltage elements</a:t>
            </a:r>
          </a:p>
          <a:p>
            <a:pPr marL="432000" indent="-324000">
              <a:spcBef>
                <a:spcPts val="1417"/>
              </a:spcBef>
              <a:buClr>
                <a:srgbClr val="000000"/>
              </a:buClr>
              <a:buSzPct val="45000"/>
              <a:buFont typeface="Wingdings" charset="2"/>
              <a:buChar char=""/>
            </a:pPr>
            <a:r>
              <a:rPr lang="en-GB" sz="1600" spc="-1" dirty="0">
                <a:latin typeface="Arial"/>
              </a:rPr>
              <a:t>Almost all equipment start to be aging</a:t>
            </a:r>
            <a:endParaRPr lang="en-US" sz="1600" spc="-1" dirty="0">
              <a:latin typeface="Arial"/>
            </a:endParaRPr>
          </a:p>
          <a:p>
            <a:pPr marL="432000" indent="-324000">
              <a:spcBef>
                <a:spcPts val="1417"/>
              </a:spcBef>
              <a:buClr>
                <a:srgbClr val="000000"/>
              </a:buClr>
              <a:buSzPct val="45000"/>
              <a:buFont typeface="Wingdings" charset="2"/>
              <a:buChar char=""/>
            </a:pPr>
            <a:r>
              <a:rPr lang="en-US" sz="1600" spc="-1" dirty="0">
                <a:latin typeface="Arial"/>
              </a:rPr>
              <a:t>Others improvement as better diagnostic tools will be a good help</a:t>
            </a:r>
          </a:p>
          <a:p>
            <a:pPr marL="432000" indent="-324000">
              <a:spcBef>
                <a:spcPts val="1417"/>
              </a:spcBef>
              <a:buClr>
                <a:srgbClr val="000000"/>
              </a:buClr>
              <a:buSzPct val="45000"/>
              <a:buFont typeface="Wingdings" charset="2"/>
              <a:buChar char=""/>
            </a:pPr>
            <a:endParaRPr lang="en-US" sz="1600" spc="-1" dirty="0">
              <a:latin typeface="Arial"/>
            </a:endParaRPr>
          </a:p>
          <a:p>
            <a:pPr marL="432000" indent="-324000">
              <a:spcBef>
                <a:spcPts val="1417"/>
              </a:spcBef>
              <a:buClr>
                <a:srgbClr val="000000"/>
              </a:buClr>
              <a:buSzPct val="45000"/>
              <a:buFont typeface="Wingdings" charset="2"/>
              <a:buChar char=""/>
            </a:pPr>
            <a:endParaRPr lang="en-US" sz="1600" b="0" strike="noStrike" spc="-1" dirty="0">
              <a:latin typeface="Arial"/>
            </a:endParaRPr>
          </a:p>
        </p:txBody>
      </p:sp>
      <p:pic>
        <p:nvPicPr>
          <p:cNvPr id="10" name="Picture 9">
            <a:extLst>
              <a:ext uri="{FF2B5EF4-FFF2-40B4-BE49-F238E27FC236}">
                <a16:creationId xmlns:a16="http://schemas.microsoft.com/office/drawing/2014/main" id="{6D63DB64-6393-4108-82EA-60CE88640F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2290" y="2327376"/>
            <a:ext cx="1150010" cy="1326071"/>
          </a:xfrm>
          <a:prstGeom prst="rect">
            <a:avLst/>
          </a:prstGeom>
        </p:spPr>
      </p:pic>
      <p:sp>
        <p:nvSpPr>
          <p:cNvPr id="12" name="TextBox 11">
            <a:extLst>
              <a:ext uri="{FF2B5EF4-FFF2-40B4-BE49-F238E27FC236}">
                <a16:creationId xmlns:a16="http://schemas.microsoft.com/office/drawing/2014/main" id="{85EA67E2-2F15-4CFC-94A2-14B0D94BD64F}"/>
              </a:ext>
            </a:extLst>
          </p:cNvPr>
          <p:cNvSpPr txBox="1"/>
          <p:nvPr/>
        </p:nvSpPr>
        <p:spPr>
          <a:xfrm>
            <a:off x="8517231" y="3653447"/>
            <a:ext cx="960519" cy="246221"/>
          </a:xfrm>
          <a:prstGeom prst="rect">
            <a:avLst/>
          </a:prstGeom>
          <a:noFill/>
        </p:spPr>
        <p:txBody>
          <a:bodyPr wrap="none" rtlCol="0">
            <a:spAutoFit/>
          </a:bodyPr>
          <a:lstStyle/>
          <a:p>
            <a:r>
              <a:rPr lang="en-US" sz="1000" b="1" dirty="0"/>
              <a:t>Dust deposit</a:t>
            </a:r>
            <a:endParaRPr lang="en-GB" sz="1000" b="1" dirty="0"/>
          </a:p>
        </p:txBody>
      </p:sp>
      <p:sp>
        <p:nvSpPr>
          <p:cNvPr id="2" name="TextShape 3">
            <a:extLst>
              <a:ext uri="{FF2B5EF4-FFF2-40B4-BE49-F238E27FC236}">
                <a16:creationId xmlns:a16="http://schemas.microsoft.com/office/drawing/2014/main" id="{AFE1A347-76F7-AC66-0F3C-05146825C510}"/>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964074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A294AE9-BD7D-47F3-B7EB-D1538AB72AC4}"/>
              </a:ext>
            </a:extLst>
          </p:cNvPr>
          <p:cNvSpPr>
            <a:spLocks noGrp="1"/>
          </p:cNvSpPr>
          <p:nvPr>
            <p:ph type="title"/>
          </p:nvPr>
        </p:nvSpPr>
        <p:spPr>
          <a:xfrm>
            <a:off x="504000" y="226080"/>
            <a:ext cx="9071640" cy="946440"/>
          </a:xfrm>
        </p:spPr>
        <p:txBody>
          <a:bodyPr/>
          <a:lstStyle/>
          <a:p>
            <a:pPr algn="ctr"/>
            <a:r>
              <a:rPr lang="fr-FR" sz="3200" dirty="0"/>
              <a:t>New HV Installation </a:t>
            </a:r>
            <a:endParaRPr lang="en-GB" sz="3200" dirty="0"/>
          </a:p>
        </p:txBody>
      </p:sp>
      <p:sp>
        <p:nvSpPr>
          <p:cNvPr id="9" name="TextBox 8">
            <a:extLst>
              <a:ext uri="{FF2B5EF4-FFF2-40B4-BE49-F238E27FC236}">
                <a16:creationId xmlns:a16="http://schemas.microsoft.com/office/drawing/2014/main" id="{0419A969-3111-41A7-B30B-AEFB502B7C90}"/>
              </a:ext>
            </a:extLst>
          </p:cNvPr>
          <p:cNvSpPr txBox="1"/>
          <p:nvPr/>
        </p:nvSpPr>
        <p:spPr>
          <a:xfrm>
            <a:off x="229376" y="1172520"/>
            <a:ext cx="7433132" cy="3293209"/>
          </a:xfrm>
          <a:prstGeom prst="rect">
            <a:avLst/>
          </a:prstGeom>
          <a:noFill/>
        </p:spPr>
        <p:txBody>
          <a:bodyPr wrap="square" rtlCol="0">
            <a:spAutoFit/>
          </a:bodyPr>
          <a:lstStyle/>
          <a:p>
            <a:pPr marL="285750" indent="-285750">
              <a:buFont typeface="Arial" panose="020B0604020202020204" pitchFamily="34" charset="0"/>
              <a:buChar char="•"/>
            </a:pPr>
            <a:r>
              <a:rPr lang="en-US" sz="1600" b="0" strike="noStrike" spc="-1" dirty="0">
                <a:latin typeface="Arial"/>
              </a:rPr>
              <a:t>New AD EC HV installation will be a mix between equipment tested at the 236 test</a:t>
            </a:r>
            <a:r>
              <a:rPr lang="en-US" sz="1600" spc="-1" dirty="0">
                <a:latin typeface="Arial"/>
              </a:rPr>
              <a:t>-</a:t>
            </a:r>
            <a:r>
              <a:rPr lang="en-US" sz="1600" b="0" strike="noStrike" spc="-1" dirty="0">
                <a:latin typeface="Arial"/>
              </a:rPr>
              <a:t>stand and precaution to take from the feedback of E-Cooler in operation. </a:t>
            </a:r>
          </a:p>
          <a:p>
            <a:endParaRPr lang="en-GB" sz="1600" spc="-1" dirty="0">
              <a:latin typeface="Arial"/>
            </a:endParaRPr>
          </a:p>
          <a:p>
            <a:pPr marL="285750" indent="-285750">
              <a:buFont typeface="Arial" panose="020B0604020202020204" pitchFamily="34" charset="0"/>
              <a:buChar char="•"/>
            </a:pPr>
            <a:r>
              <a:rPr lang="en-US" sz="1600" b="0" strike="noStrike" spc="-1" dirty="0">
                <a:latin typeface="Arial"/>
              </a:rPr>
              <a:t>A completely closed HV Faraday cage with filtered and pulsed air</a:t>
            </a:r>
          </a:p>
          <a:p>
            <a:pPr marL="285750" indent="-285750">
              <a:buFont typeface="Arial" panose="020B0604020202020204" pitchFamily="34" charset="0"/>
              <a:buChar char="•"/>
            </a:pPr>
            <a:endParaRPr lang="en-US" sz="1600" spc="-1" dirty="0">
              <a:latin typeface="Arial"/>
            </a:endParaRPr>
          </a:p>
          <a:p>
            <a:pPr marL="285750" indent="-285750">
              <a:buFont typeface="Arial" panose="020B0604020202020204" pitchFamily="34" charset="0"/>
              <a:buChar char="•"/>
            </a:pPr>
            <a:r>
              <a:rPr lang="en-US" sz="1600" spc="-1" dirty="0">
                <a:latin typeface="Arial"/>
              </a:rPr>
              <a:t>Cage as closed as possible of the E-Cooler </a:t>
            </a:r>
          </a:p>
          <a:p>
            <a:pPr marL="742950" lvl="1" indent="-285750">
              <a:buFont typeface="Arial" panose="020B0604020202020204" pitchFamily="34" charset="0"/>
              <a:buChar char="•"/>
            </a:pPr>
            <a:r>
              <a:rPr lang="en-US" sz="1600" spc="-1" dirty="0">
                <a:latin typeface="Arial"/>
              </a:rPr>
              <a:t>Electrical integrity  (capacitance )</a:t>
            </a:r>
          </a:p>
          <a:p>
            <a:pPr marL="742950" lvl="1" indent="-285750">
              <a:buFont typeface="Arial" panose="020B0604020202020204" pitchFamily="34" charset="0"/>
              <a:buChar char="•"/>
            </a:pPr>
            <a:r>
              <a:rPr lang="en-US" sz="1600" spc="-1" dirty="0">
                <a:latin typeface="Arial"/>
              </a:rPr>
              <a:t>Reduce drastically cost cabling (short cable) and supply powering</a:t>
            </a:r>
          </a:p>
          <a:p>
            <a:pPr marL="742950" lvl="1" indent="-285750">
              <a:buFont typeface="Arial" panose="020B0604020202020204" pitchFamily="34" charset="0"/>
              <a:buChar char="•"/>
            </a:pPr>
            <a:endParaRPr lang="en-US" sz="1600" spc="-1" dirty="0">
              <a:latin typeface="Arial"/>
            </a:endParaRPr>
          </a:p>
          <a:p>
            <a:pPr marL="285750" indent="-285750">
              <a:buFont typeface="Arial" panose="020B0604020202020204" pitchFamily="34" charset="0"/>
              <a:buChar char="•"/>
            </a:pPr>
            <a:r>
              <a:rPr lang="en-US" sz="1600" b="0" strike="noStrike" spc="-1" dirty="0">
                <a:latin typeface="Arial"/>
              </a:rPr>
              <a:t>Integration of E-Beam switching (push-pull), modulator &amp; rf amplifier for </a:t>
            </a:r>
            <a:r>
              <a:rPr lang="en-US" sz="1600" spc="-1" dirty="0">
                <a:latin typeface="Arial"/>
              </a:rPr>
              <a:t>the e-beam position (BPM) and </a:t>
            </a:r>
            <a:r>
              <a:rPr lang="en-US" sz="1600" b="0" strike="noStrike" spc="-1" dirty="0">
                <a:latin typeface="Arial"/>
              </a:rPr>
              <a:t> additional diagnostic tools ( DVM, CT ..)</a:t>
            </a:r>
          </a:p>
          <a:p>
            <a:pPr lvl="1"/>
            <a:endParaRPr lang="en-US" sz="1600" b="0" strike="noStrike" spc="-1" dirty="0">
              <a:latin typeface="Arial"/>
            </a:endParaRPr>
          </a:p>
        </p:txBody>
      </p:sp>
      <p:sp>
        <p:nvSpPr>
          <p:cNvPr id="10" name="TextShape 3">
            <a:extLst>
              <a:ext uri="{FF2B5EF4-FFF2-40B4-BE49-F238E27FC236}">
                <a16:creationId xmlns:a16="http://schemas.microsoft.com/office/drawing/2014/main" id="{256D8CBF-20F8-4E8E-A000-DAB16CFBA982}"/>
              </a:ext>
            </a:extLst>
          </p:cNvPr>
          <p:cNvSpPr txBox="1"/>
          <p:nvPr/>
        </p:nvSpPr>
        <p:spPr>
          <a:xfrm>
            <a:off x="9714026" y="5373705"/>
            <a:ext cx="427032" cy="296845"/>
          </a:xfrm>
          <a:prstGeom prst="rect">
            <a:avLst/>
          </a:prstGeom>
          <a:noFill/>
          <a:ln>
            <a:noFill/>
          </a:ln>
        </p:spPr>
        <p:txBody>
          <a:bodyPr/>
          <a:lstStyle/>
          <a:p>
            <a:r>
              <a:rPr lang="fr-FR" sz="1200" dirty="0"/>
              <a:t>08</a:t>
            </a:r>
            <a:endParaRPr lang="en-GB" sz="1200" dirty="0"/>
          </a:p>
        </p:txBody>
      </p:sp>
      <p:sp>
        <p:nvSpPr>
          <p:cNvPr id="13" name="TextBox 12">
            <a:extLst>
              <a:ext uri="{FF2B5EF4-FFF2-40B4-BE49-F238E27FC236}">
                <a16:creationId xmlns:a16="http://schemas.microsoft.com/office/drawing/2014/main" id="{1392491D-7785-4428-AC00-03AEC91B9C61}"/>
              </a:ext>
            </a:extLst>
          </p:cNvPr>
          <p:cNvSpPr txBox="1"/>
          <p:nvPr/>
        </p:nvSpPr>
        <p:spPr>
          <a:xfrm>
            <a:off x="7662508" y="3027860"/>
            <a:ext cx="219932" cy="246221"/>
          </a:xfrm>
          <a:prstGeom prst="rect">
            <a:avLst/>
          </a:prstGeom>
          <a:noFill/>
        </p:spPr>
        <p:txBody>
          <a:bodyPr wrap="none" rtlCol="0">
            <a:spAutoFit/>
          </a:bodyPr>
          <a:lstStyle/>
          <a:p>
            <a:r>
              <a:rPr lang="en-US" sz="1000" b="1" dirty="0"/>
              <a:t> </a:t>
            </a:r>
            <a:endParaRPr lang="en-GB" sz="1000" b="1" dirty="0"/>
          </a:p>
        </p:txBody>
      </p:sp>
      <p:pic>
        <p:nvPicPr>
          <p:cNvPr id="3" name="Picture 2" descr="A picture containing indoor, appliance, kitchen appliance, cluttered&#10;&#10;Description automatically generated">
            <a:extLst>
              <a:ext uri="{FF2B5EF4-FFF2-40B4-BE49-F238E27FC236}">
                <a16:creationId xmlns:a16="http://schemas.microsoft.com/office/drawing/2014/main" id="{D8FBBBC9-0557-4D2B-953E-5B94A46A1E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2508" y="2171137"/>
            <a:ext cx="2284593" cy="1713445"/>
          </a:xfrm>
          <a:prstGeom prst="rect">
            <a:avLst/>
          </a:prstGeom>
        </p:spPr>
      </p:pic>
      <p:cxnSp>
        <p:nvCxnSpPr>
          <p:cNvPr id="6" name="Straight Connector 5">
            <a:extLst>
              <a:ext uri="{FF2B5EF4-FFF2-40B4-BE49-F238E27FC236}">
                <a16:creationId xmlns:a16="http://schemas.microsoft.com/office/drawing/2014/main" id="{2D10C626-FFB0-41C6-AB95-4852563238AF}"/>
              </a:ext>
            </a:extLst>
          </p:cNvPr>
          <p:cNvCxnSpPr>
            <a:cxnSpLocks/>
          </p:cNvCxnSpPr>
          <p:nvPr/>
        </p:nvCxnSpPr>
        <p:spPr>
          <a:xfrm>
            <a:off x="2479964" y="2424545"/>
            <a:ext cx="1544781"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4" name="Straight Arrow Connector 13">
            <a:extLst>
              <a:ext uri="{FF2B5EF4-FFF2-40B4-BE49-F238E27FC236}">
                <a16:creationId xmlns:a16="http://schemas.microsoft.com/office/drawing/2014/main" id="{EDD0F44B-8B7F-42F0-8B7E-66F9D56A4A0B}"/>
              </a:ext>
            </a:extLst>
          </p:cNvPr>
          <p:cNvCxnSpPr>
            <a:cxnSpLocks/>
          </p:cNvCxnSpPr>
          <p:nvPr/>
        </p:nvCxnSpPr>
        <p:spPr>
          <a:xfrm>
            <a:off x="4024745" y="2424545"/>
            <a:ext cx="3637763" cy="930774"/>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 name="TextShape 3">
            <a:extLst>
              <a:ext uri="{FF2B5EF4-FFF2-40B4-BE49-F238E27FC236}">
                <a16:creationId xmlns:a16="http://schemas.microsoft.com/office/drawing/2014/main" id="{AF5B5732-A575-68A8-EF7D-17A16C6DCDC2}"/>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3927401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67F0708-E179-4FBC-B566-5E792303F4EE}"/>
              </a:ext>
            </a:extLst>
          </p:cNvPr>
          <p:cNvSpPr>
            <a:spLocks noGrp="1"/>
          </p:cNvSpPr>
          <p:nvPr>
            <p:ph type="title"/>
          </p:nvPr>
        </p:nvSpPr>
        <p:spPr>
          <a:xfrm>
            <a:off x="504000" y="226080"/>
            <a:ext cx="9071640" cy="946440"/>
          </a:xfrm>
        </p:spPr>
        <p:txBody>
          <a:bodyPr/>
          <a:lstStyle/>
          <a:p>
            <a:pPr algn="ctr"/>
            <a:r>
              <a:rPr lang="fr-FR" sz="3200" dirty="0"/>
              <a:t>HV installation : Location</a:t>
            </a:r>
            <a:endParaRPr lang="en-GB" sz="3200" dirty="0"/>
          </a:p>
        </p:txBody>
      </p:sp>
      <p:pic>
        <p:nvPicPr>
          <p:cNvPr id="6" name="Picture 5" descr="A picture containing text, electronics, circuit&#10;&#10;Description automatically generated">
            <a:extLst>
              <a:ext uri="{FF2B5EF4-FFF2-40B4-BE49-F238E27FC236}">
                <a16:creationId xmlns:a16="http://schemas.microsoft.com/office/drawing/2014/main" id="{58C179A1-C822-49D2-BD9D-7A3C09B6BC21}"/>
              </a:ext>
            </a:extLst>
          </p:cNvPr>
          <p:cNvPicPr>
            <a:picLocks noChangeAspect="1"/>
          </p:cNvPicPr>
          <p:nvPr/>
        </p:nvPicPr>
        <p:blipFill rotWithShape="1">
          <a:blip r:embed="rId2">
            <a:extLst>
              <a:ext uri="{28A0092B-C50C-407E-A947-70E740481C1C}">
                <a14:useLocalDpi xmlns:a14="http://schemas.microsoft.com/office/drawing/2010/main" val="0"/>
              </a:ext>
            </a:extLst>
          </a:blip>
          <a:srcRect l="4420" t="2360" r="31016" b="-447"/>
          <a:stretch/>
        </p:blipFill>
        <p:spPr>
          <a:xfrm>
            <a:off x="504000" y="1652065"/>
            <a:ext cx="4149092" cy="2743201"/>
          </a:xfrm>
          <a:prstGeom prst="rect">
            <a:avLst/>
          </a:prstGeom>
        </p:spPr>
      </p:pic>
      <p:sp>
        <p:nvSpPr>
          <p:cNvPr id="10" name="TextShape 3">
            <a:extLst>
              <a:ext uri="{FF2B5EF4-FFF2-40B4-BE49-F238E27FC236}">
                <a16:creationId xmlns:a16="http://schemas.microsoft.com/office/drawing/2014/main" id="{9C7F90A8-477C-41ED-8B86-747F57430584}"/>
              </a:ext>
            </a:extLst>
          </p:cNvPr>
          <p:cNvSpPr txBox="1"/>
          <p:nvPr/>
        </p:nvSpPr>
        <p:spPr>
          <a:xfrm>
            <a:off x="9714026" y="5373705"/>
            <a:ext cx="427032" cy="296845"/>
          </a:xfrm>
          <a:prstGeom prst="rect">
            <a:avLst/>
          </a:prstGeom>
          <a:noFill/>
          <a:ln>
            <a:noFill/>
          </a:ln>
        </p:spPr>
        <p:txBody>
          <a:bodyPr/>
          <a:lstStyle/>
          <a:p>
            <a:r>
              <a:rPr lang="fr-FR" sz="1200" dirty="0"/>
              <a:t>09</a:t>
            </a:r>
            <a:endParaRPr lang="en-GB" sz="1200" dirty="0"/>
          </a:p>
        </p:txBody>
      </p:sp>
      <p:pic>
        <p:nvPicPr>
          <p:cNvPr id="3" name="Picture 2" descr="A picture containing indoor&#10;&#10;Description automatically generated">
            <a:extLst>
              <a:ext uri="{FF2B5EF4-FFF2-40B4-BE49-F238E27FC236}">
                <a16:creationId xmlns:a16="http://schemas.microsoft.com/office/drawing/2014/main" id="{608E4897-0CA2-47B1-BA41-57C362EF8A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9820" y="1460756"/>
            <a:ext cx="4165959" cy="3125817"/>
          </a:xfrm>
          <a:prstGeom prst="rect">
            <a:avLst/>
          </a:prstGeom>
        </p:spPr>
      </p:pic>
      <p:sp>
        <p:nvSpPr>
          <p:cNvPr id="11" name="TextBox 10">
            <a:extLst>
              <a:ext uri="{FF2B5EF4-FFF2-40B4-BE49-F238E27FC236}">
                <a16:creationId xmlns:a16="http://schemas.microsoft.com/office/drawing/2014/main" id="{C0CC29E3-389A-43F9-A747-AAE27F86C75D}"/>
              </a:ext>
            </a:extLst>
          </p:cNvPr>
          <p:cNvSpPr txBox="1"/>
          <p:nvPr/>
        </p:nvSpPr>
        <p:spPr>
          <a:xfrm>
            <a:off x="1797723" y="4395266"/>
            <a:ext cx="1329210" cy="246221"/>
          </a:xfrm>
          <a:prstGeom prst="rect">
            <a:avLst/>
          </a:prstGeom>
          <a:noFill/>
        </p:spPr>
        <p:txBody>
          <a:bodyPr wrap="none" rtlCol="0">
            <a:spAutoFit/>
          </a:bodyPr>
          <a:lstStyle/>
          <a:p>
            <a:r>
              <a:rPr lang="fr-FR" sz="1000" b="1" dirty="0"/>
              <a:t>AD HALL</a:t>
            </a:r>
            <a:r>
              <a:rPr lang="en-US" sz="1000" b="1" dirty="0"/>
              <a:t> overview</a:t>
            </a:r>
            <a:endParaRPr lang="en-GB" sz="1000" b="1" dirty="0"/>
          </a:p>
        </p:txBody>
      </p:sp>
      <p:sp>
        <p:nvSpPr>
          <p:cNvPr id="12" name="TextBox 11">
            <a:extLst>
              <a:ext uri="{FF2B5EF4-FFF2-40B4-BE49-F238E27FC236}">
                <a16:creationId xmlns:a16="http://schemas.microsoft.com/office/drawing/2014/main" id="{E931500E-DE5A-4867-86BC-4DA8353265D3}"/>
              </a:ext>
            </a:extLst>
          </p:cNvPr>
          <p:cNvSpPr txBox="1"/>
          <p:nvPr/>
        </p:nvSpPr>
        <p:spPr>
          <a:xfrm>
            <a:off x="6818079" y="4618091"/>
            <a:ext cx="958917" cy="246221"/>
          </a:xfrm>
          <a:prstGeom prst="rect">
            <a:avLst/>
          </a:prstGeom>
          <a:noFill/>
        </p:spPr>
        <p:txBody>
          <a:bodyPr wrap="none" rtlCol="0">
            <a:spAutoFit/>
          </a:bodyPr>
          <a:lstStyle/>
          <a:p>
            <a:r>
              <a:rPr lang="fr-FR" sz="1000" b="1" dirty="0"/>
              <a:t>new location</a:t>
            </a:r>
            <a:endParaRPr lang="en-GB" sz="1000" b="1" dirty="0"/>
          </a:p>
        </p:txBody>
      </p:sp>
      <p:sp>
        <p:nvSpPr>
          <p:cNvPr id="2" name="TextShape 3">
            <a:extLst>
              <a:ext uri="{FF2B5EF4-FFF2-40B4-BE49-F238E27FC236}">
                <a16:creationId xmlns:a16="http://schemas.microsoft.com/office/drawing/2014/main" id="{937067E8-9CB6-36EF-81AD-C3B4E16E3D37}"/>
              </a:ext>
            </a:extLst>
          </p:cNvPr>
          <p:cNvSpPr txBox="1"/>
          <p:nvPr/>
        </p:nvSpPr>
        <p:spPr>
          <a:xfrm>
            <a:off x="-1" y="5374365"/>
            <a:ext cx="2350169" cy="296845"/>
          </a:xfrm>
          <a:prstGeom prst="rect">
            <a:avLst/>
          </a:prstGeom>
          <a:noFill/>
          <a:ln>
            <a:noFill/>
          </a:ln>
        </p:spPr>
        <p:txBody>
          <a:bodyPr/>
          <a:lstStyle/>
          <a:p>
            <a:r>
              <a:rPr lang="fr-FR" sz="1000" dirty="0" err="1"/>
              <a:t>A.Frassier</a:t>
            </a:r>
            <a:r>
              <a:rPr lang="fr-FR" sz="1000" dirty="0"/>
              <a:t> – new AD EC HV platform</a:t>
            </a:r>
            <a:endParaRPr lang="en-GB" sz="1000" dirty="0"/>
          </a:p>
        </p:txBody>
      </p:sp>
    </p:spTree>
    <p:extLst>
      <p:ext uri="{BB962C8B-B14F-4D97-AF65-F5344CB8AC3E}">
        <p14:creationId xmlns:p14="http://schemas.microsoft.com/office/powerpoint/2010/main" val="13614613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57804</TotalTime>
  <Words>911</Words>
  <Application>Microsoft Office PowerPoint</Application>
  <PresentationFormat>Custom</PresentationFormat>
  <Paragraphs>183</Paragraphs>
  <Slides>13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Helvetica Neue</vt:lpstr>
      <vt:lpstr>Symbol</vt:lpstr>
      <vt:lpstr>Times New Roman</vt:lpstr>
      <vt:lpstr>Wingdings</vt:lpstr>
      <vt:lpstr>Office Theme</vt:lpstr>
      <vt:lpstr>PowerPoint Presentation</vt:lpstr>
      <vt:lpstr>Outline</vt:lpstr>
      <vt:lpstr>PowerPoint Presentation</vt:lpstr>
      <vt:lpstr>PowerPoint Presentation</vt:lpstr>
      <vt:lpstr>PowerPoint Presentation</vt:lpstr>
      <vt:lpstr>PowerPoint Presentation</vt:lpstr>
      <vt:lpstr>PowerPoint Presentation</vt:lpstr>
      <vt:lpstr>New HV Installation </vt:lpstr>
      <vt:lpstr>HV installation : Location</vt:lpstr>
      <vt:lpstr>HV installation : HV cage</vt:lpstr>
      <vt:lpstr>HV Installation: Planning</vt:lpstr>
      <vt:lpstr>PowerPoint Presentation</vt:lpstr>
      <vt:lpstr>EC @ 68keV : Main HV &amp; power components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Alexandre Frassier</dc:creator>
  <dc:description/>
  <cp:lastModifiedBy>Alexandre Frassier</cp:lastModifiedBy>
  <cp:revision>1905</cp:revision>
  <dcterms:created xsi:type="dcterms:W3CDTF">2020-05-18T00:11:33Z</dcterms:created>
  <dcterms:modified xsi:type="dcterms:W3CDTF">2023-02-07T09:39:57Z</dcterms:modified>
  <dc:language>en-US</dc:language>
</cp:coreProperties>
</file>