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6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01/02/11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01/02/11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 we have a plan 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Processing until QM2011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25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absolute 	must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LHC10h 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Pass 2 reconstruction 15/02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 smtClean="0">
                <a:latin typeface="+mj-lt"/>
                <a:ea typeface="Wingdings"/>
                <a:cs typeface="Wingdings"/>
                <a:sym typeface="Wingdings"/>
              </a:rPr>
              <a:t>15/03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n-US" dirty="0" smtClean="0"/>
          </a:p>
          <a:p>
            <a:pPr marL="0" lvl="1" indent="0">
              <a:buNone/>
            </a:pPr>
            <a:r>
              <a:rPr lang="en-US" dirty="0" smtClean="0"/>
              <a:t>(&lt;119&gt; s/</a:t>
            </a:r>
            <a:r>
              <a:rPr lang="en-US" dirty="0" err="1" smtClean="0"/>
              <a:t>evt</a:t>
            </a:r>
            <a:r>
              <a:rPr lang="en-US" dirty="0" smtClean="0"/>
              <a:t> × 90M </a:t>
            </a:r>
            <a:r>
              <a:rPr lang="en-US" dirty="0" err="1" smtClean="0"/>
              <a:t>evts</a:t>
            </a:r>
            <a:r>
              <a:rPr lang="en-US" dirty="0" smtClean="0"/>
              <a:t> / 6K parallel jobs (T0+T1)  ⁄  0.85 </a:t>
            </a:r>
            <a:r>
              <a:rPr lang="en-US" dirty="0" err="1" smtClean="0"/>
              <a:t>eff</a:t>
            </a:r>
            <a:r>
              <a:rPr lang="en-US" dirty="0" smtClean="0"/>
              <a:t> ) × (1 + 0.3 pass0) = </a:t>
            </a:r>
            <a:r>
              <a:rPr lang="en-US" sz="2400" dirty="0" smtClean="0">
                <a:solidFill>
                  <a:srgbClr val="FF0000"/>
                </a:solidFill>
              </a:rPr>
              <a:t>30 days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1">
              <a:buFont typeface="Wingdings" charset="2"/>
              <a:buChar char="Ø"/>
            </a:pPr>
            <a:r>
              <a:rPr lang="en-US" dirty="0"/>
              <a:t>MC  15/02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>
                <a:ea typeface="Wingdings"/>
                <a:cs typeface="Wingdings"/>
                <a:sym typeface="Wingdings"/>
              </a:rPr>
              <a:t>15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/05</a:t>
            </a:r>
            <a:endParaRPr lang="en-US" dirty="0" smtClean="0"/>
          </a:p>
          <a:p>
            <a:pPr marL="0" lvl="1" indent="0" algn="ctr">
              <a:buNone/>
            </a:pPr>
            <a:r>
              <a:rPr lang="en-US" dirty="0" smtClean="0"/>
              <a:t>&lt;1496&gt; s/</a:t>
            </a:r>
            <a:r>
              <a:rPr lang="en-US" dirty="0" err="1" smtClean="0"/>
              <a:t>evt</a:t>
            </a:r>
            <a:r>
              <a:rPr lang="en-US" dirty="0" smtClean="0"/>
              <a:t> × 9M </a:t>
            </a:r>
            <a:r>
              <a:rPr lang="en-US" dirty="0" err="1" smtClean="0"/>
              <a:t>evts</a:t>
            </a:r>
            <a:r>
              <a:rPr lang="en-US" dirty="0" smtClean="0"/>
              <a:t> / 2K parallel jobs (T2) ⁄ 0.85 </a:t>
            </a:r>
            <a:r>
              <a:rPr lang="en-US" dirty="0" err="1" smtClean="0"/>
              <a:t>eff</a:t>
            </a:r>
            <a:r>
              <a:rPr lang="en-US" dirty="0" smtClean="0"/>
              <a:t> = </a:t>
            </a:r>
            <a:r>
              <a:rPr lang="en-US" sz="2400" dirty="0" smtClean="0">
                <a:solidFill>
                  <a:srgbClr val="FF0000"/>
                </a:solidFill>
              </a:rPr>
              <a:t>92 days</a:t>
            </a:r>
          </a:p>
          <a:p>
            <a:pPr>
              <a:buFont typeface="Arial"/>
              <a:buChar char="•"/>
            </a:pPr>
            <a:r>
              <a:rPr lang="en-US" dirty="0" smtClean="0"/>
              <a:t>LHC11? (</a:t>
            </a:r>
            <a:r>
              <a:rPr lang="en-US" dirty="0" err="1" smtClean="0"/>
              <a:t>pp</a:t>
            </a:r>
            <a:r>
              <a:rPr lang="en-US" dirty="0" smtClean="0"/>
              <a:t> reference run)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 </a:t>
            </a:r>
            <a:r>
              <a:rPr lang="en-US" dirty="0" smtClean="0"/>
              <a:t>Pass 1&amp;2 reconstructions  </a:t>
            </a:r>
            <a:r>
              <a:rPr lang="en-US" dirty="0"/>
              <a:t>15/</a:t>
            </a:r>
            <a:r>
              <a:rPr lang="en-US" dirty="0" smtClean="0"/>
              <a:t>04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5</a:t>
            </a:r>
            <a:r>
              <a:rPr lang="en-US" dirty="0">
                <a:ea typeface="Wingdings"/>
                <a:cs typeface="Wingdings"/>
                <a:sym typeface="Wingdings"/>
              </a:rPr>
              <a:t>/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05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n-US" dirty="0" smtClean="0"/>
          </a:p>
          <a:p>
            <a:pPr marL="0" lvl="1" indent="0" algn="ctr">
              <a:buNone/>
            </a:pPr>
            <a:r>
              <a:rPr lang="en-US" dirty="0"/>
              <a:t>(</a:t>
            </a:r>
            <a:r>
              <a:rPr lang="en-US" dirty="0" smtClean="0"/>
              <a:t>&lt;6.6&gt; </a:t>
            </a:r>
            <a:r>
              <a:rPr lang="en-US" dirty="0"/>
              <a:t>s/</a:t>
            </a:r>
            <a:r>
              <a:rPr lang="en-US" dirty="0" err="1"/>
              <a:t>evt</a:t>
            </a:r>
            <a:r>
              <a:rPr lang="en-US" dirty="0"/>
              <a:t> × </a:t>
            </a:r>
            <a:r>
              <a:rPr lang="en-US" dirty="0" smtClean="0"/>
              <a:t>50M </a:t>
            </a:r>
            <a:r>
              <a:rPr lang="en-US" dirty="0" err="1" smtClean="0"/>
              <a:t>evts</a:t>
            </a:r>
            <a:r>
              <a:rPr lang="en-US" dirty="0" smtClean="0"/>
              <a:t> × 2  ⁄   </a:t>
            </a:r>
            <a:r>
              <a:rPr lang="en-US" dirty="0"/>
              <a:t>0.85 </a:t>
            </a:r>
            <a:r>
              <a:rPr lang="en-US" dirty="0" err="1"/>
              <a:t>eff</a:t>
            </a:r>
            <a:r>
              <a:rPr lang="en-US" dirty="0"/>
              <a:t> ) × (1 + 0.3 pass0) </a:t>
            </a:r>
            <a:r>
              <a:rPr lang="en-US" dirty="0" smtClean="0"/>
              <a:t>/ </a:t>
            </a:r>
            <a:r>
              <a:rPr lang="en-US" sz="2400" dirty="0" smtClean="0">
                <a:solidFill>
                  <a:srgbClr val="FF0000"/>
                </a:solidFill>
              </a:rPr>
              <a:t>20 days </a:t>
            </a:r>
            <a:r>
              <a:rPr lang="en-US" dirty="0" smtClean="0"/>
              <a:t>= 585 jobs in parallel </a:t>
            </a:r>
            <a:endParaRPr lang="en-US" dirty="0"/>
          </a:p>
          <a:p>
            <a:pPr lvl="1">
              <a:buFont typeface="Wingdings" charset="2"/>
              <a:buChar char="Ø"/>
            </a:pPr>
            <a:r>
              <a:rPr lang="en-US" dirty="0"/>
              <a:t>MC 15/</a:t>
            </a:r>
            <a:r>
              <a:rPr lang="en-US" dirty="0" smtClean="0"/>
              <a:t>04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>
                <a:ea typeface="Wingdings"/>
                <a:cs typeface="Wingdings"/>
                <a:sym typeface="Wingdings"/>
              </a:rPr>
              <a:t>15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/07</a:t>
            </a:r>
            <a:endParaRPr lang="en-US" dirty="0" smtClean="0"/>
          </a:p>
          <a:p>
            <a:pPr marL="0" lvl="1" indent="0" algn="ctr">
              <a:buNone/>
            </a:pPr>
            <a:r>
              <a:rPr lang="en-US" dirty="0"/>
              <a:t> </a:t>
            </a:r>
            <a:r>
              <a:rPr lang="en-US" dirty="0" smtClean="0"/>
              <a:t>&lt;103&gt; </a:t>
            </a:r>
            <a:r>
              <a:rPr lang="en-US" dirty="0"/>
              <a:t>s/</a:t>
            </a:r>
            <a:r>
              <a:rPr lang="en-US" dirty="0" err="1"/>
              <a:t>evt</a:t>
            </a:r>
            <a:r>
              <a:rPr lang="en-US" dirty="0"/>
              <a:t> × </a:t>
            </a:r>
            <a:r>
              <a:rPr lang="en-US" dirty="0" smtClean="0"/>
              <a:t>50M </a:t>
            </a:r>
            <a:r>
              <a:rPr lang="en-US" dirty="0" err="1"/>
              <a:t>evts</a:t>
            </a:r>
            <a:r>
              <a:rPr lang="en-US" dirty="0"/>
              <a:t> × </a:t>
            </a:r>
            <a:r>
              <a:rPr lang="en-US" dirty="0" smtClean="0"/>
              <a:t>2 / </a:t>
            </a:r>
            <a:r>
              <a:rPr lang="en-US" dirty="0"/>
              <a:t>2K parallel jobs (T2) ⁄ 0.85 </a:t>
            </a:r>
            <a:r>
              <a:rPr lang="en-US" dirty="0" err="1"/>
              <a:t>eff</a:t>
            </a:r>
            <a:r>
              <a:rPr lang="en-US" dirty="0"/>
              <a:t> = </a:t>
            </a:r>
            <a:r>
              <a:rPr lang="en-US" sz="2400" dirty="0" smtClean="0">
                <a:solidFill>
                  <a:srgbClr val="FF0000"/>
                </a:solidFill>
              </a:rPr>
              <a:t>70 days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3000 job-slots on average available for analysis (first priority tasks)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Wingdings" charset="2"/>
              <a:buChar char="Ø"/>
            </a:pPr>
            <a:endParaRPr lang="en-US" dirty="0"/>
          </a:p>
          <a:p>
            <a:pPr marL="457200" lvl="1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94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 smtClean="0"/>
              <a:t>LHC10f-g </a:t>
            </a:r>
          </a:p>
          <a:p>
            <a:pPr lvl="1">
              <a:buFont typeface="Wingdings" charset="2"/>
              <a:buChar char="Ø"/>
            </a:pPr>
            <a:r>
              <a:rPr lang="en-US" sz="1600" dirty="0" smtClean="0"/>
              <a:t>Pass 2 reconstruction (not possible in parallel with other period reconstruction path)</a:t>
            </a:r>
          </a:p>
          <a:p>
            <a:pPr marL="0" lvl="1" indent="0">
              <a:buNone/>
            </a:pPr>
            <a:r>
              <a:rPr lang="en-US" sz="1600" dirty="0"/>
              <a:t>(</a:t>
            </a:r>
            <a:r>
              <a:rPr lang="en-US" sz="1600" dirty="0" smtClean="0"/>
              <a:t>&lt;6.6&gt; </a:t>
            </a:r>
            <a:r>
              <a:rPr lang="en-US" sz="1600" dirty="0"/>
              <a:t>s/</a:t>
            </a:r>
            <a:r>
              <a:rPr lang="en-US" sz="1600" dirty="0" err="1"/>
              <a:t>evt</a:t>
            </a:r>
            <a:r>
              <a:rPr lang="en-US" sz="1600" dirty="0"/>
              <a:t> × </a:t>
            </a:r>
            <a:r>
              <a:rPr lang="en-US" sz="1600" dirty="0" smtClean="0"/>
              <a:t>355M </a:t>
            </a:r>
            <a:r>
              <a:rPr lang="en-US" sz="1600" dirty="0" err="1"/>
              <a:t>evts</a:t>
            </a:r>
            <a:r>
              <a:rPr lang="en-US" sz="1600" dirty="0"/>
              <a:t> </a:t>
            </a:r>
            <a:r>
              <a:rPr lang="en-US" sz="1600" dirty="0" smtClean="0"/>
              <a:t>/ 3K </a:t>
            </a:r>
            <a:r>
              <a:rPr lang="en-US" sz="1600" dirty="0"/>
              <a:t>parallel jobs </a:t>
            </a:r>
            <a:r>
              <a:rPr lang="en-US" sz="1600" dirty="0" smtClean="0"/>
              <a:t>(T1</a:t>
            </a:r>
            <a:r>
              <a:rPr lang="en-US" sz="1600" dirty="0"/>
              <a:t>)  ⁄  0.85 </a:t>
            </a:r>
            <a:r>
              <a:rPr lang="en-US" sz="1600" dirty="0" err="1"/>
              <a:t>eff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/>
              <a:t>× (1 + 0.3 pass0) = </a:t>
            </a:r>
            <a:r>
              <a:rPr lang="en-US" sz="2400" dirty="0" smtClean="0">
                <a:solidFill>
                  <a:srgbClr val="FF0000"/>
                </a:solidFill>
              </a:rPr>
              <a:t>10 days</a:t>
            </a:r>
          </a:p>
          <a:p>
            <a:pPr marL="742950" lvl="2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FFFFFF"/>
                </a:solidFill>
              </a:rPr>
              <a:t>MC</a:t>
            </a:r>
          </a:p>
          <a:p>
            <a:pPr marL="0" lvl="2" indent="0" algn="ctr">
              <a:buNone/>
            </a:pPr>
            <a:r>
              <a:rPr lang="en-US" sz="1600" dirty="0"/>
              <a:t> &lt;103&gt; s/</a:t>
            </a:r>
            <a:r>
              <a:rPr lang="en-US" sz="1600" dirty="0" err="1"/>
              <a:t>evt</a:t>
            </a:r>
            <a:r>
              <a:rPr lang="en-US" sz="1600" dirty="0"/>
              <a:t> × </a:t>
            </a:r>
            <a:r>
              <a:rPr lang="en-US" sz="1600" dirty="0" smtClean="0"/>
              <a:t>355</a:t>
            </a:r>
            <a:r>
              <a:rPr lang="en-US" sz="1600" dirty="0"/>
              <a:t>M</a:t>
            </a:r>
            <a:r>
              <a:rPr lang="en-US" sz="1600" dirty="0" smtClean="0"/>
              <a:t> </a:t>
            </a:r>
            <a:r>
              <a:rPr lang="en-US" sz="1600" dirty="0" err="1"/>
              <a:t>evts</a:t>
            </a:r>
            <a:r>
              <a:rPr lang="en-US" sz="1600" dirty="0"/>
              <a:t> /</a:t>
            </a:r>
            <a:r>
              <a:rPr lang="en-US" sz="1600" dirty="0" smtClean="0"/>
              <a:t> </a:t>
            </a:r>
            <a:r>
              <a:rPr lang="en-US" sz="1600" dirty="0"/>
              <a:t>2K parallel jobs (T2) ⁄ 0.85 </a:t>
            </a:r>
            <a:r>
              <a:rPr lang="en-US" sz="1600" dirty="0" err="1"/>
              <a:t>eff</a:t>
            </a:r>
            <a:r>
              <a:rPr lang="en-US" sz="1600" dirty="0"/>
              <a:t> = </a:t>
            </a:r>
            <a:r>
              <a:rPr lang="en-US" sz="2400" dirty="0" smtClean="0">
                <a:solidFill>
                  <a:srgbClr val="FF0000"/>
                </a:solidFill>
              </a:rPr>
              <a:t>249 days</a:t>
            </a:r>
          </a:p>
          <a:p>
            <a:pPr marL="342900" lvl="2" indent="-34290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</a:rPr>
              <a:t>LHC11a</a:t>
            </a:r>
          </a:p>
          <a:p>
            <a:pPr marL="800100" lvl="3" indent="-342900">
              <a:buFont typeface="Wingdings" charset="2"/>
              <a:buChar char="Ø"/>
            </a:pPr>
            <a:r>
              <a:rPr lang="en-US" sz="1600" dirty="0" smtClean="0">
                <a:solidFill>
                  <a:srgbClr val="FFFFFF"/>
                </a:solidFill>
              </a:rPr>
              <a:t>Pass 1 reconstruction at T0 while data taking </a:t>
            </a:r>
            <a:r>
              <a:rPr lang="en-US" sz="1600" dirty="0">
                <a:solidFill>
                  <a:srgbClr val="FFFFFF"/>
                </a:solidFill>
              </a:rPr>
              <a:t>	</a:t>
            </a:r>
            <a:endParaRPr lang="en-US" sz="1600" dirty="0" smtClean="0">
              <a:solidFill>
                <a:srgbClr val="FFFFFF"/>
              </a:solidFill>
            </a:endParaRPr>
          </a:p>
          <a:p>
            <a:pPr marL="285750" lvl="2" indent="-285750">
              <a:buFont typeface="Arial"/>
              <a:buChar char="•"/>
            </a:pPr>
            <a:r>
              <a:rPr lang="en-US" sz="1600" dirty="0" smtClean="0">
                <a:solidFill>
                  <a:srgbClr val="FFFFFF"/>
                </a:solidFill>
              </a:rPr>
              <a:t>LHC10a-g</a:t>
            </a:r>
          </a:p>
          <a:p>
            <a:pPr marL="742950" lvl="3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FFFFFF"/>
                </a:solidFill>
              </a:rPr>
              <a:t>Pass 3 reconstruction </a:t>
            </a:r>
            <a:r>
              <a:rPr lang="en-US" sz="1600" dirty="0"/>
              <a:t>(not possible in parallel with other period reconstruction path)</a:t>
            </a:r>
          </a:p>
          <a:p>
            <a:pPr marL="0" lvl="3" indent="0" algn="ctr">
              <a:buNone/>
            </a:pPr>
            <a:r>
              <a:rPr lang="en-US" sz="1600" dirty="0"/>
              <a:t>(&lt;6.6&gt; s/</a:t>
            </a:r>
            <a:r>
              <a:rPr lang="en-US" sz="1600" dirty="0" err="1"/>
              <a:t>evt</a:t>
            </a:r>
            <a:r>
              <a:rPr lang="en-US" sz="1600" dirty="0"/>
              <a:t> × 355M </a:t>
            </a:r>
            <a:r>
              <a:rPr lang="en-US" sz="1600" dirty="0" err="1"/>
              <a:t>evts</a:t>
            </a:r>
            <a:r>
              <a:rPr lang="en-US" sz="1600" dirty="0"/>
              <a:t> / 3K parallel jobs (T1)  ⁄  0.85 </a:t>
            </a:r>
            <a:r>
              <a:rPr lang="en-US" sz="1600" dirty="0" err="1" smtClean="0"/>
              <a:t>eff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2400" dirty="0" smtClean="0">
                <a:solidFill>
                  <a:srgbClr val="FF0000"/>
                </a:solidFill>
              </a:rPr>
              <a:t>42 days</a:t>
            </a:r>
            <a:endParaRPr lang="en-US" sz="2400" dirty="0">
              <a:solidFill>
                <a:srgbClr val="FF0000"/>
              </a:solidFill>
            </a:endParaRPr>
          </a:p>
          <a:p>
            <a:pPr marL="742950" lvl="3" indent="-285750">
              <a:buFont typeface="Arial"/>
              <a:buChar char="•"/>
            </a:pP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57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We must</a:t>
            </a:r>
          </a:p>
          <a:p>
            <a:pPr lvl="1"/>
            <a:r>
              <a:rPr lang="en-US" sz="2000" dirty="0" smtClean="0"/>
              <a:t>Prioritize our objectives for Quark Matter</a:t>
            </a:r>
          </a:p>
          <a:p>
            <a:pPr lvl="2"/>
            <a:r>
              <a:rPr lang="en-US" sz="2000" dirty="0" smtClean="0"/>
              <a:t>Which physics contributions ?</a:t>
            </a:r>
          </a:p>
          <a:p>
            <a:pPr lvl="2"/>
            <a:r>
              <a:rPr lang="en-US" sz="2000" dirty="0"/>
              <a:t> </a:t>
            </a:r>
            <a:r>
              <a:rPr lang="en-US" sz="2000" dirty="0" smtClean="0"/>
              <a:t>Processing strategy to achieve previous</a:t>
            </a:r>
          </a:p>
          <a:p>
            <a:pPr lvl="1"/>
            <a:r>
              <a:rPr lang="en-US" sz="2000" dirty="0" smtClean="0"/>
              <a:t> Make a planning and stick to it</a:t>
            </a:r>
          </a:p>
          <a:p>
            <a:pPr lvl="2"/>
            <a:r>
              <a:rPr lang="en-US" sz="2000" dirty="0" smtClean="0"/>
              <a:t>Detectors readiness</a:t>
            </a:r>
          </a:p>
          <a:p>
            <a:pPr lvl="2"/>
            <a:r>
              <a:rPr lang="en-US" sz="2000" dirty="0" smtClean="0"/>
              <a:t>Offline code and framework readiness </a:t>
            </a:r>
          </a:p>
          <a:p>
            <a:pPr lvl="1"/>
            <a:r>
              <a:rPr lang="en-US" sz="2000" dirty="0" smtClean="0"/>
              <a:t>The Computing Model will adapt to (almost) any requirements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13689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223</TotalTime>
  <Words>310</Words>
  <Application>Microsoft Macintosh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Horizon</vt:lpstr>
      <vt:lpstr>Processing until QM2011</vt:lpstr>
      <vt:lpstr>The absolute  must</vt:lpstr>
      <vt:lpstr>Left over</vt:lpstr>
      <vt:lpstr>Conclusion </vt:lpstr>
    </vt:vector>
  </TitlesOfParts>
  <Company>CERN/IN2P3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Processing until QM2011</dc:title>
  <dc:creator>Yves Schutz</dc:creator>
  <cp:lastModifiedBy>Yves Schutz</cp:lastModifiedBy>
  <cp:revision>15</cp:revision>
  <dcterms:created xsi:type="dcterms:W3CDTF">2011-02-01T07:18:02Z</dcterms:created>
  <dcterms:modified xsi:type="dcterms:W3CDTF">2011-02-01T20:23:04Z</dcterms:modified>
</cp:coreProperties>
</file>