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9"/>
  </p:notesMasterIdLst>
  <p:handoutMasterIdLst>
    <p:handoutMasterId r:id="rId10"/>
  </p:handoutMasterIdLst>
  <p:sldIdLst>
    <p:sldId id="258" r:id="rId3"/>
    <p:sldId id="426" r:id="rId4"/>
    <p:sldId id="459" r:id="rId5"/>
    <p:sldId id="460" r:id="rId6"/>
    <p:sldId id="461" r:id="rId7"/>
    <p:sldId id="268" r:id="rId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E0"/>
    <a:srgbClr val="B30505"/>
    <a:srgbClr val="0FE6F8"/>
    <a:srgbClr val="E6E6E6"/>
    <a:srgbClr val="F207CA"/>
    <a:srgbClr val="253366"/>
    <a:srgbClr val="FEFCDE"/>
    <a:srgbClr val="FBEA1C"/>
    <a:srgbClr val="2EAC68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322" autoAdjust="0"/>
  </p:normalViewPr>
  <p:slideViewPr>
    <p:cSldViewPr snapToObjects="1" showGuides="1">
      <p:cViewPr varScale="1">
        <p:scale>
          <a:sx n="47" d="100"/>
          <a:sy n="47" d="100"/>
        </p:scale>
        <p:origin x="824" y="3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21/02/2023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21/02/2023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2006526"/>
            <a:ext cx="6984776" cy="1218795"/>
          </a:xfrm>
        </p:spPr>
        <p:txBody>
          <a:bodyPr/>
          <a:lstStyle/>
          <a:p>
            <a:r>
              <a:rPr lang="fr-CH" sz="4400" dirty="0"/>
              <a:t> </a:t>
            </a:r>
            <a:r>
              <a:rPr lang="fr-CH" sz="4400" dirty="0" err="1"/>
              <a:t>Working</a:t>
            </a:r>
            <a:r>
              <a:rPr lang="fr-CH" sz="4400" dirty="0"/>
              <a:t> Group on Medical Applications</a:t>
            </a:r>
            <a:endParaRPr lang="en-GB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672387"/>
            <a:ext cx="7402857" cy="378210"/>
          </a:xfrm>
        </p:spPr>
        <p:txBody>
          <a:bodyPr>
            <a:normAutofit fontScale="92500"/>
          </a:bodyPr>
          <a:lstStyle/>
          <a:p>
            <a:r>
              <a:rPr lang="en-GB" dirty="0"/>
              <a:t>23</a:t>
            </a:r>
            <a:r>
              <a:rPr lang="en-GB" baseline="30000" dirty="0"/>
              <a:t>rd</a:t>
            </a:r>
            <a:r>
              <a:rPr lang="en-GB" dirty="0"/>
              <a:t> Meeting of the TIARA Collaboration Council, 23.02.2023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817926"/>
          </a:xfrm>
        </p:spPr>
        <p:txBody>
          <a:bodyPr>
            <a:normAutofit/>
          </a:bodyPr>
          <a:lstStyle/>
          <a:p>
            <a:r>
              <a:rPr lang="en-GB" dirty="0"/>
              <a:t>M. Vretenar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AF52-1CF0-D238-3A2B-36F98D06A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5106"/>
            <a:ext cx="10298360" cy="920538"/>
          </a:xfrm>
        </p:spPr>
        <p:txBody>
          <a:bodyPr>
            <a:normAutofit/>
          </a:bodyPr>
          <a:lstStyle/>
          <a:p>
            <a:r>
              <a:rPr lang="fr-CH" dirty="0"/>
              <a:t>M</a:t>
            </a:r>
            <a:r>
              <a:rPr lang="en-GB" dirty="0" err="1"/>
              <a:t>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E166-F114-6DC7-26C4-732BB83CD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700" y="1554171"/>
            <a:ext cx="10515600" cy="460851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b="1" dirty="0">
                <a:solidFill>
                  <a:schemeClr val="accent1"/>
                </a:solidFill>
              </a:rPr>
              <a:t>Increasing interest in Medical Applications of Accelerators</a:t>
            </a:r>
            <a:r>
              <a:rPr lang="en-GB" dirty="0"/>
              <a:t>: NIMMS initiative at CERN, FLASH with electrons and VHEE, radioisotope production schemes (theragnostics, Tc, etc.), robust radiotherapy, BNCT, etc.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b="1" dirty="0">
                <a:solidFill>
                  <a:schemeClr val="accent1"/>
                </a:solidFill>
              </a:rPr>
              <a:t>Momentum on ion therapy generated by the HITRIplus project</a:t>
            </a:r>
            <a:r>
              <a:rPr lang="en-GB" dirty="0"/>
              <a:t>: gathered a community of physicians and scientists around new ion therapy treatments, but will likely not continue beyond 2025.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b="1" dirty="0">
                <a:solidFill>
                  <a:schemeClr val="accent1"/>
                </a:solidFill>
              </a:rPr>
              <a:t>Interest for collaboration &amp; coordination of new ion therapy initiatives</a:t>
            </a:r>
            <a:r>
              <a:rPr lang="en-GB" dirty="0"/>
              <a:t>: ITRF (UK, multiple ions), SEEIIST (international, carbon), Advanced Particle Therapy </a:t>
            </a:r>
            <a:r>
              <a:rPr lang="en-GB" dirty="0" err="1"/>
              <a:t>Center</a:t>
            </a:r>
            <a:r>
              <a:rPr lang="en-GB" dirty="0"/>
              <a:t> for the Baltic States (international, helium), interest in Greece (Macedonia region).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CC2797-5588-2B81-05F3-BFD0EEA7A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17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AF52-1CF0-D238-3A2B-36F98D06A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5106"/>
            <a:ext cx="10298360" cy="920538"/>
          </a:xfrm>
        </p:spPr>
        <p:txBody>
          <a:bodyPr>
            <a:normAutofit/>
          </a:bodyPr>
          <a:lstStyle/>
          <a:p>
            <a:r>
              <a:rPr lang="fr-CH" dirty="0" err="1"/>
              <a:t>Perimeter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E166-F114-6DC7-26C4-732BB83CD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700" y="1554171"/>
            <a:ext cx="10515600" cy="460851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Proton therapy </a:t>
            </a:r>
            <a:r>
              <a:rPr lang="en-GB" dirty="0"/>
              <a:t>is industrial (IBA, Hitachi)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FLASH electrons </a:t>
            </a:r>
            <a:r>
              <a:rPr lang="en-GB" dirty="0"/>
              <a:t>is being developed in collaboration with industry (CERN/CHUV/THERYQ and Curie/Thales).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>
                <a:solidFill>
                  <a:schemeClr val="accent1"/>
                </a:solidFill>
              </a:rPr>
              <a:t>Radioisotope</a:t>
            </a:r>
            <a:r>
              <a:rPr lang="en-GB" dirty="0"/>
              <a:t> production and </a:t>
            </a:r>
            <a:r>
              <a:rPr lang="en-GB" dirty="0">
                <a:solidFill>
                  <a:schemeClr val="accent1"/>
                </a:solidFill>
              </a:rPr>
              <a:t>BNCT</a:t>
            </a:r>
            <a:r>
              <a:rPr lang="en-GB" dirty="0"/>
              <a:t> involve small mature systems partially or totally industrialised.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The TIARA Working Group should (for the moment) only support </a:t>
            </a:r>
            <a:r>
              <a:rPr lang="en-GB" dirty="0">
                <a:solidFill>
                  <a:schemeClr val="accent1"/>
                </a:solidFill>
              </a:rPr>
              <a:t>ion therapy initiatives</a:t>
            </a:r>
            <a:r>
              <a:rPr lang="en-GB" dirty="0"/>
              <a:t>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CC2797-5588-2B81-05F3-BFD0EEA7A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08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AF52-1CF0-D238-3A2B-36F98D06A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5106"/>
            <a:ext cx="10298360" cy="920538"/>
          </a:xfrm>
        </p:spPr>
        <p:txBody>
          <a:bodyPr>
            <a:normAutofit/>
          </a:bodyPr>
          <a:lstStyle/>
          <a:p>
            <a:r>
              <a:rPr lang="fr-CH" dirty="0"/>
              <a:t>Mandate (tentative)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E166-F114-6DC7-26C4-732BB83CD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700" y="1554171"/>
            <a:ext cx="10515600" cy="410707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Disseminate information on ongoing initiatives for ion therapy, including outreach events and material.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Favour synergies and exchange of information and personnel between the initiatives.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Provide expert advice on specific topics related to ion therapy accelerators.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Explore and if required coordinate the preparation of proposals for ion therapy acceleration to the EC calls.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Explore ways to industrialise ion therapy technologies.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CC2797-5588-2B81-05F3-BFD0EEA7A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00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AF52-1CF0-D238-3A2B-36F98D06A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5106"/>
            <a:ext cx="10298360" cy="920538"/>
          </a:xfrm>
        </p:spPr>
        <p:txBody>
          <a:bodyPr>
            <a:normAutofit/>
          </a:bodyPr>
          <a:lstStyle/>
          <a:p>
            <a:r>
              <a:rPr lang="fr-CH" dirty="0"/>
              <a:t>Composition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E166-F114-6DC7-26C4-732BB83CD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700" y="1772816"/>
            <a:ext cx="10515600" cy="345900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Coordinator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1 representative for each ion therapy centre (HIT, CNAO, MedAustron).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1 representative for each new initiative (total of 4).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1 medical doctor or expert in radiation therapy.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1 or 2 experts nominated by TIARA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 Medical associations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CC2797-5588-2B81-05F3-BFD0EEA7A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8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5159896" y="836712"/>
            <a:ext cx="6617046" cy="76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4400" dirty="0">
                <a:latin typeface="Modern Love Caps" panose="020B0604020202020204" pitchFamily="82" charset="0"/>
              </a:rPr>
              <a:t>Thank</a:t>
            </a:r>
            <a:r>
              <a:rPr lang="en-GB" sz="4000" dirty="0">
                <a:latin typeface="Modern Love Caps" panose="020B0604020202020204" pitchFamily="82" charset="0"/>
              </a:rPr>
              <a:t> you for your attention!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F4A55C-688E-43D7-A25E-30B8509414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07" y="2060849"/>
            <a:ext cx="5720217" cy="34275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2D81EC-A461-4E23-AB2D-7EEF421583CD}"/>
              </a:ext>
            </a:extLst>
          </p:cNvPr>
          <p:cNvSpPr txBox="1"/>
          <p:nvPr/>
        </p:nvSpPr>
        <p:spPr>
          <a:xfrm>
            <a:off x="6672064" y="4847094"/>
            <a:ext cx="10081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900" i="1" dirty="0">
                <a:solidFill>
                  <a:schemeClr val="bg1"/>
                </a:solidFill>
              </a:rPr>
              <a:t>Image </a:t>
            </a:r>
            <a:r>
              <a:rPr lang="fr-CH" sz="900" i="1" dirty="0" err="1">
                <a:solidFill>
                  <a:schemeClr val="bg1"/>
                </a:solidFill>
              </a:rPr>
              <a:t>credit</a:t>
            </a:r>
            <a:r>
              <a:rPr lang="fr-CH" sz="900" i="1" dirty="0">
                <a:solidFill>
                  <a:schemeClr val="bg1"/>
                </a:solidFill>
              </a:rPr>
              <a:t>: Elwood H. Smith, The New York Times</a:t>
            </a:r>
            <a:endParaRPr lang="en-GB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37305</TotalTime>
  <Words>341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Modern Love Caps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Motivation</vt:lpstr>
      <vt:lpstr>Perimeter</vt:lpstr>
      <vt:lpstr>Mandate (tentative)</vt:lpstr>
      <vt:lpstr>Composition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839</cp:revision>
  <dcterms:created xsi:type="dcterms:W3CDTF">2017-04-26T09:15:49Z</dcterms:created>
  <dcterms:modified xsi:type="dcterms:W3CDTF">2023-02-21T09:35:19Z</dcterms:modified>
</cp:coreProperties>
</file>