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7"/>
  </p:notesMasterIdLst>
  <p:sldIdLst>
    <p:sldId id="257" r:id="rId2"/>
    <p:sldId id="258" r:id="rId3"/>
    <p:sldId id="259" r:id="rId4"/>
    <p:sldId id="260" r:id="rId5"/>
    <p:sldId id="261" r:id="rId6"/>
    <p:sldId id="267" r:id="rId7"/>
    <p:sldId id="262" r:id="rId8"/>
    <p:sldId id="264" r:id="rId9"/>
    <p:sldId id="271" r:id="rId10"/>
    <p:sldId id="263" r:id="rId11"/>
    <p:sldId id="268" r:id="rId12"/>
    <p:sldId id="265" r:id="rId13"/>
    <p:sldId id="269" r:id="rId14"/>
    <p:sldId id="266"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4E4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04"/>
    <p:restoredTop sz="94604"/>
  </p:normalViewPr>
  <p:slideViewPr>
    <p:cSldViewPr snapToGrid="0" snapToObjects="1">
      <p:cViewPr varScale="1">
        <p:scale>
          <a:sx n="116" d="100"/>
          <a:sy n="116" d="100"/>
        </p:scale>
        <p:origin x="848"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28A480-3686-4A45-B348-778E52A86B5D}" type="datetimeFigureOut">
              <a:rPr lang="en-US" smtClean="0"/>
              <a:t>2/21/23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51F81B-0188-F944-95C5-D896A11FCEC3}" type="slidenum">
              <a:rPr lang="en-US" smtClean="0"/>
              <a:t>‹#›</a:t>
            </a:fld>
            <a:endParaRPr lang="en-US"/>
          </a:p>
        </p:txBody>
      </p:sp>
    </p:spTree>
    <p:extLst>
      <p:ext uri="{BB962C8B-B14F-4D97-AF65-F5344CB8AC3E}">
        <p14:creationId xmlns:p14="http://schemas.microsoft.com/office/powerpoint/2010/main" val="13999409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B417558-A5B4-E842-B1DF-677745561FCD}" type="datetime1">
              <a:rPr lang="en-US" smtClean="0"/>
              <a:t>2/21/23</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75C63EC-9147-6E43-B1C5-595DF9CCBB2A}" type="datetime1">
              <a:rPr lang="en-US" smtClean="0"/>
              <a:t>2/21/23</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28F5549-2B01-B242-8802-82B8589C809D}" type="datetime1">
              <a:rPr lang="en-US" smtClean="0"/>
              <a:t>2/21/23</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F6A0D1B-B268-524A-8345-D1626C161D9C}" type="datetime1">
              <a:rPr lang="en-US" smtClean="0"/>
              <a:t>2/21/23</a:t>
            </a:fld>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75C2D24-40FC-7D40-8933-20B3F8593012}" type="datetime1">
              <a:rPr lang="en-US" smtClean="0"/>
              <a:t>2/21/23</a:t>
            </a:fld>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5813"/>
            <a:ext cx="8226854" cy="940443"/>
          </a:xfrm>
        </p:spPr>
        <p:txBody>
          <a:bodyPr/>
          <a:lstStyle>
            <a:lvl1pPr algn="l">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idx="1"/>
          </p:nvPr>
        </p:nvSpPr>
        <p:spPr>
          <a:xfrm>
            <a:off x="457200" y="956256"/>
            <a:ext cx="8226854" cy="5036771"/>
          </a:xfrm>
        </p:spPr>
        <p:txBody>
          <a:body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3913908-4EF1-FE48-AD15-A61E23EBC998}" type="datetime1">
              <a:rPr lang="en-US" smtClean="0"/>
              <a:t>2/21/23</a:t>
            </a:fld>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a:t>Click to edit Master text styles</a:t>
            </a:r>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1353D12-6D71-EA48-94D4-F90E3FF291D2}" type="datetime1">
              <a:rPr lang="en-US" smtClean="0"/>
              <a:t>2/21/23</a:t>
            </a:fld>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82FC4CC-83A5-5945-BB56-0701AF6952BE}" type="datetime1">
              <a:rPr lang="en-US" smtClean="0"/>
              <a:t>2/21/23</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7"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90A1CA52-547C-E34D-BE14-8174050EC035}" type="datetime1">
              <a:rPr lang="en-US" smtClean="0"/>
              <a:t>2/21/23</a:t>
            </a:fld>
            <a:endParaRPr lang="en-US" dirty="0"/>
          </a:p>
        </p:txBody>
      </p:sp>
      <p:sp>
        <p:nvSpPr>
          <p:cNvPr id="8"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9"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934720"/>
          </a:xfrm>
        </p:spPr>
        <p:txBody>
          <a:bodyPr anchor="ctr"/>
          <a:lstStyle>
            <a:lvl1pPr algn="l">
              <a:defRPr sz="4600"/>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8D00418-891E-6547-86F4-9C60FA69BAAC}" type="datetime1">
              <a:rPr lang="en-US" smtClean="0"/>
              <a:t>2/21/23</a:t>
            </a:fld>
            <a:endParaRPr lang="en-US" dirty="0"/>
          </a:p>
        </p:txBody>
      </p:sp>
      <p:sp>
        <p:nvSpPr>
          <p:cNvPr id="4"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B4BFD808-6B56-4447-9401-2398D08EE3C0}" type="datetime1">
              <a:rPr lang="en-US" smtClean="0"/>
              <a:t>2/21/23</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a:t>Document reference</a:t>
            </a:r>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4" r:id="rId15"/>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2BF5D-230D-FC90-0CEE-3CD950061162}"/>
              </a:ext>
            </a:extLst>
          </p:cNvPr>
          <p:cNvSpPr>
            <a:spLocks noGrp="1"/>
          </p:cNvSpPr>
          <p:nvPr>
            <p:ph type="title"/>
          </p:nvPr>
        </p:nvSpPr>
        <p:spPr>
          <a:xfrm>
            <a:off x="431800" y="763219"/>
            <a:ext cx="8265984" cy="1826363"/>
          </a:xfrm>
        </p:spPr>
        <p:txBody>
          <a:bodyPr/>
          <a:lstStyle/>
          <a:p>
            <a:pPr algn="r"/>
            <a:r>
              <a:rPr lang="en-US" dirty="0"/>
              <a:t>EU-Horizon</a:t>
            </a:r>
            <a:br>
              <a:rPr lang="en-US" dirty="0"/>
            </a:br>
            <a:r>
              <a:rPr lang="en-US" dirty="0"/>
              <a:t>INFRA-2024-TECH-01-01</a:t>
            </a:r>
            <a:r>
              <a:rPr lang="en-CH" dirty="0"/>
              <a:t> </a:t>
            </a:r>
          </a:p>
        </p:txBody>
      </p:sp>
      <p:sp>
        <p:nvSpPr>
          <p:cNvPr id="3" name="Text Placeholder 2">
            <a:extLst>
              <a:ext uri="{FF2B5EF4-FFF2-40B4-BE49-F238E27FC236}">
                <a16:creationId xmlns:a16="http://schemas.microsoft.com/office/drawing/2014/main" id="{92002249-B644-C594-29DA-1F2461D66BCF}"/>
              </a:ext>
            </a:extLst>
          </p:cNvPr>
          <p:cNvSpPr>
            <a:spLocks noGrp="1"/>
          </p:cNvSpPr>
          <p:nvPr>
            <p:ph type="body" idx="1"/>
          </p:nvPr>
        </p:nvSpPr>
        <p:spPr>
          <a:xfrm>
            <a:off x="1458686" y="2797629"/>
            <a:ext cx="7239098" cy="2481941"/>
          </a:xfrm>
        </p:spPr>
        <p:txBody>
          <a:bodyPr>
            <a:normAutofit lnSpcReduction="10000"/>
          </a:bodyPr>
          <a:lstStyle/>
          <a:p>
            <a:pPr algn="r"/>
            <a:r>
              <a:rPr lang="en-CH" dirty="0"/>
              <a:t>First ideas for the preparation of proposals</a:t>
            </a:r>
          </a:p>
          <a:p>
            <a:pPr algn="r"/>
            <a:endParaRPr lang="en-US" dirty="0"/>
          </a:p>
          <a:p>
            <a:pPr algn="r"/>
            <a:r>
              <a:rPr lang="en-US" dirty="0"/>
              <a:t>Compiled</a:t>
            </a:r>
            <a:r>
              <a:rPr lang="en-CH" dirty="0"/>
              <a:t> by L. Bottura</a:t>
            </a:r>
          </a:p>
          <a:p>
            <a:pPr algn="r"/>
            <a:r>
              <a:rPr lang="en-CH" dirty="0"/>
              <a:t>with contributions from M. Vretenar, D. Schulte, R. Losito</a:t>
            </a:r>
          </a:p>
          <a:p>
            <a:pPr algn="r"/>
            <a:endParaRPr lang="en-CH" dirty="0"/>
          </a:p>
          <a:p>
            <a:pPr algn="r"/>
            <a:r>
              <a:rPr lang="en-CH" dirty="0"/>
              <a:t>TIARA Council Meeting</a:t>
            </a:r>
          </a:p>
          <a:p>
            <a:pPr algn="r"/>
            <a:r>
              <a:rPr lang="en-CH" dirty="0"/>
              <a:t>CERN, 21 February 2023</a:t>
            </a:r>
          </a:p>
        </p:txBody>
      </p:sp>
    </p:spTree>
    <p:extLst>
      <p:ext uri="{BB962C8B-B14F-4D97-AF65-F5344CB8AC3E}">
        <p14:creationId xmlns:p14="http://schemas.microsoft.com/office/powerpoint/2010/main" val="7207050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lstStyle/>
          <a:p>
            <a:r>
              <a:rPr lang="en-CH" dirty="0"/>
              <a:t>Topic – Fast accelerators</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10</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p:txBody>
          <a:bodyPr>
            <a:normAutofit fontScale="92500" lnSpcReduction="10000"/>
          </a:bodyPr>
          <a:lstStyle/>
          <a:p>
            <a:r>
              <a:rPr lang="en-US" dirty="0"/>
              <a:t>Challenge: fast (sub-</a:t>
            </a:r>
            <a:r>
              <a:rPr lang="en-US" dirty="0" err="1"/>
              <a:t>ms</a:t>
            </a:r>
            <a:r>
              <a:rPr lang="en-US" dirty="0"/>
              <a:t>) ramped acceleration magnet and powering systems (Q: consider the possibility of using HTS ?)</a:t>
            </a:r>
          </a:p>
          <a:p>
            <a:pPr lvl="1"/>
            <a:r>
              <a:rPr lang="en-US" dirty="0"/>
              <a:t>Fast muons acceleration at affordable and sustainable electrical consumption</a:t>
            </a:r>
          </a:p>
          <a:p>
            <a:pPr lvl="1"/>
            <a:r>
              <a:rPr lang="en-US" dirty="0">
                <a:solidFill>
                  <a:srgbClr val="FF0000"/>
                </a:solidFill>
              </a:rPr>
              <a:t>Proton sources for nuclear physics experiments on radioactive nuclei</a:t>
            </a:r>
          </a:p>
          <a:p>
            <a:pPr lvl="1"/>
            <a:r>
              <a:rPr lang="en-US" dirty="0">
                <a:solidFill>
                  <a:srgbClr val="FF0000"/>
                </a:solidFill>
              </a:rPr>
              <a:t>Accelerator-driven fission and transmutation systems</a:t>
            </a:r>
          </a:p>
          <a:p>
            <a:pPr lvl="1"/>
            <a:r>
              <a:rPr lang="en-US" dirty="0">
                <a:solidFill>
                  <a:srgbClr val="FF0000"/>
                </a:solidFill>
              </a:rPr>
              <a:t>Medical applications (technology applicable to synchrotrons and gantries)</a:t>
            </a:r>
          </a:p>
          <a:p>
            <a:pPr lvl="1"/>
            <a:r>
              <a:rPr lang="en-US" dirty="0">
                <a:solidFill>
                  <a:srgbClr val="FF0000"/>
                </a:solidFill>
              </a:rPr>
              <a:t>Fast injectors for other accelerator applications (e.g. synchrotron light sources)</a:t>
            </a:r>
          </a:p>
        </p:txBody>
      </p:sp>
    </p:spTree>
    <p:extLst>
      <p:ext uri="{BB962C8B-B14F-4D97-AF65-F5344CB8AC3E}">
        <p14:creationId xmlns:p14="http://schemas.microsoft.com/office/powerpoint/2010/main" val="2777753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lstStyle/>
          <a:p>
            <a:r>
              <a:rPr lang="en-CH" dirty="0"/>
              <a:t>Topic – RF in magnetic fields</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11</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p:txBody>
          <a:bodyPr>
            <a:normAutofit/>
          </a:bodyPr>
          <a:lstStyle/>
          <a:p>
            <a:r>
              <a:rPr lang="en-US" dirty="0"/>
              <a:t>Challenge: RF cavities generating up to 20…50 MV/m in large magnetic fields, up to 15 T</a:t>
            </a:r>
          </a:p>
          <a:p>
            <a:pPr lvl="1"/>
            <a:r>
              <a:rPr lang="en-US" dirty="0"/>
              <a:t>Cooling of muon beams</a:t>
            </a:r>
          </a:p>
          <a:p>
            <a:pPr lvl="1"/>
            <a:r>
              <a:rPr lang="en-US" i="1" dirty="0">
                <a:solidFill>
                  <a:srgbClr val="FF0000"/>
                </a:solidFill>
              </a:rPr>
              <a:t>Possible positive impact (to be quantified !) on:</a:t>
            </a:r>
          </a:p>
          <a:p>
            <a:pPr lvl="2"/>
            <a:r>
              <a:rPr lang="en-US" i="1" dirty="0">
                <a:solidFill>
                  <a:srgbClr val="FF0000"/>
                </a:solidFill>
              </a:rPr>
              <a:t>Compact particle source technology</a:t>
            </a:r>
          </a:p>
          <a:p>
            <a:pPr lvl="2"/>
            <a:r>
              <a:rPr lang="en-US" i="1" dirty="0">
                <a:solidFill>
                  <a:srgbClr val="FF0000"/>
                </a:solidFill>
              </a:rPr>
              <a:t>Compact LINACs</a:t>
            </a:r>
          </a:p>
        </p:txBody>
      </p:sp>
    </p:spTree>
    <p:extLst>
      <p:ext uri="{BB962C8B-B14F-4D97-AF65-F5344CB8AC3E}">
        <p14:creationId xmlns:p14="http://schemas.microsoft.com/office/powerpoint/2010/main" val="28285492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lstStyle/>
          <a:p>
            <a:r>
              <a:rPr lang="en-US" dirty="0"/>
              <a:t>Ideas for proposals – 1</a:t>
            </a:r>
            <a:endParaRPr lang="en-CH" dirty="0"/>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12</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p:txBody>
          <a:bodyPr>
            <a:normAutofit fontScale="70000" lnSpcReduction="20000"/>
          </a:bodyPr>
          <a:lstStyle/>
          <a:p>
            <a:r>
              <a:rPr lang="en-US" dirty="0"/>
              <a:t>Focus on a new research infrastructure demonstrating </a:t>
            </a:r>
            <a:r>
              <a:rPr lang="en-US" b="1" dirty="0"/>
              <a:t>intense muon beams</a:t>
            </a:r>
          </a:p>
          <a:p>
            <a:r>
              <a:rPr lang="en-US" dirty="0"/>
              <a:t>Design a novel research infrastructure for muon beams generation and cooling, including integration of components (target, shield, magnets, RF, absorbers,…)</a:t>
            </a:r>
          </a:p>
          <a:p>
            <a:r>
              <a:rPr lang="en-US" dirty="0"/>
              <a:t>Demonstrate key technologies by component engineering, production and test</a:t>
            </a:r>
          </a:p>
          <a:p>
            <a:pPr lvl="1"/>
            <a:r>
              <a:rPr lang="en-US" dirty="0"/>
              <a:t>Topic – Intense beams and targets </a:t>
            </a:r>
          </a:p>
          <a:p>
            <a:pPr lvl="1"/>
            <a:r>
              <a:rPr lang="en-US" dirty="0"/>
              <a:t>Topic – HTS technology </a:t>
            </a:r>
          </a:p>
          <a:p>
            <a:pPr lvl="1"/>
            <a:r>
              <a:rPr lang="en-US" dirty="0"/>
              <a:t>Topic – Cooling efficiency</a:t>
            </a:r>
          </a:p>
          <a:p>
            <a:pPr lvl="1"/>
            <a:r>
              <a:rPr lang="en-US" dirty="0"/>
              <a:t>Topic – RF in magnetic fields</a:t>
            </a:r>
          </a:p>
          <a:p>
            <a:pPr lvl="1"/>
            <a:r>
              <a:rPr lang="en-US" dirty="0"/>
              <a:t>(</a:t>
            </a:r>
            <a:r>
              <a:rPr lang="en-US" i="1" dirty="0"/>
              <a:t>Topic </a:t>
            </a:r>
            <a:r>
              <a:rPr lang="en-US" dirty="0"/>
              <a:t>–</a:t>
            </a:r>
            <a:r>
              <a:rPr lang="en-US" i="1" dirty="0"/>
              <a:t> Fast accelerators</a:t>
            </a:r>
            <a:r>
              <a:rPr lang="en-US" dirty="0"/>
              <a:t>)</a:t>
            </a:r>
          </a:p>
          <a:p>
            <a:pPr lvl="1"/>
            <a:r>
              <a:rPr lang="en-US" dirty="0"/>
              <a:t>(</a:t>
            </a:r>
            <a:r>
              <a:rPr lang="en-US" i="1" dirty="0"/>
              <a:t>Topic – Materials under radiation</a:t>
            </a:r>
            <a:r>
              <a:rPr lang="en-US" dirty="0"/>
              <a:t>)</a:t>
            </a:r>
          </a:p>
          <a:p>
            <a:r>
              <a:rPr lang="en-US" dirty="0"/>
              <a:t>Technology development benefits other fields (HFS, Fusion, SC Power, NMR, MRI)</a:t>
            </a:r>
          </a:p>
          <a:p>
            <a:r>
              <a:rPr lang="en-US" dirty="0"/>
              <a:t>There are at least three </a:t>
            </a:r>
            <a:r>
              <a:rPr lang="en-US" b="1" dirty="0"/>
              <a:t>ESFRI</a:t>
            </a:r>
            <a:r>
              <a:rPr lang="en-US" dirty="0"/>
              <a:t> that could be directly involved: CERN, ESS, EMFL, ESRF (?)</a:t>
            </a:r>
          </a:p>
        </p:txBody>
      </p:sp>
    </p:spTree>
    <p:extLst>
      <p:ext uri="{BB962C8B-B14F-4D97-AF65-F5344CB8AC3E}">
        <p14:creationId xmlns:p14="http://schemas.microsoft.com/office/powerpoint/2010/main" val="16879740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lstStyle/>
          <a:p>
            <a:r>
              <a:rPr lang="en-US" dirty="0"/>
              <a:t>Intense Muon Beams</a:t>
            </a:r>
            <a:endParaRPr lang="en-CH" dirty="0"/>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13</a:t>
            </a:fld>
            <a:endParaRPr lang="en-US" dirty="0"/>
          </a:p>
        </p:txBody>
      </p:sp>
      <p:grpSp>
        <p:nvGrpSpPr>
          <p:cNvPr id="85" name="Group 84">
            <a:extLst>
              <a:ext uri="{FF2B5EF4-FFF2-40B4-BE49-F238E27FC236}">
                <a16:creationId xmlns:a16="http://schemas.microsoft.com/office/drawing/2014/main" id="{6FBE3177-8B81-B892-CAF9-40FA21FAF15D}"/>
              </a:ext>
            </a:extLst>
          </p:cNvPr>
          <p:cNvGrpSpPr/>
          <p:nvPr/>
        </p:nvGrpSpPr>
        <p:grpSpPr>
          <a:xfrm>
            <a:off x="728287" y="2443678"/>
            <a:ext cx="7457089" cy="1574800"/>
            <a:chOff x="890752" y="1921933"/>
            <a:chExt cx="7457089" cy="1574800"/>
          </a:xfrm>
        </p:grpSpPr>
        <p:cxnSp>
          <p:nvCxnSpPr>
            <p:cNvPr id="10" name="Straight Connector 9">
              <a:extLst>
                <a:ext uri="{FF2B5EF4-FFF2-40B4-BE49-F238E27FC236}">
                  <a16:creationId xmlns:a16="http://schemas.microsoft.com/office/drawing/2014/main" id="{916FDD0E-F8E3-7C83-2C68-6BB12A773A01}"/>
                </a:ext>
              </a:extLst>
            </p:cNvPr>
            <p:cNvCxnSpPr>
              <a:cxnSpLocks/>
            </p:cNvCxnSpPr>
            <p:nvPr/>
          </p:nvCxnSpPr>
          <p:spPr>
            <a:xfrm>
              <a:off x="890752" y="2687377"/>
              <a:ext cx="7457089" cy="0"/>
            </a:xfrm>
            <a:prstGeom prst="line">
              <a:avLst/>
            </a:prstGeom>
            <a:ln>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1" name="Rectangle 30">
              <a:extLst>
                <a:ext uri="{FF2B5EF4-FFF2-40B4-BE49-F238E27FC236}">
                  <a16:creationId xmlns:a16="http://schemas.microsoft.com/office/drawing/2014/main" id="{3B1BF254-6CCA-F458-306F-C86A242CCC21}"/>
                </a:ext>
              </a:extLst>
            </p:cNvPr>
            <p:cNvSpPr/>
            <p:nvPr/>
          </p:nvSpPr>
          <p:spPr>
            <a:xfrm flipV="1">
              <a:off x="1567783" y="2614622"/>
              <a:ext cx="337217" cy="126095"/>
            </a:xfrm>
            <a:prstGeom prst="rect">
              <a:avLst/>
            </a:prstGeom>
            <a:solidFill>
              <a:srgbClr val="7030A0">
                <a:alpha val="29000"/>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nvGrpSpPr>
            <p:cNvPr id="45" name="Group 44">
              <a:extLst>
                <a:ext uri="{FF2B5EF4-FFF2-40B4-BE49-F238E27FC236}">
                  <a16:creationId xmlns:a16="http://schemas.microsoft.com/office/drawing/2014/main" id="{F2E040C3-EBD4-9C69-E9E1-4FDB38A5481B}"/>
                </a:ext>
              </a:extLst>
            </p:cNvPr>
            <p:cNvGrpSpPr/>
            <p:nvPr/>
          </p:nvGrpSpPr>
          <p:grpSpPr>
            <a:xfrm>
              <a:off x="4572000" y="1921933"/>
              <a:ext cx="1481668" cy="1574800"/>
              <a:chOff x="4572000" y="1921933"/>
              <a:chExt cx="1481668" cy="1574800"/>
            </a:xfrm>
          </p:grpSpPr>
          <p:grpSp>
            <p:nvGrpSpPr>
              <p:cNvPr id="42" name="Group 41">
                <a:extLst>
                  <a:ext uri="{FF2B5EF4-FFF2-40B4-BE49-F238E27FC236}">
                    <a16:creationId xmlns:a16="http://schemas.microsoft.com/office/drawing/2014/main" id="{522414C7-315B-7A78-04A6-B6055BFD35BC}"/>
                  </a:ext>
                </a:extLst>
              </p:cNvPr>
              <p:cNvGrpSpPr/>
              <p:nvPr/>
            </p:nvGrpSpPr>
            <p:grpSpPr>
              <a:xfrm>
                <a:off x="4959609" y="2345377"/>
                <a:ext cx="684737" cy="684000"/>
                <a:chOff x="4974162" y="2423438"/>
                <a:chExt cx="684737" cy="512651"/>
              </a:xfrm>
            </p:grpSpPr>
            <p:grpSp>
              <p:nvGrpSpPr>
                <p:cNvPr id="23" name="Group 22">
                  <a:extLst>
                    <a:ext uri="{FF2B5EF4-FFF2-40B4-BE49-F238E27FC236}">
                      <a16:creationId xmlns:a16="http://schemas.microsoft.com/office/drawing/2014/main" id="{058B5249-E87F-C443-4EB1-9BF32C550D7F}"/>
                    </a:ext>
                  </a:extLst>
                </p:cNvPr>
                <p:cNvGrpSpPr/>
                <p:nvPr/>
              </p:nvGrpSpPr>
              <p:grpSpPr>
                <a:xfrm>
                  <a:off x="4974162" y="2428489"/>
                  <a:ext cx="684737" cy="507600"/>
                  <a:chOff x="4974162" y="2428489"/>
                  <a:chExt cx="684737" cy="508478"/>
                </a:xfrm>
              </p:grpSpPr>
              <p:sp>
                <p:nvSpPr>
                  <p:cNvPr id="19" name="Pie 18">
                    <a:extLst>
                      <a:ext uri="{FF2B5EF4-FFF2-40B4-BE49-F238E27FC236}">
                        <a16:creationId xmlns:a16="http://schemas.microsoft.com/office/drawing/2014/main" id="{1E21FBAD-C38E-A397-98C9-939357E0F7B8}"/>
                      </a:ext>
                    </a:extLst>
                  </p:cNvPr>
                  <p:cNvSpPr/>
                  <p:nvPr/>
                </p:nvSpPr>
                <p:spPr>
                  <a:xfrm>
                    <a:off x="5148530" y="2428490"/>
                    <a:ext cx="170123" cy="508477"/>
                  </a:xfrm>
                  <a:prstGeom prst="pie">
                    <a:avLst>
                      <a:gd name="adj1" fmla="val 10799994"/>
                      <a:gd name="adj2" fmla="val 41239"/>
                    </a:avLst>
                  </a:prstGeom>
                  <a:solidFill>
                    <a:srgbClr val="00B0F0">
                      <a:alpha val="49698"/>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20" name="Pie 19">
                    <a:extLst>
                      <a:ext uri="{FF2B5EF4-FFF2-40B4-BE49-F238E27FC236}">
                        <a16:creationId xmlns:a16="http://schemas.microsoft.com/office/drawing/2014/main" id="{C51A3522-E368-D15C-5AC8-91316CF67502}"/>
                      </a:ext>
                    </a:extLst>
                  </p:cNvPr>
                  <p:cNvSpPr/>
                  <p:nvPr/>
                </p:nvSpPr>
                <p:spPr>
                  <a:xfrm>
                    <a:off x="5318653" y="2428490"/>
                    <a:ext cx="170123" cy="508477"/>
                  </a:xfrm>
                  <a:prstGeom prst="pie">
                    <a:avLst>
                      <a:gd name="adj1" fmla="val 10799994"/>
                      <a:gd name="adj2" fmla="val 41239"/>
                    </a:avLst>
                  </a:prstGeom>
                  <a:solidFill>
                    <a:srgbClr val="00B0F0">
                      <a:alpha val="49698"/>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21" name="Pie 20">
                    <a:extLst>
                      <a:ext uri="{FF2B5EF4-FFF2-40B4-BE49-F238E27FC236}">
                        <a16:creationId xmlns:a16="http://schemas.microsoft.com/office/drawing/2014/main" id="{E190A17E-18E9-CA8E-729C-C9165027CA19}"/>
                      </a:ext>
                    </a:extLst>
                  </p:cNvPr>
                  <p:cNvSpPr/>
                  <p:nvPr/>
                </p:nvSpPr>
                <p:spPr>
                  <a:xfrm>
                    <a:off x="5488776" y="2428489"/>
                    <a:ext cx="170123" cy="508477"/>
                  </a:xfrm>
                  <a:prstGeom prst="pie">
                    <a:avLst>
                      <a:gd name="adj1" fmla="val 10799994"/>
                      <a:gd name="adj2" fmla="val 41239"/>
                    </a:avLst>
                  </a:prstGeom>
                  <a:solidFill>
                    <a:srgbClr val="00B0F0">
                      <a:alpha val="49698"/>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22" name="Pie 21">
                    <a:extLst>
                      <a:ext uri="{FF2B5EF4-FFF2-40B4-BE49-F238E27FC236}">
                        <a16:creationId xmlns:a16="http://schemas.microsoft.com/office/drawing/2014/main" id="{6590C4DD-E0A2-4B9A-2DA2-4CB50CF3A7E6}"/>
                      </a:ext>
                    </a:extLst>
                  </p:cNvPr>
                  <p:cNvSpPr/>
                  <p:nvPr/>
                </p:nvSpPr>
                <p:spPr>
                  <a:xfrm>
                    <a:off x="4974162" y="2428489"/>
                    <a:ext cx="170123" cy="508477"/>
                  </a:xfrm>
                  <a:prstGeom prst="pie">
                    <a:avLst>
                      <a:gd name="adj1" fmla="val 10799994"/>
                      <a:gd name="adj2" fmla="val 41239"/>
                    </a:avLst>
                  </a:prstGeom>
                  <a:solidFill>
                    <a:srgbClr val="00B0F0">
                      <a:alpha val="49698"/>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grpSp>
            <p:grpSp>
              <p:nvGrpSpPr>
                <p:cNvPr id="26" name="Group 25">
                  <a:extLst>
                    <a:ext uri="{FF2B5EF4-FFF2-40B4-BE49-F238E27FC236}">
                      <a16:creationId xmlns:a16="http://schemas.microsoft.com/office/drawing/2014/main" id="{24685A40-5465-F2E6-0900-1A7F257E6F39}"/>
                    </a:ext>
                  </a:extLst>
                </p:cNvPr>
                <p:cNvGrpSpPr/>
                <p:nvPr/>
              </p:nvGrpSpPr>
              <p:grpSpPr>
                <a:xfrm flipV="1">
                  <a:off x="4974162" y="2423438"/>
                  <a:ext cx="684737" cy="508478"/>
                  <a:chOff x="4974162" y="2428489"/>
                  <a:chExt cx="684737" cy="508478"/>
                </a:xfrm>
              </p:grpSpPr>
              <p:sp>
                <p:nvSpPr>
                  <p:cNvPr id="27" name="Pie 26">
                    <a:extLst>
                      <a:ext uri="{FF2B5EF4-FFF2-40B4-BE49-F238E27FC236}">
                        <a16:creationId xmlns:a16="http://schemas.microsoft.com/office/drawing/2014/main" id="{7050E804-9959-6FE2-0D5F-478372CC3C42}"/>
                      </a:ext>
                    </a:extLst>
                  </p:cNvPr>
                  <p:cNvSpPr/>
                  <p:nvPr/>
                </p:nvSpPr>
                <p:spPr>
                  <a:xfrm>
                    <a:off x="5148530" y="2428490"/>
                    <a:ext cx="170123" cy="508477"/>
                  </a:xfrm>
                  <a:prstGeom prst="pie">
                    <a:avLst>
                      <a:gd name="adj1" fmla="val 10799994"/>
                      <a:gd name="adj2" fmla="val 41239"/>
                    </a:avLst>
                  </a:prstGeom>
                  <a:solidFill>
                    <a:srgbClr val="00B0F0">
                      <a:alpha val="49698"/>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28" name="Pie 27">
                    <a:extLst>
                      <a:ext uri="{FF2B5EF4-FFF2-40B4-BE49-F238E27FC236}">
                        <a16:creationId xmlns:a16="http://schemas.microsoft.com/office/drawing/2014/main" id="{A2FB6003-9989-E74F-0C87-0783643F8371}"/>
                      </a:ext>
                    </a:extLst>
                  </p:cNvPr>
                  <p:cNvSpPr/>
                  <p:nvPr/>
                </p:nvSpPr>
                <p:spPr>
                  <a:xfrm>
                    <a:off x="5318653" y="2428490"/>
                    <a:ext cx="170123" cy="508477"/>
                  </a:xfrm>
                  <a:prstGeom prst="pie">
                    <a:avLst>
                      <a:gd name="adj1" fmla="val 10799994"/>
                      <a:gd name="adj2" fmla="val 41239"/>
                    </a:avLst>
                  </a:prstGeom>
                  <a:solidFill>
                    <a:srgbClr val="00B0F0">
                      <a:alpha val="49698"/>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29" name="Pie 28">
                    <a:extLst>
                      <a:ext uri="{FF2B5EF4-FFF2-40B4-BE49-F238E27FC236}">
                        <a16:creationId xmlns:a16="http://schemas.microsoft.com/office/drawing/2014/main" id="{D9748DBC-F4E4-27B5-B1A2-DCAF77043F8D}"/>
                      </a:ext>
                    </a:extLst>
                  </p:cNvPr>
                  <p:cNvSpPr/>
                  <p:nvPr/>
                </p:nvSpPr>
                <p:spPr>
                  <a:xfrm>
                    <a:off x="5488776" y="2428489"/>
                    <a:ext cx="170123" cy="508477"/>
                  </a:xfrm>
                  <a:prstGeom prst="pie">
                    <a:avLst>
                      <a:gd name="adj1" fmla="val 10799994"/>
                      <a:gd name="adj2" fmla="val 41239"/>
                    </a:avLst>
                  </a:prstGeom>
                  <a:solidFill>
                    <a:srgbClr val="00B0F0">
                      <a:alpha val="49698"/>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30" name="Pie 29">
                    <a:extLst>
                      <a:ext uri="{FF2B5EF4-FFF2-40B4-BE49-F238E27FC236}">
                        <a16:creationId xmlns:a16="http://schemas.microsoft.com/office/drawing/2014/main" id="{C5911254-0FA9-BEF2-902D-E2BFF1325A43}"/>
                      </a:ext>
                    </a:extLst>
                  </p:cNvPr>
                  <p:cNvSpPr/>
                  <p:nvPr/>
                </p:nvSpPr>
                <p:spPr>
                  <a:xfrm>
                    <a:off x="4974162" y="2428489"/>
                    <a:ext cx="170123" cy="508477"/>
                  </a:xfrm>
                  <a:prstGeom prst="pie">
                    <a:avLst>
                      <a:gd name="adj1" fmla="val 10799994"/>
                      <a:gd name="adj2" fmla="val 41239"/>
                    </a:avLst>
                  </a:prstGeom>
                  <a:solidFill>
                    <a:srgbClr val="00B0F0">
                      <a:alpha val="49698"/>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grpSp>
          </p:grpSp>
          <p:grpSp>
            <p:nvGrpSpPr>
              <p:cNvPr id="43" name="Group 42">
                <a:extLst>
                  <a:ext uri="{FF2B5EF4-FFF2-40B4-BE49-F238E27FC236}">
                    <a16:creationId xmlns:a16="http://schemas.microsoft.com/office/drawing/2014/main" id="{5DB5ABDE-FA60-7D48-3CAE-8F8989788E1C}"/>
                  </a:ext>
                </a:extLst>
              </p:cNvPr>
              <p:cNvGrpSpPr/>
              <p:nvPr/>
            </p:nvGrpSpPr>
            <p:grpSpPr>
              <a:xfrm>
                <a:off x="4654812" y="2034799"/>
                <a:ext cx="1298575" cy="1305156"/>
                <a:chOff x="4654812" y="2034799"/>
                <a:chExt cx="1298575" cy="1305156"/>
              </a:xfrm>
            </p:grpSpPr>
            <p:grpSp>
              <p:nvGrpSpPr>
                <p:cNvPr id="32" name="Group 31">
                  <a:extLst>
                    <a:ext uri="{FF2B5EF4-FFF2-40B4-BE49-F238E27FC236}">
                      <a16:creationId xmlns:a16="http://schemas.microsoft.com/office/drawing/2014/main" id="{29C27BEF-577C-795D-980A-773B97C4F2EC}"/>
                    </a:ext>
                  </a:extLst>
                </p:cNvPr>
                <p:cNvGrpSpPr/>
                <p:nvPr/>
              </p:nvGrpSpPr>
              <p:grpSpPr>
                <a:xfrm>
                  <a:off x="4654812" y="2034799"/>
                  <a:ext cx="1298575" cy="554419"/>
                  <a:chOff x="4657725" y="1943101"/>
                  <a:chExt cx="1298575" cy="554419"/>
                </a:xfrm>
              </p:grpSpPr>
              <p:grpSp>
                <p:nvGrpSpPr>
                  <p:cNvPr id="14" name="Group 13">
                    <a:extLst>
                      <a:ext uri="{FF2B5EF4-FFF2-40B4-BE49-F238E27FC236}">
                        <a16:creationId xmlns:a16="http://schemas.microsoft.com/office/drawing/2014/main" id="{2FC03735-D364-E9DD-0813-2088F943563F}"/>
                      </a:ext>
                    </a:extLst>
                  </p:cNvPr>
                  <p:cNvGrpSpPr/>
                  <p:nvPr/>
                </p:nvGrpSpPr>
                <p:grpSpPr>
                  <a:xfrm>
                    <a:off x="4657725" y="1943101"/>
                    <a:ext cx="358775" cy="554419"/>
                    <a:chOff x="4657725" y="1943101"/>
                    <a:chExt cx="358775" cy="554419"/>
                  </a:xfrm>
                </p:grpSpPr>
                <p:sp>
                  <p:nvSpPr>
                    <p:cNvPr id="11" name="Rectangle 10">
                      <a:extLst>
                        <a:ext uri="{FF2B5EF4-FFF2-40B4-BE49-F238E27FC236}">
                          <a16:creationId xmlns:a16="http://schemas.microsoft.com/office/drawing/2014/main" id="{F70A0AA5-EB4E-ADFA-30C1-BE9C25DD047D}"/>
                        </a:ext>
                      </a:extLst>
                    </p:cNvPr>
                    <p:cNvSpPr/>
                    <p:nvPr/>
                  </p:nvSpPr>
                  <p:spPr>
                    <a:xfrm>
                      <a:off x="4797625" y="2180895"/>
                      <a:ext cx="136926" cy="126124"/>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12" name="Rectangle 11">
                      <a:extLst>
                        <a:ext uri="{FF2B5EF4-FFF2-40B4-BE49-F238E27FC236}">
                          <a16:creationId xmlns:a16="http://schemas.microsoft.com/office/drawing/2014/main" id="{DB0B73FB-58F2-D5F2-5F83-C65545CA653E}"/>
                        </a:ext>
                      </a:extLst>
                    </p:cNvPr>
                    <p:cNvSpPr/>
                    <p:nvPr/>
                  </p:nvSpPr>
                  <p:spPr>
                    <a:xfrm>
                      <a:off x="4657725" y="2371396"/>
                      <a:ext cx="279800" cy="126124"/>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13" name="Rectangle 12">
                      <a:extLst>
                        <a:ext uri="{FF2B5EF4-FFF2-40B4-BE49-F238E27FC236}">
                          <a16:creationId xmlns:a16="http://schemas.microsoft.com/office/drawing/2014/main" id="{FD96CE27-80BD-F5B5-772F-B2CEE4ED4FDA}"/>
                        </a:ext>
                      </a:extLst>
                    </p:cNvPr>
                    <p:cNvSpPr/>
                    <p:nvPr/>
                  </p:nvSpPr>
                  <p:spPr>
                    <a:xfrm>
                      <a:off x="4846377" y="1943101"/>
                      <a:ext cx="170123" cy="173417"/>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grpSp>
                <p:nvGrpSpPr>
                  <p:cNvPr id="15" name="Group 14">
                    <a:extLst>
                      <a:ext uri="{FF2B5EF4-FFF2-40B4-BE49-F238E27FC236}">
                        <a16:creationId xmlns:a16="http://schemas.microsoft.com/office/drawing/2014/main" id="{1EC80A79-0E2C-5F1B-7E86-2BCEEAB64674}"/>
                      </a:ext>
                    </a:extLst>
                  </p:cNvPr>
                  <p:cNvGrpSpPr/>
                  <p:nvPr/>
                </p:nvGrpSpPr>
                <p:grpSpPr>
                  <a:xfrm flipH="1">
                    <a:off x="5597525" y="1943101"/>
                    <a:ext cx="358775" cy="554419"/>
                    <a:chOff x="4657725" y="1943101"/>
                    <a:chExt cx="358775" cy="554419"/>
                  </a:xfrm>
                </p:grpSpPr>
                <p:sp>
                  <p:nvSpPr>
                    <p:cNvPr id="16" name="Rectangle 15">
                      <a:extLst>
                        <a:ext uri="{FF2B5EF4-FFF2-40B4-BE49-F238E27FC236}">
                          <a16:creationId xmlns:a16="http://schemas.microsoft.com/office/drawing/2014/main" id="{BB6DEA95-767E-EDFF-BF1C-5EC2E5B8019F}"/>
                        </a:ext>
                      </a:extLst>
                    </p:cNvPr>
                    <p:cNvSpPr/>
                    <p:nvPr/>
                  </p:nvSpPr>
                  <p:spPr>
                    <a:xfrm>
                      <a:off x="4797625" y="2180895"/>
                      <a:ext cx="136926" cy="126124"/>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CBD531D5-6A7C-9ABC-B2F8-60B2C0C63EAF}"/>
                        </a:ext>
                      </a:extLst>
                    </p:cNvPr>
                    <p:cNvSpPr/>
                    <p:nvPr/>
                  </p:nvSpPr>
                  <p:spPr>
                    <a:xfrm>
                      <a:off x="4657725" y="2371396"/>
                      <a:ext cx="279800" cy="126124"/>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4892E6E-A4A4-C8C0-9355-0882D05A3D05}"/>
                        </a:ext>
                      </a:extLst>
                    </p:cNvPr>
                    <p:cNvSpPr/>
                    <p:nvPr/>
                  </p:nvSpPr>
                  <p:spPr>
                    <a:xfrm>
                      <a:off x="4846377" y="1943101"/>
                      <a:ext cx="170123" cy="173417"/>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grpSp>
            <p:grpSp>
              <p:nvGrpSpPr>
                <p:cNvPr id="33" name="Group 32">
                  <a:extLst>
                    <a:ext uri="{FF2B5EF4-FFF2-40B4-BE49-F238E27FC236}">
                      <a16:creationId xmlns:a16="http://schemas.microsoft.com/office/drawing/2014/main" id="{0EC6C618-91B1-48EE-5F79-345ADA33F9BA}"/>
                    </a:ext>
                  </a:extLst>
                </p:cNvPr>
                <p:cNvGrpSpPr/>
                <p:nvPr/>
              </p:nvGrpSpPr>
              <p:grpSpPr>
                <a:xfrm flipV="1">
                  <a:off x="4654812" y="2785536"/>
                  <a:ext cx="1298575" cy="554419"/>
                  <a:chOff x="4657725" y="1943101"/>
                  <a:chExt cx="1298575" cy="554419"/>
                </a:xfrm>
              </p:grpSpPr>
              <p:grpSp>
                <p:nvGrpSpPr>
                  <p:cNvPr id="34" name="Group 33">
                    <a:extLst>
                      <a:ext uri="{FF2B5EF4-FFF2-40B4-BE49-F238E27FC236}">
                        <a16:creationId xmlns:a16="http://schemas.microsoft.com/office/drawing/2014/main" id="{8C9F8247-B6F1-DE77-50F1-4A49D829C6E1}"/>
                      </a:ext>
                    </a:extLst>
                  </p:cNvPr>
                  <p:cNvGrpSpPr/>
                  <p:nvPr/>
                </p:nvGrpSpPr>
                <p:grpSpPr>
                  <a:xfrm>
                    <a:off x="4657725" y="1943101"/>
                    <a:ext cx="358775" cy="554419"/>
                    <a:chOff x="4657725" y="1943101"/>
                    <a:chExt cx="358775" cy="554419"/>
                  </a:xfrm>
                </p:grpSpPr>
                <p:sp>
                  <p:nvSpPr>
                    <p:cNvPr id="39" name="Rectangle 38">
                      <a:extLst>
                        <a:ext uri="{FF2B5EF4-FFF2-40B4-BE49-F238E27FC236}">
                          <a16:creationId xmlns:a16="http://schemas.microsoft.com/office/drawing/2014/main" id="{B7B5B16E-4196-BF34-9FAF-E1C6CE2C317F}"/>
                        </a:ext>
                      </a:extLst>
                    </p:cNvPr>
                    <p:cNvSpPr/>
                    <p:nvPr/>
                  </p:nvSpPr>
                  <p:spPr>
                    <a:xfrm>
                      <a:off x="4797625" y="2180895"/>
                      <a:ext cx="136926" cy="126124"/>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0" name="Rectangle 39">
                      <a:extLst>
                        <a:ext uri="{FF2B5EF4-FFF2-40B4-BE49-F238E27FC236}">
                          <a16:creationId xmlns:a16="http://schemas.microsoft.com/office/drawing/2014/main" id="{A8769D67-26EF-FFE4-DCC2-57B72C1C831C}"/>
                        </a:ext>
                      </a:extLst>
                    </p:cNvPr>
                    <p:cNvSpPr/>
                    <p:nvPr/>
                  </p:nvSpPr>
                  <p:spPr>
                    <a:xfrm>
                      <a:off x="4657725" y="2371396"/>
                      <a:ext cx="279800" cy="126124"/>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1" name="Rectangle 40">
                      <a:extLst>
                        <a:ext uri="{FF2B5EF4-FFF2-40B4-BE49-F238E27FC236}">
                          <a16:creationId xmlns:a16="http://schemas.microsoft.com/office/drawing/2014/main" id="{F7CC0BB9-1CD7-73CE-B6C4-20BB8704E1EC}"/>
                        </a:ext>
                      </a:extLst>
                    </p:cNvPr>
                    <p:cNvSpPr/>
                    <p:nvPr/>
                  </p:nvSpPr>
                  <p:spPr>
                    <a:xfrm>
                      <a:off x="4846377" y="1943101"/>
                      <a:ext cx="170123" cy="173417"/>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grpSp>
                <p:nvGrpSpPr>
                  <p:cNvPr id="35" name="Group 34">
                    <a:extLst>
                      <a:ext uri="{FF2B5EF4-FFF2-40B4-BE49-F238E27FC236}">
                        <a16:creationId xmlns:a16="http://schemas.microsoft.com/office/drawing/2014/main" id="{F301BED5-118F-3EBF-9436-EE96453FF62B}"/>
                      </a:ext>
                    </a:extLst>
                  </p:cNvPr>
                  <p:cNvGrpSpPr/>
                  <p:nvPr/>
                </p:nvGrpSpPr>
                <p:grpSpPr>
                  <a:xfrm flipH="1">
                    <a:off x="5597525" y="1943101"/>
                    <a:ext cx="358775" cy="554419"/>
                    <a:chOff x="4657725" y="1943101"/>
                    <a:chExt cx="358775" cy="554419"/>
                  </a:xfrm>
                </p:grpSpPr>
                <p:sp>
                  <p:nvSpPr>
                    <p:cNvPr id="36" name="Rectangle 35">
                      <a:extLst>
                        <a:ext uri="{FF2B5EF4-FFF2-40B4-BE49-F238E27FC236}">
                          <a16:creationId xmlns:a16="http://schemas.microsoft.com/office/drawing/2014/main" id="{E8650845-5C82-6EEF-4488-5D037E263948}"/>
                        </a:ext>
                      </a:extLst>
                    </p:cNvPr>
                    <p:cNvSpPr/>
                    <p:nvPr/>
                  </p:nvSpPr>
                  <p:spPr>
                    <a:xfrm>
                      <a:off x="4797625" y="2180895"/>
                      <a:ext cx="136926" cy="126124"/>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37" name="Rectangle 36">
                      <a:extLst>
                        <a:ext uri="{FF2B5EF4-FFF2-40B4-BE49-F238E27FC236}">
                          <a16:creationId xmlns:a16="http://schemas.microsoft.com/office/drawing/2014/main" id="{D0A96F41-CD45-D901-D2D3-406537523EF1}"/>
                        </a:ext>
                      </a:extLst>
                    </p:cNvPr>
                    <p:cNvSpPr/>
                    <p:nvPr/>
                  </p:nvSpPr>
                  <p:spPr>
                    <a:xfrm>
                      <a:off x="4657725" y="2371396"/>
                      <a:ext cx="279800" cy="126124"/>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38" name="Rectangle 37">
                      <a:extLst>
                        <a:ext uri="{FF2B5EF4-FFF2-40B4-BE49-F238E27FC236}">
                          <a16:creationId xmlns:a16="http://schemas.microsoft.com/office/drawing/2014/main" id="{7B843CDD-A0AA-7028-0D8E-C6B566BD61D9}"/>
                        </a:ext>
                      </a:extLst>
                    </p:cNvPr>
                    <p:cNvSpPr/>
                    <p:nvPr/>
                  </p:nvSpPr>
                  <p:spPr>
                    <a:xfrm>
                      <a:off x="4846377" y="1943101"/>
                      <a:ext cx="170123" cy="173417"/>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grpSp>
          </p:grpSp>
          <p:sp>
            <p:nvSpPr>
              <p:cNvPr id="44" name="Rounded Rectangle 43">
                <a:extLst>
                  <a:ext uri="{FF2B5EF4-FFF2-40B4-BE49-F238E27FC236}">
                    <a16:creationId xmlns:a16="http://schemas.microsoft.com/office/drawing/2014/main" id="{F54A247E-96A6-610E-2EB2-947A994AF6B5}"/>
                  </a:ext>
                </a:extLst>
              </p:cNvPr>
              <p:cNvSpPr/>
              <p:nvPr/>
            </p:nvSpPr>
            <p:spPr>
              <a:xfrm>
                <a:off x="4572000" y="1921933"/>
                <a:ext cx="1481668" cy="1574800"/>
              </a:xfrm>
              <a:prstGeom prst="roundRect">
                <a:avLst>
                  <a:gd name="adj" fmla="val 6990"/>
                </a:avLst>
              </a:prstGeom>
              <a:no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grpSp>
          <p:nvGrpSpPr>
            <p:cNvPr id="46" name="Group 45">
              <a:extLst>
                <a:ext uri="{FF2B5EF4-FFF2-40B4-BE49-F238E27FC236}">
                  <a16:creationId xmlns:a16="http://schemas.microsoft.com/office/drawing/2014/main" id="{4F3A5797-FE0F-8489-4244-F429933D3421}"/>
                </a:ext>
              </a:extLst>
            </p:cNvPr>
            <p:cNvGrpSpPr/>
            <p:nvPr/>
          </p:nvGrpSpPr>
          <p:grpSpPr>
            <a:xfrm>
              <a:off x="6188803" y="1921933"/>
              <a:ext cx="1481668" cy="1574800"/>
              <a:chOff x="4572000" y="1921933"/>
              <a:chExt cx="1481668" cy="1574800"/>
            </a:xfrm>
          </p:grpSpPr>
          <p:grpSp>
            <p:nvGrpSpPr>
              <p:cNvPr id="47" name="Group 46">
                <a:extLst>
                  <a:ext uri="{FF2B5EF4-FFF2-40B4-BE49-F238E27FC236}">
                    <a16:creationId xmlns:a16="http://schemas.microsoft.com/office/drawing/2014/main" id="{6C3F42DC-CD73-431C-E32F-331EDF3D7D54}"/>
                  </a:ext>
                </a:extLst>
              </p:cNvPr>
              <p:cNvGrpSpPr/>
              <p:nvPr/>
            </p:nvGrpSpPr>
            <p:grpSpPr>
              <a:xfrm>
                <a:off x="4959609" y="2345377"/>
                <a:ext cx="684737" cy="684000"/>
                <a:chOff x="4974162" y="2423438"/>
                <a:chExt cx="684737" cy="512651"/>
              </a:xfrm>
            </p:grpSpPr>
            <p:grpSp>
              <p:nvGrpSpPr>
                <p:cNvPr id="68" name="Group 67">
                  <a:extLst>
                    <a:ext uri="{FF2B5EF4-FFF2-40B4-BE49-F238E27FC236}">
                      <a16:creationId xmlns:a16="http://schemas.microsoft.com/office/drawing/2014/main" id="{58718EAF-1116-5217-4905-78143725932B}"/>
                    </a:ext>
                  </a:extLst>
                </p:cNvPr>
                <p:cNvGrpSpPr/>
                <p:nvPr/>
              </p:nvGrpSpPr>
              <p:grpSpPr>
                <a:xfrm>
                  <a:off x="4974162" y="2428489"/>
                  <a:ext cx="684737" cy="507600"/>
                  <a:chOff x="4974162" y="2428489"/>
                  <a:chExt cx="684737" cy="508478"/>
                </a:xfrm>
              </p:grpSpPr>
              <p:sp>
                <p:nvSpPr>
                  <p:cNvPr id="74" name="Pie 73">
                    <a:extLst>
                      <a:ext uri="{FF2B5EF4-FFF2-40B4-BE49-F238E27FC236}">
                        <a16:creationId xmlns:a16="http://schemas.microsoft.com/office/drawing/2014/main" id="{6BD06F36-7EE1-0A64-4C0B-A49F59AFCFCD}"/>
                      </a:ext>
                    </a:extLst>
                  </p:cNvPr>
                  <p:cNvSpPr/>
                  <p:nvPr/>
                </p:nvSpPr>
                <p:spPr>
                  <a:xfrm>
                    <a:off x="5148530" y="2428490"/>
                    <a:ext cx="170123" cy="508477"/>
                  </a:xfrm>
                  <a:prstGeom prst="pie">
                    <a:avLst>
                      <a:gd name="adj1" fmla="val 10799994"/>
                      <a:gd name="adj2" fmla="val 41239"/>
                    </a:avLst>
                  </a:prstGeom>
                  <a:solidFill>
                    <a:srgbClr val="00B0F0">
                      <a:alpha val="49698"/>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75" name="Pie 74">
                    <a:extLst>
                      <a:ext uri="{FF2B5EF4-FFF2-40B4-BE49-F238E27FC236}">
                        <a16:creationId xmlns:a16="http://schemas.microsoft.com/office/drawing/2014/main" id="{327E969D-C677-1543-859F-CC9901865A77}"/>
                      </a:ext>
                    </a:extLst>
                  </p:cNvPr>
                  <p:cNvSpPr/>
                  <p:nvPr/>
                </p:nvSpPr>
                <p:spPr>
                  <a:xfrm>
                    <a:off x="5318653" y="2428490"/>
                    <a:ext cx="170123" cy="508477"/>
                  </a:xfrm>
                  <a:prstGeom prst="pie">
                    <a:avLst>
                      <a:gd name="adj1" fmla="val 10799994"/>
                      <a:gd name="adj2" fmla="val 41239"/>
                    </a:avLst>
                  </a:prstGeom>
                  <a:solidFill>
                    <a:srgbClr val="00B0F0">
                      <a:alpha val="49698"/>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76" name="Pie 75">
                    <a:extLst>
                      <a:ext uri="{FF2B5EF4-FFF2-40B4-BE49-F238E27FC236}">
                        <a16:creationId xmlns:a16="http://schemas.microsoft.com/office/drawing/2014/main" id="{A801D3F4-2410-1B43-1A6C-64F5E091EE8C}"/>
                      </a:ext>
                    </a:extLst>
                  </p:cNvPr>
                  <p:cNvSpPr/>
                  <p:nvPr/>
                </p:nvSpPr>
                <p:spPr>
                  <a:xfrm>
                    <a:off x="5488776" y="2428489"/>
                    <a:ext cx="170123" cy="508477"/>
                  </a:xfrm>
                  <a:prstGeom prst="pie">
                    <a:avLst>
                      <a:gd name="adj1" fmla="val 10799994"/>
                      <a:gd name="adj2" fmla="val 41239"/>
                    </a:avLst>
                  </a:prstGeom>
                  <a:solidFill>
                    <a:srgbClr val="00B0F0">
                      <a:alpha val="49698"/>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77" name="Pie 76">
                    <a:extLst>
                      <a:ext uri="{FF2B5EF4-FFF2-40B4-BE49-F238E27FC236}">
                        <a16:creationId xmlns:a16="http://schemas.microsoft.com/office/drawing/2014/main" id="{A7FFE0F3-FC0E-CE5B-6412-2A1216C11966}"/>
                      </a:ext>
                    </a:extLst>
                  </p:cNvPr>
                  <p:cNvSpPr/>
                  <p:nvPr/>
                </p:nvSpPr>
                <p:spPr>
                  <a:xfrm>
                    <a:off x="4974162" y="2428489"/>
                    <a:ext cx="170123" cy="508477"/>
                  </a:xfrm>
                  <a:prstGeom prst="pie">
                    <a:avLst>
                      <a:gd name="adj1" fmla="val 10799994"/>
                      <a:gd name="adj2" fmla="val 41239"/>
                    </a:avLst>
                  </a:prstGeom>
                  <a:solidFill>
                    <a:srgbClr val="00B0F0">
                      <a:alpha val="49698"/>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grpSp>
            <p:grpSp>
              <p:nvGrpSpPr>
                <p:cNvPr id="69" name="Group 68">
                  <a:extLst>
                    <a:ext uri="{FF2B5EF4-FFF2-40B4-BE49-F238E27FC236}">
                      <a16:creationId xmlns:a16="http://schemas.microsoft.com/office/drawing/2014/main" id="{E302508B-12C2-A058-7C2A-12ACC949F4FE}"/>
                    </a:ext>
                  </a:extLst>
                </p:cNvPr>
                <p:cNvGrpSpPr/>
                <p:nvPr/>
              </p:nvGrpSpPr>
              <p:grpSpPr>
                <a:xfrm flipV="1">
                  <a:off x="4974162" y="2423438"/>
                  <a:ext cx="684737" cy="508478"/>
                  <a:chOff x="4974162" y="2428489"/>
                  <a:chExt cx="684737" cy="508478"/>
                </a:xfrm>
              </p:grpSpPr>
              <p:sp>
                <p:nvSpPr>
                  <p:cNvPr id="70" name="Pie 69">
                    <a:extLst>
                      <a:ext uri="{FF2B5EF4-FFF2-40B4-BE49-F238E27FC236}">
                        <a16:creationId xmlns:a16="http://schemas.microsoft.com/office/drawing/2014/main" id="{061F0359-5680-864D-2FE7-0B43F40FC47F}"/>
                      </a:ext>
                    </a:extLst>
                  </p:cNvPr>
                  <p:cNvSpPr/>
                  <p:nvPr/>
                </p:nvSpPr>
                <p:spPr>
                  <a:xfrm>
                    <a:off x="5148530" y="2428490"/>
                    <a:ext cx="170123" cy="508477"/>
                  </a:xfrm>
                  <a:prstGeom prst="pie">
                    <a:avLst>
                      <a:gd name="adj1" fmla="val 10799994"/>
                      <a:gd name="adj2" fmla="val 41239"/>
                    </a:avLst>
                  </a:prstGeom>
                  <a:solidFill>
                    <a:srgbClr val="00B0F0">
                      <a:alpha val="49698"/>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71" name="Pie 70">
                    <a:extLst>
                      <a:ext uri="{FF2B5EF4-FFF2-40B4-BE49-F238E27FC236}">
                        <a16:creationId xmlns:a16="http://schemas.microsoft.com/office/drawing/2014/main" id="{2F630B02-784C-4A2E-3277-E1395195E407}"/>
                      </a:ext>
                    </a:extLst>
                  </p:cNvPr>
                  <p:cNvSpPr/>
                  <p:nvPr/>
                </p:nvSpPr>
                <p:spPr>
                  <a:xfrm>
                    <a:off x="5318653" y="2428490"/>
                    <a:ext cx="170123" cy="508477"/>
                  </a:xfrm>
                  <a:prstGeom prst="pie">
                    <a:avLst>
                      <a:gd name="adj1" fmla="val 10799994"/>
                      <a:gd name="adj2" fmla="val 41239"/>
                    </a:avLst>
                  </a:prstGeom>
                  <a:solidFill>
                    <a:srgbClr val="00B0F0">
                      <a:alpha val="49698"/>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72" name="Pie 71">
                    <a:extLst>
                      <a:ext uri="{FF2B5EF4-FFF2-40B4-BE49-F238E27FC236}">
                        <a16:creationId xmlns:a16="http://schemas.microsoft.com/office/drawing/2014/main" id="{C842AE26-751F-D7D4-95EB-05AB2D45398A}"/>
                      </a:ext>
                    </a:extLst>
                  </p:cNvPr>
                  <p:cNvSpPr/>
                  <p:nvPr/>
                </p:nvSpPr>
                <p:spPr>
                  <a:xfrm>
                    <a:off x="5488776" y="2428489"/>
                    <a:ext cx="170123" cy="508477"/>
                  </a:xfrm>
                  <a:prstGeom prst="pie">
                    <a:avLst>
                      <a:gd name="adj1" fmla="val 10799994"/>
                      <a:gd name="adj2" fmla="val 41239"/>
                    </a:avLst>
                  </a:prstGeom>
                  <a:solidFill>
                    <a:srgbClr val="00B0F0">
                      <a:alpha val="49698"/>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73" name="Pie 72">
                    <a:extLst>
                      <a:ext uri="{FF2B5EF4-FFF2-40B4-BE49-F238E27FC236}">
                        <a16:creationId xmlns:a16="http://schemas.microsoft.com/office/drawing/2014/main" id="{F56E2305-2B0D-965E-6B00-82D9B34C1B5C}"/>
                      </a:ext>
                    </a:extLst>
                  </p:cNvPr>
                  <p:cNvSpPr/>
                  <p:nvPr/>
                </p:nvSpPr>
                <p:spPr>
                  <a:xfrm>
                    <a:off x="4974162" y="2428489"/>
                    <a:ext cx="170123" cy="508477"/>
                  </a:xfrm>
                  <a:prstGeom prst="pie">
                    <a:avLst>
                      <a:gd name="adj1" fmla="val 10799994"/>
                      <a:gd name="adj2" fmla="val 41239"/>
                    </a:avLst>
                  </a:prstGeom>
                  <a:solidFill>
                    <a:srgbClr val="00B0F0">
                      <a:alpha val="49698"/>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grpSp>
          </p:grpSp>
          <p:grpSp>
            <p:nvGrpSpPr>
              <p:cNvPr id="48" name="Group 47">
                <a:extLst>
                  <a:ext uri="{FF2B5EF4-FFF2-40B4-BE49-F238E27FC236}">
                    <a16:creationId xmlns:a16="http://schemas.microsoft.com/office/drawing/2014/main" id="{C051C9E1-74B5-0C6B-C657-2C11A637039F}"/>
                  </a:ext>
                </a:extLst>
              </p:cNvPr>
              <p:cNvGrpSpPr/>
              <p:nvPr/>
            </p:nvGrpSpPr>
            <p:grpSpPr>
              <a:xfrm>
                <a:off x="4654812" y="2034799"/>
                <a:ext cx="1298575" cy="1305156"/>
                <a:chOff x="4654812" y="2034799"/>
                <a:chExt cx="1298575" cy="1305156"/>
              </a:xfrm>
            </p:grpSpPr>
            <p:grpSp>
              <p:nvGrpSpPr>
                <p:cNvPr id="50" name="Group 49">
                  <a:extLst>
                    <a:ext uri="{FF2B5EF4-FFF2-40B4-BE49-F238E27FC236}">
                      <a16:creationId xmlns:a16="http://schemas.microsoft.com/office/drawing/2014/main" id="{4AB16F4B-E6FA-E56A-8EF4-E2CA92821CEE}"/>
                    </a:ext>
                  </a:extLst>
                </p:cNvPr>
                <p:cNvGrpSpPr/>
                <p:nvPr/>
              </p:nvGrpSpPr>
              <p:grpSpPr>
                <a:xfrm>
                  <a:off x="4654812" y="2034799"/>
                  <a:ext cx="1298575" cy="554419"/>
                  <a:chOff x="4657725" y="1943101"/>
                  <a:chExt cx="1298575" cy="554419"/>
                </a:xfrm>
              </p:grpSpPr>
              <p:grpSp>
                <p:nvGrpSpPr>
                  <p:cNvPr id="60" name="Group 59">
                    <a:extLst>
                      <a:ext uri="{FF2B5EF4-FFF2-40B4-BE49-F238E27FC236}">
                        <a16:creationId xmlns:a16="http://schemas.microsoft.com/office/drawing/2014/main" id="{F431DB1F-A423-510E-E5B5-5C826AD377FF}"/>
                      </a:ext>
                    </a:extLst>
                  </p:cNvPr>
                  <p:cNvGrpSpPr/>
                  <p:nvPr/>
                </p:nvGrpSpPr>
                <p:grpSpPr>
                  <a:xfrm>
                    <a:off x="4657725" y="1943101"/>
                    <a:ext cx="358775" cy="554419"/>
                    <a:chOff x="4657725" y="1943101"/>
                    <a:chExt cx="358775" cy="554419"/>
                  </a:xfrm>
                </p:grpSpPr>
                <p:sp>
                  <p:nvSpPr>
                    <p:cNvPr id="65" name="Rectangle 64">
                      <a:extLst>
                        <a:ext uri="{FF2B5EF4-FFF2-40B4-BE49-F238E27FC236}">
                          <a16:creationId xmlns:a16="http://schemas.microsoft.com/office/drawing/2014/main" id="{703D9C95-4280-A737-1847-B12F04AB011B}"/>
                        </a:ext>
                      </a:extLst>
                    </p:cNvPr>
                    <p:cNvSpPr/>
                    <p:nvPr/>
                  </p:nvSpPr>
                  <p:spPr>
                    <a:xfrm>
                      <a:off x="4797625" y="2180895"/>
                      <a:ext cx="136926" cy="126124"/>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66" name="Rectangle 65">
                      <a:extLst>
                        <a:ext uri="{FF2B5EF4-FFF2-40B4-BE49-F238E27FC236}">
                          <a16:creationId xmlns:a16="http://schemas.microsoft.com/office/drawing/2014/main" id="{7AAAB2AC-81AE-07BE-2C3C-50B4B9158D53}"/>
                        </a:ext>
                      </a:extLst>
                    </p:cNvPr>
                    <p:cNvSpPr/>
                    <p:nvPr/>
                  </p:nvSpPr>
                  <p:spPr>
                    <a:xfrm>
                      <a:off x="4657725" y="2371396"/>
                      <a:ext cx="279800" cy="126124"/>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67" name="Rectangle 66">
                      <a:extLst>
                        <a:ext uri="{FF2B5EF4-FFF2-40B4-BE49-F238E27FC236}">
                          <a16:creationId xmlns:a16="http://schemas.microsoft.com/office/drawing/2014/main" id="{817E0A5D-FAE5-6AF4-0DAF-72F15A98066E}"/>
                        </a:ext>
                      </a:extLst>
                    </p:cNvPr>
                    <p:cNvSpPr/>
                    <p:nvPr/>
                  </p:nvSpPr>
                  <p:spPr>
                    <a:xfrm>
                      <a:off x="4846377" y="1943101"/>
                      <a:ext cx="170123" cy="173417"/>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grpSp>
                <p:nvGrpSpPr>
                  <p:cNvPr id="61" name="Group 60">
                    <a:extLst>
                      <a:ext uri="{FF2B5EF4-FFF2-40B4-BE49-F238E27FC236}">
                        <a16:creationId xmlns:a16="http://schemas.microsoft.com/office/drawing/2014/main" id="{370A0603-4057-7E11-0196-2E1C48ED51C4}"/>
                      </a:ext>
                    </a:extLst>
                  </p:cNvPr>
                  <p:cNvGrpSpPr/>
                  <p:nvPr/>
                </p:nvGrpSpPr>
                <p:grpSpPr>
                  <a:xfrm flipH="1">
                    <a:off x="5597525" y="1943101"/>
                    <a:ext cx="358775" cy="554419"/>
                    <a:chOff x="4657725" y="1943101"/>
                    <a:chExt cx="358775" cy="554419"/>
                  </a:xfrm>
                </p:grpSpPr>
                <p:sp>
                  <p:nvSpPr>
                    <p:cNvPr id="62" name="Rectangle 61">
                      <a:extLst>
                        <a:ext uri="{FF2B5EF4-FFF2-40B4-BE49-F238E27FC236}">
                          <a16:creationId xmlns:a16="http://schemas.microsoft.com/office/drawing/2014/main" id="{938D33CF-2D5C-3759-4020-F2FFEDA10497}"/>
                        </a:ext>
                      </a:extLst>
                    </p:cNvPr>
                    <p:cNvSpPr/>
                    <p:nvPr/>
                  </p:nvSpPr>
                  <p:spPr>
                    <a:xfrm>
                      <a:off x="4797625" y="2180895"/>
                      <a:ext cx="136926" cy="126124"/>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63" name="Rectangle 62">
                      <a:extLst>
                        <a:ext uri="{FF2B5EF4-FFF2-40B4-BE49-F238E27FC236}">
                          <a16:creationId xmlns:a16="http://schemas.microsoft.com/office/drawing/2014/main" id="{B7394827-C076-B28C-78D9-6E4CFB2AB04F}"/>
                        </a:ext>
                      </a:extLst>
                    </p:cNvPr>
                    <p:cNvSpPr/>
                    <p:nvPr/>
                  </p:nvSpPr>
                  <p:spPr>
                    <a:xfrm>
                      <a:off x="4657725" y="2371396"/>
                      <a:ext cx="279800" cy="126124"/>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64" name="Rectangle 63">
                      <a:extLst>
                        <a:ext uri="{FF2B5EF4-FFF2-40B4-BE49-F238E27FC236}">
                          <a16:creationId xmlns:a16="http://schemas.microsoft.com/office/drawing/2014/main" id="{BE2F8B8D-0524-8052-D7EE-B83AA85E6CE4}"/>
                        </a:ext>
                      </a:extLst>
                    </p:cNvPr>
                    <p:cNvSpPr/>
                    <p:nvPr/>
                  </p:nvSpPr>
                  <p:spPr>
                    <a:xfrm>
                      <a:off x="4846377" y="1943101"/>
                      <a:ext cx="170123" cy="173417"/>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grpSp>
            <p:grpSp>
              <p:nvGrpSpPr>
                <p:cNvPr id="51" name="Group 50">
                  <a:extLst>
                    <a:ext uri="{FF2B5EF4-FFF2-40B4-BE49-F238E27FC236}">
                      <a16:creationId xmlns:a16="http://schemas.microsoft.com/office/drawing/2014/main" id="{3338C4D2-5D84-A32A-C69F-0A526AC04046}"/>
                    </a:ext>
                  </a:extLst>
                </p:cNvPr>
                <p:cNvGrpSpPr/>
                <p:nvPr/>
              </p:nvGrpSpPr>
              <p:grpSpPr>
                <a:xfrm flipV="1">
                  <a:off x="4654812" y="2785536"/>
                  <a:ext cx="1298575" cy="554419"/>
                  <a:chOff x="4657725" y="1943101"/>
                  <a:chExt cx="1298575" cy="554419"/>
                </a:xfrm>
              </p:grpSpPr>
              <p:grpSp>
                <p:nvGrpSpPr>
                  <p:cNvPr id="52" name="Group 51">
                    <a:extLst>
                      <a:ext uri="{FF2B5EF4-FFF2-40B4-BE49-F238E27FC236}">
                        <a16:creationId xmlns:a16="http://schemas.microsoft.com/office/drawing/2014/main" id="{7F216731-6DC9-56C9-4210-F29ECC4DC0AA}"/>
                      </a:ext>
                    </a:extLst>
                  </p:cNvPr>
                  <p:cNvGrpSpPr/>
                  <p:nvPr/>
                </p:nvGrpSpPr>
                <p:grpSpPr>
                  <a:xfrm>
                    <a:off x="4657725" y="1943101"/>
                    <a:ext cx="358775" cy="554419"/>
                    <a:chOff x="4657725" y="1943101"/>
                    <a:chExt cx="358775" cy="554419"/>
                  </a:xfrm>
                </p:grpSpPr>
                <p:sp>
                  <p:nvSpPr>
                    <p:cNvPr id="57" name="Rectangle 56">
                      <a:extLst>
                        <a:ext uri="{FF2B5EF4-FFF2-40B4-BE49-F238E27FC236}">
                          <a16:creationId xmlns:a16="http://schemas.microsoft.com/office/drawing/2014/main" id="{E909544F-63BE-12B2-2500-B199B1E0CE9E}"/>
                        </a:ext>
                      </a:extLst>
                    </p:cNvPr>
                    <p:cNvSpPr/>
                    <p:nvPr/>
                  </p:nvSpPr>
                  <p:spPr>
                    <a:xfrm>
                      <a:off x="4797625" y="2180895"/>
                      <a:ext cx="136926" cy="126124"/>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58" name="Rectangle 57">
                      <a:extLst>
                        <a:ext uri="{FF2B5EF4-FFF2-40B4-BE49-F238E27FC236}">
                          <a16:creationId xmlns:a16="http://schemas.microsoft.com/office/drawing/2014/main" id="{4AC39271-7407-A9C7-8C29-184A85171208}"/>
                        </a:ext>
                      </a:extLst>
                    </p:cNvPr>
                    <p:cNvSpPr/>
                    <p:nvPr/>
                  </p:nvSpPr>
                  <p:spPr>
                    <a:xfrm>
                      <a:off x="4657725" y="2371396"/>
                      <a:ext cx="279800" cy="126124"/>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59" name="Rectangle 58">
                      <a:extLst>
                        <a:ext uri="{FF2B5EF4-FFF2-40B4-BE49-F238E27FC236}">
                          <a16:creationId xmlns:a16="http://schemas.microsoft.com/office/drawing/2014/main" id="{83F0B80E-D165-2A99-039D-464D86FAD799}"/>
                        </a:ext>
                      </a:extLst>
                    </p:cNvPr>
                    <p:cNvSpPr/>
                    <p:nvPr/>
                  </p:nvSpPr>
                  <p:spPr>
                    <a:xfrm>
                      <a:off x="4846377" y="1943101"/>
                      <a:ext cx="170123" cy="173417"/>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grpSp>
                <p:nvGrpSpPr>
                  <p:cNvPr id="53" name="Group 52">
                    <a:extLst>
                      <a:ext uri="{FF2B5EF4-FFF2-40B4-BE49-F238E27FC236}">
                        <a16:creationId xmlns:a16="http://schemas.microsoft.com/office/drawing/2014/main" id="{56A5DB3C-1716-B636-B738-5284AE77E108}"/>
                      </a:ext>
                    </a:extLst>
                  </p:cNvPr>
                  <p:cNvGrpSpPr/>
                  <p:nvPr/>
                </p:nvGrpSpPr>
                <p:grpSpPr>
                  <a:xfrm flipH="1">
                    <a:off x="5597525" y="1943101"/>
                    <a:ext cx="358775" cy="554419"/>
                    <a:chOff x="4657725" y="1943101"/>
                    <a:chExt cx="358775" cy="554419"/>
                  </a:xfrm>
                </p:grpSpPr>
                <p:sp>
                  <p:nvSpPr>
                    <p:cNvPr id="54" name="Rectangle 53">
                      <a:extLst>
                        <a:ext uri="{FF2B5EF4-FFF2-40B4-BE49-F238E27FC236}">
                          <a16:creationId xmlns:a16="http://schemas.microsoft.com/office/drawing/2014/main" id="{8B9293A0-AEE9-DDCD-B150-D750898884F9}"/>
                        </a:ext>
                      </a:extLst>
                    </p:cNvPr>
                    <p:cNvSpPr/>
                    <p:nvPr/>
                  </p:nvSpPr>
                  <p:spPr>
                    <a:xfrm>
                      <a:off x="4797625" y="2180895"/>
                      <a:ext cx="136926" cy="126124"/>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55" name="Rectangle 54">
                      <a:extLst>
                        <a:ext uri="{FF2B5EF4-FFF2-40B4-BE49-F238E27FC236}">
                          <a16:creationId xmlns:a16="http://schemas.microsoft.com/office/drawing/2014/main" id="{F0063CD3-458F-5E89-29CA-0548C837E89B}"/>
                        </a:ext>
                      </a:extLst>
                    </p:cNvPr>
                    <p:cNvSpPr/>
                    <p:nvPr/>
                  </p:nvSpPr>
                  <p:spPr>
                    <a:xfrm>
                      <a:off x="4657725" y="2371396"/>
                      <a:ext cx="279800" cy="126124"/>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56" name="Rectangle 55">
                      <a:extLst>
                        <a:ext uri="{FF2B5EF4-FFF2-40B4-BE49-F238E27FC236}">
                          <a16:creationId xmlns:a16="http://schemas.microsoft.com/office/drawing/2014/main" id="{17B261C2-442E-7097-BDF5-7C13BAF1CE49}"/>
                        </a:ext>
                      </a:extLst>
                    </p:cNvPr>
                    <p:cNvSpPr/>
                    <p:nvPr/>
                  </p:nvSpPr>
                  <p:spPr>
                    <a:xfrm>
                      <a:off x="4846377" y="1943101"/>
                      <a:ext cx="170123" cy="173417"/>
                    </a:xfrm>
                    <a:prstGeom prst="rect">
                      <a:avLst/>
                    </a:prstGeom>
                    <a:solidFill>
                      <a:srgbClr val="FF0000">
                        <a:alpha val="29445"/>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grpSp>
          </p:grpSp>
          <p:sp>
            <p:nvSpPr>
              <p:cNvPr id="49" name="Rounded Rectangle 48">
                <a:extLst>
                  <a:ext uri="{FF2B5EF4-FFF2-40B4-BE49-F238E27FC236}">
                    <a16:creationId xmlns:a16="http://schemas.microsoft.com/office/drawing/2014/main" id="{DB27D90E-78E9-F1AE-EB56-19D4E829D833}"/>
                  </a:ext>
                </a:extLst>
              </p:cNvPr>
              <p:cNvSpPr/>
              <p:nvPr/>
            </p:nvSpPr>
            <p:spPr>
              <a:xfrm>
                <a:off x="4572000" y="1921933"/>
                <a:ext cx="1481668" cy="1574800"/>
              </a:xfrm>
              <a:prstGeom prst="roundRect">
                <a:avLst>
                  <a:gd name="adj" fmla="val 6990"/>
                </a:avLst>
              </a:prstGeom>
              <a:no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grpSp>
          <p:nvGrpSpPr>
            <p:cNvPr id="79" name="Group 78">
              <a:extLst>
                <a:ext uri="{FF2B5EF4-FFF2-40B4-BE49-F238E27FC236}">
                  <a16:creationId xmlns:a16="http://schemas.microsoft.com/office/drawing/2014/main" id="{F174B06B-C323-A75F-189C-EF55A453C7FC}"/>
                </a:ext>
              </a:extLst>
            </p:cNvPr>
            <p:cNvGrpSpPr/>
            <p:nvPr/>
          </p:nvGrpSpPr>
          <p:grpSpPr>
            <a:xfrm>
              <a:off x="1418897" y="2016233"/>
              <a:ext cx="3065792" cy="572985"/>
              <a:chOff x="1418897" y="2016233"/>
              <a:chExt cx="3065792" cy="572985"/>
            </a:xfrm>
          </p:grpSpPr>
          <p:sp>
            <p:nvSpPr>
              <p:cNvPr id="5" name="Rectangle 4">
                <a:extLst>
                  <a:ext uri="{FF2B5EF4-FFF2-40B4-BE49-F238E27FC236}">
                    <a16:creationId xmlns:a16="http://schemas.microsoft.com/office/drawing/2014/main" id="{E524C96E-37A7-5D7F-AC02-0B23D5C1540E}"/>
                  </a:ext>
                </a:extLst>
              </p:cNvPr>
              <p:cNvSpPr/>
              <p:nvPr/>
            </p:nvSpPr>
            <p:spPr>
              <a:xfrm>
                <a:off x="1418897" y="2016233"/>
                <a:ext cx="985344" cy="331076"/>
              </a:xfrm>
              <a:prstGeom prst="rect">
                <a:avLst/>
              </a:prstGeom>
              <a:solidFill>
                <a:srgbClr val="FF0000">
                  <a:alpha val="29000"/>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8" name="Rectangle 7">
                <a:extLst>
                  <a:ext uri="{FF2B5EF4-FFF2-40B4-BE49-F238E27FC236}">
                    <a16:creationId xmlns:a16="http://schemas.microsoft.com/office/drawing/2014/main" id="{1D394718-1EB2-CF7F-FA64-366EB47BA811}"/>
                  </a:ext>
                </a:extLst>
              </p:cNvPr>
              <p:cNvSpPr/>
              <p:nvPr/>
            </p:nvSpPr>
            <p:spPr>
              <a:xfrm>
                <a:off x="2462049" y="2118536"/>
                <a:ext cx="985344" cy="228773"/>
              </a:xfrm>
              <a:prstGeom prst="rect">
                <a:avLst/>
              </a:prstGeom>
              <a:solidFill>
                <a:srgbClr val="FF0000">
                  <a:alpha val="29000"/>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B989702F-EFF1-6440-3E34-4D10D70FD745}"/>
                  </a:ext>
                </a:extLst>
              </p:cNvPr>
              <p:cNvSpPr/>
              <p:nvPr/>
            </p:nvSpPr>
            <p:spPr>
              <a:xfrm>
                <a:off x="1418897" y="2360445"/>
                <a:ext cx="3065792" cy="228773"/>
              </a:xfrm>
              <a:prstGeom prst="rect">
                <a:avLst/>
              </a:prstGeom>
              <a:solidFill>
                <a:schemeClr val="bg1">
                  <a:lumMod val="50000"/>
                  <a:alpha val="29000"/>
                </a:scheme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78" name="Rectangle 77">
                <a:extLst>
                  <a:ext uri="{FF2B5EF4-FFF2-40B4-BE49-F238E27FC236}">
                    <a16:creationId xmlns:a16="http://schemas.microsoft.com/office/drawing/2014/main" id="{48B80FD0-E745-39C8-D6C2-A32C53C4A90F}"/>
                  </a:ext>
                </a:extLst>
              </p:cNvPr>
              <p:cNvSpPr/>
              <p:nvPr/>
            </p:nvSpPr>
            <p:spPr>
              <a:xfrm>
                <a:off x="3498303" y="2221185"/>
                <a:ext cx="985344" cy="126124"/>
              </a:xfrm>
              <a:prstGeom prst="rect">
                <a:avLst/>
              </a:prstGeom>
              <a:solidFill>
                <a:srgbClr val="FF0000">
                  <a:alpha val="29000"/>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grpSp>
          <p:nvGrpSpPr>
            <p:cNvPr id="80" name="Group 79">
              <a:extLst>
                <a:ext uri="{FF2B5EF4-FFF2-40B4-BE49-F238E27FC236}">
                  <a16:creationId xmlns:a16="http://schemas.microsoft.com/office/drawing/2014/main" id="{8747D885-F5AA-5735-2620-CBFCC7010B92}"/>
                </a:ext>
              </a:extLst>
            </p:cNvPr>
            <p:cNvGrpSpPr/>
            <p:nvPr/>
          </p:nvGrpSpPr>
          <p:grpSpPr>
            <a:xfrm flipV="1">
              <a:off x="1418897" y="2768864"/>
              <a:ext cx="3065792" cy="572985"/>
              <a:chOff x="1418897" y="2016233"/>
              <a:chExt cx="3065792" cy="572985"/>
            </a:xfrm>
          </p:grpSpPr>
          <p:sp>
            <p:nvSpPr>
              <p:cNvPr id="81" name="Rectangle 80">
                <a:extLst>
                  <a:ext uri="{FF2B5EF4-FFF2-40B4-BE49-F238E27FC236}">
                    <a16:creationId xmlns:a16="http://schemas.microsoft.com/office/drawing/2014/main" id="{CEC6A0CA-2894-AF83-184E-1CBE9D6B349A}"/>
                  </a:ext>
                </a:extLst>
              </p:cNvPr>
              <p:cNvSpPr/>
              <p:nvPr/>
            </p:nvSpPr>
            <p:spPr>
              <a:xfrm>
                <a:off x="1418897" y="2016233"/>
                <a:ext cx="985344" cy="331076"/>
              </a:xfrm>
              <a:prstGeom prst="rect">
                <a:avLst/>
              </a:prstGeom>
              <a:solidFill>
                <a:srgbClr val="FF0000">
                  <a:alpha val="29000"/>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82" name="Rectangle 81">
                <a:extLst>
                  <a:ext uri="{FF2B5EF4-FFF2-40B4-BE49-F238E27FC236}">
                    <a16:creationId xmlns:a16="http://schemas.microsoft.com/office/drawing/2014/main" id="{827D45A2-64FB-6A11-29F5-F5774EF25B39}"/>
                  </a:ext>
                </a:extLst>
              </p:cNvPr>
              <p:cNvSpPr/>
              <p:nvPr/>
            </p:nvSpPr>
            <p:spPr>
              <a:xfrm>
                <a:off x="2462049" y="2118536"/>
                <a:ext cx="985344" cy="228773"/>
              </a:xfrm>
              <a:prstGeom prst="rect">
                <a:avLst/>
              </a:prstGeom>
              <a:solidFill>
                <a:srgbClr val="FF0000">
                  <a:alpha val="29000"/>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83" name="Rectangle 82">
                <a:extLst>
                  <a:ext uri="{FF2B5EF4-FFF2-40B4-BE49-F238E27FC236}">
                    <a16:creationId xmlns:a16="http://schemas.microsoft.com/office/drawing/2014/main" id="{F3BFCEC7-FED3-1959-D729-65EEED35057F}"/>
                  </a:ext>
                </a:extLst>
              </p:cNvPr>
              <p:cNvSpPr/>
              <p:nvPr/>
            </p:nvSpPr>
            <p:spPr>
              <a:xfrm>
                <a:off x="1418897" y="2360445"/>
                <a:ext cx="3065792" cy="228773"/>
              </a:xfrm>
              <a:prstGeom prst="rect">
                <a:avLst/>
              </a:prstGeom>
              <a:solidFill>
                <a:schemeClr val="bg1">
                  <a:lumMod val="50000"/>
                  <a:alpha val="29000"/>
                </a:scheme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84" name="Rectangle 83">
                <a:extLst>
                  <a:ext uri="{FF2B5EF4-FFF2-40B4-BE49-F238E27FC236}">
                    <a16:creationId xmlns:a16="http://schemas.microsoft.com/office/drawing/2014/main" id="{A58EC09B-5A46-F4DB-0CE3-3B608BF21BD6}"/>
                  </a:ext>
                </a:extLst>
              </p:cNvPr>
              <p:cNvSpPr/>
              <p:nvPr/>
            </p:nvSpPr>
            <p:spPr>
              <a:xfrm>
                <a:off x="3498303" y="2221185"/>
                <a:ext cx="985344" cy="126124"/>
              </a:xfrm>
              <a:prstGeom prst="rect">
                <a:avLst/>
              </a:prstGeom>
              <a:solidFill>
                <a:srgbClr val="FF0000">
                  <a:alpha val="29000"/>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grpSp>
      <p:sp>
        <p:nvSpPr>
          <p:cNvPr id="86" name="TextBox 85">
            <a:extLst>
              <a:ext uri="{FF2B5EF4-FFF2-40B4-BE49-F238E27FC236}">
                <a16:creationId xmlns:a16="http://schemas.microsoft.com/office/drawing/2014/main" id="{AF4F4846-F289-78BA-F916-E096F53A6112}"/>
              </a:ext>
            </a:extLst>
          </p:cNvPr>
          <p:cNvSpPr txBox="1"/>
          <p:nvPr/>
        </p:nvSpPr>
        <p:spPr>
          <a:xfrm>
            <a:off x="101204" y="5096027"/>
            <a:ext cx="5125492" cy="923330"/>
          </a:xfrm>
          <a:prstGeom prst="rect">
            <a:avLst/>
          </a:prstGeom>
          <a:noFill/>
          <a:ln>
            <a:solidFill>
              <a:schemeClr val="tx1"/>
            </a:solidFill>
          </a:ln>
        </p:spPr>
        <p:txBody>
          <a:bodyPr wrap="square" rtlCol="0">
            <a:spAutoFit/>
          </a:bodyPr>
          <a:lstStyle/>
          <a:p>
            <a:r>
              <a:rPr lang="en-US" dirty="0"/>
              <a:t>D</a:t>
            </a:r>
            <a:r>
              <a:rPr lang="en-CH" dirty="0"/>
              <a:t>evelop a large current HTS conductor for operation at 20 T, 20 K and test it in background field (e.g. short sample or insert test)</a:t>
            </a:r>
          </a:p>
        </p:txBody>
      </p:sp>
      <p:sp>
        <p:nvSpPr>
          <p:cNvPr id="87" name="TextBox 86">
            <a:extLst>
              <a:ext uri="{FF2B5EF4-FFF2-40B4-BE49-F238E27FC236}">
                <a16:creationId xmlns:a16="http://schemas.microsoft.com/office/drawing/2014/main" id="{12ACD3DA-993F-80FD-9A9E-3E836AE02B64}"/>
              </a:ext>
            </a:extLst>
          </p:cNvPr>
          <p:cNvSpPr txBox="1"/>
          <p:nvPr/>
        </p:nvSpPr>
        <p:spPr>
          <a:xfrm>
            <a:off x="668866" y="931244"/>
            <a:ext cx="2726267" cy="1200329"/>
          </a:xfrm>
          <a:prstGeom prst="rect">
            <a:avLst/>
          </a:prstGeom>
          <a:noFill/>
          <a:ln>
            <a:solidFill>
              <a:schemeClr val="tx1"/>
            </a:solidFill>
          </a:ln>
        </p:spPr>
        <p:txBody>
          <a:bodyPr wrap="square" rtlCol="0">
            <a:spAutoFit/>
          </a:bodyPr>
          <a:lstStyle/>
          <a:p>
            <a:r>
              <a:rPr lang="en-US" dirty="0"/>
              <a:t>Develop solid, fluidized and liquid metal t</a:t>
            </a:r>
            <a:r>
              <a:rPr lang="en-CH" dirty="0"/>
              <a:t>argets for intense proton beams a</a:t>
            </a:r>
            <a:r>
              <a:rPr lang="en-US" dirty="0" err="1"/>
              <a:t>nd</a:t>
            </a:r>
            <a:r>
              <a:rPr lang="en-CH" dirty="0"/>
              <a:t> test prototypes</a:t>
            </a:r>
          </a:p>
        </p:txBody>
      </p:sp>
      <p:sp>
        <p:nvSpPr>
          <p:cNvPr id="88" name="TextBox 87">
            <a:extLst>
              <a:ext uri="{FF2B5EF4-FFF2-40B4-BE49-F238E27FC236}">
                <a16:creationId xmlns:a16="http://schemas.microsoft.com/office/drawing/2014/main" id="{BA2B0F46-8F92-9C36-9843-CECB71D6A934}"/>
              </a:ext>
            </a:extLst>
          </p:cNvPr>
          <p:cNvSpPr txBox="1"/>
          <p:nvPr/>
        </p:nvSpPr>
        <p:spPr>
          <a:xfrm>
            <a:off x="4237671" y="931244"/>
            <a:ext cx="1871479" cy="923330"/>
          </a:xfrm>
          <a:prstGeom prst="rect">
            <a:avLst/>
          </a:prstGeom>
          <a:noFill/>
          <a:ln>
            <a:solidFill>
              <a:schemeClr val="tx1"/>
            </a:solidFill>
          </a:ln>
        </p:spPr>
        <p:txBody>
          <a:bodyPr wrap="square" rtlCol="0">
            <a:spAutoFit/>
          </a:bodyPr>
          <a:lstStyle/>
          <a:p>
            <a:r>
              <a:rPr lang="en-US" dirty="0"/>
              <a:t>Characterize the response of RF cavities in field </a:t>
            </a:r>
            <a:endParaRPr lang="en-CH" dirty="0"/>
          </a:p>
        </p:txBody>
      </p:sp>
      <p:sp>
        <p:nvSpPr>
          <p:cNvPr id="89" name="TextBox 88">
            <a:extLst>
              <a:ext uri="{FF2B5EF4-FFF2-40B4-BE49-F238E27FC236}">
                <a16:creationId xmlns:a16="http://schemas.microsoft.com/office/drawing/2014/main" id="{BCF18FD5-8459-EDCA-5C94-73D565497481}"/>
              </a:ext>
            </a:extLst>
          </p:cNvPr>
          <p:cNvSpPr txBox="1"/>
          <p:nvPr/>
        </p:nvSpPr>
        <p:spPr>
          <a:xfrm>
            <a:off x="3918479" y="4097018"/>
            <a:ext cx="5125492" cy="923330"/>
          </a:xfrm>
          <a:prstGeom prst="rect">
            <a:avLst/>
          </a:prstGeom>
          <a:noFill/>
          <a:ln>
            <a:solidFill>
              <a:schemeClr val="tx1"/>
            </a:solidFill>
          </a:ln>
        </p:spPr>
        <p:txBody>
          <a:bodyPr wrap="square" rtlCol="0">
            <a:spAutoFit/>
          </a:bodyPr>
          <a:lstStyle/>
          <a:p>
            <a:r>
              <a:rPr lang="en-US" dirty="0"/>
              <a:t>D</a:t>
            </a:r>
            <a:r>
              <a:rPr lang="en-CH" dirty="0"/>
              <a:t>evelop compact HTS solenoid technology for high-field and ultra-high-field magnets (&gt; 40 T) and test inserts in hybrids (background field)</a:t>
            </a:r>
          </a:p>
        </p:txBody>
      </p:sp>
      <p:sp>
        <p:nvSpPr>
          <p:cNvPr id="90" name="TextBox 89">
            <a:extLst>
              <a:ext uri="{FF2B5EF4-FFF2-40B4-BE49-F238E27FC236}">
                <a16:creationId xmlns:a16="http://schemas.microsoft.com/office/drawing/2014/main" id="{368C339D-5CE2-31F8-1B27-0F787994E1D2}"/>
              </a:ext>
            </a:extLst>
          </p:cNvPr>
          <p:cNvSpPr txBox="1"/>
          <p:nvPr/>
        </p:nvSpPr>
        <p:spPr>
          <a:xfrm>
            <a:off x="6758438" y="931244"/>
            <a:ext cx="2141392" cy="923330"/>
          </a:xfrm>
          <a:prstGeom prst="rect">
            <a:avLst/>
          </a:prstGeom>
          <a:noFill/>
          <a:ln>
            <a:solidFill>
              <a:schemeClr val="tx1"/>
            </a:solidFill>
          </a:ln>
        </p:spPr>
        <p:txBody>
          <a:bodyPr wrap="square" rtlCol="0">
            <a:spAutoFit/>
          </a:bodyPr>
          <a:lstStyle/>
          <a:p>
            <a:r>
              <a:rPr lang="en-US" dirty="0"/>
              <a:t>Integration and test of one cooling cell with proton beams</a:t>
            </a:r>
            <a:endParaRPr lang="en-CH" dirty="0"/>
          </a:p>
        </p:txBody>
      </p:sp>
      <p:cxnSp>
        <p:nvCxnSpPr>
          <p:cNvPr id="92" name="Straight Connector 91">
            <a:extLst>
              <a:ext uri="{FF2B5EF4-FFF2-40B4-BE49-F238E27FC236}">
                <a16:creationId xmlns:a16="http://schemas.microsoft.com/office/drawing/2014/main" id="{1EDBADA9-BFFF-4AB7-EC14-94C0B2DE6043}"/>
              </a:ext>
            </a:extLst>
          </p:cNvPr>
          <p:cNvCxnSpPr>
            <a:cxnSpLocks/>
            <a:stCxn id="31" idx="2"/>
            <a:endCxn id="87" idx="2"/>
          </p:cNvCxnSpPr>
          <p:nvPr/>
        </p:nvCxnSpPr>
        <p:spPr>
          <a:xfrm flipV="1">
            <a:off x="1573927" y="2131573"/>
            <a:ext cx="458073" cy="1004794"/>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4" name="Straight Connector 93">
            <a:extLst>
              <a:ext uri="{FF2B5EF4-FFF2-40B4-BE49-F238E27FC236}">
                <a16:creationId xmlns:a16="http://schemas.microsoft.com/office/drawing/2014/main" id="{81570DE4-5616-CBB8-8A5B-5901B3D52A1E}"/>
              </a:ext>
            </a:extLst>
          </p:cNvPr>
          <p:cNvCxnSpPr>
            <a:cxnSpLocks/>
            <a:stCxn id="86" idx="0"/>
            <a:endCxn id="81" idx="0"/>
          </p:cNvCxnSpPr>
          <p:nvPr/>
        </p:nvCxnSpPr>
        <p:spPr>
          <a:xfrm flipH="1" flipV="1">
            <a:off x="1749104" y="3863594"/>
            <a:ext cx="914846" cy="1232433"/>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7" name="Straight Connector 96">
            <a:extLst>
              <a:ext uri="{FF2B5EF4-FFF2-40B4-BE49-F238E27FC236}">
                <a16:creationId xmlns:a16="http://schemas.microsoft.com/office/drawing/2014/main" id="{FB3B9569-5C6B-644F-8734-16D8E25D961C}"/>
              </a:ext>
            </a:extLst>
          </p:cNvPr>
          <p:cNvCxnSpPr>
            <a:cxnSpLocks/>
            <a:stCxn id="89" idx="0"/>
            <a:endCxn id="54" idx="3"/>
          </p:cNvCxnSpPr>
          <p:nvPr/>
        </p:nvCxnSpPr>
        <p:spPr>
          <a:xfrm flipV="1">
            <a:off x="6481225" y="3560844"/>
            <a:ext cx="649674" cy="536174"/>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a:extLst>
              <a:ext uri="{FF2B5EF4-FFF2-40B4-BE49-F238E27FC236}">
                <a16:creationId xmlns:a16="http://schemas.microsoft.com/office/drawing/2014/main" id="{031E5B97-9AC5-FDA0-0416-9A9709EF766F}"/>
              </a:ext>
            </a:extLst>
          </p:cNvPr>
          <p:cNvCxnSpPr>
            <a:cxnSpLocks/>
            <a:stCxn id="88" idx="2"/>
            <a:endCxn id="20" idx="3"/>
          </p:cNvCxnSpPr>
          <p:nvPr/>
        </p:nvCxnSpPr>
        <p:spPr>
          <a:xfrm>
            <a:off x="5173411" y="1854574"/>
            <a:ext cx="53286" cy="1019288"/>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a:extLst>
              <a:ext uri="{FF2B5EF4-FFF2-40B4-BE49-F238E27FC236}">
                <a16:creationId xmlns:a16="http://schemas.microsoft.com/office/drawing/2014/main" id="{0CAB8FA5-828F-68FC-94D1-7CC6FFA923E0}"/>
              </a:ext>
            </a:extLst>
          </p:cNvPr>
          <p:cNvCxnSpPr>
            <a:cxnSpLocks/>
            <a:stCxn id="90" idx="2"/>
            <a:endCxn id="49" idx="0"/>
          </p:cNvCxnSpPr>
          <p:nvPr/>
        </p:nvCxnSpPr>
        <p:spPr>
          <a:xfrm flipH="1">
            <a:off x="6767172" y="1854574"/>
            <a:ext cx="1061962" cy="589104"/>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7" name="Straight Connector 106">
            <a:extLst>
              <a:ext uri="{FF2B5EF4-FFF2-40B4-BE49-F238E27FC236}">
                <a16:creationId xmlns:a16="http://schemas.microsoft.com/office/drawing/2014/main" id="{49E6FD3D-5EBF-D10C-6FC4-9C728026685A}"/>
              </a:ext>
            </a:extLst>
          </p:cNvPr>
          <p:cNvCxnSpPr>
            <a:cxnSpLocks/>
            <a:stCxn id="89" idx="0"/>
            <a:endCxn id="55" idx="3"/>
          </p:cNvCxnSpPr>
          <p:nvPr/>
        </p:nvCxnSpPr>
        <p:spPr>
          <a:xfrm flipV="1">
            <a:off x="6481225" y="3370343"/>
            <a:ext cx="646700" cy="726675"/>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1" name="Straight Connector 110">
            <a:extLst>
              <a:ext uri="{FF2B5EF4-FFF2-40B4-BE49-F238E27FC236}">
                <a16:creationId xmlns:a16="http://schemas.microsoft.com/office/drawing/2014/main" id="{F96EFCE4-A6AF-3927-1BA1-E7E283BAB976}"/>
              </a:ext>
            </a:extLst>
          </p:cNvPr>
          <p:cNvCxnSpPr>
            <a:cxnSpLocks/>
            <a:stCxn id="89" idx="0"/>
            <a:endCxn id="56" idx="3"/>
          </p:cNvCxnSpPr>
          <p:nvPr/>
        </p:nvCxnSpPr>
        <p:spPr>
          <a:xfrm flipV="1">
            <a:off x="6481225" y="3774991"/>
            <a:ext cx="567725" cy="322027"/>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850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lstStyle/>
          <a:p>
            <a:r>
              <a:rPr lang="en-US" dirty="0"/>
              <a:t>Ideas for proposals – 2</a:t>
            </a:r>
            <a:endParaRPr lang="en-CH" dirty="0"/>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14</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p:txBody>
          <a:bodyPr>
            <a:normAutofit fontScale="77500" lnSpcReduction="20000"/>
          </a:bodyPr>
          <a:lstStyle/>
          <a:p>
            <a:r>
              <a:rPr lang="en-US" dirty="0"/>
              <a:t>Focus on </a:t>
            </a:r>
            <a:r>
              <a:rPr lang="en-US" b="1" dirty="0"/>
              <a:t>HTS magnet technology</a:t>
            </a:r>
            <a:r>
              <a:rPr lang="en-US" dirty="0"/>
              <a:t> for future HEP and other applications</a:t>
            </a:r>
          </a:p>
          <a:p>
            <a:r>
              <a:rPr lang="en-US" dirty="0"/>
              <a:t>Advance HTS magnet technology using </a:t>
            </a:r>
            <a:r>
              <a:rPr lang="en-US" i="1" dirty="0"/>
              <a:t>case studies </a:t>
            </a:r>
            <a:r>
              <a:rPr lang="en-US" dirty="0"/>
              <a:t>based on HEP, high field science, fusion, and other applications (NMR)</a:t>
            </a:r>
          </a:p>
          <a:p>
            <a:pPr lvl="1"/>
            <a:r>
              <a:rPr lang="en-US" dirty="0"/>
              <a:t>Topic – HTS technology</a:t>
            </a:r>
          </a:p>
          <a:p>
            <a:pPr lvl="2"/>
            <a:r>
              <a:rPr lang="en-US" dirty="0"/>
              <a:t>High field HTS solenoids for HEP, HFS and fusion </a:t>
            </a:r>
          </a:p>
          <a:p>
            <a:pPr lvl="2"/>
            <a:r>
              <a:rPr lang="en-US" dirty="0"/>
              <a:t>Ultra-high-field HTS solenoids for HEP, HFS and fusion </a:t>
            </a:r>
          </a:p>
          <a:p>
            <a:pPr lvl="2"/>
            <a:r>
              <a:rPr lang="en-US" dirty="0"/>
              <a:t>High field HTS accelerator magnets</a:t>
            </a:r>
          </a:p>
          <a:p>
            <a:pPr lvl="1"/>
            <a:r>
              <a:rPr lang="en-US" dirty="0"/>
              <a:t>Topic – Fast accelerators</a:t>
            </a:r>
          </a:p>
          <a:p>
            <a:pPr lvl="2"/>
            <a:r>
              <a:rPr lang="en-US" dirty="0"/>
              <a:t>Fast pulsed HTS accelerator magnets</a:t>
            </a:r>
          </a:p>
          <a:p>
            <a:pPr lvl="1"/>
            <a:r>
              <a:rPr lang="en-US" dirty="0"/>
              <a:t>Topic – Cooling efficiency</a:t>
            </a:r>
          </a:p>
          <a:p>
            <a:r>
              <a:rPr lang="en-US" dirty="0"/>
              <a:t>Technology development benefits other fields (HFS, Fusion, SC Power, NMR, MRI)</a:t>
            </a:r>
          </a:p>
          <a:p>
            <a:r>
              <a:rPr lang="en-US" dirty="0"/>
              <a:t>There may be three </a:t>
            </a:r>
            <a:r>
              <a:rPr lang="en-US" b="1" dirty="0"/>
              <a:t>ESFRI</a:t>
            </a:r>
            <a:r>
              <a:rPr lang="en-US" dirty="0"/>
              <a:t> that could be directly involved: CERN, EMFL, ESRF (?)</a:t>
            </a:r>
          </a:p>
        </p:txBody>
      </p:sp>
    </p:spTree>
    <p:extLst>
      <p:ext uri="{BB962C8B-B14F-4D97-AF65-F5344CB8AC3E}">
        <p14:creationId xmlns:p14="http://schemas.microsoft.com/office/powerpoint/2010/main" val="37861710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DFC14-8C53-4E36-F266-5956666F123C}"/>
              </a:ext>
            </a:extLst>
          </p:cNvPr>
          <p:cNvSpPr>
            <a:spLocks noGrp="1"/>
          </p:cNvSpPr>
          <p:nvPr>
            <p:ph type="title"/>
          </p:nvPr>
        </p:nvSpPr>
        <p:spPr/>
        <p:txBody>
          <a:bodyPr/>
          <a:lstStyle/>
          <a:p>
            <a:r>
              <a:rPr lang="en-CH" dirty="0"/>
              <a:t>Summary with questions</a:t>
            </a:r>
          </a:p>
        </p:txBody>
      </p:sp>
      <p:sp>
        <p:nvSpPr>
          <p:cNvPr id="3" name="Content Placeholder 2">
            <a:extLst>
              <a:ext uri="{FF2B5EF4-FFF2-40B4-BE49-F238E27FC236}">
                <a16:creationId xmlns:a16="http://schemas.microsoft.com/office/drawing/2014/main" id="{6B4D4853-F5CC-B625-06BA-372BB1B54C89}"/>
              </a:ext>
            </a:extLst>
          </p:cNvPr>
          <p:cNvSpPr>
            <a:spLocks noGrp="1"/>
          </p:cNvSpPr>
          <p:nvPr>
            <p:ph idx="1"/>
          </p:nvPr>
        </p:nvSpPr>
        <p:spPr/>
        <p:txBody>
          <a:bodyPr/>
          <a:lstStyle/>
          <a:p>
            <a:r>
              <a:rPr lang="en-US" dirty="0"/>
              <a:t>A</a:t>
            </a:r>
            <a:r>
              <a:rPr lang="en-CH" dirty="0"/>
              <a:t> few interesting topics have been identified that could be used to “compose” suitable proposal(s)</a:t>
            </a:r>
          </a:p>
          <a:p>
            <a:pPr lvl="1"/>
            <a:r>
              <a:rPr lang="en-US" dirty="0"/>
              <a:t>C</a:t>
            </a:r>
            <a:r>
              <a:rPr lang="en-CH" dirty="0"/>
              <a:t>omments from TIARA ?</a:t>
            </a:r>
          </a:p>
          <a:p>
            <a:pPr lvl="1"/>
            <a:r>
              <a:rPr lang="en-US" dirty="0"/>
              <a:t>D</a:t>
            </a:r>
            <a:r>
              <a:rPr lang="en-CH" dirty="0"/>
              <a:t>id we forget topics ?</a:t>
            </a:r>
          </a:p>
          <a:p>
            <a:r>
              <a:rPr lang="en-US" dirty="0"/>
              <a:t>T</a:t>
            </a:r>
            <a:r>
              <a:rPr lang="en-CH" dirty="0"/>
              <a:t>wo ideas of how to compose the topics in proposal(s) were outlined</a:t>
            </a:r>
          </a:p>
          <a:p>
            <a:pPr lvl="1"/>
            <a:r>
              <a:rPr lang="en-US" dirty="0"/>
              <a:t>C</a:t>
            </a:r>
            <a:r>
              <a:rPr lang="en-CH" dirty="0"/>
              <a:t>omments from TIARA ?</a:t>
            </a:r>
          </a:p>
          <a:p>
            <a:pPr lvl="1"/>
            <a:r>
              <a:rPr lang="en-US" dirty="0"/>
              <a:t>O</a:t>
            </a:r>
            <a:r>
              <a:rPr lang="en-CH" dirty="0"/>
              <a:t>ther options ?</a:t>
            </a:r>
          </a:p>
          <a:p>
            <a:pPr lvl="1"/>
            <a:r>
              <a:rPr lang="en-CH" dirty="0"/>
              <a:t>One or two proposals ?</a:t>
            </a:r>
          </a:p>
        </p:txBody>
      </p:sp>
      <p:sp>
        <p:nvSpPr>
          <p:cNvPr id="6" name="Slide Number Placeholder 5">
            <a:extLst>
              <a:ext uri="{FF2B5EF4-FFF2-40B4-BE49-F238E27FC236}">
                <a16:creationId xmlns:a16="http://schemas.microsoft.com/office/drawing/2014/main" id="{684FEC02-B22F-D947-0D61-BF2098A19CD6}"/>
              </a:ext>
            </a:extLst>
          </p:cNvPr>
          <p:cNvSpPr>
            <a:spLocks noGrp="1"/>
          </p:cNvSpPr>
          <p:nvPr>
            <p:ph type="sldNum" sz="quarter" idx="4"/>
          </p:nvPr>
        </p:nvSpPr>
        <p:spPr/>
        <p:txBody>
          <a:bodyPr/>
          <a:lstStyle/>
          <a:p>
            <a:fld id="{17918391-D411-FE40-AAD7-861AE5233E0E}" type="slidenum">
              <a:rPr lang="en-US" smtClean="0"/>
              <a:pPr/>
              <a:t>15</a:t>
            </a:fld>
            <a:endParaRPr lang="en-US" dirty="0"/>
          </a:p>
        </p:txBody>
      </p:sp>
    </p:spTree>
    <p:extLst>
      <p:ext uri="{BB962C8B-B14F-4D97-AF65-F5344CB8AC3E}">
        <p14:creationId xmlns:p14="http://schemas.microsoft.com/office/powerpoint/2010/main" val="3078345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lstStyle/>
          <a:p>
            <a:r>
              <a:rPr lang="en-CH" dirty="0"/>
              <a:t>The call</a:t>
            </a:r>
          </a:p>
        </p:txBody>
      </p:sp>
      <p:sp>
        <p:nvSpPr>
          <p:cNvPr id="8" name="Content Placeholder 7">
            <a:extLst>
              <a:ext uri="{FF2B5EF4-FFF2-40B4-BE49-F238E27FC236}">
                <a16:creationId xmlns:a16="http://schemas.microsoft.com/office/drawing/2014/main" id="{1FB633F9-298D-1049-6F98-28BAF2606210}"/>
              </a:ext>
            </a:extLst>
          </p:cNvPr>
          <p:cNvSpPr>
            <a:spLocks noGrp="1"/>
          </p:cNvSpPr>
          <p:nvPr>
            <p:ph idx="1"/>
          </p:nvPr>
        </p:nvSpPr>
        <p:spPr/>
        <p:txBody>
          <a:bodyPr/>
          <a:lstStyle/>
          <a:p>
            <a:r>
              <a:rPr lang="en-US" dirty="0"/>
              <a:t>Research and Innovation Action</a:t>
            </a:r>
          </a:p>
          <a:p>
            <a:r>
              <a:rPr lang="en-US" dirty="0"/>
              <a:t>Total budget estimate: 62 MEUR</a:t>
            </a:r>
          </a:p>
          <a:p>
            <a:r>
              <a:rPr lang="en-US" dirty="0"/>
              <a:t>EU contribution per proposal: 5…10 MEUR</a:t>
            </a:r>
          </a:p>
          <a:p>
            <a:r>
              <a:rPr lang="en-CH" dirty="0"/>
              <a:t>Eligibility: </a:t>
            </a:r>
            <a:r>
              <a:rPr lang="en-US" i="1" dirty="0"/>
              <a:t>Consortia must include at least </a:t>
            </a:r>
            <a:r>
              <a:rPr lang="en-US" b="1" i="1" dirty="0"/>
              <a:t>3 different research infrastructures</a:t>
            </a:r>
            <a:r>
              <a:rPr lang="en-US" i="1" dirty="0"/>
              <a:t>, each of them being an ESFRI infrastructure, and/or a European Research Infrastructures Consortium (ERIC) or another research infrastructure of European interest</a:t>
            </a:r>
            <a:endParaRPr lang="en-CH" i="1" dirty="0"/>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927524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lstStyle/>
          <a:p>
            <a:r>
              <a:rPr lang="en-CH" dirty="0"/>
              <a:t>Expected outcome</a:t>
            </a:r>
          </a:p>
        </p:txBody>
      </p:sp>
      <p:sp>
        <p:nvSpPr>
          <p:cNvPr id="8" name="Content Placeholder 7">
            <a:extLst>
              <a:ext uri="{FF2B5EF4-FFF2-40B4-BE49-F238E27FC236}">
                <a16:creationId xmlns:a16="http://schemas.microsoft.com/office/drawing/2014/main" id="{1FB633F9-298D-1049-6F98-28BAF2606210}"/>
              </a:ext>
            </a:extLst>
          </p:cNvPr>
          <p:cNvSpPr>
            <a:spLocks noGrp="1"/>
          </p:cNvSpPr>
          <p:nvPr>
            <p:ph idx="1"/>
          </p:nvPr>
        </p:nvSpPr>
        <p:spPr/>
        <p:txBody>
          <a:bodyPr>
            <a:normAutofit fontScale="92500" lnSpcReduction="10000"/>
          </a:bodyPr>
          <a:lstStyle/>
          <a:p>
            <a:r>
              <a:rPr lang="en-US" sz="3200" i="1" dirty="0"/>
              <a:t>Enhanced scientific competitiveness </a:t>
            </a:r>
            <a:r>
              <a:rPr lang="en-US" sz="1800" i="1" dirty="0"/>
              <a:t>of European research infrastructures;</a:t>
            </a:r>
          </a:p>
          <a:p>
            <a:r>
              <a:rPr lang="en-US" sz="3200" i="1" dirty="0"/>
              <a:t>Enhanced RI capacities </a:t>
            </a:r>
            <a:r>
              <a:rPr lang="en-US" sz="1800" i="1" dirty="0"/>
              <a:t>to address research challenges and EU policy priorities;</a:t>
            </a:r>
          </a:p>
          <a:p>
            <a:r>
              <a:rPr lang="en-US" sz="1800" i="1" dirty="0"/>
              <a:t>Foundations for the development of innovative companies;</a:t>
            </a:r>
          </a:p>
          <a:p>
            <a:r>
              <a:rPr lang="en-US" sz="3200" i="1" dirty="0"/>
              <a:t>Increased collaboration of research infrastructures </a:t>
            </a:r>
            <a:r>
              <a:rPr lang="en-US" sz="1800" i="1" dirty="0"/>
              <a:t>with universities, research </a:t>
            </a:r>
            <a:r>
              <a:rPr lang="en-US" sz="1800" i="1" dirty="0" err="1"/>
              <a:t>organisations</a:t>
            </a:r>
            <a:r>
              <a:rPr lang="en-US" sz="1800" i="1" dirty="0"/>
              <a:t> and industry;</a:t>
            </a:r>
          </a:p>
          <a:p>
            <a:r>
              <a:rPr lang="en-US" sz="3200" i="1" dirty="0"/>
              <a:t>Increase of the technological level of industries </a:t>
            </a:r>
            <a:r>
              <a:rPr lang="en-US" sz="1800" i="1" dirty="0"/>
              <a:t>through the co-development of advanced technologies for research infrastructures and creation of potential new markets;</a:t>
            </a:r>
          </a:p>
          <a:p>
            <a:r>
              <a:rPr lang="en-US" sz="3200" i="1" dirty="0"/>
              <a:t>Integration of research infrastructures </a:t>
            </a:r>
            <a:r>
              <a:rPr lang="en-US" sz="1800" i="1" dirty="0"/>
              <a:t>into local, regional and global innovation systems and promotion of entrepreneurial culture.</a:t>
            </a:r>
            <a:endParaRPr lang="en-CH" sz="1800" i="1" dirty="0"/>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698435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lstStyle/>
          <a:p>
            <a:r>
              <a:rPr lang="en-CH" dirty="0"/>
              <a:t>Scope</a:t>
            </a:r>
          </a:p>
        </p:txBody>
      </p:sp>
      <p:sp>
        <p:nvSpPr>
          <p:cNvPr id="8" name="Content Placeholder 7">
            <a:extLst>
              <a:ext uri="{FF2B5EF4-FFF2-40B4-BE49-F238E27FC236}">
                <a16:creationId xmlns:a16="http://schemas.microsoft.com/office/drawing/2014/main" id="{1FB633F9-298D-1049-6F98-28BAF2606210}"/>
              </a:ext>
            </a:extLst>
          </p:cNvPr>
          <p:cNvSpPr>
            <a:spLocks noGrp="1"/>
          </p:cNvSpPr>
          <p:nvPr>
            <p:ph idx="1"/>
          </p:nvPr>
        </p:nvSpPr>
        <p:spPr/>
        <p:txBody>
          <a:bodyPr>
            <a:normAutofit fontScale="32500" lnSpcReduction="20000"/>
          </a:bodyPr>
          <a:lstStyle/>
          <a:p>
            <a:r>
              <a:rPr lang="en-US" i="1" dirty="0"/>
              <a:t>The aim of this topic is to deliver </a:t>
            </a:r>
            <a:r>
              <a:rPr lang="en-US" sz="8600" i="1" dirty="0"/>
              <a:t>innovative scientific instrumentation, tools, methods and solutions </a:t>
            </a:r>
            <a:r>
              <a:rPr lang="en-US" i="1" dirty="0"/>
              <a:t>which advance the state-of-art of RIs in the EU and Associated Countries, and show transformative potential in RIs operation. The related developments, which underpin the provision of improved and advanced services, should lead research infrastructures to support new areas of research and/or a wider community of users, including industrial users.</a:t>
            </a:r>
          </a:p>
          <a:p>
            <a:r>
              <a:rPr lang="en-US" sz="8600" i="1" dirty="0"/>
              <a:t>Cutting-edge technologies </a:t>
            </a:r>
            <a:r>
              <a:rPr lang="en-US" i="1" dirty="0"/>
              <a:t>will also enhance the potential of RIs to contribute addressing EU policy objectives and socio-economic challenges.</a:t>
            </a:r>
          </a:p>
          <a:p>
            <a:r>
              <a:rPr lang="en-US" i="1" dirty="0"/>
              <a:t>Proposals should ensure complementarity with actions funded under the previous 2022 call (topic HORIZON-INFRA-2022-TECH-01-01 in the 2021-2022 work </a:t>
            </a:r>
            <a:r>
              <a:rPr lang="en-US" i="1" dirty="0" err="1"/>
              <a:t>programme</a:t>
            </a:r>
            <a:r>
              <a:rPr lang="en-US" i="1" dirty="0"/>
              <a:t>), targeting different instrumentation, tools, methods and solutions.</a:t>
            </a:r>
          </a:p>
          <a:p>
            <a:r>
              <a:rPr lang="en-US" i="1" dirty="0"/>
              <a:t>Proposals should address the following aspects, as relevant:</a:t>
            </a:r>
          </a:p>
          <a:p>
            <a:pPr lvl="1"/>
            <a:r>
              <a:rPr lang="en-US" i="1" dirty="0"/>
              <a:t>Research and development of </a:t>
            </a:r>
            <a:r>
              <a:rPr lang="en-US" sz="8600" i="1" dirty="0"/>
              <a:t>new scientific instrumentation, tools and methods </a:t>
            </a:r>
            <a:r>
              <a:rPr lang="en-US" i="1" dirty="0"/>
              <a:t>for research infrastructures taking into due account resource efficiency (e.g. energy consumption) and environmental (including climate-related) impacts. This could also include the development of new, more sustainable and efficient methods of collecting data and/or of providing access, including remote and digital, as well as </a:t>
            </a:r>
            <a:r>
              <a:rPr lang="en-US" i="1" dirty="0" err="1"/>
              <a:t>digitalisation</a:t>
            </a:r>
            <a:r>
              <a:rPr lang="en-US" i="1" dirty="0"/>
              <a:t> of instrumentation, services and results;</a:t>
            </a:r>
          </a:p>
          <a:p>
            <a:pPr lvl="1"/>
            <a:r>
              <a:rPr lang="en-US" i="1" dirty="0"/>
              <a:t>their </a:t>
            </a:r>
            <a:r>
              <a:rPr lang="en-US" sz="8600" i="1" dirty="0"/>
              <a:t>technology validation and prototyping</a:t>
            </a:r>
            <a:r>
              <a:rPr lang="en-US" i="1" dirty="0"/>
              <a:t>;</a:t>
            </a:r>
          </a:p>
          <a:p>
            <a:pPr lvl="1"/>
            <a:r>
              <a:rPr lang="en-US" i="1" dirty="0"/>
              <a:t>training of RI staff for the operation and use of these new solutions. When relevant,</a:t>
            </a:r>
          </a:p>
          <a:p>
            <a:pPr lvl="1"/>
            <a:r>
              <a:rPr lang="en-US" i="1" dirty="0"/>
              <a:t>developing skills on technical validation to industrial standards;</a:t>
            </a:r>
          </a:p>
          <a:p>
            <a:pPr lvl="1"/>
            <a:r>
              <a:rPr lang="en-US" i="1" dirty="0"/>
              <a:t>the </a:t>
            </a:r>
            <a:r>
              <a:rPr lang="en-US" sz="8600" i="1" dirty="0"/>
              <a:t>innovative potential for industrial exploitation </a:t>
            </a:r>
            <a:r>
              <a:rPr lang="en-US" i="1" dirty="0"/>
              <a:t>of the solutions </a:t>
            </a:r>
            <a:r>
              <a:rPr lang="en-US" sz="8600" i="1" dirty="0"/>
              <a:t>and/or for the benefits of the society</a:t>
            </a:r>
            <a:r>
              <a:rPr lang="en-US" i="1" dirty="0"/>
              <a:t>, including facilitating proof of concept for use by SMEs.</a:t>
            </a:r>
            <a:endParaRPr lang="en-CH" i="1" dirty="0"/>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1071621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a:xfrm>
            <a:off x="457199" y="15813"/>
            <a:ext cx="8436429" cy="940443"/>
          </a:xfrm>
        </p:spPr>
        <p:txBody>
          <a:bodyPr>
            <a:normAutofit fontScale="90000"/>
          </a:bodyPr>
          <a:lstStyle/>
          <a:p>
            <a:r>
              <a:rPr lang="en-CH" dirty="0"/>
              <a:t>Topic – Intense beams and targets</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p:txBody>
          <a:bodyPr>
            <a:normAutofit/>
          </a:bodyPr>
          <a:lstStyle/>
          <a:p>
            <a:r>
              <a:rPr lang="en-US" dirty="0"/>
              <a:t>Challenge: multi-MW, pulsed proton beams with short duration (ns) and high charge (10</a:t>
            </a:r>
            <a:r>
              <a:rPr lang="en-US" baseline="30000" dirty="0"/>
              <a:t>15</a:t>
            </a:r>
            <a:r>
              <a:rPr lang="en-US" dirty="0"/>
              <a:t>), and targets to produce neutrons, muons and neutrinos</a:t>
            </a:r>
          </a:p>
          <a:p>
            <a:pPr lvl="1"/>
            <a:r>
              <a:rPr lang="en-US" dirty="0"/>
              <a:t>Intense muons and neutrinos production for future HEP experiments</a:t>
            </a:r>
          </a:p>
          <a:p>
            <a:pPr lvl="1"/>
            <a:r>
              <a:rPr lang="en-US" dirty="0">
                <a:solidFill>
                  <a:srgbClr val="FF0000"/>
                </a:solidFill>
              </a:rPr>
              <a:t>High intensity and high energy spallation neutron sources for material and life sciences</a:t>
            </a:r>
          </a:p>
        </p:txBody>
      </p:sp>
    </p:spTree>
    <p:extLst>
      <p:ext uri="{BB962C8B-B14F-4D97-AF65-F5344CB8AC3E}">
        <p14:creationId xmlns:p14="http://schemas.microsoft.com/office/powerpoint/2010/main" val="3180693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a:xfrm>
            <a:off x="457199" y="15813"/>
            <a:ext cx="8686801" cy="940443"/>
          </a:xfrm>
        </p:spPr>
        <p:txBody>
          <a:bodyPr>
            <a:noAutofit/>
          </a:bodyPr>
          <a:lstStyle/>
          <a:p>
            <a:r>
              <a:rPr lang="en-CH" sz="4000" dirty="0"/>
              <a:t>Topic – Material under radiation</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6</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p:txBody>
          <a:bodyPr>
            <a:normAutofit fontScale="92500" lnSpcReduction="10000"/>
          </a:bodyPr>
          <a:lstStyle/>
          <a:p>
            <a:r>
              <a:rPr lang="en-US" dirty="0"/>
              <a:t>Challenge: materials undergo significant physical changes under radiation, depending on particle type, spectra and time scale</a:t>
            </a:r>
          </a:p>
          <a:p>
            <a:pPr lvl="1"/>
            <a:r>
              <a:rPr lang="en-US" dirty="0"/>
              <a:t>Characterize the response of electrical (HTS, Cu, Al), insulating (polymers) and structural materials in conditions beyond present standard, as required by HEP</a:t>
            </a:r>
          </a:p>
          <a:p>
            <a:pPr lvl="1"/>
            <a:r>
              <a:rPr lang="en-US" dirty="0"/>
              <a:t>Transient effects</a:t>
            </a:r>
          </a:p>
          <a:p>
            <a:pPr lvl="2"/>
            <a:r>
              <a:rPr lang="en-US" dirty="0"/>
              <a:t>ESS: 2 GeV, ≈ 2 </a:t>
            </a:r>
            <a:r>
              <a:rPr lang="en-US" dirty="0" err="1"/>
              <a:t>ms</a:t>
            </a:r>
            <a:r>
              <a:rPr lang="en-US" dirty="0"/>
              <a:t> pulse, 14 Hz, 5 MW</a:t>
            </a:r>
          </a:p>
          <a:p>
            <a:pPr lvl="2"/>
            <a:r>
              <a:rPr lang="en-US" i="1" dirty="0"/>
              <a:t>Muon source demonstration </a:t>
            </a:r>
            <a:r>
              <a:rPr lang="en-US" dirty="0"/>
              <a:t>(e.g. using PS beam): up to 28 GeV, ≈ 1 </a:t>
            </a:r>
            <a:r>
              <a:rPr lang="en-US" dirty="0" err="1">
                <a:latin typeface="Symbol" pitchFamily="2" charset="2"/>
              </a:rPr>
              <a:t>m</a:t>
            </a:r>
            <a:r>
              <a:rPr lang="en-US" dirty="0" err="1"/>
              <a:t>s</a:t>
            </a:r>
            <a:r>
              <a:rPr lang="en-US" dirty="0"/>
              <a:t> pulse, ≈ 1 Hz, ≈ 1.5…4 MW</a:t>
            </a:r>
          </a:p>
          <a:p>
            <a:pPr lvl="1"/>
            <a:r>
              <a:rPr lang="en-US" i="1" dirty="0">
                <a:solidFill>
                  <a:srgbClr val="FF0000"/>
                </a:solidFill>
              </a:rPr>
              <a:t>Extend material database for other applications, including fusion</a:t>
            </a:r>
          </a:p>
        </p:txBody>
      </p:sp>
    </p:spTree>
    <p:extLst>
      <p:ext uri="{BB962C8B-B14F-4D97-AF65-F5344CB8AC3E}">
        <p14:creationId xmlns:p14="http://schemas.microsoft.com/office/powerpoint/2010/main" val="912981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lstStyle/>
          <a:p>
            <a:r>
              <a:rPr lang="en-CH" dirty="0"/>
              <a:t>Topic – HTS technology</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7</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p:txBody>
          <a:bodyPr>
            <a:normAutofit/>
          </a:bodyPr>
          <a:lstStyle/>
          <a:p>
            <a:r>
              <a:rPr lang="en-US" dirty="0"/>
              <a:t>Challenge: high field (20 T), large bore (1 m) HTS solenoid magnets, operating in high energy deposition and radiation environment</a:t>
            </a:r>
          </a:p>
          <a:p>
            <a:pPr lvl="1"/>
            <a:r>
              <a:rPr lang="en-US" dirty="0"/>
              <a:t>Capture of charged particles (</a:t>
            </a:r>
            <a:r>
              <a:rPr lang="en-US" dirty="0" err="1"/>
              <a:t>pions</a:t>
            </a:r>
            <a:r>
              <a:rPr lang="en-US" dirty="0"/>
              <a:t>/muons) generated by protons on targets</a:t>
            </a:r>
          </a:p>
          <a:p>
            <a:pPr lvl="1"/>
            <a:r>
              <a:rPr lang="en-US" i="1" dirty="0">
                <a:solidFill>
                  <a:srgbClr val="FF0000"/>
                </a:solidFill>
              </a:rPr>
              <a:t>Flux pumps </a:t>
            </a:r>
            <a:r>
              <a:rPr lang="en-US" dirty="0">
                <a:solidFill>
                  <a:srgbClr val="FF0000"/>
                </a:solidFill>
              </a:rPr>
              <a:t>to drive the current in the plasma column used in fusion experiments and future fusion reactors</a:t>
            </a:r>
          </a:p>
          <a:p>
            <a:pPr lvl="1"/>
            <a:r>
              <a:rPr lang="en-US" dirty="0" err="1">
                <a:solidFill>
                  <a:srgbClr val="FF0000"/>
                </a:solidFill>
              </a:rPr>
              <a:t>Outsert</a:t>
            </a:r>
            <a:r>
              <a:rPr lang="en-US" dirty="0">
                <a:solidFill>
                  <a:srgbClr val="FF0000"/>
                </a:solidFill>
              </a:rPr>
              <a:t> (background field) magnets for future high magnetic field science facilities</a:t>
            </a:r>
          </a:p>
        </p:txBody>
      </p:sp>
    </p:spTree>
    <p:extLst>
      <p:ext uri="{BB962C8B-B14F-4D97-AF65-F5344CB8AC3E}">
        <p14:creationId xmlns:p14="http://schemas.microsoft.com/office/powerpoint/2010/main" val="3555199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lstStyle/>
          <a:p>
            <a:r>
              <a:rPr lang="en-CH" dirty="0"/>
              <a:t>Topic – HTS technology</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8</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p:txBody>
          <a:bodyPr>
            <a:normAutofit/>
          </a:bodyPr>
          <a:lstStyle/>
          <a:p>
            <a:r>
              <a:rPr lang="en-US" dirty="0"/>
              <a:t>Challenge: ultra high field (up to 60 T), small bore (50 mm) HTS solenoids</a:t>
            </a:r>
          </a:p>
          <a:p>
            <a:pPr lvl="1"/>
            <a:r>
              <a:rPr lang="en-US" dirty="0"/>
              <a:t>Final cooling of muon beams as required in a high luminosity collider</a:t>
            </a:r>
          </a:p>
          <a:p>
            <a:pPr lvl="1"/>
            <a:r>
              <a:rPr lang="en-US" dirty="0">
                <a:solidFill>
                  <a:srgbClr val="FF0000"/>
                </a:solidFill>
              </a:rPr>
              <a:t>User facilities for high-field magnet laboratories devoted to experiments in material and life sciences</a:t>
            </a:r>
          </a:p>
          <a:p>
            <a:pPr lvl="1"/>
            <a:r>
              <a:rPr lang="en-US" dirty="0">
                <a:solidFill>
                  <a:srgbClr val="FF0000"/>
                </a:solidFill>
              </a:rPr>
              <a:t>Frontier of Nuclear Magnetic Resonance (NMR) systems for molecular spectroscopy and biology</a:t>
            </a:r>
          </a:p>
          <a:p>
            <a:pPr lvl="1"/>
            <a:r>
              <a:rPr lang="en-US" dirty="0">
                <a:solidFill>
                  <a:srgbClr val="FF0000"/>
                </a:solidFill>
              </a:rPr>
              <a:t>Positive impact (technology) on cryogen-free Magnetic Resonance Imaging (MRI)</a:t>
            </a:r>
          </a:p>
        </p:txBody>
      </p:sp>
    </p:spTree>
    <p:extLst>
      <p:ext uri="{BB962C8B-B14F-4D97-AF65-F5344CB8AC3E}">
        <p14:creationId xmlns:p14="http://schemas.microsoft.com/office/powerpoint/2010/main" val="30596346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F464C55-C7EF-FAEE-6DD8-2878D2326F65}"/>
              </a:ext>
            </a:extLst>
          </p:cNvPr>
          <p:cNvSpPr>
            <a:spLocks noGrp="1"/>
          </p:cNvSpPr>
          <p:nvPr>
            <p:ph type="title"/>
          </p:nvPr>
        </p:nvSpPr>
        <p:spPr/>
        <p:txBody>
          <a:bodyPr/>
          <a:lstStyle/>
          <a:p>
            <a:r>
              <a:rPr lang="en-CH" dirty="0"/>
              <a:t>Topic – Cooling efficiency</a:t>
            </a:r>
          </a:p>
        </p:txBody>
      </p:sp>
      <p:sp>
        <p:nvSpPr>
          <p:cNvPr id="6" name="Slide Number Placeholder 5">
            <a:extLst>
              <a:ext uri="{FF2B5EF4-FFF2-40B4-BE49-F238E27FC236}">
                <a16:creationId xmlns:a16="http://schemas.microsoft.com/office/drawing/2014/main" id="{DCD69058-9F91-4B98-463F-02A1C869B2A1}"/>
              </a:ext>
            </a:extLst>
          </p:cNvPr>
          <p:cNvSpPr>
            <a:spLocks noGrp="1"/>
          </p:cNvSpPr>
          <p:nvPr>
            <p:ph type="sldNum" sz="quarter" idx="4"/>
          </p:nvPr>
        </p:nvSpPr>
        <p:spPr/>
        <p:txBody>
          <a:bodyPr/>
          <a:lstStyle/>
          <a:p>
            <a:fld id="{17918391-D411-FE40-AAD7-861AE5233E0E}" type="slidenum">
              <a:rPr lang="en-US" smtClean="0"/>
              <a:pPr/>
              <a:t>9</a:t>
            </a:fld>
            <a:endParaRPr lang="en-US" dirty="0"/>
          </a:p>
        </p:txBody>
      </p:sp>
      <p:sp>
        <p:nvSpPr>
          <p:cNvPr id="3" name="Content Placeholder 2">
            <a:extLst>
              <a:ext uri="{FF2B5EF4-FFF2-40B4-BE49-F238E27FC236}">
                <a16:creationId xmlns:a16="http://schemas.microsoft.com/office/drawing/2014/main" id="{D514776A-4D02-7CE1-09F3-B5F30C71A5B6}"/>
              </a:ext>
            </a:extLst>
          </p:cNvPr>
          <p:cNvSpPr>
            <a:spLocks noGrp="1"/>
          </p:cNvSpPr>
          <p:nvPr>
            <p:ph idx="1"/>
          </p:nvPr>
        </p:nvSpPr>
        <p:spPr/>
        <p:txBody>
          <a:bodyPr>
            <a:normAutofit/>
          </a:bodyPr>
          <a:lstStyle/>
          <a:p>
            <a:r>
              <a:rPr lang="en-US" dirty="0"/>
              <a:t>Challenge: operate accelerator magnets at temperature higher than liquid helium (e.g. 20 K)</a:t>
            </a:r>
          </a:p>
          <a:p>
            <a:pPr lvl="1"/>
            <a:r>
              <a:rPr lang="en-US" dirty="0"/>
              <a:t>Improve energy balance, reduce consumption of the accelerator complex, </a:t>
            </a:r>
            <a:r>
              <a:rPr lang="en-US" b="1" dirty="0"/>
              <a:t>and</a:t>
            </a:r>
            <a:r>
              <a:rPr lang="en-US" dirty="0"/>
              <a:t> achieve better performance</a:t>
            </a:r>
          </a:p>
          <a:p>
            <a:pPr lvl="1"/>
            <a:r>
              <a:rPr lang="en-US" dirty="0">
                <a:solidFill>
                  <a:srgbClr val="FF0000"/>
                </a:solidFill>
              </a:rPr>
              <a:t>Benefits to other accelerator projects (e.g. FCC-</a:t>
            </a:r>
            <a:r>
              <a:rPr lang="en-US" dirty="0" err="1">
                <a:solidFill>
                  <a:srgbClr val="FF0000"/>
                </a:solidFill>
              </a:rPr>
              <a:t>hh</a:t>
            </a:r>
            <a:r>
              <a:rPr lang="en-US" dirty="0">
                <a:solidFill>
                  <a:srgbClr val="FF0000"/>
                </a:solidFill>
              </a:rPr>
              <a:t>) as well as applied superconductivity in general</a:t>
            </a:r>
          </a:p>
        </p:txBody>
      </p:sp>
    </p:spTree>
    <p:extLst>
      <p:ext uri="{BB962C8B-B14F-4D97-AF65-F5344CB8AC3E}">
        <p14:creationId xmlns:p14="http://schemas.microsoft.com/office/powerpoint/2010/main" val="3306367638"/>
      </p:ext>
    </p:extLst>
  </p:cSld>
  <p:clrMapOvr>
    <a:masterClrMapping/>
  </p:clrMapOvr>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CERN(4-3).thmx</Template>
  <TotalTime>3080</TotalTime>
  <Words>1351</Words>
  <Application>Microsoft Macintosh PowerPoint</Application>
  <PresentationFormat>On-screen Show (4:3)</PresentationFormat>
  <Paragraphs>121</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Symbol</vt:lpstr>
      <vt:lpstr>CERN(4-3)</vt:lpstr>
      <vt:lpstr>EU-Horizon INFRA-2024-TECH-01-01 </vt:lpstr>
      <vt:lpstr>The call</vt:lpstr>
      <vt:lpstr>Expected outcome</vt:lpstr>
      <vt:lpstr>Scope</vt:lpstr>
      <vt:lpstr>Topic – Intense beams and targets</vt:lpstr>
      <vt:lpstr>Topic – Material under radiation</vt:lpstr>
      <vt:lpstr>Topic – HTS technology</vt:lpstr>
      <vt:lpstr>Topic – HTS technology</vt:lpstr>
      <vt:lpstr>Topic – Cooling efficiency</vt:lpstr>
      <vt:lpstr>Topic – Fast accelerators</vt:lpstr>
      <vt:lpstr>Topic – RF in magnetic fields</vt:lpstr>
      <vt:lpstr>Ideas for proposals – 1</vt:lpstr>
      <vt:lpstr>Intense Muon Beams</vt:lpstr>
      <vt:lpstr>Ideas for proposals – 2</vt:lpstr>
      <vt:lpstr>Summary with questions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Luca Bottura</cp:lastModifiedBy>
  <cp:revision>62</cp:revision>
  <cp:lastPrinted>2023-02-10T11:05:31Z</cp:lastPrinted>
  <dcterms:created xsi:type="dcterms:W3CDTF">2012-11-30T11:04:26Z</dcterms:created>
  <dcterms:modified xsi:type="dcterms:W3CDTF">2023-02-21T13:54:45Z</dcterms:modified>
</cp:coreProperties>
</file>