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7" r:id="rId3"/>
    <p:sldId id="256" r:id="rId4"/>
    <p:sldId id="258" r:id="rId5"/>
    <p:sldId id="259" r:id="rId6"/>
    <p:sldId id="260" r:id="rId7"/>
    <p:sldId id="261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6" autoAdjust="0"/>
    <p:restoredTop sz="94660"/>
  </p:normalViewPr>
  <p:slideViewPr>
    <p:cSldViewPr snapToGrid="0">
      <p:cViewPr varScale="1">
        <p:scale>
          <a:sx n="125" d="100"/>
          <a:sy n="125" d="100"/>
        </p:scale>
        <p:origin x="2155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841388C-C877-DA1D-8555-D1F0AB87E7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9645D84-0175-C5F2-7ACE-BAC4372420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C549EF2-DD40-2225-3C9D-9006699D6D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6B387-432D-4161-A206-CB5715012B16}" type="datetimeFigureOut">
              <a:rPr lang="fr-CH" smtClean="0"/>
              <a:t>10.02.2023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0CDE811-8D8A-C791-D785-6B52E7E7CE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4356017-0157-7C64-C0C2-8F4D6DFACC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2A473-0644-43FA-A6E5-3A1C2C903F9D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2344481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E3B94C9-1309-FC82-1F09-2F1780FF22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7083C4C-CFA6-D324-8A1A-C115442527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D84F9A5-8CA0-27DD-4BB4-B3FB4A7CC0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6B387-432D-4161-A206-CB5715012B16}" type="datetimeFigureOut">
              <a:rPr lang="fr-CH" smtClean="0"/>
              <a:t>10.02.2023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262C9CA-4451-FCB0-B0D5-D51C7A3EA8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77FBD67-DF09-759E-0996-91F7A92C7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2A473-0644-43FA-A6E5-3A1C2C903F9D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36257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956F6DC3-E92A-4075-B668-CFB082E55C8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E0EB6-1C16-7D88-7E4D-4105D24D29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60F49F8-D563-B037-1799-1C021648B6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6B387-432D-4161-A206-CB5715012B16}" type="datetimeFigureOut">
              <a:rPr lang="fr-CH" smtClean="0"/>
              <a:t>10.02.2023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D86BB09-9567-5976-1FE2-E248381214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B5AACC0-265B-BF37-DEDF-42F28C12A6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2A473-0644-43FA-A6E5-3A1C2C903F9D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66931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70D1F9A-7A6F-4718-64B6-7A3A13CB2F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9C2FBF8-4885-6D22-9448-C582B48C1A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57AD757-0875-6188-EB6B-B74F53ECB1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6B387-432D-4161-A206-CB5715012B16}" type="datetimeFigureOut">
              <a:rPr lang="fr-CH" smtClean="0"/>
              <a:t>10.02.2023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E6C9AC2-4719-2ED9-3D95-916FF54865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9ACD057-E489-1896-3082-CB217FE1A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2A473-0644-43FA-A6E5-3A1C2C903F9D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5400183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B09BFA9-1BC9-81AD-33FC-DEAC46C8F2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F020AF7-4938-C686-032D-8CE8AA4B8B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7892A45-6DC8-7D83-DC0B-D6E5E8A086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6B387-432D-4161-A206-CB5715012B16}" type="datetimeFigureOut">
              <a:rPr lang="fr-CH" smtClean="0"/>
              <a:t>10.02.2023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521F26A-69C4-3791-E1F7-82AAD263E9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DB9FE9A-B420-6589-B1AE-798FEFD9A3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2A473-0644-43FA-A6E5-3A1C2C903F9D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12055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69957AF-06B8-C3F4-735F-3B0B1DD466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36352B0-BFB2-9768-1EB7-079705C551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7FBF411-A7E2-7E34-83A3-CD03CE39FD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0457439-A804-44FA-1985-8F0CCF631E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6B387-432D-4161-A206-CB5715012B16}" type="datetimeFigureOut">
              <a:rPr lang="fr-CH" smtClean="0"/>
              <a:t>10.02.2023</a:t>
            </a:fld>
            <a:endParaRPr lang="fr-CH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D3FED60-B933-C1A3-59C3-57EF6D39F6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C0F784E-11FE-B35D-A810-B038D48E2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2A473-0644-43FA-A6E5-3A1C2C903F9D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647736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8BEF32E-88DA-1435-53F0-2134BF3ACA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E2780AC-8276-AA38-80EC-6E79F05E39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D446EA4-C4F2-1F23-DDF5-E82C42849F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102C48B-502A-F9B2-37A1-463A8FFC4DA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A869960-9933-31A7-8D3E-56411221EBC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4E1CED02-B7B3-398B-2261-4D24C57543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6B387-432D-4161-A206-CB5715012B16}" type="datetimeFigureOut">
              <a:rPr lang="fr-CH" smtClean="0"/>
              <a:t>10.02.2023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64CB68F-94EA-C484-6174-949F44FBA4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C5BD9ED5-DD19-DAEA-C5B3-97856960C0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2A473-0644-43FA-A6E5-3A1C2C903F9D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9315991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8296FBC-F557-EEDC-9CC7-563553DE0D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1C21300-B169-9358-86AC-DA7BC8F89C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6B387-432D-4161-A206-CB5715012B16}" type="datetimeFigureOut">
              <a:rPr lang="fr-CH" smtClean="0"/>
              <a:t>10.02.2023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3A564B0-3914-E8BB-DE65-FBACE1DC86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D2AE21E-AEB1-B7F7-A2CA-074A97409B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2A473-0644-43FA-A6E5-3A1C2C903F9D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0903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51992121-3F06-FB9B-81F6-FE4E2EE582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6B387-432D-4161-A206-CB5715012B16}" type="datetimeFigureOut">
              <a:rPr lang="fr-CH" smtClean="0"/>
              <a:t>10.02.2023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196298AC-94A0-99B0-A065-0C3510455A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8C4DEF1-2EA8-9463-71AF-C0B71A57D5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2A473-0644-43FA-A6E5-3A1C2C903F9D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091801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B4200BD-DF23-E13A-9F83-7F8050A109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4B49A02-7B79-2F0E-B082-DFEEF9F9D6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8FA6C0F-F0F7-072E-1B1D-7018A3A91D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3584196-512E-AD45-15DE-C6554EA077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6B387-432D-4161-A206-CB5715012B16}" type="datetimeFigureOut">
              <a:rPr lang="fr-CH" smtClean="0"/>
              <a:t>10.02.2023</a:t>
            </a:fld>
            <a:endParaRPr lang="fr-CH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7431D48-3576-3988-5D33-71A308613D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C3BBD9B-F9FF-1266-41FA-99E83B68A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2A473-0644-43FA-A6E5-3A1C2C903F9D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89938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38A6145-08A0-3AE2-1090-8004C6DA25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926A018F-AFFC-D509-4D70-1456EA766F0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417BEB4-E1C2-43AA-94D9-50ABF979D3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97055DB-C53E-69AC-51A4-7FFD8163FF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6B387-432D-4161-A206-CB5715012B16}" type="datetimeFigureOut">
              <a:rPr lang="fr-CH" smtClean="0"/>
              <a:t>10.02.2023</a:t>
            </a:fld>
            <a:endParaRPr lang="fr-CH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0DA9CCE-BC12-6250-1AE5-B201C6630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4EE3749-CFA1-DF12-99EE-18582813CD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2A473-0644-43FA-A6E5-3A1C2C903F9D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196670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94FD4591-58F6-D334-2ED6-70CEC318CA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FFD90FD-2DC0-E3E6-EEB2-983CD666CC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1882331-D66D-DFA4-D66C-06B8AA784BD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C6B387-432D-4161-A206-CB5715012B16}" type="datetimeFigureOut">
              <a:rPr lang="fr-CH" smtClean="0"/>
              <a:t>10.02.2023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722402E-0DEB-6AB0-E5EB-95CD9FF429E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01CA5F9-9737-CD82-8FBD-EE8C35B4B0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52A473-0644-43FA-A6E5-3A1C2C903F9D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62426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espace.cern.ch/project-space-management-LS2/default.aspx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space.cern.ch/project-space-management-LS2/default.aspx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hyperlink" Target="https://espace.cern.ch/project-space-management-LS2/_layouts/15/start.aspx#/Lists/Storage%20%20After%20LS2%20%20List%20of%20equipment/AllItems.aspx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8EC263D-F450-28F1-1543-D03CBD1939E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anchor="ctr"/>
          <a:lstStyle/>
          <a:p>
            <a:r>
              <a:rPr lang="fr-CH" b="1" dirty="0">
                <a:solidFill>
                  <a:schemeClr val="accent1">
                    <a:lumMod val="75000"/>
                  </a:schemeClr>
                </a:solidFill>
              </a:rPr>
              <a:t>HL-LHC </a:t>
            </a:r>
            <a:r>
              <a:rPr lang="fr-CH" b="1" dirty="0" err="1">
                <a:solidFill>
                  <a:schemeClr val="accent1">
                    <a:lumMod val="75000"/>
                  </a:schemeClr>
                </a:solidFill>
              </a:rPr>
              <a:t>Integration</a:t>
            </a:r>
            <a:r>
              <a:rPr lang="fr-CH" b="1" dirty="0">
                <a:solidFill>
                  <a:schemeClr val="accent1">
                    <a:lumMod val="75000"/>
                  </a:schemeClr>
                </a:solidFill>
              </a:rPr>
              <a:t> meeting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EF9391CF-B1C6-4C59-CC26-9B44ADB84D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460455"/>
            <a:ext cx="9144000" cy="1655762"/>
          </a:xfrm>
        </p:spPr>
        <p:txBody>
          <a:bodyPr/>
          <a:lstStyle/>
          <a:p>
            <a:r>
              <a:rPr lang="fr-CH" dirty="0">
                <a:solidFill>
                  <a:schemeClr val="accent1">
                    <a:lumMod val="75000"/>
                  </a:schemeClr>
                </a:solidFill>
              </a:rPr>
              <a:t>Elsa Clerc, Germana Riddone, Patrick Muffat, Cédric Halbert</a:t>
            </a:r>
          </a:p>
          <a:p>
            <a:r>
              <a:rPr lang="fr-CH" dirty="0">
                <a:solidFill>
                  <a:schemeClr val="accent1">
                    <a:lumMod val="75000"/>
                  </a:schemeClr>
                </a:solidFill>
              </a:rPr>
              <a:t>10 février 2023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127FE48-5579-89FA-887A-A6B9C56392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075" y="6112656"/>
            <a:ext cx="593726" cy="586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7184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1454749" y="286650"/>
            <a:ext cx="8806847" cy="1147763"/>
          </a:xfrm>
        </p:spPr>
        <p:txBody>
          <a:bodyPr>
            <a:normAutofit/>
          </a:bodyPr>
          <a:lstStyle/>
          <a:p>
            <a:r>
              <a:rPr lang="en-GB" b="1" noProof="0" dirty="0" err="1">
                <a:solidFill>
                  <a:schemeClr val="accent1">
                    <a:lumMod val="75000"/>
                  </a:schemeClr>
                </a:solidFill>
              </a:rPr>
              <a:t>Demande</a:t>
            </a:r>
            <a:r>
              <a:rPr lang="en-GB" b="1" noProof="0" dirty="0">
                <a:solidFill>
                  <a:schemeClr val="accent1">
                    <a:lumMod val="75000"/>
                  </a:schemeClr>
                </a:solidFill>
              </a:rPr>
              <a:t> de Stockage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075" y="6112656"/>
            <a:ext cx="593726" cy="586326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0F5B8-CDC2-4693-B9D3-943C5859D32F}" type="slidenum">
              <a:rPr lang="fr-CH" smtClean="0"/>
              <a:t>2</a:t>
            </a:fld>
            <a:endParaRPr lang="fr-CH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FF1C6536-2602-2104-80AE-AC317CF207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6053" y="1589874"/>
            <a:ext cx="6626584" cy="4949038"/>
          </a:xfrm>
          <a:prstGeom prst="rect">
            <a:avLst/>
          </a:prstGeom>
        </p:spPr>
      </p:pic>
      <p:sp>
        <p:nvSpPr>
          <p:cNvPr id="3" name="ZoneTexte 4">
            <a:extLst>
              <a:ext uri="{FF2B5EF4-FFF2-40B4-BE49-F238E27FC236}">
                <a16:creationId xmlns:a16="http://schemas.microsoft.com/office/drawing/2014/main" id="{74810319-DADD-6E11-E802-DA5715A7292A}"/>
              </a:ext>
            </a:extLst>
          </p:cNvPr>
          <p:cNvSpPr txBox="1"/>
          <p:nvPr/>
        </p:nvSpPr>
        <p:spPr>
          <a:xfrm>
            <a:off x="7661040" y="4478126"/>
            <a:ext cx="3934410" cy="120032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fr-CH" dirty="0"/>
              <a:t>Lien du SP : </a:t>
            </a:r>
            <a:r>
              <a:rPr lang="fr-CH" dirty="0">
                <a:hlinkClick r:id="rId4"/>
              </a:rPr>
              <a:t>https://espace.cern.ch/project-space-management-LS2/default.aspx</a:t>
            </a:r>
            <a:endParaRPr lang="fr-CH" dirty="0"/>
          </a:p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966635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Image 23">
            <a:extLst>
              <a:ext uri="{FF2B5EF4-FFF2-40B4-BE49-F238E27FC236}">
                <a16:creationId xmlns:a16="http://schemas.microsoft.com/office/drawing/2014/main" id="{53DC5672-338B-721F-D12D-CA31718F73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1833" y="3322299"/>
            <a:ext cx="6338888" cy="2722902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05A4CE2B-B6BD-4C6E-8458-3CC3FBC7F54A}"/>
              </a:ext>
            </a:extLst>
          </p:cNvPr>
          <p:cNvSpPr txBox="1"/>
          <p:nvPr/>
        </p:nvSpPr>
        <p:spPr>
          <a:xfrm>
            <a:off x="1491030" y="2226032"/>
            <a:ext cx="995706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dirty="0"/>
              <a:t>Lien du SP : </a:t>
            </a:r>
            <a:r>
              <a:rPr lang="fr-CH" dirty="0">
                <a:hlinkClick r:id="rId3"/>
              </a:rPr>
              <a:t>https://espace.cern.ch/project-space-management-LS2/default.aspx</a:t>
            </a:r>
            <a:endParaRPr lang="fr-CH" dirty="0"/>
          </a:p>
          <a:p>
            <a:endParaRPr lang="fr-CH" dirty="0"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6E14F126-D9DF-066C-D237-6FA2EBDB3149}"/>
              </a:ext>
            </a:extLst>
          </p:cNvPr>
          <p:cNvSpPr txBox="1">
            <a:spLocks/>
          </p:cNvSpPr>
          <p:nvPr/>
        </p:nvSpPr>
        <p:spPr>
          <a:xfrm>
            <a:off x="637594" y="1259605"/>
            <a:ext cx="8806847" cy="40395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200" b="1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Créer</a:t>
            </a:r>
            <a:r>
              <a:rPr lang="en-GB" sz="32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une </a:t>
            </a:r>
            <a:r>
              <a:rPr lang="en-GB" sz="3200" b="1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demande</a:t>
            </a:r>
            <a:r>
              <a:rPr lang="en-GB" sz="32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de stockage pour le LS3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2F7F091-388A-081B-E0DB-F2ECFE87967D}"/>
              </a:ext>
            </a:extLst>
          </p:cNvPr>
          <p:cNvSpPr txBox="1"/>
          <p:nvPr/>
        </p:nvSpPr>
        <p:spPr>
          <a:xfrm>
            <a:off x="1026230" y="1775074"/>
            <a:ext cx="9349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fr-CH" dirty="0"/>
              <a:t>Pour créer une demande de stockage, une page SharePoint pour le LS3 est mise à disposition. 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BA19D6AE-5DFC-588F-59E4-E3664D75FD51}"/>
              </a:ext>
            </a:extLst>
          </p:cNvPr>
          <p:cNvSpPr txBox="1"/>
          <p:nvPr/>
        </p:nvSpPr>
        <p:spPr>
          <a:xfrm>
            <a:off x="1496841" y="6124138"/>
            <a:ext cx="1069515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dirty="0"/>
              <a:t>Lien du SP : </a:t>
            </a:r>
            <a:r>
              <a:rPr lang="fr-CH" dirty="0">
                <a:hlinkClick r:id="rId4"/>
              </a:rPr>
              <a:t>https://espace.cern.ch/project-space-management-LS2/_layouts/15/start.aspx#/Lists/Storage%20%20After%20LS2%20%20List%20of%20equipment/AllItems.aspx</a:t>
            </a:r>
            <a:endParaRPr lang="fr-CH" dirty="0"/>
          </a:p>
        </p:txBody>
      </p:sp>
      <p:cxnSp>
        <p:nvCxnSpPr>
          <p:cNvPr id="18" name="Connecteur droit avec flèche 17">
            <a:extLst>
              <a:ext uri="{FF2B5EF4-FFF2-40B4-BE49-F238E27FC236}">
                <a16:creationId xmlns:a16="http://schemas.microsoft.com/office/drawing/2014/main" id="{CDBE91AE-D867-F127-6613-A5F80956B5FF}"/>
              </a:ext>
            </a:extLst>
          </p:cNvPr>
          <p:cNvCxnSpPr>
            <a:cxnSpLocks/>
          </p:cNvCxnSpPr>
          <p:nvPr/>
        </p:nvCxnSpPr>
        <p:spPr>
          <a:xfrm flipV="1">
            <a:off x="1757680" y="4915336"/>
            <a:ext cx="1474153" cy="1209973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3">
            <a:extLst>
              <a:ext uri="{FF2B5EF4-FFF2-40B4-BE49-F238E27FC236}">
                <a16:creationId xmlns:a16="http://schemas.microsoft.com/office/drawing/2014/main" id="{79A288D9-67A2-8B7E-EE93-C3CCB73A2B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9075" y="6112656"/>
            <a:ext cx="593726" cy="586326"/>
          </a:xfrm>
          <a:prstGeom prst="rect">
            <a:avLst/>
          </a:prstGeom>
        </p:spPr>
      </p:pic>
      <p:sp>
        <p:nvSpPr>
          <p:cNvPr id="4" name="Title 4">
            <a:extLst>
              <a:ext uri="{FF2B5EF4-FFF2-40B4-BE49-F238E27FC236}">
                <a16:creationId xmlns:a16="http://schemas.microsoft.com/office/drawing/2014/main" id="{BE17D639-E3F5-2EEA-AC89-0580BA48BA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91030" y="111842"/>
            <a:ext cx="8806847" cy="1147763"/>
          </a:xfrm>
        </p:spPr>
        <p:txBody>
          <a:bodyPr>
            <a:normAutofit/>
          </a:bodyPr>
          <a:lstStyle/>
          <a:p>
            <a:r>
              <a:rPr lang="en-GB" sz="5400" b="1" noProof="0" dirty="0" err="1">
                <a:solidFill>
                  <a:schemeClr val="accent1">
                    <a:lumMod val="75000"/>
                  </a:schemeClr>
                </a:solidFill>
              </a:rPr>
              <a:t>Demande</a:t>
            </a:r>
            <a:r>
              <a:rPr lang="en-GB" sz="5400" b="1" noProof="0" dirty="0">
                <a:solidFill>
                  <a:schemeClr val="accent1">
                    <a:lumMod val="75000"/>
                  </a:schemeClr>
                </a:solidFill>
              </a:rPr>
              <a:t> de Stockage</a:t>
            </a:r>
          </a:p>
        </p:txBody>
      </p:sp>
    </p:spTree>
    <p:extLst>
      <p:ext uri="{BB962C8B-B14F-4D97-AF65-F5344CB8AC3E}">
        <p14:creationId xmlns:p14="http://schemas.microsoft.com/office/powerpoint/2010/main" val="16707181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4">
            <a:extLst>
              <a:ext uri="{FF2B5EF4-FFF2-40B4-BE49-F238E27FC236}">
                <a16:creationId xmlns:a16="http://schemas.microsoft.com/office/drawing/2014/main" id="{A1A7A1ED-CAC5-BE04-0AA2-55E7CB41B107}"/>
              </a:ext>
            </a:extLst>
          </p:cNvPr>
          <p:cNvSpPr txBox="1">
            <a:spLocks/>
          </p:cNvSpPr>
          <p:nvPr/>
        </p:nvSpPr>
        <p:spPr>
          <a:xfrm>
            <a:off x="637594" y="1259605"/>
            <a:ext cx="8806847" cy="40395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7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200" b="1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Créer</a:t>
            </a:r>
            <a:r>
              <a:rPr lang="en-GB" sz="32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une nouvelle </a:t>
            </a:r>
            <a:r>
              <a:rPr lang="en-GB" sz="3200" b="1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demande</a:t>
            </a:r>
            <a:r>
              <a:rPr lang="en-GB" sz="32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de stockage dans le SP pour le LS3</a:t>
            </a:r>
          </a:p>
        </p:txBody>
      </p:sp>
      <p:grpSp>
        <p:nvGrpSpPr>
          <p:cNvPr id="10" name="Groupe 9">
            <a:extLst>
              <a:ext uri="{FF2B5EF4-FFF2-40B4-BE49-F238E27FC236}">
                <a16:creationId xmlns:a16="http://schemas.microsoft.com/office/drawing/2014/main" id="{22BB5BD7-08BF-5FEC-B977-1FAE959BC940}"/>
              </a:ext>
            </a:extLst>
          </p:cNvPr>
          <p:cNvGrpSpPr/>
          <p:nvPr/>
        </p:nvGrpSpPr>
        <p:grpSpPr>
          <a:xfrm>
            <a:off x="1454749" y="2298092"/>
            <a:ext cx="8105775" cy="3990975"/>
            <a:chOff x="1454749" y="1782623"/>
            <a:chExt cx="8105775" cy="3990975"/>
          </a:xfrm>
        </p:grpSpPr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6E323928-8244-DA2E-AA82-8493B1E0D55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454749" y="1782623"/>
              <a:ext cx="8105775" cy="3990975"/>
            </a:xfrm>
            <a:prstGeom prst="rect">
              <a:avLst/>
            </a:prstGeom>
          </p:spPr>
        </p:pic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BADC9F37-51CF-A277-D99A-2220E1473CE2}"/>
                </a:ext>
              </a:extLst>
            </p:cNvPr>
            <p:cNvSpPr/>
            <p:nvPr/>
          </p:nvSpPr>
          <p:spPr>
            <a:xfrm>
              <a:off x="3464560" y="3840480"/>
              <a:ext cx="1117600" cy="515716"/>
            </a:xfrm>
            <a:prstGeom prst="ellipse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</p:grpSp>
      <p:sp>
        <p:nvSpPr>
          <p:cNvPr id="11" name="ZoneTexte 10">
            <a:extLst>
              <a:ext uri="{FF2B5EF4-FFF2-40B4-BE49-F238E27FC236}">
                <a16:creationId xmlns:a16="http://schemas.microsoft.com/office/drawing/2014/main" id="{F52D07A1-BF7F-D6EA-D2CA-6A7A082CB871}"/>
              </a:ext>
            </a:extLst>
          </p:cNvPr>
          <p:cNvSpPr txBox="1"/>
          <p:nvPr/>
        </p:nvSpPr>
        <p:spPr>
          <a:xfrm>
            <a:off x="1026230" y="1818264"/>
            <a:ext cx="9349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fr-CH" dirty="0"/>
              <a:t>Pour créer une demande cliquer sur "new item "</a:t>
            </a:r>
          </a:p>
        </p:txBody>
      </p:sp>
      <p:pic>
        <p:nvPicPr>
          <p:cNvPr id="12" name="Picture 3">
            <a:extLst>
              <a:ext uri="{FF2B5EF4-FFF2-40B4-BE49-F238E27FC236}">
                <a16:creationId xmlns:a16="http://schemas.microsoft.com/office/drawing/2014/main" id="{5A09454D-5398-0590-61C7-839CDFF12A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075" y="6112656"/>
            <a:ext cx="593726" cy="586326"/>
          </a:xfrm>
          <a:prstGeom prst="rect">
            <a:avLst/>
          </a:prstGeom>
        </p:spPr>
      </p:pic>
      <p:sp>
        <p:nvSpPr>
          <p:cNvPr id="2" name="Title 4">
            <a:extLst>
              <a:ext uri="{FF2B5EF4-FFF2-40B4-BE49-F238E27FC236}">
                <a16:creationId xmlns:a16="http://schemas.microsoft.com/office/drawing/2014/main" id="{350FCBB0-A209-F05D-287A-E4A600F1BD84}"/>
              </a:ext>
            </a:extLst>
          </p:cNvPr>
          <p:cNvSpPr txBox="1">
            <a:spLocks/>
          </p:cNvSpPr>
          <p:nvPr/>
        </p:nvSpPr>
        <p:spPr>
          <a:xfrm>
            <a:off x="1491030" y="111842"/>
            <a:ext cx="8806847" cy="11477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5400" b="1">
                <a:solidFill>
                  <a:schemeClr val="accent1">
                    <a:lumMod val="75000"/>
                  </a:schemeClr>
                </a:solidFill>
              </a:rPr>
              <a:t>Demande de Stockage</a:t>
            </a:r>
            <a:endParaRPr lang="en-GB" sz="54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21651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4">
            <a:extLst>
              <a:ext uri="{FF2B5EF4-FFF2-40B4-BE49-F238E27FC236}">
                <a16:creationId xmlns:a16="http://schemas.microsoft.com/office/drawing/2014/main" id="{A1A7A1ED-CAC5-BE04-0AA2-55E7CB41B107}"/>
              </a:ext>
            </a:extLst>
          </p:cNvPr>
          <p:cNvSpPr txBox="1">
            <a:spLocks/>
          </p:cNvSpPr>
          <p:nvPr/>
        </p:nvSpPr>
        <p:spPr>
          <a:xfrm>
            <a:off x="637594" y="1259605"/>
            <a:ext cx="8806847" cy="40395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7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200" b="1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Créer</a:t>
            </a:r>
            <a:r>
              <a:rPr lang="en-GB" sz="32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une nouvelle </a:t>
            </a:r>
            <a:r>
              <a:rPr lang="en-GB" sz="3200" b="1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demande</a:t>
            </a:r>
            <a:r>
              <a:rPr lang="en-GB" sz="32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de stockage dans le SP pour le LS3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F52D07A1-BF7F-D6EA-D2CA-6A7A082CB871}"/>
              </a:ext>
            </a:extLst>
          </p:cNvPr>
          <p:cNvSpPr txBox="1"/>
          <p:nvPr/>
        </p:nvSpPr>
        <p:spPr>
          <a:xfrm>
            <a:off x="1026230" y="1775074"/>
            <a:ext cx="9349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fr-CH" sz="18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Remplir tous les champs. Vous pouvez rattacher des documents complémentaires si besoin</a:t>
            </a:r>
            <a:endParaRPr lang="fr-CH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91BA793A-298A-75FD-8857-2E7248AF00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8811" y="2118728"/>
            <a:ext cx="4717669" cy="4705992"/>
          </a:xfrm>
          <a:prstGeom prst="rect">
            <a:avLst/>
          </a:prstGeom>
        </p:spPr>
      </p:pic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146CB06D-BCF9-02BB-FB5A-EA3F9D97CC62}"/>
              </a:ext>
            </a:extLst>
          </p:cNvPr>
          <p:cNvCxnSpPr>
            <a:cxnSpLocks/>
          </p:cNvCxnSpPr>
          <p:nvPr/>
        </p:nvCxnSpPr>
        <p:spPr>
          <a:xfrm>
            <a:off x="1869440" y="2144406"/>
            <a:ext cx="2245360" cy="456554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3">
            <a:extLst>
              <a:ext uri="{FF2B5EF4-FFF2-40B4-BE49-F238E27FC236}">
                <a16:creationId xmlns:a16="http://schemas.microsoft.com/office/drawing/2014/main" id="{1836BB25-AFB0-91EB-FEEB-15ED7BC677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075" y="6112656"/>
            <a:ext cx="593726" cy="586326"/>
          </a:xfrm>
          <a:prstGeom prst="rect">
            <a:avLst/>
          </a:prstGeom>
        </p:spPr>
      </p:pic>
      <p:sp>
        <p:nvSpPr>
          <p:cNvPr id="2" name="Title 4">
            <a:extLst>
              <a:ext uri="{FF2B5EF4-FFF2-40B4-BE49-F238E27FC236}">
                <a16:creationId xmlns:a16="http://schemas.microsoft.com/office/drawing/2014/main" id="{7F0443F3-A480-9D51-616A-FC78572C2A66}"/>
              </a:ext>
            </a:extLst>
          </p:cNvPr>
          <p:cNvSpPr txBox="1">
            <a:spLocks/>
          </p:cNvSpPr>
          <p:nvPr/>
        </p:nvSpPr>
        <p:spPr>
          <a:xfrm>
            <a:off x="1491030" y="111842"/>
            <a:ext cx="8806847" cy="11477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5400" b="1">
                <a:solidFill>
                  <a:schemeClr val="accent1">
                    <a:lumMod val="75000"/>
                  </a:schemeClr>
                </a:solidFill>
              </a:rPr>
              <a:t>Demande de Stockage</a:t>
            </a:r>
            <a:endParaRPr lang="en-GB" sz="54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67276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9BA930B-691A-C1BC-4881-B224D0AAFFD3}"/>
              </a:ext>
            </a:extLst>
          </p:cNvPr>
          <p:cNvSpPr txBox="1">
            <a:spLocks/>
          </p:cNvSpPr>
          <p:nvPr/>
        </p:nvSpPr>
        <p:spPr>
          <a:xfrm>
            <a:off x="637594" y="1259605"/>
            <a:ext cx="8806847" cy="40395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7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2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A present, étude de </a:t>
            </a:r>
            <a:r>
              <a:rPr lang="en-GB" sz="3200" b="1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vos</a:t>
            </a:r>
            <a:r>
              <a:rPr lang="en-GB" sz="32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en-GB" sz="3200" b="1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demandes</a:t>
            </a:r>
            <a:r>
              <a:rPr lang="en-GB" sz="32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de stockage par SCE et TE.</a:t>
            </a:r>
          </a:p>
        </p:txBody>
      </p:sp>
      <p:sp>
        <p:nvSpPr>
          <p:cNvPr id="6" name="Title 4">
            <a:extLst>
              <a:ext uri="{FF2B5EF4-FFF2-40B4-BE49-F238E27FC236}">
                <a16:creationId xmlns:a16="http://schemas.microsoft.com/office/drawing/2014/main" id="{19409E8A-BAF2-E7EB-5BDF-0C2BBBCB08F9}"/>
              </a:ext>
            </a:extLst>
          </p:cNvPr>
          <p:cNvSpPr txBox="1">
            <a:spLocks/>
          </p:cNvSpPr>
          <p:nvPr/>
        </p:nvSpPr>
        <p:spPr>
          <a:xfrm>
            <a:off x="985522" y="1903445"/>
            <a:ext cx="8806847" cy="907879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0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La solution la plus </a:t>
            </a:r>
            <a:r>
              <a:rPr lang="en-GB" sz="2000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appropriée</a:t>
            </a:r>
            <a:r>
              <a:rPr lang="en-GB" sz="20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en-GB" sz="2000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est</a:t>
            </a:r>
            <a:r>
              <a:rPr lang="en-GB" sz="20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en-GB" sz="2000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discutée</a:t>
            </a:r>
            <a:r>
              <a:rPr lang="en-GB" sz="20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avec le </a:t>
            </a:r>
            <a:r>
              <a:rPr lang="en-GB" sz="2000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demandeur</a:t>
            </a:r>
            <a:r>
              <a:rPr lang="en-GB" sz="20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/ contact technique</a:t>
            </a:r>
          </a:p>
          <a:p>
            <a:pPr algn="l"/>
            <a:endParaRPr lang="en-GB" sz="2000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  <a:p>
            <a:pPr algn="l"/>
            <a:r>
              <a:rPr lang="en-GB" sz="20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Le </a:t>
            </a:r>
            <a:r>
              <a:rPr lang="en-GB" sz="2000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nombre</a:t>
            </a:r>
            <a:r>
              <a:rPr lang="en-GB" sz="20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de m² </a:t>
            </a:r>
            <a:r>
              <a:rPr lang="en-GB" sz="2000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accepté</a:t>
            </a:r>
            <a:r>
              <a:rPr lang="en-GB" sz="20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en-GB" sz="2000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est</a:t>
            </a:r>
            <a:r>
              <a:rPr lang="en-GB" sz="20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en-GB" sz="2000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ainsi</a:t>
            </a:r>
            <a:r>
              <a:rPr lang="en-GB" sz="20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en-GB" sz="2000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indiqué</a:t>
            </a:r>
            <a:r>
              <a:rPr lang="en-GB" sz="20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dans le SharePoint.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CF7845CD-B4A1-BA79-62DD-F1D7393FB0A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823"/>
          <a:stretch/>
        </p:blipFill>
        <p:spPr>
          <a:xfrm>
            <a:off x="1616361" y="3455164"/>
            <a:ext cx="6373974" cy="1696720"/>
          </a:xfrm>
          <a:prstGeom prst="rect">
            <a:avLst/>
          </a:prstGeom>
        </p:spPr>
      </p:pic>
      <p:pic>
        <p:nvPicPr>
          <p:cNvPr id="9" name="Picture 3">
            <a:extLst>
              <a:ext uri="{FF2B5EF4-FFF2-40B4-BE49-F238E27FC236}">
                <a16:creationId xmlns:a16="http://schemas.microsoft.com/office/drawing/2014/main" id="{BDA25E34-9ACF-B2FF-B9B9-CC9ACE860F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075" y="6112656"/>
            <a:ext cx="593726" cy="586326"/>
          </a:xfrm>
          <a:prstGeom prst="rect">
            <a:avLst/>
          </a:prstGeom>
        </p:spPr>
      </p:pic>
      <p:sp>
        <p:nvSpPr>
          <p:cNvPr id="7" name="Title 4">
            <a:extLst>
              <a:ext uri="{FF2B5EF4-FFF2-40B4-BE49-F238E27FC236}">
                <a16:creationId xmlns:a16="http://schemas.microsoft.com/office/drawing/2014/main" id="{D15A0055-85C6-0F08-D15C-F2DE98B0CFD4}"/>
              </a:ext>
            </a:extLst>
          </p:cNvPr>
          <p:cNvSpPr txBox="1">
            <a:spLocks/>
          </p:cNvSpPr>
          <p:nvPr/>
        </p:nvSpPr>
        <p:spPr>
          <a:xfrm>
            <a:off x="1491030" y="111842"/>
            <a:ext cx="8806847" cy="11477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5400" b="1">
                <a:solidFill>
                  <a:schemeClr val="accent1">
                    <a:lumMod val="75000"/>
                  </a:schemeClr>
                </a:solidFill>
              </a:rPr>
              <a:t>Demande de Stockage</a:t>
            </a:r>
            <a:endParaRPr lang="en-GB" sz="54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97093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>
            <a:extLst>
              <a:ext uri="{FF2B5EF4-FFF2-40B4-BE49-F238E27FC236}">
                <a16:creationId xmlns:a16="http://schemas.microsoft.com/office/drawing/2014/main" id="{BDA25E34-9ACF-B2FF-B9B9-CC9ACE860F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075" y="6112656"/>
            <a:ext cx="593726" cy="586326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6C3E2619-2E8E-CEBB-039E-2354776BD2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18645" y="2417085"/>
            <a:ext cx="2973355" cy="2864041"/>
          </a:xfrm>
          <a:prstGeom prst="rect">
            <a:avLst/>
          </a:prstGeom>
        </p:spPr>
      </p:pic>
      <p:sp>
        <p:nvSpPr>
          <p:cNvPr id="7" name="Title 4">
            <a:extLst>
              <a:ext uri="{FF2B5EF4-FFF2-40B4-BE49-F238E27FC236}">
                <a16:creationId xmlns:a16="http://schemas.microsoft.com/office/drawing/2014/main" id="{16CE50FA-DDE5-3B95-4D68-EB78C2A52BA7}"/>
              </a:ext>
            </a:extLst>
          </p:cNvPr>
          <p:cNvSpPr txBox="1">
            <a:spLocks/>
          </p:cNvSpPr>
          <p:nvPr/>
        </p:nvSpPr>
        <p:spPr>
          <a:xfrm>
            <a:off x="1491030" y="111842"/>
            <a:ext cx="8806847" cy="11477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5400" b="1">
                <a:solidFill>
                  <a:schemeClr val="accent1">
                    <a:lumMod val="75000"/>
                  </a:schemeClr>
                </a:solidFill>
              </a:rPr>
              <a:t>Demande de Stockage</a:t>
            </a:r>
            <a:endParaRPr lang="en-GB" sz="5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2285CAC-491B-DD43-CBFE-2D3DF7697FA3}"/>
              </a:ext>
            </a:extLst>
          </p:cNvPr>
          <p:cNvSpPr txBox="1"/>
          <p:nvPr/>
        </p:nvSpPr>
        <p:spPr>
          <a:xfrm>
            <a:off x="9734832" y="2047753"/>
            <a:ext cx="2118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/>
              <a:t>Exemple B947</a:t>
            </a:r>
          </a:p>
        </p:txBody>
      </p:sp>
      <p:sp>
        <p:nvSpPr>
          <p:cNvPr id="11" name="Title 4">
            <a:extLst>
              <a:ext uri="{FF2B5EF4-FFF2-40B4-BE49-F238E27FC236}">
                <a16:creationId xmlns:a16="http://schemas.microsoft.com/office/drawing/2014/main" id="{8E5EFF7B-8D2C-E438-C890-285696D74EB2}"/>
              </a:ext>
            </a:extLst>
          </p:cNvPr>
          <p:cNvSpPr txBox="1">
            <a:spLocks/>
          </p:cNvSpPr>
          <p:nvPr/>
        </p:nvSpPr>
        <p:spPr>
          <a:xfrm>
            <a:off x="515938" y="1741785"/>
            <a:ext cx="9144000" cy="4664034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marL="228600" indent="-22860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Arial" panose="020B0604020202020204" pitchFamily="34" charset="0"/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Si </a:t>
            </a:r>
            <a:r>
              <a:rPr lang="en-GB" sz="2400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nécessaire</a:t>
            </a:r>
            <a:r>
              <a:rPr lang="en-GB" sz="2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 </a:t>
            </a:r>
            <a:r>
              <a:rPr lang="en-GB" sz="2400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une</a:t>
            </a:r>
            <a:r>
              <a:rPr lang="en-GB" sz="2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séance </a:t>
            </a:r>
            <a:r>
              <a:rPr lang="en-GB" sz="2400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est</a:t>
            </a:r>
            <a:r>
              <a:rPr lang="en-GB" sz="2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en-GB" sz="2400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organisée</a:t>
            </a:r>
            <a:r>
              <a:rPr lang="en-GB" sz="2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avec le </a:t>
            </a:r>
            <a:r>
              <a:rPr lang="en-GB" sz="2400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demandeur</a:t>
            </a:r>
            <a:r>
              <a:rPr lang="en-GB" sz="2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pour </a:t>
            </a:r>
            <a:r>
              <a:rPr lang="en-GB" sz="2400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comprendre</a:t>
            </a:r>
            <a:r>
              <a:rPr lang="en-GB" sz="2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son </a:t>
            </a:r>
            <a:r>
              <a:rPr lang="en-GB" sz="2400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besoin</a:t>
            </a:r>
            <a:r>
              <a:rPr lang="en-GB" sz="2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et proposer </a:t>
            </a:r>
            <a:r>
              <a:rPr lang="en-GB" sz="2400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une</a:t>
            </a:r>
            <a:r>
              <a:rPr lang="en-GB" sz="2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solution.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La place disponible </a:t>
            </a:r>
            <a:r>
              <a:rPr lang="en-GB" sz="2400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est</a:t>
            </a:r>
            <a:r>
              <a:rPr lang="en-GB" sz="2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en-GB" sz="2400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restreinte</a:t>
            </a:r>
            <a:r>
              <a:rPr lang="en-GB" sz="2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(</a:t>
            </a:r>
            <a:r>
              <a:rPr lang="en-GB" sz="2400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en</a:t>
            </a:r>
            <a:r>
              <a:rPr lang="en-GB" sz="2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particulier la place au sol).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Un </a:t>
            </a:r>
            <a:r>
              <a:rPr lang="en-GB" sz="2400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inventaire</a:t>
            </a:r>
            <a:r>
              <a:rPr lang="en-GB" sz="2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des </a:t>
            </a:r>
            <a:r>
              <a:rPr lang="en-GB" sz="2400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équipements</a:t>
            </a:r>
            <a:r>
              <a:rPr lang="en-GB" sz="2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doit </a:t>
            </a:r>
            <a:r>
              <a:rPr lang="en-GB" sz="2400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être</a:t>
            </a:r>
            <a:r>
              <a:rPr lang="en-GB" sz="2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en-GB" sz="2400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réalisé</a:t>
            </a:r>
            <a:r>
              <a:rPr lang="en-GB" sz="2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pour identifier :</a:t>
            </a:r>
          </a:p>
          <a:p>
            <a:pPr marL="914400" lvl="1" indent="-457200" algn="just">
              <a:buFont typeface="+mj-lt"/>
              <a:buAutoNum type="arabicPeriod"/>
            </a:pPr>
            <a:r>
              <a:rPr lang="en-GB" dirty="0" err="1">
                <a:solidFill>
                  <a:schemeClr val="accent1">
                    <a:lumMod val="75000"/>
                  </a:schemeClr>
                </a:solidFill>
              </a:rPr>
              <a:t>Besoin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dirty="0" err="1">
                <a:solidFill>
                  <a:schemeClr val="accent1">
                    <a:lumMod val="75000"/>
                  </a:schemeClr>
                </a:solidFill>
              </a:rPr>
              <a:t>futur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dirty="0" err="1">
                <a:solidFill>
                  <a:schemeClr val="accent1">
                    <a:lumMod val="75000"/>
                  </a:schemeClr>
                </a:solidFill>
              </a:rPr>
              <a:t>confirmé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  <a:p>
            <a:pPr marL="914400" lvl="1" indent="-457200" algn="just">
              <a:buFont typeface="+mj-lt"/>
              <a:buAutoNum type="arabicPeriod"/>
            </a:pPr>
            <a:r>
              <a:rPr lang="en-GB" dirty="0" err="1">
                <a:solidFill>
                  <a:schemeClr val="accent1">
                    <a:lumMod val="75000"/>
                  </a:schemeClr>
                </a:solidFill>
              </a:rPr>
              <a:t>Reconditionnement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dirty="0" err="1">
                <a:solidFill>
                  <a:schemeClr val="accent1">
                    <a:lumMod val="75000"/>
                  </a:schemeClr>
                </a:solidFill>
              </a:rPr>
              <a:t>nécessaire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  <a:p>
            <a:pPr marL="914400" lvl="1" indent="-457200" algn="just">
              <a:buFont typeface="+mj-lt"/>
              <a:buAutoNum type="arabicPeriod"/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Donation</a:t>
            </a:r>
          </a:p>
          <a:p>
            <a:pPr marL="914400" lvl="1" indent="-457200" algn="just">
              <a:buFont typeface="+mj-lt"/>
              <a:buAutoNum type="arabicPeriod"/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Vente </a:t>
            </a:r>
          </a:p>
          <a:p>
            <a:pPr marL="914400" lvl="1" indent="-457200" algn="just">
              <a:buFont typeface="+mj-lt"/>
              <a:buAutoNum type="arabicPeriod"/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Destruction</a:t>
            </a:r>
          </a:p>
          <a:p>
            <a:pPr algn="just"/>
            <a:r>
              <a:rPr lang="en-GB" sz="2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Un </a:t>
            </a:r>
            <a:r>
              <a:rPr lang="en-GB" sz="2400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fichier</a:t>
            </a:r>
            <a:r>
              <a:rPr lang="en-GB" sz="2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sera </a:t>
            </a:r>
            <a:r>
              <a:rPr lang="en-GB" sz="2400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transmis</a:t>
            </a:r>
            <a:r>
              <a:rPr lang="en-GB" sz="2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par Elsa (contacts à </a:t>
            </a:r>
            <a:r>
              <a:rPr lang="en-GB" sz="2400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communiquer</a:t>
            </a:r>
            <a:r>
              <a:rPr lang="en-GB" sz="2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par Paolo et Michele)</a:t>
            </a:r>
          </a:p>
          <a:p>
            <a:pPr marL="800100" lvl="1" indent="-342900" algn="just"/>
            <a:endParaRPr lang="en-GB" sz="1050" dirty="0">
              <a:solidFill>
                <a:schemeClr val="accent1">
                  <a:lumMod val="75000"/>
                </a:schemeClr>
              </a:solidFill>
            </a:endParaRPr>
          </a:p>
          <a:p>
            <a:pPr marL="800100" lvl="1" indent="-342900" algn="just"/>
            <a:endParaRPr lang="en-GB" sz="105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859984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285</Words>
  <Application>Microsoft Office PowerPoint</Application>
  <PresentationFormat>Widescreen</PresentationFormat>
  <Paragraphs>35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Wingdings</vt:lpstr>
      <vt:lpstr>Thème Office</vt:lpstr>
      <vt:lpstr>HL-LHC Integration meeting</vt:lpstr>
      <vt:lpstr>Demande de Stockage</vt:lpstr>
      <vt:lpstr>Demande de Stockage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Demande de Stockage SP</dc:title>
  <dc:creator>Cedric Halbert</dc:creator>
  <cp:lastModifiedBy>Elsa Clerc</cp:lastModifiedBy>
  <cp:revision>7</cp:revision>
  <dcterms:created xsi:type="dcterms:W3CDTF">2023-02-08T16:49:35Z</dcterms:created>
  <dcterms:modified xsi:type="dcterms:W3CDTF">2023-02-10T10:07:24Z</dcterms:modified>
</cp:coreProperties>
</file>