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7" r:id="rId5"/>
    <p:sldId id="411" r:id="rId6"/>
    <p:sldId id="418" r:id="rId7"/>
    <p:sldId id="412" r:id="rId8"/>
    <p:sldId id="419" r:id="rId9"/>
    <p:sldId id="414" r:id="rId10"/>
    <p:sldId id="420" r:id="rId11"/>
    <p:sldId id="413" r:id="rId12"/>
    <p:sldId id="421" r:id="rId13"/>
    <p:sldId id="422" r:id="rId14"/>
    <p:sldId id="415" r:id="rId15"/>
    <p:sldId id="416" r:id="rId16"/>
    <p:sldId id="424" r:id="rId17"/>
    <p:sldId id="425" r:id="rId18"/>
    <p:sldId id="417" r:id="rId1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Amparo Gonzalez De La Aleja Cabana" initials="MAGDLAC" lastIdx="1" clrIdx="0">
    <p:extLst>
      <p:ext uri="{19B8F6BF-5375-455C-9EA6-DF929625EA0E}">
        <p15:presenceInfo xmlns:p15="http://schemas.microsoft.com/office/powerpoint/2012/main" userId="S::maria.gcabana@cern.ch::5a594720-2b81-4436-99c7-3fedce27b8a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9EE2"/>
    <a:srgbClr val="FFCC66"/>
    <a:srgbClr val="0000CC"/>
    <a:srgbClr val="BDBDBD"/>
    <a:srgbClr val="008A3E"/>
    <a:srgbClr val="00642D"/>
    <a:srgbClr val="FFFFCC"/>
    <a:srgbClr val="512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297" autoAdjust="0"/>
    <p:restoredTop sz="96552" autoAdjust="0"/>
  </p:normalViewPr>
  <p:slideViewPr>
    <p:cSldViewPr snapToObjects="1" showGuides="1">
      <p:cViewPr varScale="1">
        <p:scale>
          <a:sx n="214" d="100"/>
          <a:sy n="214" d="100"/>
        </p:scale>
        <p:origin x="234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378"/>
    </p:cViewPr>
  </p:outlineViewPr>
  <p:notesTextViewPr>
    <p:cViewPr>
      <p:scale>
        <a:sx n="200" d="100"/>
        <a:sy n="200" d="100"/>
      </p:scale>
      <p:origin x="0" y="0"/>
    </p:cViewPr>
  </p:notesTextViewPr>
  <p:notesViewPr>
    <p:cSldViewPr snapToObjects="1">
      <p:cViewPr varScale="1">
        <p:scale>
          <a:sx n="84" d="100"/>
          <a:sy n="84" d="100"/>
        </p:scale>
        <p:origin x="25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2470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76672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6724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204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5666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805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48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926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3483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780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344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G. Aparicio, WP15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3243448" y="4767263"/>
            <a:ext cx="2736304" cy="269875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1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05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G. Aparicio, WP15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file:///C:\Users\jdequair\AppData\Local\Temp\PreView\Product235%20Preview%20of%20ST0966906_01%20a.02.CATProduct" TargetMode="External"/><Relationship Id="rId3" Type="http://schemas.openxmlformats.org/officeDocument/2006/relationships/oleObject" Target="file:///C:\SMARTEAMProd_Tmp\jdequair\CAD001805149.CATProduct" TargetMode="External"/><Relationship Id="rId7" Type="http://schemas.openxmlformats.org/officeDocument/2006/relationships/image" Target="../media/image3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Relationship Id="rId9" Type="http://schemas.openxmlformats.org/officeDocument/2006/relationships/image" Target="../media/image3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jdequair\CAD001805149.CATProduct" TargetMode="External"/><Relationship Id="rId7" Type="http://schemas.openxmlformats.org/officeDocument/2006/relationships/image" Target="../media/image4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1.png"/><Relationship Id="rId7" Type="http://schemas.openxmlformats.org/officeDocument/2006/relationships/image" Target="../media/image3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wmf"/><Relationship Id="rId5" Type="http://schemas.openxmlformats.org/officeDocument/2006/relationships/oleObject" Target="file:///C:\SMARTEAMProd_Tmp\jdequair\CAD001805149.CATProduct" TargetMode="External"/><Relationship Id="rId4" Type="http://schemas.openxmlformats.org/officeDocument/2006/relationships/image" Target="../media/image42.png"/><Relationship Id="rId9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oleObject" Target="file:///C:\SMARTEAMProd_Tmp\jdequair\CAD001805149.CATProduc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wmf"/><Relationship Id="rId4" Type="http://schemas.openxmlformats.org/officeDocument/2006/relationships/oleObject" Target="file:///C:\SMARTEAMProd_Tmp\jdequair\CAD001805149.CATProduct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511764/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jdequair\CAD001805149.CATProduc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jdequair\CAD001805149.CATProduct" TargetMode="External"/><Relationship Id="rId7" Type="http://schemas.openxmlformats.org/officeDocument/2006/relationships/image" Target="../media/image2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wmf"/><Relationship Id="rId5" Type="http://schemas.openxmlformats.org/officeDocument/2006/relationships/oleObject" Target="file:///C:\Users\jdequair\AppData\Local\Temp\PreView\Product235%20Preview%20of%20ST0966906_01%20a.02.CATProduct" TargetMode="External"/><Relationship Id="rId4" Type="http://schemas.openxmlformats.org/officeDocument/2006/relationships/image" Target="../media/image2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6416" y="1751747"/>
            <a:ext cx="7200000" cy="1640006"/>
          </a:xfrm>
        </p:spPr>
        <p:txBody>
          <a:bodyPr/>
          <a:lstStyle/>
          <a:p>
            <a:r>
              <a:rPr lang="en-US" dirty="0"/>
              <a:t>HL-LHC Integration meeting</a:t>
            </a:r>
            <a:br>
              <a:rPr lang="en-US" dirty="0"/>
            </a:br>
            <a:br>
              <a:rPr lang="en-US" dirty="0"/>
            </a:br>
            <a:r>
              <a:rPr lang="en-GB" sz="2000" dirty="0"/>
              <a:t>Ancillaries around CRAB-DQW cryomodule 2.0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266" y="4140150"/>
            <a:ext cx="6480000" cy="627114"/>
          </a:xfrm>
        </p:spPr>
        <p:txBody>
          <a:bodyPr>
            <a:normAutofit/>
          </a:bodyPr>
          <a:lstStyle/>
          <a:p>
            <a:r>
              <a:rPr lang="en-US" sz="1600" dirty="0"/>
              <a:t>G. </a:t>
            </a:r>
            <a:r>
              <a:rPr lang="en-US" sz="1800" dirty="0"/>
              <a:t>Aparicio</a:t>
            </a:r>
            <a:endParaRPr lang="en-GB" sz="1800" dirty="0"/>
          </a:p>
          <a:p>
            <a:r>
              <a:rPr lang="en-US" sz="1800" dirty="0"/>
              <a:t>J. Dequaire</a:t>
            </a:r>
            <a:endParaRPr lang="en-GB" sz="1400" dirty="0"/>
          </a:p>
          <a:p>
            <a:endParaRPr lang="en-GB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trike="sngStrike" dirty="0"/>
              <a:t>10/06/2022</a:t>
            </a:r>
            <a:endParaRPr lang="en-GB" strike="sngStrike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066266" y="4458013"/>
            <a:ext cx="7250150" cy="4320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5A5835-4B27-328F-EC26-05BFC16D50E4}"/>
              </a:ext>
            </a:extLst>
          </p:cNvPr>
          <p:cNvSpPr/>
          <p:nvPr/>
        </p:nvSpPr>
        <p:spPr>
          <a:xfrm rot="1382752">
            <a:off x="4201310" y="677288"/>
            <a:ext cx="526298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Status Update! </a:t>
            </a: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10/02/2023</a:t>
            </a:r>
          </a:p>
        </p:txBody>
      </p:sp>
    </p:spTree>
    <p:extLst>
      <p:ext uri="{BB962C8B-B14F-4D97-AF65-F5344CB8AC3E}">
        <p14:creationId xmlns:p14="http://schemas.microsoft.com/office/powerpoint/2010/main" val="3919706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Equipment around CRAB-DQW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6C620A7-CBAD-431F-B8C5-79341C86CD1D}"/>
              </a:ext>
            </a:extLst>
          </p:cNvPr>
          <p:cNvGrpSpPr/>
          <p:nvPr/>
        </p:nvGrpSpPr>
        <p:grpSpPr>
          <a:xfrm>
            <a:off x="292911" y="518139"/>
            <a:ext cx="4104006" cy="2539277"/>
            <a:chOff x="429188" y="661578"/>
            <a:chExt cx="4104006" cy="253927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7390AB9-9990-487E-A9F5-65B118E05F06}"/>
                </a:ext>
              </a:extLst>
            </p:cNvPr>
            <p:cNvSpPr txBox="1"/>
            <p:nvPr/>
          </p:nvSpPr>
          <p:spPr>
            <a:xfrm>
              <a:off x="871205" y="661578"/>
              <a:ext cx="2944689" cy="830997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Electrical junction boxes VPI</a:t>
              </a:r>
            </a:p>
            <a:p>
              <a:r>
                <a:rPr lang="en-US" sz="1200" dirty="0"/>
                <a:t>3 boxes per cryomodule located on the sides, fixed on the cryomodule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Add interfaces on the cryomodule</a:t>
              </a:r>
            </a:p>
          </p:txBody>
        </p:sp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515D7437-DB32-4267-B07F-FB73A8ACDF1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9188" y="1605773"/>
            <a:ext cx="2274200" cy="15950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3" imgW="2988000" imgH="2095920" progId="CATIA.Product">
                    <p:link updateAutomatic="1"/>
                  </p:oleObj>
                </mc:Choice>
                <mc:Fallback>
                  <p:oleObj name="Product" r:id="rId3" imgW="2988000" imgH="2095920" progId="CATIA.Product">
                    <p:link updateAutomatic="1"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515D7437-DB32-4267-B07F-FB73A8ACDF1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29188" y="1605773"/>
                          <a:ext cx="2274200" cy="15950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Object 1">
              <a:extLst>
                <a:ext uri="{FF2B5EF4-FFF2-40B4-BE49-F238E27FC236}">
                  <a16:creationId xmlns:a16="http://schemas.microsoft.com/office/drawing/2014/main" id="{FA6F4A67-FD5F-4035-AE58-F2430219CFB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77209" y="1688687"/>
            <a:ext cx="2155985" cy="1512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3" imgW="2988000" imgH="2095920" progId="CATIA.Product">
                    <p:link updateAutomatic="1"/>
                  </p:oleObj>
                </mc:Choice>
                <mc:Fallback>
                  <p:oleObj name="Product" r:id="rId3" imgW="2988000" imgH="2095920" progId="CATIA.Product">
                    <p:link updateAutomatic="1"/>
                    <p:pic>
                      <p:nvPicPr>
                        <p:cNvPr id="2" name="Object 1">
                          <a:extLst>
                            <a:ext uri="{FF2B5EF4-FFF2-40B4-BE49-F238E27FC236}">
                              <a16:creationId xmlns:a16="http://schemas.microsoft.com/office/drawing/2014/main" id="{FA6F4A67-FD5F-4035-AE58-F2430219CFB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377209" y="1688687"/>
                          <a:ext cx="2155985" cy="151216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8C90CFF-17A1-43C3-8C74-CC4638BE89BC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 flipH="1">
              <a:off x="2222226" y="1492575"/>
              <a:ext cx="121324" cy="115603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63E383E-1BDF-4FBD-9192-ACFC2B83DC25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 flipH="1">
              <a:off x="871205" y="1492575"/>
              <a:ext cx="1472345" cy="67632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D8FE885-2FBD-45C5-BE8C-52A6299A92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7143" y="1499755"/>
              <a:ext cx="1526407" cy="46286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937AE68-12B6-47F7-A168-44EB8B0FB89E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>
              <a:off x="2343550" y="1492575"/>
              <a:ext cx="249779" cy="491915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F1E4D387-4164-4B9F-A016-C5327E5605F3}"/>
                </a:ext>
              </a:extLst>
            </p:cNvPr>
            <p:cNvCxnSpPr>
              <a:cxnSpLocks/>
            </p:cNvCxnSpPr>
            <p:nvPr/>
          </p:nvCxnSpPr>
          <p:spPr>
            <a:xfrm>
              <a:off x="2343549" y="1499755"/>
              <a:ext cx="204856" cy="80364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D0370CB2-8D9C-4C9D-81AE-AACD5739DED8}"/>
                </a:ext>
              </a:extLst>
            </p:cNvPr>
            <p:cNvCxnSpPr>
              <a:cxnSpLocks/>
            </p:cNvCxnSpPr>
            <p:nvPr/>
          </p:nvCxnSpPr>
          <p:spPr>
            <a:xfrm>
              <a:off x="2343549" y="1499755"/>
              <a:ext cx="1919905" cy="1215434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C00DF23-41B2-48EF-BC74-0777160F5A4B}"/>
              </a:ext>
            </a:extLst>
          </p:cNvPr>
          <p:cNvGrpSpPr/>
          <p:nvPr/>
        </p:nvGrpSpPr>
        <p:grpSpPr>
          <a:xfrm>
            <a:off x="5868144" y="433366"/>
            <a:ext cx="2675623" cy="2238889"/>
            <a:chOff x="5947506" y="516280"/>
            <a:chExt cx="2675623" cy="223888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DDF8DEC-62A0-4A04-8A11-B3509ACC91D0}"/>
                </a:ext>
              </a:extLst>
            </p:cNvPr>
            <p:cNvGrpSpPr/>
            <p:nvPr/>
          </p:nvGrpSpPr>
          <p:grpSpPr>
            <a:xfrm>
              <a:off x="5947506" y="516280"/>
              <a:ext cx="2675623" cy="2238889"/>
              <a:chOff x="5947506" y="516280"/>
              <a:chExt cx="2675623" cy="2238889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0EBFDB1-C355-476D-AF3F-EE1408DD74D0}"/>
                  </a:ext>
                </a:extLst>
              </p:cNvPr>
              <p:cNvSpPr txBox="1"/>
              <p:nvPr/>
            </p:nvSpPr>
            <p:spPr>
              <a:xfrm>
                <a:off x="5947506" y="516280"/>
                <a:ext cx="2675623" cy="646331"/>
              </a:xfrm>
              <a:prstGeom prst="rect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u="sng" dirty="0"/>
                  <a:t>Electrical coffrets</a:t>
                </a:r>
              </a:p>
              <a:p>
                <a:r>
                  <a:rPr lang="en-US" sz="1200" dirty="0"/>
                  <a:t>Located between the cryomodule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/>
                  <a:t>Possibility to move it elsewhere ?</a:t>
                </a:r>
              </a:p>
            </p:txBody>
          </p:sp>
          <p:graphicFrame>
            <p:nvGraphicFramePr>
              <p:cNvPr id="19" name="Object 18">
                <a:extLst>
                  <a:ext uri="{FF2B5EF4-FFF2-40B4-BE49-F238E27FC236}">
                    <a16:creationId xmlns:a16="http://schemas.microsoft.com/office/drawing/2014/main" id="{75421F95-41CF-4F51-AAE7-B8561529DAF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191328" y="1200485"/>
              <a:ext cx="2013152" cy="15546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oduct" r:id="rId3" imgW="2335680" imgH="1803960" progId="CATIA.Product">
                      <p:link updateAutomatic="1"/>
                    </p:oleObj>
                  </mc:Choice>
                  <mc:Fallback>
                    <p:oleObj name="Product" r:id="rId3" imgW="2335680" imgH="1803960" progId="CATIA.Product">
                      <p:link updateAutomatic="1"/>
                      <p:pic>
                        <p:nvPicPr>
                          <p:cNvPr id="19" name="Object 18">
                            <a:extLst>
                              <a:ext uri="{FF2B5EF4-FFF2-40B4-BE49-F238E27FC236}">
                                <a16:creationId xmlns:a16="http://schemas.microsoft.com/office/drawing/2014/main" id="{75421F95-41CF-4F51-AAE7-B8561529DAF6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6191328" y="1200485"/>
                            <a:ext cx="2013152" cy="155468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793D3BBD-B87F-4D04-8C49-710BCFAA4A93}"/>
                </a:ext>
              </a:extLst>
            </p:cNvPr>
            <p:cNvCxnSpPr>
              <a:cxnSpLocks/>
              <a:stCxn id="57" idx="2"/>
            </p:cNvCxnSpPr>
            <p:nvPr/>
          </p:nvCxnSpPr>
          <p:spPr>
            <a:xfrm flipH="1">
              <a:off x="7243650" y="1162611"/>
              <a:ext cx="41668" cy="96416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93A42A6-53B0-4819-B734-E2AB891FADDB}"/>
              </a:ext>
            </a:extLst>
          </p:cNvPr>
          <p:cNvGrpSpPr/>
          <p:nvPr/>
        </p:nvGrpSpPr>
        <p:grpSpPr>
          <a:xfrm>
            <a:off x="5378665" y="3033294"/>
            <a:ext cx="2916097" cy="2003969"/>
            <a:chOff x="5378665" y="3033294"/>
            <a:chExt cx="2916097" cy="2003969"/>
          </a:xfrm>
        </p:grpSpPr>
        <p:graphicFrame>
          <p:nvGraphicFramePr>
            <p:cNvPr id="25" name="Object 24">
              <a:extLst>
                <a:ext uri="{FF2B5EF4-FFF2-40B4-BE49-F238E27FC236}">
                  <a16:creationId xmlns:a16="http://schemas.microsoft.com/office/drawing/2014/main" id="{9B3863E8-98F8-4BBE-9D5A-156EADBF41B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782004" y="3033294"/>
            <a:ext cx="2357739" cy="20039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3" imgW="1703880" imgH="1447920" progId="CATIA.Product">
                    <p:link updateAutomatic="1"/>
                  </p:oleObj>
                </mc:Choice>
                <mc:Fallback>
                  <p:oleObj name="Product" r:id="rId3" imgW="1703880" imgH="1447920" progId="CATIA.Product">
                    <p:link updateAutomatic="1"/>
                    <p:pic>
                      <p:nvPicPr>
                        <p:cNvPr id="25" name="Object 24">
                          <a:extLst>
                            <a:ext uri="{FF2B5EF4-FFF2-40B4-BE49-F238E27FC236}">
                              <a16:creationId xmlns:a16="http://schemas.microsoft.com/office/drawing/2014/main" id="{9B3863E8-98F8-4BBE-9D5A-156EADBF41B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782004" y="3033294"/>
                          <a:ext cx="2357739" cy="200396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25D2FB9-AC8C-4C9B-AE41-4E32F5308C74}"/>
                </a:ext>
              </a:extLst>
            </p:cNvPr>
            <p:cNvSpPr txBox="1"/>
            <p:nvPr/>
          </p:nvSpPr>
          <p:spPr>
            <a:xfrm>
              <a:off x="5378665" y="3210579"/>
              <a:ext cx="2916097" cy="461665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DQW cryogenic safety line</a:t>
              </a:r>
            </a:p>
            <a:p>
              <a:r>
                <a:rPr lang="en-US" sz="1200" dirty="0"/>
                <a:t>Located on the top of the cryomodule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E61EF51C-B9AF-47B6-9AE4-620EF51F6F5D}"/>
                </a:ext>
              </a:extLst>
            </p:cNvPr>
            <p:cNvCxnSpPr>
              <a:cxnSpLocks/>
            </p:cNvCxnSpPr>
            <p:nvPr/>
          </p:nvCxnSpPr>
          <p:spPr>
            <a:xfrm>
              <a:off x="6773399" y="3626068"/>
              <a:ext cx="187474" cy="333061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ACA9FF8-3D3B-4320-8A74-B4D0EB3B7F38}"/>
              </a:ext>
            </a:extLst>
          </p:cNvPr>
          <p:cNvGrpSpPr/>
          <p:nvPr/>
        </p:nvGrpSpPr>
        <p:grpSpPr>
          <a:xfrm>
            <a:off x="341129" y="3262006"/>
            <a:ext cx="4178262" cy="1751013"/>
            <a:chOff x="-1214450" y="3125460"/>
            <a:chExt cx="4178262" cy="1751013"/>
          </a:xfrm>
        </p:grpSpPr>
        <p:graphicFrame>
          <p:nvGraphicFramePr>
            <p:cNvPr id="24" name="Object 23">
              <a:extLst>
                <a:ext uri="{FF2B5EF4-FFF2-40B4-BE49-F238E27FC236}">
                  <a16:creationId xmlns:a16="http://schemas.microsoft.com/office/drawing/2014/main" id="{746D7095-0F4E-4067-A318-FCB8E85046B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84199" y="3125460"/>
            <a:ext cx="1979613" cy="1751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8" imgW="1980000" imgH="1751760" progId="CATIA.Product">
                    <p:link updateAutomatic="1"/>
                  </p:oleObj>
                </mc:Choice>
                <mc:Fallback>
                  <p:oleObj name="Product" r:id="rId8" imgW="1980000" imgH="1751760" progId="CATIA.Product">
                    <p:link updateAutomatic="1"/>
                    <p:pic>
                      <p:nvPicPr>
                        <p:cNvPr id="24" name="Object 23">
                          <a:extLst>
                            <a:ext uri="{FF2B5EF4-FFF2-40B4-BE49-F238E27FC236}">
                              <a16:creationId xmlns:a16="http://schemas.microsoft.com/office/drawing/2014/main" id="{746D7095-0F4E-4067-A318-FCB8E85046B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984199" y="3125460"/>
                          <a:ext cx="1979613" cy="17510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18CB24D-B1AF-410A-A210-F9B29A95F93D}"/>
                </a:ext>
              </a:extLst>
            </p:cNvPr>
            <p:cNvSpPr/>
            <p:nvPr/>
          </p:nvSpPr>
          <p:spPr>
            <a:xfrm>
              <a:off x="1664964" y="3393480"/>
              <a:ext cx="792088" cy="720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28D3BC6-5E5E-45C5-A644-8F79954EC9C3}"/>
                </a:ext>
              </a:extLst>
            </p:cNvPr>
            <p:cNvSpPr txBox="1"/>
            <p:nvPr/>
          </p:nvSpPr>
          <p:spPr>
            <a:xfrm>
              <a:off x="-1214450" y="3372007"/>
              <a:ext cx="2115924" cy="101566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Clash between the safety line and the RF waveguides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The safety line will be relocated between the waveguides</a:t>
              </a:r>
            </a:p>
          </p:txBody>
        </p:sp>
      </p:grpSp>
      <p:sp>
        <p:nvSpPr>
          <p:cNvPr id="103" name="Arrow: Down 102">
            <a:extLst>
              <a:ext uri="{FF2B5EF4-FFF2-40B4-BE49-F238E27FC236}">
                <a16:creationId xmlns:a16="http://schemas.microsoft.com/office/drawing/2014/main" id="{019C2E83-A958-4C31-AEA6-DA1D6217F1D8}"/>
              </a:ext>
            </a:extLst>
          </p:cNvPr>
          <p:cNvSpPr/>
          <p:nvPr/>
        </p:nvSpPr>
        <p:spPr>
          <a:xfrm rot="4390594">
            <a:off x="4527688" y="2910365"/>
            <a:ext cx="490164" cy="13516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B2EE2-32E1-4790-9AB7-6991B08F2A34}"/>
              </a:ext>
            </a:extLst>
          </p:cNvPr>
          <p:cNvSpPr txBox="1"/>
          <p:nvPr/>
        </p:nvSpPr>
        <p:spPr>
          <a:xfrm rot="744853">
            <a:off x="3757139" y="807213"/>
            <a:ext cx="2031262" cy="584775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NEED VALIDATION</a:t>
            </a:r>
          </a:p>
          <a:p>
            <a:pPr algn="ctr"/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LOWER PRIORITY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08E50F-2EC3-DA64-55E4-8AB95B6C5373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Integration</a:t>
            </a:r>
          </a:p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June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B4FD7-8480-054F-1536-6ECD82374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9812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D0ECA886-5E4E-4032-7D59-120E99D5F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968" y="3808086"/>
            <a:ext cx="3739809" cy="123428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D8126AF-8ED1-18FC-7DFA-3E390D56D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1897" y="3349706"/>
            <a:ext cx="2434664" cy="157252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F537037-8BD5-1388-2736-1D95C50675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4820" y="1113734"/>
            <a:ext cx="2109484" cy="16961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75725A-9CA3-16F9-2B96-45D39CFE5A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2530" y="1470805"/>
            <a:ext cx="2141478" cy="16302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009813-5573-04A6-ED1A-68FE7CFE13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47" y="1515362"/>
            <a:ext cx="2264274" cy="157194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Equipment around CRAB-DQW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6C620A7-CBAD-431F-B8C5-79341C86CD1D}"/>
              </a:ext>
            </a:extLst>
          </p:cNvPr>
          <p:cNvGrpSpPr/>
          <p:nvPr/>
        </p:nvGrpSpPr>
        <p:grpSpPr>
          <a:xfrm>
            <a:off x="525883" y="518139"/>
            <a:ext cx="3601294" cy="1808045"/>
            <a:chOff x="662160" y="661578"/>
            <a:chExt cx="3601294" cy="180804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7390AB9-9990-487E-A9F5-65B118E05F06}"/>
                </a:ext>
              </a:extLst>
            </p:cNvPr>
            <p:cNvSpPr txBox="1"/>
            <p:nvPr/>
          </p:nvSpPr>
          <p:spPr>
            <a:xfrm>
              <a:off x="871205" y="661578"/>
              <a:ext cx="2944689" cy="830997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Electrical junction boxes VPI</a:t>
              </a:r>
            </a:p>
            <a:p>
              <a:r>
                <a:rPr lang="en-US" sz="1200" dirty="0"/>
                <a:t>3 boxes per cryomodule located on the sides, fixed on the cryomodule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Add interfaces on the cryomodule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63E383E-1BDF-4FBD-9192-ACFC2B83DC25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 flipH="1">
              <a:off x="662160" y="1492575"/>
              <a:ext cx="1681390" cy="694727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D8FE885-2FBD-45C5-BE8C-52A6299A92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4821" y="1499755"/>
              <a:ext cx="718729" cy="969868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F1E4D387-4164-4B9F-A016-C5327E5605F3}"/>
                </a:ext>
              </a:extLst>
            </p:cNvPr>
            <p:cNvCxnSpPr>
              <a:cxnSpLocks/>
            </p:cNvCxnSpPr>
            <p:nvPr/>
          </p:nvCxnSpPr>
          <p:spPr>
            <a:xfrm>
              <a:off x="2343549" y="1499755"/>
              <a:ext cx="962662" cy="90598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D0370CB2-8D9C-4C9D-81AE-AACD5739DED8}"/>
                </a:ext>
              </a:extLst>
            </p:cNvPr>
            <p:cNvCxnSpPr>
              <a:cxnSpLocks/>
            </p:cNvCxnSpPr>
            <p:nvPr/>
          </p:nvCxnSpPr>
          <p:spPr>
            <a:xfrm>
              <a:off x="2343549" y="1499755"/>
              <a:ext cx="1919905" cy="694727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C00DF23-41B2-48EF-BC74-0777160F5A4B}"/>
              </a:ext>
            </a:extLst>
          </p:cNvPr>
          <p:cNvGrpSpPr/>
          <p:nvPr/>
        </p:nvGrpSpPr>
        <p:grpSpPr>
          <a:xfrm>
            <a:off x="5868144" y="433366"/>
            <a:ext cx="2675623" cy="1706336"/>
            <a:chOff x="5947506" y="516280"/>
            <a:chExt cx="2675623" cy="1706336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0EBFDB1-C355-476D-AF3F-EE1408DD74D0}"/>
                </a:ext>
              </a:extLst>
            </p:cNvPr>
            <p:cNvSpPr txBox="1"/>
            <p:nvPr/>
          </p:nvSpPr>
          <p:spPr>
            <a:xfrm>
              <a:off x="5947506" y="516280"/>
              <a:ext cx="2675623" cy="646331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Electrical coffrets</a:t>
              </a:r>
            </a:p>
            <a:p>
              <a:r>
                <a:rPr lang="en-US" sz="1200" dirty="0"/>
                <a:t>Located between the cryomodule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Possibility to move it elsewhere ?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793D3BBD-B87F-4D04-8C49-710BCFAA4A93}"/>
                </a:ext>
              </a:extLst>
            </p:cNvPr>
            <p:cNvCxnSpPr>
              <a:cxnSpLocks/>
              <a:stCxn id="57" idx="2"/>
            </p:cNvCxnSpPr>
            <p:nvPr/>
          </p:nvCxnSpPr>
          <p:spPr>
            <a:xfrm>
              <a:off x="7285318" y="1162611"/>
              <a:ext cx="0" cy="1060005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93A42A6-53B0-4819-B734-E2AB891FADDB}"/>
              </a:ext>
            </a:extLst>
          </p:cNvPr>
          <p:cNvGrpSpPr/>
          <p:nvPr/>
        </p:nvGrpSpPr>
        <p:grpSpPr>
          <a:xfrm>
            <a:off x="5378665" y="3210579"/>
            <a:ext cx="2916097" cy="950842"/>
            <a:chOff x="5378665" y="3210579"/>
            <a:chExt cx="2916097" cy="95084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25D2FB9-AC8C-4C9B-AE41-4E32F5308C74}"/>
                </a:ext>
              </a:extLst>
            </p:cNvPr>
            <p:cNvSpPr txBox="1"/>
            <p:nvPr/>
          </p:nvSpPr>
          <p:spPr>
            <a:xfrm>
              <a:off x="5378665" y="3210579"/>
              <a:ext cx="2916097" cy="461665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DQW cryogenic safety line</a:t>
              </a:r>
            </a:p>
            <a:p>
              <a:r>
                <a:rPr lang="en-US" sz="1200" dirty="0"/>
                <a:t>Located on the top of the cryomodule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E61EF51C-B9AF-47B6-9AE4-620EF51F6F5D}"/>
                </a:ext>
              </a:extLst>
            </p:cNvPr>
            <p:cNvCxnSpPr>
              <a:cxnSpLocks/>
              <a:stCxn id="61" idx="2"/>
            </p:cNvCxnSpPr>
            <p:nvPr/>
          </p:nvCxnSpPr>
          <p:spPr>
            <a:xfrm>
              <a:off x="6836714" y="3672244"/>
              <a:ext cx="975646" cy="489177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ACA9FF8-3D3B-4320-8A74-B4D0EB3B7F38}"/>
              </a:ext>
            </a:extLst>
          </p:cNvPr>
          <p:cNvGrpSpPr/>
          <p:nvPr/>
        </p:nvGrpSpPr>
        <p:grpSpPr>
          <a:xfrm>
            <a:off x="341129" y="3508553"/>
            <a:ext cx="3818451" cy="1138184"/>
            <a:chOff x="-1214450" y="3372007"/>
            <a:chExt cx="3818451" cy="1138184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18CB24D-B1AF-410A-A210-F9B29A95F93D}"/>
                </a:ext>
              </a:extLst>
            </p:cNvPr>
            <p:cNvSpPr/>
            <p:nvPr/>
          </p:nvSpPr>
          <p:spPr>
            <a:xfrm>
              <a:off x="1811913" y="3790111"/>
              <a:ext cx="792088" cy="720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28D3BC6-5E5E-45C5-A644-8F79954EC9C3}"/>
                </a:ext>
              </a:extLst>
            </p:cNvPr>
            <p:cNvSpPr txBox="1"/>
            <p:nvPr/>
          </p:nvSpPr>
          <p:spPr>
            <a:xfrm>
              <a:off x="-1214450" y="3372007"/>
              <a:ext cx="2115924" cy="101566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Clash between the safety line and the RF waveguides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The safety line will be relocated between the waveguides</a:t>
              </a:r>
            </a:p>
          </p:txBody>
        </p:sp>
      </p:grpSp>
      <p:sp>
        <p:nvSpPr>
          <p:cNvPr id="103" name="Arrow: Down 102">
            <a:extLst>
              <a:ext uri="{FF2B5EF4-FFF2-40B4-BE49-F238E27FC236}">
                <a16:creationId xmlns:a16="http://schemas.microsoft.com/office/drawing/2014/main" id="{019C2E83-A958-4C31-AEA6-DA1D6217F1D8}"/>
              </a:ext>
            </a:extLst>
          </p:cNvPr>
          <p:cNvSpPr/>
          <p:nvPr/>
        </p:nvSpPr>
        <p:spPr>
          <a:xfrm rot="4390594">
            <a:off x="4527688" y="2910365"/>
            <a:ext cx="490164" cy="13516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6B2EE2-32E1-4790-9AB7-6991B08F2A34}"/>
              </a:ext>
            </a:extLst>
          </p:cNvPr>
          <p:cNvSpPr txBox="1"/>
          <p:nvPr/>
        </p:nvSpPr>
        <p:spPr>
          <a:xfrm rot="744853">
            <a:off x="3757139" y="807213"/>
            <a:ext cx="2031262" cy="584775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NEED VALIDATION</a:t>
            </a:r>
          </a:p>
          <a:p>
            <a:pPr algn="ctr"/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LOWER PRIORITY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08E50F-2EC3-DA64-55E4-8AB95B6C5373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Present Integration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C1229D-FB23-CF09-1CED-8165931679C2}"/>
              </a:ext>
            </a:extLst>
          </p:cNvPr>
          <p:cNvSpPr/>
          <p:nvPr/>
        </p:nvSpPr>
        <p:spPr>
          <a:xfrm rot="20539739">
            <a:off x="1122962" y="2008968"/>
            <a:ext cx="26048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200" b="1" dirty="0">
                <a:latin typeface="+mj-lt"/>
                <a:ea typeface="+mj-ea"/>
                <a:cs typeface="+mj-cs"/>
              </a:rPr>
              <a:t>2 VRJA boxes per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cryomodule</a:t>
            </a:r>
            <a:r>
              <a:rPr lang="es-ES" sz="1200" b="1" dirty="0">
                <a:latin typeface="+mj-lt"/>
                <a:ea typeface="+mj-ea"/>
                <a:cs typeface="+mj-cs"/>
              </a:rPr>
              <a:t> (</a:t>
            </a:r>
            <a:r>
              <a:rPr lang="es-ES" sz="1200" b="1" dirty="0" err="1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instead</a:t>
            </a:r>
            <a:r>
              <a:rPr lang="es-ES" sz="1200" b="1" dirty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of</a:t>
            </a:r>
            <a:r>
              <a:rPr lang="es-ES" sz="1200" b="1" dirty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 3</a:t>
            </a:r>
            <a:r>
              <a:rPr lang="es-ES" sz="1200" b="1" dirty="0">
                <a:latin typeface="+mj-lt"/>
                <a:ea typeface="+mj-ea"/>
                <a:cs typeface="+mj-cs"/>
              </a:rPr>
              <a:t>)</a:t>
            </a:r>
            <a:endParaRPr lang="en-US" sz="1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F1F003-D1C0-60DA-FF91-88E5E09819AF}"/>
              </a:ext>
            </a:extLst>
          </p:cNvPr>
          <p:cNvSpPr/>
          <p:nvPr/>
        </p:nvSpPr>
        <p:spPr>
          <a:xfrm rot="20539739">
            <a:off x="6030508" y="1610417"/>
            <a:ext cx="260481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200" b="1" dirty="0" err="1">
                <a:latin typeface="+mj-lt"/>
                <a:ea typeface="+mj-ea"/>
                <a:cs typeface="+mj-cs"/>
              </a:rPr>
              <a:t>Orientation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rotated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by</a:t>
            </a:r>
            <a:r>
              <a:rPr lang="es-ES" sz="1200" b="1" dirty="0">
                <a:latin typeface="+mj-lt"/>
                <a:ea typeface="+mj-ea"/>
                <a:cs typeface="+mj-cs"/>
              </a:rPr>
              <a:t> 90º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looking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to</a:t>
            </a:r>
            <a:r>
              <a:rPr lang="es-ES" sz="1200" b="1" dirty="0">
                <a:latin typeface="+mj-lt"/>
                <a:ea typeface="+mj-ea"/>
                <a:cs typeface="+mj-cs"/>
              </a:rPr>
              <a:t> the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transport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side</a:t>
            </a:r>
            <a:endParaRPr lang="en-US" sz="1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2DE508C-280E-E000-94BB-BDE205659E72}"/>
              </a:ext>
            </a:extLst>
          </p:cNvPr>
          <p:cNvSpPr/>
          <p:nvPr/>
        </p:nvSpPr>
        <p:spPr>
          <a:xfrm rot="20539739">
            <a:off x="1401010" y="3792934"/>
            <a:ext cx="28886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2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SOLVED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by</a:t>
            </a:r>
            <a:r>
              <a:rPr lang="es-ES" sz="1200" b="1" dirty="0">
                <a:latin typeface="+mj-lt"/>
                <a:ea typeface="+mj-ea"/>
                <a:cs typeface="+mj-cs"/>
              </a:rPr>
              <a:t> WP4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with</a:t>
            </a:r>
            <a:r>
              <a:rPr lang="es-ES" sz="1200" b="1" dirty="0">
                <a:latin typeface="+mj-lt"/>
                <a:ea typeface="+mj-ea"/>
                <a:cs typeface="+mj-cs"/>
              </a:rPr>
              <a:t> the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displacement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of</a:t>
            </a:r>
            <a:r>
              <a:rPr lang="es-ES" sz="1200" b="1" dirty="0">
                <a:latin typeface="+mj-lt"/>
                <a:ea typeface="+mj-ea"/>
                <a:cs typeface="+mj-cs"/>
              </a:rPr>
              <a:t> the safety line</a:t>
            </a:r>
            <a:endParaRPr lang="en-US" sz="1200" b="1" dirty="0">
              <a:latin typeface="+mj-lt"/>
              <a:ea typeface="+mj-ea"/>
              <a:cs typeface="+mj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DF58B44-9676-C05D-FC32-67279BBC99E8}"/>
              </a:ext>
            </a:extLst>
          </p:cNvPr>
          <p:cNvSpPr/>
          <p:nvPr/>
        </p:nvSpPr>
        <p:spPr>
          <a:xfrm rot="20539739">
            <a:off x="5516542" y="4145938"/>
            <a:ext cx="288865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200" b="1" dirty="0">
                <a:latin typeface="+mj-lt"/>
                <a:ea typeface="+mj-ea"/>
                <a:cs typeface="+mj-cs"/>
              </a:rPr>
              <a:t>Cable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trays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already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protected</a:t>
            </a:r>
            <a:endParaRPr lang="es-ES" sz="1200" b="1" dirty="0">
              <a:latin typeface="+mj-lt"/>
              <a:ea typeface="+mj-ea"/>
              <a:cs typeface="+mj-cs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4D087D6-3E95-B299-E6D6-B3BB4F65E9D7}"/>
              </a:ext>
            </a:extLst>
          </p:cNvPr>
          <p:cNvCxnSpPr>
            <a:cxnSpLocks/>
            <a:stCxn id="61" idx="2"/>
          </p:cNvCxnSpPr>
          <p:nvPr/>
        </p:nvCxnSpPr>
        <p:spPr>
          <a:xfrm flipH="1">
            <a:off x="5868144" y="3672244"/>
            <a:ext cx="968570" cy="41548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AE34425-3946-4CC4-54D7-D491DB2CD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5005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27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Equipment above CRAB-DQW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89D6C0F-77B7-49EC-80E2-9580A4CE8B63}"/>
              </a:ext>
            </a:extLst>
          </p:cNvPr>
          <p:cNvGrpSpPr/>
          <p:nvPr/>
        </p:nvGrpSpPr>
        <p:grpSpPr>
          <a:xfrm>
            <a:off x="251520" y="580725"/>
            <a:ext cx="4195763" cy="2201989"/>
            <a:chOff x="251520" y="580725"/>
            <a:chExt cx="4195763" cy="220198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91EEB7C-CD2D-4072-BFD3-22F007DE1330}"/>
                </a:ext>
              </a:extLst>
            </p:cNvPr>
            <p:cNvSpPr txBox="1"/>
            <p:nvPr/>
          </p:nvSpPr>
          <p:spPr>
            <a:xfrm>
              <a:off x="539552" y="580725"/>
              <a:ext cx="2982318" cy="646331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WPS supports</a:t>
              </a:r>
            </a:p>
            <a:p>
              <a:r>
                <a:rPr lang="en-US" sz="1200" dirty="0"/>
                <a:t>3 supports per cryomodule located on the transport sides of the cryomodule</a:t>
              </a:r>
            </a:p>
          </p:txBody>
        </p:sp>
        <p:graphicFrame>
          <p:nvGraphicFramePr>
            <p:cNvPr id="4" name="Object 3">
              <a:extLst>
                <a:ext uri="{FF2B5EF4-FFF2-40B4-BE49-F238E27FC236}">
                  <a16:creationId xmlns:a16="http://schemas.microsoft.com/office/drawing/2014/main" id="{4F34B1F7-08A2-47F4-8007-B273EF703C6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73769871"/>
                </p:ext>
              </p:extLst>
            </p:nvPr>
          </p:nvGraphicFramePr>
          <p:xfrm>
            <a:off x="251520" y="1347614"/>
            <a:ext cx="4195763" cy="143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3" imgW="4195800" imgH="1435680" progId="CATIA.Product">
                    <p:link updateAutomatic="1"/>
                  </p:oleObj>
                </mc:Choice>
                <mc:Fallback>
                  <p:oleObj name="Product" r:id="rId3" imgW="4195800" imgH="1435680" progId="CATIA.Product">
                    <p:link updateAutomatic="1"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51520" y="1347614"/>
                          <a:ext cx="4195763" cy="1435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5C9EF47-A3F2-49A4-AC2F-BECB956E9010}"/>
                </a:ext>
              </a:extLst>
            </p:cNvPr>
            <p:cNvCxnSpPr>
              <a:cxnSpLocks/>
              <a:stCxn id="30" idx="2"/>
            </p:cNvCxnSpPr>
            <p:nvPr/>
          </p:nvCxnSpPr>
          <p:spPr>
            <a:xfrm>
              <a:off x="2030711" y="1227056"/>
              <a:ext cx="2109241" cy="40859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722ACC7-9AF5-429F-8975-2DC33740647B}"/>
                </a:ext>
              </a:extLst>
            </p:cNvPr>
            <p:cNvCxnSpPr>
              <a:cxnSpLocks/>
              <a:stCxn id="30" idx="2"/>
            </p:cNvCxnSpPr>
            <p:nvPr/>
          </p:nvCxnSpPr>
          <p:spPr>
            <a:xfrm>
              <a:off x="2030711" y="1227056"/>
              <a:ext cx="504056" cy="646331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B6CCC5D-3C6F-43E3-8A6C-6C8EA4AC820E}"/>
                </a:ext>
              </a:extLst>
            </p:cNvPr>
            <p:cNvCxnSpPr>
              <a:cxnSpLocks/>
              <a:stCxn id="30" idx="2"/>
            </p:cNvCxnSpPr>
            <p:nvPr/>
          </p:nvCxnSpPr>
          <p:spPr>
            <a:xfrm flipH="1">
              <a:off x="1043608" y="1227056"/>
              <a:ext cx="987103" cy="91264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F16E566-F0A7-4E11-865A-41B6D0199D38}"/>
              </a:ext>
            </a:extLst>
          </p:cNvPr>
          <p:cNvGrpSpPr/>
          <p:nvPr/>
        </p:nvGrpSpPr>
        <p:grpSpPr>
          <a:xfrm>
            <a:off x="5418243" y="711410"/>
            <a:ext cx="3645379" cy="1977178"/>
            <a:chOff x="5418243" y="711410"/>
            <a:chExt cx="3645379" cy="197717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CDCD1C9-2CB4-4AEF-A28F-A08FF62ADE74}"/>
                </a:ext>
              </a:extLst>
            </p:cNvPr>
            <p:cNvSpPr txBox="1"/>
            <p:nvPr/>
          </p:nvSpPr>
          <p:spPr>
            <a:xfrm>
              <a:off x="5870100" y="711410"/>
              <a:ext cx="3166396" cy="461665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Inclinometers</a:t>
              </a:r>
            </a:p>
            <a:p>
              <a:r>
                <a:rPr lang="en-US" sz="1200" dirty="0"/>
                <a:t>2 items per cryomodule located on the sides</a:t>
              </a:r>
            </a:p>
          </p:txBody>
        </p:sp>
        <p:graphicFrame>
          <p:nvGraphicFramePr>
            <p:cNvPr id="14" name="Object 13">
              <a:extLst>
                <a:ext uri="{FF2B5EF4-FFF2-40B4-BE49-F238E27FC236}">
                  <a16:creationId xmlns:a16="http://schemas.microsoft.com/office/drawing/2014/main" id="{BC09A1BB-AE04-4B7B-A854-82D6EEA3CB0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41007316"/>
                </p:ext>
              </p:extLst>
            </p:nvPr>
          </p:nvGraphicFramePr>
          <p:xfrm>
            <a:off x="5418243" y="1441739"/>
            <a:ext cx="3645379" cy="12468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3" imgW="4195800" imgH="1435680" progId="CATIA.Product">
                    <p:link updateAutomatic="1"/>
                  </p:oleObj>
                </mc:Choice>
                <mc:Fallback>
                  <p:oleObj name="Product" r:id="rId3" imgW="4195800" imgH="1435680" progId="CATIA.Product">
                    <p:link updateAutomatic="1"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418243" y="1441739"/>
                          <a:ext cx="3645379" cy="124684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7B015F1-551D-499E-83EA-EED8DE72C5ED}"/>
                </a:ext>
              </a:extLst>
            </p:cNvPr>
            <p:cNvCxnSpPr>
              <a:cxnSpLocks/>
              <a:stCxn id="44" idx="2"/>
            </p:cNvCxnSpPr>
            <p:nvPr/>
          </p:nvCxnSpPr>
          <p:spPr>
            <a:xfrm>
              <a:off x="7453298" y="1173075"/>
              <a:ext cx="1079142" cy="822611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3A3FEF51-C92D-4206-8ED9-B5DD5A70551F}"/>
                </a:ext>
              </a:extLst>
            </p:cNvPr>
            <p:cNvCxnSpPr>
              <a:cxnSpLocks/>
              <a:stCxn id="44" idx="2"/>
            </p:cNvCxnSpPr>
            <p:nvPr/>
          </p:nvCxnSpPr>
          <p:spPr>
            <a:xfrm flipH="1">
              <a:off x="5796136" y="1173075"/>
              <a:ext cx="1657162" cy="822611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CF7F6B5-BA95-48E9-A148-E00CE3256F0C}"/>
              </a:ext>
            </a:extLst>
          </p:cNvPr>
          <p:cNvGrpSpPr/>
          <p:nvPr/>
        </p:nvGrpSpPr>
        <p:grpSpPr>
          <a:xfrm>
            <a:off x="174675" y="2903538"/>
            <a:ext cx="4096311" cy="1863725"/>
            <a:chOff x="174675" y="2903538"/>
            <a:chExt cx="4096311" cy="186372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FEEB931-F293-4145-9F91-046256243897}"/>
                </a:ext>
              </a:extLst>
            </p:cNvPr>
            <p:cNvSpPr txBox="1"/>
            <p:nvPr/>
          </p:nvSpPr>
          <p:spPr>
            <a:xfrm>
              <a:off x="174675" y="3272303"/>
              <a:ext cx="1917264" cy="83099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Clash between the WPS supports and cryomodule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Possibility to adapt the supports ?</a:t>
              </a:r>
            </a:p>
          </p:txBody>
        </p:sp>
        <p:graphicFrame>
          <p:nvGraphicFramePr>
            <p:cNvPr id="23" name="Object 22">
              <a:extLst>
                <a:ext uri="{FF2B5EF4-FFF2-40B4-BE49-F238E27FC236}">
                  <a16:creationId xmlns:a16="http://schemas.microsoft.com/office/drawing/2014/main" id="{94A60B91-812B-4DAF-B920-030C7B923ED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43162011"/>
                </p:ext>
              </p:extLst>
            </p:nvPr>
          </p:nvGraphicFramePr>
          <p:xfrm>
            <a:off x="2194536" y="2903538"/>
            <a:ext cx="2076450" cy="1863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3" imgW="2075760" imgH="1863720" progId="CATIA.Product">
                    <p:link updateAutomatic="1"/>
                  </p:oleObj>
                </mc:Choice>
                <mc:Fallback>
                  <p:oleObj name="Product" r:id="rId3" imgW="2075760" imgH="1863720" progId="CATIA.Product">
                    <p:link updateAutomatic="1"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194536" y="2903538"/>
                          <a:ext cx="2076450" cy="18637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C1AD913-51B4-4F9B-AE62-97BA819C2A73}"/>
                </a:ext>
              </a:extLst>
            </p:cNvPr>
            <p:cNvSpPr/>
            <p:nvPr/>
          </p:nvSpPr>
          <p:spPr>
            <a:xfrm>
              <a:off x="2771800" y="3835400"/>
              <a:ext cx="576064" cy="53655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3D8C144D-4A3E-4B82-9166-D75F5040A725}"/>
              </a:ext>
            </a:extLst>
          </p:cNvPr>
          <p:cNvSpPr/>
          <p:nvPr/>
        </p:nvSpPr>
        <p:spPr>
          <a:xfrm>
            <a:off x="8039516" y="3555257"/>
            <a:ext cx="350806" cy="8768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3FA644A3-8E4B-4905-B4A3-7DE5A231F3BF}"/>
              </a:ext>
            </a:extLst>
          </p:cNvPr>
          <p:cNvSpPr/>
          <p:nvPr/>
        </p:nvSpPr>
        <p:spPr>
          <a:xfrm rot="1800024">
            <a:off x="1650404" y="2316125"/>
            <a:ext cx="490164" cy="10238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Arrow: Down 68">
            <a:extLst>
              <a:ext uri="{FF2B5EF4-FFF2-40B4-BE49-F238E27FC236}">
                <a16:creationId xmlns:a16="http://schemas.microsoft.com/office/drawing/2014/main" id="{CAA9F092-24A9-4972-9A3C-09C7C7A10E08}"/>
              </a:ext>
            </a:extLst>
          </p:cNvPr>
          <p:cNvSpPr/>
          <p:nvPr/>
        </p:nvSpPr>
        <p:spPr>
          <a:xfrm rot="20296912">
            <a:off x="6605437" y="2445310"/>
            <a:ext cx="490164" cy="10238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A24A3E2-6E28-4C6A-BACD-4A2A5AA67FE6}"/>
              </a:ext>
            </a:extLst>
          </p:cNvPr>
          <p:cNvSpPr txBox="1"/>
          <p:nvPr/>
        </p:nvSpPr>
        <p:spPr>
          <a:xfrm rot="21359269">
            <a:off x="3681088" y="696927"/>
            <a:ext cx="2031262" cy="584775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NEED VALIDATION</a:t>
            </a:r>
          </a:p>
          <a:p>
            <a:pPr algn="ctr"/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LOWER PRIORITY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A9C50D2-4C9F-40BF-B983-0880062242D5}"/>
              </a:ext>
            </a:extLst>
          </p:cNvPr>
          <p:cNvGrpSpPr/>
          <p:nvPr/>
        </p:nvGrpSpPr>
        <p:grpSpPr>
          <a:xfrm>
            <a:off x="5350379" y="2864238"/>
            <a:ext cx="3492541" cy="2211710"/>
            <a:chOff x="5350379" y="2864238"/>
            <a:chExt cx="3492541" cy="221171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52B8003-BB5A-4F0C-819E-142F9EA81EDB}"/>
                </a:ext>
              </a:extLst>
            </p:cNvPr>
            <p:cNvGrpSpPr/>
            <p:nvPr/>
          </p:nvGrpSpPr>
          <p:grpSpPr>
            <a:xfrm>
              <a:off x="5350379" y="2864238"/>
              <a:ext cx="3492541" cy="2211710"/>
              <a:chOff x="4952109" y="2760208"/>
              <a:chExt cx="3492541" cy="2211710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E235D1F-116C-4C5E-9738-927C1B82AA48}"/>
                  </a:ext>
                </a:extLst>
              </p:cNvPr>
              <p:cNvSpPr txBox="1"/>
              <p:nvPr/>
            </p:nvSpPr>
            <p:spPr>
              <a:xfrm>
                <a:off x="4952109" y="3230211"/>
                <a:ext cx="1917264" cy="1015663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Clash between the inclinometers supports and cryomodule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200" dirty="0"/>
                  <a:t>Possibility to move the inclinometers ?</a:t>
                </a:r>
              </a:p>
            </p:txBody>
          </p:sp>
          <p:graphicFrame>
            <p:nvGraphicFramePr>
              <p:cNvPr id="34" name="Object 33">
                <a:extLst>
                  <a:ext uri="{FF2B5EF4-FFF2-40B4-BE49-F238E27FC236}">
                    <a16:creationId xmlns:a16="http://schemas.microsoft.com/office/drawing/2014/main" id="{C2CB259D-59E0-46A7-B347-62A61440AF1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47047014"/>
                  </p:ext>
                </p:extLst>
              </p:nvPr>
            </p:nvGraphicFramePr>
            <p:xfrm>
              <a:off x="6949464" y="2760208"/>
              <a:ext cx="1495186" cy="22117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oduct" r:id="rId3" imgW="1795680" imgH="2655720" progId="CATIA.Product">
                      <p:link updateAutomatic="1"/>
                    </p:oleObj>
                  </mc:Choice>
                  <mc:Fallback>
                    <p:oleObj name="Product" r:id="rId3" imgW="1795680" imgH="2655720" progId="CATIA.Product">
                      <p:link updateAutomatic="1"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6949464" y="2760208"/>
                            <a:ext cx="1495186" cy="221171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CBD47C6-D8CA-4399-AB37-F4783D5E05AC}"/>
                  </a:ext>
                </a:extLst>
              </p:cNvPr>
              <p:cNvSpPr/>
              <p:nvPr/>
            </p:nvSpPr>
            <p:spPr>
              <a:xfrm>
                <a:off x="7607718" y="3907475"/>
                <a:ext cx="636690" cy="596557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6774704-9A05-405D-B901-E7846039CC1C}"/>
                </a:ext>
              </a:extLst>
            </p:cNvPr>
            <p:cNvSpPr/>
            <p:nvPr/>
          </p:nvSpPr>
          <p:spPr>
            <a:xfrm>
              <a:off x="8470412" y="3426105"/>
              <a:ext cx="278052" cy="100598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7DAAA030-B7B8-647D-A551-D03325840A0E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Integration</a:t>
            </a:r>
          </a:p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June 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6A3F-0998-3FC3-A865-FEA69F9AF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72599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1DD2FB1-6998-4F6C-4481-B5A5ECD22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5951" y="1610718"/>
            <a:ext cx="2078577" cy="15851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34D17F-712B-7270-01BE-EE746B6E2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7449" y="3218763"/>
            <a:ext cx="2090839" cy="150265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Equipment above CRAB-DQW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89D6C0F-77B7-49EC-80E2-9580A4CE8B63}"/>
              </a:ext>
            </a:extLst>
          </p:cNvPr>
          <p:cNvGrpSpPr/>
          <p:nvPr/>
        </p:nvGrpSpPr>
        <p:grpSpPr>
          <a:xfrm>
            <a:off x="251520" y="580725"/>
            <a:ext cx="4195763" cy="2201989"/>
            <a:chOff x="251520" y="580725"/>
            <a:chExt cx="4195763" cy="220198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91EEB7C-CD2D-4072-BFD3-22F007DE1330}"/>
                </a:ext>
              </a:extLst>
            </p:cNvPr>
            <p:cNvSpPr txBox="1"/>
            <p:nvPr/>
          </p:nvSpPr>
          <p:spPr>
            <a:xfrm>
              <a:off x="539552" y="580725"/>
              <a:ext cx="2982318" cy="646331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WPS supports</a:t>
              </a:r>
            </a:p>
            <a:p>
              <a:r>
                <a:rPr lang="en-US" sz="1200" dirty="0"/>
                <a:t>3 supports per cryomodule located on the transport sides of the cryomodule</a:t>
              </a:r>
            </a:p>
          </p:txBody>
        </p:sp>
        <p:graphicFrame>
          <p:nvGraphicFramePr>
            <p:cNvPr id="4" name="Object 3">
              <a:extLst>
                <a:ext uri="{FF2B5EF4-FFF2-40B4-BE49-F238E27FC236}">
                  <a16:creationId xmlns:a16="http://schemas.microsoft.com/office/drawing/2014/main" id="{4F34B1F7-08A2-47F4-8007-B273EF703C6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1520" y="1347614"/>
            <a:ext cx="4195763" cy="143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5" imgW="4195800" imgH="1435680" progId="CATIA.Product">
                    <p:link updateAutomatic="1"/>
                  </p:oleObj>
                </mc:Choice>
                <mc:Fallback>
                  <p:oleObj name="Product" r:id="rId5" imgW="4195800" imgH="1435680" progId="CATIA.Product">
                    <p:link updateAutomatic="1"/>
                    <p:pic>
                      <p:nvPicPr>
                        <p:cNvPr id="4" name="Object 3">
                          <a:extLst>
                            <a:ext uri="{FF2B5EF4-FFF2-40B4-BE49-F238E27FC236}">
                              <a16:creationId xmlns:a16="http://schemas.microsoft.com/office/drawing/2014/main" id="{4F34B1F7-08A2-47F4-8007-B273EF703C6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51520" y="1347614"/>
                          <a:ext cx="4195763" cy="1435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5C9EF47-A3F2-49A4-AC2F-BECB956E9010}"/>
                </a:ext>
              </a:extLst>
            </p:cNvPr>
            <p:cNvCxnSpPr>
              <a:cxnSpLocks/>
              <a:stCxn id="30" idx="2"/>
            </p:cNvCxnSpPr>
            <p:nvPr/>
          </p:nvCxnSpPr>
          <p:spPr>
            <a:xfrm>
              <a:off x="2030711" y="1227056"/>
              <a:ext cx="2109241" cy="40859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722ACC7-9AF5-429F-8975-2DC33740647B}"/>
                </a:ext>
              </a:extLst>
            </p:cNvPr>
            <p:cNvCxnSpPr>
              <a:cxnSpLocks/>
              <a:stCxn id="30" idx="2"/>
            </p:cNvCxnSpPr>
            <p:nvPr/>
          </p:nvCxnSpPr>
          <p:spPr>
            <a:xfrm>
              <a:off x="2030711" y="1227056"/>
              <a:ext cx="504056" cy="646331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B6CCC5D-3C6F-43E3-8A6C-6C8EA4AC820E}"/>
                </a:ext>
              </a:extLst>
            </p:cNvPr>
            <p:cNvCxnSpPr>
              <a:cxnSpLocks/>
              <a:stCxn id="30" idx="2"/>
            </p:cNvCxnSpPr>
            <p:nvPr/>
          </p:nvCxnSpPr>
          <p:spPr>
            <a:xfrm flipH="1">
              <a:off x="1043608" y="1227056"/>
              <a:ext cx="987103" cy="91264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2CDCD1C9-2CB4-4AEF-A28F-A08FF62ADE74}"/>
              </a:ext>
            </a:extLst>
          </p:cNvPr>
          <p:cNvSpPr txBox="1"/>
          <p:nvPr/>
        </p:nvSpPr>
        <p:spPr>
          <a:xfrm>
            <a:off x="5870100" y="711410"/>
            <a:ext cx="3166396" cy="46166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/>
              <a:t>Inclinometers</a:t>
            </a:r>
          </a:p>
          <a:p>
            <a:r>
              <a:rPr lang="en-US" sz="1200" dirty="0"/>
              <a:t>2 items per cryomodule located on the sides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CF7F6B5-BA95-48E9-A148-E00CE3256F0C}"/>
              </a:ext>
            </a:extLst>
          </p:cNvPr>
          <p:cNvGrpSpPr/>
          <p:nvPr/>
        </p:nvGrpSpPr>
        <p:grpSpPr>
          <a:xfrm>
            <a:off x="174675" y="2903538"/>
            <a:ext cx="4096311" cy="1863725"/>
            <a:chOff x="174675" y="2903538"/>
            <a:chExt cx="4096311" cy="186372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FEEB931-F293-4145-9F91-046256243897}"/>
                </a:ext>
              </a:extLst>
            </p:cNvPr>
            <p:cNvSpPr txBox="1"/>
            <p:nvPr/>
          </p:nvSpPr>
          <p:spPr>
            <a:xfrm>
              <a:off x="174675" y="3272303"/>
              <a:ext cx="1917264" cy="83099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Clash between the WPS supports and cryomodule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Possibility to adapt the supports ?</a:t>
              </a:r>
            </a:p>
          </p:txBody>
        </p:sp>
        <p:graphicFrame>
          <p:nvGraphicFramePr>
            <p:cNvPr id="23" name="Object 22">
              <a:extLst>
                <a:ext uri="{FF2B5EF4-FFF2-40B4-BE49-F238E27FC236}">
                  <a16:creationId xmlns:a16="http://schemas.microsoft.com/office/drawing/2014/main" id="{94A60B91-812B-4DAF-B920-030C7B923ED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94536" y="2903538"/>
            <a:ext cx="2076450" cy="1863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5" imgW="2075760" imgH="1863720" progId="CATIA.Product">
                    <p:link updateAutomatic="1"/>
                  </p:oleObj>
                </mc:Choice>
                <mc:Fallback>
                  <p:oleObj name="Product" r:id="rId5" imgW="2075760" imgH="1863720" progId="CATIA.Product">
                    <p:link updateAutomatic="1"/>
                    <p:pic>
                      <p:nvPicPr>
                        <p:cNvPr id="23" name="Object 22">
                          <a:extLst>
                            <a:ext uri="{FF2B5EF4-FFF2-40B4-BE49-F238E27FC236}">
                              <a16:creationId xmlns:a16="http://schemas.microsoft.com/office/drawing/2014/main" id="{94A60B91-812B-4DAF-B920-030C7B923ED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194536" y="2903538"/>
                          <a:ext cx="2076450" cy="18637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C1AD913-51B4-4F9B-AE62-97BA819C2A73}"/>
                </a:ext>
              </a:extLst>
            </p:cNvPr>
            <p:cNvSpPr/>
            <p:nvPr/>
          </p:nvSpPr>
          <p:spPr>
            <a:xfrm>
              <a:off x="2771800" y="3835400"/>
              <a:ext cx="576064" cy="53655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3D8C144D-4A3E-4B82-9166-D75F5040A725}"/>
              </a:ext>
            </a:extLst>
          </p:cNvPr>
          <p:cNvSpPr/>
          <p:nvPr/>
        </p:nvSpPr>
        <p:spPr>
          <a:xfrm>
            <a:off x="7817465" y="3662068"/>
            <a:ext cx="350806" cy="8768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3FA644A3-8E4B-4905-B4A3-7DE5A231F3BF}"/>
              </a:ext>
            </a:extLst>
          </p:cNvPr>
          <p:cNvSpPr/>
          <p:nvPr/>
        </p:nvSpPr>
        <p:spPr>
          <a:xfrm rot="1800024">
            <a:off x="1650404" y="2316125"/>
            <a:ext cx="490164" cy="10238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A24A3E2-6E28-4C6A-BACD-4A2A5AA67FE6}"/>
              </a:ext>
            </a:extLst>
          </p:cNvPr>
          <p:cNvSpPr txBox="1"/>
          <p:nvPr/>
        </p:nvSpPr>
        <p:spPr>
          <a:xfrm rot="21359269">
            <a:off x="3681088" y="696927"/>
            <a:ext cx="2031262" cy="584775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NEED VALIDATION</a:t>
            </a:r>
          </a:p>
          <a:p>
            <a:pPr algn="ctr"/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LOWER PRIORITY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26774704-9A05-405D-B901-E7846039CC1C}"/>
              </a:ext>
            </a:extLst>
          </p:cNvPr>
          <p:cNvSpPr/>
          <p:nvPr/>
        </p:nvSpPr>
        <p:spPr>
          <a:xfrm>
            <a:off x="5588147" y="1930132"/>
            <a:ext cx="278052" cy="10059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DAAA030-B7B8-647D-A551-D03325840A0E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Present Integration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5827D3-AA3F-AF9E-77C5-905A342E3431}"/>
              </a:ext>
            </a:extLst>
          </p:cNvPr>
          <p:cNvSpPr/>
          <p:nvPr/>
        </p:nvSpPr>
        <p:spPr>
          <a:xfrm rot="1382752">
            <a:off x="281176" y="2289456"/>
            <a:ext cx="4487126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Ongoing </a:t>
            </a:r>
          </a:p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(together with BE/GM)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D1627-3584-19DE-FFBC-7FFB835F1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G. Aparicio, WP15</a:t>
            </a:r>
            <a:endParaRPr lang="en-GB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4C1CA2-4B03-4A90-59A7-4EBBD84654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35952" y="3218763"/>
            <a:ext cx="2076450" cy="15175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14F94B-74C6-7DB7-EE8D-09A85482829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635"/>
          <a:stretch/>
        </p:blipFill>
        <p:spPr>
          <a:xfrm>
            <a:off x="6947449" y="1605314"/>
            <a:ext cx="2078467" cy="15921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199EA42-957F-BF56-7196-0A7FE827E985}"/>
              </a:ext>
            </a:extLst>
          </p:cNvPr>
          <p:cNvSpPr/>
          <p:nvPr/>
        </p:nvSpPr>
        <p:spPr>
          <a:xfrm>
            <a:off x="4735952" y="2922603"/>
            <a:ext cx="428996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200" b="1" dirty="0" err="1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relocated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by</a:t>
            </a:r>
            <a:r>
              <a:rPr lang="es-ES" sz="1200" b="1" dirty="0">
                <a:latin typeface="+mj-lt"/>
                <a:ea typeface="+mj-ea"/>
                <a:cs typeface="+mj-cs"/>
              </a:rPr>
              <a:t> WP4 </a:t>
            </a:r>
            <a:r>
              <a:rPr lang="es-ES" sz="1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BUT </a:t>
            </a:r>
            <a:r>
              <a:rPr lang="es-ES" sz="12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interferences</a:t>
            </a:r>
            <a:r>
              <a:rPr lang="es-ES" sz="1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found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between</a:t>
            </a:r>
            <a:r>
              <a:rPr lang="es-ES" sz="1200" b="1" dirty="0">
                <a:latin typeface="+mj-lt"/>
                <a:ea typeface="+mj-ea"/>
                <a:cs typeface="+mj-cs"/>
              </a:rPr>
              <a:t> the </a:t>
            </a:r>
            <a:r>
              <a:rPr lang="es-ES" sz="1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jumper-</a:t>
            </a:r>
            <a:r>
              <a:rPr lang="es-ES" sz="12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side</a:t>
            </a:r>
            <a:r>
              <a:rPr lang="es-ES" sz="1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inclinometer</a:t>
            </a:r>
            <a:r>
              <a:rPr lang="es-ES" sz="1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1200" b="1" dirty="0">
                <a:latin typeface="+mj-lt"/>
                <a:ea typeface="+mj-ea"/>
                <a:cs typeface="+mj-cs"/>
              </a:rPr>
              <a:t>and</a:t>
            </a:r>
            <a:r>
              <a:rPr lang="es-ES" sz="1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the jumper </a:t>
            </a:r>
            <a:r>
              <a:rPr lang="es-ES" sz="12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connection</a:t>
            </a:r>
            <a:endParaRPr lang="en-US" sz="12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0061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8260B-D850-86C3-1A8F-EE89CAD7E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Equipment above CRAB-DQW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1B86A1-956C-EFB1-E4F0-DB9D72523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G. Aparicio, WP15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207271-ABE6-12C8-865E-00108F398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87A343-E28A-4A8F-4B6C-87C60EF5BCFB}"/>
              </a:ext>
            </a:extLst>
          </p:cNvPr>
          <p:cNvSpPr/>
          <p:nvPr/>
        </p:nvSpPr>
        <p:spPr>
          <a:xfrm>
            <a:off x="1259632" y="741761"/>
            <a:ext cx="663735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NEW FINDINGS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E96F80D-7207-6847-4A9F-4C32535E6CA3}"/>
              </a:ext>
            </a:extLst>
          </p:cNvPr>
          <p:cNvGrpSpPr/>
          <p:nvPr/>
        </p:nvGrpSpPr>
        <p:grpSpPr>
          <a:xfrm>
            <a:off x="251520" y="1707655"/>
            <a:ext cx="4648475" cy="2649877"/>
            <a:chOff x="251520" y="2092300"/>
            <a:chExt cx="4648475" cy="264987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7BE9DCD-D334-909F-4169-74A71D4EC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0" y="2092300"/>
              <a:ext cx="4648475" cy="264987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45135A4-7B9A-EE2A-E1DC-EEFE7EB620D3}"/>
                </a:ext>
              </a:extLst>
            </p:cNvPr>
            <p:cNvSpPr txBox="1"/>
            <p:nvPr/>
          </p:nvSpPr>
          <p:spPr>
            <a:xfrm>
              <a:off x="251520" y="4277740"/>
              <a:ext cx="4464496" cy="4616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</a:rPr>
                <a:t>Interference</a:t>
              </a:r>
              <a:r>
                <a:rPr lang="en-US" sz="1200" dirty="0"/>
                <a:t> between the </a:t>
              </a:r>
              <a:r>
                <a:rPr lang="en-US" sz="1200" b="1" dirty="0">
                  <a:solidFill>
                    <a:srgbClr val="C00000"/>
                  </a:solidFill>
                </a:rPr>
                <a:t>electrical feedthrough and the RF wave guide connections </a:t>
              </a:r>
              <a:r>
                <a:rPr lang="en-US" sz="1200" dirty="0"/>
                <a:t>on the non-IP crab.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53F14D7C-D34D-F7B1-0541-20346868BA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707655"/>
            <a:ext cx="3888432" cy="26531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D6A2F3-B9BF-0162-8DEC-10C465C806C8}"/>
              </a:ext>
            </a:extLst>
          </p:cNvPr>
          <p:cNvSpPr txBox="1"/>
          <p:nvPr/>
        </p:nvSpPr>
        <p:spPr>
          <a:xfrm>
            <a:off x="4932040" y="3893095"/>
            <a:ext cx="3672408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Interference</a:t>
            </a:r>
            <a:r>
              <a:rPr lang="en-US" sz="1200" dirty="0"/>
              <a:t> between the </a:t>
            </a:r>
            <a:r>
              <a:rPr lang="en-US" sz="1200" b="1" dirty="0">
                <a:solidFill>
                  <a:srgbClr val="C00000"/>
                </a:solidFill>
              </a:rPr>
              <a:t>WPS space reservation and FSIs </a:t>
            </a:r>
            <a:r>
              <a:rPr lang="en-US" sz="1200" dirty="0"/>
              <a:t>on top of the IP crab.</a:t>
            </a:r>
          </a:p>
        </p:txBody>
      </p:sp>
    </p:spTree>
    <p:extLst>
      <p:ext uri="{BB962C8B-B14F-4D97-AF65-F5344CB8AC3E}">
        <p14:creationId xmlns:p14="http://schemas.microsoft.com/office/powerpoint/2010/main" val="335402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756" y="1563638"/>
            <a:ext cx="8352488" cy="276000"/>
          </a:xfrm>
        </p:spPr>
        <p:txBody>
          <a:bodyPr/>
          <a:lstStyle/>
          <a:p>
            <a:r>
              <a:rPr lang="en-GB" sz="2600" dirty="0"/>
              <a:t>Thank you for your attention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FF6912-FF50-6466-8F96-2B1B0CFF5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46276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1A1F535-A79E-F8E6-5954-4D744419CF90}"/>
              </a:ext>
            </a:extLst>
          </p:cNvPr>
          <p:cNvGrpSpPr/>
          <p:nvPr/>
        </p:nvGrpSpPr>
        <p:grpSpPr>
          <a:xfrm>
            <a:off x="0" y="756174"/>
            <a:ext cx="9144000" cy="1379966"/>
            <a:chOff x="333022" y="2434149"/>
            <a:chExt cx="10711014" cy="140281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628F630-BB51-FFD5-BCF3-8DDD4A1B80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0410"/>
            <a:stretch/>
          </p:blipFill>
          <p:spPr>
            <a:xfrm>
              <a:off x="333022" y="2434149"/>
              <a:ext cx="3273841" cy="140281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5105989-671C-47D9-CE05-6F3C7DE8BC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8378"/>
            <a:stretch/>
          </p:blipFill>
          <p:spPr>
            <a:xfrm>
              <a:off x="3454463" y="2452470"/>
              <a:ext cx="7589573" cy="1322408"/>
            </a:xfrm>
            <a:prstGeom prst="rect">
              <a:avLst/>
            </a:prstGeom>
          </p:spPr>
        </p:pic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4903419-62EE-3D99-4FCA-EF629E1876D7}"/>
              </a:ext>
            </a:extLst>
          </p:cNvPr>
          <p:cNvSpPr/>
          <p:nvPr/>
        </p:nvSpPr>
        <p:spPr>
          <a:xfrm>
            <a:off x="2699793" y="774197"/>
            <a:ext cx="3312368" cy="1077473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67A8DC-FF23-4A9F-BF5B-62CA168DC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E4667A7-00CC-405A-BF59-25D82D361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CRAB DQW – IP5 right area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D4098B-1063-44FB-BE3B-134039EB1586}"/>
              </a:ext>
            </a:extLst>
          </p:cNvPr>
          <p:cNvGrpSpPr/>
          <p:nvPr/>
        </p:nvGrpSpPr>
        <p:grpSpPr>
          <a:xfrm>
            <a:off x="2088964" y="2432286"/>
            <a:ext cx="6869483" cy="2604977"/>
            <a:chOff x="83814" y="771550"/>
            <a:chExt cx="8691971" cy="3037025"/>
          </a:xfrm>
        </p:grpSpPr>
        <p:graphicFrame>
          <p:nvGraphicFramePr>
            <p:cNvPr id="7" name="Object 6">
              <a:extLst>
                <a:ext uri="{FF2B5EF4-FFF2-40B4-BE49-F238E27FC236}">
                  <a16:creationId xmlns:a16="http://schemas.microsoft.com/office/drawing/2014/main" id="{66EC63D0-2E76-4258-8FDE-99C55C39587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01631482"/>
                </p:ext>
              </p:extLst>
            </p:nvPr>
          </p:nvGraphicFramePr>
          <p:xfrm>
            <a:off x="1038134" y="771550"/>
            <a:ext cx="7488137" cy="3037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4" imgW="6203880" imgH="2515680" progId="CATIA.Product">
                    <p:link updateAutomatic="1"/>
                  </p:oleObj>
                </mc:Choice>
                <mc:Fallback>
                  <p:oleObj name="Product" r:id="rId4" imgW="6203880" imgH="2515680" progId="CATIA.Product">
                    <p:link updateAutomatic="1"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038134" y="771550"/>
                          <a:ext cx="7488137" cy="30370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AE5ACA9-6267-4B21-A3E6-B98EEE6D9C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2518" y="1908580"/>
              <a:ext cx="8573267" cy="822346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xplosion: 14 Points 12">
              <a:extLst>
                <a:ext uri="{FF2B5EF4-FFF2-40B4-BE49-F238E27FC236}">
                  <a16:creationId xmlns:a16="http://schemas.microsoft.com/office/drawing/2014/main" id="{CA6FE56D-1BAE-4231-8B83-8A4BD3AB624D}"/>
                </a:ext>
              </a:extLst>
            </p:cNvPr>
            <p:cNvSpPr/>
            <p:nvPr/>
          </p:nvSpPr>
          <p:spPr>
            <a:xfrm>
              <a:off x="83814" y="2514902"/>
              <a:ext cx="511010" cy="432047"/>
            </a:xfrm>
            <a:prstGeom prst="irregularSeal2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9A34DBA-1629-4A02-A884-10F18B533008}"/>
              </a:ext>
            </a:extLst>
          </p:cNvPr>
          <p:cNvSpPr txBox="1"/>
          <p:nvPr/>
        </p:nvSpPr>
        <p:spPr>
          <a:xfrm>
            <a:off x="2832595" y="4802790"/>
            <a:ext cx="5569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Proposed configuration for IP5R ; View from transport area        ST1516873_01</a:t>
            </a:r>
            <a:endParaRPr lang="fr-FR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EC9025D-57AA-4880-BC1F-4E96D266F6D1}"/>
              </a:ext>
            </a:extLst>
          </p:cNvPr>
          <p:cNvSpPr txBox="1"/>
          <p:nvPr/>
        </p:nvSpPr>
        <p:spPr>
          <a:xfrm>
            <a:off x="22880" y="2067694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CRAB DQW in IP5 left</a:t>
            </a:r>
          </a:p>
          <a:p>
            <a:r>
              <a:rPr lang="en-US" sz="1200" dirty="0"/>
              <a:t>Should be a translation or symmetry of IP5 right configuration</a:t>
            </a:r>
          </a:p>
          <a:p>
            <a:endParaRPr lang="en-US" sz="1200" dirty="0"/>
          </a:p>
          <a:p>
            <a:r>
              <a:rPr lang="en-US" sz="1200" u="sng" dirty="0"/>
              <a:t>CRAB RFD in IP1 area </a:t>
            </a:r>
          </a:p>
          <a:p>
            <a:pPr marL="171450" indent="-171450">
              <a:buFontTx/>
              <a:buChar char="-"/>
            </a:pPr>
            <a:r>
              <a:rPr lang="en-US" sz="1200" dirty="0"/>
              <a:t>Integration study</a:t>
            </a:r>
            <a:r>
              <a:rPr lang="fr-FR" sz="1200" dirty="0"/>
              <a:t> after IP5</a:t>
            </a:r>
            <a:endParaRPr lang="en-US" sz="1200" dirty="0"/>
          </a:p>
          <a:p>
            <a:pPr marL="171450" indent="-171450">
              <a:buFontTx/>
              <a:buChar char="-"/>
            </a:pPr>
            <a:r>
              <a:rPr lang="en-US" sz="1200" dirty="0"/>
              <a:t>Should be a copy of IP5 configuration </a:t>
            </a:r>
          </a:p>
          <a:p>
            <a:pPr marL="171450" indent="-171450">
              <a:buFontTx/>
              <a:buChar char="-"/>
            </a:pPr>
            <a:r>
              <a:rPr lang="en-US" sz="1200" dirty="0"/>
              <a:t>Small adaptations to match RFD dimensions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DC29BB-31F8-7CB5-B529-E55E33080B3A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Integration</a:t>
            </a:r>
          </a:p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June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2FEEA2-0091-3FB1-BEF4-FEBFB70BC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89193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22FD83B-3B91-0167-02E1-5408C481E949}"/>
              </a:ext>
            </a:extLst>
          </p:cNvPr>
          <p:cNvGrpSpPr/>
          <p:nvPr/>
        </p:nvGrpSpPr>
        <p:grpSpPr>
          <a:xfrm>
            <a:off x="2088964" y="2136140"/>
            <a:ext cx="6982407" cy="2951900"/>
            <a:chOff x="2088964" y="2136140"/>
            <a:chExt cx="6982407" cy="29519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A75B50-C44C-E8DB-A3FC-A475DBC8F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43187" y="2136140"/>
              <a:ext cx="6228184" cy="29519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AE5ACA9-6267-4B21-A3E6-B98EEE6D9C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82779" y="3291830"/>
              <a:ext cx="6709701" cy="821091"/>
            </a:xfrm>
            <a:prstGeom prst="line">
              <a:avLst/>
            </a:prstGeom>
            <a:ln>
              <a:solidFill>
                <a:schemeClr val="accent6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xplosion: 14 Points 12">
              <a:extLst>
                <a:ext uri="{FF2B5EF4-FFF2-40B4-BE49-F238E27FC236}">
                  <a16:creationId xmlns:a16="http://schemas.microsoft.com/office/drawing/2014/main" id="{CA6FE56D-1BAE-4231-8B83-8A4BD3AB624D}"/>
                </a:ext>
              </a:extLst>
            </p:cNvPr>
            <p:cNvSpPr/>
            <p:nvPr/>
          </p:nvSpPr>
          <p:spPr>
            <a:xfrm>
              <a:off x="2088964" y="3927628"/>
              <a:ext cx="403864" cy="370584"/>
            </a:xfrm>
            <a:prstGeom prst="irregularSeal2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565CA260-F599-5952-57FC-D36191365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1688"/>
            <a:ext cx="9144000" cy="2248054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8E59ABB-275E-CF79-8205-792092C78FA4}"/>
              </a:ext>
            </a:extLst>
          </p:cNvPr>
          <p:cNvSpPr/>
          <p:nvPr/>
        </p:nvSpPr>
        <p:spPr>
          <a:xfrm>
            <a:off x="2492828" y="627534"/>
            <a:ext cx="4527444" cy="1569661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67A8DC-FF23-4A9F-BF5B-62CA168DC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E4667A7-00CC-405A-BF59-25D82D361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CRAB DQW – IP5 right area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34DBA-1629-4A02-A884-10F18B533008}"/>
              </a:ext>
            </a:extLst>
          </p:cNvPr>
          <p:cNvSpPr txBox="1"/>
          <p:nvPr/>
        </p:nvSpPr>
        <p:spPr>
          <a:xfrm>
            <a:off x="2832595" y="4802790"/>
            <a:ext cx="5569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Proposed configuration for IP5R ; View from transport area        ST1516873_01</a:t>
            </a:r>
            <a:endParaRPr lang="fr-FR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EC9025D-57AA-4880-BC1F-4E96D266F6D1}"/>
              </a:ext>
            </a:extLst>
          </p:cNvPr>
          <p:cNvSpPr txBox="1"/>
          <p:nvPr/>
        </p:nvSpPr>
        <p:spPr>
          <a:xfrm>
            <a:off x="22880" y="2442250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CRAB DQW in IP5 left</a:t>
            </a:r>
          </a:p>
          <a:p>
            <a:r>
              <a:rPr lang="en-US" sz="1200" dirty="0"/>
              <a:t>Should be a translation or symmetry of IP5 right configuration </a:t>
            </a:r>
            <a:r>
              <a:rPr lang="en-US" sz="1200" b="1" dirty="0">
                <a:solidFill>
                  <a:schemeClr val="accent3"/>
                </a:solidFill>
                <a:sym typeface="Wingdings" panose="05000000000000000000" pitchFamily="2" charset="2"/>
              </a:rPr>
              <a:t> still to be done</a:t>
            </a:r>
            <a:endParaRPr lang="en-US" sz="1200" b="1" dirty="0">
              <a:solidFill>
                <a:schemeClr val="accent3"/>
              </a:solidFill>
            </a:endParaRPr>
          </a:p>
          <a:p>
            <a:endParaRPr lang="en-US" sz="1200" dirty="0"/>
          </a:p>
          <a:p>
            <a:r>
              <a:rPr lang="en-US" sz="1200" u="sng" dirty="0"/>
              <a:t>CRAB RFD in IP1 area </a:t>
            </a:r>
          </a:p>
          <a:p>
            <a:pPr marL="171450" indent="-171450">
              <a:buFontTx/>
              <a:buChar char="-"/>
            </a:pPr>
            <a:r>
              <a:rPr lang="en-US" sz="1200" dirty="0"/>
              <a:t>Integration study</a:t>
            </a:r>
            <a:r>
              <a:rPr lang="fr-FR" sz="1200" dirty="0"/>
              <a:t> after IP5</a:t>
            </a:r>
            <a:endParaRPr lang="en-US" sz="1200" dirty="0"/>
          </a:p>
          <a:p>
            <a:pPr marL="171450" indent="-171450">
              <a:buFontTx/>
              <a:buChar char="-"/>
            </a:pPr>
            <a:r>
              <a:rPr lang="en-US" sz="1200" dirty="0"/>
              <a:t>Should be a copy of IP5 configuration </a:t>
            </a:r>
          </a:p>
          <a:p>
            <a:pPr marL="171450" indent="-171450">
              <a:buFontTx/>
              <a:buChar char="-"/>
            </a:pPr>
            <a:r>
              <a:rPr lang="en-US" sz="1200" dirty="0"/>
              <a:t>Small adaptations to match RFD dimensions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DC29BB-31F8-7CB5-B529-E55E33080B3A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Present Integration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A751D0-C4F7-4BB7-5835-33E4AAD0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45565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Equipment below CRAB-DQW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33C7B4D-7390-4696-B96B-4421BC47D66C}"/>
              </a:ext>
            </a:extLst>
          </p:cNvPr>
          <p:cNvGrpSpPr/>
          <p:nvPr/>
        </p:nvGrpSpPr>
        <p:grpSpPr>
          <a:xfrm>
            <a:off x="107504" y="418908"/>
            <a:ext cx="4788723" cy="2219057"/>
            <a:chOff x="334359" y="416856"/>
            <a:chExt cx="4788723" cy="2219057"/>
          </a:xfrm>
        </p:grpSpPr>
        <p:pic>
          <p:nvPicPr>
            <p:cNvPr id="17410" name="Picture 1">
              <a:extLst>
                <a:ext uri="{FF2B5EF4-FFF2-40B4-BE49-F238E27FC236}">
                  <a16:creationId xmlns:a16="http://schemas.microsoft.com/office/drawing/2014/main" id="{75E7290F-C93C-4AA4-86E6-45DD24CA5E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359" y="1427141"/>
              <a:ext cx="4788723" cy="1208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0851826-1A07-43F6-86C1-BC22B21B5B3B}"/>
                </a:ext>
              </a:extLst>
            </p:cNvPr>
            <p:cNvSpPr txBox="1"/>
            <p:nvPr/>
          </p:nvSpPr>
          <p:spPr>
            <a:xfrm>
              <a:off x="683567" y="416856"/>
              <a:ext cx="4115287" cy="1015663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Jacks positions </a:t>
              </a:r>
            </a:p>
            <a:p>
              <a:r>
                <a:rPr lang="en-US" sz="1200" dirty="0"/>
                <a:t>2 jacks located on the jumper side and 1 on the opposite</a:t>
              </a:r>
            </a:p>
            <a:p>
              <a:pPr marL="171450" indent="-171450">
                <a:buFontTx/>
                <a:buChar char="-"/>
              </a:pPr>
              <a:r>
                <a:rPr lang="fr-FR" sz="1200" dirty="0"/>
                <a:t>Ease the FSI integration</a:t>
              </a:r>
            </a:p>
            <a:p>
              <a:pPr marL="171450" indent="-171450">
                <a:buFontTx/>
                <a:buChar char="-"/>
              </a:pPr>
              <a:r>
                <a:rPr lang="fr-FR" sz="1200" dirty="0"/>
                <a:t>More available space between the cryomodules</a:t>
              </a:r>
            </a:p>
            <a:p>
              <a:pPr marL="171450" indent="-171450">
                <a:buFontTx/>
                <a:buChar char="-"/>
              </a:pPr>
              <a:r>
                <a:rPr lang="fr-FR" sz="1200" dirty="0"/>
                <a:t>Less interfaces needed on the cryomodules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518ED05-FE9C-4EDA-ADB6-EBD6E74BB853}"/>
              </a:ext>
            </a:extLst>
          </p:cNvPr>
          <p:cNvGrpSpPr/>
          <p:nvPr/>
        </p:nvGrpSpPr>
        <p:grpSpPr>
          <a:xfrm>
            <a:off x="5538056" y="550824"/>
            <a:ext cx="3354424" cy="2697844"/>
            <a:chOff x="5868144" y="469809"/>
            <a:chExt cx="3354424" cy="269784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E55D5E7-8090-46B3-A3DB-FE2D5C4C4C73}"/>
                </a:ext>
              </a:extLst>
            </p:cNvPr>
            <p:cNvSpPr txBox="1"/>
            <p:nvPr/>
          </p:nvSpPr>
          <p:spPr>
            <a:xfrm>
              <a:off x="5868144" y="469809"/>
              <a:ext cx="3354424" cy="830997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FSI lower ports </a:t>
              </a:r>
            </a:p>
            <a:p>
              <a:r>
                <a:rPr lang="en-US" sz="1200" dirty="0"/>
                <a:t>All FSI lower ports should be located below the cryomodule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Feasibility to be checked on the jumper side</a:t>
              </a:r>
            </a:p>
          </p:txBody>
        </p:sp>
        <p:graphicFrame>
          <p:nvGraphicFramePr>
            <p:cNvPr id="5" name="Object 4">
              <a:extLst>
                <a:ext uri="{FF2B5EF4-FFF2-40B4-BE49-F238E27FC236}">
                  <a16:creationId xmlns:a16="http://schemas.microsoft.com/office/drawing/2014/main" id="{A721C42D-8342-438C-B4D9-D06848C840E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3978893"/>
                </p:ext>
              </p:extLst>
            </p:nvPr>
          </p:nvGraphicFramePr>
          <p:xfrm>
            <a:off x="6308707" y="1385431"/>
            <a:ext cx="2124265" cy="1782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4" imgW="3183840" imgH="2671920" progId="CATIA.Product">
                    <p:link updateAutomatic="1"/>
                  </p:oleObj>
                </mc:Choice>
                <mc:Fallback>
                  <p:oleObj name="Product" r:id="rId4" imgW="3183840" imgH="2671920" progId="CATIA.Product">
                    <p:link updateAutomatic="1"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308707" y="1385431"/>
                          <a:ext cx="2124265" cy="178222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1054F42-0906-4CBC-9039-6495F3703847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 flipH="1">
              <a:off x="7203128" y="1300806"/>
              <a:ext cx="342228" cy="864377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57F024D-ECBF-409B-A3C3-A8AE9B453397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>
              <a:off x="7545356" y="1300806"/>
              <a:ext cx="50980" cy="830997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BCA5577-8323-48B3-8151-71CE2F1DF64D}"/>
              </a:ext>
            </a:extLst>
          </p:cNvPr>
          <p:cNvGrpSpPr/>
          <p:nvPr/>
        </p:nvGrpSpPr>
        <p:grpSpPr>
          <a:xfrm>
            <a:off x="1043608" y="2843404"/>
            <a:ext cx="7985426" cy="2319942"/>
            <a:chOff x="1043608" y="2843404"/>
            <a:chExt cx="7985426" cy="231994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4507BF-DACC-4164-B032-9D7CCFF31316}"/>
                </a:ext>
              </a:extLst>
            </p:cNvPr>
            <p:cNvSpPr txBox="1"/>
            <p:nvPr/>
          </p:nvSpPr>
          <p:spPr>
            <a:xfrm>
              <a:off x="6148714" y="4011427"/>
              <a:ext cx="2880320" cy="646331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Jacks and FSI patch panels </a:t>
              </a:r>
            </a:p>
            <a:p>
              <a:r>
                <a:rPr lang="en-US" sz="1200" dirty="0"/>
                <a:t>2 Relocated below D2 and 1 between CRAB and the Q4, under the passerelle</a:t>
              </a:r>
              <a:endParaRPr lang="fr-FR" sz="1200" dirty="0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89ED5BA-6E8E-4AC8-9F10-3FD8F9703F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3074" t="-1639" r="7865" b="1639"/>
            <a:stretch/>
          </p:blipFill>
          <p:spPr>
            <a:xfrm>
              <a:off x="1043608" y="3791630"/>
              <a:ext cx="5074744" cy="1371716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C253EA9-847E-4439-A27A-F493B6D0BC05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>
              <a:off x="4499992" y="4334593"/>
              <a:ext cx="1648722" cy="54296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D0896B4-96A6-4DC4-9420-A1628B1408FF}"/>
                </a:ext>
              </a:extLst>
            </p:cNvPr>
            <p:cNvGrpSpPr/>
            <p:nvPr/>
          </p:nvGrpSpPr>
          <p:grpSpPr>
            <a:xfrm>
              <a:off x="1043608" y="2843404"/>
              <a:ext cx="3949254" cy="1314392"/>
              <a:chOff x="4427984" y="2480592"/>
              <a:chExt cx="3949254" cy="1314392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2FBAC69B-3B23-4B6B-A66B-58F8602050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86773"/>
              <a:stretch/>
            </p:blipFill>
            <p:spPr>
              <a:xfrm>
                <a:off x="7352308" y="2498279"/>
                <a:ext cx="1024930" cy="1237019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A10130B8-D805-44BB-B420-6EAEB685D8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60410"/>
              <a:stretch/>
            </p:blipFill>
            <p:spPr>
              <a:xfrm>
                <a:off x="4427984" y="2480592"/>
                <a:ext cx="3067476" cy="1314392"/>
              </a:xfrm>
              <a:prstGeom prst="rect">
                <a:avLst/>
              </a:prstGeom>
            </p:spPr>
          </p:pic>
        </p:grp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72BB4E0-06FB-432E-BF80-418E3DDA5701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 flipV="1">
              <a:off x="1889938" y="3791630"/>
              <a:ext cx="4258776" cy="542963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6279F99-714B-40F6-BC92-5239D717E8D1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 flipV="1">
              <a:off x="1619672" y="3895334"/>
              <a:ext cx="4529042" cy="439259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3E669912-E06C-4F14-AAB9-CD4966C78225}"/>
              </a:ext>
            </a:extLst>
          </p:cNvPr>
          <p:cNvSpPr txBox="1"/>
          <p:nvPr/>
        </p:nvSpPr>
        <p:spPr>
          <a:xfrm rot="21442200">
            <a:off x="6901555" y="3294963"/>
            <a:ext cx="2031262" cy="5847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NEED VALIDATION</a:t>
            </a:r>
          </a:p>
          <a:p>
            <a:pPr algn="ctr"/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LEVEL 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9ED57-43B4-6243-18F8-E6E68A9D8A00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Integration</a:t>
            </a:r>
          </a:p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June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E6FE31-C473-6BB7-7CB1-91D07131D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1987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D24C75B-B9CF-92E3-62EF-AD8F4926C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1549784"/>
            <a:ext cx="1859290" cy="12247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5D3121F-A7DF-9BA7-3D01-3F99327139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4134" y="1378405"/>
            <a:ext cx="2229866" cy="190620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Equipment below CRAB-DQW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33C7B4D-7390-4696-B96B-4421BC47D66C}"/>
              </a:ext>
            </a:extLst>
          </p:cNvPr>
          <p:cNvGrpSpPr/>
          <p:nvPr/>
        </p:nvGrpSpPr>
        <p:grpSpPr>
          <a:xfrm>
            <a:off x="107504" y="418908"/>
            <a:ext cx="4788723" cy="2219057"/>
            <a:chOff x="334359" y="416856"/>
            <a:chExt cx="4788723" cy="2219057"/>
          </a:xfrm>
        </p:grpSpPr>
        <p:pic>
          <p:nvPicPr>
            <p:cNvPr id="17410" name="Picture 1">
              <a:extLst>
                <a:ext uri="{FF2B5EF4-FFF2-40B4-BE49-F238E27FC236}">
                  <a16:creationId xmlns:a16="http://schemas.microsoft.com/office/drawing/2014/main" id="{75E7290F-C93C-4AA4-86E6-45DD24CA5E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359" y="1427141"/>
              <a:ext cx="4788723" cy="1208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0851826-1A07-43F6-86C1-BC22B21B5B3B}"/>
                </a:ext>
              </a:extLst>
            </p:cNvPr>
            <p:cNvSpPr txBox="1"/>
            <p:nvPr/>
          </p:nvSpPr>
          <p:spPr>
            <a:xfrm>
              <a:off x="683567" y="416856"/>
              <a:ext cx="4115287" cy="1015663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Jacks positions </a:t>
              </a:r>
            </a:p>
            <a:p>
              <a:r>
                <a:rPr lang="en-US" sz="1200" dirty="0"/>
                <a:t>2 jacks located on the jumper side and 1 on the opposite</a:t>
              </a:r>
            </a:p>
            <a:p>
              <a:pPr marL="171450" indent="-171450">
                <a:buFontTx/>
                <a:buChar char="-"/>
              </a:pPr>
              <a:r>
                <a:rPr lang="fr-FR" sz="1200" dirty="0"/>
                <a:t>Ease the FSI integration</a:t>
              </a:r>
            </a:p>
            <a:p>
              <a:pPr marL="171450" indent="-171450">
                <a:buFontTx/>
                <a:buChar char="-"/>
              </a:pPr>
              <a:r>
                <a:rPr lang="fr-FR" sz="1200" dirty="0"/>
                <a:t>More available space between the cryomodules</a:t>
              </a:r>
            </a:p>
            <a:p>
              <a:pPr marL="171450" indent="-171450">
                <a:buFontTx/>
                <a:buChar char="-"/>
              </a:pPr>
              <a:r>
                <a:rPr lang="fr-FR" sz="1200" dirty="0"/>
                <a:t>Less interfaces needed on the cryomodules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E55D5E7-8090-46B3-A3DB-FE2D5C4C4C73}"/>
              </a:ext>
            </a:extLst>
          </p:cNvPr>
          <p:cNvSpPr txBox="1"/>
          <p:nvPr/>
        </p:nvSpPr>
        <p:spPr>
          <a:xfrm>
            <a:off x="5538056" y="550824"/>
            <a:ext cx="3354424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/>
              <a:t>FSI lower ports </a:t>
            </a:r>
          </a:p>
          <a:p>
            <a:r>
              <a:rPr lang="en-US" sz="1200" dirty="0"/>
              <a:t>All FSI lower ports should be located below the cryomodule</a:t>
            </a:r>
          </a:p>
          <a:p>
            <a:pPr marL="171450" indent="-171450">
              <a:buFontTx/>
              <a:buChar char="-"/>
            </a:pPr>
            <a:r>
              <a:rPr lang="en-US" sz="1200" dirty="0"/>
              <a:t>Feasibility to be checked on the jumper side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054F42-0906-4CBC-9039-6495F3703847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6077709" y="1381821"/>
            <a:ext cx="1137559" cy="84869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57F024D-ECBF-409B-A3C3-A8AE9B453397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7215268" y="1381821"/>
            <a:ext cx="373606" cy="110880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BCA5577-8323-48B3-8151-71CE2F1DF64D}"/>
              </a:ext>
            </a:extLst>
          </p:cNvPr>
          <p:cNvGrpSpPr/>
          <p:nvPr/>
        </p:nvGrpSpPr>
        <p:grpSpPr>
          <a:xfrm>
            <a:off x="1043608" y="2843404"/>
            <a:ext cx="7985426" cy="2319942"/>
            <a:chOff x="1043608" y="2843404"/>
            <a:chExt cx="7985426" cy="231994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4507BF-DACC-4164-B032-9D7CCFF31316}"/>
                </a:ext>
              </a:extLst>
            </p:cNvPr>
            <p:cNvSpPr txBox="1"/>
            <p:nvPr/>
          </p:nvSpPr>
          <p:spPr>
            <a:xfrm>
              <a:off x="6148714" y="4011427"/>
              <a:ext cx="2880320" cy="646331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Jacks and FSI patch panels </a:t>
              </a:r>
            </a:p>
            <a:p>
              <a:r>
                <a:rPr lang="en-US" sz="1200" dirty="0"/>
                <a:t>2 Relocated below D2 and 1 between CRAB and the Q4, under the passerelle</a:t>
              </a:r>
              <a:endParaRPr lang="fr-FR" sz="1200" dirty="0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89ED5BA-6E8E-4AC8-9F10-3FD8F9703F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3074" t="-1639" r="7865" b="1639"/>
            <a:stretch/>
          </p:blipFill>
          <p:spPr>
            <a:xfrm>
              <a:off x="1043608" y="3791630"/>
              <a:ext cx="5074744" cy="1371716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C253EA9-847E-4439-A27A-F493B6D0BC05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>
              <a:off x="4499992" y="4334593"/>
              <a:ext cx="1648722" cy="54296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D0896B4-96A6-4DC4-9420-A1628B1408FF}"/>
                </a:ext>
              </a:extLst>
            </p:cNvPr>
            <p:cNvGrpSpPr/>
            <p:nvPr/>
          </p:nvGrpSpPr>
          <p:grpSpPr>
            <a:xfrm>
              <a:off x="1043608" y="2843404"/>
              <a:ext cx="3949254" cy="1314392"/>
              <a:chOff x="4427984" y="2480592"/>
              <a:chExt cx="3949254" cy="1314392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2FBAC69B-3B23-4B6B-A66B-58F8602050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86773"/>
              <a:stretch/>
            </p:blipFill>
            <p:spPr>
              <a:xfrm>
                <a:off x="7352308" y="2498279"/>
                <a:ext cx="1024930" cy="1237019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A10130B8-D805-44BB-B420-6EAEB685D8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60410"/>
              <a:stretch/>
            </p:blipFill>
            <p:spPr>
              <a:xfrm>
                <a:off x="4427984" y="2480592"/>
                <a:ext cx="3067476" cy="1314392"/>
              </a:xfrm>
              <a:prstGeom prst="rect">
                <a:avLst/>
              </a:prstGeom>
            </p:spPr>
          </p:pic>
        </p:grp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72BB4E0-06FB-432E-BF80-418E3DDA5701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 flipV="1">
              <a:off x="1889938" y="3791630"/>
              <a:ext cx="4258776" cy="542963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6279F99-714B-40F6-BC92-5239D717E8D1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 flipV="1">
              <a:off x="1619672" y="3895334"/>
              <a:ext cx="4529042" cy="439259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3E669912-E06C-4F14-AAB9-CD4966C78225}"/>
              </a:ext>
            </a:extLst>
          </p:cNvPr>
          <p:cNvSpPr txBox="1"/>
          <p:nvPr/>
        </p:nvSpPr>
        <p:spPr>
          <a:xfrm rot="21442200">
            <a:off x="6901555" y="3294963"/>
            <a:ext cx="2031262" cy="5847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NEED VALIDATION</a:t>
            </a:r>
          </a:p>
          <a:p>
            <a:pPr algn="ctr"/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LEVEL 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59ED57-43B4-6243-18F8-E6E68A9D8A00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Present Integration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D2F565-2B54-F024-707B-D45125867CD0}"/>
              </a:ext>
            </a:extLst>
          </p:cNvPr>
          <p:cNvSpPr/>
          <p:nvPr/>
        </p:nvSpPr>
        <p:spPr>
          <a:xfrm rot="20539739">
            <a:off x="589935" y="1440221"/>
            <a:ext cx="395076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>
                <a:latin typeface="+mj-lt"/>
                <a:ea typeface="+mj-ea"/>
                <a:cs typeface="+mj-c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Released </a:t>
            </a:r>
            <a:r>
              <a:rPr lang="en-US" sz="2400" b="1" dirty="0">
                <a:solidFill>
                  <a:schemeClr val="bg2"/>
                </a:solidFill>
                <a:latin typeface="+mj-lt"/>
                <a:ea typeface="+mj-ea"/>
                <a:cs typeface="+mj-c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2511764</a:t>
            </a:r>
            <a:r>
              <a:rPr lang="en-US" sz="2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3A88244-FA80-6079-797F-A7E113406D14}"/>
              </a:ext>
            </a:extLst>
          </p:cNvPr>
          <p:cNvSpPr/>
          <p:nvPr/>
        </p:nvSpPr>
        <p:spPr>
          <a:xfrm rot="20539739">
            <a:off x="5276919" y="764809"/>
            <a:ext cx="3964547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>
                <a:latin typeface="+mj-lt"/>
                <a:ea typeface="+mj-ea"/>
                <a:cs typeface="+mj-cs"/>
              </a:rPr>
              <a:t>Already relocated by WP4</a:t>
            </a:r>
          </a:p>
          <a:p>
            <a:pPr algn="ctr"/>
            <a:r>
              <a:rPr lang="en-US" sz="2400" b="1" dirty="0">
                <a:latin typeface="+mj-lt"/>
                <a:ea typeface="+mj-ea"/>
                <a:cs typeface="+mj-cs"/>
              </a:rPr>
              <a:t>and validated by BE/GM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05AC480-7285-990B-5210-6DDBCFE67811}"/>
              </a:ext>
            </a:extLst>
          </p:cNvPr>
          <p:cNvSpPr/>
          <p:nvPr/>
        </p:nvSpPr>
        <p:spPr>
          <a:xfrm rot="20539739">
            <a:off x="1413470" y="3923948"/>
            <a:ext cx="422102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>
                <a:latin typeface="+mj-lt"/>
                <a:ea typeface="+mj-ea"/>
                <a:cs typeface="+mj-cs"/>
              </a:rPr>
              <a:t>Already relocated by WP15 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DBEB353-0EE1-1EEA-5BF0-6DBEB3B81E10}"/>
              </a:ext>
            </a:extLst>
          </p:cNvPr>
          <p:cNvGrpSpPr/>
          <p:nvPr/>
        </p:nvGrpSpPr>
        <p:grpSpPr>
          <a:xfrm>
            <a:off x="225768" y="2886608"/>
            <a:ext cx="6420720" cy="2161964"/>
            <a:chOff x="225768" y="2886608"/>
            <a:chExt cx="6420720" cy="2161964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9516062-9245-03E4-D158-38A5C7D4D5A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5768" y="2902324"/>
              <a:ext cx="3632112" cy="2146248"/>
            </a:xfrm>
            <a:prstGeom prst="rect">
              <a:avLst/>
            </a:prstGeom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28A0D62-B151-F040-3C2F-FC5DA149A934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H="1" flipV="1">
              <a:off x="1013246" y="4048802"/>
              <a:ext cx="2033270" cy="56814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4C960505-5F87-B636-AC9C-D5975F00D282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H="1" flipV="1">
              <a:off x="2232283" y="3791630"/>
              <a:ext cx="814233" cy="825314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C45EC74-02DC-E1EF-16F7-74EC379AEA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9215" r="13147"/>
            <a:stretch/>
          </p:blipFill>
          <p:spPr>
            <a:xfrm>
              <a:off x="3920792" y="2886608"/>
              <a:ext cx="2725696" cy="2110985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1295B91-17BD-55A6-162B-E9D50B9784C0}"/>
                </a:ext>
              </a:extLst>
            </p:cNvPr>
            <p:cNvSpPr/>
            <p:nvPr/>
          </p:nvSpPr>
          <p:spPr>
            <a:xfrm>
              <a:off x="396367" y="4616944"/>
              <a:ext cx="5300298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200" dirty="0">
                  <a:latin typeface="+mj-lt"/>
                  <a:ea typeface="+mj-ea"/>
                  <a:cs typeface="+mj-cs"/>
                </a:rPr>
                <a:t>BUT some </a:t>
              </a:r>
              <a:r>
                <a:rPr lang="en-US" sz="1200" b="1" dirty="0">
                  <a:solidFill>
                    <a:srgbClr val="C00000"/>
                  </a:solidFill>
                  <a:latin typeface="+mj-lt"/>
                  <a:ea typeface="+mj-ea"/>
                  <a:cs typeface="+mj-cs"/>
                </a:rPr>
                <a:t>interferences</a:t>
              </a:r>
              <a:r>
                <a:rPr lang="en-US" sz="1200" dirty="0">
                  <a:latin typeface="+mj-lt"/>
                  <a:ea typeface="+mj-ea"/>
                  <a:cs typeface="+mj-cs"/>
                </a:rPr>
                <a:t> between the equipment and the jacks were found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382F036-4712-9384-97C1-FCE78F3528B8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V="1">
              <a:off x="3046516" y="3771292"/>
              <a:ext cx="2820748" cy="84565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866EF-3B1E-26B2-96A3-C42B319A8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0075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Equipment below CRAB-DQW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86DD649-EF76-4328-91F8-BECB70D7ED6C}"/>
              </a:ext>
            </a:extLst>
          </p:cNvPr>
          <p:cNvGrpSpPr/>
          <p:nvPr/>
        </p:nvGrpSpPr>
        <p:grpSpPr>
          <a:xfrm>
            <a:off x="536134" y="622540"/>
            <a:ext cx="8422312" cy="2893562"/>
            <a:chOff x="536134" y="622540"/>
            <a:chExt cx="8422312" cy="289356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E55D5E7-8090-46B3-A3DB-FE2D5C4C4C73}"/>
                </a:ext>
              </a:extLst>
            </p:cNvPr>
            <p:cNvSpPr txBox="1"/>
            <p:nvPr/>
          </p:nvSpPr>
          <p:spPr>
            <a:xfrm>
              <a:off x="2863711" y="622540"/>
              <a:ext cx="2068329" cy="646331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Primary pump</a:t>
              </a:r>
            </a:p>
            <a:p>
              <a:r>
                <a:rPr lang="en-US" sz="1200" dirty="0"/>
                <a:t>Located on the jumper side close to the insulation pump</a:t>
              </a:r>
              <a:endParaRPr lang="fr-FR" sz="12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74CBD5-91B7-4ECA-8716-1C1111670D1F}"/>
                </a:ext>
              </a:extLst>
            </p:cNvPr>
            <p:cNvSpPr txBox="1"/>
            <p:nvPr/>
          </p:nvSpPr>
          <p:spPr>
            <a:xfrm>
              <a:off x="6491703" y="698551"/>
              <a:ext cx="2466743" cy="646331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Mini-racks for vacuum</a:t>
              </a:r>
            </a:p>
            <a:p>
              <a:r>
                <a:rPr lang="en-US" sz="1200" dirty="0"/>
                <a:t>Located on the jumper side close to the primary pump</a:t>
              </a:r>
              <a:endParaRPr lang="fr-FR" sz="1200" dirty="0"/>
            </a:p>
          </p:txBody>
        </p:sp>
        <p:graphicFrame>
          <p:nvGraphicFramePr>
            <p:cNvPr id="2" name="Object 1">
              <a:extLst>
                <a:ext uri="{FF2B5EF4-FFF2-40B4-BE49-F238E27FC236}">
                  <a16:creationId xmlns:a16="http://schemas.microsoft.com/office/drawing/2014/main" id="{36F69D26-010A-46AC-81B8-4B098224861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69156" y="1686746"/>
            <a:ext cx="2176581" cy="1826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3" imgW="3183840" imgH="2671920" progId="CATIA.Product">
                    <p:link updateAutomatic="1"/>
                  </p:oleObj>
                </mc:Choice>
                <mc:Fallback>
                  <p:oleObj name="Product" r:id="rId3" imgW="3183840" imgH="2671920" progId="CATIA.Product">
                    <p:link updateAutomatic="1"/>
                    <p:pic>
                      <p:nvPicPr>
                        <p:cNvPr id="2" name="Object 1">
                          <a:extLst>
                            <a:ext uri="{FF2B5EF4-FFF2-40B4-BE49-F238E27FC236}">
                              <a16:creationId xmlns:a16="http://schemas.microsoft.com/office/drawing/2014/main" id="{36F69D26-010A-46AC-81B8-4B098224861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69156" y="1686746"/>
                          <a:ext cx="2176581" cy="18261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0BE1E5A9-01E0-4D18-9222-E12630C9AEB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07387" y="1701877"/>
            <a:ext cx="2162409" cy="1814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3" imgW="3183840" imgH="2671920" progId="CATIA.Product">
                    <p:link updateAutomatic="1"/>
                  </p:oleObj>
                </mc:Choice>
                <mc:Fallback>
                  <p:oleObj name="Product" r:id="rId3" imgW="3183840" imgH="2671920" progId="CATIA.Product">
                    <p:link updateAutomatic="1"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0BE1E5A9-01E0-4D18-9222-E12630C9AEB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107387" y="1701877"/>
                          <a:ext cx="2162409" cy="18142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13421BB-B41B-4AAE-A45F-23136710CF36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>
              <a:off x="2245109" y="1529549"/>
              <a:ext cx="1246771" cy="898185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BA19C69-FCEC-41A1-98EA-8E3BA8867F38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>
              <a:off x="2245109" y="1529549"/>
              <a:ext cx="2967572" cy="898011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B0C9F21-3C38-4B8A-BBBF-00D1AE2968E1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 flipH="1">
              <a:off x="2555776" y="1268871"/>
              <a:ext cx="1342100" cy="1718431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B148FF2-BFE7-4D93-A0B3-06FF7C363376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>
              <a:off x="3897876" y="1268871"/>
              <a:ext cx="2332661" cy="1630713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4769FD4E-EE25-46DE-A792-82AABCC1B4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3828" y="1342949"/>
              <a:ext cx="4214942" cy="155142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A7CBAA6-54EE-4927-9A87-1749007CE4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07961" y="1352663"/>
              <a:ext cx="1430809" cy="1634639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0851826-1A07-43F6-86C1-BC22B21B5B3B}"/>
                </a:ext>
              </a:extLst>
            </p:cNvPr>
            <p:cNvSpPr txBox="1"/>
            <p:nvPr/>
          </p:nvSpPr>
          <p:spPr>
            <a:xfrm>
              <a:off x="536134" y="1206383"/>
              <a:ext cx="1708975" cy="646331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Insulation pumps</a:t>
              </a:r>
            </a:p>
            <a:p>
              <a:r>
                <a:rPr lang="en-US" sz="1200" dirty="0"/>
                <a:t>Located on the jumper sides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1642799-71FB-4733-A15D-8487FD23D35E}"/>
              </a:ext>
            </a:extLst>
          </p:cNvPr>
          <p:cNvSpPr txBox="1"/>
          <p:nvPr/>
        </p:nvSpPr>
        <p:spPr>
          <a:xfrm>
            <a:off x="6981900" y="2640938"/>
            <a:ext cx="2005284" cy="954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Possibility to relocate the insulation pumps in the inter-cryomodule area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9AA5002-7DE0-4F66-A149-8802DE81C4AF}"/>
              </a:ext>
            </a:extLst>
          </p:cNvPr>
          <p:cNvGrpSpPr/>
          <p:nvPr/>
        </p:nvGrpSpPr>
        <p:grpSpPr>
          <a:xfrm>
            <a:off x="236810" y="3275335"/>
            <a:ext cx="6252211" cy="1714338"/>
            <a:chOff x="7201515" y="3358375"/>
            <a:chExt cx="6252211" cy="171433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DC1239D-31E7-4B40-9181-DD49CE5BFE52}"/>
                </a:ext>
              </a:extLst>
            </p:cNvPr>
            <p:cNvSpPr txBox="1"/>
            <p:nvPr/>
          </p:nvSpPr>
          <p:spPr>
            <a:xfrm>
              <a:off x="9015275" y="3825483"/>
              <a:ext cx="4438451" cy="83099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Small clashes between insulation pump and Beam vacuum extension roughing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Possibility to add more length on the cryomodule dedicated ports and / or rotate the pump’s upper equipment ?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BA0B098-6DAE-4DF9-B8FE-8A90D29BC9C5}"/>
                </a:ext>
              </a:extLst>
            </p:cNvPr>
            <p:cNvGrpSpPr/>
            <p:nvPr/>
          </p:nvGrpSpPr>
          <p:grpSpPr>
            <a:xfrm>
              <a:off x="7201515" y="3358375"/>
              <a:ext cx="1745108" cy="1714338"/>
              <a:chOff x="7201515" y="3358375"/>
              <a:chExt cx="1745108" cy="1714338"/>
            </a:xfrm>
          </p:grpSpPr>
          <p:graphicFrame>
            <p:nvGraphicFramePr>
              <p:cNvPr id="34" name="Object 33">
                <a:extLst>
                  <a:ext uri="{FF2B5EF4-FFF2-40B4-BE49-F238E27FC236}">
                    <a16:creationId xmlns:a16="http://schemas.microsoft.com/office/drawing/2014/main" id="{1E5E5A38-4E79-48FC-B42D-91901A7B061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28271486"/>
                  </p:ext>
                </p:extLst>
              </p:nvPr>
            </p:nvGraphicFramePr>
            <p:xfrm>
              <a:off x="7201515" y="3358375"/>
              <a:ext cx="1745108" cy="1714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oduct" r:id="rId3" imgW="3151800" imgH="3096000" progId="CATIA.Product">
                      <p:link updateAutomatic="1"/>
                    </p:oleObj>
                  </mc:Choice>
                  <mc:Fallback>
                    <p:oleObj name="Product" r:id="rId3" imgW="3151800" imgH="3096000" progId="CATIA.Product">
                      <p:link updateAutomatic="1"/>
                      <p:pic>
                        <p:nvPicPr>
                          <p:cNvPr id="34" name="Object 33">
                            <a:extLst>
                              <a:ext uri="{FF2B5EF4-FFF2-40B4-BE49-F238E27FC236}">
                                <a16:creationId xmlns:a16="http://schemas.microsoft.com/office/drawing/2014/main" id="{1E5E5A38-4E79-48FC-B42D-91901A7B061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7201515" y="3358375"/>
                            <a:ext cx="1745108" cy="171433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2B2293BF-9D3A-433A-9D33-2762F90EE662}"/>
                  </a:ext>
                </a:extLst>
              </p:cNvPr>
              <p:cNvSpPr/>
              <p:nvPr/>
            </p:nvSpPr>
            <p:spPr>
              <a:xfrm>
                <a:off x="7723570" y="3512860"/>
                <a:ext cx="288032" cy="355033"/>
              </a:xfrm>
              <a:prstGeom prst="ellipse">
                <a:avLst/>
              </a:prstGeom>
              <a:noFill/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A07950DB-35F8-4EF1-8144-55A712989565}"/>
                </a:ext>
              </a:extLst>
            </p:cNvPr>
            <p:cNvCxnSpPr>
              <a:cxnSpLocks/>
              <a:stCxn id="38" idx="1"/>
            </p:cNvCxnSpPr>
            <p:nvPr/>
          </p:nvCxnSpPr>
          <p:spPr>
            <a:xfrm flipH="1" flipV="1">
              <a:off x="8213734" y="3985004"/>
              <a:ext cx="754943" cy="928847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9EBABBE-6DA8-4D05-BD99-DAA8E86E3D80}"/>
                </a:ext>
              </a:extLst>
            </p:cNvPr>
            <p:cNvSpPr txBox="1"/>
            <p:nvPr/>
          </p:nvSpPr>
          <p:spPr>
            <a:xfrm>
              <a:off x="8968677" y="4775351"/>
              <a:ext cx="14879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Rotation possible ?</a:t>
              </a:r>
              <a:endParaRPr lang="fr-FR" sz="1200" dirty="0"/>
            </a:p>
          </p:txBody>
        </p:sp>
      </p:grpSp>
      <p:sp>
        <p:nvSpPr>
          <p:cNvPr id="6" name="Arrow: Down 5">
            <a:extLst>
              <a:ext uri="{FF2B5EF4-FFF2-40B4-BE49-F238E27FC236}">
                <a16:creationId xmlns:a16="http://schemas.microsoft.com/office/drawing/2014/main" id="{EEDA7CAF-E6F5-4F68-B3DD-E175D61E6080}"/>
              </a:ext>
            </a:extLst>
          </p:cNvPr>
          <p:cNvSpPr/>
          <p:nvPr/>
        </p:nvSpPr>
        <p:spPr>
          <a:xfrm rot="20296912">
            <a:off x="1500887" y="1812907"/>
            <a:ext cx="490164" cy="20443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1D3D0A3-F892-4D55-AC57-C5BE4548731D}"/>
              </a:ext>
            </a:extLst>
          </p:cNvPr>
          <p:cNvSpPr txBox="1"/>
          <p:nvPr/>
        </p:nvSpPr>
        <p:spPr>
          <a:xfrm rot="866291">
            <a:off x="6736148" y="4035523"/>
            <a:ext cx="2031262" cy="58477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/>
                </a:solidFill>
              </a:rPr>
              <a:t>NEED VALIDATION</a:t>
            </a:r>
          </a:p>
          <a:p>
            <a:pPr algn="ctr"/>
            <a:r>
              <a:rPr lang="en-US" sz="1600" b="1" dirty="0">
                <a:solidFill>
                  <a:schemeClr val="accent6"/>
                </a:solidFill>
              </a:rPr>
              <a:t>LEVEL 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ED7252-B66D-CAFF-C25D-625F49019C37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Integration</a:t>
            </a:r>
          </a:p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June 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35FBAC-8393-6714-B39D-4061C78ED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3598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C068649-97B2-677F-CBA6-E6CD9DE88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97" y="3501815"/>
            <a:ext cx="2250612" cy="1452574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Equipment below CRAB-DQW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45028B-FA4E-8D53-157F-03F30652FE35}"/>
              </a:ext>
            </a:extLst>
          </p:cNvPr>
          <p:cNvGrpSpPr/>
          <p:nvPr/>
        </p:nvGrpSpPr>
        <p:grpSpPr>
          <a:xfrm>
            <a:off x="536134" y="622540"/>
            <a:ext cx="8422312" cy="2877427"/>
            <a:chOff x="536134" y="622540"/>
            <a:chExt cx="8422312" cy="287742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8A5285A-8C4B-BB1C-90EA-7BFB799A1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2877" y="1686745"/>
              <a:ext cx="1763299" cy="181322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3D81096-9927-007A-AE97-421DDF584A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86100" y="1686746"/>
              <a:ext cx="2156117" cy="1813221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86DD649-EF76-4328-91F8-BECB70D7ED6C}"/>
                </a:ext>
              </a:extLst>
            </p:cNvPr>
            <p:cNvGrpSpPr/>
            <p:nvPr/>
          </p:nvGrpSpPr>
          <p:grpSpPr>
            <a:xfrm>
              <a:off x="536134" y="622540"/>
              <a:ext cx="8422312" cy="2395915"/>
              <a:chOff x="536134" y="622540"/>
              <a:chExt cx="8422312" cy="2395915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E55D5E7-8090-46B3-A3DB-FE2D5C4C4C73}"/>
                  </a:ext>
                </a:extLst>
              </p:cNvPr>
              <p:cNvSpPr txBox="1"/>
              <p:nvPr/>
            </p:nvSpPr>
            <p:spPr>
              <a:xfrm>
                <a:off x="2863711" y="622540"/>
                <a:ext cx="2068329" cy="646331"/>
              </a:xfrm>
              <a:prstGeom prst="rect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u="sng" dirty="0"/>
                  <a:t>Primary pump</a:t>
                </a:r>
              </a:p>
              <a:p>
                <a:r>
                  <a:rPr lang="en-US" sz="1200" dirty="0"/>
                  <a:t>Located on the jumper side close to the insulation pump</a:t>
                </a:r>
                <a:endParaRPr lang="fr-FR" sz="1200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C74CBD5-91B7-4ECA-8716-1C1111670D1F}"/>
                  </a:ext>
                </a:extLst>
              </p:cNvPr>
              <p:cNvSpPr txBox="1"/>
              <p:nvPr/>
            </p:nvSpPr>
            <p:spPr>
              <a:xfrm>
                <a:off x="6491703" y="698551"/>
                <a:ext cx="2466743" cy="646331"/>
              </a:xfrm>
              <a:prstGeom prst="rect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u="sng" dirty="0"/>
                  <a:t>Mini-racks for vacuum</a:t>
                </a:r>
              </a:p>
              <a:p>
                <a:r>
                  <a:rPr lang="en-US" sz="1200" dirty="0"/>
                  <a:t>Located on the jumper side close to the primary pump</a:t>
                </a:r>
                <a:endParaRPr lang="fr-FR" sz="1200" dirty="0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713421BB-B41B-4AAE-A45F-23136710CF36}"/>
                  </a:ext>
                </a:extLst>
              </p:cNvPr>
              <p:cNvCxnSpPr>
                <a:cxnSpLocks/>
                <a:stCxn id="8" idx="3"/>
              </p:cNvCxnSpPr>
              <p:nvPr/>
            </p:nvCxnSpPr>
            <p:spPr>
              <a:xfrm>
                <a:off x="2245109" y="1529549"/>
                <a:ext cx="1246771" cy="898185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2BA19C69-FCEC-41A1-98EA-8E3BA8867F38}"/>
                  </a:ext>
                </a:extLst>
              </p:cNvPr>
              <p:cNvCxnSpPr>
                <a:cxnSpLocks/>
                <a:stCxn id="8" idx="3"/>
              </p:cNvCxnSpPr>
              <p:nvPr/>
            </p:nvCxnSpPr>
            <p:spPr>
              <a:xfrm>
                <a:off x="2245109" y="1529549"/>
                <a:ext cx="2967572" cy="898011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3B0C9F21-3C38-4B8A-BBBF-00D1AE2968E1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>
              <a:xfrm flipH="1">
                <a:off x="2833214" y="1268871"/>
                <a:ext cx="1064662" cy="1630713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0B148FF2-BFE7-4D93-A0B3-06FF7C363376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>
              <a:xfrm>
                <a:off x="3897876" y="1268871"/>
                <a:ext cx="1703584" cy="1374887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4769FD4E-EE25-46DE-A792-82AABCC1B4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63888" y="1342949"/>
                <a:ext cx="3674882" cy="1675506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5A7CBAA6-54EE-4927-9A87-1749007CE4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52120" y="1352663"/>
                <a:ext cx="1586650" cy="1546921"/>
              </a:xfrm>
              <a:prstGeom prst="straightConnector1">
                <a:avLst/>
              </a:prstGeom>
              <a:ln>
                <a:headEnd type="none" w="med" len="med"/>
                <a:tailEnd type="arrow" w="med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0851826-1A07-43F6-86C1-BC22B21B5B3B}"/>
                  </a:ext>
                </a:extLst>
              </p:cNvPr>
              <p:cNvSpPr txBox="1"/>
              <p:nvPr/>
            </p:nvSpPr>
            <p:spPr>
              <a:xfrm>
                <a:off x="536134" y="1206383"/>
                <a:ext cx="1708975" cy="646331"/>
              </a:xfrm>
              <a:prstGeom prst="rect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u="sng" dirty="0"/>
                  <a:t>Insulation pumps</a:t>
                </a:r>
              </a:p>
              <a:p>
                <a:r>
                  <a:rPr lang="en-US" sz="1200" dirty="0"/>
                  <a:t>Located on the jumper sides</a:t>
                </a:r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1642799-71FB-4733-A15D-8487FD23D35E}"/>
              </a:ext>
            </a:extLst>
          </p:cNvPr>
          <p:cNvSpPr txBox="1"/>
          <p:nvPr/>
        </p:nvSpPr>
        <p:spPr>
          <a:xfrm>
            <a:off x="6731129" y="2561994"/>
            <a:ext cx="2005284" cy="954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Possibility to relocate the insulation pumps in the inter-cryomodule area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9AA5002-7DE0-4F66-A149-8802DE81C4AF}"/>
              </a:ext>
            </a:extLst>
          </p:cNvPr>
          <p:cNvGrpSpPr/>
          <p:nvPr/>
        </p:nvGrpSpPr>
        <p:grpSpPr>
          <a:xfrm>
            <a:off x="1016977" y="3742443"/>
            <a:ext cx="5472044" cy="1163319"/>
            <a:chOff x="7981682" y="3825483"/>
            <a:chExt cx="5472044" cy="1163319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DC1239D-31E7-4B40-9181-DD49CE5BFE52}"/>
                </a:ext>
              </a:extLst>
            </p:cNvPr>
            <p:cNvSpPr txBox="1"/>
            <p:nvPr/>
          </p:nvSpPr>
          <p:spPr>
            <a:xfrm>
              <a:off x="9015275" y="3825483"/>
              <a:ext cx="4438451" cy="83099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Small clashes between insulation pump and Beam vacuum extension roughing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Possibility to add more length on the cryomodule dedicated ports and / or rotate the pump’s upper equipment ?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B2293BF-9D3A-433A-9D33-2762F90EE662}"/>
                </a:ext>
              </a:extLst>
            </p:cNvPr>
            <p:cNvSpPr/>
            <p:nvPr/>
          </p:nvSpPr>
          <p:spPr>
            <a:xfrm>
              <a:off x="7981682" y="4448251"/>
              <a:ext cx="288032" cy="355033"/>
            </a:xfrm>
            <a:prstGeom prst="ellipse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A07950DB-35F8-4EF1-8144-55A71298956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24337" y="4684851"/>
              <a:ext cx="1092262" cy="16545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9EBABBE-6DA8-4D05-BD99-DAA8E86E3D80}"/>
                </a:ext>
              </a:extLst>
            </p:cNvPr>
            <p:cNvSpPr txBox="1"/>
            <p:nvPr/>
          </p:nvSpPr>
          <p:spPr>
            <a:xfrm>
              <a:off x="9374672" y="4711803"/>
              <a:ext cx="14879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Rotation possible ?</a:t>
              </a:r>
              <a:endParaRPr lang="fr-FR" sz="1200" dirty="0"/>
            </a:p>
          </p:txBody>
        </p:sp>
      </p:grpSp>
      <p:sp>
        <p:nvSpPr>
          <p:cNvPr id="6" name="Arrow: Down 5">
            <a:extLst>
              <a:ext uri="{FF2B5EF4-FFF2-40B4-BE49-F238E27FC236}">
                <a16:creationId xmlns:a16="http://schemas.microsoft.com/office/drawing/2014/main" id="{EEDA7CAF-E6F5-4F68-B3DD-E175D61E6080}"/>
              </a:ext>
            </a:extLst>
          </p:cNvPr>
          <p:cNvSpPr/>
          <p:nvPr/>
        </p:nvSpPr>
        <p:spPr>
          <a:xfrm rot="20296912">
            <a:off x="1500887" y="1812907"/>
            <a:ext cx="490164" cy="20443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1D3D0A3-F892-4D55-AC57-C5BE4548731D}"/>
              </a:ext>
            </a:extLst>
          </p:cNvPr>
          <p:cNvSpPr txBox="1"/>
          <p:nvPr/>
        </p:nvSpPr>
        <p:spPr>
          <a:xfrm rot="866291">
            <a:off x="6736148" y="4035523"/>
            <a:ext cx="2031262" cy="58477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/>
                </a:solidFill>
              </a:rPr>
              <a:t>NEED VALIDATION</a:t>
            </a:r>
          </a:p>
          <a:p>
            <a:pPr algn="ctr"/>
            <a:r>
              <a:rPr lang="en-US" sz="1600" b="1" dirty="0">
                <a:solidFill>
                  <a:schemeClr val="accent6"/>
                </a:solidFill>
              </a:rPr>
              <a:t>LEVEL 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ED7252-B66D-CAFF-C25D-625F49019C37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Present Integration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03AD6F9-F6B6-2ACD-9AB1-96B1EFF396A7}"/>
              </a:ext>
            </a:extLst>
          </p:cNvPr>
          <p:cNvSpPr/>
          <p:nvPr/>
        </p:nvSpPr>
        <p:spPr>
          <a:xfrm rot="921274">
            <a:off x="6289566" y="2794462"/>
            <a:ext cx="287101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latin typeface="+mj-lt"/>
                <a:ea typeface="+mj-ea"/>
                <a:cs typeface="+mj-cs"/>
              </a:rPr>
              <a:t>Not considered for the moment</a:t>
            </a:r>
          </a:p>
          <a:p>
            <a:pPr algn="ctr"/>
            <a:r>
              <a:rPr lang="en-US" sz="1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No news since June 2022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F3FD0F5-CD1A-3FBE-3527-3F8901B2A6BD}"/>
              </a:ext>
            </a:extLst>
          </p:cNvPr>
          <p:cNvSpPr/>
          <p:nvPr/>
        </p:nvSpPr>
        <p:spPr>
          <a:xfrm rot="364536">
            <a:off x="2346369" y="3893067"/>
            <a:ext cx="3733828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SOLVED</a:t>
            </a:r>
            <a:r>
              <a:rPr lang="en-US" sz="1400" b="1" dirty="0">
                <a:latin typeface="+mj-lt"/>
                <a:ea typeface="+mj-ea"/>
                <a:cs typeface="+mj-cs"/>
              </a:rPr>
              <a:t> by WP4 with the integration of an elbow connection interface </a:t>
            </a:r>
          </a:p>
          <a:p>
            <a:pPr algn="ctr"/>
            <a:r>
              <a:rPr lang="en-US" sz="1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STILL to validate by WP12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8439D87-E114-E460-7554-341734009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66A9349-8406-2C0D-0EEC-BDD7E3F221FD}"/>
              </a:ext>
            </a:extLst>
          </p:cNvPr>
          <p:cNvSpPr/>
          <p:nvPr/>
        </p:nvSpPr>
        <p:spPr>
          <a:xfrm rot="403264">
            <a:off x="1690627" y="593506"/>
            <a:ext cx="5045313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ONGOING DISCUSSION (BE/GM, WP12)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about</a:t>
            </a:r>
            <a:r>
              <a:rPr lang="es-ES" sz="1400" b="1" dirty="0">
                <a:latin typeface="+mj-lt"/>
                <a:ea typeface="+mj-ea"/>
                <a:cs typeface="+mj-cs"/>
              </a:rPr>
              <a:t> the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possibility</a:t>
            </a:r>
            <a:r>
              <a:rPr lang="es-ES" sz="1400" b="1" dirty="0">
                <a:latin typeface="+mj-lt"/>
                <a:ea typeface="+mj-ea"/>
                <a:cs typeface="+mj-cs"/>
              </a:rPr>
              <a:t>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of</a:t>
            </a:r>
            <a:r>
              <a:rPr lang="es-ES" sz="1400" b="1" dirty="0">
                <a:latin typeface="+mj-lt"/>
                <a:ea typeface="+mj-ea"/>
                <a:cs typeface="+mj-cs"/>
              </a:rPr>
              <a:t>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rotating</a:t>
            </a:r>
            <a:r>
              <a:rPr lang="es-ES" sz="1400" b="1" dirty="0">
                <a:latin typeface="+mj-lt"/>
                <a:ea typeface="+mj-ea"/>
                <a:cs typeface="+mj-cs"/>
              </a:rPr>
              <a:t> the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primary</a:t>
            </a:r>
            <a:r>
              <a:rPr lang="es-ES" sz="1400" b="1" dirty="0">
                <a:latin typeface="+mj-lt"/>
                <a:ea typeface="+mj-ea"/>
                <a:cs typeface="+mj-cs"/>
              </a:rPr>
              <a:t>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pump</a:t>
            </a:r>
            <a:r>
              <a:rPr lang="es-ES" sz="1400" b="1" dirty="0">
                <a:latin typeface="+mj-lt"/>
                <a:ea typeface="+mj-ea"/>
                <a:cs typeface="+mj-cs"/>
              </a:rPr>
              <a:t>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looking</a:t>
            </a:r>
            <a:r>
              <a:rPr lang="es-ES" sz="1400" b="1" dirty="0">
                <a:latin typeface="+mj-lt"/>
                <a:ea typeface="+mj-ea"/>
                <a:cs typeface="+mj-cs"/>
              </a:rPr>
              <a:t>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down</a:t>
            </a:r>
            <a:r>
              <a:rPr lang="es-ES" sz="1400" b="1" dirty="0">
                <a:latin typeface="+mj-lt"/>
                <a:ea typeface="+mj-ea"/>
                <a:cs typeface="+mj-cs"/>
              </a:rPr>
              <a:t>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depending</a:t>
            </a:r>
            <a:r>
              <a:rPr lang="es-ES" sz="1400" b="1" dirty="0">
                <a:latin typeface="+mj-lt"/>
                <a:ea typeface="+mj-ea"/>
                <a:cs typeface="+mj-cs"/>
              </a:rPr>
              <a:t>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on</a:t>
            </a:r>
            <a:r>
              <a:rPr lang="es-ES" sz="1400" b="1" dirty="0">
                <a:latin typeface="+mj-lt"/>
                <a:ea typeface="+mj-ea"/>
                <a:cs typeface="+mj-cs"/>
              </a:rPr>
              <a:t> the new radial motor </a:t>
            </a:r>
            <a:r>
              <a:rPr lang="es-ES" sz="1400" b="1" dirty="0" err="1">
                <a:latin typeface="+mj-lt"/>
                <a:ea typeface="+mj-ea"/>
                <a:cs typeface="+mj-cs"/>
              </a:rPr>
              <a:t>dimensions</a:t>
            </a:r>
            <a:endParaRPr lang="es-ES" sz="14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5585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0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Equipment below CRAB-DQW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D529814-6F49-43AF-B76D-94FF14BEB327}"/>
              </a:ext>
            </a:extLst>
          </p:cNvPr>
          <p:cNvGrpSpPr/>
          <p:nvPr/>
        </p:nvGrpSpPr>
        <p:grpSpPr>
          <a:xfrm>
            <a:off x="289208" y="540296"/>
            <a:ext cx="8431214" cy="2514821"/>
            <a:chOff x="255586" y="784882"/>
            <a:chExt cx="8431214" cy="2514821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0AC8558-177A-441E-9498-DD3934C2B59D}"/>
                </a:ext>
              </a:extLst>
            </p:cNvPr>
            <p:cNvSpPr txBox="1"/>
            <p:nvPr/>
          </p:nvSpPr>
          <p:spPr>
            <a:xfrm>
              <a:off x="6022504" y="2284040"/>
              <a:ext cx="2664296" cy="1015663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Compressed air tank for beam gate valves</a:t>
              </a:r>
            </a:p>
            <a:p>
              <a:r>
                <a:rPr lang="en-US" sz="1200" dirty="0"/>
                <a:t>3 tanks located 1 in each jumper side + 1 between the cryomodule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Possibility to have less tank ?</a:t>
              </a:r>
            </a:p>
          </p:txBody>
        </p:sp>
        <p:graphicFrame>
          <p:nvGraphicFramePr>
            <p:cNvPr id="45" name="Object 44">
              <a:extLst>
                <a:ext uri="{FF2B5EF4-FFF2-40B4-BE49-F238E27FC236}">
                  <a16:creationId xmlns:a16="http://schemas.microsoft.com/office/drawing/2014/main" id="{096830C9-1209-408F-ACA0-3387250A183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1727997"/>
                </p:ext>
              </p:extLst>
            </p:nvPr>
          </p:nvGraphicFramePr>
          <p:xfrm>
            <a:off x="255586" y="784882"/>
            <a:ext cx="8395133" cy="13911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3" imgW="6351840" imgH="1051920" progId="CATIA.Product">
                    <p:link updateAutomatic="1"/>
                  </p:oleObj>
                </mc:Choice>
                <mc:Fallback>
                  <p:oleObj name="Product" r:id="rId3" imgW="6351840" imgH="1051920" progId="CATIA.Product">
                    <p:link updateAutomatic="1"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55586" y="784882"/>
                          <a:ext cx="8395133" cy="139114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691937E-3085-4ADD-810B-0B34BE5871B0}"/>
                </a:ext>
              </a:extLst>
            </p:cNvPr>
            <p:cNvSpPr txBox="1"/>
            <p:nvPr/>
          </p:nvSpPr>
          <p:spPr>
            <a:xfrm>
              <a:off x="3433105" y="2244681"/>
              <a:ext cx="2277789" cy="646331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Cryo-instrumentation feedboxes</a:t>
              </a:r>
            </a:p>
            <a:p>
              <a:r>
                <a:rPr lang="en-US" sz="1200" dirty="0"/>
                <a:t>Located between the cavities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E30F0EB-12BE-42F5-8FFF-9D3A6594AE41}"/>
                </a:ext>
              </a:extLst>
            </p:cNvPr>
            <p:cNvSpPr txBox="1"/>
            <p:nvPr/>
          </p:nvSpPr>
          <p:spPr>
            <a:xfrm>
              <a:off x="322482" y="2301266"/>
              <a:ext cx="2664296" cy="461665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Double beam chambers supports</a:t>
              </a:r>
            </a:p>
            <a:p>
              <a:r>
                <a:rPr lang="en-US" sz="1200" dirty="0"/>
                <a:t>Fixed on the cryomodules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31469E56-EACC-450F-90C0-A48F9489D3BD}"/>
                </a:ext>
              </a:extLst>
            </p:cNvPr>
            <p:cNvCxnSpPr>
              <a:cxnSpLocks/>
              <a:stCxn id="48" idx="0"/>
            </p:cNvCxnSpPr>
            <p:nvPr/>
          </p:nvCxnSpPr>
          <p:spPr>
            <a:xfrm flipH="1" flipV="1">
              <a:off x="912785" y="1126908"/>
              <a:ext cx="6441867" cy="115713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5078FD82-E472-45EF-8EC6-29869CA48C16}"/>
                </a:ext>
              </a:extLst>
            </p:cNvPr>
            <p:cNvCxnSpPr>
              <a:cxnSpLocks/>
              <a:stCxn id="51" idx="0"/>
            </p:cNvCxnSpPr>
            <p:nvPr/>
          </p:nvCxnSpPr>
          <p:spPr>
            <a:xfrm flipH="1" flipV="1">
              <a:off x="4451996" y="1087549"/>
              <a:ext cx="120004" cy="115713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4F451CCB-00DB-45FC-B413-150F6E046F71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H="1" flipV="1">
              <a:off x="847157" y="1505450"/>
              <a:ext cx="807473" cy="79581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A3F1A98-30E5-4CBA-A2DD-E2F733918BB2}"/>
                </a:ext>
              </a:extLst>
            </p:cNvPr>
            <p:cNvCxnSpPr>
              <a:cxnSpLocks/>
              <a:stCxn id="51" idx="0"/>
            </p:cNvCxnSpPr>
            <p:nvPr/>
          </p:nvCxnSpPr>
          <p:spPr>
            <a:xfrm flipV="1">
              <a:off x="4572000" y="1087549"/>
              <a:ext cx="193253" cy="115713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23F9A70F-4AFA-4F63-97D7-8826C444D8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72258" y="1126908"/>
              <a:ext cx="761082" cy="1157132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D3D71D34-FAF1-4664-98DA-185DE1D79CBE}"/>
                </a:ext>
              </a:extLst>
            </p:cNvPr>
            <p:cNvCxnSpPr>
              <a:cxnSpLocks/>
              <a:stCxn id="48" idx="0"/>
            </p:cNvCxnSpPr>
            <p:nvPr/>
          </p:nvCxnSpPr>
          <p:spPr>
            <a:xfrm flipH="1" flipV="1">
              <a:off x="4725718" y="1347614"/>
              <a:ext cx="2628934" cy="93642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CEB10C55-1173-4B11-AD59-CD5FC72A439C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V="1">
              <a:off x="1654630" y="1505450"/>
              <a:ext cx="2917370" cy="79581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BBA17C7-F5A6-46E4-8DC1-C42A0046D0EB}"/>
              </a:ext>
            </a:extLst>
          </p:cNvPr>
          <p:cNvGrpSpPr/>
          <p:nvPr/>
        </p:nvGrpSpPr>
        <p:grpSpPr>
          <a:xfrm>
            <a:off x="4885355" y="3259060"/>
            <a:ext cx="4223149" cy="1683160"/>
            <a:chOff x="435029" y="3179647"/>
            <a:chExt cx="4223149" cy="168316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87BD5D1-D0D8-45DA-A18D-1C677475B169}"/>
                </a:ext>
              </a:extLst>
            </p:cNvPr>
            <p:cNvSpPr txBox="1"/>
            <p:nvPr/>
          </p:nvSpPr>
          <p:spPr>
            <a:xfrm>
              <a:off x="1919155" y="3179647"/>
              <a:ext cx="2739023" cy="15696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Big clash between the feedboxes and the inter cryomodule beam chambers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Relocation above the beam chambers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Relocation on the cryomodules has the advantage of pre-cabling on surface but limits the access on the QXL side in tunnel</a:t>
              </a:r>
            </a:p>
          </p:txBody>
        </p:sp>
        <p:graphicFrame>
          <p:nvGraphicFramePr>
            <p:cNvPr id="95" name="Object 94">
              <a:extLst>
                <a:ext uri="{FF2B5EF4-FFF2-40B4-BE49-F238E27FC236}">
                  <a16:creationId xmlns:a16="http://schemas.microsoft.com/office/drawing/2014/main" id="{0F826F17-0080-4B30-B340-FAF06A37777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11064485"/>
                </p:ext>
              </p:extLst>
            </p:nvPr>
          </p:nvGraphicFramePr>
          <p:xfrm>
            <a:off x="435029" y="3179647"/>
            <a:ext cx="1463722" cy="1683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5" imgW="1927800" imgH="2215800" progId="CATIA.Product">
                    <p:link updateAutomatic="1"/>
                  </p:oleObj>
                </mc:Choice>
                <mc:Fallback>
                  <p:oleObj name="Product" r:id="rId5" imgW="1927800" imgH="2215800" progId="CATIA.Product">
                    <p:link updateAutomatic="1"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35029" y="3179647"/>
                          <a:ext cx="1463722" cy="168316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EEC15AD4-1B61-4D84-B7B2-BAB5CBE7C1E8}"/>
                </a:ext>
              </a:extLst>
            </p:cNvPr>
            <p:cNvSpPr/>
            <p:nvPr/>
          </p:nvSpPr>
          <p:spPr>
            <a:xfrm>
              <a:off x="795544" y="3301147"/>
              <a:ext cx="792088" cy="720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4533D0F-5C85-4ABD-962E-69694C39E994}"/>
              </a:ext>
            </a:extLst>
          </p:cNvPr>
          <p:cNvGrpSpPr/>
          <p:nvPr/>
        </p:nvGrpSpPr>
        <p:grpSpPr>
          <a:xfrm>
            <a:off x="133865" y="3003798"/>
            <a:ext cx="4240851" cy="1569660"/>
            <a:chOff x="133865" y="3003798"/>
            <a:chExt cx="4240851" cy="1569660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E9F13AA-87A2-4A01-8BD2-C9EEEAFF5914}"/>
                </a:ext>
              </a:extLst>
            </p:cNvPr>
            <p:cNvSpPr txBox="1"/>
            <p:nvPr/>
          </p:nvSpPr>
          <p:spPr>
            <a:xfrm>
              <a:off x="133865" y="3003798"/>
              <a:ext cx="2413767" cy="15696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Mismatch between double beam support and cryomodule interfaces of Z100 mm</a:t>
              </a:r>
            </a:p>
            <a:p>
              <a:r>
                <a:rPr lang="en-US" sz="1200" dirty="0"/>
                <a:t>Possible clash between FSI and double beam support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Possibility to modify the double beam support to match the cryomodule interfaces ?</a:t>
              </a:r>
            </a:p>
          </p:txBody>
        </p:sp>
        <p:graphicFrame>
          <p:nvGraphicFramePr>
            <p:cNvPr id="100" name="Object 99">
              <a:extLst>
                <a:ext uri="{FF2B5EF4-FFF2-40B4-BE49-F238E27FC236}">
                  <a16:creationId xmlns:a16="http://schemas.microsoft.com/office/drawing/2014/main" id="{339579C3-C408-41BF-8D44-84A3411117F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3969146"/>
                </p:ext>
              </p:extLst>
            </p:nvPr>
          </p:nvGraphicFramePr>
          <p:xfrm>
            <a:off x="2602501" y="3003798"/>
            <a:ext cx="1772215" cy="1422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oduct" r:id="rId3" imgW="2171880" imgH="1743840" progId="CATIA.Product">
                    <p:link updateAutomatic="1"/>
                  </p:oleObj>
                </mc:Choice>
                <mc:Fallback>
                  <p:oleObj name="Product" r:id="rId3" imgW="2171880" imgH="1743840" progId="CATIA.Product">
                    <p:link updateAutomatic="1"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602501" y="3003798"/>
                          <a:ext cx="1772215" cy="142243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48372193-78BA-4A05-8B8D-9B2AE2D474EB}"/>
                </a:ext>
              </a:extLst>
            </p:cNvPr>
            <p:cNvSpPr/>
            <p:nvPr/>
          </p:nvSpPr>
          <p:spPr>
            <a:xfrm>
              <a:off x="3076160" y="3240540"/>
              <a:ext cx="476996" cy="720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7" name="Arrow: Down 106">
            <a:extLst>
              <a:ext uri="{FF2B5EF4-FFF2-40B4-BE49-F238E27FC236}">
                <a16:creationId xmlns:a16="http://schemas.microsoft.com/office/drawing/2014/main" id="{C9D981DA-0E4D-4982-A6B4-A93D9F814804}"/>
              </a:ext>
            </a:extLst>
          </p:cNvPr>
          <p:cNvSpPr/>
          <p:nvPr/>
        </p:nvSpPr>
        <p:spPr>
          <a:xfrm rot="20296912">
            <a:off x="2357419" y="2341863"/>
            <a:ext cx="490164" cy="10238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Arrow: Down 107">
            <a:extLst>
              <a:ext uri="{FF2B5EF4-FFF2-40B4-BE49-F238E27FC236}">
                <a16:creationId xmlns:a16="http://schemas.microsoft.com/office/drawing/2014/main" id="{1F185EB4-44A4-442B-8EFE-182D96B23ED2}"/>
              </a:ext>
            </a:extLst>
          </p:cNvPr>
          <p:cNvSpPr/>
          <p:nvPr/>
        </p:nvSpPr>
        <p:spPr>
          <a:xfrm rot="20296912">
            <a:off x="4603292" y="2574879"/>
            <a:ext cx="490164" cy="10238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2CCD38B-3007-40E1-AF32-22B4A1AB7661}"/>
              </a:ext>
            </a:extLst>
          </p:cNvPr>
          <p:cNvSpPr txBox="1"/>
          <p:nvPr/>
        </p:nvSpPr>
        <p:spPr>
          <a:xfrm rot="21359269">
            <a:off x="2811850" y="4474985"/>
            <a:ext cx="1919372" cy="553998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NEED VALIDATION</a:t>
            </a:r>
          </a:p>
          <a:p>
            <a:pPr algn="ctr"/>
            <a:r>
              <a:rPr lang="en-US" sz="15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LOWER PRIORITY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254AB5-6D8F-7913-AE15-1BB9F254908C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Integration</a:t>
            </a:r>
          </a:p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June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76704A-1BB7-4510-CFF3-3BB16CF08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931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AAB1298-7266-930A-F112-E220B91A9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659" y="3147790"/>
            <a:ext cx="1778695" cy="15761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4B08032-E67E-3455-E423-4A289D07F9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8566" y="3180371"/>
            <a:ext cx="1914871" cy="14861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A709B1-4D7B-79AE-5D8E-5CE468C5DB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03517"/>
            <a:ext cx="9144000" cy="173427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5959" y="106237"/>
            <a:ext cx="8352488" cy="276000"/>
          </a:xfrm>
        </p:spPr>
        <p:txBody>
          <a:bodyPr/>
          <a:lstStyle/>
          <a:p>
            <a:r>
              <a:rPr lang="en-GB" sz="2400" dirty="0"/>
              <a:t>Equipment below CRAB-DQW</a:t>
            </a:r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B2EDFEA8-C7ED-4E3C-86EC-219F5F459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D529814-6F49-43AF-B76D-94FF14BEB327}"/>
              </a:ext>
            </a:extLst>
          </p:cNvPr>
          <p:cNvGrpSpPr/>
          <p:nvPr/>
        </p:nvGrpSpPr>
        <p:grpSpPr>
          <a:xfrm>
            <a:off x="356104" y="1260864"/>
            <a:ext cx="8364318" cy="1794253"/>
            <a:chOff x="322482" y="1505450"/>
            <a:chExt cx="8364318" cy="1794253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0AC8558-177A-441E-9498-DD3934C2B59D}"/>
                </a:ext>
              </a:extLst>
            </p:cNvPr>
            <p:cNvSpPr txBox="1"/>
            <p:nvPr/>
          </p:nvSpPr>
          <p:spPr>
            <a:xfrm>
              <a:off x="6022504" y="2284040"/>
              <a:ext cx="2664296" cy="1015663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Compressed air tank for beam gate valves</a:t>
              </a:r>
            </a:p>
            <a:p>
              <a:r>
                <a:rPr lang="en-US" sz="1200" dirty="0"/>
                <a:t>3 tanks located 1 in each jumper side + 1 between the cryomodule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Possibility to have less tank ?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691937E-3085-4ADD-810B-0B34BE5871B0}"/>
                </a:ext>
              </a:extLst>
            </p:cNvPr>
            <p:cNvSpPr txBox="1"/>
            <p:nvPr/>
          </p:nvSpPr>
          <p:spPr>
            <a:xfrm>
              <a:off x="3433105" y="2244681"/>
              <a:ext cx="2277789" cy="646331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Cryo-instrumentation feedboxes</a:t>
              </a:r>
            </a:p>
            <a:p>
              <a:r>
                <a:rPr lang="en-US" sz="1200" dirty="0"/>
                <a:t>Located between the cavities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E30F0EB-12BE-42F5-8FFF-9D3A6594AE41}"/>
                </a:ext>
              </a:extLst>
            </p:cNvPr>
            <p:cNvSpPr txBox="1"/>
            <p:nvPr/>
          </p:nvSpPr>
          <p:spPr>
            <a:xfrm>
              <a:off x="322482" y="2301266"/>
              <a:ext cx="2664296" cy="461665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u="sng" dirty="0"/>
                <a:t>Double beam chambers supports</a:t>
              </a:r>
            </a:p>
            <a:p>
              <a:r>
                <a:rPr lang="en-US" sz="1200" dirty="0"/>
                <a:t>Fixed on the cryomodules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5078FD82-E472-45EF-8EC6-29869CA48C16}"/>
                </a:ext>
              </a:extLst>
            </p:cNvPr>
            <p:cNvCxnSpPr>
              <a:cxnSpLocks/>
              <a:stCxn id="51" idx="0"/>
            </p:cNvCxnSpPr>
            <p:nvPr/>
          </p:nvCxnSpPr>
          <p:spPr>
            <a:xfrm flipH="1" flipV="1">
              <a:off x="1935522" y="1962601"/>
              <a:ext cx="2636478" cy="28208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4F451CCB-00DB-45FC-B413-150F6E046F71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H="1" flipV="1">
              <a:off x="847157" y="1505450"/>
              <a:ext cx="807473" cy="79581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A3F1A98-30E5-4CBA-A2DD-E2F733918BB2}"/>
                </a:ext>
              </a:extLst>
            </p:cNvPr>
            <p:cNvCxnSpPr>
              <a:cxnSpLocks/>
              <a:stCxn id="51" idx="0"/>
            </p:cNvCxnSpPr>
            <p:nvPr/>
          </p:nvCxnSpPr>
          <p:spPr>
            <a:xfrm flipV="1">
              <a:off x="4572000" y="1927016"/>
              <a:ext cx="2782652" cy="317665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CEB10C55-1173-4B11-AD59-CD5FC72A439C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V="1">
              <a:off x="1654630" y="1505450"/>
              <a:ext cx="2917370" cy="795816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BBA17C7-F5A6-46E4-8DC1-C42A0046D0EB}"/>
              </a:ext>
            </a:extLst>
          </p:cNvPr>
          <p:cNvGrpSpPr/>
          <p:nvPr/>
        </p:nvGrpSpPr>
        <p:grpSpPr>
          <a:xfrm>
            <a:off x="5000177" y="3259060"/>
            <a:ext cx="4108327" cy="1569660"/>
            <a:chOff x="549851" y="3179647"/>
            <a:chExt cx="4108327" cy="156966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687BD5D1-D0D8-45DA-A18D-1C677475B169}"/>
                </a:ext>
              </a:extLst>
            </p:cNvPr>
            <p:cNvSpPr txBox="1"/>
            <p:nvPr/>
          </p:nvSpPr>
          <p:spPr>
            <a:xfrm>
              <a:off x="1919155" y="3179647"/>
              <a:ext cx="2739023" cy="15696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Big clash between the feedboxes and the inter cryomodule beam chambers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Relocation above the beam chambers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Relocation on the cryomodules has the advantage of pre-cabling on surface but limits the access on the QXL side in tunnel</a:t>
              </a: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EEC15AD4-1B61-4D84-B7B2-BAB5CBE7C1E8}"/>
                </a:ext>
              </a:extLst>
            </p:cNvPr>
            <p:cNvSpPr/>
            <p:nvPr/>
          </p:nvSpPr>
          <p:spPr>
            <a:xfrm>
              <a:off x="549851" y="3609022"/>
              <a:ext cx="792088" cy="720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4533D0F-5C85-4ABD-962E-69694C39E994}"/>
              </a:ext>
            </a:extLst>
          </p:cNvPr>
          <p:cNvGrpSpPr/>
          <p:nvPr/>
        </p:nvGrpSpPr>
        <p:grpSpPr>
          <a:xfrm>
            <a:off x="133865" y="3003798"/>
            <a:ext cx="3352832" cy="1569660"/>
            <a:chOff x="133865" y="3003798"/>
            <a:chExt cx="3352832" cy="1569660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1E9F13AA-87A2-4A01-8BD2-C9EEEAFF5914}"/>
                </a:ext>
              </a:extLst>
            </p:cNvPr>
            <p:cNvSpPr txBox="1"/>
            <p:nvPr/>
          </p:nvSpPr>
          <p:spPr>
            <a:xfrm>
              <a:off x="133865" y="3003798"/>
              <a:ext cx="2413767" cy="15696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Mismatch between double beam support and cryomodule interfaces of Z100 mm</a:t>
              </a:r>
            </a:p>
            <a:p>
              <a:r>
                <a:rPr lang="en-US" sz="1200" dirty="0"/>
                <a:t>Possible clash between FSI and double beam support</a:t>
              </a:r>
            </a:p>
            <a:p>
              <a:pPr marL="171450" indent="-171450">
                <a:buFontTx/>
                <a:buChar char="-"/>
              </a:pPr>
              <a:r>
                <a:rPr lang="en-US" sz="1200" dirty="0"/>
                <a:t>Possibility to modify the double beam support to match the cryomodule interfaces ?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48372193-78BA-4A05-8B8D-9B2AE2D474EB}"/>
                </a:ext>
              </a:extLst>
            </p:cNvPr>
            <p:cNvSpPr/>
            <p:nvPr/>
          </p:nvSpPr>
          <p:spPr>
            <a:xfrm>
              <a:off x="3009701" y="3411899"/>
              <a:ext cx="476996" cy="720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7" name="Arrow: Down 106">
            <a:extLst>
              <a:ext uri="{FF2B5EF4-FFF2-40B4-BE49-F238E27FC236}">
                <a16:creationId xmlns:a16="http://schemas.microsoft.com/office/drawing/2014/main" id="{C9D981DA-0E4D-4982-A6B4-A93D9F814804}"/>
              </a:ext>
            </a:extLst>
          </p:cNvPr>
          <p:cNvSpPr/>
          <p:nvPr/>
        </p:nvSpPr>
        <p:spPr>
          <a:xfrm rot="20296912">
            <a:off x="2357419" y="2341863"/>
            <a:ext cx="490164" cy="10238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Arrow: Down 107">
            <a:extLst>
              <a:ext uri="{FF2B5EF4-FFF2-40B4-BE49-F238E27FC236}">
                <a16:creationId xmlns:a16="http://schemas.microsoft.com/office/drawing/2014/main" id="{1F185EB4-44A4-442B-8EFE-182D96B23ED2}"/>
              </a:ext>
            </a:extLst>
          </p:cNvPr>
          <p:cNvSpPr/>
          <p:nvPr/>
        </p:nvSpPr>
        <p:spPr>
          <a:xfrm rot="20296912">
            <a:off x="4603292" y="2574879"/>
            <a:ext cx="490164" cy="102388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2CCD38B-3007-40E1-AF32-22B4A1AB7661}"/>
              </a:ext>
            </a:extLst>
          </p:cNvPr>
          <p:cNvSpPr txBox="1"/>
          <p:nvPr/>
        </p:nvSpPr>
        <p:spPr>
          <a:xfrm rot="21359269">
            <a:off x="2811850" y="4474985"/>
            <a:ext cx="1919372" cy="553998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NEED VALIDATION</a:t>
            </a:r>
          </a:p>
          <a:p>
            <a:pPr algn="ctr"/>
            <a:r>
              <a:rPr lang="en-US" sz="15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LOWER PRIORITY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254AB5-6D8F-7913-AE15-1BB9F254908C}"/>
              </a:ext>
            </a:extLst>
          </p:cNvPr>
          <p:cNvSpPr/>
          <p:nvPr/>
        </p:nvSpPr>
        <p:spPr>
          <a:xfrm>
            <a:off x="22880" y="32274"/>
            <a:ext cx="240248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Present Integration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01C8D7-BA94-9948-C809-7893947A1DE7}"/>
              </a:ext>
            </a:extLst>
          </p:cNvPr>
          <p:cNvSpPr/>
          <p:nvPr/>
        </p:nvSpPr>
        <p:spPr>
          <a:xfrm rot="20539739">
            <a:off x="6443987" y="2340917"/>
            <a:ext cx="222048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200" b="1" dirty="0">
                <a:latin typeface="+mj-lt"/>
                <a:ea typeface="+mj-ea"/>
                <a:cs typeface="+mj-cs"/>
              </a:rPr>
              <a:t>No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need</a:t>
            </a:r>
            <a:r>
              <a:rPr lang="es-ES" sz="1200" b="1" dirty="0">
                <a:latin typeface="+mj-lt"/>
                <a:ea typeface="+mj-ea"/>
                <a:cs typeface="+mj-cs"/>
              </a:rPr>
              <a:t> for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them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anymore</a:t>
            </a:r>
            <a:r>
              <a:rPr lang="es-ES" sz="1200" b="1" dirty="0">
                <a:latin typeface="+mj-lt"/>
                <a:ea typeface="+mj-ea"/>
                <a:cs typeface="+mj-cs"/>
              </a:rPr>
              <a:t>, </a:t>
            </a:r>
          </a:p>
          <a:p>
            <a:pPr algn="ctr"/>
            <a:r>
              <a:rPr lang="es-ES" sz="1200" b="1" dirty="0" err="1">
                <a:solidFill>
                  <a:srgbClr val="00B050"/>
                </a:solidFill>
                <a:latin typeface="+mj-lt"/>
                <a:ea typeface="+mj-ea"/>
                <a:cs typeface="+mj-cs"/>
              </a:rPr>
              <a:t>confirmed</a:t>
            </a:r>
            <a:r>
              <a:rPr lang="es-ES" sz="12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solidFill>
                  <a:srgbClr val="00B050"/>
                </a:solidFill>
                <a:latin typeface="+mj-lt"/>
                <a:ea typeface="+mj-ea"/>
                <a:cs typeface="+mj-cs"/>
              </a:rPr>
              <a:t>by</a:t>
            </a:r>
            <a:r>
              <a:rPr lang="es-ES" sz="12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WP12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endParaRPr lang="en-US" sz="12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197ABF-1F05-0595-5BB1-CC9C3951C2B7}"/>
              </a:ext>
            </a:extLst>
          </p:cNvPr>
          <p:cNvSpPr/>
          <p:nvPr/>
        </p:nvSpPr>
        <p:spPr>
          <a:xfrm rot="20539739">
            <a:off x="3769547" y="2135426"/>
            <a:ext cx="184087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200" b="1" dirty="0" err="1">
                <a:latin typeface="+mj-lt"/>
                <a:ea typeface="+mj-ea"/>
                <a:cs typeface="+mj-cs"/>
              </a:rPr>
              <a:t>Relocated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by</a:t>
            </a:r>
            <a:r>
              <a:rPr lang="es-ES" sz="1200" b="1" dirty="0">
                <a:latin typeface="+mj-lt"/>
                <a:ea typeface="+mj-ea"/>
                <a:cs typeface="+mj-cs"/>
              </a:rPr>
              <a:t> WP4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to</a:t>
            </a:r>
            <a:r>
              <a:rPr lang="es-ES" sz="1200" b="1" dirty="0">
                <a:latin typeface="+mj-lt"/>
                <a:ea typeface="+mj-ea"/>
                <a:cs typeface="+mj-cs"/>
              </a:rPr>
              <a:t> the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transport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side</a:t>
            </a:r>
            <a:endParaRPr lang="en-US" sz="1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48F80B-439E-398B-3A99-68F43EC72E58}"/>
              </a:ext>
            </a:extLst>
          </p:cNvPr>
          <p:cNvSpPr/>
          <p:nvPr/>
        </p:nvSpPr>
        <p:spPr>
          <a:xfrm rot="20539739">
            <a:off x="368647" y="3545205"/>
            <a:ext cx="284222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200" b="1" dirty="0">
                <a:solidFill>
                  <a:srgbClr val="00B050"/>
                </a:solidFill>
              </a:rPr>
              <a:t>SOLVED</a:t>
            </a:r>
            <a:r>
              <a:rPr lang="es-ES" sz="1200" b="1" dirty="0"/>
              <a:t> </a:t>
            </a:r>
            <a:r>
              <a:rPr lang="es-ES" sz="1200" b="1" dirty="0" err="1"/>
              <a:t>by</a:t>
            </a:r>
            <a:r>
              <a:rPr lang="es-ES" sz="1200" b="1" dirty="0"/>
              <a:t> WP4 </a:t>
            </a:r>
            <a:r>
              <a:rPr lang="es-ES" sz="1200" b="1" dirty="0" err="1"/>
              <a:t>with</a:t>
            </a:r>
            <a:r>
              <a:rPr lang="es-ES" sz="1200" b="1" dirty="0"/>
              <a:t> the </a:t>
            </a:r>
            <a:r>
              <a:rPr lang="es-ES" sz="1200" b="1" dirty="0" err="1"/>
              <a:t>relocation</a:t>
            </a:r>
            <a:r>
              <a:rPr lang="es-ES" sz="1200" b="1" dirty="0"/>
              <a:t> </a:t>
            </a:r>
            <a:r>
              <a:rPr lang="es-ES" sz="1200" b="1" dirty="0" err="1"/>
              <a:t>of</a:t>
            </a:r>
            <a:r>
              <a:rPr lang="es-ES" sz="1200" b="1" dirty="0"/>
              <a:t> the </a:t>
            </a:r>
            <a:r>
              <a:rPr lang="es-ES" sz="1200" b="1" dirty="0">
                <a:latin typeface="+mj-lt"/>
                <a:ea typeface="+mj-ea"/>
                <a:cs typeface="+mj-cs"/>
              </a:rPr>
              <a:t>FSI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below</a:t>
            </a:r>
            <a:r>
              <a:rPr lang="es-ES" sz="1200" b="1" dirty="0">
                <a:latin typeface="+mj-lt"/>
                <a:ea typeface="+mj-ea"/>
                <a:cs typeface="+mj-cs"/>
              </a:rPr>
              <a:t> the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crabs</a:t>
            </a:r>
            <a:endParaRPr lang="en-US" sz="1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4301A4-A855-1E6E-3957-3DE7EBF3DAB1}"/>
              </a:ext>
            </a:extLst>
          </p:cNvPr>
          <p:cNvSpPr/>
          <p:nvPr/>
        </p:nvSpPr>
        <p:spPr>
          <a:xfrm rot="20539739">
            <a:off x="6479971" y="3648721"/>
            <a:ext cx="246515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2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SOLVED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by</a:t>
            </a:r>
            <a:r>
              <a:rPr lang="es-ES" sz="1200" b="1" dirty="0">
                <a:latin typeface="+mj-lt"/>
                <a:ea typeface="+mj-ea"/>
                <a:cs typeface="+mj-cs"/>
              </a:rPr>
              <a:t> WP4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with</a:t>
            </a:r>
            <a:r>
              <a:rPr lang="es-ES" sz="1200" b="1" dirty="0">
                <a:latin typeface="+mj-lt"/>
                <a:ea typeface="+mj-ea"/>
                <a:cs typeface="+mj-cs"/>
              </a:rPr>
              <a:t> the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relocation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of</a:t>
            </a:r>
            <a:r>
              <a:rPr lang="es-ES" sz="1200" b="1" dirty="0">
                <a:latin typeface="+mj-lt"/>
                <a:ea typeface="+mj-ea"/>
                <a:cs typeface="+mj-cs"/>
              </a:rPr>
              <a:t> the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cryo</a:t>
            </a:r>
            <a:r>
              <a:rPr lang="es-ES" sz="1200" b="1" dirty="0">
                <a:latin typeface="+mj-lt"/>
                <a:ea typeface="+mj-ea"/>
                <a:cs typeface="+mj-cs"/>
              </a:rPr>
              <a:t> </a:t>
            </a:r>
            <a:r>
              <a:rPr lang="es-ES" sz="1200" b="1" dirty="0" err="1">
                <a:latin typeface="+mj-lt"/>
                <a:ea typeface="+mj-ea"/>
                <a:cs typeface="+mj-cs"/>
              </a:rPr>
              <a:t>instrumentation</a:t>
            </a:r>
            <a:endParaRPr lang="en-US" sz="1200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F1CD54-2A23-1E8D-D377-A16DA52B9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G. Aparicio, WP15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1734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1" grpId="0" animBg="1"/>
      <p:bldP spid="1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EFC234-6D02-476D-A9EA-17EF77BB67B6}">
  <ds:schemaRefs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45532</TotalTime>
  <Words>1260</Words>
  <Application>Microsoft Office PowerPoint</Application>
  <PresentationFormat>On-screen Show (16:9)</PresentationFormat>
  <Paragraphs>238</Paragraphs>
  <Slides>15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19</vt:i4>
      </vt:variant>
      <vt:variant>
        <vt:lpstr>Slide Titles</vt:lpstr>
      </vt:variant>
      <vt:variant>
        <vt:i4>15</vt:i4>
      </vt:variant>
    </vt:vector>
  </HeadingPairs>
  <TitlesOfParts>
    <vt:vector size="38" baseType="lpstr">
      <vt:lpstr>Arial</vt:lpstr>
      <vt:lpstr>Calibri</vt:lpstr>
      <vt:lpstr>Wingdings</vt:lpstr>
      <vt:lpstr>Thème Office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file:///C:\Users\jdequair\AppData\Local\Temp\PreView\Product235%20Preview%20of%20ST0966906_01%20a.02.CATProduct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file:///C:\Users\jdequair\AppData\Local\Temp\PreView\Product235%20Preview%20of%20ST0966906_01%20a.02.CATProduct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file:///C:\SMARTEAMProd_Tmp\jdequair\CAD001805149.CATProduct</vt:lpstr>
      <vt:lpstr>HL-LHC Integration meeting  Ancillaries around CRAB-DQW cryomodule 2.0</vt:lpstr>
      <vt:lpstr>CRAB DQW – IP5 right area</vt:lpstr>
      <vt:lpstr>CRAB DQW – IP5 right area</vt:lpstr>
      <vt:lpstr>Equipment below CRAB-DQW</vt:lpstr>
      <vt:lpstr>Equipment below CRAB-DQW</vt:lpstr>
      <vt:lpstr>Equipment below CRAB-DQW</vt:lpstr>
      <vt:lpstr>Equipment below CRAB-DQW</vt:lpstr>
      <vt:lpstr>Equipment below CRAB-DQW</vt:lpstr>
      <vt:lpstr>Equipment below CRAB-DQW</vt:lpstr>
      <vt:lpstr>Equipment around CRAB-DQW</vt:lpstr>
      <vt:lpstr>Equipment around CRAB-DQW</vt:lpstr>
      <vt:lpstr>Equipment above CRAB-DQW</vt:lpstr>
      <vt:lpstr>Equipment above CRAB-DQW</vt:lpstr>
      <vt:lpstr>Equipment above CRAB-DQW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Integration Meeting WXX 11T+TCLD Integration P7</dc:title>
  <dc:creator>Maria Amparo Gonzalez De La Aleja Cabana</dc:creator>
  <cp:lastModifiedBy>Gema Aparicio Cantalapiedra</cp:lastModifiedBy>
  <cp:revision>1709</cp:revision>
  <dcterms:created xsi:type="dcterms:W3CDTF">2017-08-01T14:41:34Z</dcterms:created>
  <dcterms:modified xsi:type="dcterms:W3CDTF">2023-02-10T09:30:12Z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