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B830"/>
    <a:srgbClr val="009E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9" d="100"/>
          <a:sy n="59" d="100"/>
        </p:scale>
        <p:origin x="72" y="7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093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8401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7267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8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8154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781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1726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659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  <p:pic>
        <p:nvPicPr>
          <p:cNvPr id="5" name="FCC_anim_opencircle_powerpoint">
            <a:hlinkClick r:id="" action="ppaction://media"/>
            <a:extLst>
              <a:ext uri="{FF2B5EF4-FFF2-40B4-BE49-F238E27FC236}">
                <a16:creationId xmlns:a16="http://schemas.microsoft.com/office/drawing/2014/main" id="{73EC56A0-EE41-42BA-8584-298EFAF85A1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33567" t="26874" r="37053" b="30956"/>
          <a:stretch/>
        </p:blipFill>
        <p:spPr>
          <a:xfrm>
            <a:off x="281396" y="0"/>
            <a:ext cx="1428942" cy="104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259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78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64925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microsoft.com/office/2007/relationships/media" Target="../media/media1.mp4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video" Target="../media/media1.mp4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00C32B-950D-4A9B-A7B5-211E33194A29}" type="datetimeFigureOut">
              <a:rPr lang="fr-FR" smtClean="0"/>
              <a:t>16/02/2023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CE358-7EEF-40D0-BFB8-47EC66EE2524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FCC_anim_opencircle_powerpoint">
            <a:hlinkClick r:id="" action="ppaction://media"/>
            <a:extLst>
              <a:ext uri="{FF2B5EF4-FFF2-40B4-BE49-F238E27FC236}">
                <a16:creationId xmlns:a16="http://schemas.microsoft.com/office/drawing/2014/main" id="{73EC56A0-EE41-42BA-8584-298EFAF85A15}"/>
              </a:ext>
            </a:extLst>
          </p:cNvPr>
          <p:cNvPicPr>
            <a:picLocks noChangeAspect="1"/>
          </p:cNvPicPr>
          <p:nvPr userDrawn="1">
            <a:vide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 rotWithShape="1">
          <a:blip r:embed="rId15"/>
          <a:srcRect l="33567" t="26874" r="37053" b="30956"/>
          <a:stretch/>
        </p:blipFill>
        <p:spPr>
          <a:xfrm>
            <a:off x="0" y="0"/>
            <a:ext cx="1428942" cy="1047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547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243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79525" y="291403"/>
            <a:ext cx="9096914" cy="461665"/>
          </a:xfrm>
          <a:prstGeom prst="rect">
            <a:avLst/>
          </a:prstGeom>
          <a:solidFill>
            <a:srgbClr val="EEB830"/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Thoughts</a:t>
            </a:r>
            <a:r>
              <a:rPr lang="fr-FR" sz="2400" b="1" dirty="0" smtClean="0"/>
              <a:t> on </a:t>
            </a:r>
            <a:r>
              <a:rPr lang="fr-FR" sz="2400" b="1" dirty="0" err="1" smtClean="0"/>
              <a:t>Polarization</a:t>
            </a:r>
            <a:r>
              <a:rPr lang="fr-FR" sz="2400" b="1" dirty="0" smtClean="0"/>
              <a:t> and </a:t>
            </a:r>
            <a:r>
              <a:rPr lang="fr-FR" sz="2400" b="1" dirty="0" err="1" smtClean="0"/>
              <a:t>Energy</a:t>
            </a:r>
            <a:r>
              <a:rPr lang="fr-FR" sz="2400" b="1" dirty="0" smtClean="0"/>
              <a:t> calibration  </a:t>
            </a:r>
            <a:r>
              <a:rPr lang="fr-FR" sz="2400" b="1" dirty="0" err="1" smtClean="0"/>
              <a:t>experiments</a:t>
            </a:r>
            <a:r>
              <a:rPr lang="fr-FR" sz="2400" b="1" dirty="0" smtClean="0"/>
              <a:t> in KARA</a:t>
            </a:r>
            <a:endParaRPr lang="fr-FR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51760" y="1240973"/>
            <a:ext cx="7325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err="1" smtClean="0"/>
              <a:t>refering</a:t>
            </a:r>
            <a:r>
              <a:rPr lang="fr-FR" dirty="0" smtClean="0"/>
              <a:t> to Bastian </a:t>
            </a:r>
            <a:r>
              <a:rPr lang="fr-FR" dirty="0" err="1" smtClean="0"/>
              <a:t>Harer’s</a:t>
            </a:r>
            <a:r>
              <a:rPr lang="fr-FR" dirty="0" smtClean="0"/>
              <a:t> slides at </a:t>
            </a:r>
            <a:r>
              <a:rPr lang="fr-FR" dirty="0" err="1" smtClean="0"/>
              <a:t>EPOl</a:t>
            </a:r>
            <a:r>
              <a:rPr lang="fr-FR" dirty="0" smtClean="0"/>
              <a:t> </a:t>
            </a:r>
            <a:r>
              <a:rPr lang="fr-FR" dirty="0" err="1" smtClean="0"/>
              <a:t>wkshp</a:t>
            </a:r>
            <a:r>
              <a:rPr lang="fr-FR" dirty="0" smtClean="0"/>
              <a:t> II and 9Feb23 EPOL meeting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097280" y="2390503"/>
            <a:ext cx="95822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Two</a:t>
            </a:r>
            <a:r>
              <a:rPr lang="fr-FR" sz="2000" b="1" dirty="0" smtClean="0"/>
              <a:t> cases: </a:t>
            </a:r>
          </a:p>
          <a:p>
            <a:r>
              <a:rPr lang="fr-FR" sz="2000" b="1" dirty="0"/>
              <a:t> </a:t>
            </a:r>
            <a:r>
              <a:rPr lang="fr-FR" sz="2000" b="1" dirty="0" smtClean="0"/>
              <a:t>        1. </a:t>
            </a:r>
            <a:r>
              <a:rPr lang="fr-FR" sz="2000" b="1" dirty="0" err="1" smtClean="0"/>
              <a:t>Polarization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measured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only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Touschek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effect</a:t>
            </a:r>
            <a:endParaRPr lang="fr-FR" sz="2000" b="1" dirty="0" smtClean="0"/>
          </a:p>
          <a:p>
            <a:r>
              <a:rPr lang="fr-FR" sz="2000" b="1" dirty="0"/>
              <a:t> </a:t>
            </a:r>
            <a:r>
              <a:rPr lang="fr-FR" sz="2000" b="1" dirty="0" smtClean="0"/>
              <a:t>        2. (</a:t>
            </a:r>
            <a:r>
              <a:rPr lang="fr-FR" sz="2000" b="1" dirty="0" err="1" smtClean="0"/>
              <a:t>presumably</a:t>
            </a:r>
            <a:r>
              <a:rPr lang="fr-FR" sz="2000" b="1" dirty="0" smtClean="0"/>
              <a:t> longer </a:t>
            </a:r>
            <a:r>
              <a:rPr lang="fr-FR" sz="2000" b="1" dirty="0" err="1" smtClean="0"/>
              <a:t>term</a:t>
            </a:r>
            <a:r>
              <a:rPr lang="fr-FR" sz="2000" b="1" dirty="0" smtClean="0"/>
              <a:t>) </a:t>
            </a:r>
            <a:r>
              <a:rPr lang="fr-FR" sz="2000" b="1" dirty="0" err="1" smtClean="0"/>
              <a:t>polarization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measured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with</a:t>
            </a:r>
            <a:r>
              <a:rPr lang="fr-FR" sz="2000" b="1" dirty="0" smtClean="0"/>
              <a:t> ‘FCC-</a:t>
            </a:r>
            <a:r>
              <a:rPr lang="fr-FR" sz="2000" b="1" dirty="0" err="1" smtClean="0"/>
              <a:t>ee</a:t>
            </a:r>
            <a:r>
              <a:rPr lang="fr-FR" sz="2000" b="1" dirty="0"/>
              <a:t>-</a:t>
            </a:r>
            <a:r>
              <a:rPr lang="fr-FR" sz="2000" b="1" dirty="0" err="1" smtClean="0"/>
              <a:t>like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polarimeter</a:t>
            </a:r>
            <a:r>
              <a:rPr lang="fr-FR" sz="2000" b="1" dirty="0" smtClean="0"/>
              <a:t>’</a:t>
            </a:r>
            <a:endParaRPr lang="fr-FR" sz="2000" b="1" dirty="0"/>
          </a:p>
        </p:txBody>
      </p:sp>
    </p:spTree>
    <p:extLst>
      <p:ext uri="{BB962C8B-B14F-4D97-AF65-F5344CB8AC3E}">
        <p14:creationId xmlns:p14="http://schemas.microsoft.com/office/powerpoint/2010/main" val="111471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691"/>
            <a:ext cx="11641864" cy="65127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6502" y="5708468"/>
            <a:ext cx="2590774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spin tune 1.1 </a:t>
            </a:r>
            <a:r>
              <a:rPr lang="en-CH" sz="2400" b="1" dirty="0" smtClean="0"/>
              <a:t>–</a:t>
            </a:r>
            <a:r>
              <a:rPr lang="fr-FR" sz="2400" b="1" dirty="0" smtClean="0"/>
              <a:t> 5.7 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841200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2714" y="932736"/>
            <a:ext cx="9442801" cy="496640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262948" y="3095897"/>
            <a:ext cx="3213463" cy="26517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435019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6197" y="-235131"/>
            <a:ext cx="8165803" cy="454765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0399" y="4545876"/>
            <a:ext cx="11877098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0070C0"/>
                </a:solidFill>
              </a:rPr>
              <a:t>polarization</a:t>
            </a:r>
            <a:r>
              <a:rPr lang="fr-FR" sz="2400" b="1" dirty="0" smtClean="0">
                <a:solidFill>
                  <a:srgbClr val="0070C0"/>
                </a:solidFill>
              </a:rPr>
              <a:t> </a:t>
            </a:r>
            <a:r>
              <a:rPr lang="fr-FR" sz="2400" b="1" dirty="0" err="1" smtClean="0">
                <a:solidFill>
                  <a:srgbClr val="0070C0"/>
                </a:solidFill>
              </a:rPr>
              <a:t>level</a:t>
            </a:r>
            <a:r>
              <a:rPr lang="fr-FR" sz="2400" b="1" dirty="0" smtClean="0">
                <a:solidFill>
                  <a:srgbClr val="0070C0"/>
                </a:solidFill>
              </a:rPr>
              <a:t> and spin </a:t>
            </a:r>
            <a:r>
              <a:rPr lang="fr-FR" sz="2400" b="1" dirty="0" err="1" smtClean="0">
                <a:solidFill>
                  <a:srgbClr val="0070C0"/>
                </a:solidFill>
              </a:rPr>
              <a:t>resonance</a:t>
            </a:r>
            <a:r>
              <a:rPr lang="fr-FR" sz="2400" b="1" dirty="0" smtClean="0">
                <a:solidFill>
                  <a:srgbClr val="0070C0"/>
                </a:solidFill>
              </a:rPr>
              <a:t> </a:t>
            </a:r>
            <a:r>
              <a:rPr lang="fr-FR" sz="2400" b="1" dirty="0" err="1" smtClean="0">
                <a:solidFill>
                  <a:srgbClr val="0070C0"/>
                </a:solidFill>
              </a:rPr>
              <a:t>from</a:t>
            </a:r>
            <a:r>
              <a:rPr lang="fr-FR" sz="2400" b="1" dirty="0" smtClean="0">
                <a:solidFill>
                  <a:srgbClr val="0070C0"/>
                </a:solidFill>
              </a:rPr>
              <a:t> fit to </a:t>
            </a:r>
            <a:r>
              <a:rPr lang="fr-FR" sz="2400" b="1" dirty="0" smtClean="0"/>
              <a:t>time-</a:t>
            </a:r>
            <a:r>
              <a:rPr lang="fr-FR" sz="2400" b="1" dirty="0" err="1" smtClean="0"/>
              <a:t>dependent</a:t>
            </a:r>
            <a:r>
              <a:rPr lang="fr-FR" sz="2400" b="1" dirty="0" smtClean="0"/>
              <a:t> </a:t>
            </a:r>
            <a:r>
              <a:rPr lang="fr-FR" sz="2400" b="1" dirty="0" err="1" smtClean="0">
                <a:solidFill>
                  <a:srgbClr val="0070C0"/>
                </a:solidFill>
              </a:rPr>
              <a:t>Touschek</a:t>
            </a:r>
            <a:r>
              <a:rPr lang="fr-FR" sz="2400" b="1" dirty="0" smtClean="0">
                <a:solidFill>
                  <a:srgbClr val="0070C0"/>
                </a:solidFill>
              </a:rPr>
              <a:t> </a:t>
            </a:r>
            <a:r>
              <a:rPr lang="fr-FR" sz="2400" b="1" dirty="0" err="1" smtClean="0">
                <a:solidFill>
                  <a:srgbClr val="0070C0"/>
                </a:solidFill>
              </a:rPr>
              <a:t>loss</a:t>
            </a:r>
            <a:r>
              <a:rPr lang="fr-FR" sz="2400" b="1" dirty="0" smtClean="0">
                <a:solidFill>
                  <a:srgbClr val="0070C0"/>
                </a:solidFill>
              </a:rPr>
              <a:t> rate </a:t>
            </a:r>
          </a:p>
          <a:p>
            <a:endParaRPr lang="fr-FR" sz="2400" b="1" dirty="0" smtClean="0"/>
          </a:p>
          <a:p>
            <a:r>
              <a:rPr lang="fr-FR" sz="2400" b="1" dirty="0">
                <a:solidFill>
                  <a:srgbClr val="FF0000"/>
                </a:solidFill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</a:rPr>
              <a:t> QUESTIONS : </a:t>
            </a:r>
            <a:r>
              <a:rPr lang="fr-FR" sz="2400" b="1" dirty="0" smtClean="0"/>
              <a:t>How </a:t>
            </a:r>
            <a:r>
              <a:rPr lang="fr-FR" sz="2400" b="1" dirty="0" err="1" smtClean="0"/>
              <a:t>precise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en-CH" sz="2400" b="1" dirty="0" smtClean="0">
                <a:sym typeface="Symbol" panose="05050102010706020507" pitchFamily="18" charset="2"/>
              </a:rPr>
              <a:t></a:t>
            </a:r>
            <a:r>
              <a:rPr lang="en-US" sz="2400" b="1" baseline="-25000" dirty="0" smtClean="0">
                <a:sym typeface="Symbol" panose="05050102010706020507" pitchFamily="18" charset="2"/>
              </a:rPr>
              <a:t>d</a:t>
            </a:r>
            <a:r>
              <a:rPr lang="en-US" sz="2400" b="1" dirty="0" smtClean="0">
                <a:sym typeface="Symbol" panose="05050102010706020507" pitchFamily="18" charset="2"/>
              </a:rPr>
              <a:t> measurement?  </a:t>
            </a:r>
          </a:p>
          <a:p>
            <a:r>
              <a:rPr lang="en-US" sz="2400" b="1" dirty="0">
                <a:sym typeface="Symbol" panose="05050102010706020507" pitchFamily="18" charset="2"/>
              </a:rPr>
              <a:t> </a:t>
            </a:r>
            <a:r>
              <a:rPr lang="en-US" sz="2400" b="1" dirty="0" smtClean="0">
                <a:sym typeface="Symbol" panose="05050102010706020507" pitchFamily="18" charset="2"/>
              </a:rPr>
              <a:t>                         Assumptions on relationship between </a:t>
            </a:r>
            <a:r>
              <a:rPr lang="en-CH" sz="2400" b="1" dirty="0" smtClean="0">
                <a:sym typeface="Symbol" panose="05050102010706020507" pitchFamily="18" charset="2"/>
              </a:rPr>
              <a:t></a:t>
            </a:r>
            <a:r>
              <a:rPr lang="en-US" sz="2400" b="1" baseline="-25000" dirty="0" smtClean="0">
                <a:sym typeface="Symbol" panose="05050102010706020507" pitchFamily="18" charset="2"/>
              </a:rPr>
              <a:t>d </a:t>
            </a:r>
            <a:r>
              <a:rPr lang="en-US" sz="2400" b="1" dirty="0" smtClean="0">
                <a:sym typeface="Symbol" panose="05050102010706020507" pitchFamily="18" charset="2"/>
              </a:rPr>
              <a:t>and energy measurement precision?</a:t>
            </a:r>
          </a:p>
          <a:p>
            <a:r>
              <a:rPr lang="en-US" sz="2400" b="1" baseline="-25000" dirty="0">
                <a:sym typeface="Symbol" panose="05050102010706020507" pitchFamily="18" charset="2"/>
              </a:rPr>
              <a:t> </a:t>
            </a:r>
            <a:r>
              <a:rPr lang="en-US" sz="2400" b="1" baseline="-25000" dirty="0" smtClean="0">
                <a:sym typeface="Symbol" panose="05050102010706020507" pitchFamily="18" charset="2"/>
              </a:rPr>
              <a:t>                                      </a:t>
            </a:r>
            <a:r>
              <a:rPr lang="en-US" sz="2400" b="1" dirty="0" smtClean="0">
                <a:sym typeface="Symbol" panose="05050102010706020507" pitchFamily="18" charset="2"/>
              </a:rPr>
              <a:t>(Would precision increase by repeating the measurement?)</a:t>
            </a:r>
            <a:endParaRPr lang="fr-FR" sz="2400" b="1" baseline="-25000" dirty="0"/>
          </a:p>
        </p:txBody>
      </p:sp>
      <p:sp>
        <p:nvSpPr>
          <p:cNvPr id="4" name="TextBox 3"/>
          <p:cNvSpPr txBox="1"/>
          <p:nvPr/>
        </p:nvSpPr>
        <p:spPr>
          <a:xfrm>
            <a:off x="535578" y="1658982"/>
            <a:ext cx="333796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2.5 10-5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r>
              <a:rPr lang="fr-FR" dirty="0" smtClean="0"/>
              <a:t> </a:t>
            </a:r>
            <a:r>
              <a:rPr lang="fr-FR" dirty="0" err="1" smtClean="0"/>
              <a:t>would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give</a:t>
            </a:r>
            <a:r>
              <a:rPr lang="fr-FR" dirty="0" smtClean="0"/>
              <a:t> 1.5 10-6 </a:t>
            </a:r>
            <a:r>
              <a:rPr lang="fr-FR" dirty="0" err="1" smtClean="0"/>
              <a:t>precision</a:t>
            </a:r>
            <a:r>
              <a:rPr lang="fr-FR" dirty="0" smtClean="0"/>
              <a:t> at </a:t>
            </a:r>
            <a:r>
              <a:rPr lang="fr-FR" dirty="0" err="1" smtClean="0"/>
              <a:t>FCCee</a:t>
            </a:r>
            <a:r>
              <a:rPr lang="fr-FR" dirty="0" smtClean="0"/>
              <a:t>-Z</a:t>
            </a:r>
          </a:p>
          <a:p>
            <a:r>
              <a:rPr lang="fr-FR" dirty="0"/>
              <a:t> </a:t>
            </a:r>
            <a:r>
              <a:rPr lang="fr-FR" dirty="0" smtClean="0"/>
              <a:t> (~100 </a:t>
            </a:r>
            <a:r>
              <a:rPr lang="fr-FR" dirty="0" err="1" smtClean="0"/>
              <a:t>keV</a:t>
            </a:r>
            <a:r>
              <a:rPr lang="fr-FR" dirty="0" smtClean="0"/>
              <a:t>)</a:t>
            </a:r>
          </a:p>
          <a:p>
            <a:endParaRPr lang="fr-FR" dirty="0"/>
          </a:p>
          <a:p>
            <a:r>
              <a:rPr lang="fr-FR" dirty="0" err="1" smtClean="0"/>
              <a:t>independent</a:t>
            </a:r>
            <a:r>
              <a:rPr lang="fr-FR" dirty="0" smtClean="0"/>
              <a:t> of 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</a:p>
          <a:p>
            <a:r>
              <a:rPr lang="fr-FR" dirty="0" smtClean="0"/>
              <a:t>of </a:t>
            </a:r>
            <a:r>
              <a:rPr lang="fr-FR" dirty="0" err="1" smtClean="0"/>
              <a:t>Touschek</a:t>
            </a:r>
            <a:r>
              <a:rPr lang="fr-FR" dirty="0" smtClean="0"/>
              <a:t> </a:t>
            </a:r>
            <a:r>
              <a:rPr lang="fr-FR" dirty="0" err="1" smtClean="0"/>
              <a:t>emission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probably insensitive to static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imperfections and knobs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020893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13917" y="147391"/>
            <a:ext cx="9629145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Important!  </a:t>
            </a:r>
          </a:p>
          <a:p>
            <a:endParaRPr lang="fr-FR" sz="2400" b="1" dirty="0"/>
          </a:p>
          <a:p>
            <a:r>
              <a:rPr lang="fr-FR" sz="2400" b="1" dirty="0" err="1" smtClean="0"/>
              <a:t>what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can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controlled</a:t>
            </a:r>
            <a:r>
              <a:rPr lang="fr-FR" sz="2400" b="1" dirty="0" smtClean="0"/>
              <a:t> </a:t>
            </a:r>
          </a:p>
          <a:p>
            <a:r>
              <a:rPr lang="fr-FR" sz="2400" b="1" dirty="0" smtClean="0"/>
              <a:t>  -- vertical </a:t>
            </a:r>
            <a:r>
              <a:rPr lang="fr-FR" sz="2400" b="1" dirty="0" err="1" smtClean="0"/>
              <a:t>emittance</a:t>
            </a:r>
            <a:endParaRPr lang="fr-FR" sz="2400" b="1" dirty="0" smtClean="0"/>
          </a:p>
          <a:p>
            <a:r>
              <a:rPr lang="fr-FR" sz="2400" b="1" dirty="0"/>
              <a:t> </a:t>
            </a:r>
            <a:r>
              <a:rPr lang="fr-FR" sz="2400" b="1" dirty="0" smtClean="0"/>
              <a:t> -- </a:t>
            </a:r>
            <a:r>
              <a:rPr lang="fr-FR" sz="2400" b="1" dirty="0" err="1"/>
              <a:t>T</a:t>
            </a:r>
            <a:r>
              <a:rPr lang="fr-FR" sz="2400" b="1" dirty="0" err="1" smtClean="0"/>
              <a:t>ouschek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emission</a:t>
            </a:r>
            <a:r>
              <a:rPr lang="fr-FR" sz="2400" b="1" dirty="0" smtClean="0"/>
              <a:t> as </a:t>
            </a:r>
            <a:r>
              <a:rPr lang="fr-FR" sz="2400" b="1" dirty="0" err="1" smtClean="0"/>
              <a:t>function</a:t>
            </a:r>
            <a:r>
              <a:rPr lang="fr-FR" sz="2400" b="1" dirty="0" smtClean="0"/>
              <a:t> of time and </a:t>
            </a:r>
            <a:r>
              <a:rPr lang="fr-FR" sz="2400" b="1" dirty="0" err="1" smtClean="0"/>
              <a:t>function</a:t>
            </a:r>
            <a:r>
              <a:rPr lang="fr-FR" sz="2400" b="1" dirty="0" smtClean="0"/>
              <a:t> of kicker </a:t>
            </a:r>
            <a:r>
              <a:rPr lang="fr-FR" sz="2400" b="1" dirty="0" err="1" smtClean="0"/>
              <a:t>frequency</a:t>
            </a:r>
            <a:r>
              <a:rPr lang="fr-FR" sz="2400" b="1" dirty="0" smtClean="0"/>
              <a:t>.</a:t>
            </a:r>
          </a:p>
          <a:p>
            <a:endParaRPr lang="fr-FR" sz="2400" b="1" dirty="0" smtClean="0"/>
          </a:p>
          <a:p>
            <a:r>
              <a:rPr lang="fr-FR" sz="2400" b="1" dirty="0" smtClean="0"/>
              <a:t>-- </a:t>
            </a:r>
            <a:r>
              <a:rPr lang="fr-FR" sz="2400" b="1" dirty="0" err="1" smtClean="0"/>
              <a:t>Touschek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emission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depends</a:t>
            </a:r>
            <a:r>
              <a:rPr lang="fr-FR" sz="2400" b="1" dirty="0" smtClean="0"/>
              <a:t> on </a:t>
            </a:r>
            <a:r>
              <a:rPr lang="fr-FR" sz="2400" b="1" dirty="0" err="1" smtClean="0"/>
              <a:t>polarization</a:t>
            </a:r>
            <a:r>
              <a:rPr lang="fr-FR" sz="2400" b="1" dirty="0" smtClean="0"/>
              <a:t> of the </a:t>
            </a:r>
            <a:r>
              <a:rPr lang="fr-FR" sz="2400" b="1" dirty="0" err="1" smtClean="0"/>
              <a:t>beam</a:t>
            </a:r>
            <a:r>
              <a:rPr lang="fr-FR" sz="2400" b="1" dirty="0" smtClean="0"/>
              <a:t> </a:t>
            </a:r>
          </a:p>
          <a:p>
            <a:r>
              <a:rPr lang="fr-FR" sz="2400" b="1" dirty="0"/>
              <a:t> </a:t>
            </a:r>
            <a:r>
              <a:rPr lang="fr-FR" sz="2400" b="1" dirty="0" smtClean="0"/>
              <a:t>         -- but </a:t>
            </a:r>
            <a:r>
              <a:rPr lang="fr-FR" sz="2400" b="1" dirty="0" err="1" smtClean="0"/>
              <a:t>isn’t</a:t>
            </a:r>
            <a:r>
              <a:rPr lang="fr-FR" sz="2400" b="1" dirty="0" smtClean="0"/>
              <a:t> sensitive to orientation of </a:t>
            </a:r>
            <a:r>
              <a:rPr lang="fr-FR" sz="2400" b="1" dirty="0" err="1" smtClean="0"/>
              <a:t>polarization</a:t>
            </a:r>
            <a:endParaRPr lang="fr-FR" sz="2400" b="1" dirty="0" smtClean="0"/>
          </a:p>
          <a:p>
            <a:r>
              <a:rPr lang="fr-FR" sz="2400" b="1" dirty="0"/>
              <a:t> </a:t>
            </a:r>
            <a:r>
              <a:rPr lang="fr-FR" sz="2400" b="1" dirty="0" smtClean="0"/>
              <a:t>   </a:t>
            </a:r>
            <a:r>
              <a:rPr lang="en-CH" sz="2400" b="1" dirty="0" smtClean="0">
                <a:sym typeface="Wingdings" panose="05000000000000000000" pitchFamily="2" charset="2"/>
              </a:rPr>
              <a:t></a:t>
            </a:r>
            <a:r>
              <a:rPr lang="en-US" sz="2400" b="1" dirty="0" smtClean="0">
                <a:sym typeface="Wingdings" panose="05000000000000000000" pitchFamily="2" charset="2"/>
              </a:rPr>
              <a:t> cannot do a spin precession experiment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-- variation with time during depolarization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-- not a precise measurement of polarization level per se.</a:t>
            </a:r>
          </a:p>
          <a:p>
            <a:endParaRPr lang="en-US" sz="2400" b="1" dirty="0">
              <a:sym typeface="Wingdings" panose="05000000000000000000" pitchFamily="2" charset="2"/>
            </a:endParaRPr>
          </a:p>
          <a:p>
            <a:r>
              <a:rPr lang="en-US" sz="2400" b="1" dirty="0" smtClean="0">
                <a:sym typeface="Wingdings" panose="05000000000000000000" pitchFamily="2" charset="2"/>
              </a:rPr>
              <a:t>-- </a:t>
            </a:r>
            <a:r>
              <a:rPr lang="en-US" sz="2400" b="1" dirty="0" err="1" smtClean="0">
                <a:sym typeface="Wingdings" panose="05000000000000000000" pitchFamily="2" charset="2"/>
              </a:rPr>
              <a:t>Touschek</a:t>
            </a:r>
            <a:r>
              <a:rPr lang="en-US" sz="2400" b="1" dirty="0" smtClean="0">
                <a:sym typeface="Wingdings" panose="05000000000000000000" pitchFamily="2" charset="2"/>
              </a:rPr>
              <a:t> emission is sensitive to other effects  (electron density)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 -- beam charge, emittance etc.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 -- these are static effects </a:t>
            </a:r>
            <a:r>
              <a:rPr lang="en-US" sz="2400" b="1" dirty="0">
                <a:sym typeface="Wingdings" panose="05000000000000000000" pitchFamily="2" charset="2"/>
              </a:rPr>
              <a:t>o</a:t>
            </a:r>
            <a:r>
              <a:rPr lang="en-US" sz="2400" b="1" dirty="0" smtClean="0">
                <a:sym typeface="Wingdings" panose="05000000000000000000" pitchFamily="2" charset="2"/>
              </a:rPr>
              <a:t>nce beam parameters are set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        should be straightforward to distinguish from </a:t>
            </a:r>
          </a:p>
          <a:p>
            <a:r>
              <a:rPr lang="en-US" sz="2400" b="1" dirty="0">
                <a:sym typeface="Wingdings" panose="05000000000000000000" pitchFamily="2" charset="2"/>
              </a:rPr>
              <a:t> </a:t>
            </a:r>
            <a:r>
              <a:rPr lang="en-US" sz="2400" b="1" dirty="0" smtClean="0">
                <a:sym typeface="Wingdings" panose="05000000000000000000" pitchFamily="2" charset="2"/>
              </a:rPr>
              <a:t>          </a:t>
            </a:r>
            <a:endParaRPr lang="fr-FR" sz="2400" b="1" dirty="0" smtClean="0"/>
          </a:p>
          <a:p>
            <a:endParaRPr lang="fr-FR" sz="2400" b="1" dirty="0" smtClean="0"/>
          </a:p>
          <a:p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613609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33749" y="235133"/>
            <a:ext cx="9600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600" b="1" dirty="0" err="1" smtClean="0"/>
              <a:t>What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can</a:t>
            </a:r>
            <a:r>
              <a:rPr lang="fr-FR" sz="3600" b="1" dirty="0" smtClean="0"/>
              <a:t> and </a:t>
            </a:r>
            <a:r>
              <a:rPr lang="fr-FR" sz="3600" b="1" dirty="0" err="1" smtClean="0"/>
              <a:t>can’t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be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done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with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Touschek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meast</a:t>
            </a:r>
            <a:endParaRPr lang="fr-FR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018902" y="1371600"/>
            <a:ext cx="11064241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 smtClean="0">
                <a:solidFill>
                  <a:srgbClr val="FF0000"/>
                </a:solidFill>
              </a:rPr>
              <a:t>-- No spin orientation </a:t>
            </a:r>
            <a:r>
              <a:rPr lang="en-CH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sz="3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No</a:t>
            </a:r>
            <a:r>
              <a:rPr lang="fr-FR" sz="3600" b="1" dirty="0" smtClean="0">
                <a:solidFill>
                  <a:srgbClr val="FF0000"/>
                </a:solidFill>
              </a:rPr>
              <a:t> spin </a:t>
            </a:r>
            <a:r>
              <a:rPr lang="fr-FR" sz="3600" b="1" dirty="0" err="1" smtClean="0">
                <a:solidFill>
                  <a:srgbClr val="FF0000"/>
                </a:solidFill>
              </a:rPr>
              <a:t>precession</a:t>
            </a:r>
            <a:r>
              <a:rPr lang="fr-FR" sz="3600" b="1" dirty="0" smtClean="0">
                <a:solidFill>
                  <a:srgbClr val="FF0000"/>
                </a:solidFill>
              </a:rPr>
              <a:t> </a:t>
            </a:r>
            <a:r>
              <a:rPr lang="fr-FR" sz="3600" b="1" dirty="0" err="1" smtClean="0">
                <a:solidFill>
                  <a:srgbClr val="FF0000"/>
                </a:solidFill>
              </a:rPr>
              <a:t>study</a:t>
            </a:r>
            <a:r>
              <a:rPr lang="fr-FR" sz="3600" b="1" dirty="0" smtClean="0">
                <a:solidFill>
                  <a:srgbClr val="FF0000"/>
                </a:solidFill>
              </a:rPr>
              <a:t/>
            </a:r>
            <a:br>
              <a:rPr lang="fr-FR" sz="3600" b="1" dirty="0" smtClean="0">
                <a:solidFill>
                  <a:srgbClr val="FF0000"/>
                </a:solidFill>
              </a:rPr>
            </a:br>
            <a:r>
              <a:rPr lang="fr-FR" b="1" dirty="0" err="1" smtClean="0">
                <a:solidFill>
                  <a:srgbClr val="FF0000"/>
                </a:solidFill>
              </a:rPr>
              <a:t>this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would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require</a:t>
            </a:r>
            <a:r>
              <a:rPr lang="fr-FR" b="1" dirty="0" smtClean="0">
                <a:solidFill>
                  <a:srgbClr val="FF0000"/>
                </a:solidFill>
              </a:rPr>
              <a:t> a </a:t>
            </a:r>
            <a:r>
              <a:rPr lang="fr-FR" b="1" dirty="0" err="1" smtClean="0">
                <a:solidFill>
                  <a:srgbClr val="FF0000"/>
                </a:solidFill>
              </a:rPr>
              <a:t>compton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polarimeter</a:t>
            </a:r>
            <a:r>
              <a:rPr lang="fr-FR" b="1" dirty="0" smtClean="0">
                <a:solidFill>
                  <a:srgbClr val="FF0000"/>
                </a:solidFill>
              </a:rPr>
              <a:t>  </a:t>
            </a:r>
            <a:r>
              <a:rPr lang="fr-FR" b="1" dirty="0" err="1" smtClean="0">
                <a:solidFill>
                  <a:srgbClr val="FF0000"/>
                </a:solidFill>
              </a:rPr>
              <a:t>with</a:t>
            </a:r>
            <a:r>
              <a:rPr lang="fr-FR" b="1" dirty="0" smtClean="0">
                <a:solidFill>
                  <a:srgbClr val="FF0000"/>
                </a:solidFill>
              </a:rPr>
              <a:t> 3D </a:t>
            </a:r>
            <a:r>
              <a:rPr lang="fr-FR" b="1" dirty="0" err="1" smtClean="0">
                <a:solidFill>
                  <a:srgbClr val="FF0000"/>
                </a:solidFill>
              </a:rPr>
              <a:t>measurement</a:t>
            </a:r>
            <a:r>
              <a:rPr lang="fr-FR" b="1" dirty="0" smtClean="0">
                <a:solidFill>
                  <a:srgbClr val="FF0000"/>
                </a:solidFill>
              </a:rPr>
              <a:t> (as FCC-</a:t>
            </a:r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) possible (</a:t>
            </a:r>
            <a:r>
              <a:rPr lang="fr-FR" b="1" dirty="0" err="1" smtClean="0">
                <a:solidFill>
                  <a:srgbClr val="FF0000"/>
                </a:solidFill>
              </a:rPr>
              <a:t>space</a:t>
            </a:r>
            <a:r>
              <a:rPr lang="fr-FR" b="1" dirty="0" smtClean="0">
                <a:solidFill>
                  <a:srgbClr val="FF0000"/>
                </a:solidFill>
              </a:rPr>
              <a:t>!)</a:t>
            </a:r>
            <a:endParaRPr lang="fr-FR" sz="3600" b="1" dirty="0" smtClean="0">
              <a:solidFill>
                <a:srgbClr val="FF0000"/>
              </a:solidFill>
            </a:endParaRPr>
          </a:p>
          <a:p>
            <a:endParaRPr lang="fr-FR" sz="1600" b="1" dirty="0"/>
          </a:p>
          <a:p>
            <a:r>
              <a:rPr lang="fr-FR" sz="3600" b="1" dirty="0" smtClean="0">
                <a:solidFill>
                  <a:srgbClr val="EEB830"/>
                </a:solidFill>
              </a:rPr>
              <a:t>-- </a:t>
            </a:r>
            <a:r>
              <a:rPr lang="fr-FR" sz="3600" b="1" dirty="0" err="1" smtClean="0">
                <a:solidFill>
                  <a:srgbClr val="EEB830"/>
                </a:solidFill>
              </a:rPr>
              <a:t>Optimization</a:t>
            </a:r>
            <a:r>
              <a:rPr lang="fr-FR" sz="3600" b="1" dirty="0" smtClean="0">
                <a:solidFill>
                  <a:srgbClr val="EEB830"/>
                </a:solidFill>
              </a:rPr>
              <a:t> of </a:t>
            </a:r>
            <a:r>
              <a:rPr lang="fr-FR" sz="3600" b="1" dirty="0" err="1" smtClean="0">
                <a:solidFill>
                  <a:srgbClr val="EEB830"/>
                </a:solidFill>
              </a:rPr>
              <a:t>polarization</a:t>
            </a:r>
            <a:r>
              <a:rPr lang="fr-FR" sz="3600" b="1" dirty="0" smtClean="0">
                <a:solidFill>
                  <a:srgbClr val="EEB830"/>
                </a:solidFill>
              </a:rPr>
              <a:t> </a:t>
            </a:r>
            <a:r>
              <a:rPr lang="fr-FR" sz="3600" b="1" dirty="0" err="1" smtClean="0">
                <a:solidFill>
                  <a:srgbClr val="EEB830"/>
                </a:solidFill>
              </a:rPr>
              <a:t>level</a:t>
            </a:r>
            <a:r>
              <a:rPr lang="fr-FR" sz="3600" b="1" dirty="0" smtClean="0">
                <a:solidFill>
                  <a:srgbClr val="EEB830"/>
                </a:solidFill>
              </a:rPr>
              <a:t> </a:t>
            </a:r>
            <a:r>
              <a:rPr lang="fr-FR" sz="3600" b="1" dirty="0" err="1" smtClean="0">
                <a:solidFill>
                  <a:srgbClr val="EEB830"/>
                </a:solidFill>
              </a:rPr>
              <a:t>difficult</a:t>
            </a:r>
            <a:r>
              <a:rPr lang="fr-FR" sz="3600" b="1" dirty="0" smtClean="0">
                <a:solidFill>
                  <a:srgbClr val="EEB830"/>
                </a:solidFill>
              </a:rPr>
              <a:t> </a:t>
            </a:r>
            <a:br>
              <a:rPr lang="fr-FR" sz="3600" b="1" dirty="0" smtClean="0">
                <a:solidFill>
                  <a:srgbClr val="EEB830"/>
                </a:solidFill>
              </a:rPr>
            </a:br>
            <a:r>
              <a:rPr lang="fr-FR" sz="3600" b="1" dirty="0" smtClean="0">
                <a:solidFill>
                  <a:srgbClr val="EEB830"/>
                </a:solidFill>
              </a:rPr>
              <a:t>     </a:t>
            </a:r>
            <a:r>
              <a:rPr lang="fr-FR" sz="3600" b="1" dirty="0" err="1" smtClean="0">
                <a:solidFill>
                  <a:srgbClr val="EEB830"/>
                </a:solidFill>
              </a:rPr>
              <a:t>since</a:t>
            </a:r>
            <a:r>
              <a:rPr lang="fr-FR" sz="3600" b="1" dirty="0" smtClean="0">
                <a:solidFill>
                  <a:srgbClr val="EEB830"/>
                </a:solidFill>
              </a:rPr>
              <a:t> spin </a:t>
            </a:r>
            <a:r>
              <a:rPr lang="fr-FR" sz="3600" b="1" dirty="0" err="1" smtClean="0">
                <a:solidFill>
                  <a:srgbClr val="EEB830"/>
                </a:solidFill>
              </a:rPr>
              <a:t>knobs</a:t>
            </a:r>
            <a:r>
              <a:rPr lang="fr-FR" sz="3600" b="1" dirty="0" smtClean="0">
                <a:solidFill>
                  <a:srgbClr val="EEB830"/>
                </a:solidFill>
              </a:rPr>
              <a:t> </a:t>
            </a:r>
            <a:r>
              <a:rPr lang="fr-FR" sz="3600" b="1" dirty="0" err="1" smtClean="0">
                <a:solidFill>
                  <a:srgbClr val="EEB830"/>
                </a:solidFill>
              </a:rPr>
              <a:t>also</a:t>
            </a:r>
            <a:r>
              <a:rPr lang="fr-FR" sz="3600" b="1" dirty="0" smtClean="0">
                <a:solidFill>
                  <a:srgbClr val="EEB830"/>
                </a:solidFill>
              </a:rPr>
              <a:t> change </a:t>
            </a:r>
            <a:r>
              <a:rPr lang="fr-FR" sz="3600" b="1" dirty="0" err="1" smtClean="0">
                <a:solidFill>
                  <a:srgbClr val="EEB830"/>
                </a:solidFill>
              </a:rPr>
              <a:t>emittance</a:t>
            </a:r>
            <a:r>
              <a:rPr lang="fr-FR" sz="3600" b="1" dirty="0" smtClean="0">
                <a:solidFill>
                  <a:srgbClr val="EEB830"/>
                </a:solidFill>
              </a:rPr>
              <a:t> </a:t>
            </a:r>
          </a:p>
          <a:p>
            <a:endParaRPr lang="fr-FR" sz="1400" b="1" dirty="0"/>
          </a:p>
          <a:p>
            <a:r>
              <a:rPr lang="fr-FR" sz="3600" b="1" dirty="0" smtClean="0">
                <a:solidFill>
                  <a:srgbClr val="00B050"/>
                </a:solidFill>
              </a:rPr>
              <a:t>-- </a:t>
            </a:r>
            <a:r>
              <a:rPr lang="fr-FR" sz="3600" b="1" dirty="0" err="1" smtClean="0">
                <a:solidFill>
                  <a:srgbClr val="00B050"/>
                </a:solidFill>
              </a:rPr>
              <a:t>study</a:t>
            </a:r>
            <a:r>
              <a:rPr lang="fr-FR" sz="3600" b="1" dirty="0" smtClean="0">
                <a:solidFill>
                  <a:srgbClr val="00B050"/>
                </a:solidFill>
              </a:rPr>
              <a:t> of </a:t>
            </a:r>
            <a:r>
              <a:rPr lang="fr-FR" sz="3600" b="1" dirty="0" err="1" smtClean="0">
                <a:solidFill>
                  <a:srgbClr val="00B050"/>
                </a:solidFill>
              </a:rPr>
              <a:t>strong</a:t>
            </a:r>
            <a:r>
              <a:rPr lang="fr-FR" sz="3600" b="1" dirty="0" smtClean="0">
                <a:solidFill>
                  <a:srgbClr val="00B050"/>
                </a:solidFill>
              </a:rPr>
              <a:t> </a:t>
            </a:r>
            <a:r>
              <a:rPr lang="fr-FR" sz="3600" b="1" dirty="0" err="1" smtClean="0">
                <a:solidFill>
                  <a:srgbClr val="00B050"/>
                </a:solidFill>
              </a:rPr>
              <a:t>static</a:t>
            </a:r>
            <a:r>
              <a:rPr lang="fr-FR" sz="3600" b="1" dirty="0" smtClean="0">
                <a:solidFill>
                  <a:srgbClr val="00B050"/>
                </a:solidFill>
              </a:rPr>
              <a:t> </a:t>
            </a:r>
            <a:r>
              <a:rPr lang="fr-FR" sz="3600" b="1" dirty="0" err="1" smtClean="0">
                <a:solidFill>
                  <a:srgbClr val="00B050"/>
                </a:solidFill>
              </a:rPr>
              <a:t>depolarization</a:t>
            </a:r>
            <a:r>
              <a:rPr lang="fr-FR" sz="3600" b="1" dirty="0" smtClean="0">
                <a:solidFill>
                  <a:srgbClr val="00B050"/>
                </a:solidFill>
              </a:rPr>
              <a:t> possible</a:t>
            </a:r>
          </a:p>
          <a:p>
            <a:endParaRPr lang="fr-FR" sz="3600" b="1" dirty="0">
              <a:solidFill>
                <a:srgbClr val="00B050"/>
              </a:solidFill>
            </a:endParaRPr>
          </a:p>
          <a:p>
            <a:r>
              <a:rPr lang="fr-FR" sz="3600" b="1" dirty="0" smtClean="0">
                <a:solidFill>
                  <a:srgbClr val="009E47"/>
                </a:solidFill>
              </a:rPr>
              <a:t>-- </a:t>
            </a:r>
            <a:r>
              <a:rPr lang="fr-FR" sz="3600" b="1" dirty="0" err="1" smtClean="0">
                <a:solidFill>
                  <a:srgbClr val="009E47"/>
                </a:solidFill>
              </a:rPr>
              <a:t>study</a:t>
            </a:r>
            <a:r>
              <a:rPr lang="fr-FR" sz="3600" b="1" dirty="0" smtClean="0">
                <a:solidFill>
                  <a:srgbClr val="009E47"/>
                </a:solidFill>
              </a:rPr>
              <a:t> of </a:t>
            </a:r>
            <a:r>
              <a:rPr lang="fr-FR" sz="3600" b="1" dirty="0" err="1" smtClean="0">
                <a:solidFill>
                  <a:srgbClr val="009E47"/>
                </a:solidFill>
              </a:rPr>
              <a:t>relationship</a:t>
            </a:r>
            <a:r>
              <a:rPr lang="fr-FR" sz="3600" b="1" dirty="0" smtClean="0">
                <a:solidFill>
                  <a:srgbClr val="009E47"/>
                </a:solidFill>
              </a:rPr>
              <a:t> </a:t>
            </a:r>
            <a:r>
              <a:rPr lang="fr-FR" sz="3600" b="1" dirty="0" err="1" smtClean="0">
                <a:solidFill>
                  <a:srgbClr val="009E47"/>
                </a:solidFill>
              </a:rPr>
              <a:t>between</a:t>
            </a:r>
            <a:r>
              <a:rPr lang="fr-FR" sz="3600" b="1" dirty="0" smtClean="0">
                <a:solidFill>
                  <a:srgbClr val="009E47"/>
                </a:solidFill>
              </a:rPr>
              <a:t> </a:t>
            </a:r>
            <a:r>
              <a:rPr lang="fr-FR" sz="3600" b="1" dirty="0" err="1" smtClean="0">
                <a:solidFill>
                  <a:srgbClr val="009E47"/>
                </a:solidFill>
              </a:rPr>
              <a:t>resonant</a:t>
            </a:r>
            <a:r>
              <a:rPr lang="fr-FR" sz="3600" b="1" dirty="0" smtClean="0">
                <a:solidFill>
                  <a:srgbClr val="009E47"/>
                </a:solidFill>
              </a:rPr>
              <a:t> </a:t>
            </a:r>
            <a:r>
              <a:rPr lang="fr-FR" sz="3600" b="1" dirty="0" err="1" smtClean="0">
                <a:solidFill>
                  <a:srgbClr val="009E47"/>
                </a:solidFill>
              </a:rPr>
              <a:t>depolarization</a:t>
            </a:r>
            <a:r>
              <a:rPr lang="fr-FR" sz="3600" b="1" dirty="0" smtClean="0">
                <a:solidFill>
                  <a:srgbClr val="009E47"/>
                </a:solidFill>
              </a:rPr>
              <a:t> </a:t>
            </a:r>
            <a:r>
              <a:rPr lang="fr-FR" sz="3600" b="1" dirty="0" err="1" smtClean="0">
                <a:solidFill>
                  <a:srgbClr val="009E47"/>
                </a:solidFill>
              </a:rPr>
              <a:t>frequency</a:t>
            </a:r>
            <a:r>
              <a:rPr lang="fr-FR" sz="3600" b="1" dirty="0" smtClean="0">
                <a:solidFill>
                  <a:srgbClr val="009E47"/>
                </a:solidFill>
              </a:rPr>
              <a:t> and spin </a:t>
            </a:r>
            <a:r>
              <a:rPr lang="fr-FR" sz="3600" b="1" dirty="0" err="1" smtClean="0">
                <a:solidFill>
                  <a:srgbClr val="009E47"/>
                </a:solidFill>
              </a:rPr>
              <a:t>resonances</a:t>
            </a:r>
            <a:r>
              <a:rPr lang="fr-FR" sz="3600" b="1" dirty="0" smtClean="0">
                <a:solidFill>
                  <a:srgbClr val="009E47"/>
                </a:solidFill>
              </a:rPr>
              <a:t> in </a:t>
            </a:r>
            <a:r>
              <a:rPr lang="fr-FR" sz="3600" b="1" dirty="0" err="1" smtClean="0">
                <a:solidFill>
                  <a:srgbClr val="009E47"/>
                </a:solidFill>
              </a:rPr>
              <a:t>lattice</a:t>
            </a:r>
            <a:endParaRPr lang="fr-FR" sz="3600" b="1" dirty="0" smtClean="0">
              <a:solidFill>
                <a:srgbClr val="009E4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728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47257" y="261258"/>
            <a:ext cx="3273012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800" b="1" u="sng" dirty="0" err="1" smtClean="0">
                <a:solidFill>
                  <a:srgbClr val="0070C0"/>
                </a:solidFill>
              </a:rPr>
              <a:t>Personal</a:t>
            </a:r>
            <a:r>
              <a:rPr lang="fr-FR" sz="2800" b="1" dirty="0" smtClean="0">
                <a:solidFill>
                  <a:srgbClr val="0070C0"/>
                </a:solidFill>
              </a:rPr>
              <a:t> conclusions</a:t>
            </a:r>
            <a:endParaRPr lang="fr-FR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2148" y="1306286"/>
            <a:ext cx="103327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err="1" smtClean="0"/>
              <a:t>definitely</a:t>
            </a:r>
            <a:r>
              <a:rPr lang="fr-FR" dirty="0" smtClean="0"/>
              <a:t> </a:t>
            </a:r>
            <a:r>
              <a:rPr lang="fr-FR" dirty="0" err="1" smtClean="0"/>
              <a:t>interesting</a:t>
            </a:r>
            <a:r>
              <a:rPr lang="fr-FR" dirty="0" smtClean="0"/>
              <a:t> to practice the </a:t>
            </a:r>
            <a:r>
              <a:rPr lang="fr-FR" dirty="0" err="1" smtClean="0"/>
              <a:t>resonant</a:t>
            </a:r>
            <a:r>
              <a:rPr lang="fr-FR" dirty="0" smtClean="0"/>
              <a:t> </a:t>
            </a:r>
            <a:r>
              <a:rPr lang="fr-FR" dirty="0" err="1" smtClean="0"/>
              <a:t>depolarization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in a situation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err="1" smtClean="0"/>
              <a:t>polarization</a:t>
            </a:r>
            <a:r>
              <a:rPr lang="fr-FR" dirty="0" smtClean="0"/>
              <a:t> time </a:t>
            </a:r>
            <a:r>
              <a:rPr lang="fr-FR" dirty="0" err="1" smtClean="0"/>
              <a:t>is</a:t>
            </a:r>
            <a:r>
              <a:rPr lang="fr-FR" dirty="0" smtClean="0"/>
              <a:t> 10 minutes! </a:t>
            </a:r>
          </a:p>
          <a:p>
            <a:endParaRPr lang="fr-FR" dirty="0" smtClean="0"/>
          </a:p>
          <a:p>
            <a:r>
              <a:rPr lang="fr-FR" dirty="0" smtClean="0"/>
              <a:t>2. </a:t>
            </a:r>
            <a:r>
              <a:rPr lang="fr-FR" dirty="0"/>
              <a:t>I</a:t>
            </a:r>
            <a:r>
              <a:rPr lang="fr-FR" dirty="0" smtClean="0"/>
              <a:t>t </a:t>
            </a:r>
            <a:r>
              <a:rPr lang="fr-FR" dirty="0" err="1" smtClean="0"/>
              <a:t>is</a:t>
            </a:r>
            <a:r>
              <a:rPr lang="fr-FR" dirty="0" smtClean="0"/>
              <a:t> impossible to </a:t>
            </a:r>
            <a:r>
              <a:rPr lang="fr-FR" dirty="0" err="1" smtClean="0"/>
              <a:t>perform</a:t>
            </a:r>
            <a:r>
              <a:rPr lang="fr-FR" dirty="0" smtClean="0"/>
              <a:t> the spin </a:t>
            </a:r>
            <a:r>
              <a:rPr lang="fr-FR" dirty="0" err="1" smtClean="0"/>
              <a:t>precession</a:t>
            </a:r>
            <a:r>
              <a:rPr lang="fr-FR" dirty="0" smtClean="0"/>
              <a:t> </a:t>
            </a:r>
            <a:r>
              <a:rPr lang="fr-FR" dirty="0" err="1" smtClean="0"/>
              <a:t>measaurement</a:t>
            </a:r>
            <a:r>
              <a:rPr lang="fr-FR" dirty="0" smtClean="0"/>
              <a:t> </a:t>
            </a:r>
            <a:r>
              <a:rPr lang="fr-FR" dirty="0" err="1" smtClean="0"/>
              <a:t>unless</a:t>
            </a:r>
            <a:r>
              <a:rPr lang="fr-FR" dirty="0" smtClean="0"/>
              <a:t> a 3D </a:t>
            </a:r>
            <a:r>
              <a:rPr lang="fr-FR" dirty="0" err="1" smtClean="0"/>
              <a:t>compton</a:t>
            </a:r>
            <a:r>
              <a:rPr lang="fr-FR" dirty="0" smtClean="0"/>
              <a:t> </a:t>
            </a:r>
            <a:r>
              <a:rPr lang="fr-FR" dirty="0" err="1" smtClean="0"/>
              <a:t>polarimeter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implemented</a:t>
            </a:r>
            <a:r>
              <a:rPr lang="fr-FR" dirty="0" smtClean="0"/>
              <a:t> (</a:t>
            </a:r>
            <a:r>
              <a:rPr lang="fr-FR" dirty="0" err="1" smtClean="0"/>
              <a:t>interesting</a:t>
            </a:r>
            <a:r>
              <a:rPr lang="fr-FR" dirty="0" smtClean="0"/>
              <a:t>, long </a:t>
            </a:r>
            <a:r>
              <a:rPr lang="fr-FR" dirty="0" err="1" smtClean="0"/>
              <a:t>term</a:t>
            </a:r>
            <a:r>
              <a:rPr lang="fr-FR" dirty="0" smtClean="0"/>
              <a:t> </a:t>
            </a:r>
            <a:r>
              <a:rPr lang="fr-FR" dirty="0" err="1" smtClean="0"/>
              <a:t>proposal</a:t>
            </a:r>
            <a:r>
              <a:rPr lang="fr-FR" dirty="0" smtClean="0"/>
              <a:t>) </a:t>
            </a:r>
          </a:p>
          <a:p>
            <a:endParaRPr lang="fr-FR" dirty="0" smtClean="0"/>
          </a:p>
          <a:p>
            <a:r>
              <a:rPr lang="fr-FR" dirty="0" smtClean="0"/>
              <a:t>3. It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difficult</a:t>
            </a:r>
            <a:r>
              <a:rPr lang="fr-FR" dirty="0" smtClean="0"/>
              <a:t> (to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studied</a:t>
            </a:r>
            <a:r>
              <a:rPr lang="fr-FR" dirty="0" smtClean="0"/>
              <a:t> </a:t>
            </a:r>
            <a:r>
              <a:rPr lang="fr-FR" dirty="0" err="1" smtClean="0"/>
              <a:t>further</a:t>
            </a:r>
            <a:r>
              <a:rPr lang="fr-FR" dirty="0" smtClean="0"/>
              <a:t>) to </a:t>
            </a:r>
            <a:r>
              <a:rPr lang="fr-FR" dirty="0" err="1" smtClean="0"/>
              <a:t>measure</a:t>
            </a:r>
            <a:r>
              <a:rPr lang="fr-FR" dirty="0" smtClean="0"/>
              <a:t> the </a:t>
            </a:r>
            <a:r>
              <a:rPr lang="fr-FR" dirty="0" err="1" smtClean="0"/>
              <a:t>polarization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r>
              <a:rPr lang="fr-FR" dirty="0" smtClean="0"/>
              <a:t> </a:t>
            </a:r>
            <a:r>
              <a:rPr lang="fr-FR" dirty="0" err="1" smtClean="0"/>
              <a:t>precisely</a:t>
            </a:r>
            <a:r>
              <a:rPr lang="fr-FR" dirty="0" smtClean="0"/>
              <a:t> in </a:t>
            </a:r>
            <a:r>
              <a:rPr lang="fr-FR" dirty="0" err="1" smtClean="0"/>
              <a:t>view</a:t>
            </a:r>
            <a:r>
              <a:rPr lang="fr-FR" dirty="0" smtClean="0"/>
              <a:t> of </a:t>
            </a:r>
            <a:r>
              <a:rPr lang="fr-FR" dirty="0" err="1" smtClean="0"/>
              <a:t>optimizing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. </a:t>
            </a:r>
          </a:p>
          <a:p>
            <a:endParaRPr lang="fr-FR" dirty="0" smtClean="0"/>
          </a:p>
          <a:p>
            <a:r>
              <a:rPr lang="fr-FR" b="1" dirty="0" smtClean="0"/>
              <a:t>4.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feasible</a:t>
            </a:r>
            <a:r>
              <a:rPr lang="fr-FR" b="1" dirty="0" smtClean="0"/>
              <a:t> to </a:t>
            </a:r>
            <a:r>
              <a:rPr lang="fr-FR" b="1" dirty="0" err="1" smtClean="0"/>
              <a:t>study</a:t>
            </a:r>
            <a:r>
              <a:rPr lang="fr-FR" b="1" dirty="0" smtClean="0"/>
              <a:t> the </a:t>
            </a:r>
            <a:r>
              <a:rPr lang="fr-FR" b="1" dirty="0" err="1" smtClean="0"/>
              <a:t>implementation</a:t>
            </a:r>
            <a:r>
              <a:rPr lang="fr-FR" b="1" dirty="0" smtClean="0"/>
              <a:t> of spin </a:t>
            </a:r>
            <a:r>
              <a:rPr lang="fr-FR" b="1" dirty="0" err="1" smtClean="0"/>
              <a:t>knobs</a:t>
            </a:r>
            <a:r>
              <a:rPr lang="fr-FR" b="1" dirty="0" smtClean="0"/>
              <a:t> and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-- use </a:t>
            </a:r>
            <a:r>
              <a:rPr lang="fr-FR" b="1" dirty="0" err="1" smtClean="0"/>
              <a:t>them</a:t>
            </a:r>
            <a:r>
              <a:rPr lang="fr-FR" b="1" dirty="0" smtClean="0"/>
              <a:t> to </a:t>
            </a:r>
            <a:r>
              <a:rPr lang="fr-FR" b="1" dirty="0" err="1" smtClean="0"/>
              <a:t>measure</a:t>
            </a:r>
            <a:r>
              <a:rPr lang="fr-FR" b="1" dirty="0" smtClean="0"/>
              <a:t> the </a:t>
            </a:r>
            <a:r>
              <a:rPr lang="fr-FR" b="1" dirty="0" err="1" smtClean="0"/>
              <a:t>polarization</a:t>
            </a:r>
            <a:r>
              <a:rPr lang="fr-FR" b="1" dirty="0"/>
              <a:t> </a:t>
            </a:r>
            <a:r>
              <a:rPr lang="fr-FR" b="1" dirty="0" smtClean="0"/>
              <a:t>and </a:t>
            </a:r>
            <a:r>
              <a:rPr lang="fr-FR" b="1" dirty="0" err="1" smtClean="0"/>
              <a:t>depolarization</a:t>
            </a:r>
            <a:r>
              <a:rPr lang="fr-FR" b="1" dirty="0" smtClean="0"/>
              <a:t> rate in a </a:t>
            </a:r>
            <a:r>
              <a:rPr lang="fr-FR" b="1" dirty="0" err="1" smtClean="0"/>
              <a:t>controlled</a:t>
            </a:r>
            <a:r>
              <a:rPr lang="fr-FR" b="1" dirty="0" smtClean="0"/>
              <a:t> </a:t>
            </a:r>
            <a:r>
              <a:rPr lang="fr-FR" b="1" dirty="0" err="1" smtClean="0"/>
              <a:t>way</a:t>
            </a:r>
            <a:r>
              <a:rPr lang="fr-FR" b="1" dirty="0" smtClean="0"/>
              <a:t> </a:t>
            </a:r>
          </a:p>
          <a:p>
            <a:r>
              <a:rPr lang="fr-FR" b="1" dirty="0"/>
              <a:t> </a:t>
            </a:r>
            <a:r>
              <a:rPr lang="fr-FR" b="1" dirty="0" smtClean="0"/>
              <a:t>                       -- </a:t>
            </a:r>
            <a:r>
              <a:rPr lang="fr-FR" b="1" dirty="0" err="1" smtClean="0"/>
              <a:t>thus</a:t>
            </a:r>
            <a:r>
              <a:rPr lang="fr-FR" b="1" dirty="0" smtClean="0"/>
              <a:t> </a:t>
            </a:r>
            <a:r>
              <a:rPr lang="fr-FR" b="1" dirty="0" err="1" smtClean="0"/>
              <a:t>possibly</a:t>
            </a:r>
            <a:r>
              <a:rPr lang="fr-FR" b="1" dirty="0" smtClean="0"/>
              <a:t> </a:t>
            </a:r>
            <a:r>
              <a:rPr lang="fr-FR" b="1" dirty="0" err="1" smtClean="0"/>
              <a:t>extract</a:t>
            </a:r>
            <a:r>
              <a:rPr lang="fr-FR" b="1" dirty="0" smtClean="0"/>
              <a:t> the </a:t>
            </a:r>
            <a:r>
              <a:rPr lang="fr-FR" b="1" dirty="0" err="1" smtClean="0"/>
              <a:t>absolute</a:t>
            </a:r>
            <a:r>
              <a:rPr lang="fr-FR" b="1" dirty="0" smtClean="0"/>
              <a:t> </a:t>
            </a:r>
            <a:r>
              <a:rPr lang="fr-FR" b="1" dirty="0" err="1" smtClean="0"/>
              <a:t>polarization</a:t>
            </a:r>
            <a:r>
              <a:rPr lang="fr-FR" b="1" dirty="0" smtClean="0"/>
              <a:t> </a:t>
            </a:r>
            <a:r>
              <a:rPr lang="fr-FR" b="1" dirty="0" err="1" smtClean="0"/>
              <a:t>level</a:t>
            </a:r>
            <a:endParaRPr lang="fr-FR" b="1" dirty="0" smtClean="0"/>
          </a:p>
          <a:p>
            <a:r>
              <a:rPr lang="fr-FR" b="1" dirty="0"/>
              <a:t> </a:t>
            </a:r>
            <a:r>
              <a:rPr lang="fr-FR" b="1" dirty="0" smtClean="0"/>
              <a:t>             -- use </a:t>
            </a:r>
            <a:r>
              <a:rPr lang="fr-FR" b="1" dirty="0" err="1" smtClean="0"/>
              <a:t>them</a:t>
            </a:r>
            <a:r>
              <a:rPr lang="fr-FR" b="1" dirty="0" smtClean="0"/>
              <a:t> to </a:t>
            </a:r>
            <a:r>
              <a:rPr lang="fr-FR" b="1" dirty="0" err="1" smtClean="0"/>
              <a:t>search</a:t>
            </a:r>
            <a:r>
              <a:rPr lang="fr-FR" b="1" dirty="0" smtClean="0"/>
              <a:t> for impact of spin </a:t>
            </a:r>
            <a:r>
              <a:rPr lang="fr-FR" b="1" dirty="0" err="1" smtClean="0"/>
              <a:t>resonances</a:t>
            </a:r>
            <a:r>
              <a:rPr lang="fr-FR" b="1" dirty="0" smtClean="0"/>
              <a:t> on the </a:t>
            </a:r>
            <a:r>
              <a:rPr lang="fr-FR" b="1" dirty="0" err="1" smtClean="0"/>
              <a:t>relationship</a:t>
            </a:r>
            <a:r>
              <a:rPr lang="fr-FR" b="1" dirty="0" smtClean="0"/>
              <a:t> </a:t>
            </a:r>
            <a:r>
              <a:rPr lang="fr-FR" b="1" dirty="0" err="1" smtClean="0"/>
              <a:t>between</a:t>
            </a:r>
            <a:endParaRPr lang="fr-FR" b="1" dirty="0" smtClean="0"/>
          </a:p>
          <a:p>
            <a:r>
              <a:rPr lang="fr-FR" b="1" dirty="0" smtClean="0"/>
              <a:t>                        </a:t>
            </a:r>
            <a:r>
              <a:rPr lang="fr-FR" b="1" dirty="0" err="1" smtClean="0"/>
              <a:t>resonant</a:t>
            </a:r>
            <a:r>
              <a:rPr lang="fr-FR" b="1" dirty="0" smtClean="0"/>
              <a:t> </a:t>
            </a:r>
            <a:r>
              <a:rPr lang="fr-FR" b="1" dirty="0" err="1" smtClean="0"/>
              <a:t>depolarization</a:t>
            </a:r>
            <a:r>
              <a:rPr lang="fr-FR" b="1" dirty="0" smtClean="0"/>
              <a:t> </a:t>
            </a:r>
            <a:r>
              <a:rPr lang="fr-FR" b="1" dirty="0" err="1" smtClean="0"/>
              <a:t>frequency</a:t>
            </a:r>
            <a:r>
              <a:rPr lang="fr-FR" b="1" dirty="0" smtClean="0"/>
              <a:t> and </a:t>
            </a:r>
            <a:r>
              <a:rPr lang="fr-FR" b="1" dirty="0" err="1" smtClean="0"/>
              <a:t>beam</a:t>
            </a:r>
            <a:r>
              <a:rPr lang="fr-FR" b="1" dirty="0" smtClean="0"/>
              <a:t> </a:t>
            </a:r>
            <a:r>
              <a:rPr lang="fr-FR" b="1" dirty="0" err="1" smtClean="0"/>
              <a:t>energy</a:t>
            </a:r>
            <a:endParaRPr lang="fr-FR" b="1" dirty="0" smtClean="0"/>
          </a:p>
          <a:p>
            <a:endParaRPr lang="fr-FR" dirty="0"/>
          </a:p>
          <a:p>
            <a:r>
              <a:rPr lang="fr-FR" b="1" dirty="0" smtClean="0"/>
              <a:t>5. </a:t>
            </a:r>
            <a:r>
              <a:rPr lang="fr-FR" b="1" dirty="0" err="1"/>
              <a:t>P</a:t>
            </a:r>
            <a:r>
              <a:rPr lang="fr-FR" b="1" dirty="0" err="1" smtClean="0"/>
              <a:t>rocedures</a:t>
            </a:r>
            <a:endParaRPr lang="fr-FR" b="1" dirty="0" smtClean="0"/>
          </a:p>
          <a:p>
            <a:r>
              <a:rPr lang="fr-FR" b="1" dirty="0" smtClean="0"/>
              <a:t>-- 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of </a:t>
            </a:r>
            <a:r>
              <a:rPr lang="fr-FR" b="1" dirty="0" err="1" smtClean="0"/>
              <a:t>great</a:t>
            </a:r>
            <a:r>
              <a:rPr lang="fr-FR" b="1" dirty="0" smtClean="0"/>
              <a:t> importance to </a:t>
            </a:r>
            <a:r>
              <a:rPr lang="fr-FR" b="1" dirty="0" err="1" smtClean="0"/>
              <a:t>simulate</a:t>
            </a:r>
            <a:r>
              <a:rPr lang="fr-FR" b="1" dirty="0" smtClean="0"/>
              <a:t> </a:t>
            </a:r>
            <a:r>
              <a:rPr lang="fr-FR" b="1" dirty="0" err="1" smtClean="0"/>
              <a:t>these</a:t>
            </a:r>
            <a:r>
              <a:rPr lang="fr-FR" b="1" dirty="0" smtClean="0"/>
              <a:t> </a:t>
            </a:r>
            <a:r>
              <a:rPr lang="fr-FR" b="1" dirty="0" err="1" smtClean="0"/>
              <a:t>experiments</a:t>
            </a:r>
            <a:r>
              <a:rPr lang="fr-FR" b="1" dirty="0" smtClean="0"/>
              <a:t> , at least </a:t>
            </a:r>
            <a:r>
              <a:rPr lang="fr-FR" b="1" dirty="0" err="1" smtClean="0"/>
              <a:t>conceptually</a:t>
            </a:r>
            <a:r>
              <a:rPr lang="fr-FR" b="1" dirty="0" smtClean="0"/>
              <a:t>, </a:t>
            </a:r>
            <a:r>
              <a:rPr lang="fr-FR" b="1" dirty="0" err="1" smtClean="0"/>
              <a:t>before</a:t>
            </a:r>
            <a:r>
              <a:rPr lang="fr-FR" b="1" dirty="0" smtClean="0"/>
              <a:t> </a:t>
            </a:r>
            <a:r>
              <a:rPr lang="fr-FR" b="1" dirty="0" err="1" smtClean="0"/>
              <a:t>executing</a:t>
            </a:r>
            <a:r>
              <a:rPr lang="fr-FR" b="1" dirty="0" smtClean="0"/>
              <a:t> </a:t>
            </a:r>
            <a:r>
              <a:rPr lang="fr-FR" b="1" dirty="0" err="1" smtClean="0"/>
              <a:t>them</a:t>
            </a:r>
            <a:r>
              <a:rPr lang="fr-FR" b="1" dirty="0" smtClean="0"/>
              <a:t>! </a:t>
            </a:r>
            <a:r>
              <a:rPr lang="fr-FR" b="1" dirty="0"/>
              <a:t> </a:t>
            </a:r>
            <a:r>
              <a:rPr lang="fr-FR" b="1" dirty="0" smtClean="0"/>
              <a:t>     -- </a:t>
            </a:r>
            <a:r>
              <a:rPr lang="fr-FR" b="1" dirty="0" err="1" smtClean="0"/>
              <a:t>understanding</a:t>
            </a:r>
            <a:r>
              <a:rPr lang="fr-FR" b="1" dirty="0" smtClean="0"/>
              <a:t> of the </a:t>
            </a:r>
            <a:r>
              <a:rPr lang="fr-FR" b="1" dirty="0" err="1" smtClean="0"/>
              <a:t>assignment</a:t>
            </a:r>
            <a:r>
              <a:rPr lang="fr-FR" b="1" dirty="0" smtClean="0"/>
              <a:t> of </a:t>
            </a:r>
            <a:r>
              <a:rPr lang="fr-FR" b="1" dirty="0" err="1" smtClean="0"/>
              <a:t>uncertainties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crucial!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66675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409</Words>
  <Application>Microsoft Office PowerPoint</Application>
  <PresentationFormat>Widescreen</PresentationFormat>
  <Paragraphs>58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9</cp:revision>
  <dcterms:created xsi:type="dcterms:W3CDTF">2023-02-16T07:29:04Z</dcterms:created>
  <dcterms:modified xsi:type="dcterms:W3CDTF">2023-02-16T08:37:42Z</dcterms:modified>
</cp:coreProperties>
</file>