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9"/>
  </p:notesMasterIdLst>
  <p:sldIdLst>
    <p:sldId id="256" r:id="rId2"/>
    <p:sldId id="499" r:id="rId3"/>
    <p:sldId id="500" r:id="rId4"/>
    <p:sldId id="485" r:id="rId5"/>
    <p:sldId id="501" r:id="rId6"/>
    <p:sldId id="502" r:id="rId7"/>
    <p:sldId id="50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83"/>
    <p:restoredTop sz="94631"/>
  </p:normalViewPr>
  <p:slideViewPr>
    <p:cSldViewPr snapToGrid="0" snapToObjects="1">
      <p:cViewPr varScale="1">
        <p:scale>
          <a:sx n="131" d="100"/>
          <a:sy n="131" d="100"/>
        </p:scale>
        <p:origin x="1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06/03/2023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Material for discussion EPOL group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16073" cy="2387600"/>
          </a:xfrm>
        </p:spPr>
        <p:txBody>
          <a:bodyPr>
            <a:normAutofit/>
          </a:bodyPr>
          <a:lstStyle/>
          <a:p>
            <a:r>
              <a:rPr lang="fr-FR" sz="3600" dirty="0" err="1"/>
              <a:t>Material</a:t>
            </a:r>
            <a:r>
              <a:rPr lang="fr-FR" sz="3600" dirty="0"/>
              <a:t> for discussion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0831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Aurélien MARTENS (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IJCLab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Orsay)</a:t>
            </a:r>
          </a:p>
          <a:p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11A30-F087-DD48-90DA-D222F7DB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Material</a:t>
            </a:r>
            <a:r>
              <a:rPr lang="fr-FR" dirty="0"/>
              <a:t> for discussion EPOL group meeting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1A41AC-410A-C947-93BF-0FD64956B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Location of polarimeter(s)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76C0C9-15AA-CF41-B8A2-4812370A9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320797" cy="4351338"/>
          </a:xfrm>
        </p:spPr>
        <p:txBody>
          <a:bodyPr/>
          <a:lstStyle/>
          <a:p>
            <a:r>
              <a:rPr lang="en-GB" dirty="0"/>
              <a:t>Two locations were mentioned by </a:t>
            </a:r>
            <a:r>
              <a:rPr lang="en-GB" dirty="0" err="1"/>
              <a:t>Oide</a:t>
            </a:r>
            <a:r>
              <a:rPr lang="en-GB" dirty="0"/>
              <a:t>-san and M. Hofer:</a:t>
            </a:r>
          </a:p>
          <a:p>
            <a:pPr lvl="1"/>
            <a:r>
              <a:rPr lang="en-GB" dirty="0"/>
              <a:t>Upstream IP:</a:t>
            </a:r>
          </a:p>
          <a:p>
            <a:pPr lvl="2"/>
            <a:r>
              <a:rPr lang="en-GB" dirty="0" err="1"/>
              <a:t>Sigma_x</a:t>
            </a:r>
            <a:r>
              <a:rPr lang="en-GB" dirty="0"/>
              <a:t>=300um;sigma_y=30um;dispersion=12mm; 4.3mm bunch length</a:t>
            </a:r>
          </a:p>
          <a:p>
            <a:pPr lvl="1"/>
            <a:r>
              <a:rPr lang="en-GB" dirty="0"/>
              <a:t>Upstream RF section :</a:t>
            </a:r>
          </a:p>
          <a:p>
            <a:pPr lvl="2"/>
            <a:r>
              <a:rPr lang="en-GB" dirty="0" err="1"/>
              <a:t>Sigma_x</a:t>
            </a:r>
            <a:r>
              <a:rPr lang="en-GB" dirty="0"/>
              <a:t>=525um;sigma_y=12um (colliding);dispersion=32mm; 4.3mm bunch length</a:t>
            </a:r>
          </a:p>
          <a:p>
            <a:pPr lvl="2"/>
            <a:endParaRPr lang="en-GB" dirty="0"/>
          </a:p>
          <a:p>
            <a:r>
              <a:rPr lang="en-GB" dirty="0"/>
              <a:t>Pilot bunch charge: assume 1.6nC (as given by </a:t>
            </a:r>
            <a:r>
              <a:rPr lang="en-GB" dirty="0" err="1"/>
              <a:t>Oide</a:t>
            </a:r>
            <a:r>
              <a:rPr lang="en-GB" dirty="0"/>
              <a:t> some time ago)</a:t>
            </a:r>
          </a:p>
          <a:p>
            <a:pPr lvl="2"/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7E4A20-2D16-1C49-8463-8F62EE01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E56700-9AD3-9748-AC3C-0521353F2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C6DC6-BF2C-074F-A5B2-552E7591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76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CC944102-9693-1C41-998A-D1EF5EC62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8" y="1429287"/>
            <a:ext cx="4618743" cy="346405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FF55B23-42A8-B346-9628-E899A7524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Estimated rates (pilot bunch)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0FC618-4FE0-BC44-BE45-644B75B5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AAB672-0206-D340-9353-43A56ACAA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990D75-04FE-A04C-895A-091481C02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304BF9A-DEF7-7D46-B850-624BA7B7E2B5}"/>
              </a:ext>
            </a:extLst>
          </p:cNvPr>
          <p:cNvSpPr txBox="1"/>
          <p:nvPr/>
        </p:nvSpPr>
        <p:spPr>
          <a:xfrm>
            <a:off x="5398851" y="1059955"/>
            <a:ext cx="323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Upstream IP, laser sigma=600um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FA1483F-699F-1D4C-B454-86A9EB932C14}"/>
              </a:ext>
            </a:extLst>
          </p:cNvPr>
          <p:cNvSpPr txBox="1"/>
          <p:nvPr/>
        </p:nvSpPr>
        <p:spPr>
          <a:xfrm>
            <a:off x="862519" y="1049867"/>
            <a:ext cx="3125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Upstream RF, laser sigma=1mm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6290563-A3BA-0949-8BF4-2CF41540A444}"/>
              </a:ext>
            </a:extLst>
          </p:cNvPr>
          <p:cNvSpPr txBox="1"/>
          <p:nvPr/>
        </p:nvSpPr>
        <p:spPr>
          <a:xfrm>
            <a:off x="2067279" y="1497352"/>
            <a:ext cx="2034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Laser </a:t>
            </a:r>
            <a:r>
              <a:rPr lang="en-GB" dirty="0" err="1">
                <a:solidFill>
                  <a:schemeClr val="accent3"/>
                </a:solidFill>
              </a:rPr>
              <a:t>Sigma_t</a:t>
            </a:r>
            <a:r>
              <a:rPr lang="en-GB" dirty="0">
                <a:solidFill>
                  <a:schemeClr val="accent3"/>
                </a:solidFill>
              </a:rPr>
              <a:t> = 3ps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FE98B64-6A5F-414D-9CE9-6DFA9F0A642F}"/>
              </a:ext>
            </a:extLst>
          </p:cNvPr>
          <p:cNvSpPr txBox="1"/>
          <p:nvPr/>
        </p:nvSpPr>
        <p:spPr>
          <a:xfrm>
            <a:off x="937297" y="3698447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3ns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D0D2CA3-4FF4-4E42-B415-229895CDF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0285" y="1351134"/>
            <a:ext cx="4721157" cy="354086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420C7840-66A1-814F-A542-623B07AB0A3D}"/>
              </a:ext>
            </a:extLst>
          </p:cNvPr>
          <p:cNvSpPr txBox="1"/>
          <p:nvPr/>
        </p:nvSpPr>
        <p:spPr>
          <a:xfrm>
            <a:off x="1759226" y="3010682"/>
            <a:ext cx="746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300ps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4376B42-7D87-7C48-A2D6-F78833CA4011}"/>
              </a:ext>
            </a:extLst>
          </p:cNvPr>
          <p:cNvSpPr txBox="1"/>
          <p:nvPr/>
        </p:nvSpPr>
        <p:spPr>
          <a:xfrm>
            <a:off x="2361929" y="2179188"/>
            <a:ext cx="62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30ps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89CA7AC-16C4-B248-9B29-15CFD2A13848}"/>
              </a:ext>
            </a:extLst>
          </p:cNvPr>
          <p:cNvSpPr txBox="1"/>
          <p:nvPr/>
        </p:nvSpPr>
        <p:spPr>
          <a:xfrm>
            <a:off x="6425034" y="1602935"/>
            <a:ext cx="51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3ps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5DD73CD-52B0-D84E-B47C-9FFCDB626148}"/>
              </a:ext>
            </a:extLst>
          </p:cNvPr>
          <p:cNvSpPr txBox="1"/>
          <p:nvPr/>
        </p:nvSpPr>
        <p:spPr>
          <a:xfrm>
            <a:off x="5295052" y="3804030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E5E995-D0E8-7F49-85DF-B2E43067D772}"/>
              </a:ext>
            </a:extLst>
          </p:cNvPr>
          <p:cNvSpPr txBox="1"/>
          <p:nvPr/>
        </p:nvSpPr>
        <p:spPr>
          <a:xfrm>
            <a:off x="6116981" y="3116265"/>
            <a:ext cx="746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300ps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C8C8738-A740-2B4D-BA6D-452E326C94BA}"/>
              </a:ext>
            </a:extLst>
          </p:cNvPr>
          <p:cNvSpPr txBox="1"/>
          <p:nvPr/>
        </p:nvSpPr>
        <p:spPr>
          <a:xfrm>
            <a:off x="6719684" y="2284771"/>
            <a:ext cx="62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30ps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AB6C0F3-9816-6844-B8B7-9FAEDB4C44EF}"/>
              </a:ext>
            </a:extLst>
          </p:cNvPr>
          <p:cNvSpPr txBox="1"/>
          <p:nvPr/>
        </p:nvSpPr>
        <p:spPr>
          <a:xfrm>
            <a:off x="79612" y="5023468"/>
            <a:ext cx="8936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NB: luminosity and scattering rates are sensitive to angular jitters</a:t>
            </a:r>
          </a:p>
          <a:p>
            <a:r>
              <a:rPr lang="en-GB" sz="1600" dirty="0"/>
              <a:t>Assuming 100urad jitter </a:t>
            </a:r>
            <a:r>
              <a:rPr lang="en-GB" sz="1600" dirty="0">
                <a:sym typeface="Wingdings" pitchFamily="2" charset="2"/>
              </a:rPr>
              <a:t> 3%/0.2%/0.03%/0.006% relative variation for 3ns/300ps/30ps/3ps case</a:t>
            </a:r>
            <a:r>
              <a:rPr lang="en-GB" sz="1600" dirty="0"/>
              <a:t> </a:t>
            </a:r>
          </a:p>
          <a:p>
            <a:r>
              <a:rPr lang="en-GB" sz="1600" dirty="0"/>
              <a:t>Position jitters also induce </a:t>
            </a:r>
            <a:r>
              <a:rPr lang="en-GB" sz="1600" dirty="0" err="1"/>
              <a:t>lumi</a:t>
            </a:r>
            <a:r>
              <a:rPr lang="en-GB" sz="1600" dirty="0"/>
              <a:t> variations ~ (</a:t>
            </a:r>
            <a:r>
              <a:rPr lang="en-GB" sz="1600" dirty="0" err="1"/>
              <a:t>dX</a:t>
            </a:r>
            <a:r>
              <a:rPr lang="en-GB" sz="1600" dirty="0"/>
              <a:t>/</a:t>
            </a:r>
            <a:r>
              <a:rPr lang="en-GB" sz="1600" dirty="0" err="1"/>
              <a:t>sigma_X</a:t>
            </a:r>
            <a:r>
              <a:rPr lang="en-GB" sz="1600" dirty="0"/>
              <a:t>)^2~0.1% ? (assuming 3% jitter </a:t>
            </a:r>
            <a:r>
              <a:rPr lang="en-GB" sz="1600" dirty="0" err="1"/>
              <a:t>wrt</a:t>
            </a:r>
            <a:r>
              <a:rPr lang="en-GB" sz="1600" dirty="0"/>
              <a:t> size)</a:t>
            </a:r>
          </a:p>
          <a:p>
            <a:r>
              <a:rPr lang="en-GB" sz="1600" dirty="0"/>
              <a:t>These are important to be considered when dealing with detector asymmetries when flip/flopping laser helicity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24A9A8C-2D35-E242-914A-4141BD374DDC}"/>
              </a:ext>
            </a:extLst>
          </p:cNvPr>
          <p:cNvSpPr txBox="1"/>
          <p:nvPr/>
        </p:nvSpPr>
        <p:spPr>
          <a:xfrm rot="16200000">
            <a:off x="-689723" y="2660384"/>
            <a:ext cx="191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Scattering rate (/s)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40E44A4-D869-DC49-9B06-B42155A56353}"/>
              </a:ext>
            </a:extLst>
          </p:cNvPr>
          <p:cNvSpPr txBox="1"/>
          <p:nvPr/>
        </p:nvSpPr>
        <p:spPr>
          <a:xfrm rot="16200000">
            <a:off x="3723443" y="2640999"/>
            <a:ext cx="191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Scattering rate (/s)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7C4E160-B725-6B42-A10B-47D22C9100D0}"/>
              </a:ext>
            </a:extLst>
          </p:cNvPr>
          <p:cNvSpPr txBox="1"/>
          <p:nvPr/>
        </p:nvSpPr>
        <p:spPr>
          <a:xfrm>
            <a:off x="1369398" y="4633014"/>
            <a:ext cx="240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Crossing angle (radians)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634E4A1-CBCE-5C4E-AA47-C1333E4A7ACA}"/>
              </a:ext>
            </a:extLst>
          </p:cNvPr>
          <p:cNvSpPr txBox="1"/>
          <p:nvPr/>
        </p:nvSpPr>
        <p:spPr>
          <a:xfrm>
            <a:off x="5732569" y="4629595"/>
            <a:ext cx="240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Crossing angle (radians)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9E07811-7D76-7346-8B72-DA1E96A1BA6D}"/>
              </a:ext>
            </a:extLst>
          </p:cNvPr>
          <p:cNvSpPr txBox="1"/>
          <p:nvPr/>
        </p:nvSpPr>
        <p:spPr>
          <a:xfrm>
            <a:off x="6681098" y="78215"/>
            <a:ext cx="231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Gaussian beam </a:t>
            </a:r>
            <a:r>
              <a:rPr lang="en-GB" dirty="0" err="1"/>
              <a:t>approx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87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E521CE-66EB-DD4A-BAE4-825A11BAD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Some</a:t>
            </a:r>
            <a:r>
              <a:rPr lang="fr-FR" dirty="0"/>
              <a:t> possible laser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8F21F9-5D5D-AF44-81BE-AD0A1889E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BE313B-09E0-7643-91D1-6BAA47881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218B1-51F2-BD41-A79C-2CA5E0EE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1FDF3905-3611-BA4F-9365-3B43CC133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588062"/>
              </p:ext>
            </p:extLst>
          </p:nvPr>
        </p:nvGraphicFramePr>
        <p:xfrm>
          <a:off x="761563" y="1485581"/>
          <a:ext cx="7428859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347">
                  <a:extLst>
                    <a:ext uri="{9D8B030D-6E8A-4147-A177-3AD203B41FA5}">
                      <a16:colId xmlns:a16="http://schemas.microsoft.com/office/drawing/2014/main" val="1225774602"/>
                    </a:ext>
                  </a:extLst>
                </a:gridCol>
                <a:gridCol w="1358083">
                  <a:extLst>
                    <a:ext uri="{9D8B030D-6E8A-4147-A177-3AD203B41FA5}">
                      <a16:colId xmlns:a16="http://schemas.microsoft.com/office/drawing/2014/main" val="222524220"/>
                    </a:ext>
                  </a:extLst>
                </a:gridCol>
                <a:gridCol w="1857214">
                  <a:extLst>
                    <a:ext uri="{9D8B030D-6E8A-4147-A177-3AD203B41FA5}">
                      <a16:colId xmlns:a16="http://schemas.microsoft.com/office/drawing/2014/main" val="474661808"/>
                    </a:ext>
                  </a:extLst>
                </a:gridCol>
                <a:gridCol w="1857215">
                  <a:extLst>
                    <a:ext uri="{9D8B030D-6E8A-4147-A177-3AD203B41FA5}">
                      <a16:colId xmlns:a16="http://schemas.microsoft.com/office/drawing/2014/main" val="65805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Laser </a:t>
                      </a:r>
                      <a:r>
                        <a:rPr lang="fr-FR" dirty="0" err="1"/>
                        <a:t>param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</a:t>
                      </a:r>
                    </a:p>
                    <a:p>
                      <a:r>
                        <a:rPr lang="fr-FR" dirty="0"/>
                        <a:t>(1.6nC)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 v2</a:t>
                      </a:r>
                    </a:p>
                    <a:p>
                      <a:r>
                        <a:rPr lang="fr-FR" dirty="0"/>
                        <a:t>(1.6nC)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colliding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bunches</a:t>
                      </a:r>
                      <a:r>
                        <a:rPr lang="fr-FR" dirty="0"/>
                        <a:t> (38nC, at 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4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Repetition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68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</a:t>
                      </a:r>
                      <a:r>
                        <a:rPr lang="fr-FR" dirty="0" err="1"/>
                        <a:t>energy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10x0.5mJ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56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5 </a:t>
                      </a:r>
                      <a:r>
                        <a:rPr lang="fr-FR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</a:t>
                      </a:r>
                      <a:r>
                        <a:rPr lang="fr-FR" dirty="0" err="1"/>
                        <a:t>ps</a:t>
                      </a:r>
                      <a:r>
                        <a:rPr lang="fr-FR" dirty="0"/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162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Average</a:t>
                      </a:r>
                      <a:r>
                        <a:rPr lang="fr-FR" dirty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 </a:t>
                      </a:r>
                      <a:r>
                        <a:rPr lang="fr-FR" baseline="30000" dirty="0"/>
                        <a:t>(***)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150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33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Scattering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3x10</a:t>
                      </a:r>
                      <a:r>
                        <a:rPr lang="fr-FR" baseline="30000" dirty="0"/>
                        <a:t>5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4x10</a:t>
                      </a:r>
                      <a:r>
                        <a:rPr lang="fr-FR" baseline="30000" dirty="0"/>
                        <a:t>8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69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/>
                        <a:t>Scattering</a:t>
                      </a:r>
                      <a:r>
                        <a:rPr lang="fr-FR" sz="1200" dirty="0"/>
                        <a:t> rate per </a:t>
                      </a:r>
                      <a:r>
                        <a:rPr lang="fr-FR" sz="1200" dirty="0" err="1"/>
                        <a:t>bunch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3x10</a:t>
                      </a:r>
                      <a:r>
                        <a:rPr lang="fr-FR" baseline="30000" dirty="0"/>
                        <a:t>5</a:t>
                      </a:r>
                      <a:r>
                        <a:rPr lang="fr-FR" baseline="0" dirty="0"/>
                        <a:t>/s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4x10</a:t>
                      </a:r>
                      <a:r>
                        <a:rPr lang="fr-FR" baseline="30000" dirty="0"/>
                        <a:t>6</a:t>
                      </a:r>
                      <a:r>
                        <a:rPr lang="fr-FR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204656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0D40DBB-81BC-0141-A008-F9FCFFC198DF}"/>
              </a:ext>
            </a:extLst>
          </p:cNvPr>
          <p:cNvSpPr txBox="1"/>
          <p:nvPr/>
        </p:nvSpPr>
        <p:spPr>
          <a:xfrm>
            <a:off x="3529388" y="970314"/>
            <a:ext cx="1790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Nikolai’s</a:t>
            </a:r>
            <a:r>
              <a:rPr lang="fr-FR" dirty="0"/>
              <a:t> </a:t>
            </a:r>
            <a:r>
              <a:rPr lang="fr-FR" dirty="0" err="1"/>
              <a:t>baseline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3660539-989F-A047-8D40-1986D8E5F190}"/>
              </a:ext>
            </a:extLst>
          </p:cNvPr>
          <p:cNvCxnSpPr>
            <a:stCxn id="8" idx="1"/>
          </p:cNvCxnSpPr>
          <p:nvPr/>
        </p:nvCxnSpPr>
        <p:spPr>
          <a:xfrm flipH="1">
            <a:off x="3383084" y="1154980"/>
            <a:ext cx="146304" cy="334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9F16721-FD5C-9D46-9FBE-7C66C0DDD8B0}"/>
              </a:ext>
            </a:extLst>
          </p:cNvPr>
          <p:cNvSpPr txBox="1"/>
          <p:nvPr/>
        </p:nvSpPr>
        <p:spPr>
          <a:xfrm>
            <a:off x="63362" y="5464960"/>
            <a:ext cx="91831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aseline="30000" dirty="0"/>
              <a:t>(*)</a:t>
            </a:r>
            <a:r>
              <a:rPr lang="fr-FR" sz="1400" dirty="0"/>
              <a:t> Large </a:t>
            </a:r>
            <a:r>
              <a:rPr lang="fr-FR" sz="1400" dirty="0" err="1"/>
              <a:t>piwinski</a:t>
            </a:r>
            <a:r>
              <a:rPr lang="fr-FR" sz="1400" dirty="0"/>
              <a:t> contribution, </a:t>
            </a:r>
            <a:r>
              <a:rPr lang="fr-FR" sz="1400" dirty="0" err="1"/>
              <a:t>nearly</a:t>
            </a:r>
            <a:r>
              <a:rPr lang="fr-FR" sz="1400" dirty="0"/>
              <a:t> </a:t>
            </a:r>
            <a:r>
              <a:rPr lang="fr-FR" sz="1400" dirty="0" err="1"/>
              <a:t>scales</a:t>
            </a:r>
            <a:r>
              <a:rPr lang="fr-FR" sz="1400" dirty="0"/>
              <a:t> as </a:t>
            </a:r>
            <a:r>
              <a:rPr lang="fr-FR" sz="1400" dirty="0" err="1"/>
              <a:t>crossing</a:t>
            </a:r>
            <a:r>
              <a:rPr lang="fr-FR" sz="1400" dirty="0"/>
              <a:t> angle, </a:t>
            </a:r>
            <a:r>
              <a:rPr lang="fr-FR" sz="1400" dirty="0" err="1"/>
              <a:t>very</a:t>
            </a:r>
            <a:r>
              <a:rPr lang="fr-FR" sz="1400" dirty="0"/>
              <a:t> </a:t>
            </a:r>
            <a:r>
              <a:rPr lang="fr-FR" sz="1400" dirty="0" err="1"/>
              <a:t>dependent</a:t>
            </a:r>
            <a:r>
              <a:rPr lang="fr-FR" sz="1400" dirty="0"/>
              <a:t> on laser </a:t>
            </a:r>
            <a:r>
              <a:rPr lang="fr-FR" sz="1400" dirty="0" err="1"/>
              <a:t>beam</a:t>
            </a:r>
            <a:r>
              <a:rPr lang="fr-FR" sz="1400" dirty="0"/>
              <a:t> size (</a:t>
            </a:r>
            <a:r>
              <a:rPr lang="fr-FR" sz="1400" dirty="0" err="1"/>
              <a:t>was</a:t>
            </a:r>
            <a:r>
              <a:rPr lang="fr-FR" sz="1400" dirty="0"/>
              <a:t> 2x10</a:t>
            </a:r>
            <a:r>
              <a:rPr lang="fr-FR" sz="1400" baseline="30000" dirty="0"/>
              <a:t>6</a:t>
            </a:r>
            <a:r>
              <a:rPr lang="fr-FR" sz="1400" dirty="0"/>
              <a:t>/s in </a:t>
            </a:r>
            <a:r>
              <a:rPr lang="fr-FR" sz="1400" dirty="0" err="1"/>
              <a:t>ref</a:t>
            </a:r>
            <a:r>
              <a:rPr lang="fr-FR" sz="1400" dirty="0"/>
              <a:t>. </a:t>
            </a:r>
            <a:r>
              <a:rPr lang="fr-FR" sz="1400" dirty="0" err="1"/>
              <a:t>paper</a:t>
            </a:r>
            <a:r>
              <a:rPr lang="fr-FR" sz="1400" dirty="0"/>
              <a:t>)</a:t>
            </a:r>
          </a:p>
          <a:p>
            <a:r>
              <a:rPr lang="fr-FR" sz="1400" baseline="30000" dirty="0"/>
              <a:t>(**) </a:t>
            </a:r>
            <a:r>
              <a:rPr lang="fr-FR" sz="1400" dirty="0"/>
              <a:t>Short pulse duration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broader</a:t>
            </a:r>
            <a:r>
              <a:rPr lang="fr-FR" sz="1400" dirty="0">
                <a:sym typeface="Wingdings" pitchFamily="2" charset="2"/>
              </a:rPr>
              <a:t> laser </a:t>
            </a:r>
            <a:r>
              <a:rPr lang="fr-FR" sz="1400" dirty="0" err="1">
                <a:sym typeface="Wingdings" pitchFamily="2" charset="2"/>
              </a:rPr>
              <a:t>spectrum</a:t>
            </a:r>
            <a:r>
              <a:rPr lang="fr-FR" sz="1400" dirty="0">
                <a:sym typeface="Wingdings" pitchFamily="2" charset="2"/>
              </a:rPr>
              <a:t>, </a:t>
            </a:r>
            <a:r>
              <a:rPr lang="fr-FR" sz="1400" dirty="0" err="1">
                <a:sym typeface="Wingdings" pitchFamily="2" charset="2"/>
              </a:rPr>
              <a:t>energy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measurement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from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threshold</a:t>
            </a:r>
            <a:r>
              <a:rPr lang="fr-FR" sz="1400" dirty="0">
                <a:sym typeface="Wingdings" pitchFamily="2" charset="2"/>
              </a:rPr>
              <a:t> more </a:t>
            </a:r>
            <a:r>
              <a:rPr lang="fr-FR" sz="1400" dirty="0" err="1">
                <a:sym typeface="Wingdings" pitchFamily="2" charset="2"/>
              </a:rPr>
              <a:t>difficult</a:t>
            </a:r>
            <a:endParaRPr lang="fr-FR" sz="1400" dirty="0">
              <a:sym typeface="Wingdings" pitchFamily="2" charset="2"/>
            </a:endParaRPr>
          </a:p>
          <a:p>
            <a:r>
              <a:rPr lang="fr-FR" sz="1400" baseline="30000" dirty="0"/>
              <a:t>(***) </a:t>
            </a:r>
            <a:r>
              <a:rPr lang="fr-FR" sz="1400" dirty="0"/>
              <a:t>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increased</a:t>
            </a:r>
            <a:r>
              <a:rPr lang="fr-FR" sz="1400" dirty="0"/>
              <a:t> to </a:t>
            </a:r>
            <a:r>
              <a:rPr lang="fr-FR" sz="1400" dirty="0" err="1"/>
              <a:t>typically</a:t>
            </a:r>
            <a:r>
              <a:rPr lang="fr-FR" sz="1400" dirty="0"/>
              <a:t> ~100W (</a:t>
            </a:r>
            <a:r>
              <a:rPr lang="fr-FR" sz="1400" dirty="0" err="1"/>
              <a:t>nowadays</a:t>
            </a:r>
            <a:r>
              <a:rPr lang="fr-FR" sz="1400" dirty="0"/>
              <a:t>) but </a:t>
            </a:r>
            <a:r>
              <a:rPr lang="fr-FR" sz="1400" dirty="0" err="1"/>
              <a:t>requires</a:t>
            </a:r>
            <a:r>
              <a:rPr lang="fr-FR" sz="1400" dirty="0"/>
              <a:t> </a:t>
            </a:r>
            <a:r>
              <a:rPr lang="fr-FR" sz="1400" dirty="0" err="1"/>
              <a:t>operational</a:t>
            </a:r>
            <a:r>
              <a:rPr lang="fr-FR" sz="1400" dirty="0"/>
              <a:t> validation, management of thermal </a:t>
            </a:r>
            <a:r>
              <a:rPr lang="fr-FR" sz="1400" dirty="0" err="1"/>
              <a:t>effects</a:t>
            </a:r>
            <a:r>
              <a:rPr lang="fr-FR" sz="1400" dirty="0"/>
              <a:t>…</a:t>
            </a:r>
          </a:p>
          <a:p>
            <a:r>
              <a:rPr lang="fr-FR" sz="1400" baseline="30000" dirty="0"/>
              <a:t>(****) </a:t>
            </a:r>
            <a:r>
              <a:rPr lang="fr-FR" sz="1400" dirty="0"/>
              <a:t>not </a:t>
            </a:r>
            <a:r>
              <a:rPr lang="fr-FR" sz="1400" dirty="0" err="1"/>
              <a:t>limited</a:t>
            </a:r>
            <a:r>
              <a:rPr lang="fr-FR" sz="1400" dirty="0"/>
              <a:t> by </a:t>
            </a:r>
            <a:r>
              <a:rPr lang="fr-FR" sz="1400" dirty="0" err="1"/>
              <a:t>Piwinski</a:t>
            </a:r>
            <a:r>
              <a:rPr lang="fr-FR" sz="1400" dirty="0"/>
              <a:t> contribution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significantly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increases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when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decreasing</a:t>
            </a:r>
            <a:r>
              <a:rPr lang="fr-FR" sz="1400" dirty="0">
                <a:sym typeface="Wingdings" pitchFamily="2" charset="2"/>
              </a:rPr>
              <a:t> laser </a:t>
            </a:r>
            <a:r>
              <a:rPr lang="fr-FR" sz="1400" dirty="0" err="1">
                <a:sym typeface="Wingdings" pitchFamily="2" charset="2"/>
              </a:rPr>
              <a:t>beam</a:t>
            </a:r>
            <a:r>
              <a:rPr lang="fr-FR" sz="1400" dirty="0">
                <a:sym typeface="Wingdings" pitchFamily="2" charset="2"/>
              </a:rPr>
              <a:t> size</a:t>
            </a:r>
            <a:endParaRPr lang="fr-FR" sz="1400" dirty="0"/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D1B8530C-2943-FB4E-9BA2-591872AE18A1}"/>
              </a:ext>
            </a:extLst>
          </p:cNvPr>
          <p:cNvSpPr/>
          <p:nvPr/>
        </p:nvSpPr>
        <p:spPr>
          <a:xfrm rot="5400000">
            <a:off x="6198430" y="2693222"/>
            <a:ext cx="269550" cy="3714428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DBB100-DD03-174D-A3D1-E9B50B6CEF32}"/>
              </a:ext>
            </a:extLst>
          </p:cNvPr>
          <p:cNvSpPr/>
          <p:nvPr/>
        </p:nvSpPr>
        <p:spPr>
          <a:xfrm>
            <a:off x="134456" y="4649589"/>
            <a:ext cx="88750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Same oscillator may be used but two different amplification schemes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Scheme for colliding can be adapted to a different configuration playing to some extent with rep-rate and/or number of pulses/burst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AEB42D0-53EB-DB45-9174-EECCE66C786C}"/>
              </a:ext>
            </a:extLst>
          </p:cNvPr>
          <p:cNvSpPr txBox="1"/>
          <p:nvPr/>
        </p:nvSpPr>
        <p:spPr>
          <a:xfrm>
            <a:off x="5646366" y="812517"/>
            <a:ext cx="3466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NB: e-beam size now about 500um</a:t>
            </a:r>
          </a:p>
          <a:p>
            <a:r>
              <a:rPr lang="en-GB" dirty="0"/>
              <a:t>Laser-beam size ~1mm</a:t>
            </a:r>
          </a:p>
        </p:txBody>
      </p:sp>
    </p:spTree>
    <p:extLst>
      <p:ext uri="{BB962C8B-B14F-4D97-AF65-F5344CB8AC3E}">
        <p14:creationId xmlns:p14="http://schemas.microsoft.com/office/powerpoint/2010/main" val="2155970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C4B17-3EAC-4848-A0E3-A0FB9079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 laser spectrum/pulse duration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69F4DC-4988-ED42-B605-9841C1A33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555" y="1253331"/>
            <a:ext cx="8392353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How stable is the laser wavelength central value, spectral width ?</a:t>
            </a:r>
          </a:p>
          <a:p>
            <a:pPr lvl="1"/>
            <a:r>
              <a:rPr lang="en-GB" dirty="0"/>
              <a:t>May limit the </a:t>
            </a:r>
            <a:r>
              <a:rPr lang="en-GB" dirty="0" err="1"/>
              <a:t>reproductibility</a:t>
            </a:r>
            <a:r>
              <a:rPr lang="en-GB" dirty="0"/>
              <a:t> of energy measurement of polarimeter. What do we actually need ? What can we actually do (laser metrology ?)</a:t>
            </a:r>
          </a:p>
          <a:p>
            <a:pPr lvl="1"/>
            <a:r>
              <a:rPr lang="en-GB" dirty="0" err="1"/>
              <a:t>Modelock</a:t>
            </a:r>
            <a:r>
              <a:rPr lang="en-GB" dirty="0"/>
              <a:t> Yb frequency comb can be locked to frequency standards (REFIMEVE+ network) with some €</a:t>
            </a:r>
            <a:r>
              <a:rPr lang="en-GB" dirty="0" err="1"/>
              <a:t>uros</a:t>
            </a:r>
            <a:r>
              <a:rPr lang="en-GB" dirty="0"/>
              <a:t>.</a:t>
            </a:r>
          </a:p>
          <a:p>
            <a:r>
              <a:rPr lang="en-GB" dirty="0"/>
              <a:t>What is spectral width </a:t>
            </a:r>
            <a:r>
              <a:rPr lang="en-GB" dirty="0">
                <a:sym typeface="Wingdings" pitchFamily="2" charset="2"/>
              </a:rPr>
              <a:t> pulse duration (Fourier) ?</a:t>
            </a:r>
          </a:p>
          <a:p>
            <a:pPr lvl="1"/>
            <a:r>
              <a:rPr lang="en-GB" dirty="0">
                <a:sym typeface="Wingdings" pitchFamily="2" charset="2"/>
              </a:rPr>
              <a:t>Can be compared to e-beam (relative) energy spread ~0.5-1e-3</a:t>
            </a:r>
          </a:p>
          <a:p>
            <a:pPr lvl="1"/>
            <a:r>
              <a:rPr lang="en-GB" dirty="0">
                <a:sym typeface="Wingdings" pitchFamily="2" charset="2"/>
              </a:rPr>
              <a:t>3ps gaussian at Fourier limit is ok in that respect (similar as e-beam energy spread)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37282E-6B7E-EE43-B90A-76DD92603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4DE367-6F13-984D-930E-2F144352A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966EEF-2B59-D54D-A6F2-867454DF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116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CD8202-D052-D44B-A8A5-6CA23A1A4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 crossing angle plane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F6FB4-9E5C-BB40-84DC-0BCA9D071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Mitigation of synchrotron radiation on optics suggest that crossing in horizontal plane is not ideal</a:t>
            </a:r>
          </a:p>
          <a:p>
            <a:pPr lvl="1"/>
            <a:r>
              <a:rPr lang="en-GB" dirty="0"/>
              <a:t>There must be optics on both injection and ejection side.</a:t>
            </a:r>
          </a:p>
          <a:p>
            <a:r>
              <a:rPr lang="en-GB" dirty="0"/>
              <a:t>Proposed idea would be to have crossing angle in both (horizontal and vertical) planes</a:t>
            </a:r>
          </a:p>
          <a:p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53A455-D3EB-DC40-A74C-84CBF0095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971595-CD73-4F42-8DDB-027D0958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E921B6-FA04-6F45-9EEF-CDD6CCCA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361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714E995-9BFA-3649-8CD5-D8B0BFF22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522" y="1793045"/>
            <a:ext cx="3670569" cy="275292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07C3777-1C9D-E744-B3EA-55214231F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 beam size/ beam shape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504847-C311-DC4C-B2E6-8670105D8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713" y="1047412"/>
            <a:ext cx="4827809" cy="529502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What is the needed ratio between gaussian beam shapes of laser and electron beam ?</a:t>
            </a:r>
          </a:p>
          <a:p>
            <a:pPr lvl="1"/>
            <a:r>
              <a:rPr lang="en-GB" dirty="0" err="1"/>
              <a:t>Nickolai</a:t>
            </a:r>
            <a:r>
              <a:rPr lang="en-GB" sz="1300" dirty="0"/>
              <a:t>:”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All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electrons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of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bunch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should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have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same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probability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of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scattering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on the laser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target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.</a:t>
            </a:r>
            <a:br>
              <a:rPr lang="fr-FR" sz="1300" dirty="0"/>
            </a:br>
            <a:r>
              <a:rPr lang="fr-FR" sz="1300" b="0" i="0" u="none" strike="noStrike" dirty="0">
                <a:effectLst/>
                <a:latin typeface="Helvetica" pitchFamily="2" charset="0"/>
              </a:rPr>
              <a:t>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fulfillment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of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this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condition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means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that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we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will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be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able to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measure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correctly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averaged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polarization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and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energy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, as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well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as the correct transverse dimensions and positions of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beam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.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Here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I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mean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measurements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done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by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polarimeter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itself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. </a:t>
            </a:r>
            <a:br>
              <a:rPr lang="fr-FR" sz="1300" dirty="0"/>
            </a:br>
            <a:r>
              <a:rPr lang="fr-FR" sz="1300" b="0" i="0" u="none" strike="noStrike" dirty="0">
                <a:effectLst/>
                <a:latin typeface="Helvetica" pitchFamily="2" charset="0"/>
              </a:rPr>
              <a:t>That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is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,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we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do not have to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think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, for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example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, about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chromatism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of spin motion, etc.</a:t>
            </a:r>
            <a:br>
              <a:rPr lang="fr-FR" sz="1300" dirty="0"/>
            </a:br>
            <a:r>
              <a:rPr lang="fr-FR" sz="1300" b="0" i="0" u="none" strike="noStrike" dirty="0" err="1">
                <a:effectLst/>
                <a:latin typeface="Helvetica" pitchFamily="2" charset="0"/>
              </a:rPr>
              <a:t>Failure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to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comply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with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this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condition,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however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,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will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make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it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possible to observe the (de)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polarization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process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(es) and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measure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energy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by the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depolarization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1300" b="0" i="0" u="none" strike="noStrike" dirty="0" err="1">
                <a:effectLst/>
                <a:latin typeface="Helvetica" pitchFamily="2" charset="0"/>
              </a:rPr>
              <a:t>method</a:t>
            </a:r>
            <a:r>
              <a:rPr lang="fr-FR" sz="1300" b="0" i="0" u="none" strike="noStrike" dirty="0">
                <a:effectLst/>
                <a:latin typeface="Helvetica" pitchFamily="2" charset="0"/>
              </a:rPr>
              <a:t>. »</a:t>
            </a:r>
            <a:endParaRPr lang="fr-FR" sz="2000" b="0" i="0" u="none" strike="noStrike" dirty="0">
              <a:effectLst/>
              <a:latin typeface="Helvetica" pitchFamily="2" charset="0"/>
            </a:endParaRPr>
          </a:p>
          <a:p>
            <a:r>
              <a:rPr lang="fr-FR" sz="2000" b="0" i="0" u="none" strike="noStrike" dirty="0" err="1">
                <a:effectLst/>
                <a:latin typeface="Helvetica" pitchFamily="2" charset="0"/>
              </a:rPr>
              <a:t>What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can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we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tolerate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for the variation of interaction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probability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for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electrons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located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say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2-sigma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away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from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the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beam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center ?</a:t>
            </a:r>
          </a:p>
          <a:p>
            <a:r>
              <a:rPr lang="fr-FR" sz="2000" dirty="0">
                <a:latin typeface="Helvetica" pitchFamily="2" charset="0"/>
              </a:rPr>
              <a:t>Trade-off </a:t>
            </a:r>
            <a:r>
              <a:rPr lang="fr-FR" sz="2000" dirty="0" err="1">
                <a:latin typeface="Helvetica" pitchFamily="2" charset="0"/>
              </a:rPr>
              <a:t>between</a:t>
            </a:r>
            <a:r>
              <a:rPr lang="fr-FR" sz="2000" dirty="0">
                <a:latin typeface="Helvetica" pitchFamily="2" charset="0"/>
              </a:rPr>
              <a:t> </a:t>
            </a:r>
            <a:r>
              <a:rPr lang="fr-FR" sz="2000" dirty="0" err="1">
                <a:latin typeface="Helvetica" pitchFamily="2" charset="0"/>
              </a:rPr>
              <a:t>luminosity</a:t>
            </a:r>
            <a:r>
              <a:rPr lang="fr-FR" sz="2000" dirty="0">
                <a:latin typeface="Helvetica" pitchFamily="2" charset="0"/>
              </a:rPr>
              <a:t> and interaction </a:t>
            </a:r>
            <a:r>
              <a:rPr lang="fr-FR" sz="2000" dirty="0" err="1">
                <a:latin typeface="Helvetica" pitchFamily="2" charset="0"/>
              </a:rPr>
              <a:t>probability</a:t>
            </a:r>
            <a:r>
              <a:rPr lang="fr-FR" sz="2000" dirty="0">
                <a:latin typeface="Helvetica" pitchFamily="2" charset="0"/>
              </a:rPr>
              <a:t> variation ?</a:t>
            </a:r>
          </a:p>
          <a:p>
            <a:r>
              <a:rPr lang="fr-FR" sz="2000" b="0" i="0" u="none" strike="noStrike" dirty="0">
                <a:effectLst/>
                <a:latin typeface="Helvetica" pitchFamily="2" charset="0"/>
              </a:rPr>
              <a:t>Do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we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b="0" i="0" u="none" strike="noStrike" dirty="0" err="1">
                <a:effectLst/>
                <a:latin typeface="Helvetica" pitchFamily="2" charset="0"/>
              </a:rPr>
              <a:t>actually</a:t>
            </a:r>
            <a:r>
              <a:rPr lang="fr-FR" sz="2000" b="0" i="0" u="none" strike="noStrike" dirty="0">
                <a:effectLst/>
                <a:latin typeface="Helvetica" pitchFamily="2" charset="0"/>
              </a:rPr>
              <a:t> </a:t>
            </a:r>
            <a:r>
              <a:rPr lang="fr-FR" sz="2000" dirty="0">
                <a:latin typeface="Helvetica" pitchFamily="2" charset="0"/>
              </a:rPr>
              <a:t>’</a:t>
            </a:r>
            <a:r>
              <a:rPr lang="fr-FR" sz="2000" dirty="0" err="1">
                <a:latin typeface="Helvetica" pitchFamily="2" charset="0"/>
              </a:rPr>
              <a:t>need</a:t>
            </a:r>
            <a:r>
              <a:rPr lang="fr-FR" sz="2000" dirty="0">
                <a:latin typeface="Helvetica" pitchFamily="2" charset="0"/>
              </a:rPr>
              <a:t>’ </a:t>
            </a:r>
            <a:r>
              <a:rPr lang="fr-FR" sz="2000" dirty="0" err="1">
                <a:latin typeface="Helvetica" pitchFamily="2" charset="0"/>
              </a:rPr>
              <a:t>that</a:t>
            </a:r>
            <a:r>
              <a:rPr lang="fr-FR" sz="2000" dirty="0">
                <a:latin typeface="Helvetica" pitchFamily="2" charset="0"/>
              </a:rPr>
              <a:t> or </a:t>
            </a:r>
            <a:r>
              <a:rPr lang="fr-FR" sz="2000" dirty="0" err="1">
                <a:latin typeface="Helvetica" pitchFamily="2" charset="0"/>
              </a:rPr>
              <a:t>rather</a:t>
            </a:r>
            <a:r>
              <a:rPr lang="fr-FR" sz="2000" dirty="0">
                <a:latin typeface="Helvetica" pitchFamily="2" charset="0"/>
              </a:rPr>
              <a:t> </a:t>
            </a:r>
            <a:r>
              <a:rPr lang="fr-FR" sz="2000" dirty="0" err="1">
                <a:latin typeface="Helvetica" pitchFamily="2" charset="0"/>
              </a:rPr>
              <a:t>treat</a:t>
            </a:r>
            <a:r>
              <a:rPr lang="fr-FR" sz="2000" dirty="0">
                <a:latin typeface="Helvetica" pitchFamily="2" charset="0"/>
              </a:rPr>
              <a:t> </a:t>
            </a:r>
            <a:r>
              <a:rPr lang="fr-FR" sz="2000" dirty="0" err="1">
                <a:latin typeface="Helvetica" pitchFamily="2" charset="0"/>
              </a:rPr>
              <a:t>it</a:t>
            </a:r>
            <a:r>
              <a:rPr lang="fr-FR" sz="2000" dirty="0">
                <a:latin typeface="Helvetica" pitchFamily="2" charset="0"/>
              </a:rPr>
              <a:t> as </a:t>
            </a:r>
            <a:r>
              <a:rPr lang="fr-FR" sz="2000" dirty="0" err="1">
                <a:latin typeface="Helvetica" pitchFamily="2" charset="0"/>
              </a:rPr>
              <a:t>systematics</a:t>
            </a:r>
            <a:r>
              <a:rPr lang="fr-FR" sz="2000" dirty="0">
                <a:latin typeface="Helvetica" pitchFamily="2" charset="0"/>
              </a:rPr>
              <a:t> and scan the laser </a:t>
            </a:r>
            <a:r>
              <a:rPr lang="fr-FR" sz="2000" dirty="0" err="1">
                <a:latin typeface="Helvetica" pitchFamily="2" charset="0"/>
              </a:rPr>
              <a:t>through</a:t>
            </a:r>
            <a:r>
              <a:rPr lang="fr-FR" sz="2000" dirty="0">
                <a:latin typeface="Helvetica" pitchFamily="2" charset="0"/>
              </a:rPr>
              <a:t> the </a:t>
            </a:r>
            <a:r>
              <a:rPr lang="fr-FR" sz="2000" dirty="0" err="1">
                <a:latin typeface="Helvetica" pitchFamily="2" charset="0"/>
              </a:rPr>
              <a:t>beam</a:t>
            </a:r>
            <a:r>
              <a:rPr lang="fr-FR" sz="2000" dirty="0">
                <a:latin typeface="Helvetica" pitchFamily="2" charset="0"/>
              </a:rPr>
              <a:t> ?</a:t>
            </a:r>
            <a:endParaRPr lang="fr-FR" sz="2000" b="0" i="0" u="none" strike="noStrike" dirty="0">
              <a:effectLst/>
              <a:latin typeface="Helvetica" pitchFamily="2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3C8DA5-013E-B045-9DB6-FD5783D8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D22E05-553B-9042-BBC7-1AEBC8688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Material for discussion EPOL group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54B1AE-2C1E-2B48-BA37-CF2E68AC8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C851C89-2153-9F41-AFCB-95263FE44517}"/>
              </a:ext>
            </a:extLst>
          </p:cNvPr>
          <p:cNvSpPr txBox="1"/>
          <p:nvPr/>
        </p:nvSpPr>
        <p:spPr>
          <a:xfrm rot="16200000">
            <a:off x="4028519" y="2999268"/>
            <a:ext cx="306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Relative interaction probability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992C81-1053-9F4C-A7DD-679CD5528095}"/>
              </a:ext>
            </a:extLst>
          </p:cNvPr>
          <p:cNvSpPr txBox="1"/>
          <p:nvPr/>
        </p:nvSpPr>
        <p:spPr>
          <a:xfrm>
            <a:off x="5880792" y="4408129"/>
            <a:ext cx="2855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Distance to beam </a:t>
            </a:r>
            <a:r>
              <a:rPr lang="en-GB" dirty="0" err="1"/>
              <a:t>center</a:t>
            </a:r>
            <a:r>
              <a:rPr lang="en-GB" dirty="0"/>
              <a:t> (m)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45A6158-A353-C74E-ABE0-FDA50D778098}"/>
              </a:ext>
            </a:extLst>
          </p:cNvPr>
          <p:cNvSpPr txBox="1"/>
          <p:nvPr/>
        </p:nvSpPr>
        <p:spPr>
          <a:xfrm>
            <a:off x="6481583" y="163274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600um laser beam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D7841C7-1C72-7648-81CF-EBB0885987D5}"/>
              </a:ext>
            </a:extLst>
          </p:cNvPr>
          <p:cNvSpPr txBox="1"/>
          <p:nvPr/>
        </p:nvSpPr>
        <p:spPr>
          <a:xfrm>
            <a:off x="6536829" y="2871366"/>
            <a:ext cx="1341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3ps,3degree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00596F-DA4A-2A42-97D8-C02A833A62D0}"/>
              </a:ext>
            </a:extLst>
          </p:cNvPr>
          <p:cNvSpPr txBox="1"/>
          <p:nvPr/>
        </p:nvSpPr>
        <p:spPr>
          <a:xfrm>
            <a:off x="7730517" y="2245150"/>
            <a:ext cx="1180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3ns,2mrad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C0E8825-6561-3642-A85B-EAB0CFDD7901}"/>
              </a:ext>
            </a:extLst>
          </p:cNvPr>
          <p:cNvSpPr txBox="1"/>
          <p:nvPr/>
        </p:nvSpPr>
        <p:spPr>
          <a:xfrm>
            <a:off x="7574448" y="1868085"/>
            <a:ext cx="162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300ps, 3degree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72AE67-44AE-4341-9F97-85D0E651AE59}"/>
              </a:ext>
            </a:extLst>
          </p:cNvPr>
          <p:cNvSpPr txBox="1"/>
          <p:nvPr/>
        </p:nvSpPr>
        <p:spPr>
          <a:xfrm>
            <a:off x="7786303" y="2614020"/>
            <a:ext cx="145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30ps,3degree</a:t>
            </a:r>
          </a:p>
        </p:txBody>
      </p:sp>
    </p:spTree>
    <p:extLst>
      <p:ext uri="{BB962C8B-B14F-4D97-AF65-F5344CB8AC3E}">
        <p14:creationId xmlns:p14="http://schemas.microsoft.com/office/powerpoint/2010/main" val="35527850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40863</TotalTime>
  <Words>854</Words>
  <Application>Microsoft Macintosh PowerPoint</Application>
  <PresentationFormat>Affichage à l'écran (4:3)</PresentationFormat>
  <Paragraphs>115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Helvetica</vt:lpstr>
      <vt:lpstr>Thème Office</vt:lpstr>
      <vt:lpstr>Material for discussion</vt:lpstr>
      <vt:lpstr>Location of polarimeter(s)</vt:lpstr>
      <vt:lpstr>Estimated rates (pilot bunch)</vt:lpstr>
      <vt:lpstr>Some possible laser systems</vt:lpstr>
      <vt:lpstr>On laser spectrum/pulse duration</vt:lpstr>
      <vt:lpstr>On crossing angle plane</vt:lpstr>
      <vt:lpstr>On beam size/ beam shape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thoughts towards Compton polarimtry for ‘Chiral BELLE2’</dc:title>
  <dc:creator>Aurélien Martens</dc:creator>
  <cp:lastModifiedBy>Aurélien Martens</cp:lastModifiedBy>
  <cp:revision>128</cp:revision>
  <cp:lastPrinted>2019-10-21T14:23:48Z</cp:lastPrinted>
  <dcterms:created xsi:type="dcterms:W3CDTF">2019-09-23T10:30:56Z</dcterms:created>
  <dcterms:modified xsi:type="dcterms:W3CDTF">2023-03-06T13:28:00Z</dcterms:modified>
</cp:coreProperties>
</file>