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12192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E991BF-96AF-FF10-B38A-34B517EC80D5}">
  <a:tblStyle styleId="{65E991BF-96AF-FF10-B38A-34B517EC80D5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5" d="100"/>
          <a:sy n="155" d="100"/>
        </p:scale>
        <p:origin x="49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DB435FD-A494-4B74-83BC-30E5C67F0415}" type="datetime1">
              <a:rPr lang="de-DE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DF23F7-6270-4B96-8345-A7067D2761E4}" type="datetime1">
              <a:rPr lang="de-DE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3B7A49-98BA-47D9-BCD8-0668D97995F2}" type="datetime1">
              <a:rPr lang="de-DE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2F29953-7143-4FAB-8D88-2E3767551C04}" type="datetime1">
              <a:rPr lang="de-DE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2409873-A8AA-4ED1-8B79-71C1D62DD664}" type="datetime1">
              <a:rPr lang="de-DE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D24ED2A-D86D-46B0-AEF8-167B6B74157C}" type="datetime1">
              <a:rPr lang="de-DE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B1F2012-A135-4D4E-8E57-52997ED8E6C4}" type="datetime1">
              <a:rPr lang="de-DE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FEB5F0D-0136-430B-AC0D-5E2CBDC8E6CB}" type="datetime1">
              <a:rPr lang="de-DE"/>
              <a:t>27.01.2023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EE4418-65D9-4CB6-B383-9A8727807D5B}" type="datetime1">
              <a:rPr lang="de-DE"/>
              <a:t>27.01.2023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967FD60-C2E4-4E63-BE3B-EA4CD899C51D}" type="datetime1">
              <a:rPr lang="de-DE"/>
              <a:t>27.01.2023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F62FE9D-0D18-4303-BC8E-0611AD839898}" type="datetime1">
              <a:rPr lang="de-DE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27CFA92-4670-4847-94E4-106FFF3E7F30}" type="datetime1">
              <a:rPr lang="de-DE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A61218-E671-40DA-BCA3-615A142FCF82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Rectangle 9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10"/>
          <p:cNvSpPr/>
          <p:nvPr userDrawn="1"/>
        </p:nvSpPr>
        <p:spPr bwMode="auto"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Ellipse 10"/>
          <p:cNvSpPr/>
          <p:nvPr userDrawn="1"/>
        </p:nvSpPr>
        <p:spPr bwMode="auto"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Hexagone 8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13" name="Espace réservé du numéro de diapositive 5"/>
          <p:cNvSpPr txBox="1"/>
          <p:nvPr userDrawn="1"/>
        </p:nvSpPr>
        <p:spPr bwMode="auto">
          <a:xfrm>
            <a:off x="10989233" y="6080841"/>
            <a:ext cx="359999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EDAAF07A-584E-194C-AE72-5F786909BC9D}" type="slidenum">
              <a:rPr lang="en-GB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Rectangle 9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10"/>
          <p:cNvSpPr/>
          <p:nvPr userDrawn="1"/>
        </p:nvSpPr>
        <p:spPr bwMode="auto"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Ellipse 10"/>
          <p:cNvSpPr/>
          <p:nvPr userDrawn="1"/>
        </p:nvSpPr>
        <p:spPr bwMode="auto"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Hexagone 8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13" name="Espace réservé du numéro de diapositive 5"/>
          <p:cNvSpPr txBox="1"/>
          <p:nvPr userDrawn="1"/>
        </p:nvSpPr>
        <p:spPr bwMode="auto">
          <a:xfrm>
            <a:off x="10989233" y="6080841"/>
            <a:ext cx="359999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EDAAF07A-584E-194C-AE72-5F786909BC9D}" type="slidenum">
              <a:rPr lang="en-GB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si.de/fileadmin/beamtime/2022/BTS2022_v042.pdf" TargetMode="Externa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nl.gov/nsrl/userguide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4" name="Forme libre 16"/>
          <p:cNvSpPr>
            <a:spLocks noChangeAspect="1"/>
          </p:cNvSpPr>
          <p:nvPr/>
        </p:nvSpPr>
        <p:spPr bwMode="auto"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 extrusionOk="0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GB"/>
          </a:p>
        </p:txBody>
      </p:sp>
      <p:sp>
        <p:nvSpPr>
          <p:cNvPr id="15" name="Forme libre 11"/>
          <p:cNvSpPr>
            <a:spLocks noChangeAspect="1"/>
          </p:cNvSpPr>
          <p:nvPr/>
        </p:nvSpPr>
        <p:spPr bwMode="auto"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 extrusionOk="0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GB"/>
          </a:p>
        </p:txBody>
      </p:sp>
      <p:sp>
        <p:nvSpPr>
          <p:cNvPr id="16" name="Titre 1"/>
          <p:cNvSpPr txBox="1"/>
          <p:nvPr/>
        </p:nvSpPr>
        <p:spPr bwMode="auto">
          <a:xfrm>
            <a:off x="753763" y="1060872"/>
            <a:ext cx="5738282" cy="23066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/>
              <a:t>How to standardize experiments within HEARTS?</a:t>
            </a:r>
            <a:endParaRPr dirty="0"/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dirty="0"/>
              <a:t>The GSI perspective</a:t>
            </a:r>
          </a:p>
        </p:txBody>
      </p:sp>
      <p:pic>
        <p:nvPicPr>
          <p:cNvPr id="17" name="Imag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18" name="Espace réservé du texte 19"/>
          <p:cNvSpPr txBox="1"/>
          <p:nvPr/>
        </p:nvSpPr>
        <p:spPr bwMode="auto">
          <a:xfrm>
            <a:off x="8274676" y="4828855"/>
            <a:ext cx="3974412" cy="12969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Christoph </a:t>
            </a:r>
            <a:r>
              <a:rPr lang="en-GB" dirty="0" smtClean="0"/>
              <a:t>Schuy, Tim Wagner, </a:t>
            </a:r>
            <a:r>
              <a:rPr lang="en-GB" dirty="0" err="1" smtClean="0"/>
              <a:t>Uli</a:t>
            </a:r>
            <a:r>
              <a:rPr lang="en-GB" dirty="0" smtClean="0"/>
              <a:t> Weber and Marco Durante</a:t>
            </a:r>
            <a:endParaRPr lang="en-GB" dirty="0"/>
          </a:p>
          <a:p>
            <a:pPr>
              <a:defRPr/>
            </a:pPr>
            <a:r>
              <a:rPr lang="en-GB" dirty="0"/>
              <a:t>GSI Biophysics</a:t>
            </a:r>
            <a:endParaRPr dirty="0"/>
          </a:p>
        </p:txBody>
      </p:sp>
      <p:pic>
        <p:nvPicPr>
          <p:cNvPr id="19" name="Pictur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54861" y="6125842"/>
            <a:ext cx="648072" cy="432048"/>
          </a:xfrm>
          <a:prstGeom prst="rect">
            <a:avLst/>
          </a:prstGeom>
        </p:spPr>
      </p:pic>
      <p:sp>
        <p:nvSpPr>
          <p:cNvPr id="20" name="Rectangle 9"/>
          <p:cNvSpPr/>
          <p:nvPr/>
        </p:nvSpPr>
        <p:spPr bwMode="auto">
          <a:xfrm>
            <a:off x="1560021" y="6072359"/>
            <a:ext cx="6264171" cy="5279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tx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Europe Research and Innovation programme under GA No 101082402.</a:t>
            </a:r>
            <a:endParaRPr lang="en-GB" sz="800">
              <a:solidFill>
                <a:schemeClr val="tx1"/>
              </a:solidFill>
              <a:latin typeface="Montserrat"/>
              <a:cs typeface="Arial"/>
            </a:endParaRPr>
          </a:p>
        </p:txBody>
      </p:sp>
      <p:sp>
        <p:nvSpPr>
          <p:cNvPr id="21" name="Espace réservé du texte 6"/>
          <p:cNvSpPr txBox="1"/>
          <p:nvPr/>
        </p:nvSpPr>
        <p:spPr bwMode="auto">
          <a:xfrm>
            <a:off x="781125" y="3657673"/>
            <a:ext cx="4787900" cy="9438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Online, </a:t>
            </a:r>
            <a:r>
              <a:rPr lang="en-GB" dirty="0" smtClean="0"/>
              <a:t>08</a:t>
            </a:r>
            <a:r>
              <a:rPr lang="en-GB" dirty="0" smtClean="0"/>
              <a:t>.02.2023</a:t>
            </a:r>
            <a:endParaRPr dirty="0"/>
          </a:p>
        </p:txBody>
      </p:sp>
      <p:cxnSp>
        <p:nvCxnSpPr>
          <p:cNvPr id="23" name="Connecteur droit 10"/>
          <p:cNvCxnSpPr>
            <a:cxnSpLocks/>
          </p:cNvCxnSpPr>
          <p:nvPr/>
        </p:nvCxnSpPr>
        <p:spPr bwMode="auto"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 bwMode="auto">
          <a:xfrm>
            <a:off x="783373" y="4275642"/>
            <a:ext cx="2119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related to: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WP4 Task 4.4 and D4.4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WP6 Task 6.1 and D6.1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WP8 Task 8.1 and D8.1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2</a:t>
            </a:r>
            <a:endParaRPr/>
          </a:p>
          <a:p>
            <a:pPr>
              <a:defRPr/>
            </a:pPr>
            <a:r>
              <a:rPr lang="en-US" sz="1800"/>
              <a:t>Requirements to access GSI</a:t>
            </a:r>
            <a:endParaRPr lang="de-DE" sz="1800"/>
          </a:p>
        </p:txBody>
      </p:sp>
      <p:sp>
        <p:nvSpPr>
          <p:cNvPr id="4" name="TextBox 3"/>
          <p:cNvSpPr txBox="1"/>
          <p:nvPr/>
        </p:nvSpPr>
        <p:spPr bwMode="auto">
          <a:xfrm>
            <a:off x="573037" y="1630292"/>
            <a:ext cx="6591886" cy="420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Workflow for onsite access for experimenters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Apply for guest status at GSI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Fill online registration forms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>
                <a:solidFill>
                  <a:schemeClr val="bg1">
                    <a:lumMod val="85000"/>
                  </a:schemeClr>
                </a:solidFill>
              </a:rPr>
              <a:t>Sign Home institute declaration</a:t>
            </a:r>
            <a:endParaRPr>
              <a:solidFill>
                <a:schemeClr val="bg1">
                  <a:lumMod val="85000"/>
                </a:schemeClr>
              </a:solidFill>
            </a:endParaRPr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Perform general GSI safety instructions online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If access to the cave is needed: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Further online safety instructions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Medical certificate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Apply for TLD dosimeter (or Barcode if neutron sensitive dosimeter is available)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Safety instructions on site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Possibly apply for access to the Internet* or even to the GSI network / clusters</a:t>
            </a:r>
            <a:endParaRPr lang="de-DE"/>
          </a:p>
        </p:txBody>
      </p:sp>
      <p:sp>
        <p:nvSpPr>
          <p:cNvPr id="13" name="TextBox 12"/>
          <p:cNvSpPr txBox="1"/>
          <p:nvPr/>
        </p:nvSpPr>
        <p:spPr bwMode="auto">
          <a:xfrm>
            <a:off x="7346093" y="2185636"/>
            <a:ext cx="2718485" cy="923330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The application for a guest status process is required for everyone coming to GSI</a:t>
            </a:r>
          </a:p>
        </p:txBody>
      </p:sp>
      <p:sp>
        <p:nvSpPr>
          <p:cNvPr id="5" name="TextBox 12"/>
          <p:cNvSpPr txBox="1"/>
          <p:nvPr/>
        </p:nvSpPr>
        <p:spPr bwMode="auto">
          <a:xfrm>
            <a:off x="7346093" y="3592958"/>
            <a:ext cx="3820340" cy="923330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The rules for getting access to the cave follow German radiation protection laws and cannot be changed.</a:t>
            </a:r>
          </a:p>
        </p:txBody>
      </p:sp>
      <p:sp>
        <p:nvSpPr>
          <p:cNvPr id="6" name="TextBox 12"/>
          <p:cNvSpPr txBox="1"/>
          <p:nvPr/>
        </p:nvSpPr>
        <p:spPr bwMode="auto">
          <a:xfrm>
            <a:off x="7346094" y="5138280"/>
            <a:ext cx="3509318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Guides for all registration processes are available on the GSI webpages</a:t>
            </a:r>
          </a:p>
        </p:txBody>
      </p:sp>
      <p:sp>
        <p:nvSpPr>
          <p:cNvPr id="2" name="Textfeld 1"/>
          <p:cNvSpPr txBox="1"/>
          <p:nvPr/>
        </p:nvSpPr>
        <p:spPr bwMode="auto">
          <a:xfrm>
            <a:off x="1470455" y="5877610"/>
            <a:ext cx="3194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/>
              <a:t>* in case the user cannot access eduroam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2</a:t>
            </a:r>
            <a:endParaRPr lang="de-DE" sz="1800"/>
          </a:p>
          <a:p>
            <a:pPr>
              <a:defRPr/>
            </a:pPr>
            <a:r>
              <a:rPr lang="en-US" sz="1800"/>
              <a:t>Experiment scheduling / planning </a:t>
            </a:r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15106" y="1568980"/>
            <a:ext cx="6251593" cy="39959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 bwMode="auto">
          <a:xfrm>
            <a:off x="6775771" y="1756437"/>
            <a:ext cx="50456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Available at </a:t>
            </a:r>
            <a:r>
              <a:rPr lang="en-US" u="sng">
                <a:hlinkClick r:id="rId3" tooltip="https://www.gsi.de/fileadmin/beamtime/2022/BTS2022_v042.pdf"/>
              </a:rPr>
              <a:t>https://www.gsi.de/fileadmin/beamtime/2022/BTS2022_v042.pdf</a:t>
            </a:r>
            <a:endParaRPr lang="en-US"/>
          </a:p>
          <a:p>
            <a:pPr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Influencing when a specific beamtime block is scheduled is really difficult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Specific user wishes for dates are essentially impossible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Scheduling within a specific beamtime block is up to us → degree of flexibility </a:t>
            </a:r>
          </a:p>
        </p:txBody>
      </p:sp>
      <p:sp>
        <p:nvSpPr>
          <p:cNvPr id="5" name="Rechteck 4"/>
          <p:cNvSpPr/>
          <p:nvPr/>
        </p:nvSpPr>
        <p:spPr bwMode="auto">
          <a:xfrm>
            <a:off x="679622" y="4178422"/>
            <a:ext cx="1526059" cy="2718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noFill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775771" y="5177624"/>
            <a:ext cx="4122888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The beam time block is fixed and the time slots must be accepted by the users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2</a:t>
            </a:r>
            <a:endParaRPr lang="de-DE" sz="1800"/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On-site dry run / Target preparation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1">
            <a:off x="370310" y="1697232"/>
            <a:ext cx="3384596" cy="22563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1538978" y="3995991"/>
            <a:ext cx="976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example</a:t>
            </a:r>
            <a:endParaRPr lang="de-DE"/>
          </a:p>
        </p:txBody>
      </p:sp>
      <p:sp>
        <p:nvSpPr>
          <p:cNvPr id="9" name="TextBox 8"/>
          <p:cNvSpPr txBox="1"/>
          <p:nvPr/>
        </p:nvSpPr>
        <p:spPr bwMode="auto">
          <a:xfrm>
            <a:off x="3754906" y="1750259"/>
            <a:ext cx="73976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Goal: time optimization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Minimizing the setup time (likely, there are other experiments right before and afterwards)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Every experiment gets one cart to place electronics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If possible, every experiment should perform a dry run outside of the cave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Proposed process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Prepare experiment on cart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Test outside of cave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Move fully tested experiment to cave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Irradiate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Bulk remove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Part 2</a:t>
            </a:r>
            <a:endParaRPr lang="de-DE" sz="1800" b="1" i="0" u="none" strike="noStrike" cap="none" spc="0">
              <a:ln>
                <a:noFill/>
              </a:ln>
              <a:solidFill>
                <a:prstClr val="black"/>
              </a:solidFill>
              <a:latin typeface="Calibri Light"/>
              <a:ea typeface="+mj-ea"/>
              <a:cs typeface="+mj-cs"/>
            </a:endParaRPr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Beam exposure</a:t>
            </a:r>
          </a:p>
        </p:txBody>
      </p:sp>
      <p:sp>
        <p:nvSpPr>
          <p:cNvPr id="5" name="Textfeld 4"/>
          <p:cNvSpPr txBox="1"/>
          <p:nvPr/>
        </p:nvSpPr>
        <p:spPr bwMode="auto">
          <a:xfrm>
            <a:off x="339816" y="1380003"/>
            <a:ext cx="72831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Information, which has to be supplied for the irradiation process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endParaRPr lang="en-US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Desired beam intensity</a:t>
            </a:r>
            <a:endParaRPr/>
          </a:p>
          <a:p>
            <a:pPr marL="742950" marR="0" lvl="1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Can also be adjusted during the experiment, but takes time (larger steps take more time)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Irradiation areas (positions on the DUT and sizes)</a:t>
            </a:r>
          </a:p>
        </p:txBody>
      </p:sp>
      <p:grpSp>
        <p:nvGrpSpPr>
          <p:cNvPr id="8" name="Gruppieren 7"/>
          <p:cNvGrpSpPr/>
          <p:nvPr/>
        </p:nvGrpSpPr>
        <p:grpSpPr bwMode="auto">
          <a:xfrm>
            <a:off x="4273851" y="3091083"/>
            <a:ext cx="7727898" cy="3179350"/>
            <a:chOff x="4273851" y="3134329"/>
            <a:chExt cx="7727898" cy="317935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/>
            <a:srcRect l="1307" t="6094" r="7078" b="33007"/>
            <a:stretch/>
          </p:blipFill>
          <p:spPr bwMode="auto">
            <a:xfrm>
              <a:off x="4273851" y="3134329"/>
              <a:ext cx="7727898" cy="2889587"/>
            </a:xfrm>
            <a:prstGeom prst="rect">
              <a:avLst/>
            </a:prstGeom>
          </p:spPr>
        </p:pic>
        <p:sp>
          <p:nvSpPr>
            <p:cNvPr id="4" name="Textfeld 3"/>
            <p:cNvSpPr txBox="1"/>
            <p:nvPr/>
          </p:nvSpPr>
          <p:spPr bwMode="auto">
            <a:xfrm>
              <a:off x="4273851" y="6005902"/>
              <a:ext cx="77278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400" b="0" i="0" u="none" strike="noStrike" cap="none" spc="0">
                  <a:ln>
                    <a:noFill/>
                  </a:ln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Cave A Scanning system GUI</a:t>
              </a:r>
            </a:p>
          </p:txBody>
        </p:sp>
      </p:grpSp>
      <p:sp>
        <p:nvSpPr>
          <p:cNvPr id="10" name="Textfeld 9"/>
          <p:cNvSpPr txBox="1"/>
          <p:nvPr/>
        </p:nvSpPr>
        <p:spPr bwMode="auto">
          <a:xfrm>
            <a:off x="339816" y="3012127"/>
            <a:ext cx="39340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  <a:defRPr/>
            </a:pPr>
            <a:r>
              <a:rPr lang="en-US">
                <a:solidFill>
                  <a:prstClr val="black"/>
                </a:solidFill>
              </a:rPr>
              <a:t>Used for setting up the scanning system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>
                <a:solidFill>
                  <a:prstClr val="black"/>
                </a:solidFill>
              </a:rPr>
              <a:t>Easily adjustable during the experiment in case more or less are needed</a:t>
            </a: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	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Desired total number of ions / cm² (for each irradiation area)</a:t>
            </a:r>
            <a:endParaRPr/>
          </a:p>
          <a:p>
            <a:pPr marL="742950" marR="0" lvl="1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Easily adjustable during the experiment in case more or less are needed</a:t>
            </a:r>
            <a:endParaRPr/>
          </a:p>
        </p:txBody>
      </p:sp>
      <p:grpSp>
        <p:nvGrpSpPr>
          <p:cNvPr id="16" name="Gruppieren 15"/>
          <p:cNvGrpSpPr/>
          <p:nvPr/>
        </p:nvGrpSpPr>
        <p:grpSpPr bwMode="auto">
          <a:xfrm>
            <a:off x="7392672" y="350963"/>
            <a:ext cx="4451161" cy="2585129"/>
            <a:chOff x="7392672" y="350963"/>
            <a:chExt cx="4451161" cy="2585129"/>
          </a:xfrm>
        </p:grpSpPr>
        <p:grpSp>
          <p:nvGrpSpPr>
            <p:cNvPr id="11" name="Gruppieren 10"/>
            <p:cNvGrpSpPr/>
            <p:nvPr/>
          </p:nvGrpSpPr>
          <p:grpSpPr bwMode="auto">
            <a:xfrm>
              <a:off x="7392672" y="350963"/>
              <a:ext cx="4451161" cy="2585129"/>
              <a:chOff x="7392672" y="350963"/>
              <a:chExt cx="4451161" cy="2585129"/>
            </a:xfrm>
          </p:grpSpPr>
          <p:pic>
            <p:nvPicPr>
              <p:cNvPr id="12" name="Picture 2" descr="https://www.frontiersin.org/files/Articles/568145/fphy-08-568145-HTML/image_m/fphy-08-568145-g001.jpg"/>
              <p:cNvPicPr>
                <a:picLocks noChangeAspect="1" noChangeArrowheads="1"/>
              </p:cNvPicPr>
              <p:nvPr/>
            </p:nvPicPr>
            <p:blipFill>
              <a:blip r:embed="rId3"/>
              <a:stretch/>
            </p:blipFill>
            <p:spPr bwMode="auto">
              <a:xfrm>
                <a:off x="7392672" y="350963"/>
                <a:ext cx="4451161" cy="2325580"/>
              </a:xfrm>
              <a:prstGeom prst="rect">
                <a:avLst/>
              </a:prstGeom>
              <a:noFill/>
            </p:spPr>
          </p:pic>
          <p:sp>
            <p:nvSpPr>
              <p:cNvPr id="14" name="Textfeld 13"/>
              <p:cNvSpPr txBox="1"/>
              <p:nvPr/>
            </p:nvSpPr>
            <p:spPr bwMode="auto">
              <a:xfrm>
                <a:off x="7622997" y="2628315"/>
                <a:ext cx="42208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1400" b="0" i="0" u="none" strike="noStrike" cap="none" spc="0">
                    <a:ln>
                      <a:noFill/>
                    </a:ln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Cave A Scanning system</a:t>
                </a:r>
              </a:p>
            </p:txBody>
          </p:sp>
        </p:grpSp>
        <p:sp>
          <p:nvSpPr>
            <p:cNvPr id="15" name="Rechteck 14"/>
            <p:cNvSpPr/>
            <p:nvPr/>
          </p:nvSpPr>
          <p:spPr bwMode="auto">
            <a:xfrm>
              <a:off x="10534135" y="2329249"/>
              <a:ext cx="1087395" cy="347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Part 2</a:t>
            </a:r>
            <a:endParaRPr lang="de-DE" sz="1800" b="1" i="0" u="none" strike="noStrike" cap="none" spc="0">
              <a:ln>
                <a:noFill/>
              </a:ln>
              <a:solidFill>
                <a:prstClr val="black"/>
              </a:solidFill>
              <a:latin typeface="Calibri Light"/>
              <a:ea typeface="+mj-ea"/>
              <a:cs typeface="+mj-cs"/>
            </a:endParaRPr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Online information for users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849936" y="1508327"/>
            <a:ext cx="8151812" cy="440316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 bwMode="auto">
          <a:xfrm>
            <a:off x="203886" y="1458903"/>
            <a:ext cx="36460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Goal: Supply information to users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Show live data about the irradiation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Beam type &amp; energy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Status / Progress of the beam application via scanning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Ions / spill, avg. # Ions for last N spills, Ions / cm² / s, etc.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DUT positioning picture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Target station data (X &amp; Y position, etc.)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Information about other instrumentation (e.g. shielding)</a:t>
            </a:r>
          </a:p>
        </p:txBody>
      </p:sp>
      <p:sp>
        <p:nvSpPr>
          <p:cNvPr id="6" name="TextBox 14"/>
          <p:cNvSpPr txBox="1"/>
          <p:nvPr/>
        </p:nvSpPr>
        <p:spPr bwMode="auto">
          <a:xfrm>
            <a:off x="470396" y="5136554"/>
            <a:ext cx="2507581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What other kind of data would be needed here?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2</a:t>
            </a:r>
            <a:endParaRPr lang="de-DE" sz="1800"/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>
                <a:solidFill>
                  <a:prstClr val="black"/>
                </a:solidFill>
                <a:latin typeface="Calibri Light"/>
              </a:rPr>
              <a:t>Beam exposure – additional signals for users during exposure</a:t>
            </a:r>
            <a:endParaRPr lang="en-GB" sz="1800" b="1" i="0" u="none" strike="noStrike" cap="none" spc="0">
              <a:ln>
                <a:noFill/>
              </a:ln>
              <a:solidFill>
                <a:prstClr val="black"/>
              </a:solidFill>
              <a:latin typeface="Calibri Ligh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7652309" y="1485426"/>
            <a:ext cx="3842951" cy="1200329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Note: The amount of recorded information in different systems of the irradiation room/accelerator is extremely high</a:t>
            </a:r>
            <a:endParaRPr/>
          </a:p>
        </p:txBody>
      </p:sp>
      <p:sp>
        <p:nvSpPr>
          <p:cNvPr id="14" name="Down Arrow 13"/>
          <p:cNvSpPr/>
          <p:nvPr/>
        </p:nvSpPr>
        <p:spPr bwMode="auto">
          <a:xfrm>
            <a:off x="9001957" y="3036163"/>
            <a:ext cx="878890" cy="1136342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TextBox 14"/>
          <p:cNvSpPr txBox="1"/>
          <p:nvPr/>
        </p:nvSpPr>
        <p:spPr bwMode="auto">
          <a:xfrm>
            <a:off x="7519926" y="4690491"/>
            <a:ext cx="3842951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Define a set of information of interest for most experiments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461640" y="1935332"/>
            <a:ext cx="65162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E.g. time resolved pulses of the beam monitoring detectors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What standard? NIM/TTL 5V/24V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>
              <a:defRPr/>
            </a:pPr>
            <a:r>
              <a:rPr lang="en-US"/>
              <a:t>Will these signals recorded by the user or by us and we only provide a timestamp or a synchronization pulse?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2</a:t>
            </a:r>
            <a:endParaRPr lang="de-DE" sz="1800"/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Test/Summary sheet/Logbook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rcRect r="13412"/>
          <a:stretch/>
        </p:blipFill>
        <p:spPr bwMode="auto">
          <a:xfrm>
            <a:off x="218569" y="1423293"/>
            <a:ext cx="2782084" cy="41547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 bwMode="auto">
          <a:xfrm>
            <a:off x="7652309" y="1485426"/>
            <a:ext cx="3842951" cy="1200329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Note: The amount of recorded information in different systems of the irradiation room/accelerator is extremely high</a:t>
            </a:r>
            <a:endParaRPr/>
          </a:p>
        </p:txBody>
      </p:sp>
      <p:sp>
        <p:nvSpPr>
          <p:cNvPr id="4" name="TextBox 3"/>
          <p:cNvSpPr txBox="1"/>
          <p:nvPr/>
        </p:nvSpPr>
        <p:spPr bwMode="auto">
          <a:xfrm>
            <a:off x="3346882" y="2085590"/>
            <a:ext cx="384432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Possible options:</a:t>
            </a:r>
            <a:endParaRPr/>
          </a:p>
          <a:p>
            <a:pPr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Standardized test report per sample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Scan of Logbook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E-Log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Possible information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Beamspot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Field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Planned exposure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…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/>
          </a:p>
        </p:txBody>
      </p:sp>
      <p:sp>
        <p:nvSpPr>
          <p:cNvPr id="5" name="Down Arrow 4"/>
          <p:cNvSpPr/>
          <p:nvPr/>
        </p:nvSpPr>
        <p:spPr bwMode="auto">
          <a:xfrm>
            <a:off x="9001957" y="3036163"/>
            <a:ext cx="878890" cy="1136342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TextBox 14"/>
          <p:cNvSpPr txBox="1"/>
          <p:nvPr/>
        </p:nvSpPr>
        <p:spPr bwMode="auto">
          <a:xfrm>
            <a:off x="7519926" y="4690491"/>
            <a:ext cx="3842951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Define a set of information of interest for most experiments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GB" sz="1800" b="1" i="0" u="none" strike="noStrike" cap="none" spc="0">
              <a:ln>
                <a:noFill/>
              </a:ln>
              <a:solidFill>
                <a:prstClr val="black"/>
              </a:solidFill>
              <a:latin typeface="Calibri Ligh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3060298" y="3041791"/>
            <a:ext cx="5996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600"/>
              <a:t>Did we miss any crucial points?</a:t>
            </a:r>
            <a:endParaRPr lang="de-DE" sz="3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>
                <a:solidFill>
                  <a:prstClr val="black"/>
                </a:solidFill>
                <a:latin typeface="Calibri Light"/>
              </a:rPr>
              <a:t>Disclaimer / Consideration</a:t>
            </a:r>
            <a:endParaRPr lang="en-GB" sz="1800" b="1" i="0" u="none" strike="noStrike" cap="none" spc="0">
              <a:ln>
                <a:noFill/>
              </a:ln>
              <a:solidFill>
                <a:prstClr val="black"/>
              </a:solidFill>
              <a:latin typeface="Calibri Ligh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02380" y="1781248"/>
            <a:ext cx="98836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/>
              <a:t>The goal of this presentation is start a discussion. All ideas/proposed solutions are up for discussion.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The discussion is tailored for the GSI part of the project but significant parts can be directly used for CERN as well.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NSRL is our internal benchmark, but it is important to understand that there are significant differences e.g.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NSRL is a pure user facility. Everybody working at NSRL is either doing beamline development or user service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GSI is rather a science facility.</a:t>
            </a:r>
            <a:endParaRPr/>
          </a:p>
          <a:p>
            <a:pPr marL="742950" lvl="1" indent="-285750">
              <a:buFont typeface="Wingdings"/>
              <a:buChar char="è"/>
              <a:defRPr/>
            </a:pPr>
            <a:r>
              <a:rPr lang="en-US"/>
              <a:t>The level of direct support we can offer will most likely be smaller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Beam time is very limited and must be used very efficiently, thus universal, simple and practical interfaces are needed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The “standard” we try to find doesn’t need to fit all possible experiments, only most. Non-standard experiments will, of course, still be possible if necessary. 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>
                <a:solidFill>
                  <a:prstClr val="black"/>
                </a:solidFill>
                <a:latin typeface="Calibri Light"/>
              </a:rPr>
              <a:t>Topics / Flow</a:t>
            </a:r>
            <a:endParaRPr lang="en-GB" sz="1800" b="1" i="0" u="none" strike="noStrike" cap="none" spc="0">
              <a:ln>
                <a:noFill/>
              </a:ln>
              <a:solidFill>
                <a:prstClr val="black"/>
              </a:solidFill>
              <a:latin typeface="Calibri Ligh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6725715" y="2241405"/>
            <a:ext cx="41914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Proposed workflow</a:t>
            </a:r>
            <a:endParaRPr/>
          </a:p>
          <a:p>
            <a:pPr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first contact point of users via </a:t>
            </a:r>
            <a:r>
              <a:rPr lang="en-US">
                <a:solidFill>
                  <a:schemeClr val="accent2"/>
                </a:solidFill>
              </a:rPr>
              <a:t>webpage </a:t>
            </a:r>
            <a:endParaRPr lang="en-US"/>
          </a:p>
          <a:p>
            <a:pPr marL="742950" lvl="1" indent="-285750">
              <a:buFont typeface="Arial"/>
              <a:buChar char="•"/>
              <a:defRPr/>
            </a:pPr>
            <a:r>
              <a:rPr lang="en-US">
                <a:solidFill>
                  <a:schemeClr val="accent2"/>
                </a:solidFill>
              </a:rPr>
              <a:t>user guide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FAQ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contact/beam request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assignment of </a:t>
            </a:r>
            <a:r>
              <a:rPr lang="en-US">
                <a:solidFill>
                  <a:schemeClr val="accent2"/>
                </a:solidFill>
              </a:rPr>
              <a:t>liaison scientist</a:t>
            </a:r>
            <a:r>
              <a:rPr lang="en-US"/>
              <a:t> 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experiment </a:t>
            </a:r>
            <a:r>
              <a:rPr lang="en-US">
                <a:solidFill>
                  <a:schemeClr val="accent2"/>
                </a:solidFill>
              </a:rPr>
              <a:t>scheduling / planning</a:t>
            </a:r>
            <a:r>
              <a:rPr lang="en-US"/>
              <a:t>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on-site </a:t>
            </a:r>
            <a:r>
              <a:rPr lang="en-US">
                <a:solidFill>
                  <a:schemeClr val="accent2"/>
                </a:solidFill>
              </a:rPr>
              <a:t>dry-run</a:t>
            </a:r>
            <a:r>
              <a:rPr lang="en-US"/>
              <a:t>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beam </a:t>
            </a:r>
            <a:r>
              <a:rPr lang="en-US">
                <a:solidFill>
                  <a:schemeClr val="accent2"/>
                </a:solidFill>
              </a:rPr>
              <a:t>exposure</a:t>
            </a:r>
            <a:r>
              <a:rPr lang="en-US"/>
              <a:t>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test </a:t>
            </a:r>
            <a:r>
              <a:rPr lang="en-US">
                <a:solidFill>
                  <a:schemeClr val="accent2"/>
                </a:solidFill>
              </a:rPr>
              <a:t>report</a:t>
            </a:r>
            <a:r>
              <a:rPr lang="en-US"/>
              <a:t>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endParaRPr lang="de-DE"/>
          </a:p>
        </p:txBody>
      </p:sp>
      <p:sp>
        <p:nvSpPr>
          <p:cNvPr id="6" name="TextBox 5"/>
          <p:cNvSpPr txBox="1"/>
          <p:nvPr/>
        </p:nvSpPr>
        <p:spPr bwMode="auto">
          <a:xfrm>
            <a:off x="7464152" y="1872073"/>
            <a:ext cx="76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/>
              <a:t>Part 2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 bwMode="auto">
          <a:xfrm>
            <a:off x="1743882" y="2386463"/>
            <a:ext cx="32791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/>
              <a:t>Technical parameters</a:t>
            </a:r>
            <a:endParaRPr dirty="0"/>
          </a:p>
          <a:p>
            <a:pPr>
              <a:defRPr/>
            </a:pPr>
            <a:endParaRPr lang="en-US"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solidFill>
                  <a:schemeClr val="accent2"/>
                </a:solidFill>
              </a:rPr>
              <a:t>Beam parameters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solidFill>
                  <a:schemeClr val="accent2"/>
                </a:solidFill>
              </a:rPr>
              <a:t>Variable shielding / range shifter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solidFill>
                  <a:schemeClr val="accent2"/>
                </a:solidFill>
              </a:rPr>
              <a:t>Target station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endParaRPr lang="en-US" dirty="0"/>
          </a:p>
          <a:p>
            <a:pPr marL="285750" indent="-285750">
              <a:buFont typeface="Arial"/>
              <a:buChar char="•"/>
              <a:defRPr/>
            </a:pPr>
            <a:endParaRPr lang="de-DE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2495600" y="2016533"/>
            <a:ext cx="76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/>
              <a:t>Part 1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1</a:t>
            </a:r>
            <a:endParaRPr lang="de-DE" sz="1800"/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Beam parameters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1189" y="1336105"/>
          <a:ext cx="5701213" cy="4534840"/>
        </p:xfrm>
        <a:graphic>
          <a:graphicData uri="http://schemas.openxmlformats.org/drawingml/2006/table">
            <a:tbl>
              <a:tblPr firstRow="1" bandRow="1">
                <a:tableStyleId>{65E991BF-96AF-FF10-B38A-34B517EC80D5}</a:tableStyleId>
              </a:tblPr>
              <a:tblGrid>
                <a:gridCol w="1762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1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GSI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Energies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80-1000 MeV/u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Typically 2-3 energies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H to 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/>
                        <a:t>typically C, Fe, U 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Intensity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500 – 10</a:t>
                      </a:r>
                      <a:r>
                        <a:rPr lang="en-US" sz="1400" baseline="30000"/>
                        <a:t>9</a:t>
                      </a:r>
                      <a:r>
                        <a:rPr lang="en-US" sz="1400"/>
                        <a:t> per spill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Depends (a bit) on the ion species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Slow 1-10 s (quadrupole resonance)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Optional slow RF-KO (1 – 10 s), Fast kick out extraction (&lt;1µs)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Spill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0.2 – 10s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Spill pause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&lt; 2s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Variable duty cycle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Delivery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Scanning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Arbitrary shapes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Max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Up to 20 x 20 cm</a:t>
                      </a:r>
                      <a:r>
                        <a:rPr lang="en-US" sz="1400" baseline="300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&lt; 5 x 5 cm</a:t>
                      </a:r>
                      <a:r>
                        <a:rPr lang="en-US" sz="1400" baseline="30000"/>
                        <a:t>2</a:t>
                      </a:r>
                      <a:r>
                        <a:rPr lang="en-US" sz="1400"/>
                        <a:t> for uranium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Uniformity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Better than +-5%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49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Beam microstructure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Important?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Can be improved with RF-KO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325861" y="4236664"/>
            <a:ext cx="3605950" cy="1850422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cxnSpLocks/>
          </p:cNvCxnSpPr>
          <p:nvPr/>
        </p:nvCxnSpPr>
        <p:spPr bwMode="auto">
          <a:xfrm>
            <a:off x="6081308" y="5388269"/>
            <a:ext cx="1141794" cy="157337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23907" y="4116788"/>
            <a:ext cx="3501847" cy="11987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 bwMode="auto">
          <a:xfrm>
            <a:off x="7223102" y="3979747"/>
            <a:ext cx="600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/>
              <a:t>source</a:t>
            </a:r>
            <a:endParaRPr/>
          </a:p>
        </p:txBody>
      </p:sp>
      <p:grpSp>
        <p:nvGrpSpPr>
          <p:cNvPr id="2" name="Group 1"/>
          <p:cNvGrpSpPr/>
          <p:nvPr/>
        </p:nvGrpSpPr>
        <p:grpSpPr bwMode="auto">
          <a:xfrm>
            <a:off x="6200100" y="2489923"/>
            <a:ext cx="4588504" cy="1437118"/>
            <a:chOff x="6200100" y="1692919"/>
            <a:chExt cx="4588504" cy="1437118"/>
          </a:xfrm>
        </p:grpSpPr>
        <p:cxnSp>
          <p:nvCxnSpPr>
            <p:cNvPr id="28" name="Straight Arrow Connector 27"/>
            <p:cNvCxnSpPr>
              <a:cxnSpLocks/>
            </p:cNvCxnSpPr>
            <p:nvPr/>
          </p:nvCxnSpPr>
          <p:spPr bwMode="auto">
            <a:xfrm flipH="1" flipV="1">
              <a:off x="7309416" y="1692919"/>
              <a:ext cx="16446" cy="14338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cxnSpLocks/>
            </p:cNvCxnSpPr>
            <p:nvPr/>
          </p:nvCxnSpPr>
          <p:spPr bwMode="auto">
            <a:xfrm>
              <a:off x="7325861" y="3123459"/>
              <a:ext cx="3462742" cy="65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/>
            <p:cNvCxnSpPr>
              <a:cxnSpLocks/>
            </p:cNvCxnSpPr>
            <p:nvPr/>
          </p:nvCxnSpPr>
          <p:spPr bwMode="auto">
            <a:xfrm>
              <a:off x="7380984" y="2118250"/>
              <a:ext cx="914400" cy="9144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>
              <a:cxnSpLocks/>
            </p:cNvCxnSpPr>
            <p:nvPr/>
          </p:nvCxnSpPr>
          <p:spPr bwMode="auto">
            <a:xfrm flipV="1">
              <a:off x="8288806" y="2098168"/>
              <a:ext cx="1286024" cy="935133"/>
            </a:xfrm>
            <a:prstGeom prst="bentConnector3">
              <a:avLst>
                <a:gd name="adj1" fmla="val 293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cxnSpLocks/>
            </p:cNvCxnSpPr>
            <p:nvPr/>
          </p:nvCxnSpPr>
          <p:spPr bwMode="auto">
            <a:xfrm>
              <a:off x="9574829" y="2099463"/>
              <a:ext cx="1213774" cy="914102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 bwMode="auto">
            <a:xfrm>
              <a:off x="6204607" y="1930728"/>
              <a:ext cx="10134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beam on</a:t>
              </a:r>
              <a:endParaRPr lang="de-DE"/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6200100" y="2750168"/>
              <a:ext cx="10304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beam off</a:t>
              </a:r>
              <a:endParaRPr lang="de-DE"/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8940891" y="2045320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Spill</a:t>
              </a:r>
              <a:endParaRPr lang="de-DE"/>
            </a:p>
          </p:txBody>
        </p:sp>
      </p:grpSp>
      <p:sp>
        <p:nvSpPr>
          <p:cNvPr id="49" name="TextBox 48"/>
          <p:cNvSpPr txBox="1"/>
          <p:nvPr/>
        </p:nvSpPr>
        <p:spPr bwMode="auto">
          <a:xfrm>
            <a:off x="1388045" y="5949504"/>
            <a:ext cx="5411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* additional ions like protons, helium might be available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 bwMode="auto">
          <a:xfrm>
            <a:off x="6848610" y="569508"/>
            <a:ext cx="3842951" cy="1754326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Note: </a:t>
            </a:r>
            <a:endParaRPr/>
          </a:p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Every change to the accelerator settings during beamtime take at least 30 min and can take up to hours</a:t>
            </a:r>
            <a:endParaRPr/>
          </a:p>
          <a:p>
            <a:pPr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Ions are not offered at the same time</a:t>
            </a:r>
            <a:endParaRPr lang="de-DE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6859080" y="2842324"/>
            <a:ext cx="4071499" cy="203132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Proposal:</a:t>
            </a:r>
            <a:endParaRPr/>
          </a:p>
          <a:p>
            <a:pPr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One high energy → Shoot through/Bio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One low → BP scanning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One high intensity &gt; 10</a:t>
            </a:r>
            <a:r>
              <a:rPr lang="en-US" baseline="30000"/>
              <a:t>6</a:t>
            </a:r>
            <a:r>
              <a:rPr lang="en-US"/>
              <a:t> per spill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One low intensity ≈ 5000 per spill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1</a:t>
            </a:r>
            <a:endParaRPr lang="de-DE" sz="1800"/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Variable shielding handler/ Variable depth Bragg Peak Range shifter</a:t>
            </a:r>
          </a:p>
        </p:txBody>
      </p:sp>
      <p:grpSp>
        <p:nvGrpSpPr>
          <p:cNvPr id="18" name="Group 17"/>
          <p:cNvGrpSpPr/>
          <p:nvPr/>
        </p:nvGrpSpPr>
        <p:grpSpPr bwMode="auto">
          <a:xfrm>
            <a:off x="423760" y="1636765"/>
            <a:ext cx="2990439" cy="3701906"/>
            <a:chOff x="8153399" y="1505198"/>
            <a:chExt cx="2315779" cy="269831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rcRect l="9488" r="29070" b="4744"/>
            <a:stretch/>
          </p:blipFill>
          <p:spPr bwMode="auto">
            <a:xfrm>
              <a:off x="8153399" y="1505198"/>
              <a:ext cx="2100098" cy="244189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 bwMode="auto">
            <a:xfrm>
              <a:off x="8153401" y="3934304"/>
              <a:ext cx="2315778" cy="26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b="1"/>
                <a:t>“Old” binary Range shifter</a:t>
              </a:r>
              <a:endParaRPr lang="de-DE" b="1"/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058677" y="2183594"/>
            <a:ext cx="2665525" cy="167078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 bwMode="auto">
          <a:xfrm>
            <a:off x="3425660" y="1636765"/>
            <a:ext cx="663213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/>
              <a:t>modular version of the cave A binary range shifter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4 modules → 8 plates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module</a:t>
            </a:r>
            <a:endParaRPr/>
          </a:p>
          <a:p>
            <a:pPr marL="1200150" lvl="2" indent="-285750">
              <a:buFont typeface="Arial"/>
              <a:buChar char="•"/>
              <a:defRPr/>
            </a:pPr>
            <a:r>
              <a:rPr lang="en-US"/>
              <a:t>2 plates, two sets of pneumatic linear motors</a:t>
            </a:r>
            <a:endParaRPr/>
          </a:p>
          <a:p>
            <a:pPr marL="1200150" lvl="2" indent="-285750">
              <a:buFont typeface="Arial"/>
              <a:buChar char="•"/>
              <a:defRPr/>
            </a:pPr>
            <a:r>
              <a:rPr lang="en-US"/>
              <a:t>max size 20 x 20 cm</a:t>
            </a:r>
            <a:r>
              <a:rPr lang="en-US" baseline="30000"/>
              <a:t>2</a:t>
            </a:r>
            <a:endParaRPr lang="de-DE" baseline="30000"/>
          </a:p>
          <a:p>
            <a:pPr marL="1200150" lvl="2" indent="-285750">
              <a:buFont typeface="Arial"/>
              <a:buChar char="•"/>
              <a:defRPr/>
            </a:pPr>
            <a:r>
              <a:rPr lang="en-US"/>
              <a:t>max weight ≈ 10 kg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modules can be used individually or combined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standardized frames for “fast” plate exchange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CAD available for users in case of non-standard configuration</a:t>
            </a:r>
          </a:p>
          <a:p>
            <a:pPr marL="742950" lvl="1" indent="-285750">
              <a:buFont typeface="Arial"/>
              <a:buChar char="•"/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Standard plate-sets for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shielding (aluminum, PE) → thicker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peak finding for electronics → binary, thinner</a:t>
            </a:r>
            <a:endParaRPr/>
          </a:p>
        </p:txBody>
      </p:sp>
      <p:sp>
        <p:nvSpPr>
          <p:cNvPr id="13" name="TextBox 12"/>
          <p:cNvSpPr txBox="1"/>
          <p:nvPr/>
        </p:nvSpPr>
        <p:spPr bwMode="auto">
          <a:xfrm>
            <a:off x="9058677" y="4340559"/>
            <a:ext cx="2843820" cy="1754326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Note: </a:t>
            </a:r>
            <a:endParaRPr/>
          </a:p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NSRL uses 2 target wheels which offers some geometrical benefits but is far less flexible/useful for different settings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Part 1</a:t>
            </a:r>
            <a:endParaRPr lang="de-DE" sz="1800" b="1" i="0" u="none" strike="noStrike" cap="none" spc="0">
              <a:ln>
                <a:noFill/>
              </a:ln>
              <a:solidFill>
                <a:prstClr val="black"/>
              </a:solidFill>
              <a:latin typeface="Calibri Light"/>
              <a:ea typeface="+mj-ea"/>
              <a:cs typeface="+mj-cs"/>
            </a:endParaRPr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Target station / Target station interface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4504038" y="1574175"/>
            <a:ext cx="69012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Based on linear axes with hybrid steppers</a:t>
            </a:r>
            <a:endParaRPr/>
          </a:p>
          <a:p>
            <a:pPr marL="742950" marR="0" lvl="1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every point within the frame reachable via scanner and/or motor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Distortion corrected and calibrated target camera (OpenCV)</a:t>
            </a:r>
            <a:endParaRPr/>
          </a:p>
          <a:p>
            <a:pPr marL="742950" marR="0" lvl="1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Front or back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Distortion corrected Target laser </a:t>
            </a:r>
          </a:p>
          <a:p>
            <a:pPr marL="285750" lvl="0" indent="-285750"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Remote movement (z </a:t>
            </a:r>
            <a:r>
              <a:rPr lang="en-US"/>
              <a:t>→</a:t>
            </a: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 beam direction)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x / y </a:t>
            </a:r>
            <a:r>
              <a:rPr lang="en-US"/>
              <a:t>→</a:t>
            </a: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 standard</a:t>
            </a:r>
            <a:endParaRPr/>
          </a:p>
          <a:p>
            <a:pPr marL="742950" marR="0" lvl="1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+ 1D-Rotation optional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endParaRPr lang="en-US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One frame per “experiment”</a:t>
            </a:r>
            <a:endParaRPr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Frame design based on CERN holder</a:t>
            </a:r>
            <a:endParaRPr/>
          </a:p>
          <a:p>
            <a:pPr marL="742950" marR="0" lvl="1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Inner opening &gt; 20 x 20 cm² </a:t>
            </a:r>
            <a:r>
              <a:rPr lang="en-US" sz="12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(RADEF and GANIL allow for up to 25 x 25cm² boards)</a:t>
            </a:r>
            <a:endParaRPr lang="en-US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Laser markers (back and/or front)</a:t>
            </a:r>
            <a:endParaRPr/>
          </a:p>
          <a:p>
            <a:pPr marL="742950" marR="0" lvl="1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Material: aluminum or reinforced plastic </a:t>
            </a:r>
            <a:endParaRPr lang="de-DE"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rcRect l="38538" t="7825" r="22546" b="45823"/>
          <a:stretch/>
        </p:blipFill>
        <p:spPr bwMode="auto">
          <a:xfrm>
            <a:off x="115106" y="1318854"/>
            <a:ext cx="3233575" cy="28886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l="8867" t="13182" r="7138" b="3442"/>
          <a:stretch/>
        </p:blipFill>
        <p:spPr bwMode="auto">
          <a:xfrm>
            <a:off x="1544595" y="4207514"/>
            <a:ext cx="2959443" cy="185351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 bwMode="auto">
          <a:xfrm>
            <a:off x="247135" y="4207552"/>
            <a:ext cx="2020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CERN target station and holder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8891861" y="3236168"/>
            <a:ext cx="2346609" cy="923330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Note: Entering the cave takes a minimum of ≈ 10 min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1</a:t>
            </a:r>
            <a:endParaRPr/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</a:rPr>
              <a:t>Target station / Target station interface Bio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519606" y="1482396"/>
            <a:ext cx="57885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/>
              <a:t>Biology irradiations typically use: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T25 or T12.5 Flasks in sets of three or six per dose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Well plates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Cells inside the flasks prefer to stay inside the medium</a:t>
            </a:r>
            <a:endParaRPr/>
          </a:p>
          <a:p>
            <a:pPr marL="800100" lvl="1" indent="-342900">
              <a:buFont typeface="+mj-lt"/>
              <a:buAutoNum type="alphaLcPeriod"/>
              <a:defRPr/>
            </a:pPr>
            <a:r>
              <a:rPr lang="en-US"/>
              <a:t>Fill the flasks completely</a:t>
            </a:r>
            <a:endParaRPr/>
          </a:p>
          <a:p>
            <a:pPr marL="800100" lvl="1" indent="-342900">
              <a:buFont typeface="+mj-lt"/>
              <a:buAutoNum type="alphaLcPeriod"/>
              <a:defRPr/>
            </a:pPr>
            <a:r>
              <a:rPr lang="en-US"/>
              <a:t>Only position them upright for a short time (&lt;20min, depends on the experiment)</a:t>
            </a:r>
            <a:endParaRPr/>
          </a:p>
        </p:txBody>
      </p:sp>
      <p:grpSp>
        <p:nvGrpSpPr>
          <p:cNvPr id="6" name="Gruppieren 5"/>
          <p:cNvGrpSpPr/>
          <p:nvPr/>
        </p:nvGrpSpPr>
        <p:grpSpPr bwMode="auto">
          <a:xfrm>
            <a:off x="7871254" y="1482396"/>
            <a:ext cx="3237471" cy="2647418"/>
            <a:chOff x="7605584" y="1476219"/>
            <a:chExt cx="3910914" cy="3111524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/>
            <a:srcRect l="11840" r="8513"/>
            <a:stretch/>
          </p:blipFill>
          <p:spPr bwMode="auto">
            <a:xfrm>
              <a:off x="7605584" y="1476219"/>
              <a:ext cx="3910913" cy="2749792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 bwMode="auto">
            <a:xfrm>
              <a:off x="7605585" y="4226011"/>
              <a:ext cx="3910913" cy="361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NSRL remote sample flipper</a:t>
              </a:r>
            </a:p>
          </p:txBody>
        </p:sp>
      </p:grpSp>
      <p:grpSp>
        <p:nvGrpSpPr>
          <p:cNvPr id="30" name="Gruppieren 29"/>
          <p:cNvGrpSpPr/>
          <p:nvPr/>
        </p:nvGrpSpPr>
        <p:grpSpPr bwMode="auto">
          <a:xfrm>
            <a:off x="7871254" y="4127240"/>
            <a:ext cx="3237470" cy="1901266"/>
            <a:chOff x="7871254" y="4127240"/>
            <a:chExt cx="3237470" cy="1901266"/>
          </a:xfrm>
        </p:grpSpPr>
        <p:pic>
          <p:nvPicPr>
            <p:cNvPr id="29" name="Picture 2" descr="Q:\Eigene Dateien\00_Projects\GSI-BIO-CaveA-Cave-Probenhandling\00_Resources\Probenhandling 2016\Bilder\20190326 CAD Modell\Side View.png"/>
            <p:cNvPicPr>
              <a:picLocks noChangeAspect="1" noChangeArrowheads="1"/>
            </p:cNvPicPr>
            <p:nvPr/>
          </p:nvPicPr>
          <p:blipFill>
            <a:blip r:embed="rId3"/>
            <a:srcRect l="17509" t="4150" r="8226" b="21789"/>
            <a:stretch/>
          </p:blipFill>
          <p:spPr bwMode="auto">
            <a:xfrm>
              <a:off x="7871254" y="4127240"/>
              <a:ext cx="3237470" cy="1596064"/>
            </a:xfrm>
            <a:prstGeom prst="rect">
              <a:avLst/>
            </a:prstGeom>
            <a:noFill/>
            <a:effectLst>
              <a:outerShdw blurRad="50800" dist="50800" dir="5400000" sx="1000" sy="1000" algn="ctr" rotWithShape="0">
                <a:srgbClr val="000000">
                  <a:alpha val="43137"/>
                </a:srgbClr>
              </a:outerShdw>
            </a:effectLst>
          </p:spPr>
        </p:pic>
        <p:sp>
          <p:nvSpPr>
            <p:cNvPr id="15" name="TextBox 49"/>
            <p:cNvSpPr txBox="1"/>
            <p:nvPr/>
          </p:nvSpPr>
          <p:spPr bwMode="auto">
            <a:xfrm>
              <a:off x="7871254" y="5720729"/>
              <a:ext cx="3237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GSI Flask exchanger</a:t>
              </a:r>
              <a:endParaRPr lang="de-DE" sz="1400"/>
            </a:p>
          </p:txBody>
        </p:sp>
      </p:grpSp>
      <p:sp>
        <p:nvSpPr>
          <p:cNvPr id="18" name="TextBox 6"/>
          <p:cNvSpPr txBox="1"/>
          <p:nvPr/>
        </p:nvSpPr>
        <p:spPr bwMode="auto">
          <a:xfrm>
            <a:off x="6273164" y="5449329"/>
            <a:ext cx="2458994" cy="738664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>
                <a:solidFill>
                  <a:srgbClr val="FF0000"/>
                </a:solidFill>
              </a:rPr>
              <a:t>More complicated to integrate into a target station, prototype exists at GSI already</a:t>
            </a:r>
          </a:p>
        </p:txBody>
      </p:sp>
      <p:sp>
        <p:nvSpPr>
          <p:cNvPr id="19" name="TextBox 6"/>
          <p:cNvSpPr txBox="1"/>
          <p:nvPr/>
        </p:nvSpPr>
        <p:spPr bwMode="auto">
          <a:xfrm>
            <a:off x="9858130" y="3356593"/>
            <a:ext cx="1751043" cy="523220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>
                <a:solidFill>
                  <a:schemeClr val="accent6"/>
                </a:solidFill>
              </a:rPr>
              <a:t>Possible to integrate into a target station</a:t>
            </a:r>
          </a:p>
        </p:txBody>
      </p:sp>
      <p:grpSp>
        <p:nvGrpSpPr>
          <p:cNvPr id="20" name="Gruppieren 19"/>
          <p:cNvGrpSpPr/>
          <p:nvPr/>
        </p:nvGrpSpPr>
        <p:grpSpPr bwMode="auto">
          <a:xfrm>
            <a:off x="6308123" y="1490027"/>
            <a:ext cx="1194539" cy="1895724"/>
            <a:chOff x="5625924" y="1482396"/>
            <a:chExt cx="1757238" cy="2663003"/>
          </a:xfrm>
        </p:grpSpPr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5625924" y="1482396"/>
              <a:ext cx="1757238" cy="2342984"/>
            </a:xfrm>
            <a:prstGeom prst="rect">
              <a:avLst/>
            </a:prstGeom>
          </p:spPr>
        </p:pic>
        <p:sp>
          <p:nvSpPr>
            <p:cNvPr id="21" name="Textfeld 20"/>
            <p:cNvSpPr txBox="1"/>
            <p:nvPr/>
          </p:nvSpPr>
          <p:spPr bwMode="auto">
            <a:xfrm>
              <a:off x="5625924" y="3837623"/>
              <a:ext cx="17572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T25 Flask</a:t>
              </a:r>
            </a:p>
          </p:txBody>
        </p:sp>
      </p:grpSp>
      <p:grpSp>
        <p:nvGrpSpPr>
          <p:cNvPr id="27" name="Gruppieren 26"/>
          <p:cNvGrpSpPr/>
          <p:nvPr/>
        </p:nvGrpSpPr>
        <p:grpSpPr bwMode="auto">
          <a:xfrm>
            <a:off x="5616144" y="3429125"/>
            <a:ext cx="1886517" cy="1859471"/>
            <a:chOff x="3155740" y="3845253"/>
            <a:chExt cx="2132052" cy="1897752"/>
          </a:xfrm>
        </p:grpSpPr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3155741" y="3845253"/>
              <a:ext cx="2132050" cy="1589947"/>
            </a:xfrm>
            <a:prstGeom prst="rect">
              <a:avLst/>
            </a:prstGeom>
          </p:spPr>
        </p:pic>
        <p:sp>
          <p:nvSpPr>
            <p:cNvPr id="26" name="Textfeld 25"/>
            <p:cNvSpPr txBox="1"/>
            <p:nvPr/>
          </p:nvSpPr>
          <p:spPr bwMode="auto">
            <a:xfrm>
              <a:off x="3155740" y="5435228"/>
              <a:ext cx="21320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Well plate</a:t>
              </a:r>
            </a:p>
          </p:txBody>
        </p:sp>
      </p:grpSp>
      <p:sp>
        <p:nvSpPr>
          <p:cNvPr id="28" name="TextBox 12"/>
          <p:cNvSpPr txBox="1"/>
          <p:nvPr/>
        </p:nvSpPr>
        <p:spPr bwMode="auto">
          <a:xfrm>
            <a:off x="860697" y="3689403"/>
            <a:ext cx="4455536" cy="2286035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Proposal: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Utilize a system, which flips flasks into an upright position only for irradiation and positions them horizontally otherwise (based on the GSI flask exchanger).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System should accept at least three, better six, T25 flasks at the same time and also be compatible with well plates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02380" y="1898216"/>
            <a:ext cx="2922663" cy="3851702"/>
          </a:xfrm>
          <a:prstGeom prst="rect">
            <a:avLst/>
          </a:prstGeom>
        </p:spPr>
      </p:pic>
      <p:sp>
        <p:nvSpPr>
          <p:cNvPr id="9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2</a:t>
            </a:r>
            <a:endParaRPr lang="de-DE" sz="1800"/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HEARTS website – facility user guide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4198512" y="1502601"/>
            <a:ext cx="669396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Similar to the NSRL user guide (</a:t>
            </a:r>
            <a:r>
              <a:rPr lang="en-US" u="sng">
                <a:hlinkClick r:id="rId3" tooltip="https://www.bnl.gov/nsrl/userguide/"/>
              </a:rPr>
              <a:t>https://www.bnl.gov/nsrl/userguide/</a:t>
            </a:r>
            <a:r>
              <a:rPr lang="en-US"/>
              <a:t>)</a:t>
            </a:r>
            <a:endParaRPr/>
          </a:p>
          <a:p>
            <a:pPr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Short explanation of basic physics with relevant examples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Scattering/fragmentation/etc.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Shared GSI/CERN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Explanation of irradiation room + CAD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Space, cables, etc.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Explanation of beamline + CAD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Explanation of dosimetry/beam monitoring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Explanation of Shielding exchanger + interface CAD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Explanation of target station + interface CAD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In case of bio → standardized flasks/etc.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Explanation of preparation/dry run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Resource/tools (Lise++, etc.)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Shared GSI/CERN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/>
          <p:nvPr/>
        </p:nvSpPr>
        <p:spPr bwMode="auto">
          <a:xfrm>
            <a:off x="115106" y="302992"/>
            <a:ext cx="11886643" cy="84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/>
              <a:t>Part 2</a:t>
            </a:r>
            <a:endParaRPr/>
          </a:p>
          <a:p>
            <a:pPr>
              <a:defRPr/>
            </a:pPr>
            <a:r>
              <a:rPr lang="en-US" sz="1800"/>
              <a:t>Liaison scientist</a:t>
            </a:r>
            <a:endParaRPr lang="de-DE" sz="1800"/>
          </a:p>
        </p:txBody>
      </p:sp>
      <p:sp>
        <p:nvSpPr>
          <p:cNvPr id="4" name="TextBox 3"/>
          <p:cNvSpPr txBox="1"/>
          <p:nvPr/>
        </p:nvSpPr>
        <p:spPr bwMode="auto">
          <a:xfrm>
            <a:off x="573037" y="1753860"/>
            <a:ext cx="65917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How much support is necessary/wanted by industry?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Possibilities for support</a:t>
            </a:r>
            <a:endParaRPr/>
          </a:p>
          <a:p>
            <a:pPr>
              <a:defRPr/>
            </a:pP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Regulatory requirements (e.g. radiation protection, biological lab safety, required GSI instructions, etc.)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Experimental planning?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MC simulations or other forms of calculations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Non-standard holders etc.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Fully perform the testing (no industry partner) on-site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Use of GSI/FAIR experimental equipment e.g. power supplies</a:t>
            </a:r>
            <a:endParaRPr lang="de-DE"/>
          </a:p>
        </p:txBody>
      </p:sp>
      <p:sp>
        <p:nvSpPr>
          <p:cNvPr id="13" name="TextBox 12"/>
          <p:cNvSpPr txBox="1"/>
          <p:nvPr/>
        </p:nvSpPr>
        <p:spPr bwMode="auto">
          <a:xfrm>
            <a:off x="7164817" y="1753860"/>
            <a:ext cx="3842951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</a:rPr>
              <a:t>Note: Beam exposure, etc. will always be performed by GSI/FAIR staff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1566</Words>
  <Application>Microsoft Office PowerPoint</Application>
  <DocSecurity>0</DocSecurity>
  <PresentationFormat>Breitbild</PresentationFormat>
  <Paragraphs>262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Helvetica</vt:lpstr>
      <vt:lpstr>Montserrat</vt:lpstr>
      <vt:lpstr>Wingdings</vt:lpstr>
      <vt:lpstr>Office</vt:lpstr>
      <vt:lpstr>1_Office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>GSI Helmholtzzentrum für Schwerionenforschung GmbH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Schuy, Christoph Dr.</dc:creator>
  <cp:keywords/>
  <dc:description/>
  <cp:lastModifiedBy>Wagner, Tim</cp:lastModifiedBy>
  <cp:revision>80</cp:revision>
  <dcterms:created xsi:type="dcterms:W3CDTF">2023-01-24T10:55:48Z</dcterms:created>
  <dcterms:modified xsi:type="dcterms:W3CDTF">2023-02-07T09:37:43Z</dcterms:modified>
  <cp:category/>
  <dc:identifier/>
  <cp:contentStatus/>
  <dc:language/>
  <cp:version/>
</cp:coreProperties>
</file>