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09" r:id="rId1"/>
  </p:sldMasterIdLst>
  <p:notesMasterIdLst>
    <p:notesMasterId r:id="rId34"/>
  </p:notesMasterIdLst>
  <p:handoutMasterIdLst>
    <p:handoutMasterId r:id="rId35"/>
  </p:handoutMasterIdLst>
  <p:sldIdLst>
    <p:sldId id="1995" r:id="rId2"/>
    <p:sldId id="1872" r:id="rId3"/>
    <p:sldId id="2010" r:id="rId4"/>
    <p:sldId id="1997" r:id="rId5"/>
    <p:sldId id="1998" r:id="rId6"/>
    <p:sldId id="1976" r:id="rId7"/>
    <p:sldId id="1999" r:id="rId8"/>
    <p:sldId id="2005" r:id="rId9"/>
    <p:sldId id="1877" r:id="rId10"/>
    <p:sldId id="1806" r:id="rId11"/>
    <p:sldId id="1807" r:id="rId12"/>
    <p:sldId id="1810" r:id="rId13"/>
    <p:sldId id="2002" r:id="rId14"/>
    <p:sldId id="2001" r:id="rId15"/>
    <p:sldId id="1984" r:id="rId16"/>
    <p:sldId id="1985" r:id="rId17"/>
    <p:sldId id="1986" r:id="rId18"/>
    <p:sldId id="1987" r:id="rId19"/>
    <p:sldId id="1871" r:id="rId20"/>
    <p:sldId id="1975" r:id="rId21"/>
    <p:sldId id="1878" r:id="rId22"/>
    <p:sldId id="1991" r:id="rId23"/>
    <p:sldId id="2006" r:id="rId24"/>
    <p:sldId id="2007" r:id="rId25"/>
    <p:sldId id="2003" r:id="rId26"/>
    <p:sldId id="1992" r:id="rId27"/>
    <p:sldId id="1993" r:id="rId28"/>
    <p:sldId id="1994" r:id="rId29"/>
    <p:sldId id="1879" r:id="rId30"/>
    <p:sldId id="2009" r:id="rId31"/>
    <p:sldId id="1620" r:id="rId32"/>
    <p:sldId id="1604" r:id="rId33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9900"/>
    <a:srgbClr val="3333FF"/>
    <a:srgbClr val="0000FF"/>
    <a:srgbClr val="996633"/>
    <a:srgbClr val="1E5AAE"/>
    <a:srgbClr val="CC0066"/>
    <a:srgbClr val="FFFFFF"/>
    <a:srgbClr val="F7F7F7"/>
    <a:srgbClr val="CA8F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4E4938-0093-46DD-BE9F-40EBFABFD460}" v="530" dt="2023-02-15T11:22:27.524"/>
    <p1510:client id="{7C8B7271-4266-48CB-8B64-E0300FE261C3}" v="243" dt="2023-02-15T10:11:28.4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37"/>
    <p:restoredTop sz="94720"/>
  </p:normalViewPr>
  <p:slideViewPr>
    <p:cSldViewPr snapToGrid="0">
      <p:cViewPr varScale="1">
        <p:scale>
          <a:sx n="178" d="100"/>
          <a:sy n="178" d="100"/>
        </p:scale>
        <p:origin x="192" y="8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swd" providerId="None" clId="Web-{6A4E4938-0093-46DD-BE9F-40EBFABFD460}"/>
    <pc:docChg chg="addSld modSld">
      <pc:chgData name="Guest swd" userId="" providerId="None" clId="Web-{6A4E4938-0093-46DD-BE9F-40EBFABFD460}" dt="2023-02-15T10:21:43.269" v="495" actId="20577"/>
      <pc:docMkLst>
        <pc:docMk/>
      </pc:docMkLst>
      <pc:sldChg chg="addSp delSp modSp">
        <pc:chgData name="Guest swd" userId="" providerId="None" clId="Web-{6A4E4938-0093-46DD-BE9F-40EBFABFD460}" dt="2023-02-15T10:14:32.975" v="11" actId="1076"/>
        <pc:sldMkLst>
          <pc:docMk/>
          <pc:sldMk cId="1354601458" sldId="1987"/>
        </pc:sldMkLst>
        <pc:spChg chg="add del mod">
          <ac:chgData name="Guest swd" userId="" providerId="None" clId="Web-{6A4E4938-0093-46DD-BE9F-40EBFABFD460}" dt="2023-02-15T10:13:56.567" v="3"/>
          <ac:spMkLst>
            <pc:docMk/>
            <pc:sldMk cId="1354601458" sldId="1987"/>
            <ac:spMk id="7" creationId="{B919DC75-635C-AF7F-EED3-0D5D73199E05}"/>
          </ac:spMkLst>
        </pc:spChg>
        <pc:spChg chg="add del mod">
          <ac:chgData name="Guest swd" userId="" providerId="None" clId="Web-{6A4E4938-0093-46DD-BE9F-40EBFABFD460}" dt="2023-02-15T10:14:11.365" v="7"/>
          <ac:spMkLst>
            <pc:docMk/>
            <pc:sldMk cId="1354601458" sldId="1987"/>
            <ac:spMk id="9" creationId="{957421C6-D515-0DDA-B8BE-2B4009851D7C}"/>
          </ac:spMkLst>
        </pc:spChg>
        <pc:picChg chg="add mod">
          <ac:chgData name="Guest swd" userId="" providerId="None" clId="Web-{6A4E4938-0093-46DD-BE9F-40EBFABFD460}" dt="2023-02-15T10:14:32.975" v="11" actId="1076"/>
          <ac:picMkLst>
            <pc:docMk/>
            <pc:sldMk cId="1354601458" sldId="1987"/>
            <ac:picMk id="10" creationId="{914E85CA-BB5F-A54A-3D59-83F1A84480FE}"/>
          </ac:picMkLst>
        </pc:picChg>
      </pc:sldChg>
      <pc:sldChg chg="modSp add replId">
        <pc:chgData name="Guest swd" userId="" providerId="None" clId="Web-{6A4E4938-0093-46DD-BE9F-40EBFABFD460}" dt="2023-02-15T10:21:43.269" v="495" actId="20577"/>
        <pc:sldMkLst>
          <pc:docMk/>
          <pc:sldMk cId="4203437952" sldId="2009"/>
        </pc:sldMkLst>
        <pc:spChg chg="mod">
          <ac:chgData name="Guest swd" userId="" providerId="None" clId="Web-{6A4E4938-0093-46DD-BE9F-40EBFABFD460}" dt="2023-02-15T10:16:10.650" v="16" actId="20577"/>
          <ac:spMkLst>
            <pc:docMk/>
            <pc:sldMk cId="4203437952" sldId="2009"/>
            <ac:spMk id="2" creationId="{8EA26D95-AA27-618E-7EEE-48C893A99CF0}"/>
          </ac:spMkLst>
        </pc:spChg>
        <pc:spChg chg="mod">
          <ac:chgData name="Guest swd" userId="" providerId="None" clId="Web-{6A4E4938-0093-46DD-BE9F-40EBFABFD460}" dt="2023-02-15T10:21:43.269" v="495" actId="20577"/>
          <ac:spMkLst>
            <pc:docMk/>
            <pc:sldMk cId="4203437952" sldId="2009"/>
            <ac:spMk id="3" creationId="{E8725ED5-EFBA-685A-C990-643E1DFE000F}"/>
          </ac:spMkLst>
        </pc:spChg>
      </pc:sldChg>
    </pc:docChg>
  </pc:docChgLst>
  <pc:docChgLst>
    <pc:chgData name="Guest ftq" providerId="None" clId="Web-{7C8B7271-4266-48CB-8B64-E0300FE261C3}"/>
    <pc:docChg chg="addSld modSld">
      <pc:chgData name="Guest ftq" userId="" providerId="None" clId="Web-{7C8B7271-4266-48CB-8B64-E0300FE261C3}" dt="2023-02-15T10:11:28.473" v="234"/>
      <pc:docMkLst>
        <pc:docMk/>
      </pc:docMkLst>
      <pc:sldChg chg="addSp modSp">
        <pc:chgData name="Guest ftq" userId="" providerId="None" clId="Web-{7C8B7271-4266-48CB-8B64-E0300FE261C3}" dt="2023-02-15T10:08:02.372" v="232" actId="1076"/>
        <pc:sldMkLst>
          <pc:docMk/>
          <pc:sldMk cId="981433267" sldId="1620"/>
        </pc:sldMkLst>
        <pc:picChg chg="add mod">
          <ac:chgData name="Guest ftq" userId="" providerId="None" clId="Web-{7C8B7271-4266-48CB-8B64-E0300FE261C3}" dt="2023-02-15T10:08:02.372" v="232" actId="1076"/>
          <ac:picMkLst>
            <pc:docMk/>
            <pc:sldMk cId="981433267" sldId="1620"/>
            <ac:picMk id="4" creationId="{0AD6FEE4-6D34-0A98-678B-4A361DB0F1C0}"/>
          </ac:picMkLst>
        </pc:picChg>
      </pc:sldChg>
      <pc:sldChg chg="modSp">
        <pc:chgData name="Guest ftq" userId="" providerId="None" clId="Web-{7C8B7271-4266-48CB-8B64-E0300FE261C3}" dt="2023-02-15T09:46:26.610" v="115" actId="1076"/>
        <pc:sldMkLst>
          <pc:docMk/>
          <pc:sldMk cId="1733172814" sldId="1985"/>
        </pc:sldMkLst>
        <pc:spChg chg="mod">
          <ac:chgData name="Guest ftq" userId="" providerId="None" clId="Web-{7C8B7271-4266-48CB-8B64-E0300FE261C3}" dt="2023-02-15T09:46:16.813" v="114" actId="20577"/>
          <ac:spMkLst>
            <pc:docMk/>
            <pc:sldMk cId="1733172814" sldId="1985"/>
            <ac:spMk id="3" creationId="{FB699FAE-AEE2-2F63-83A5-8EE0D7DA19DA}"/>
          </ac:spMkLst>
        </pc:spChg>
        <pc:picChg chg="mod">
          <ac:chgData name="Guest ftq" userId="" providerId="None" clId="Web-{7C8B7271-4266-48CB-8B64-E0300FE261C3}" dt="2023-02-15T09:46:26.610" v="115" actId="1076"/>
          <ac:picMkLst>
            <pc:docMk/>
            <pc:sldMk cId="1733172814" sldId="1985"/>
            <ac:picMk id="9" creationId="{06BC004E-E0D0-9156-7332-B1E269121ED1}"/>
          </ac:picMkLst>
        </pc:picChg>
      </pc:sldChg>
      <pc:sldChg chg="modSp">
        <pc:chgData name="Guest ftq" userId="" providerId="None" clId="Web-{7C8B7271-4266-48CB-8B64-E0300FE261C3}" dt="2023-02-15T09:56:21.614" v="227" actId="20577"/>
        <pc:sldMkLst>
          <pc:docMk/>
          <pc:sldMk cId="3433715024" sldId="1986"/>
        </pc:sldMkLst>
        <pc:spChg chg="mod">
          <ac:chgData name="Guest ftq" userId="" providerId="None" clId="Web-{7C8B7271-4266-48CB-8B64-E0300FE261C3}" dt="2023-02-15T09:56:21.614" v="227" actId="20577"/>
          <ac:spMkLst>
            <pc:docMk/>
            <pc:sldMk cId="3433715024" sldId="1986"/>
            <ac:spMk id="3" creationId="{FB699FAE-AEE2-2F63-83A5-8EE0D7DA19DA}"/>
          </ac:spMkLst>
        </pc:spChg>
      </pc:sldChg>
      <pc:sldChg chg="addSp delSp modSp">
        <pc:chgData name="Guest ftq" userId="" providerId="None" clId="Web-{7C8B7271-4266-48CB-8B64-E0300FE261C3}" dt="2023-02-15T10:11:28.473" v="234"/>
        <pc:sldMkLst>
          <pc:docMk/>
          <pc:sldMk cId="1354601458" sldId="1987"/>
        </pc:sldMkLst>
        <pc:picChg chg="add del mod">
          <ac:chgData name="Guest ftq" userId="" providerId="None" clId="Web-{7C8B7271-4266-48CB-8B64-E0300FE261C3}" dt="2023-02-15T10:11:28.473" v="234"/>
          <ac:picMkLst>
            <pc:docMk/>
            <pc:sldMk cId="1354601458" sldId="1987"/>
            <ac:picMk id="7" creationId="{B359B998-1CAD-D688-5B52-9B31B5CBAEAE}"/>
          </ac:picMkLst>
        </pc:picChg>
        <pc:picChg chg="del">
          <ac:chgData name="Guest ftq" userId="" providerId="None" clId="Web-{7C8B7271-4266-48CB-8B64-E0300FE261C3}" dt="2023-02-15T10:07:34.184" v="228"/>
          <ac:picMkLst>
            <pc:docMk/>
            <pc:sldMk cId="1354601458" sldId="1987"/>
            <ac:picMk id="12" creationId="{9E457889-1336-3950-7F7A-5D0BE2660869}"/>
          </ac:picMkLst>
        </pc:picChg>
      </pc:sldChg>
      <pc:sldChg chg="addSp modSp delAnim">
        <pc:chgData name="Guest ftq" userId="" providerId="None" clId="Web-{7C8B7271-4266-48CB-8B64-E0300FE261C3}" dt="2023-02-15T09:42:07.726" v="77" actId="20577"/>
        <pc:sldMkLst>
          <pc:docMk/>
          <pc:sldMk cId="2170425335" sldId="1991"/>
        </pc:sldMkLst>
        <pc:spChg chg="mod">
          <ac:chgData name="Guest ftq" userId="" providerId="None" clId="Web-{7C8B7271-4266-48CB-8B64-E0300FE261C3}" dt="2023-02-15T09:42:07.726" v="77" actId="20577"/>
          <ac:spMkLst>
            <pc:docMk/>
            <pc:sldMk cId="2170425335" sldId="1991"/>
            <ac:spMk id="3" creationId="{FB699FAE-AEE2-2F63-83A5-8EE0D7DA19DA}"/>
          </ac:spMkLst>
        </pc:spChg>
        <pc:grpChg chg="add mod">
          <ac:chgData name="Guest ftq" userId="" providerId="None" clId="Web-{7C8B7271-4266-48CB-8B64-E0300FE261C3}" dt="2023-02-15T09:39:39.627" v="24" actId="14100"/>
          <ac:grpSpMkLst>
            <pc:docMk/>
            <pc:sldMk cId="2170425335" sldId="1991"/>
            <ac:grpSpMk id="6" creationId="{7580B9D1-E9EE-09AE-376C-B067F0121183}"/>
          </ac:grpSpMkLst>
        </pc:grpChg>
      </pc:sldChg>
      <pc:sldChg chg="modSp">
        <pc:chgData name="Guest ftq" userId="" providerId="None" clId="Web-{7C8B7271-4266-48CB-8B64-E0300FE261C3}" dt="2023-02-15T09:54:19.798" v="185" actId="20577"/>
        <pc:sldMkLst>
          <pc:docMk/>
          <pc:sldMk cId="1906083292" sldId="1992"/>
        </pc:sldMkLst>
        <pc:spChg chg="mod">
          <ac:chgData name="Guest ftq" userId="" providerId="None" clId="Web-{7C8B7271-4266-48CB-8B64-E0300FE261C3}" dt="2023-02-15T09:54:19.798" v="185" actId="20577"/>
          <ac:spMkLst>
            <pc:docMk/>
            <pc:sldMk cId="1906083292" sldId="1992"/>
            <ac:spMk id="3" creationId="{FB699FAE-AEE2-2F63-83A5-8EE0D7DA19DA}"/>
          </ac:spMkLst>
        </pc:spChg>
        <pc:spChg chg="mod">
          <ac:chgData name="Guest ftq" userId="" providerId="None" clId="Web-{7C8B7271-4266-48CB-8B64-E0300FE261C3}" dt="2023-02-15T09:48:45.114" v="150" actId="20577"/>
          <ac:spMkLst>
            <pc:docMk/>
            <pc:sldMk cId="1906083292" sldId="1992"/>
            <ac:spMk id="8" creationId="{72011698-AD40-C4B4-D705-CE461117AFF2}"/>
          </ac:spMkLst>
        </pc:spChg>
        <pc:picChg chg="mod">
          <ac:chgData name="Guest ftq" userId="" providerId="None" clId="Web-{7C8B7271-4266-48CB-8B64-E0300FE261C3}" dt="2023-02-15T09:50:52.556" v="154" actId="14100"/>
          <ac:picMkLst>
            <pc:docMk/>
            <pc:sldMk cId="1906083292" sldId="1992"/>
            <ac:picMk id="10" creationId="{F12994E7-A771-CF08-497B-AE62FAFB951E}"/>
          </ac:picMkLst>
        </pc:picChg>
      </pc:sldChg>
      <pc:sldChg chg="add replId">
        <pc:chgData name="Guest ftq" userId="" providerId="None" clId="Web-{7C8B7271-4266-48CB-8B64-E0300FE261C3}" dt="2023-02-15T10:07:45.496" v="229"/>
        <pc:sldMkLst>
          <pc:docMk/>
          <pc:sldMk cId="849873114" sldId="2008"/>
        </pc:sldMkLst>
      </pc:sldChg>
    </pc:docChg>
  </pc:docChgLst>
  <pc:docChgLst>
    <pc:chgData name="Guest kyb" clId="Web-{6A4E4938-0093-46DD-BE9F-40EBFABFD460}"/>
    <pc:docChg chg="modSld">
      <pc:chgData name="Guest kyb" userId="" providerId="" clId="Web-{6A4E4938-0093-46DD-BE9F-40EBFABFD460}" dt="2023-02-15T11:22:27.524" v="30" actId="1076"/>
      <pc:docMkLst>
        <pc:docMk/>
      </pc:docMkLst>
      <pc:sldChg chg="addSp modSp addAnim">
        <pc:chgData name="Guest kyb" userId="" providerId="" clId="Web-{6A4E4938-0093-46DD-BE9F-40EBFABFD460}" dt="2023-02-15T11:22:27.524" v="30" actId="1076"/>
        <pc:sldMkLst>
          <pc:docMk/>
          <pc:sldMk cId="1108671694" sldId="2005"/>
        </pc:sldMkLst>
        <pc:spChg chg="add mod">
          <ac:chgData name="Guest kyb" userId="" providerId="" clId="Web-{6A4E4938-0093-46DD-BE9F-40EBFABFD460}" dt="2023-02-15T11:22:27.524" v="30" actId="1076"/>
          <ac:spMkLst>
            <pc:docMk/>
            <pc:sldMk cId="1108671694" sldId="2005"/>
            <ac:spMk id="14" creationId="{5C30A698-F0C2-1E31-960B-49423936EE96}"/>
          </ac:spMkLst>
        </pc:spChg>
        <pc:cxnChg chg="add mod">
          <ac:chgData name="Guest kyb" userId="" providerId="" clId="Web-{6A4E4938-0093-46DD-BE9F-40EBFABFD460}" dt="2023-02-15T11:20:18.530" v="5"/>
          <ac:cxnSpMkLst>
            <pc:docMk/>
            <pc:sldMk cId="1108671694" sldId="2005"/>
            <ac:cxnSpMk id="9" creationId="{1D42D9E7-6515-D3C5-BC88-22A950279F3F}"/>
          </ac:cxnSpMkLst>
        </pc:cxnChg>
        <pc:cxnChg chg="add mod">
          <ac:chgData name="Guest kyb" userId="" providerId="" clId="Web-{6A4E4938-0093-46DD-BE9F-40EBFABFD460}" dt="2023-02-15T11:20:51.486" v="10" actId="14100"/>
          <ac:cxnSpMkLst>
            <pc:docMk/>
            <pc:sldMk cId="1108671694" sldId="2005"/>
            <ac:cxnSpMk id="12" creationId="{E71CAF11-A793-9757-0721-3F67C9F6BD1C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C98A3-AD06-4B51-8EC3-73C53AE79DE7}" type="datetimeFigureOut">
              <a:rPr lang="en-GB" smtClean="0"/>
              <a:t>15/02/2023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975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9AAA8-191E-4885-8E8C-3CFA21E569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3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8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8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9F85-845B-4F9C-AE20-90E89B4664DB}" type="datetimeFigureOut">
              <a:rPr lang="en-GB" smtClean="0"/>
              <a:t>15/02/2023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8"/>
            <a:ext cx="533527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74B54-9BF4-4224-B98A-D42A2C22A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4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4E09-48C4-3745-9A74-62CFDFE4854B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Kevin 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5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Kevin 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24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40822-582F-8A4D-BE9D-78929589D675}" type="datetime1">
              <a:rPr lang="de-CH" smtClean="0"/>
              <a:t>15.02.23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Kevin 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29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2C8B-2E64-5149-A8FF-B747AFF76751}" type="datetime1">
              <a:rPr lang="de-CH" smtClean="0"/>
              <a:t>15.02.23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Kevin 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58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013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941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90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9032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10000"/>
            <a:ext cx="12193200" cy="648000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6000" y="144000"/>
            <a:ext cx="1080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0" y="900000"/>
            <a:ext cx="1116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8BF44-84CA-984F-B4EF-B0C60B5892E8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68000" y="6492875"/>
            <a:ext cx="43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SPS MPC - Kevin 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C1A6-AE81-4220-97E8-2DBAC9DABC59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6246000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9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5" r:id="rId3"/>
    <p:sldLayoutId id="2147483716" r:id="rId4"/>
    <p:sldLayoutId id="2147483718" r:id="rId5"/>
    <p:sldLayoutId id="2147483719" r:id="rId6"/>
    <p:sldLayoutId id="2147483720" r:id="rId7"/>
    <p:sldLayoutId id="2147483721" r:id="rId8"/>
  </p:sldLayoutIdLst>
  <p:hf hdr="0" ft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1E5AA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>
          <a:solidFill>
            <a:srgbClr val="1E5AA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hyperlink" Target="https://indico.cern.ch/event/895495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image" Target="../media/image20.png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12" Type="http://schemas.openxmlformats.org/officeDocument/2006/relationships/image" Target="../media/image19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11" Type="http://schemas.openxmlformats.org/officeDocument/2006/relationships/image" Target="../media/image18.emf"/><Relationship Id="rId5" Type="http://schemas.openxmlformats.org/officeDocument/2006/relationships/image" Target="../media/image12.emf"/><Relationship Id="rId10" Type="http://schemas.openxmlformats.org/officeDocument/2006/relationships/image" Target="../media/image17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447" name="Rectangle 18440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48" name="Rectangle 18442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18436" name="Picture 4" descr="The Proton Synchrotron | CERN">
            <a:extLst>
              <a:ext uri="{FF2B5EF4-FFF2-40B4-BE49-F238E27FC236}">
                <a16:creationId xmlns:a16="http://schemas.microsoft.com/office/drawing/2014/main" id="{E0FAAE89-DA93-3F47-80FC-0CD752EE2E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39" r="3497" b="-1"/>
          <a:stretch/>
        </p:blipFill>
        <p:spPr bwMode="auto">
          <a:xfrm>
            <a:off x="-4084" y="10"/>
            <a:ext cx="60990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SPS experiments are back in action | CERN">
            <a:extLst>
              <a:ext uri="{FF2B5EF4-FFF2-40B4-BE49-F238E27FC236}">
                <a16:creationId xmlns:a16="http://schemas.microsoft.com/office/drawing/2014/main" id="{B80AA11D-B825-0237-93CE-EC406A06FC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3" r="24341" b="-1"/>
          <a:stretch/>
        </p:blipFill>
        <p:spPr bwMode="auto">
          <a:xfrm>
            <a:off x="6096844" y="10"/>
            <a:ext cx="609515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01F057-14EE-93FE-FE74-6A6553B37C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8181" y="1122363"/>
            <a:ext cx="9795637" cy="2215884"/>
          </a:xfrm>
        </p:spPr>
        <p:txBody>
          <a:bodyPr>
            <a:normAutofit/>
          </a:bodyPr>
          <a:lstStyle/>
          <a:p>
            <a:r>
              <a:rPr lang="en-US" sz="4800">
                <a:solidFill>
                  <a:srgbClr val="FFFFFF"/>
                </a:solidFill>
              </a:rPr>
              <a:t>PS to SPS transfer: for a better understanding of the different observables and difficulties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72D513-8590-F5B4-D614-BD052F6B6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8181" y="3509963"/>
            <a:ext cx="9795637" cy="174783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A. Huschauer, K. Li</a:t>
            </a:r>
          </a:p>
        </p:txBody>
      </p:sp>
    </p:spTree>
    <p:extLst>
      <p:ext uri="{BB962C8B-B14F-4D97-AF65-F5344CB8AC3E}">
        <p14:creationId xmlns:p14="http://schemas.microsoft.com/office/powerpoint/2010/main" val="62552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40D7A-1887-4443-B374-A6A72FF7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cycle – quality control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A16596-08A6-4B68-9363-4E85362A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 December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CAF49-73CB-4724-BD3B-9ADE0FABE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Kevin Li - IEF Workshop 21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3368E0-E99E-AC04-57B4-E5DCD4015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7A1834-E0FD-43B9-9449-A17135052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935" y="1092812"/>
            <a:ext cx="7200000" cy="40377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06C43A-BF09-AEFA-7921-0D494406AAFA}"/>
              </a:ext>
            </a:extLst>
          </p:cNvPr>
          <p:cNvSpPr txBox="1"/>
          <p:nvPr/>
        </p:nvSpPr>
        <p:spPr>
          <a:xfrm>
            <a:off x="404037" y="2745636"/>
            <a:ext cx="3546219" cy="1779358"/>
          </a:xfrm>
          <a:prstGeom prst="rect">
            <a:avLst/>
          </a:prstGeom>
          <a:noFill/>
          <a:ln w="19050">
            <a:solidFill>
              <a:schemeClr val="accent4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sz="1600" b="0" dirty="0">
                <a:solidFill>
                  <a:schemeClr val="tx1"/>
                </a:solidFill>
              </a:rPr>
              <a:t>Most important signal to quantify the MTE splitting - </a:t>
            </a:r>
            <a:r>
              <a:rPr lang="en-US" sz="1600" dirty="0">
                <a:solidFill>
                  <a:schemeClr val="tx1"/>
                </a:solidFill>
              </a:rPr>
              <a:t>sum signal of F16.BPMW208</a:t>
            </a:r>
          </a:p>
          <a:p>
            <a:pPr algn="l"/>
            <a:r>
              <a:rPr lang="en-US" sz="1600" b="0" dirty="0">
                <a:solidFill>
                  <a:schemeClr val="tx1"/>
                </a:solidFill>
              </a:rPr>
              <a:t>Used to calculate:</a:t>
            </a:r>
          </a:p>
          <a:p>
            <a:pPr marL="285750" indent="-106363" algn="l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MTE efficiency</a:t>
            </a:r>
          </a:p>
          <a:p>
            <a:pPr marL="285750" indent="-106363" algn="l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200 MHz modulation amplitude (peak amplitude of FFT at 200 MHz)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C1D38E-AF26-6762-D08B-7C7C12BB7498}"/>
              </a:ext>
            </a:extLst>
          </p:cNvPr>
          <p:cNvSpPr/>
          <p:nvPr/>
        </p:nvSpPr>
        <p:spPr>
          <a:xfrm>
            <a:off x="4417618" y="3127611"/>
            <a:ext cx="4492466" cy="1015408"/>
          </a:xfrm>
          <a:prstGeom prst="rect">
            <a:avLst/>
          </a:prstGeom>
          <a:noFill/>
          <a:ln w="19050">
            <a:solidFill>
              <a:schemeClr val="accent4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AFD7AD-8371-EE86-53AE-CCB302E321AA}"/>
              </a:ext>
            </a:extLst>
          </p:cNvPr>
          <p:cNvSpPr/>
          <p:nvPr/>
        </p:nvSpPr>
        <p:spPr>
          <a:xfrm>
            <a:off x="4683851" y="4227894"/>
            <a:ext cx="1980000" cy="792000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BB1991-18F0-D987-2801-0C4F85DC4F59}"/>
              </a:ext>
            </a:extLst>
          </p:cNvPr>
          <p:cNvSpPr/>
          <p:nvPr/>
        </p:nvSpPr>
        <p:spPr>
          <a:xfrm>
            <a:off x="6917530" y="4221257"/>
            <a:ext cx="1728000" cy="798637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38C4C9-80C8-29A8-1E43-953C49D701E7}"/>
              </a:ext>
            </a:extLst>
          </p:cNvPr>
          <p:cNvSpPr txBox="1"/>
          <p:nvPr/>
        </p:nvSpPr>
        <p:spPr>
          <a:xfrm>
            <a:off x="3596917" y="5313156"/>
            <a:ext cx="2173867" cy="59646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</a:rPr>
              <a:t>Evolution of 200 MHz amplitude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9F6861-9AEE-DB9B-5046-265A4818A824}"/>
              </a:ext>
            </a:extLst>
          </p:cNvPr>
          <p:cNvSpPr txBox="1"/>
          <p:nvPr/>
        </p:nvSpPr>
        <p:spPr>
          <a:xfrm>
            <a:off x="7558596" y="5313155"/>
            <a:ext cx="2173867" cy="596465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</a:rPr>
              <a:t>Evolution of MTE efficiency</a:t>
            </a:r>
          </a:p>
        </p:txBody>
      </p:sp>
    </p:spTree>
    <p:extLst>
      <p:ext uri="{BB962C8B-B14F-4D97-AF65-F5344CB8AC3E}">
        <p14:creationId xmlns:p14="http://schemas.microsoft.com/office/powerpoint/2010/main" val="359913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40D7A-1887-4443-B374-A6A72FF7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cycle – quality control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E46CCCF-9857-4067-B09D-F403A126A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b="1" dirty="0"/>
              <a:t>Good spill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A16596-08A6-4B68-9363-4E85362A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 December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CAF49-73CB-4724-BD3B-9ADE0FABE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Kevin Li - IEF Workshop 21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990EA2F-D5BB-42F6-B098-1E70783CC531}"/>
              </a:ext>
            </a:extLst>
          </p:cNvPr>
          <p:cNvSpPr/>
          <p:nvPr/>
        </p:nvSpPr>
        <p:spPr>
          <a:xfrm>
            <a:off x="2496000" y="1272875"/>
            <a:ext cx="7200000" cy="5040000"/>
          </a:xfrm>
          <a:prstGeom prst="roundRect">
            <a:avLst>
              <a:gd name="adj" fmla="val 2979"/>
            </a:avLst>
          </a:prstGeom>
          <a:solidFill>
            <a:schemeClr val="bg1">
              <a:alpha val="90000"/>
            </a:schemeClr>
          </a:solidFill>
          <a:ln w="25400"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just"/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89D173C-141E-436B-981B-F01952D3081A}"/>
              </a:ext>
            </a:extLst>
          </p:cNvPr>
          <p:cNvGrpSpPr/>
          <p:nvPr/>
        </p:nvGrpSpPr>
        <p:grpSpPr>
          <a:xfrm>
            <a:off x="2640000" y="1524875"/>
            <a:ext cx="6840000" cy="4560000"/>
            <a:chOff x="3456000" y="1512000"/>
            <a:chExt cx="6840000" cy="4560000"/>
          </a:xfrm>
        </p:grpSpPr>
        <p:pic>
          <p:nvPicPr>
            <p:cNvPr id="30" name="Picture 29" descr="Chart&#10;&#10;Description automatically generated">
              <a:extLst>
                <a:ext uri="{FF2B5EF4-FFF2-40B4-BE49-F238E27FC236}">
                  <a16:creationId xmlns:a16="http://schemas.microsoft.com/office/drawing/2014/main" id="{02AEE9E6-8B36-4B65-AA59-C3AE90AF3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6000" y="1512000"/>
              <a:ext cx="6840000" cy="45600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2114688-4D46-4B12-BE86-A3B399FBDFF9}"/>
                </a:ext>
              </a:extLst>
            </p:cNvPr>
            <p:cNvSpPr/>
            <p:nvPr/>
          </p:nvSpPr>
          <p:spPr>
            <a:xfrm>
              <a:off x="4176000" y="2358000"/>
              <a:ext cx="2232000" cy="3168000"/>
            </a:xfrm>
            <a:prstGeom prst="rect">
              <a:avLst/>
            </a:prstGeom>
            <a:solidFill>
              <a:schemeClr val="accent2">
                <a:alpha val="35000"/>
              </a:schemeClr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4 Islands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14AFC0E-2F19-4F3A-9FD2-DCFEB0A3BA5B}"/>
                </a:ext>
              </a:extLst>
            </p:cNvPr>
            <p:cNvSpPr/>
            <p:nvPr/>
          </p:nvSpPr>
          <p:spPr>
            <a:xfrm>
              <a:off x="6408000" y="2358000"/>
              <a:ext cx="648000" cy="3168000"/>
            </a:xfrm>
            <a:prstGeom prst="rect">
              <a:avLst/>
            </a:prstGeom>
            <a:solidFill>
              <a:schemeClr val="accent4">
                <a:alpha val="35000"/>
              </a:schemeClr>
            </a:solidFill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Core</a:t>
              </a:r>
            </a:p>
          </p:txBody>
        </p:sp>
        <p:sp>
          <p:nvSpPr>
            <p:cNvPr id="33" name="Right Brace 32">
              <a:extLst>
                <a:ext uri="{FF2B5EF4-FFF2-40B4-BE49-F238E27FC236}">
                  <a16:creationId xmlns:a16="http://schemas.microsoft.com/office/drawing/2014/main" id="{D0AB93E2-73D7-474D-AFD8-1034F4025CA6}"/>
                </a:ext>
              </a:extLst>
            </p:cNvPr>
            <p:cNvSpPr/>
            <p:nvPr/>
          </p:nvSpPr>
          <p:spPr>
            <a:xfrm rot="16200000">
              <a:off x="5508000" y="828000"/>
              <a:ext cx="216000" cy="2880000"/>
            </a:xfrm>
            <a:prstGeom prst="rightBrace">
              <a:avLst>
                <a:gd name="adj1" fmla="val 92069"/>
                <a:gd name="adj2" fmla="val 50000"/>
              </a:avLst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600" b="1" dirty="0"/>
                <a:t>1</a:t>
              </a:r>
              <a:r>
                <a:rPr lang="en-US" sz="1600" b="1" baseline="30000" dirty="0"/>
                <a:t>st</a:t>
              </a:r>
              <a:r>
                <a:rPr lang="en-US" sz="1600" b="1" dirty="0"/>
                <a:t> injection</a:t>
              </a:r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</p:txBody>
        </p:sp>
        <p:sp>
          <p:nvSpPr>
            <p:cNvPr id="34" name="Right Brace 33">
              <a:extLst>
                <a:ext uri="{FF2B5EF4-FFF2-40B4-BE49-F238E27FC236}">
                  <a16:creationId xmlns:a16="http://schemas.microsoft.com/office/drawing/2014/main" id="{3E6DE1B8-D5D1-47F0-BC1F-8C518D3FCF4A}"/>
                </a:ext>
              </a:extLst>
            </p:cNvPr>
            <p:cNvSpPr/>
            <p:nvPr/>
          </p:nvSpPr>
          <p:spPr>
            <a:xfrm rot="16200000">
              <a:off x="8496000" y="1080000"/>
              <a:ext cx="216000" cy="2880000"/>
            </a:xfrm>
            <a:prstGeom prst="rightBrace">
              <a:avLst>
                <a:gd name="adj1" fmla="val 92069"/>
                <a:gd name="adj2" fmla="val 50000"/>
              </a:avLst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600" b="1" dirty="0"/>
                <a:t>2</a:t>
              </a:r>
              <a:r>
                <a:rPr lang="en-US" sz="1600" b="1" baseline="30000" dirty="0"/>
                <a:t>nd</a:t>
              </a:r>
              <a:r>
                <a:rPr lang="en-US" sz="1600" b="1" dirty="0"/>
                <a:t> injection</a:t>
              </a:r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316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40D7A-1887-4443-B374-A6A72FF7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cycle – quality control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E46CCCF-9857-4067-B09D-F403A126A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b="1" dirty="0"/>
              <a:t>Not so good spill…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A16596-08A6-4B68-9363-4E85362A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 December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CAF49-73CB-4724-BD3B-9ADE0FABE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Kevin Li - IEF Workshop 21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990EA2F-D5BB-42F6-B098-1E70783CC531}"/>
              </a:ext>
            </a:extLst>
          </p:cNvPr>
          <p:cNvSpPr/>
          <p:nvPr/>
        </p:nvSpPr>
        <p:spPr>
          <a:xfrm>
            <a:off x="2496000" y="1272875"/>
            <a:ext cx="7200000" cy="5040000"/>
          </a:xfrm>
          <a:prstGeom prst="roundRect">
            <a:avLst>
              <a:gd name="adj" fmla="val 2979"/>
            </a:avLst>
          </a:prstGeom>
          <a:solidFill>
            <a:schemeClr val="bg1">
              <a:alpha val="90000"/>
            </a:schemeClr>
          </a:solidFill>
          <a:ln w="25400"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just"/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386BC8A-0A3C-4914-94E1-FCB53C4978A6}"/>
              </a:ext>
            </a:extLst>
          </p:cNvPr>
          <p:cNvGrpSpPr/>
          <p:nvPr/>
        </p:nvGrpSpPr>
        <p:grpSpPr>
          <a:xfrm>
            <a:off x="2640000" y="1524875"/>
            <a:ext cx="6840000" cy="4560000"/>
            <a:chOff x="3456000" y="1512000"/>
            <a:chExt cx="6840000" cy="4560000"/>
          </a:xfrm>
        </p:grpSpPr>
        <p:pic>
          <p:nvPicPr>
            <p:cNvPr id="14" name="Picture 13" descr="Chart, histogram&#10;&#10;Description automatically generated">
              <a:extLst>
                <a:ext uri="{FF2B5EF4-FFF2-40B4-BE49-F238E27FC236}">
                  <a16:creationId xmlns:a16="http://schemas.microsoft.com/office/drawing/2014/main" id="{C8E059A7-8725-401B-86F5-C9784C155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6000" y="1512000"/>
              <a:ext cx="6840000" cy="4560000"/>
            </a:xfrm>
            <a:prstGeom prst="rect">
              <a:avLst/>
            </a:prstGeom>
          </p:spPr>
        </p:pic>
        <p:sp>
          <p:nvSpPr>
            <p:cNvPr id="15" name="Right Brace 14">
              <a:extLst>
                <a:ext uri="{FF2B5EF4-FFF2-40B4-BE49-F238E27FC236}">
                  <a16:creationId xmlns:a16="http://schemas.microsoft.com/office/drawing/2014/main" id="{C9C2EFC1-9FA0-41D4-82BB-FF0DCA4D8095}"/>
                </a:ext>
              </a:extLst>
            </p:cNvPr>
            <p:cNvSpPr/>
            <p:nvPr/>
          </p:nvSpPr>
          <p:spPr>
            <a:xfrm rot="16200000">
              <a:off x="5508000" y="828000"/>
              <a:ext cx="216000" cy="2880000"/>
            </a:xfrm>
            <a:prstGeom prst="rightBrace">
              <a:avLst>
                <a:gd name="adj1" fmla="val 92069"/>
                <a:gd name="adj2" fmla="val 50000"/>
              </a:avLst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600" b="1" dirty="0"/>
                <a:t>1</a:t>
              </a:r>
              <a:r>
                <a:rPr lang="en-US" sz="1600" b="1" baseline="30000" dirty="0"/>
                <a:t>st</a:t>
              </a:r>
              <a:r>
                <a:rPr lang="en-US" sz="1600" b="1" dirty="0"/>
                <a:t> injection</a:t>
              </a:r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</p:txBody>
        </p:sp>
        <p:sp>
          <p:nvSpPr>
            <p:cNvPr id="16" name="Right Brace 15">
              <a:extLst>
                <a:ext uri="{FF2B5EF4-FFF2-40B4-BE49-F238E27FC236}">
                  <a16:creationId xmlns:a16="http://schemas.microsoft.com/office/drawing/2014/main" id="{271DCBF5-E328-4002-B56F-60200C1310D8}"/>
                </a:ext>
              </a:extLst>
            </p:cNvPr>
            <p:cNvSpPr/>
            <p:nvPr/>
          </p:nvSpPr>
          <p:spPr>
            <a:xfrm rot="16200000">
              <a:off x="8496000" y="1080000"/>
              <a:ext cx="216000" cy="2880000"/>
            </a:xfrm>
            <a:prstGeom prst="rightBrace">
              <a:avLst>
                <a:gd name="adj1" fmla="val 92069"/>
                <a:gd name="adj2" fmla="val 50000"/>
              </a:avLst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600" b="1" dirty="0"/>
                <a:t>2</a:t>
              </a:r>
              <a:r>
                <a:rPr lang="en-US" sz="1600" b="1" baseline="30000" dirty="0"/>
                <a:t>nd</a:t>
              </a:r>
              <a:r>
                <a:rPr lang="en-US" sz="1600" b="1" dirty="0"/>
                <a:t> injection</a:t>
              </a:r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ACCAA9A-ED54-4570-B8AB-BA79B665D2CA}"/>
                </a:ext>
              </a:extLst>
            </p:cNvPr>
            <p:cNvSpPr/>
            <p:nvPr/>
          </p:nvSpPr>
          <p:spPr>
            <a:xfrm>
              <a:off x="4176000" y="2358000"/>
              <a:ext cx="2232000" cy="3168000"/>
            </a:xfrm>
            <a:prstGeom prst="rect">
              <a:avLst/>
            </a:prstGeom>
            <a:solidFill>
              <a:schemeClr val="accent2">
                <a:alpha val="35000"/>
              </a:schemeClr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4 Islands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B1F7DD8-FD61-474D-9FA6-C3EA7E140F6F}"/>
                </a:ext>
              </a:extLst>
            </p:cNvPr>
            <p:cNvSpPr/>
            <p:nvPr/>
          </p:nvSpPr>
          <p:spPr>
            <a:xfrm>
              <a:off x="6408000" y="2358000"/>
              <a:ext cx="648000" cy="3168000"/>
            </a:xfrm>
            <a:prstGeom prst="rect">
              <a:avLst/>
            </a:prstGeom>
            <a:solidFill>
              <a:schemeClr val="accent4">
                <a:alpha val="35000"/>
              </a:schemeClr>
            </a:solidFill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Core</a:t>
              </a:r>
            </a:p>
          </p:txBody>
        </p:sp>
      </p:grpSp>
      <p:pic>
        <p:nvPicPr>
          <p:cNvPr id="20" name="Picture 19" descr="A picture containing building, outdoor, old, place of worship&#10;&#10;Description automatically generated">
            <a:extLst>
              <a:ext uri="{FF2B5EF4-FFF2-40B4-BE49-F238E27FC236}">
                <a16:creationId xmlns:a16="http://schemas.microsoft.com/office/drawing/2014/main" id="{D0638122-9560-439A-B03C-87707990A2D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28000" y="1200875"/>
            <a:ext cx="432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27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40D7A-1887-4443-B374-A6A72FF7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cycle – quality control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E46CCCF-9857-4067-B09D-F403A126A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b="1" dirty="0"/>
              <a:t>Thank God it’s the upstream machine </a:t>
            </a:r>
            <a:r>
              <a:rPr lang="en-US" sz="2400" b="1" dirty="0">
                <a:sym typeface="Wingdings" pitchFamily="2" charset="2"/>
              </a:rPr>
              <a:t> PSB at fault!</a:t>
            </a:r>
            <a:endParaRPr lang="en-US" sz="2400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A16596-08A6-4B68-9363-4E85362A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 December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CAF49-73CB-4724-BD3B-9ADE0FABE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Kevin Li - IEF Workshop 21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990EA2F-D5BB-42F6-B098-1E70783CC531}"/>
              </a:ext>
            </a:extLst>
          </p:cNvPr>
          <p:cNvSpPr/>
          <p:nvPr/>
        </p:nvSpPr>
        <p:spPr>
          <a:xfrm>
            <a:off x="252449" y="1268200"/>
            <a:ext cx="7200000" cy="5040000"/>
          </a:xfrm>
          <a:prstGeom prst="roundRect">
            <a:avLst>
              <a:gd name="adj" fmla="val 2979"/>
            </a:avLst>
          </a:prstGeom>
          <a:solidFill>
            <a:schemeClr val="bg1">
              <a:alpha val="90000"/>
            </a:schemeClr>
          </a:solidFill>
          <a:ln w="25400"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just"/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E8F5350-4672-4167-90F3-EA7F9A5AACCA}"/>
              </a:ext>
            </a:extLst>
          </p:cNvPr>
          <p:cNvGrpSpPr/>
          <p:nvPr/>
        </p:nvGrpSpPr>
        <p:grpSpPr>
          <a:xfrm>
            <a:off x="396449" y="1520200"/>
            <a:ext cx="6840000" cy="4560000"/>
            <a:chOff x="3456000" y="1512000"/>
            <a:chExt cx="6840000" cy="4560000"/>
          </a:xfrm>
        </p:grpSpPr>
        <p:pic>
          <p:nvPicPr>
            <p:cNvPr id="16" name="Picture 15" descr="Chart, histogram&#10;&#10;Description automatically generated">
              <a:extLst>
                <a:ext uri="{FF2B5EF4-FFF2-40B4-BE49-F238E27FC236}">
                  <a16:creationId xmlns:a16="http://schemas.microsoft.com/office/drawing/2014/main" id="{0589DF13-2935-49D1-974D-C73B1CFD0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6000" y="1512000"/>
              <a:ext cx="6840000" cy="4560000"/>
            </a:xfrm>
            <a:prstGeom prst="rect">
              <a:avLst/>
            </a:prstGeom>
          </p:spPr>
        </p:pic>
        <p:sp>
          <p:nvSpPr>
            <p:cNvPr id="17" name="Right Brace 16">
              <a:extLst>
                <a:ext uri="{FF2B5EF4-FFF2-40B4-BE49-F238E27FC236}">
                  <a16:creationId xmlns:a16="http://schemas.microsoft.com/office/drawing/2014/main" id="{0F70173E-FE22-44D5-9B4E-D5492B61F7F7}"/>
                </a:ext>
              </a:extLst>
            </p:cNvPr>
            <p:cNvSpPr/>
            <p:nvPr/>
          </p:nvSpPr>
          <p:spPr>
            <a:xfrm rot="16200000">
              <a:off x="5508000" y="828000"/>
              <a:ext cx="216000" cy="2880000"/>
            </a:xfrm>
            <a:prstGeom prst="rightBrace">
              <a:avLst>
                <a:gd name="adj1" fmla="val 92069"/>
                <a:gd name="adj2" fmla="val 50000"/>
              </a:avLst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600" b="1" dirty="0"/>
                <a:t>1</a:t>
              </a:r>
              <a:r>
                <a:rPr lang="en-US" sz="1600" b="1" baseline="30000" dirty="0"/>
                <a:t>st</a:t>
              </a:r>
              <a:r>
                <a:rPr lang="en-US" sz="1600" b="1" dirty="0"/>
                <a:t> injection</a:t>
              </a:r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</p:txBody>
        </p:sp>
        <p:sp>
          <p:nvSpPr>
            <p:cNvPr id="19" name="Right Brace 18">
              <a:extLst>
                <a:ext uri="{FF2B5EF4-FFF2-40B4-BE49-F238E27FC236}">
                  <a16:creationId xmlns:a16="http://schemas.microsoft.com/office/drawing/2014/main" id="{ACF4276E-59D4-4F2B-BA63-4C3422AAC17E}"/>
                </a:ext>
              </a:extLst>
            </p:cNvPr>
            <p:cNvSpPr/>
            <p:nvPr/>
          </p:nvSpPr>
          <p:spPr>
            <a:xfrm rot="16200000">
              <a:off x="8496000" y="1080000"/>
              <a:ext cx="216000" cy="2880000"/>
            </a:xfrm>
            <a:prstGeom prst="rightBrace">
              <a:avLst>
                <a:gd name="adj1" fmla="val 92069"/>
                <a:gd name="adj2" fmla="val 50000"/>
              </a:avLst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600" b="1" dirty="0"/>
                <a:t>2</a:t>
              </a:r>
              <a:r>
                <a:rPr lang="en-US" sz="1600" b="1" baseline="30000" dirty="0"/>
                <a:t>nd</a:t>
              </a:r>
              <a:r>
                <a:rPr lang="en-US" sz="1600" b="1" dirty="0"/>
                <a:t> injection</a:t>
              </a:r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  <a:p>
              <a:pPr algn="ctr"/>
              <a:endParaRPr lang="en-US" sz="1600" b="1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3EFB0DF-B729-4F39-987B-DFF25E2ECFBC}"/>
                </a:ext>
              </a:extLst>
            </p:cNvPr>
            <p:cNvSpPr/>
            <p:nvPr/>
          </p:nvSpPr>
          <p:spPr>
            <a:xfrm>
              <a:off x="4176000" y="2358000"/>
              <a:ext cx="2232000" cy="3168000"/>
            </a:xfrm>
            <a:prstGeom prst="rect">
              <a:avLst/>
            </a:prstGeom>
            <a:solidFill>
              <a:schemeClr val="accent2">
                <a:alpha val="35000"/>
              </a:schemeClr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4 Islands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17EC7B4-0C29-4A1D-ACD8-E2F3240F0A27}"/>
                </a:ext>
              </a:extLst>
            </p:cNvPr>
            <p:cNvSpPr/>
            <p:nvPr/>
          </p:nvSpPr>
          <p:spPr>
            <a:xfrm>
              <a:off x="6408000" y="2358000"/>
              <a:ext cx="648000" cy="3168000"/>
            </a:xfrm>
            <a:prstGeom prst="rect">
              <a:avLst/>
            </a:prstGeom>
            <a:solidFill>
              <a:schemeClr val="accent4">
                <a:alpha val="35000"/>
              </a:schemeClr>
            </a:solidFill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Core</a:t>
              </a:r>
            </a:p>
          </p:txBody>
        </p:sp>
      </p:grpSp>
      <p:sp>
        <p:nvSpPr>
          <p:cNvPr id="32" name="Rectangle: Rounded Corners 17">
            <a:extLst>
              <a:ext uri="{FF2B5EF4-FFF2-40B4-BE49-F238E27FC236}">
                <a16:creationId xmlns:a16="http://schemas.microsoft.com/office/drawing/2014/main" id="{8F0BBAC3-98E4-EBF6-D1BD-0FF79ADFC4E2}"/>
              </a:ext>
            </a:extLst>
          </p:cNvPr>
          <p:cNvSpPr/>
          <p:nvPr/>
        </p:nvSpPr>
        <p:spPr>
          <a:xfrm>
            <a:off x="7659798" y="1332000"/>
            <a:ext cx="4392000" cy="5040000"/>
          </a:xfrm>
          <a:prstGeom prst="roundRect">
            <a:avLst>
              <a:gd name="adj" fmla="val 2861"/>
            </a:avLst>
          </a:prstGeom>
          <a:solidFill>
            <a:schemeClr val="bg1">
              <a:alpha val="90000"/>
            </a:schemeClr>
          </a:solidFill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Correction knobs: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4433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Relative phases between h8 and h16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9800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CAF5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Horizontal tune, transverse damper frequency and amplitude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196F3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DFAs – using two kickers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F51B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Radial steering (normally only during commissioning as part of energy matching, then stable)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9800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quality: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4433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Long. splitting symmetry (no online monitoring – but very robust)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C10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Tune before splitting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CAF5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MTE efficiency (roughly around 0.2)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2196F3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Uniformity of island and core trajectories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3F51B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Magnitude of 200 MHz component for SPS recapture (roughly between 2000 and 3000 – intensity dependent)</a:t>
            </a:r>
          </a:p>
        </p:txBody>
      </p:sp>
      <p:sp>
        <p:nvSpPr>
          <p:cNvPr id="33" name="Rectangle: Rounded Corners 13">
            <a:extLst>
              <a:ext uri="{FF2B5EF4-FFF2-40B4-BE49-F238E27FC236}">
                <a16:creationId xmlns:a16="http://schemas.microsoft.com/office/drawing/2014/main" id="{F76FECC4-E0AC-A2A9-DDC4-250513576930}"/>
              </a:ext>
            </a:extLst>
          </p:cNvPr>
          <p:cNvSpPr/>
          <p:nvPr/>
        </p:nvSpPr>
        <p:spPr>
          <a:xfrm>
            <a:off x="7191798" y="1296000"/>
            <a:ext cx="4860000" cy="5112000"/>
          </a:xfrm>
          <a:prstGeom prst="roundRect">
            <a:avLst>
              <a:gd name="adj" fmla="val 2861"/>
            </a:avLst>
          </a:prstGeom>
          <a:solidFill>
            <a:schemeClr val="bg1">
              <a:alpha val="90000"/>
            </a:schemeClr>
          </a:solidFill>
          <a:ln w="25400">
            <a:solidFill>
              <a:schemeClr val="accent5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chemeClr val="tx1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chemeClr val="tx1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chemeClr val="tx1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chemeClr val="tx1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chemeClr val="tx1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chemeClr val="tx1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chemeClr val="tx1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chemeClr val="tx1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chemeClr val="tx1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chemeClr val="tx1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chemeClr val="tx1"/>
                </a:solidFill>
                <a:latin typeface="Calibri" panose="020F0502020204030204"/>
                <a:sym typeface="Wingdings" panose="05000000000000000000" pitchFamily="2" charset="2"/>
              </a:rPr>
              <a:t> Bad beam quality had an immediate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/>
                <a:sym typeface="Wingdings" panose="05000000000000000000" pitchFamily="2" charset="2"/>
              </a:rPr>
              <a:t>impact on the SPS transmission</a:t>
            </a:r>
            <a:r>
              <a:rPr lang="en-GB" sz="1600" b="1" dirty="0">
                <a:solidFill>
                  <a:schemeClr val="tx1"/>
                </a:solidFill>
                <a:latin typeface="Calibri" panose="020F0502020204030204"/>
                <a:sym typeface="Wingdings" panose="05000000000000000000" pitchFamily="2" charset="2"/>
              </a:rPr>
              <a:t> and thus, the spill quality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4" name="Picture 33" descr="Chart, scatter chart&#10;&#10;Description automatically generated">
            <a:extLst>
              <a:ext uri="{FF2B5EF4-FFF2-40B4-BE49-F238E27FC236}">
                <a16:creationId xmlns:a16="http://schemas.microsoft.com/office/drawing/2014/main" id="{49F0E4AB-6903-56D5-71AD-525D5D097A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798" y="1764000"/>
            <a:ext cx="4752000" cy="2673000"/>
          </a:xfrm>
          <a:prstGeom prst="rect">
            <a:avLst/>
          </a:prstGeom>
        </p:spPr>
      </p:pic>
      <p:sp>
        <p:nvSpPr>
          <p:cNvPr id="35" name="Oval 34">
            <a:extLst>
              <a:ext uri="{FF2B5EF4-FFF2-40B4-BE49-F238E27FC236}">
                <a16:creationId xmlns:a16="http://schemas.microsoft.com/office/drawing/2014/main" id="{541DA05E-8F7A-3921-0798-5B616BDEFE54}"/>
              </a:ext>
            </a:extLst>
          </p:cNvPr>
          <p:cNvSpPr/>
          <p:nvPr/>
        </p:nvSpPr>
        <p:spPr>
          <a:xfrm>
            <a:off x="8307798" y="3546000"/>
            <a:ext cx="216000" cy="216000"/>
          </a:xfrm>
          <a:prstGeom prst="ellipse">
            <a:avLst/>
          </a:prstGeom>
          <a:noFill/>
          <a:ln w="19050">
            <a:solidFill>
              <a:srgbClr val="7030A0"/>
            </a:solidFill>
          </a:ln>
          <a:effectLst>
            <a:glow rad="63500">
              <a:srgbClr val="7030A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10">
            <a:extLst>
              <a:ext uri="{FF2B5EF4-FFF2-40B4-BE49-F238E27FC236}">
                <a16:creationId xmlns:a16="http://schemas.microsoft.com/office/drawing/2014/main" id="{D883CD1A-E5D3-E03F-FBBA-1F7EC8E0DB88}"/>
              </a:ext>
            </a:extLst>
          </p:cNvPr>
          <p:cNvSpPr/>
          <p:nvPr/>
        </p:nvSpPr>
        <p:spPr>
          <a:xfrm>
            <a:off x="6786145" y="3838470"/>
            <a:ext cx="1577591" cy="1160596"/>
          </a:xfrm>
          <a:custGeom>
            <a:avLst/>
            <a:gdLst>
              <a:gd name="connsiteX0" fmla="*/ 0 w 1577591"/>
              <a:gd name="connsiteY0" fmla="*/ 1155561 h 1160596"/>
              <a:gd name="connsiteX1" fmla="*/ 924449 w 1577591"/>
              <a:gd name="connsiteY1" fmla="*/ 984739 h 1160596"/>
              <a:gd name="connsiteX2" fmla="*/ 1577591 w 1577591"/>
              <a:gd name="connsiteY2" fmla="*/ 0 h 1160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7591" h="1160596">
                <a:moveTo>
                  <a:pt x="0" y="1155561"/>
                </a:moveTo>
                <a:cubicBezTo>
                  <a:pt x="330758" y="1166447"/>
                  <a:pt x="661517" y="1177333"/>
                  <a:pt x="924449" y="984739"/>
                </a:cubicBezTo>
                <a:cubicBezTo>
                  <a:pt x="1187381" y="792145"/>
                  <a:pt x="1382486" y="396072"/>
                  <a:pt x="1577591" y="0"/>
                </a:cubicBezTo>
              </a:path>
            </a:pathLst>
          </a:custGeom>
          <a:noFill/>
          <a:ln w="19050">
            <a:solidFill>
              <a:srgbClr val="7030A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34646EC-98C0-CC58-9BC1-D942132C78F9}"/>
              </a:ext>
            </a:extLst>
          </p:cNvPr>
          <p:cNvSpPr txBox="1"/>
          <p:nvPr/>
        </p:nvSpPr>
        <p:spPr>
          <a:xfrm>
            <a:off x="7695798" y="2952000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accent4">
                    <a:lumMod val="75000"/>
                  </a:schemeClr>
                </a:solidFill>
              </a:rPr>
              <a:t>églises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1B5D724-1830-A56C-2F14-E89B3E890785}"/>
              </a:ext>
            </a:extLst>
          </p:cNvPr>
          <p:cNvSpPr txBox="1"/>
          <p:nvPr/>
        </p:nvSpPr>
        <p:spPr>
          <a:xfrm>
            <a:off x="9999798" y="2052000"/>
            <a:ext cx="1091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corrected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9734619-9AB4-0DDA-7CE2-D224D1B880A9}"/>
              </a:ext>
            </a:extLst>
          </p:cNvPr>
          <p:cNvCxnSpPr/>
          <p:nvPr/>
        </p:nvCxnSpPr>
        <p:spPr>
          <a:xfrm>
            <a:off x="7695798" y="2844000"/>
            <a:ext cx="1800000" cy="0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D172A5D-4361-775C-99F2-609C21B2F7CE}"/>
              </a:ext>
            </a:extLst>
          </p:cNvPr>
          <p:cNvCxnSpPr/>
          <p:nvPr/>
        </p:nvCxnSpPr>
        <p:spPr>
          <a:xfrm>
            <a:off x="10035798" y="2628000"/>
            <a:ext cx="1800000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9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40D7A-1887-4443-B374-A6A72FF7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cycle – most important correction knobs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A16596-08A6-4B68-9363-4E85362A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 December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CAF49-73CB-4724-BD3B-9ADE0FABE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Kevin Li - IEF Workshop 21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3368E0-E99E-AC04-57B4-E5DCD4015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sz="1800" b="1" dirty="0"/>
              <a:t>Three very effective knobs </a:t>
            </a:r>
            <a:r>
              <a:rPr lang="en-CH" sz="1800" dirty="0"/>
              <a:t>to adjust MTE efficiency:</a:t>
            </a:r>
          </a:p>
          <a:p>
            <a:pPr lvl="1" algn="just">
              <a:spcBef>
                <a:spcPts val="1500"/>
              </a:spcBef>
            </a:pPr>
            <a:r>
              <a:rPr lang="en-CH" b="1" dirty="0">
                <a:solidFill>
                  <a:srgbClr val="1E5AAE"/>
                </a:solidFill>
                <a:cs typeface="Calibri"/>
              </a:rPr>
              <a:t>Horizontal tune</a:t>
            </a:r>
            <a:r>
              <a:rPr lang="en-CH" dirty="0">
                <a:solidFill>
                  <a:srgbClr val="1E5AAE"/>
                </a:solidFill>
                <a:cs typeface="Calibri"/>
              </a:rPr>
              <a:t> during the splitting</a:t>
            </a:r>
          </a:p>
          <a:p>
            <a:pPr lvl="1" algn="just">
              <a:spcBef>
                <a:spcPts val="1500"/>
              </a:spcBef>
            </a:pPr>
            <a:r>
              <a:rPr lang="en-GB" b="1" dirty="0">
                <a:solidFill>
                  <a:srgbClr val="1E5AAE"/>
                </a:solidFill>
                <a:cs typeface="Calibri"/>
              </a:rPr>
              <a:t>F</a:t>
            </a:r>
            <a:r>
              <a:rPr lang="en-CH" b="1" dirty="0">
                <a:solidFill>
                  <a:srgbClr val="1E5AAE"/>
                </a:solidFill>
                <a:cs typeface="Calibri"/>
              </a:rPr>
              <a:t>requency</a:t>
            </a:r>
            <a:r>
              <a:rPr lang="en-CH" dirty="0">
                <a:solidFill>
                  <a:srgbClr val="1E5AAE"/>
                </a:solidFill>
                <a:cs typeface="Calibri"/>
              </a:rPr>
              <a:t> of the transverse damper excitation</a:t>
            </a:r>
          </a:p>
          <a:p>
            <a:pPr lvl="1" algn="just">
              <a:spcBef>
                <a:spcPts val="1500"/>
              </a:spcBef>
            </a:pPr>
            <a:r>
              <a:rPr lang="en-CH" b="1" dirty="0">
                <a:solidFill>
                  <a:srgbClr val="1E5AAE"/>
                </a:solidFill>
                <a:cs typeface="Calibri"/>
              </a:rPr>
              <a:t>Amplitude</a:t>
            </a:r>
            <a:r>
              <a:rPr lang="en-CH" dirty="0">
                <a:solidFill>
                  <a:srgbClr val="1E5AAE"/>
                </a:solidFill>
                <a:cs typeface="Calibri"/>
              </a:rPr>
              <a:t> of the transverse damper excitation</a:t>
            </a:r>
          </a:p>
          <a:p>
            <a:pPr lvl="2" algn="just">
              <a:spcBef>
                <a:spcPts val="1500"/>
              </a:spcBef>
            </a:pPr>
            <a:r>
              <a:rPr lang="en-CH" sz="1800" dirty="0">
                <a:solidFill>
                  <a:srgbClr val="1E5AAE"/>
                </a:solidFill>
                <a:cs typeface="Calibri"/>
              </a:rPr>
              <a:t>increases horizontal size of the core if too high!</a:t>
            </a:r>
          </a:p>
          <a:p>
            <a:pPr algn="just">
              <a:spcBef>
                <a:spcPts val="1500"/>
              </a:spcBef>
            </a:pPr>
            <a:endParaRPr lang="en-CH" sz="2200" dirty="0">
              <a:cs typeface="Calibri"/>
            </a:endParaRPr>
          </a:p>
          <a:p>
            <a:r>
              <a:rPr lang="en-CH" sz="1800" dirty="0"/>
              <a:t>Excellent prospect for </a:t>
            </a:r>
            <a:r>
              <a:rPr lang="en-CH" sz="1800" b="1" dirty="0"/>
              <a:t>real-time control</a:t>
            </a:r>
            <a:r>
              <a:rPr lang="en-CH" sz="1800" dirty="0"/>
              <a:t> using </a:t>
            </a:r>
            <a:br>
              <a:rPr lang="en-CH" sz="1800" dirty="0"/>
            </a:br>
            <a:r>
              <a:rPr lang="en-CH" sz="1800" dirty="0"/>
              <a:t>the </a:t>
            </a:r>
            <a:r>
              <a:rPr lang="en-CH" sz="1800" b="1" dirty="0"/>
              <a:t>Extremum Seeking (ES)</a:t>
            </a:r>
            <a:r>
              <a:rPr lang="en-CH" sz="1800" dirty="0"/>
              <a:t> algorithm</a:t>
            </a:r>
          </a:p>
          <a:p>
            <a:pPr lvl="1" algn="just">
              <a:spcBef>
                <a:spcPts val="1500"/>
              </a:spcBef>
            </a:pPr>
            <a:r>
              <a:rPr lang="en-GB" dirty="0">
                <a:solidFill>
                  <a:srgbClr val="1E5AAE"/>
                </a:solidFill>
                <a:cs typeface="Calibri"/>
              </a:rPr>
              <a:t>S</a:t>
            </a:r>
            <a:r>
              <a:rPr lang="en-CH" dirty="0">
                <a:solidFill>
                  <a:srgbClr val="1E5AAE"/>
                </a:solidFill>
                <a:cs typeface="Calibri"/>
              </a:rPr>
              <a:t>ee work by Cédric Uden</a:t>
            </a:r>
          </a:p>
          <a:p>
            <a:pPr algn="just">
              <a:spcBef>
                <a:spcPts val="1500"/>
              </a:spcBef>
            </a:pPr>
            <a:endParaRPr lang="en-CH" b="1" dirty="0">
              <a:cs typeface="Calibri"/>
            </a:endParaRPr>
          </a:p>
          <a:p>
            <a:r>
              <a:rPr lang="en-CH" sz="1800" b="1" dirty="0"/>
              <a:t>KFA4</a:t>
            </a:r>
            <a:r>
              <a:rPr lang="en-CH" sz="1800" dirty="0"/>
              <a:t> and </a:t>
            </a:r>
            <a:r>
              <a:rPr lang="en-CH" sz="1800" b="1" dirty="0"/>
              <a:t>KFA71</a:t>
            </a:r>
            <a:r>
              <a:rPr lang="en-CH" sz="1800" dirty="0"/>
              <a:t> to adjust core trajectories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509C57-F657-EA30-4934-39EB08E1F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4502" y="3391058"/>
            <a:ext cx="6590414" cy="3101817"/>
          </a:xfrm>
          <a:prstGeom prst="rect">
            <a:avLst/>
          </a:prstGeom>
        </p:spPr>
      </p:pic>
      <p:pic>
        <p:nvPicPr>
          <p:cNvPr id="12" name="Graphic 11" descr="Warning with solid fill">
            <a:extLst>
              <a:ext uri="{FF2B5EF4-FFF2-40B4-BE49-F238E27FC236}">
                <a16:creationId xmlns:a16="http://schemas.microsoft.com/office/drawing/2014/main" id="{966D5C6F-6F7F-B08F-C22F-2E92D8B135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3125" y="2454348"/>
            <a:ext cx="602512" cy="6025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C55A404-34CE-D362-C684-03B59B15462B}"/>
              </a:ext>
            </a:extLst>
          </p:cNvPr>
          <p:cNvSpPr txBox="1"/>
          <p:nvPr/>
        </p:nvSpPr>
        <p:spPr>
          <a:xfrm>
            <a:off x="5837274" y="3561907"/>
            <a:ext cx="2339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MD cycle c</a:t>
            </a:r>
            <a:r>
              <a:rPr lang="en-CH" sz="1400" dirty="0"/>
              <a:t>ontrolled by 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B87650-1835-7F57-B2D6-3A2F84B3AB98}"/>
              </a:ext>
            </a:extLst>
          </p:cNvPr>
          <p:cNvSpPr txBox="1"/>
          <p:nvPr/>
        </p:nvSpPr>
        <p:spPr>
          <a:xfrm>
            <a:off x="5837273" y="4800563"/>
            <a:ext cx="3487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Drift on operational cycle without ES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10111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2B8DC-9F1F-6FAE-B701-5A27F59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SFTPRO beam injection – SPS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99FAE-AEE2-2F63-83A5-8EE0D7DA1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11160000" cy="2520000"/>
          </a:xfrm>
        </p:spPr>
        <p:txBody>
          <a:bodyPr>
            <a:normAutofit/>
          </a:bodyPr>
          <a:lstStyle/>
          <a:p>
            <a:r>
              <a:rPr lang="en-US" dirty="0"/>
              <a:t>Energy matching:</a:t>
            </a:r>
          </a:p>
          <a:p>
            <a:pPr lvl="1"/>
            <a:r>
              <a:rPr lang="en-US" dirty="0"/>
              <a:t>Important prerequisite for optimal injection</a:t>
            </a:r>
          </a:p>
          <a:p>
            <a:pPr lvl="1"/>
            <a:r>
              <a:rPr lang="en-US" dirty="0"/>
              <a:t>Diagnostics:</a:t>
            </a:r>
          </a:p>
          <a:p>
            <a:pPr lvl="2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Fast BCT</a:t>
            </a:r>
          </a:p>
          <a:p>
            <a:pPr lvl="2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Mountain range</a:t>
            </a:r>
          </a:p>
          <a:p>
            <a:pPr lvl="2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Synchro loop error</a:t>
            </a:r>
          </a:p>
          <a:p>
            <a:pPr lvl="2"/>
            <a:r>
              <a:rPr lang="en-US" b="1" dirty="0">
                <a:solidFill>
                  <a:schemeClr val="accent6"/>
                </a:solidFill>
              </a:rPr>
              <a:t>First turn</a:t>
            </a:r>
          </a:p>
          <a:p>
            <a:pPr lvl="2"/>
            <a:r>
              <a:rPr lang="en-US" b="1" dirty="0">
                <a:solidFill>
                  <a:schemeClr val="accent6"/>
                </a:solidFill>
              </a:rPr>
              <a:t>Beam orbit after ~50 </a:t>
            </a:r>
            <a:r>
              <a:rPr lang="en-US" b="1" dirty="0" err="1">
                <a:solidFill>
                  <a:schemeClr val="accent6"/>
                </a:solidFill>
              </a:rPr>
              <a:t>ms</a:t>
            </a:r>
            <a:endParaRPr lang="en-US" b="1" dirty="0">
              <a:solidFill>
                <a:schemeClr val="accent6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A222-7CBA-2245-04C8-ECBEDD68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FEB1F-93BD-B82A-ED25-7F4D2394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204A20-B7A7-987D-AAA2-2408133AB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3528000"/>
            <a:ext cx="3300001" cy="25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4842D5-8F4F-6050-C73F-B2862F7F9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00" y="3960000"/>
            <a:ext cx="1800000" cy="722311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2011698-AD40-C4B4-D705-CE461117AFF2}"/>
              </a:ext>
            </a:extLst>
          </p:cNvPr>
          <p:cNvSpPr/>
          <p:nvPr/>
        </p:nvSpPr>
        <p:spPr>
          <a:xfrm>
            <a:off x="6048000" y="828000"/>
            <a:ext cx="5760000" cy="2520000"/>
          </a:xfrm>
          <a:prstGeom prst="roundRect">
            <a:avLst>
              <a:gd name="adj" fmla="val 8975"/>
            </a:avLst>
          </a:prstGeom>
          <a:solidFill>
            <a:schemeClr val="lt1">
              <a:alpha val="95000"/>
            </a:schemeClr>
          </a:solidFill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Impacts transfer and transmission and is important for capture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Usually done when setting up new beams (beam commissioning)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/>
                </a:solidFill>
              </a:rPr>
              <a:t>Diagnosed using FBCT and MR as well as injection trajectories and orbit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4"/>
                </a:solidFill>
              </a:rPr>
              <a:t>This year, being monitored in the SPSQC to understand drift patterns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More info see OP shutdown lecture by S. </a:t>
            </a:r>
            <a:r>
              <a:rPr lang="en-US" sz="1600" dirty="0" err="1">
                <a:solidFill>
                  <a:schemeClr val="tx1"/>
                </a:solidFill>
              </a:rPr>
              <a:t>Cettour</a:t>
            </a:r>
            <a:r>
              <a:rPr lang="en-US" sz="1600" dirty="0">
                <a:solidFill>
                  <a:schemeClr val="tx1"/>
                </a:solidFill>
              </a:rPr>
              <a:t> Cave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DC65C7-C517-4BB5-198A-5F853DF083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000" y="3528000"/>
            <a:ext cx="5571201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0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2B8DC-9F1F-6FAE-B701-5A27F59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SFTPRO beam injection – SPS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99FAE-AEE2-2F63-83A5-8EE0D7DA1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11160000" cy="25200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Longitudinal structure:</a:t>
            </a:r>
          </a:p>
          <a:p>
            <a:pPr lvl="1"/>
            <a:r>
              <a:rPr lang="en-US" dirty="0">
                <a:solidFill>
                  <a:srgbClr val="000000"/>
                </a:solidFill>
                <a:cs typeface="Calibri"/>
              </a:rPr>
              <a:t>200 MHz structure important for </a:t>
            </a:r>
            <a:r>
              <a:rPr lang="en-US" dirty="0"/>
              <a:t>capture </a:t>
            </a:r>
            <a:br>
              <a:rPr lang="en-US" dirty="0"/>
            </a:br>
            <a:r>
              <a:rPr lang="en-US" dirty="0"/>
              <a:t>in the SPS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Diagnostics:</a:t>
            </a:r>
          </a:p>
          <a:p>
            <a:pPr lvl="2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Mountain range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A222-7CBA-2245-04C8-ECBEDD68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FEB1F-93BD-B82A-ED25-7F4D2394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2011698-AD40-C4B4-D705-CE461117AFF2}"/>
              </a:ext>
            </a:extLst>
          </p:cNvPr>
          <p:cNvSpPr/>
          <p:nvPr/>
        </p:nvSpPr>
        <p:spPr>
          <a:xfrm>
            <a:off x="6048000" y="828000"/>
            <a:ext cx="5760000" cy="2520000"/>
          </a:xfrm>
          <a:prstGeom prst="roundRect">
            <a:avLst>
              <a:gd name="adj" fmla="val 8975"/>
            </a:avLst>
          </a:prstGeom>
          <a:solidFill>
            <a:schemeClr val="lt1">
              <a:alpha val="95000"/>
            </a:schemeClr>
          </a:solidFill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Is often realized when SPS doesn’t capture and all beam is lost at start ramp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/>
                </a:solidFill>
              </a:rPr>
              <a:t>Diagnosed using Mountain range – very qualitatively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PS has their own measure of 200 MHz amplitude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4"/>
                </a:solidFill>
              </a:rPr>
              <a:t>We need to get a common quantitative measure of this parameter!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BC004E-E0D0-9156-7332-B1E269121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2393788"/>
            <a:ext cx="4950985" cy="37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17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D62368-5A2B-7E6C-A21A-66B4D95A3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000" y="1800000"/>
            <a:ext cx="1800000" cy="9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72B8DC-9F1F-6FAE-B701-5A27F59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SFTPRO beam injection – SPS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99FAE-AEE2-2F63-83A5-8EE0D7DA1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11160000" cy="25200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Injection steering:</a:t>
            </a:r>
          </a:p>
          <a:p>
            <a:pPr lvl="1"/>
            <a:r>
              <a:rPr lang="en-US" dirty="0"/>
              <a:t>Important prerequisite for optimal injection</a:t>
            </a:r>
          </a:p>
          <a:p>
            <a:pPr lvl="1"/>
            <a:r>
              <a:rPr lang="en-US" dirty="0">
                <a:cs typeface="Calibri"/>
              </a:rPr>
              <a:t>Turn-by-turn trajectory adjustment with DFAs </a:t>
            </a:r>
            <a:br>
              <a:rPr lang="en-US" dirty="0">
                <a:cs typeface="Calibri"/>
              </a:rPr>
            </a:br>
            <a:r>
              <a:rPr lang="en-US" dirty="0">
                <a:cs typeface="Calibri"/>
              </a:rPr>
              <a:t>done from PS side using stitched model </a:t>
            </a:r>
            <a:endParaRPr lang="en-US" dirty="0"/>
          </a:p>
          <a:p>
            <a:pPr lvl="1"/>
            <a:r>
              <a:rPr lang="en-US" dirty="0"/>
              <a:t>Diagnostics:</a:t>
            </a:r>
          </a:p>
          <a:p>
            <a:pPr lvl="2"/>
            <a:r>
              <a:rPr lang="en-US" b="1" dirty="0">
                <a:solidFill>
                  <a:schemeClr val="accent6"/>
                </a:solidFill>
              </a:rPr>
              <a:t>YASP – using TT2 – TT10 stitched model</a:t>
            </a:r>
          </a:p>
          <a:p>
            <a:pPr lvl="2"/>
            <a:r>
              <a:rPr lang="en-US" b="1" dirty="0">
                <a:solidFill>
                  <a:schemeClr val="accent6"/>
                </a:solidFill>
              </a:rPr>
              <a:t>YASP – using turn-by-turn acquisition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A222-7CBA-2245-04C8-ECBEDD68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FEB1F-93BD-B82A-ED25-7F4D2394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2011698-AD40-C4B4-D705-CE461117AFF2}"/>
              </a:ext>
            </a:extLst>
          </p:cNvPr>
          <p:cNvSpPr/>
          <p:nvPr/>
        </p:nvSpPr>
        <p:spPr>
          <a:xfrm>
            <a:off x="6048000" y="827999"/>
            <a:ext cx="5760000" cy="2520000"/>
          </a:xfrm>
          <a:prstGeom prst="roundRect">
            <a:avLst>
              <a:gd name="adj" fmla="val 8975"/>
            </a:avLst>
          </a:prstGeom>
          <a:solidFill>
            <a:schemeClr val="lt1">
              <a:alpha val="95000"/>
            </a:schemeClr>
          </a:solidFill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Is often realized when there are large injection losses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/>
                </a:solidFill>
              </a:rPr>
              <a:t>Diagnosed using YASP – signature rather clear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PS used to have to be on their “Golden”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4"/>
                </a:solidFill>
              </a:rPr>
              <a:t>With new stitched model we can imagine to have an Injection Autopilot continuously monitoring and correcting for both machines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D4F7D9-3B58-00F5-706F-7FDE53D1D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00" y="3816000"/>
            <a:ext cx="5382723" cy="21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5A355C-FA0D-8260-73EC-3D497B41DC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6113"/>
          <a:stretch/>
        </p:blipFill>
        <p:spPr>
          <a:xfrm>
            <a:off x="6120000" y="3816000"/>
            <a:ext cx="5688000" cy="21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DD5480-DEDB-7A31-8DF9-44BBD57139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000" y="3816000"/>
            <a:ext cx="432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71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D62368-5A2B-7E6C-A21A-66B4D95A3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000" y="1800000"/>
            <a:ext cx="1800000" cy="9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72B8DC-9F1F-6FAE-B701-5A27F59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SFTPRO beam injection – SPS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99FAE-AEE2-2F63-83A5-8EE0D7DA1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11160000" cy="2520000"/>
          </a:xfrm>
        </p:spPr>
        <p:txBody>
          <a:bodyPr>
            <a:normAutofit/>
          </a:bodyPr>
          <a:lstStyle/>
          <a:p>
            <a:r>
              <a:rPr lang="en-US" dirty="0"/>
              <a:t>Intensity distribution and balance:</a:t>
            </a:r>
          </a:p>
          <a:p>
            <a:pPr lvl="1"/>
            <a:r>
              <a:rPr lang="en-US" dirty="0"/>
              <a:t>Important prerequisite for good transmission</a:t>
            </a:r>
          </a:p>
          <a:p>
            <a:pPr lvl="1"/>
            <a:r>
              <a:rPr lang="en-US" dirty="0"/>
              <a:t>Diagnostics:</a:t>
            </a:r>
          </a:p>
          <a:p>
            <a:pPr lvl="2"/>
            <a:r>
              <a:rPr lang="en-US" b="1" dirty="0">
                <a:solidFill>
                  <a:schemeClr val="accent1"/>
                </a:solidFill>
              </a:rPr>
              <a:t>Fast BCTs transfer lines</a:t>
            </a:r>
          </a:p>
          <a:p>
            <a:pPr lvl="2"/>
            <a:r>
              <a:rPr lang="en-US" b="1" dirty="0">
                <a:solidFill>
                  <a:schemeClr val="accent1"/>
                </a:solidFill>
              </a:rPr>
              <a:t>Fast BCTs ring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A222-7CBA-2245-04C8-ECBEDD68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FEB1F-93BD-B82A-ED25-7F4D2394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2011698-AD40-C4B4-D705-CE461117AFF2}"/>
              </a:ext>
            </a:extLst>
          </p:cNvPr>
          <p:cNvSpPr/>
          <p:nvPr/>
        </p:nvSpPr>
        <p:spPr>
          <a:xfrm>
            <a:off x="6048000" y="827999"/>
            <a:ext cx="5760000" cy="2520000"/>
          </a:xfrm>
          <a:prstGeom prst="roundRect">
            <a:avLst>
              <a:gd name="adj" fmla="val 8975"/>
            </a:avLst>
          </a:prstGeom>
          <a:solidFill>
            <a:schemeClr val="lt1">
              <a:alpha val="95000"/>
            </a:schemeClr>
          </a:solidFill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Is often realized when there are large losses in the SPS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/>
                </a:solidFill>
              </a:rPr>
              <a:t>Diagnosed using fast BCTs – signature rather clear – but quantification not at all!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PS needs to adjust their splitting efficiency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4"/>
                </a:solidFill>
              </a:rPr>
              <a:t>Development of a new </a:t>
            </a:r>
            <a:r>
              <a:rPr lang="en-US" sz="1600" b="1" dirty="0" err="1">
                <a:solidFill>
                  <a:schemeClr val="accent4"/>
                </a:solidFill>
              </a:rPr>
              <a:t>Vistar</a:t>
            </a:r>
            <a:r>
              <a:rPr lang="en-US" sz="1600" b="1" dirty="0">
                <a:solidFill>
                  <a:schemeClr val="accent4"/>
                </a:solidFill>
              </a:rPr>
              <a:t> ongoing to monitor the important quantities in an obvious, constant and common way in the two machines using the same data sources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2562E2-9783-761E-0DDA-D9B1D3786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999" y="3960000"/>
            <a:ext cx="6225168" cy="2160000"/>
          </a:xfrm>
          <a:prstGeom prst="rect">
            <a:avLst/>
          </a:prstGeom>
        </p:spPr>
      </p:pic>
      <p:pic>
        <p:nvPicPr>
          <p:cNvPr id="10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914E85CA-BB5F-A54A-3D59-83F1A8448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568" y="3655552"/>
            <a:ext cx="5099636" cy="251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60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40D7A-1887-4443-B374-A6A72FF7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PS2SPS transfer in 2021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E46CCCF-9857-4067-B09D-F403A126A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800" dirty="0"/>
              <a:t>Several parameters and </a:t>
            </a:r>
            <a:r>
              <a:rPr lang="en-US" sz="1800" b="1" dirty="0">
                <a:solidFill>
                  <a:srgbClr val="FF0000"/>
                </a:solidFill>
              </a:rPr>
              <a:t>performance indicators </a:t>
            </a:r>
            <a:r>
              <a:rPr lang="en-US" sz="1800" dirty="0"/>
              <a:t>are crucial for </a:t>
            </a:r>
            <a:r>
              <a:rPr lang="en-US" sz="1800" b="1" dirty="0">
                <a:solidFill>
                  <a:srgbClr val="FF0000"/>
                </a:solidFill>
              </a:rPr>
              <a:t>optimal beam preparation and transfer</a:t>
            </a:r>
            <a:r>
              <a:rPr lang="en-US" sz="1800" dirty="0"/>
              <a:t> for the SPS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A16596-08A6-4B68-9363-4E85362A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 December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CAF49-73CB-4724-BD3B-9ADE0FABE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Kevin Li - IEF Workshop 21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990EA2F-D5BB-42F6-B098-1E70783CC531}"/>
              </a:ext>
            </a:extLst>
          </p:cNvPr>
          <p:cNvSpPr/>
          <p:nvPr/>
        </p:nvSpPr>
        <p:spPr>
          <a:xfrm>
            <a:off x="210000" y="1332000"/>
            <a:ext cx="11772000" cy="5040000"/>
          </a:xfrm>
          <a:prstGeom prst="roundRect">
            <a:avLst>
              <a:gd name="adj" fmla="val 2979"/>
            </a:avLst>
          </a:prstGeom>
          <a:solidFill>
            <a:schemeClr val="bg1">
              <a:alpha val="90000"/>
            </a:schemeClr>
          </a:solidFill>
          <a:ln w="25400"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just"/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7" name="Picture 16" descr="Chart, scatter chart&#10;&#10;Description automatically generated">
            <a:extLst>
              <a:ext uri="{FF2B5EF4-FFF2-40B4-BE49-F238E27FC236}">
                <a16:creationId xmlns:a16="http://schemas.microsoft.com/office/drawing/2014/main" id="{02B99A8E-A78D-4819-AB3F-974A478E22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440000"/>
            <a:ext cx="11160000" cy="48825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5A1F08-0E4F-4537-A58F-80D2C8A99022}"/>
              </a:ext>
            </a:extLst>
          </p:cNvPr>
          <p:cNvCxnSpPr>
            <a:cxnSpLocks/>
          </p:cNvCxnSpPr>
          <p:nvPr/>
        </p:nvCxnSpPr>
        <p:spPr>
          <a:xfrm>
            <a:off x="1116000" y="1728000"/>
            <a:ext cx="8498611" cy="211332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918BE23-EA96-44A0-A2F6-B33B56D00596}"/>
              </a:ext>
            </a:extLst>
          </p:cNvPr>
          <p:cNvSpPr txBox="1"/>
          <p:nvPr/>
        </p:nvSpPr>
        <p:spPr>
          <a:xfrm>
            <a:off x="3348000" y="5472000"/>
            <a:ext cx="6562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Better transmission for lower intensities – and bad towards end of the year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8CF57B-0632-4D33-B38C-45422CED3161}"/>
              </a:ext>
            </a:extLst>
          </p:cNvPr>
          <p:cNvSpPr txBox="1"/>
          <p:nvPr/>
        </p:nvSpPr>
        <p:spPr>
          <a:xfrm>
            <a:off x="6084000" y="3168000"/>
            <a:ext cx="3847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Intensity effect: loss of ~1.5% per 1e13 ppb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91DD9C0-93CC-4DB1-9D68-458B4354F382}"/>
              </a:ext>
            </a:extLst>
          </p:cNvPr>
          <p:cNvCxnSpPr>
            <a:cxnSpLocks/>
          </p:cNvCxnSpPr>
          <p:nvPr/>
        </p:nvCxnSpPr>
        <p:spPr>
          <a:xfrm>
            <a:off x="1116000" y="3888000"/>
            <a:ext cx="8498611" cy="211332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169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5B041-6546-A819-42B8-2D5400188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&amp; disclaimer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0E57C-2C32-7B78-BC31-116B11FD1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5760000" cy="3600000"/>
          </a:xfrm>
        </p:spPr>
        <p:txBody>
          <a:bodyPr rIns="180000">
            <a:normAutofit/>
          </a:bodyPr>
          <a:lstStyle/>
          <a:p>
            <a:pPr algn="just"/>
            <a:r>
              <a:rPr lang="en-US" sz="1800" dirty="0"/>
              <a:t>Handing over beam from the PS to the SPS – </a:t>
            </a:r>
            <a:r>
              <a:rPr lang="en-US" sz="1800" b="1" dirty="0">
                <a:solidFill>
                  <a:schemeClr val="accent1"/>
                </a:solidFill>
              </a:rPr>
              <a:t>can be tricky at times</a:t>
            </a:r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Several prerequisites need to be met and the needs to be a </a:t>
            </a:r>
            <a:r>
              <a:rPr lang="en-US" sz="1800" b="1" dirty="0">
                <a:solidFill>
                  <a:schemeClr val="accent1"/>
                </a:solidFill>
              </a:rPr>
              <a:t>common understanding </a:t>
            </a:r>
            <a:r>
              <a:rPr lang="en-US" sz="1800" dirty="0"/>
              <a:t>of beam quality</a:t>
            </a:r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Even then, bad beams can still secretly sneak into the downstream machine, i.e., the SPS!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E416D-0CDA-C015-6F10-139CEFAE6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9CC419-5CB1-FF5D-B945-0B2DC2C54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028" name="Picture 4" descr="Sneaky Cartoon GIFs | Tenor">
            <a:extLst>
              <a:ext uri="{FF2B5EF4-FFF2-40B4-BE49-F238E27FC236}">
                <a16:creationId xmlns:a16="http://schemas.microsoft.com/office/drawing/2014/main" id="{9053CC43-899C-3F2F-F2CA-067A1D517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000" y="2160000"/>
            <a:ext cx="2880000" cy="215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Olympics 2012 — U.S. Track Relays Hope to Avoid Another Baton Drop - The  New York Times">
            <a:extLst>
              <a:ext uri="{FF2B5EF4-FFF2-40B4-BE49-F238E27FC236}">
                <a16:creationId xmlns:a16="http://schemas.microsoft.com/office/drawing/2014/main" id="{7BCBCD34-CB17-862A-D2A5-115634268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000" y="900000"/>
            <a:ext cx="2160000" cy="256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5B960FA-F913-7016-93E0-9AFD66DE157C}"/>
              </a:ext>
            </a:extLst>
          </p:cNvPr>
          <p:cNvSpPr txBox="1">
            <a:spLocks/>
          </p:cNvSpPr>
          <p:nvPr/>
        </p:nvSpPr>
        <p:spPr>
          <a:xfrm>
            <a:off x="516000" y="4752000"/>
            <a:ext cx="11160000" cy="1224000"/>
          </a:xfrm>
          <a:prstGeom prst="rect">
            <a:avLst/>
          </a:prstGeom>
          <a:ln w="19050">
            <a:solidFill>
              <a:schemeClr val="accent5"/>
            </a:solidFill>
          </a:ln>
        </p:spPr>
        <p:txBody>
          <a:bodyPr vert="horz" lIns="91440" tIns="45720" rIns="18000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/>
              <a:t>Here we would like to discuss some of the observables in place and how we could make use of them to optimize the PS 2 SPS beam transfer and the associated beam quality?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7629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40D7A-1887-4443-B374-A6A72FF7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PS2SPS transfer in 2022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E46CCCF-9857-4067-B09D-F403A126A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800"/>
              <a:t>Intensity dependence </a:t>
            </a:r>
            <a:r>
              <a:rPr lang="en-US" sz="1800" b="1">
                <a:solidFill>
                  <a:srgbClr val="FF0000"/>
                </a:solidFill>
              </a:rPr>
              <a:t>very similar </a:t>
            </a:r>
            <a:r>
              <a:rPr lang="en-US" sz="1800"/>
              <a:t>to last year – though </a:t>
            </a:r>
            <a:r>
              <a:rPr lang="en-US" sz="1800" b="1">
                <a:solidFill>
                  <a:srgbClr val="FF0000"/>
                </a:solidFill>
              </a:rPr>
              <a:t>higher intensities </a:t>
            </a:r>
            <a:r>
              <a:rPr lang="en-US" sz="1800"/>
              <a:t>reached overall!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A16596-08A6-4B68-9363-4E85362A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 December 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CAF49-73CB-4724-BD3B-9ADE0FABE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Kevin Li - Joint Accelerator Performance Workshop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990EA2F-D5BB-42F6-B098-1E70783CC531}"/>
              </a:ext>
            </a:extLst>
          </p:cNvPr>
          <p:cNvSpPr/>
          <p:nvPr/>
        </p:nvSpPr>
        <p:spPr>
          <a:xfrm>
            <a:off x="210000" y="1332000"/>
            <a:ext cx="11772000" cy="5040000"/>
          </a:xfrm>
          <a:prstGeom prst="roundRect">
            <a:avLst>
              <a:gd name="adj" fmla="val 2979"/>
            </a:avLst>
          </a:prstGeom>
          <a:solidFill>
            <a:schemeClr val="bg1">
              <a:alpha val="90000"/>
            </a:schemeClr>
          </a:solidFill>
          <a:ln w="25400"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just"/>
            <a:endParaRPr lang="en-GB" sz="1600" b="1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7" name="Picture 16" descr="Chart, scatter chart&#10;&#10;Description automatically generated">
            <a:extLst>
              <a:ext uri="{FF2B5EF4-FFF2-40B4-BE49-F238E27FC236}">
                <a16:creationId xmlns:a16="http://schemas.microsoft.com/office/drawing/2014/main" id="{02B99A8E-A78D-4819-AB3F-974A478E22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440000"/>
            <a:ext cx="11160000" cy="4882500"/>
          </a:xfrm>
          <a:prstGeom prst="rect">
            <a:avLst/>
          </a:prstGeom>
        </p:spPr>
      </p:pic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B6389471-095C-FBE2-36B7-6B9EB09C0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440000"/>
            <a:ext cx="11160000" cy="48825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18BE23-EA96-44A0-A2F6-B33B56D00596}"/>
              </a:ext>
            </a:extLst>
          </p:cNvPr>
          <p:cNvSpPr txBox="1"/>
          <p:nvPr/>
        </p:nvSpPr>
        <p:spPr>
          <a:xfrm>
            <a:off x="3348000" y="5472000"/>
            <a:ext cx="6420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Much better transmission towards end of the year… what has happened?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8CF57B-0632-4D33-B38C-45422CED3161}"/>
              </a:ext>
            </a:extLst>
          </p:cNvPr>
          <p:cNvSpPr txBox="1"/>
          <p:nvPr/>
        </p:nvSpPr>
        <p:spPr>
          <a:xfrm>
            <a:off x="4140000" y="3168000"/>
            <a:ext cx="5607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Intensity effect: loss of ~1.5% per 1e13 ppb – similar to last year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047C9C7-47A4-6194-2F2B-4F6747613EF2}"/>
              </a:ext>
            </a:extLst>
          </p:cNvPr>
          <p:cNvSpPr/>
          <p:nvPr/>
        </p:nvSpPr>
        <p:spPr>
          <a:xfrm>
            <a:off x="5112000" y="1368000"/>
            <a:ext cx="3240000" cy="1296000"/>
          </a:xfrm>
          <a:custGeom>
            <a:avLst/>
            <a:gdLst>
              <a:gd name="connsiteX0" fmla="*/ 0 w 3240000"/>
              <a:gd name="connsiteY0" fmla="*/ 648000 h 1296000"/>
              <a:gd name="connsiteX1" fmla="*/ 1620000 w 3240000"/>
              <a:gd name="connsiteY1" fmla="*/ 0 h 1296000"/>
              <a:gd name="connsiteX2" fmla="*/ 3240000 w 3240000"/>
              <a:gd name="connsiteY2" fmla="*/ 648000 h 1296000"/>
              <a:gd name="connsiteX3" fmla="*/ 1620000 w 3240000"/>
              <a:gd name="connsiteY3" fmla="*/ 1296000 h 1296000"/>
              <a:gd name="connsiteX4" fmla="*/ 0 w 3240000"/>
              <a:gd name="connsiteY4" fmla="*/ 648000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0000" h="1296000" extrusionOk="0">
                <a:moveTo>
                  <a:pt x="0" y="648000"/>
                </a:moveTo>
                <a:cubicBezTo>
                  <a:pt x="-58796" y="253852"/>
                  <a:pt x="620988" y="39150"/>
                  <a:pt x="1620000" y="0"/>
                </a:cubicBezTo>
                <a:cubicBezTo>
                  <a:pt x="2607135" y="19460"/>
                  <a:pt x="3151899" y="292920"/>
                  <a:pt x="3240000" y="648000"/>
                </a:cubicBezTo>
                <a:cubicBezTo>
                  <a:pt x="3125225" y="1117965"/>
                  <a:pt x="2474524" y="1518069"/>
                  <a:pt x="1620000" y="1296000"/>
                </a:cubicBezTo>
                <a:cubicBezTo>
                  <a:pt x="680459" y="1271467"/>
                  <a:pt x="71721" y="1040150"/>
                  <a:pt x="0" y="648000"/>
                </a:cubicBezTo>
                <a:close/>
              </a:path>
            </a:pathLst>
          </a:custGeom>
          <a:noFill/>
          <a:ln w="381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0775D4-2858-6A92-1F4D-BB1E39409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92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7BE6A-33EC-9832-0728-9BCCFAD523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PS 2 SPS – beam quality &amp; transmission for 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FC18D0-0B0B-DBDE-1099-DC15C1E98C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9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2B8DC-9F1F-6FAE-B701-5A27F59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– PS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99FAE-AEE2-2F63-83A5-8EE0D7DA1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11160000" cy="25200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Quality of longitudinal </a:t>
            </a:r>
            <a:r>
              <a:rPr lang="en-US" dirty="0" err="1"/>
              <a:t>splittings</a:t>
            </a:r>
            <a:endParaRPr lang="en-US" dirty="0" err="1">
              <a:cs typeface="Calibri"/>
            </a:endParaRPr>
          </a:p>
          <a:p>
            <a:pPr lvl="1"/>
            <a:r>
              <a:rPr lang="en-US" dirty="0">
                <a:solidFill>
                  <a:srgbClr val="1E5AAE"/>
                </a:solidFill>
                <a:cs typeface="Calibri"/>
              </a:rPr>
              <a:t>Based on the 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WCM-acquisition of the last turn</a:t>
            </a:r>
            <a:r>
              <a:rPr lang="en-US" dirty="0">
                <a:solidFill>
                  <a:srgbClr val="1E5AAE"/>
                </a:solidFill>
                <a:cs typeface="Calibri"/>
              </a:rPr>
              <a:t> with the Bunch Shape Measurement (BSM) application or new last-turn logging in UCAP</a:t>
            </a:r>
          </a:p>
          <a:p>
            <a:pPr lvl="2"/>
            <a:r>
              <a:rPr lang="en-US" sz="1800" dirty="0">
                <a:solidFill>
                  <a:srgbClr val="1E5AAE"/>
                </a:solidFill>
                <a:cs typeface="Calibri"/>
              </a:rPr>
              <a:t>Extracting information on</a:t>
            </a:r>
            <a:r>
              <a:rPr lang="en-US" sz="1800" b="1" dirty="0">
                <a:solidFill>
                  <a:srgbClr val="1E5AAE"/>
                </a:solidFill>
                <a:cs typeface="Calibri"/>
              </a:rPr>
              <a:t> bunch length and bunch intensity variation</a:t>
            </a:r>
            <a:r>
              <a:rPr lang="en-US" sz="1800" dirty="0">
                <a:solidFill>
                  <a:srgbClr val="1E5AAE"/>
                </a:solidFill>
                <a:cs typeface="Calibri"/>
              </a:rPr>
              <a:t> along the batch</a:t>
            </a:r>
          </a:p>
          <a:p>
            <a:pPr lvl="2"/>
            <a:r>
              <a:rPr lang="en-US" sz="1800" dirty="0">
                <a:solidFill>
                  <a:srgbClr val="1E5AAE"/>
                </a:solidFill>
                <a:cs typeface="Calibri"/>
              </a:rPr>
              <a:t>FFT of the intensity variation allows to identify if splitting needs to be adjusted and/or intensity from PSB</a:t>
            </a:r>
          </a:p>
          <a:p>
            <a:pPr lvl="1"/>
            <a:endParaRPr lang="en-US" dirty="0">
              <a:cs typeface="Calibri" panose="020F0502020204030204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A222-7CBA-2245-04C8-ECBEDD68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FEB1F-93BD-B82A-ED25-7F4D2394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22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80B9D1-E9EE-09AE-376C-B067F0121183}"/>
              </a:ext>
            </a:extLst>
          </p:cNvPr>
          <p:cNvGrpSpPr/>
          <p:nvPr/>
        </p:nvGrpSpPr>
        <p:grpSpPr>
          <a:xfrm>
            <a:off x="2472568" y="2548192"/>
            <a:ext cx="7246863" cy="3409808"/>
            <a:chOff x="2362949" y="1409079"/>
            <a:chExt cx="8977051" cy="4413855"/>
          </a:xfrm>
        </p:grpSpPr>
        <p:pic>
          <p:nvPicPr>
            <p:cNvPr id="12" name="Picture 2" descr="http://elogbook.cern.ch/eLogbook/attach_reader?attach_id=1930574">
              <a:extLst>
                <a:ext uri="{FF2B5EF4-FFF2-40B4-BE49-F238E27FC236}">
                  <a16:creationId xmlns:a16="http://schemas.microsoft.com/office/drawing/2014/main" id="{307A15C2-27E9-B561-F0F2-9AA891FE3B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949" y="1409079"/>
              <a:ext cx="8977051" cy="44138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708D192-4947-4D22-2ECA-7F646C0DACD7}"/>
                </a:ext>
              </a:extLst>
            </p:cNvPr>
            <p:cNvSpPr/>
            <p:nvPr/>
          </p:nvSpPr>
          <p:spPr>
            <a:xfrm>
              <a:off x="2362949" y="2664265"/>
              <a:ext cx="3372790" cy="120061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0425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2B8DC-9F1F-6FAE-B701-5A27F59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– PS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99FAE-AEE2-2F63-83A5-8EE0D7DA1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11160000" cy="2520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Splitting correction today either done manually or using a RL agent developed by Joel Wulff</a:t>
            </a:r>
          </a:p>
          <a:p>
            <a:pPr lvl="1"/>
            <a:r>
              <a:rPr lang="en-US" dirty="0">
                <a:solidFill>
                  <a:srgbClr val="1E5AAE"/>
                </a:solidFill>
                <a:cs typeface="Calibri"/>
              </a:rPr>
              <a:t>Currently launched by the operator from the </a:t>
            </a:r>
            <a:r>
              <a:rPr lang="en-US" dirty="0" err="1">
                <a:solidFill>
                  <a:srgbClr val="1E5AAE"/>
                </a:solidFill>
                <a:cs typeface="Calibri"/>
              </a:rPr>
              <a:t>Tomoscope</a:t>
            </a:r>
            <a:r>
              <a:rPr lang="en-US" dirty="0">
                <a:solidFill>
                  <a:srgbClr val="1E5AAE"/>
                </a:solidFill>
                <a:cs typeface="Calibri"/>
              </a:rPr>
              <a:t> application</a:t>
            </a:r>
          </a:p>
          <a:p>
            <a:pPr lvl="1"/>
            <a:r>
              <a:rPr lang="en-US" dirty="0">
                <a:solidFill>
                  <a:srgbClr val="1E5AAE"/>
                </a:solidFill>
                <a:cs typeface="Calibri"/>
              </a:rPr>
              <a:t>Check </a:t>
            </a:r>
            <a:r>
              <a:rPr lang="en-US" dirty="0">
                <a:solidFill>
                  <a:srgbClr val="1E5AAE"/>
                </a:solidFill>
                <a:cs typeface="Calibri"/>
                <a:hlinkClick r:id="rId2"/>
              </a:rPr>
              <a:t>AlexL’s Shutdown lecture</a:t>
            </a:r>
            <a:r>
              <a:rPr lang="en-US" dirty="0">
                <a:solidFill>
                  <a:srgbClr val="1E5AAE"/>
                </a:solidFill>
                <a:cs typeface="Calibri"/>
              </a:rPr>
              <a:t> for corresponding adjustment knobs</a:t>
            </a:r>
          </a:p>
          <a:p>
            <a:r>
              <a:rPr lang="en-US" u="sng" dirty="0"/>
              <a:t>Common metric to be established</a:t>
            </a:r>
            <a:r>
              <a:rPr lang="en-US" dirty="0"/>
              <a:t> to quantify </a:t>
            </a:r>
            <a:r>
              <a:rPr lang="en-US" dirty="0" err="1"/>
              <a:t>splittings</a:t>
            </a:r>
            <a:endParaRPr lang="en-US" dirty="0"/>
          </a:p>
          <a:p>
            <a:pPr lvl="1"/>
            <a:r>
              <a:rPr lang="en-US" dirty="0">
                <a:solidFill>
                  <a:srgbClr val="1E5AAE"/>
                </a:solidFill>
                <a:cs typeface="Calibri"/>
              </a:rPr>
              <a:t>Identify which parameters are most </a:t>
            </a:r>
            <a:br>
              <a:rPr lang="en-US" dirty="0">
                <a:solidFill>
                  <a:srgbClr val="1E5AAE"/>
                </a:solidFill>
                <a:cs typeface="Calibri"/>
              </a:rPr>
            </a:br>
            <a:r>
              <a:rPr lang="en-US" dirty="0">
                <a:solidFill>
                  <a:srgbClr val="1E5AAE"/>
                </a:solidFill>
                <a:cs typeface="Calibri"/>
              </a:rPr>
              <a:t>critical for the transfer and SPS</a:t>
            </a:r>
            <a:br>
              <a:rPr lang="en-US" dirty="0">
                <a:solidFill>
                  <a:srgbClr val="1E5AAE"/>
                </a:solidFill>
                <a:cs typeface="Calibri"/>
              </a:rPr>
            </a:br>
            <a:r>
              <a:rPr lang="en-US" dirty="0">
                <a:solidFill>
                  <a:srgbClr val="1E5AAE"/>
                </a:solidFill>
                <a:cs typeface="Calibri"/>
              </a:rPr>
              <a:t>performance</a:t>
            </a:r>
          </a:p>
          <a:p>
            <a:pPr lvl="1"/>
            <a:r>
              <a:rPr lang="en-US" dirty="0">
                <a:solidFill>
                  <a:srgbClr val="1E5AAE"/>
                </a:solidFill>
                <a:cs typeface="Calibri"/>
              </a:rPr>
              <a:t>Establish clear limits on what is</a:t>
            </a:r>
            <a:br>
              <a:rPr lang="en-US" dirty="0">
                <a:solidFill>
                  <a:srgbClr val="1E5AAE"/>
                </a:solidFill>
                <a:cs typeface="Calibri"/>
              </a:rPr>
            </a:br>
            <a:r>
              <a:rPr lang="en-US" dirty="0">
                <a:solidFill>
                  <a:srgbClr val="1E5AAE"/>
                </a:solidFill>
                <a:cs typeface="Calibri"/>
              </a:rPr>
              <a:t>considered “good enough”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A222-7CBA-2245-04C8-ECBEDD68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FEB1F-93BD-B82A-ED25-7F4D2394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2CDE14-66A9-364B-BAE0-DB3503A76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583" y="2251605"/>
            <a:ext cx="7476150" cy="419278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E969C1-56D9-0A4D-16AB-4B1064A602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210" y="4485513"/>
            <a:ext cx="2520000" cy="21899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C7CF00-9F45-8199-791E-86CC7B612D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36" y="3864875"/>
            <a:ext cx="2520000" cy="219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54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2B8DC-9F1F-6FAE-B701-5A27F59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– PS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99FAE-AEE2-2F63-83A5-8EE0D7DA1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11160000" cy="2520000"/>
          </a:xfrm>
        </p:spPr>
        <p:txBody>
          <a:bodyPr>
            <a:normAutofit/>
          </a:bodyPr>
          <a:lstStyle/>
          <a:p>
            <a:r>
              <a:rPr lang="en-US" dirty="0"/>
              <a:t>PS-SPS synchronization</a:t>
            </a:r>
          </a:p>
          <a:p>
            <a:pPr lvl="1"/>
            <a:r>
              <a:rPr lang="en-US" dirty="0">
                <a:solidFill>
                  <a:srgbClr val="1E5AAE"/>
                </a:solidFill>
                <a:cs typeface="Calibri"/>
              </a:rPr>
              <a:t>Observation of synchro locking on OASIS</a:t>
            </a:r>
          </a:p>
          <a:p>
            <a:pPr lvl="2"/>
            <a:r>
              <a:rPr lang="en-US" sz="1800" dirty="0">
                <a:solidFill>
                  <a:srgbClr val="1E5AAE"/>
                </a:solidFill>
                <a:cs typeface="Calibri"/>
              </a:rPr>
              <a:t>Next step: make signal available via a sampler to post-process it and raise a flag if synchro isn’t working</a:t>
            </a:r>
          </a:p>
          <a:p>
            <a:pPr lvl="1"/>
            <a:r>
              <a:rPr lang="en-US" dirty="0">
                <a:solidFill>
                  <a:srgbClr val="1E5AAE"/>
                </a:solidFill>
                <a:cs typeface="Calibri"/>
              </a:rPr>
              <a:t>PS extraction scope for proper alignment of the first bunch </a:t>
            </a:r>
            <a:r>
              <a:rPr lang="en-US" dirty="0" err="1">
                <a:solidFill>
                  <a:srgbClr val="1E5AAE"/>
                </a:solidFill>
                <a:cs typeface="Calibri"/>
              </a:rPr>
              <a:t>wrt</a:t>
            </a:r>
            <a:r>
              <a:rPr lang="en-US" dirty="0">
                <a:solidFill>
                  <a:srgbClr val="1E5AAE"/>
                </a:solidFill>
                <a:cs typeface="Calibri"/>
              </a:rPr>
              <a:t> reference </a:t>
            </a:r>
          </a:p>
          <a:p>
            <a:pPr lvl="2"/>
            <a:r>
              <a:rPr lang="en-US" sz="1800" dirty="0">
                <a:solidFill>
                  <a:srgbClr val="1E5AAE"/>
                </a:solidFill>
                <a:cs typeface="Calibri"/>
              </a:rPr>
              <a:t>Installed in central building, streamed to CCC </a:t>
            </a:r>
            <a:r>
              <a:rPr lang="en-US" sz="1800" dirty="0" err="1">
                <a:solidFill>
                  <a:srgbClr val="1E5AAE"/>
                </a:solidFill>
                <a:cs typeface="Calibri"/>
              </a:rPr>
              <a:t>Vistar</a:t>
            </a:r>
            <a:endParaRPr lang="en-US" sz="1800" dirty="0">
              <a:solidFill>
                <a:srgbClr val="1E5AAE"/>
              </a:solidFill>
              <a:cs typeface="Calibri"/>
            </a:endParaRP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A222-7CBA-2245-04C8-ECBEDD68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FEB1F-93BD-B82A-ED25-7F4D2394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B98628-5DCB-D302-8636-628CECDC7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242" y="2713560"/>
            <a:ext cx="4125515" cy="334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65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2B8DC-9F1F-6FAE-B701-5A27F59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injection – SPS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99FAE-AEE2-2F63-83A5-8EE0D7DA1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11160000" cy="2520000"/>
          </a:xfrm>
        </p:spPr>
        <p:txBody>
          <a:bodyPr>
            <a:normAutofit/>
          </a:bodyPr>
          <a:lstStyle/>
          <a:p>
            <a:r>
              <a:rPr lang="en-US" dirty="0"/>
              <a:t>Energy matching:</a:t>
            </a:r>
          </a:p>
          <a:p>
            <a:pPr lvl="1"/>
            <a:r>
              <a:rPr lang="en-US" dirty="0"/>
              <a:t>Important prerequisite for optimal injection</a:t>
            </a:r>
          </a:p>
          <a:p>
            <a:pPr lvl="1"/>
            <a:r>
              <a:rPr lang="en-US" dirty="0"/>
              <a:t>Diagnostics:</a:t>
            </a:r>
          </a:p>
          <a:p>
            <a:pPr lvl="2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Fast BCT</a:t>
            </a:r>
          </a:p>
          <a:p>
            <a:pPr lvl="2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Mountain range</a:t>
            </a:r>
          </a:p>
          <a:p>
            <a:pPr lvl="2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Synchro loop error</a:t>
            </a:r>
          </a:p>
          <a:p>
            <a:pPr lvl="2"/>
            <a:r>
              <a:rPr lang="en-US" b="1" dirty="0">
                <a:solidFill>
                  <a:schemeClr val="accent6"/>
                </a:solidFill>
              </a:rPr>
              <a:t>First turn</a:t>
            </a:r>
          </a:p>
          <a:p>
            <a:pPr lvl="2"/>
            <a:r>
              <a:rPr lang="en-US" b="1" dirty="0">
                <a:solidFill>
                  <a:schemeClr val="accent6"/>
                </a:solidFill>
              </a:rPr>
              <a:t>Beam orbit after ~50 </a:t>
            </a:r>
            <a:r>
              <a:rPr lang="en-US" b="1" dirty="0" err="1">
                <a:solidFill>
                  <a:schemeClr val="accent6"/>
                </a:solidFill>
              </a:rPr>
              <a:t>ms</a:t>
            </a:r>
            <a:endParaRPr lang="en-US" b="1" dirty="0">
              <a:solidFill>
                <a:schemeClr val="accent6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A222-7CBA-2245-04C8-ECBEDD68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FEB1F-93BD-B82A-ED25-7F4D2394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204A20-B7A7-987D-AAA2-2408133AB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3528000"/>
            <a:ext cx="3300001" cy="25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4842D5-8F4F-6050-C73F-B2862F7F9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00" y="3960000"/>
            <a:ext cx="1800000" cy="722311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2011698-AD40-C4B4-D705-CE461117AFF2}"/>
              </a:ext>
            </a:extLst>
          </p:cNvPr>
          <p:cNvSpPr/>
          <p:nvPr/>
        </p:nvSpPr>
        <p:spPr>
          <a:xfrm>
            <a:off x="6048000" y="827999"/>
            <a:ext cx="5760000" cy="2520000"/>
          </a:xfrm>
          <a:prstGeom prst="roundRect">
            <a:avLst>
              <a:gd name="adj" fmla="val 8975"/>
            </a:avLst>
          </a:prstGeom>
          <a:solidFill>
            <a:schemeClr val="lt1">
              <a:alpha val="95000"/>
            </a:schemeClr>
          </a:solidFill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Impacts transfer and transmission and is important for capture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Usually done when setting up new beams (beam commissioning)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/>
                </a:solidFill>
              </a:rPr>
              <a:t>Diagnosed using FBCT and MR as well as injection trajectories and orbit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4"/>
                </a:solidFill>
              </a:rPr>
              <a:t>This year, being monitored in the SPSQC to understand drift patterns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More info see OP shutdown lecture by S. </a:t>
            </a:r>
            <a:r>
              <a:rPr lang="en-US" sz="1600" dirty="0" err="1">
                <a:solidFill>
                  <a:schemeClr val="tx1"/>
                </a:solidFill>
              </a:rPr>
              <a:t>Cettour</a:t>
            </a:r>
            <a:r>
              <a:rPr lang="en-US" sz="1600" dirty="0">
                <a:solidFill>
                  <a:schemeClr val="tx1"/>
                </a:solidFill>
              </a:rPr>
              <a:t> Cave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DC65C7-C517-4BB5-198A-5F853DF083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000" y="3528000"/>
            <a:ext cx="5571201" cy="252000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7D0D11A-395E-D83D-D633-14C43CCAC051}"/>
              </a:ext>
            </a:extLst>
          </p:cNvPr>
          <p:cNvSpPr/>
          <p:nvPr/>
        </p:nvSpPr>
        <p:spPr>
          <a:xfrm>
            <a:off x="696000" y="3960000"/>
            <a:ext cx="10800000" cy="1080000"/>
          </a:xfrm>
          <a:prstGeom prst="roundRect">
            <a:avLst>
              <a:gd name="adj" fmla="val 15405"/>
            </a:avLst>
          </a:prstGeom>
          <a:solidFill>
            <a:schemeClr val="lt1">
              <a:alpha val="95000"/>
            </a:schemeClr>
          </a:solidFill>
          <a:ln w="254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Now done identically between PS and SPS for both MTE- and LHC-type beams </a:t>
            </a:r>
            <a:r>
              <a:rPr lang="en-US" b="1" dirty="0">
                <a:sym typeface="Wingdings" pitchFamily="2" charset="2"/>
              </a:rPr>
              <a:t> e</a:t>
            </a:r>
            <a:r>
              <a:rPr lang="en-US" b="1" dirty="0"/>
              <a:t>asier and more streamlined in terms of procedures!</a:t>
            </a:r>
          </a:p>
        </p:txBody>
      </p:sp>
    </p:spTree>
    <p:extLst>
      <p:ext uri="{BB962C8B-B14F-4D97-AF65-F5344CB8AC3E}">
        <p14:creationId xmlns:p14="http://schemas.microsoft.com/office/powerpoint/2010/main" val="15203925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2B8DC-9F1F-6FAE-B701-5A27F59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injection – SPS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99FAE-AEE2-2F63-83A5-8EE0D7DA1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5472000" cy="25200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Longitudinal structure:</a:t>
            </a:r>
          </a:p>
          <a:p>
            <a:pPr lvl="1"/>
            <a:r>
              <a:rPr lang="en-US" dirty="0"/>
              <a:t>Only an issue if PS high-frequency cavities are</a:t>
            </a:r>
            <a:br>
              <a:rPr lang="en-US" dirty="0"/>
            </a:br>
            <a:r>
              <a:rPr lang="en-US" dirty="0"/>
              <a:t>off and beam arrives </a:t>
            </a:r>
            <a:r>
              <a:rPr lang="en-US" dirty="0" err="1"/>
              <a:t>debunched</a:t>
            </a:r>
            <a:endParaRPr lang="en-US" dirty="0" err="1">
              <a:cs typeface="Calibri"/>
            </a:endParaRPr>
          </a:p>
          <a:p>
            <a:pPr lvl="2"/>
            <a:r>
              <a:rPr lang="en-US" dirty="0">
                <a:cs typeface="Calibri"/>
              </a:rPr>
              <a:t>PS needs to extract </a:t>
            </a:r>
            <a:r>
              <a:rPr lang="en-US" b="1" dirty="0">
                <a:cs typeface="Calibri"/>
              </a:rPr>
              <a:t>proper bunch length</a:t>
            </a:r>
            <a:r>
              <a:rPr lang="en-US" dirty="0">
                <a:cs typeface="Calibri"/>
              </a:rPr>
              <a:t> nevertheless</a:t>
            </a:r>
          </a:p>
          <a:p>
            <a:pPr lvl="1"/>
            <a:r>
              <a:rPr lang="en-US" dirty="0"/>
              <a:t>Diagnostics:</a:t>
            </a:r>
            <a:endParaRPr lang="en-US" dirty="0">
              <a:cs typeface="Calibri"/>
            </a:endParaRPr>
          </a:p>
          <a:p>
            <a:pPr lvl="2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Mountain range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A222-7CBA-2245-04C8-ECBEDD68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FEB1F-93BD-B82A-ED25-7F4D2394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2011698-AD40-C4B4-D705-CE461117AFF2}"/>
              </a:ext>
            </a:extLst>
          </p:cNvPr>
          <p:cNvSpPr/>
          <p:nvPr/>
        </p:nvSpPr>
        <p:spPr>
          <a:xfrm>
            <a:off x="6048000" y="828000"/>
            <a:ext cx="5760000" cy="2520000"/>
          </a:xfrm>
          <a:prstGeom prst="roundRect">
            <a:avLst>
              <a:gd name="adj" fmla="val 8975"/>
            </a:avLst>
          </a:prstGeom>
          <a:solidFill>
            <a:schemeClr val="lt1">
              <a:alpha val="95000"/>
            </a:schemeClr>
          </a:solidFill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Injection phase and injection phase correction are important!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/>
                </a:solidFill>
              </a:rPr>
              <a:t>Diagnosed using Mountain range and phase loop error</a:t>
            </a:r>
            <a:endParaRPr lang="en-US" sz="1600" dirty="0">
              <a:solidFill>
                <a:schemeClr val="accent6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Correction is managed purely in the SPS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4"/>
                </a:solidFill>
              </a:rPr>
              <a:t>Thinkable to have this monitored and adjusted in an Autopilot kind of manner in the future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29A35A-22A7-041A-3536-359E66F68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3024000"/>
            <a:ext cx="5041900" cy="3022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2994E7-A771-CF08-497B-AE62FAFB95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000" y="3456000"/>
            <a:ext cx="4736000" cy="26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08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D62368-5A2B-7E6C-A21A-66B4D95A3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000" y="1800000"/>
            <a:ext cx="1800000" cy="9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72B8DC-9F1F-6FAE-B701-5A27F59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injection – SPS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99FAE-AEE2-2F63-83A5-8EE0D7DA1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11160000" cy="2520000"/>
          </a:xfrm>
        </p:spPr>
        <p:txBody>
          <a:bodyPr>
            <a:normAutofit/>
          </a:bodyPr>
          <a:lstStyle/>
          <a:p>
            <a:r>
              <a:rPr lang="en-US" dirty="0"/>
              <a:t>Injection steering:</a:t>
            </a:r>
          </a:p>
          <a:p>
            <a:pPr lvl="1"/>
            <a:r>
              <a:rPr lang="en-US" dirty="0"/>
              <a:t>Important prerequisite for optimal injection</a:t>
            </a:r>
          </a:p>
          <a:p>
            <a:pPr lvl="1"/>
            <a:r>
              <a:rPr lang="en-US" dirty="0"/>
              <a:t>Diagnostics:</a:t>
            </a:r>
          </a:p>
          <a:p>
            <a:pPr lvl="2"/>
            <a:r>
              <a:rPr lang="en-US" b="1" dirty="0">
                <a:solidFill>
                  <a:schemeClr val="accent6"/>
                </a:solidFill>
              </a:rPr>
              <a:t>YASP – using TT2 – TT10 stitched model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A222-7CBA-2245-04C8-ECBEDD68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FEB1F-93BD-B82A-ED25-7F4D2394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2011698-AD40-C4B4-D705-CE461117AFF2}"/>
              </a:ext>
            </a:extLst>
          </p:cNvPr>
          <p:cNvSpPr/>
          <p:nvPr/>
        </p:nvSpPr>
        <p:spPr>
          <a:xfrm>
            <a:off x="6048000" y="827999"/>
            <a:ext cx="5760000" cy="2520000"/>
          </a:xfrm>
          <a:prstGeom prst="roundRect">
            <a:avLst>
              <a:gd name="adj" fmla="val 8975"/>
            </a:avLst>
          </a:prstGeom>
          <a:solidFill>
            <a:schemeClr val="lt1">
              <a:alpha val="95000"/>
            </a:schemeClr>
          </a:solidFill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Is often realized when there are large injection losses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/>
                </a:solidFill>
              </a:rPr>
              <a:t>Diagnosed using YASP – signature rather clear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PS used to have to be on their “Golden”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4"/>
                </a:solidFill>
              </a:rPr>
              <a:t>With new stitched model we can imagine to have an Injection Autopilot continuously monitoring and correcting for both machines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D4F7D9-3B58-00F5-706F-7FDE53D1D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00" y="3816000"/>
            <a:ext cx="5382723" cy="21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DD5480-DEDB-7A31-8DF9-44BBD5713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00" y="3816000"/>
            <a:ext cx="432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2613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D62368-5A2B-7E6C-A21A-66B4D95A3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000" y="1800000"/>
            <a:ext cx="1800000" cy="9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72B8DC-9F1F-6FAE-B701-5A27F5973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injection – SPS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99FAE-AEE2-2F63-83A5-8EE0D7DA1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11160000" cy="2520000"/>
          </a:xfrm>
        </p:spPr>
        <p:txBody>
          <a:bodyPr>
            <a:normAutofit/>
          </a:bodyPr>
          <a:lstStyle/>
          <a:p>
            <a:r>
              <a:rPr lang="en-US" dirty="0"/>
              <a:t>Intensity distribution and balance:</a:t>
            </a:r>
          </a:p>
          <a:p>
            <a:pPr lvl="1"/>
            <a:r>
              <a:rPr lang="en-US" dirty="0"/>
              <a:t>Important prerequisite for good transmission</a:t>
            </a:r>
          </a:p>
          <a:p>
            <a:pPr lvl="1"/>
            <a:r>
              <a:rPr lang="en-US" dirty="0"/>
              <a:t>Diagnostics:</a:t>
            </a:r>
          </a:p>
          <a:p>
            <a:pPr lvl="2"/>
            <a:r>
              <a:rPr lang="en-US" b="1" dirty="0">
                <a:solidFill>
                  <a:schemeClr val="accent1"/>
                </a:solidFill>
              </a:rPr>
              <a:t>Fast BCTs transfer lines</a:t>
            </a:r>
          </a:p>
          <a:p>
            <a:pPr lvl="2"/>
            <a:r>
              <a:rPr lang="en-US" b="1" dirty="0">
                <a:solidFill>
                  <a:schemeClr val="accent1"/>
                </a:solidFill>
              </a:rPr>
              <a:t>Fast BCTs ring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1A222-7CBA-2245-04C8-ECBEDD68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EFEB1F-93BD-B82A-ED25-7F4D2394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2011698-AD40-C4B4-D705-CE461117AFF2}"/>
              </a:ext>
            </a:extLst>
          </p:cNvPr>
          <p:cNvSpPr/>
          <p:nvPr/>
        </p:nvSpPr>
        <p:spPr>
          <a:xfrm>
            <a:off x="6048000" y="827999"/>
            <a:ext cx="5760000" cy="2520000"/>
          </a:xfrm>
          <a:prstGeom prst="roundRect">
            <a:avLst>
              <a:gd name="adj" fmla="val 8975"/>
            </a:avLst>
          </a:prstGeom>
          <a:solidFill>
            <a:schemeClr val="lt1">
              <a:alpha val="95000"/>
            </a:schemeClr>
          </a:solidFill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Is often realized when there are large losses in the SPS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/>
                </a:solidFill>
              </a:rPr>
              <a:t>Diagnosed using fast BCTs – signature rather clear – but quantification not at all!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PS needs to adjust their splitting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4"/>
                </a:solidFill>
              </a:rPr>
              <a:t>Development of a new </a:t>
            </a:r>
            <a:r>
              <a:rPr lang="en-US" sz="1600" b="1" dirty="0" err="1">
                <a:solidFill>
                  <a:schemeClr val="accent4"/>
                </a:solidFill>
              </a:rPr>
              <a:t>Vistar</a:t>
            </a:r>
            <a:r>
              <a:rPr lang="en-US" sz="1600" b="1" dirty="0">
                <a:solidFill>
                  <a:schemeClr val="accent4"/>
                </a:solidFill>
              </a:rPr>
              <a:t> ongoing to monitor the important quantities in an obvious, constant and common way in the two machines using the same data sources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28656B-55BC-01E6-DCD8-53343E46E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00" y="2880000"/>
            <a:ext cx="5427341" cy="32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3CAA8A-9532-5E43-C31B-F2B56265D3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000" y="3456000"/>
            <a:ext cx="4462478" cy="26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0330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7BE6A-33EC-9832-0728-9BCCFAD523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PS 2 SPS – outlook and plans / ideas for the future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FC18D0-0B0B-DBDE-1099-DC15C1E98C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10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7BE6A-33EC-9832-0728-9BCCFAD523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PS beam production basics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FC18D0-0B0B-DBDE-1099-DC15C1E98C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4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26D95-AA27-618E-7EEE-48C893A99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25ED5-EFBA-685A-C990-643E1DFE00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SFTPRO</a:t>
            </a:r>
          </a:p>
          <a:p>
            <a:pPr lvl="1"/>
            <a:r>
              <a:rPr lang="en-US" dirty="0">
                <a:cs typeface="Calibri"/>
              </a:rPr>
              <a:t>ES algorithm to be implemented on a server for continuous online correction of MTE efficiency</a:t>
            </a:r>
          </a:p>
          <a:p>
            <a:pPr lvl="1"/>
            <a:r>
              <a:rPr lang="en-US" dirty="0">
                <a:cs typeface="Calibri"/>
              </a:rPr>
              <a:t>Online measurements with BGI to quantify horizontal core emittance</a:t>
            </a:r>
          </a:p>
          <a:p>
            <a:pPr lvl="1"/>
            <a:r>
              <a:rPr lang="en-US" dirty="0">
                <a:cs typeface="Calibri"/>
              </a:rPr>
              <a:t>Intensity distribution along the spill with barrier bucket to be further studied</a:t>
            </a:r>
          </a:p>
          <a:p>
            <a:pPr marL="457200" lvl="1" indent="0">
              <a:buNone/>
            </a:pPr>
            <a:endParaRPr lang="en-US" dirty="0">
              <a:solidFill>
                <a:srgbClr val="000000"/>
              </a:solidFill>
              <a:cs typeface="Calibri"/>
            </a:endParaRPr>
          </a:p>
          <a:p>
            <a:pPr>
              <a:buClr>
                <a:srgbClr val="000000"/>
              </a:buClr>
            </a:pPr>
            <a:r>
              <a:rPr lang="en-US" dirty="0">
                <a:cs typeface="Calibri"/>
              </a:rPr>
              <a:t>LHC</a:t>
            </a:r>
          </a:p>
          <a:p>
            <a:pPr lvl="1"/>
            <a:r>
              <a:rPr lang="en-US" dirty="0">
                <a:cs typeface="Calibri"/>
              </a:rPr>
              <a:t>Online implementation of RL agent for longitudinal splitting control</a:t>
            </a:r>
          </a:p>
          <a:p>
            <a:pPr lvl="2"/>
            <a:r>
              <a:rPr lang="en-US" sz="1800" dirty="0">
                <a:ea typeface="+mn-lt"/>
                <a:cs typeface="Calibri"/>
              </a:rPr>
              <a:t>Requires improved longitudinal observation system</a:t>
            </a:r>
            <a:endParaRPr lang="en-US" sz="1800" dirty="0"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Generic</a:t>
            </a:r>
            <a:endParaRPr lang="en-US" dirty="0"/>
          </a:p>
          <a:p>
            <a:pPr lvl="1"/>
            <a:r>
              <a:rPr lang="en-US" dirty="0">
                <a:cs typeface="Calibri"/>
              </a:rPr>
              <a:t>Ongoing developments:</a:t>
            </a:r>
          </a:p>
          <a:p>
            <a:pPr lvl="2"/>
            <a:r>
              <a:rPr lang="en-US" sz="1800" b="1" dirty="0">
                <a:cs typeface="Calibri"/>
              </a:rPr>
              <a:t>Trajectory autopilot</a:t>
            </a:r>
            <a:r>
              <a:rPr lang="en-US" sz="1800" dirty="0">
                <a:cs typeface="Calibri"/>
              </a:rPr>
              <a:t> using stitched models</a:t>
            </a:r>
          </a:p>
          <a:p>
            <a:pPr lvl="3"/>
            <a:r>
              <a:rPr lang="en-US" sz="1800" dirty="0">
                <a:cs typeface="Calibri"/>
              </a:rPr>
              <a:t>requires PPM definition of reference trajectories</a:t>
            </a:r>
          </a:p>
          <a:p>
            <a:pPr lvl="2"/>
            <a:r>
              <a:rPr lang="en-US" sz="1800" b="1" dirty="0">
                <a:cs typeface="Calibri"/>
              </a:rPr>
              <a:t>PS Performance Monitoring System</a:t>
            </a:r>
            <a:r>
              <a:rPr lang="en-US" sz="1800" dirty="0">
                <a:cs typeface="Calibri"/>
              </a:rPr>
              <a:t> </a:t>
            </a:r>
            <a:r>
              <a:rPr lang="en-US" sz="1800" dirty="0">
                <a:cs typeface="Calibri"/>
                <a:sym typeface="Wingdings" pitchFamily="2" charset="2"/>
              </a:rPr>
              <a:t>to expose </a:t>
            </a:r>
            <a:r>
              <a:rPr lang="en-US" sz="1800" dirty="0">
                <a:cs typeface="Calibri"/>
              </a:rPr>
              <a:t>many important parameters</a:t>
            </a:r>
          </a:p>
          <a:p>
            <a:pPr lvl="3"/>
            <a:r>
              <a:rPr lang="en-US" sz="1800" dirty="0">
                <a:cs typeface="Calibri"/>
              </a:rPr>
              <a:t>covers equipment and beam quality monitoring for all PS destinations (proof-of-concept ongoing for TOF)</a:t>
            </a:r>
          </a:p>
          <a:p>
            <a:pPr lvl="3"/>
            <a:r>
              <a:rPr lang="en-US" sz="1800" dirty="0">
                <a:cs typeface="Calibri"/>
              </a:rPr>
              <a:t>aiming at a prototype for online longitudinal observation this year</a:t>
            </a:r>
          </a:p>
          <a:p>
            <a:pPr lvl="1"/>
            <a:r>
              <a:rPr lang="en-US" dirty="0">
                <a:solidFill>
                  <a:schemeClr val="accent4"/>
                </a:solidFill>
                <a:ea typeface="+mn-lt"/>
                <a:cs typeface="+mn-lt"/>
              </a:rPr>
              <a:t>Use </a:t>
            </a:r>
            <a:r>
              <a:rPr lang="en-US" b="1" dirty="0">
                <a:solidFill>
                  <a:schemeClr val="accent4"/>
                </a:solidFill>
                <a:ea typeface="+mn-lt"/>
                <a:cs typeface="+mn-lt"/>
              </a:rPr>
              <a:t>coherent set of information</a:t>
            </a:r>
            <a:r>
              <a:rPr lang="en-US" dirty="0">
                <a:solidFill>
                  <a:schemeClr val="accent4"/>
                </a:solidFill>
                <a:ea typeface="+mn-lt"/>
                <a:cs typeface="+mn-lt"/>
              </a:rPr>
              <a:t> to quantify important parameters and equipment status</a:t>
            </a:r>
            <a:endParaRPr lang="en-US" dirty="0">
              <a:cs typeface="Calibri"/>
            </a:endParaRPr>
          </a:p>
          <a:p>
            <a:pPr lvl="2"/>
            <a:r>
              <a:rPr lang="en-US" sz="1800" dirty="0">
                <a:cs typeface="Calibri"/>
              </a:rPr>
              <a:t>Improved communication via common </a:t>
            </a:r>
            <a:r>
              <a:rPr lang="en-US" sz="1800" dirty="0" err="1">
                <a:cs typeface="Calibri"/>
              </a:rPr>
              <a:t>Vistars</a:t>
            </a:r>
            <a:endParaRPr lang="en-US" sz="1800" dirty="0">
              <a:cs typeface="Calibri"/>
            </a:endParaRPr>
          </a:p>
          <a:p>
            <a:pPr marL="457200" lvl="1" indent="0">
              <a:buNone/>
            </a:pPr>
            <a:endParaRPr lang="en-US" dirty="0">
              <a:cs typeface="Calibri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A74D54-BCA1-E876-B29F-9D6854945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ADF-8973-6F42-BE6D-929FDC6944AB}" type="datetime1">
              <a:rPr lang="de-CH" smtClean="0"/>
              <a:t>15.02.23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E6EE9-B772-F309-311C-2C64F1C86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43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26D95-AA27-618E-7EEE-48C893A99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</a:t>
            </a:r>
            <a:r>
              <a:rPr lang="en-US" dirty="0" err="1"/>
              <a:t>Vistars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A74D54-BCA1-E876-B29F-9D6854945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6ADF-8973-6F42-BE6D-929FDC6944AB}" type="datetime1">
              <a:rPr lang="de-CH" smtClean="0"/>
              <a:t>15.02.23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E6EE9-B772-F309-311C-2C64F1C86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12" name="Picture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22B49666-4052-58B9-8E66-EB85F11F7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3" y="621506"/>
            <a:ext cx="7200000" cy="4089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0AD6FEE4-6D34-0A98-678B-4A361DB0F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205" y="1427818"/>
            <a:ext cx="7920000" cy="4429238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143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9305E-4A4F-323B-E025-EAFABFE7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2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EDC7B-A8EC-1F2A-2E14-1C37540B2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PS SFTPRO beam production in a nutshell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8C564-001F-79E9-F7DA-E8F1A6B39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814272"/>
            <a:ext cx="11160000" cy="5112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r>
              <a:rPr lang="en-US" sz="2400" u="sng" dirty="0">
                <a:cs typeface="Calibri"/>
              </a:rPr>
              <a:t>Main requirement:</a:t>
            </a:r>
            <a:r>
              <a:rPr lang="en-US" sz="2400" dirty="0">
                <a:cs typeface="Calibri"/>
              </a:rPr>
              <a:t> extract a 5-turn spill at constant intensity from the PS to fill </a:t>
            </a:r>
            <a:br>
              <a:rPr lang="en-US" sz="2400" dirty="0">
                <a:cs typeface="Calibri"/>
              </a:rPr>
            </a:br>
            <a:r>
              <a:rPr lang="en-US" sz="2400" dirty="0">
                <a:cs typeface="Calibri"/>
              </a:rPr>
              <a:t>10/11 of the SPS in two consecutive shots </a:t>
            </a:r>
          </a:p>
          <a:p>
            <a:pPr lvl="1" algn="just">
              <a:spcBef>
                <a:spcPts val="1500"/>
              </a:spcBef>
              <a:spcAft>
                <a:spcPts val="1000"/>
              </a:spcAft>
            </a:pPr>
            <a:r>
              <a:rPr lang="en-US" sz="2000" dirty="0">
                <a:solidFill>
                  <a:srgbClr val="1E5AAE"/>
                </a:solidFill>
                <a:cs typeface="Calibri"/>
              </a:rPr>
              <a:t>Achieved using the </a:t>
            </a:r>
            <a:r>
              <a:rPr lang="en-US" sz="2000" b="1" dirty="0">
                <a:solidFill>
                  <a:srgbClr val="1E5AAE"/>
                </a:solidFill>
                <a:cs typeface="Calibri"/>
              </a:rPr>
              <a:t>Multi-Turn Extraction (MTE)</a:t>
            </a:r>
          </a:p>
          <a:p>
            <a:pPr lvl="1">
              <a:spcAft>
                <a:spcPts val="1000"/>
              </a:spcAft>
            </a:pPr>
            <a:r>
              <a:rPr lang="en-US" sz="2000" b="1" dirty="0">
                <a:solidFill>
                  <a:srgbClr val="1E5AAE"/>
                </a:solidFill>
                <a:cs typeface="Calibri"/>
              </a:rPr>
              <a:t>Magnetic splitting </a:t>
            </a:r>
            <a:r>
              <a:rPr lang="en-US" sz="2000" dirty="0">
                <a:solidFill>
                  <a:srgbClr val="1E5AAE"/>
                </a:solidFill>
                <a:cs typeface="Calibri"/>
              </a:rPr>
              <a:t>to separate the beam in the </a:t>
            </a:r>
            <a:br>
              <a:rPr lang="en-US" sz="2000" dirty="0">
                <a:solidFill>
                  <a:srgbClr val="1E5AAE"/>
                </a:solidFill>
                <a:cs typeface="Calibri"/>
              </a:rPr>
            </a:br>
            <a:r>
              <a:rPr lang="en-US" sz="2000" dirty="0">
                <a:solidFill>
                  <a:srgbClr val="1E5AAE"/>
                </a:solidFill>
                <a:cs typeface="Calibri"/>
              </a:rPr>
              <a:t>horizontal phase space into 4 islands and one core </a:t>
            </a:r>
          </a:p>
          <a:p>
            <a:pPr lvl="2"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b="1" dirty="0">
                <a:solidFill>
                  <a:srgbClr val="1E5AAE"/>
                </a:solidFill>
                <a:cs typeface="Calibri"/>
              </a:rPr>
              <a:t>Reduction of losses </a:t>
            </a:r>
            <a:r>
              <a:rPr lang="en-US" sz="2000" dirty="0">
                <a:solidFill>
                  <a:srgbClr val="1E5AAE"/>
                </a:solidFill>
                <a:cs typeface="Calibri"/>
              </a:rPr>
              <a:t>on the magnetic septum </a:t>
            </a:r>
            <a:br>
              <a:rPr lang="en-US" sz="2000" dirty="0">
                <a:solidFill>
                  <a:srgbClr val="1E5AAE"/>
                </a:solidFill>
                <a:cs typeface="Calibri"/>
              </a:rPr>
            </a:br>
            <a:r>
              <a:rPr lang="en-US" sz="2000" dirty="0">
                <a:solidFill>
                  <a:srgbClr val="1E5AAE"/>
                </a:solidFill>
                <a:cs typeface="Calibri"/>
              </a:rPr>
              <a:t>SMH16 and around the ring</a:t>
            </a:r>
          </a:p>
          <a:p>
            <a:pPr lvl="2"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dirty="0">
                <a:solidFill>
                  <a:srgbClr val="1E5AAE"/>
                </a:solidFill>
                <a:cs typeface="Calibri"/>
              </a:rPr>
              <a:t>Intensity sharing quantified using the </a:t>
            </a:r>
            <a:br>
              <a:rPr lang="en-US" sz="2000" dirty="0">
                <a:solidFill>
                  <a:srgbClr val="1E5AAE"/>
                </a:solidFill>
                <a:cs typeface="Calibri"/>
              </a:rPr>
            </a:br>
            <a:r>
              <a:rPr lang="en-US" sz="2000" b="1" dirty="0">
                <a:solidFill>
                  <a:srgbClr val="1E5AAE"/>
                </a:solidFill>
                <a:cs typeface="Calibri"/>
              </a:rPr>
              <a:t>MTE efficiency</a:t>
            </a:r>
            <a:r>
              <a:rPr lang="en-US" sz="2000" dirty="0">
                <a:solidFill>
                  <a:srgbClr val="1E5AAE"/>
                </a:solidFill>
                <a:cs typeface="Calibri"/>
              </a:rPr>
              <a:t> (average intensity in one island </a:t>
            </a:r>
            <a:br>
              <a:rPr lang="en-US" sz="2000" dirty="0">
                <a:solidFill>
                  <a:srgbClr val="1E5AAE"/>
                </a:solidFill>
                <a:cs typeface="Calibri"/>
              </a:rPr>
            </a:br>
            <a:r>
              <a:rPr lang="en-US" sz="2000" dirty="0">
                <a:solidFill>
                  <a:srgbClr val="1E5AAE"/>
                </a:solidFill>
                <a:cs typeface="Calibri"/>
              </a:rPr>
              <a:t>over the total intensity, ideally 0.2):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CE41F-C23C-EF36-98DB-68EAA2D6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94CD9-9B0F-253A-016C-4FA346F2A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EFE0B6-AFD1-3C2C-2346-7014C15889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34" y="1655629"/>
            <a:ext cx="4231530" cy="29925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5B561C-B6A2-1BFA-D646-543C6B9275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34" y="1655629"/>
            <a:ext cx="4231530" cy="29925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EC8A33-130E-16EF-66AB-A38E542717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34" y="1655629"/>
            <a:ext cx="4231530" cy="29925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341A5E-916E-4CFF-4B2F-84B022B53D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34" y="1655629"/>
            <a:ext cx="4231530" cy="29925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023143-71FC-6D0F-4AED-AA7E083314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34" y="1655629"/>
            <a:ext cx="4231530" cy="29925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859A2D-0A7D-BB29-BCA1-CDCF7AFD42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34" y="1655629"/>
            <a:ext cx="4231530" cy="29925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D50C97-8A72-5854-B55C-E246F2B447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34" y="1655629"/>
            <a:ext cx="4231530" cy="29925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5351B4-A17F-4CEF-43C9-07DF12D5834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34" y="1655629"/>
            <a:ext cx="4231530" cy="29925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8BDA45E-C70A-CC05-84C3-5ACA987B9A7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34" y="1655629"/>
            <a:ext cx="4231530" cy="29925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97EAA73-8DEA-E31E-8496-A0EA6CBC396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34" y="1655629"/>
            <a:ext cx="4231530" cy="299256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8DBFF92-FD5D-EE0D-17F4-349A79FEA886}"/>
              </a:ext>
            </a:extLst>
          </p:cNvPr>
          <p:cNvCxnSpPr>
            <a:cxnSpLocks/>
          </p:cNvCxnSpPr>
          <p:nvPr/>
        </p:nvCxnSpPr>
        <p:spPr>
          <a:xfrm>
            <a:off x="9320382" y="1919770"/>
            <a:ext cx="0" cy="215622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EE9D9C-4034-B86B-522A-5448EF4339DB}"/>
              </a:ext>
            </a:extLst>
          </p:cNvPr>
          <p:cNvSpPr txBox="1"/>
          <p:nvPr/>
        </p:nvSpPr>
        <p:spPr>
          <a:xfrm>
            <a:off x="7087042" y="1909932"/>
            <a:ext cx="14840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simulation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1D43A8A-BD4B-9598-1972-6BB3AC7A5E02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9390496" y="3535699"/>
            <a:ext cx="747419" cy="98916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8BA8D32-AD3C-85D9-C0C1-485851DD0FE9}"/>
              </a:ext>
            </a:extLst>
          </p:cNvPr>
          <p:cNvSpPr txBox="1"/>
          <p:nvPr/>
        </p:nvSpPr>
        <p:spPr>
          <a:xfrm>
            <a:off x="10137915" y="4263250"/>
            <a:ext cx="1859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septum blade in </a:t>
            </a:r>
            <a:br>
              <a:rPr lang="en-US" sz="1400" dirty="0"/>
            </a:br>
            <a:r>
              <a:rPr lang="en-US" sz="1400" dirty="0"/>
              <a:t>particle-free space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0B52240-2148-82F6-8482-47A76545A619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0104" r="25912" b="65891"/>
          <a:stretch/>
        </p:blipFill>
        <p:spPr>
          <a:xfrm>
            <a:off x="6836734" y="4698480"/>
            <a:ext cx="3710448" cy="21595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C4F60C6-8587-3677-26A6-4E4D05D0D0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34315" y="5215917"/>
            <a:ext cx="1670161" cy="7991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153E7F1-143F-9054-43A0-F23A4A433D7C}"/>
              </a:ext>
            </a:extLst>
          </p:cNvPr>
          <p:cNvSpPr txBox="1"/>
          <p:nvPr/>
        </p:nvSpPr>
        <p:spPr>
          <a:xfrm>
            <a:off x="10380990" y="5664662"/>
            <a:ext cx="1859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Challenging in terms </a:t>
            </a:r>
            <a:br>
              <a:rPr lang="en-US" sz="1400" dirty="0"/>
            </a:br>
            <a:r>
              <a:rPr lang="en-US" sz="1400" dirty="0"/>
              <a:t>of aperture!</a:t>
            </a:r>
          </a:p>
        </p:txBody>
      </p:sp>
    </p:spTree>
    <p:extLst>
      <p:ext uri="{BB962C8B-B14F-4D97-AF65-F5344CB8AC3E}">
        <p14:creationId xmlns:p14="http://schemas.microsoft.com/office/powerpoint/2010/main" val="222190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878989FD-A170-94C7-4EB8-C86A68D2CD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2106" y="3560240"/>
            <a:ext cx="2895859" cy="244688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5050BA1-2120-8156-C63C-1A5F94539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521" y="900000"/>
            <a:ext cx="3626957" cy="19348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2EDC7B-A8EC-1F2A-2E14-1C37540B2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PS SFTPRO beam production in a nutshell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8C564-001F-79E9-F7DA-E8F1A6B39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000"/>
              </a:spcAft>
            </a:pPr>
            <a:r>
              <a:rPr lang="en-US" u="sng" dirty="0">
                <a:cs typeface="Calibri"/>
              </a:rPr>
              <a:t>Fundamentals of the SFTPRO cycle</a:t>
            </a:r>
          </a:p>
          <a:p>
            <a:pPr marL="800100" lvl="1" indent="-342900" algn="just">
              <a:spcAft>
                <a:spcPts val="1000"/>
              </a:spcAft>
              <a:buFont typeface="+mj-lt"/>
              <a:buAutoNum type="arabicPeriod"/>
            </a:pPr>
            <a:r>
              <a:rPr lang="en-US" b="1" dirty="0">
                <a:solidFill>
                  <a:srgbClr val="1E5AAE"/>
                </a:solidFill>
                <a:cs typeface="Calibri"/>
              </a:rPr>
              <a:t>Extraction at 14 GeV/c </a:t>
            </a:r>
            <a:r>
              <a:rPr lang="en-US" dirty="0">
                <a:solidFill>
                  <a:srgbClr val="1E5AAE"/>
                </a:solidFill>
                <a:cs typeface="Calibri"/>
              </a:rPr>
              <a:t>to optimize SPS duty cycle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b="1" dirty="0">
                <a:solidFill>
                  <a:srgbClr val="1E5AAE"/>
                </a:solidFill>
                <a:cs typeface="Calibri"/>
              </a:rPr>
              <a:t>Working point setup with </a:t>
            </a:r>
            <a:r>
              <a:rPr lang="en-US" b="1" dirty="0">
                <a:solidFill>
                  <a:schemeClr val="accent4"/>
                </a:solidFill>
                <a:cs typeface="Calibri"/>
              </a:rPr>
              <a:t>PFW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 </a:t>
            </a:r>
            <a:r>
              <a:rPr lang="en-US" dirty="0">
                <a:solidFill>
                  <a:srgbClr val="1E5AAE"/>
                </a:solidFill>
                <a:cs typeface="Calibri"/>
              </a:rPr>
              <a:t>to</a:t>
            </a:r>
          </a:p>
          <a:p>
            <a:pPr lvl="2"/>
            <a:r>
              <a:rPr lang="en-US" dirty="0">
                <a:solidFill>
                  <a:srgbClr val="1E5AAE"/>
                </a:solidFill>
                <a:cs typeface="Calibri"/>
              </a:rPr>
              <a:t>achieve 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tunes</a:t>
            </a:r>
            <a:r>
              <a:rPr lang="en-US" dirty="0">
                <a:solidFill>
                  <a:srgbClr val="1E5AAE"/>
                </a:solidFill>
                <a:cs typeface="Calibri"/>
              </a:rPr>
              <a:t> of </a:t>
            </a:r>
            <a:r>
              <a:rPr lang="en-US" i="1" dirty="0" err="1">
                <a:solidFill>
                  <a:srgbClr val="1E5AAE"/>
                </a:solidFill>
                <a:cs typeface="Calibri"/>
              </a:rPr>
              <a:t>Q</a:t>
            </a:r>
            <a:r>
              <a:rPr lang="en-US" i="1" baseline="-25000" dirty="0" err="1">
                <a:solidFill>
                  <a:srgbClr val="1E5AAE"/>
                </a:solidFill>
                <a:cs typeface="Calibri"/>
              </a:rPr>
              <a:t>x</a:t>
            </a:r>
            <a:r>
              <a:rPr lang="en-US" dirty="0">
                <a:solidFill>
                  <a:srgbClr val="1E5AAE"/>
                </a:solidFill>
                <a:cs typeface="Calibri"/>
              </a:rPr>
              <a:t>=6.245 and </a:t>
            </a:r>
            <a:r>
              <a:rPr lang="en-US" i="1" dirty="0" err="1">
                <a:solidFill>
                  <a:srgbClr val="1E5AAE"/>
                </a:solidFill>
                <a:cs typeface="Calibri"/>
              </a:rPr>
              <a:t>Q</a:t>
            </a:r>
            <a:r>
              <a:rPr lang="en-US" i="1" baseline="-25000" dirty="0" err="1">
                <a:solidFill>
                  <a:srgbClr val="1E5AAE"/>
                </a:solidFill>
                <a:cs typeface="Calibri"/>
              </a:rPr>
              <a:t>y</a:t>
            </a:r>
            <a:r>
              <a:rPr lang="en-US" dirty="0">
                <a:solidFill>
                  <a:srgbClr val="1E5AAE"/>
                </a:solidFill>
                <a:cs typeface="Calibri"/>
              </a:rPr>
              <a:t>=6.30 on the flat top to cross </a:t>
            </a:r>
            <a:br>
              <a:rPr lang="en-US" dirty="0">
                <a:solidFill>
                  <a:srgbClr val="1E5AAE"/>
                </a:solidFill>
                <a:cs typeface="Calibri"/>
              </a:rPr>
            </a:br>
            <a:r>
              <a:rPr lang="en-US" i="1" dirty="0" err="1">
                <a:solidFill>
                  <a:srgbClr val="1E5AAE"/>
                </a:solidFill>
                <a:cs typeface="Calibri"/>
              </a:rPr>
              <a:t>Q</a:t>
            </a:r>
            <a:r>
              <a:rPr lang="en-US" i="1" baseline="-25000" dirty="0" err="1">
                <a:solidFill>
                  <a:srgbClr val="1E5AAE"/>
                </a:solidFill>
                <a:cs typeface="Calibri"/>
              </a:rPr>
              <a:t>x</a:t>
            </a:r>
            <a:r>
              <a:rPr lang="en-US" dirty="0">
                <a:solidFill>
                  <a:srgbClr val="1E5AAE"/>
                </a:solidFill>
                <a:cs typeface="Calibri"/>
              </a:rPr>
              <a:t>=6.25 from below</a:t>
            </a:r>
          </a:p>
          <a:p>
            <a:pPr lvl="2">
              <a:spcAft>
                <a:spcPts val="1000"/>
              </a:spcAft>
            </a:pPr>
            <a:r>
              <a:rPr lang="en-US" dirty="0">
                <a:solidFill>
                  <a:srgbClr val="1E5AAE"/>
                </a:solidFill>
                <a:cs typeface="Calibri"/>
              </a:rPr>
              <a:t>Set slightly 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positive </a:t>
            </a:r>
            <a:r>
              <a:rPr lang="en-US" b="1" dirty="0" err="1">
                <a:solidFill>
                  <a:srgbClr val="1E5AAE"/>
                </a:solidFill>
                <a:cs typeface="Calibri"/>
              </a:rPr>
              <a:t>chromaticities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 to avoid head-tai</a:t>
            </a:r>
            <a:r>
              <a:rPr lang="en-US" dirty="0">
                <a:solidFill>
                  <a:srgbClr val="1E5AAE"/>
                </a:solidFill>
                <a:cs typeface="Calibri"/>
              </a:rPr>
              <a:t>l instabilities and 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reduce </a:t>
            </a:r>
            <a:br>
              <a:rPr lang="en-US" b="1" dirty="0">
                <a:solidFill>
                  <a:srgbClr val="1E5AAE"/>
                </a:solidFill>
                <a:cs typeface="Calibri"/>
              </a:rPr>
            </a:br>
            <a:r>
              <a:rPr lang="en-US" b="1" dirty="0">
                <a:solidFill>
                  <a:srgbClr val="1E5AAE"/>
                </a:solidFill>
                <a:cs typeface="Calibri"/>
              </a:rPr>
              <a:t>chromatic tune spread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>
                <a:solidFill>
                  <a:srgbClr val="1E5AAE"/>
                </a:solidFill>
                <a:cs typeface="Calibri"/>
              </a:rPr>
              <a:t>Excitation of the stable fourth order resonance </a:t>
            </a:r>
            <a:r>
              <a:rPr lang="en-US" b="1" i="1" dirty="0">
                <a:solidFill>
                  <a:srgbClr val="1E5AAE"/>
                </a:solidFill>
                <a:cs typeface="Calibri"/>
              </a:rPr>
              <a:t>4Q</a:t>
            </a:r>
            <a:r>
              <a:rPr lang="en-US" b="1" i="1" baseline="-25000" dirty="0">
                <a:solidFill>
                  <a:srgbClr val="1E5AAE"/>
                </a:solidFill>
                <a:cs typeface="Calibri"/>
              </a:rPr>
              <a:t>x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=25 </a:t>
            </a:r>
            <a:r>
              <a:rPr lang="en-US" dirty="0">
                <a:solidFill>
                  <a:srgbClr val="1E5AAE"/>
                </a:solidFill>
                <a:cs typeface="Calibri"/>
              </a:rPr>
              <a:t>with dedicated </a:t>
            </a:r>
            <a:r>
              <a:rPr lang="en-US" dirty="0" err="1">
                <a:solidFill>
                  <a:schemeClr val="accent4"/>
                </a:solidFill>
                <a:cs typeface="Calibri"/>
              </a:rPr>
              <a:t>sextupoles</a:t>
            </a:r>
            <a:r>
              <a:rPr lang="en-US" dirty="0">
                <a:solidFill>
                  <a:schemeClr val="accent4"/>
                </a:solidFill>
                <a:cs typeface="Calibri"/>
              </a:rPr>
              <a:t> (</a:t>
            </a:r>
            <a:r>
              <a:rPr lang="en-US" b="1" dirty="0">
                <a:solidFill>
                  <a:schemeClr val="accent4"/>
                </a:solidFill>
                <a:cs typeface="Calibri"/>
              </a:rPr>
              <a:t>XNO</a:t>
            </a:r>
            <a:r>
              <a:rPr lang="en-US" dirty="0">
                <a:solidFill>
                  <a:schemeClr val="accent4"/>
                </a:solidFill>
                <a:cs typeface="Calibri"/>
              </a:rPr>
              <a:t>)</a:t>
            </a:r>
            <a:r>
              <a:rPr lang="en-US" dirty="0">
                <a:solidFill>
                  <a:srgbClr val="1E5AAE"/>
                </a:solidFill>
                <a:cs typeface="Calibri"/>
              </a:rPr>
              <a:t> and </a:t>
            </a:r>
            <a:r>
              <a:rPr lang="en-US" dirty="0">
                <a:solidFill>
                  <a:schemeClr val="accent4"/>
                </a:solidFill>
                <a:cs typeface="Calibri"/>
              </a:rPr>
              <a:t>octupoles (</a:t>
            </a:r>
            <a:r>
              <a:rPr lang="en-US" b="1" dirty="0">
                <a:solidFill>
                  <a:schemeClr val="accent4"/>
                </a:solidFill>
                <a:cs typeface="Calibri"/>
              </a:rPr>
              <a:t>ONO, ODN</a:t>
            </a:r>
            <a:r>
              <a:rPr lang="en-US" dirty="0">
                <a:solidFill>
                  <a:schemeClr val="accent4"/>
                </a:solidFill>
                <a:cs typeface="Calibri"/>
              </a:rPr>
              <a:t>)</a:t>
            </a:r>
          </a:p>
          <a:p>
            <a:pPr lvl="2"/>
            <a:r>
              <a:rPr lang="en-US" dirty="0">
                <a:solidFill>
                  <a:srgbClr val="1E5AAE"/>
                </a:solidFill>
                <a:cs typeface="Calibri"/>
              </a:rPr>
              <a:t>Strengths of these elements defines position and size of the islands</a:t>
            </a:r>
          </a:p>
          <a:p>
            <a:pPr lvl="2">
              <a:spcAft>
                <a:spcPts val="1000"/>
              </a:spcAft>
            </a:pPr>
            <a:r>
              <a:rPr lang="en-US" dirty="0">
                <a:solidFill>
                  <a:srgbClr val="1E5AAE"/>
                </a:solidFill>
                <a:cs typeface="Calibri"/>
              </a:rPr>
              <a:t>XNOs also used for chromaticity adjustment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>
                <a:solidFill>
                  <a:srgbClr val="1E5AAE"/>
                </a:solidFill>
                <a:cs typeface="Calibri"/>
              </a:rPr>
              <a:t>Ramp on the horizontal tune</a:t>
            </a:r>
            <a:r>
              <a:rPr lang="en-US" dirty="0">
                <a:solidFill>
                  <a:srgbClr val="1E5AAE"/>
                </a:solidFill>
                <a:cs typeface="Calibri"/>
              </a:rPr>
              <a:t> to cross resonance 4Qx =25 and create the islands </a:t>
            </a:r>
          </a:p>
          <a:p>
            <a:pPr lvl="2"/>
            <a:r>
              <a:rPr lang="en-US" dirty="0">
                <a:solidFill>
                  <a:srgbClr val="1E5AAE"/>
                </a:solidFill>
                <a:cs typeface="Calibri"/>
              </a:rPr>
              <a:t>Done with the </a:t>
            </a:r>
            <a:r>
              <a:rPr lang="en-US" dirty="0">
                <a:solidFill>
                  <a:schemeClr val="accent4"/>
                </a:solidFill>
                <a:cs typeface="Calibri"/>
              </a:rPr>
              <a:t>low energy quadrupoles (</a:t>
            </a:r>
            <a:r>
              <a:rPr lang="en-US" b="1" dirty="0">
                <a:solidFill>
                  <a:schemeClr val="accent4"/>
                </a:solidFill>
                <a:cs typeface="Calibri"/>
              </a:rPr>
              <a:t>LEQ</a:t>
            </a:r>
            <a:r>
              <a:rPr lang="en-US" dirty="0">
                <a:solidFill>
                  <a:schemeClr val="accent4"/>
                </a:solidFill>
                <a:cs typeface="Calibri"/>
              </a:rPr>
              <a:t>)</a:t>
            </a:r>
          </a:p>
          <a:p>
            <a:pPr lvl="2"/>
            <a:r>
              <a:rPr lang="en-US" dirty="0">
                <a:solidFill>
                  <a:srgbClr val="1E5AAE"/>
                </a:solidFill>
                <a:cs typeface="Calibri"/>
              </a:rPr>
              <a:t>Amplitude of the islands is directly proportional to the horizontal tune</a:t>
            </a:r>
          </a:p>
          <a:p>
            <a:pPr lvl="3"/>
            <a:r>
              <a:rPr lang="en-US" sz="1600" dirty="0">
                <a:solidFill>
                  <a:srgbClr val="1E5AAE"/>
                </a:solidFill>
                <a:cs typeface="Calibri"/>
              </a:rPr>
              <a:t>tune change of </a:t>
            </a:r>
            <a:r>
              <a:rPr lang="en-US" sz="1600" b="1" dirty="0">
                <a:solidFill>
                  <a:srgbClr val="1E5AAE"/>
                </a:solidFill>
                <a:cs typeface="Calibri"/>
              </a:rPr>
              <a:t>~1E-3 </a:t>
            </a:r>
            <a:r>
              <a:rPr lang="en-US" sz="1600" dirty="0">
                <a:solidFill>
                  <a:srgbClr val="1E5AAE"/>
                </a:solidFill>
                <a:cs typeface="Calibri"/>
              </a:rPr>
              <a:t>at extraction corresponds to movement of the islands by </a:t>
            </a:r>
            <a:br>
              <a:rPr lang="en-US" sz="1600" dirty="0">
                <a:solidFill>
                  <a:srgbClr val="1E5AAE"/>
                </a:solidFill>
                <a:cs typeface="Calibri"/>
              </a:rPr>
            </a:br>
            <a:r>
              <a:rPr lang="en-US" sz="1600" b="1" dirty="0">
                <a:solidFill>
                  <a:srgbClr val="1E5AAE"/>
                </a:solidFill>
                <a:cs typeface="Calibri"/>
              </a:rPr>
              <a:t>dx~5mm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CE41F-C23C-EF36-98DB-68EAA2D6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94CD9-9B0F-253A-016C-4FA346F2A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37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EDC7B-A8EC-1F2A-2E14-1C37540B2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PS SFTPRO beam production in a nutshell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8C564-001F-79E9-F7DA-E8F1A6B39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000"/>
              </a:spcAft>
            </a:pPr>
            <a:r>
              <a:rPr lang="en-US" u="sng" dirty="0">
                <a:cs typeface="Calibri"/>
              </a:rPr>
              <a:t>Fundamentals of the SFTPRO cycle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eriod" startAt="5"/>
            </a:pPr>
            <a:r>
              <a:rPr lang="en-US" b="1" dirty="0">
                <a:solidFill>
                  <a:schemeClr val="accent4"/>
                </a:solidFill>
                <a:cs typeface="Calibri"/>
              </a:rPr>
              <a:t>Transverse damper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 in excitation/blow-up mode </a:t>
            </a:r>
            <a:r>
              <a:rPr lang="en-US" dirty="0">
                <a:solidFill>
                  <a:srgbClr val="1E5AAE"/>
                </a:solidFill>
                <a:cs typeface="Calibri"/>
              </a:rPr>
              <a:t>during the early part of the magnetic splitting</a:t>
            </a:r>
          </a:p>
          <a:p>
            <a:pPr lvl="2">
              <a:spcAft>
                <a:spcPts val="1000"/>
              </a:spcAft>
            </a:pPr>
            <a:r>
              <a:rPr lang="en-US" dirty="0">
                <a:solidFill>
                  <a:srgbClr val="1E5AAE"/>
                </a:solidFill>
                <a:cs typeface="Calibri"/>
              </a:rPr>
              <a:t>Helps to push particles into the islands and achieve proper intensity sharing 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eriod" startAt="5"/>
            </a:pPr>
            <a:r>
              <a:rPr lang="en-US" b="1" dirty="0">
                <a:solidFill>
                  <a:srgbClr val="1E5AAE"/>
                </a:solidFill>
                <a:cs typeface="Calibri"/>
              </a:rPr>
              <a:t>Low RF voltage to decrease horizontal tune spread followed by </a:t>
            </a:r>
            <a:r>
              <a:rPr lang="en-US" b="1" dirty="0" err="1">
                <a:solidFill>
                  <a:srgbClr val="1E5AAE"/>
                </a:solidFill>
                <a:cs typeface="Calibri"/>
              </a:rPr>
              <a:t>debunching</a:t>
            </a:r>
            <a:endParaRPr lang="en-US" b="1" dirty="0">
              <a:solidFill>
                <a:srgbClr val="1E5AAE"/>
              </a:solidFill>
              <a:cs typeface="Calibri"/>
            </a:endParaRPr>
          </a:p>
          <a:p>
            <a:pPr lvl="2">
              <a:spcAft>
                <a:spcPts val="1000"/>
              </a:spcAft>
            </a:pPr>
            <a:r>
              <a:rPr lang="en-US" b="1" dirty="0">
                <a:solidFill>
                  <a:schemeClr val="accent4"/>
                </a:solidFill>
                <a:cs typeface="Calibri"/>
              </a:rPr>
              <a:t>Single 10MHz RF cavity</a:t>
            </a:r>
            <a:r>
              <a:rPr lang="en-US" dirty="0">
                <a:solidFill>
                  <a:srgbClr val="1E5AAE"/>
                </a:solidFill>
                <a:cs typeface="Calibri"/>
              </a:rPr>
              <a:t> (usually C10.91) operating at 12 kV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eriod" startAt="5"/>
            </a:pPr>
            <a:r>
              <a:rPr lang="en-US" b="1" dirty="0">
                <a:solidFill>
                  <a:srgbClr val="1E5AAE"/>
                </a:solidFill>
                <a:cs typeface="Calibri"/>
              </a:rPr>
              <a:t>Imprinting a </a:t>
            </a:r>
            <a:r>
              <a:rPr lang="en-US" b="1" dirty="0">
                <a:solidFill>
                  <a:schemeClr val="accent4"/>
                </a:solidFill>
                <a:cs typeface="Calibri"/>
              </a:rPr>
              <a:t>200 MHz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 modulation </a:t>
            </a:r>
            <a:r>
              <a:rPr lang="en-US" dirty="0">
                <a:solidFill>
                  <a:srgbClr val="1E5AAE"/>
                </a:solidFill>
                <a:cs typeface="Calibri"/>
              </a:rPr>
              <a:t>on the </a:t>
            </a:r>
            <a:r>
              <a:rPr lang="en-US" dirty="0" err="1">
                <a:solidFill>
                  <a:srgbClr val="1E5AAE"/>
                </a:solidFill>
                <a:cs typeface="Calibri"/>
              </a:rPr>
              <a:t>debunched</a:t>
            </a:r>
            <a:r>
              <a:rPr lang="en-US" dirty="0">
                <a:solidFill>
                  <a:srgbClr val="1E5AAE"/>
                </a:solidFill>
                <a:cs typeface="Calibri"/>
              </a:rPr>
              <a:t> beam for </a:t>
            </a:r>
            <a:br>
              <a:rPr lang="en-US" dirty="0">
                <a:solidFill>
                  <a:srgbClr val="1E5AAE"/>
                </a:solidFill>
                <a:cs typeface="Calibri"/>
              </a:rPr>
            </a:br>
            <a:r>
              <a:rPr lang="en-US" dirty="0">
                <a:solidFill>
                  <a:srgbClr val="1E5AAE"/>
                </a:solidFill>
                <a:cs typeface="Calibri"/>
              </a:rPr>
              <a:t>improved capture in the SPS</a:t>
            </a:r>
          </a:p>
          <a:p>
            <a:pPr lvl="2">
              <a:spcAft>
                <a:spcPts val="1000"/>
              </a:spcAft>
            </a:pPr>
            <a:r>
              <a:rPr lang="en-US" dirty="0">
                <a:solidFill>
                  <a:srgbClr val="1E5AAE"/>
                </a:solidFill>
                <a:cs typeface="Calibri"/>
              </a:rPr>
              <a:t>Non-barrier bucket extraction:</a:t>
            </a:r>
            <a:br>
              <a:rPr lang="en-US" dirty="0">
                <a:solidFill>
                  <a:srgbClr val="1E5AAE"/>
                </a:solidFill>
                <a:cs typeface="Calibri"/>
              </a:rPr>
            </a:br>
            <a:r>
              <a:rPr lang="en-US" dirty="0">
                <a:solidFill>
                  <a:srgbClr val="1E5AAE"/>
                </a:solidFill>
                <a:cs typeface="Calibri"/>
              </a:rPr>
              <a:t>200 MHz amplitude on the </a:t>
            </a:r>
            <a:br>
              <a:rPr lang="en-US" dirty="0">
                <a:solidFill>
                  <a:srgbClr val="1E5AAE"/>
                </a:solidFill>
                <a:cs typeface="Calibri"/>
              </a:rPr>
            </a:br>
            <a:r>
              <a:rPr lang="en-US" dirty="0">
                <a:solidFill>
                  <a:srgbClr val="1E5AAE"/>
                </a:solidFill>
                <a:cs typeface="Calibri"/>
              </a:rPr>
              <a:t>beam adjusted using the 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radial </a:t>
            </a:r>
            <a:br>
              <a:rPr lang="en-US" b="1" dirty="0">
                <a:solidFill>
                  <a:srgbClr val="1E5AAE"/>
                </a:solidFill>
                <a:cs typeface="Calibri"/>
              </a:rPr>
            </a:br>
            <a:r>
              <a:rPr lang="en-US" b="1" dirty="0">
                <a:solidFill>
                  <a:srgbClr val="1E5AAE"/>
                </a:solidFill>
                <a:cs typeface="Calibri"/>
              </a:rPr>
              <a:t>position before extraction</a:t>
            </a:r>
            <a:r>
              <a:rPr lang="en-US" dirty="0">
                <a:solidFill>
                  <a:srgbClr val="1E5AAE"/>
                </a:solidFill>
                <a:cs typeface="Calibri"/>
              </a:rPr>
              <a:t> as </a:t>
            </a:r>
            <a:br>
              <a:rPr lang="en-US" dirty="0">
                <a:solidFill>
                  <a:srgbClr val="1E5AAE"/>
                </a:solidFill>
                <a:cs typeface="Calibri"/>
              </a:rPr>
            </a:br>
            <a:r>
              <a:rPr lang="en-US" dirty="0">
                <a:solidFill>
                  <a:srgbClr val="1E5AAE"/>
                </a:solidFill>
                <a:cs typeface="Calibri"/>
              </a:rPr>
              <a:t>part of energy matching, </a:t>
            </a:r>
            <a:br>
              <a:rPr lang="en-US" dirty="0">
                <a:solidFill>
                  <a:srgbClr val="1E5AAE"/>
                </a:solidFill>
                <a:cs typeface="Calibri"/>
              </a:rPr>
            </a:br>
            <a:r>
              <a:rPr lang="en-US" dirty="0">
                <a:solidFill>
                  <a:srgbClr val="1E5AAE"/>
                </a:solidFill>
                <a:cs typeface="Calibri"/>
              </a:rPr>
              <a:t>rarely ever touched afterwards</a:t>
            </a:r>
            <a:br>
              <a:rPr lang="en-US" dirty="0">
                <a:solidFill>
                  <a:srgbClr val="1E5AAE"/>
                </a:solidFill>
                <a:cs typeface="Calibri"/>
              </a:rPr>
            </a:br>
            <a:endParaRPr lang="en-US" dirty="0">
              <a:solidFill>
                <a:srgbClr val="1E5AAE"/>
              </a:solidFill>
              <a:cs typeface="Calibri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CE41F-C23C-EF36-98DB-68EAA2D6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94CD9-9B0F-253A-016C-4FA346F2A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73A08EA-9436-C7B7-49D0-6309F95AA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5617" y="1842379"/>
            <a:ext cx="3576383" cy="23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307A884-0C5F-ACC4-AB7E-C73B3FB98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308" y="3311969"/>
            <a:ext cx="4155558" cy="3281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BD1049-1A61-C5ED-8B94-A908C2899C24}"/>
              </a:ext>
            </a:extLst>
          </p:cNvPr>
          <p:cNvSpPr txBox="1"/>
          <p:nvPr/>
        </p:nvSpPr>
        <p:spPr>
          <a:xfrm rot="803469">
            <a:off x="876000" y="5277663"/>
            <a:ext cx="2781600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Synchronisation</a:t>
            </a:r>
            <a:r>
              <a:rPr lang="en-US" sz="1400" dirty="0"/>
              <a:t> with barrier bucket covered in an upcoming lecture by Mihaly </a:t>
            </a:r>
            <a:r>
              <a:rPr lang="en-US" sz="1400" dirty="0" err="1"/>
              <a:t>Vadai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0840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EDC7B-A8EC-1F2A-2E14-1C37540B2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PS SFTPRO beam production in a nutshell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8C564-001F-79E9-F7DA-E8F1A6B39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000"/>
              </a:spcAft>
            </a:pPr>
            <a:r>
              <a:rPr lang="en-US" u="sng" dirty="0">
                <a:cs typeface="Calibri"/>
              </a:rPr>
              <a:t>Fundamentals of the SFTPRO cycle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eriod" startAt="8"/>
            </a:pPr>
            <a:r>
              <a:rPr lang="en-US" b="1" dirty="0">
                <a:solidFill>
                  <a:srgbClr val="1E5AAE"/>
                </a:solidFill>
                <a:cs typeface="Calibri"/>
              </a:rPr>
              <a:t>Extraction over 5 turns</a:t>
            </a:r>
            <a:endParaRPr lang="en-US" dirty="0">
              <a:solidFill>
                <a:srgbClr val="1E5AAE"/>
              </a:solidFill>
              <a:cs typeface="Calibri"/>
            </a:endParaRPr>
          </a:p>
          <a:p>
            <a:pPr lvl="2">
              <a:spcAft>
                <a:spcPts val="1000"/>
              </a:spcAft>
            </a:pPr>
            <a:r>
              <a:rPr lang="en-US" dirty="0">
                <a:solidFill>
                  <a:srgbClr val="1E5AAE"/>
                </a:solidFill>
                <a:cs typeface="Calibri"/>
              </a:rPr>
              <a:t>Slow bump using four dipole magnets </a:t>
            </a:r>
            <a:r>
              <a:rPr lang="en-US" b="1" dirty="0">
                <a:solidFill>
                  <a:schemeClr val="accent4"/>
                </a:solidFill>
                <a:cs typeface="Calibri"/>
              </a:rPr>
              <a:t>BSW12, 14, 20 and 22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 </a:t>
            </a:r>
            <a:r>
              <a:rPr lang="en-US" dirty="0">
                <a:solidFill>
                  <a:srgbClr val="1E5AAE"/>
                </a:solidFill>
                <a:cs typeface="Calibri"/>
              </a:rPr>
              <a:t>to approach the extraction septum (increase in 6 </a:t>
            </a:r>
            <a:r>
              <a:rPr lang="en-US" dirty="0" err="1">
                <a:solidFill>
                  <a:srgbClr val="1E5AAE"/>
                </a:solidFill>
                <a:cs typeface="Calibri"/>
              </a:rPr>
              <a:t>ms</a:t>
            </a:r>
            <a:r>
              <a:rPr lang="en-US" dirty="0">
                <a:solidFill>
                  <a:srgbClr val="1E5AAE"/>
                </a:solidFill>
                <a:cs typeface="Calibri"/>
              </a:rPr>
              <a:t>)</a:t>
            </a:r>
          </a:p>
          <a:p>
            <a:pPr lvl="2">
              <a:spcAft>
                <a:spcPts val="1000"/>
              </a:spcAft>
            </a:pPr>
            <a:r>
              <a:rPr lang="en-US" dirty="0">
                <a:solidFill>
                  <a:srgbClr val="1E5AAE"/>
                </a:solidFill>
                <a:cs typeface="Calibri"/>
              </a:rPr>
              <a:t>Fast bump with </a:t>
            </a:r>
            <a:r>
              <a:rPr lang="en-US" b="1" dirty="0">
                <a:solidFill>
                  <a:schemeClr val="accent4"/>
                </a:solidFill>
                <a:cs typeface="Calibri"/>
              </a:rPr>
              <a:t>KFA13 and 21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 </a:t>
            </a:r>
            <a:r>
              <a:rPr lang="en-US" dirty="0">
                <a:solidFill>
                  <a:srgbClr val="1E5AAE"/>
                </a:solidFill>
                <a:cs typeface="Calibri"/>
              </a:rPr>
              <a:t>(lasting 5 turns) to extract the islands</a:t>
            </a:r>
          </a:p>
          <a:p>
            <a:pPr lvl="3">
              <a:spcAft>
                <a:spcPts val="1000"/>
              </a:spcAft>
            </a:pPr>
            <a:r>
              <a:rPr lang="en-US" sz="1600" dirty="0">
                <a:solidFill>
                  <a:srgbClr val="1E5AAE"/>
                </a:solidFill>
                <a:cs typeface="Calibri"/>
              </a:rPr>
              <a:t>Each islands extracted with ~ identical position and angle</a:t>
            </a:r>
          </a:p>
          <a:p>
            <a:pPr lvl="2">
              <a:spcAft>
                <a:spcPts val="1000"/>
              </a:spcAft>
            </a:pPr>
            <a:r>
              <a:rPr lang="en-US" b="1" dirty="0">
                <a:solidFill>
                  <a:schemeClr val="accent4"/>
                </a:solidFill>
                <a:cs typeface="Calibri"/>
              </a:rPr>
              <a:t>KFA4, BFA9 and KFA71</a:t>
            </a:r>
            <a:r>
              <a:rPr lang="en-US" b="1" dirty="0">
                <a:solidFill>
                  <a:srgbClr val="1E5AAE"/>
                </a:solidFill>
                <a:cs typeface="Calibri"/>
              </a:rPr>
              <a:t> </a:t>
            </a:r>
            <a:r>
              <a:rPr lang="en-US" dirty="0">
                <a:solidFill>
                  <a:srgbClr val="1E5AAE"/>
                </a:solidFill>
                <a:cs typeface="Calibri"/>
              </a:rPr>
              <a:t>to extract core during the last turn</a:t>
            </a:r>
          </a:p>
          <a:p>
            <a:pPr lvl="2">
              <a:spcAft>
                <a:spcPts val="1000"/>
              </a:spcAft>
            </a:pPr>
            <a:endParaRPr lang="en-US" dirty="0">
              <a:solidFill>
                <a:srgbClr val="1E5AAE"/>
              </a:solidFill>
              <a:cs typeface="Calibri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CE41F-C23C-EF36-98DB-68EAA2D6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94CD9-9B0F-253A-016C-4FA346F2A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8CAE46-D36D-B8F7-B381-F98FA92F2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04" y="3233533"/>
            <a:ext cx="3600000" cy="26095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E72713-F7EE-A0EF-2A05-3D368A0D5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5596" y="2941291"/>
            <a:ext cx="3600000" cy="30167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2E0163-54F5-99EB-53CC-588F3AA38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6000" y="3303000"/>
            <a:ext cx="3600000" cy="2655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546EAA-3166-F6D9-0B6F-48A336E7E2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2324" y="3377431"/>
            <a:ext cx="3564000" cy="25173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B55523-17D2-7F2D-5748-7282C1B478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0957" y="3398697"/>
            <a:ext cx="3528000" cy="24967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3A21C4-563F-939A-E35E-3714AAE295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7590" y="3385563"/>
            <a:ext cx="3456000" cy="24879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3714DA-E325-71FA-94BF-3AA0CFAA4835}"/>
              </a:ext>
            </a:extLst>
          </p:cNvPr>
          <p:cNvSpPr txBox="1"/>
          <p:nvPr/>
        </p:nvSpPr>
        <p:spPr>
          <a:xfrm>
            <a:off x="1866000" y="3942700"/>
            <a:ext cx="7215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SMH16</a:t>
            </a:r>
          </a:p>
        </p:txBody>
      </p:sp>
    </p:spTree>
    <p:extLst>
      <p:ext uri="{BB962C8B-B14F-4D97-AF65-F5344CB8AC3E}">
        <p14:creationId xmlns:p14="http://schemas.microsoft.com/office/powerpoint/2010/main" val="373810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EDC7B-A8EC-1F2A-2E14-1C37540B2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LHC beam production in a nutshell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8C564-001F-79E9-F7DA-E8F1A6B39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000"/>
              </a:spcAft>
            </a:pPr>
            <a:r>
              <a:rPr lang="en-US" u="sng" dirty="0">
                <a:cs typeface="Calibri"/>
              </a:rPr>
              <a:t>Example of the BCMS beam</a:t>
            </a:r>
            <a:endParaRPr lang="en-US" dirty="0">
              <a:cs typeface="Calibri"/>
            </a:endParaRPr>
          </a:p>
          <a:p>
            <a:pPr lvl="1" algn="just">
              <a:spcBef>
                <a:spcPts val="1500"/>
              </a:spcBef>
              <a:spcAft>
                <a:spcPts val="1000"/>
              </a:spcAft>
            </a:pPr>
            <a:r>
              <a:rPr lang="en-US" sz="2000" dirty="0">
                <a:solidFill>
                  <a:srgbClr val="1E5AAE"/>
                </a:solidFill>
                <a:cs typeface="Calibri"/>
              </a:rPr>
              <a:t>8 bunches injected from PSB</a:t>
            </a:r>
          </a:p>
          <a:p>
            <a:pPr lvl="1" algn="just">
              <a:spcBef>
                <a:spcPts val="1500"/>
              </a:spcBef>
              <a:spcAft>
                <a:spcPts val="1000"/>
              </a:spcAft>
            </a:pPr>
            <a:r>
              <a:rPr lang="en-US" sz="2000" dirty="0">
                <a:solidFill>
                  <a:srgbClr val="1E5AAE"/>
                </a:solidFill>
                <a:cs typeface="Calibri"/>
              </a:rPr>
              <a:t>Merging into 4 bunches and then triple-splitting into 12 on intermediate plateau </a:t>
            </a:r>
            <a:r>
              <a:rPr lang="en-US" sz="2000" dirty="0">
                <a:solidFill>
                  <a:srgbClr val="1E5AAE"/>
                </a:solidFill>
                <a:cs typeface="Calibri"/>
                <a:sym typeface="Wingdings" pitchFamily="2" charset="2"/>
              </a:rPr>
              <a:t> </a:t>
            </a:r>
            <a:r>
              <a:rPr lang="en-US" sz="2000" b="1" dirty="0">
                <a:solidFill>
                  <a:schemeClr val="accent4"/>
                </a:solidFill>
                <a:cs typeface="Calibri"/>
                <a:sym typeface="Wingdings" pitchFamily="2" charset="2"/>
              </a:rPr>
              <a:t>10 MHz cavities</a:t>
            </a:r>
          </a:p>
          <a:p>
            <a:pPr lvl="1">
              <a:spcBef>
                <a:spcPts val="1500"/>
              </a:spcBef>
              <a:spcAft>
                <a:spcPts val="1000"/>
              </a:spcAft>
            </a:pPr>
            <a:r>
              <a:rPr lang="en-US" sz="2000" dirty="0">
                <a:solidFill>
                  <a:srgbClr val="1E5AAE"/>
                </a:solidFill>
                <a:cs typeface="Calibri"/>
                <a:sym typeface="Wingdings" pitchFamily="2" charset="2"/>
              </a:rPr>
              <a:t>Quadruple splitting on the flat top to establish</a:t>
            </a:r>
            <a:br>
              <a:rPr lang="en-US" sz="2000" dirty="0">
                <a:solidFill>
                  <a:srgbClr val="1E5AAE"/>
                </a:solidFill>
                <a:cs typeface="Calibri"/>
                <a:sym typeface="Wingdings" pitchFamily="2" charset="2"/>
              </a:rPr>
            </a:br>
            <a:r>
              <a:rPr lang="en-US" sz="2000" dirty="0">
                <a:solidFill>
                  <a:srgbClr val="1E5AAE"/>
                </a:solidFill>
                <a:cs typeface="Calibri"/>
                <a:sym typeface="Wingdings" pitchFamily="2" charset="2"/>
              </a:rPr>
              <a:t>25 ns spacing  </a:t>
            </a:r>
            <a:r>
              <a:rPr lang="en-US" sz="2000" b="1" dirty="0">
                <a:solidFill>
                  <a:schemeClr val="accent4"/>
                </a:solidFill>
                <a:cs typeface="Calibri"/>
                <a:sym typeface="Wingdings" pitchFamily="2" charset="2"/>
              </a:rPr>
              <a:t>20, 40 MHz cavities</a:t>
            </a:r>
          </a:p>
          <a:p>
            <a:pPr lvl="1">
              <a:spcBef>
                <a:spcPts val="1500"/>
              </a:spcBef>
              <a:spcAft>
                <a:spcPts val="1000"/>
              </a:spcAft>
            </a:pPr>
            <a:r>
              <a:rPr lang="en-US" sz="2000" dirty="0">
                <a:solidFill>
                  <a:srgbClr val="1E5AAE"/>
                </a:solidFill>
                <a:cs typeface="Calibri"/>
                <a:sym typeface="Wingdings" pitchFamily="2" charset="2"/>
              </a:rPr>
              <a:t>Bunch rotation before extraction to “fit” into </a:t>
            </a:r>
            <a:br>
              <a:rPr lang="en-US" sz="2000" dirty="0">
                <a:solidFill>
                  <a:srgbClr val="1E5AAE"/>
                </a:solidFill>
                <a:cs typeface="Calibri"/>
                <a:sym typeface="Wingdings" pitchFamily="2" charset="2"/>
              </a:rPr>
            </a:br>
            <a:r>
              <a:rPr lang="en-US" sz="2000" dirty="0">
                <a:solidFill>
                  <a:srgbClr val="1E5AAE"/>
                </a:solidFill>
                <a:cs typeface="Calibri"/>
                <a:sym typeface="Wingdings" pitchFamily="2" charset="2"/>
              </a:rPr>
              <a:t>SPS bucket  </a:t>
            </a:r>
            <a:r>
              <a:rPr lang="en-US" sz="2000" b="1" dirty="0">
                <a:solidFill>
                  <a:schemeClr val="accent4"/>
                </a:solidFill>
                <a:cs typeface="Calibri"/>
                <a:sym typeface="Wingdings" pitchFamily="2" charset="2"/>
              </a:rPr>
              <a:t>2x40, 2x80 MHz cavities</a:t>
            </a:r>
          </a:p>
          <a:p>
            <a:pPr lvl="1">
              <a:spcBef>
                <a:spcPts val="1500"/>
              </a:spcBef>
              <a:spcAft>
                <a:spcPts val="1000"/>
              </a:spcAft>
            </a:pPr>
            <a:r>
              <a:rPr lang="en-US" sz="2000" dirty="0" err="1">
                <a:solidFill>
                  <a:srgbClr val="1E5AAE"/>
                </a:solidFill>
                <a:cs typeface="Calibri"/>
                <a:sym typeface="Wingdings" pitchFamily="2" charset="2"/>
              </a:rPr>
              <a:t>Synchronised</a:t>
            </a:r>
            <a:r>
              <a:rPr lang="en-US" sz="2000" dirty="0">
                <a:solidFill>
                  <a:srgbClr val="1E5AAE"/>
                </a:solidFill>
                <a:cs typeface="Calibri"/>
                <a:sym typeface="Wingdings" pitchFamily="2" charset="2"/>
              </a:rPr>
              <a:t> </a:t>
            </a:r>
            <a:br>
              <a:rPr lang="en-US" sz="2000" dirty="0">
                <a:solidFill>
                  <a:srgbClr val="1E5AAE"/>
                </a:solidFill>
                <a:cs typeface="Calibri"/>
                <a:sym typeface="Wingdings" pitchFamily="2" charset="2"/>
              </a:rPr>
            </a:br>
            <a:r>
              <a:rPr lang="en-US" sz="2000" dirty="0">
                <a:solidFill>
                  <a:srgbClr val="1E5AAE"/>
                </a:solidFill>
                <a:cs typeface="Calibri"/>
                <a:sym typeface="Wingdings" pitchFamily="2" charset="2"/>
              </a:rPr>
              <a:t>transfer to SPS</a:t>
            </a:r>
            <a:endParaRPr lang="en-US" sz="2000" dirty="0">
              <a:solidFill>
                <a:srgbClr val="1E5AAE"/>
              </a:solidFill>
              <a:cs typeface="Calibri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CE41F-C23C-EF36-98DB-68EAA2D6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A1C6-B3E0-4642-9CE5-245698D97081}" type="datetime1">
              <a:rPr lang="de-CH" smtClean="0"/>
              <a:t>15.02.23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94CD9-9B0F-253A-016C-4FA346F2A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8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4FD434-71D6-550D-ECA6-8792B4691B15}"/>
              </a:ext>
            </a:extLst>
          </p:cNvPr>
          <p:cNvGrpSpPr/>
          <p:nvPr/>
        </p:nvGrpSpPr>
        <p:grpSpPr>
          <a:xfrm>
            <a:off x="6159798" y="2634469"/>
            <a:ext cx="5927652" cy="3473228"/>
            <a:chOff x="2147691" y="1008647"/>
            <a:chExt cx="7834509" cy="488093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1BB9105-97B8-32BB-BD79-E525B9B52A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09800" y="1008647"/>
              <a:ext cx="7772400" cy="4840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F35A453-92FE-1CD0-EDF8-22A97D81CDFC}"/>
                </a:ext>
              </a:extLst>
            </p:cNvPr>
            <p:cNvSpPr txBox="1"/>
            <p:nvPr/>
          </p:nvSpPr>
          <p:spPr>
            <a:xfrm>
              <a:off x="2147691" y="5475190"/>
              <a:ext cx="4376923" cy="414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A. </a:t>
              </a:r>
              <a:r>
                <a:rPr lang="en-US" sz="1400" dirty="0" err="1"/>
                <a:t>Lasheen</a:t>
              </a:r>
              <a:r>
                <a:rPr lang="en-US" sz="1400" dirty="0"/>
                <a:t>, OP Shutdown lectures 2020</a:t>
              </a:r>
            </a:p>
          </p:txBody>
        </p:sp>
      </p:grp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C2ACA4D-F164-5E72-4024-80531A92AE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596" y="4374000"/>
            <a:ext cx="3120000" cy="2340000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8CAC30EC-9F15-D9BE-B3D7-F660AA36E9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596" y="4374000"/>
            <a:ext cx="3120000" cy="23400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D42D9E7-6515-D3C5-BC88-22A950279F3F}"/>
              </a:ext>
            </a:extLst>
          </p:cNvPr>
          <p:cNvCxnSpPr/>
          <p:nvPr/>
        </p:nvCxnSpPr>
        <p:spPr>
          <a:xfrm flipV="1">
            <a:off x="932329" y="2599124"/>
            <a:ext cx="5166232" cy="795297"/>
          </a:xfrm>
          <a:prstGeom prst="straightConnector1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71CAF11-A793-9757-0721-3F67C9F6BD1C}"/>
              </a:ext>
            </a:extLst>
          </p:cNvPr>
          <p:cNvCxnSpPr>
            <a:cxnSpLocks/>
          </p:cNvCxnSpPr>
          <p:nvPr/>
        </p:nvCxnSpPr>
        <p:spPr>
          <a:xfrm>
            <a:off x="932328" y="2600404"/>
            <a:ext cx="5159829" cy="792736"/>
          </a:xfrm>
          <a:prstGeom prst="straightConnector1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C30A698-F0C2-1E31-960B-49423936EE96}"/>
              </a:ext>
            </a:extLst>
          </p:cNvPr>
          <p:cNvSpPr txBox="1"/>
          <p:nvPr/>
        </p:nvSpPr>
        <p:spPr>
          <a:xfrm>
            <a:off x="-344695" y="2796317"/>
            <a:ext cx="1859419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!! not for single </a:t>
            </a:r>
            <a:br>
              <a:rPr lang="en-US" sz="1400" b="1" dirty="0">
                <a:solidFill>
                  <a:srgbClr val="FF0000"/>
                </a:solidFill>
              </a:rPr>
            </a:br>
            <a:r>
              <a:rPr lang="en-US" sz="1400" b="1" dirty="0">
                <a:solidFill>
                  <a:srgbClr val="FF0000"/>
                </a:solidFill>
              </a:rPr>
              <a:t>bunches !!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67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7BE6A-33EC-9832-0728-9BCCFAD523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PS 2 SPS – beam quality &amp; transmission for SFTPRO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FC18D0-0B0B-DBDE-1099-DC15C1E98C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69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Material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44336"/>
      </a:accent1>
      <a:accent2>
        <a:srgbClr val="FF9800"/>
      </a:accent2>
      <a:accent3>
        <a:srgbClr val="FFC107"/>
      </a:accent3>
      <a:accent4>
        <a:srgbClr val="4CAF50"/>
      </a:accent4>
      <a:accent5>
        <a:srgbClr val="2196F3"/>
      </a:accent5>
      <a:accent6>
        <a:srgbClr val="3F51B5"/>
      </a:accent6>
      <a:hlink>
        <a:srgbClr val="673AB7"/>
      </a:hlink>
      <a:folHlink>
        <a:srgbClr val="E91E63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1292</TotalTime>
  <Words>2172</Words>
  <Application>Microsoft Macintosh PowerPoint</Application>
  <PresentationFormat>Widescreen</PresentationFormat>
  <Paragraphs>339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Optima</vt:lpstr>
      <vt:lpstr>Wingdings</vt:lpstr>
      <vt:lpstr>Office Theme</vt:lpstr>
      <vt:lpstr>PS to SPS transfer: for a better understanding of the different observables and difficulties</vt:lpstr>
      <vt:lpstr>Overview &amp; disclaimer</vt:lpstr>
      <vt:lpstr>PS beam production basics</vt:lpstr>
      <vt:lpstr>PS SFTPRO beam production in a nutshell </vt:lpstr>
      <vt:lpstr>PS SFTPRO beam production in a nutshell </vt:lpstr>
      <vt:lpstr>PS SFTPRO beam production in a nutshell </vt:lpstr>
      <vt:lpstr>PS SFTPRO beam production in a nutshell </vt:lpstr>
      <vt:lpstr>PS LHC beam production in a nutshell </vt:lpstr>
      <vt:lpstr>PS 2 SPS – beam quality &amp; transmission for SFTPRO</vt:lpstr>
      <vt:lpstr>PS cycle – quality control</vt:lpstr>
      <vt:lpstr>PS cycle – quality control</vt:lpstr>
      <vt:lpstr>PS cycle – quality control</vt:lpstr>
      <vt:lpstr>PS cycle – quality control</vt:lpstr>
      <vt:lpstr>PS cycle – most important correction knobs</vt:lpstr>
      <vt:lpstr>SFTPRO beam injection – SPS observables</vt:lpstr>
      <vt:lpstr>SFTPRO beam injection – SPS observables</vt:lpstr>
      <vt:lpstr>SFTPRO beam injection – SPS observables</vt:lpstr>
      <vt:lpstr>SFTPRO beam injection – SPS observables</vt:lpstr>
      <vt:lpstr>PS2SPS transfer in 2021</vt:lpstr>
      <vt:lpstr>PS2SPS transfer in 2022</vt:lpstr>
      <vt:lpstr>PS 2 SPS – beam quality &amp; transmission for LHC</vt:lpstr>
      <vt:lpstr>LHC beam – PS observables</vt:lpstr>
      <vt:lpstr>LHC beam – PS observables</vt:lpstr>
      <vt:lpstr>LHC beam – PS observables</vt:lpstr>
      <vt:lpstr>LHC beam injection – SPS observables</vt:lpstr>
      <vt:lpstr>LHC beam injection – SPS observables</vt:lpstr>
      <vt:lpstr>LHC beam injection – SPS observables</vt:lpstr>
      <vt:lpstr>LHC beam injection – SPS observables</vt:lpstr>
      <vt:lpstr>PS 2 SPS – outlook and plans / ideas for the future</vt:lpstr>
      <vt:lpstr>Outlook</vt:lpstr>
      <vt:lpstr>New Vistars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Alexander Huschauer</cp:lastModifiedBy>
  <cp:revision>437</cp:revision>
  <cp:lastPrinted>2019-05-13T10:14:50Z</cp:lastPrinted>
  <dcterms:created xsi:type="dcterms:W3CDTF">2016-01-05T14:08:19Z</dcterms:created>
  <dcterms:modified xsi:type="dcterms:W3CDTF">2023-02-15T14:12:52Z</dcterms:modified>
</cp:coreProperties>
</file>