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80" r:id="rId4"/>
    <p:sldId id="259" r:id="rId5"/>
    <p:sldId id="305" r:id="rId6"/>
    <p:sldId id="279" r:id="rId7"/>
    <p:sldId id="281" r:id="rId8"/>
    <p:sldId id="300" r:id="rId9"/>
    <p:sldId id="304" r:id="rId10"/>
    <p:sldId id="306" r:id="rId11"/>
    <p:sldId id="299" r:id="rId12"/>
    <p:sldId id="301" r:id="rId13"/>
    <p:sldId id="263" r:id="rId14"/>
    <p:sldId id="265" r:id="rId1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816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A9E37-3955-4905-915F-12BD359A9E22}" type="datetimeFigureOut">
              <a:rPr lang="en-CH" smtClean="0"/>
              <a:t>04/09/2023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7C23C-9F68-4F25-8E19-5127FEDB17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0231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8750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07317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7" y="107045"/>
            <a:ext cx="1567068" cy="678207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0067" y="5920353"/>
            <a:ext cx="931333" cy="677300"/>
          </a:xfrm>
        </p:spPr>
        <p:txBody>
          <a:bodyPr lIns="0" tIns="0" rIns="0" bIns="0" anchor="b" anchorCtr="0">
            <a:noAutofit/>
          </a:bodyPr>
          <a:lstStyle>
            <a:lvl1pPr marL="152396" indent="-143930">
              <a:buFontTx/>
              <a:buBlip>
                <a:blip r:embed="rId3"/>
              </a:buBlip>
              <a:tabLst/>
              <a:defRPr sz="933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193" y="174710"/>
            <a:ext cx="4192693" cy="14303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758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2084917"/>
            <a:ext cx="4193117" cy="477308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31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0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029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258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3169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752" y="3429001"/>
            <a:ext cx="3651249" cy="2815167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7469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2" y="0"/>
            <a:ext cx="10985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753" y="3429002"/>
            <a:ext cx="3651249" cy="2815167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45035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869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4152899"/>
            <a:ext cx="10985500" cy="27051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06500" y="2084918"/>
            <a:ext cx="10195984" cy="1915583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82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7332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985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D8E2D1C-2DE7-2D4E-A70B-04C243BB0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828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7" y="107045"/>
            <a:ext cx="1567068" cy="678207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041849-939B-E04F-AABC-A900B2B4E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1" y="6105691"/>
            <a:ext cx="748724" cy="4898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2865CD0-FD83-AF44-9C32-763AAD652C05}"/>
              </a:ext>
            </a:extLst>
          </p:cNvPr>
          <p:cNvSpPr/>
          <p:nvPr/>
        </p:nvSpPr>
        <p:spPr>
          <a:xfrm rot="16200000">
            <a:off x="119573" y="6121903"/>
            <a:ext cx="60959" cy="797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5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116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341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ADDE366-C2C0-524A-9BAF-5F0B70A9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4564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310149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B69D8-05C4-4047-A730-F78BEDD9E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89D13B-7197-46C8-8BB5-582F7F444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912CA-94B8-4E66-9981-FC31184BD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677F9-B422-4AFA-BAEB-C19D49E27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FF17A5-52E4-4D58-B654-3DC5595C8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428151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36A4-98C2-4D41-9302-F97B2C424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06B22-0493-417E-959D-932E8E0CE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EDC43-331D-4A87-B1FC-C7005934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62AB7-DF19-496F-BF3A-AD432F50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C91AD-B47D-4B90-A45E-14288706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51205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951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3151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554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8570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422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170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2" y="174710"/>
            <a:ext cx="4192693" cy="14303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99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en-GB" noProof="0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6501" y="2084917"/>
            <a:ext cx="10301817" cy="4515696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en-GB" noProof="0" dirty="0"/>
              <a:t>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3C667AAE-1417-478C-9606-D804D88EBF18}" type="datetimeFigureOut">
              <a:rPr lang="en-CH" smtClean="0"/>
              <a:t>30/08/2023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487985" y="2498752"/>
            <a:ext cx="4724347" cy="683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3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08317" y="260351"/>
            <a:ext cx="683683" cy="218069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933" b="1">
                <a:solidFill>
                  <a:schemeClr val="tx1"/>
                </a:solidFill>
                <a:latin typeface="+mj-lt"/>
              </a:defRPr>
            </a:lvl1pPr>
          </a:lstStyle>
          <a:p>
            <a:fld id="{04FAEAE1-80AE-4E38-91C5-BC4208C39944}" type="slidenum">
              <a:rPr lang="en-CH" smtClean="0"/>
              <a:t>‹#›</a:t>
            </a:fld>
            <a:endParaRPr lang="en-CH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73697" y="176445"/>
            <a:ext cx="871936" cy="37736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/>
        </p:nvSpPr>
        <p:spPr>
          <a:xfrm rot="16200000">
            <a:off x="573338" y="6530279"/>
            <a:ext cx="60959" cy="797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732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267" b="1" i="0" kern="1000" spc="-93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90000"/>
        <a:buFont typeface="Wingdings" pitchFamily="2" charset="2"/>
        <a:buChar char="§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133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SzPct val="90000"/>
        <a:buFont typeface="Wingdings" pitchFamily="2" charset="2"/>
        <a:buChar char="§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126">
          <p15:clr>
            <a:srgbClr val="F26B43"/>
          </p15:clr>
        </p15:guide>
        <p15:guide id="3" pos="5602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123">
          <p15:clr>
            <a:srgbClr val="F26B43"/>
          </p15:clr>
        </p15:guide>
        <p15:guide id="6" orient="horz" pos="3117">
          <p15:clr>
            <a:srgbClr val="F26B43"/>
          </p15:clr>
        </p15:guide>
        <p15:guide id="7" pos="570">
          <p15:clr>
            <a:srgbClr val="F26B43"/>
          </p15:clr>
        </p15:guide>
        <p15:guide id="8" pos="1155">
          <p15:clr>
            <a:srgbClr val="F26B43"/>
          </p15:clr>
        </p15:guide>
        <p15:guide id="9" pos="1728">
          <p15:clr>
            <a:srgbClr val="F26B43"/>
          </p15:clr>
        </p15:guide>
        <p15:guide id="10" pos="2304">
          <p15:clr>
            <a:srgbClr val="F26B43"/>
          </p15:clr>
        </p15:guide>
        <p15:guide id="11" pos="3456">
          <p15:clr>
            <a:srgbClr val="F26B43"/>
          </p15:clr>
        </p15:guide>
        <p15:guide id="12" pos="4035">
          <p15:clr>
            <a:srgbClr val="F26B43"/>
          </p15:clr>
        </p15:guide>
        <p15:guide id="13" pos="4608">
          <p15:clr>
            <a:srgbClr val="F26B43"/>
          </p15:clr>
        </p15:guide>
        <p15:guide id="14" pos="5180">
          <p15:clr>
            <a:srgbClr val="F26B43"/>
          </p15:clr>
        </p15:guide>
        <p15:guide id="15" orient="horz" pos="490">
          <p15:clr>
            <a:srgbClr val="F26B43"/>
          </p15:clr>
        </p15:guide>
        <p15:guide id="16" orient="horz" pos="985">
          <p15:clr>
            <a:srgbClr val="F26B43"/>
          </p15:clr>
        </p15:guide>
        <p15:guide id="17" orient="horz" pos="1475">
          <p15:clr>
            <a:srgbClr val="F26B43"/>
          </p15:clr>
        </p15:guide>
        <p15:guide id="18" orient="horz" pos="1962">
          <p15:clr>
            <a:srgbClr val="F26B43"/>
          </p15:clr>
        </p15:guide>
        <p15:guide id="19" orient="horz" pos="2458">
          <p15:clr>
            <a:srgbClr val="F26B43"/>
          </p15:clr>
        </p15:guide>
        <p15:guide id="20" orient="horz" pos="2950">
          <p15:clr>
            <a:srgbClr val="F26B43"/>
          </p15:clr>
        </p15:guide>
        <p15:guide id="21" pos="5437">
          <p15:clr>
            <a:srgbClr val="F26B43"/>
          </p15:clr>
        </p15:guide>
        <p15:guide id="22" orient="horz">
          <p15:clr>
            <a:srgbClr val="F26B43"/>
          </p15:clr>
        </p15:guide>
        <p15:guide id="23" pos="5760">
          <p15:clr>
            <a:srgbClr val="F26B43"/>
          </p15:clr>
        </p15:guide>
        <p15:guide id="24" orient="horz" pos="3240">
          <p15:clr>
            <a:srgbClr val="F26B43"/>
          </p15:clr>
        </p15:guide>
        <p15:guide id="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DD993-7988-4D7B-A34F-A0243512F6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Simulation Tools for Future Colliders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2B3B1-6282-462A-B307-B7D8FEE6C9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L. van Riesen-Haupt</a:t>
            </a:r>
            <a:r>
              <a:rPr lang="en-US" baseline="30000" dirty="0"/>
              <a:t>1</a:t>
            </a:r>
            <a:r>
              <a:rPr lang="en-US" dirty="0"/>
              <a:t>, T. Pieloni</a:t>
            </a:r>
            <a:r>
              <a:rPr lang="en-US" baseline="30000" dirty="0"/>
              <a:t>1</a:t>
            </a:r>
            <a:r>
              <a:rPr lang="en-US" dirty="0"/>
              <a:t>, G. Iadarola</a:t>
            </a:r>
            <a:r>
              <a:rPr lang="en-US" baseline="30000" dirty="0"/>
              <a:t>2</a:t>
            </a:r>
            <a:r>
              <a:rPr lang="en-US" dirty="0"/>
              <a:t>, P. Kicsiny</a:t>
            </a:r>
            <a:r>
              <a:rPr lang="en-US" baseline="30000" dirty="0"/>
              <a:t>1</a:t>
            </a:r>
            <a:r>
              <a:rPr lang="en-US" dirty="0"/>
              <a:t>, R. De Maria</a:t>
            </a:r>
            <a:r>
              <a:rPr lang="en-US" baseline="30000" dirty="0"/>
              <a:t>2</a:t>
            </a:r>
            <a:r>
              <a:rPr lang="en-US" dirty="0"/>
              <a:t>, X. Buffat</a:t>
            </a:r>
            <a:r>
              <a:rPr lang="en-US" baseline="30000" dirty="0"/>
              <a:t>2</a:t>
            </a:r>
          </a:p>
          <a:p>
            <a:r>
              <a:rPr lang="en-US" baseline="30000" dirty="0"/>
              <a:t>1</a:t>
            </a:r>
            <a:r>
              <a:rPr lang="en-US" dirty="0"/>
              <a:t>EPF Lausanne; </a:t>
            </a:r>
            <a:r>
              <a:rPr lang="en-US" baseline="30000" dirty="0"/>
              <a:t>2 </a:t>
            </a:r>
            <a:r>
              <a:rPr lang="en-US" dirty="0"/>
              <a:t>CERN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37333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D230780-F8D8-4241-BDC3-796BA966B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6"/>
          <a:stretch/>
        </p:blipFill>
        <p:spPr bwMode="auto">
          <a:xfrm>
            <a:off x="1531832" y="1104900"/>
            <a:ext cx="9669046" cy="316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Google Shape;242;p39"/>
          <p:cNvSpPr/>
          <p:nvPr/>
        </p:nvSpPr>
        <p:spPr>
          <a:xfrm rot="5400000">
            <a:off x="3539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47694" y="4790218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3814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7603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11667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7878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9"/>
          <p:cNvSpPr/>
          <p:nvPr/>
        </p:nvSpPr>
        <p:spPr>
          <a:xfrm>
            <a:off x="306667" y="4307472"/>
            <a:ext cx="2150783" cy="2292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8900000" scaled="1"/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50" name="Google Shape;250;p39"/>
          <p:cNvSpPr txBox="1"/>
          <p:nvPr/>
        </p:nvSpPr>
        <p:spPr>
          <a:xfrm rot="-2578799">
            <a:off x="9797894" y="4866082"/>
            <a:ext cx="1412263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 rot="5400000">
            <a:off x="10127025" y="4295200"/>
            <a:ext cx="1152000" cy="26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 rot="-2578635">
            <a:off x="10295040" y="2959039"/>
            <a:ext cx="1251620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ML for DA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optimization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6367" y="6292266"/>
            <a:ext cx="1872671" cy="540033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9"/>
          <p:cNvSpPr txBox="1"/>
          <p:nvPr/>
        </p:nvSpPr>
        <p:spPr>
          <a:xfrm rot="-2579331">
            <a:off x="1262594" y="49413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5731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9"/>
          <p:cNvSpPr/>
          <p:nvPr/>
        </p:nvSpPr>
        <p:spPr>
          <a:xfrm rot="5400000">
            <a:off x="10784250" y="4289067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11051842" y="4845442"/>
            <a:ext cx="988016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10917067" y="2869060"/>
            <a:ext cx="1515724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9"/>
          <p:cNvSpPr txBox="1"/>
          <p:nvPr/>
        </p:nvSpPr>
        <p:spPr>
          <a:xfrm rot="-2578635">
            <a:off x="477053" y="3322566"/>
            <a:ext cx="1097831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Xsequence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619841" y="5436359"/>
            <a:ext cx="1280533" cy="2292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115225" y="5571002"/>
            <a:ext cx="1443564" cy="1107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 dirty="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 L. van Riesen-Haupt, G. Simon, S. White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11475450" y="4686251"/>
            <a:ext cx="3624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11507344" y="39709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91261" y="1933216"/>
            <a:ext cx="1057159" cy="6173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</p:spPr>
        <p:txBody>
          <a:bodyPr/>
          <a:lstStyle/>
          <a:p>
            <a:r>
              <a:rPr lang="en-US" dirty="0"/>
              <a:t>Great Progress</a:t>
            </a:r>
          </a:p>
        </p:txBody>
      </p:sp>
      <p:sp>
        <p:nvSpPr>
          <p:cNvPr id="43" name="Google Shape;233;p39">
            <a:extLst>
              <a:ext uri="{FF2B5EF4-FFF2-40B4-BE49-F238E27FC236}">
                <a16:creationId xmlns:a16="http://schemas.microsoft.com/office/drawing/2014/main" id="{E9441DDD-748C-4E91-98C5-B3431F48054A}"/>
              </a:ext>
            </a:extLst>
          </p:cNvPr>
          <p:cNvSpPr/>
          <p:nvPr/>
        </p:nvSpPr>
        <p:spPr>
          <a:xfrm rot="5400000">
            <a:off x="2289943" y="4487536"/>
            <a:ext cx="696800" cy="2660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257;p39">
            <a:extLst>
              <a:ext uri="{FF2B5EF4-FFF2-40B4-BE49-F238E27FC236}">
                <a16:creationId xmlns:a16="http://schemas.microsoft.com/office/drawing/2014/main" id="{BBE0AB29-C10D-4E0F-B31D-C5A796AA6CB7}"/>
              </a:ext>
            </a:extLst>
          </p:cNvPr>
          <p:cNvSpPr txBox="1"/>
          <p:nvPr/>
        </p:nvSpPr>
        <p:spPr>
          <a:xfrm rot="19021052">
            <a:off x="1332576" y="5252378"/>
            <a:ext cx="1887761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" sz="1333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G. </a:t>
            </a:r>
            <a:r>
              <a:rPr lang="fr" sz="1333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Iadarola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234;p39">
            <a:extLst>
              <a:ext uri="{FF2B5EF4-FFF2-40B4-BE49-F238E27FC236}">
                <a16:creationId xmlns:a16="http://schemas.microsoft.com/office/drawing/2014/main" id="{9E0D8A77-4FFE-4BC6-B00F-C710EEEA922E}"/>
              </a:ext>
            </a:extLst>
          </p:cNvPr>
          <p:cNvSpPr/>
          <p:nvPr/>
        </p:nvSpPr>
        <p:spPr>
          <a:xfrm rot="5400000">
            <a:off x="3828051" y="4454755"/>
            <a:ext cx="696800" cy="2660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235;p39">
            <a:extLst>
              <a:ext uri="{FF2B5EF4-FFF2-40B4-BE49-F238E27FC236}">
                <a16:creationId xmlns:a16="http://schemas.microsoft.com/office/drawing/2014/main" id="{B0C2EF5A-BA14-4656-B197-746C2C09CA43}"/>
              </a:ext>
            </a:extLst>
          </p:cNvPr>
          <p:cNvSpPr/>
          <p:nvPr/>
        </p:nvSpPr>
        <p:spPr>
          <a:xfrm rot="5400000">
            <a:off x="4162065" y="4454755"/>
            <a:ext cx="696800" cy="2660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264;p39">
            <a:extLst>
              <a:ext uri="{FF2B5EF4-FFF2-40B4-BE49-F238E27FC236}">
                <a16:creationId xmlns:a16="http://schemas.microsoft.com/office/drawing/2014/main" id="{1A1B3F3F-137A-454E-979A-3A219F2D695A}"/>
              </a:ext>
            </a:extLst>
          </p:cNvPr>
          <p:cNvSpPr txBox="1"/>
          <p:nvPr/>
        </p:nvSpPr>
        <p:spPr>
          <a:xfrm rot="19021072">
            <a:off x="3098795" y="5153122"/>
            <a:ext cx="1847543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P. Kicsiny, X.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Buffat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T.Pieloni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235;p39">
            <a:extLst>
              <a:ext uri="{FF2B5EF4-FFF2-40B4-BE49-F238E27FC236}">
                <a16:creationId xmlns:a16="http://schemas.microsoft.com/office/drawing/2014/main" id="{05BE33D7-9AFB-466D-85E3-234FA90FF5F3}"/>
              </a:ext>
            </a:extLst>
          </p:cNvPr>
          <p:cNvSpPr/>
          <p:nvPr/>
        </p:nvSpPr>
        <p:spPr>
          <a:xfrm rot="5400000">
            <a:off x="6480708" y="4449676"/>
            <a:ext cx="696800" cy="26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12700" cap="flat" cmpd="sng">
            <a:solidFill>
              <a:srgbClr val="FF818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255;p39">
            <a:extLst>
              <a:ext uri="{FF2B5EF4-FFF2-40B4-BE49-F238E27FC236}">
                <a16:creationId xmlns:a16="http://schemas.microsoft.com/office/drawing/2014/main" id="{AB904A92-5A27-4A66-85A9-F5F04CE03917}"/>
              </a:ext>
            </a:extLst>
          </p:cNvPr>
          <p:cNvSpPr txBox="1"/>
          <p:nvPr/>
        </p:nvSpPr>
        <p:spPr>
          <a:xfrm rot="19020491">
            <a:off x="5566022" y="5075099"/>
            <a:ext cx="1816617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X. Buffat, R.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Soos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236;p39">
            <a:extLst>
              <a:ext uri="{FF2B5EF4-FFF2-40B4-BE49-F238E27FC236}">
                <a16:creationId xmlns:a16="http://schemas.microsoft.com/office/drawing/2014/main" id="{D654E0C1-9A2C-4FD0-8424-ED2604360BBF}"/>
              </a:ext>
            </a:extLst>
          </p:cNvPr>
          <p:cNvSpPr/>
          <p:nvPr/>
        </p:nvSpPr>
        <p:spPr>
          <a:xfrm rot="5400000">
            <a:off x="7410252" y="4449676"/>
            <a:ext cx="696800" cy="26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254;p39">
            <a:extLst>
              <a:ext uri="{FF2B5EF4-FFF2-40B4-BE49-F238E27FC236}">
                <a16:creationId xmlns:a16="http://schemas.microsoft.com/office/drawing/2014/main" id="{AF34572E-9F87-4C89-BBB1-384B09D8DD6F}"/>
              </a:ext>
            </a:extLst>
          </p:cNvPr>
          <p:cNvSpPr txBox="1"/>
          <p:nvPr/>
        </p:nvSpPr>
        <p:spPr>
          <a:xfrm rot="19021072">
            <a:off x="6415945" y="5183225"/>
            <a:ext cx="1847543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L. Sabato, L.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Mether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, </a:t>
            </a: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G.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Iadarola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237;p39">
            <a:extLst>
              <a:ext uri="{FF2B5EF4-FFF2-40B4-BE49-F238E27FC236}">
                <a16:creationId xmlns:a16="http://schemas.microsoft.com/office/drawing/2014/main" id="{97B957AF-2B1C-498A-9470-2735246E1604}"/>
              </a:ext>
            </a:extLst>
          </p:cNvPr>
          <p:cNvSpPr/>
          <p:nvPr/>
        </p:nvSpPr>
        <p:spPr>
          <a:xfrm rot="5400000">
            <a:off x="7753156" y="4449676"/>
            <a:ext cx="696800" cy="2660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238;p39">
            <a:extLst>
              <a:ext uri="{FF2B5EF4-FFF2-40B4-BE49-F238E27FC236}">
                <a16:creationId xmlns:a16="http://schemas.microsoft.com/office/drawing/2014/main" id="{3F367912-37BA-4C2B-B16E-55E13C045534}"/>
              </a:ext>
            </a:extLst>
          </p:cNvPr>
          <p:cNvSpPr/>
          <p:nvPr/>
        </p:nvSpPr>
        <p:spPr>
          <a:xfrm rot="5400000">
            <a:off x="8078276" y="4449676"/>
            <a:ext cx="696800" cy="2660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251;p39">
            <a:extLst>
              <a:ext uri="{FF2B5EF4-FFF2-40B4-BE49-F238E27FC236}">
                <a16:creationId xmlns:a16="http://schemas.microsoft.com/office/drawing/2014/main" id="{59451EAE-63A3-4DD7-9653-563BD873008B}"/>
              </a:ext>
            </a:extLst>
          </p:cNvPr>
          <p:cNvSpPr txBox="1"/>
          <p:nvPr/>
        </p:nvSpPr>
        <p:spPr>
          <a:xfrm rot="19021072">
            <a:off x="7203206" y="5112434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P.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Kicsiny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, X.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Buffat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239;p39">
            <a:extLst>
              <a:ext uri="{FF2B5EF4-FFF2-40B4-BE49-F238E27FC236}">
                <a16:creationId xmlns:a16="http://schemas.microsoft.com/office/drawing/2014/main" id="{BDE3DD33-2E97-4081-B9D9-76596250FFD8}"/>
              </a:ext>
            </a:extLst>
          </p:cNvPr>
          <p:cNvSpPr/>
          <p:nvPr/>
        </p:nvSpPr>
        <p:spPr>
          <a:xfrm rot="5400000">
            <a:off x="9106072" y="4453873"/>
            <a:ext cx="696800" cy="2660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255;p39">
            <a:extLst>
              <a:ext uri="{FF2B5EF4-FFF2-40B4-BE49-F238E27FC236}">
                <a16:creationId xmlns:a16="http://schemas.microsoft.com/office/drawing/2014/main" id="{E3FC9932-F5EC-4AD8-8A15-AA76AB4390F7}"/>
              </a:ext>
            </a:extLst>
          </p:cNvPr>
          <p:cNvSpPr txBox="1"/>
          <p:nvPr/>
        </p:nvSpPr>
        <p:spPr>
          <a:xfrm rot="19020491">
            <a:off x="8744130" y="4974576"/>
            <a:ext cx="1041217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240;p39">
            <a:extLst>
              <a:ext uri="{FF2B5EF4-FFF2-40B4-BE49-F238E27FC236}">
                <a16:creationId xmlns:a16="http://schemas.microsoft.com/office/drawing/2014/main" id="{1B6F0076-A185-4096-84BE-D7D646F504FB}"/>
              </a:ext>
            </a:extLst>
          </p:cNvPr>
          <p:cNvSpPr/>
          <p:nvPr/>
        </p:nvSpPr>
        <p:spPr>
          <a:xfrm rot="5400000">
            <a:off x="9567118" y="4449676"/>
            <a:ext cx="696800" cy="26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241;p39">
            <a:extLst>
              <a:ext uri="{FF2B5EF4-FFF2-40B4-BE49-F238E27FC236}">
                <a16:creationId xmlns:a16="http://schemas.microsoft.com/office/drawing/2014/main" id="{ED91616D-C635-4133-B1A5-12DA9E6D58B1}"/>
              </a:ext>
            </a:extLst>
          </p:cNvPr>
          <p:cNvSpPr/>
          <p:nvPr/>
        </p:nvSpPr>
        <p:spPr>
          <a:xfrm rot="5400000">
            <a:off x="9866838" y="4449676"/>
            <a:ext cx="696800" cy="266000"/>
          </a:xfrm>
          <a:prstGeom prst="rect">
            <a:avLst/>
          </a:prstGeom>
          <a:solidFill>
            <a:srgbClr val="60D16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Picture 58" descr="A picture containing graphics, drawing, sketch, art&#10;&#10;Description automatically generated">
            <a:extLst>
              <a:ext uri="{FF2B5EF4-FFF2-40B4-BE49-F238E27FC236}">
                <a16:creationId xmlns:a16="http://schemas.microsoft.com/office/drawing/2014/main" id="{5D1FC818-FB88-4F84-B70D-F718E2C176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25" y="2688695"/>
            <a:ext cx="971550" cy="54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12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E2379-C33A-4DDA-935A-2BF45B3E0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Important to </a:t>
            </a:r>
            <a:r>
              <a:rPr lang="en-US" b="1" dirty="0"/>
              <a:t>benchmark</a:t>
            </a:r>
            <a:r>
              <a:rPr lang="en-US" dirty="0"/>
              <a:t> new tools with existing codes</a:t>
            </a:r>
          </a:p>
          <a:p>
            <a:pPr lvl="1"/>
            <a:r>
              <a:rPr lang="en-US" dirty="0"/>
              <a:t>Simple examples before </a:t>
            </a:r>
            <a:r>
              <a:rPr lang="en-US" b="1" dirty="0"/>
              <a:t>multiple effects</a:t>
            </a:r>
          </a:p>
          <a:p>
            <a:pPr lvl="1"/>
            <a:r>
              <a:rPr lang="en-US" b="1" dirty="0"/>
              <a:t>Understand</a:t>
            </a:r>
            <a:r>
              <a:rPr lang="en-US" dirty="0"/>
              <a:t> possible inconsistencies</a:t>
            </a:r>
          </a:p>
          <a:p>
            <a:r>
              <a:rPr lang="en-US" dirty="0"/>
              <a:t>Extensive study benchmarking </a:t>
            </a:r>
            <a:r>
              <a:rPr lang="en-US" b="1" dirty="0" err="1"/>
              <a:t>XSuite</a:t>
            </a:r>
            <a:r>
              <a:rPr lang="en-US" dirty="0"/>
              <a:t> since this is a primary tool</a:t>
            </a:r>
          </a:p>
          <a:p>
            <a:pPr lvl="1"/>
            <a:r>
              <a:rPr lang="en-US" b="1" dirty="0"/>
              <a:t>Optics</a:t>
            </a:r>
            <a:r>
              <a:rPr lang="en-US" dirty="0"/>
              <a:t> with radiation and tapering compared to optics codes (MADX,SAD)</a:t>
            </a:r>
          </a:p>
          <a:p>
            <a:pPr lvl="1"/>
            <a:r>
              <a:rPr lang="en-US" b="1" dirty="0"/>
              <a:t>Dynamic</a:t>
            </a:r>
            <a:r>
              <a:rPr lang="en-US" dirty="0"/>
              <a:t> aperture with and without radiation (MADX, SAD, MADX-PTC)</a:t>
            </a:r>
          </a:p>
          <a:p>
            <a:pPr lvl="1"/>
            <a:r>
              <a:rPr lang="en-US" b="1" dirty="0"/>
              <a:t>Emittance</a:t>
            </a:r>
            <a:r>
              <a:rPr lang="en-US" dirty="0"/>
              <a:t> from tracking</a:t>
            </a:r>
          </a:p>
          <a:p>
            <a:pPr lvl="2"/>
            <a:r>
              <a:rPr lang="en-US" dirty="0"/>
              <a:t>Compared to other </a:t>
            </a:r>
            <a:r>
              <a:rPr lang="en-US" b="1" dirty="0"/>
              <a:t>tracking</a:t>
            </a:r>
            <a:r>
              <a:rPr lang="en-US" dirty="0"/>
              <a:t> codes</a:t>
            </a:r>
          </a:p>
          <a:p>
            <a:pPr lvl="2"/>
            <a:r>
              <a:rPr lang="en-US" dirty="0"/>
              <a:t>Compared to matrix </a:t>
            </a:r>
            <a:r>
              <a:rPr lang="en-US" b="1" dirty="0"/>
              <a:t>methods</a:t>
            </a:r>
          </a:p>
          <a:p>
            <a:pPr lvl="1"/>
            <a:r>
              <a:rPr lang="en-US" dirty="0"/>
              <a:t>Radiated </a:t>
            </a:r>
            <a:r>
              <a:rPr lang="en-US" b="1" dirty="0"/>
              <a:t>photon spectrum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CC74F-8350-43B1-95E8-144F3E436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Consistency - Benchmarking</a:t>
            </a:r>
            <a:endParaRPr lang="en-CH" dirty="0"/>
          </a:p>
        </p:txBody>
      </p:sp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566A42A0-034B-4931-8976-C0FCA4EB3C8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/>
          <a:srcRect l="2871" t="11285" r="6828"/>
          <a:stretch/>
        </p:blipFill>
        <p:spPr>
          <a:xfrm>
            <a:off x="7769939" y="3154680"/>
            <a:ext cx="4331597" cy="31841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FD212B-810C-4513-AA3F-517C10AFC939}"/>
              </a:ext>
            </a:extLst>
          </p:cNvPr>
          <p:cNvSpPr txBox="1"/>
          <p:nvPr/>
        </p:nvSpPr>
        <p:spPr>
          <a:xfrm>
            <a:off x="7917180" y="6272363"/>
            <a:ext cx="42255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survival plot with radiation using SAD (top) and </a:t>
            </a:r>
            <a:r>
              <a:rPr lang="en-US" dirty="0" err="1"/>
              <a:t>Xtrack</a:t>
            </a:r>
            <a:r>
              <a:rPr lang="en-US" dirty="0"/>
              <a:t> (bottom)</a:t>
            </a:r>
            <a:endParaRPr lang="en-CH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EE009DFD-C892-40A3-91F1-16F3C5B91167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t="5712" b="855"/>
          <a:stretch/>
        </p:blipFill>
        <p:spPr>
          <a:xfrm>
            <a:off x="7777360" y="2383"/>
            <a:ext cx="4414640" cy="312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E2379-C33A-4DDA-935A-2BF45B3E0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Important to </a:t>
            </a:r>
            <a:r>
              <a:rPr lang="en-US" b="1" dirty="0"/>
              <a:t>benchmark</a:t>
            </a:r>
            <a:r>
              <a:rPr lang="en-US" dirty="0"/>
              <a:t> new tools with existing codes</a:t>
            </a:r>
          </a:p>
          <a:p>
            <a:pPr lvl="1"/>
            <a:r>
              <a:rPr lang="en-US" dirty="0"/>
              <a:t>Simple examples before </a:t>
            </a:r>
            <a:r>
              <a:rPr lang="en-US" b="1" dirty="0"/>
              <a:t>multiple effects</a:t>
            </a:r>
          </a:p>
          <a:p>
            <a:pPr lvl="1"/>
            <a:r>
              <a:rPr lang="en-US" b="1" dirty="0"/>
              <a:t>Understand</a:t>
            </a:r>
            <a:r>
              <a:rPr lang="en-US" dirty="0"/>
              <a:t> possible inconsistencies</a:t>
            </a:r>
          </a:p>
          <a:p>
            <a:r>
              <a:rPr lang="en-US" dirty="0"/>
              <a:t>Extensive study benchmarking </a:t>
            </a:r>
            <a:r>
              <a:rPr lang="en-US" b="1" dirty="0" err="1"/>
              <a:t>XSuite</a:t>
            </a:r>
            <a:r>
              <a:rPr lang="en-US" dirty="0"/>
              <a:t> since this is a primary tool</a:t>
            </a:r>
          </a:p>
          <a:p>
            <a:pPr lvl="1"/>
            <a:r>
              <a:rPr lang="en-US" b="1" dirty="0"/>
              <a:t>Optics</a:t>
            </a:r>
            <a:r>
              <a:rPr lang="en-US" dirty="0"/>
              <a:t> with radiation and tapering compared to optics codes (MADX,SAD)</a:t>
            </a:r>
          </a:p>
          <a:p>
            <a:pPr lvl="1"/>
            <a:r>
              <a:rPr lang="en-US" b="1" dirty="0"/>
              <a:t>Dynamic</a:t>
            </a:r>
            <a:r>
              <a:rPr lang="en-US" dirty="0"/>
              <a:t> aperture with and without radiation (MADX, SAD, MADX-PTC)</a:t>
            </a:r>
          </a:p>
          <a:p>
            <a:pPr lvl="1"/>
            <a:r>
              <a:rPr lang="en-US" b="1" dirty="0"/>
              <a:t>Emittance</a:t>
            </a:r>
            <a:r>
              <a:rPr lang="en-US" dirty="0"/>
              <a:t> from tracking</a:t>
            </a:r>
          </a:p>
          <a:p>
            <a:pPr lvl="2"/>
            <a:r>
              <a:rPr lang="en-US" dirty="0"/>
              <a:t>Compared to other </a:t>
            </a:r>
            <a:r>
              <a:rPr lang="en-US" b="1" dirty="0"/>
              <a:t>tracking</a:t>
            </a:r>
            <a:r>
              <a:rPr lang="en-US" dirty="0"/>
              <a:t> codes</a:t>
            </a:r>
          </a:p>
          <a:p>
            <a:pPr lvl="2"/>
            <a:r>
              <a:rPr lang="en-US" dirty="0"/>
              <a:t>Compared to matrix </a:t>
            </a:r>
            <a:r>
              <a:rPr lang="en-US" b="1" dirty="0"/>
              <a:t>methods</a:t>
            </a:r>
          </a:p>
          <a:p>
            <a:pPr lvl="1"/>
            <a:r>
              <a:rPr lang="en-US" dirty="0"/>
              <a:t>Radiated </a:t>
            </a:r>
            <a:r>
              <a:rPr lang="en-US" b="1" dirty="0"/>
              <a:t>photon spectrum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CC74F-8350-43B1-95E8-144F3E436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Consistency - Benchmarking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FD212B-810C-4513-AA3F-517C10AFC939}"/>
              </a:ext>
            </a:extLst>
          </p:cNvPr>
          <p:cNvSpPr txBox="1"/>
          <p:nvPr/>
        </p:nvSpPr>
        <p:spPr>
          <a:xfrm>
            <a:off x="7917180" y="5855271"/>
            <a:ext cx="4225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 spectrum of photons emitted in 2T dipole at different energies in </a:t>
            </a:r>
            <a:r>
              <a:rPr lang="en-US" dirty="0" err="1"/>
              <a:t>XSuite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1F03BD-C904-47CC-8FBB-9DB7CA2B59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/>
          <a:stretch/>
        </p:blipFill>
        <p:spPr>
          <a:xfrm>
            <a:off x="7171570" y="430592"/>
            <a:ext cx="5020430" cy="538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06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E74069-C86A-4CEE-A759-81454D247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0" y="239404"/>
            <a:ext cx="5984875" cy="1430337"/>
          </a:xfrm>
        </p:spPr>
        <p:txBody>
          <a:bodyPr>
            <a:normAutofit/>
          </a:bodyPr>
          <a:lstStyle/>
          <a:p>
            <a:r>
              <a:rPr lang="en-US" dirty="0"/>
              <a:t>First Results: Optics, Beam-Beam and Emittance</a:t>
            </a:r>
            <a:endParaRPr lang="en-CH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89F8AB5-A2E8-49EF-9F60-04551AC5C11E}"/>
              </a:ext>
            </a:extLst>
          </p:cNvPr>
          <p:cNvGrpSpPr/>
          <p:nvPr/>
        </p:nvGrpSpPr>
        <p:grpSpPr>
          <a:xfrm>
            <a:off x="6326835" y="1190625"/>
            <a:ext cx="5865165" cy="4220343"/>
            <a:chOff x="6326835" y="1190625"/>
            <a:chExt cx="5865165" cy="422034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F4CCEE2-802A-480F-B51C-6890F81CEFBA}"/>
                </a:ext>
              </a:extLst>
            </p:cNvPr>
            <p:cNvGrpSpPr/>
            <p:nvPr/>
          </p:nvGrpSpPr>
          <p:grpSpPr>
            <a:xfrm>
              <a:off x="6326835" y="1190625"/>
              <a:ext cx="5865165" cy="4220343"/>
              <a:chOff x="6326835" y="1190625"/>
              <a:chExt cx="5865165" cy="4220343"/>
            </a:xfrm>
          </p:grpSpPr>
          <p:pic>
            <p:nvPicPr>
              <p:cNvPr id="16" name="Picture 15" descr="A graph with numbers and lines&#10;&#10;Description automatically generated">
                <a:extLst>
                  <a:ext uri="{FF2B5EF4-FFF2-40B4-BE49-F238E27FC236}">
                    <a16:creationId xmlns:a16="http://schemas.microsoft.com/office/drawing/2014/main" id="{C9D82509-F216-4649-BFFD-4E56DD3B4F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6835" y="1190625"/>
                <a:ext cx="5865165" cy="4220343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A0AE01C-B789-4E31-B169-BB081E36933D}"/>
                  </a:ext>
                </a:extLst>
              </p:cNvPr>
              <p:cNvSpPr/>
              <p:nvPr/>
            </p:nvSpPr>
            <p:spPr>
              <a:xfrm>
                <a:off x="8829675" y="2238375"/>
                <a:ext cx="1038225" cy="323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E08577-85A6-472B-BC0E-29EB3997F295}"/>
                </a:ext>
              </a:extLst>
            </p:cNvPr>
            <p:cNvSpPr txBox="1"/>
            <p:nvPr/>
          </p:nvSpPr>
          <p:spPr>
            <a:xfrm>
              <a:off x="7800975" y="1400808"/>
              <a:ext cx="95250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300" dirty="0"/>
                <a:t>SAD</a:t>
              </a:r>
              <a:endParaRPr lang="en-CH" sz="2300" dirty="0"/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C88784-615D-45D2-A5B7-C3A09726C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1" y="2084917"/>
            <a:ext cx="5578543" cy="4515696"/>
          </a:xfrm>
        </p:spPr>
        <p:txBody>
          <a:bodyPr>
            <a:normAutofit/>
          </a:bodyPr>
          <a:lstStyle/>
          <a:p>
            <a:r>
              <a:rPr lang="en-US" dirty="0"/>
              <a:t>First example of “</a:t>
            </a:r>
            <a:r>
              <a:rPr lang="en-US" b="1" dirty="0"/>
              <a:t>bringing it together</a:t>
            </a:r>
            <a:r>
              <a:rPr lang="en-US" dirty="0"/>
              <a:t>”</a:t>
            </a:r>
          </a:p>
          <a:p>
            <a:pPr lvl="1"/>
            <a:r>
              <a:rPr lang="en-US" dirty="0" err="1"/>
              <a:t>Optimising</a:t>
            </a:r>
            <a:r>
              <a:rPr lang="en-US" dirty="0"/>
              <a:t> optics of the machine</a:t>
            </a:r>
          </a:p>
          <a:p>
            <a:pPr lvl="1"/>
            <a:r>
              <a:rPr lang="en-US" dirty="0"/>
              <a:t>Including beam-beam effects</a:t>
            </a:r>
          </a:p>
          <a:p>
            <a:pPr lvl="1"/>
            <a:r>
              <a:rPr lang="en-US" dirty="0"/>
              <a:t>Tracking in lattice for emittance and beam-beam</a:t>
            </a:r>
          </a:p>
          <a:p>
            <a:r>
              <a:rPr lang="en-US" dirty="0"/>
              <a:t>Full </a:t>
            </a:r>
            <a:r>
              <a:rPr lang="en-US" b="1" dirty="0"/>
              <a:t>benchmarking </a:t>
            </a:r>
            <a:r>
              <a:rPr lang="en-US" dirty="0"/>
              <a:t>with previous studies </a:t>
            </a:r>
          </a:p>
          <a:p>
            <a:r>
              <a:rPr lang="en-US" dirty="0"/>
              <a:t>Many upcoming studies for FCC-</a:t>
            </a:r>
            <a:r>
              <a:rPr lang="en-US" dirty="0" err="1"/>
              <a:t>ee</a:t>
            </a:r>
            <a:endParaRPr lang="en-US" dirty="0"/>
          </a:p>
          <a:p>
            <a:pPr lvl="1"/>
            <a:r>
              <a:rPr lang="en-US" b="1" dirty="0"/>
              <a:t>Tune spread </a:t>
            </a:r>
            <a:r>
              <a:rPr lang="en-US" dirty="0"/>
              <a:t>of particles in beam</a:t>
            </a:r>
          </a:p>
          <a:p>
            <a:pPr lvl="1"/>
            <a:r>
              <a:rPr lang="en-US" b="1" dirty="0"/>
              <a:t>Dynamic aperture </a:t>
            </a:r>
          </a:p>
          <a:p>
            <a:pPr lvl="1"/>
            <a:r>
              <a:rPr lang="en-US" b="1" dirty="0"/>
              <a:t>Emittance</a:t>
            </a:r>
            <a:r>
              <a:rPr lang="en-US" dirty="0"/>
              <a:t> evolution</a:t>
            </a:r>
          </a:p>
          <a:p>
            <a:endParaRPr lang="en-CH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FE2DC7-C7DD-4DDA-B535-81E8C7F5B697}"/>
              </a:ext>
            </a:extLst>
          </p:cNvPr>
          <p:cNvSpPr txBox="1"/>
          <p:nvPr/>
        </p:nvSpPr>
        <p:spPr>
          <a:xfrm>
            <a:off x="6877050" y="5410968"/>
            <a:ext cx="5314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Emittance increase due to beam-beam from tracking in </a:t>
            </a:r>
            <a:r>
              <a:rPr lang="en-US" dirty="0" err="1"/>
              <a:t>XSuite</a:t>
            </a:r>
            <a:r>
              <a:rPr lang="en-US" dirty="0"/>
              <a:t> for various lattice emittances compared to SAD results. (Preliminary)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9538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177AB6-042E-4E7A-BD34-66CE2393C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Large amount of different software used for FCC-</a:t>
            </a:r>
            <a:r>
              <a:rPr lang="en-GB" dirty="0" err="1"/>
              <a:t>ee</a:t>
            </a:r>
            <a:r>
              <a:rPr lang="en-GB" dirty="0"/>
              <a:t> and accelerators in general</a:t>
            </a:r>
          </a:p>
          <a:p>
            <a:pPr lvl="1"/>
            <a:r>
              <a:rPr lang="en-GB" dirty="0"/>
              <a:t>Many different unique purposes</a:t>
            </a:r>
          </a:p>
          <a:p>
            <a:pPr lvl="1"/>
            <a:r>
              <a:rPr lang="en-GB" dirty="0"/>
              <a:t>Dependent on specialised development and knowledge of few experts/labs</a:t>
            </a:r>
          </a:p>
          <a:p>
            <a:r>
              <a:rPr lang="en-GB" dirty="0"/>
              <a:t>Improved interoperability by</a:t>
            </a:r>
          </a:p>
          <a:p>
            <a:pPr lvl="1"/>
            <a:r>
              <a:rPr lang="en-GB" dirty="0"/>
              <a:t>Facilitating conversion and model management</a:t>
            </a:r>
          </a:p>
          <a:p>
            <a:pPr lvl="1"/>
            <a:r>
              <a:rPr lang="en-GB" dirty="0"/>
              <a:t>Contribute to the development of modern broader tools</a:t>
            </a:r>
          </a:p>
          <a:p>
            <a:pPr lvl="2"/>
            <a:r>
              <a:rPr lang="en-GB" dirty="0"/>
              <a:t>Steer towards and use for FCC-</a:t>
            </a:r>
            <a:r>
              <a:rPr lang="en-GB" dirty="0" err="1"/>
              <a:t>ee</a:t>
            </a:r>
            <a:r>
              <a:rPr lang="en-GB" dirty="0"/>
              <a:t> purposes</a:t>
            </a:r>
          </a:p>
          <a:p>
            <a:pPr lvl="2"/>
            <a:r>
              <a:rPr lang="en-GB" dirty="0"/>
              <a:t>Benchmark against established codes</a:t>
            </a:r>
          </a:p>
          <a:p>
            <a:pPr lvl="2"/>
            <a:r>
              <a:rPr lang="en-GB" dirty="0"/>
              <a:t>Many meaningful contributions by CHART colleagues</a:t>
            </a:r>
          </a:p>
          <a:p>
            <a:r>
              <a:rPr lang="en-GB" dirty="0"/>
              <a:t>First studies using new tools underway contributing to the FCC-</a:t>
            </a:r>
            <a:r>
              <a:rPr lang="en-GB" dirty="0" err="1"/>
              <a:t>ee</a:t>
            </a:r>
            <a:r>
              <a:rPr lang="en-GB" dirty="0"/>
              <a:t> study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F89E9B-88A3-45BF-AD31-4D5D3D520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862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5C1B7C-FF62-402B-B366-10146852D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0" y="1254337"/>
            <a:ext cx="10551159" cy="1633643"/>
          </a:xfrm>
        </p:spPr>
        <p:txBody>
          <a:bodyPr>
            <a:normAutofit/>
          </a:bodyPr>
          <a:lstStyle/>
          <a:p>
            <a:r>
              <a:rPr lang="en-US" dirty="0"/>
              <a:t>Challenges set out by Future Circular electron-positron Collider (</a:t>
            </a:r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Large</a:t>
            </a:r>
            <a:r>
              <a:rPr lang="en-US" dirty="0"/>
              <a:t> and </a:t>
            </a:r>
            <a:r>
              <a:rPr lang="en-US" b="1" dirty="0"/>
              <a:t>complex</a:t>
            </a:r>
            <a:r>
              <a:rPr lang="en-US" dirty="0"/>
              <a:t> machine with many components</a:t>
            </a:r>
          </a:p>
          <a:p>
            <a:pPr lvl="1"/>
            <a:r>
              <a:rPr lang="en-US" dirty="0"/>
              <a:t>Challenging </a:t>
            </a:r>
            <a:r>
              <a:rPr lang="en-US" b="1" dirty="0"/>
              <a:t>collision parameters </a:t>
            </a:r>
            <a:r>
              <a:rPr lang="en-US" dirty="0"/>
              <a:t>and insertion region design</a:t>
            </a:r>
          </a:p>
          <a:p>
            <a:pPr lvl="1"/>
            <a:r>
              <a:rPr lang="en-US" dirty="0"/>
              <a:t>Tight </a:t>
            </a:r>
            <a:r>
              <a:rPr lang="en-US" b="1" dirty="0"/>
              <a:t>alignment</a:t>
            </a:r>
            <a:r>
              <a:rPr lang="en-US" dirty="0"/>
              <a:t>, </a:t>
            </a:r>
            <a:r>
              <a:rPr lang="en-US" b="1" dirty="0"/>
              <a:t>manufacturing</a:t>
            </a:r>
            <a:r>
              <a:rPr lang="en-US" dirty="0"/>
              <a:t> and </a:t>
            </a:r>
            <a:r>
              <a:rPr lang="en-US" b="1" dirty="0"/>
              <a:t>correction</a:t>
            </a:r>
            <a:r>
              <a:rPr lang="en-US" dirty="0"/>
              <a:t> tolerances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A3C7D3-BB5B-491B-95CC-6C4ABA19F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CH" dirty="0"/>
          </a:p>
        </p:txBody>
      </p:sp>
      <p:pic>
        <p:nvPicPr>
          <p:cNvPr id="11" name="Picture 10" descr="A map of land with green lines&#10;&#10;Description automatically generated with medium confidence">
            <a:extLst>
              <a:ext uri="{FF2B5EF4-FFF2-40B4-BE49-F238E27FC236}">
                <a16:creationId xmlns:a16="http://schemas.microsoft.com/office/drawing/2014/main" id="{C6F6F564-1A46-4BBF-B5DC-1B5BF5A48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240" y="2934833"/>
            <a:ext cx="7223760" cy="3459329"/>
          </a:xfrm>
          <a:prstGeom prst="ellipse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4A34A42-7227-4E13-B1A5-AD30E0DE2B29}"/>
              </a:ext>
            </a:extLst>
          </p:cNvPr>
          <p:cNvSpPr txBox="1"/>
          <p:nvPr/>
        </p:nvSpPr>
        <p:spPr>
          <a:xfrm>
            <a:off x="1206500" y="2887980"/>
            <a:ext cx="4432300" cy="3101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30613"/>
              </a:buClr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Challenges unique to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lepton colliders</a:t>
            </a:r>
          </a:p>
          <a:p>
            <a:pPr marL="685783" marR="0" lvl="1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E.g.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synchrotron radiation </a:t>
            </a: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effects</a:t>
            </a:r>
          </a:p>
          <a:p>
            <a:pPr marL="685783" marR="0" lvl="1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Recent focus in CERN         on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hadron machines </a:t>
            </a:r>
          </a:p>
          <a:p>
            <a:pPr marL="228583" indent="-228594" defTabSz="914377">
              <a:lnSpc>
                <a:spcPct val="90000"/>
              </a:lnSpc>
              <a:spcBef>
                <a:spcPts val="500"/>
              </a:spcBef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Work with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experts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community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to create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tools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for the broader community</a:t>
            </a: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36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385424-8497-45A8-8461-A6ECD1AD0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different types of simulations including </a:t>
            </a:r>
            <a:r>
              <a:rPr lang="en-US" b="1" dirty="0"/>
              <a:t>different effects </a:t>
            </a:r>
            <a:r>
              <a:rPr lang="en-US" dirty="0"/>
              <a:t>and </a:t>
            </a:r>
            <a:r>
              <a:rPr lang="en-US" b="1" dirty="0" err="1"/>
              <a:t>specialised</a:t>
            </a:r>
            <a:r>
              <a:rPr lang="en-US" dirty="0"/>
              <a:t> codes</a:t>
            </a:r>
          </a:p>
          <a:p>
            <a:r>
              <a:rPr lang="en-US" dirty="0"/>
              <a:t>Types of simulations largely differ in</a:t>
            </a:r>
          </a:p>
          <a:p>
            <a:pPr lvl="1"/>
            <a:r>
              <a:rPr lang="en-US" b="1" dirty="0"/>
              <a:t>Number</a:t>
            </a:r>
            <a:r>
              <a:rPr lang="en-US" dirty="0"/>
              <a:t> of particles simulated</a:t>
            </a:r>
          </a:p>
          <a:p>
            <a:pPr lvl="1"/>
            <a:r>
              <a:rPr lang="en-US" b="1" dirty="0"/>
              <a:t>Time/distance </a:t>
            </a:r>
            <a:r>
              <a:rPr lang="en-US" dirty="0"/>
              <a:t>over which particles are simulated</a:t>
            </a:r>
          </a:p>
          <a:p>
            <a:pPr lvl="1"/>
            <a:r>
              <a:rPr lang="en-US" dirty="0"/>
              <a:t>Inclusion of</a:t>
            </a:r>
            <a:r>
              <a:rPr lang="en-US" b="1" dirty="0"/>
              <a:t> interactions</a:t>
            </a:r>
            <a:r>
              <a:rPr lang="en-US" dirty="0"/>
              <a:t> with other </a:t>
            </a:r>
            <a:r>
              <a:rPr lang="en-US" b="1" dirty="0"/>
              <a:t>particles, beams, components </a:t>
            </a:r>
            <a:r>
              <a:rPr lang="en-US" dirty="0"/>
              <a:t>of the machine</a:t>
            </a:r>
          </a:p>
          <a:p>
            <a:r>
              <a:rPr lang="en-US" dirty="0"/>
              <a:t>Often </a:t>
            </a:r>
            <a:r>
              <a:rPr lang="en-US" b="1" dirty="0"/>
              <a:t>interplay</a:t>
            </a:r>
            <a:r>
              <a:rPr lang="en-US" dirty="0"/>
              <a:t> of different effects and simulations is </a:t>
            </a:r>
            <a:r>
              <a:rPr lang="en-US" b="1" dirty="0"/>
              <a:t>essential</a:t>
            </a:r>
          </a:p>
          <a:p>
            <a:pPr lvl="1"/>
            <a:r>
              <a:rPr lang="en-US" dirty="0"/>
              <a:t>Get a </a:t>
            </a:r>
            <a:r>
              <a:rPr lang="en-US" b="1" dirty="0"/>
              <a:t>full and accurate picture </a:t>
            </a:r>
            <a:r>
              <a:rPr lang="en-US" dirty="0"/>
              <a:t>of machine </a:t>
            </a:r>
            <a:r>
              <a:rPr lang="en-US" dirty="0" err="1"/>
              <a:t>behaviour</a:t>
            </a:r>
            <a:endParaRPr lang="en-US" dirty="0"/>
          </a:p>
          <a:p>
            <a:pPr lvl="1"/>
            <a:r>
              <a:rPr lang="en-US" dirty="0"/>
              <a:t>Requires </a:t>
            </a:r>
            <a:r>
              <a:rPr lang="en-US" b="1" dirty="0"/>
              <a:t>interfacing</a:t>
            </a:r>
            <a:r>
              <a:rPr lang="en-US" dirty="0"/>
              <a:t> between simulations</a:t>
            </a:r>
          </a:p>
          <a:p>
            <a:pPr lvl="1"/>
            <a:r>
              <a:rPr lang="en-US" dirty="0"/>
              <a:t>Efficient </a:t>
            </a:r>
            <a:r>
              <a:rPr lang="en-US" b="1" dirty="0"/>
              <a:t>propagation</a:t>
            </a:r>
            <a:r>
              <a:rPr lang="en-US" dirty="0"/>
              <a:t> of design changes to all codes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550325-76A9-4401-BC33-062E8E438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3689349" cy="1430337"/>
          </a:xfrm>
        </p:spPr>
        <p:txBody>
          <a:bodyPr/>
          <a:lstStyle/>
          <a:p>
            <a:r>
              <a:rPr lang="en-US" dirty="0"/>
              <a:t>Jungle of Simulations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4523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C8158-0811-42CA-9209-198642F1B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Simulations</a:t>
            </a:r>
            <a:endParaRPr lang="en-CH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A3B50510-1706-48C6-BD5B-66B05A3E8B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150029"/>
              </p:ext>
            </p:extLst>
          </p:nvPr>
        </p:nvGraphicFramePr>
        <p:xfrm>
          <a:off x="1206500" y="2084388"/>
          <a:ext cx="10301286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679">
                  <a:extLst>
                    <a:ext uri="{9D8B030D-6E8A-4147-A177-3AD203B41FA5}">
                      <a16:colId xmlns:a16="http://schemas.microsoft.com/office/drawing/2014/main" val="184678219"/>
                    </a:ext>
                  </a:extLst>
                </a:gridCol>
                <a:gridCol w="4235116">
                  <a:extLst>
                    <a:ext uri="{9D8B030D-6E8A-4147-A177-3AD203B41FA5}">
                      <a16:colId xmlns:a16="http://schemas.microsoft.com/office/drawing/2014/main" val="51600287"/>
                    </a:ext>
                  </a:extLst>
                </a:gridCol>
                <a:gridCol w="4156491">
                  <a:extLst>
                    <a:ext uri="{9D8B030D-6E8A-4147-A177-3AD203B41FA5}">
                      <a16:colId xmlns:a16="http://schemas.microsoft.com/office/drawing/2014/main" val="19050015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Simulation type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Purpose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861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Optics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Fast linear approximation of the motion of beam centroid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Lattice design and </a:t>
                      </a:r>
                      <a:r>
                        <a:rPr lang="en-US" dirty="0" err="1"/>
                        <a:t>optimisaiton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877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Dynamic</a:t>
                      </a:r>
                      <a:r>
                        <a:rPr lang="en-US" dirty="0"/>
                        <a:t> </a:t>
                      </a:r>
                      <a:r>
                        <a:rPr lang="en-US" b="1" dirty="0"/>
                        <a:t>Aperture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Tracking large number of particles over many turns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Establishing the dynamically stable regime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481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Beam-Beam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Interaction of particles in opposite colliding beams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Study of the perturbation due collisions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255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Collimation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Interaction of particles with matter and energy deposition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Machine protection and experimental background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002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Electron Cloud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Interaction of beam and electrons emitted from beam pipe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Determining beam stability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160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Collective effects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Interaction between particles in beams and bunches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Understand collective instabilities and </a:t>
                      </a:r>
                      <a:r>
                        <a:rPr lang="en-US" dirty="0" err="1"/>
                        <a:t>behaviour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97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176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C8158-0811-42CA-9209-198642F1B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Simulations</a:t>
            </a:r>
            <a:endParaRPr lang="en-CH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A3B50510-1706-48C6-BD5B-66B05A3E8B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2477846"/>
              </p:ext>
            </p:extLst>
          </p:nvPr>
        </p:nvGraphicFramePr>
        <p:xfrm>
          <a:off x="1206500" y="2136140"/>
          <a:ext cx="103032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5192">
                  <a:extLst>
                    <a:ext uri="{9D8B030D-6E8A-4147-A177-3AD203B41FA5}">
                      <a16:colId xmlns:a16="http://schemas.microsoft.com/office/drawing/2014/main" val="184678219"/>
                    </a:ext>
                  </a:extLst>
                </a:gridCol>
                <a:gridCol w="2460154">
                  <a:extLst>
                    <a:ext uri="{9D8B030D-6E8A-4147-A177-3AD203B41FA5}">
                      <a16:colId xmlns:a16="http://schemas.microsoft.com/office/drawing/2014/main" val="51600287"/>
                    </a:ext>
                  </a:extLst>
                </a:gridCol>
                <a:gridCol w="3001791">
                  <a:extLst>
                    <a:ext uri="{9D8B030D-6E8A-4147-A177-3AD203B41FA5}">
                      <a16:colId xmlns:a16="http://schemas.microsoft.com/office/drawing/2014/main" val="1758177805"/>
                    </a:ext>
                  </a:extLst>
                </a:gridCol>
                <a:gridCol w="2946063">
                  <a:extLst>
                    <a:ext uri="{9D8B030D-6E8A-4147-A177-3AD203B41FA5}">
                      <a16:colId xmlns:a16="http://schemas.microsoft.com/office/drawing/2014/main" val="19050015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Simulation type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Particles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Turns/Distance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Interaction with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861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Optics</a:t>
                      </a:r>
                    </a:p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Single particle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Single or few turns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Magnets, (RF cavities)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877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Dynamic</a:t>
                      </a:r>
                      <a:r>
                        <a:rPr lang="en-US" dirty="0"/>
                        <a:t> </a:t>
                      </a:r>
                      <a:r>
                        <a:rPr lang="en-US" b="1" dirty="0"/>
                        <a:t>Aperture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Thousands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Thousands of turns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Magnets, (RF cavities)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481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Beam-Beam</a:t>
                      </a:r>
                    </a:p>
                    <a:p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Thousands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Interaction point (short)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Particles in the colliding beam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255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Collimation</a:t>
                      </a:r>
                    </a:p>
                    <a:p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Thousands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Large number of turns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Magnets, solid matter, secondary particles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002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Electron Cloud</a:t>
                      </a:r>
                    </a:p>
                    <a:p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Large number of macroparticles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Along bunch, thousands of turns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pipe, emitted electrons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160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Collective effects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Large number of particles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Within bunch/beam, over entire machine/many turns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Particles in the same beam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97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208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32CF4A7D-572A-4C62-B44E-DA6AB74B60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6505" y="-1225"/>
            <a:ext cx="10680694" cy="1430341"/>
          </a:xfrm>
        </p:spPr>
        <p:txBody>
          <a:bodyPr/>
          <a:lstStyle/>
          <a:p>
            <a:pPr lvl="0"/>
            <a:r>
              <a:rPr lang="en-US" dirty="0"/>
              <a:t>Jungle of Codes used for FCC-</a:t>
            </a:r>
            <a:r>
              <a:rPr lang="en-US" dirty="0" err="1"/>
              <a:t>ee</a:t>
            </a:r>
            <a:endParaRPr lang="en-CH" dirty="0"/>
          </a:p>
        </p:txBody>
      </p:sp>
      <p:graphicFrame>
        <p:nvGraphicFramePr>
          <p:cNvPr id="3" name="Table 11">
            <a:extLst>
              <a:ext uri="{FF2B5EF4-FFF2-40B4-BE49-F238E27FC236}">
                <a16:creationId xmlns:a16="http://schemas.microsoft.com/office/drawing/2014/main" id="{FEA9B632-F7A9-4531-92BC-CD06B151A57D}"/>
              </a:ext>
            </a:extLst>
          </p:cNvPr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3495292301"/>
              </p:ext>
            </p:extLst>
          </p:nvPr>
        </p:nvGraphicFramePr>
        <p:xfrm>
          <a:off x="0" y="484476"/>
          <a:ext cx="12192005" cy="63703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614425">
                  <a:extLst>
                    <a:ext uri="{9D8B030D-6E8A-4147-A177-3AD203B41FA5}">
                      <a16:colId xmlns:a16="http://schemas.microsoft.com/office/drawing/2014/main" val="850104586"/>
                    </a:ext>
                  </a:extLst>
                </a:gridCol>
                <a:gridCol w="1716943">
                  <a:extLst>
                    <a:ext uri="{9D8B030D-6E8A-4147-A177-3AD203B41FA5}">
                      <a16:colId xmlns:a16="http://schemas.microsoft.com/office/drawing/2014/main" val="4042131002"/>
                    </a:ext>
                  </a:extLst>
                </a:gridCol>
                <a:gridCol w="7860637">
                  <a:extLst>
                    <a:ext uri="{9D8B030D-6E8A-4147-A177-3AD203B41FA5}">
                      <a16:colId xmlns:a16="http://schemas.microsoft.com/office/drawing/2014/main" val="2212009565"/>
                    </a:ext>
                  </a:extLst>
                </a:gridCol>
              </a:tblGrid>
              <a:tr h="320881"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Domain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Organisation</a:t>
                      </a:r>
                      <a:endParaRPr lang="en-CH" sz="160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Codes</a:t>
                      </a:r>
                      <a:endParaRPr lang="en-CH" sz="160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506584340"/>
                  </a:ext>
                </a:extLst>
              </a:tr>
              <a:tr h="320881">
                <a:tc rowSpan="6">
                  <a:txBody>
                    <a:bodyPr/>
                    <a:lstStyle/>
                    <a:p>
                      <a:pPr lvl="0" algn="l"/>
                      <a:r>
                        <a:rPr lang="en-US" sz="1600" b="0"/>
                        <a:t>Optics and Tracking</a:t>
                      </a:r>
                      <a:endParaRPr lang="en-CH" sz="1600" b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b="1" dirty="0"/>
                        <a:t>CERN</a:t>
                      </a:r>
                      <a:endParaRPr lang="en-CH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b="1">
                          <a:solidFill>
                            <a:srgbClr val="FF0000"/>
                          </a:solidFill>
                        </a:rPr>
                        <a:t>MAD-X</a:t>
                      </a:r>
                      <a:r>
                        <a:rPr lang="en-US" sz="1600" b="1"/>
                        <a:t>, MAD-X PTC, SixTrack, SixTrackLib, </a:t>
                      </a:r>
                      <a:r>
                        <a:rPr lang="en-US" sz="1600" b="1">
                          <a:solidFill>
                            <a:srgbClr val="FF0000"/>
                          </a:solidFill>
                        </a:rPr>
                        <a:t>Xsuite</a:t>
                      </a:r>
                      <a:r>
                        <a:rPr lang="en-US" sz="1600" b="1"/>
                        <a:t>, MAD-NG, Placet, CPyMAD</a:t>
                      </a:r>
                      <a:endParaRPr lang="en-CH" sz="1600" b="1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055246464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KEK</a:t>
                      </a:r>
                      <a:endParaRPr lang="en-CH" sz="160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SAD</a:t>
                      </a:r>
                      <a:endParaRPr lang="en-CH" sz="160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283697362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ESRF</a:t>
                      </a:r>
                      <a:endParaRPr lang="en-CH" sz="160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PyAT</a:t>
                      </a:r>
                      <a:endParaRPr lang="en-CH" sz="160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111549630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dirty="0"/>
                        <a:t>Cornell</a:t>
                      </a:r>
                      <a:endParaRPr lang="en-CH" sz="16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BMAD</a:t>
                      </a:r>
                      <a:endParaRPr lang="en-CH" sz="160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01086710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dirty="0"/>
                        <a:t>Manchester</a:t>
                      </a:r>
                      <a:endParaRPr lang="en-CH" sz="16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MERLIN++</a:t>
                      </a:r>
                      <a:endParaRPr lang="en-CH" sz="160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006986285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ANL</a:t>
                      </a:r>
                      <a:endParaRPr lang="en-CH" sz="160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Elegant</a:t>
                      </a:r>
                      <a:endParaRPr lang="en-CH" sz="160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364965043"/>
                  </a:ext>
                </a:extLst>
              </a:tr>
              <a:tr h="320881">
                <a:tc rowSpan="5"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Beam-Beam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CERN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GUINEA PIG, COMBI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3872246323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LBNL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latin typeface="Calibri" pitchFamily="34"/>
                        </a:rPr>
                        <a:t>BeamBeam3D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3493663100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KEK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BBSS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2062264430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IHEP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IBB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3762634261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BINP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LifeTrac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3422754827"/>
                  </a:ext>
                </a:extLst>
              </a:tr>
              <a:tr h="320881"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latin typeface="Calibri" pitchFamily="34"/>
                        </a:rPr>
                        <a:t>Collective </a:t>
                      </a:r>
                      <a:r>
                        <a:rPr lang="de-DE" sz="1600" b="0" i="0" u="none" strike="noStrike" dirty="0" err="1">
                          <a:solidFill>
                            <a:srgbClr val="000000"/>
                          </a:solidFill>
                          <a:latin typeface="Calibri" pitchFamily="34"/>
                        </a:rPr>
                        <a:t>Effects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latin typeface="Calibri" pitchFamily="34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CERN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pyHEADTAIL, TRAIN, DELPHI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1900487772"/>
                  </a:ext>
                </a:extLst>
              </a:tr>
              <a:tr h="320881">
                <a:tc rowSpan="2"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 dirty="0" err="1">
                          <a:solidFill>
                            <a:srgbClr val="000000"/>
                          </a:solidFill>
                          <a:latin typeface="Calibri" pitchFamily="34"/>
                        </a:rPr>
                        <a:t>Impedance</a:t>
                      </a: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latin typeface="Calibri" pitchFamily="34"/>
                        </a:rPr>
                        <a:t> Modeling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CERN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IW2D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1873476358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Dassault systems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CST Studio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4131844762"/>
                  </a:ext>
                </a:extLst>
              </a:tr>
              <a:tr h="320881"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Ecloud Simulations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CERN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FF0000"/>
                          </a:solidFill>
                          <a:latin typeface="Calibri" pitchFamily="34"/>
                        </a:rPr>
                        <a:t>PyECLOUD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958275079"/>
                  </a:ext>
                </a:extLst>
              </a:tr>
              <a:tr h="320881"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 dirty="0" err="1">
                          <a:solidFill>
                            <a:srgbClr val="000000"/>
                          </a:solidFill>
                          <a:latin typeface="Calibri" pitchFamily="34"/>
                        </a:rPr>
                        <a:t>Vaccum</a:t>
                      </a: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latin typeface="Calibri" pitchFamily="34"/>
                        </a:rPr>
                        <a:t> 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CERN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Synrad+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2969019630"/>
                  </a:ext>
                </a:extLst>
              </a:tr>
              <a:tr h="320881">
                <a:tc rowSpan="2"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latin typeface="Calibri" pitchFamily="34"/>
                        </a:rPr>
                        <a:t>Energy Deposition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CERN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FLUKA, MDISIM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3052833477"/>
                  </a:ext>
                </a:extLst>
              </a:tr>
              <a:tr h="32088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Calibri" pitchFamily="34"/>
                        </a:rPr>
                        <a:t>Royal Holloway</a:t>
                      </a: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latin typeface="Calibri" pitchFamily="34"/>
                        </a:rPr>
                        <a:t>BDSIM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392707848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AE1A1F-195F-4E86-8518-3493138E623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206505" y="2084914"/>
            <a:ext cx="6289170" cy="4515700"/>
          </a:xfrm>
        </p:spPr>
        <p:txBody>
          <a:bodyPr>
            <a:normAutofit/>
          </a:bodyPr>
          <a:lstStyle/>
          <a:p>
            <a:pPr lvl="0"/>
            <a:r>
              <a:rPr lang="en-US" b="1" dirty="0"/>
              <a:t>Sequence manager </a:t>
            </a:r>
            <a:r>
              <a:rPr lang="en-US" dirty="0"/>
              <a:t>and</a:t>
            </a:r>
            <a:r>
              <a:rPr lang="en-US" b="1" dirty="0"/>
              <a:t> converter </a:t>
            </a:r>
            <a:r>
              <a:rPr lang="en-US" dirty="0"/>
              <a:t>developed by </a:t>
            </a:r>
            <a:r>
              <a:rPr lang="en-US" b="1" dirty="0"/>
              <a:t>EPFL</a:t>
            </a:r>
          </a:p>
          <a:p>
            <a:pPr lvl="1"/>
            <a:r>
              <a:rPr lang="en-US" dirty="0"/>
              <a:t>Efficient </a:t>
            </a:r>
            <a:r>
              <a:rPr lang="en-US" b="1" dirty="0"/>
              <a:t>interfacing</a:t>
            </a:r>
            <a:r>
              <a:rPr lang="en-US" dirty="0"/>
              <a:t> and </a:t>
            </a:r>
            <a:r>
              <a:rPr lang="en-US" b="1" dirty="0"/>
              <a:t>conversion</a:t>
            </a:r>
            <a:r>
              <a:rPr lang="en-US" dirty="0"/>
              <a:t> between codes</a:t>
            </a:r>
          </a:p>
          <a:p>
            <a:r>
              <a:rPr lang="en-US" b="1" dirty="0" err="1"/>
              <a:t>XConverter</a:t>
            </a:r>
            <a:endParaRPr lang="en-US" b="1" dirty="0"/>
          </a:p>
          <a:p>
            <a:pPr lvl="1"/>
            <a:r>
              <a:rPr lang="en-US" b="1" dirty="0"/>
              <a:t>Convert</a:t>
            </a:r>
            <a:r>
              <a:rPr lang="en-US" dirty="0"/>
              <a:t> to and from different codes</a:t>
            </a:r>
          </a:p>
          <a:p>
            <a:pPr lvl="1"/>
            <a:r>
              <a:rPr lang="en-US" b="1" dirty="0"/>
              <a:t>Modular</a:t>
            </a:r>
            <a:r>
              <a:rPr lang="en-US" dirty="0"/>
              <a:t> approach via </a:t>
            </a:r>
            <a:r>
              <a:rPr lang="en-US" dirty="0" err="1"/>
              <a:t>XSequence</a:t>
            </a:r>
            <a:endParaRPr lang="en-US" dirty="0"/>
          </a:p>
          <a:p>
            <a:r>
              <a:rPr lang="en-US" b="1" dirty="0" err="1"/>
              <a:t>XSequence</a:t>
            </a:r>
            <a:endParaRPr lang="en-US" b="1" dirty="0"/>
          </a:p>
          <a:p>
            <a:pPr lvl="1"/>
            <a:r>
              <a:rPr lang="en-US" b="1" dirty="0"/>
              <a:t>Python</a:t>
            </a:r>
            <a:r>
              <a:rPr lang="en-US" dirty="0"/>
              <a:t> based sequence manager</a:t>
            </a:r>
          </a:p>
          <a:p>
            <a:pPr lvl="1"/>
            <a:r>
              <a:rPr lang="en-US" b="1" dirty="0"/>
              <a:t>Backbone</a:t>
            </a:r>
            <a:r>
              <a:rPr lang="en-US" dirty="0"/>
              <a:t> of </a:t>
            </a:r>
            <a:r>
              <a:rPr lang="en-US" dirty="0" err="1"/>
              <a:t>XConverter</a:t>
            </a:r>
            <a:endParaRPr lang="en-US" dirty="0"/>
          </a:p>
          <a:p>
            <a:pPr lvl="1"/>
            <a:r>
              <a:rPr lang="en-US" dirty="0"/>
              <a:t>Allows for </a:t>
            </a:r>
            <a:r>
              <a:rPr lang="en-US" b="1" dirty="0"/>
              <a:t>code independent </a:t>
            </a:r>
            <a:r>
              <a:rPr lang="en-US" dirty="0"/>
              <a:t>lattice management and modification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2CA70397-A5AA-4A0E-B8F0-38E6E549BCC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Sequence Converter and Manager</a:t>
            </a:r>
            <a:endParaRPr lang="en-CH" dirty="0"/>
          </a:p>
        </p:txBody>
      </p:sp>
      <p:pic>
        <p:nvPicPr>
          <p:cNvPr id="4" name="table">
            <a:extLst>
              <a:ext uri="{FF2B5EF4-FFF2-40B4-BE49-F238E27FC236}">
                <a16:creationId xmlns:a16="http://schemas.microsoft.com/office/drawing/2014/main" id="{7BF24850-4163-4545-A8FA-2E7E628F54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868" r="26807"/>
          <a:stretch>
            <a:fillRect/>
          </a:stretch>
        </p:blipFill>
        <p:spPr>
          <a:xfrm>
            <a:off x="9000942" y="2084914"/>
            <a:ext cx="961866" cy="34977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table">
            <a:extLst>
              <a:ext uri="{FF2B5EF4-FFF2-40B4-BE49-F238E27FC236}">
                <a16:creationId xmlns:a16="http://schemas.microsoft.com/office/drawing/2014/main" id="{1E21A1F9-B958-47DF-AD09-F8638690B5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2008"/>
          <a:stretch>
            <a:fillRect/>
          </a:stretch>
        </p:blipFill>
        <p:spPr>
          <a:xfrm>
            <a:off x="7374690" y="2084914"/>
            <a:ext cx="1636958" cy="34977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0F8A9CBF-FC8D-4F5E-BEB5-C689F9FCD8BD}"/>
              </a:ext>
            </a:extLst>
          </p:cNvPr>
          <p:cNvSpPr txBox="1"/>
          <p:nvPr/>
        </p:nvSpPr>
        <p:spPr>
          <a:xfrm rot="16200004">
            <a:off x="9945430" y="3841619"/>
            <a:ext cx="128870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XSequence</a:t>
            </a:r>
            <a:endParaRPr lang="en-CH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Right Brace 9">
            <a:extLst>
              <a:ext uri="{FF2B5EF4-FFF2-40B4-BE49-F238E27FC236}">
                <a16:creationId xmlns:a16="http://schemas.microsoft.com/office/drawing/2014/main" id="{DF94F10C-6637-4CB0-AA73-C14AE5712E68}"/>
              </a:ext>
            </a:extLst>
          </p:cNvPr>
          <p:cNvSpPr/>
          <p:nvPr/>
        </p:nvSpPr>
        <p:spPr>
          <a:xfrm>
            <a:off x="9962808" y="2622883"/>
            <a:ext cx="288109" cy="277929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5400000"/>
              <a:gd name="f10" fmla="val 8333"/>
              <a:gd name="f11" fmla="val 50000"/>
              <a:gd name="f12" fmla="+- 0 0 -180"/>
              <a:gd name="f13" fmla="+- 0 0 -270"/>
              <a:gd name="f14" fmla="+- 0 0 -360"/>
              <a:gd name="f15" fmla="abs f4"/>
              <a:gd name="f16" fmla="abs f5"/>
              <a:gd name="f17" fmla="abs f6"/>
              <a:gd name="f18" fmla="+- 2700000 f1 0"/>
              <a:gd name="f19" fmla="*/ f12 f0 1"/>
              <a:gd name="f20" fmla="*/ f13 f0 1"/>
              <a:gd name="f21" fmla="*/ f14 f0 1"/>
              <a:gd name="f22" fmla="?: f15 f4 1"/>
              <a:gd name="f23" fmla="?: f16 f5 1"/>
              <a:gd name="f24" fmla="?: f17 f6 1"/>
              <a:gd name="f25" fmla="+- f18 0 f1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f1 0"/>
              <a:gd name="f34" fmla="+- f26 0 f1"/>
              <a:gd name="f35" fmla="+- f27 0 f1"/>
              <a:gd name="f36" fmla="+- f28 0 f1"/>
              <a:gd name="f37" fmla="min f30 f29"/>
              <a:gd name="f38" fmla="*/ f31 1 f24"/>
              <a:gd name="f39" fmla="*/ f32 1 f24"/>
              <a:gd name="f40" fmla="*/ f33 f8 1"/>
              <a:gd name="f41" fmla="val f38"/>
              <a:gd name="f42" fmla="val f39"/>
              <a:gd name="f43" fmla="*/ f40 1 f0"/>
              <a:gd name="f44" fmla="*/ f7 f37 1"/>
              <a:gd name="f45" fmla="+- f42 0 f7"/>
              <a:gd name="f46" fmla="+- f41 0 f7"/>
              <a:gd name="f47" fmla="+- 0 0 f43"/>
              <a:gd name="f48" fmla="*/ f41 f37 1"/>
              <a:gd name="f49" fmla="*/ f42 f37 1"/>
              <a:gd name="f50" fmla="*/ f46 1 2"/>
              <a:gd name="f51" fmla="min f46 f45"/>
              <a:gd name="f52" fmla="*/ f45 f11 1"/>
              <a:gd name="f53" fmla="+- 0 0 f47"/>
              <a:gd name="f54" fmla="+- f7 f50 0"/>
              <a:gd name="f55" fmla="*/ f51 f10 1"/>
              <a:gd name="f56" fmla="*/ f52 1 100000"/>
              <a:gd name="f57" fmla="*/ f53 f0 1"/>
              <a:gd name="f58" fmla="*/ f50 f37 1"/>
              <a:gd name="f59" fmla="*/ f55 1 100000"/>
              <a:gd name="f60" fmla="*/ f57 1 f8"/>
              <a:gd name="f61" fmla="*/ f54 f37 1"/>
              <a:gd name="f62" fmla="*/ f56 f37 1"/>
              <a:gd name="f63" fmla="+- f56 0 f59"/>
              <a:gd name="f64" fmla="+- f42 0 f59"/>
              <a:gd name="f65" fmla="+- f60 0 f1"/>
              <a:gd name="f66" fmla="*/ f59 f37 1"/>
              <a:gd name="f67" fmla="cos 1 f65"/>
              <a:gd name="f68" fmla="sin 1 f65"/>
              <a:gd name="f69" fmla="*/ f63 f37 1"/>
              <a:gd name="f70" fmla="*/ f64 f37 1"/>
              <a:gd name="f71" fmla="+- 0 0 f67"/>
              <a:gd name="f72" fmla="+- 0 0 f68"/>
              <a:gd name="f73" fmla="+- 0 0 f71"/>
              <a:gd name="f74" fmla="+- 0 0 f72"/>
              <a:gd name="f75" fmla="val f73"/>
              <a:gd name="f76" fmla="val f74"/>
              <a:gd name="f77" fmla="*/ f75 f50 1"/>
              <a:gd name="f78" fmla="*/ f76 f59 1"/>
              <a:gd name="f79" fmla="+- f7 f77 0"/>
              <a:gd name="f80" fmla="+- f59 0 f78"/>
              <a:gd name="f81" fmla="+- f42 f78 0"/>
              <a:gd name="f82" fmla="+- f81 0 f59"/>
              <a:gd name="f83" fmla="*/ f80 f37 1"/>
              <a:gd name="f84" fmla="*/ f79 f37 1"/>
              <a:gd name="f85" fmla="*/ f82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44" y="f44"/>
              </a:cxn>
              <a:cxn ang="f35">
                <a:pos x="f48" y="f62"/>
              </a:cxn>
              <a:cxn ang="f36">
                <a:pos x="f44" y="f49"/>
              </a:cxn>
            </a:cxnLst>
            <a:rect l="f44" t="f83" r="f84" b="f85"/>
            <a:pathLst>
              <a:path stroke="0">
                <a:moveTo>
                  <a:pt x="f44" y="f44"/>
                </a:moveTo>
                <a:arcTo wR="f58" hR="f66" stAng="f2" swAng="f1"/>
                <a:lnTo>
                  <a:pt x="f61" y="f69"/>
                </a:lnTo>
                <a:arcTo wR="f58" hR="f66" stAng="f0" swAng="f9"/>
                <a:arcTo wR="f58" hR="f66" stAng="f2" swAng="f9"/>
                <a:lnTo>
                  <a:pt x="f61" y="f70"/>
                </a:lnTo>
                <a:arcTo wR="f58" hR="f66" stAng="f7" swAng="f1"/>
                <a:close/>
              </a:path>
              <a:path fill="none">
                <a:moveTo>
                  <a:pt x="f44" y="f44"/>
                </a:moveTo>
                <a:arcTo wR="f58" hR="f66" stAng="f2" swAng="f1"/>
                <a:lnTo>
                  <a:pt x="f61" y="f69"/>
                </a:lnTo>
                <a:arcTo wR="f58" hR="f66" stAng="f0" swAng="f9"/>
                <a:arcTo wR="f58" hR="f66" stAng="f2" swAng="f9"/>
                <a:lnTo>
                  <a:pt x="f61" y="f70"/>
                </a:lnTo>
                <a:arcTo wR="f58" hR="f66" stAng="f7" swAng="f1"/>
              </a:path>
            </a:pathLst>
          </a:custGeom>
          <a:noFill/>
          <a:ln w="6345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CH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Left Brace 10">
            <a:extLst>
              <a:ext uri="{FF2B5EF4-FFF2-40B4-BE49-F238E27FC236}">
                <a16:creationId xmlns:a16="http://schemas.microsoft.com/office/drawing/2014/main" id="{1C1850F8-4891-4153-8E1E-9CC7D2D74D83}"/>
              </a:ext>
            </a:extLst>
          </p:cNvPr>
          <p:cNvSpPr/>
          <p:nvPr/>
        </p:nvSpPr>
        <p:spPr>
          <a:xfrm>
            <a:off x="10913958" y="2622883"/>
            <a:ext cx="288109" cy="277929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+- 0 0 5400000"/>
              <a:gd name="f9" fmla="val 8333"/>
              <a:gd name="f10" fmla="val 50000"/>
              <a:gd name="f11" fmla="+- 0 0 -180"/>
              <a:gd name="f12" fmla="+- 0 0 -270"/>
              <a:gd name="f13" fmla="+- 0 0 -360"/>
              <a:gd name="f14" fmla="abs f3"/>
              <a:gd name="f15" fmla="abs f4"/>
              <a:gd name="f16" fmla="abs f5"/>
              <a:gd name="f17" fmla="+- 2700000 f1 0"/>
              <a:gd name="f18" fmla="*/ f11 f0 1"/>
              <a:gd name="f19" fmla="*/ f12 f0 1"/>
              <a:gd name="f20" fmla="*/ f13 f0 1"/>
              <a:gd name="f21" fmla="?: f14 f3 1"/>
              <a:gd name="f22" fmla="?: f15 f4 1"/>
              <a:gd name="f23" fmla="?: f16 f5 1"/>
              <a:gd name="f24" fmla="+- f17 0 f1"/>
              <a:gd name="f25" fmla="*/ f18 1 f2"/>
              <a:gd name="f26" fmla="*/ f19 1 f2"/>
              <a:gd name="f27" fmla="*/ f20 1 f2"/>
              <a:gd name="f28" fmla="*/ f21 1 21600"/>
              <a:gd name="f29" fmla="*/ f22 1 21600"/>
              <a:gd name="f30" fmla="*/ 21600 f21 1"/>
              <a:gd name="f31" fmla="*/ 21600 f22 1"/>
              <a:gd name="f32" fmla="+- f24 f1 0"/>
              <a:gd name="f33" fmla="+- f25 0 f1"/>
              <a:gd name="f34" fmla="+- f26 0 f1"/>
              <a:gd name="f35" fmla="+- f27 0 f1"/>
              <a:gd name="f36" fmla="min f29 f28"/>
              <a:gd name="f37" fmla="*/ f30 1 f23"/>
              <a:gd name="f38" fmla="*/ f31 1 f23"/>
              <a:gd name="f39" fmla="*/ f32 f7 1"/>
              <a:gd name="f40" fmla="val f37"/>
              <a:gd name="f41" fmla="val f38"/>
              <a:gd name="f42" fmla="*/ f39 1 f0"/>
              <a:gd name="f43" fmla="*/ f6 f36 1"/>
              <a:gd name="f44" fmla="+- f41 0 f6"/>
              <a:gd name="f45" fmla="+- f40 0 f6"/>
              <a:gd name="f46" fmla="+- 0 0 f42"/>
              <a:gd name="f47" fmla="*/ f40 f36 1"/>
              <a:gd name="f48" fmla="*/ f41 f36 1"/>
              <a:gd name="f49" fmla="*/ f45 1 2"/>
              <a:gd name="f50" fmla="min f45 f44"/>
              <a:gd name="f51" fmla="*/ f44 f10 1"/>
              <a:gd name="f52" fmla="+- 0 0 f46"/>
              <a:gd name="f53" fmla="+- f6 f49 0"/>
              <a:gd name="f54" fmla="*/ f50 f9 1"/>
              <a:gd name="f55" fmla="*/ f51 1 100000"/>
              <a:gd name="f56" fmla="*/ f52 f0 1"/>
              <a:gd name="f57" fmla="*/ f49 f36 1"/>
              <a:gd name="f58" fmla="*/ f54 1 100000"/>
              <a:gd name="f59" fmla="*/ f56 1 f7"/>
              <a:gd name="f60" fmla="*/ f53 f36 1"/>
              <a:gd name="f61" fmla="*/ f55 f36 1"/>
              <a:gd name="f62" fmla="+- f55 f58 0"/>
              <a:gd name="f63" fmla="+- f59 0 f1"/>
              <a:gd name="f64" fmla="*/ f58 f36 1"/>
              <a:gd name="f65" fmla="cos 1 f63"/>
              <a:gd name="f66" fmla="sin 1 f63"/>
              <a:gd name="f67" fmla="*/ f62 f36 1"/>
              <a:gd name="f68" fmla="+- 0 0 f65"/>
              <a:gd name="f69" fmla="+- 0 0 f66"/>
              <a:gd name="f70" fmla="+- 0 0 f68"/>
              <a:gd name="f71" fmla="+- 0 0 f69"/>
              <a:gd name="f72" fmla="val f70"/>
              <a:gd name="f73" fmla="val f71"/>
              <a:gd name="f74" fmla="*/ f72 f49 1"/>
              <a:gd name="f75" fmla="*/ f73 f58 1"/>
              <a:gd name="f76" fmla="+- f40 0 f74"/>
              <a:gd name="f77" fmla="+- f58 0 f75"/>
              <a:gd name="f78" fmla="+- f41 f75 0"/>
              <a:gd name="f79" fmla="+- f78 0 f58"/>
              <a:gd name="f80" fmla="*/ f76 f36 1"/>
              <a:gd name="f81" fmla="*/ f77 f36 1"/>
              <a:gd name="f82" fmla="*/ f79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7" y="f43"/>
              </a:cxn>
              <a:cxn ang="f34">
                <a:pos x="f43" y="f61"/>
              </a:cxn>
              <a:cxn ang="f35">
                <a:pos x="f47" y="f48"/>
              </a:cxn>
            </a:cxnLst>
            <a:rect l="f80" t="f81" r="f47" b="f82"/>
            <a:pathLst>
              <a:path stroke="0">
                <a:moveTo>
                  <a:pt x="f47" y="f48"/>
                </a:moveTo>
                <a:arcTo wR="f57" hR="f64" stAng="f1" swAng="f1"/>
                <a:lnTo>
                  <a:pt x="f60" y="f67"/>
                </a:lnTo>
                <a:arcTo wR="f57" hR="f64" stAng="f6" swAng="f8"/>
                <a:arcTo wR="f57" hR="f64" stAng="f1" swAng="f8"/>
                <a:lnTo>
                  <a:pt x="f60" y="f64"/>
                </a:lnTo>
                <a:arcTo wR="f57" hR="f64" stAng="f0" swAng="f1"/>
                <a:close/>
              </a:path>
              <a:path fill="none">
                <a:moveTo>
                  <a:pt x="f47" y="f48"/>
                </a:moveTo>
                <a:arcTo wR="f57" hR="f64" stAng="f1" swAng="f1"/>
                <a:lnTo>
                  <a:pt x="f60" y="f67"/>
                </a:lnTo>
                <a:arcTo wR="f57" hR="f64" stAng="f6" swAng="f8"/>
                <a:arcTo wR="f57" hR="f64" stAng="f1" swAng="f8"/>
                <a:lnTo>
                  <a:pt x="f60" y="f64"/>
                </a:lnTo>
                <a:arcTo wR="f57" hR="f64" stAng="f0" swAng="f1"/>
              </a:path>
            </a:pathLst>
          </a:custGeom>
          <a:noFill/>
          <a:ln w="6345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CH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9" name="Picture 14">
            <a:extLst>
              <a:ext uri="{FF2B5EF4-FFF2-40B4-BE49-F238E27FC236}">
                <a16:creationId xmlns:a16="http://schemas.microsoft.com/office/drawing/2014/main" id="{EBB4311D-8AC8-4147-8A15-32E602AF8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2067" y="2084914"/>
            <a:ext cx="957157" cy="349940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956234-E5C8-4FA5-BBAB-838686431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Identified </a:t>
            </a:r>
            <a:r>
              <a:rPr lang="en-US" b="1" dirty="0" err="1"/>
              <a:t>XSuite</a:t>
            </a:r>
            <a:r>
              <a:rPr lang="en-US" dirty="0"/>
              <a:t> a software as cornerstone for software framework</a:t>
            </a:r>
          </a:p>
          <a:p>
            <a:pPr lvl="1"/>
            <a:r>
              <a:rPr lang="en-US" dirty="0"/>
              <a:t>Aims to cover a large </a:t>
            </a:r>
            <a:r>
              <a:rPr lang="en-US" b="1" dirty="0"/>
              <a:t>range</a:t>
            </a:r>
            <a:r>
              <a:rPr lang="en-US" dirty="0"/>
              <a:t> </a:t>
            </a:r>
            <a:r>
              <a:rPr lang="en-US" b="1" dirty="0"/>
              <a:t>of</a:t>
            </a:r>
            <a:r>
              <a:rPr lang="en-US" dirty="0"/>
              <a:t> </a:t>
            </a:r>
            <a:r>
              <a:rPr lang="en-US" b="1" dirty="0"/>
              <a:t>functionality</a:t>
            </a:r>
          </a:p>
          <a:p>
            <a:pPr lvl="1"/>
            <a:r>
              <a:rPr lang="en-US" dirty="0"/>
              <a:t>Written in </a:t>
            </a:r>
            <a:r>
              <a:rPr lang="en-US" b="1" dirty="0"/>
              <a:t>python</a:t>
            </a:r>
            <a:r>
              <a:rPr lang="en-US" dirty="0"/>
              <a:t> for easier interfacing</a:t>
            </a:r>
          </a:p>
          <a:p>
            <a:pPr lvl="1"/>
            <a:r>
              <a:rPr lang="en-US" dirty="0"/>
              <a:t>Large and growing </a:t>
            </a:r>
            <a:r>
              <a:rPr lang="en-US" b="1" dirty="0"/>
              <a:t>CERN</a:t>
            </a:r>
            <a:r>
              <a:rPr lang="en-US" dirty="0"/>
              <a:t> </a:t>
            </a:r>
            <a:r>
              <a:rPr lang="en-US" b="1" dirty="0"/>
              <a:t>community</a:t>
            </a:r>
          </a:p>
          <a:p>
            <a:r>
              <a:rPr lang="en-US" dirty="0"/>
              <a:t>Aim to provide direct </a:t>
            </a:r>
            <a:r>
              <a:rPr lang="en-US" b="1" dirty="0"/>
              <a:t>input</a:t>
            </a:r>
            <a:r>
              <a:rPr lang="en-US" dirty="0"/>
              <a:t> relevant for FCC-</a:t>
            </a:r>
            <a:r>
              <a:rPr lang="en-US" dirty="0" err="1"/>
              <a:t>ee</a:t>
            </a:r>
            <a:r>
              <a:rPr lang="en-US" dirty="0"/>
              <a:t> study by</a:t>
            </a:r>
          </a:p>
          <a:p>
            <a:pPr lvl="1"/>
            <a:r>
              <a:rPr lang="en-US" b="1" dirty="0"/>
              <a:t>Implementing</a:t>
            </a:r>
            <a:r>
              <a:rPr lang="en-US" dirty="0"/>
              <a:t> features</a:t>
            </a:r>
          </a:p>
          <a:p>
            <a:pPr lvl="1"/>
            <a:r>
              <a:rPr lang="en-US" b="1" dirty="0"/>
              <a:t>Benchmarking</a:t>
            </a:r>
            <a:r>
              <a:rPr lang="en-US" dirty="0"/>
              <a:t> new features</a:t>
            </a:r>
          </a:p>
          <a:p>
            <a:pPr lvl="1"/>
            <a:r>
              <a:rPr lang="en-US" dirty="0"/>
              <a:t>Being </a:t>
            </a:r>
            <a:r>
              <a:rPr lang="en-US" b="1" dirty="0"/>
              <a:t>first time users</a:t>
            </a:r>
            <a:r>
              <a:rPr lang="en-US" dirty="0"/>
              <a:t> and inputting needs</a:t>
            </a:r>
          </a:p>
          <a:p>
            <a:r>
              <a:rPr lang="en-US" b="1" dirty="0"/>
              <a:t>Conversions</a:t>
            </a:r>
            <a:r>
              <a:rPr lang="en-US" dirty="0"/>
              <a:t> still relevant to convert </a:t>
            </a:r>
            <a:r>
              <a:rPr lang="en-US" b="1" dirty="0"/>
              <a:t>to and from </a:t>
            </a:r>
            <a:r>
              <a:rPr lang="en-US" b="1" dirty="0" err="1"/>
              <a:t>XSuite</a:t>
            </a:r>
            <a:r>
              <a:rPr lang="en-US" b="1" dirty="0"/>
              <a:t> </a:t>
            </a:r>
            <a:r>
              <a:rPr lang="en-US" dirty="0"/>
              <a:t>and all legacy codes</a:t>
            </a:r>
            <a:endParaRPr lang="en-US" b="1" dirty="0"/>
          </a:p>
          <a:p>
            <a:pPr lvl="1"/>
            <a:r>
              <a:rPr lang="en-US" dirty="0"/>
              <a:t>Also for benchmark studies</a:t>
            </a:r>
          </a:p>
          <a:p>
            <a:r>
              <a:rPr lang="en-US" dirty="0"/>
              <a:t>Use software for meaningful </a:t>
            </a:r>
            <a:r>
              <a:rPr lang="en-US" b="1" dirty="0"/>
              <a:t>contributions to FCC </a:t>
            </a:r>
            <a:r>
              <a:rPr lang="en-US" dirty="0"/>
              <a:t>study</a:t>
            </a:r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5F1D94-E4EA-4F35-A133-67CF1E2AF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Army Knife - </a:t>
            </a:r>
            <a:r>
              <a:rPr lang="en-US" dirty="0" err="1"/>
              <a:t>XSuite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7945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D230780-F8D8-4241-BDC3-796BA966B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6"/>
          <a:stretch/>
        </p:blipFill>
        <p:spPr bwMode="auto">
          <a:xfrm>
            <a:off x="1531832" y="1104900"/>
            <a:ext cx="9669046" cy="316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Google Shape;242;p39"/>
          <p:cNvSpPr/>
          <p:nvPr/>
        </p:nvSpPr>
        <p:spPr>
          <a:xfrm rot="5400000">
            <a:off x="3539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47694" y="4790218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3814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7603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11667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7878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9"/>
          <p:cNvSpPr/>
          <p:nvPr/>
        </p:nvSpPr>
        <p:spPr>
          <a:xfrm>
            <a:off x="306667" y="4307472"/>
            <a:ext cx="2150783" cy="2292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50" name="Google Shape;250;p39"/>
          <p:cNvSpPr txBox="1"/>
          <p:nvPr/>
        </p:nvSpPr>
        <p:spPr>
          <a:xfrm rot="-2578799">
            <a:off x="9797894" y="4866082"/>
            <a:ext cx="1412263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 rot="5400000">
            <a:off x="10127025" y="4295200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 rot="-2578635">
            <a:off x="10295040" y="2959039"/>
            <a:ext cx="1251620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ML for DA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optimization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6367" y="6292266"/>
            <a:ext cx="1872671" cy="540033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9"/>
          <p:cNvSpPr txBox="1"/>
          <p:nvPr/>
        </p:nvSpPr>
        <p:spPr>
          <a:xfrm rot="-2579331">
            <a:off x="1262594" y="49413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5731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9"/>
          <p:cNvSpPr/>
          <p:nvPr/>
        </p:nvSpPr>
        <p:spPr>
          <a:xfrm rot="5400000">
            <a:off x="10784250" y="4289067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11051842" y="4845442"/>
            <a:ext cx="988016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10917067" y="2869060"/>
            <a:ext cx="1515724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9"/>
          <p:cNvSpPr txBox="1"/>
          <p:nvPr/>
        </p:nvSpPr>
        <p:spPr>
          <a:xfrm rot="-2578635">
            <a:off x="477053" y="3322566"/>
            <a:ext cx="1097831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Xsequence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619841" y="5436359"/>
            <a:ext cx="1280533" cy="2292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115225" y="5571002"/>
            <a:ext cx="1443564" cy="1107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 dirty="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 L. van Riesen-Haupt, G. Simon, S. White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11475450" y="4686251"/>
            <a:ext cx="3624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11507344" y="39709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91261" y="1933216"/>
            <a:ext cx="1057159" cy="6173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</p:spPr>
        <p:txBody>
          <a:bodyPr/>
          <a:lstStyle/>
          <a:p>
            <a:r>
              <a:rPr lang="en-US" dirty="0" err="1"/>
              <a:t>XSuite</a:t>
            </a:r>
            <a:endParaRPr lang="en-US" dirty="0"/>
          </a:p>
        </p:txBody>
      </p:sp>
      <p:sp>
        <p:nvSpPr>
          <p:cNvPr id="43" name="Google Shape;233;p39">
            <a:extLst>
              <a:ext uri="{FF2B5EF4-FFF2-40B4-BE49-F238E27FC236}">
                <a16:creationId xmlns:a16="http://schemas.microsoft.com/office/drawing/2014/main" id="{E9441DDD-748C-4E91-98C5-B3431F48054A}"/>
              </a:ext>
            </a:extLst>
          </p:cNvPr>
          <p:cNvSpPr/>
          <p:nvPr/>
        </p:nvSpPr>
        <p:spPr>
          <a:xfrm rot="5400000">
            <a:off x="2289943" y="4487536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257;p39">
            <a:extLst>
              <a:ext uri="{FF2B5EF4-FFF2-40B4-BE49-F238E27FC236}">
                <a16:creationId xmlns:a16="http://schemas.microsoft.com/office/drawing/2014/main" id="{BBE0AB29-C10D-4E0F-B31D-C5A796AA6CB7}"/>
              </a:ext>
            </a:extLst>
          </p:cNvPr>
          <p:cNvSpPr txBox="1"/>
          <p:nvPr/>
        </p:nvSpPr>
        <p:spPr>
          <a:xfrm rot="19021052">
            <a:off x="1332576" y="5252378"/>
            <a:ext cx="1887761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" sz="1333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G. </a:t>
            </a:r>
            <a:r>
              <a:rPr lang="fr" sz="1333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Iadarola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234;p39">
            <a:extLst>
              <a:ext uri="{FF2B5EF4-FFF2-40B4-BE49-F238E27FC236}">
                <a16:creationId xmlns:a16="http://schemas.microsoft.com/office/drawing/2014/main" id="{9E0D8A77-4FFE-4BC6-B00F-C710EEEA922E}"/>
              </a:ext>
            </a:extLst>
          </p:cNvPr>
          <p:cNvSpPr/>
          <p:nvPr/>
        </p:nvSpPr>
        <p:spPr>
          <a:xfrm rot="5400000">
            <a:off x="3828051" y="4454755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235;p39">
            <a:extLst>
              <a:ext uri="{FF2B5EF4-FFF2-40B4-BE49-F238E27FC236}">
                <a16:creationId xmlns:a16="http://schemas.microsoft.com/office/drawing/2014/main" id="{B0C2EF5A-BA14-4656-B197-746C2C09CA43}"/>
              </a:ext>
            </a:extLst>
          </p:cNvPr>
          <p:cNvSpPr/>
          <p:nvPr/>
        </p:nvSpPr>
        <p:spPr>
          <a:xfrm rot="5400000">
            <a:off x="4162065" y="4454755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264;p39">
            <a:extLst>
              <a:ext uri="{FF2B5EF4-FFF2-40B4-BE49-F238E27FC236}">
                <a16:creationId xmlns:a16="http://schemas.microsoft.com/office/drawing/2014/main" id="{1A1B3F3F-137A-454E-979A-3A219F2D695A}"/>
              </a:ext>
            </a:extLst>
          </p:cNvPr>
          <p:cNvSpPr txBox="1"/>
          <p:nvPr/>
        </p:nvSpPr>
        <p:spPr>
          <a:xfrm rot="19021072">
            <a:off x="3098795" y="5153122"/>
            <a:ext cx="1847543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P. Kicsiny, X.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Buffat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T.Pieloni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235;p39">
            <a:extLst>
              <a:ext uri="{FF2B5EF4-FFF2-40B4-BE49-F238E27FC236}">
                <a16:creationId xmlns:a16="http://schemas.microsoft.com/office/drawing/2014/main" id="{05BE33D7-9AFB-466D-85E3-234FA90FF5F3}"/>
              </a:ext>
            </a:extLst>
          </p:cNvPr>
          <p:cNvSpPr/>
          <p:nvPr/>
        </p:nvSpPr>
        <p:spPr>
          <a:xfrm rot="5400000">
            <a:off x="6480708" y="4449676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255;p39">
            <a:extLst>
              <a:ext uri="{FF2B5EF4-FFF2-40B4-BE49-F238E27FC236}">
                <a16:creationId xmlns:a16="http://schemas.microsoft.com/office/drawing/2014/main" id="{AB904A92-5A27-4A66-85A9-F5F04CE03917}"/>
              </a:ext>
            </a:extLst>
          </p:cNvPr>
          <p:cNvSpPr txBox="1"/>
          <p:nvPr/>
        </p:nvSpPr>
        <p:spPr>
          <a:xfrm rot="19020491">
            <a:off x="5566022" y="5075099"/>
            <a:ext cx="1816617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X. Buffat, R.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Soos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236;p39">
            <a:extLst>
              <a:ext uri="{FF2B5EF4-FFF2-40B4-BE49-F238E27FC236}">
                <a16:creationId xmlns:a16="http://schemas.microsoft.com/office/drawing/2014/main" id="{D654E0C1-9A2C-4FD0-8424-ED2604360BBF}"/>
              </a:ext>
            </a:extLst>
          </p:cNvPr>
          <p:cNvSpPr/>
          <p:nvPr/>
        </p:nvSpPr>
        <p:spPr>
          <a:xfrm rot="5400000">
            <a:off x="7410252" y="4449676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254;p39">
            <a:extLst>
              <a:ext uri="{FF2B5EF4-FFF2-40B4-BE49-F238E27FC236}">
                <a16:creationId xmlns:a16="http://schemas.microsoft.com/office/drawing/2014/main" id="{AF34572E-9F87-4C89-BBB1-384B09D8DD6F}"/>
              </a:ext>
            </a:extLst>
          </p:cNvPr>
          <p:cNvSpPr txBox="1"/>
          <p:nvPr/>
        </p:nvSpPr>
        <p:spPr>
          <a:xfrm rot="19021072">
            <a:off x="6415945" y="5183225"/>
            <a:ext cx="1847543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L. Sabato, L.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Mether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, </a:t>
            </a: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G.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Iadarola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237;p39">
            <a:extLst>
              <a:ext uri="{FF2B5EF4-FFF2-40B4-BE49-F238E27FC236}">
                <a16:creationId xmlns:a16="http://schemas.microsoft.com/office/drawing/2014/main" id="{97B957AF-2B1C-498A-9470-2735246E1604}"/>
              </a:ext>
            </a:extLst>
          </p:cNvPr>
          <p:cNvSpPr/>
          <p:nvPr/>
        </p:nvSpPr>
        <p:spPr>
          <a:xfrm rot="5400000">
            <a:off x="7753156" y="4449676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238;p39">
            <a:extLst>
              <a:ext uri="{FF2B5EF4-FFF2-40B4-BE49-F238E27FC236}">
                <a16:creationId xmlns:a16="http://schemas.microsoft.com/office/drawing/2014/main" id="{3F367912-37BA-4C2B-B16E-55E13C045534}"/>
              </a:ext>
            </a:extLst>
          </p:cNvPr>
          <p:cNvSpPr/>
          <p:nvPr/>
        </p:nvSpPr>
        <p:spPr>
          <a:xfrm rot="5400000">
            <a:off x="8078276" y="4449676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251;p39">
            <a:extLst>
              <a:ext uri="{FF2B5EF4-FFF2-40B4-BE49-F238E27FC236}">
                <a16:creationId xmlns:a16="http://schemas.microsoft.com/office/drawing/2014/main" id="{59451EAE-63A3-4DD7-9653-563BD873008B}"/>
              </a:ext>
            </a:extLst>
          </p:cNvPr>
          <p:cNvSpPr txBox="1"/>
          <p:nvPr/>
        </p:nvSpPr>
        <p:spPr>
          <a:xfrm rot="19021072">
            <a:off x="7203206" y="5112434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P.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Kicsiny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, X.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Buffat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239;p39">
            <a:extLst>
              <a:ext uri="{FF2B5EF4-FFF2-40B4-BE49-F238E27FC236}">
                <a16:creationId xmlns:a16="http://schemas.microsoft.com/office/drawing/2014/main" id="{BDE3DD33-2E97-4081-B9D9-76596250FFD8}"/>
              </a:ext>
            </a:extLst>
          </p:cNvPr>
          <p:cNvSpPr/>
          <p:nvPr/>
        </p:nvSpPr>
        <p:spPr>
          <a:xfrm rot="5400000">
            <a:off x="9106072" y="4453873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255;p39">
            <a:extLst>
              <a:ext uri="{FF2B5EF4-FFF2-40B4-BE49-F238E27FC236}">
                <a16:creationId xmlns:a16="http://schemas.microsoft.com/office/drawing/2014/main" id="{E3FC9932-F5EC-4AD8-8A15-AA76AB4390F7}"/>
              </a:ext>
            </a:extLst>
          </p:cNvPr>
          <p:cNvSpPr txBox="1"/>
          <p:nvPr/>
        </p:nvSpPr>
        <p:spPr>
          <a:xfrm rot="19020491">
            <a:off x="8744130" y="4974576"/>
            <a:ext cx="1041217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240;p39">
            <a:extLst>
              <a:ext uri="{FF2B5EF4-FFF2-40B4-BE49-F238E27FC236}">
                <a16:creationId xmlns:a16="http://schemas.microsoft.com/office/drawing/2014/main" id="{1B6F0076-A185-4096-84BE-D7D646F504FB}"/>
              </a:ext>
            </a:extLst>
          </p:cNvPr>
          <p:cNvSpPr/>
          <p:nvPr/>
        </p:nvSpPr>
        <p:spPr>
          <a:xfrm rot="5400000">
            <a:off x="9567118" y="4449676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241;p39">
            <a:extLst>
              <a:ext uri="{FF2B5EF4-FFF2-40B4-BE49-F238E27FC236}">
                <a16:creationId xmlns:a16="http://schemas.microsoft.com/office/drawing/2014/main" id="{ED91616D-C635-4133-B1A5-12DA9E6D58B1}"/>
              </a:ext>
            </a:extLst>
          </p:cNvPr>
          <p:cNvSpPr/>
          <p:nvPr/>
        </p:nvSpPr>
        <p:spPr>
          <a:xfrm rot="5400000">
            <a:off x="9866838" y="4449676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Picture 58" descr="A picture containing graphics, drawing, sketch, art&#10;&#10;Description automatically generated">
            <a:extLst>
              <a:ext uri="{FF2B5EF4-FFF2-40B4-BE49-F238E27FC236}">
                <a16:creationId xmlns:a16="http://schemas.microsoft.com/office/drawing/2014/main" id="{5D1FC818-FB88-4F84-B70D-F718E2C176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25" y="2688695"/>
            <a:ext cx="971550" cy="54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539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230627_IP_Tuning</Template>
  <TotalTime>11577</TotalTime>
  <Words>1159</Words>
  <Application>Microsoft Office PowerPoint</Application>
  <PresentationFormat>Widescreen</PresentationFormat>
  <Paragraphs>252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Franklin Gothic Demi Cond</vt:lpstr>
      <vt:lpstr>Wingdings</vt:lpstr>
      <vt:lpstr>Thème Office</vt:lpstr>
      <vt:lpstr>Simulation Tools for Future Colliders</vt:lpstr>
      <vt:lpstr>Motivation</vt:lpstr>
      <vt:lpstr>Jungle of Simulations</vt:lpstr>
      <vt:lpstr>Examples of Simulations</vt:lpstr>
      <vt:lpstr>Examples of Simulations</vt:lpstr>
      <vt:lpstr>Jungle of Codes used for FCC-ee</vt:lpstr>
      <vt:lpstr>Sequence Converter and Manager</vt:lpstr>
      <vt:lpstr>Swiss Army Knife - XSuite</vt:lpstr>
      <vt:lpstr>XSuite</vt:lpstr>
      <vt:lpstr>Great Progress</vt:lpstr>
      <vt:lpstr>Consistency - Benchmarking</vt:lpstr>
      <vt:lpstr>Consistency - Benchmarking</vt:lpstr>
      <vt:lpstr>First Results: Optics, Beam-Beam and Emittance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Léon Van Riesen-Haupt</dc:creator>
  <cp:lastModifiedBy>Léon Van Riesen-Haupt</cp:lastModifiedBy>
  <cp:revision>70</cp:revision>
  <dcterms:created xsi:type="dcterms:W3CDTF">2023-08-30T09:28:16Z</dcterms:created>
  <dcterms:modified xsi:type="dcterms:W3CDTF">2023-09-07T10:25:54Z</dcterms:modified>
</cp:coreProperties>
</file>