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notesSlides/_rels/notesSlide1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2.xml" ContentType="application/vnd.openxmlformats-officedocument.presentationml.notes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_rels/slideMaster11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19.xml" ContentType="application/vnd.openxmlformats-officedocument.presentationml.slideLayout+xml"/>
  <Override PartName="/ppt/slideLayouts/_rels/slideLayout90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18.xml.rels" ContentType="application/vnd.openxmlformats-package.relationships+xml"/>
  <Override PartName="/ppt/slideLayouts/slideLayout118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59.png" ContentType="image/png"/>
  <Override PartName="/ppt/media/image16.png" ContentType="image/png"/>
  <Override PartName="/ppt/media/image58.png" ContentType="image/png"/>
  <Override PartName="/ppt/media/image15.png" ContentType="image/png"/>
  <Override PartName="/ppt/media/image57.png" ContentType="image/png"/>
  <Override PartName="/ppt/media/image14.png" ContentType="image/png"/>
  <Override PartName="/ppt/media/image56.png" ContentType="image/png"/>
  <Override PartName="/ppt/media/image13.png" ContentType="image/png"/>
  <Override PartName="/ppt/media/image49.png" ContentType="image/png"/>
  <Override PartName="/ppt/media/image48.png" ContentType="image/png"/>
  <Override PartName="/ppt/media/image47.png" ContentType="image/png"/>
  <Override PartName="/ppt/media/image39.jpeg" ContentType="image/jpeg"/>
  <Override PartName="/ppt/media/image55.png" ContentType="image/png"/>
  <Override PartName="/ppt/media/image12.png" ContentType="image/png"/>
  <Override PartName="/ppt/media/image38.png" ContentType="image/png"/>
  <Override PartName="/ppt/media/image54.png" ContentType="image/png"/>
  <Override PartName="/ppt/media/image11.png" ContentType="image/png"/>
  <Override PartName="/ppt/media/image37.png" ContentType="image/png"/>
  <Override PartName="/ppt/media/image9.png" ContentType="image/png"/>
  <Override PartName="/ppt/media/image17.png" ContentType="image/png"/>
  <Override PartName="/ppt/media/image51.png" ContentType="image/png"/>
  <Override PartName="/ppt/media/image42.png" ContentType="image/png"/>
  <Override PartName="/ppt/media/image25.png" ContentType="image/png"/>
  <Override PartName="/ppt/media/image68.png" ContentType="image/png"/>
  <Override PartName="/ppt/media/image4.png" ContentType="image/png"/>
  <Override PartName="/ppt/media/image18.png" ContentType="image/png"/>
  <Override PartName="/ppt/media/image52.png" ContentType="image/png"/>
  <Override PartName="/ppt/media/image78.png" ContentType="image/png"/>
  <Override PartName="/ppt/media/image35.png" ContentType="image/png"/>
  <Override PartName="/ppt/media/image60.png" ContentType="image/png"/>
  <Override PartName="/ppt/media/image43.png" ContentType="image/png"/>
  <Override PartName="/ppt/media/image34.png" ContentType="image/png"/>
  <Override PartName="/ppt/media/image77.png" ContentType="image/png"/>
  <Override PartName="/ppt/media/image26.png" ContentType="image/png"/>
  <Override PartName="/ppt/media/image69.png" ContentType="image/png"/>
  <Override PartName="/ppt/media/image74.png" ContentType="image/png"/>
  <Override PartName="/ppt/media/image72.png" ContentType="image/png"/>
  <Override PartName="/ppt/media/image46.png" ContentType="image/png"/>
  <Override PartName="/ppt/media/image31.jpeg" ContentType="image/jpeg"/>
  <Override PartName="/ppt/media/image29.png" ContentType="image/png"/>
  <Override PartName="/ppt/media/image70.png" ContentType="image/png"/>
  <Override PartName="/ppt/media/image36.png" ContentType="image/png"/>
  <Override PartName="/ppt/media/image19.png" ContentType="image/png"/>
  <Override PartName="/ppt/media/image62.png" ContentType="image/png"/>
  <Override PartName="/ppt/media/image28.png" ContentType="image/png"/>
  <Override PartName="/ppt/media/image45.png" ContentType="image/png"/>
  <Override PartName="/ppt/media/image71.png" ContentType="image/png"/>
  <Override PartName="/ppt/media/image44.png" ContentType="image/png"/>
  <Override PartName="/ppt/media/image27.png" ContentType="image/png"/>
  <Override PartName="/ppt/media/image61.png" ContentType="image/png"/>
  <Override PartName="/ppt/media/image67.png" ContentType="image/png"/>
  <Override PartName="/ppt/media/image24.png" ContentType="image/png"/>
  <Override PartName="/ppt/media/image41.png" ContentType="image/png"/>
  <Override PartName="/ppt/media/image76.png" ContentType="image/png"/>
  <Override PartName="/ppt/media/image33.png" ContentType="image/png"/>
  <Override PartName="/ppt/media/image50.png" ContentType="image/png"/>
  <Override PartName="/ppt/media/image66.png" ContentType="image/png"/>
  <Override PartName="/ppt/media/image23.png" ContentType="image/png"/>
  <Override PartName="/ppt/media/media6.mp4" ContentType="video/mp4"/>
  <Override PartName="/ppt/media/image40.png" ContentType="image/png"/>
  <Override PartName="/ppt/media/image75.png" ContentType="image/png"/>
  <Override PartName="/ppt/media/image32.png" ContentType="image/png"/>
  <Override PartName="/ppt/media/image65.png" ContentType="image/png"/>
  <Override PartName="/ppt/media/image22.png" ContentType="image/png"/>
  <Override PartName="/ppt/media/image2.jpeg" ContentType="image/jpeg"/>
  <Override PartName="/ppt/media/image3.jpeg" ContentType="image/jpeg"/>
  <Override PartName="/ppt/media/image5.png" ContentType="image/png"/>
  <Override PartName="/ppt/media/image1.wmf" ContentType="image/x-wmf"/>
  <Override PartName="/ppt/media/image8.png" ContentType="image/png"/>
  <Override PartName="/ppt/media/image64.png" ContentType="image/png"/>
  <Override PartName="/ppt/media/image21.png" ContentType="image/png"/>
  <Override PartName="/ppt/media/image73.png" ContentType="image/png"/>
  <Override PartName="/ppt/media/image30.png" ContentType="image/png"/>
  <Override PartName="/ppt/media/image7.png" ContentType="image/png"/>
  <Override PartName="/ppt/media/image63.png" ContentType="image/png"/>
  <Override PartName="/ppt/media/image20.png" ContentType="image/png"/>
  <Override PartName="/ppt/media/image53.png" ContentType="image/png"/>
  <Override PartName="/ppt/media/image10.png" ContentType="image/png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13.xml" ContentType="application/vnd.openxmlformats-officedocument.presentationml.slide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31.xml" ContentType="application/vnd.openxmlformats-officedocument.presentationml.slide+xml"/>
  <Override PartName="/ppt/slides/slide23.xml" ContentType="application/vnd.openxmlformats-officedocument.presentationml.slide+xml"/>
  <Override PartName="/ppt/slides/slide15.xml" ContentType="application/vnd.openxmlformats-officedocument.presentationml.slide+xml"/>
  <Override PartName="/ppt/slides/slide32.xml" ContentType="application/vnd.openxmlformats-officedocument.presentationml.slide+xml"/>
  <Override PartName="/ppt/slides/slide24.xml" ContentType="application/vnd.openxmlformats-officedocument.presentationml.slide+xml"/>
  <Override PartName="/ppt/slides/slide16.xml" ContentType="application/vnd.openxmlformats-officedocument.presentationml.slide+xml"/>
  <Override PartName="/ppt/slides/slide33.xml" ContentType="application/vnd.openxmlformats-officedocument.presentationml.slide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4.xml.rels" ContentType="application/vnd.openxmlformats-package.relationships+xml"/>
  <Override PartName="/ppt/slides/_rels/slide24.xml.rels" ContentType="application/vnd.openxmlformats-package.relationships+xml"/>
  <Override PartName="/ppt/slides/_rels/slide12.xml.rels" ContentType="application/vnd.openxmlformats-package.relationships+xml"/>
  <Override PartName="/ppt/slides/_rels/slide20.xml.rels" ContentType="application/vnd.openxmlformats-package.relationships+xml"/>
  <Override PartName="/ppt/slides/_rels/slide23.xml.rels" ContentType="application/vnd.openxmlformats-package.relationships+xml"/>
  <Override PartName="/ppt/slides/_rels/slide32.xml.rels" ContentType="application/vnd.openxmlformats-package.relationships+xml"/>
  <Override PartName="/ppt/slides/_rels/slide15.xml.rels" ContentType="application/vnd.openxmlformats-package.relationships+xml"/>
  <Override PartName="/ppt/slides/_rels/slide3.xml.rels" ContentType="application/vnd.openxmlformats-package.relationships+xml"/>
  <Override PartName="/ppt/slides/_rels/slide14.xml.rels" ContentType="application/vnd.openxmlformats-package.relationships+xml"/>
  <Override PartName="/ppt/slides/_rels/slide31.xml.rels" ContentType="application/vnd.openxmlformats-package.relationships+xml"/>
  <Override PartName="/ppt/slides/_rels/slide11.xml.rels" ContentType="application/vnd.openxmlformats-package.relationships+xml"/>
  <Override PartName="/ppt/slides/_rels/slide21.xml.rels" ContentType="application/vnd.openxmlformats-package.relationships+xml"/>
  <Override PartName="/ppt/slides/_rels/slide1.xml.rels" ContentType="application/vnd.openxmlformats-package.relationships+xml"/>
  <Override PartName="/ppt/slides/_rels/slide2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16.xml.rels" ContentType="application/vnd.openxmlformats-package.relationships+xml"/>
  <Override PartName="/ppt/slides/_rels/slide33.xml.rels" ContentType="application/vnd.openxmlformats-package.relationships+xml"/>
  <Override PartName="/ppt/slides/_rels/slide25.xml.rels" ContentType="application/vnd.openxmlformats-package.relationships+xml"/>
  <Override PartName="/ppt/slides/_rels/slide6.xml.rels" ContentType="application/vnd.openxmlformats-package.relationships+xml"/>
  <Override PartName="/ppt/slides/_rels/slide17.xml.rels" ContentType="application/vnd.openxmlformats-package.relationships+xml"/>
  <Override PartName="/ppt/slides/_rels/slide34.xml.rels" ContentType="application/vnd.openxmlformats-package.relationships+xml"/>
  <Override PartName="/ppt/slides/_rels/slide18.xml.rels" ContentType="application/vnd.openxmlformats-package.relationships+xml"/>
  <Override PartName="/ppt/slides/_rels/slide26.xml.rels" ContentType="application/vnd.openxmlformats-package.relationships+xml"/>
  <Override PartName="/ppt/slides/_rels/slide13.xml.rels" ContentType="application/vnd.openxmlformats-package.relationships+xml"/>
  <Override PartName="/ppt/slides/_rels/slide30.xml.rels" ContentType="application/vnd.openxmlformats-package.relationships+xml"/>
  <Override PartName="/ppt/slides/_rels/slide2.xml.rels" ContentType="application/vnd.openxmlformats-package.relationships+xml"/>
  <Override PartName="/ppt/slides/_rels/slide29.xml.rels" ContentType="application/vnd.openxmlformats-package.relationships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34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289" r:id="rId47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<Relationship Id="rId37" Type="http://schemas.openxmlformats.org/officeDocument/2006/relationships/slide" Target="slides/slide24.xml"/><Relationship Id="rId38" Type="http://schemas.openxmlformats.org/officeDocument/2006/relationships/slide" Target="slides/slide25.xml"/><Relationship Id="rId39" Type="http://schemas.openxmlformats.org/officeDocument/2006/relationships/slide" Target="slides/slide26.xml"/><Relationship Id="rId40" Type="http://schemas.openxmlformats.org/officeDocument/2006/relationships/slide" Target="slides/slide27.xml"/><Relationship Id="rId41" Type="http://schemas.openxmlformats.org/officeDocument/2006/relationships/slide" Target="slides/slide28.xml"/><Relationship Id="rId42" Type="http://schemas.openxmlformats.org/officeDocument/2006/relationships/slide" Target="slides/slide29.xml"/><Relationship Id="rId43" Type="http://schemas.openxmlformats.org/officeDocument/2006/relationships/slide" Target="slides/slide30.xml"/><Relationship Id="rId44" Type="http://schemas.openxmlformats.org/officeDocument/2006/relationships/slide" Target="slides/slide31.xml"/><Relationship Id="rId45" Type="http://schemas.openxmlformats.org/officeDocument/2006/relationships/slide" Target="slides/slide32.xml"/><Relationship Id="rId46" Type="http://schemas.openxmlformats.org/officeDocument/2006/relationships/slide" Target="slides/slide33.xml"/><Relationship Id="rId47" Type="http://schemas.openxmlformats.org/officeDocument/2006/relationships/slide" Target="slides/slide34.xml"/><Relationship Id="rId48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7" name="PlaceHolder 4"/>
          <p:cNvSpPr>
            <a:spLocks noGrp="1"/>
          </p:cNvSpPr>
          <p:nvPr>
            <p:ph type="dt" idx="2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8" name="PlaceHolder 5"/>
          <p:cNvSpPr>
            <a:spLocks noGrp="1"/>
          </p:cNvSpPr>
          <p:nvPr>
            <p:ph type="ftr" idx="3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9" name="PlaceHolder 6"/>
          <p:cNvSpPr>
            <a:spLocks noGrp="1"/>
          </p:cNvSpPr>
          <p:nvPr>
            <p:ph type="sldNum" idx="4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B19CAA8E-A2CE-49E7-98AE-00025C75B881}" type="slidenum"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PlaceHolder 1"/>
          <p:cNvSpPr>
            <a:spLocks noGrp="1"/>
          </p:cNvSpPr>
          <p:nvPr>
            <p:ph type="sldImg"/>
          </p:nvPr>
        </p:nvSpPr>
        <p:spPr>
          <a:xfrm>
            <a:off x="216360" y="812520"/>
            <a:ext cx="7126920" cy="4008600"/>
          </a:xfrm>
          <a:prstGeom prst="rect">
            <a:avLst/>
          </a:prstGeom>
          <a:ln w="0">
            <a:noFill/>
          </a:ln>
        </p:spPr>
      </p:sp>
      <p:sp>
        <p:nvSpPr>
          <p:cNvPr id="118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0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And to do that we need to measure the angular distribution of the decay positrons, which for high...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600"/>
          </a:xfrm>
          <a:prstGeom prst="rect">
            <a:avLst/>
          </a:prstGeom>
          <a:ln w="0">
            <a:noFill/>
          </a:ln>
        </p:spPr>
      </p:sp>
      <p:sp>
        <p:nvSpPr>
          <p:cNvPr id="118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0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A result from my studes thus far is that I have derived …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The challenge is that the strong pulsed ...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600"/>
          </a:xfrm>
          <a:prstGeom prst="rect">
            <a:avLst/>
          </a:prstGeom>
          <a:ln w="0">
            <a:noFill/>
          </a:ln>
        </p:spPr>
      </p:sp>
      <p:sp>
        <p:nvSpPr>
          <p:cNvPr id="117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56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To elaborate a bit more on the frozen spin technique ….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PlaceHolder 1"/>
          <p:cNvSpPr>
            <a:spLocks noGrp="1"/>
          </p:cNvSpPr>
          <p:nvPr>
            <p:ph type="sldImg"/>
          </p:nvPr>
        </p:nvSpPr>
        <p:spPr>
          <a:xfrm>
            <a:off x="216360" y="812520"/>
            <a:ext cx="7126920" cy="4008600"/>
          </a:xfrm>
          <a:prstGeom prst="rect">
            <a:avLst/>
          </a:prstGeom>
          <a:ln w="0">
            <a:noFill/>
          </a:ln>
        </p:spPr>
      </p:sp>
      <p:sp>
        <p:nvSpPr>
          <p:cNvPr id="117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0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However, some asymmetry ...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335ED5B-302C-4F72-AF7F-B867BD8E6CF8}" type="slidenum">
              <a:t>&lt;#&gt;</a:t>
            </a:fld>
          </a:p>
        </p:txBody>
      </p:sp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95C1CCE-55F3-4BD2-9196-5F7977D42DC6}" type="slidenum">
              <a:t>&lt;#&gt;</a:t>
            </a:fld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9280118-93AA-42CC-B307-5CA486DEE07D}" type="slidenum">
              <a:t>&lt;#&gt;</a:t>
            </a:fld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375684DE-A267-4F4A-ADC6-BDBDB0177964}" type="slidenum">
              <a:t>&lt;#&gt;</a:t>
            </a:fld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4B6AADF-EB18-41A0-A3EC-E964289FF393}" type="slidenum">
              <a:t>&lt;#&gt;</a:t>
            </a:fld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AA3A2DC-C225-4A6B-B7E4-F9AA6B6E7667}" type="slidenum">
              <a:t>&lt;#&gt;</a:t>
            </a:fld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C636E8E-5AC3-4B29-8709-E786F1DEEBC6}" type="slidenum">
              <a:t>&lt;#&gt;</a:t>
            </a:fld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4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222E317-3E0D-4095-8C8A-9812464F6A6F}" type="slidenum">
              <a:t>&lt;#&gt;</a:t>
            </a:fld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3EE7FD3-1DA7-4717-A0C0-20A16AF7333B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1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0E0BCD0-7B30-4512-834E-527D1DCDD342}" type="slidenum">
              <a:t>&lt;#&gt;</a:t>
            </a:fld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6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38CE75C-669E-4AA5-B7EA-DD85D4CB5036}" type="slidenum">
              <a:t>&lt;#&gt;</a:t>
            </a:fld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9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0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1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3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ACA708D-1ABD-4B20-A86F-6F5D81803DA8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3.xml"/><Relationship Id="rId8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5.xml"/><Relationship Id="rId8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wmf"/><Relationship Id="rId3" Type="http://schemas.openxmlformats.org/officeDocument/2006/relationships/image" Target="../media/image1.wmf"/><Relationship Id="rId4" Type="http://schemas.openxmlformats.org/officeDocument/2006/relationships/image" Target="../media/image3.jpeg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1.wmf"/><Relationship Id="rId5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6.xml"/><Relationship Id="rId9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9.xml"/><Relationship Id="rId8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hteck 12" hidden="1"/>
          <p:cNvSpPr/>
          <p:nvPr/>
        </p:nvSpPr>
        <p:spPr>
          <a:xfrm>
            <a:off x="0" y="10594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1600" cy="357840"/>
          </a:xfrm>
          <a:prstGeom prst="rect">
            <a:avLst/>
          </a:prstGeom>
          <a:ln w="0">
            <a:noFill/>
          </a:ln>
        </p:spPr>
      </p:pic>
      <p:pic>
        <p:nvPicPr>
          <p:cNvPr id="2" name="Picture 2" descr="U:\20160506_PSI_Luftbild_0292.jpg"/>
          <p:cNvPicPr/>
          <p:nvPr/>
        </p:nvPicPr>
        <p:blipFill>
          <a:blip r:embed="rId3">
            <a:alphaModFix amt="50000"/>
          </a:blip>
          <a:srcRect l="-123" t="12320" r="0" b="12819"/>
          <a:stretch/>
        </p:blipFill>
        <p:spPr>
          <a:xfrm>
            <a:off x="3260520" y="195480"/>
            <a:ext cx="5052240" cy="2372760"/>
          </a:xfrm>
          <a:prstGeom prst="rect">
            <a:avLst/>
          </a:prstGeom>
          <a:ln w="0">
            <a:noFill/>
          </a:ln>
        </p:spPr>
      </p:pic>
      <p:sp>
        <p:nvSpPr>
          <p:cNvPr id="3" name="Rechteck 5"/>
          <p:cNvSpPr/>
          <p:nvPr/>
        </p:nvSpPr>
        <p:spPr>
          <a:xfrm>
            <a:off x="0" y="195480"/>
            <a:ext cx="3149280" cy="237276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4" name="Bild 24" descr="PSI-Logo_narrow_30k.eps"/>
          <p:cNvPicPr/>
          <p:nvPr/>
        </p:nvPicPr>
        <p:blipFill>
          <a:blip r:embed="rId4">
            <a:alphaModFix amt="50000"/>
          </a:blip>
          <a:stretch/>
        </p:blipFill>
        <p:spPr>
          <a:xfrm>
            <a:off x="830160" y="411480"/>
            <a:ext cx="1216800" cy="430920"/>
          </a:xfrm>
          <a:prstGeom prst="rect">
            <a:avLst/>
          </a:prstGeom>
          <a:ln w="0">
            <a:noFill/>
          </a:ln>
        </p:spPr>
      </p:pic>
      <p:sp>
        <p:nvSpPr>
          <p:cNvPr id="5" name="Rechteck 15"/>
          <p:cNvSpPr/>
          <p:nvPr/>
        </p:nvSpPr>
        <p:spPr>
          <a:xfrm>
            <a:off x="828000" y="45316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" name="Rechteck 1"/>
          <p:cNvSpPr/>
          <p:nvPr/>
        </p:nvSpPr>
        <p:spPr>
          <a:xfrm>
            <a:off x="5796000" y="2397600"/>
            <a:ext cx="2516760" cy="170640"/>
          </a:xfrm>
          <a:prstGeom prst="rect">
            <a:avLst/>
          </a:prstGeom>
          <a:solidFill>
            <a:srgbClr val="ffffff">
              <a:alpha val="74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CH" sz="900" spc="4" strike="noStrike">
                <a:solidFill>
                  <a:srgbClr val="505150"/>
                </a:solidFill>
                <a:latin typeface="Calibri"/>
                <a:ea typeface="ヒラギノ角ゴ Pro W3"/>
              </a:rPr>
              <a:t>WIR SCHAFFEN WISSEN – HEUTE FÜR MORGEN</a:t>
            </a:r>
            <a:endParaRPr b="0" lang="en-GB" sz="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hteck 8"/>
          <p:cNvSpPr/>
          <p:nvPr/>
        </p:nvSpPr>
        <p:spPr>
          <a:xfrm>
            <a:off x="8424000" y="195480"/>
            <a:ext cx="716400" cy="237276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</a:t>
            </a: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</a:t>
            </a: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</a:t>
            </a: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Outline </a:t>
            </a: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Rechteck 12"/>
          <p:cNvSpPr/>
          <p:nvPr/>
        </p:nvSpPr>
        <p:spPr>
          <a:xfrm>
            <a:off x="0" y="1059480"/>
            <a:ext cx="610200" cy="610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374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3400" cy="359640"/>
          </a:xfrm>
          <a:prstGeom prst="rect">
            <a:avLst/>
          </a:prstGeom>
          <a:ln w="0">
            <a:noFill/>
          </a:ln>
        </p:spPr>
      </p:pic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Rechteck 12"/>
          <p:cNvSpPr/>
          <p:nvPr/>
        </p:nvSpPr>
        <p:spPr>
          <a:xfrm>
            <a:off x="0" y="1059480"/>
            <a:ext cx="611280" cy="61128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de-DE" sz="2400" spc="-1" strike="noStrike">
              <a:solidFill>
                <a:srgbClr val="000000"/>
              </a:solidFill>
              <a:latin typeface="Times New Roman"/>
              <a:ea typeface="Arial"/>
            </a:endParaRPr>
          </a:p>
        </p:txBody>
      </p:sp>
      <p:pic>
        <p:nvPicPr>
          <p:cNvPr id="414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12160" y="220320"/>
            <a:ext cx="1014480" cy="360720"/>
          </a:xfrm>
          <a:prstGeom prst="rect">
            <a:avLst/>
          </a:prstGeom>
          <a:ln w="0">
            <a:noFill/>
          </a:ln>
        </p:spPr>
      </p:pic>
      <p:sp>
        <p:nvSpPr>
          <p:cNvPr id="415" name="PlaceHolder 1"/>
          <p:cNvSpPr>
            <a:spLocks noGrp="1"/>
          </p:cNvSpPr>
          <p:nvPr>
            <p:ph type="sldNum" idx="1"/>
          </p:nvPr>
        </p:nvSpPr>
        <p:spPr>
          <a:xfrm>
            <a:off x="8206200" y="4968000"/>
            <a:ext cx="574920" cy="146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800" spc="-1" strike="noStrike">
                <a:solidFill>
                  <a:srgbClr val="000000"/>
                </a:solidFill>
                <a:latin typeface="Humanst521 BT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ECA5AD4-DEA6-4AD7-AED4-E1BC0215704C}" type="slidenum">
              <a:rPr b="0" lang="de-DE" sz="800" spc="-1" strike="noStrike">
                <a:solidFill>
                  <a:srgbClr val="000000"/>
                </a:solidFill>
                <a:latin typeface="Humanst521 BT"/>
                <a:ea typeface="Arial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6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hteck 12"/>
          <p:cNvSpPr/>
          <p:nvPr/>
        </p:nvSpPr>
        <p:spPr>
          <a:xfrm>
            <a:off x="0" y="10594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47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1600" cy="35784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hteck 12"/>
          <p:cNvSpPr/>
          <p:nvPr/>
        </p:nvSpPr>
        <p:spPr>
          <a:xfrm>
            <a:off x="0" y="10594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87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1600" cy="357840"/>
          </a:xfrm>
          <a:prstGeom prst="rect">
            <a:avLst/>
          </a:prstGeom>
          <a:ln w="0">
            <a:noFill/>
          </a:ln>
        </p:spPr>
      </p:pic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Rechteck 12"/>
          <p:cNvSpPr/>
          <p:nvPr/>
        </p:nvSpPr>
        <p:spPr>
          <a:xfrm>
            <a:off x="0" y="10594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27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1600" cy="357840"/>
          </a:xfrm>
          <a:prstGeom prst="rect">
            <a:avLst/>
          </a:prstGeom>
          <a:ln w="0">
            <a:noFill/>
          </a:ln>
        </p:spPr>
      </p:pic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chteck 12"/>
          <p:cNvSpPr/>
          <p:nvPr/>
        </p:nvSpPr>
        <p:spPr>
          <a:xfrm>
            <a:off x="0" y="10594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67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1600" cy="357840"/>
          </a:xfrm>
          <a:prstGeom prst="rect">
            <a:avLst/>
          </a:prstGeom>
          <a:ln w="0">
            <a:noFill/>
          </a:ln>
        </p:spPr>
      </p:pic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Rechteck 12" hidden="1"/>
          <p:cNvSpPr/>
          <p:nvPr/>
        </p:nvSpPr>
        <p:spPr>
          <a:xfrm>
            <a:off x="0" y="10594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207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1600" cy="357840"/>
          </a:xfrm>
          <a:prstGeom prst="rect">
            <a:avLst/>
          </a:prstGeom>
          <a:ln w="0">
            <a:noFill/>
          </a:ln>
        </p:spPr>
      </p:pic>
      <p:pic>
        <p:nvPicPr>
          <p:cNvPr id="208" name="Bild 14" descr="PSI-Logo_narrow_30k.eps"/>
          <p:cNvPicPr/>
          <p:nvPr/>
        </p:nvPicPr>
        <p:blipFill>
          <a:blip r:embed="rId3">
            <a:alphaModFix amt="50000"/>
          </a:blip>
          <a:stretch/>
        </p:blipFill>
        <p:spPr>
          <a:xfrm>
            <a:off x="826920" y="214200"/>
            <a:ext cx="1011600" cy="357840"/>
          </a:xfrm>
          <a:prstGeom prst="rect">
            <a:avLst/>
          </a:prstGeom>
          <a:ln w="0">
            <a:noFill/>
          </a:ln>
        </p:spPr>
      </p:pic>
      <p:sp>
        <p:nvSpPr>
          <p:cNvPr id="209" name="Rechteck 12"/>
          <p:cNvSpPr/>
          <p:nvPr/>
        </p:nvSpPr>
        <p:spPr>
          <a:xfrm>
            <a:off x="0" y="765000"/>
            <a:ext cx="644400" cy="644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210" name="" descr=""/>
          <p:cNvPicPr/>
          <p:nvPr/>
        </p:nvPicPr>
        <p:blipFill>
          <a:blip r:embed="rId4">
            <a:alphaModFix amt="50000"/>
          </a:blip>
          <a:srcRect l="0" t="33322" r="6650" b="1241"/>
          <a:stretch/>
        </p:blipFill>
        <p:spPr>
          <a:xfrm>
            <a:off x="3353760" y="751320"/>
            <a:ext cx="5362920" cy="2574000"/>
          </a:xfrm>
          <a:prstGeom prst="rect">
            <a:avLst/>
          </a:prstGeom>
          <a:ln w="0">
            <a:noFill/>
          </a:ln>
        </p:spPr>
      </p:pic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Rechteck 12" hidden="1"/>
          <p:cNvSpPr/>
          <p:nvPr/>
        </p:nvSpPr>
        <p:spPr>
          <a:xfrm>
            <a:off x="0" y="10594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250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1600" cy="357840"/>
          </a:xfrm>
          <a:prstGeom prst="rect">
            <a:avLst/>
          </a:prstGeom>
          <a:ln w="0">
            <a:noFill/>
          </a:ln>
        </p:spPr>
      </p:pic>
      <p:pic>
        <p:nvPicPr>
          <p:cNvPr id="251" name="Picture 2" descr="U:\20160506_PSI_Luftbild_0292.jpg"/>
          <p:cNvPicPr/>
          <p:nvPr/>
        </p:nvPicPr>
        <p:blipFill>
          <a:blip r:embed="rId3">
            <a:alphaModFix amt="50000"/>
          </a:blip>
          <a:srcRect l="-123" t="12320" r="0" b="12819"/>
          <a:stretch/>
        </p:blipFill>
        <p:spPr>
          <a:xfrm>
            <a:off x="3260520" y="195480"/>
            <a:ext cx="5052240" cy="2372760"/>
          </a:xfrm>
          <a:prstGeom prst="rect">
            <a:avLst/>
          </a:prstGeom>
          <a:ln w="0">
            <a:noFill/>
          </a:ln>
        </p:spPr>
      </p:pic>
      <p:sp>
        <p:nvSpPr>
          <p:cNvPr id="252" name="Rechteck 5"/>
          <p:cNvSpPr/>
          <p:nvPr/>
        </p:nvSpPr>
        <p:spPr>
          <a:xfrm>
            <a:off x="0" y="195480"/>
            <a:ext cx="3149280" cy="237276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253" name="Bild 24" descr="PSI-Logo_narrow_30k.eps"/>
          <p:cNvPicPr/>
          <p:nvPr/>
        </p:nvPicPr>
        <p:blipFill>
          <a:blip r:embed="rId4">
            <a:alphaModFix amt="50000"/>
          </a:blip>
          <a:stretch/>
        </p:blipFill>
        <p:spPr>
          <a:xfrm>
            <a:off x="830160" y="411480"/>
            <a:ext cx="1216800" cy="430920"/>
          </a:xfrm>
          <a:prstGeom prst="rect">
            <a:avLst/>
          </a:prstGeom>
          <a:ln w="0">
            <a:noFill/>
          </a:ln>
        </p:spPr>
      </p:pic>
      <p:sp>
        <p:nvSpPr>
          <p:cNvPr id="254" name="Rechteck 15"/>
          <p:cNvSpPr/>
          <p:nvPr/>
        </p:nvSpPr>
        <p:spPr>
          <a:xfrm>
            <a:off x="828000" y="45316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5" name="Rechteck 1"/>
          <p:cNvSpPr/>
          <p:nvPr/>
        </p:nvSpPr>
        <p:spPr>
          <a:xfrm>
            <a:off x="5796000" y="2397600"/>
            <a:ext cx="2516760" cy="170640"/>
          </a:xfrm>
          <a:prstGeom prst="rect">
            <a:avLst/>
          </a:prstGeom>
          <a:solidFill>
            <a:srgbClr val="ffffff">
              <a:alpha val="74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CH" sz="900" spc="4" strike="noStrike">
                <a:solidFill>
                  <a:srgbClr val="505150"/>
                </a:solidFill>
                <a:latin typeface="Calibri"/>
                <a:ea typeface="ヒラギノ角ゴ Pro W3"/>
              </a:rPr>
              <a:t>WIR SCHAFFEN WISSEN – HEUTE FÜR MORGEN</a:t>
            </a:r>
            <a:endParaRPr b="0" lang="en-GB" sz="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Rechteck 8"/>
          <p:cNvSpPr/>
          <p:nvPr/>
        </p:nvSpPr>
        <p:spPr>
          <a:xfrm>
            <a:off x="8424000" y="195480"/>
            <a:ext cx="716400" cy="237276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hteck 12"/>
          <p:cNvSpPr/>
          <p:nvPr/>
        </p:nvSpPr>
        <p:spPr>
          <a:xfrm>
            <a:off x="0" y="1059480"/>
            <a:ext cx="610920" cy="61092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4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4120" cy="360360"/>
          </a:xfrm>
          <a:prstGeom prst="rect">
            <a:avLst/>
          </a:prstGeom>
          <a:ln w="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Rechteck 12"/>
          <p:cNvSpPr/>
          <p:nvPr/>
        </p:nvSpPr>
        <p:spPr>
          <a:xfrm>
            <a:off x="0" y="1059480"/>
            <a:ext cx="608400" cy="6084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334" name="Bild 14" descr="PSI-Logo_narrow_30k.eps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828000" y="214200"/>
            <a:ext cx="1011600" cy="357840"/>
          </a:xfrm>
          <a:prstGeom prst="rect">
            <a:avLst/>
          </a:prstGeom>
          <a:ln w="0">
            <a:noFill/>
          </a:ln>
        </p:spPr>
      </p:pic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slideLayout" Target="../slideLayouts/slideLayout37.xml"/><Relationship Id="rId5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1.wmf"/><Relationship Id="rId7" Type="http://schemas.openxmlformats.org/officeDocument/2006/relationships/image" Target="../media/image31.jpe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3" Type="http://schemas.openxmlformats.org/officeDocument/2006/relationships/image" Target="../media/image37.png"/><Relationship Id="rId14" Type="http://schemas.openxmlformats.org/officeDocument/2006/relationships/image" Target="../media/image38.png"/><Relationship Id="rId15" Type="http://schemas.openxmlformats.org/officeDocument/2006/relationships/image" Target="../media/image39.jpeg"/><Relationship Id="rId16" Type="http://schemas.openxmlformats.org/officeDocument/2006/relationships/image" Target="../media/image40.png"/><Relationship Id="rId17" Type="http://schemas.openxmlformats.org/officeDocument/2006/relationships/image" Target="../media/image41.png"/><Relationship Id="rId18" Type="http://schemas.openxmlformats.org/officeDocument/2006/relationships/image" Target="../media/image42.png"/><Relationship Id="rId19" Type="http://schemas.openxmlformats.org/officeDocument/2006/relationships/image" Target="../media/image43.png"/><Relationship Id="rId20" Type="http://schemas.openxmlformats.org/officeDocument/2006/relationships/image" Target="../media/image44.png"/><Relationship Id="rId21" Type="http://schemas.openxmlformats.org/officeDocument/2006/relationships/image" Target="../media/image4.png"/><Relationship Id="rId22" Type="http://schemas.openxmlformats.org/officeDocument/2006/relationships/slideLayout" Target="../slideLayouts/slideLayout6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image" Target="../media/image50.png"/><Relationship Id="rId3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8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video" Target="../media/media6.mp4"/><Relationship Id="rId2" Type="http://schemas.microsoft.com/office/2007/relationships/media" Target="../media/media6.mp4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37.xml"/><Relationship Id="rId6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image" Target="../media/image59.png"/><Relationship Id="rId3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image" Target="../media/image66.png"/><Relationship Id="rId3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67.png"/><Relationship Id="rId2" Type="http://schemas.openxmlformats.org/officeDocument/2006/relationships/image" Target="../media/image68.png"/><Relationship Id="rId3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image" Target="../media/image70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image" Target="../media/image70.png"/><Relationship Id="rId3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71.png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4.png"/><Relationship Id="rId6" Type="http://schemas.openxmlformats.org/officeDocument/2006/relationships/image" Target="../media/image73.png"/><Relationship Id="rId7" Type="http://schemas.openxmlformats.org/officeDocument/2006/relationships/image" Target="../media/image73.png"/><Relationship Id="rId8" Type="http://schemas.openxmlformats.org/officeDocument/2006/relationships/image" Target="../media/image73.png"/><Relationship Id="rId9" Type="http://schemas.openxmlformats.org/officeDocument/2006/relationships/image" Target="../media/image75.png"/><Relationship Id="rId10" Type="http://schemas.openxmlformats.org/officeDocument/2006/relationships/image" Target="../media/image76.png"/><Relationship Id="rId11" Type="http://schemas.openxmlformats.org/officeDocument/2006/relationships/slideLayout" Target="../slideLayouts/slideLayout2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8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7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8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image" Target="../media/image75.png"/><Relationship Id="rId3" Type="http://schemas.openxmlformats.org/officeDocument/2006/relationships/image" Target="../media/image76.png"/><Relationship Id="rId4" Type="http://schemas.openxmlformats.org/officeDocument/2006/relationships/image" Target="../media/image73.png"/><Relationship Id="rId5" Type="http://schemas.openxmlformats.org/officeDocument/2006/relationships/slideLayout" Target="../slideLayouts/slideLayout8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8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8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slideLayout" Target="../slideLayouts/slideLayout8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slideLayout" Target="../slideLayouts/slideLayout8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6.png"/><Relationship Id="rId3" Type="http://schemas.openxmlformats.org/officeDocument/2006/relationships/image" Target="../media/image19.png"/><Relationship Id="rId4" Type="http://schemas.openxmlformats.org/officeDocument/2006/relationships/image" Target="../media/image19.png"/><Relationship Id="rId5" Type="http://schemas.openxmlformats.org/officeDocument/2006/relationships/image" Target="../media/image17.png"/><Relationship Id="rId6" Type="http://schemas.openxmlformats.org/officeDocument/2006/relationships/slideLayout" Target="../slideLayouts/slideLayout8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1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2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814320" y="3273840"/>
            <a:ext cx="6160320" cy="8064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Systematic effects in the search for the muon EDM using the frozen-spin method</a:t>
            </a:r>
            <a:endParaRPr b="0" lang="en-GB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 type="subTitle"/>
          </p:nvPr>
        </p:nvSpPr>
        <p:spPr>
          <a:xfrm>
            <a:off x="828000" y="2946600"/>
            <a:ext cx="7952040" cy="269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10000"/>
              </a:lnSpc>
              <a:buNone/>
              <a:tabLst>
                <a:tab algn="l" pos="0"/>
              </a:tabLst>
            </a:pPr>
            <a:r>
              <a:rPr b="1" lang="en-US" sz="15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Chavdar Dutsov  ::  Paul Scherrer Institute</a:t>
            </a:r>
            <a:endParaRPr b="0" lang="en-GB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2" name="PlaceHolder 91"/>
          <p:cNvSpPr/>
          <p:nvPr/>
        </p:nvSpPr>
        <p:spPr>
          <a:xfrm>
            <a:off x="1490760" y="4519080"/>
            <a:ext cx="3349800" cy="26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0" rIns="0" tIns="0" bIns="0" anchor="t">
            <a:noAutofit/>
          </a:bodyPr>
          <a:p>
            <a:pPr>
              <a:lnSpc>
                <a:spcPct val="110000"/>
              </a:lnSpc>
              <a:tabLst>
                <a:tab algn="l" pos="0"/>
              </a:tabLst>
            </a:pPr>
            <a:r>
              <a:rPr b="1" lang="en-US" sz="15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On behalf of the muonEDM collaboration</a:t>
            </a:r>
            <a:endParaRPr b="0" lang="en-GB" sz="15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tabLst>
                <a:tab algn="l" pos="0"/>
              </a:tabLst>
            </a:pPr>
            <a:r>
              <a:rPr b="1" lang="en-US" sz="15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SPS – September 2023 – Basel</a:t>
            </a:r>
            <a:endParaRPr b="0" lang="en-GB" sz="1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3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7269480" y="3028320"/>
            <a:ext cx="1836000" cy="621360"/>
          </a:xfrm>
          <a:prstGeom prst="rect">
            <a:avLst/>
          </a:prstGeom>
          <a:ln w="0">
            <a:noFill/>
          </a:ln>
        </p:spPr>
      </p:pic>
      <p:pic>
        <p:nvPicPr>
          <p:cNvPr id="464" name="" descr=""/>
          <p:cNvPicPr/>
          <p:nvPr/>
        </p:nvPicPr>
        <p:blipFill>
          <a:blip r:embed="rId2">
            <a:alphaModFix amt="50000"/>
          </a:blip>
          <a:srcRect l="0" t="0" r="0" b="7957"/>
          <a:stretch/>
        </p:blipFill>
        <p:spPr>
          <a:xfrm>
            <a:off x="5176800" y="4434840"/>
            <a:ext cx="3952440" cy="700920"/>
          </a:xfrm>
          <a:prstGeom prst="rect">
            <a:avLst/>
          </a:prstGeom>
          <a:ln w="0">
            <a:noFill/>
          </a:ln>
        </p:spPr>
      </p:pic>
      <p:sp>
        <p:nvSpPr>
          <p:cNvPr id="465" name=""/>
          <p:cNvSpPr txBox="1"/>
          <p:nvPr/>
        </p:nvSpPr>
        <p:spPr>
          <a:xfrm>
            <a:off x="6255000" y="4908240"/>
            <a:ext cx="1494360" cy="204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GB" sz="800" spc="-1" strike="noStrike">
                <a:solidFill>
                  <a:srgbClr val="0277bd"/>
                </a:solidFill>
                <a:highlight>
                  <a:srgbClr val="fafafa"/>
                </a:highlight>
                <a:latin typeface="Arial"/>
              </a:rPr>
              <a:t>884104  (PSI-FELLOW-III-3i)</a:t>
            </a:r>
            <a:endParaRPr b="0" lang="en-GB" sz="800" spc="-1" strike="noStrike">
              <a:solidFill>
                <a:srgbClr val="0277bd"/>
              </a:solidFill>
              <a:highlight>
                <a:srgbClr val="fafafa"/>
              </a:highlight>
              <a:latin typeface="Arial"/>
            </a:endParaRPr>
          </a:p>
        </p:txBody>
      </p:sp>
      <p:sp>
        <p:nvSpPr>
          <p:cNvPr id="466" name=""/>
          <p:cNvSpPr txBox="1"/>
          <p:nvPr/>
        </p:nvSpPr>
        <p:spPr>
          <a:xfrm>
            <a:off x="7191360" y="3696840"/>
            <a:ext cx="1931040" cy="38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GB" sz="1050" spc="-1" strike="noStrike">
                <a:solidFill>
                  <a:srgbClr val="bdbdbd"/>
                </a:solidFill>
                <a:latin typeface="Arial"/>
              </a:rPr>
              <a:t>This work is financed by the SNSF under grant № 204118.</a:t>
            </a:r>
            <a:endParaRPr b="0" lang="en-GB" sz="1050" spc="-1" strike="noStrike">
              <a:solidFill>
                <a:srgbClr val="bdbdbd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8" name=""/>
          <p:cNvGrpSpPr/>
          <p:nvPr/>
        </p:nvGrpSpPr>
        <p:grpSpPr>
          <a:xfrm>
            <a:off x="770760" y="1878840"/>
            <a:ext cx="7809120" cy="3024720"/>
            <a:chOff x="770760" y="1878840"/>
            <a:chExt cx="7809120" cy="3024720"/>
          </a:xfrm>
        </p:grpSpPr>
        <p:pic>
          <p:nvPicPr>
            <p:cNvPr id="549" name="" descr=""/>
            <p:cNvPicPr/>
            <p:nvPr/>
          </p:nvPicPr>
          <p:blipFill>
            <a:blip r:embed="rId1">
              <a:alphaModFix amt="50000"/>
            </a:blip>
            <a:stretch/>
          </p:blipFill>
          <p:spPr>
            <a:xfrm>
              <a:off x="5013360" y="1975680"/>
              <a:ext cx="3566520" cy="2870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50" name="" descr=""/>
            <p:cNvPicPr/>
            <p:nvPr/>
          </p:nvPicPr>
          <p:blipFill>
            <a:blip r:embed="rId2">
              <a:alphaModFix amt="50000"/>
            </a:blip>
            <a:stretch/>
          </p:blipFill>
          <p:spPr>
            <a:xfrm>
              <a:off x="770760" y="1878840"/>
              <a:ext cx="3707640" cy="30247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51" name=""/>
            <p:cNvSpPr/>
            <p:nvPr/>
          </p:nvSpPr>
          <p:spPr>
            <a:xfrm>
              <a:off x="2568600" y="3421080"/>
              <a:ext cx="857160" cy="0"/>
            </a:xfrm>
            <a:prstGeom prst="line">
              <a:avLst/>
            </a:prstGeom>
            <a:ln w="18000">
              <a:solidFill>
                <a:srgbClr val="d84315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9000" rIns="99000" tIns="-54000" bIns="-54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2" name=""/>
            <p:cNvSpPr/>
            <p:nvPr/>
          </p:nvSpPr>
          <p:spPr>
            <a:xfrm flipV="1">
              <a:off x="6654600" y="2699640"/>
              <a:ext cx="666720" cy="658080"/>
            </a:xfrm>
            <a:prstGeom prst="line">
              <a:avLst/>
            </a:prstGeom>
            <a:ln w="18000">
              <a:solidFill>
                <a:srgbClr val="d84315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9000" rIns="99000" tIns="54000" bIns="54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53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6690600" cy="142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spcBef>
                <a:spcPts val="1984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Angular distribution of the positrons from the decay</a:t>
            </a:r>
            <a:endParaRPr b="0" lang="en-GB" sz="1700" spc="-1" strike="noStrike">
              <a:solidFill>
                <a:srgbClr val="000000"/>
              </a:solidFill>
              <a:latin typeface="Arial"/>
              <a:ea typeface="Droid Sans Fallback"/>
            </a:endParaRPr>
          </a:p>
          <a:p>
            <a:pPr marL="216000" indent="-216000">
              <a:lnSpc>
                <a:spcPct val="100000"/>
              </a:lnSpc>
              <a:spcBef>
                <a:spcPts val="1984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For high positron energies – preferentially emitted in the direction of the muon spin.</a:t>
            </a:r>
            <a:endParaRPr b="0" lang="en-GB" sz="1700" spc="-1" strike="noStrike">
              <a:solidFill>
                <a:srgbClr val="000000"/>
              </a:solidFill>
              <a:latin typeface="Arial"/>
              <a:ea typeface="Droid Sans Fallback"/>
            </a:endParaRPr>
          </a:p>
        </p:txBody>
      </p:sp>
      <p:sp>
        <p:nvSpPr>
          <p:cNvPr id="554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440" cy="379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Kinematics of Michel decay positrons (rest frame)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5" name="PlaceHolder 3"/>
          <p:cNvSpPr>
            <a:spLocks noGrp="1"/>
          </p:cNvSpPr>
          <p:nvPr>
            <p:ph type="sldNum" idx="12"/>
          </p:nvPr>
        </p:nvSpPr>
        <p:spPr>
          <a:xfrm>
            <a:off x="8206200" y="4968000"/>
            <a:ext cx="574200" cy="146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233F55AB-6529-4349-A6E9-DD2361A2E97A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6" name=""/>
          <p:cNvSpPr/>
          <p:nvPr/>
        </p:nvSpPr>
        <p:spPr>
          <a:xfrm>
            <a:off x="7191360" y="6197040"/>
            <a:ext cx="30672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2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7" name="" descr=""/>
          <p:cNvPicPr/>
          <p:nvPr/>
        </p:nvPicPr>
        <p:blipFill>
          <a:blip r:embed="rId3">
            <a:alphaModFix amt="50000"/>
          </a:blip>
          <a:stretch/>
        </p:blipFill>
        <p:spPr>
          <a:xfrm>
            <a:off x="6055200" y="690480"/>
            <a:ext cx="1365840" cy="916920"/>
          </a:xfrm>
          <a:prstGeom prst="rect">
            <a:avLst/>
          </a:prstGeom>
          <a:ln w="0">
            <a:noFill/>
          </a:ln>
        </p:spPr>
      </p:pic>
      <p:sp>
        <p:nvSpPr>
          <p:cNvPr id="558" name=""/>
          <p:cNvSpPr/>
          <p:nvPr/>
        </p:nvSpPr>
        <p:spPr>
          <a:xfrm>
            <a:off x="6845040" y="744480"/>
            <a:ext cx="463320" cy="242280"/>
          </a:xfrm>
          <a:prstGeom prst="rect">
            <a:avLst/>
          </a:prstGeom>
          <a:noFill/>
          <a:ln w="10800">
            <a:solidFill>
              <a:srgbClr val="d84315"/>
            </a:solidFill>
            <a:custDash>
              <a:ds d="197000" sp="197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5400" rIns="95400" tIns="50400" bIns="5040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5297400" y="2530080"/>
            <a:ext cx="3330000" cy="2611440"/>
          </a:xfrm>
          <a:prstGeom prst="rect">
            <a:avLst/>
          </a:prstGeom>
          <a:ln w="0">
            <a:noFill/>
          </a:ln>
        </p:spPr>
      </p:pic>
      <p:pic>
        <p:nvPicPr>
          <p:cNvPr id="560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5342760" y="12600"/>
            <a:ext cx="3291120" cy="2587680"/>
          </a:xfrm>
          <a:prstGeom prst="rect">
            <a:avLst/>
          </a:prstGeom>
          <a:ln w="0">
            <a:noFill/>
          </a:ln>
        </p:spPr>
      </p:pic>
      <p:sp>
        <p:nvSpPr>
          <p:cNvPr id="561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4115160" cy="357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The first stage – 28 MeV/</a:t>
            </a:r>
            <a:r>
              <a:rPr b="0" i="1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c</a:t>
            </a: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 surface muons. Frozen spin – anti-parallel to the momentum.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The distribution of decay positrons is Lorentz boosted along the muon momentum direction.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Precession due to EDM can be measured</a:t>
            </a:r>
            <a:br>
              <a:rPr sz="1700"/>
            </a:b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from the direction of emitted positrons: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Asymmetry in emissions along or opposite the B-field.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High-energy positrons (above 26 MeV) contribute the most to the asymmetry.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2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440" cy="379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muEDM kinematics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3" name="PlaceHolder 3"/>
          <p:cNvSpPr>
            <a:spLocks noGrp="1"/>
          </p:cNvSpPr>
          <p:nvPr>
            <p:ph type="sldNum" idx="13"/>
          </p:nvPr>
        </p:nvSpPr>
        <p:spPr>
          <a:xfrm>
            <a:off x="8206200" y="4968000"/>
            <a:ext cx="574200" cy="146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614F9E41-86A0-461C-8B5F-632F4F7E8316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4" name=""/>
          <p:cNvSpPr/>
          <p:nvPr/>
        </p:nvSpPr>
        <p:spPr>
          <a:xfrm>
            <a:off x="7191360" y="6197040"/>
            <a:ext cx="30672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2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5" name=""/>
          <p:cNvSpPr/>
          <p:nvPr/>
        </p:nvSpPr>
        <p:spPr>
          <a:xfrm flipH="1">
            <a:off x="5710680" y="1316160"/>
            <a:ext cx="1060560" cy="4320"/>
          </a:xfrm>
          <a:prstGeom prst="line">
            <a:avLst/>
          </a:prstGeom>
          <a:ln w="18000">
            <a:solidFill>
              <a:srgbClr val="d84315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9000" rIns="99000" tIns="-49680" bIns="-4968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6" name=""/>
          <p:cNvSpPr/>
          <p:nvPr/>
        </p:nvSpPr>
        <p:spPr>
          <a:xfrm flipH="1" flipV="1">
            <a:off x="5979240" y="3740760"/>
            <a:ext cx="774720" cy="86400"/>
          </a:xfrm>
          <a:prstGeom prst="line">
            <a:avLst/>
          </a:prstGeom>
          <a:ln w="18000">
            <a:solidFill>
              <a:srgbClr val="d84315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9000" rIns="99000" tIns="32400" bIns="3240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7" name=""/>
          <p:cNvSpPr/>
          <p:nvPr/>
        </p:nvSpPr>
        <p:spPr>
          <a:xfrm rot="16200000">
            <a:off x="8015400" y="2200320"/>
            <a:ext cx="1481040" cy="657360"/>
          </a:xfrm>
          <a:prstGeom prst="rightArrow">
            <a:avLst>
              <a:gd name="adj1" fmla="val 50000"/>
              <a:gd name="adj2" fmla="val 56325"/>
            </a:avLst>
          </a:prstGeom>
          <a:solidFill>
            <a:srgbClr val="e91e63">
              <a:alpha val="50000"/>
            </a:srgbClr>
          </a:solidFill>
          <a:ln w="0">
            <a:solidFill>
              <a:srgbClr val="25406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B-field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8" name=""/>
          <p:cNvSpPr txBox="1"/>
          <p:nvPr/>
        </p:nvSpPr>
        <p:spPr>
          <a:xfrm>
            <a:off x="5297400" y="2183760"/>
            <a:ext cx="63324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i="1" lang="en-GB" sz="1800" spc="-1" strike="noStrike">
                <a:solidFill>
                  <a:srgbClr val="000000"/>
                </a:solidFill>
                <a:latin typeface="Arial"/>
              </a:rPr>
              <a:t>t = 0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9" name=""/>
          <p:cNvSpPr txBox="1"/>
          <p:nvPr/>
        </p:nvSpPr>
        <p:spPr>
          <a:xfrm>
            <a:off x="5377320" y="4757760"/>
            <a:ext cx="63324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i="1" lang="en-GB" sz="1800" spc="-1" strike="noStrike">
                <a:solidFill>
                  <a:srgbClr val="000000"/>
                </a:solidFill>
                <a:latin typeface="Arial"/>
              </a:rPr>
              <a:t>t &gt; 0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0" name=""/>
          <p:cNvSpPr/>
          <p:nvPr/>
        </p:nvSpPr>
        <p:spPr>
          <a:xfrm>
            <a:off x="8579880" y="1141560"/>
            <a:ext cx="552960" cy="359640"/>
          </a:xfrm>
          <a:prstGeom prst="rightArrow">
            <a:avLst>
              <a:gd name="adj1" fmla="val 50000"/>
              <a:gd name="adj2" fmla="val 38438"/>
            </a:avLst>
          </a:prstGeom>
          <a:solidFill>
            <a:srgbClr val="4f81bd">
              <a:alpha val="50000"/>
            </a:srgbClr>
          </a:solidFill>
          <a:ln w="0">
            <a:solidFill>
              <a:srgbClr val="25406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GB" sz="900" spc="-1" strike="noStrike">
                <a:solidFill>
                  <a:srgbClr val="000000"/>
                </a:solidFill>
                <a:latin typeface="Arial"/>
              </a:rPr>
              <a:t>Boost</a:t>
            </a:r>
            <a:endParaRPr b="0" lang="en-GB" sz="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1" name=""/>
          <p:cNvSpPr/>
          <p:nvPr/>
        </p:nvSpPr>
        <p:spPr>
          <a:xfrm>
            <a:off x="8568000" y="3694320"/>
            <a:ext cx="552960" cy="359640"/>
          </a:xfrm>
          <a:prstGeom prst="rightArrow">
            <a:avLst>
              <a:gd name="adj1" fmla="val 50000"/>
              <a:gd name="adj2" fmla="val 38438"/>
            </a:avLst>
          </a:prstGeom>
          <a:solidFill>
            <a:srgbClr val="4f81bd">
              <a:alpha val="50000"/>
            </a:srgbClr>
          </a:solidFill>
          <a:ln w="0">
            <a:solidFill>
              <a:srgbClr val="25406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GB" sz="900" spc="-1" strike="noStrike">
                <a:solidFill>
                  <a:srgbClr val="000000"/>
                </a:solidFill>
                <a:latin typeface="Arial"/>
              </a:rPr>
              <a:t>Boost</a:t>
            </a:r>
            <a:endParaRPr b="0" lang="en-GB" sz="9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440" cy="379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Early-to-late detection efficiency changes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3" name="PlaceHolder 2"/>
          <p:cNvSpPr>
            <a:spLocks noGrp="1"/>
          </p:cNvSpPr>
          <p:nvPr>
            <p:ph type="sldNum" idx="14"/>
          </p:nvPr>
        </p:nvSpPr>
        <p:spPr>
          <a:xfrm>
            <a:off x="8206200" y="4968000"/>
            <a:ext cx="574200" cy="146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CC7FEE80-5F94-43CF-A93A-69DA2C897406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4" name=""/>
          <p:cNvSpPr/>
          <p:nvPr/>
        </p:nvSpPr>
        <p:spPr>
          <a:xfrm>
            <a:off x="8227080" y="1658160"/>
            <a:ext cx="249840" cy="24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75" name="PlaceHolder 3"/>
          <p:cNvSpPr>
            <a:spLocks noGrp="1"/>
          </p:cNvSpPr>
          <p:nvPr>
            <p:ph/>
          </p:nvPr>
        </p:nvSpPr>
        <p:spPr>
          <a:xfrm>
            <a:off x="1037160" y="985680"/>
            <a:ext cx="4105800" cy="3300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1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Static differences in up and down detectors would not lead to a systematic effect.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Time-dependent changes in the overall detection efficiency of a set of detectors will be seen as a false EDM signal.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algn="l" pos="0"/>
              </a:tabLst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Strong pulsed magnetic field →</a:t>
            </a: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eddy currents, noise, heat in detectors and associated electronics.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The studies of this and other apparent systematic effects is currently underway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6" name=""/>
          <p:cNvSpPr/>
          <p:nvPr/>
        </p:nvSpPr>
        <p:spPr>
          <a:xfrm>
            <a:off x="7920720" y="133416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77" name=""/>
          <p:cNvSpPr/>
          <p:nvPr/>
        </p:nvSpPr>
        <p:spPr>
          <a:xfrm>
            <a:off x="7939800" y="133452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78" name=""/>
          <p:cNvSpPr/>
          <p:nvPr/>
        </p:nvSpPr>
        <p:spPr>
          <a:xfrm>
            <a:off x="7963200" y="133488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79" name=""/>
          <p:cNvSpPr/>
          <p:nvPr/>
        </p:nvSpPr>
        <p:spPr>
          <a:xfrm>
            <a:off x="7993080" y="133560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80" name=""/>
          <p:cNvSpPr/>
          <p:nvPr/>
        </p:nvSpPr>
        <p:spPr>
          <a:xfrm>
            <a:off x="8016840" y="1335600"/>
            <a:ext cx="10404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81" name=""/>
          <p:cNvSpPr/>
          <p:nvPr/>
        </p:nvSpPr>
        <p:spPr>
          <a:xfrm>
            <a:off x="8039160" y="133488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582" name=""/>
          <p:cNvGrpSpPr/>
          <p:nvPr/>
        </p:nvGrpSpPr>
        <p:grpSpPr>
          <a:xfrm>
            <a:off x="6404400" y="1300680"/>
            <a:ext cx="1880280" cy="1671480"/>
            <a:chOff x="6404400" y="1300680"/>
            <a:chExt cx="1880280" cy="1671480"/>
          </a:xfrm>
        </p:grpSpPr>
        <p:sp>
          <p:nvSpPr>
            <p:cNvPr id="583" name=""/>
            <p:cNvSpPr/>
            <p:nvPr/>
          </p:nvSpPr>
          <p:spPr>
            <a:xfrm>
              <a:off x="6404400" y="1301400"/>
              <a:ext cx="561240" cy="1669320"/>
            </a:xfrm>
            <a:prstGeom prst="ellipse">
              <a:avLst/>
            </a:prstGeom>
            <a:noFill/>
            <a:ln w="7200">
              <a:solidFill>
                <a:srgbClr val="c62828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84" name=""/>
            <p:cNvSpPr/>
            <p:nvPr/>
          </p:nvSpPr>
          <p:spPr>
            <a:xfrm>
              <a:off x="6603840" y="1300680"/>
              <a:ext cx="561240" cy="1668960"/>
            </a:xfrm>
            <a:prstGeom prst="ellipse">
              <a:avLst/>
            </a:prstGeom>
            <a:noFill/>
            <a:ln w="0">
              <a:solidFill>
                <a:srgbClr val="c62828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85" name=""/>
            <p:cNvSpPr/>
            <p:nvPr/>
          </p:nvSpPr>
          <p:spPr>
            <a:xfrm>
              <a:off x="6541560" y="1301760"/>
              <a:ext cx="561240" cy="1669320"/>
            </a:xfrm>
            <a:prstGeom prst="ellipse">
              <a:avLst/>
            </a:prstGeom>
            <a:noFill/>
            <a:ln w="0">
              <a:solidFill>
                <a:srgbClr val="c62828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86" name=""/>
            <p:cNvSpPr/>
            <p:nvPr/>
          </p:nvSpPr>
          <p:spPr>
            <a:xfrm>
              <a:off x="6490440" y="1302120"/>
              <a:ext cx="560880" cy="1669320"/>
            </a:xfrm>
            <a:prstGeom prst="ellipse">
              <a:avLst/>
            </a:prstGeom>
            <a:noFill/>
            <a:ln w="0">
              <a:solidFill>
                <a:srgbClr val="c62828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87" name=""/>
            <p:cNvSpPr/>
            <p:nvPr/>
          </p:nvSpPr>
          <p:spPr>
            <a:xfrm>
              <a:off x="6459480" y="1302480"/>
              <a:ext cx="560880" cy="1669320"/>
            </a:xfrm>
            <a:prstGeom prst="ellipse">
              <a:avLst/>
            </a:prstGeom>
            <a:noFill/>
            <a:ln w="0"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88" name=""/>
            <p:cNvSpPr/>
            <p:nvPr/>
          </p:nvSpPr>
          <p:spPr>
            <a:xfrm>
              <a:off x="6441840" y="1303200"/>
              <a:ext cx="560880" cy="1668960"/>
            </a:xfrm>
            <a:prstGeom prst="ellipse">
              <a:avLst/>
            </a:prstGeom>
            <a:noFill/>
            <a:ln w="3600">
              <a:solidFill>
                <a:srgbClr val="c62828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89" name=""/>
            <p:cNvSpPr/>
            <p:nvPr/>
          </p:nvSpPr>
          <p:spPr>
            <a:xfrm>
              <a:off x="6417360" y="1301040"/>
              <a:ext cx="560880" cy="1669320"/>
            </a:xfrm>
            <a:prstGeom prst="ellipse">
              <a:avLst/>
            </a:prstGeom>
            <a:noFill/>
            <a:ln w="3600">
              <a:solidFill>
                <a:srgbClr val="c62828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0" name=""/>
            <p:cNvSpPr/>
            <p:nvPr/>
          </p:nvSpPr>
          <p:spPr>
            <a:xfrm>
              <a:off x="6638040" y="1303200"/>
              <a:ext cx="560880" cy="1668960"/>
            </a:xfrm>
            <a:prstGeom prst="ellipse">
              <a:avLst/>
            </a:prstGeom>
            <a:solidFill>
              <a:srgbClr val="fff176">
                <a:alpha val="70000"/>
              </a:srgbClr>
            </a:solidFill>
            <a:ln w="0">
              <a:solidFill>
                <a:srgbClr val="c62828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1" name=""/>
            <p:cNvSpPr/>
            <p:nvPr/>
          </p:nvSpPr>
          <p:spPr>
            <a:xfrm>
              <a:off x="6680160" y="1301400"/>
              <a:ext cx="560880" cy="1669320"/>
            </a:xfrm>
            <a:prstGeom prst="ellipse">
              <a:avLst/>
            </a:prstGeom>
            <a:noFill/>
            <a:ln w="0">
              <a:solidFill>
                <a:srgbClr val="c62828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2" name=""/>
            <p:cNvSpPr/>
            <p:nvPr/>
          </p:nvSpPr>
          <p:spPr>
            <a:xfrm>
              <a:off x="6722280" y="1301040"/>
              <a:ext cx="560880" cy="1669320"/>
            </a:xfrm>
            <a:prstGeom prst="ellipse">
              <a:avLst/>
            </a:prstGeom>
            <a:noFill/>
            <a:ln w="0">
              <a:solidFill>
                <a:srgbClr val="c62828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3" name=""/>
            <p:cNvSpPr/>
            <p:nvPr/>
          </p:nvSpPr>
          <p:spPr>
            <a:xfrm>
              <a:off x="6802920" y="1301760"/>
              <a:ext cx="561240" cy="1669320"/>
            </a:xfrm>
            <a:prstGeom prst="ellipse">
              <a:avLst/>
            </a:prstGeom>
            <a:noFill/>
            <a:ln w="0">
              <a:solidFill>
                <a:srgbClr val="c62828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4" name=""/>
            <p:cNvSpPr/>
            <p:nvPr/>
          </p:nvSpPr>
          <p:spPr>
            <a:xfrm>
              <a:off x="6818040" y="1301760"/>
              <a:ext cx="560880" cy="1669320"/>
            </a:xfrm>
            <a:prstGeom prst="ellipse">
              <a:avLst/>
            </a:prstGeom>
            <a:noFill/>
            <a:ln w="0">
              <a:solidFill>
                <a:srgbClr val="c62828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5" name=""/>
            <p:cNvSpPr/>
            <p:nvPr/>
          </p:nvSpPr>
          <p:spPr>
            <a:xfrm>
              <a:off x="6868080" y="1303200"/>
              <a:ext cx="560880" cy="1668960"/>
            </a:xfrm>
            <a:prstGeom prst="ellipse">
              <a:avLst/>
            </a:prstGeom>
            <a:noFill/>
            <a:ln w="10800">
              <a:solidFill>
                <a:srgbClr val="c62828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6" name=""/>
            <p:cNvSpPr/>
            <p:nvPr/>
          </p:nvSpPr>
          <p:spPr>
            <a:xfrm>
              <a:off x="6847200" y="1301040"/>
              <a:ext cx="561240" cy="1669320"/>
            </a:xfrm>
            <a:prstGeom prst="ellipse">
              <a:avLst/>
            </a:prstGeom>
            <a:noFill/>
            <a:ln w="3600">
              <a:solidFill>
                <a:srgbClr val="c62828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7" name=""/>
            <p:cNvSpPr/>
            <p:nvPr/>
          </p:nvSpPr>
          <p:spPr>
            <a:xfrm>
              <a:off x="6831720" y="1301400"/>
              <a:ext cx="560880" cy="1669320"/>
            </a:xfrm>
            <a:prstGeom prst="ellipse">
              <a:avLst/>
            </a:prstGeom>
            <a:noFill/>
            <a:ln w="3600">
              <a:solidFill>
                <a:srgbClr val="c62828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8" name=""/>
            <p:cNvSpPr/>
            <p:nvPr/>
          </p:nvSpPr>
          <p:spPr>
            <a:xfrm>
              <a:off x="6922800" y="2104200"/>
              <a:ext cx="985320" cy="360"/>
            </a:xfrm>
            <a:prstGeom prst="line">
              <a:avLst/>
            </a:prstGeom>
            <a:ln w="14400">
              <a:solidFill>
                <a:srgbClr val="0000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640" bIns="-4464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9" name=""/>
            <p:cNvSpPr/>
            <p:nvPr/>
          </p:nvSpPr>
          <p:spPr>
            <a:xfrm>
              <a:off x="7347960" y="2105640"/>
              <a:ext cx="936720" cy="291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US" sz="1200" spc="-1" strike="noStrike">
                  <a:solidFill>
                    <a:srgbClr val="000000"/>
                  </a:solidFill>
                  <a:latin typeface="DejaVu Math TeX Gyre"/>
                  <a:ea typeface="DejaVu Sans"/>
                </a:rPr>
                <a:t>B-field</a:t>
              </a:r>
              <a:endParaRPr b="0" lang="en-GB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0" name=""/>
            <p:cNvSpPr/>
            <p:nvPr/>
          </p:nvSpPr>
          <p:spPr>
            <a:xfrm>
              <a:off x="6760800" y="1303200"/>
              <a:ext cx="561240" cy="1668960"/>
            </a:xfrm>
            <a:prstGeom prst="ellipse">
              <a:avLst/>
            </a:prstGeom>
            <a:noFill/>
            <a:ln w="0">
              <a:solidFill>
                <a:srgbClr val="c62828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601" name=""/>
          <p:cNvGrpSpPr/>
          <p:nvPr/>
        </p:nvGrpSpPr>
        <p:grpSpPr>
          <a:xfrm>
            <a:off x="5127840" y="1303200"/>
            <a:ext cx="826560" cy="1654200"/>
            <a:chOff x="5127840" y="1303200"/>
            <a:chExt cx="826560" cy="1654200"/>
          </a:xfrm>
        </p:grpSpPr>
        <p:grpSp>
          <p:nvGrpSpPr>
            <p:cNvPr id="602" name=""/>
            <p:cNvGrpSpPr/>
            <p:nvPr/>
          </p:nvGrpSpPr>
          <p:grpSpPr>
            <a:xfrm>
              <a:off x="5127840" y="1303200"/>
              <a:ext cx="702000" cy="1654200"/>
              <a:chOff x="5127840" y="1303200"/>
              <a:chExt cx="702000" cy="1654200"/>
            </a:xfrm>
          </p:grpSpPr>
          <p:sp>
            <p:nvSpPr>
              <p:cNvPr id="603" name=""/>
              <p:cNvSpPr/>
              <p:nvPr/>
            </p:nvSpPr>
            <p:spPr>
              <a:xfrm>
                <a:off x="5127840" y="1303200"/>
                <a:ext cx="702000" cy="1654200"/>
              </a:xfrm>
              <a:custGeom>
                <a:avLst/>
                <a:gdLst>
                  <a:gd name="textAreaLeft" fmla="*/ 0 w 702000"/>
                  <a:gd name="textAreaRight" fmla="*/ 702720 w 702000"/>
                  <a:gd name="textAreaTop" fmla="*/ 0 h 1654200"/>
                  <a:gd name="textAreaBottom" fmla="*/ 1654920 h 1654200"/>
                </a:gdLst>
                <a:ahLst/>
                <a:rect l="textAreaLeft" t="textAreaTop" r="textAreaRight" b="textAreaBottom"/>
                <a:pathLst>
                  <a:path w="1954" h="4599">
                    <a:moveTo>
                      <a:pt x="1953" y="2299"/>
                    </a:moveTo>
                    <a:cubicBezTo>
                      <a:pt x="1953" y="2703"/>
                      <a:pt x="1908" y="3099"/>
                      <a:pt x="1822" y="3449"/>
                    </a:cubicBezTo>
                    <a:cubicBezTo>
                      <a:pt x="1736" y="3798"/>
                      <a:pt x="1613" y="4089"/>
                      <a:pt x="1465" y="4290"/>
                    </a:cubicBezTo>
                    <a:cubicBezTo>
                      <a:pt x="1316" y="4492"/>
                      <a:pt x="1148" y="4598"/>
                      <a:pt x="976" y="4598"/>
                    </a:cubicBezTo>
                    <a:cubicBezTo>
                      <a:pt x="805" y="4598"/>
                      <a:pt x="637" y="4492"/>
                      <a:pt x="488" y="4290"/>
                    </a:cubicBezTo>
                    <a:cubicBezTo>
                      <a:pt x="340" y="4089"/>
                      <a:pt x="217" y="3798"/>
                      <a:pt x="131" y="3449"/>
                    </a:cubicBezTo>
                    <a:cubicBezTo>
                      <a:pt x="45" y="3099"/>
                      <a:pt x="0" y="2703"/>
                      <a:pt x="0" y="2299"/>
                    </a:cubicBezTo>
                    <a:cubicBezTo>
                      <a:pt x="0" y="1896"/>
                      <a:pt x="45" y="1499"/>
                      <a:pt x="131" y="1150"/>
                    </a:cubicBezTo>
                    <a:cubicBezTo>
                      <a:pt x="217" y="800"/>
                      <a:pt x="340" y="510"/>
                      <a:pt x="488" y="308"/>
                    </a:cubicBezTo>
                    <a:cubicBezTo>
                      <a:pt x="637" y="106"/>
                      <a:pt x="805" y="0"/>
                      <a:pt x="976" y="0"/>
                    </a:cubicBezTo>
                    <a:cubicBezTo>
                      <a:pt x="1148" y="0"/>
                      <a:pt x="1316" y="106"/>
                      <a:pt x="1465" y="308"/>
                    </a:cubicBezTo>
                    <a:cubicBezTo>
                      <a:pt x="1613" y="510"/>
                      <a:pt x="1736" y="800"/>
                      <a:pt x="1822" y="1150"/>
                    </a:cubicBezTo>
                    <a:cubicBezTo>
                      <a:pt x="1908" y="1499"/>
                      <a:pt x="1953" y="1896"/>
                      <a:pt x="1953" y="2299"/>
                    </a:cubicBezTo>
                    <a:moveTo>
                      <a:pt x="1465" y="2299"/>
                    </a:moveTo>
                    <a:cubicBezTo>
                      <a:pt x="1465" y="2501"/>
                      <a:pt x="1442" y="2699"/>
                      <a:pt x="1399" y="2874"/>
                    </a:cubicBezTo>
                    <a:cubicBezTo>
                      <a:pt x="1356" y="3049"/>
                      <a:pt x="1295" y="3194"/>
                      <a:pt x="1220" y="3295"/>
                    </a:cubicBezTo>
                    <a:cubicBezTo>
                      <a:pt x="1146" y="3396"/>
                      <a:pt x="1062" y="3449"/>
                      <a:pt x="976" y="3449"/>
                    </a:cubicBezTo>
                    <a:cubicBezTo>
                      <a:pt x="891" y="3449"/>
                      <a:pt x="806" y="3396"/>
                      <a:pt x="732" y="3295"/>
                    </a:cubicBezTo>
                    <a:cubicBezTo>
                      <a:pt x="658" y="3194"/>
                      <a:pt x="596" y="3049"/>
                      <a:pt x="554" y="2874"/>
                    </a:cubicBezTo>
                    <a:cubicBezTo>
                      <a:pt x="511" y="2699"/>
                      <a:pt x="488" y="2501"/>
                      <a:pt x="488" y="2299"/>
                    </a:cubicBezTo>
                    <a:cubicBezTo>
                      <a:pt x="488" y="2097"/>
                      <a:pt x="511" y="1899"/>
                      <a:pt x="554" y="1724"/>
                    </a:cubicBezTo>
                    <a:cubicBezTo>
                      <a:pt x="596" y="1550"/>
                      <a:pt x="658" y="1405"/>
                      <a:pt x="732" y="1304"/>
                    </a:cubicBezTo>
                    <a:cubicBezTo>
                      <a:pt x="806" y="1203"/>
                      <a:pt x="891" y="1150"/>
                      <a:pt x="976" y="1150"/>
                    </a:cubicBezTo>
                    <a:cubicBezTo>
                      <a:pt x="1062" y="1150"/>
                      <a:pt x="1146" y="1203"/>
                      <a:pt x="1220" y="1304"/>
                    </a:cubicBezTo>
                    <a:cubicBezTo>
                      <a:pt x="1295" y="1405"/>
                      <a:pt x="1356" y="1550"/>
                      <a:pt x="1399" y="1724"/>
                    </a:cubicBezTo>
                    <a:cubicBezTo>
                      <a:pt x="1442" y="1899"/>
                      <a:pt x="1465" y="2097"/>
                      <a:pt x="1465" y="2299"/>
                    </a:cubicBezTo>
                    <a:close/>
                  </a:path>
                </a:pathLst>
              </a:custGeom>
              <a:solidFill>
                <a:srgbClr val="00acc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604" name=""/>
              <p:cNvSpPr/>
              <p:nvPr/>
            </p:nvSpPr>
            <p:spPr>
              <a:xfrm>
                <a:off x="5127840" y="1303200"/>
                <a:ext cx="702000" cy="1654200"/>
              </a:xfrm>
              <a:custGeom>
                <a:avLst/>
                <a:gdLst>
                  <a:gd name="textAreaLeft" fmla="*/ 0 w 702000"/>
                  <a:gd name="textAreaRight" fmla="*/ 702720 w 702000"/>
                  <a:gd name="textAreaTop" fmla="*/ 0 h 1654200"/>
                  <a:gd name="textAreaBottom" fmla="*/ 1654920 h 1654200"/>
                </a:gdLst>
                <a:ahLst/>
                <a:rect l="textAreaLeft" t="textAreaTop" r="textAreaRight" b="textAreaBottom"/>
                <a:pathLst>
                  <a:path w="1954" h="4599">
                    <a:moveTo>
                      <a:pt x="1953" y="2299"/>
                    </a:moveTo>
                    <a:cubicBezTo>
                      <a:pt x="1953" y="2703"/>
                      <a:pt x="1908" y="3099"/>
                      <a:pt x="1822" y="3449"/>
                    </a:cubicBezTo>
                    <a:cubicBezTo>
                      <a:pt x="1736" y="3798"/>
                      <a:pt x="1613" y="4089"/>
                      <a:pt x="1465" y="4290"/>
                    </a:cubicBezTo>
                    <a:cubicBezTo>
                      <a:pt x="1316" y="4492"/>
                      <a:pt x="1148" y="4598"/>
                      <a:pt x="976" y="4598"/>
                    </a:cubicBezTo>
                    <a:cubicBezTo>
                      <a:pt x="805" y="4598"/>
                      <a:pt x="637" y="4492"/>
                      <a:pt x="488" y="4290"/>
                    </a:cubicBezTo>
                    <a:cubicBezTo>
                      <a:pt x="340" y="4089"/>
                      <a:pt x="217" y="3798"/>
                      <a:pt x="131" y="3449"/>
                    </a:cubicBezTo>
                    <a:cubicBezTo>
                      <a:pt x="45" y="3099"/>
                      <a:pt x="0" y="2703"/>
                      <a:pt x="0" y="2299"/>
                    </a:cubicBezTo>
                    <a:cubicBezTo>
                      <a:pt x="0" y="1896"/>
                      <a:pt x="45" y="1499"/>
                      <a:pt x="131" y="1150"/>
                    </a:cubicBezTo>
                    <a:cubicBezTo>
                      <a:pt x="217" y="800"/>
                      <a:pt x="340" y="510"/>
                      <a:pt x="488" y="308"/>
                    </a:cubicBezTo>
                    <a:cubicBezTo>
                      <a:pt x="637" y="106"/>
                      <a:pt x="805" y="0"/>
                      <a:pt x="976" y="0"/>
                    </a:cubicBezTo>
                    <a:cubicBezTo>
                      <a:pt x="1148" y="0"/>
                      <a:pt x="1316" y="106"/>
                      <a:pt x="1465" y="308"/>
                    </a:cubicBezTo>
                    <a:cubicBezTo>
                      <a:pt x="1613" y="510"/>
                      <a:pt x="1736" y="800"/>
                      <a:pt x="1822" y="1150"/>
                    </a:cubicBezTo>
                    <a:cubicBezTo>
                      <a:pt x="1908" y="1499"/>
                      <a:pt x="1953" y="1896"/>
                      <a:pt x="1953" y="2299"/>
                    </a:cubicBezTo>
                    <a:moveTo>
                      <a:pt x="1465" y="2299"/>
                    </a:moveTo>
                    <a:cubicBezTo>
                      <a:pt x="1465" y="2501"/>
                      <a:pt x="1442" y="2699"/>
                      <a:pt x="1399" y="2874"/>
                    </a:cubicBezTo>
                    <a:cubicBezTo>
                      <a:pt x="1356" y="3049"/>
                      <a:pt x="1295" y="3194"/>
                      <a:pt x="1220" y="3295"/>
                    </a:cubicBezTo>
                    <a:cubicBezTo>
                      <a:pt x="1146" y="3396"/>
                      <a:pt x="1062" y="3449"/>
                      <a:pt x="976" y="3449"/>
                    </a:cubicBezTo>
                    <a:cubicBezTo>
                      <a:pt x="891" y="3449"/>
                      <a:pt x="806" y="3396"/>
                      <a:pt x="732" y="3295"/>
                    </a:cubicBezTo>
                    <a:cubicBezTo>
                      <a:pt x="658" y="3194"/>
                      <a:pt x="596" y="3049"/>
                      <a:pt x="554" y="2874"/>
                    </a:cubicBezTo>
                    <a:cubicBezTo>
                      <a:pt x="511" y="2699"/>
                      <a:pt x="488" y="2501"/>
                      <a:pt x="488" y="2299"/>
                    </a:cubicBezTo>
                    <a:cubicBezTo>
                      <a:pt x="488" y="2097"/>
                      <a:pt x="511" y="1899"/>
                      <a:pt x="554" y="1724"/>
                    </a:cubicBezTo>
                    <a:cubicBezTo>
                      <a:pt x="596" y="1550"/>
                      <a:pt x="658" y="1405"/>
                      <a:pt x="732" y="1304"/>
                    </a:cubicBezTo>
                    <a:cubicBezTo>
                      <a:pt x="806" y="1203"/>
                      <a:pt x="891" y="1150"/>
                      <a:pt x="976" y="1150"/>
                    </a:cubicBezTo>
                    <a:cubicBezTo>
                      <a:pt x="1062" y="1150"/>
                      <a:pt x="1146" y="1203"/>
                      <a:pt x="1220" y="1304"/>
                    </a:cubicBezTo>
                    <a:cubicBezTo>
                      <a:pt x="1295" y="1405"/>
                      <a:pt x="1356" y="1550"/>
                      <a:pt x="1399" y="1724"/>
                    </a:cubicBezTo>
                    <a:cubicBezTo>
                      <a:pt x="1442" y="1899"/>
                      <a:pt x="1465" y="2097"/>
                      <a:pt x="1465" y="2299"/>
                    </a:cubicBezTo>
                    <a:close/>
                  </a:path>
                </a:pathLst>
              </a:custGeom>
              <a:solidFill>
                <a:srgbClr val="00acc1"/>
              </a:solidFill>
              <a:ln w="0">
                <a:solidFill>
                  <a:srgbClr val="3465a4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  <p:grpSp>
          <p:nvGrpSpPr>
            <p:cNvPr id="605" name=""/>
            <p:cNvGrpSpPr/>
            <p:nvPr/>
          </p:nvGrpSpPr>
          <p:grpSpPr>
            <a:xfrm>
              <a:off x="5252400" y="1303200"/>
              <a:ext cx="702000" cy="1654200"/>
              <a:chOff x="5252400" y="1303200"/>
              <a:chExt cx="702000" cy="1654200"/>
            </a:xfrm>
          </p:grpSpPr>
          <p:sp>
            <p:nvSpPr>
              <p:cNvPr id="606" name=""/>
              <p:cNvSpPr/>
              <p:nvPr/>
            </p:nvSpPr>
            <p:spPr>
              <a:xfrm>
                <a:off x="5252400" y="1303200"/>
                <a:ext cx="702000" cy="1654200"/>
              </a:xfrm>
              <a:custGeom>
                <a:avLst/>
                <a:gdLst>
                  <a:gd name="textAreaLeft" fmla="*/ 0 w 702000"/>
                  <a:gd name="textAreaRight" fmla="*/ 702720 w 702000"/>
                  <a:gd name="textAreaTop" fmla="*/ 0 h 1654200"/>
                  <a:gd name="textAreaBottom" fmla="*/ 1654920 h 1654200"/>
                </a:gdLst>
                <a:ahLst/>
                <a:rect l="textAreaLeft" t="textAreaTop" r="textAreaRight" b="textAreaBottom"/>
                <a:pathLst>
                  <a:path w="1954" h="4599">
                    <a:moveTo>
                      <a:pt x="1953" y="2299"/>
                    </a:moveTo>
                    <a:cubicBezTo>
                      <a:pt x="1953" y="2703"/>
                      <a:pt x="1908" y="3099"/>
                      <a:pt x="1822" y="3449"/>
                    </a:cubicBezTo>
                    <a:cubicBezTo>
                      <a:pt x="1736" y="3798"/>
                      <a:pt x="1613" y="4089"/>
                      <a:pt x="1465" y="4290"/>
                    </a:cubicBezTo>
                    <a:cubicBezTo>
                      <a:pt x="1316" y="4492"/>
                      <a:pt x="1148" y="4598"/>
                      <a:pt x="976" y="4598"/>
                    </a:cubicBezTo>
                    <a:cubicBezTo>
                      <a:pt x="805" y="4598"/>
                      <a:pt x="637" y="4492"/>
                      <a:pt x="488" y="4290"/>
                    </a:cubicBezTo>
                    <a:cubicBezTo>
                      <a:pt x="340" y="4089"/>
                      <a:pt x="217" y="3798"/>
                      <a:pt x="131" y="3449"/>
                    </a:cubicBezTo>
                    <a:cubicBezTo>
                      <a:pt x="45" y="3099"/>
                      <a:pt x="0" y="2703"/>
                      <a:pt x="0" y="2299"/>
                    </a:cubicBezTo>
                    <a:cubicBezTo>
                      <a:pt x="0" y="1896"/>
                      <a:pt x="45" y="1499"/>
                      <a:pt x="131" y="1150"/>
                    </a:cubicBezTo>
                    <a:cubicBezTo>
                      <a:pt x="217" y="800"/>
                      <a:pt x="340" y="510"/>
                      <a:pt x="488" y="308"/>
                    </a:cubicBezTo>
                    <a:cubicBezTo>
                      <a:pt x="637" y="106"/>
                      <a:pt x="805" y="0"/>
                      <a:pt x="976" y="0"/>
                    </a:cubicBezTo>
                    <a:cubicBezTo>
                      <a:pt x="1148" y="0"/>
                      <a:pt x="1316" y="106"/>
                      <a:pt x="1465" y="308"/>
                    </a:cubicBezTo>
                    <a:cubicBezTo>
                      <a:pt x="1613" y="510"/>
                      <a:pt x="1736" y="800"/>
                      <a:pt x="1822" y="1150"/>
                    </a:cubicBezTo>
                    <a:cubicBezTo>
                      <a:pt x="1908" y="1499"/>
                      <a:pt x="1953" y="1896"/>
                      <a:pt x="1953" y="2299"/>
                    </a:cubicBezTo>
                    <a:moveTo>
                      <a:pt x="1465" y="2299"/>
                    </a:moveTo>
                    <a:cubicBezTo>
                      <a:pt x="1465" y="2501"/>
                      <a:pt x="1442" y="2699"/>
                      <a:pt x="1399" y="2874"/>
                    </a:cubicBezTo>
                    <a:cubicBezTo>
                      <a:pt x="1356" y="3049"/>
                      <a:pt x="1295" y="3194"/>
                      <a:pt x="1220" y="3295"/>
                    </a:cubicBezTo>
                    <a:cubicBezTo>
                      <a:pt x="1146" y="3396"/>
                      <a:pt x="1062" y="3449"/>
                      <a:pt x="976" y="3449"/>
                    </a:cubicBezTo>
                    <a:cubicBezTo>
                      <a:pt x="891" y="3449"/>
                      <a:pt x="806" y="3396"/>
                      <a:pt x="732" y="3295"/>
                    </a:cubicBezTo>
                    <a:cubicBezTo>
                      <a:pt x="658" y="3194"/>
                      <a:pt x="596" y="3049"/>
                      <a:pt x="554" y="2874"/>
                    </a:cubicBezTo>
                    <a:cubicBezTo>
                      <a:pt x="511" y="2699"/>
                      <a:pt x="488" y="2501"/>
                      <a:pt x="488" y="2299"/>
                    </a:cubicBezTo>
                    <a:cubicBezTo>
                      <a:pt x="488" y="2097"/>
                      <a:pt x="511" y="1899"/>
                      <a:pt x="554" y="1724"/>
                    </a:cubicBezTo>
                    <a:cubicBezTo>
                      <a:pt x="596" y="1550"/>
                      <a:pt x="658" y="1405"/>
                      <a:pt x="732" y="1304"/>
                    </a:cubicBezTo>
                    <a:cubicBezTo>
                      <a:pt x="806" y="1203"/>
                      <a:pt x="891" y="1150"/>
                      <a:pt x="976" y="1150"/>
                    </a:cubicBezTo>
                    <a:cubicBezTo>
                      <a:pt x="1062" y="1150"/>
                      <a:pt x="1146" y="1203"/>
                      <a:pt x="1220" y="1304"/>
                    </a:cubicBezTo>
                    <a:cubicBezTo>
                      <a:pt x="1295" y="1405"/>
                      <a:pt x="1356" y="1550"/>
                      <a:pt x="1399" y="1724"/>
                    </a:cubicBezTo>
                    <a:cubicBezTo>
                      <a:pt x="1442" y="1899"/>
                      <a:pt x="1465" y="2097"/>
                      <a:pt x="1465" y="2299"/>
                    </a:cubicBezTo>
                    <a:close/>
                  </a:path>
                </a:pathLst>
              </a:custGeom>
              <a:solidFill>
                <a:srgbClr val="00acc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607" name=""/>
              <p:cNvSpPr/>
              <p:nvPr/>
            </p:nvSpPr>
            <p:spPr>
              <a:xfrm>
                <a:off x="5252400" y="1303200"/>
                <a:ext cx="702000" cy="1654200"/>
              </a:xfrm>
              <a:custGeom>
                <a:avLst/>
                <a:gdLst>
                  <a:gd name="textAreaLeft" fmla="*/ 0 w 702000"/>
                  <a:gd name="textAreaRight" fmla="*/ 702720 w 702000"/>
                  <a:gd name="textAreaTop" fmla="*/ 0 h 1654200"/>
                  <a:gd name="textAreaBottom" fmla="*/ 1654920 h 1654200"/>
                </a:gdLst>
                <a:ahLst/>
                <a:rect l="textAreaLeft" t="textAreaTop" r="textAreaRight" b="textAreaBottom"/>
                <a:pathLst>
                  <a:path w="1954" h="4599">
                    <a:moveTo>
                      <a:pt x="1953" y="2299"/>
                    </a:moveTo>
                    <a:cubicBezTo>
                      <a:pt x="1953" y="2703"/>
                      <a:pt x="1908" y="3099"/>
                      <a:pt x="1822" y="3449"/>
                    </a:cubicBezTo>
                    <a:cubicBezTo>
                      <a:pt x="1736" y="3798"/>
                      <a:pt x="1613" y="4089"/>
                      <a:pt x="1465" y="4290"/>
                    </a:cubicBezTo>
                    <a:cubicBezTo>
                      <a:pt x="1316" y="4492"/>
                      <a:pt x="1148" y="4598"/>
                      <a:pt x="976" y="4598"/>
                    </a:cubicBezTo>
                    <a:cubicBezTo>
                      <a:pt x="805" y="4598"/>
                      <a:pt x="637" y="4492"/>
                      <a:pt x="488" y="4290"/>
                    </a:cubicBezTo>
                    <a:cubicBezTo>
                      <a:pt x="340" y="4089"/>
                      <a:pt x="217" y="3798"/>
                      <a:pt x="131" y="3449"/>
                    </a:cubicBezTo>
                    <a:cubicBezTo>
                      <a:pt x="45" y="3099"/>
                      <a:pt x="0" y="2703"/>
                      <a:pt x="0" y="2299"/>
                    </a:cubicBezTo>
                    <a:cubicBezTo>
                      <a:pt x="0" y="1896"/>
                      <a:pt x="45" y="1499"/>
                      <a:pt x="131" y="1150"/>
                    </a:cubicBezTo>
                    <a:cubicBezTo>
                      <a:pt x="217" y="800"/>
                      <a:pt x="340" y="510"/>
                      <a:pt x="488" y="308"/>
                    </a:cubicBezTo>
                    <a:cubicBezTo>
                      <a:pt x="637" y="106"/>
                      <a:pt x="805" y="0"/>
                      <a:pt x="976" y="0"/>
                    </a:cubicBezTo>
                    <a:cubicBezTo>
                      <a:pt x="1148" y="0"/>
                      <a:pt x="1316" y="106"/>
                      <a:pt x="1465" y="308"/>
                    </a:cubicBezTo>
                    <a:cubicBezTo>
                      <a:pt x="1613" y="510"/>
                      <a:pt x="1736" y="800"/>
                      <a:pt x="1822" y="1150"/>
                    </a:cubicBezTo>
                    <a:cubicBezTo>
                      <a:pt x="1908" y="1499"/>
                      <a:pt x="1953" y="1896"/>
                      <a:pt x="1953" y="2299"/>
                    </a:cubicBezTo>
                    <a:moveTo>
                      <a:pt x="1465" y="2299"/>
                    </a:moveTo>
                    <a:cubicBezTo>
                      <a:pt x="1465" y="2501"/>
                      <a:pt x="1442" y="2699"/>
                      <a:pt x="1399" y="2874"/>
                    </a:cubicBezTo>
                    <a:cubicBezTo>
                      <a:pt x="1356" y="3049"/>
                      <a:pt x="1295" y="3194"/>
                      <a:pt x="1220" y="3295"/>
                    </a:cubicBezTo>
                    <a:cubicBezTo>
                      <a:pt x="1146" y="3396"/>
                      <a:pt x="1062" y="3449"/>
                      <a:pt x="976" y="3449"/>
                    </a:cubicBezTo>
                    <a:cubicBezTo>
                      <a:pt x="891" y="3449"/>
                      <a:pt x="806" y="3396"/>
                      <a:pt x="732" y="3295"/>
                    </a:cubicBezTo>
                    <a:cubicBezTo>
                      <a:pt x="658" y="3194"/>
                      <a:pt x="596" y="3049"/>
                      <a:pt x="554" y="2874"/>
                    </a:cubicBezTo>
                    <a:cubicBezTo>
                      <a:pt x="511" y="2699"/>
                      <a:pt x="488" y="2501"/>
                      <a:pt x="488" y="2299"/>
                    </a:cubicBezTo>
                    <a:cubicBezTo>
                      <a:pt x="488" y="2097"/>
                      <a:pt x="511" y="1899"/>
                      <a:pt x="554" y="1724"/>
                    </a:cubicBezTo>
                    <a:cubicBezTo>
                      <a:pt x="596" y="1550"/>
                      <a:pt x="658" y="1405"/>
                      <a:pt x="732" y="1304"/>
                    </a:cubicBezTo>
                    <a:cubicBezTo>
                      <a:pt x="806" y="1203"/>
                      <a:pt x="891" y="1150"/>
                      <a:pt x="976" y="1150"/>
                    </a:cubicBezTo>
                    <a:cubicBezTo>
                      <a:pt x="1062" y="1150"/>
                      <a:pt x="1146" y="1203"/>
                      <a:pt x="1220" y="1304"/>
                    </a:cubicBezTo>
                    <a:cubicBezTo>
                      <a:pt x="1295" y="1405"/>
                      <a:pt x="1356" y="1550"/>
                      <a:pt x="1399" y="1724"/>
                    </a:cubicBezTo>
                    <a:cubicBezTo>
                      <a:pt x="1442" y="1899"/>
                      <a:pt x="1465" y="2097"/>
                      <a:pt x="1465" y="2299"/>
                    </a:cubicBezTo>
                    <a:close/>
                  </a:path>
                </a:pathLst>
              </a:custGeom>
              <a:solidFill>
                <a:srgbClr val="00acc1"/>
              </a:solidFill>
              <a:ln w="0">
                <a:solidFill>
                  <a:srgbClr val="3465a4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</p:grpSp>
      <p:grpSp>
        <p:nvGrpSpPr>
          <p:cNvPr id="608" name=""/>
          <p:cNvGrpSpPr/>
          <p:nvPr/>
        </p:nvGrpSpPr>
        <p:grpSpPr>
          <a:xfrm>
            <a:off x="7961760" y="1303200"/>
            <a:ext cx="826560" cy="1654200"/>
            <a:chOff x="7961760" y="1303200"/>
            <a:chExt cx="826560" cy="1654200"/>
          </a:xfrm>
        </p:grpSpPr>
        <p:grpSp>
          <p:nvGrpSpPr>
            <p:cNvPr id="609" name=""/>
            <p:cNvGrpSpPr/>
            <p:nvPr/>
          </p:nvGrpSpPr>
          <p:grpSpPr>
            <a:xfrm>
              <a:off x="7961760" y="1303200"/>
              <a:ext cx="702000" cy="1654200"/>
              <a:chOff x="7961760" y="1303200"/>
              <a:chExt cx="702000" cy="1654200"/>
            </a:xfrm>
          </p:grpSpPr>
          <p:sp>
            <p:nvSpPr>
              <p:cNvPr id="610" name=""/>
              <p:cNvSpPr/>
              <p:nvPr/>
            </p:nvSpPr>
            <p:spPr>
              <a:xfrm>
                <a:off x="7961760" y="1303200"/>
                <a:ext cx="702000" cy="1654200"/>
              </a:xfrm>
              <a:custGeom>
                <a:avLst/>
                <a:gdLst>
                  <a:gd name="textAreaLeft" fmla="*/ 0 w 702000"/>
                  <a:gd name="textAreaRight" fmla="*/ 702720 w 702000"/>
                  <a:gd name="textAreaTop" fmla="*/ 0 h 1654200"/>
                  <a:gd name="textAreaBottom" fmla="*/ 1654920 h 1654200"/>
                </a:gdLst>
                <a:ahLst/>
                <a:rect l="textAreaLeft" t="textAreaTop" r="textAreaRight" b="textAreaBottom"/>
                <a:pathLst>
                  <a:path w="1954" h="4599">
                    <a:moveTo>
                      <a:pt x="1953" y="2299"/>
                    </a:moveTo>
                    <a:cubicBezTo>
                      <a:pt x="1953" y="2703"/>
                      <a:pt x="1908" y="3099"/>
                      <a:pt x="1822" y="3449"/>
                    </a:cubicBezTo>
                    <a:cubicBezTo>
                      <a:pt x="1736" y="3798"/>
                      <a:pt x="1613" y="4089"/>
                      <a:pt x="1465" y="4290"/>
                    </a:cubicBezTo>
                    <a:cubicBezTo>
                      <a:pt x="1316" y="4492"/>
                      <a:pt x="1148" y="4598"/>
                      <a:pt x="976" y="4598"/>
                    </a:cubicBezTo>
                    <a:cubicBezTo>
                      <a:pt x="805" y="4598"/>
                      <a:pt x="637" y="4492"/>
                      <a:pt x="488" y="4290"/>
                    </a:cubicBezTo>
                    <a:cubicBezTo>
                      <a:pt x="340" y="4089"/>
                      <a:pt x="217" y="3798"/>
                      <a:pt x="131" y="3449"/>
                    </a:cubicBezTo>
                    <a:cubicBezTo>
                      <a:pt x="45" y="3099"/>
                      <a:pt x="0" y="2703"/>
                      <a:pt x="0" y="2299"/>
                    </a:cubicBezTo>
                    <a:cubicBezTo>
                      <a:pt x="0" y="1896"/>
                      <a:pt x="45" y="1499"/>
                      <a:pt x="131" y="1150"/>
                    </a:cubicBezTo>
                    <a:cubicBezTo>
                      <a:pt x="217" y="800"/>
                      <a:pt x="340" y="510"/>
                      <a:pt x="488" y="308"/>
                    </a:cubicBezTo>
                    <a:cubicBezTo>
                      <a:pt x="637" y="106"/>
                      <a:pt x="805" y="0"/>
                      <a:pt x="976" y="0"/>
                    </a:cubicBezTo>
                    <a:cubicBezTo>
                      <a:pt x="1148" y="0"/>
                      <a:pt x="1316" y="106"/>
                      <a:pt x="1465" y="308"/>
                    </a:cubicBezTo>
                    <a:cubicBezTo>
                      <a:pt x="1613" y="510"/>
                      <a:pt x="1736" y="800"/>
                      <a:pt x="1822" y="1150"/>
                    </a:cubicBezTo>
                    <a:cubicBezTo>
                      <a:pt x="1908" y="1499"/>
                      <a:pt x="1953" y="1896"/>
                      <a:pt x="1953" y="2299"/>
                    </a:cubicBezTo>
                    <a:moveTo>
                      <a:pt x="1465" y="2299"/>
                    </a:moveTo>
                    <a:cubicBezTo>
                      <a:pt x="1465" y="2501"/>
                      <a:pt x="1442" y="2699"/>
                      <a:pt x="1399" y="2874"/>
                    </a:cubicBezTo>
                    <a:cubicBezTo>
                      <a:pt x="1356" y="3049"/>
                      <a:pt x="1295" y="3194"/>
                      <a:pt x="1220" y="3295"/>
                    </a:cubicBezTo>
                    <a:cubicBezTo>
                      <a:pt x="1146" y="3396"/>
                      <a:pt x="1062" y="3449"/>
                      <a:pt x="976" y="3449"/>
                    </a:cubicBezTo>
                    <a:cubicBezTo>
                      <a:pt x="891" y="3449"/>
                      <a:pt x="806" y="3396"/>
                      <a:pt x="732" y="3295"/>
                    </a:cubicBezTo>
                    <a:cubicBezTo>
                      <a:pt x="658" y="3194"/>
                      <a:pt x="596" y="3049"/>
                      <a:pt x="554" y="2874"/>
                    </a:cubicBezTo>
                    <a:cubicBezTo>
                      <a:pt x="511" y="2699"/>
                      <a:pt x="488" y="2501"/>
                      <a:pt x="488" y="2299"/>
                    </a:cubicBezTo>
                    <a:cubicBezTo>
                      <a:pt x="488" y="2097"/>
                      <a:pt x="511" y="1899"/>
                      <a:pt x="554" y="1724"/>
                    </a:cubicBezTo>
                    <a:cubicBezTo>
                      <a:pt x="596" y="1550"/>
                      <a:pt x="658" y="1405"/>
                      <a:pt x="732" y="1304"/>
                    </a:cubicBezTo>
                    <a:cubicBezTo>
                      <a:pt x="806" y="1203"/>
                      <a:pt x="891" y="1150"/>
                      <a:pt x="976" y="1150"/>
                    </a:cubicBezTo>
                    <a:cubicBezTo>
                      <a:pt x="1062" y="1150"/>
                      <a:pt x="1146" y="1203"/>
                      <a:pt x="1220" y="1304"/>
                    </a:cubicBezTo>
                    <a:cubicBezTo>
                      <a:pt x="1295" y="1405"/>
                      <a:pt x="1356" y="1550"/>
                      <a:pt x="1399" y="1724"/>
                    </a:cubicBezTo>
                    <a:cubicBezTo>
                      <a:pt x="1442" y="1899"/>
                      <a:pt x="1465" y="2097"/>
                      <a:pt x="1465" y="2299"/>
                    </a:cubicBezTo>
                    <a:close/>
                  </a:path>
                </a:pathLst>
              </a:custGeom>
              <a:solidFill>
                <a:srgbClr val="00acc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611" name=""/>
              <p:cNvSpPr/>
              <p:nvPr/>
            </p:nvSpPr>
            <p:spPr>
              <a:xfrm>
                <a:off x="7961760" y="1303200"/>
                <a:ext cx="702000" cy="1654200"/>
              </a:xfrm>
              <a:custGeom>
                <a:avLst/>
                <a:gdLst>
                  <a:gd name="textAreaLeft" fmla="*/ 0 w 702000"/>
                  <a:gd name="textAreaRight" fmla="*/ 702720 w 702000"/>
                  <a:gd name="textAreaTop" fmla="*/ 0 h 1654200"/>
                  <a:gd name="textAreaBottom" fmla="*/ 1654920 h 1654200"/>
                </a:gdLst>
                <a:ahLst/>
                <a:rect l="textAreaLeft" t="textAreaTop" r="textAreaRight" b="textAreaBottom"/>
                <a:pathLst>
                  <a:path w="1954" h="4599">
                    <a:moveTo>
                      <a:pt x="1953" y="2299"/>
                    </a:moveTo>
                    <a:cubicBezTo>
                      <a:pt x="1953" y="2703"/>
                      <a:pt x="1908" y="3099"/>
                      <a:pt x="1822" y="3449"/>
                    </a:cubicBezTo>
                    <a:cubicBezTo>
                      <a:pt x="1736" y="3798"/>
                      <a:pt x="1613" y="4089"/>
                      <a:pt x="1465" y="4290"/>
                    </a:cubicBezTo>
                    <a:cubicBezTo>
                      <a:pt x="1316" y="4492"/>
                      <a:pt x="1148" y="4598"/>
                      <a:pt x="976" y="4598"/>
                    </a:cubicBezTo>
                    <a:cubicBezTo>
                      <a:pt x="805" y="4598"/>
                      <a:pt x="637" y="4492"/>
                      <a:pt x="488" y="4290"/>
                    </a:cubicBezTo>
                    <a:cubicBezTo>
                      <a:pt x="340" y="4089"/>
                      <a:pt x="217" y="3798"/>
                      <a:pt x="131" y="3449"/>
                    </a:cubicBezTo>
                    <a:cubicBezTo>
                      <a:pt x="45" y="3099"/>
                      <a:pt x="0" y="2703"/>
                      <a:pt x="0" y="2299"/>
                    </a:cubicBezTo>
                    <a:cubicBezTo>
                      <a:pt x="0" y="1896"/>
                      <a:pt x="45" y="1499"/>
                      <a:pt x="131" y="1150"/>
                    </a:cubicBezTo>
                    <a:cubicBezTo>
                      <a:pt x="217" y="800"/>
                      <a:pt x="340" y="510"/>
                      <a:pt x="488" y="308"/>
                    </a:cubicBezTo>
                    <a:cubicBezTo>
                      <a:pt x="637" y="106"/>
                      <a:pt x="805" y="0"/>
                      <a:pt x="976" y="0"/>
                    </a:cubicBezTo>
                    <a:cubicBezTo>
                      <a:pt x="1148" y="0"/>
                      <a:pt x="1316" y="106"/>
                      <a:pt x="1465" y="308"/>
                    </a:cubicBezTo>
                    <a:cubicBezTo>
                      <a:pt x="1613" y="510"/>
                      <a:pt x="1736" y="800"/>
                      <a:pt x="1822" y="1150"/>
                    </a:cubicBezTo>
                    <a:cubicBezTo>
                      <a:pt x="1908" y="1499"/>
                      <a:pt x="1953" y="1896"/>
                      <a:pt x="1953" y="2299"/>
                    </a:cubicBezTo>
                    <a:moveTo>
                      <a:pt x="1465" y="2299"/>
                    </a:moveTo>
                    <a:cubicBezTo>
                      <a:pt x="1465" y="2501"/>
                      <a:pt x="1442" y="2699"/>
                      <a:pt x="1399" y="2874"/>
                    </a:cubicBezTo>
                    <a:cubicBezTo>
                      <a:pt x="1356" y="3049"/>
                      <a:pt x="1295" y="3194"/>
                      <a:pt x="1220" y="3295"/>
                    </a:cubicBezTo>
                    <a:cubicBezTo>
                      <a:pt x="1146" y="3396"/>
                      <a:pt x="1062" y="3449"/>
                      <a:pt x="976" y="3449"/>
                    </a:cubicBezTo>
                    <a:cubicBezTo>
                      <a:pt x="891" y="3449"/>
                      <a:pt x="806" y="3396"/>
                      <a:pt x="732" y="3295"/>
                    </a:cubicBezTo>
                    <a:cubicBezTo>
                      <a:pt x="658" y="3194"/>
                      <a:pt x="596" y="3049"/>
                      <a:pt x="554" y="2874"/>
                    </a:cubicBezTo>
                    <a:cubicBezTo>
                      <a:pt x="511" y="2699"/>
                      <a:pt x="488" y="2501"/>
                      <a:pt x="488" y="2299"/>
                    </a:cubicBezTo>
                    <a:cubicBezTo>
                      <a:pt x="488" y="2097"/>
                      <a:pt x="511" y="1899"/>
                      <a:pt x="554" y="1724"/>
                    </a:cubicBezTo>
                    <a:cubicBezTo>
                      <a:pt x="596" y="1550"/>
                      <a:pt x="658" y="1405"/>
                      <a:pt x="732" y="1304"/>
                    </a:cubicBezTo>
                    <a:cubicBezTo>
                      <a:pt x="806" y="1203"/>
                      <a:pt x="891" y="1150"/>
                      <a:pt x="976" y="1150"/>
                    </a:cubicBezTo>
                    <a:cubicBezTo>
                      <a:pt x="1062" y="1150"/>
                      <a:pt x="1146" y="1203"/>
                      <a:pt x="1220" y="1304"/>
                    </a:cubicBezTo>
                    <a:cubicBezTo>
                      <a:pt x="1295" y="1405"/>
                      <a:pt x="1356" y="1550"/>
                      <a:pt x="1399" y="1724"/>
                    </a:cubicBezTo>
                    <a:cubicBezTo>
                      <a:pt x="1442" y="1899"/>
                      <a:pt x="1465" y="2097"/>
                      <a:pt x="1465" y="2299"/>
                    </a:cubicBezTo>
                    <a:close/>
                  </a:path>
                </a:pathLst>
              </a:custGeom>
              <a:solidFill>
                <a:srgbClr val="00acc1"/>
              </a:solidFill>
              <a:ln w="0">
                <a:solidFill>
                  <a:srgbClr val="3465a4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  <p:grpSp>
          <p:nvGrpSpPr>
            <p:cNvPr id="612" name=""/>
            <p:cNvGrpSpPr/>
            <p:nvPr/>
          </p:nvGrpSpPr>
          <p:grpSpPr>
            <a:xfrm>
              <a:off x="8086320" y="1303200"/>
              <a:ext cx="702000" cy="1654200"/>
              <a:chOff x="8086320" y="1303200"/>
              <a:chExt cx="702000" cy="1654200"/>
            </a:xfrm>
          </p:grpSpPr>
          <p:sp>
            <p:nvSpPr>
              <p:cNvPr id="613" name=""/>
              <p:cNvSpPr/>
              <p:nvPr/>
            </p:nvSpPr>
            <p:spPr>
              <a:xfrm>
                <a:off x="8086320" y="1303200"/>
                <a:ext cx="702000" cy="1654200"/>
              </a:xfrm>
              <a:custGeom>
                <a:avLst/>
                <a:gdLst>
                  <a:gd name="textAreaLeft" fmla="*/ 0 w 702000"/>
                  <a:gd name="textAreaRight" fmla="*/ 702720 w 702000"/>
                  <a:gd name="textAreaTop" fmla="*/ 0 h 1654200"/>
                  <a:gd name="textAreaBottom" fmla="*/ 1654920 h 1654200"/>
                </a:gdLst>
                <a:ahLst/>
                <a:rect l="textAreaLeft" t="textAreaTop" r="textAreaRight" b="textAreaBottom"/>
                <a:pathLst>
                  <a:path w="1954" h="4599">
                    <a:moveTo>
                      <a:pt x="1953" y="2299"/>
                    </a:moveTo>
                    <a:cubicBezTo>
                      <a:pt x="1953" y="2703"/>
                      <a:pt x="1908" y="3099"/>
                      <a:pt x="1822" y="3449"/>
                    </a:cubicBezTo>
                    <a:cubicBezTo>
                      <a:pt x="1736" y="3798"/>
                      <a:pt x="1613" y="4089"/>
                      <a:pt x="1465" y="4290"/>
                    </a:cubicBezTo>
                    <a:cubicBezTo>
                      <a:pt x="1316" y="4492"/>
                      <a:pt x="1148" y="4598"/>
                      <a:pt x="976" y="4598"/>
                    </a:cubicBezTo>
                    <a:cubicBezTo>
                      <a:pt x="805" y="4598"/>
                      <a:pt x="637" y="4492"/>
                      <a:pt x="488" y="4290"/>
                    </a:cubicBezTo>
                    <a:cubicBezTo>
                      <a:pt x="340" y="4089"/>
                      <a:pt x="217" y="3798"/>
                      <a:pt x="131" y="3449"/>
                    </a:cubicBezTo>
                    <a:cubicBezTo>
                      <a:pt x="45" y="3099"/>
                      <a:pt x="0" y="2703"/>
                      <a:pt x="0" y="2299"/>
                    </a:cubicBezTo>
                    <a:cubicBezTo>
                      <a:pt x="0" y="1896"/>
                      <a:pt x="45" y="1499"/>
                      <a:pt x="131" y="1150"/>
                    </a:cubicBezTo>
                    <a:cubicBezTo>
                      <a:pt x="217" y="800"/>
                      <a:pt x="340" y="510"/>
                      <a:pt x="488" y="308"/>
                    </a:cubicBezTo>
                    <a:cubicBezTo>
                      <a:pt x="637" y="106"/>
                      <a:pt x="805" y="0"/>
                      <a:pt x="976" y="0"/>
                    </a:cubicBezTo>
                    <a:cubicBezTo>
                      <a:pt x="1148" y="0"/>
                      <a:pt x="1316" y="106"/>
                      <a:pt x="1465" y="308"/>
                    </a:cubicBezTo>
                    <a:cubicBezTo>
                      <a:pt x="1613" y="510"/>
                      <a:pt x="1736" y="800"/>
                      <a:pt x="1822" y="1150"/>
                    </a:cubicBezTo>
                    <a:cubicBezTo>
                      <a:pt x="1908" y="1499"/>
                      <a:pt x="1953" y="1896"/>
                      <a:pt x="1953" y="2299"/>
                    </a:cubicBezTo>
                    <a:moveTo>
                      <a:pt x="1465" y="2299"/>
                    </a:moveTo>
                    <a:cubicBezTo>
                      <a:pt x="1465" y="2501"/>
                      <a:pt x="1442" y="2699"/>
                      <a:pt x="1399" y="2874"/>
                    </a:cubicBezTo>
                    <a:cubicBezTo>
                      <a:pt x="1356" y="3049"/>
                      <a:pt x="1295" y="3194"/>
                      <a:pt x="1220" y="3295"/>
                    </a:cubicBezTo>
                    <a:cubicBezTo>
                      <a:pt x="1146" y="3396"/>
                      <a:pt x="1062" y="3449"/>
                      <a:pt x="976" y="3449"/>
                    </a:cubicBezTo>
                    <a:cubicBezTo>
                      <a:pt x="891" y="3449"/>
                      <a:pt x="806" y="3396"/>
                      <a:pt x="732" y="3295"/>
                    </a:cubicBezTo>
                    <a:cubicBezTo>
                      <a:pt x="658" y="3194"/>
                      <a:pt x="596" y="3049"/>
                      <a:pt x="554" y="2874"/>
                    </a:cubicBezTo>
                    <a:cubicBezTo>
                      <a:pt x="511" y="2699"/>
                      <a:pt x="488" y="2501"/>
                      <a:pt x="488" y="2299"/>
                    </a:cubicBezTo>
                    <a:cubicBezTo>
                      <a:pt x="488" y="2097"/>
                      <a:pt x="511" y="1899"/>
                      <a:pt x="554" y="1724"/>
                    </a:cubicBezTo>
                    <a:cubicBezTo>
                      <a:pt x="596" y="1550"/>
                      <a:pt x="658" y="1405"/>
                      <a:pt x="732" y="1304"/>
                    </a:cubicBezTo>
                    <a:cubicBezTo>
                      <a:pt x="806" y="1203"/>
                      <a:pt x="891" y="1150"/>
                      <a:pt x="976" y="1150"/>
                    </a:cubicBezTo>
                    <a:cubicBezTo>
                      <a:pt x="1062" y="1150"/>
                      <a:pt x="1146" y="1203"/>
                      <a:pt x="1220" y="1304"/>
                    </a:cubicBezTo>
                    <a:cubicBezTo>
                      <a:pt x="1295" y="1405"/>
                      <a:pt x="1356" y="1550"/>
                      <a:pt x="1399" y="1724"/>
                    </a:cubicBezTo>
                    <a:cubicBezTo>
                      <a:pt x="1442" y="1899"/>
                      <a:pt x="1465" y="2097"/>
                      <a:pt x="1465" y="2299"/>
                    </a:cubicBezTo>
                    <a:close/>
                  </a:path>
                </a:pathLst>
              </a:custGeom>
              <a:solidFill>
                <a:srgbClr val="00acc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614" name=""/>
              <p:cNvSpPr/>
              <p:nvPr/>
            </p:nvSpPr>
            <p:spPr>
              <a:xfrm>
                <a:off x="8086320" y="1303200"/>
                <a:ext cx="702000" cy="1654200"/>
              </a:xfrm>
              <a:custGeom>
                <a:avLst/>
                <a:gdLst>
                  <a:gd name="textAreaLeft" fmla="*/ 0 w 702000"/>
                  <a:gd name="textAreaRight" fmla="*/ 702720 w 702000"/>
                  <a:gd name="textAreaTop" fmla="*/ 0 h 1654200"/>
                  <a:gd name="textAreaBottom" fmla="*/ 1654920 h 1654200"/>
                </a:gdLst>
                <a:ahLst/>
                <a:rect l="textAreaLeft" t="textAreaTop" r="textAreaRight" b="textAreaBottom"/>
                <a:pathLst>
                  <a:path w="1954" h="4599">
                    <a:moveTo>
                      <a:pt x="1953" y="2299"/>
                    </a:moveTo>
                    <a:cubicBezTo>
                      <a:pt x="1953" y="2703"/>
                      <a:pt x="1908" y="3099"/>
                      <a:pt x="1822" y="3449"/>
                    </a:cubicBezTo>
                    <a:cubicBezTo>
                      <a:pt x="1736" y="3798"/>
                      <a:pt x="1613" y="4089"/>
                      <a:pt x="1465" y="4290"/>
                    </a:cubicBezTo>
                    <a:cubicBezTo>
                      <a:pt x="1316" y="4492"/>
                      <a:pt x="1148" y="4598"/>
                      <a:pt x="976" y="4598"/>
                    </a:cubicBezTo>
                    <a:cubicBezTo>
                      <a:pt x="805" y="4598"/>
                      <a:pt x="637" y="4492"/>
                      <a:pt x="488" y="4290"/>
                    </a:cubicBezTo>
                    <a:cubicBezTo>
                      <a:pt x="340" y="4089"/>
                      <a:pt x="217" y="3798"/>
                      <a:pt x="131" y="3449"/>
                    </a:cubicBezTo>
                    <a:cubicBezTo>
                      <a:pt x="45" y="3099"/>
                      <a:pt x="0" y="2703"/>
                      <a:pt x="0" y="2299"/>
                    </a:cubicBezTo>
                    <a:cubicBezTo>
                      <a:pt x="0" y="1896"/>
                      <a:pt x="45" y="1499"/>
                      <a:pt x="131" y="1150"/>
                    </a:cubicBezTo>
                    <a:cubicBezTo>
                      <a:pt x="217" y="800"/>
                      <a:pt x="340" y="510"/>
                      <a:pt x="488" y="308"/>
                    </a:cubicBezTo>
                    <a:cubicBezTo>
                      <a:pt x="637" y="106"/>
                      <a:pt x="805" y="0"/>
                      <a:pt x="976" y="0"/>
                    </a:cubicBezTo>
                    <a:cubicBezTo>
                      <a:pt x="1148" y="0"/>
                      <a:pt x="1316" y="106"/>
                      <a:pt x="1465" y="308"/>
                    </a:cubicBezTo>
                    <a:cubicBezTo>
                      <a:pt x="1613" y="510"/>
                      <a:pt x="1736" y="800"/>
                      <a:pt x="1822" y="1150"/>
                    </a:cubicBezTo>
                    <a:cubicBezTo>
                      <a:pt x="1908" y="1499"/>
                      <a:pt x="1953" y="1896"/>
                      <a:pt x="1953" y="2299"/>
                    </a:cubicBezTo>
                    <a:moveTo>
                      <a:pt x="1465" y="2299"/>
                    </a:moveTo>
                    <a:cubicBezTo>
                      <a:pt x="1465" y="2501"/>
                      <a:pt x="1442" y="2699"/>
                      <a:pt x="1399" y="2874"/>
                    </a:cubicBezTo>
                    <a:cubicBezTo>
                      <a:pt x="1356" y="3049"/>
                      <a:pt x="1295" y="3194"/>
                      <a:pt x="1220" y="3295"/>
                    </a:cubicBezTo>
                    <a:cubicBezTo>
                      <a:pt x="1146" y="3396"/>
                      <a:pt x="1062" y="3449"/>
                      <a:pt x="976" y="3449"/>
                    </a:cubicBezTo>
                    <a:cubicBezTo>
                      <a:pt x="891" y="3449"/>
                      <a:pt x="806" y="3396"/>
                      <a:pt x="732" y="3295"/>
                    </a:cubicBezTo>
                    <a:cubicBezTo>
                      <a:pt x="658" y="3194"/>
                      <a:pt x="596" y="3049"/>
                      <a:pt x="554" y="2874"/>
                    </a:cubicBezTo>
                    <a:cubicBezTo>
                      <a:pt x="511" y="2699"/>
                      <a:pt x="488" y="2501"/>
                      <a:pt x="488" y="2299"/>
                    </a:cubicBezTo>
                    <a:cubicBezTo>
                      <a:pt x="488" y="2097"/>
                      <a:pt x="511" y="1899"/>
                      <a:pt x="554" y="1724"/>
                    </a:cubicBezTo>
                    <a:cubicBezTo>
                      <a:pt x="596" y="1550"/>
                      <a:pt x="658" y="1405"/>
                      <a:pt x="732" y="1304"/>
                    </a:cubicBezTo>
                    <a:cubicBezTo>
                      <a:pt x="806" y="1203"/>
                      <a:pt x="891" y="1150"/>
                      <a:pt x="976" y="1150"/>
                    </a:cubicBezTo>
                    <a:cubicBezTo>
                      <a:pt x="1062" y="1150"/>
                      <a:pt x="1146" y="1203"/>
                      <a:pt x="1220" y="1304"/>
                    </a:cubicBezTo>
                    <a:cubicBezTo>
                      <a:pt x="1295" y="1405"/>
                      <a:pt x="1356" y="1550"/>
                      <a:pt x="1399" y="1724"/>
                    </a:cubicBezTo>
                    <a:cubicBezTo>
                      <a:pt x="1442" y="1899"/>
                      <a:pt x="1465" y="2097"/>
                      <a:pt x="1465" y="2299"/>
                    </a:cubicBezTo>
                    <a:close/>
                  </a:path>
                </a:pathLst>
              </a:custGeom>
              <a:solidFill>
                <a:srgbClr val="00acc1"/>
              </a:solidFill>
              <a:ln w="0">
                <a:solidFill>
                  <a:srgbClr val="3465a4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</p:grpSp>
      <p:sp>
        <p:nvSpPr>
          <p:cNvPr id="615" name=""/>
          <p:cNvSpPr/>
          <p:nvPr/>
        </p:nvSpPr>
        <p:spPr>
          <a:xfrm>
            <a:off x="7035120" y="133164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16" name=""/>
          <p:cNvSpPr/>
          <p:nvPr/>
        </p:nvSpPr>
        <p:spPr>
          <a:xfrm>
            <a:off x="7052400" y="133164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17" name=""/>
          <p:cNvSpPr/>
          <p:nvPr/>
        </p:nvSpPr>
        <p:spPr>
          <a:xfrm>
            <a:off x="7071480" y="133200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18" name=""/>
          <p:cNvSpPr/>
          <p:nvPr/>
        </p:nvSpPr>
        <p:spPr>
          <a:xfrm>
            <a:off x="7095240" y="133236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19" name=""/>
          <p:cNvSpPr/>
          <p:nvPr/>
        </p:nvSpPr>
        <p:spPr>
          <a:xfrm>
            <a:off x="7124760" y="1333080"/>
            <a:ext cx="10404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0" name=""/>
          <p:cNvSpPr/>
          <p:nvPr/>
        </p:nvSpPr>
        <p:spPr>
          <a:xfrm>
            <a:off x="7148880" y="133308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1" name=""/>
          <p:cNvSpPr/>
          <p:nvPr/>
        </p:nvSpPr>
        <p:spPr>
          <a:xfrm>
            <a:off x="7171200" y="133236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2" name=""/>
          <p:cNvSpPr/>
          <p:nvPr/>
        </p:nvSpPr>
        <p:spPr>
          <a:xfrm>
            <a:off x="7194600" y="133200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3" name=""/>
          <p:cNvSpPr/>
          <p:nvPr/>
        </p:nvSpPr>
        <p:spPr>
          <a:xfrm>
            <a:off x="7211880" y="133200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4" name=""/>
          <p:cNvSpPr/>
          <p:nvPr/>
        </p:nvSpPr>
        <p:spPr>
          <a:xfrm>
            <a:off x="7230960" y="133236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5" name=""/>
          <p:cNvSpPr/>
          <p:nvPr/>
        </p:nvSpPr>
        <p:spPr>
          <a:xfrm>
            <a:off x="7254360" y="1332720"/>
            <a:ext cx="10404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6" name=""/>
          <p:cNvSpPr/>
          <p:nvPr/>
        </p:nvSpPr>
        <p:spPr>
          <a:xfrm>
            <a:off x="7284240" y="1333440"/>
            <a:ext cx="10404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7" name=""/>
          <p:cNvSpPr/>
          <p:nvPr/>
        </p:nvSpPr>
        <p:spPr>
          <a:xfrm>
            <a:off x="7308360" y="133344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8" name=""/>
          <p:cNvSpPr/>
          <p:nvPr/>
        </p:nvSpPr>
        <p:spPr>
          <a:xfrm>
            <a:off x="7330680" y="133272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9" name=""/>
          <p:cNvSpPr/>
          <p:nvPr/>
        </p:nvSpPr>
        <p:spPr>
          <a:xfrm>
            <a:off x="7356240" y="133236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0" name=""/>
          <p:cNvSpPr/>
          <p:nvPr/>
        </p:nvSpPr>
        <p:spPr>
          <a:xfrm>
            <a:off x="7375320" y="133272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1" name=""/>
          <p:cNvSpPr/>
          <p:nvPr/>
        </p:nvSpPr>
        <p:spPr>
          <a:xfrm>
            <a:off x="7398720" y="133308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2" name=""/>
          <p:cNvSpPr/>
          <p:nvPr/>
        </p:nvSpPr>
        <p:spPr>
          <a:xfrm>
            <a:off x="7428600" y="133416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3" name=""/>
          <p:cNvSpPr/>
          <p:nvPr/>
        </p:nvSpPr>
        <p:spPr>
          <a:xfrm>
            <a:off x="7452360" y="133416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4" name=""/>
          <p:cNvSpPr/>
          <p:nvPr/>
        </p:nvSpPr>
        <p:spPr>
          <a:xfrm>
            <a:off x="7474680" y="133308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5" name=""/>
          <p:cNvSpPr/>
          <p:nvPr/>
        </p:nvSpPr>
        <p:spPr>
          <a:xfrm>
            <a:off x="7491600" y="133272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6" name=""/>
          <p:cNvSpPr/>
          <p:nvPr/>
        </p:nvSpPr>
        <p:spPr>
          <a:xfrm>
            <a:off x="7510680" y="133308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7" name=""/>
          <p:cNvSpPr/>
          <p:nvPr/>
        </p:nvSpPr>
        <p:spPr>
          <a:xfrm>
            <a:off x="7534080" y="1333440"/>
            <a:ext cx="10404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8" name=""/>
          <p:cNvSpPr/>
          <p:nvPr/>
        </p:nvSpPr>
        <p:spPr>
          <a:xfrm>
            <a:off x="7563960" y="133452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9" name=""/>
          <p:cNvSpPr/>
          <p:nvPr/>
        </p:nvSpPr>
        <p:spPr>
          <a:xfrm>
            <a:off x="7587720" y="133452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0" name=""/>
          <p:cNvSpPr/>
          <p:nvPr/>
        </p:nvSpPr>
        <p:spPr>
          <a:xfrm>
            <a:off x="7610040" y="1333440"/>
            <a:ext cx="10404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1" name=""/>
          <p:cNvSpPr/>
          <p:nvPr/>
        </p:nvSpPr>
        <p:spPr>
          <a:xfrm>
            <a:off x="7633440" y="1333080"/>
            <a:ext cx="10368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2" name=""/>
          <p:cNvSpPr/>
          <p:nvPr/>
        </p:nvSpPr>
        <p:spPr>
          <a:xfrm>
            <a:off x="7652160" y="1333440"/>
            <a:ext cx="10404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3" name=""/>
          <p:cNvSpPr/>
          <p:nvPr/>
        </p:nvSpPr>
        <p:spPr>
          <a:xfrm>
            <a:off x="7675920" y="133416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4" name=""/>
          <p:cNvSpPr/>
          <p:nvPr/>
        </p:nvSpPr>
        <p:spPr>
          <a:xfrm>
            <a:off x="7705440" y="133488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5" name=""/>
          <p:cNvSpPr/>
          <p:nvPr/>
        </p:nvSpPr>
        <p:spPr>
          <a:xfrm>
            <a:off x="7729560" y="133488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6" name=""/>
          <p:cNvSpPr/>
          <p:nvPr/>
        </p:nvSpPr>
        <p:spPr>
          <a:xfrm>
            <a:off x="7751880" y="133416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7" name=""/>
          <p:cNvSpPr/>
          <p:nvPr/>
        </p:nvSpPr>
        <p:spPr>
          <a:xfrm>
            <a:off x="7772760" y="1333440"/>
            <a:ext cx="104040" cy="28332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8" name=""/>
          <p:cNvSpPr/>
          <p:nvPr/>
        </p:nvSpPr>
        <p:spPr>
          <a:xfrm>
            <a:off x="7791840" y="133416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9" name=""/>
          <p:cNvSpPr/>
          <p:nvPr/>
        </p:nvSpPr>
        <p:spPr>
          <a:xfrm>
            <a:off x="7815600" y="133452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0" name=""/>
          <p:cNvSpPr/>
          <p:nvPr/>
        </p:nvSpPr>
        <p:spPr>
          <a:xfrm>
            <a:off x="7845120" y="1335240"/>
            <a:ext cx="10404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1" name=""/>
          <p:cNvSpPr/>
          <p:nvPr/>
        </p:nvSpPr>
        <p:spPr>
          <a:xfrm>
            <a:off x="7869240" y="133524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2" name=""/>
          <p:cNvSpPr/>
          <p:nvPr/>
        </p:nvSpPr>
        <p:spPr>
          <a:xfrm>
            <a:off x="7891560" y="1334520"/>
            <a:ext cx="103680" cy="2829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3" name=""/>
          <p:cNvSpPr/>
          <p:nvPr/>
        </p:nvSpPr>
        <p:spPr>
          <a:xfrm>
            <a:off x="8131680" y="1404360"/>
            <a:ext cx="17280" cy="16920"/>
          </a:xfrm>
          <a:custGeom>
            <a:avLst/>
            <a:gdLst>
              <a:gd name="textAreaLeft" fmla="*/ 0 w 17280"/>
              <a:gd name="textAreaRight" fmla="*/ 18000 w 17280"/>
              <a:gd name="textAreaTop" fmla="*/ 0 h 16920"/>
              <a:gd name="textAreaBottom" fmla="*/ 17640 h 16920"/>
            </a:gdLst>
            <a:ahLst/>
            <a:rect l="textAreaLeft" t="textAreaTop" r="textAreaRight" b="textAreaBottom"/>
            <a:pathLst>
              <a:path w="21600" h="21600">
                <a:moveTo>
                  <a:pt x="10800" y="0"/>
                </a:moveTo>
                <a:lnTo>
                  <a:pt x="0" y="8260"/>
                </a:lnTo>
                <a:lnTo>
                  <a:pt x="4230" y="21600"/>
                </a:lnTo>
                <a:lnTo>
                  <a:pt x="17370" y="21600"/>
                </a:lnTo>
                <a:lnTo>
                  <a:pt x="21600" y="8260"/>
                </a:lnTo>
                <a:lnTo>
                  <a:pt x="10800" y="0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-27360" bIns="-2736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4" name=""/>
          <p:cNvSpPr/>
          <p:nvPr/>
        </p:nvSpPr>
        <p:spPr>
          <a:xfrm>
            <a:off x="5763240" y="2352960"/>
            <a:ext cx="24948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5" name=""/>
          <p:cNvSpPr/>
          <p:nvPr/>
        </p:nvSpPr>
        <p:spPr>
          <a:xfrm>
            <a:off x="5830200" y="2349360"/>
            <a:ext cx="25020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6" name=""/>
          <p:cNvSpPr/>
          <p:nvPr/>
        </p:nvSpPr>
        <p:spPr>
          <a:xfrm>
            <a:off x="5890320" y="2355120"/>
            <a:ext cx="24948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7" name=""/>
          <p:cNvSpPr/>
          <p:nvPr/>
        </p:nvSpPr>
        <p:spPr>
          <a:xfrm>
            <a:off x="5948280" y="2355120"/>
            <a:ext cx="24912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8" name=""/>
          <p:cNvSpPr/>
          <p:nvPr/>
        </p:nvSpPr>
        <p:spPr>
          <a:xfrm>
            <a:off x="6001560" y="2353680"/>
            <a:ext cx="24912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9" name=""/>
          <p:cNvSpPr/>
          <p:nvPr/>
        </p:nvSpPr>
        <p:spPr>
          <a:xfrm>
            <a:off x="6056280" y="2352960"/>
            <a:ext cx="24912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60" name=""/>
          <p:cNvSpPr/>
          <p:nvPr/>
        </p:nvSpPr>
        <p:spPr>
          <a:xfrm>
            <a:off x="6100920" y="2353680"/>
            <a:ext cx="25020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61" name=""/>
          <p:cNvSpPr/>
          <p:nvPr/>
        </p:nvSpPr>
        <p:spPr>
          <a:xfrm>
            <a:off x="6157800" y="2354040"/>
            <a:ext cx="250200" cy="4647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62" name=""/>
          <p:cNvSpPr/>
          <p:nvPr/>
        </p:nvSpPr>
        <p:spPr>
          <a:xfrm>
            <a:off x="6229080" y="2355840"/>
            <a:ext cx="24948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63" name=""/>
          <p:cNvSpPr/>
          <p:nvPr/>
        </p:nvSpPr>
        <p:spPr>
          <a:xfrm>
            <a:off x="6285960" y="2355840"/>
            <a:ext cx="24948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64" name=""/>
          <p:cNvSpPr/>
          <p:nvPr/>
        </p:nvSpPr>
        <p:spPr>
          <a:xfrm>
            <a:off x="6339240" y="2354040"/>
            <a:ext cx="249480" cy="4647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65" name=""/>
          <p:cNvSpPr/>
          <p:nvPr/>
        </p:nvSpPr>
        <p:spPr>
          <a:xfrm>
            <a:off x="6389640" y="2353680"/>
            <a:ext cx="249480" cy="4640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66" name=""/>
          <p:cNvSpPr/>
          <p:nvPr/>
        </p:nvSpPr>
        <p:spPr>
          <a:xfrm>
            <a:off x="5865480" y="2331360"/>
            <a:ext cx="23760" cy="22680"/>
          </a:xfrm>
          <a:custGeom>
            <a:avLst/>
            <a:gdLst>
              <a:gd name="textAreaLeft" fmla="*/ 0 w 23760"/>
              <a:gd name="textAreaRight" fmla="*/ 24480 w 23760"/>
              <a:gd name="textAreaTop" fmla="*/ 0 h 22680"/>
              <a:gd name="textAreaBottom" fmla="*/ 23400 h 22680"/>
            </a:gdLst>
            <a:ahLst/>
            <a:rect l="textAreaLeft" t="textAreaTop" r="textAreaRight" b="textAreaBottom"/>
            <a:pathLst>
              <a:path w="21600" h="21600">
                <a:moveTo>
                  <a:pt x="10800" y="0"/>
                </a:moveTo>
                <a:lnTo>
                  <a:pt x="0" y="8260"/>
                </a:lnTo>
                <a:lnTo>
                  <a:pt x="4230" y="21600"/>
                </a:lnTo>
                <a:lnTo>
                  <a:pt x="17370" y="21600"/>
                </a:lnTo>
                <a:lnTo>
                  <a:pt x="21600" y="8260"/>
                </a:lnTo>
                <a:lnTo>
                  <a:pt x="10800" y="0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-21600" bIns="-216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67" name=""/>
              <p:cNvSpPr txBox="1"/>
              <p:nvPr/>
            </p:nvSpPr>
            <p:spPr>
              <a:xfrm>
                <a:off x="5297400" y="3120840"/>
                <a:ext cx="639360" cy="18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b>
                      <m:e>
                        <m:r>
                          <m:t xml:space="preserve">N</m:t>
                        </m:r>
                      </m:e>
                      <m:sub>
                        <m:r>
                          <m:t xml:space="preserve">u</m:t>
                        </m:r>
                      </m:sub>
                    </m:sSub>
                    <m:r>
                      <m:t xml:space="preserve">=</m:t>
                    </m:r>
                    <m:sSub>
                      <m:e>
                        <m:r>
                          <m:t xml:space="preserve">ε</m:t>
                        </m:r>
                      </m:e>
                      <m:sub>
                        <m:r>
                          <m:t xml:space="preserve">u</m:t>
                        </m:r>
                      </m:sub>
                    </m:sSub>
                    <m:r>
                      <m:t xml:space="preserve">N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668" name=""/>
              <p:cNvSpPr txBox="1"/>
              <p:nvPr/>
            </p:nvSpPr>
            <p:spPr>
              <a:xfrm>
                <a:off x="8125920" y="3107160"/>
                <a:ext cx="650880" cy="18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b>
                      <m:e>
                        <m:r>
                          <m:t xml:space="preserve">N</m:t>
                        </m:r>
                      </m:e>
                      <m:sub>
                        <m:r>
                          <m:t xml:space="preserve">d</m:t>
                        </m:r>
                      </m:sub>
                    </m:sSub>
                    <m:r>
                      <m:t xml:space="preserve">=</m:t>
                    </m:r>
                    <m:sSub>
                      <m:e>
                        <m:r>
                          <m:t xml:space="preserve">ε</m:t>
                        </m:r>
                      </m:e>
                      <m:sub>
                        <m:r>
                          <m:t xml:space="preserve">d</m:t>
                        </m:r>
                      </m:sub>
                    </m:sSub>
                    <m:r>
                      <m:t xml:space="preserve">N</m:t>
                    </m:r>
                  </m:oMath>
                </a14:m>
              </a:p>
            </p:txBody>
          </p:sp>
        </mc:Choice>
        <mc:Fallback/>
      </mc:AlternateContent>
      <p:sp>
        <p:nvSpPr>
          <p:cNvPr id="669" name=""/>
          <p:cNvSpPr/>
          <p:nvPr/>
        </p:nvSpPr>
        <p:spPr>
          <a:xfrm>
            <a:off x="7961760" y="806040"/>
            <a:ext cx="1123560" cy="40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latin typeface="DejaVu Math TeX Gyre"/>
                <a:ea typeface="DejaVu Sans"/>
              </a:rPr>
              <a:t>EDM</a:t>
            </a:r>
            <a:endParaRPr b="0" lang="en-GB" sz="105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latin typeface="DejaVu Math TeX Gyre"/>
                <a:ea typeface="DejaVu Sans"/>
              </a:rPr>
              <a:t>detectors</a:t>
            </a:r>
            <a:endParaRPr b="0" lang="en-GB" sz="105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70" name=""/>
              <p:cNvSpPr txBox="1"/>
              <p:nvPr/>
            </p:nvSpPr>
            <p:spPr>
              <a:xfrm>
                <a:off x="6497640" y="3342240"/>
                <a:ext cx="444960" cy="1843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ε</m:t>
                    </m:r>
                    <m:r>
                      <m:t xml:space="preserve">=</m:t>
                    </m:r>
                    <m:r>
                      <m:t xml:space="preserve">ε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t xml:space="preserve">t</m:t>
                        </m:r>
                      </m:e>
                    </m:d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671" name="TextBox 34"/>
              <p:cNvSpPr txBox="1"/>
              <p:nvPr/>
            </p:nvSpPr>
            <p:spPr>
              <a:xfrm>
                <a:off x="5973480" y="3838320"/>
                <a:ext cx="1501560" cy="663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𝐴</m:t>
                    </m:r>
                    <m:r>
                      <m:t xml:space="preserve">=</m:t>
                    </m:r>
                    <m:f>
                      <m:num>
                        <m:sSub>
                          <m:e>
                            <m:r>
                              <m:t xml:space="preserve">𝑁</m:t>
                            </m:r>
                          </m:e>
                          <m:sub>
                            <m:r>
                              <m:t xml:space="preserve">𝑢</m:t>
                            </m:r>
                          </m:sub>
                        </m:sSub>
                        <m:r>
                          <m:t xml:space="preserve">−</m:t>
                        </m:r>
                        <m:sSub>
                          <m:e>
                            <m:r>
                              <m:t xml:space="preserve">𝑁</m:t>
                            </m:r>
                          </m:e>
                          <m:sub>
                            <m:r>
                              <m:t xml:space="preserve">𝑑</m:t>
                            </m:r>
                          </m:sub>
                        </m:sSub>
                      </m:num>
                      <m:den>
                        <m:sSub>
                          <m:e>
                            <m:r>
                              <m:t xml:space="preserve">𝑁</m:t>
                            </m:r>
                          </m:e>
                          <m:sub>
                            <m:r>
                              <m:t xml:space="preserve">𝑢</m:t>
                            </m:r>
                          </m:sub>
                        </m:sSub>
                        <m:r>
                          <m:t xml:space="preserve">+</m:t>
                        </m:r>
                        <m:sSub>
                          <m:e>
                            <m:r>
                              <m:t xml:space="preserve">𝑁</m:t>
                            </m:r>
                          </m:e>
                          <m:sub>
                            <m:r>
                              <m:t xml:space="preserve">𝑑</m:t>
                            </m:r>
                          </m:sub>
                        </m:sSub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732024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Major sources of possible systematic effects in the experiment are: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Non-zero longitudinal E-field component (i.e. parallel to B-field):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Effect cancels if we alternate between CW and CCW injections, determined by the polarity of the main solenoid.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An analytical description of the geometric phases was developed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Places constraints on the EM-field temporal and spatial uniformity.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Early-to-late variations in the detection efficiency of the EDM detectors: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Studies on the effect are underway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First steps completed: understanding the boosted decay kinematics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3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Conclusions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4" name="PlaceHolder 3"/>
          <p:cNvSpPr>
            <a:spLocks noGrp="1"/>
          </p:cNvSpPr>
          <p:nvPr>
            <p:ph type="sldNum" idx="15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D3B78D7B-1BFD-4A6B-981E-C54A283C0058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PlaceHolder 1"/>
          <p:cNvSpPr>
            <a:spLocks noGrp="1"/>
          </p:cNvSpPr>
          <p:nvPr>
            <p:ph type="sldNum" idx="16"/>
          </p:nvPr>
        </p:nvSpPr>
        <p:spPr>
          <a:xfrm>
            <a:off x="7351920" y="4983840"/>
            <a:ext cx="510120" cy="128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A77C5B89-A375-4668-B9A5-CB6A7EDEA7DC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76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Thank you for the attention!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77" name="Picture 3" descr="a7124a8b-6e7d-4f7e-8165-8db3ad0e180c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5648400" y="4382640"/>
            <a:ext cx="1341360" cy="529560"/>
          </a:xfrm>
          <a:prstGeom prst="rect">
            <a:avLst/>
          </a:prstGeom>
          <a:ln w="0">
            <a:noFill/>
          </a:ln>
        </p:spPr>
      </p:pic>
      <p:grpSp>
        <p:nvGrpSpPr>
          <p:cNvPr id="678" name=""/>
          <p:cNvGrpSpPr/>
          <p:nvPr/>
        </p:nvGrpSpPr>
        <p:grpSpPr>
          <a:xfrm>
            <a:off x="545400" y="3340800"/>
            <a:ext cx="8050680" cy="1562760"/>
            <a:chOff x="545400" y="3340800"/>
            <a:chExt cx="8050680" cy="1562760"/>
          </a:xfrm>
        </p:grpSpPr>
        <p:pic>
          <p:nvPicPr>
            <p:cNvPr id="679" name="Picture 39" descr=""/>
            <p:cNvPicPr/>
            <p:nvPr/>
          </p:nvPicPr>
          <p:blipFill>
            <a:blip r:embed="rId2">
              <a:alphaModFix amt="50000"/>
            </a:blip>
            <a:stretch/>
          </p:blipFill>
          <p:spPr>
            <a:xfrm>
              <a:off x="4642200" y="3354120"/>
              <a:ext cx="1280160" cy="4507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0" name="Picture 35" descr=""/>
            <p:cNvPicPr/>
            <p:nvPr/>
          </p:nvPicPr>
          <p:blipFill>
            <a:blip r:embed="rId3">
              <a:alphaModFix amt="50000"/>
            </a:blip>
            <a:stretch/>
          </p:blipFill>
          <p:spPr>
            <a:xfrm>
              <a:off x="3420360" y="4416840"/>
              <a:ext cx="1171440" cy="480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1" name="Picture 6" descr=""/>
            <p:cNvPicPr/>
            <p:nvPr/>
          </p:nvPicPr>
          <p:blipFill>
            <a:blip r:embed="rId4">
              <a:alphaModFix amt="50000"/>
            </a:blip>
            <a:stretch/>
          </p:blipFill>
          <p:spPr>
            <a:xfrm>
              <a:off x="7190640" y="3365640"/>
              <a:ext cx="1405440" cy="4298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2" name="Picture 7" descr=""/>
            <p:cNvPicPr/>
            <p:nvPr/>
          </p:nvPicPr>
          <p:blipFill>
            <a:blip r:embed="rId5">
              <a:alphaModFix amt="50000"/>
            </a:blip>
            <a:stretch/>
          </p:blipFill>
          <p:spPr>
            <a:xfrm>
              <a:off x="790920" y="4473000"/>
              <a:ext cx="1041840" cy="4305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3" name="Bild 14" descr="PSI-Logo_narrow_30k.eps"/>
            <p:cNvPicPr/>
            <p:nvPr/>
          </p:nvPicPr>
          <p:blipFill>
            <a:blip r:embed="rId6">
              <a:alphaModFix amt="50000"/>
            </a:blip>
            <a:stretch/>
          </p:blipFill>
          <p:spPr>
            <a:xfrm>
              <a:off x="1506960" y="3407040"/>
              <a:ext cx="1185480" cy="347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4" name="F837A106-4AA8-4A91-88E2-411D68F4D5EA 1" descr="37CE56F2-EDC4-4C27-9BA0-C48A589E31E9"/>
            <p:cNvPicPr/>
            <p:nvPr/>
          </p:nvPicPr>
          <p:blipFill>
            <a:blip r:embed="rId7">
              <a:alphaModFix amt="50000"/>
            </a:blip>
            <a:stretch/>
          </p:blipFill>
          <p:spPr>
            <a:xfrm>
              <a:off x="4157280" y="3340800"/>
              <a:ext cx="440280" cy="430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5" name="Picture 12" descr="eth_logo"/>
            <p:cNvPicPr/>
            <p:nvPr/>
          </p:nvPicPr>
          <p:blipFill>
            <a:blip r:embed="rId8">
              <a:alphaModFix amt="50000"/>
            </a:blip>
            <a:stretch/>
          </p:blipFill>
          <p:spPr>
            <a:xfrm>
              <a:off x="545400" y="3390840"/>
              <a:ext cx="790200" cy="379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6" name="Picture 13" descr=""/>
            <p:cNvPicPr/>
            <p:nvPr/>
          </p:nvPicPr>
          <p:blipFill>
            <a:blip r:embed="rId9">
              <a:alphaModFix amt="50000"/>
            </a:blip>
            <a:stretch/>
          </p:blipFill>
          <p:spPr>
            <a:xfrm>
              <a:off x="4775760" y="4456800"/>
              <a:ext cx="780120" cy="400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7" name="Picture 20" descr=""/>
            <p:cNvPicPr/>
            <p:nvPr/>
          </p:nvPicPr>
          <p:blipFill>
            <a:blip r:embed="rId10">
              <a:alphaModFix amt="50000"/>
            </a:blip>
            <a:stretch/>
          </p:blipFill>
          <p:spPr>
            <a:xfrm>
              <a:off x="2864160" y="3365640"/>
              <a:ext cx="1178640" cy="4298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8" name="Picture 22" descr=""/>
            <p:cNvPicPr/>
            <p:nvPr/>
          </p:nvPicPr>
          <p:blipFill>
            <a:blip r:embed="rId11">
              <a:alphaModFix amt="50000"/>
            </a:blip>
            <a:stretch/>
          </p:blipFill>
          <p:spPr>
            <a:xfrm>
              <a:off x="7357680" y="4456800"/>
              <a:ext cx="807480" cy="4183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9" name="Picture 32" descr=""/>
            <p:cNvPicPr/>
            <p:nvPr/>
          </p:nvPicPr>
          <p:blipFill>
            <a:blip r:embed="rId12">
              <a:alphaModFix amt="50000"/>
            </a:blip>
            <a:stretch/>
          </p:blipFill>
          <p:spPr>
            <a:xfrm>
              <a:off x="2017080" y="4426560"/>
              <a:ext cx="1376640" cy="441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90" name="img596264" descr="ee1872af-0817-4a88-a9e5-f09709c9ad0f"/>
            <p:cNvPicPr/>
            <p:nvPr/>
          </p:nvPicPr>
          <p:blipFill>
            <a:blip r:embed="rId13">
              <a:alphaModFix amt="50000"/>
            </a:blip>
            <a:stretch/>
          </p:blipFill>
          <p:spPr>
            <a:xfrm>
              <a:off x="5969520" y="3394800"/>
              <a:ext cx="1221480" cy="396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91" name="Picture 4" descr=""/>
            <p:cNvPicPr/>
            <p:nvPr/>
          </p:nvPicPr>
          <p:blipFill>
            <a:blip r:embed="rId14">
              <a:alphaModFix amt="50000"/>
            </a:blip>
            <a:stretch/>
          </p:blipFill>
          <p:spPr>
            <a:xfrm>
              <a:off x="787320" y="3837600"/>
              <a:ext cx="703440" cy="4298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92" name="Picture 5" descr=""/>
            <p:cNvPicPr/>
            <p:nvPr/>
          </p:nvPicPr>
          <p:blipFill>
            <a:blip r:embed="rId15">
              <a:alphaModFix amt="50000"/>
            </a:blip>
            <a:stretch/>
          </p:blipFill>
          <p:spPr>
            <a:xfrm>
              <a:off x="3654720" y="3822480"/>
              <a:ext cx="1365840" cy="4507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93" name="Picture 14" descr=""/>
            <p:cNvPicPr/>
            <p:nvPr/>
          </p:nvPicPr>
          <p:blipFill>
            <a:blip r:embed="rId16">
              <a:alphaModFix amt="50000"/>
            </a:blip>
            <a:stretch/>
          </p:blipFill>
          <p:spPr>
            <a:xfrm>
              <a:off x="3100680" y="3861720"/>
              <a:ext cx="384840" cy="371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94" name="Picture 29" descr=""/>
            <p:cNvPicPr/>
            <p:nvPr/>
          </p:nvPicPr>
          <p:blipFill>
            <a:blip r:embed="rId17">
              <a:alphaModFix amt="50000"/>
            </a:blip>
            <a:stretch/>
          </p:blipFill>
          <p:spPr>
            <a:xfrm>
              <a:off x="1643040" y="3832560"/>
              <a:ext cx="1315080" cy="430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95" name="Picture 38" descr=""/>
            <p:cNvPicPr/>
            <p:nvPr/>
          </p:nvPicPr>
          <p:blipFill>
            <a:blip r:embed="rId18">
              <a:alphaModFix amt="50000"/>
            </a:blip>
            <a:stretch/>
          </p:blipFill>
          <p:spPr>
            <a:xfrm>
              <a:off x="6324840" y="3866040"/>
              <a:ext cx="1962720" cy="363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96" name="Picture 46" descr=""/>
            <p:cNvPicPr/>
            <p:nvPr/>
          </p:nvPicPr>
          <p:blipFill>
            <a:blip r:embed="rId19">
              <a:alphaModFix amt="50000"/>
            </a:blip>
            <a:stretch/>
          </p:blipFill>
          <p:spPr>
            <a:xfrm>
              <a:off x="5223240" y="3897000"/>
              <a:ext cx="1022760" cy="4035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697" name="" descr=""/>
          <p:cNvPicPr/>
          <p:nvPr/>
        </p:nvPicPr>
        <p:blipFill>
          <a:blip r:embed="rId20">
            <a:alphaModFix amt="50000"/>
          </a:blip>
          <a:stretch/>
        </p:blipFill>
        <p:spPr>
          <a:xfrm>
            <a:off x="824040" y="723960"/>
            <a:ext cx="1419120" cy="946080"/>
          </a:xfrm>
          <a:prstGeom prst="rect">
            <a:avLst/>
          </a:prstGeom>
          <a:ln w="0">
            <a:noFill/>
          </a:ln>
        </p:spPr>
      </p:pic>
      <p:pic>
        <p:nvPicPr>
          <p:cNvPr id="698" name="" descr=""/>
          <p:cNvPicPr/>
          <p:nvPr/>
        </p:nvPicPr>
        <p:blipFill>
          <a:blip r:embed="rId21">
            <a:alphaModFix amt="50000"/>
          </a:blip>
          <a:stretch/>
        </p:blipFill>
        <p:spPr>
          <a:xfrm>
            <a:off x="490680" y="1776600"/>
            <a:ext cx="2700000" cy="913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9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5022720" y="2481840"/>
            <a:ext cx="4106880" cy="1846800"/>
          </a:xfrm>
          <a:prstGeom prst="rect">
            <a:avLst/>
          </a:prstGeom>
          <a:ln w="0">
            <a:noFill/>
          </a:ln>
        </p:spPr>
      </p:pic>
      <p:sp>
        <p:nvSpPr>
          <p:cNvPr id="700" name="PlaceHolder 1"/>
          <p:cNvSpPr>
            <a:spLocks noGrp="1"/>
          </p:cNvSpPr>
          <p:nvPr>
            <p:ph/>
          </p:nvPr>
        </p:nvSpPr>
        <p:spPr>
          <a:xfrm>
            <a:off x="1090440" y="939240"/>
            <a:ext cx="413784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Very stringent limit on the net longitudinal E-field.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The effect changes sign with </a:t>
            </a:r>
            <a:r>
              <a:rPr b="0" lang="de-CH" sz="1700" spc="-1" strike="noStrike">
                <a:solidFill>
                  <a:srgbClr val="000000"/>
                </a:solidFill>
                <a:latin typeface="TeX Gyre Pagella"/>
                <a:ea typeface="TeX Gyre Pagella"/>
              </a:rPr>
              <a:t>β.</a:t>
            </a:r>
            <a:br>
              <a:rPr sz="1700"/>
            </a:br>
            <a:r>
              <a:rPr b="0" lang="de-CH" sz="1300" spc="-1" strike="noStrike">
                <a:solidFill>
                  <a:srgbClr val="000000"/>
                </a:solidFill>
                <a:latin typeface="Calibri"/>
                <a:ea typeface="TeX Gyre Pagella"/>
              </a:rPr>
              <a:t>(change in the longitudinal B-field direction)</a:t>
            </a:r>
            <a:endParaRPr b="0" lang="en-GB" sz="13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TeX Gyre Pagella"/>
              </a:rPr>
              <a:t>This places limits on the average muon momentum for CW and CCW injections.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TeX Gyre Pagella"/>
              </a:rPr>
              <a:t>The cancellation works only if: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TeX Gyre Pagella"/>
              </a:rPr>
              <a:t>the muon orbits are in the same place for CW/CCW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TeX Gyre Pagella"/>
              </a:rPr>
              <a:t>E-field non-uniformity does not lead to too different average E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ibri"/>
                <a:ea typeface="TeX Gyre Pagella"/>
              </a:rPr>
              <a:t>z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TeX Gyre Pagella"/>
              </a:rPr>
              <a:t> fields for CW/CCW injections.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1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Net longitudinal E-field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2" name="PlaceHolder 3"/>
          <p:cNvSpPr>
            <a:spLocks noGrp="1"/>
          </p:cNvSpPr>
          <p:nvPr>
            <p:ph type="sldNum" idx="17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1A97E716-61C0-440E-850B-4B2F25551552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03" name="" descr=""/>
          <p:cNvPicPr/>
          <p:nvPr/>
        </p:nvPicPr>
        <p:blipFill>
          <a:blip r:embed="rId2">
            <a:alphaModFix amt="50000"/>
          </a:blip>
          <a:srcRect l="0" t="15506" r="20014" b="0"/>
          <a:stretch/>
        </p:blipFill>
        <p:spPr>
          <a:xfrm>
            <a:off x="5405400" y="4376520"/>
            <a:ext cx="3648240" cy="517680"/>
          </a:xfrm>
          <a:prstGeom prst="rect">
            <a:avLst/>
          </a:prstGeom>
          <a:ln w="0">
            <a:noFill/>
          </a:ln>
        </p:spPr>
      </p:pic>
      <p:pic>
        <p:nvPicPr>
          <p:cNvPr id="704" name="" descr=""/>
          <p:cNvPicPr/>
          <p:nvPr/>
        </p:nvPicPr>
        <p:blipFill>
          <a:blip r:embed="rId3">
            <a:alphaModFix amt="50000"/>
          </a:blip>
          <a:stretch/>
        </p:blipFill>
        <p:spPr>
          <a:xfrm>
            <a:off x="5327280" y="15840"/>
            <a:ext cx="3796920" cy="2391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PlaceHolder 1"/>
          <p:cNvSpPr>
            <a:spLocks noGrp="1"/>
          </p:cNvSpPr>
          <p:nvPr>
            <p:ph/>
          </p:nvPr>
        </p:nvSpPr>
        <p:spPr>
          <a:xfrm>
            <a:off x="1090440" y="939240"/>
            <a:ext cx="388404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One can generate a longitudinal E-field with controllable intensity.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Could be used to verify that we can observe EDM-like signal.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Could be tuned to cancel the intrinsic average E-field of an imperfect electrode, e.g.: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tune field until no signal is seen for CW, then measure CCW.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would increase real signal to systematic effect ratio.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6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Artificial longitudinal E-field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7" name="PlaceHolder 3"/>
          <p:cNvSpPr>
            <a:spLocks noGrp="1"/>
          </p:cNvSpPr>
          <p:nvPr>
            <p:ph type="sldNum" idx="18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E514173F-4C0D-4A7D-95C6-BBFB764F1539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708" name=""/>
          <p:cNvGrpSpPr/>
          <p:nvPr/>
        </p:nvGrpSpPr>
        <p:grpSpPr>
          <a:xfrm>
            <a:off x="5150880" y="956880"/>
            <a:ext cx="3714120" cy="1806120"/>
            <a:chOff x="5150880" y="956880"/>
            <a:chExt cx="3714120" cy="1806120"/>
          </a:xfrm>
        </p:grpSpPr>
        <p:sp>
          <p:nvSpPr>
            <p:cNvPr id="709" name=""/>
            <p:cNvSpPr/>
            <p:nvPr/>
          </p:nvSpPr>
          <p:spPr>
            <a:xfrm>
              <a:off x="5442120" y="1280520"/>
              <a:ext cx="3333600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-63000" bIns="-63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0" name=""/>
            <p:cNvSpPr/>
            <p:nvPr/>
          </p:nvSpPr>
          <p:spPr>
            <a:xfrm>
              <a:off x="5509440" y="129924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1" name=""/>
            <p:cNvSpPr/>
            <p:nvPr/>
          </p:nvSpPr>
          <p:spPr>
            <a:xfrm>
              <a:off x="5704560" y="129888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2" name=""/>
            <p:cNvSpPr/>
            <p:nvPr/>
          </p:nvSpPr>
          <p:spPr>
            <a:xfrm>
              <a:off x="5889240" y="129960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3" name=""/>
            <p:cNvSpPr/>
            <p:nvPr/>
          </p:nvSpPr>
          <p:spPr>
            <a:xfrm>
              <a:off x="6084360" y="129924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4" name=""/>
            <p:cNvSpPr/>
            <p:nvPr/>
          </p:nvSpPr>
          <p:spPr>
            <a:xfrm>
              <a:off x="6285240" y="129924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5" name=""/>
            <p:cNvSpPr/>
            <p:nvPr/>
          </p:nvSpPr>
          <p:spPr>
            <a:xfrm>
              <a:off x="6480360" y="129888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6" name=""/>
            <p:cNvSpPr/>
            <p:nvPr/>
          </p:nvSpPr>
          <p:spPr>
            <a:xfrm>
              <a:off x="6681240" y="129888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7" name=""/>
            <p:cNvSpPr/>
            <p:nvPr/>
          </p:nvSpPr>
          <p:spPr>
            <a:xfrm>
              <a:off x="6876360" y="129852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8" name=""/>
            <p:cNvSpPr/>
            <p:nvPr/>
          </p:nvSpPr>
          <p:spPr>
            <a:xfrm>
              <a:off x="7077240" y="129852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9" name=""/>
            <p:cNvSpPr/>
            <p:nvPr/>
          </p:nvSpPr>
          <p:spPr>
            <a:xfrm>
              <a:off x="7272360" y="129816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0" name=""/>
            <p:cNvSpPr/>
            <p:nvPr/>
          </p:nvSpPr>
          <p:spPr>
            <a:xfrm>
              <a:off x="7473240" y="129816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1" name=""/>
            <p:cNvSpPr/>
            <p:nvPr/>
          </p:nvSpPr>
          <p:spPr>
            <a:xfrm>
              <a:off x="7668360" y="129780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2" name=""/>
            <p:cNvSpPr/>
            <p:nvPr/>
          </p:nvSpPr>
          <p:spPr>
            <a:xfrm>
              <a:off x="7869240" y="129780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3" name=""/>
            <p:cNvSpPr/>
            <p:nvPr/>
          </p:nvSpPr>
          <p:spPr>
            <a:xfrm>
              <a:off x="8064360" y="129744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4" name=""/>
            <p:cNvSpPr/>
            <p:nvPr/>
          </p:nvSpPr>
          <p:spPr>
            <a:xfrm>
              <a:off x="8265240" y="129744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5" name=""/>
            <p:cNvSpPr/>
            <p:nvPr/>
          </p:nvSpPr>
          <p:spPr>
            <a:xfrm>
              <a:off x="8460360" y="129708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726" name=""/>
            <p:cNvGrpSpPr/>
            <p:nvPr/>
          </p:nvGrpSpPr>
          <p:grpSpPr>
            <a:xfrm>
              <a:off x="5451840" y="1178280"/>
              <a:ext cx="378720" cy="124560"/>
              <a:chOff x="5451840" y="1178280"/>
              <a:chExt cx="378720" cy="124560"/>
            </a:xfrm>
          </p:grpSpPr>
          <p:sp>
            <p:nvSpPr>
              <p:cNvPr id="727" name=""/>
              <p:cNvSpPr/>
              <p:nvPr/>
            </p:nvSpPr>
            <p:spPr>
              <a:xfrm flipV="1">
                <a:off x="5747040" y="119736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28" name=""/>
              <p:cNvSpPr/>
              <p:nvPr/>
            </p:nvSpPr>
            <p:spPr>
              <a:xfrm>
                <a:off x="5741640" y="119736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29" name=""/>
              <p:cNvSpPr/>
              <p:nvPr/>
            </p:nvSpPr>
            <p:spPr>
              <a:xfrm flipV="1">
                <a:off x="5545800" y="119628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30" name=""/>
              <p:cNvSpPr/>
              <p:nvPr/>
            </p:nvSpPr>
            <p:spPr>
              <a:xfrm>
                <a:off x="5540400" y="119628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31" name=""/>
              <p:cNvSpPr/>
              <p:nvPr/>
            </p:nvSpPr>
            <p:spPr>
              <a:xfrm>
                <a:off x="5451840" y="119628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32" name=""/>
              <p:cNvSpPr/>
              <p:nvPr/>
            </p:nvSpPr>
            <p:spPr>
              <a:xfrm>
                <a:off x="5653080" y="119736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33" name=""/>
              <p:cNvSpPr/>
              <p:nvPr/>
            </p:nvSpPr>
            <p:spPr>
              <a:xfrm>
                <a:off x="5608080" y="1178280"/>
                <a:ext cx="82080" cy="37800"/>
              </a:xfrm>
              <a:prstGeom prst="rect">
                <a:avLst/>
              </a:prstGeom>
              <a:solidFill>
                <a:schemeClr val="accent1"/>
              </a:solidFill>
              <a:ln w="0">
                <a:solidFill>
                  <a:srgbClr val="254061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7200" bIns="-7200" anchor="ctr">
                <a:noAutofit/>
              </a:bodyPr>
              <a:p>
                <a:pPr algn="ctr"/>
                <a:r>
                  <a:rPr b="0" lang="en-GB" sz="360" spc="-1" strike="noStrike">
                    <a:solidFill>
                      <a:srgbClr val="000000"/>
                    </a:solidFill>
                    <a:latin typeface="Arial"/>
                  </a:rPr>
                  <a:t>R</a:t>
                </a:r>
                <a:endParaRPr b="0" lang="en-GB" sz="36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34" name=""/>
            <p:cNvGrpSpPr/>
            <p:nvPr/>
          </p:nvGrpSpPr>
          <p:grpSpPr>
            <a:xfrm>
              <a:off x="5830920" y="1179360"/>
              <a:ext cx="399240" cy="124560"/>
              <a:chOff x="5830920" y="1179360"/>
              <a:chExt cx="399240" cy="124560"/>
            </a:xfrm>
          </p:grpSpPr>
          <p:sp>
            <p:nvSpPr>
              <p:cNvPr id="735" name=""/>
              <p:cNvSpPr/>
              <p:nvPr/>
            </p:nvSpPr>
            <p:spPr>
              <a:xfrm flipV="1">
                <a:off x="6126120" y="119844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36" name=""/>
              <p:cNvSpPr/>
              <p:nvPr/>
            </p:nvSpPr>
            <p:spPr>
              <a:xfrm>
                <a:off x="6120720" y="1198440"/>
                <a:ext cx="10944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37" name=""/>
              <p:cNvSpPr/>
              <p:nvPr/>
            </p:nvSpPr>
            <p:spPr>
              <a:xfrm flipV="1">
                <a:off x="5924880" y="119736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38" name=""/>
              <p:cNvSpPr/>
              <p:nvPr/>
            </p:nvSpPr>
            <p:spPr>
              <a:xfrm>
                <a:off x="5919480" y="119736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39" name=""/>
              <p:cNvSpPr/>
              <p:nvPr/>
            </p:nvSpPr>
            <p:spPr>
              <a:xfrm>
                <a:off x="5830920" y="119736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40" name=""/>
              <p:cNvSpPr/>
              <p:nvPr/>
            </p:nvSpPr>
            <p:spPr>
              <a:xfrm>
                <a:off x="6032160" y="119844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41" name=""/>
              <p:cNvSpPr/>
              <p:nvPr/>
            </p:nvSpPr>
            <p:spPr>
              <a:xfrm>
                <a:off x="5987160" y="1179360"/>
                <a:ext cx="82080" cy="37800"/>
              </a:xfrm>
              <a:prstGeom prst="rect">
                <a:avLst/>
              </a:prstGeom>
              <a:solidFill>
                <a:schemeClr val="accent1"/>
              </a:solidFill>
              <a:ln w="0">
                <a:solidFill>
                  <a:srgbClr val="254061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7200" bIns="-7200" anchor="ctr">
                <a:noAutofit/>
              </a:bodyPr>
              <a:p>
                <a:pPr algn="ctr"/>
                <a:r>
                  <a:rPr b="0" lang="en-GB" sz="360" spc="-1" strike="noStrike">
                    <a:solidFill>
                      <a:srgbClr val="000000"/>
                    </a:solidFill>
                    <a:latin typeface="Arial"/>
                  </a:rPr>
                  <a:t>R</a:t>
                </a:r>
                <a:endParaRPr b="0" lang="en-GB" sz="36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42" name=""/>
            <p:cNvGrpSpPr/>
            <p:nvPr/>
          </p:nvGrpSpPr>
          <p:grpSpPr>
            <a:xfrm>
              <a:off x="6230160" y="1181160"/>
              <a:ext cx="401400" cy="124560"/>
              <a:chOff x="6230160" y="1181160"/>
              <a:chExt cx="401400" cy="124560"/>
            </a:xfrm>
          </p:grpSpPr>
          <p:sp>
            <p:nvSpPr>
              <p:cNvPr id="743" name=""/>
              <p:cNvSpPr/>
              <p:nvPr/>
            </p:nvSpPr>
            <p:spPr>
              <a:xfrm flipV="1">
                <a:off x="6525360" y="120024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44" name=""/>
              <p:cNvSpPr/>
              <p:nvPr/>
            </p:nvSpPr>
            <p:spPr>
              <a:xfrm>
                <a:off x="6519960" y="1200240"/>
                <a:ext cx="11160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45" name=""/>
              <p:cNvSpPr/>
              <p:nvPr/>
            </p:nvSpPr>
            <p:spPr>
              <a:xfrm flipV="1">
                <a:off x="6324120" y="119916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46" name=""/>
              <p:cNvSpPr/>
              <p:nvPr/>
            </p:nvSpPr>
            <p:spPr>
              <a:xfrm>
                <a:off x="6318720" y="119916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47" name=""/>
              <p:cNvSpPr/>
              <p:nvPr/>
            </p:nvSpPr>
            <p:spPr>
              <a:xfrm>
                <a:off x="6230160" y="119916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48" name=""/>
              <p:cNvSpPr/>
              <p:nvPr/>
            </p:nvSpPr>
            <p:spPr>
              <a:xfrm>
                <a:off x="6431400" y="120024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49" name=""/>
              <p:cNvSpPr/>
              <p:nvPr/>
            </p:nvSpPr>
            <p:spPr>
              <a:xfrm>
                <a:off x="6386400" y="1181160"/>
                <a:ext cx="82080" cy="37800"/>
              </a:xfrm>
              <a:prstGeom prst="rect">
                <a:avLst/>
              </a:prstGeom>
              <a:solidFill>
                <a:schemeClr val="accent1"/>
              </a:solidFill>
              <a:ln w="0">
                <a:solidFill>
                  <a:srgbClr val="254061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7200" bIns="-7200" anchor="ctr">
                <a:noAutofit/>
              </a:bodyPr>
              <a:p>
                <a:pPr algn="ctr"/>
                <a:r>
                  <a:rPr b="0" lang="en-GB" sz="360" spc="-1" strike="noStrike">
                    <a:solidFill>
                      <a:srgbClr val="000000"/>
                    </a:solidFill>
                    <a:latin typeface="Arial"/>
                  </a:rPr>
                  <a:t>R</a:t>
                </a:r>
                <a:endParaRPr b="0" lang="en-GB" sz="36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50" name=""/>
            <p:cNvGrpSpPr/>
            <p:nvPr/>
          </p:nvGrpSpPr>
          <p:grpSpPr>
            <a:xfrm>
              <a:off x="6629040" y="1182240"/>
              <a:ext cx="401400" cy="124560"/>
              <a:chOff x="6629040" y="1182240"/>
              <a:chExt cx="401400" cy="124560"/>
            </a:xfrm>
          </p:grpSpPr>
          <p:sp>
            <p:nvSpPr>
              <p:cNvPr id="751" name=""/>
              <p:cNvSpPr/>
              <p:nvPr/>
            </p:nvSpPr>
            <p:spPr>
              <a:xfrm flipV="1">
                <a:off x="6924240" y="120132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52" name=""/>
              <p:cNvSpPr/>
              <p:nvPr/>
            </p:nvSpPr>
            <p:spPr>
              <a:xfrm>
                <a:off x="6918840" y="1201320"/>
                <a:ext cx="11160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53" name=""/>
              <p:cNvSpPr/>
              <p:nvPr/>
            </p:nvSpPr>
            <p:spPr>
              <a:xfrm flipV="1">
                <a:off x="6723000" y="120024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54" name=""/>
              <p:cNvSpPr/>
              <p:nvPr/>
            </p:nvSpPr>
            <p:spPr>
              <a:xfrm>
                <a:off x="6717600" y="120024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55" name=""/>
              <p:cNvSpPr/>
              <p:nvPr/>
            </p:nvSpPr>
            <p:spPr>
              <a:xfrm>
                <a:off x="6629040" y="120024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56" name=""/>
              <p:cNvSpPr/>
              <p:nvPr/>
            </p:nvSpPr>
            <p:spPr>
              <a:xfrm>
                <a:off x="6830280" y="120132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57" name=""/>
              <p:cNvSpPr/>
              <p:nvPr/>
            </p:nvSpPr>
            <p:spPr>
              <a:xfrm>
                <a:off x="6785280" y="1182240"/>
                <a:ext cx="82080" cy="37800"/>
              </a:xfrm>
              <a:prstGeom prst="rect">
                <a:avLst/>
              </a:prstGeom>
              <a:solidFill>
                <a:schemeClr val="accent1"/>
              </a:solidFill>
              <a:ln w="0">
                <a:solidFill>
                  <a:srgbClr val="254061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7200" bIns="-7200" anchor="ctr">
                <a:noAutofit/>
              </a:bodyPr>
              <a:p>
                <a:pPr algn="ctr"/>
                <a:r>
                  <a:rPr b="0" lang="en-GB" sz="360" spc="-1" strike="noStrike">
                    <a:solidFill>
                      <a:srgbClr val="000000"/>
                    </a:solidFill>
                    <a:latin typeface="Arial"/>
                  </a:rPr>
                  <a:t>R</a:t>
                </a:r>
                <a:endParaRPr b="0" lang="en-GB" sz="36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58" name=""/>
            <p:cNvGrpSpPr/>
            <p:nvPr/>
          </p:nvGrpSpPr>
          <p:grpSpPr>
            <a:xfrm>
              <a:off x="7026480" y="1183320"/>
              <a:ext cx="401400" cy="124560"/>
              <a:chOff x="7026480" y="1183320"/>
              <a:chExt cx="401400" cy="124560"/>
            </a:xfrm>
          </p:grpSpPr>
          <p:sp>
            <p:nvSpPr>
              <p:cNvPr id="759" name=""/>
              <p:cNvSpPr/>
              <p:nvPr/>
            </p:nvSpPr>
            <p:spPr>
              <a:xfrm flipV="1">
                <a:off x="7321680" y="120240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60" name=""/>
              <p:cNvSpPr/>
              <p:nvPr/>
            </p:nvSpPr>
            <p:spPr>
              <a:xfrm>
                <a:off x="7316280" y="1202400"/>
                <a:ext cx="11160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61" name=""/>
              <p:cNvSpPr/>
              <p:nvPr/>
            </p:nvSpPr>
            <p:spPr>
              <a:xfrm flipV="1">
                <a:off x="7120440" y="120132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62" name=""/>
              <p:cNvSpPr/>
              <p:nvPr/>
            </p:nvSpPr>
            <p:spPr>
              <a:xfrm>
                <a:off x="7115040" y="120132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63" name=""/>
              <p:cNvSpPr/>
              <p:nvPr/>
            </p:nvSpPr>
            <p:spPr>
              <a:xfrm>
                <a:off x="7026480" y="120132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64" name=""/>
              <p:cNvSpPr/>
              <p:nvPr/>
            </p:nvSpPr>
            <p:spPr>
              <a:xfrm>
                <a:off x="7227720" y="120240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65" name=""/>
              <p:cNvSpPr/>
              <p:nvPr/>
            </p:nvSpPr>
            <p:spPr>
              <a:xfrm>
                <a:off x="7182720" y="1183320"/>
                <a:ext cx="82080" cy="37800"/>
              </a:xfrm>
              <a:prstGeom prst="rect">
                <a:avLst/>
              </a:prstGeom>
              <a:solidFill>
                <a:schemeClr val="accent1"/>
              </a:solidFill>
              <a:ln w="0">
                <a:solidFill>
                  <a:srgbClr val="254061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7200" bIns="-7200" anchor="ctr">
                <a:noAutofit/>
              </a:bodyPr>
              <a:p>
                <a:pPr algn="ctr"/>
                <a:r>
                  <a:rPr b="0" lang="en-GB" sz="360" spc="-1" strike="noStrike">
                    <a:solidFill>
                      <a:srgbClr val="000000"/>
                    </a:solidFill>
                    <a:latin typeface="Arial"/>
                  </a:rPr>
                  <a:t>R</a:t>
                </a:r>
                <a:endParaRPr b="0" lang="en-GB" sz="36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66" name=""/>
            <p:cNvGrpSpPr/>
            <p:nvPr/>
          </p:nvGrpSpPr>
          <p:grpSpPr>
            <a:xfrm>
              <a:off x="7426800" y="1184400"/>
              <a:ext cx="401400" cy="124560"/>
              <a:chOff x="7426800" y="1184400"/>
              <a:chExt cx="401400" cy="124560"/>
            </a:xfrm>
          </p:grpSpPr>
          <p:sp>
            <p:nvSpPr>
              <p:cNvPr id="767" name=""/>
              <p:cNvSpPr/>
              <p:nvPr/>
            </p:nvSpPr>
            <p:spPr>
              <a:xfrm flipV="1">
                <a:off x="7722000" y="120348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68" name=""/>
              <p:cNvSpPr/>
              <p:nvPr/>
            </p:nvSpPr>
            <p:spPr>
              <a:xfrm>
                <a:off x="7716600" y="1203480"/>
                <a:ext cx="11160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69" name=""/>
              <p:cNvSpPr/>
              <p:nvPr/>
            </p:nvSpPr>
            <p:spPr>
              <a:xfrm flipV="1">
                <a:off x="7520760" y="120240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70" name=""/>
              <p:cNvSpPr/>
              <p:nvPr/>
            </p:nvSpPr>
            <p:spPr>
              <a:xfrm>
                <a:off x="7515360" y="120240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71" name=""/>
              <p:cNvSpPr/>
              <p:nvPr/>
            </p:nvSpPr>
            <p:spPr>
              <a:xfrm>
                <a:off x="7426800" y="120240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72" name=""/>
              <p:cNvSpPr/>
              <p:nvPr/>
            </p:nvSpPr>
            <p:spPr>
              <a:xfrm>
                <a:off x="7628040" y="120348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73" name=""/>
              <p:cNvSpPr/>
              <p:nvPr/>
            </p:nvSpPr>
            <p:spPr>
              <a:xfrm>
                <a:off x="7583040" y="1184400"/>
                <a:ext cx="82080" cy="37800"/>
              </a:xfrm>
              <a:prstGeom prst="rect">
                <a:avLst/>
              </a:prstGeom>
              <a:solidFill>
                <a:schemeClr val="accent1"/>
              </a:solidFill>
              <a:ln w="0">
                <a:solidFill>
                  <a:srgbClr val="254061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7200" bIns="-7200" anchor="ctr">
                <a:noAutofit/>
              </a:bodyPr>
              <a:p>
                <a:pPr algn="ctr"/>
                <a:r>
                  <a:rPr b="0" lang="en-GB" sz="360" spc="-1" strike="noStrike">
                    <a:solidFill>
                      <a:srgbClr val="000000"/>
                    </a:solidFill>
                    <a:latin typeface="Arial"/>
                  </a:rPr>
                  <a:t>R</a:t>
                </a:r>
                <a:endParaRPr b="0" lang="en-GB" sz="36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74" name=""/>
            <p:cNvGrpSpPr/>
            <p:nvPr/>
          </p:nvGrpSpPr>
          <p:grpSpPr>
            <a:xfrm>
              <a:off x="7824960" y="1185480"/>
              <a:ext cx="401400" cy="124560"/>
              <a:chOff x="7824960" y="1185480"/>
              <a:chExt cx="401400" cy="124560"/>
            </a:xfrm>
          </p:grpSpPr>
          <p:sp>
            <p:nvSpPr>
              <p:cNvPr id="775" name=""/>
              <p:cNvSpPr/>
              <p:nvPr/>
            </p:nvSpPr>
            <p:spPr>
              <a:xfrm flipV="1">
                <a:off x="8120160" y="120456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76" name=""/>
              <p:cNvSpPr/>
              <p:nvPr/>
            </p:nvSpPr>
            <p:spPr>
              <a:xfrm>
                <a:off x="8114760" y="1204560"/>
                <a:ext cx="11160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77" name=""/>
              <p:cNvSpPr/>
              <p:nvPr/>
            </p:nvSpPr>
            <p:spPr>
              <a:xfrm flipV="1">
                <a:off x="7918920" y="120348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78" name=""/>
              <p:cNvSpPr/>
              <p:nvPr/>
            </p:nvSpPr>
            <p:spPr>
              <a:xfrm>
                <a:off x="7913520" y="120348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79" name=""/>
              <p:cNvSpPr/>
              <p:nvPr/>
            </p:nvSpPr>
            <p:spPr>
              <a:xfrm>
                <a:off x="7824960" y="120348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80" name=""/>
              <p:cNvSpPr/>
              <p:nvPr/>
            </p:nvSpPr>
            <p:spPr>
              <a:xfrm>
                <a:off x="8026200" y="120456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81" name=""/>
              <p:cNvSpPr/>
              <p:nvPr/>
            </p:nvSpPr>
            <p:spPr>
              <a:xfrm>
                <a:off x="7981200" y="1185480"/>
                <a:ext cx="82080" cy="37800"/>
              </a:xfrm>
              <a:prstGeom prst="rect">
                <a:avLst/>
              </a:prstGeom>
              <a:solidFill>
                <a:schemeClr val="accent1"/>
              </a:solidFill>
              <a:ln w="0">
                <a:solidFill>
                  <a:srgbClr val="254061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7200" bIns="-7200" anchor="ctr">
                <a:noAutofit/>
              </a:bodyPr>
              <a:p>
                <a:pPr algn="ctr"/>
                <a:r>
                  <a:rPr b="0" lang="en-GB" sz="360" spc="-1" strike="noStrike">
                    <a:solidFill>
                      <a:srgbClr val="000000"/>
                    </a:solidFill>
                    <a:latin typeface="Arial"/>
                  </a:rPr>
                  <a:t>R</a:t>
                </a:r>
                <a:endParaRPr b="0" lang="en-GB" sz="36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82" name=""/>
            <p:cNvGrpSpPr/>
            <p:nvPr/>
          </p:nvGrpSpPr>
          <p:grpSpPr>
            <a:xfrm>
              <a:off x="8205840" y="1186560"/>
              <a:ext cx="401400" cy="124560"/>
              <a:chOff x="8205840" y="1186560"/>
              <a:chExt cx="401400" cy="124560"/>
            </a:xfrm>
          </p:grpSpPr>
          <p:sp>
            <p:nvSpPr>
              <p:cNvPr id="783" name=""/>
              <p:cNvSpPr/>
              <p:nvPr/>
            </p:nvSpPr>
            <p:spPr>
              <a:xfrm flipV="1">
                <a:off x="8501040" y="120564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84" name=""/>
              <p:cNvSpPr/>
              <p:nvPr/>
            </p:nvSpPr>
            <p:spPr>
              <a:xfrm>
                <a:off x="8495640" y="1205640"/>
                <a:ext cx="11160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85" name=""/>
              <p:cNvSpPr/>
              <p:nvPr/>
            </p:nvSpPr>
            <p:spPr>
              <a:xfrm flipV="1">
                <a:off x="8299800" y="1204560"/>
                <a:ext cx="0" cy="10548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50400" bIns="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86" name=""/>
              <p:cNvSpPr/>
              <p:nvPr/>
            </p:nvSpPr>
            <p:spPr>
              <a:xfrm>
                <a:off x="8294400" y="120456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87" name=""/>
              <p:cNvSpPr/>
              <p:nvPr/>
            </p:nvSpPr>
            <p:spPr>
              <a:xfrm>
                <a:off x="8205840" y="120456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88" name=""/>
              <p:cNvSpPr/>
              <p:nvPr/>
            </p:nvSpPr>
            <p:spPr>
              <a:xfrm>
                <a:off x="8407080" y="1205640"/>
                <a:ext cx="88920" cy="0"/>
              </a:xfrm>
              <a:prstGeom prst="line">
                <a:avLst/>
              </a:prstGeom>
              <a:ln w="108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5400" rIns="95400" tIns="-50400" bIns="-504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89" name=""/>
              <p:cNvSpPr/>
              <p:nvPr/>
            </p:nvSpPr>
            <p:spPr>
              <a:xfrm>
                <a:off x="8362080" y="1186560"/>
                <a:ext cx="82080" cy="37800"/>
              </a:xfrm>
              <a:prstGeom prst="rect">
                <a:avLst/>
              </a:prstGeom>
              <a:solidFill>
                <a:schemeClr val="accent1"/>
              </a:solidFill>
              <a:ln w="0">
                <a:solidFill>
                  <a:srgbClr val="254061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7200" bIns="-7200" anchor="ctr">
                <a:noAutofit/>
              </a:bodyPr>
              <a:p>
                <a:pPr algn="ctr"/>
                <a:r>
                  <a:rPr b="0" lang="en-GB" sz="360" spc="-1" strike="noStrike">
                    <a:solidFill>
                      <a:srgbClr val="000000"/>
                    </a:solidFill>
                    <a:latin typeface="Arial"/>
                  </a:rPr>
                  <a:t>R</a:t>
                </a:r>
                <a:endParaRPr b="0" lang="en-GB" sz="36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790" name=""/>
            <p:cNvSpPr/>
            <p:nvPr/>
          </p:nvSpPr>
          <p:spPr>
            <a:xfrm flipV="1">
              <a:off x="8601840" y="1055880"/>
              <a:ext cx="0" cy="146520"/>
            </a:xfrm>
            <a:prstGeom prst="line">
              <a:avLst/>
            </a:prstGeom>
            <a:ln w="10800">
              <a:solidFill>
                <a:srgbClr val="ff91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5400" rIns="95400" tIns="50400" bIns="504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1" name=""/>
            <p:cNvSpPr txBox="1"/>
            <p:nvPr/>
          </p:nvSpPr>
          <p:spPr>
            <a:xfrm>
              <a:off x="8547480" y="956880"/>
              <a:ext cx="269280" cy="2383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noAutofit/>
            </a:bodyPr>
            <a:p>
              <a:r>
                <a:rPr b="0" lang="en-GB" sz="1050" spc="-1" strike="noStrike">
                  <a:solidFill>
                    <a:srgbClr val="000000"/>
                  </a:solidFill>
                  <a:latin typeface="Arial"/>
                </a:rPr>
                <a:t>V</a:t>
              </a:r>
              <a:endParaRPr b="0" lang="en-GB" sz="10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2" name=""/>
            <p:cNvSpPr txBox="1"/>
            <p:nvPr/>
          </p:nvSpPr>
          <p:spPr>
            <a:xfrm>
              <a:off x="5150880" y="1112040"/>
              <a:ext cx="331560" cy="1681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noAutofit/>
            </a:bodyPr>
            <a:p>
              <a:r>
                <a:rPr b="0" lang="en-GB" sz="540" spc="-1" strike="noStrike">
                  <a:solidFill>
                    <a:srgbClr val="000000"/>
                  </a:solidFill>
                  <a:latin typeface="Arial"/>
                </a:rPr>
                <a:t>GND</a:t>
              </a:r>
              <a:endParaRPr b="0" lang="en-GB" sz="54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3" name=""/>
            <p:cNvSpPr/>
            <p:nvPr/>
          </p:nvSpPr>
          <p:spPr>
            <a:xfrm>
              <a:off x="5411160" y="2023920"/>
              <a:ext cx="3398400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-63000" bIns="-63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4" name=""/>
            <p:cNvSpPr/>
            <p:nvPr/>
          </p:nvSpPr>
          <p:spPr>
            <a:xfrm>
              <a:off x="5411160" y="1697400"/>
              <a:ext cx="3398400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-63000" bIns="-63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5" name=""/>
            <p:cNvSpPr/>
            <p:nvPr/>
          </p:nvSpPr>
          <p:spPr>
            <a:xfrm>
              <a:off x="5428800" y="2539440"/>
              <a:ext cx="3333600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-63000" bIns="-63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6" name=""/>
            <p:cNvSpPr/>
            <p:nvPr/>
          </p:nvSpPr>
          <p:spPr>
            <a:xfrm>
              <a:off x="5519880" y="248328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7" name=""/>
            <p:cNvSpPr/>
            <p:nvPr/>
          </p:nvSpPr>
          <p:spPr>
            <a:xfrm>
              <a:off x="5715000" y="248292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8" name=""/>
            <p:cNvSpPr/>
            <p:nvPr/>
          </p:nvSpPr>
          <p:spPr>
            <a:xfrm>
              <a:off x="5899680" y="248364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9" name=""/>
            <p:cNvSpPr/>
            <p:nvPr/>
          </p:nvSpPr>
          <p:spPr>
            <a:xfrm>
              <a:off x="6094800" y="248328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0" name=""/>
            <p:cNvSpPr/>
            <p:nvPr/>
          </p:nvSpPr>
          <p:spPr>
            <a:xfrm>
              <a:off x="6295680" y="248328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1" name=""/>
            <p:cNvSpPr/>
            <p:nvPr/>
          </p:nvSpPr>
          <p:spPr>
            <a:xfrm>
              <a:off x="6490800" y="248292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2" name=""/>
            <p:cNvSpPr/>
            <p:nvPr/>
          </p:nvSpPr>
          <p:spPr>
            <a:xfrm>
              <a:off x="6691680" y="248292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3" name=""/>
            <p:cNvSpPr/>
            <p:nvPr/>
          </p:nvSpPr>
          <p:spPr>
            <a:xfrm>
              <a:off x="6886800" y="248256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4" name=""/>
            <p:cNvSpPr/>
            <p:nvPr/>
          </p:nvSpPr>
          <p:spPr>
            <a:xfrm>
              <a:off x="7087680" y="248256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5" name=""/>
            <p:cNvSpPr/>
            <p:nvPr/>
          </p:nvSpPr>
          <p:spPr>
            <a:xfrm>
              <a:off x="7282800" y="248220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6" name=""/>
            <p:cNvSpPr/>
            <p:nvPr/>
          </p:nvSpPr>
          <p:spPr>
            <a:xfrm>
              <a:off x="7483680" y="248220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7" name=""/>
            <p:cNvSpPr/>
            <p:nvPr/>
          </p:nvSpPr>
          <p:spPr>
            <a:xfrm>
              <a:off x="7678800" y="248184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8" name=""/>
            <p:cNvSpPr/>
            <p:nvPr/>
          </p:nvSpPr>
          <p:spPr>
            <a:xfrm>
              <a:off x="7879680" y="248184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9" name=""/>
            <p:cNvSpPr/>
            <p:nvPr/>
          </p:nvSpPr>
          <p:spPr>
            <a:xfrm>
              <a:off x="8074800" y="248148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10" name=""/>
            <p:cNvSpPr/>
            <p:nvPr/>
          </p:nvSpPr>
          <p:spPr>
            <a:xfrm>
              <a:off x="8275680" y="248148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11" name=""/>
            <p:cNvSpPr/>
            <p:nvPr/>
          </p:nvSpPr>
          <p:spPr>
            <a:xfrm>
              <a:off x="8470800" y="2481120"/>
              <a:ext cx="92520" cy="40680"/>
            </a:xfrm>
            <a:prstGeom prst="rect">
              <a:avLst/>
            </a:prstGeom>
            <a:solidFill>
              <a:srgbClr val="ff91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320" bIns="-432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12" name=""/>
            <p:cNvSpPr txBox="1"/>
            <p:nvPr/>
          </p:nvSpPr>
          <p:spPr>
            <a:xfrm>
              <a:off x="8319960" y="1833480"/>
              <a:ext cx="545040" cy="23220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noAutofit/>
            </a:bodyPr>
            <a:p>
              <a:r>
                <a:rPr b="0" lang="en-GB" sz="1000" spc="-1" strike="noStrike">
                  <a:solidFill>
                    <a:srgbClr val="000000"/>
                  </a:solidFill>
                  <a:latin typeface="Arial"/>
                </a:rPr>
                <a:t>Anode</a:t>
              </a:r>
              <a:endParaRPr b="0" lang="en-GB" sz="1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13" name=""/>
            <p:cNvSpPr txBox="1"/>
            <p:nvPr/>
          </p:nvSpPr>
          <p:spPr>
            <a:xfrm>
              <a:off x="8190360" y="2530800"/>
              <a:ext cx="657720" cy="23220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noAutofit/>
            </a:bodyPr>
            <a:p>
              <a:r>
                <a:rPr b="0" lang="en-GB" sz="1000" spc="-1" strike="noStrike">
                  <a:solidFill>
                    <a:srgbClr val="000000"/>
                  </a:solidFill>
                  <a:latin typeface="Arial"/>
                </a:rPr>
                <a:t>Cathode</a:t>
              </a:r>
              <a:endParaRPr b="0" lang="en-GB" sz="1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14" name=""/>
            <p:cNvSpPr/>
            <p:nvPr/>
          </p:nvSpPr>
          <p:spPr>
            <a:xfrm flipH="1">
              <a:off x="6114240" y="1523880"/>
              <a:ext cx="1915560" cy="0"/>
            </a:xfrm>
            <a:prstGeom prst="line">
              <a:avLst/>
            </a:prstGeom>
            <a:ln w="36000">
              <a:solidFill>
                <a:srgbClr val="3465a4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-63000" bIns="-63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15" name=""/>
            <p:cNvSpPr/>
            <p:nvPr/>
          </p:nvSpPr>
          <p:spPr>
            <a:xfrm flipH="1">
              <a:off x="6139440" y="2291040"/>
              <a:ext cx="1915560" cy="0"/>
            </a:xfrm>
            <a:prstGeom prst="line">
              <a:avLst/>
            </a:prstGeom>
            <a:ln w="36000">
              <a:solidFill>
                <a:srgbClr val="3465a4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-63000" bIns="-63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816" name=""/>
          <p:cNvGrpSpPr/>
          <p:nvPr/>
        </p:nvGrpSpPr>
        <p:grpSpPr>
          <a:xfrm>
            <a:off x="6315120" y="3107160"/>
            <a:ext cx="1452600" cy="1797840"/>
            <a:chOff x="6315120" y="3107160"/>
            <a:chExt cx="1452600" cy="1797840"/>
          </a:xfrm>
        </p:grpSpPr>
        <p:grpSp>
          <p:nvGrpSpPr>
            <p:cNvPr id="817" name=""/>
            <p:cNvGrpSpPr/>
            <p:nvPr/>
          </p:nvGrpSpPr>
          <p:grpSpPr>
            <a:xfrm>
              <a:off x="6315120" y="3107160"/>
              <a:ext cx="1452600" cy="1797840"/>
              <a:chOff x="6315120" y="3107160"/>
              <a:chExt cx="1452600" cy="1797840"/>
            </a:xfrm>
          </p:grpSpPr>
          <p:sp>
            <p:nvSpPr>
              <p:cNvPr id="818" name=""/>
              <p:cNvSpPr/>
              <p:nvPr/>
            </p:nvSpPr>
            <p:spPr>
              <a:xfrm>
                <a:off x="6347520" y="3426120"/>
                <a:ext cx="1386360" cy="1386360"/>
              </a:xfrm>
              <a:prstGeom prst="ellipse">
                <a:avLst/>
              </a:prstGeom>
              <a:noFill/>
              <a:ln w="360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63000" bIns="630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19" name=""/>
              <p:cNvSpPr/>
              <p:nvPr/>
            </p:nvSpPr>
            <p:spPr>
              <a:xfrm>
                <a:off x="7013520" y="4728960"/>
                <a:ext cx="75600" cy="176040"/>
              </a:xfrm>
              <a:prstGeom prst="rect">
                <a:avLst/>
              </a:prstGeom>
              <a:solidFill>
                <a:srgbClr val="fafafa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20" name=""/>
              <p:cNvSpPr/>
              <p:nvPr/>
            </p:nvSpPr>
            <p:spPr>
              <a:xfrm flipV="1">
                <a:off x="7047000" y="3263040"/>
                <a:ext cx="0" cy="159120"/>
              </a:xfrm>
              <a:prstGeom prst="line">
                <a:avLst/>
              </a:prstGeom>
              <a:ln w="36000">
                <a:solidFill>
                  <a:srgbClr val="ff91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63000" bIns="630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21" name=""/>
              <p:cNvSpPr/>
              <p:nvPr/>
            </p:nvSpPr>
            <p:spPr>
              <a:xfrm>
                <a:off x="6980040" y="3162240"/>
                <a:ext cx="133920" cy="100800"/>
              </a:xfrm>
              <a:prstGeom prst="rect">
                <a:avLst/>
              </a:prstGeom>
              <a:solidFill>
                <a:schemeClr val="accent1"/>
              </a:solidFill>
              <a:ln w="0">
                <a:solidFill>
                  <a:srgbClr val="254061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22" name=""/>
              <p:cNvSpPr txBox="1"/>
              <p:nvPr/>
            </p:nvSpPr>
            <p:spPr>
              <a:xfrm>
                <a:off x="6928920" y="3107160"/>
                <a:ext cx="208440" cy="21852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90000" rIns="90000" tIns="45000" bIns="45000" anchor="t">
                <a:noAutofit/>
              </a:bodyPr>
              <a:p>
                <a:r>
                  <a:rPr b="0" lang="en-GB" sz="900" spc="-1" strike="noStrike">
                    <a:solidFill>
                      <a:srgbClr val="000000"/>
                    </a:solidFill>
                    <a:latin typeface="Arial"/>
                  </a:rPr>
                  <a:t>R</a:t>
                </a:r>
                <a:endParaRPr b="0" lang="en-GB" sz="9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23" name=""/>
              <p:cNvSpPr/>
              <p:nvPr/>
            </p:nvSpPr>
            <p:spPr>
              <a:xfrm>
                <a:off x="6315120" y="3395160"/>
                <a:ext cx="1452600" cy="1452600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63000" bIns="630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24" name=""/>
              <p:cNvSpPr/>
              <p:nvPr/>
            </p:nvSpPr>
            <p:spPr>
              <a:xfrm>
                <a:off x="6816960" y="3903840"/>
                <a:ext cx="429120" cy="429120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63000" bIns="630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Limits on real spin precession effects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6" name="PlaceHolder 2"/>
          <p:cNvSpPr>
            <a:spLocks noGrp="1"/>
          </p:cNvSpPr>
          <p:nvPr>
            <p:ph type="sldNum" idx="19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FDCDFA1C-792B-424F-8B62-712E9AA2F542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7" name=""/>
          <p:cNvSpPr/>
          <p:nvPr/>
        </p:nvSpPr>
        <p:spPr>
          <a:xfrm>
            <a:off x="8003880" y="2139480"/>
            <a:ext cx="178200" cy="34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28" name=""/>
          <p:cNvSpPr/>
          <p:nvPr/>
        </p:nvSpPr>
        <p:spPr>
          <a:xfrm>
            <a:off x="820440" y="4799160"/>
            <a:ext cx="4471200" cy="23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GB" sz="1050" spc="-1" strike="noStrike">
                <a:solidFill>
                  <a:srgbClr val="000000"/>
                </a:solidFill>
                <a:latin typeface="Arial"/>
                <a:ea typeface="DejaVu Sans"/>
              </a:rPr>
              <a:t>*assuming electrode shape does not depend on magnetic field orientation</a:t>
            </a:r>
            <a:endParaRPr b="0" lang="en-GB" sz="105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29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1243800" y="884160"/>
            <a:ext cx="6815520" cy="3666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0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5437080" y="2751480"/>
            <a:ext cx="3681360" cy="2349360"/>
          </a:xfrm>
          <a:prstGeom prst="rect">
            <a:avLst/>
          </a:prstGeom>
          <a:ln w="0">
            <a:noFill/>
          </a:ln>
        </p:spPr>
      </p:pic>
      <p:sp>
        <p:nvSpPr>
          <p:cNvPr id="831" name="PlaceHolder 1"/>
          <p:cNvSpPr>
            <a:spLocks noGrp="1"/>
          </p:cNvSpPr>
          <p:nvPr>
            <p:ph/>
          </p:nvPr>
        </p:nvSpPr>
        <p:spPr>
          <a:xfrm>
            <a:off x="1090440" y="939240"/>
            <a:ext cx="4566240" cy="407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A static radial B-field would create an offset in the position of the equilibrium orbit.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Not a problem since we are interested in the change in the phase with time.</a:t>
            </a:r>
            <a:r>
              <a:rPr b="0" lang="de-CH" sz="1700" spc="-1" strike="noStrike">
                <a:solidFill>
                  <a:srgbClr val="f44336"/>
                </a:solidFill>
                <a:latin typeface="Calibri"/>
              </a:rPr>
              <a:t>*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A time-variable B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ibri"/>
              </a:rPr>
              <a:t>r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 can come from the magnetic kick or eddy currents caused by it.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Assuming an exponentially decaying residual B-field after the kicker pulse one can determine limits on the decay constant as a fucntion of the analysis start time.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Radial B-fields of less than 5 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μ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T would not induce a significant spin precession.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2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Time-variable radial B-field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3" name="PlaceHolder 3"/>
          <p:cNvSpPr>
            <a:spLocks noGrp="1"/>
          </p:cNvSpPr>
          <p:nvPr>
            <p:ph type="sldNum" idx="20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E59C2123-C575-45BF-B0E8-3BF2B113BE30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834" name=""/>
          <p:cNvGrpSpPr/>
          <p:nvPr/>
        </p:nvGrpSpPr>
        <p:grpSpPr>
          <a:xfrm>
            <a:off x="6986160" y="117000"/>
            <a:ext cx="1046520" cy="2317680"/>
            <a:chOff x="6986160" y="117000"/>
            <a:chExt cx="1046520" cy="2317680"/>
          </a:xfrm>
        </p:grpSpPr>
        <p:grpSp>
          <p:nvGrpSpPr>
            <p:cNvPr id="835" name=""/>
            <p:cNvGrpSpPr/>
            <p:nvPr/>
          </p:nvGrpSpPr>
          <p:grpSpPr>
            <a:xfrm>
              <a:off x="6986160" y="117000"/>
              <a:ext cx="1046520" cy="2317680"/>
              <a:chOff x="6986160" y="117000"/>
              <a:chExt cx="1046520" cy="2317680"/>
            </a:xfrm>
          </p:grpSpPr>
          <p:sp>
            <p:nvSpPr>
              <p:cNvPr id="836" name=""/>
              <p:cNvSpPr/>
              <p:nvPr/>
            </p:nvSpPr>
            <p:spPr>
              <a:xfrm>
                <a:off x="6986160" y="342720"/>
                <a:ext cx="548640" cy="1639440"/>
              </a:xfrm>
              <a:prstGeom prst="ellipse">
                <a:avLst/>
              </a:prstGeom>
              <a:noFill/>
              <a:ln w="7200">
                <a:solidFill>
                  <a:srgbClr val="c62828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37" name=""/>
              <p:cNvSpPr/>
              <p:nvPr/>
            </p:nvSpPr>
            <p:spPr>
              <a:xfrm>
                <a:off x="7182000" y="342360"/>
                <a:ext cx="548280" cy="1638720"/>
              </a:xfrm>
              <a:prstGeom prst="ellipse">
                <a:avLst/>
              </a:prstGeom>
              <a:noFill/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38" name=""/>
              <p:cNvSpPr/>
              <p:nvPr/>
            </p:nvSpPr>
            <p:spPr>
              <a:xfrm>
                <a:off x="7121160" y="343440"/>
                <a:ext cx="548640" cy="1639080"/>
              </a:xfrm>
              <a:prstGeom prst="ellipse">
                <a:avLst/>
              </a:prstGeom>
              <a:noFill/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39" name=""/>
              <p:cNvSpPr/>
              <p:nvPr/>
            </p:nvSpPr>
            <p:spPr>
              <a:xfrm>
                <a:off x="7070400" y="343440"/>
                <a:ext cx="547920" cy="1639440"/>
              </a:xfrm>
              <a:prstGeom prst="ellipse">
                <a:avLst/>
              </a:prstGeom>
              <a:noFill/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0" name=""/>
              <p:cNvSpPr/>
              <p:nvPr/>
            </p:nvSpPr>
            <p:spPr>
              <a:xfrm>
                <a:off x="7040520" y="343800"/>
                <a:ext cx="547560" cy="1639080"/>
              </a:xfrm>
              <a:prstGeom prst="ellipse">
                <a:avLst/>
              </a:prstGeom>
              <a:noFill/>
              <a:ln w="0">
                <a:solidFill>
                  <a:srgbClr val="3465a4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1" name=""/>
              <p:cNvSpPr/>
              <p:nvPr/>
            </p:nvSpPr>
            <p:spPr>
              <a:xfrm>
                <a:off x="7022520" y="344520"/>
                <a:ext cx="548280" cy="1639080"/>
              </a:xfrm>
              <a:prstGeom prst="ellipse">
                <a:avLst/>
              </a:prstGeom>
              <a:noFill/>
              <a:ln w="3600">
                <a:solidFill>
                  <a:srgbClr val="c62828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2" name=""/>
              <p:cNvSpPr/>
              <p:nvPr/>
            </p:nvSpPr>
            <p:spPr>
              <a:xfrm>
                <a:off x="6998400" y="342720"/>
                <a:ext cx="548280" cy="1639440"/>
              </a:xfrm>
              <a:prstGeom prst="ellipse">
                <a:avLst/>
              </a:prstGeom>
              <a:noFill/>
              <a:ln w="3600">
                <a:solidFill>
                  <a:srgbClr val="c62828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3" name=""/>
              <p:cNvSpPr/>
              <p:nvPr/>
            </p:nvSpPr>
            <p:spPr>
              <a:xfrm>
                <a:off x="7215840" y="344520"/>
                <a:ext cx="548280" cy="1639080"/>
              </a:xfrm>
              <a:prstGeom prst="ellipse">
                <a:avLst/>
              </a:prstGeom>
              <a:solidFill>
                <a:srgbClr val="fff176">
                  <a:alpha val="70000"/>
                </a:srgbClr>
              </a:solidFill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4" name=""/>
              <p:cNvSpPr/>
              <p:nvPr/>
            </p:nvSpPr>
            <p:spPr>
              <a:xfrm>
                <a:off x="7256880" y="342720"/>
                <a:ext cx="548640" cy="1639440"/>
              </a:xfrm>
              <a:prstGeom prst="ellipse">
                <a:avLst/>
              </a:prstGeom>
              <a:noFill/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5" name=""/>
              <p:cNvSpPr/>
              <p:nvPr/>
            </p:nvSpPr>
            <p:spPr>
              <a:xfrm>
                <a:off x="7298640" y="342720"/>
                <a:ext cx="548280" cy="1639440"/>
              </a:xfrm>
              <a:prstGeom prst="ellipse">
                <a:avLst/>
              </a:prstGeom>
              <a:noFill/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6" name=""/>
              <p:cNvSpPr/>
              <p:nvPr/>
            </p:nvSpPr>
            <p:spPr>
              <a:xfrm>
                <a:off x="7377480" y="343440"/>
                <a:ext cx="548640" cy="1639080"/>
              </a:xfrm>
              <a:prstGeom prst="ellipse">
                <a:avLst/>
              </a:prstGeom>
              <a:noFill/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7" name=""/>
              <p:cNvSpPr/>
              <p:nvPr/>
            </p:nvSpPr>
            <p:spPr>
              <a:xfrm>
                <a:off x="7392240" y="343440"/>
                <a:ext cx="548640" cy="1639080"/>
              </a:xfrm>
              <a:prstGeom prst="ellipse">
                <a:avLst/>
              </a:prstGeom>
              <a:noFill/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8" name=""/>
              <p:cNvSpPr/>
              <p:nvPr/>
            </p:nvSpPr>
            <p:spPr>
              <a:xfrm>
                <a:off x="7441920" y="344520"/>
                <a:ext cx="548280" cy="1639080"/>
              </a:xfrm>
              <a:prstGeom prst="ellipse">
                <a:avLst/>
              </a:prstGeom>
              <a:noFill/>
              <a:ln w="10800">
                <a:solidFill>
                  <a:srgbClr val="c62828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49" name=""/>
              <p:cNvSpPr/>
              <p:nvPr/>
            </p:nvSpPr>
            <p:spPr>
              <a:xfrm>
                <a:off x="7422120" y="342720"/>
                <a:ext cx="547920" cy="1639440"/>
              </a:xfrm>
              <a:prstGeom prst="ellipse">
                <a:avLst/>
              </a:prstGeom>
              <a:noFill/>
              <a:ln w="3600">
                <a:solidFill>
                  <a:srgbClr val="c62828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50" name=""/>
              <p:cNvSpPr/>
              <p:nvPr/>
            </p:nvSpPr>
            <p:spPr>
              <a:xfrm>
                <a:off x="7406280" y="342720"/>
                <a:ext cx="548280" cy="1639440"/>
              </a:xfrm>
              <a:prstGeom prst="ellipse">
                <a:avLst/>
              </a:prstGeom>
              <a:noFill/>
              <a:ln w="3600">
                <a:solidFill>
                  <a:srgbClr val="c62828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51" name=""/>
              <p:cNvSpPr/>
              <p:nvPr/>
            </p:nvSpPr>
            <p:spPr>
              <a:xfrm>
                <a:off x="7336800" y="344520"/>
                <a:ext cx="547920" cy="1639080"/>
              </a:xfrm>
              <a:prstGeom prst="ellipse">
                <a:avLst/>
              </a:prstGeom>
              <a:noFill/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52" name=""/>
              <p:cNvSpPr/>
              <p:nvPr/>
            </p:nvSpPr>
            <p:spPr>
              <a:xfrm>
                <a:off x="7305840" y="344520"/>
                <a:ext cx="548280" cy="1639080"/>
              </a:xfrm>
              <a:prstGeom prst="ellipse">
                <a:avLst/>
              </a:prstGeom>
              <a:solidFill>
                <a:srgbClr val="80deea">
                  <a:alpha val="50000"/>
                </a:srgbClr>
              </a:solidFill>
              <a:ln w="0">
                <a:solidFill>
                  <a:srgbClr val="c62828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53" name=""/>
              <p:cNvSpPr txBox="1"/>
              <p:nvPr/>
            </p:nvSpPr>
            <p:spPr>
              <a:xfrm>
                <a:off x="7234920" y="117000"/>
                <a:ext cx="797760" cy="37404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90000" rIns="90000" tIns="45000" bIns="45000" anchor="t">
                <a:noAutofit/>
              </a:bodyPr>
              <a:p>
                <a:r>
                  <a:rPr b="0" lang="en-GB" sz="1000" spc="-1" strike="noStrike">
                    <a:solidFill>
                      <a:srgbClr val="ffd54f"/>
                    </a:solidFill>
                    <a:latin typeface="Arial"/>
                  </a:rPr>
                  <a:t>B</a:t>
                </a:r>
                <a:r>
                  <a:rPr b="0" lang="en-GB" sz="1000" spc="-1" strike="noStrike" baseline="-8000">
                    <a:solidFill>
                      <a:srgbClr val="ffd54f"/>
                    </a:solidFill>
                    <a:latin typeface="Arial"/>
                  </a:rPr>
                  <a:t>r</a:t>
                </a:r>
                <a:r>
                  <a:rPr b="0" lang="en-GB" sz="1000" spc="-1" strike="noStrike">
                    <a:solidFill>
                      <a:srgbClr val="ffd54f"/>
                    </a:solidFill>
                    <a:latin typeface="Arial"/>
                  </a:rPr>
                  <a:t> = 0 T</a:t>
                </a:r>
                <a:endParaRPr b="0" lang="en-GB" sz="10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54" name=""/>
              <p:cNvSpPr txBox="1"/>
              <p:nvPr/>
            </p:nvSpPr>
            <p:spPr>
              <a:xfrm>
                <a:off x="7281000" y="2060640"/>
                <a:ext cx="740880" cy="37404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90000" rIns="90000" tIns="45000" bIns="45000" anchor="t">
                <a:noAutofit/>
              </a:bodyPr>
              <a:p>
                <a:r>
                  <a:rPr b="0" lang="en-GB" sz="1000" spc="-1" strike="noStrike">
                    <a:solidFill>
                      <a:srgbClr val="64b5f6"/>
                    </a:solidFill>
                    <a:latin typeface="Arial"/>
                  </a:rPr>
                  <a:t>B</a:t>
                </a:r>
                <a:r>
                  <a:rPr b="0" lang="en-GB" sz="1000" spc="-1" strike="noStrike" baseline="-8000">
                    <a:solidFill>
                      <a:srgbClr val="64b5f6"/>
                    </a:solidFill>
                    <a:latin typeface="Arial"/>
                  </a:rPr>
                  <a:t>r</a:t>
                </a:r>
                <a:r>
                  <a:rPr b="0" lang="en-GB" sz="1000" spc="-1" strike="noStrike">
                    <a:solidFill>
                      <a:srgbClr val="64b5f6"/>
                    </a:solidFill>
                    <a:latin typeface="Arial"/>
                  </a:rPr>
                  <a:t> &gt; 0 T</a:t>
                </a:r>
                <a:endParaRPr b="0" lang="en-GB" sz="10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55" name=""/>
              <p:cNvSpPr/>
              <p:nvPr/>
            </p:nvSpPr>
            <p:spPr>
              <a:xfrm>
                <a:off x="7414560" y="2060280"/>
                <a:ext cx="202320" cy="0"/>
              </a:xfrm>
              <a:prstGeom prst="line">
                <a:avLst/>
              </a:prstGeom>
              <a:ln w="18000">
                <a:solidFill>
                  <a:srgbClr val="64b5f6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9000" rIns="99000" tIns="-54000" bIns="-540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pic>
        <p:nvPicPr>
          <p:cNvPr id="856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6003360" y="2479680"/>
            <a:ext cx="1743480" cy="323280"/>
          </a:xfrm>
          <a:prstGeom prst="rect">
            <a:avLst/>
          </a:prstGeom>
          <a:ln w="0">
            <a:noFill/>
          </a:ln>
        </p:spPr>
      </p:pic>
      <p:sp>
        <p:nvSpPr>
          <p:cNvPr id="857" name=""/>
          <p:cNvSpPr txBox="1"/>
          <p:nvPr/>
        </p:nvSpPr>
        <p:spPr>
          <a:xfrm>
            <a:off x="-36720" y="4878720"/>
            <a:ext cx="2515680" cy="238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GB" sz="1050" spc="-1" strike="noStrike">
                <a:solidFill>
                  <a:srgbClr val="f44336"/>
                </a:solidFill>
                <a:latin typeface="Arial"/>
              </a:rPr>
              <a:t>*</a:t>
            </a:r>
            <a:r>
              <a:rPr b="0" lang="en-GB" sz="1050" spc="-1" strike="noStrike">
                <a:solidFill>
                  <a:srgbClr val="000000"/>
                </a:solidFill>
                <a:latin typeface="Arial"/>
              </a:rPr>
              <a:t> may or may not induce Berry’s phases</a:t>
            </a:r>
            <a:endParaRPr b="0" lang="en-GB" sz="10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8" name=""/>
          <p:cNvGrpSpPr/>
          <p:nvPr/>
        </p:nvGrpSpPr>
        <p:grpSpPr>
          <a:xfrm>
            <a:off x="1531080" y="2121480"/>
            <a:ext cx="2967840" cy="630000"/>
            <a:chOff x="1531080" y="2121480"/>
            <a:chExt cx="2967840" cy="630000"/>
          </a:xfrm>
        </p:grpSpPr>
        <p:pic>
          <p:nvPicPr>
            <p:cNvPr id="859" name="" descr=""/>
            <p:cNvPicPr/>
            <p:nvPr/>
          </p:nvPicPr>
          <p:blipFill>
            <a:blip r:embed="rId1">
              <a:alphaModFix amt="50000"/>
            </a:blip>
            <a:stretch/>
          </p:blipFill>
          <p:spPr>
            <a:xfrm>
              <a:off x="1531080" y="2266200"/>
              <a:ext cx="1972800" cy="307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60" name="" descr=""/>
            <p:cNvPicPr/>
            <p:nvPr/>
          </p:nvPicPr>
          <p:blipFill>
            <a:blip r:embed="rId2">
              <a:alphaModFix amt="50000"/>
            </a:blip>
            <a:stretch/>
          </p:blipFill>
          <p:spPr>
            <a:xfrm>
              <a:off x="3492360" y="2121480"/>
              <a:ext cx="1006560" cy="6300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861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Sources of </a:t>
            </a:r>
            <a:r>
              <a:rPr b="0" i="1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</a:t>
            </a:r>
            <a:r>
              <a:rPr b="0" i="1" lang="en-US" sz="2400" spc="-1" strike="noStrike" baseline="-8000">
                <a:solidFill>
                  <a:srgbClr val="686868"/>
                </a:solidFill>
                <a:latin typeface="Georgia"/>
                <a:ea typeface="ヒラギノ角ゴ Pro W3"/>
              </a:rPr>
              <a:t>z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 field: electrode alignment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2" name="PlaceHolder 2"/>
          <p:cNvSpPr>
            <a:spLocks noGrp="1"/>
          </p:cNvSpPr>
          <p:nvPr>
            <p:ph type="sldNum" idx="21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2D0ED8B0-CB8A-4D0A-929F-B0B9C61E2DBA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863" name="" descr=""/>
          <p:cNvPicPr/>
          <p:nvPr/>
        </p:nvPicPr>
        <p:blipFill>
          <a:blip r:embed="rId3">
            <a:alphaModFix amt="50000"/>
          </a:blip>
          <a:srcRect l="21602" t="12967" r="21931" b="25651"/>
          <a:stretch/>
        </p:blipFill>
        <p:spPr>
          <a:xfrm>
            <a:off x="6134400" y="599040"/>
            <a:ext cx="2723760" cy="1167480"/>
          </a:xfrm>
          <a:prstGeom prst="rect">
            <a:avLst/>
          </a:prstGeom>
          <a:ln w="0">
            <a:noFill/>
          </a:ln>
        </p:spPr>
      </p:pic>
      <p:grpSp>
        <p:nvGrpSpPr>
          <p:cNvPr id="864" name=""/>
          <p:cNvGrpSpPr/>
          <p:nvPr/>
        </p:nvGrpSpPr>
        <p:grpSpPr>
          <a:xfrm>
            <a:off x="5352120" y="1798920"/>
            <a:ext cx="3994920" cy="1351440"/>
            <a:chOff x="5352120" y="1798920"/>
            <a:chExt cx="3994920" cy="1351440"/>
          </a:xfrm>
        </p:grpSpPr>
        <p:sp>
          <p:nvSpPr>
            <p:cNvPr id="865" name=""/>
            <p:cNvSpPr/>
            <p:nvPr/>
          </p:nvSpPr>
          <p:spPr>
            <a:xfrm>
              <a:off x="8067600" y="2277720"/>
              <a:ext cx="42840" cy="18108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66" name=""/>
            <p:cNvSpPr/>
            <p:nvPr/>
          </p:nvSpPr>
          <p:spPr>
            <a:xfrm>
              <a:off x="8064360" y="2827800"/>
              <a:ext cx="42840" cy="18108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67" name=""/>
            <p:cNvSpPr/>
            <p:nvPr/>
          </p:nvSpPr>
          <p:spPr>
            <a:xfrm>
              <a:off x="5887080" y="2193120"/>
              <a:ext cx="2793600" cy="360"/>
            </a:xfrm>
            <a:prstGeom prst="line">
              <a:avLst/>
            </a:prstGeom>
            <a:ln w="72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0" bIns="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68" name=""/>
            <p:cNvSpPr/>
            <p:nvPr/>
          </p:nvSpPr>
          <p:spPr>
            <a:xfrm>
              <a:off x="5891040" y="3100320"/>
              <a:ext cx="2793600" cy="360"/>
            </a:xfrm>
            <a:prstGeom prst="line">
              <a:avLst/>
            </a:prstGeom>
            <a:ln w="72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0" bIns="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69" name=""/>
            <p:cNvSpPr/>
            <p:nvPr/>
          </p:nvSpPr>
          <p:spPr>
            <a:xfrm>
              <a:off x="5360760" y="2088360"/>
              <a:ext cx="3982320" cy="300600"/>
            </a:xfrm>
            <a:custGeom>
              <a:avLst/>
              <a:gdLst>
                <a:gd name="textAreaLeft" fmla="*/ 0 w 3982320"/>
                <a:gd name="textAreaRight" fmla="*/ 3983760 w 3982320"/>
                <a:gd name="textAreaTop" fmla="*/ 0 h 300600"/>
                <a:gd name="textAreaBottom" fmla="*/ 302040 h 300600"/>
              </a:gdLst>
              <a:ahLst/>
              <a:rect l="textAreaLeft" t="textAreaTop" r="textAreaRight" b="textAreaBottom"/>
              <a:pathLst>
                <a:path w="13248" h="2269">
                  <a:moveTo>
                    <a:pt x="0" y="3"/>
                  </a:moveTo>
                  <a:cubicBezTo>
                    <a:pt x="7720" y="2268"/>
                    <a:pt x="13247" y="0"/>
                    <a:pt x="13247" y="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0" name=""/>
            <p:cNvSpPr/>
            <p:nvPr/>
          </p:nvSpPr>
          <p:spPr>
            <a:xfrm>
              <a:off x="5352120" y="2820600"/>
              <a:ext cx="3994920" cy="329760"/>
            </a:xfrm>
            <a:custGeom>
              <a:avLst/>
              <a:gdLst>
                <a:gd name="textAreaLeft" fmla="*/ 0 w 3994920"/>
                <a:gd name="textAreaRight" fmla="*/ 3996360 w 3994920"/>
                <a:gd name="textAreaTop" fmla="*/ 0 h 329760"/>
                <a:gd name="textAreaBottom" fmla="*/ 331200 h 329760"/>
              </a:gdLst>
              <a:ahLst/>
              <a:rect l="textAreaLeft" t="textAreaTop" r="textAreaRight" b="textAreaBottom"/>
              <a:pathLst>
                <a:path w="13290" h="2488">
                  <a:moveTo>
                    <a:pt x="0" y="2484"/>
                  </a:moveTo>
                  <a:cubicBezTo>
                    <a:pt x="7745" y="0"/>
                    <a:pt x="13289" y="2487"/>
                    <a:pt x="13289" y="2487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1" name=""/>
            <p:cNvSpPr/>
            <p:nvPr/>
          </p:nvSpPr>
          <p:spPr>
            <a:xfrm>
              <a:off x="5373000" y="2679120"/>
              <a:ext cx="3974040" cy="173520"/>
            </a:xfrm>
            <a:custGeom>
              <a:avLst/>
              <a:gdLst>
                <a:gd name="textAreaLeft" fmla="*/ 0 w 3974040"/>
                <a:gd name="textAreaRight" fmla="*/ 3975480 w 3974040"/>
                <a:gd name="textAreaTop" fmla="*/ 0 h 173520"/>
                <a:gd name="textAreaBottom" fmla="*/ 174960 h 173520"/>
              </a:gdLst>
              <a:ahLst/>
              <a:rect l="textAreaLeft" t="textAreaTop" r="textAreaRight" b="textAreaBottom"/>
              <a:pathLst>
                <a:path w="13220" h="1321">
                  <a:moveTo>
                    <a:pt x="0" y="1318"/>
                  </a:moveTo>
                  <a:cubicBezTo>
                    <a:pt x="7704" y="0"/>
                    <a:pt x="13219" y="1320"/>
                    <a:pt x="13219" y="132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87480" bIns="8748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2" name=""/>
            <p:cNvSpPr/>
            <p:nvPr/>
          </p:nvSpPr>
          <p:spPr>
            <a:xfrm>
              <a:off x="5383800" y="2583000"/>
              <a:ext cx="3963240" cy="22320"/>
            </a:xfrm>
            <a:custGeom>
              <a:avLst/>
              <a:gdLst>
                <a:gd name="textAreaLeft" fmla="*/ 0 w 3963240"/>
                <a:gd name="textAreaRight" fmla="*/ 3964680 w 3963240"/>
                <a:gd name="textAreaTop" fmla="*/ 0 h 22320"/>
                <a:gd name="textAreaBottom" fmla="*/ 23760 h 22320"/>
              </a:gdLst>
              <a:ahLst/>
              <a:rect l="textAreaLeft" t="textAreaTop" r="textAreaRight" b="textAreaBottom"/>
              <a:pathLst>
                <a:path w="13185" h="193">
                  <a:moveTo>
                    <a:pt x="0" y="0"/>
                  </a:moveTo>
                  <a:cubicBezTo>
                    <a:pt x="7684" y="192"/>
                    <a:pt x="13184" y="0"/>
                    <a:pt x="13184" y="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1880" bIns="1188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3" name=""/>
            <p:cNvSpPr/>
            <p:nvPr/>
          </p:nvSpPr>
          <p:spPr>
            <a:xfrm>
              <a:off x="5369400" y="2391840"/>
              <a:ext cx="3973680" cy="127800"/>
            </a:xfrm>
            <a:custGeom>
              <a:avLst/>
              <a:gdLst>
                <a:gd name="textAreaLeft" fmla="*/ 0 w 3973680"/>
                <a:gd name="textAreaRight" fmla="*/ 3975120 w 3973680"/>
                <a:gd name="textAreaTop" fmla="*/ 0 h 127800"/>
                <a:gd name="textAreaBottom" fmla="*/ 129240 h 127800"/>
              </a:gdLst>
              <a:ahLst/>
              <a:rect l="textAreaLeft" t="textAreaTop" r="textAreaRight" b="textAreaBottom"/>
              <a:pathLst>
                <a:path w="13219" h="979">
                  <a:moveTo>
                    <a:pt x="0" y="1"/>
                  </a:moveTo>
                  <a:cubicBezTo>
                    <a:pt x="7704" y="978"/>
                    <a:pt x="13218" y="0"/>
                    <a:pt x="13218" y="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440" bIns="6444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4" name=""/>
            <p:cNvSpPr/>
            <p:nvPr/>
          </p:nvSpPr>
          <p:spPr>
            <a:xfrm>
              <a:off x="6510960" y="2267280"/>
              <a:ext cx="429480" cy="3600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000" bIns="18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5" name=""/>
            <p:cNvSpPr/>
            <p:nvPr/>
          </p:nvSpPr>
          <p:spPr>
            <a:xfrm>
              <a:off x="7556760" y="2256840"/>
              <a:ext cx="429480" cy="3600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000" bIns="18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6" name=""/>
            <p:cNvSpPr/>
            <p:nvPr/>
          </p:nvSpPr>
          <p:spPr>
            <a:xfrm>
              <a:off x="6503760" y="2951640"/>
              <a:ext cx="429480" cy="3600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000" bIns="18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7" name=""/>
            <p:cNvSpPr/>
            <p:nvPr/>
          </p:nvSpPr>
          <p:spPr>
            <a:xfrm>
              <a:off x="7578000" y="2941200"/>
              <a:ext cx="429480" cy="3564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000" bIns="18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8" name=""/>
            <p:cNvSpPr/>
            <p:nvPr/>
          </p:nvSpPr>
          <p:spPr>
            <a:xfrm>
              <a:off x="6298560" y="2270880"/>
              <a:ext cx="42840" cy="18108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9" name=""/>
            <p:cNvSpPr/>
            <p:nvPr/>
          </p:nvSpPr>
          <p:spPr>
            <a:xfrm>
              <a:off x="6294960" y="2820600"/>
              <a:ext cx="42840" cy="18144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0" name=""/>
            <p:cNvSpPr/>
            <p:nvPr/>
          </p:nvSpPr>
          <p:spPr>
            <a:xfrm>
              <a:off x="7200000" y="2268360"/>
              <a:ext cx="88920" cy="39960"/>
            </a:xfrm>
            <a:prstGeom prst="rect">
              <a:avLst/>
            </a:prstGeom>
            <a:solidFill>
              <a:srgbClr val="ff525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0160" bIns="201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1" name=""/>
            <p:cNvSpPr/>
            <p:nvPr/>
          </p:nvSpPr>
          <p:spPr>
            <a:xfrm>
              <a:off x="7198920" y="2948760"/>
              <a:ext cx="88920" cy="39960"/>
            </a:xfrm>
            <a:prstGeom prst="rect">
              <a:avLst/>
            </a:prstGeom>
            <a:solidFill>
              <a:srgbClr val="ff525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0160" bIns="201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2" name=""/>
            <p:cNvSpPr/>
            <p:nvPr/>
          </p:nvSpPr>
          <p:spPr>
            <a:xfrm>
              <a:off x="7163640" y="2864520"/>
              <a:ext cx="165600" cy="107640"/>
            </a:xfrm>
            <a:custGeom>
              <a:avLst/>
              <a:gdLst>
                <a:gd name="textAreaLeft" fmla="*/ 0 w 165600"/>
                <a:gd name="textAreaRight" fmla="*/ 167040 w 165600"/>
                <a:gd name="textAreaTop" fmla="*/ 0 h 107640"/>
                <a:gd name="textAreaBottom" fmla="*/ 109080 h 107640"/>
              </a:gdLst>
              <a:ahLst/>
              <a:rect l="textAreaLeft" t="textAreaTop" r="textAreaRight" b="textAreaBottom"/>
              <a:pathLst>
                <a:path w="562" h="816">
                  <a:moveTo>
                    <a:pt x="0" y="799"/>
                  </a:moveTo>
                  <a:cubicBezTo>
                    <a:pt x="266" y="0"/>
                    <a:pt x="561" y="809"/>
                    <a:pt x="561" y="809"/>
                  </a:cubicBezTo>
                  <a:lnTo>
                    <a:pt x="557" y="815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54360" bIns="543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3" name=""/>
            <p:cNvSpPr/>
            <p:nvPr/>
          </p:nvSpPr>
          <p:spPr>
            <a:xfrm>
              <a:off x="7163640" y="2829240"/>
              <a:ext cx="165600" cy="58320"/>
            </a:xfrm>
            <a:custGeom>
              <a:avLst/>
              <a:gdLst>
                <a:gd name="textAreaLeft" fmla="*/ 0 w 165600"/>
                <a:gd name="textAreaRight" fmla="*/ 167040 w 165600"/>
                <a:gd name="textAreaTop" fmla="*/ 0 h 58320"/>
                <a:gd name="textAreaBottom" fmla="*/ 59760 h 58320"/>
              </a:gdLst>
              <a:ahLst/>
              <a:rect l="textAreaLeft" t="textAreaTop" r="textAreaRight" b="textAreaBottom"/>
              <a:pathLst>
                <a:path w="562" h="452">
                  <a:moveTo>
                    <a:pt x="0" y="442"/>
                  </a:moveTo>
                  <a:cubicBezTo>
                    <a:pt x="266" y="0"/>
                    <a:pt x="561" y="448"/>
                    <a:pt x="561" y="448"/>
                  </a:cubicBezTo>
                  <a:lnTo>
                    <a:pt x="557" y="451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9880" bIns="2988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4" name=""/>
            <p:cNvSpPr/>
            <p:nvPr/>
          </p:nvSpPr>
          <p:spPr>
            <a:xfrm>
              <a:off x="7163640" y="2801880"/>
              <a:ext cx="165600" cy="24480"/>
            </a:xfrm>
            <a:custGeom>
              <a:avLst/>
              <a:gdLst>
                <a:gd name="textAreaLeft" fmla="*/ 0 w 165600"/>
                <a:gd name="textAreaRight" fmla="*/ 167040 w 165600"/>
                <a:gd name="textAreaTop" fmla="*/ 0 h 24480"/>
                <a:gd name="textAreaBottom" fmla="*/ 25920 h 24480"/>
              </a:gdLst>
              <a:ahLst/>
              <a:rect l="textAreaLeft" t="textAreaTop" r="textAreaRight" b="textAreaBottom"/>
              <a:pathLst>
                <a:path w="562" h="204">
                  <a:moveTo>
                    <a:pt x="0" y="199"/>
                  </a:moveTo>
                  <a:cubicBezTo>
                    <a:pt x="267" y="0"/>
                    <a:pt x="561" y="201"/>
                    <a:pt x="561" y="201"/>
                  </a:cubicBezTo>
                  <a:lnTo>
                    <a:pt x="558" y="203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2960" bIns="129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5" name=""/>
            <p:cNvSpPr/>
            <p:nvPr/>
          </p:nvSpPr>
          <p:spPr>
            <a:xfrm>
              <a:off x="7164000" y="2754720"/>
              <a:ext cx="165600" cy="12960"/>
            </a:xfrm>
            <a:custGeom>
              <a:avLst/>
              <a:gdLst>
                <a:gd name="textAreaLeft" fmla="*/ 0 w 165600"/>
                <a:gd name="textAreaRight" fmla="*/ 167040 w 165600"/>
                <a:gd name="textAreaTop" fmla="*/ 0 h 12960"/>
                <a:gd name="textAreaBottom" fmla="*/ 14400 h 12960"/>
              </a:gdLst>
              <a:ahLst/>
              <a:rect l="textAreaLeft" t="textAreaTop" r="textAreaRight" b="textAreaBottom"/>
              <a:pathLst>
                <a:path w="562" h="118">
                  <a:moveTo>
                    <a:pt x="0" y="115"/>
                  </a:moveTo>
                  <a:cubicBezTo>
                    <a:pt x="267" y="0"/>
                    <a:pt x="561" y="117"/>
                    <a:pt x="561" y="117"/>
                  </a:cubicBezTo>
                  <a:lnTo>
                    <a:pt x="557" y="117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7200" bIns="72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6" name=""/>
            <p:cNvSpPr/>
            <p:nvPr/>
          </p:nvSpPr>
          <p:spPr>
            <a:xfrm>
              <a:off x="7158240" y="2260440"/>
              <a:ext cx="172800" cy="120600"/>
            </a:xfrm>
            <a:custGeom>
              <a:avLst/>
              <a:gdLst>
                <a:gd name="textAreaLeft" fmla="*/ 0 w 172800"/>
                <a:gd name="textAreaRight" fmla="*/ 174240 w 172800"/>
                <a:gd name="textAreaTop" fmla="*/ 0 h 120600"/>
                <a:gd name="textAreaBottom" fmla="*/ 122040 h 120600"/>
              </a:gdLst>
              <a:ahLst/>
              <a:rect l="textAreaLeft" t="textAreaTop" r="textAreaRight" b="textAreaBottom"/>
              <a:pathLst>
                <a:path w="586" h="909">
                  <a:moveTo>
                    <a:pt x="0" y="18"/>
                  </a:moveTo>
                  <a:cubicBezTo>
                    <a:pt x="278" y="908"/>
                    <a:pt x="585" y="6"/>
                    <a:pt x="585" y="6"/>
                  </a:cubicBezTo>
                  <a:lnTo>
                    <a:pt x="581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0840" bIns="6084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7" name=""/>
            <p:cNvSpPr/>
            <p:nvPr/>
          </p:nvSpPr>
          <p:spPr>
            <a:xfrm>
              <a:off x="7158240" y="2354760"/>
              <a:ext cx="172800" cy="65160"/>
            </a:xfrm>
            <a:custGeom>
              <a:avLst/>
              <a:gdLst>
                <a:gd name="textAreaLeft" fmla="*/ 0 w 172800"/>
                <a:gd name="textAreaRight" fmla="*/ 174240 w 172800"/>
                <a:gd name="textAreaTop" fmla="*/ 0 h 65160"/>
                <a:gd name="textAreaBottom" fmla="*/ 66600 h 65160"/>
              </a:gdLst>
              <a:ahLst/>
              <a:rect l="textAreaLeft" t="textAreaTop" r="textAreaRight" b="textAreaBottom"/>
              <a:pathLst>
                <a:path w="586" h="503">
                  <a:moveTo>
                    <a:pt x="0" y="9"/>
                  </a:moveTo>
                  <a:cubicBezTo>
                    <a:pt x="278" y="502"/>
                    <a:pt x="585" y="3"/>
                    <a:pt x="585" y="3"/>
                  </a:cubicBezTo>
                  <a:lnTo>
                    <a:pt x="581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3120" bIns="331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8" name=""/>
            <p:cNvSpPr/>
            <p:nvPr/>
          </p:nvSpPr>
          <p:spPr>
            <a:xfrm>
              <a:off x="7158600" y="2422800"/>
              <a:ext cx="172440" cy="27720"/>
            </a:xfrm>
            <a:custGeom>
              <a:avLst/>
              <a:gdLst>
                <a:gd name="textAreaLeft" fmla="*/ 0 w 172440"/>
                <a:gd name="textAreaRight" fmla="*/ 173880 w 172440"/>
                <a:gd name="textAreaTop" fmla="*/ 0 h 27720"/>
                <a:gd name="textAreaBottom" fmla="*/ 29160 h 27720"/>
              </a:gdLst>
              <a:ahLst/>
              <a:rect l="textAreaLeft" t="textAreaTop" r="textAreaRight" b="textAreaBottom"/>
              <a:pathLst>
                <a:path w="585" h="227">
                  <a:moveTo>
                    <a:pt x="0" y="4"/>
                  </a:moveTo>
                  <a:cubicBezTo>
                    <a:pt x="278" y="226"/>
                    <a:pt x="584" y="1"/>
                    <a:pt x="584" y="1"/>
                  </a:cubicBezTo>
                  <a:lnTo>
                    <a:pt x="580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4400" bIns="144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9" name=""/>
            <p:cNvSpPr/>
            <p:nvPr/>
          </p:nvSpPr>
          <p:spPr>
            <a:xfrm>
              <a:off x="7158600" y="2488320"/>
              <a:ext cx="172800" cy="14760"/>
            </a:xfrm>
            <a:custGeom>
              <a:avLst/>
              <a:gdLst>
                <a:gd name="textAreaLeft" fmla="*/ 0 w 172800"/>
                <a:gd name="textAreaRight" fmla="*/ 174240 w 172800"/>
                <a:gd name="textAreaTop" fmla="*/ 0 h 14760"/>
                <a:gd name="textAreaBottom" fmla="*/ 16200 h 14760"/>
              </a:gdLst>
              <a:ahLst/>
              <a:rect l="textAreaLeft" t="textAreaTop" r="textAreaRight" b="textAreaBottom"/>
              <a:pathLst>
                <a:path w="585" h="131">
                  <a:moveTo>
                    <a:pt x="0" y="2"/>
                  </a:moveTo>
                  <a:cubicBezTo>
                    <a:pt x="277" y="130"/>
                    <a:pt x="584" y="0"/>
                    <a:pt x="584" y="0"/>
                  </a:cubicBezTo>
                  <a:lnTo>
                    <a:pt x="580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7920" bIns="79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90" name=""/>
            <p:cNvSpPr/>
            <p:nvPr/>
          </p:nvSpPr>
          <p:spPr>
            <a:xfrm>
              <a:off x="6453000" y="2262240"/>
              <a:ext cx="1604160" cy="130680"/>
            </a:xfrm>
            <a:prstGeom prst="line">
              <a:avLst/>
            </a:prstGeom>
            <a:ln w="36000">
              <a:solidFill>
                <a:srgbClr val="ffab4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91" name=""/>
            <p:cNvSpPr/>
            <p:nvPr/>
          </p:nvSpPr>
          <p:spPr>
            <a:xfrm>
              <a:off x="6405120" y="2849040"/>
              <a:ext cx="1604160" cy="130680"/>
            </a:xfrm>
            <a:prstGeom prst="line">
              <a:avLst/>
            </a:prstGeom>
            <a:ln w="36000">
              <a:solidFill>
                <a:srgbClr val="ffab4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92" name=""/>
            <p:cNvSpPr/>
            <p:nvPr/>
          </p:nvSpPr>
          <p:spPr>
            <a:xfrm>
              <a:off x="6285240" y="2526840"/>
              <a:ext cx="2007000" cy="163440"/>
            </a:xfrm>
            <a:prstGeom prst="line">
              <a:avLst/>
            </a:prstGeom>
            <a:ln w="144000">
              <a:solidFill>
                <a:srgbClr val="61616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grpSp>
          <p:nvGrpSpPr>
            <p:cNvPr id="893" name=""/>
            <p:cNvGrpSpPr/>
            <p:nvPr/>
          </p:nvGrpSpPr>
          <p:grpSpPr>
            <a:xfrm>
              <a:off x="7220880" y="2681280"/>
              <a:ext cx="546480" cy="242640"/>
              <a:chOff x="7220880" y="2681280"/>
              <a:chExt cx="546480" cy="242640"/>
            </a:xfrm>
          </p:grpSpPr>
          <p:sp>
            <p:nvSpPr>
              <p:cNvPr id="894" name=""/>
              <p:cNvSpPr/>
              <p:nvPr/>
            </p:nvSpPr>
            <p:spPr>
              <a:xfrm flipV="1">
                <a:off x="7746840" y="2718720"/>
                <a:ext cx="20520" cy="20520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02600" bIns="102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95" name=""/>
              <p:cNvSpPr/>
              <p:nvPr/>
            </p:nvSpPr>
            <p:spPr>
              <a:xfrm flipV="1">
                <a:off x="7220880" y="2681280"/>
                <a:ext cx="20160" cy="20556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02600" bIns="102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96" name=""/>
              <p:cNvSpPr/>
              <p:nvPr/>
            </p:nvSpPr>
            <p:spPr>
              <a:xfrm flipV="1">
                <a:off x="7341840" y="2687400"/>
                <a:ext cx="20160" cy="20520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02600" bIns="102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97" name=""/>
              <p:cNvSpPr/>
              <p:nvPr/>
            </p:nvSpPr>
            <p:spPr>
              <a:xfrm flipV="1">
                <a:off x="7480440" y="2702520"/>
                <a:ext cx="20520" cy="20520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02600" bIns="102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898" name=""/>
              <p:cNvSpPr/>
              <p:nvPr/>
            </p:nvSpPr>
            <p:spPr>
              <a:xfrm flipV="1">
                <a:off x="7608240" y="2712600"/>
                <a:ext cx="20520" cy="20556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02600" bIns="102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  <p:grpSp>
          <p:nvGrpSpPr>
            <p:cNvPr id="899" name=""/>
            <p:cNvGrpSpPr/>
            <p:nvPr/>
          </p:nvGrpSpPr>
          <p:grpSpPr>
            <a:xfrm>
              <a:off x="7256520" y="2356560"/>
              <a:ext cx="533520" cy="235080"/>
              <a:chOff x="7256520" y="2356560"/>
              <a:chExt cx="533520" cy="235080"/>
            </a:xfrm>
          </p:grpSpPr>
          <p:sp>
            <p:nvSpPr>
              <p:cNvPr id="900" name=""/>
              <p:cNvSpPr/>
              <p:nvPr/>
            </p:nvSpPr>
            <p:spPr>
              <a:xfrm flipH="1">
                <a:off x="7778160" y="2404080"/>
                <a:ext cx="11880" cy="18756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3600" bIns="93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901" name=""/>
              <p:cNvSpPr/>
              <p:nvPr/>
            </p:nvSpPr>
            <p:spPr>
              <a:xfrm flipH="1">
                <a:off x="7256520" y="2356560"/>
                <a:ext cx="11880" cy="18756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3600" bIns="93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902" name=""/>
              <p:cNvSpPr/>
              <p:nvPr/>
            </p:nvSpPr>
            <p:spPr>
              <a:xfrm flipH="1">
                <a:off x="7376400" y="2369880"/>
                <a:ext cx="11880" cy="18756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3600" bIns="93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903" name=""/>
              <p:cNvSpPr/>
              <p:nvPr/>
            </p:nvSpPr>
            <p:spPr>
              <a:xfrm flipH="1">
                <a:off x="7514280" y="2377440"/>
                <a:ext cx="11880" cy="18756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3600" bIns="93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904" name=""/>
              <p:cNvSpPr/>
              <p:nvPr/>
            </p:nvSpPr>
            <p:spPr>
              <a:xfrm flipH="1">
                <a:off x="7641720" y="2387880"/>
                <a:ext cx="11520" cy="18756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3600" bIns="936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  <p:sp>
          <p:nvSpPr>
            <p:cNvPr id="905" name=""/>
            <p:cNvSpPr/>
            <p:nvPr/>
          </p:nvSpPr>
          <p:spPr>
            <a:xfrm>
              <a:off x="6022800" y="1798920"/>
              <a:ext cx="2860560" cy="286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Misalignment of the electric field</a:t>
              </a:r>
              <a:endParaRPr b="0" lang="en-GB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06" name="PlaceHolder 3"/>
          <p:cNvSpPr>
            <a:spLocks noGrp="1"/>
          </p:cNvSpPr>
          <p:nvPr>
            <p:ph/>
          </p:nvPr>
        </p:nvSpPr>
        <p:spPr>
          <a:xfrm>
            <a:off x="1090440" y="939240"/>
            <a:ext cx="451440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The E field of an infinitely long coaxial cylinders is: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Shifting the field by </a:t>
            </a:r>
            <a:r>
              <a:rPr b="0" i="1" lang="de-CH" sz="1700" spc="-1" strike="noStrike">
                <a:solidFill>
                  <a:srgbClr val="000000"/>
                </a:solidFill>
                <a:latin typeface="Calibri"/>
              </a:rPr>
              <a:t>r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ibri"/>
              </a:rPr>
              <a:t>0</a:t>
            </a:r>
            <a:r>
              <a:rPr b="0" i="1" lang="de-CH" sz="17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and rotating by </a:t>
            </a:r>
            <a:r>
              <a:rPr b="0" lang="de-CH" sz="1700" spc="-1" strike="noStrike">
                <a:solidFill>
                  <a:srgbClr val="000000"/>
                </a:solidFill>
                <a:latin typeface="Arial"/>
                <a:ea typeface="Arial"/>
              </a:rPr>
              <a:t>α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 gives: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Then average the new  field out </a:t>
            </a: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over a circular orbit: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It can be shown (numerically for now) that: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7" name="" descr=""/>
          <p:cNvPicPr/>
          <p:nvPr/>
        </p:nvPicPr>
        <p:blipFill>
          <a:blip r:embed="rId4">
            <a:alphaModFix amt="50000"/>
          </a:blip>
          <a:stretch/>
        </p:blipFill>
        <p:spPr>
          <a:xfrm>
            <a:off x="2801880" y="1207800"/>
            <a:ext cx="1253160" cy="635400"/>
          </a:xfrm>
          <a:prstGeom prst="rect">
            <a:avLst/>
          </a:prstGeom>
          <a:ln w="0">
            <a:noFill/>
          </a:ln>
        </p:spPr>
      </p:pic>
      <p:pic>
        <p:nvPicPr>
          <p:cNvPr id="908" name="" descr=""/>
          <p:cNvPicPr/>
          <p:nvPr/>
        </p:nvPicPr>
        <p:blipFill>
          <a:blip r:embed="rId5">
            <a:alphaModFix amt="50000"/>
          </a:blip>
          <a:stretch/>
        </p:blipFill>
        <p:spPr>
          <a:xfrm>
            <a:off x="1531080" y="2781360"/>
            <a:ext cx="3212280" cy="262080"/>
          </a:xfrm>
          <a:prstGeom prst="rect">
            <a:avLst/>
          </a:prstGeom>
          <a:ln w="0">
            <a:noFill/>
          </a:ln>
        </p:spPr>
      </p:pic>
      <p:pic>
        <p:nvPicPr>
          <p:cNvPr id="909" name="" descr=""/>
          <p:cNvPicPr/>
          <p:nvPr/>
        </p:nvPicPr>
        <p:blipFill>
          <a:blip r:embed="rId6">
            <a:alphaModFix amt="50000"/>
          </a:blip>
          <a:stretch/>
        </p:blipFill>
        <p:spPr>
          <a:xfrm>
            <a:off x="2035080" y="3719880"/>
            <a:ext cx="1990800" cy="552600"/>
          </a:xfrm>
          <a:prstGeom prst="rect">
            <a:avLst/>
          </a:prstGeom>
          <a:ln w="0">
            <a:noFill/>
          </a:ln>
        </p:spPr>
      </p:pic>
      <p:sp>
        <p:nvSpPr>
          <p:cNvPr id="910" name="PlaceHolder 4"/>
          <p:cNvSpPr>
            <a:spLocks noGrp="1"/>
          </p:cNvSpPr>
          <p:nvPr>
            <p:ph/>
          </p:nvPr>
        </p:nvSpPr>
        <p:spPr>
          <a:xfrm>
            <a:off x="5331600" y="3272760"/>
            <a:ext cx="3809880" cy="159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For a circular orbit the misalignment of the anode or cathode cannot introduce a net horizontal E-field</a:t>
            </a: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(that was not there before)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It also does not affect the ‘frozen spin’ condition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1" name="" descr=""/>
          <p:cNvPicPr/>
          <p:nvPr/>
        </p:nvPicPr>
        <p:blipFill>
          <a:blip r:embed="rId7">
            <a:alphaModFix amt="50000"/>
          </a:blip>
          <a:stretch/>
        </p:blipFill>
        <p:spPr>
          <a:xfrm>
            <a:off x="2092680" y="4631040"/>
            <a:ext cx="1820160" cy="377280"/>
          </a:xfrm>
          <a:prstGeom prst="rect">
            <a:avLst/>
          </a:prstGeom>
          <a:ln cap="rnd" w="18360">
            <a:solidFill>
              <a:srgbClr val="62c400"/>
            </a:solidFill>
            <a:prstDash val="dash"/>
            <a:round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" name="" descr="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874840" y="1933560"/>
            <a:ext cx="3128760" cy="3197160"/>
          </a:xfrm>
          <a:prstGeom prst="rect">
            <a:avLst/>
          </a:prstGeom>
          <a:ln w="0">
            <a:noFill/>
          </a:ln>
        </p:spPr>
      </p:pic>
      <p:sp>
        <p:nvSpPr>
          <p:cNvPr id="468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440" cy="379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F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r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o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z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n 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p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i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n 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t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c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h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n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i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q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u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 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i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n 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a 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n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u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t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h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ll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69" name=""/>
          <p:cNvGrpSpPr/>
          <p:nvPr/>
        </p:nvGrpSpPr>
        <p:grpSpPr>
          <a:xfrm>
            <a:off x="5198040" y="744120"/>
            <a:ext cx="3874680" cy="993960"/>
            <a:chOff x="5198040" y="744120"/>
            <a:chExt cx="3874680" cy="993960"/>
          </a:xfrm>
        </p:grpSpPr>
        <p:grpSp>
          <p:nvGrpSpPr>
            <p:cNvPr id="470" name=""/>
            <p:cNvGrpSpPr/>
            <p:nvPr/>
          </p:nvGrpSpPr>
          <p:grpSpPr>
            <a:xfrm>
              <a:off x="5198040" y="788040"/>
              <a:ext cx="3874680" cy="950040"/>
              <a:chOff x="5198040" y="788040"/>
              <a:chExt cx="3874680" cy="950040"/>
            </a:xfrm>
          </p:grpSpPr>
          <p:pic>
            <p:nvPicPr>
              <p:cNvPr id="471" name="" descr=""/>
              <p:cNvPicPr/>
              <p:nvPr/>
            </p:nvPicPr>
            <p:blipFill>
              <a:blip r:embed="rId4">
                <a:alphaModFix amt="50000"/>
              </a:blip>
              <a:stretch/>
            </p:blipFill>
            <p:spPr>
              <a:xfrm>
                <a:off x="5198040" y="788040"/>
                <a:ext cx="3861000" cy="6141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72" name="Right Brace 51"/>
              <p:cNvSpPr/>
              <p:nvPr/>
            </p:nvSpPr>
            <p:spPr>
              <a:xfrm rot="5400000">
                <a:off x="6786000" y="552960"/>
                <a:ext cx="212040" cy="1677960"/>
              </a:xfrm>
              <a:prstGeom prst="rightBrace">
                <a:avLst>
                  <a:gd name="adj1" fmla="val 8333"/>
                  <a:gd name="adj2" fmla="val 50000"/>
                </a:avLst>
              </a:prstGeom>
              <a:noFill/>
              <a:ln cap="rnd" w="12600">
                <a:solidFill>
                  <a:srgbClr val="4e4e4e"/>
                </a:solidFill>
                <a:round/>
              </a:ln>
              <a:effectLst>
                <a:outerShdw dist="20160" dir="5400000" blurRad="39960" rotWithShape="0">
                  <a:srgbClr val="000000">
                    <a:alpha val="38000"/>
                  </a:srgbClr>
                </a:outerShdw>
              </a:effectLst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473" name="TextBox 52"/>
              <p:cNvSpPr/>
              <p:nvPr/>
            </p:nvSpPr>
            <p:spPr>
              <a:xfrm>
                <a:off x="6617160" y="1503360"/>
                <a:ext cx="918000" cy="234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spAutoFit/>
              </a:bodyPr>
              <a:p>
                <a:pPr>
                  <a:lnSpc>
                    <a:spcPct val="110000"/>
                  </a:lnSpc>
                </a:pPr>
                <a:r>
                  <a:rPr b="0" lang="en-US" sz="1400" spc="26" strike="noStrike">
                    <a:solidFill>
                      <a:srgbClr val="262626"/>
                    </a:solidFill>
                    <a:latin typeface="Humanst521 Lt BT"/>
                    <a:ea typeface="Calibri"/>
                  </a:rPr>
                  <a:t>g-2 term </a:t>
                </a:r>
                <a:endParaRPr b="0" lang="en-GB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grpSp>
            <p:nvGrpSpPr>
              <p:cNvPr id="474" name="Group 14"/>
              <p:cNvGrpSpPr/>
              <p:nvPr/>
            </p:nvGrpSpPr>
            <p:grpSpPr>
              <a:xfrm>
                <a:off x="7810200" y="1290600"/>
                <a:ext cx="1262520" cy="445320"/>
                <a:chOff x="7810200" y="1290600"/>
                <a:chExt cx="1262520" cy="445320"/>
              </a:xfrm>
            </p:grpSpPr>
            <p:sp>
              <p:nvSpPr>
                <p:cNvPr id="475" name="Right Brace 53"/>
                <p:cNvSpPr/>
                <p:nvPr/>
              </p:nvSpPr>
              <p:spPr>
                <a:xfrm rot="5400000">
                  <a:off x="8240400" y="860040"/>
                  <a:ext cx="221760" cy="1082520"/>
                </a:xfrm>
                <a:prstGeom prst="rightBrace">
                  <a:avLst>
                    <a:gd name="adj1" fmla="val 8333"/>
                    <a:gd name="adj2" fmla="val 50036"/>
                  </a:avLst>
                </a:prstGeom>
                <a:noFill/>
                <a:ln cap="rnd" w="12600">
                  <a:solidFill>
                    <a:srgbClr val="4e4e4e"/>
                  </a:solidFill>
                  <a:round/>
                </a:ln>
                <a:effectLst>
                  <a:outerShdw dist="20160" dir="5400000" blurRad="3996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endParaRPr b="0" lang="en-GB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  <p:sp>
              <p:nvSpPr>
                <p:cNvPr id="476" name="TextBox 54"/>
                <p:cNvSpPr/>
                <p:nvPr/>
              </p:nvSpPr>
              <p:spPr>
                <a:xfrm>
                  <a:off x="7953840" y="1501200"/>
                  <a:ext cx="1118880" cy="2347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0" rIns="0" tIns="0" bIns="0" anchor="t">
                  <a:spAutoFit/>
                </a:bodyPr>
                <a:p>
                  <a:pPr>
                    <a:lnSpc>
                      <a:spcPct val="110000"/>
                    </a:lnSpc>
                  </a:pPr>
                  <a:r>
                    <a:rPr b="0" lang="en-US" sz="1400" spc="26" strike="noStrike">
                      <a:solidFill>
                        <a:srgbClr val="262626"/>
                      </a:solidFill>
                      <a:latin typeface="Calibri"/>
                      <a:ea typeface="Calibri"/>
                    </a:rPr>
                    <a:t>EDM term </a:t>
                  </a:r>
                  <a:endParaRPr b="0" lang="en-GB" sz="1400" spc="-1" strike="noStrike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477" name=""/>
            <p:cNvSpPr/>
            <p:nvPr/>
          </p:nvSpPr>
          <p:spPr>
            <a:xfrm>
              <a:off x="5986800" y="801000"/>
              <a:ext cx="1775160" cy="697680"/>
            </a:xfrm>
            <a:prstGeom prst="line">
              <a:avLst/>
            </a:prstGeom>
            <a:ln w="18000">
              <a:solidFill>
                <a:srgbClr val="f4433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9000" rIns="99000" tIns="54000" bIns="54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478" name=""/>
            <p:cNvSpPr/>
            <p:nvPr/>
          </p:nvSpPr>
          <p:spPr>
            <a:xfrm flipH="1">
              <a:off x="5954760" y="744120"/>
              <a:ext cx="1838520" cy="785880"/>
            </a:xfrm>
            <a:prstGeom prst="line">
              <a:avLst/>
            </a:prstGeom>
            <a:ln w="18000">
              <a:solidFill>
                <a:srgbClr val="f4433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9000" rIns="99000" tIns="54000" bIns="54000" anchor="ctr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479" name="PlaceHolder 23"/>
          <p:cNvSpPr/>
          <p:nvPr/>
        </p:nvSpPr>
        <p:spPr>
          <a:xfrm>
            <a:off x="1099800" y="948600"/>
            <a:ext cx="4043880" cy="356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Relativistic spin precession of a charged particle (Thomas-BMT equation) →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By applying an appropriate radial E-field to the muon we negate the </a:t>
            </a:r>
            <a:r>
              <a:rPr b="0" i="1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g-2 </a:t>
            </a: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term.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Ideally any observed spin precession would be due to a non-zero EDM.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Asymmetry between positrons emitted along or opposite the main B-field.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Some asymmetry could still be observed due to systematic effects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PlaceHolder 1"/>
          <p:cNvSpPr>
            <a:spLocks noGrp="1"/>
          </p:cNvSpPr>
          <p:nvPr>
            <p:ph/>
          </p:nvPr>
        </p:nvSpPr>
        <p:spPr>
          <a:xfrm>
            <a:off x="1159920" y="944640"/>
            <a:ext cx="715716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The assumption for infinite coaxial cylinders holds if there are negligible fringe field in the region of interest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ANSYS Maxwell simulations show less than 0.1 ppm horizontal component in </a:t>
            </a:r>
            <a:r>
              <a:rPr b="0" lang="de-CH" sz="1700" spc="-1" strike="noStrike">
                <a:solidFill>
                  <a:srgbClr val="000000"/>
                </a:solidFill>
                <a:latin typeface="Arial"/>
                <a:ea typeface="Arial"/>
              </a:rPr>
              <a:t>±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20 cm region around ideal orbit</a:t>
            </a:r>
            <a:br>
              <a:rPr sz="1700"/>
            </a:br>
            <a:br>
              <a:rPr sz="1700"/>
            </a:br>
            <a:br>
              <a:rPr sz="1700"/>
            </a:b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3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Sources of </a:t>
            </a:r>
            <a:r>
              <a:rPr b="0" i="1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</a:t>
            </a:r>
            <a:r>
              <a:rPr b="0" i="1" lang="en-US" sz="2400" spc="-1" strike="noStrike" baseline="-8000">
                <a:solidFill>
                  <a:srgbClr val="686868"/>
                </a:solidFill>
                <a:latin typeface="Georgia"/>
                <a:ea typeface="ヒラギノ角ゴ Pro W3"/>
              </a:rPr>
              <a:t>z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 field: fringe fields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4" name="PlaceHolder 3"/>
          <p:cNvSpPr>
            <a:spLocks noGrp="1"/>
          </p:cNvSpPr>
          <p:nvPr>
            <p:ph type="sldNum" idx="22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5239F168-BD64-4297-B4FA-883655E421D0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15" name=""/>
          <p:cNvSpPr/>
          <p:nvPr/>
        </p:nvSpPr>
        <p:spPr>
          <a:xfrm>
            <a:off x="8003880" y="2139480"/>
            <a:ext cx="178200" cy="34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916" name=""/>
          <p:cNvGrpSpPr/>
          <p:nvPr/>
        </p:nvGrpSpPr>
        <p:grpSpPr>
          <a:xfrm>
            <a:off x="108000" y="1782360"/>
            <a:ext cx="8890200" cy="3225960"/>
            <a:chOff x="108000" y="1782360"/>
            <a:chExt cx="8890200" cy="3225960"/>
          </a:xfrm>
        </p:grpSpPr>
        <p:pic>
          <p:nvPicPr>
            <p:cNvPr id="917" name="" descr=""/>
            <p:cNvPicPr/>
            <p:nvPr/>
          </p:nvPicPr>
          <p:blipFill>
            <a:blip r:embed="rId1">
              <a:alphaModFix amt="50000"/>
            </a:blip>
            <a:srcRect l="0" t="0" r="2714" b="15593"/>
            <a:stretch/>
          </p:blipFill>
          <p:spPr>
            <a:xfrm>
              <a:off x="117000" y="2258640"/>
              <a:ext cx="8881200" cy="2283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18" name=""/>
            <p:cNvSpPr/>
            <p:nvPr/>
          </p:nvSpPr>
          <p:spPr>
            <a:xfrm>
              <a:off x="945720" y="4653360"/>
              <a:ext cx="3831120" cy="317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lang="en-GB" sz="18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E</a:t>
              </a:r>
              <a:r>
                <a:rPr b="0" lang="en-GB" sz="1800" spc="-1" strike="noStrike" baseline="-8000">
                  <a:solidFill>
                    <a:srgbClr val="000000"/>
                  </a:solidFill>
                  <a:latin typeface="TeX Gyre Pagella"/>
                  <a:ea typeface="DejaVu Sans"/>
                </a:rPr>
                <a:t>y</a:t>
              </a:r>
              <a:r>
                <a:rPr b="0" lang="en-GB" sz="18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, V/m  </a:t>
              </a:r>
              <a:r>
                <a:rPr b="0" lang="en-GB" sz="12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(horizontal E-field component, logscale)</a:t>
              </a:r>
              <a:endParaRPr b="0" lang="en-GB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19" name="" descr=""/>
            <p:cNvPicPr/>
            <p:nvPr/>
          </p:nvPicPr>
          <p:blipFill>
            <a:blip r:embed="rId2">
              <a:alphaModFix amt="50000"/>
            </a:blip>
            <a:stretch/>
          </p:blipFill>
          <p:spPr>
            <a:xfrm>
              <a:off x="108000" y="1782360"/>
              <a:ext cx="862920" cy="32259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20" name=""/>
          <p:cNvSpPr/>
          <p:nvPr/>
        </p:nvSpPr>
        <p:spPr>
          <a:xfrm>
            <a:off x="1917000" y="3312720"/>
            <a:ext cx="505800" cy="29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000000"/>
                </a:solidFill>
                <a:latin typeface="Arial"/>
                <a:ea typeface="DejaVu Sans"/>
              </a:rPr>
              <a:t>-HV</a:t>
            </a:r>
            <a:endParaRPr b="0" lang="en-GB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1" name=""/>
          <p:cNvSpPr/>
          <p:nvPr/>
        </p:nvSpPr>
        <p:spPr>
          <a:xfrm flipV="1">
            <a:off x="2373840" y="3238560"/>
            <a:ext cx="650160" cy="23436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22" name=""/>
          <p:cNvSpPr/>
          <p:nvPr/>
        </p:nvSpPr>
        <p:spPr>
          <a:xfrm>
            <a:off x="1986120" y="2850840"/>
            <a:ext cx="600480" cy="29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000000"/>
                </a:solidFill>
                <a:latin typeface="Arial"/>
                <a:ea typeface="DejaVu Sans"/>
              </a:rPr>
              <a:t>GND</a:t>
            </a:r>
            <a:endParaRPr b="0" lang="en-GB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3" name=""/>
          <p:cNvSpPr/>
          <p:nvPr/>
        </p:nvSpPr>
        <p:spPr>
          <a:xfrm>
            <a:off x="2519280" y="3019320"/>
            <a:ext cx="743040" cy="3348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6560" bIns="1656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PlaceHolder 1"/>
          <p:cNvSpPr>
            <a:spLocks noGrp="1"/>
          </p:cNvSpPr>
          <p:nvPr>
            <p:ph/>
          </p:nvPr>
        </p:nvSpPr>
        <p:spPr>
          <a:xfrm>
            <a:off x="1159920" y="944640"/>
            <a:ext cx="715716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Tapered cone shaped electrodes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Smoothness of the electrodes close to the muon orbit (few centimeters)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Generally sub-micrometer surface smoothness is possible with common machining and polishing techniques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Cylindricity in the order of 50 nm is measurable even on large samples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5" name=""/>
          <p:cNvSpPr/>
          <p:nvPr/>
        </p:nvSpPr>
        <p:spPr>
          <a:xfrm flipV="1">
            <a:off x="2274120" y="2676600"/>
            <a:ext cx="88560" cy="4215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26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Sources of </a:t>
            </a:r>
            <a:r>
              <a:rPr b="0" i="1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</a:t>
            </a:r>
            <a:r>
              <a:rPr b="0" i="1" lang="en-US" sz="2400" spc="-1" strike="noStrike" baseline="-8000">
                <a:solidFill>
                  <a:srgbClr val="686868"/>
                </a:solidFill>
                <a:latin typeface="Georgia"/>
                <a:ea typeface="ヒラギノ角ゴ Pro W3"/>
              </a:rPr>
              <a:t>y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 field: electrode non-uniformity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7" name="PlaceHolder 3"/>
          <p:cNvSpPr>
            <a:spLocks noGrp="1"/>
          </p:cNvSpPr>
          <p:nvPr>
            <p:ph type="sldNum" idx="23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43AD399D-D261-42D4-A035-5AAFCABA0F5F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8" name=""/>
          <p:cNvSpPr/>
          <p:nvPr/>
        </p:nvSpPr>
        <p:spPr>
          <a:xfrm>
            <a:off x="8003880" y="2139480"/>
            <a:ext cx="178200" cy="34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929" name=""/>
          <p:cNvGrpSpPr/>
          <p:nvPr/>
        </p:nvGrpSpPr>
        <p:grpSpPr>
          <a:xfrm>
            <a:off x="4592160" y="911520"/>
            <a:ext cx="4025880" cy="1306440"/>
            <a:chOff x="4592160" y="911520"/>
            <a:chExt cx="4025880" cy="1306440"/>
          </a:xfrm>
        </p:grpSpPr>
        <p:pic>
          <p:nvPicPr>
            <p:cNvPr id="930" name="" descr=""/>
            <p:cNvPicPr/>
            <p:nvPr/>
          </p:nvPicPr>
          <p:blipFill>
            <a:blip r:embed="rId1">
              <a:alphaModFix amt="50000"/>
            </a:blip>
            <a:stretch/>
          </p:blipFill>
          <p:spPr>
            <a:xfrm>
              <a:off x="4592160" y="911520"/>
              <a:ext cx="2235600" cy="6458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31" name=""/>
            <p:cNvSpPr/>
            <p:nvPr/>
          </p:nvSpPr>
          <p:spPr>
            <a:xfrm rot="5400000">
              <a:off x="6191280" y="-191160"/>
              <a:ext cx="819720" cy="3998880"/>
            </a:xfrm>
            <a:custGeom>
              <a:avLst/>
              <a:gdLst>
                <a:gd name="textAreaLeft" fmla="*/ 0 w 819720"/>
                <a:gd name="textAreaRight" fmla="*/ 821160 w 819720"/>
                <a:gd name="textAreaTop" fmla="*/ 0 h 3998880"/>
                <a:gd name="textAreaBottom" fmla="*/ 4000320 h 399888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32" name=""/>
            <p:cNvSpPr/>
            <p:nvPr/>
          </p:nvSpPr>
          <p:spPr>
            <a:xfrm>
              <a:off x="4605120" y="1615680"/>
              <a:ext cx="4012920" cy="360"/>
            </a:xfrm>
            <a:prstGeom prst="line">
              <a:avLst/>
            </a:prstGeom>
            <a:ln w="0">
              <a:solidFill>
                <a:srgbClr val="ff3838"/>
              </a:solidFill>
              <a:prstDash val="dash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0" bIns="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33" name=""/>
            <p:cNvSpPr/>
            <p:nvPr/>
          </p:nvSpPr>
          <p:spPr>
            <a:xfrm>
              <a:off x="6375240" y="1666800"/>
              <a:ext cx="1249200" cy="343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anode</a:t>
              </a:r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34" name=""/>
          <p:cNvSpPr/>
          <p:nvPr/>
        </p:nvSpPr>
        <p:spPr>
          <a:xfrm>
            <a:off x="1006920" y="2944800"/>
            <a:ext cx="7678800" cy="908280"/>
          </a:xfrm>
          <a:custGeom>
            <a:avLst/>
            <a:gdLst>
              <a:gd name="textAreaLeft" fmla="*/ 0 w 7678800"/>
              <a:gd name="textAreaRight" fmla="*/ 7680240 w 7678800"/>
              <a:gd name="textAreaTop" fmla="*/ 0 h 908280"/>
              <a:gd name="textAreaBottom" fmla="*/ 909720 h 908280"/>
            </a:gdLst>
            <a:ahLst/>
            <a:rect l="textAreaLeft" t="textAreaTop" r="textAreaRight" b="textAreaBottom"/>
            <a:pathLst>
              <a:path fill="none" w="21337" h="2530">
                <a:moveTo>
                  <a:pt x="0" y="22"/>
                </a:moveTo>
                <a:cubicBezTo>
                  <a:pt x="1436" y="-262"/>
                  <a:pt x="13229" y="2327"/>
                  <a:pt x="13210" y="2308"/>
                </a:cubicBezTo>
                <a:cubicBezTo>
                  <a:pt x="13191" y="2289"/>
                  <a:pt x="16593" y="2743"/>
                  <a:pt x="17747" y="2403"/>
                </a:cubicBezTo>
                <a:cubicBezTo>
                  <a:pt x="18899" y="2063"/>
                  <a:pt x="21337" y="1212"/>
                  <a:pt x="21337" y="1212"/>
                </a:cubicBezTo>
                <a:lnTo>
                  <a:pt x="21298" y="1231"/>
                </a:lnTo>
                <a:lnTo>
                  <a:pt x="21299" y="1175"/>
                </a:lnTo>
              </a:path>
            </a:pathLst>
          </a:cu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5" name=""/>
          <p:cNvSpPr/>
          <p:nvPr/>
        </p:nvSpPr>
        <p:spPr>
          <a:xfrm>
            <a:off x="946080" y="3857400"/>
            <a:ext cx="6973560" cy="360"/>
          </a:xfrm>
          <a:prstGeom prst="line">
            <a:avLst/>
          </a:prstGeom>
          <a:ln w="0">
            <a:solidFill>
              <a:srgbClr val="f44336"/>
            </a:solidFill>
            <a:custDash>
              <a:ds d="197000" sp="197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6" name=""/>
          <p:cNvSpPr/>
          <p:nvPr/>
        </p:nvSpPr>
        <p:spPr>
          <a:xfrm>
            <a:off x="3299760" y="2612520"/>
            <a:ext cx="1018080" cy="2909160"/>
          </a:xfrm>
          <a:prstGeom prst="arc">
            <a:avLst>
              <a:gd name="adj1" fmla="val 11285007"/>
              <a:gd name="adj2" fmla="val 18430264"/>
            </a:avLst>
          </a:prstGeom>
          <a:noFill/>
          <a:ln w="36000">
            <a:solidFill>
              <a:srgbClr val="f44336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7" name=""/>
          <p:cNvSpPr/>
          <p:nvPr/>
        </p:nvSpPr>
        <p:spPr>
          <a:xfrm flipV="1">
            <a:off x="1530720" y="2551320"/>
            <a:ext cx="88560" cy="4215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8" name=""/>
          <p:cNvSpPr/>
          <p:nvPr/>
        </p:nvSpPr>
        <p:spPr>
          <a:xfrm flipV="1">
            <a:off x="1778760" y="2585520"/>
            <a:ext cx="88560" cy="4215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9" name=""/>
          <p:cNvSpPr/>
          <p:nvPr/>
        </p:nvSpPr>
        <p:spPr>
          <a:xfrm flipV="1">
            <a:off x="2044440" y="2626560"/>
            <a:ext cx="88560" cy="4215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0" name=""/>
          <p:cNvSpPr/>
          <p:nvPr/>
        </p:nvSpPr>
        <p:spPr>
          <a:xfrm flipV="1">
            <a:off x="3242160" y="2833200"/>
            <a:ext cx="88560" cy="4215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1" name=""/>
          <p:cNvSpPr/>
          <p:nvPr/>
        </p:nvSpPr>
        <p:spPr>
          <a:xfrm flipV="1">
            <a:off x="2498760" y="2707920"/>
            <a:ext cx="88560" cy="4215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2" name=""/>
          <p:cNvSpPr/>
          <p:nvPr/>
        </p:nvSpPr>
        <p:spPr>
          <a:xfrm flipV="1">
            <a:off x="2746800" y="2742120"/>
            <a:ext cx="88560" cy="4215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3" name=""/>
          <p:cNvSpPr/>
          <p:nvPr/>
        </p:nvSpPr>
        <p:spPr>
          <a:xfrm flipV="1">
            <a:off x="3012480" y="2783160"/>
            <a:ext cx="88560" cy="4215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4" name=""/>
          <p:cNvSpPr/>
          <p:nvPr/>
        </p:nvSpPr>
        <p:spPr>
          <a:xfrm flipV="1">
            <a:off x="4204440" y="3012480"/>
            <a:ext cx="88920" cy="441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5" name=""/>
          <p:cNvSpPr/>
          <p:nvPr/>
        </p:nvSpPr>
        <p:spPr>
          <a:xfrm flipV="1">
            <a:off x="3456360" y="2881440"/>
            <a:ext cx="88920" cy="441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6" name=""/>
          <p:cNvSpPr/>
          <p:nvPr/>
        </p:nvSpPr>
        <p:spPr>
          <a:xfrm flipV="1">
            <a:off x="3705840" y="2917080"/>
            <a:ext cx="88920" cy="441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7" name=""/>
          <p:cNvSpPr/>
          <p:nvPr/>
        </p:nvSpPr>
        <p:spPr>
          <a:xfrm flipV="1">
            <a:off x="3973320" y="2960280"/>
            <a:ext cx="88920" cy="441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8" name=""/>
          <p:cNvSpPr/>
          <p:nvPr/>
        </p:nvSpPr>
        <p:spPr>
          <a:xfrm flipV="1">
            <a:off x="5187240" y="3198600"/>
            <a:ext cx="88920" cy="441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9" name=""/>
          <p:cNvSpPr/>
          <p:nvPr/>
        </p:nvSpPr>
        <p:spPr>
          <a:xfrm flipV="1">
            <a:off x="4439160" y="3067560"/>
            <a:ext cx="88920" cy="441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50" name=""/>
          <p:cNvSpPr/>
          <p:nvPr/>
        </p:nvSpPr>
        <p:spPr>
          <a:xfrm flipV="1">
            <a:off x="4688640" y="3103200"/>
            <a:ext cx="88920" cy="441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51" name=""/>
          <p:cNvSpPr/>
          <p:nvPr/>
        </p:nvSpPr>
        <p:spPr>
          <a:xfrm flipV="1">
            <a:off x="4956120" y="3146400"/>
            <a:ext cx="88920" cy="441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t" anchorCtr="1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52" name=""/>
          <p:cNvSpPr/>
          <p:nvPr/>
        </p:nvSpPr>
        <p:spPr>
          <a:xfrm rot="20311200">
            <a:off x="7237440" y="3340440"/>
            <a:ext cx="1310400" cy="2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000000"/>
                </a:solidFill>
                <a:latin typeface="Arial"/>
                <a:ea typeface="DejaVu Sans"/>
              </a:rPr>
              <a:t>anode surface</a:t>
            </a:r>
            <a:endParaRPr b="0" lang="en-GB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PlaceHolder 1"/>
          <p:cNvSpPr>
            <a:spLocks noGrp="1"/>
          </p:cNvSpPr>
          <p:nvPr>
            <p:ph/>
          </p:nvPr>
        </p:nvSpPr>
        <p:spPr>
          <a:xfrm>
            <a:off x="1090440" y="938880"/>
            <a:ext cx="576180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The condition to assume ideal uniformity is such that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E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libri"/>
                <a:ea typeface="Arial"/>
              </a:rPr>
              <a:t>z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 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is kept below the 0.5 ppm from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E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libri"/>
                <a:ea typeface="Arial"/>
              </a:rPr>
              <a:t>f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 target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If the radius of the anode or cathode is larger on one side than on the other then there will be a field component in the vertical direction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Using a small angle approximation: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0"/>
              </a:tabLst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The radius of the anode or cathode should not change with more than 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Δ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libri"/>
                <a:ea typeface="Reem Kufi"/>
              </a:rPr>
              <a:t>R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=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150 nm (precursor) and 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Δ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libri"/>
                <a:ea typeface="Reem Kufi"/>
              </a:rPr>
              <a:t>R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=30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0 nm (final) along its length (L ~ 50 cm)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4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Requirements for electrode uniformity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5" name="PlaceHolder 3"/>
          <p:cNvSpPr>
            <a:spLocks noGrp="1"/>
          </p:cNvSpPr>
          <p:nvPr>
            <p:ph type="sldNum" idx="24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BE887B25-CF26-438D-9B88-32DCA7DE7FC8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56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1977840" y="2851200"/>
            <a:ext cx="1867320" cy="53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7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4795920" y="1818360"/>
            <a:ext cx="1071000" cy="541800"/>
          </a:xfrm>
          <a:prstGeom prst="rect">
            <a:avLst/>
          </a:prstGeom>
          <a:ln w="0">
            <a:noFill/>
          </a:ln>
        </p:spPr>
      </p:pic>
      <p:sp>
        <p:nvSpPr>
          <p:cNvPr id="958" name="PlaceHolder 1"/>
          <p:cNvSpPr>
            <a:spLocks noGrp="1"/>
          </p:cNvSpPr>
          <p:nvPr>
            <p:ph/>
          </p:nvPr>
        </p:nvSpPr>
        <p:spPr>
          <a:xfrm>
            <a:off x="1090440" y="938880"/>
            <a:ext cx="576180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Another source of a net vertical field would be a small protrusion on the surface of the electrode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The E-field of a cylinder with radius R and surface charge density </a:t>
            </a:r>
            <a:r>
              <a:rPr b="0" lang="de-CH" sz="1700" spc="-1" strike="noStrike">
                <a:solidFill>
                  <a:srgbClr val="000000"/>
                </a:solidFill>
                <a:latin typeface="Courier New"/>
                <a:ea typeface="Courier New"/>
              </a:rPr>
              <a:t>σ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Courier New"/>
              </a:rPr>
              <a:t> at a distance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Courier New"/>
              </a:rPr>
              <a:t>r 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Courier New"/>
              </a:rPr>
              <a:t>is: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Courier New"/>
              </a:rPr>
              <a:t>The E-field from a small protrusion with area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Courier New"/>
              </a:rPr>
              <a:t>A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Courier New"/>
              </a:rPr>
              <a:t> at a distance </a:t>
            </a:r>
            <a:r>
              <a:rPr b="0" lang="de-CH" sz="1700" spc="-1" strike="noStrike">
                <a:solidFill>
                  <a:srgbClr val="000000"/>
                </a:solidFill>
                <a:latin typeface="Reem Kufi"/>
                <a:ea typeface="Reem Kufi"/>
              </a:rPr>
              <a:t>Δ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libri"/>
                <a:ea typeface="Reem Kufi"/>
              </a:rPr>
              <a:t>z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 from the storage ring can be calculated from Coulomb’s law: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Thus the maximum allowed area for a protrusion is: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Assuming a spherical cap like protrusion at 2 cm from the storage ring – maximum allowed height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h = 40 </a:t>
            </a:r>
            <a:r>
              <a:rPr b="0" i="1" lang="de-CH" sz="1500" spc="-1" strike="noStrike">
                <a:solidFill>
                  <a:srgbClr val="000000"/>
                </a:solidFill>
                <a:latin typeface="Courier New"/>
                <a:ea typeface="Courier New"/>
              </a:rPr>
              <a:t>µ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m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Reem Kufi"/>
              </a:rPr>
              <a:t> 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9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Requirements for electrode uniformity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0" name="PlaceHolder 3"/>
          <p:cNvSpPr>
            <a:spLocks noGrp="1"/>
          </p:cNvSpPr>
          <p:nvPr>
            <p:ph type="sldNum" idx="25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ECF9113B-53D9-47DB-9BD4-A973AFBBC7E7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61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3470040" y="2856600"/>
            <a:ext cx="1479600" cy="493560"/>
          </a:xfrm>
          <a:prstGeom prst="rect">
            <a:avLst/>
          </a:prstGeom>
          <a:ln w="0">
            <a:noFill/>
          </a:ln>
        </p:spPr>
      </p:pic>
      <p:pic>
        <p:nvPicPr>
          <p:cNvPr id="962" name="" descr=""/>
          <p:cNvPicPr/>
          <p:nvPr/>
        </p:nvPicPr>
        <p:blipFill>
          <a:blip r:embed="rId3">
            <a:alphaModFix amt="50000"/>
          </a:blip>
          <a:stretch/>
        </p:blipFill>
        <p:spPr>
          <a:xfrm>
            <a:off x="6543720" y="3083760"/>
            <a:ext cx="1527840" cy="710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405396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Non-zero average </a:t>
            </a:r>
            <a:r>
              <a:rPr b="0" i="1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B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ibri"/>
                <a:ea typeface="Calibri"/>
              </a:rPr>
              <a:t>z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 field if there is electric current flowing through the area enclosed by the muon orbit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Write net current!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From Biot-Savart’s law we can give a limit on the systematics due to such current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Assuming non-insulated wire at the center of the orbit: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Precursor: I &lt; 250 mA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Final experiment: I &lt; 40 mA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4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Limit on the </a:t>
            </a:r>
            <a:r>
              <a:rPr b="0" i="1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B-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field parallel to the momentum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5" name="PlaceHolder 3"/>
          <p:cNvSpPr>
            <a:spLocks noGrp="1"/>
          </p:cNvSpPr>
          <p:nvPr>
            <p:ph type="sldNum" idx="26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1A785629-49A6-473C-8FCA-E6B7608B5431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966" name=""/>
          <p:cNvGrpSpPr/>
          <p:nvPr/>
        </p:nvGrpSpPr>
        <p:grpSpPr>
          <a:xfrm>
            <a:off x="6010920" y="1464840"/>
            <a:ext cx="2644560" cy="2966760"/>
            <a:chOff x="6010920" y="1464840"/>
            <a:chExt cx="2644560" cy="2966760"/>
          </a:xfrm>
        </p:grpSpPr>
        <p:sp>
          <p:nvSpPr>
            <p:cNvPr id="967" name=""/>
            <p:cNvSpPr/>
            <p:nvPr/>
          </p:nvSpPr>
          <p:spPr>
            <a:xfrm>
              <a:off x="6924960" y="2437920"/>
              <a:ext cx="557280" cy="963720"/>
            </a:xfrm>
            <a:prstGeom prst="ellipse">
              <a:avLst/>
            </a:prstGeom>
            <a:noFill/>
            <a:ln w="0">
              <a:solidFill>
                <a:srgbClr val="ff6d6d"/>
              </a:solidFill>
              <a:headEnd len="med" type="triangle" w="med"/>
            </a:ln>
            <a:effectLst>
              <a:outerShdw dist="51420" dir="2700000" blurRad="50760" rotWithShape="0">
                <a:srgbClr val="808080">
                  <a:alpha val="2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68" name=""/>
            <p:cNvSpPr/>
            <p:nvPr/>
          </p:nvSpPr>
          <p:spPr>
            <a:xfrm flipH="1" flipV="1">
              <a:off x="6010920" y="2866320"/>
              <a:ext cx="1208880" cy="20520"/>
            </a:xfrm>
            <a:prstGeom prst="line">
              <a:avLst/>
            </a:prstGeom>
            <a:ln w="18360">
              <a:solidFill>
                <a:srgbClr val="e6e905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69" name=""/>
            <p:cNvSpPr/>
            <p:nvPr/>
          </p:nvSpPr>
          <p:spPr>
            <a:xfrm>
              <a:off x="6834960" y="2283840"/>
              <a:ext cx="734400" cy="1268640"/>
            </a:xfrm>
            <a:prstGeom prst="ellipse">
              <a:avLst/>
            </a:prstGeom>
            <a:noFill/>
            <a:ln w="0">
              <a:solidFill>
                <a:srgbClr val="ff6d6d"/>
              </a:solidFill>
              <a:headEnd len="med" type="triangle" w="med"/>
            </a:ln>
            <a:effectLst>
              <a:outerShdw dist="51420" dir="2700000" blurRad="50760" rotWithShape="0">
                <a:srgbClr val="808080">
                  <a:alpha val="2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70" name=""/>
            <p:cNvSpPr/>
            <p:nvPr/>
          </p:nvSpPr>
          <p:spPr>
            <a:xfrm>
              <a:off x="6735240" y="2123280"/>
              <a:ext cx="915120" cy="1579680"/>
            </a:xfrm>
            <a:prstGeom prst="ellipse">
              <a:avLst/>
            </a:prstGeom>
            <a:noFill/>
            <a:ln w="0">
              <a:solidFill>
                <a:srgbClr val="ff6d6d"/>
              </a:solidFill>
              <a:headEnd len="med" type="triangle" w="med"/>
            </a:ln>
            <a:effectLst>
              <a:outerShdw dist="51420" dir="2700000" blurRad="50760" rotWithShape="0">
                <a:srgbClr val="808080">
                  <a:alpha val="2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71" name=""/>
            <p:cNvSpPr/>
            <p:nvPr/>
          </p:nvSpPr>
          <p:spPr>
            <a:xfrm>
              <a:off x="6651720" y="1972440"/>
              <a:ext cx="1081440" cy="1865880"/>
            </a:xfrm>
            <a:prstGeom prst="ellipse">
              <a:avLst/>
            </a:prstGeom>
            <a:solidFill>
              <a:srgbClr val="729fcf">
                <a:alpha val="50000"/>
              </a:srgbClr>
            </a:solidFill>
            <a:ln w="0">
              <a:solidFill>
                <a:srgbClr val="ff6d6d"/>
              </a:solidFill>
            </a:ln>
            <a:effectLst>
              <a:outerShdw dist="51420" dir="2700000" blurRad="50760" rotWithShape="0">
                <a:srgbClr val="808080">
                  <a:alpha val="2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72" name=""/>
            <p:cNvSpPr/>
            <p:nvPr/>
          </p:nvSpPr>
          <p:spPr>
            <a:xfrm>
              <a:off x="7216200" y="2886480"/>
              <a:ext cx="1439280" cy="28440"/>
            </a:xfrm>
            <a:prstGeom prst="line">
              <a:avLst/>
            </a:prstGeom>
            <a:ln w="18360">
              <a:solidFill>
                <a:srgbClr val="e6e905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4040" bIns="1404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73" name=""/>
            <p:cNvSpPr/>
            <p:nvPr/>
          </p:nvSpPr>
          <p:spPr>
            <a:xfrm>
              <a:off x="8293320" y="2914560"/>
              <a:ext cx="252720" cy="27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DejaVu Math TeX Gyre"/>
                  <a:ea typeface="DejaVu Sans"/>
                </a:rPr>
                <a:t>I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74" name=""/>
            <p:cNvSpPr/>
            <p:nvPr/>
          </p:nvSpPr>
          <p:spPr>
            <a:xfrm rot="1565400">
              <a:off x="6642360" y="2442960"/>
              <a:ext cx="975240" cy="1869480"/>
            </a:xfrm>
            <a:prstGeom prst="arc">
              <a:avLst>
                <a:gd name="adj1" fmla="val 18387363"/>
                <a:gd name="adj2" fmla="val 20403547"/>
              </a:avLst>
            </a:prstGeom>
            <a:noFill/>
            <a:ln w="0">
              <a:solidFill>
                <a:srgbClr val="ff6d6d"/>
              </a:solidFill>
              <a:head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75" name=""/>
            <p:cNvSpPr/>
            <p:nvPr/>
          </p:nvSpPr>
          <p:spPr>
            <a:xfrm>
              <a:off x="6648480" y="1996920"/>
              <a:ext cx="975240" cy="1869480"/>
            </a:xfrm>
            <a:prstGeom prst="arc">
              <a:avLst>
                <a:gd name="adj1" fmla="val 11995401"/>
                <a:gd name="adj2" fmla="val 14012637"/>
              </a:avLst>
            </a:prstGeom>
            <a:noFill/>
            <a:ln w="0">
              <a:solidFill>
                <a:srgbClr val="ff6d6d"/>
              </a:solidFill>
              <a:head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76" name=""/>
            <p:cNvSpPr/>
            <p:nvPr/>
          </p:nvSpPr>
          <p:spPr>
            <a:xfrm>
              <a:off x="6610680" y="2400120"/>
              <a:ext cx="318240" cy="27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DejaVu Math TeX Gyre"/>
                  <a:ea typeface="DejaVu Sans"/>
                </a:rPr>
                <a:t>B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77" name=""/>
            <p:cNvSpPr/>
            <p:nvPr/>
          </p:nvSpPr>
          <p:spPr>
            <a:xfrm>
              <a:off x="6566400" y="1812960"/>
              <a:ext cx="1260720" cy="2174400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prstDash val="sysDash"/>
            </a:ln>
            <a:effectLst>
              <a:outerShdw dist="51420" dir="2700000" blurRad="50760" rotWithShape="0">
                <a:srgbClr val="808080">
                  <a:alpha val="2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78" name=""/>
            <p:cNvSpPr/>
            <p:nvPr/>
          </p:nvSpPr>
          <p:spPr>
            <a:xfrm rot="1746600">
              <a:off x="6948360" y="2633040"/>
              <a:ext cx="584280" cy="1207440"/>
            </a:xfrm>
            <a:prstGeom prst="arc">
              <a:avLst>
                <a:gd name="adj1" fmla="val 18266936"/>
                <a:gd name="adj2" fmla="val 20319474"/>
              </a:avLst>
            </a:prstGeom>
            <a:noFill/>
            <a:ln w="0">
              <a:solidFill>
                <a:srgbClr val="ff6d6d"/>
              </a:solidFill>
              <a:head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79" name=""/>
            <p:cNvSpPr/>
            <p:nvPr/>
          </p:nvSpPr>
          <p:spPr>
            <a:xfrm rot="1720800">
              <a:off x="7012080" y="2714400"/>
              <a:ext cx="464760" cy="951120"/>
            </a:xfrm>
            <a:prstGeom prst="arc">
              <a:avLst>
                <a:gd name="adj1" fmla="val 18283485"/>
                <a:gd name="adj2" fmla="val 20331433"/>
              </a:avLst>
            </a:prstGeom>
            <a:noFill/>
            <a:ln w="0">
              <a:solidFill>
                <a:srgbClr val="ff6d6d"/>
              </a:solidFill>
              <a:head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80" name=""/>
            <p:cNvSpPr/>
            <p:nvPr/>
          </p:nvSpPr>
          <p:spPr>
            <a:xfrm rot="1505400">
              <a:off x="7026120" y="2784960"/>
              <a:ext cx="410760" cy="766800"/>
            </a:xfrm>
            <a:prstGeom prst="arc">
              <a:avLst>
                <a:gd name="adj1" fmla="val 18433744"/>
                <a:gd name="adj2" fmla="val 20434203"/>
              </a:avLst>
            </a:prstGeom>
            <a:noFill/>
            <a:ln w="0">
              <a:solidFill>
                <a:srgbClr val="ff6d6d"/>
              </a:solidFill>
              <a:head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74880" bIns="7488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81" name=""/>
            <p:cNvSpPr/>
            <p:nvPr/>
          </p:nvSpPr>
          <p:spPr>
            <a:xfrm>
              <a:off x="6967800" y="1837080"/>
              <a:ext cx="61200" cy="61200"/>
            </a:xfrm>
            <a:prstGeom prst="ellipse">
              <a:avLst/>
            </a:prstGeom>
            <a:solidFill>
              <a:srgbClr val="ff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1600" bIns="216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82" name=""/>
            <p:cNvSpPr/>
            <p:nvPr/>
          </p:nvSpPr>
          <p:spPr>
            <a:xfrm flipV="1">
              <a:off x="7022880" y="1697400"/>
              <a:ext cx="326160" cy="152640"/>
            </a:xfrm>
            <a:prstGeom prst="line">
              <a:avLst/>
            </a:prstGeom>
            <a:ln w="0">
              <a:solidFill>
                <a:srgbClr val="000000"/>
              </a:solidFill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83" name=""/>
            <p:cNvSpPr/>
            <p:nvPr/>
          </p:nvSpPr>
          <p:spPr>
            <a:xfrm>
              <a:off x="7149960" y="1464840"/>
              <a:ext cx="263520" cy="258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2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p</a:t>
              </a:r>
              <a:endParaRPr b="0" lang="en-GB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984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6203880" y="750960"/>
            <a:ext cx="2065680" cy="64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749916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Limit on the kicker field decay time </a:t>
            </a: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with relation to the injection angle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Assumptions: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half-sine kicker field intensity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end of the kick is considered to be</a:t>
            </a: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at the 10% from maximum livel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exponential decay of the ringing</a:t>
            </a: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signal with time constant 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τ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ibri"/>
                <a:ea typeface="Calibri"/>
              </a:rPr>
              <a:t>B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the limit is such that the influence </a:t>
            </a: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of the residual field is less than a given d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ibri"/>
                <a:ea typeface="Calibri"/>
              </a:rPr>
              <a:t>e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 at ~400 ns time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de-CH" sz="1400" spc="-1" strike="noStrike">
                <a:solidFill>
                  <a:srgbClr val="000000"/>
                </a:solidFill>
                <a:latin typeface="Calibri"/>
                <a:ea typeface="Calibri"/>
              </a:rPr>
              <a:t>Note: the constraint is lower for later times and stronger for earlier times</a:t>
            </a:r>
            <a:endParaRPr b="0" lang="en-GB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6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5720400" y="1589400"/>
            <a:ext cx="3402360" cy="2487600"/>
          </a:xfrm>
          <a:prstGeom prst="rect">
            <a:avLst/>
          </a:prstGeom>
          <a:ln w="0">
            <a:noFill/>
          </a:ln>
        </p:spPr>
      </p:pic>
      <p:sp>
        <p:nvSpPr>
          <p:cNvPr id="987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Limit on the radial </a:t>
            </a:r>
            <a:r>
              <a:rPr b="0" i="1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B-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field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8" name="PlaceHolder 3"/>
          <p:cNvSpPr>
            <a:spLocks noGrp="1"/>
          </p:cNvSpPr>
          <p:nvPr>
            <p:ph type="sldNum" idx="27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9A172E94-2555-429E-8F43-7FAA75082AC5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89" name="" descr=""/>
          <p:cNvPicPr/>
          <p:nvPr/>
        </p:nvPicPr>
        <p:blipFill>
          <a:blip r:embed="rId2">
            <a:alphaModFix amt="50000"/>
          </a:blip>
          <a:srcRect l="0" t="0" r="0" b="44644"/>
          <a:stretch/>
        </p:blipFill>
        <p:spPr>
          <a:xfrm>
            <a:off x="5814360" y="380520"/>
            <a:ext cx="2939040" cy="1257840"/>
          </a:xfrm>
          <a:prstGeom prst="rect">
            <a:avLst/>
          </a:prstGeom>
          <a:ln w="0">
            <a:noFill/>
          </a:ln>
        </p:spPr>
      </p:pic>
      <p:grpSp>
        <p:nvGrpSpPr>
          <p:cNvPr id="990" name=""/>
          <p:cNvGrpSpPr/>
          <p:nvPr/>
        </p:nvGrpSpPr>
        <p:grpSpPr>
          <a:xfrm>
            <a:off x="7831800" y="417600"/>
            <a:ext cx="738000" cy="997200"/>
            <a:chOff x="7831800" y="417600"/>
            <a:chExt cx="738000" cy="997200"/>
          </a:xfrm>
        </p:grpSpPr>
        <p:sp>
          <p:nvSpPr>
            <p:cNvPr id="991" name=""/>
            <p:cNvSpPr/>
            <p:nvPr/>
          </p:nvSpPr>
          <p:spPr>
            <a:xfrm>
              <a:off x="7979400" y="598320"/>
              <a:ext cx="213840" cy="816120"/>
            </a:xfrm>
            <a:prstGeom prst="ellipse">
              <a:avLst/>
            </a:prstGeom>
            <a:noFill/>
            <a:ln w="36720">
              <a:solidFill>
                <a:srgbClr val="b4780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92" name=""/>
            <p:cNvSpPr/>
            <p:nvPr/>
          </p:nvSpPr>
          <p:spPr>
            <a:xfrm>
              <a:off x="8242560" y="598680"/>
              <a:ext cx="213840" cy="816120"/>
            </a:xfrm>
            <a:prstGeom prst="ellipse">
              <a:avLst/>
            </a:prstGeom>
            <a:noFill/>
            <a:ln w="36720">
              <a:solidFill>
                <a:srgbClr val="b4780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93" name=""/>
            <p:cNvSpPr/>
            <p:nvPr/>
          </p:nvSpPr>
          <p:spPr>
            <a:xfrm flipH="1">
              <a:off x="7859880" y="604440"/>
              <a:ext cx="232560" cy="58680"/>
            </a:xfrm>
            <a:prstGeom prst="line">
              <a:avLst/>
            </a:prstGeom>
            <a:ln w="18360">
              <a:solidFill>
                <a:srgbClr val="ff5429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9160" bIns="2916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94" name=""/>
            <p:cNvSpPr/>
            <p:nvPr/>
          </p:nvSpPr>
          <p:spPr>
            <a:xfrm>
              <a:off x="8270280" y="417600"/>
              <a:ext cx="298440" cy="190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lang="en-GB" sz="800" spc="-1" strike="noStrike">
                  <a:solidFill>
                    <a:srgbClr val="000000"/>
                  </a:solidFill>
                  <a:latin typeface="DejaVu Math TeX Gyre"/>
                  <a:ea typeface="DejaVu Sans"/>
                </a:rPr>
                <a:t>+I</a:t>
              </a:r>
              <a:endParaRPr b="0" lang="en-GB" sz="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95" name=""/>
            <p:cNvSpPr/>
            <p:nvPr/>
          </p:nvSpPr>
          <p:spPr>
            <a:xfrm flipV="1">
              <a:off x="8351640" y="550080"/>
              <a:ext cx="218160" cy="54000"/>
            </a:xfrm>
            <a:prstGeom prst="line">
              <a:avLst/>
            </a:prstGeom>
            <a:ln w="18360">
              <a:solidFill>
                <a:srgbClr val="ff5429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7000" bIns="27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96" name=""/>
            <p:cNvSpPr/>
            <p:nvPr/>
          </p:nvSpPr>
          <p:spPr>
            <a:xfrm>
              <a:off x="7831800" y="459360"/>
              <a:ext cx="252720" cy="190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lang="en-GB" sz="800" spc="-1" strike="noStrike">
                  <a:solidFill>
                    <a:srgbClr val="000000"/>
                  </a:solidFill>
                  <a:latin typeface="DejaVu Math TeX Gyre"/>
                  <a:ea typeface="DejaVu Sans"/>
                </a:rPr>
                <a:t>-I</a:t>
              </a:r>
              <a:endParaRPr b="0" lang="en-GB" sz="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422676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Simulated short current pulse for the two anti-Helmholtz coils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The solid black line shows the limiting decay time for an exponentially decaying pulse that goes below the limit at 400 ns (overshoot or undershoot)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Calibri"/>
              </a:rPr>
              <a:t>The influence of the simulated kicker field to the observed spin precession is negligible after 200 ns 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8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Limit on the radial </a:t>
            </a:r>
            <a:r>
              <a:rPr b="0" i="1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B-</a:t>
            </a: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field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9" name="PlaceHolder 3"/>
          <p:cNvSpPr>
            <a:spLocks noGrp="1"/>
          </p:cNvSpPr>
          <p:nvPr>
            <p:ph type="sldNum" idx="28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7478EBD5-BBE0-42D1-B2B5-B288DED458BD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000" name=""/>
          <p:cNvGrpSpPr/>
          <p:nvPr/>
        </p:nvGrpSpPr>
        <p:grpSpPr>
          <a:xfrm>
            <a:off x="5390280" y="832320"/>
            <a:ext cx="3610080" cy="1168200"/>
            <a:chOff x="5390280" y="832320"/>
            <a:chExt cx="3610080" cy="1168200"/>
          </a:xfrm>
        </p:grpSpPr>
        <p:pic>
          <p:nvPicPr>
            <p:cNvPr id="1001" name="" descr=""/>
            <p:cNvPicPr/>
            <p:nvPr/>
          </p:nvPicPr>
          <p:blipFill>
            <a:blip r:embed="rId1">
              <a:alphaModFix amt="50000"/>
            </a:blip>
            <a:stretch/>
          </p:blipFill>
          <p:spPr>
            <a:xfrm>
              <a:off x="5390280" y="832320"/>
              <a:ext cx="3610080" cy="11682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002" name=""/>
            <p:cNvSpPr/>
            <p:nvPr/>
          </p:nvSpPr>
          <p:spPr>
            <a:xfrm>
              <a:off x="8640720" y="1443960"/>
              <a:ext cx="312480" cy="261000"/>
            </a:xfrm>
            <a:prstGeom prst="ellipse">
              <a:avLst/>
            </a:prstGeom>
            <a:noFill/>
            <a:ln w="18360">
              <a:solidFill>
                <a:srgbClr val="ff4000"/>
              </a:solidFill>
              <a:prstDash val="sysDot"/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03" name=""/>
            <p:cNvSpPr/>
            <p:nvPr/>
          </p:nvSpPr>
          <p:spPr>
            <a:xfrm>
              <a:off x="8278560" y="1194840"/>
              <a:ext cx="312480" cy="261000"/>
            </a:xfrm>
            <a:prstGeom prst="ellipse">
              <a:avLst/>
            </a:prstGeom>
            <a:noFill/>
            <a:ln w="18360">
              <a:solidFill>
                <a:srgbClr val="ff4000"/>
              </a:solidFill>
              <a:prstDash val="sysDot"/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pic>
        <p:nvPicPr>
          <p:cNvPr id="1004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5395320" y="2064960"/>
            <a:ext cx="3433680" cy="2558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PlaceHolder 1"/>
          <p:cNvSpPr>
            <a:spLocks noGrp="1"/>
          </p:cNvSpPr>
          <p:nvPr>
            <p:ph/>
          </p:nvPr>
        </p:nvSpPr>
        <p:spPr>
          <a:xfrm>
            <a:off x="1090440" y="938880"/>
            <a:ext cx="452088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A non-zero average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E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libri"/>
                <a:ea typeface="Arial"/>
              </a:rPr>
              <a:t>y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 field can be generated if the orbit of the muons is eliptical and at the same time it is not perpendicular to the axis of the anode.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the average field will be zero if the center of the orbit lies on the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x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 axis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it is positive if it lies on the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z 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axis above zero and negative if below zero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In the general case the orbit will be eccentric due to the inward radial Lorentz force from the freeze field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6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Non-circular muon orbit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7" name="PlaceHolder 3"/>
          <p:cNvSpPr>
            <a:spLocks noGrp="1"/>
          </p:cNvSpPr>
          <p:nvPr>
            <p:ph type="sldNum" idx="29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B877C1EB-8934-4131-8D57-08656C30D40D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008" name=""/>
          <p:cNvGrpSpPr/>
          <p:nvPr/>
        </p:nvGrpSpPr>
        <p:grpSpPr>
          <a:xfrm>
            <a:off x="5762520" y="932040"/>
            <a:ext cx="3267000" cy="2990520"/>
            <a:chOff x="5762520" y="932040"/>
            <a:chExt cx="3267000" cy="2990520"/>
          </a:xfrm>
        </p:grpSpPr>
        <p:sp>
          <p:nvSpPr>
            <p:cNvPr id="1009" name=""/>
            <p:cNvSpPr/>
            <p:nvPr/>
          </p:nvSpPr>
          <p:spPr>
            <a:xfrm flipV="1">
              <a:off x="6071040" y="2291400"/>
              <a:ext cx="1962000" cy="704880"/>
            </a:xfrm>
            <a:prstGeom prst="line">
              <a:avLst/>
            </a:prstGeom>
            <a:ln w="10800">
              <a:solidFill>
                <a:srgbClr val="0000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10" name=""/>
            <p:cNvSpPr/>
            <p:nvPr/>
          </p:nvSpPr>
          <p:spPr>
            <a:xfrm>
              <a:off x="5843880" y="1907280"/>
              <a:ext cx="1959480" cy="1439280"/>
            </a:xfrm>
            <a:prstGeom prst="ellipse">
              <a:avLst/>
            </a:prstGeom>
            <a:noFill/>
            <a:ln w="3600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11" name=""/>
            <p:cNvSpPr/>
            <p:nvPr/>
          </p:nvSpPr>
          <p:spPr>
            <a:xfrm>
              <a:off x="5762520" y="2596320"/>
              <a:ext cx="3101400" cy="360"/>
            </a:xfrm>
            <a:prstGeom prst="line">
              <a:avLst/>
            </a:prstGeom>
            <a:ln w="10800">
              <a:solidFill>
                <a:srgbClr val="0000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0" bIns="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12" name=""/>
            <p:cNvSpPr/>
            <p:nvPr/>
          </p:nvSpPr>
          <p:spPr>
            <a:xfrm flipV="1">
              <a:off x="7164720" y="984960"/>
              <a:ext cx="360" cy="2868480"/>
            </a:xfrm>
            <a:prstGeom prst="line">
              <a:avLst/>
            </a:prstGeom>
            <a:ln w="10800">
              <a:solidFill>
                <a:srgbClr val="0000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0000" bIns="180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13" name=""/>
            <p:cNvSpPr/>
            <p:nvPr/>
          </p:nvSpPr>
          <p:spPr>
            <a:xfrm>
              <a:off x="6628680" y="1915200"/>
              <a:ext cx="1959480" cy="1439280"/>
            </a:xfrm>
            <a:prstGeom prst="ellipse">
              <a:avLst/>
            </a:prstGeom>
            <a:noFill/>
            <a:ln w="3600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14" name=""/>
            <p:cNvSpPr/>
            <p:nvPr/>
          </p:nvSpPr>
          <p:spPr>
            <a:xfrm>
              <a:off x="6202440" y="1545480"/>
              <a:ext cx="1959480" cy="1439280"/>
            </a:xfrm>
            <a:prstGeom prst="ellipse">
              <a:avLst/>
            </a:prstGeom>
            <a:noFill/>
            <a:ln w="36000">
              <a:solidFill>
                <a:srgbClr val="b71c1c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15" name=""/>
            <p:cNvSpPr/>
            <p:nvPr/>
          </p:nvSpPr>
          <p:spPr>
            <a:xfrm>
              <a:off x="6202800" y="2212200"/>
              <a:ext cx="1959480" cy="1439280"/>
            </a:xfrm>
            <a:prstGeom prst="ellipse">
              <a:avLst/>
            </a:prstGeom>
            <a:noFill/>
            <a:ln w="36000">
              <a:solidFill>
                <a:srgbClr val="388e3c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16" name=""/>
            <p:cNvSpPr/>
            <p:nvPr/>
          </p:nvSpPr>
          <p:spPr>
            <a:xfrm>
              <a:off x="8700120" y="2611440"/>
              <a:ext cx="2743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x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17" name=""/>
            <p:cNvSpPr/>
            <p:nvPr/>
          </p:nvSpPr>
          <p:spPr>
            <a:xfrm>
              <a:off x="7923960" y="2215440"/>
              <a:ext cx="2743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y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18" name=""/>
            <p:cNvSpPr/>
            <p:nvPr/>
          </p:nvSpPr>
          <p:spPr>
            <a:xfrm>
              <a:off x="7223040" y="932040"/>
              <a:ext cx="2743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z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19" name=""/>
            <p:cNvSpPr/>
            <p:nvPr/>
          </p:nvSpPr>
          <p:spPr>
            <a:xfrm flipV="1">
              <a:off x="5968440" y="1630080"/>
              <a:ext cx="2519640" cy="1843560"/>
            </a:xfrm>
            <a:prstGeom prst="line">
              <a:avLst/>
            </a:prstGeom>
            <a:ln w="46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20" name=""/>
            <p:cNvSpPr/>
            <p:nvPr/>
          </p:nvSpPr>
          <p:spPr>
            <a:xfrm>
              <a:off x="8298000" y="1397520"/>
              <a:ext cx="7315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Anode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1" name=""/>
            <p:cNvSpPr/>
            <p:nvPr/>
          </p:nvSpPr>
          <p:spPr>
            <a:xfrm>
              <a:off x="7509960" y="2351520"/>
              <a:ext cx="75960" cy="100800"/>
            </a:xfrm>
            <a:custGeom>
              <a:avLst/>
              <a:gdLst>
                <a:gd name="textAreaLeft" fmla="*/ 0 w 75960"/>
                <a:gd name="textAreaRight" fmla="*/ 77400 w 75960"/>
                <a:gd name="textAreaTop" fmla="*/ 0 h 100800"/>
                <a:gd name="textAreaBottom" fmla="*/ 102240 h 100800"/>
              </a:gdLst>
              <a:ahLst/>
              <a:rect l="textAreaLeft" t="textAreaTop" r="textAreaRight" b="textAreaBottom"/>
              <a:pathLst>
                <a:path fill="none" w="218" h="287">
                  <a:moveTo>
                    <a:pt x="213" y="287"/>
                  </a:moveTo>
                  <a:cubicBezTo>
                    <a:pt x="256" y="-50"/>
                    <a:pt x="0" y="3"/>
                    <a:pt x="0" y="3"/>
                  </a:cubicBezTo>
                </a:path>
              </a:pathLst>
            </a:custGeom>
            <a:noFill/>
            <a:ln w="18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51120" bIns="511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22" name=""/>
            <p:cNvSpPr/>
            <p:nvPr/>
          </p:nvSpPr>
          <p:spPr>
            <a:xfrm>
              <a:off x="7223400" y="932400"/>
              <a:ext cx="2743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z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3" name=""/>
            <p:cNvSpPr/>
            <p:nvPr/>
          </p:nvSpPr>
          <p:spPr>
            <a:xfrm>
              <a:off x="7519320" y="2228400"/>
              <a:ext cx="257400" cy="243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100" spc="-1" strike="noStrike">
                  <a:solidFill>
                    <a:srgbClr val="000000"/>
                  </a:solidFill>
                  <a:latin typeface="TeX Gyre Pagella"/>
                  <a:ea typeface="TeX Gyre Pagella"/>
                </a:rPr>
                <a:t>α</a:t>
              </a:r>
              <a:endParaRPr b="0" lang="en-GB" sz="11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4" name=""/>
            <p:cNvSpPr/>
            <p:nvPr/>
          </p:nvSpPr>
          <p:spPr>
            <a:xfrm>
              <a:off x="7387560" y="3623040"/>
              <a:ext cx="63828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E</a:t>
              </a:r>
              <a:r>
                <a:rPr b="0" i="1" lang="en-GB" sz="1500" spc="-1" strike="noStrike" baseline="-8000">
                  <a:solidFill>
                    <a:srgbClr val="000000"/>
                  </a:solidFill>
                  <a:latin typeface="TeX Gyre Pagella"/>
                  <a:ea typeface="DejaVu Sans"/>
                </a:rPr>
                <a:t>y</a:t>
              </a: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&gt; 0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5" name=""/>
            <p:cNvSpPr/>
            <p:nvPr/>
          </p:nvSpPr>
          <p:spPr>
            <a:xfrm>
              <a:off x="7269480" y="1265040"/>
              <a:ext cx="5911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E</a:t>
              </a:r>
              <a:r>
                <a:rPr b="0" i="1" lang="en-GB" sz="1500" spc="-1" strike="noStrike" baseline="-8000">
                  <a:solidFill>
                    <a:srgbClr val="000000"/>
                  </a:solidFill>
                  <a:latin typeface="TeX Gyre Pagella"/>
                  <a:ea typeface="DejaVu Sans"/>
                </a:rPr>
                <a:t>y</a:t>
              </a: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&lt;0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6" name=""/>
            <p:cNvSpPr/>
            <p:nvPr/>
          </p:nvSpPr>
          <p:spPr>
            <a:xfrm>
              <a:off x="8412840" y="2077200"/>
              <a:ext cx="58968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E</a:t>
              </a:r>
              <a:r>
                <a:rPr b="0" i="1" lang="en-GB" sz="1500" spc="-1" strike="noStrike" baseline="-8000">
                  <a:solidFill>
                    <a:srgbClr val="000000"/>
                  </a:solidFill>
                  <a:latin typeface="TeX Gyre Pagella"/>
                  <a:ea typeface="DejaVu Sans"/>
                </a:rPr>
                <a:t>y</a:t>
              </a: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=0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PlaceHolder 1"/>
          <p:cNvSpPr>
            <a:spLocks noGrp="1"/>
          </p:cNvSpPr>
          <p:nvPr>
            <p:ph/>
          </p:nvPr>
        </p:nvSpPr>
        <p:spPr>
          <a:xfrm>
            <a:off x="1090440" y="938880"/>
            <a:ext cx="452088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The effect was observed also in the Geant4 simulations and is consisten with the analytical estimate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Calculations with the analytical equations show that for </a:t>
            </a:r>
            <a:r>
              <a:rPr b="0" lang="de-CH" sz="1700" spc="-1" strike="noStrike">
                <a:solidFill>
                  <a:srgbClr val="000000"/>
                </a:solidFill>
                <a:latin typeface="TeX Gyre Pagella"/>
                <a:ea typeface="TeX Gyre Pagella"/>
              </a:rPr>
              <a:t>α = 0.1</a:t>
            </a:r>
            <a:r>
              <a:rPr b="0" lang="de-CH" sz="1700" spc="-1" strike="noStrike">
                <a:solidFill>
                  <a:srgbClr val="000000"/>
                </a:solidFill>
                <a:latin typeface="TeX Gyre Pagella"/>
                <a:ea typeface="xkcd"/>
              </a:rPr>
              <a:t>° 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xkcd"/>
              </a:rPr>
              <a:t>and orbit displacements up to 5 mm the eccentricity of the orbit should be kept below 0.1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xkcd"/>
              </a:rPr>
              <a:t>The eccentricity caused by the freeze field is significantly lower and does not pose a problem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xkcd"/>
              </a:rPr>
              <a:t>This effect could constrain the magnetic field uniformity (analysis pending)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8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Non-circular muon orbit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PlaceHolder 3"/>
          <p:cNvSpPr>
            <a:spLocks noGrp="1"/>
          </p:cNvSpPr>
          <p:nvPr>
            <p:ph type="sldNum" idx="30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C21E0A1B-DE9C-4E86-AC39-A683BA17A307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030" name=""/>
          <p:cNvGrpSpPr/>
          <p:nvPr/>
        </p:nvGrpSpPr>
        <p:grpSpPr>
          <a:xfrm>
            <a:off x="5762520" y="932040"/>
            <a:ext cx="3267000" cy="2990520"/>
            <a:chOff x="5762520" y="932040"/>
            <a:chExt cx="3267000" cy="2990520"/>
          </a:xfrm>
        </p:grpSpPr>
        <p:sp>
          <p:nvSpPr>
            <p:cNvPr id="1031" name=""/>
            <p:cNvSpPr/>
            <p:nvPr/>
          </p:nvSpPr>
          <p:spPr>
            <a:xfrm flipV="1">
              <a:off x="6071040" y="2291400"/>
              <a:ext cx="1962000" cy="704880"/>
            </a:xfrm>
            <a:prstGeom prst="line">
              <a:avLst/>
            </a:prstGeom>
            <a:ln w="10800">
              <a:solidFill>
                <a:srgbClr val="0000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32" name=""/>
            <p:cNvSpPr/>
            <p:nvPr/>
          </p:nvSpPr>
          <p:spPr>
            <a:xfrm>
              <a:off x="5843880" y="1907280"/>
              <a:ext cx="1959480" cy="1439280"/>
            </a:xfrm>
            <a:prstGeom prst="ellipse">
              <a:avLst/>
            </a:prstGeom>
            <a:noFill/>
            <a:ln w="3600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33" name=""/>
            <p:cNvSpPr/>
            <p:nvPr/>
          </p:nvSpPr>
          <p:spPr>
            <a:xfrm>
              <a:off x="5762520" y="2596320"/>
              <a:ext cx="3101400" cy="360"/>
            </a:xfrm>
            <a:prstGeom prst="line">
              <a:avLst/>
            </a:prstGeom>
            <a:ln w="10800">
              <a:solidFill>
                <a:srgbClr val="0000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0" bIns="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34" name=""/>
            <p:cNvSpPr/>
            <p:nvPr/>
          </p:nvSpPr>
          <p:spPr>
            <a:xfrm flipV="1">
              <a:off x="7164720" y="984960"/>
              <a:ext cx="360" cy="2868480"/>
            </a:xfrm>
            <a:prstGeom prst="line">
              <a:avLst/>
            </a:prstGeom>
            <a:ln w="10800">
              <a:solidFill>
                <a:srgbClr val="0000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0000" bIns="180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35" name=""/>
            <p:cNvSpPr/>
            <p:nvPr/>
          </p:nvSpPr>
          <p:spPr>
            <a:xfrm>
              <a:off x="6628680" y="1915200"/>
              <a:ext cx="1959480" cy="1439280"/>
            </a:xfrm>
            <a:prstGeom prst="ellipse">
              <a:avLst/>
            </a:prstGeom>
            <a:noFill/>
            <a:ln w="3600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36" name=""/>
            <p:cNvSpPr/>
            <p:nvPr/>
          </p:nvSpPr>
          <p:spPr>
            <a:xfrm>
              <a:off x="6202440" y="1545480"/>
              <a:ext cx="1959480" cy="1439280"/>
            </a:xfrm>
            <a:prstGeom prst="ellipse">
              <a:avLst/>
            </a:prstGeom>
            <a:noFill/>
            <a:ln w="36000">
              <a:solidFill>
                <a:srgbClr val="b71c1c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37" name=""/>
            <p:cNvSpPr/>
            <p:nvPr/>
          </p:nvSpPr>
          <p:spPr>
            <a:xfrm>
              <a:off x="6202800" y="2212200"/>
              <a:ext cx="1959480" cy="1439280"/>
            </a:xfrm>
            <a:prstGeom prst="ellipse">
              <a:avLst/>
            </a:prstGeom>
            <a:noFill/>
            <a:ln w="36000">
              <a:solidFill>
                <a:srgbClr val="388e3c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38" name=""/>
            <p:cNvSpPr/>
            <p:nvPr/>
          </p:nvSpPr>
          <p:spPr>
            <a:xfrm>
              <a:off x="8700120" y="2611440"/>
              <a:ext cx="2743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x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9" name=""/>
            <p:cNvSpPr/>
            <p:nvPr/>
          </p:nvSpPr>
          <p:spPr>
            <a:xfrm>
              <a:off x="7923960" y="2215440"/>
              <a:ext cx="2743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y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0" name=""/>
            <p:cNvSpPr/>
            <p:nvPr/>
          </p:nvSpPr>
          <p:spPr>
            <a:xfrm>
              <a:off x="7223040" y="932040"/>
              <a:ext cx="2743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z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1" name=""/>
            <p:cNvSpPr/>
            <p:nvPr/>
          </p:nvSpPr>
          <p:spPr>
            <a:xfrm flipV="1">
              <a:off x="5968440" y="1630080"/>
              <a:ext cx="2519640" cy="1843560"/>
            </a:xfrm>
            <a:prstGeom prst="line">
              <a:avLst/>
            </a:prstGeom>
            <a:ln w="46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42" name=""/>
            <p:cNvSpPr/>
            <p:nvPr/>
          </p:nvSpPr>
          <p:spPr>
            <a:xfrm>
              <a:off x="8298000" y="1397520"/>
              <a:ext cx="7315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Anode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3" name=""/>
            <p:cNvSpPr/>
            <p:nvPr/>
          </p:nvSpPr>
          <p:spPr>
            <a:xfrm>
              <a:off x="7509960" y="2351520"/>
              <a:ext cx="75960" cy="100800"/>
            </a:xfrm>
            <a:custGeom>
              <a:avLst/>
              <a:gdLst>
                <a:gd name="textAreaLeft" fmla="*/ 0 w 75960"/>
                <a:gd name="textAreaRight" fmla="*/ 77400 w 75960"/>
                <a:gd name="textAreaTop" fmla="*/ 0 h 100800"/>
                <a:gd name="textAreaBottom" fmla="*/ 102240 h 100800"/>
              </a:gdLst>
              <a:ahLst/>
              <a:rect l="textAreaLeft" t="textAreaTop" r="textAreaRight" b="textAreaBottom"/>
              <a:pathLst>
                <a:path fill="none" w="218" h="287">
                  <a:moveTo>
                    <a:pt x="213" y="287"/>
                  </a:moveTo>
                  <a:cubicBezTo>
                    <a:pt x="256" y="-50"/>
                    <a:pt x="0" y="3"/>
                    <a:pt x="0" y="3"/>
                  </a:cubicBezTo>
                </a:path>
              </a:pathLst>
            </a:custGeom>
            <a:noFill/>
            <a:ln w="18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51120" bIns="511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44" name=""/>
            <p:cNvSpPr/>
            <p:nvPr/>
          </p:nvSpPr>
          <p:spPr>
            <a:xfrm>
              <a:off x="7223400" y="932400"/>
              <a:ext cx="2743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z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5" name=""/>
            <p:cNvSpPr/>
            <p:nvPr/>
          </p:nvSpPr>
          <p:spPr>
            <a:xfrm>
              <a:off x="7519320" y="2228400"/>
              <a:ext cx="257400" cy="243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100" spc="-1" strike="noStrike">
                  <a:solidFill>
                    <a:srgbClr val="000000"/>
                  </a:solidFill>
                  <a:latin typeface="TeX Gyre Pagella"/>
                  <a:ea typeface="TeX Gyre Pagella"/>
                </a:rPr>
                <a:t>α</a:t>
              </a:r>
              <a:endParaRPr b="0" lang="en-GB" sz="11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6" name=""/>
            <p:cNvSpPr/>
            <p:nvPr/>
          </p:nvSpPr>
          <p:spPr>
            <a:xfrm>
              <a:off x="7387560" y="3623040"/>
              <a:ext cx="63828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E</a:t>
              </a:r>
              <a:r>
                <a:rPr b="0" i="1" lang="en-GB" sz="1500" spc="-1" strike="noStrike" baseline="-8000">
                  <a:solidFill>
                    <a:srgbClr val="000000"/>
                  </a:solidFill>
                  <a:latin typeface="TeX Gyre Pagella"/>
                  <a:ea typeface="DejaVu Sans"/>
                </a:rPr>
                <a:t>y</a:t>
              </a: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&gt; 0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7" name=""/>
            <p:cNvSpPr/>
            <p:nvPr/>
          </p:nvSpPr>
          <p:spPr>
            <a:xfrm>
              <a:off x="7269480" y="1265040"/>
              <a:ext cx="59112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E</a:t>
              </a:r>
              <a:r>
                <a:rPr b="0" i="1" lang="en-GB" sz="1500" spc="-1" strike="noStrike" baseline="-8000">
                  <a:solidFill>
                    <a:srgbClr val="000000"/>
                  </a:solidFill>
                  <a:latin typeface="TeX Gyre Pagella"/>
                  <a:ea typeface="DejaVu Sans"/>
                </a:rPr>
                <a:t>y</a:t>
              </a: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&lt;0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8" name=""/>
            <p:cNvSpPr/>
            <p:nvPr/>
          </p:nvSpPr>
          <p:spPr>
            <a:xfrm>
              <a:off x="8412840" y="2077200"/>
              <a:ext cx="589680" cy="299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E</a:t>
              </a:r>
              <a:r>
                <a:rPr b="0" i="1" lang="en-GB" sz="1500" spc="-1" strike="noStrike" baseline="-8000">
                  <a:solidFill>
                    <a:srgbClr val="000000"/>
                  </a:solidFill>
                  <a:latin typeface="TeX Gyre Pagella"/>
                  <a:ea typeface="DejaVu Sans"/>
                </a:rPr>
                <a:t>y</a:t>
              </a:r>
              <a:r>
                <a:rPr b="0" i="1" lang="en-GB" sz="1500" spc="-1" strike="noStrike">
                  <a:solidFill>
                    <a:srgbClr val="000000"/>
                  </a:solidFill>
                  <a:latin typeface="TeX Gyre Pagella"/>
                  <a:ea typeface="DejaVu Sans"/>
                </a:rPr>
                <a:t>=0</a:t>
              </a:r>
              <a:endParaRPr b="0" lang="en-GB" sz="15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382284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Compared the analytical equations with a Geant4 simulation with the same parameters (weakly focusing coil current, radius; inital spin vector;  etc…)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In both attempts the frozen spin condition is not perfectly met (for illustration)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Top: </a:t>
            </a:r>
            <a:r>
              <a:rPr b="0" i="1" lang="de-CH" sz="1700" spc="-1" strike="noStrike">
                <a:solidFill>
                  <a:srgbClr val="000000"/>
                </a:solidFill>
                <a:latin typeface="TeX Gyre Pagella"/>
              </a:rPr>
              <a:t>E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TeX Gyre Pagella"/>
              </a:rPr>
              <a:t>y</a:t>
            </a:r>
            <a:r>
              <a:rPr b="0" i="1" lang="de-CH" sz="1700" spc="-1" strike="noStrike">
                <a:solidFill>
                  <a:srgbClr val="000000"/>
                </a:solidFill>
                <a:latin typeface="TeX Gyre Pagella"/>
              </a:rPr>
              <a:t> = 0; 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Bottom: </a:t>
            </a:r>
            <a:r>
              <a:rPr b="0" i="1" lang="de-CH" sz="1700" spc="-1" strike="noStrike">
                <a:solidFill>
                  <a:srgbClr val="000000"/>
                </a:solidFill>
                <a:latin typeface="TeX Gyre Pagella"/>
                <a:ea typeface="ヒラギノ角ゴ Pro W3"/>
              </a:rPr>
              <a:t>E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TeX Gyre Pagella"/>
                <a:ea typeface="ヒラギノ角ゴ Pro W3"/>
              </a:rPr>
              <a:t>y</a:t>
            </a:r>
            <a:r>
              <a:rPr b="0" i="1" lang="de-CH" sz="1700" spc="-1" strike="noStrike">
                <a:solidFill>
                  <a:srgbClr val="000000"/>
                </a:solidFill>
                <a:latin typeface="TeX Gyre Pagella"/>
                <a:ea typeface="ヒラギノ角ゴ Pro W3"/>
              </a:rPr>
              <a:t> = E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TeX Gyre Pagella"/>
                <a:ea typeface="ヒラギノ角ゴ Pro W3"/>
              </a:rPr>
              <a:t>freeze</a:t>
            </a:r>
            <a:r>
              <a:rPr b="0" i="1" lang="de-CH" sz="1700" spc="-1" strike="noStrike">
                <a:solidFill>
                  <a:srgbClr val="000000"/>
                </a:solidFill>
                <a:latin typeface="TeX Gyre Pagella"/>
                <a:ea typeface="ヒラギノ角ゴ Pro W3"/>
              </a:rPr>
              <a:t>/10</a:t>
            </a:r>
            <a:r>
              <a:rPr b="0" i="1" lang="de-CH" sz="1700" spc="-1" strike="noStrike" baseline="33000">
                <a:solidFill>
                  <a:srgbClr val="000000"/>
                </a:solidFill>
                <a:latin typeface="TeX Gyre Pagella"/>
                <a:ea typeface="ヒラギノ角ゴ Pro W3"/>
              </a:rPr>
              <a:t>6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Note: bottom trend is similar to EDM of 10</a:t>
            </a:r>
            <a:r>
              <a:rPr b="0" lang="de-CH" sz="1700" spc="-1" strike="noStrike" baseline="33000">
                <a:solidFill>
                  <a:srgbClr val="000000"/>
                </a:solidFill>
                <a:latin typeface="Calibri"/>
                <a:ea typeface="ヒラギノ角ゴ Pro W3"/>
              </a:rPr>
              <a:t>-21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b="0" i="1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e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.cm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0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Comparison with G4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1" name="PlaceHolder 3"/>
          <p:cNvSpPr>
            <a:spLocks noGrp="1"/>
          </p:cNvSpPr>
          <p:nvPr>
            <p:ph type="sldNum" idx="31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11A2F427-2AE0-462C-B964-937C9F0EAA5B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52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4891320" y="2398680"/>
            <a:ext cx="4049280" cy="2328480"/>
          </a:xfrm>
          <a:prstGeom prst="rect">
            <a:avLst/>
          </a:prstGeom>
          <a:ln w="0">
            <a:noFill/>
          </a:ln>
        </p:spPr>
      </p:pic>
      <p:pic>
        <p:nvPicPr>
          <p:cNvPr id="1053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4966920" y="115200"/>
            <a:ext cx="3821760" cy="2332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7030080" cy="241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Effects that lead to a </a:t>
            </a:r>
            <a:r>
              <a:rPr b="0" i="1" lang="en-GB" sz="1700" spc="-1" strike="noStrike" u="sng">
                <a:solidFill>
                  <a:srgbClr val="000000"/>
                </a:solidFill>
                <a:uFillTx/>
                <a:latin typeface="Calibri"/>
                <a:ea typeface="ヒラギノ角ゴ Pro W3"/>
              </a:rPr>
              <a:t>real</a:t>
            </a: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 or </a:t>
            </a:r>
            <a:r>
              <a:rPr b="0" i="1" lang="en-GB" sz="1700" spc="-1" strike="noStrike" u="sng">
                <a:solidFill>
                  <a:srgbClr val="000000"/>
                </a:solidFill>
                <a:uFillTx/>
                <a:latin typeface="Calibri"/>
                <a:ea typeface="ヒラギノ角ゴ Pro W3"/>
              </a:rPr>
              <a:t>apparent</a:t>
            </a: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 precession of the spin around the radial (E-field) axis that are not related to the EDM.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Types of systematic effects: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Coupling of the anomalous magnetic moment with the EM fields of the experimental setup </a:t>
            </a:r>
            <a:r>
              <a:rPr b="1" i="1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(real)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Dynamical phase – the usual spin precession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2551"/>
              </a:spcBef>
              <a:spcAft>
                <a:spcPts val="1701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Geometric phase – parallel transport of a vector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Early to late variation of detection efficiency of the EDM detectors </a:t>
            </a:r>
            <a:r>
              <a:rPr b="1" i="1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(apparent)</a:t>
            </a: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1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440" cy="379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Systematic effects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PlaceHolder 3"/>
          <p:cNvSpPr>
            <a:spLocks noGrp="1"/>
          </p:cNvSpPr>
          <p:nvPr>
            <p:ph type="sldNum" idx="5"/>
          </p:nvPr>
        </p:nvSpPr>
        <p:spPr>
          <a:xfrm>
            <a:off x="8206200" y="4968000"/>
            <a:ext cx="574200" cy="146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6915F4FA-9B3D-4A41-9431-E26BE97C7B23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3" name=""/>
          <p:cNvSpPr/>
          <p:nvPr/>
        </p:nvSpPr>
        <p:spPr>
          <a:xfrm>
            <a:off x="7191360" y="6197040"/>
            <a:ext cx="30672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2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382284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Note that the oscillation frequency is not perfect as the fields are described by first order approximation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</a:rPr>
              <a:t>Nevertheless, the equations describe the spin precession well in a very general scenario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5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Comparison with G4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6" name="PlaceHolder 3"/>
          <p:cNvSpPr>
            <a:spLocks noGrp="1"/>
          </p:cNvSpPr>
          <p:nvPr>
            <p:ph type="sldNum" idx="32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8D27D97F-8912-484B-9E72-333BFF48C349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57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4891320" y="2398680"/>
            <a:ext cx="4049280" cy="2328480"/>
          </a:xfrm>
          <a:prstGeom prst="rect">
            <a:avLst/>
          </a:prstGeom>
          <a:ln w="0">
            <a:noFill/>
          </a:ln>
        </p:spPr>
      </p:pic>
      <p:pic>
        <p:nvPicPr>
          <p:cNvPr id="1058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4966920" y="115200"/>
            <a:ext cx="3821760" cy="2332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9" name=""/>
          <p:cNvGrpSpPr/>
          <p:nvPr/>
        </p:nvGrpSpPr>
        <p:grpSpPr>
          <a:xfrm>
            <a:off x="6936840" y="166680"/>
            <a:ext cx="2442240" cy="874800"/>
            <a:chOff x="6936840" y="166680"/>
            <a:chExt cx="2442240" cy="874800"/>
          </a:xfrm>
        </p:grpSpPr>
        <p:sp>
          <p:nvSpPr>
            <p:cNvPr id="1060" name=""/>
            <p:cNvSpPr/>
            <p:nvPr/>
          </p:nvSpPr>
          <p:spPr>
            <a:xfrm>
              <a:off x="8596440" y="476280"/>
              <a:ext cx="27000" cy="11772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61" name=""/>
            <p:cNvSpPr/>
            <p:nvPr/>
          </p:nvSpPr>
          <p:spPr>
            <a:xfrm>
              <a:off x="8595000" y="832320"/>
              <a:ext cx="26280" cy="11772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62" name=""/>
            <p:cNvSpPr/>
            <p:nvPr/>
          </p:nvSpPr>
          <p:spPr>
            <a:xfrm>
              <a:off x="7263720" y="421560"/>
              <a:ext cx="1707840" cy="360"/>
            </a:xfrm>
            <a:prstGeom prst="line">
              <a:avLst/>
            </a:prstGeom>
            <a:ln w="72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0" bIns="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63" name=""/>
            <p:cNvSpPr/>
            <p:nvPr/>
          </p:nvSpPr>
          <p:spPr>
            <a:xfrm>
              <a:off x="7266240" y="1008720"/>
              <a:ext cx="1707840" cy="360"/>
            </a:xfrm>
            <a:prstGeom prst="line">
              <a:avLst/>
            </a:prstGeom>
            <a:ln w="72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0" bIns="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64" name=""/>
            <p:cNvSpPr/>
            <p:nvPr/>
          </p:nvSpPr>
          <p:spPr>
            <a:xfrm>
              <a:off x="6941880" y="353880"/>
              <a:ext cx="2434680" cy="195120"/>
            </a:xfrm>
            <a:custGeom>
              <a:avLst/>
              <a:gdLst>
                <a:gd name="textAreaLeft" fmla="*/ 0 w 2434680"/>
                <a:gd name="textAreaRight" fmla="*/ 2435040 w 2434680"/>
                <a:gd name="textAreaTop" fmla="*/ 0 h 195120"/>
                <a:gd name="textAreaBottom" fmla="*/ 195480 h 195120"/>
              </a:gdLst>
              <a:ahLst/>
              <a:rect l="textAreaLeft" t="textAreaTop" r="textAreaRight" b="textAreaBottom"/>
              <a:pathLst>
                <a:path w="13248" h="2269">
                  <a:moveTo>
                    <a:pt x="0" y="3"/>
                  </a:moveTo>
                  <a:cubicBezTo>
                    <a:pt x="7720" y="2268"/>
                    <a:pt x="13247" y="0"/>
                    <a:pt x="13247" y="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65" name=""/>
            <p:cNvSpPr/>
            <p:nvPr/>
          </p:nvSpPr>
          <p:spPr>
            <a:xfrm>
              <a:off x="6936840" y="827640"/>
              <a:ext cx="2442240" cy="213840"/>
            </a:xfrm>
            <a:custGeom>
              <a:avLst/>
              <a:gdLst>
                <a:gd name="textAreaLeft" fmla="*/ 0 w 2442240"/>
                <a:gd name="textAreaRight" fmla="*/ 2442600 w 2442240"/>
                <a:gd name="textAreaTop" fmla="*/ 0 h 213840"/>
                <a:gd name="textAreaBottom" fmla="*/ 214200 h 213840"/>
              </a:gdLst>
              <a:ahLst/>
              <a:rect l="textAreaLeft" t="textAreaTop" r="textAreaRight" b="textAreaBottom"/>
              <a:pathLst>
                <a:path w="13290" h="2488">
                  <a:moveTo>
                    <a:pt x="0" y="2484"/>
                  </a:moveTo>
                  <a:cubicBezTo>
                    <a:pt x="7745" y="0"/>
                    <a:pt x="13289" y="2487"/>
                    <a:pt x="13289" y="2487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66" name=""/>
            <p:cNvSpPr/>
            <p:nvPr/>
          </p:nvSpPr>
          <p:spPr>
            <a:xfrm>
              <a:off x="6949440" y="736200"/>
              <a:ext cx="2429640" cy="112680"/>
            </a:xfrm>
            <a:custGeom>
              <a:avLst/>
              <a:gdLst>
                <a:gd name="textAreaLeft" fmla="*/ 0 w 2429640"/>
                <a:gd name="textAreaRight" fmla="*/ 2430000 w 2429640"/>
                <a:gd name="textAreaTop" fmla="*/ 0 h 112680"/>
                <a:gd name="textAreaBottom" fmla="*/ 113040 h 112680"/>
              </a:gdLst>
              <a:ahLst/>
              <a:rect l="textAreaLeft" t="textAreaTop" r="textAreaRight" b="textAreaBottom"/>
              <a:pathLst>
                <a:path w="13220" h="1321">
                  <a:moveTo>
                    <a:pt x="0" y="1318"/>
                  </a:moveTo>
                  <a:cubicBezTo>
                    <a:pt x="7704" y="0"/>
                    <a:pt x="13219" y="1320"/>
                    <a:pt x="13219" y="132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5560" bIns="255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67" name=""/>
            <p:cNvSpPr/>
            <p:nvPr/>
          </p:nvSpPr>
          <p:spPr>
            <a:xfrm>
              <a:off x="6956280" y="673920"/>
              <a:ext cx="2422800" cy="14760"/>
            </a:xfrm>
            <a:custGeom>
              <a:avLst/>
              <a:gdLst>
                <a:gd name="textAreaLeft" fmla="*/ 0 w 2422800"/>
                <a:gd name="textAreaRight" fmla="*/ 2423160 w 2422800"/>
                <a:gd name="textAreaTop" fmla="*/ 0 h 14760"/>
                <a:gd name="textAreaBottom" fmla="*/ 15120 h 14760"/>
              </a:gdLst>
              <a:ahLst/>
              <a:rect l="textAreaLeft" t="textAreaTop" r="textAreaRight" b="textAreaBottom"/>
              <a:pathLst>
                <a:path w="13185" h="193">
                  <a:moveTo>
                    <a:pt x="0" y="0"/>
                  </a:moveTo>
                  <a:cubicBezTo>
                    <a:pt x="7684" y="192"/>
                    <a:pt x="13184" y="0"/>
                    <a:pt x="13184" y="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240" bIns="324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68" name=""/>
            <p:cNvSpPr/>
            <p:nvPr/>
          </p:nvSpPr>
          <p:spPr>
            <a:xfrm>
              <a:off x="6947280" y="550080"/>
              <a:ext cx="2429280" cy="83160"/>
            </a:xfrm>
            <a:custGeom>
              <a:avLst/>
              <a:gdLst>
                <a:gd name="textAreaLeft" fmla="*/ 0 w 2429280"/>
                <a:gd name="textAreaRight" fmla="*/ 2429640 w 2429280"/>
                <a:gd name="textAreaTop" fmla="*/ 0 h 83160"/>
                <a:gd name="textAreaBottom" fmla="*/ 83520 h 83160"/>
              </a:gdLst>
              <a:ahLst/>
              <a:rect l="textAreaLeft" t="textAreaTop" r="textAreaRight" b="textAreaBottom"/>
              <a:pathLst>
                <a:path w="13219" h="979">
                  <a:moveTo>
                    <a:pt x="0" y="1"/>
                  </a:moveTo>
                  <a:cubicBezTo>
                    <a:pt x="7704" y="978"/>
                    <a:pt x="13218" y="0"/>
                    <a:pt x="13218" y="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69" name=""/>
            <p:cNvSpPr/>
            <p:nvPr/>
          </p:nvSpPr>
          <p:spPr>
            <a:xfrm>
              <a:off x="7645320" y="469800"/>
              <a:ext cx="262800" cy="2376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5400" bIns="54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0" name=""/>
            <p:cNvSpPr/>
            <p:nvPr/>
          </p:nvSpPr>
          <p:spPr>
            <a:xfrm>
              <a:off x="8284320" y="462600"/>
              <a:ext cx="263160" cy="2376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5400" bIns="54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1" name=""/>
            <p:cNvSpPr/>
            <p:nvPr/>
          </p:nvSpPr>
          <p:spPr>
            <a:xfrm>
              <a:off x="7640640" y="912600"/>
              <a:ext cx="263160" cy="2340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5040" bIns="504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2" name=""/>
            <p:cNvSpPr/>
            <p:nvPr/>
          </p:nvSpPr>
          <p:spPr>
            <a:xfrm>
              <a:off x="8297280" y="905400"/>
              <a:ext cx="263160" cy="2412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3" name=""/>
            <p:cNvSpPr/>
            <p:nvPr/>
          </p:nvSpPr>
          <p:spPr>
            <a:xfrm>
              <a:off x="7515360" y="471960"/>
              <a:ext cx="26280" cy="11772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4" name=""/>
            <p:cNvSpPr/>
            <p:nvPr/>
          </p:nvSpPr>
          <p:spPr>
            <a:xfrm>
              <a:off x="7513200" y="827640"/>
              <a:ext cx="26640" cy="11772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5" name=""/>
            <p:cNvSpPr/>
            <p:nvPr/>
          </p:nvSpPr>
          <p:spPr>
            <a:xfrm>
              <a:off x="8066520" y="470520"/>
              <a:ext cx="54720" cy="26280"/>
            </a:xfrm>
            <a:prstGeom prst="rect">
              <a:avLst/>
            </a:prstGeom>
            <a:solidFill>
              <a:srgbClr val="ff525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6" name=""/>
            <p:cNvSpPr/>
            <p:nvPr/>
          </p:nvSpPr>
          <p:spPr>
            <a:xfrm>
              <a:off x="8065440" y="910440"/>
              <a:ext cx="55080" cy="26280"/>
            </a:xfrm>
            <a:prstGeom prst="rect">
              <a:avLst/>
            </a:prstGeom>
            <a:solidFill>
              <a:srgbClr val="ff525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7" name=""/>
            <p:cNvSpPr/>
            <p:nvPr/>
          </p:nvSpPr>
          <p:spPr>
            <a:xfrm>
              <a:off x="8044200" y="856080"/>
              <a:ext cx="101520" cy="70200"/>
            </a:xfrm>
            <a:custGeom>
              <a:avLst/>
              <a:gdLst>
                <a:gd name="textAreaLeft" fmla="*/ 0 w 101520"/>
                <a:gd name="textAreaRight" fmla="*/ 101880 w 101520"/>
                <a:gd name="textAreaTop" fmla="*/ 0 h 70200"/>
                <a:gd name="textAreaBottom" fmla="*/ 70560 h 70200"/>
              </a:gdLst>
              <a:ahLst/>
              <a:rect l="textAreaLeft" t="textAreaTop" r="textAreaRight" b="textAreaBottom"/>
              <a:pathLst>
                <a:path w="562" h="816">
                  <a:moveTo>
                    <a:pt x="0" y="799"/>
                  </a:moveTo>
                  <a:cubicBezTo>
                    <a:pt x="266" y="0"/>
                    <a:pt x="561" y="809"/>
                    <a:pt x="561" y="809"/>
                  </a:cubicBezTo>
                  <a:lnTo>
                    <a:pt x="557" y="815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840" bIns="1584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8" name=""/>
            <p:cNvSpPr/>
            <p:nvPr/>
          </p:nvSpPr>
          <p:spPr>
            <a:xfrm>
              <a:off x="8044200" y="833040"/>
              <a:ext cx="101520" cy="38520"/>
            </a:xfrm>
            <a:custGeom>
              <a:avLst/>
              <a:gdLst>
                <a:gd name="textAreaLeft" fmla="*/ 0 w 101520"/>
                <a:gd name="textAreaRight" fmla="*/ 101880 w 101520"/>
                <a:gd name="textAreaTop" fmla="*/ 0 h 38520"/>
                <a:gd name="textAreaBottom" fmla="*/ 38880 h 38520"/>
              </a:gdLst>
              <a:ahLst/>
              <a:rect l="textAreaLeft" t="textAreaTop" r="textAreaRight" b="textAreaBottom"/>
              <a:pathLst>
                <a:path w="562" h="452">
                  <a:moveTo>
                    <a:pt x="0" y="442"/>
                  </a:moveTo>
                  <a:cubicBezTo>
                    <a:pt x="266" y="0"/>
                    <a:pt x="561" y="448"/>
                    <a:pt x="561" y="448"/>
                  </a:cubicBezTo>
                  <a:lnTo>
                    <a:pt x="557" y="451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" bIns="9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79" name=""/>
            <p:cNvSpPr/>
            <p:nvPr/>
          </p:nvSpPr>
          <p:spPr>
            <a:xfrm>
              <a:off x="8044200" y="815400"/>
              <a:ext cx="101520" cy="16560"/>
            </a:xfrm>
            <a:custGeom>
              <a:avLst/>
              <a:gdLst>
                <a:gd name="textAreaLeft" fmla="*/ 0 w 101520"/>
                <a:gd name="textAreaRight" fmla="*/ 101880 w 101520"/>
                <a:gd name="textAreaTop" fmla="*/ 0 h 16560"/>
                <a:gd name="textAreaBottom" fmla="*/ 16920 h 16560"/>
              </a:gdLst>
              <a:ahLst/>
              <a:rect l="textAreaLeft" t="textAreaTop" r="textAreaRight" b="textAreaBottom"/>
              <a:pathLst>
                <a:path w="562" h="204">
                  <a:moveTo>
                    <a:pt x="0" y="199"/>
                  </a:moveTo>
                  <a:cubicBezTo>
                    <a:pt x="267" y="0"/>
                    <a:pt x="561" y="201"/>
                    <a:pt x="561" y="201"/>
                  </a:cubicBezTo>
                  <a:lnTo>
                    <a:pt x="558" y="203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960" bIns="39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80" name=""/>
            <p:cNvSpPr/>
            <p:nvPr/>
          </p:nvSpPr>
          <p:spPr>
            <a:xfrm>
              <a:off x="8044200" y="785160"/>
              <a:ext cx="101880" cy="8640"/>
            </a:xfrm>
            <a:custGeom>
              <a:avLst/>
              <a:gdLst>
                <a:gd name="textAreaLeft" fmla="*/ 0 w 101880"/>
                <a:gd name="textAreaRight" fmla="*/ 102240 w 101880"/>
                <a:gd name="textAreaTop" fmla="*/ 0 h 8640"/>
                <a:gd name="textAreaBottom" fmla="*/ 9000 h 8640"/>
              </a:gdLst>
              <a:ahLst/>
              <a:rect l="textAreaLeft" t="textAreaTop" r="textAreaRight" b="textAreaBottom"/>
              <a:pathLst>
                <a:path w="562" h="118">
                  <a:moveTo>
                    <a:pt x="0" y="115"/>
                  </a:moveTo>
                  <a:cubicBezTo>
                    <a:pt x="267" y="0"/>
                    <a:pt x="561" y="117"/>
                    <a:pt x="561" y="117"/>
                  </a:cubicBezTo>
                  <a:lnTo>
                    <a:pt x="557" y="117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00" bIns="18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81" name=""/>
            <p:cNvSpPr/>
            <p:nvPr/>
          </p:nvSpPr>
          <p:spPr>
            <a:xfrm>
              <a:off x="8040600" y="465120"/>
              <a:ext cx="106560" cy="78840"/>
            </a:xfrm>
            <a:custGeom>
              <a:avLst/>
              <a:gdLst>
                <a:gd name="textAreaLeft" fmla="*/ 0 w 106560"/>
                <a:gd name="textAreaRight" fmla="*/ 106920 w 106560"/>
                <a:gd name="textAreaTop" fmla="*/ 0 h 78840"/>
                <a:gd name="textAreaBottom" fmla="*/ 79200 h 78840"/>
              </a:gdLst>
              <a:ahLst/>
              <a:rect l="textAreaLeft" t="textAreaTop" r="textAreaRight" b="textAreaBottom"/>
              <a:pathLst>
                <a:path w="586" h="909">
                  <a:moveTo>
                    <a:pt x="0" y="18"/>
                  </a:moveTo>
                  <a:cubicBezTo>
                    <a:pt x="278" y="908"/>
                    <a:pt x="585" y="6"/>
                    <a:pt x="585" y="6"/>
                  </a:cubicBezTo>
                  <a:lnTo>
                    <a:pt x="581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000" bIns="18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82" name=""/>
            <p:cNvSpPr/>
            <p:nvPr/>
          </p:nvSpPr>
          <p:spPr>
            <a:xfrm>
              <a:off x="8040600" y="526320"/>
              <a:ext cx="106560" cy="42480"/>
            </a:xfrm>
            <a:custGeom>
              <a:avLst/>
              <a:gdLst>
                <a:gd name="textAreaLeft" fmla="*/ 0 w 106560"/>
                <a:gd name="textAreaRight" fmla="*/ 106920 w 106560"/>
                <a:gd name="textAreaTop" fmla="*/ 0 h 42480"/>
                <a:gd name="textAreaBottom" fmla="*/ 42840 h 42480"/>
              </a:gdLst>
              <a:ahLst/>
              <a:rect l="textAreaLeft" t="textAreaTop" r="textAreaRight" b="textAreaBottom"/>
              <a:pathLst>
                <a:path w="586" h="503">
                  <a:moveTo>
                    <a:pt x="0" y="9"/>
                  </a:moveTo>
                  <a:cubicBezTo>
                    <a:pt x="278" y="502"/>
                    <a:pt x="585" y="3"/>
                    <a:pt x="585" y="3"/>
                  </a:cubicBezTo>
                  <a:lnTo>
                    <a:pt x="581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360" bIns="93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83" name=""/>
            <p:cNvSpPr/>
            <p:nvPr/>
          </p:nvSpPr>
          <p:spPr>
            <a:xfrm>
              <a:off x="8040960" y="570240"/>
              <a:ext cx="106200" cy="18360"/>
            </a:xfrm>
            <a:custGeom>
              <a:avLst/>
              <a:gdLst>
                <a:gd name="textAreaLeft" fmla="*/ 0 w 106200"/>
                <a:gd name="textAreaRight" fmla="*/ 106560 w 106200"/>
                <a:gd name="textAreaTop" fmla="*/ 0 h 18360"/>
                <a:gd name="textAreaBottom" fmla="*/ 18720 h 18360"/>
              </a:gdLst>
              <a:ahLst/>
              <a:rect l="textAreaLeft" t="textAreaTop" r="textAreaRight" b="textAreaBottom"/>
              <a:pathLst>
                <a:path w="585" h="227">
                  <a:moveTo>
                    <a:pt x="0" y="4"/>
                  </a:moveTo>
                  <a:cubicBezTo>
                    <a:pt x="278" y="226"/>
                    <a:pt x="584" y="1"/>
                    <a:pt x="584" y="1"/>
                  </a:cubicBezTo>
                  <a:lnTo>
                    <a:pt x="580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960" bIns="39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84" name=""/>
            <p:cNvSpPr/>
            <p:nvPr/>
          </p:nvSpPr>
          <p:spPr>
            <a:xfrm>
              <a:off x="8040960" y="612720"/>
              <a:ext cx="106560" cy="10080"/>
            </a:xfrm>
            <a:custGeom>
              <a:avLst/>
              <a:gdLst>
                <a:gd name="textAreaLeft" fmla="*/ 0 w 106560"/>
                <a:gd name="textAreaRight" fmla="*/ 106920 w 106560"/>
                <a:gd name="textAreaTop" fmla="*/ 0 h 10080"/>
                <a:gd name="textAreaBottom" fmla="*/ 10440 h 10080"/>
              </a:gdLst>
              <a:ahLst/>
              <a:rect l="textAreaLeft" t="textAreaTop" r="textAreaRight" b="textAreaBottom"/>
              <a:pathLst>
                <a:path w="585" h="131">
                  <a:moveTo>
                    <a:pt x="0" y="2"/>
                  </a:moveTo>
                  <a:cubicBezTo>
                    <a:pt x="277" y="130"/>
                    <a:pt x="584" y="0"/>
                    <a:pt x="584" y="0"/>
                  </a:cubicBezTo>
                  <a:lnTo>
                    <a:pt x="580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160" bIns="21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85" name=""/>
            <p:cNvSpPr/>
            <p:nvPr/>
          </p:nvSpPr>
          <p:spPr>
            <a:xfrm>
              <a:off x="7609680" y="466560"/>
              <a:ext cx="980640" cy="84600"/>
            </a:xfrm>
            <a:prstGeom prst="line">
              <a:avLst/>
            </a:prstGeom>
            <a:ln w="36000">
              <a:solidFill>
                <a:srgbClr val="ffab4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9600" bIns="396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86" name=""/>
            <p:cNvSpPr/>
            <p:nvPr/>
          </p:nvSpPr>
          <p:spPr>
            <a:xfrm>
              <a:off x="7580520" y="846000"/>
              <a:ext cx="980640" cy="84600"/>
            </a:xfrm>
            <a:prstGeom prst="line">
              <a:avLst/>
            </a:prstGeom>
            <a:ln w="36000">
              <a:solidFill>
                <a:srgbClr val="ffab4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9600" bIns="396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087" name=""/>
            <p:cNvSpPr/>
            <p:nvPr/>
          </p:nvSpPr>
          <p:spPr>
            <a:xfrm>
              <a:off x="7507080" y="637560"/>
              <a:ext cx="1226880" cy="105480"/>
            </a:xfrm>
            <a:prstGeom prst="line">
              <a:avLst/>
            </a:prstGeom>
            <a:ln w="144000">
              <a:solidFill>
                <a:srgbClr val="61616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grpSp>
          <p:nvGrpSpPr>
            <p:cNvPr id="1088" name=""/>
            <p:cNvGrpSpPr/>
            <p:nvPr/>
          </p:nvGrpSpPr>
          <p:grpSpPr>
            <a:xfrm>
              <a:off x="8079120" y="737640"/>
              <a:ext cx="334080" cy="156960"/>
              <a:chOff x="8079120" y="737640"/>
              <a:chExt cx="334080" cy="156960"/>
            </a:xfrm>
          </p:grpSpPr>
          <p:sp>
            <p:nvSpPr>
              <p:cNvPr id="1089" name=""/>
              <p:cNvSpPr/>
              <p:nvPr/>
            </p:nvSpPr>
            <p:spPr>
              <a:xfrm flipV="1">
                <a:off x="8400600" y="761760"/>
                <a:ext cx="12600" cy="13284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2840" bIns="4284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090" name=""/>
              <p:cNvSpPr/>
              <p:nvPr/>
            </p:nvSpPr>
            <p:spPr>
              <a:xfrm flipV="1">
                <a:off x="8079120" y="737640"/>
                <a:ext cx="12240" cy="13284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2840" bIns="4284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091" name=""/>
              <p:cNvSpPr/>
              <p:nvPr/>
            </p:nvSpPr>
            <p:spPr>
              <a:xfrm flipV="1">
                <a:off x="8153280" y="741600"/>
                <a:ext cx="12240" cy="13284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2840" bIns="4284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092" name=""/>
              <p:cNvSpPr/>
              <p:nvPr/>
            </p:nvSpPr>
            <p:spPr>
              <a:xfrm flipV="1">
                <a:off x="8237880" y="751320"/>
                <a:ext cx="12600" cy="13284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2840" bIns="4284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093" name=""/>
              <p:cNvSpPr/>
              <p:nvPr/>
            </p:nvSpPr>
            <p:spPr>
              <a:xfrm flipV="1">
                <a:off x="8316000" y="757800"/>
                <a:ext cx="12600" cy="13284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2840" bIns="4284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  <p:grpSp>
          <p:nvGrpSpPr>
            <p:cNvPr id="1094" name=""/>
            <p:cNvGrpSpPr/>
            <p:nvPr/>
          </p:nvGrpSpPr>
          <p:grpSpPr>
            <a:xfrm>
              <a:off x="8100720" y="527400"/>
              <a:ext cx="326160" cy="152280"/>
              <a:chOff x="8100720" y="527400"/>
              <a:chExt cx="326160" cy="152280"/>
            </a:xfrm>
          </p:grpSpPr>
          <p:sp>
            <p:nvSpPr>
              <p:cNvPr id="1095" name=""/>
              <p:cNvSpPr/>
              <p:nvPr/>
            </p:nvSpPr>
            <p:spPr>
              <a:xfrm flipH="1">
                <a:off x="8419680" y="558360"/>
                <a:ext cx="7200" cy="1213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31320" bIns="3132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096" name=""/>
              <p:cNvSpPr/>
              <p:nvPr/>
            </p:nvSpPr>
            <p:spPr>
              <a:xfrm flipH="1">
                <a:off x="8100720" y="527400"/>
                <a:ext cx="7200" cy="1213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31320" bIns="3132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097" name=""/>
              <p:cNvSpPr/>
              <p:nvPr/>
            </p:nvSpPr>
            <p:spPr>
              <a:xfrm flipH="1">
                <a:off x="8174160" y="536040"/>
                <a:ext cx="7200" cy="1213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31320" bIns="3132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098" name=""/>
              <p:cNvSpPr/>
              <p:nvPr/>
            </p:nvSpPr>
            <p:spPr>
              <a:xfrm flipH="1">
                <a:off x="8258400" y="541080"/>
                <a:ext cx="7200" cy="1213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31320" bIns="3132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099" name=""/>
              <p:cNvSpPr/>
              <p:nvPr/>
            </p:nvSpPr>
            <p:spPr>
              <a:xfrm flipH="1">
                <a:off x="8336520" y="547560"/>
                <a:ext cx="6840" cy="1213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31320" bIns="3132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  <p:sp>
          <p:nvSpPr>
            <p:cNvPr id="1100" name=""/>
            <p:cNvSpPr/>
            <p:nvPr/>
          </p:nvSpPr>
          <p:spPr>
            <a:xfrm>
              <a:off x="7346520" y="166680"/>
              <a:ext cx="1749240" cy="185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1101" name="" descr=""/>
          <p:cNvPicPr/>
          <p:nvPr/>
        </p:nvPicPr>
        <p:blipFill>
          <a:blip r:embed="rId1"/>
          <a:stretch/>
        </p:blipFill>
        <p:spPr>
          <a:xfrm>
            <a:off x="5473800" y="42840"/>
            <a:ext cx="1555200" cy="2134080"/>
          </a:xfrm>
          <a:prstGeom prst="rect">
            <a:avLst/>
          </a:prstGeom>
          <a:ln w="0">
            <a:noFill/>
          </a:ln>
        </p:spPr>
      </p:pic>
      <p:pic>
        <p:nvPicPr>
          <p:cNvPr id="1102" name="" descr=""/>
          <p:cNvPicPr/>
          <p:nvPr/>
        </p:nvPicPr>
        <p:blipFill>
          <a:blip r:embed="rId2"/>
          <a:stretch/>
        </p:blipFill>
        <p:spPr>
          <a:xfrm>
            <a:off x="3742920" y="2646720"/>
            <a:ext cx="1791720" cy="2418480"/>
          </a:xfrm>
          <a:prstGeom prst="rect">
            <a:avLst/>
          </a:prstGeom>
          <a:ln w="0">
            <a:noFill/>
          </a:ln>
        </p:spPr>
      </p:pic>
      <p:pic>
        <p:nvPicPr>
          <p:cNvPr id="1103" name="" descr=""/>
          <p:cNvPicPr/>
          <p:nvPr/>
        </p:nvPicPr>
        <p:blipFill>
          <a:blip r:embed="rId3"/>
          <a:stretch/>
        </p:blipFill>
        <p:spPr>
          <a:xfrm rot="16200000">
            <a:off x="2099520" y="1098360"/>
            <a:ext cx="1583640" cy="1720800"/>
          </a:xfrm>
          <a:prstGeom prst="rect">
            <a:avLst/>
          </a:prstGeom>
          <a:ln w="0">
            <a:noFill/>
          </a:ln>
        </p:spPr>
      </p:pic>
      <p:pic>
        <p:nvPicPr>
          <p:cNvPr id="1104" name="" descr=""/>
          <p:cNvPicPr/>
          <p:nvPr/>
        </p:nvPicPr>
        <p:blipFill>
          <a:blip r:embed="rId4"/>
          <a:stretch/>
        </p:blipFill>
        <p:spPr>
          <a:xfrm>
            <a:off x="-10440" y="1513800"/>
            <a:ext cx="1996200" cy="2674440"/>
          </a:xfrm>
          <a:prstGeom prst="rect">
            <a:avLst/>
          </a:prstGeom>
          <a:ln w="0">
            <a:noFill/>
          </a:ln>
        </p:spPr>
      </p:pic>
      <p:pic>
        <p:nvPicPr>
          <p:cNvPr id="1105" name="" descr=""/>
          <p:cNvPicPr/>
          <p:nvPr/>
        </p:nvPicPr>
        <p:blipFill>
          <a:blip r:embed="rId5"/>
          <a:stretch/>
        </p:blipFill>
        <p:spPr>
          <a:xfrm>
            <a:off x="7396200" y="2048760"/>
            <a:ext cx="1664280" cy="2229120"/>
          </a:xfrm>
          <a:prstGeom prst="rect">
            <a:avLst/>
          </a:prstGeom>
          <a:ln w="0">
            <a:noFill/>
          </a:ln>
        </p:spPr>
      </p:pic>
      <p:pic>
        <p:nvPicPr>
          <p:cNvPr id="1106" name="" descr=""/>
          <p:cNvPicPr/>
          <p:nvPr/>
        </p:nvPicPr>
        <p:blipFill>
          <a:blip r:embed="rId6"/>
          <a:stretch/>
        </p:blipFill>
        <p:spPr>
          <a:xfrm rot="5400000">
            <a:off x="5722920" y="2579400"/>
            <a:ext cx="1583640" cy="1720800"/>
          </a:xfrm>
          <a:prstGeom prst="rect">
            <a:avLst/>
          </a:prstGeom>
          <a:ln w="0">
            <a:noFill/>
          </a:ln>
        </p:spPr>
      </p:pic>
      <p:pic>
        <p:nvPicPr>
          <p:cNvPr id="1107" name="" descr=""/>
          <p:cNvPicPr/>
          <p:nvPr/>
        </p:nvPicPr>
        <p:blipFill>
          <a:blip r:embed="rId7"/>
          <a:stretch/>
        </p:blipFill>
        <p:spPr>
          <a:xfrm rot="10800000">
            <a:off x="2104920" y="3289320"/>
            <a:ext cx="1583640" cy="1720800"/>
          </a:xfrm>
          <a:prstGeom prst="rect">
            <a:avLst/>
          </a:prstGeom>
          <a:ln w="0">
            <a:noFill/>
          </a:ln>
        </p:spPr>
      </p:pic>
      <p:pic>
        <p:nvPicPr>
          <p:cNvPr id="1108" name="" descr=""/>
          <p:cNvPicPr/>
          <p:nvPr/>
        </p:nvPicPr>
        <p:blipFill>
          <a:blip r:embed="rId8"/>
          <a:stretch/>
        </p:blipFill>
        <p:spPr>
          <a:xfrm flipH="1" rot="10800000">
            <a:off x="3889080" y="196920"/>
            <a:ext cx="1583640" cy="1720800"/>
          </a:xfrm>
          <a:prstGeom prst="rect">
            <a:avLst/>
          </a:prstGeom>
          <a:ln w="0">
            <a:noFill/>
          </a:ln>
        </p:spPr>
      </p:pic>
      <p:grpSp>
        <p:nvGrpSpPr>
          <p:cNvPr id="1109" name=""/>
          <p:cNvGrpSpPr/>
          <p:nvPr/>
        </p:nvGrpSpPr>
        <p:grpSpPr>
          <a:xfrm>
            <a:off x="5632920" y="4390200"/>
            <a:ext cx="3276360" cy="638640"/>
            <a:chOff x="5632920" y="4390200"/>
            <a:chExt cx="3276360" cy="638640"/>
          </a:xfrm>
        </p:grpSpPr>
        <p:pic>
          <p:nvPicPr>
            <p:cNvPr id="1110" name="" descr=""/>
            <p:cNvPicPr/>
            <p:nvPr/>
          </p:nvPicPr>
          <p:blipFill>
            <a:blip r:embed="rId9">
              <a:alphaModFix amt="50000"/>
            </a:blip>
            <a:stretch/>
          </p:blipFill>
          <p:spPr>
            <a:xfrm>
              <a:off x="6905160" y="4390200"/>
              <a:ext cx="2004120" cy="638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11" name="" descr=""/>
            <p:cNvPicPr/>
            <p:nvPr/>
          </p:nvPicPr>
          <p:blipFill>
            <a:blip r:embed="rId10">
              <a:alphaModFix amt="50000"/>
            </a:blip>
            <a:stretch/>
          </p:blipFill>
          <p:spPr>
            <a:xfrm>
              <a:off x="5632920" y="4509000"/>
              <a:ext cx="1234800" cy="40824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2" name="" descr=""/>
          <p:cNvPicPr/>
          <p:nvPr/>
        </p:nvPicPr>
        <p:blipFill>
          <a:blip r:embed="rId1"/>
          <a:stretch/>
        </p:blipFill>
        <p:spPr>
          <a:xfrm>
            <a:off x="1195560" y="3929040"/>
            <a:ext cx="7310520" cy="1106640"/>
          </a:xfrm>
          <a:prstGeom prst="rect">
            <a:avLst/>
          </a:prstGeom>
          <a:ln w="0">
            <a:noFill/>
          </a:ln>
        </p:spPr>
      </p:pic>
      <p:sp>
        <p:nvSpPr>
          <p:cNvPr id="1113" name="PlaceHolder 1"/>
          <p:cNvSpPr>
            <a:spLocks noGrp="1"/>
          </p:cNvSpPr>
          <p:nvPr>
            <p:ph/>
          </p:nvPr>
        </p:nvSpPr>
        <p:spPr>
          <a:xfrm>
            <a:off x="1090440" y="938880"/>
            <a:ext cx="7714080" cy="370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Spin precesses around axis </a:t>
            </a:r>
            <a:r>
              <a:rPr b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x 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with amplitude C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libri"/>
                <a:ea typeface="Arial"/>
              </a:rPr>
              <a:t>1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 and frequency </a:t>
            </a:r>
            <a:r>
              <a:rPr b="0" lang="de-CH" sz="17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libri"/>
                <a:ea typeface="Times New Roman"/>
              </a:rPr>
              <a:t>x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, and around </a:t>
            </a:r>
            <a:r>
              <a:rPr b="1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y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 with amplitude C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libri"/>
                <a:ea typeface="Times New Roman"/>
              </a:rPr>
              <a:t>2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 and frequency </a:t>
            </a:r>
            <a:r>
              <a:rPr b="0" lang="de-CH" sz="17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libri"/>
                <a:ea typeface="Times New Roman"/>
              </a:rPr>
              <a:t>y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. Phase difference between the two </a:t>
            </a:r>
            <a:r>
              <a:rPr b="0" lang="de-CH" sz="1700" spc="-1" strike="noStrike">
                <a:solidFill>
                  <a:srgbClr val="000000"/>
                </a:solidFill>
                <a:latin typeface="TeX Gyre Pagella"/>
                <a:ea typeface="TeX Gyre Pagella"/>
              </a:rPr>
              <a:t>β</a:t>
            </a:r>
            <a:r>
              <a:rPr b="0" lang="de-CH" sz="1700" spc="-1" strike="noStrike" baseline="-8000">
                <a:solidFill>
                  <a:srgbClr val="000000"/>
                </a:solidFill>
                <a:latin typeface="Callibri"/>
                <a:ea typeface="TeX Gyre Pagella"/>
              </a:rPr>
              <a:t>0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The movement of the spin encloses an area A on some abstract surface. </a:t>
            </a: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The area can be calculated from Green’s theorem: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The geometric phase as a function time is then: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4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Calculation of geometric phases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5" name="PlaceHolder 3"/>
          <p:cNvSpPr>
            <a:spLocks noGrp="1"/>
          </p:cNvSpPr>
          <p:nvPr>
            <p:ph type="sldNum" idx="33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3CA6550F-7969-4884-B9B2-EECD75BBB10D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16" name="" descr=""/>
          <p:cNvPicPr/>
          <p:nvPr/>
        </p:nvPicPr>
        <p:blipFill>
          <a:blip r:embed="rId2"/>
          <a:stretch/>
        </p:blipFill>
        <p:spPr>
          <a:xfrm>
            <a:off x="1345680" y="1539360"/>
            <a:ext cx="5004000" cy="419040"/>
          </a:xfrm>
          <a:prstGeom prst="rect">
            <a:avLst/>
          </a:prstGeom>
          <a:ln w="0">
            <a:noFill/>
          </a:ln>
        </p:spPr>
      </p:pic>
      <p:pic>
        <p:nvPicPr>
          <p:cNvPr id="1117" name="" descr=""/>
          <p:cNvPicPr/>
          <p:nvPr/>
        </p:nvPicPr>
        <p:blipFill>
          <a:blip r:embed="rId3"/>
          <a:stretch/>
        </p:blipFill>
        <p:spPr>
          <a:xfrm>
            <a:off x="1482480" y="2710080"/>
            <a:ext cx="2606760" cy="694800"/>
          </a:xfrm>
          <a:prstGeom prst="rect">
            <a:avLst/>
          </a:prstGeom>
          <a:ln w="0">
            <a:noFill/>
          </a:ln>
        </p:spPr>
      </p:pic>
      <p:sp>
        <p:nvSpPr>
          <p:cNvPr id="1118" name=""/>
          <p:cNvSpPr/>
          <p:nvPr/>
        </p:nvSpPr>
        <p:spPr>
          <a:xfrm>
            <a:off x="6136200" y="4787280"/>
            <a:ext cx="940680" cy="303480"/>
          </a:xfrm>
          <a:prstGeom prst="ellipse">
            <a:avLst/>
          </a:prstGeom>
          <a:noFill/>
          <a:ln w="18000">
            <a:solidFill>
              <a:srgbClr val="e53935"/>
            </a:solidFill>
            <a:custDash>
              <a:ds d="197000" sp="197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PlaceHolder 1"/>
          <p:cNvSpPr>
            <a:spLocks noGrp="1"/>
          </p:cNvSpPr>
          <p:nvPr>
            <p:ph/>
          </p:nvPr>
        </p:nvSpPr>
        <p:spPr>
          <a:xfrm>
            <a:off x="1090440" y="938880"/>
            <a:ext cx="7714080" cy="370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In the case where the two oscillations have the same frequency the geometric phase is: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The motion of the spin in this case is an ellipse with eccentricity defined by the phase difference between oscillations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no phase difference: ellipse looks like a line – no geometric phase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de-CH" sz="17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π</a:t>
            </a:r>
            <a:r>
              <a:rPr b="1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/2 phase difference: ellipse is a circle and maximum area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0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Calculation of geometric phases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1" name="PlaceHolder 3"/>
          <p:cNvSpPr>
            <a:spLocks noGrp="1"/>
          </p:cNvSpPr>
          <p:nvPr>
            <p:ph type="sldNum" idx="34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ACB58BF6-8E1D-43F1-A6BB-96F6CFDFA5D0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22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2491560" y="3517920"/>
            <a:ext cx="4160880" cy="1269720"/>
          </a:xfrm>
          <a:prstGeom prst="rect">
            <a:avLst/>
          </a:prstGeom>
          <a:ln w="0">
            <a:noFill/>
          </a:ln>
        </p:spPr>
      </p:pic>
      <p:pic>
        <p:nvPicPr>
          <p:cNvPr id="1123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1548360" y="1470960"/>
            <a:ext cx="7203960" cy="499680"/>
          </a:xfrm>
          <a:prstGeom prst="rect">
            <a:avLst/>
          </a:prstGeom>
          <a:ln w="0">
            <a:noFill/>
          </a:ln>
        </p:spPr>
      </p:pic>
      <p:sp>
        <p:nvSpPr>
          <p:cNvPr id="1124" name=""/>
          <p:cNvSpPr/>
          <p:nvPr/>
        </p:nvSpPr>
        <p:spPr>
          <a:xfrm>
            <a:off x="7302600" y="1508040"/>
            <a:ext cx="1644840" cy="471960"/>
          </a:xfrm>
          <a:prstGeom prst="rect">
            <a:avLst/>
          </a:prstGeom>
          <a:noFill/>
          <a:ln w="18000">
            <a:solidFill>
              <a:srgbClr val="3465a4"/>
            </a:solidFill>
            <a:custDash>
              <a:ds d="197000" sp="197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PlaceHolder 1"/>
          <p:cNvSpPr>
            <a:spLocks noGrp="1"/>
          </p:cNvSpPr>
          <p:nvPr>
            <p:ph/>
          </p:nvPr>
        </p:nvSpPr>
        <p:spPr>
          <a:xfrm>
            <a:off x="1090440" y="938880"/>
            <a:ext cx="4984560" cy="203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Spin precession due to misalignment of E-field: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longitudinal oscillations due to stronger and weaker freeze field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(cyclotron frequency)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radial oscillations due to longitudinal E-field oscillating between upstream and downstream directions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(cyclotron frequency)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6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Example of a geometric phase accumulation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7" name="PlaceHolder 3"/>
          <p:cNvSpPr>
            <a:spLocks noGrp="1"/>
          </p:cNvSpPr>
          <p:nvPr>
            <p:ph type="sldNum" idx="35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CDF99E23-7105-4B57-9685-F564488FE04F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28" name="" descr=""/>
          <p:cNvPicPr/>
          <p:nvPr/>
        </p:nvPicPr>
        <p:blipFill>
          <a:blip r:embed="rId1"/>
          <a:stretch/>
        </p:blipFill>
        <p:spPr>
          <a:xfrm>
            <a:off x="6103800" y="1045440"/>
            <a:ext cx="3013920" cy="4068360"/>
          </a:xfrm>
          <a:prstGeom prst="rect">
            <a:avLst/>
          </a:prstGeom>
          <a:ln w="0">
            <a:noFill/>
          </a:ln>
        </p:spPr>
      </p:pic>
      <p:grpSp>
        <p:nvGrpSpPr>
          <p:cNvPr id="1129" name=""/>
          <p:cNvGrpSpPr/>
          <p:nvPr/>
        </p:nvGrpSpPr>
        <p:grpSpPr>
          <a:xfrm>
            <a:off x="1223280" y="2977200"/>
            <a:ext cx="5446080" cy="2132640"/>
            <a:chOff x="1223280" y="2977200"/>
            <a:chExt cx="5446080" cy="2132640"/>
          </a:xfrm>
        </p:grpSpPr>
        <p:sp>
          <p:nvSpPr>
            <p:cNvPr id="1130" name=""/>
            <p:cNvSpPr/>
            <p:nvPr/>
          </p:nvSpPr>
          <p:spPr>
            <a:xfrm>
              <a:off x="4924440" y="3732480"/>
              <a:ext cx="59400" cy="28656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31" name=""/>
            <p:cNvSpPr/>
            <p:nvPr/>
          </p:nvSpPr>
          <p:spPr>
            <a:xfrm>
              <a:off x="4920120" y="4600080"/>
              <a:ext cx="59400" cy="28656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32" name=""/>
            <p:cNvSpPr/>
            <p:nvPr/>
          </p:nvSpPr>
          <p:spPr>
            <a:xfrm>
              <a:off x="1952280" y="3598920"/>
              <a:ext cx="3807720" cy="720"/>
            </a:xfrm>
            <a:prstGeom prst="line">
              <a:avLst/>
            </a:prstGeom>
            <a:ln w="72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0" bIns="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33" name=""/>
            <p:cNvSpPr/>
            <p:nvPr/>
          </p:nvSpPr>
          <p:spPr>
            <a:xfrm>
              <a:off x="1957680" y="5029920"/>
              <a:ext cx="3807720" cy="720"/>
            </a:xfrm>
            <a:prstGeom prst="line">
              <a:avLst/>
            </a:prstGeom>
            <a:ln w="72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0" bIns="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34" name=""/>
            <p:cNvSpPr/>
            <p:nvPr/>
          </p:nvSpPr>
          <p:spPr>
            <a:xfrm>
              <a:off x="1235160" y="3433680"/>
              <a:ext cx="5428800" cy="475200"/>
            </a:xfrm>
            <a:custGeom>
              <a:avLst/>
              <a:gdLst>
                <a:gd name="textAreaLeft" fmla="*/ 0 w 5428800"/>
                <a:gd name="textAreaRight" fmla="*/ 5429520 w 5428800"/>
                <a:gd name="textAreaTop" fmla="*/ 0 h 475200"/>
                <a:gd name="textAreaBottom" fmla="*/ 475920 h 475200"/>
              </a:gdLst>
              <a:ahLst/>
              <a:rect l="textAreaLeft" t="textAreaTop" r="textAreaRight" b="textAreaBottom"/>
              <a:pathLst>
                <a:path w="13248" h="2269">
                  <a:moveTo>
                    <a:pt x="0" y="3"/>
                  </a:moveTo>
                  <a:cubicBezTo>
                    <a:pt x="7720" y="2268"/>
                    <a:pt x="13247" y="0"/>
                    <a:pt x="13247" y="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35" name=""/>
            <p:cNvSpPr/>
            <p:nvPr/>
          </p:nvSpPr>
          <p:spPr>
            <a:xfrm>
              <a:off x="1223280" y="4588560"/>
              <a:ext cx="5446080" cy="521280"/>
            </a:xfrm>
            <a:custGeom>
              <a:avLst/>
              <a:gdLst>
                <a:gd name="textAreaLeft" fmla="*/ 0 w 5446080"/>
                <a:gd name="textAreaRight" fmla="*/ 5446800 w 5446080"/>
                <a:gd name="textAreaTop" fmla="*/ 0 h 521280"/>
                <a:gd name="textAreaBottom" fmla="*/ 522000 h 521280"/>
              </a:gdLst>
              <a:ahLst/>
              <a:rect l="textAreaLeft" t="textAreaTop" r="textAreaRight" b="textAreaBottom"/>
              <a:pathLst>
                <a:path w="13290" h="2488">
                  <a:moveTo>
                    <a:pt x="0" y="2484"/>
                  </a:moveTo>
                  <a:cubicBezTo>
                    <a:pt x="7745" y="0"/>
                    <a:pt x="13289" y="2487"/>
                    <a:pt x="13289" y="2487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36" name=""/>
            <p:cNvSpPr/>
            <p:nvPr/>
          </p:nvSpPr>
          <p:spPr>
            <a:xfrm>
              <a:off x="1251720" y="4365360"/>
              <a:ext cx="5417640" cy="275040"/>
            </a:xfrm>
            <a:custGeom>
              <a:avLst/>
              <a:gdLst>
                <a:gd name="textAreaLeft" fmla="*/ 0 w 5417640"/>
                <a:gd name="textAreaRight" fmla="*/ 5418360 w 5417640"/>
                <a:gd name="textAreaTop" fmla="*/ 0 h 275040"/>
                <a:gd name="textAreaBottom" fmla="*/ 275760 h 275040"/>
              </a:gdLst>
              <a:ahLst/>
              <a:rect l="textAreaLeft" t="textAreaTop" r="textAreaRight" b="textAreaBottom"/>
              <a:pathLst>
                <a:path w="13220" h="1321">
                  <a:moveTo>
                    <a:pt x="0" y="1318"/>
                  </a:moveTo>
                  <a:cubicBezTo>
                    <a:pt x="7704" y="0"/>
                    <a:pt x="13219" y="1320"/>
                    <a:pt x="13219" y="132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87480" bIns="8748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37" name=""/>
            <p:cNvSpPr/>
            <p:nvPr/>
          </p:nvSpPr>
          <p:spPr>
            <a:xfrm>
              <a:off x="1266480" y="4213800"/>
              <a:ext cx="5402880" cy="36360"/>
            </a:xfrm>
            <a:custGeom>
              <a:avLst/>
              <a:gdLst>
                <a:gd name="textAreaLeft" fmla="*/ 0 w 5402880"/>
                <a:gd name="textAreaRight" fmla="*/ 5403600 w 5402880"/>
                <a:gd name="textAreaTop" fmla="*/ 0 h 36360"/>
                <a:gd name="textAreaBottom" fmla="*/ 37080 h 36360"/>
              </a:gdLst>
              <a:ahLst/>
              <a:rect l="textAreaLeft" t="textAreaTop" r="textAreaRight" b="textAreaBottom"/>
              <a:pathLst>
                <a:path w="13185" h="193">
                  <a:moveTo>
                    <a:pt x="0" y="0"/>
                  </a:moveTo>
                  <a:cubicBezTo>
                    <a:pt x="7684" y="192"/>
                    <a:pt x="13184" y="0"/>
                    <a:pt x="13184" y="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1880" bIns="1188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38" name=""/>
            <p:cNvSpPr/>
            <p:nvPr/>
          </p:nvSpPr>
          <p:spPr>
            <a:xfrm>
              <a:off x="1246680" y="3912480"/>
              <a:ext cx="5417280" cy="202680"/>
            </a:xfrm>
            <a:custGeom>
              <a:avLst/>
              <a:gdLst>
                <a:gd name="textAreaLeft" fmla="*/ 0 w 5417280"/>
                <a:gd name="textAreaRight" fmla="*/ 5418000 w 5417280"/>
                <a:gd name="textAreaTop" fmla="*/ 0 h 202680"/>
                <a:gd name="textAreaBottom" fmla="*/ 203400 h 202680"/>
              </a:gdLst>
              <a:ahLst/>
              <a:rect l="textAreaLeft" t="textAreaTop" r="textAreaRight" b="textAreaBottom"/>
              <a:pathLst>
                <a:path w="13219" h="979">
                  <a:moveTo>
                    <a:pt x="0" y="1"/>
                  </a:moveTo>
                  <a:cubicBezTo>
                    <a:pt x="7704" y="978"/>
                    <a:pt x="13218" y="0"/>
                    <a:pt x="13218" y="0"/>
                  </a:cubicBezTo>
                </a:path>
              </a:pathLst>
            </a:custGeom>
            <a:noFill/>
            <a:ln w="0">
              <a:solidFill>
                <a:srgbClr val="b71c1c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0" bIns="648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39" name=""/>
            <p:cNvSpPr/>
            <p:nvPr/>
          </p:nvSpPr>
          <p:spPr>
            <a:xfrm>
              <a:off x="2802960" y="3715920"/>
              <a:ext cx="586080" cy="5796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0" name=""/>
            <p:cNvSpPr/>
            <p:nvPr/>
          </p:nvSpPr>
          <p:spPr>
            <a:xfrm>
              <a:off x="4228200" y="3699360"/>
              <a:ext cx="586440" cy="5796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1" name=""/>
            <p:cNvSpPr/>
            <p:nvPr/>
          </p:nvSpPr>
          <p:spPr>
            <a:xfrm>
              <a:off x="2792880" y="4795200"/>
              <a:ext cx="586440" cy="5796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2" name=""/>
            <p:cNvSpPr/>
            <p:nvPr/>
          </p:nvSpPr>
          <p:spPr>
            <a:xfrm>
              <a:off x="4257000" y="4778640"/>
              <a:ext cx="586440" cy="5760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360" bIns="183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3" name=""/>
            <p:cNvSpPr/>
            <p:nvPr/>
          </p:nvSpPr>
          <p:spPr>
            <a:xfrm>
              <a:off x="2513160" y="3721680"/>
              <a:ext cx="59400" cy="28656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4" name=""/>
            <p:cNvSpPr/>
            <p:nvPr/>
          </p:nvSpPr>
          <p:spPr>
            <a:xfrm>
              <a:off x="2508480" y="4588560"/>
              <a:ext cx="59400" cy="287280"/>
            </a:xfrm>
            <a:prstGeom prst="rect">
              <a:avLst/>
            </a:prstGeom>
            <a:solidFill>
              <a:srgbClr val="81c78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5" name=""/>
            <p:cNvSpPr/>
            <p:nvPr/>
          </p:nvSpPr>
          <p:spPr>
            <a:xfrm>
              <a:off x="3741840" y="3717720"/>
              <a:ext cx="122400" cy="64080"/>
            </a:xfrm>
            <a:prstGeom prst="rect">
              <a:avLst/>
            </a:prstGeom>
            <a:solidFill>
              <a:srgbClr val="ff525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0520" bIns="205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6" name=""/>
            <p:cNvSpPr/>
            <p:nvPr/>
          </p:nvSpPr>
          <p:spPr>
            <a:xfrm>
              <a:off x="3740400" y="4790880"/>
              <a:ext cx="122400" cy="64080"/>
            </a:xfrm>
            <a:prstGeom prst="rect">
              <a:avLst/>
            </a:prstGeom>
            <a:solidFill>
              <a:srgbClr val="ff525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0520" bIns="205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7" name=""/>
            <p:cNvSpPr/>
            <p:nvPr/>
          </p:nvSpPr>
          <p:spPr>
            <a:xfrm>
              <a:off x="3692520" y="4658040"/>
              <a:ext cx="226440" cy="170640"/>
            </a:xfrm>
            <a:custGeom>
              <a:avLst/>
              <a:gdLst>
                <a:gd name="textAreaLeft" fmla="*/ 0 w 226440"/>
                <a:gd name="textAreaRight" fmla="*/ 227160 w 226440"/>
                <a:gd name="textAreaTop" fmla="*/ 0 h 170640"/>
                <a:gd name="textAreaBottom" fmla="*/ 171360 h 170640"/>
              </a:gdLst>
              <a:ahLst/>
              <a:rect l="textAreaLeft" t="textAreaTop" r="textAreaRight" b="textAreaBottom"/>
              <a:pathLst>
                <a:path w="562" h="816">
                  <a:moveTo>
                    <a:pt x="0" y="799"/>
                  </a:moveTo>
                  <a:cubicBezTo>
                    <a:pt x="266" y="0"/>
                    <a:pt x="561" y="809"/>
                    <a:pt x="561" y="809"/>
                  </a:cubicBezTo>
                  <a:lnTo>
                    <a:pt x="557" y="815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54720" bIns="5472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8" name=""/>
            <p:cNvSpPr/>
            <p:nvPr/>
          </p:nvSpPr>
          <p:spPr>
            <a:xfrm>
              <a:off x="3692520" y="4602240"/>
              <a:ext cx="226440" cy="93240"/>
            </a:xfrm>
            <a:custGeom>
              <a:avLst/>
              <a:gdLst>
                <a:gd name="textAreaLeft" fmla="*/ 0 w 226440"/>
                <a:gd name="textAreaRight" fmla="*/ 227160 w 226440"/>
                <a:gd name="textAreaTop" fmla="*/ 0 h 93240"/>
                <a:gd name="textAreaBottom" fmla="*/ 93960 h 93240"/>
              </a:gdLst>
              <a:ahLst/>
              <a:rect l="textAreaLeft" t="textAreaTop" r="textAreaRight" b="textAreaBottom"/>
              <a:pathLst>
                <a:path w="562" h="452">
                  <a:moveTo>
                    <a:pt x="0" y="442"/>
                  </a:moveTo>
                  <a:cubicBezTo>
                    <a:pt x="266" y="0"/>
                    <a:pt x="561" y="448"/>
                    <a:pt x="561" y="448"/>
                  </a:cubicBezTo>
                  <a:lnTo>
                    <a:pt x="557" y="451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9880" bIns="2988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49" name=""/>
            <p:cNvSpPr/>
            <p:nvPr/>
          </p:nvSpPr>
          <p:spPr>
            <a:xfrm>
              <a:off x="3692520" y="4559040"/>
              <a:ext cx="226440" cy="39960"/>
            </a:xfrm>
            <a:custGeom>
              <a:avLst/>
              <a:gdLst>
                <a:gd name="textAreaLeft" fmla="*/ 0 w 226440"/>
                <a:gd name="textAreaRight" fmla="*/ 227160 w 226440"/>
                <a:gd name="textAreaTop" fmla="*/ 0 h 39960"/>
                <a:gd name="textAreaBottom" fmla="*/ 40680 h 39960"/>
              </a:gdLst>
              <a:ahLst/>
              <a:rect l="textAreaLeft" t="textAreaTop" r="textAreaRight" b="textAreaBottom"/>
              <a:pathLst>
                <a:path w="562" h="204">
                  <a:moveTo>
                    <a:pt x="0" y="199"/>
                  </a:moveTo>
                  <a:cubicBezTo>
                    <a:pt x="267" y="0"/>
                    <a:pt x="561" y="201"/>
                    <a:pt x="561" y="201"/>
                  </a:cubicBezTo>
                  <a:lnTo>
                    <a:pt x="558" y="203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2960" bIns="129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50" name=""/>
            <p:cNvSpPr/>
            <p:nvPr/>
          </p:nvSpPr>
          <p:spPr>
            <a:xfrm>
              <a:off x="3692880" y="4484520"/>
              <a:ext cx="226800" cy="21600"/>
            </a:xfrm>
            <a:custGeom>
              <a:avLst/>
              <a:gdLst>
                <a:gd name="textAreaLeft" fmla="*/ 0 w 226800"/>
                <a:gd name="textAreaRight" fmla="*/ 227520 w 226800"/>
                <a:gd name="textAreaTop" fmla="*/ 0 h 21600"/>
                <a:gd name="textAreaBottom" fmla="*/ 22320 h 21600"/>
              </a:gdLst>
              <a:ahLst/>
              <a:rect l="textAreaLeft" t="textAreaTop" r="textAreaRight" b="textAreaBottom"/>
              <a:pathLst>
                <a:path w="562" h="118">
                  <a:moveTo>
                    <a:pt x="0" y="115"/>
                  </a:moveTo>
                  <a:cubicBezTo>
                    <a:pt x="267" y="0"/>
                    <a:pt x="561" y="117"/>
                    <a:pt x="561" y="117"/>
                  </a:cubicBezTo>
                  <a:lnTo>
                    <a:pt x="557" y="117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7200" bIns="72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51" name=""/>
            <p:cNvSpPr/>
            <p:nvPr/>
          </p:nvSpPr>
          <p:spPr>
            <a:xfrm>
              <a:off x="3684960" y="3705120"/>
              <a:ext cx="236520" cy="191520"/>
            </a:xfrm>
            <a:custGeom>
              <a:avLst/>
              <a:gdLst>
                <a:gd name="textAreaLeft" fmla="*/ 0 w 236520"/>
                <a:gd name="textAreaRight" fmla="*/ 237240 w 236520"/>
                <a:gd name="textAreaTop" fmla="*/ 0 h 191520"/>
                <a:gd name="textAreaBottom" fmla="*/ 192240 h 191520"/>
              </a:gdLst>
              <a:ahLst/>
              <a:rect l="textAreaLeft" t="textAreaTop" r="textAreaRight" b="textAreaBottom"/>
              <a:pathLst>
                <a:path w="586" h="909">
                  <a:moveTo>
                    <a:pt x="0" y="18"/>
                  </a:moveTo>
                  <a:cubicBezTo>
                    <a:pt x="278" y="908"/>
                    <a:pt x="585" y="6"/>
                    <a:pt x="585" y="6"/>
                  </a:cubicBezTo>
                  <a:lnTo>
                    <a:pt x="581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0" bIns="6120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52" name=""/>
            <p:cNvSpPr/>
            <p:nvPr/>
          </p:nvSpPr>
          <p:spPr>
            <a:xfrm>
              <a:off x="3684960" y="3853800"/>
              <a:ext cx="236520" cy="104040"/>
            </a:xfrm>
            <a:custGeom>
              <a:avLst/>
              <a:gdLst>
                <a:gd name="textAreaLeft" fmla="*/ 0 w 236520"/>
                <a:gd name="textAreaRight" fmla="*/ 237240 w 236520"/>
                <a:gd name="textAreaTop" fmla="*/ 0 h 104040"/>
                <a:gd name="textAreaBottom" fmla="*/ 104760 h 104040"/>
              </a:gdLst>
              <a:ahLst/>
              <a:rect l="textAreaLeft" t="textAreaTop" r="textAreaRight" b="textAreaBottom"/>
              <a:pathLst>
                <a:path w="586" h="503">
                  <a:moveTo>
                    <a:pt x="0" y="9"/>
                  </a:moveTo>
                  <a:cubicBezTo>
                    <a:pt x="278" y="502"/>
                    <a:pt x="585" y="3"/>
                    <a:pt x="585" y="3"/>
                  </a:cubicBezTo>
                  <a:lnTo>
                    <a:pt x="581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3480" bIns="3348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53" name=""/>
            <p:cNvSpPr/>
            <p:nvPr/>
          </p:nvSpPr>
          <p:spPr>
            <a:xfrm>
              <a:off x="3685680" y="3961080"/>
              <a:ext cx="235800" cy="45000"/>
            </a:xfrm>
            <a:custGeom>
              <a:avLst/>
              <a:gdLst>
                <a:gd name="textAreaLeft" fmla="*/ 0 w 235800"/>
                <a:gd name="textAreaRight" fmla="*/ 236520 w 235800"/>
                <a:gd name="textAreaTop" fmla="*/ 0 h 45000"/>
                <a:gd name="textAreaBottom" fmla="*/ 45720 h 45000"/>
              </a:gdLst>
              <a:ahLst/>
              <a:rect l="textAreaLeft" t="textAreaTop" r="textAreaRight" b="textAreaBottom"/>
              <a:pathLst>
                <a:path w="585" h="227">
                  <a:moveTo>
                    <a:pt x="0" y="4"/>
                  </a:moveTo>
                  <a:cubicBezTo>
                    <a:pt x="278" y="226"/>
                    <a:pt x="584" y="1"/>
                    <a:pt x="584" y="1"/>
                  </a:cubicBezTo>
                  <a:lnTo>
                    <a:pt x="580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4760" bIns="1476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54" name=""/>
            <p:cNvSpPr/>
            <p:nvPr/>
          </p:nvSpPr>
          <p:spPr>
            <a:xfrm>
              <a:off x="3685680" y="4064400"/>
              <a:ext cx="236520" cy="24480"/>
            </a:xfrm>
            <a:custGeom>
              <a:avLst/>
              <a:gdLst>
                <a:gd name="textAreaLeft" fmla="*/ 0 w 236520"/>
                <a:gd name="textAreaRight" fmla="*/ 237240 w 236520"/>
                <a:gd name="textAreaTop" fmla="*/ 0 h 24480"/>
                <a:gd name="textAreaBottom" fmla="*/ 25200 h 24480"/>
              </a:gdLst>
              <a:ahLst/>
              <a:rect l="textAreaLeft" t="textAreaTop" r="textAreaRight" b="textAreaBottom"/>
              <a:pathLst>
                <a:path w="585" h="131">
                  <a:moveTo>
                    <a:pt x="0" y="2"/>
                  </a:moveTo>
                  <a:cubicBezTo>
                    <a:pt x="277" y="130"/>
                    <a:pt x="584" y="0"/>
                    <a:pt x="584" y="0"/>
                  </a:cubicBezTo>
                  <a:lnTo>
                    <a:pt x="580" y="0"/>
                  </a:lnTo>
                </a:path>
              </a:pathLst>
            </a:custGeom>
            <a:noFill/>
            <a:ln w="0">
              <a:solidFill>
                <a:srgbClr val="f50057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8280" bIns="8280" anchor="t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55" name=""/>
            <p:cNvSpPr/>
            <p:nvPr/>
          </p:nvSpPr>
          <p:spPr>
            <a:xfrm>
              <a:off x="2723760" y="3708000"/>
              <a:ext cx="2186640" cy="206280"/>
            </a:xfrm>
            <a:prstGeom prst="line">
              <a:avLst/>
            </a:prstGeom>
            <a:ln w="36000">
              <a:solidFill>
                <a:srgbClr val="ffab4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56" name=""/>
            <p:cNvSpPr/>
            <p:nvPr/>
          </p:nvSpPr>
          <p:spPr>
            <a:xfrm>
              <a:off x="2658600" y="4633560"/>
              <a:ext cx="2186640" cy="206280"/>
            </a:xfrm>
            <a:prstGeom prst="line">
              <a:avLst/>
            </a:prstGeom>
            <a:ln w="36000">
              <a:solidFill>
                <a:srgbClr val="ffab4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157" name=""/>
            <p:cNvSpPr/>
            <p:nvPr/>
          </p:nvSpPr>
          <p:spPr>
            <a:xfrm>
              <a:off x="2495160" y="4125240"/>
              <a:ext cx="2735640" cy="257760"/>
            </a:xfrm>
            <a:prstGeom prst="line">
              <a:avLst/>
            </a:prstGeom>
            <a:ln w="144000">
              <a:solidFill>
                <a:srgbClr val="61616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GB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grpSp>
          <p:nvGrpSpPr>
            <p:cNvPr id="1158" name=""/>
            <p:cNvGrpSpPr/>
            <p:nvPr/>
          </p:nvGrpSpPr>
          <p:grpSpPr>
            <a:xfrm>
              <a:off x="3770280" y="4368960"/>
              <a:ext cx="745200" cy="382680"/>
              <a:chOff x="3770280" y="4368960"/>
              <a:chExt cx="745200" cy="382680"/>
            </a:xfrm>
          </p:grpSpPr>
          <p:sp>
            <p:nvSpPr>
              <p:cNvPr id="1159" name=""/>
              <p:cNvSpPr/>
              <p:nvPr/>
            </p:nvSpPr>
            <p:spPr>
              <a:xfrm flipV="1">
                <a:off x="4487400" y="4428000"/>
                <a:ext cx="28080" cy="32364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160" name=""/>
              <p:cNvSpPr/>
              <p:nvPr/>
            </p:nvSpPr>
            <p:spPr>
              <a:xfrm flipV="1">
                <a:off x="3770280" y="4368960"/>
                <a:ext cx="27360" cy="32436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161" name=""/>
              <p:cNvSpPr/>
              <p:nvPr/>
            </p:nvSpPr>
            <p:spPr>
              <a:xfrm flipV="1">
                <a:off x="3935160" y="4378680"/>
                <a:ext cx="27360" cy="32364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162" name=""/>
              <p:cNvSpPr/>
              <p:nvPr/>
            </p:nvSpPr>
            <p:spPr>
              <a:xfrm flipV="1">
                <a:off x="4124160" y="4402440"/>
                <a:ext cx="28080" cy="32364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163" name=""/>
              <p:cNvSpPr/>
              <p:nvPr/>
            </p:nvSpPr>
            <p:spPr>
              <a:xfrm flipV="1">
                <a:off x="4298400" y="4418280"/>
                <a:ext cx="28080" cy="32436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  <p:grpSp>
          <p:nvGrpSpPr>
            <p:cNvPr id="1164" name=""/>
            <p:cNvGrpSpPr/>
            <p:nvPr/>
          </p:nvGrpSpPr>
          <p:grpSpPr>
            <a:xfrm>
              <a:off x="3818880" y="3856680"/>
              <a:ext cx="727200" cy="370800"/>
              <a:chOff x="3818880" y="3856680"/>
              <a:chExt cx="727200" cy="370800"/>
            </a:xfrm>
          </p:grpSpPr>
          <p:sp>
            <p:nvSpPr>
              <p:cNvPr id="1165" name=""/>
              <p:cNvSpPr/>
              <p:nvPr/>
            </p:nvSpPr>
            <p:spPr>
              <a:xfrm flipH="1">
                <a:off x="4529880" y="3931560"/>
                <a:ext cx="16200" cy="2959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166" name=""/>
              <p:cNvSpPr/>
              <p:nvPr/>
            </p:nvSpPr>
            <p:spPr>
              <a:xfrm flipH="1">
                <a:off x="3818880" y="3856680"/>
                <a:ext cx="16200" cy="2959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167" name=""/>
              <p:cNvSpPr/>
              <p:nvPr/>
            </p:nvSpPr>
            <p:spPr>
              <a:xfrm flipH="1">
                <a:off x="3982320" y="3877560"/>
                <a:ext cx="16200" cy="2959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168" name=""/>
              <p:cNvSpPr/>
              <p:nvPr/>
            </p:nvSpPr>
            <p:spPr>
              <a:xfrm flipH="1">
                <a:off x="4170240" y="3889800"/>
                <a:ext cx="16200" cy="2959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169" name=""/>
              <p:cNvSpPr/>
              <p:nvPr/>
            </p:nvSpPr>
            <p:spPr>
              <a:xfrm flipH="1">
                <a:off x="4344120" y="3906000"/>
                <a:ext cx="15840" cy="295920"/>
              </a:xfrm>
              <a:prstGeom prst="line">
                <a:avLst/>
              </a:prstGeom>
              <a:ln w="10800">
                <a:solidFill>
                  <a:srgbClr val="3465a4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90000" bIns="90000" anchor="t" anchorCtr="1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  <p:sp>
          <p:nvSpPr>
            <p:cNvPr id="1170" name=""/>
            <p:cNvSpPr/>
            <p:nvPr/>
          </p:nvSpPr>
          <p:spPr>
            <a:xfrm>
              <a:off x="2137320" y="2977200"/>
              <a:ext cx="3899880" cy="45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Tilted and shifted E-field with respect to the center of the muon orbit</a:t>
              </a:r>
              <a:endParaRPr b="0" lang="en-GB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171" name=""/>
          <p:cNvGrpSpPr/>
          <p:nvPr/>
        </p:nvGrpSpPr>
        <p:grpSpPr>
          <a:xfrm>
            <a:off x="6610320" y="669960"/>
            <a:ext cx="2145240" cy="418320"/>
            <a:chOff x="6610320" y="669960"/>
            <a:chExt cx="2145240" cy="418320"/>
          </a:xfrm>
        </p:grpSpPr>
        <p:pic>
          <p:nvPicPr>
            <p:cNvPr id="1172" name="" descr=""/>
            <p:cNvPicPr/>
            <p:nvPr/>
          </p:nvPicPr>
          <p:blipFill>
            <a:blip r:embed="rId2">
              <a:alphaModFix amt="50000"/>
            </a:blip>
            <a:stretch/>
          </p:blipFill>
          <p:spPr>
            <a:xfrm>
              <a:off x="7443360" y="669960"/>
              <a:ext cx="1312200" cy="4183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73" name="" descr=""/>
            <p:cNvPicPr/>
            <p:nvPr/>
          </p:nvPicPr>
          <p:blipFill>
            <a:blip r:embed="rId3">
              <a:alphaModFix amt="50000"/>
            </a:blip>
            <a:stretch/>
          </p:blipFill>
          <p:spPr>
            <a:xfrm>
              <a:off x="6610320" y="748080"/>
              <a:ext cx="808560" cy="26712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174" name="" descr=""/>
          <p:cNvPicPr/>
          <p:nvPr/>
        </p:nvPicPr>
        <p:blipFill>
          <a:blip r:embed="rId4">
            <a:alphaModFix amt="50000"/>
          </a:blip>
          <a:stretch/>
        </p:blipFill>
        <p:spPr>
          <a:xfrm>
            <a:off x="86760" y="3131640"/>
            <a:ext cx="1756080" cy="190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/>
          </p:nvPr>
        </p:nvSpPr>
        <p:spPr>
          <a:xfrm>
            <a:off x="1099800" y="948600"/>
            <a:ext cx="7628760" cy="279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10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To limit systematic effects related to dynamic phases we require that precession due to the anomalous magnetic moment is smaller than the target EDM signal: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0000"/>
              </a:lnSpc>
              <a:spcBef>
                <a:spcPts val="1440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10000"/>
              </a:lnSpc>
              <a:spcBef>
                <a:spcPts val="1440"/>
              </a:spcBef>
              <a:buNone/>
              <a:tabLst>
                <a:tab algn="l" pos="0"/>
              </a:tabLst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10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Where </a:t>
            </a:r>
            <a:r>
              <a:rPr b="0" i="1" lang="en-GB" sz="1700" spc="-1" strike="noStrike">
                <a:solidFill>
                  <a:srgbClr val="000000"/>
                </a:solidFill>
                <a:latin typeface="TeX Gyre Pagella"/>
                <a:ea typeface="Calibri"/>
              </a:rPr>
              <a:t>η ~ 10</a:t>
            </a:r>
            <a:r>
              <a:rPr b="0" i="1" lang="en-GB" sz="1700" spc="-1" strike="noStrike" baseline="33000">
                <a:solidFill>
                  <a:srgbClr val="000000"/>
                </a:solidFill>
                <a:latin typeface="TeX Gyre Pagella"/>
                <a:ea typeface="Calibri"/>
              </a:rPr>
              <a:t>-9</a:t>
            </a:r>
            <a:r>
              <a:rPr b="0" lang="en-GB" sz="1700" spc="-1" strike="noStrike" baseline="3300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Calibri"/>
              </a:rPr>
              <a:t> for </a:t>
            </a:r>
            <a:r>
              <a:rPr b="0" i="1" lang="en-GB" sz="1700" spc="-1" strike="noStrike">
                <a:solidFill>
                  <a:srgbClr val="000000"/>
                </a:solidFill>
                <a:latin typeface="TeX Gyre Pagella"/>
                <a:ea typeface="Calibri"/>
              </a:rPr>
              <a:t>d</a:t>
            </a:r>
            <a:r>
              <a:rPr b="0" i="1" lang="en-GB" sz="1700" spc="-1" strike="noStrike" baseline="-8000">
                <a:solidFill>
                  <a:srgbClr val="000000"/>
                </a:solidFill>
                <a:latin typeface="TeX Gyre Pagella"/>
                <a:ea typeface="Calibri"/>
              </a:rPr>
              <a:t>e</a:t>
            </a:r>
            <a:r>
              <a:rPr b="0" i="1" lang="en-GB" sz="1700" spc="-1" strike="noStrike">
                <a:solidFill>
                  <a:srgbClr val="000000"/>
                </a:solidFill>
                <a:latin typeface="TeX Gyre Pagella"/>
                <a:ea typeface="Calibri"/>
              </a:rPr>
              <a:t> = 10</a:t>
            </a:r>
            <a:r>
              <a:rPr b="0" i="1" lang="en-GB" sz="1700" spc="-1" strike="noStrike" baseline="33000">
                <a:solidFill>
                  <a:srgbClr val="000000"/>
                </a:solidFill>
                <a:latin typeface="TeX Gyre Pagella"/>
                <a:ea typeface="Calibri"/>
              </a:rPr>
              <a:t>-23 </a:t>
            </a:r>
            <a:r>
              <a:rPr b="0" i="1" lang="en-GB" sz="1700" spc="-1" strike="noStrike">
                <a:solidFill>
                  <a:srgbClr val="000000"/>
                </a:solidFill>
                <a:latin typeface="TeX Gyre Pagella"/>
                <a:ea typeface="Calibri"/>
              </a:rPr>
              <a:t>e.</a:t>
            </a:r>
            <a:r>
              <a:rPr b="0" lang="en-GB" sz="1700" spc="-1" strike="noStrike">
                <a:solidFill>
                  <a:srgbClr val="000000"/>
                </a:solidFill>
                <a:latin typeface="TeX Gyre Pagella"/>
                <a:ea typeface="Calibri"/>
              </a:rPr>
              <a:t>cm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10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Calibri"/>
              </a:rPr>
              <a:t>It has a similar meaning as the anomalous magnetic moment </a:t>
            </a:r>
            <a:r>
              <a:rPr b="0" i="1" lang="en-GB" sz="1700" spc="-1" strike="noStrike">
                <a:solidFill>
                  <a:srgbClr val="000000"/>
                </a:solidFill>
                <a:latin typeface="TeX Gyre Pagella"/>
                <a:ea typeface="Calibri"/>
              </a:rPr>
              <a:t>a ~ 10</a:t>
            </a:r>
            <a:r>
              <a:rPr b="0" i="1" lang="en-GB" sz="1700" spc="-1" strike="noStrike" baseline="33000">
                <a:solidFill>
                  <a:srgbClr val="000000"/>
                </a:solidFill>
                <a:latin typeface="TeX Gyre Pagella"/>
                <a:ea typeface="Calibri"/>
              </a:rPr>
              <a:t>-3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10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Calibri"/>
              </a:rPr>
              <a:t>One can expect that effects due to the anomalous magnetic moment should be suppressed to a level better than</a:t>
            </a:r>
            <a:r>
              <a:rPr b="0" i="1" lang="en-GB" sz="1700" spc="-1" strike="noStrike">
                <a:solidFill>
                  <a:srgbClr val="000000"/>
                </a:solidFill>
                <a:latin typeface="TeX Gyre Pagella"/>
                <a:ea typeface="Calibri"/>
              </a:rPr>
              <a:t> ~10</a:t>
            </a:r>
            <a:r>
              <a:rPr b="0" i="1" lang="en-GB" sz="1700" spc="-1" strike="noStrike" baseline="33000">
                <a:solidFill>
                  <a:srgbClr val="000000"/>
                </a:solidFill>
                <a:latin typeface="TeX Gyre Pagella"/>
                <a:ea typeface="Calibri"/>
              </a:rPr>
              <a:t>-6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4280" cy="37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Dynamic phase systematic effects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6" name="PlaceHolder 3"/>
          <p:cNvSpPr>
            <a:spLocks noGrp="1"/>
          </p:cNvSpPr>
          <p:nvPr>
            <p:ph type="sldNum" idx="6"/>
          </p:nvPr>
        </p:nvSpPr>
        <p:spPr>
          <a:xfrm>
            <a:off x="8206200" y="4968000"/>
            <a:ext cx="572040" cy="144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CBA2233E-918F-49B9-88D2-DBA81A0A7943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87" name=""/>
          <p:cNvGrpSpPr/>
          <p:nvPr/>
        </p:nvGrpSpPr>
        <p:grpSpPr>
          <a:xfrm>
            <a:off x="1920600" y="1622880"/>
            <a:ext cx="4997160" cy="1005480"/>
            <a:chOff x="1920600" y="1622880"/>
            <a:chExt cx="4997160" cy="1005480"/>
          </a:xfrm>
        </p:grpSpPr>
        <p:grpSp>
          <p:nvGrpSpPr>
            <p:cNvPr id="488" name=""/>
            <p:cNvGrpSpPr/>
            <p:nvPr/>
          </p:nvGrpSpPr>
          <p:grpSpPr>
            <a:xfrm>
              <a:off x="1920600" y="1622880"/>
              <a:ext cx="4997160" cy="673920"/>
              <a:chOff x="1920600" y="1622880"/>
              <a:chExt cx="4997160" cy="673920"/>
            </a:xfrm>
          </p:grpSpPr>
          <p:pic>
            <p:nvPicPr>
              <p:cNvPr id="489" name="" descr=""/>
              <p:cNvPicPr/>
              <p:nvPr/>
            </p:nvPicPr>
            <p:blipFill>
              <a:blip r:embed="rId1">
                <a:alphaModFix amt="50000"/>
              </a:blip>
              <a:stretch/>
            </p:blipFill>
            <p:spPr>
              <a:xfrm>
                <a:off x="1920600" y="1703880"/>
                <a:ext cx="4997160" cy="5929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90" name=""/>
              <p:cNvSpPr/>
              <p:nvPr/>
            </p:nvSpPr>
            <p:spPr>
              <a:xfrm>
                <a:off x="2913120" y="1630800"/>
                <a:ext cx="2330280" cy="666000"/>
              </a:xfrm>
              <a:prstGeom prst="rect">
                <a:avLst/>
              </a:prstGeom>
              <a:noFill/>
              <a:ln w="14400">
                <a:solidFill>
                  <a:srgbClr val="d32f2f"/>
                </a:solidFill>
                <a:custDash>
                  <a:ds d="197000" sp="197000"/>
                </a:custDash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491" name=""/>
              <p:cNvSpPr/>
              <p:nvPr/>
            </p:nvSpPr>
            <p:spPr>
              <a:xfrm>
                <a:off x="5316480" y="1622880"/>
                <a:ext cx="1401480" cy="673920"/>
              </a:xfrm>
              <a:prstGeom prst="rect">
                <a:avLst/>
              </a:prstGeom>
              <a:noFill/>
              <a:ln w="14400">
                <a:solidFill>
                  <a:srgbClr val="3465a4"/>
                </a:solidFill>
                <a:custDash>
                  <a:ds d="197000" sp="197000"/>
                </a:custDash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GB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  <p:sp>
          <p:nvSpPr>
            <p:cNvPr id="492" name=""/>
            <p:cNvSpPr/>
            <p:nvPr/>
          </p:nvSpPr>
          <p:spPr>
            <a:xfrm>
              <a:off x="5694120" y="2298600"/>
              <a:ext cx="930240" cy="317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EDM</a:t>
              </a:r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3" name=""/>
            <p:cNvSpPr/>
            <p:nvPr/>
          </p:nvSpPr>
          <p:spPr>
            <a:xfrm>
              <a:off x="3666960" y="2311200"/>
              <a:ext cx="885960" cy="317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AMM</a:t>
              </a:r>
              <a:endParaRPr b="0" lang="en-GB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PlaceHolder 1"/>
          <p:cNvSpPr>
            <a:spLocks noGrp="1"/>
          </p:cNvSpPr>
          <p:nvPr>
            <p:ph/>
          </p:nvPr>
        </p:nvSpPr>
        <p:spPr>
          <a:xfrm>
            <a:off x="1090440" y="938880"/>
            <a:ext cx="5620320" cy="401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The geometric phase is a phase difference acquired over the course of a cycle in parameter space.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Parallel transport of a vector around a closed loop.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The angle by which it twists is proportional to the area inside the loop: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In classical parallel transport it’s equal.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In quantum mechanics it’s -½ (fermions).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If oscillations around two axes are combined we can observe a phase shift (false EDM)</a:t>
            </a:r>
            <a:br>
              <a:rPr sz="1700"/>
            </a:br>
            <a:r>
              <a:rPr b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even if the </a:t>
            </a:r>
            <a:r>
              <a:rPr b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the time average of each oscillation is zero.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5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What are geometric phases?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6" name="PlaceHolder 3"/>
          <p:cNvSpPr>
            <a:spLocks noGrp="1"/>
          </p:cNvSpPr>
          <p:nvPr>
            <p:ph type="sldNum" idx="7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75E3FB83-4682-4DD7-9970-246A84FCF6DA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97" name="" descr=""/>
          <p:cNvPicPr/>
          <p:nvPr/>
        </p:nvPicPr>
        <p:blipFill>
          <a:blip r:embed="rId1"/>
          <a:stretch/>
        </p:blipFill>
        <p:spPr>
          <a:xfrm>
            <a:off x="6939720" y="3052440"/>
            <a:ext cx="1851120" cy="2068560"/>
          </a:xfrm>
          <a:prstGeom prst="rect">
            <a:avLst/>
          </a:prstGeom>
          <a:ln w="0">
            <a:noFill/>
          </a:ln>
        </p:spPr>
      </p:pic>
      <p:pic>
        <p:nvPicPr>
          <p:cNvPr id="498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6798240" y="261360"/>
            <a:ext cx="2048400" cy="2730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PlaceHolder 1"/>
          <p:cNvSpPr>
            <a:spLocks noGrp="1"/>
          </p:cNvSpPr>
          <p:nvPr>
            <p:ph/>
          </p:nvPr>
        </p:nvSpPr>
        <p:spPr>
          <a:xfrm>
            <a:off x="1090440" y="938880"/>
            <a:ext cx="7714080" cy="370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Muons experience cyclotron and betatron motion in the storage ring that leads to oscillations of the spin around different axes.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Spin precesses around axis </a:t>
            </a:r>
            <a:r>
              <a:rPr b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x 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with amplitude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C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libri"/>
                <a:ea typeface="Arial"/>
              </a:rPr>
              <a:t>1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Arial"/>
              </a:rPr>
              <a:t> and frequency </a:t>
            </a:r>
            <a:r>
              <a:rPr b="0" i="1" lang="de-CH" sz="17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libri"/>
                <a:ea typeface="Times New Roman"/>
              </a:rPr>
              <a:t>x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, and around </a:t>
            </a:r>
            <a:r>
              <a:rPr b="1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y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 with amplitude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C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libri"/>
                <a:ea typeface="Times New Roman"/>
              </a:rPr>
              <a:t>2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 and frequency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 </a:t>
            </a:r>
            <a:r>
              <a:rPr b="0" i="1" lang="de-CH" sz="17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libri"/>
                <a:ea typeface="Times New Roman"/>
              </a:rPr>
              <a:t>y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imes New Roman"/>
              </a:rPr>
              <a:t>. Phase difference between the two </a:t>
            </a:r>
            <a:r>
              <a:rPr b="0" i="1" lang="de-CH" sz="1700" spc="-1" strike="noStrike">
                <a:solidFill>
                  <a:srgbClr val="000000"/>
                </a:solidFill>
                <a:latin typeface="TeX Gyre Pagella"/>
                <a:ea typeface="TeX Gyre Pagella"/>
              </a:rPr>
              <a:t>β</a:t>
            </a:r>
            <a:r>
              <a:rPr b="0" i="1" lang="de-CH" sz="1700" spc="-1" strike="noStrike" baseline="-8000">
                <a:solidFill>
                  <a:srgbClr val="000000"/>
                </a:solidFill>
                <a:latin typeface="Callibri"/>
                <a:ea typeface="TeX Gyre Pagella"/>
              </a:rPr>
              <a:t>0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The movement of the spin encloses an area </a:t>
            </a:r>
            <a:r>
              <a:rPr b="0" i="1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A </a:t>
            </a: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on some abstract surface. </a:t>
            </a:r>
            <a:br>
              <a:rPr sz="1700"/>
            </a:b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The area can be calculated from Green’s theorem: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libri"/>
                <a:ea typeface="TeX Gyre Pagella"/>
              </a:rPr>
              <a:t>In the case where the two in-phase oscillations have the same frequency the geometric phase is: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</a:pP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0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Calculation of geometric phases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" name="PlaceHolder 3"/>
          <p:cNvSpPr>
            <a:spLocks noGrp="1"/>
          </p:cNvSpPr>
          <p:nvPr>
            <p:ph type="sldNum" idx="8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D2CB0BAF-0B84-4012-B82C-3A40CAD0B1BF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02" name="" descr=""/>
          <p:cNvPicPr/>
          <p:nvPr/>
        </p:nvPicPr>
        <p:blipFill>
          <a:blip r:embed="rId1"/>
          <a:stretch/>
        </p:blipFill>
        <p:spPr>
          <a:xfrm>
            <a:off x="1436040" y="2268000"/>
            <a:ext cx="5004000" cy="419040"/>
          </a:xfrm>
          <a:prstGeom prst="rect">
            <a:avLst/>
          </a:prstGeom>
          <a:ln w="0">
            <a:noFill/>
          </a:ln>
        </p:spPr>
      </p:pic>
      <p:pic>
        <p:nvPicPr>
          <p:cNvPr id="503" name="" descr=""/>
          <p:cNvPicPr/>
          <p:nvPr/>
        </p:nvPicPr>
        <p:blipFill>
          <a:blip r:embed="rId2"/>
          <a:stretch/>
        </p:blipFill>
        <p:spPr>
          <a:xfrm>
            <a:off x="1520640" y="3286800"/>
            <a:ext cx="2606760" cy="694800"/>
          </a:xfrm>
          <a:prstGeom prst="rect">
            <a:avLst/>
          </a:prstGeom>
          <a:ln w="0">
            <a:noFill/>
          </a:ln>
        </p:spPr>
      </p:pic>
      <p:pic>
        <p:nvPicPr>
          <p:cNvPr id="504" name="" descr=""/>
          <p:cNvPicPr/>
          <p:nvPr/>
        </p:nvPicPr>
        <p:blipFill>
          <a:blip r:embed="rId3">
            <a:alphaModFix amt="50000"/>
          </a:blip>
          <a:srcRect l="37606" t="0" r="0" b="0"/>
          <a:stretch/>
        </p:blipFill>
        <p:spPr>
          <a:xfrm>
            <a:off x="4756680" y="4304520"/>
            <a:ext cx="1974960" cy="757080"/>
          </a:xfrm>
          <a:prstGeom prst="rect">
            <a:avLst/>
          </a:prstGeom>
          <a:ln w="0">
            <a:noFill/>
          </a:ln>
        </p:spPr>
      </p:pic>
      <p:pic>
        <p:nvPicPr>
          <p:cNvPr id="505" name="" descr=""/>
          <p:cNvPicPr/>
          <p:nvPr/>
        </p:nvPicPr>
        <p:blipFill>
          <a:blip r:embed="rId4"/>
          <a:srcRect l="0" t="0" r="78862" b="0"/>
          <a:stretch/>
        </p:blipFill>
        <p:spPr>
          <a:xfrm>
            <a:off x="4560480" y="4230360"/>
            <a:ext cx="666360" cy="840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Magnetic field stability and uniformity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7" name="PlaceHolder 2"/>
          <p:cNvSpPr>
            <a:spLocks noGrp="1"/>
          </p:cNvSpPr>
          <p:nvPr>
            <p:ph type="sldNum" idx="9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0587A890-07BA-407D-8DDF-9D11A7DAB2DC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08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2745360" y="768600"/>
            <a:ext cx="6213240" cy="4364640"/>
          </a:xfrm>
          <a:prstGeom prst="rect">
            <a:avLst/>
          </a:prstGeom>
          <a:ln w="0">
            <a:noFill/>
          </a:ln>
        </p:spPr>
      </p:pic>
      <p:pic>
        <p:nvPicPr>
          <p:cNvPr id="509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162720" y="1945080"/>
            <a:ext cx="2556720" cy="505440"/>
          </a:xfrm>
          <a:prstGeom prst="rect">
            <a:avLst/>
          </a:prstGeom>
          <a:ln w="0">
            <a:noFill/>
          </a:ln>
        </p:spPr>
      </p:pic>
      <p:sp>
        <p:nvSpPr>
          <p:cNvPr id="510" name=""/>
          <p:cNvSpPr/>
          <p:nvPr/>
        </p:nvSpPr>
        <p:spPr>
          <a:xfrm>
            <a:off x="147240" y="1883160"/>
            <a:ext cx="1177560" cy="614880"/>
          </a:xfrm>
          <a:prstGeom prst="frame">
            <a:avLst>
              <a:gd name="adj1" fmla="val 9259"/>
            </a:avLst>
          </a:prstGeom>
          <a:solidFill>
            <a:srgbClr val="757575">
              <a:alpha val="50000"/>
            </a:srgbClr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1" name="" descr=""/>
          <p:cNvPicPr/>
          <p:nvPr/>
        </p:nvPicPr>
        <p:blipFill>
          <a:blip r:embed="rId3">
            <a:alphaModFix amt="50000"/>
          </a:blip>
          <a:stretch/>
        </p:blipFill>
        <p:spPr>
          <a:xfrm>
            <a:off x="101160" y="2723040"/>
            <a:ext cx="2339280" cy="807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Electric field stability and uniformity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" name="PlaceHolder 2"/>
          <p:cNvSpPr>
            <a:spLocks noGrp="1"/>
          </p:cNvSpPr>
          <p:nvPr>
            <p:ph type="sldNum" idx="10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330B0D85-ECB8-43F8-A75F-5CF5C033D6CE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14" name="" descr=""/>
          <p:cNvPicPr/>
          <p:nvPr/>
        </p:nvPicPr>
        <p:blipFill>
          <a:blip r:embed="rId1">
            <a:alphaModFix amt="50000"/>
          </a:blip>
          <a:srcRect l="0" t="2929" r="0" b="0"/>
          <a:stretch/>
        </p:blipFill>
        <p:spPr>
          <a:xfrm>
            <a:off x="2652120" y="828360"/>
            <a:ext cx="6172560" cy="4279320"/>
          </a:xfrm>
          <a:prstGeom prst="rect">
            <a:avLst/>
          </a:prstGeom>
          <a:ln w="0">
            <a:noFill/>
          </a:ln>
        </p:spPr>
      </p:pic>
      <p:pic>
        <p:nvPicPr>
          <p:cNvPr id="515" name="" descr=""/>
          <p:cNvPicPr/>
          <p:nvPr/>
        </p:nvPicPr>
        <p:blipFill>
          <a:blip r:embed="rId2">
            <a:alphaModFix amt="50000"/>
          </a:blip>
          <a:stretch/>
        </p:blipFill>
        <p:spPr>
          <a:xfrm>
            <a:off x="162720" y="1945080"/>
            <a:ext cx="2556720" cy="505440"/>
          </a:xfrm>
          <a:prstGeom prst="rect">
            <a:avLst/>
          </a:prstGeom>
          <a:ln w="0">
            <a:noFill/>
          </a:ln>
        </p:spPr>
      </p:pic>
      <p:sp>
        <p:nvSpPr>
          <p:cNvPr id="516" name=""/>
          <p:cNvSpPr/>
          <p:nvPr/>
        </p:nvSpPr>
        <p:spPr>
          <a:xfrm>
            <a:off x="1260000" y="1896120"/>
            <a:ext cx="1532520" cy="614880"/>
          </a:xfrm>
          <a:prstGeom prst="frame">
            <a:avLst>
              <a:gd name="adj1" fmla="val 9259"/>
            </a:avLst>
          </a:prstGeom>
          <a:solidFill>
            <a:srgbClr val="757575">
              <a:alpha val="50000"/>
            </a:srgbClr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17" name=""/>
          <p:cNvGrpSpPr/>
          <p:nvPr/>
        </p:nvGrpSpPr>
        <p:grpSpPr>
          <a:xfrm>
            <a:off x="167400" y="2711880"/>
            <a:ext cx="1810800" cy="501120"/>
            <a:chOff x="167400" y="2711880"/>
            <a:chExt cx="1810800" cy="501120"/>
          </a:xfrm>
        </p:grpSpPr>
        <p:pic>
          <p:nvPicPr>
            <p:cNvPr id="518" name="" descr=""/>
            <p:cNvPicPr/>
            <p:nvPr/>
          </p:nvPicPr>
          <p:blipFill>
            <a:blip r:embed="rId3">
              <a:alphaModFix amt="50000"/>
            </a:blip>
            <a:srcRect l="0" t="0" r="86993" b="0"/>
            <a:stretch/>
          </p:blipFill>
          <p:spPr>
            <a:xfrm>
              <a:off x="167400" y="2713320"/>
              <a:ext cx="936360" cy="499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19" name="" descr=""/>
            <p:cNvPicPr/>
            <p:nvPr/>
          </p:nvPicPr>
          <p:blipFill>
            <a:blip r:embed="rId4">
              <a:alphaModFix amt="50000"/>
            </a:blip>
            <a:srcRect l="79937" t="0" r="7797" b="0"/>
            <a:stretch/>
          </p:blipFill>
          <p:spPr>
            <a:xfrm>
              <a:off x="1095480" y="2711880"/>
              <a:ext cx="882720" cy="49968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520" name="" descr=""/>
          <p:cNvPicPr/>
          <p:nvPr/>
        </p:nvPicPr>
        <p:blipFill>
          <a:blip r:embed="rId5">
            <a:alphaModFix amt="50000"/>
          </a:blip>
          <a:stretch/>
        </p:blipFill>
        <p:spPr>
          <a:xfrm>
            <a:off x="101160" y="2723040"/>
            <a:ext cx="2339280" cy="807120"/>
          </a:xfrm>
          <a:prstGeom prst="rect">
            <a:avLst/>
          </a:prstGeom>
          <a:ln w="0">
            <a:noFill/>
          </a:ln>
        </p:spPr>
      </p:pic>
      <p:sp>
        <p:nvSpPr>
          <p:cNvPr id="521" name=""/>
          <p:cNvSpPr txBox="1"/>
          <p:nvPr/>
        </p:nvSpPr>
        <p:spPr>
          <a:xfrm>
            <a:off x="4320" y="4563360"/>
            <a:ext cx="3771360" cy="54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Tight limit on the longitudinal E-field</a:t>
            </a:r>
            <a:br>
              <a:rPr sz="1400"/>
            </a:br>
            <a:r>
              <a:rPr b="0" i="1" lang="en-GB" sz="1400" spc="-1" strike="noStrike">
                <a:solidFill>
                  <a:srgbClr val="000000"/>
                </a:solidFill>
                <a:latin typeface="Arial"/>
              </a:rPr>
              <a:t>(E-field component parallel to B-field)</a:t>
            </a:r>
            <a:endParaRPr b="0" lang="en-GB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2" name=""/>
          <p:cNvSpPr/>
          <p:nvPr/>
        </p:nvSpPr>
        <p:spPr>
          <a:xfrm flipV="1">
            <a:off x="1480680" y="3944160"/>
            <a:ext cx="2567520" cy="614880"/>
          </a:xfrm>
          <a:prstGeom prst="line">
            <a:avLst/>
          </a:prstGeom>
          <a:ln w="36000">
            <a:solidFill>
              <a:srgbClr val="d84315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3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4480560" y="3706200"/>
            <a:ext cx="153000" cy="597600"/>
          </a:xfrm>
          <a:prstGeom prst="rect">
            <a:avLst/>
          </a:prstGeom>
          <a:ln w="0">
            <a:noFill/>
          </a:ln>
        </p:spPr>
      </p:pic>
      <p:pic>
        <p:nvPicPr>
          <p:cNvPr id="524" name="" descr=""/>
          <p:cNvPicPr/>
          <p:nvPr/>
        </p:nvPicPr>
        <p:blipFill>
          <a:blip r:embed="rId2">
            <a:alphaModFix amt="50000"/>
          </a:blip>
          <a:srcRect l="0" t="2929" r="0" b="0"/>
          <a:stretch/>
        </p:blipFill>
        <p:spPr>
          <a:xfrm>
            <a:off x="4726440" y="2167200"/>
            <a:ext cx="4207680" cy="2917080"/>
          </a:xfrm>
          <a:prstGeom prst="rect">
            <a:avLst/>
          </a:prstGeom>
          <a:ln w="0">
            <a:noFill/>
          </a:ln>
        </p:spPr>
      </p:pic>
      <p:sp>
        <p:nvSpPr>
          <p:cNvPr id="525" name="PlaceHolder 1"/>
          <p:cNvSpPr>
            <a:spLocks noGrp="1"/>
          </p:cNvSpPr>
          <p:nvPr>
            <p:ph/>
          </p:nvPr>
        </p:nvSpPr>
        <p:spPr>
          <a:xfrm>
            <a:off x="755640" y="1006200"/>
            <a:ext cx="4160880" cy="257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700" spc="-1" strike="noStrike">
                <a:solidFill>
                  <a:srgbClr val="000000"/>
                </a:solidFill>
                <a:latin typeface="Humanst521 Lt BT"/>
                <a:ea typeface="Arial"/>
              </a:rPr>
              <a:t>E-field component parallel to the B-field will move orbit out of central plane until: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 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Effect cancels if particles are injected alternatively CW and CCW and subtracting counts in the detectors.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Arial"/>
              </a:rPr>
              <a:t>CW and CCW orbit directions are done by switching the B-field direction.</a:t>
            </a:r>
            <a:endParaRPr b="0" lang="en-GB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6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160" cy="380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Humanst521 Lt BT"/>
                <a:ea typeface="Calibri"/>
              </a:rPr>
              <a:t>Systematics related to the electric field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7" name="PlaceHolder 3"/>
          <p:cNvSpPr>
            <a:spLocks noGrp="1"/>
          </p:cNvSpPr>
          <p:nvPr>
            <p:ph type="sldNum" idx="11"/>
          </p:nvPr>
        </p:nvSpPr>
        <p:spPr>
          <a:xfrm>
            <a:off x="8409240" y="4918680"/>
            <a:ext cx="574920" cy="146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800" spc="-1" strike="noStrike">
                <a:solidFill>
                  <a:srgbClr val="000000"/>
                </a:solidFill>
                <a:latin typeface="Humanst521 Lt BT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800" spc="-1" strike="noStrike">
                <a:solidFill>
                  <a:srgbClr val="000000"/>
                </a:solidFill>
                <a:latin typeface="Humanst521 Lt BT"/>
                <a:ea typeface="Arial"/>
              </a:rPr>
              <a:t>Page </a:t>
            </a:r>
            <a:fld id="{AA1CBB45-9E71-4656-9FD2-5D823EDA1456}" type="slidenum">
              <a:rPr b="0" lang="de-DE" sz="800" spc="-1" strike="noStrike">
                <a:solidFill>
                  <a:srgbClr val="000000"/>
                </a:solidFill>
                <a:latin typeface="Humanst521 Lt BT"/>
                <a:ea typeface="Arial"/>
              </a:rPr>
              <a:t>&lt;number&gt;</a:t>
            </a:fld>
            <a:endParaRPr b="0" lang="en-GB" sz="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528" name=""/>
          <p:cNvGrpSpPr/>
          <p:nvPr/>
        </p:nvGrpSpPr>
        <p:grpSpPr>
          <a:xfrm>
            <a:off x="5644800" y="773640"/>
            <a:ext cx="2400840" cy="1002600"/>
            <a:chOff x="5644800" y="773640"/>
            <a:chExt cx="2400840" cy="1002600"/>
          </a:xfrm>
        </p:grpSpPr>
        <p:sp>
          <p:nvSpPr>
            <p:cNvPr id="529" name="Arc 4"/>
            <p:cNvSpPr/>
            <p:nvPr/>
          </p:nvSpPr>
          <p:spPr>
            <a:xfrm>
              <a:off x="5828760" y="1402200"/>
              <a:ext cx="2092320" cy="374040"/>
            </a:xfrm>
            <a:prstGeom prst="arc">
              <a:avLst>
                <a:gd name="adj1" fmla="val 16200000"/>
                <a:gd name="adj2" fmla="val 15681880"/>
              </a:avLst>
            </a:prstGeom>
            <a:solidFill>
              <a:srgbClr val="fbe1cc"/>
            </a:solidFill>
            <a:ln cap="rnd" w="3240">
              <a:solidFill>
                <a:srgbClr val="e5e5e5"/>
              </a:solidFill>
              <a:round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de-CH" sz="1600" spc="-1" strike="noStrike">
                <a:solidFill>
                  <a:srgbClr val="000000"/>
                </a:solidFill>
                <a:latin typeface="Humanst521 Lt BT"/>
                <a:ea typeface="Arial"/>
              </a:endParaRPr>
            </a:p>
          </p:txBody>
        </p:sp>
        <p:cxnSp>
          <p:nvCxnSpPr>
            <p:cNvPr id="530" name="Straight Arrow Connector 7"/>
            <p:cNvCxnSpPr>
              <a:endCxn id="531" idx="2"/>
            </p:cNvCxnSpPr>
            <p:nvPr/>
          </p:nvCxnSpPr>
          <p:spPr>
            <a:xfrm flipH="1">
              <a:off x="6873480" y="1486800"/>
              <a:ext cx="848520" cy="100440"/>
            </a:xfrm>
            <a:prstGeom prst="straightConnector1">
              <a:avLst/>
            </a:prstGeom>
            <a:ln w="25560">
              <a:solidFill>
                <a:srgbClr val="003b6e"/>
              </a:solidFill>
              <a:round/>
              <a:tailEnd len="med" type="triangle" w="med"/>
            </a:ln>
          </p:spPr>
        </p:cxnSp>
        <p:sp>
          <p:nvSpPr>
            <p:cNvPr id="532" name="Arc 5"/>
            <p:cNvSpPr/>
            <p:nvPr/>
          </p:nvSpPr>
          <p:spPr>
            <a:xfrm>
              <a:off x="5828760" y="1109880"/>
              <a:ext cx="2092320" cy="368280"/>
            </a:xfrm>
            <a:prstGeom prst="arc">
              <a:avLst>
                <a:gd name="adj1" fmla="val 10802423"/>
                <a:gd name="adj2" fmla="val 0"/>
              </a:avLst>
            </a:prstGeom>
            <a:solidFill>
              <a:srgbClr val="cbcfdf">
                <a:alpha val="42000"/>
              </a:srgbClr>
            </a:solidFill>
            <a:ln cap="rnd" w="6480">
              <a:solidFill>
                <a:srgbClr val="405583"/>
              </a:solidFill>
              <a:round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de-CH" sz="1600" spc="-1" strike="noStrike">
                <a:solidFill>
                  <a:srgbClr val="000000"/>
                </a:solidFill>
                <a:latin typeface="Humanst521 Lt BT"/>
                <a:ea typeface="Arial"/>
              </a:endParaRPr>
            </a:p>
          </p:txBody>
        </p:sp>
        <p:cxnSp>
          <p:nvCxnSpPr>
            <p:cNvPr id="533" name="Straight Arrow Connector 8"/>
            <p:cNvCxnSpPr/>
            <p:nvPr/>
          </p:nvCxnSpPr>
          <p:spPr>
            <a:xfrm flipV="1">
              <a:off x="6873480" y="856440"/>
              <a:ext cx="2160" cy="730800"/>
            </a:xfrm>
            <a:prstGeom prst="straightConnector1">
              <a:avLst/>
            </a:prstGeom>
            <a:ln w="25560">
              <a:solidFill>
                <a:srgbClr val="eb5b00"/>
              </a:solidFill>
              <a:round/>
              <a:tailEnd len="med" type="triangle" w="med"/>
            </a:ln>
          </p:spPr>
        </p:cxnSp>
        <p:cxnSp>
          <p:nvCxnSpPr>
            <p:cNvPr id="534" name="Straight Connector 3"/>
            <p:cNvCxnSpPr/>
            <p:nvPr/>
          </p:nvCxnSpPr>
          <p:spPr>
            <a:xfrm>
              <a:off x="5644800" y="1586520"/>
              <a:ext cx="2401200" cy="720"/>
            </a:xfrm>
            <a:prstGeom prst="straightConnector1">
              <a:avLst/>
            </a:prstGeom>
            <a:ln cap="rnd" w="12600">
              <a:solidFill>
                <a:srgbClr val="4e4e4e"/>
              </a:solidFill>
              <a:round/>
            </a:ln>
          </p:spPr>
        </p:cxnSp>
        <mc:AlternateContent>
          <mc:Choice xmlns:a14="http://schemas.microsoft.com/office/drawing/2010/main" Requires="a14">
            <p:sp>
              <p:nvSpPr>
                <p:cNvPr id="535" name="TextBox 4"/>
                <p:cNvSpPr txBox="1"/>
                <p:nvPr/>
              </p:nvSpPr>
              <p:spPr>
                <a:xfrm>
                  <a:off x="6973920" y="773640"/>
                  <a:ext cx="198360" cy="2700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𝐵</m:t>
                      </m:r>
                    </m:oMath>
                  </a14:m>
                </a:p>
              </p:txBody>
            </p:sp>
          </mc:Choice>
          <mc:Fallback/>
        </mc:AlternateContent>
        <p:cxnSp>
          <p:nvCxnSpPr>
            <p:cNvPr id="536" name="Straight Arrow Connector 9"/>
            <p:cNvCxnSpPr/>
            <p:nvPr/>
          </p:nvCxnSpPr>
          <p:spPr>
            <a:xfrm flipV="1">
              <a:off x="7722360" y="1183680"/>
              <a:ext cx="720" cy="300600"/>
            </a:xfrm>
            <a:prstGeom prst="straightConnector1">
              <a:avLst/>
            </a:prstGeom>
            <a:ln w="9360">
              <a:solidFill>
                <a:srgbClr val="00396b"/>
              </a:solidFill>
              <a:round/>
              <a:tailEnd len="med" type="triangle" w="med"/>
            </a:ln>
          </p:spPr>
        </p:cxnSp>
        <p:cxnSp>
          <p:nvCxnSpPr>
            <p:cNvPr id="537" name="Straight Arrow Connector 10"/>
            <p:cNvCxnSpPr/>
            <p:nvPr/>
          </p:nvCxnSpPr>
          <p:spPr>
            <a:xfrm>
              <a:off x="7485120" y="1438560"/>
              <a:ext cx="8640" cy="303840"/>
            </a:xfrm>
            <a:prstGeom prst="straightConnector1">
              <a:avLst/>
            </a:prstGeom>
            <a:ln w="9360">
              <a:solidFill>
                <a:srgbClr val="00396b"/>
              </a:solidFill>
              <a:round/>
              <a:headEnd len="med" type="triangle" w="med"/>
            </a:ln>
          </p:spPr>
        </p:cxnSp>
        <p:cxnSp>
          <p:nvCxnSpPr>
            <p:cNvPr id="538" name="Straight Arrow Connector 11"/>
            <p:cNvCxnSpPr/>
            <p:nvPr/>
          </p:nvCxnSpPr>
          <p:spPr>
            <a:xfrm flipV="1">
              <a:off x="6453720" y="1478880"/>
              <a:ext cx="720" cy="285480"/>
            </a:xfrm>
            <a:prstGeom prst="straightConnector1">
              <a:avLst/>
            </a:prstGeom>
            <a:ln w="9360">
              <a:solidFill>
                <a:srgbClr val="00396b"/>
              </a:solidFill>
              <a:round/>
              <a:tailEnd len="med" type="triangle" w="med"/>
            </a:ln>
          </p:spPr>
        </p:cxnSp>
        <p:cxnSp>
          <p:nvCxnSpPr>
            <p:cNvPr id="539" name="Straight Arrow Connector 12"/>
            <p:cNvCxnSpPr/>
            <p:nvPr/>
          </p:nvCxnSpPr>
          <p:spPr>
            <a:xfrm flipV="1">
              <a:off x="6608520" y="1124640"/>
              <a:ext cx="720" cy="282600"/>
            </a:xfrm>
            <a:prstGeom prst="straightConnector1">
              <a:avLst/>
            </a:prstGeom>
            <a:ln w="9360">
              <a:solidFill>
                <a:srgbClr val="00396b"/>
              </a:solidFill>
              <a:round/>
              <a:tailEnd len="med" type="triangle" w="med"/>
            </a:ln>
          </p:spPr>
        </p:cxnSp>
        <mc:AlternateContent>
          <mc:Choice xmlns:a14="http://schemas.microsoft.com/office/drawing/2010/main" Requires="a14">
            <p:sp>
              <p:nvSpPr>
                <p:cNvPr id="540" name="TextBox 5"/>
                <p:cNvSpPr txBox="1"/>
                <p:nvPr/>
              </p:nvSpPr>
              <p:spPr>
                <a:xfrm>
                  <a:off x="7115760" y="1135800"/>
                  <a:ext cx="263880" cy="3042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sSub>
                        <m:e>
                          <m:r>
                            <m:t xml:space="preserve">𝐸</m:t>
                          </m:r>
                        </m:e>
                        <m:sub>
                          <m:r>
                            <m:t xml:space="preserve">f</m:t>
                          </m:r>
                        </m:sub>
                      </m:sSub>
                    </m:oMath>
                  </a14:m>
                </a:p>
              </p:txBody>
            </p:sp>
          </mc:Choice>
          <mc:Fallback/>
        </mc:AlternateContent>
        <p:sp>
          <p:nvSpPr>
            <p:cNvPr id="541" name="Arc 6"/>
            <p:cNvSpPr/>
            <p:nvPr/>
          </p:nvSpPr>
          <p:spPr>
            <a:xfrm flipV="1">
              <a:off x="5828760" y="1109520"/>
              <a:ext cx="2092320" cy="368280"/>
            </a:xfrm>
            <a:prstGeom prst="arc">
              <a:avLst>
                <a:gd name="adj1" fmla="val 10778957"/>
                <a:gd name="adj2" fmla="val 0"/>
              </a:avLst>
            </a:prstGeom>
            <a:solidFill>
              <a:srgbClr val="cbcfdf">
                <a:alpha val="42000"/>
              </a:srgbClr>
            </a:solidFill>
            <a:ln cap="rnd" w="6480">
              <a:solidFill>
                <a:srgbClr val="405583"/>
              </a:solidFill>
              <a:round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de-CH" sz="1600" spc="-1" strike="noStrike">
                <a:solidFill>
                  <a:srgbClr val="000000"/>
                </a:solidFill>
                <a:latin typeface="Humanst521 Lt BT"/>
                <a:ea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542" name="TextBox 6"/>
                <p:cNvSpPr txBox="1"/>
                <p:nvPr/>
              </p:nvSpPr>
              <p:spPr>
                <a:xfrm>
                  <a:off x="7752960" y="987120"/>
                  <a:ext cx="256320" cy="2700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sSub>
                        <m:e>
                          <m:r>
                            <m:t xml:space="preserve">𝐸</m:t>
                          </m:r>
                        </m:e>
                        <m:sub>
                          <m:r>
                            <m:t xml:space="preserve">z</m:t>
                          </m:r>
                        </m:sub>
                      </m:sSub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543" name=""/>
              <p:cNvSpPr txBox="1"/>
              <p:nvPr/>
            </p:nvSpPr>
            <p:spPr>
              <a:xfrm>
                <a:off x="1936080" y="1593720"/>
                <a:ext cx="1132200" cy="190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</m:dPr>
                      <m:e>
                        <m:sSub>
                          <m:e>
                            <m:r>
                              <m:t xml:space="preserve">B</m:t>
                            </m:r>
                          </m:e>
                          <m:sub>
                            <m:r>
                              <m:t xml:space="preserve">r</m:t>
                            </m:r>
                          </m:sub>
                        </m:sSub>
                        <m:r>
                          <m:t xml:space="preserve">'</m:t>
                        </m:r>
                      </m:e>
                    </m:d>
                    <m:r>
                      <m:t xml:space="preserve">=</m:t>
                    </m:r>
                    <m:r>
                      <m:t xml:space="preserve">−</m:t>
                    </m:r>
                    <m:d>
                      <m:dPr>
                        <m:begChr m:val="⟨"/>
                        <m:endChr m:val="⟩"/>
                      </m:dPr>
                      <m:e>
                        <m:f>
                          <m:fPr>
                            <m:type m:val="lin"/>
                          </m:fPr>
                          <m:num>
                            <m:sSub>
                              <m:e>
                                <m:r>
                                  <m:t xml:space="preserve">E</m:t>
                                </m:r>
                              </m:e>
                              <m:sub>
                                <m:r>
                                  <m:t xml:space="preserve">z</m:t>
                                </m:r>
                              </m:sub>
                            </m:sSub>
                          </m:num>
                          <m:den>
                            <m:r>
                              <m:t xml:space="preserve">β</m:t>
                            </m:r>
                          </m:den>
                        </m:f>
                        <m:r>
                          <m:t xml:space="preserve">γ</m:t>
                        </m:r>
                      </m:e>
                    </m:d>
                  </m:oMath>
                </a14:m>
              </a:p>
            </p:txBody>
          </p:sp>
        </mc:Choice>
        <mc:Fallback/>
      </mc:AlternateContent>
      <p:sp>
        <p:nvSpPr>
          <p:cNvPr id="544" name="Rectangle 2"/>
          <p:cNvSpPr/>
          <p:nvPr/>
        </p:nvSpPr>
        <p:spPr>
          <a:xfrm>
            <a:off x="5076000" y="1961280"/>
            <a:ext cx="3898080" cy="60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Bef>
                <a:spcPts val="700"/>
              </a:spcBef>
              <a:tabLst>
                <a:tab algn="l" pos="0"/>
              </a:tabLst>
            </a:pPr>
            <a:endParaRPr b="0" lang="en-GB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00"/>
              </a:spcBef>
              <a:tabLst>
                <a:tab algn="l" pos="0"/>
              </a:tabLst>
            </a:pPr>
            <a:endParaRPr b="0" lang="en-GB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5" name="Rounded Rectangle 2"/>
          <p:cNvSpPr/>
          <p:nvPr/>
        </p:nvSpPr>
        <p:spPr>
          <a:xfrm rot="19795200">
            <a:off x="4739760" y="3327840"/>
            <a:ext cx="4083840" cy="58896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latin typeface="Humanst521 Lt BT"/>
                <a:ea typeface="Arial"/>
              </a:rPr>
              <a:t>Cancels by reversing </a:t>
            </a:r>
            <a:r>
              <a:rPr b="0" lang="en-US" sz="1600" spc="-1" strike="noStrike">
                <a:solidFill>
                  <a:srgbClr val="ffffff"/>
                </a:solidFill>
                <a:latin typeface="Arial"/>
                <a:ea typeface="Arial"/>
              </a:rPr>
              <a:t>β</a:t>
            </a:r>
            <a:r>
              <a:rPr b="0" lang="en-US" sz="1600" spc="-1" strike="noStrike">
                <a:solidFill>
                  <a:srgbClr val="ffffff"/>
                </a:solidFill>
                <a:latin typeface="Humanst521 Lt BT"/>
                <a:ea typeface="Arial"/>
              </a:rPr>
              <a:t> </a:t>
            </a:r>
            <a:br>
              <a:rPr sz="1600"/>
            </a:br>
            <a:r>
              <a:rPr b="0" lang="en-US" sz="1600" spc="-1" strike="noStrike">
                <a:solidFill>
                  <a:srgbClr val="ffffff"/>
                </a:solidFill>
                <a:latin typeface="Humanst521 Lt BT"/>
                <a:ea typeface="Arial"/>
              </a:rPr>
              <a:t>needs CW and CCW injection</a:t>
            </a:r>
            <a:endParaRPr b="0" lang="en-GB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46" name="" descr=""/>
          <p:cNvPicPr/>
          <p:nvPr/>
        </p:nvPicPr>
        <p:blipFill>
          <a:blip r:embed="rId3">
            <a:alphaModFix amt="50000"/>
          </a:blip>
          <a:srcRect l="0" t="0" r="35135" b="0"/>
          <a:stretch/>
        </p:blipFill>
        <p:spPr>
          <a:xfrm>
            <a:off x="1187280" y="3718080"/>
            <a:ext cx="3241080" cy="592920"/>
          </a:xfrm>
          <a:prstGeom prst="rect">
            <a:avLst/>
          </a:prstGeom>
          <a:ln w="0">
            <a:noFill/>
          </a:ln>
        </p:spPr>
      </p:pic>
      <p:sp>
        <p:nvSpPr>
          <p:cNvPr id="547" name=""/>
          <p:cNvSpPr/>
          <p:nvPr/>
        </p:nvSpPr>
        <p:spPr>
          <a:xfrm>
            <a:off x="3823920" y="3645000"/>
            <a:ext cx="613800" cy="369720"/>
          </a:xfrm>
          <a:prstGeom prst="rect">
            <a:avLst/>
          </a:prstGeom>
          <a:noFill/>
          <a:ln w="14400">
            <a:solidFill>
              <a:srgbClr val="d32f2f"/>
            </a:solidFill>
            <a:custDash>
              <a:ds d="197000" sp="197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36640</TotalTime>
  <Application>LibreOffice/7.5.5.2$Linux_X86_64 LibreOffice_project/50$Build-2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2022-03-30T09:16:18Z</dcterms:created>
  <dc:creator/>
  <dc:description/>
  <dc:language>en-GB</dc:language>
  <cp:lastModifiedBy>Chavdar Dutsov</cp:lastModifiedBy>
  <dcterms:modified xsi:type="dcterms:W3CDTF">2023-09-05T10:41:59Z</dcterms:modified>
  <cp:revision>574</cp:revision>
  <dc:subject/>
  <dc:title>PSI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Bildschirmpräsentation (16:9)</vt:lpwstr>
  </property>
  <property fmtid="{D5CDD505-2E9C-101B-9397-08002B2CF9AE}" pid="3" name="Slides">
    <vt:r8>9</vt:r8>
  </property>
</Properties>
</file>